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33"/>
  </p:notesMasterIdLst>
  <p:sldIdLst>
    <p:sldId id="256" r:id="rId3"/>
    <p:sldId id="267" r:id="rId4"/>
    <p:sldId id="258" r:id="rId5"/>
    <p:sldId id="257" r:id="rId6"/>
    <p:sldId id="259" r:id="rId7"/>
    <p:sldId id="261" r:id="rId8"/>
    <p:sldId id="285" r:id="rId9"/>
    <p:sldId id="263" r:id="rId10"/>
    <p:sldId id="265" r:id="rId11"/>
    <p:sldId id="266" r:id="rId12"/>
    <p:sldId id="268" r:id="rId13"/>
    <p:sldId id="260" r:id="rId14"/>
    <p:sldId id="264" r:id="rId15"/>
    <p:sldId id="284" r:id="rId16"/>
    <p:sldId id="269" r:id="rId17"/>
    <p:sldId id="270" r:id="rId18"/>
    <p:sldId id="272" r:id="rId19"/>
    <p:sldId id="271" r:id="rId20"/>
    <p:sldId id="273" r:id="rId21"/>
    <p:sldId id="275" r:id="rId22"/>
    <p:sldId id="286" r:id="rId23"/>
    <p:sldId id="287" r:id="rId24"/>
    <p:sldId id="282" r:id="rId25"/>
    <p:sldId id="276" r:id="rId26"/>
    <p:sldId id="277" r:id="rId27"/>
    <p:sldId id="279" r:id="rId28"/>
    <p:sldId id="278" r:id="rId29"/>
    <p:sldId id="280" r:id="rId30"/>
    <p:sldId id="281" r:id="rId31"/>
    <p:sldId id="283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3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575D325-5C1A-4CCB-A119-EE61B6029148}" type="datetimeFigureOut">
              <a:rPr lang="en-GB"/>
              <a:pPr>
                <a:defRPr/>
              </a:pPr>
              <a:t>26/10/2010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629AA55-6D19-4DA9-B498-91D1E9844C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8360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28CDE0-0B3B-450E-8ED0-A1F85881267F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de-DE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2625"/>
            <a:ext cx="4573587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1813"/>
            <a:ext cx="5032375" cy="411956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5"/>
          <p:cNvSpPr>
            <a:spLocks noChangeAspect="1" noChangeArrowheads="1" noTextEdit="1"/>
          </p:cNvSpPr>
          <p:nvPr/>
        </p:nvSpPr>
        <p:spPr bwMode="auto">
          <a:xfrm>
            <a:off x="0" y="3244850"/>
            <a:ext cx="9144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+mn-lt"/>
            </a:endParaRP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0" y="3379788"/>
            <a:ext cx="9144000" cy="246062"/>
            <a:chOff x="0" y="2129"/>
            <a:chExt cx="6240" cy="155"/>
          </a:xfrm>
        </p:grpSpPr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0" y="2129"/>
              <a:ext cx="2436" cy="15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2557" y="2129"/>
              <a:ext cx="445" cy="155"/>
            </a:xfrm>
            <a:prstGeom prst="rect">
              <a:avLst/>
            </a:prstGeom>
            <a:solidFill>
              <a:srgbClr val="9F2D20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3149" y="2129"/>
              <a:ext cx="147" cy="155"/>
            </a:xfrm>
            <a:prstGeom prst="rect">
              <a:avLst/>
            </a:prstGeom>
            <a:solidFill>
              <a:srgbClr val="7498C0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3476" y="2129"/>
              <a:ext cx="89" cy="155"/>
            </a:xfrm>
            <a:prstGeom prst="rect">
              <a:avLst/>
            </a:prstGeom>
            <a:solidFill>
              <a:srgbClr val="FF9A00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4398" y="2129"/>
              <a:ext cx="1842" cy="15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</p:grpSp>
      <p:pic>
        <p:nvPicPr>
          <p:cNvPr id="11" name="Picture 12" descr="EUMETSATLogo_hor_noTagline_gradie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86575" y="6270625"/>
            <a:ext cx="196056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965200" y="6477000"/>
            <a:ext cx="3319463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>
                <a:solidFill>
                  <a:schemeClr val="bg2"/>
                </a:solidFill>
                <a:latin typeface="Century Gothic" pitchFamily="34" charset="0"/>
              </a:rPr>
              <a:t>MUG 2010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660775" y="204788"/>
            <a:ext cx="5240338" cy="303212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651250" y="3952875"/>
            <a:ext cx="5256213" cy="1079500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0063" y="3384550"/>
            <a:ext cx="2133600" cy="23653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7E784F0F-F28F-4AF3-A999-86896ECCDE98}" type="datetimeFigureOut">
              <a:rPr lang="en-GB"/>
              <a:pPr>
                <a:defRPr/>
              </a:pPr>
              <a:t>26/10/2010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1450" y="128588"/>
            <a:ext cx="2074863" cy="5956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5275" y="128588"/>
            <a:ext cx="6073775" cy="5956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8" y="128588"/>
            <a:ext cx="8296275" cy="944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95275" y="1606550"/>
            <a:ext cx="4073525" cy="4478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521200" y="1606550"/>
            <a:ext cx="4075113" cy="4478338"/>
          </a:xfrm>
        </p:spPr>
        <p:txBody>
          <a:bodyPr/>
          <a:lstStyle/>
          <a:p>
            <a:pPr lvl="0"/>
            <a:r>
              <a:rPr lang="en-US" noProof="0" smtClean="0"/>
              <a:t>Click icon to add media</a:t>
            </a:r>
            <a:endParaRPr lang="en-GB" noProof="0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8" y="128588"/>
            <a:ext cx="8296275" cy="944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95275" y="1606550"/>
            <a:ext cx="4073525" cy="4478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21200" y="1606550"/>
            <a:ext cx="4075113" cy="216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21200" y="3921125"/>
            <a:ext cx="4075113" cy="2163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8" y="128588"/>
            <a:ext cx="8296275" cy="944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295275" y="1606550"/>
            <a:ext cx="8301038" cy="4478338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5200" y="6486525"/>
            <a:ext cx="2132013" cy="1984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  <a:p>
            <a:pPr>
              <a:defRPr/>
            </a:pP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09563" y="6523038"/>
            <a:ext cx="461962" cy="13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de-DE" sz="900">
                <a:solidFill>
                  <a:srgbClr val="5F758D"/>
                </a:solidFill>
                <a:latin typeface="Century Gothic" pitchFamily="34" charset="0"/>
              </a:rPr>
              <a:t>Slide: </a:t>
            </a:r>
            <a:fld id="{26AB1FB3-73D0-47A9-B7F6-FBC0A1C9E9BB}" type="slidenum">
              <a:rPr lang="de-DE" sz="900">
                <a:solidFill>
                  <a:srgbClr val="5F758D"/>
                </a:solidFill>
                <a:latin typeface="Century Gothic" pitchFamily="34" charset="0"/>
              </a:rPr>
              <a:pPr eaLnBrk="0" hangingPunct="0">
                <a:defRPr/>
              </a:pPr>
              <a:t>‹#›</a:t>
            </a:fld>
            <a:endParaRPr lang="de-DE" sz="900">
              <a:solidFill>
                <a:srgbClr val="5F758D"/>
              </a:solidFill>
              <a:latin typeface="Century Gothic" pitchFamily="34" charset="0"/>
            </a:endParaRPr>
          </a:p>
        </p:txBody>
      </p:sp>
      <p:sp>
        <p:nvSpPr>
          <p:cNvPr id="5" name="AutoShape 5"/>
          <p:cNvSpPr>
            <a:spLocks noChangeAspect="1" noChangeArrowheads="1" noTextEdit="1"/>
          </p:cNvSpPr>
          <p:nvPr/>
        </p:nvSpPr>
        <p:spPr bwMode="auto">
          <a:xfrm>
            <a:off x="0" y="3244850"/>
            <a:ext cx="9144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  <a:defRPr/>
            </a:pPr>
            <a:endParaRPr lang="en-GB" sz="900" b="1">
              <a:solidFill>
                <a:srgbClr val="FFFFFF"/>
              </a:solidFill>
              <a:latin typeface="+mn-lt"/>
            </a:endParaRP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4763" y="3098800"/>
            <a:ext cx="9139237" cy="128588"/>
            <a:chOff x="3" y="2044"/>
            <a:chExt cx="6237" cy="179"/>
          </a:xfrm>
        </p:grpSpPr>
        <p:sp>
          <p:nvSpPr>
            <p:cNvPr id="7" name="Rectangle 7"/>
            <p:cNvSpPr>
              <a:spLocks noChangeArrowheads="1"/>
            </p:cNvSpPr>
            <p:nvPr userDrawn="1"/>
          </p:nvSpPr>
          <p:spPr bwMode="auto">
            <a:xfrm>
              <a:off x="3" y="2044"/>
              <a:ext cx="2433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 b="1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 userDrawn="1"/>
          </p:nvSpPr>
          <p:spPr bwMode="auto">
            <a:xfrm>
              <a:off x="2557" y="2044"/>
              <a:ext cx="445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 b="1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 userDrawn="1"/>
          </p:nvSpPr>
          <p:spPr bwMode="auto">
            <a:xfrm>
              <a:off x="3149" y="2044"/>
              <a:ext cx="147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 b="1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 userDrawn="1"/>
          </p:nvSpPr>
          <p:spPr bwMode="auto">
            <a:xfrm>
              <a:off x="3476" y="2044"/>
              <a:ext cx="8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 b="1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 userDrawn="1"/>
          </p:nvSpPr>
          <p:spPr bwMode="auto">
            <a:xfrm>
              <a:off x="4398" y="2044"/>
              <a:ext cx="1842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 b="1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12" name="Group 53"/>
          <p:cNvGrpSpPr>
            <a:grpSpLocks noChangeAspect="1"/>
          </p:cNvGrpSpPr>
          <p:nvPr userDrawn="1"/>
        </p:nvGrpSpPr>
        <p:grpSpPr bwMode="auto">
          <a:xfrm>
            <a:off x="7142163" y="6307138"/>
            <a:ext cx="1674812" cy="447675"/>
            <a:chOff x="4874" y="3973"/>
            <a:chExt cx="1143" cy="282"/>
          </a:xfrm>
        </p:grpSpPr>
        <p:sp>
          <p:nvSpPr>
            <p:cNvPr id="13" name="AutoShape 52"/>
            <p:cNvSpPr>
              <a:spLocks noChangeAspect="1" noChangeArrowheads="1" noTextEdit="1"/>
            </p:cNvSpPr>
            <p:nvPr userDrawn="1"/>
          </p:nvSpPr>
          <p:spPr bwMode="auto">
            <a:xfrm>
              <a:off x="4874" y="3973"/>
              <a:ext cx="1143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 b="1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4" name="Freeform 54"/>
            <p:cNvSpPr>
              <a:spLocks noEditPoints="1"/>
            </p:cNvSpPr>
            <p:nvPr userDrawn="1"/>
          </p:nvSpPr>
          <p:spPr bwMode="auto">
            <a:xfrm>
              <a:off x="5774" y="4079"/>
              <a:ext cx="100" cy="103"/>
            </a:xfrm>
            <a:custGeom>
              <a:avLst/>
              <a:gdLst/>
              <a:ahLst/>
              <a:cxnLst>
                <a:cxn ang="0">
                  <a:pos x="128" y="0"/>
                </a:cxn>
                <a:cxn ang="0">
                  <a:pos x="76" y="0"/>
                </a:cxn>
                <a:cxn ang="0">
                  <a:pos x="0" y="207"/>
                </a:cxn>
                <a:cxn ang="0">
                  <a:pos x="54" y="207"/>
                </a:cxn>
                <a:cxn ang="0">
                  <a:pos x="69" y="163"/>
                </a:cxn>
                <a:cxn ang="0">
                  <a:pos x="130" y="163"/>
                </a:cxn>
                <a:cxn ang="0">
                  <a:pos x="146" y="207"/>
                </a:cxn>
                <a:cxn ang="0">
                  <a:pos x="200" y="207"/>
                </a:cxn>
                <a:cxn ang="0">
                  <a:pos x="128" y="0"/>
                </a:cxn>
                <a:cxn ang="0">
                  <a:pos x="81" y="125"/>
                </a:cxn>
                <a:cxn ang="0">
                  <a:pos x="100" y="57"/>
                </a:cxn>
                <a:cxn ang="0">
                  <a:pos x="119" y="125"/>
                </a:cxn>
                <a:cxn ang="0">
                  <a:pos x="81" y="125"/>
                </a:cxn>
              </a:cxnLst>
              <a:rect l="0" t="0" r="r" b="b"/>
              <a:pathLst>
                <a:path w="200" h="207">
                  <a:moveTo>
                    <a:pt x="128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54" y="207"/>
                    <a:pt x="54" y="207"/>
                    <a:pt x="54" y="207"/>
                  </a:cubicBezTo>
                  <a:cubicBezTo>
                    <a:pt x="69" y="163"/>
                    <a:pt x="69" y="163"/>
                    <a:pt x="69" y="163"/>
                  </a:cubicBezTo>
                  <a:cubicBezTo>
                    <a:pt x="130" y="163"/>
                    <a:pt x="130" y="163"/>
                    <a:pt x="130" y="163"/>
                  </a:cubicBezTo>
                  <a:cubicBezTo>
                    <a:pt x="146" y="207"/>
                    <a:pt x="146" y="207"/>
                    <a:pt x="146" y="207"/>
                  </a:cubicBezTo>
                  <a:cubicBezTo>
                    <a:pt x="200" y="207"/>
                    <a:pt x="200" y="207"/>
                    <a:pt x="200" y="207"/>
                  </a:cubicBezTo>
                  <a:lnTo>
                    <a:pt x="128" y="0"/>
                  </a:lnTo>
                  <a:close/>
                  <a:moveTo>
                    <a:pt x="81" y="125"/>
                  </a:moveTo>
                  <a:cubicBezTo>
                    <a:pt x="87" y="103"/>
                    <a:pt x="96" y="78"/>
                    <a:pt x="100" y="57"/>
                  </a:cubicBezTo>
                  <a:cubicBezTo>
                    <a:pt x="104" y="78"/>
                    <a:pt x="113" y="103"/>
                    <a:pt x="119" y="125"/>
                  </a:cubicBezTo>
                  <a:lnTo>
                    <a:pt x="81" y="125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 b="1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5" name="Freeform 55"/>
            <p:cNvSpPr>
              <a:spLocks/>
            </p:cNvSpPr>
            <p:nvPr userDrawn="1"/>
          </p:nvSpPr>
          <p:spPr bwMode="auto">
            <a:xfrm>
              <a:off x="5676" y="4077"/>
              <a:ext cx="87" cy="107"/>
            </a:xfrm>
            <a:custGeom>
              <a:avLst/>
              <a:gdLst/>
              <a:ahLst/>
              <a:cxnLst>
                <a:cxn ang="0">
                  <a:pos x="113" y="84"/>
                </a:cxn>
                <a:cxn ang="0">
                  <a:pos x="86" y="78"/>
                </a:cxn>
                <a:cxn ang="0">
                  <a:pos x="65" y="60"/>
                </a:cxn>
                <a:cxn ang="0">
                  <a:pos x="92" y="41"/>
                </a:cxn>
                <a:cxn ang="0">
                  <a:pos x="145" y="56"/>
                </a:cxn>
                <a:cxn ang="0">
                  <a:pos x="168" y="21"/>
                </a:cxn>
                <a:cxn ang="0">
                  <a:pos x="91" y="0"/>
                </a:cxn>
                <a:cxn ang="0">
                  <a:pos x="8" y="65"/>
                </a:cxn>
                <a:cxn ang="0">
                  <a:pos x="17" y="96"/>
                </a:cxn>
                <a:cxn ang="0">
                  <a:pos x="61" y="125"/>
                </a:cxn>
                <a:cxn ang="0">
                  <a:pos x="87" y="131"/>
                </a:cxn>
                <a:cxn ang="0">
                  <a:pos x="113" y="153"/>
                </a:cxn>
                <a:cxn ang="0">
                  <a:pos x="77" y="173"/>
                </a:cxn>
                <a:cxn ang="0">
                  <a:pos x="17" y="158"/>
                </a:cxn>
                <a:cxn ang="0">
                  <a:pos x="0" y="197"/>
                </a:cxn>
                <a:cxn ang="0">
                  <a:pos x="74" y="214"/>
                </a:cxn>
                <a:cxn ang="0">
                  <a:pos x="170" y="143"/>
                </a:cxn>
                <a:cxn ang="0">
                  <a:pos x="113" y="84"/>
                </a:cxn>
              </a:cxnLst>
              <a:rect l="0" t="0" r="r" b="b"/>
              <a:pathLst>
                <a:path w="170" h="214">
                  <a:moveTo>
                    <a:pt x="113" y="84"/>
                  </a:moveTo>
                  <a:cubicBezTo>
                    <a:pt x="86" y="78"/>
                    <a:pt x="86" y="78"/>
                    <a:pt x="86" y="78"/>
                  </a:cubicBezTo>
                  <a:cubicBezTo>
                    <a:pt x="69" y="74"/>
                    <a:pt x="65" y="69"/>
                    <a:pt x="65" y="60"/>
                  </a:cubicBezTo>
                  <a:cubicBezTo>
                    <a:pt x="65" y="48"/>
                    <a:pt x="76" y="41"/>
                    <a:pt x="92" y="41"/>
                  </a:cubicBezTo>
                  <a:cubicBezTo>
                    <a:pt x="108" y="41"/>
                    <a:pt x="125" y="46"/>
                    <a:pt x="145" y="56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49" y="9"/>
                    <a:pt x="118" y="0"/>
                    <a:pt x="91" y="0"/>
                  </a:cubicBezTo>
                  <a:cubicBezTo>
                    <a:pt x="42" y="0"/>
                    <a:pt x="8" y="28"/>
                    <a:pt x="8" y="65"/>
                  </a:cubicBezTo>
                  <a:cubicBezTo>
                    <a:pt x="8" y="76"/>
                    <a:pt x="11" y="86"/>
                    <a:pt x="17" y="96"/>
                  </a:cubicBezTo>
                  <a:cubicBezTo>
                    <a:pt x="25" y="110"/>
                    <a:pt x="39" y="120"/>
                    <a:pt x="61" y="125"/>
                  </a:cubicBezTo>
                  <a:cubicBezTo>
                    <a:pt x="87" y="131"/>
                    <a:pt x="87" y="131"/>
                    <a:pt x="87" y="131"/>
                  </a:cubicBezTo>
                  <a:cubicBezTo>
                    <a:pt x="105" y="135"/>
                    <a:pt x="113" y="143"/>
                    <a:pt x="113" y="153"/>
                  </a:cubicBezTo>
                  <a:cubicBezTo>
                    <a:pt x="113" y="167"/>
                    <a:pt x="101" y="173"/>
                    <a:pt x="77" y="173"/>
                  </a:cubicBezTo>
                  <a:cubicBezTo>
                    <a:pt x="55" y="173"/>
                    <a:pt x="38" y="167"/>
                    <a:pt x="17" y="158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25" y="208"/>
                    <a:pt x="50" y="214"/>
                    <a:pt x="74" y="214"/>
                  </a:cubicBezTo>
                  <a:cubicBezTo>
                    <a:pt x="132" y="214"/>
                    <a:pt x="170" y="186"/>
                    <a:pt x="170" y="143"/>
                  </a:cubicBezTo>
                  <a:cubicBezTo>
                    <a:pt x="170" y="112"/>
                    <a:pt x="148" y="92"/>
                    <a:pt x="113" y="84"/>
                  </a:cubicBez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 b="1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6" name="Freeform 56"/>
            <p:cNvSpPr>
              <a:spLocks/>
            </p:cNvSpPr>
            <p:nvPr userDrawn="1"/>
          </p:nvSpPr>
          <p:spPr bwMode="auto">
            <a:xfrm>
              <a:off x="5356" y="4079"/>
              <a:ext cx="121" cy="103"/>
            </a:xfrm>
            <a:custGeom>
              <a:avLst/>
              <a:gdLst/>
              <a:ahLst/>
              <a:cxnLst>
                <a:cxn ang="0">
                  <a:pos x="158" y="0"/>
                </a:cxn>
                <a:cxn ang="0">
                  <a:pos x="131" y="94"/>
                </a:cxn>
                <a:cxn ang="0">
                  <a:pos x="122" y="133"/>
                </a:cxn>
                <a:cxn ang="0">
                  <a:pos x="113" y="96"/>
                </a:cxn>
                <a:cxn ang="0">
                  <a:pos x="87" y="0"/>
                </a:cxn>
                <a:cxn ang="0">
                  <a:pos x="22" y="0"/>
                </a:cxn>
                <a:cxn ang="0">
                  <a:pos x="0" y="207"/>
                </a:cxn>
                <a:cxn ang="0">
                  <a:pos x="52" y="207"/>
                </a:cxn>
                <a:cxn ang="0">
                  <a:pos x="58" y="106"/>
                </a:cxn>
                <a:cxn ang="0">
                  <a:pos x="60" y="62"/>
                </a:cxn>
                <a:cxn ang="0">
                  <a:pos x="70" y="106"/>
                </a:cxn>
                <a:cxn ang="0">
                  <a:pos x="98" y="207"/>
                </a:cxn>
                <a:cxn ang="0">
                  <a:pos x="142" y="207"/>
                </a:cxn>
                <a:cxn ang="0">
                  <a:pos x="173" y="103"/>
                </a:cxn>
                <a:cxn ang="0">
                  <a:pos x="183" y="66"/>
                </a:cxn>
                <a:cxn ang="0">
                  <a:pos x="186" y="104"/>
                </a:cxn>
                <a:cxn ang="0">
                  <a:pos x="192" y="207"/>
                </a:cxn>
                <a:cxn ang="0">
                  <a:pos x="243" y="207"/>
                </a:cxn>
                <a:cxn ang="0">
                  <a:pos x="222" y="0"/>
                </a:cxn>
                <a:cxn ang="0">
                  <a:pos x="158" y="0"/>
                </a:cxn>
              </a:cxnLst>
              <a:rect l="0" t="0" r="r" b="b"/>
              <a:pathLst>
                <a:path w="243" h="207">
                  <a:moveTo>
                    <a:pt x="158" y="0"/>
                  </a:moveTo>
                  <a:cubicBezTo>
                    <a:pt x="131" y="94"/>
                    <a:pt x="131" y="94"/>
                    <a:pt x="131" y="94"/>
                  </a:cubicBezTo>
                  <a:cubicBezTo>
                    <a:pt x="127" y="106"/>
                    <a:pt x="124" y="121"/>
                    <a:pt x="122" y="133"/>
                  </a:cubicBezTo>
                  <a:cubicBezTo>
                    <a:pt x="119" y="120"/>
                    <a:pt x="117" y="110"/>
                    <a:pt x="113" y="96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52" y="207"/>
                    <a:pt x="52" y="207"/>
                    <a:pt x="52" y="207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9" y="93"/>
                    <a:pt x="60" y="76"/>
                    <a:pt x="60" y="62"/>
                  </a:cubicBezTo>
                  <a:cubicBezTo>
                    <a:pt x="63" y="79"/>
                    <a:pt x="67" y="97"/>
                    <a:pt x="70" y="106"/>
                  </a:cubicBezTo>
                  <a:cubicBezTo>
                    <a:pt x="98" y="207"/>
                    <a:pt x="98" y="207"/>
                    <a:pt x="98" y="207"/>
                  </a:cubicBezTo>
                  <a:cubicBezTo>
                    <a:pt x="142" y="207"/>
                    <a:pt x="142" y="207"/>
                    <a:pt x="142" y="207"/>
                  </a:cubicBezTo>
                  <a:cubicBezTo>
                    <a:pt x="173" y="103"/>
                    <a:pt x="173" y="103"/>
                    <a:pt x="173" y="103"/>
                  </a:cubicBezTo>
                  <a:cubicBezTo>
                    <a:pt x="176" y="92"/>
                    <a:pt x="181" y="78"/>
                    <a:pt x="183" y="66"/>
                  </a:cubicBezTo>
                  <a:cubicBezTo>
                    <a:pt x="184" y="81"/>
                    <a:pt x="185" y="93"/>
                    <a:pt x="186" y="104"/>
                  </a:cubicBezTo>
                  <a:cubicBezTo>
                    <a:pt x="192" y="207"/>
                    <a:pt x="192" y="207"/>
                    <a:pt x="192" y="207"/>
                  </a:cubicBezTo>
                  <a:cubicBezTo>
                    <a:pt x="243" y="207"/>
                    <a:pt x="243" y="207"/>
                    <a:pt x="243" y="207"/>
                  </a:cubicBezTo>
                  <a:cubicBezTo>
                    <a:pt x="222" y="0"/>
                    <a:pt x="222" y="0"/>
                    <a:pt x="222" y="0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 b="1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7" name="Freeform 57"/>
            <p:cNvSpPr>
              <a:spLocks/>
            </p:cNvSpPr>
            <p:nvPr userDrawn="1"/>
          </p:nvSpPr>
          <p:spPr bwMode="auto">
            <a:xfrm>
              <a:off x="5250" y="4079"/>
              <a:ext cx="86" cy="105"/>
            </a:xfrm>
            <a:custGeom>
              <a:avLst/>
              <a:gdLst/>
              <a:ahLst/>
              <a:cxnLst>
                <a:cxn ang="0">
                  <a:pos x="115" y="131"/>
                </a:cxn>
                <a:cxn ang="0">
                  <a:pos x="108" y="161"/>
                </a:cxn>
                <a:cxn ang="0">
                  <a:pos x="84" y="170"/>
                </a:cxn>
                <a:cxn ang="0">
                  <a:pos x="57" y="159"/>
                </a:cxn>
                <a:cxn ang="0">
                  <a:pos x="53" y="135"/>
                </a:cxn>
                <a:cxn ang="0">
                  <a:pos x="53" y="0"/>
                </a:cxn>
                <a:cxn ang="0">
                  <a:pos x="0" y="0"/>
                </a:cxn>
                <a:cxn ang="0">
                  <a:pos x="0" y="141"/>
                </a:cxn>
                <a:cxn ang="0">
                  <a:pos x="12" y="184"/>
                </a:cxn>
                <a:cxn ang="0">
                  <a:pos x="86" y="211"/>
                </a:cxn>
                <a:cxn ang="0">
                  <a:pos x="150" y="189"/>
                </a:cxn>
                <a:cxn ang="0">
                  <a:pos x="168" y="138"/>
                </a:cxn>
                <a:cxn ang="0">
                  <a:pos x="168" y="0"/>
                </a:cxn>
                <a:cxn ang="0">
                  <a:pos x="115" y="0"/>
                </a:cxn>
                <a:cxn ang="0">
                  <a:pos x="115" y="131"/>
                </a:cxn>
              </a:cxnLst>
              <a:rect l="0" t="0" r="r" b="b"/>
              <a:pathLst>
                <a:path w="168" h="211">
                  <a:moveTo>
                    <a:pt x="115" y="131"/>
                  </a:moveTo>
                  <a:cubicBezTo>
                    <a:pt x="115" y="152"/>
                    <a:pt x="112" y="158"/>
                    <a:pt x="108" y="161"/>
                  </a:cubicBezTo>
                  <a:cubicBezTo>
                    <a:pt x="103" y="166"/>
                    <a:pt x="94" y="170"/>
                    <a:pt x="84" y="170"/>
                  </a:cubicBezTo>
                  <a:cubicBezTo>
                    <a:pt x="72" y="170"/>
                    <a:pt x="62" y="166"/>
                    <a:pt x="57" y="159"/>
                  </a:cubicBezTo>
                  <a:cubicBezTo>
                    <a:pt x="53" y="154"/>
                    <a:pt x="53" y="147"/>
                    <a:pt x="53" y="135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60"/>
                    <a:pt x="3" y="173"/>
                    <a:pt x="12" y="184"/>
                  </a:cubicBezTo>
                  <a:cubicBezTo>
                    <a:pt x="25" y="202"/>
                    <a:pt x="52" y="211"/>
                    <a:pt x="86" y="211"/>
                  </a:cubicBezTo>
                  <a:cubicBezTo>
                    <a:pt x="118" y="211"/>
                    <a:pt x="139" y="200"/>
                    <a:pt x="150" y="189"/>
                  </a:cubicBezTo>
                  <a:cubicBezTo>
                    <a:pt x="162" y="178"/>
                    <a:pt x="168" y="168"/>
                    <a:pt x="168" y="138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15" y="0"/>
                    <a:pt x="115" y="0"/>
                    <a:pt x="115" y="0"/>
                  </a:cubicBezTo>
                  <a:lnTo>
                    <a:pt x="115" y="131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 b="1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8" name="Freeform 58"/>
            <p:cNvSpPr>
              <a:spLocks/>
            </p:cNvSpPr>
            <p:nvPr userDrawn="1"/>
          </p:nvSpPr>
          <p:spPr bwMode="auto">
            <a:xfrm>
              <a:off x="5878" y="4079"/>
              <a:ext cx="82" cy="1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1"/>
                </a:cxn>
                <a:cxn ang="0">
                  <a:pos x="53" y="41"/>
                </a:cxn>
                <a:cxn ang="0">
                  <a:pos x="53" y="207"/>
                </a:cxn>
                <a:cxn ang="0">
                  <a:pos x="106" y="207"/>
                </a:cxn>
                <a:cxn ang="0">
                  <a:pos x="106" y="41"/>
                </a:cxn>
                <a:cxn ang="0">
                  <a:pos x="147" y="41"/>
                </a:cxn>
                <a:cxn ang="0">
                  <a:pos x="167" y="0"/>
                </a:cxn>
                <a:cxn ang="0">
                  <a:pos x="0" y="0"/>
                </a:cxn>
              </a:cxnLst>
              <a:rect l="0" t="0" r="r" b="b"/>
              <a:pathLst>
                <a:path w="167" h="207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3" y="207"/>
                    <a:pt x="53" y="207"/>
                    <a:pt x="53" y="207"/>
                  </a:cubicBezTo>
                  <a:cubicBezTo>
                    <a:pt x="106" y="207"/>
                    <a:pt x="106" y="207"/>
                    <a:pt x="106" y="207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47" y="41"/>
                    <a:pt x="147" y="41"/>
                    <a:pt x="147" y="41"/>
                  </a:cubicBezTo>
                  <a:cubicBezTo>
                    <a:pt x="159" y="33"/>
                    <a:pt x="167" y="0"/>
                    <a:pt x="1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 b="1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9" name="Freeform 59"/>
            <p:cNvSpPr>
              <a:spLocks/>
            </p:cNvSpPr>
            <p:nvPr userDrawn="1"/>
          </p:nvSpPr>
          <p:spPr bwMode="auto">
            <a:xfrm>
              <a:off x="5160" y="4079"/>
              <a:ext cx="67" cy="103"/>
            </a:xfrm>
            <a:custGeom>
              <a:avLst/>
              <a:gdLst/>
              <a:ahLst/>
              <a:cxnLst>
                <a:cxn ang="0">
                  <a:pos x="52" y="119"/>
                </a:cxn>
                <a:cxn ang="0">
                  <a:pos x="112" y="119"/>
                </a:cxn>
                <a:cxn ang="0">
                  <a:pos x="112" y="79"/>
                </a:cxn>
                <a:cxn ang="0">
                  <a:pos x="51" y="79"/>
                </a:cxn>
                <a:cxn ang="0">
                  <a:pos x="51" y="40"/>
                </a:cxn>
                <a:cxn ang="0">
                  <a:pos x="112" y="40"/>
                </a:cxn>
                <a:cxn ang="0">
                  <a:pos x="130" y="4"/>
                </a:cxn>
                <a:cxn ang="0">
                  <a:pos x="131" y="0"/>
                </a:cxn>
                <a:cxn ang="0">
                  <a:pos x="0" y="0"/>
                </a:cxn>
                <a:cxn ang="0">
                  <a:pos x="0" y="207"/>
                </a:cxn>
                <a:cxn ang="0">
                  <a:pos x="133" y="207"/>
                </a:cxn>
                <a:cxn ang="0">
                  <a:pos x="133" y="165"/>
                </a:cxn>
                <a:cxn ang="0">
                  <a:pos x="52" y="165"/>
                </a:cxn>
                <a:cxn ang="0">
                  <a:pos x="52" y="119"/>
                </a:cxn>
              </a:cxnLst>
              <a:rect l="0" t="0" r="r" b="b"/>
              <a:pathLst>
                <a:path w="133" h="207">
                  <a:moveTo>
                    <a:pt x="52" y="119"/>
                  </a:moveTo>
                  <a:cubicBezTo>
                    <a:pt x="112" y="119"/>
                    <a:pt x="112" y="119"/>
                    <a:pt x="112" y="119"/>
                  </a:cubicBezTo>
                  <a:cubicBezTo>
                    <a:pt x="112" y="79"/>
                    <a:pt x="112" y="79"/>
                    <a:pt x="112" y="79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21" y="33"/>
                    <a:pt x="128" y="13"/>
                    <a:pt x="130" y="4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133" y="207"/>
                    <a:pt x="133" y="207"/>
                    <a:pt x="133" y="207"/>
                  </a:cubicBezTo>
                  <a:cubicBezTo>
                    <a:pt x="133" y="165"/>
                    <a:pt x="133" y="165"/>
                    <a:pt x="133" y="165"/>
                  </a:cubicBezTo>
                  <a:cubicBezTo>
                    <a:pt x="52" y="165"/>
                    <a:pt x="52" y="165"/>
                    <a:pt x="52" y="165"/>
                  </a:cubicBezTo>
                  <a:lnTo>
                    <a:pt x="52" y="119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 b="1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0" name="Freeform 60"/>
            <p:cNvSpPr>
              <a:spLocks/>
            </p:cNvSpPr>
            <p:nvPr userDrawn="1"/>
          </p:nvSpPr>
          <p:spPr bwMode="auto">
            <a:xfrm>
              <a:off x="5503" y="4079"/>
              <a:ext cx="65" cy="103"/>
            </a:xfrm>
            <a:custGeom>
              <a:avLst/>
              <a:gdLst/>
              <a:ahLst/>
              <a:cxnLst>
                <a:cxn ang="0">
                  <a:pos x="52" y="119"/>
                </a:cxn>
                <a:cxn ang="0">
                  <a:pos x="112" y="119"/>
                </a:cxn>
                <a:cxn ang="0">
                  <a:pos x="112" y="79"/>
                </a:cxn>
                <a:cxn ang="0">
                  <a:pos x="52" y="79"/>
                </a:cxn>
                <a:cxn ang="0">
                  <a:pos x="52" y="40"/>
                </a:cxn>
                <a:cxn ang="0">
                  <a:pos x="112" y="40"/>
                </a:cxn>
                <a:cxn ang="0">
                  <a:pos x="131" y="4"/>
                </a:cxn>
                <a:cxn ang="0">
                  <a:pos x="131" y="0"/>
                </a:cxn>
                <a:cxn ang="0">
                  <a:pos x="0" y="0"/>
                </a:cxn>
                <a:cxn ang="0">
                  <a:pos x="0" y="207"/>
                </a:cxn>
                <a:cxn ang="0">
                  <a:pos x="134" y="207"/>
                </a:cxn>
                <a:cxn ang="0">
                  <a:pos x="134" y="165"/>
                </a:cxn>
                <a:cxn ang="0">
                  <a:pos x="52" y="165"/>
                </a:cxn>
                <a:cxn ang="0">
                  <a:pos x="52" y="119"/>
                </a:cxn>
              </a:cxnLst>
              <a:rect l="0" t="0" r="r" b="b"/>
              <a:pathLst>
                <a:path w="134" h="207">
                  <a:moveTo>
                    <a:pt x="52" y="119"/>
                  </a:moveTo>
                  <a:cubicBezTo>
                    <a:pt x="112" y="119"/>
                    <a:pt x="112" y="119"/>
                    <a:pt x="112" y="119"/>
                  </a:cubicBezTo>
                  <a:cubicBezTo>
                    <a:pt x="112" y="79"/>
                    <a:pt x="112" y="79"/>
                    <a:pt x="112" y="79"/>
                  </a:cubicBezTo>
                  <a:cubicBezTo>
                    <a:pt x="52" y="79"/>
                    <a:pt x="52" y="79"/>
                    <a:pt x="52" y="79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21" y="33"/>
                    <a:pt x="128" y="13"/>
                    <a:pt x="131" y="4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134" y="207"/>
                    <a:pt x="134" y="207"/>
                    <a:pt x="134" y="207"/>
                  </a:cubicBezTo>
                  <a:cubicBezTo>
                    <a:pt x="134" y="165"/>
                    <a:pt x="134" y="165"/>
                    <a:pt x="134" y="165"/>
                  </a:cubicBezTo>
                  <a:cubicBezTo>
                    <a:pt x="52" y="165"/>
                    <a:pt x="52" y="165"/>
                    <a:pt x="52" y="165"/>
                  </a:cubicBezTo>
                  <a:lnTo>
                    <a:pt x="52" y="119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 b="1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1" name="Freeform 61"/>
            <p:cNvSpPr>
              <a:spLocks/>
            </p:cNvSpPr>
            <p:nvPr userDrawn="1"/>
          </p:nvSpPr>
          <p:spPr bwMode="auto">
            <a:xfrm>
              <a:off x="5586" y="4079"/>
              <a:ext cx="83" cy="1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1"/>
                </a:cxn>
                <a:cxn ang="0">
                  <a:pos x="54" y="41"/>
                </a:cxn>
                <a:cxn ang="0">
                  <a:pos x="54" y="207"/>
                </a:cxn>
                <a:cxn ang="0">
                  <a:pos x="106" y="207"/>
                </a:cxn>
                <a:cxn ang="0">
                  <a:pos x="106" y="41"/>
                </a:cxn>
                <a:cxn ang="0">
                  <a:pos x="147" y="41"/>
                </a:cxn>
                <a:cxn ang="0">
                  <a:pos x="168" y="0"/>
                </a:cxn>
                <a:cxn ang="0">
                  <a:pos x="0" y="0"/>
                </a:cxn>
              </a:cxnLst>
              <a:rect l="0" t="0" r="r" b="b"/>
              <a:pathLst>
                <a:path w="168" h="207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207"/>
                    <a:pt x="54" y="207"/>
                    <a:pt x="54" y="207"/>
                  </a:cubicBezTo>
                  <a:cubicBezTo>
                    <a:pt x="106" y="207"/>
                    <a:pt x="106" y="207"/>
                    <a:pt x="106" y="207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47" y="41"/>
                    <a:pt x="147" y="41"/>
                    <a:pt x="147" y="41"/>
                  </a:cubicBezTo>
                  <a:cubicBezTo>
                    <a:pt x="159" y="33"/>
                    <a:pt x="168" y="0"/>
                    <a:pt x="16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 b="1">
                <a:solidFill>
                  <a:srgbClr val="FFFFFF"/>
                </a:solidFill>
                <a:latin typeface="+mn-lt"/>
              </a:endParaRPr>
            </a:p>
          </p:txBody>
        </p:sp>
        <p:pic>
          <p:nvPicPr>
            <p:cNvPr id="22" name="Picture 62"/>
            <p:cNvPicPr>
              <a:picLocks noChangeAspect="1" noChangeArrowheads="1"/>
            </p:cNvPicPr>
            <p:nvPr userDrawn="1"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929" y="4026"/>
              <a:ext cx="176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Rectangle 64"/>
          <p:cNvSpPr>
            <a:spLocks noChangeArrowheads="1"/>
          </p:cNvSpPr>
          <p:nvPr userDrawn="1"/>
        </p:nvSpPr>
        <p:spPr bwMode="auto">
          <a:xfrm>
            <a:off x="962025" y="6523038"/>
            <a:ext cx="4076700" cy="13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defRPr/>
            </a:pPr>
            <a:r>
              <a:rPr lang="de-DE" sz="900" dirty="0">
                <a:solidFill>
                  <a:srgbClr val="5F758D"/>
                </a:solidFill>
                <a:latin typeface="Century Gothic" pitchFamily="34" charset="0"/>
              </a:rPr>
              <a:t>PPT.01 – EUMETSAT Corporate Presentation, version 1.G, September 2010</a:t>
            </a:r>
          </a:p>
        </p:txBody>
      </p:sp>
      <p:sp>
        <p:nvSpPr>
          <p:cNvPr id="32870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660531" y="666751"/>
            <a:ext cx="5240215" cy="13192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651739" y="1992314"/>
            <a:ext cx="5256335" cy="1093787"/>
          </a:xfrm>
        </p:spPr>
        <p:txBody>
          <a:bodyPr/>
          <a:lstStyle>
            <a:lvl1pPr marL="0" indent="0">
              <a:defRPr sz="180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7474" y="1401763"/>
            <a:ext cx="4151434" cy="4781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9585" y="1401763"/>
            <a:ext cx="4152900" cy="4781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70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70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051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5261" y="238125"/>
            <a:ext cx="2111620" cy="59451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7474" y="238125"/>
            <a:ext cx="6197111" cy="59451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404" y="238125"/>
            <a:ext cx="8446477" cy="8397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297474" y="1401763"/>
            <a:ext cx="8445011" cy="4781550"/>
          </a:xfrm>
        </p:spPr>
        <p:txBody>
          <a:bodyPr/>
          <a:lstStyle/>
          <a:p>
            <a:pPr lvl="0"/>
            <a:endParaRPr lang="en-GB" noProof="0" smtClean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275" y="1606550"/>
            <a:ext cx="4073525" cy="4478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21200" y="1606550"/>
            <a:ext cx="4075113" cy="4478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0038" y="128588"/>
            <a:ext cx="8296275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606550"/>
            <a:ext cx="8301038" cy="447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 here..</a:t>
            </a:r>
          </a:p>
          <a:p>
            <a:pPr lvl="0"/>
            <a:endParaRPr lang="en-GB" smtClean="0"/>
          </a:p>
          <a:p>
            <a:pPr lvl="0"/>
            <a:r>
              <a:rPr lang="en-GB" smtClean="0"/>
              <a:t>Bullets</a:t>
            </a:r>
          </a:p>
          <a:p>
            <a:pPr lvl="1"/>
            <a:r>
              <a:rPr lang="en-GB" smtClean="0"/>
              <a:t>Sublists</a:t>
            </a:r>
          </a:p>
          <a:p>
            <a:pPr lvl="1"/>
            <a:r>
              <a:rPr lang="en-GB" smtClean="0"/>
              <a:t>	Sub-sub</a:t>
            </a:r>
          </a:p>
          <a:p>
            <a:pPr lvl="1"/>
            <a:endParaRPr lang="en-GB" smtClean="0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09563" y="6523038"/>
            <a:ext cx="50958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dirty="0">
                <a:solidFill>
                  <a:srgbClr val="5F758D"/>
                </a:solidFill>
                <a:latin typeface="Century Gothic" pitchFamily="34" charset="0"/>
              </a:rPr>
              <a:t>Slide: </a:t>
            </a:r>
            <a:fld id="{38359F93-42BB-4CCD-8F9B-F9BC7BB92115}" type="slidenum">
              <a:rPr lang="de-DE" sz="1000">
                <a:solidFill>
                  <a:srgbClr val="5F758D"/>
                </a:solidFill>
                <a:latin typeface="Century Gothic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1000" dirty="0">
              <a:solidFill>
                <a:srgbClr val="5F758D"/>
              </a:solidFill>
              <a:latin typeface="Century Gothic" pitchFamily="34" charset="0"/>
            </a:endParaRPr>
          </a:p>
        </p:txBody>
      </p:sp>
      <p:pic>
        <p:nvPicPr>
          <p:cNvPr id="1029" name="Picture 5" descr="EUMETSATLogo_hor_noTagline_gradient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886575" y="6270625"/>
            <a:ext cx="196056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30" name="Group 7"/>
          <p:cNvGrpSpPr>
            <a:grpSpLocks/>
          </p:cNvGrpSpPr>
          <p:nvPr/>
        </p:nvGrpSpPr>
        <p:grpSpPr bwMode="auto">
          <a:xfrm>
            <a:off x="0" y="1239838"/>
            <a:ext cx="9144000" cy="95250"/>
            <a:chOff x="0" y="2129"/>
            <a:chExt cx="6240" cy="155"/>
          </a:xfrm>
        </p:grpSpPr>
        <p:sp>
          <p:nvSpPr>
            <p:cNvPr id="4104" name="Rectangle 8"/>
            <p:cNvSpPr>
              <a:spLocks noChangeArrowheads="1"/>
            </p:cNvSpPr>
            <p:nvPr/>
          </p:nvSpPr>
          <p:spPr bwMode="auto">
            <a:xfrm>
              <a:off x="0" y="2129"/>
              <a:ext cx="2436" cy="15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4105" name="Rectangle 9"/>
            <p:cNvSpPr>
              <a:spLocks noChangeArrowheads="1"/>
            </p:cNvSpPr>
            <p:nvPr/>
          </p:nvSpPr>
          <p:spPr bwMode="auto">
            <a:xfrm>
              <a:off x="2557" y="2129"/>
              <a:ext cx="445" cy="155"/>
            </a:xfrm>
            <a:prstGeom prst="rect">
              <a:avLst/>
            </a:prstGeom>
            <a:solidFill>
              <a:srgbClr val="9F2D20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4106" name="Rectangle 10"/>
            <p:cNvSpPr>
              <a:spLocks noChangeArrowheads="1"/>
            </p:cNvSpPr>
            <p:nvPr/>
          </p:nvSpPr>
          <p:spPr bwMode="auto">
            <a:xfrm>
              <a:off x="3149" y="2129"/>
              <a:ext cx="147" cy="155"/>
            </a:xfrm>
            <a:prstGeom prst="rect">
              <a:avLst/>
            </a:prstGeom>
            <a:solidFill>
              <a:srgbClr val="7498C0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4107" name="Rectangle 11"/>
            <p:cNvSpPr>
              <a:spLocks noChangeArrowheads="1"/>
            </p:cNvSpPr>
            <p:nvPr/>
          </p:nvSpPr>
          <p:spPr bwMode="auto">
            <a:xfrm>
              <a:off x="3476" y="2129"/>
              <a:ext cx="89" cy="155"/>
            </a:xfrm>
            <a:prstGeom prst="rect">
              <a:avLst/>
            </a:prstGeom>
            <a:solidFill>
              <a:srgbClr val="FF9A00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4108" name="Rectangle 12"/>
            <p:cNvSpPr>
              <a:spLocks noChangeArrowheads="1"/>
            </p:cNvSpPr>
            <p:nvPr/>
          </p:nvSpPr>
          <p:spPr bwMode="auto">
            <a:xfrm>
              <a:off x="4398" y="2129"/>
              <a:ext cx="1842" cy="15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</p:grpSp>
      <p:sp>
        <p:nvSpPr>
          <p:cNvPr id="4110" name="Rectangle 14"/>
          <p:cNvSpPr>
            <a:spLocks noChangeArrowheads="1"/>
          </p:cNvSpPr>
          <p:nvPr/>
        </p:nvSpPr>
        <p:spPr bwMode="auto">
          <a:xfrm>
            <a:off x="965200" y="6477000"/>
            <a:ext cx="3319463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>
                <a:solidFill>
                  <a:schemeClr val="bg2"/>
                </a:solidFill>
                <a:latin typeface="Century Gothic" pitchFamily="34" charset="0"/>
              </a:rPr>
              <a:t>MUG 2010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000" dirty="0">
              <a:solidFill>
                <a:schemeClr val="bg2"/>
              </a:solidFill>
              <a:latin typeface="Century Gothic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703" r:id="rId14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rgbClr val="2B346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000">
          <a:solidFill>
            <a:srgbClr val="00469B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00469B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00469B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00469B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400" b="1">
          <a:solidFill>
            <a:srgbClr val="00469B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400" b="1">
          <a:solidFill>
            <a:srgbClr val="00469B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400" b="1">
          <a:solidFill>
            <a:srgbClr val="00469B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400" b="1">
          <a:solidFill>
            <a:srgbClr val="00469B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0038" y="238125"/>
            <a:ext cx="8447087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grpSp>
        <p:nvGrpSpPr>
          <p:cNvPr id="16387" name="Group 41"/>
          <p:cNvGrpSpPr>
            <a:grpSpLocks noChangeAspect="1"/>
          </p:cNvGrpSpPr>
          <p:nvPr userDrawn="1"/>
        </p:nvGrpSpPr>
        <p:grpSpPr bwMode="auto">
          <a:xfrm>
            <a:off x="7142163" y="6307138"/>
            <a:ext cx="1674812" cy="447675"/>
            <a:chOff x="4874" y="3973"/>
            <a:chExt cx="1143" cy="282"/>
          </a:xfrm>
        </p:grpSpPr>
        <p:sp>
          <p:nvSpPr>
            <p:cNvPr id="327722" name="AutoShape 42"/>
            <p:cNvSpPr>
              <a:spLocks noChangeAspect="1" noChangeArrowheads="1" noTextEdit="1"/>
            </p:cNvSpPr>
            <p:nvPr userDrawn="1"/>
          </p:nvSpPr>
          <p:spPr bwMode="auto">
            <a:xfrm>
              <a:off x="4874" y="3973"/>
              <a:ext cx="1143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 b="1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327723" name="Freeform 43"/>
            <p:cNvSpPr>
              <a:spLocks noEditPoints="1"/>
            </p:cNvSpPr>
            <p:nvPr userDrawn="1"/>
          </p:nvSpPr>
          <p:spPr bwMode="auto">
            <a:xfrm>
              <a:off x="5774" y="4079"/>
              <a:ext cx="100" cy="103"/>
            </a:xfrm>
            <a:custGeom>
              <a:avLst/>
              <a:gdLst/>
              <a:ahLst/>
              <a:cxnLst>
                <a:cxn ang="0">
                  <a:pos x="128" y="0"/>
                </a:cxn>
                <a:cxn ang="0">
                  <a:pos x="76" y="0"/>
                </a:cxn>
                <a:cxn ang="0">
                  <a:pos x="0" y="207"/>
                </a:cxn>
                <a:cxn ang="0">
                  <a:pos x="54" y="207"/>
                </a:cxn>
                <a:cxn ang="0">
                  <a:pos x="69" y="163"/>
                </a:cxn>
                <a:cxn ang="0">
                  <a:pos x="130" y="163"/>
                </a:cxn>
                <a:cxn ang="0">
                  <a:pos x="146" y="207"/>
                </a:cxn>
                <a:cxn ang="0">
                  <a:pos x="200" y="207"/>
                </a:cxn>
                <a:cxn ang="0">
                  <a:pos x="128" y="0"/>
                </a:cxn>
                <a:cxn ang="0">
                  <a:pos x="81" y="125"/>
                </a:cxn>
                <a:cxn ang="0">
                  <a:pos x="100" y="57"/>
                </a:cxn>
                <a:cxn ang="0">
                  <a:pos x="119" y="125"/>
                </a:cxn>
                <a:cxn ang="0">
                  <a:pos x="81" y="125"/>
                </a:cxn>
              </a:cxnLst>
              <a:rect l="0" t="0" r="r" b="b"/>
              <a:pathLst>
                <a:path w="200" h="207">
                  <a:moveTo>
                    <a:pt x="128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54" y="207"/>
                    <a:pt x="54" y="207"/>
                    <a:pt x="54" y="207"/>
                  </a:cubicBezTo>
                  <a:cubicBezTo>
                    <a:pt x="69" y="163"/>
                    <a:pt x="69" y="163"/>
                    <a:pt x="69" y="163"/>
                  </a:cubicBezTo>
                  <a:cubicBezTo>
                    <a:pt x="130" y="163"/>
                    <a:pt x="130" y="163"/>
                    <a:pt x="130" y="163"/>
                  </a:cubicBezTo>
                  <a:cubicBezTo>
                    <a:pt x="146" y="207"/>
                    <a:pt x="146" y="207"/>
                    <a:pt x="146" y="207"/>
                  </a:cubicBezTo>
                  <a:cubicBezTo>
                    <a:pt x="200" y="207"/>
                    <a:pt x="200" y="207"/>
                    <a:pt x="200" y="207"/>
                  </a:cubicBezTo>
                  <a:lnTo>
                    <a:pt x="128" y="0"/>
                  </a:lnTo>
                  <a:close/>
                  <a:moveTo>
                    <a:pt x="81" y="125"/>
                  </a:moveTo>
                  <a:cubicBezTo>
                    <a:pt x="87" y="103"/>
                    <a:pt x="96" y="78"/>
                    <a:pt x="100" y="57"/>
                  </a:cubicBezTo>
                  <a:cubicBezTo>
                    <a:pt x="104" y="78"/>
                    <a:pt x="113" y="103"/>
                    <a:pt x="119" y="125"/>
                  </a:cubicBezTo>
                  <a:lnTo>
                    <a:pt x="81" y="125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 b="1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327724" name="Freeform 44"/>
            <p:cNvSpPr>
              <a:spLocks/>
            </p:cNvSpPr>
            <p:nvPr userDrawn="1"/>
          </p:nvSpPr>
          <p:spPr bwMode="auto">
            <a:xfrm>
              <a:off x="5676" y="4077"/>
              <a:ext cx="87" cy="107"/>
            </a:xfrm>
            <a:custGeom>
              <a:avLst/>
              <a:gdLst/>
              <a:ahLst/>
              <a:cxnLst>
                <a:cxn ang="0">
                  <a:pos x="113" y="84"/>
                </a:cxn>
                <a:cxn ang="0">
                  <a:pos x="86" y="78"/>
                </a:cxn>
                <a:cxn ang="0">
                  <a:pos x="65" y="60"/>
                </a:cxn>
                <a:cxn ang="0">
                  <a:pos x="92" y="41"/>
                </a:cxn>
                <a:cxn ang="0">
                  <a:pos x="145" y="56"/>
                </a:cxn>
                <a:cxn ang="0">
                  <a:pos x="168" y="21"/>
                </a:cxn>
                <a:cxn ang="0">
                  <a:pos x="91" y="0"/>
                </a:cxn>
                <a:cxn ang="0">
                  <a:pos x="8" y="65"/>
                </a:cxn>
                <a:cxn ang="0">
                  <a:pos x="17" y="96"/>
                </a:cxn>
                <a:cxn ang="0">
                  <a:pos x="61" y="125"/>
                </a:cxn>
                <a:cxn ang="0">
                  <a:pos x="87" y="131"/>
                </a:cxn>
                <a:cxn ang="0">
                  <a:pos x="113" y="153"/>
                </a:cxn>
                <a:cxn ang="0">
                  <a:pos x="77" y="173"/>
                </a:cxn>
                <a:cxn ang="0">
                  <a:pos x="17" y="158"/>
                </a:cxn>
                <a:cxn ang="0">
                  <a:pos x="0" y="197"/>
                </a:cxn>
                <a:cxn ang="0">
                  <a:pos x="74" y="214"/>
                </a:cxn>
                <a:cxn ang="0">
                  <a:pos x="170" y="143"/>
                </a:cxn>
                <a:cxn ang="0">
                  <a:pos x="113" y="84"/>
                </a:cxn>
              </a:cxnLst>
              <a:rect l="0" t="0" r="r" b="b"/>
              <a:pathLst>
                <a:path w="170" h="214">
                  <a:moveTo>
                    <a:pt x="113" y="84"/>
                  </a:moveTo>
                  <a:cubicBezTo>
                    <a:pt x="86" y="78"/>
                    <a:pt x="86" y="78"/>
                    <a:pt x="86" y="78"/>
                  </a:cubicBezTo>
                  <a:cubicBezTo>
                    <a:pt x="69" y="74"/>
                    <a:pt x="65" y="69"/>
                    <a:pt x="65" y="60"/>
                  </a:cubicBezTo>
                  <a:cubicBezTo>
                    <a:pt x="65" y="48"/>
                    <a:pt x="76" y="41"/>
                    <a:pt x="92" y="41"/>
                  </a:cubicBezTo>
                  <a:cubicBezTo>
                    <a:pt x="108" y="41"/>
                    <a:pt x="125" y="46"/>
                    <a:pt x="145" y="56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49" y="9"/>
                    <a:pt x="118" y="0"/>
                    <a:pt x="91" y="0"/>
                  </a:cubicBezTo>
                  <a:cubicBezTo>
                    <a:pt x="42" y="0"/>
                    <a:pt x="8" y="28"/>
                    <a:pt x="8" y="65"/>
                  </a:cubicBezTo>
                  <a:cubicBezTo>
                    <a:pt x="8" y="76"/>
                    <a:pt x="11" y="86"/>
                    <a:pt x="17" y="96"/>
                  </a:cubicBezTo>
                  <a:cubicBezTo>
                    <a:pt x="25" y="110"/>
                    <a:pt x="39" y="120"/>
                    <a:pt x="61" y="125"/>
                  </a:cubicBezTo>
                  <a:cubicBezTo>
                    <a:pt x="87" y="131"/>
                    <a:pt x="87" y="131"/>
                    <a:pt x="87" y="131"/>
                  </a:cubicBezTo>
                  <a:cubicBezTo>
                    <a:pt x="105" y="135"/>
                    <a:pt x="113" y="143"/>
                    <a:pt x="113" y="153"/>
                  </a:cubicBezTo>
                  <a:cubicBezTo>
                    <a:pt x="113" y="167"/>
                    <a:pt x="101" y="173"/>
                    <a:pt x="77" y="173"/>
                  </a:cubicBezTo>
                  <a:cubicBezTo>
                    <a:pt x="55" y="173"/>
                    <a:pt x="38" y="167"/>
                    <a:pt x="17" y="158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25" y="208"/>
                    <a:pt x="50" y="214"/>
                    <a:pt x="74" y="214"/>
                  </a:cubicBezTo>
                  <a:cubicBezTo>
                    <a:pt x="132" y="214"/>
                    <a:pt x="170" y="186"/>
                    <a:pt x="170" y="143"/>
                  </a:cubicBezTo>
                  <a:cubicBezTo>
                    <a:pt x="170" y="112"/>
                    <a:pt x="148" y="92"/>
                    <a:pt x="113" y="84"/>
                  </a:cubicBez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 b="1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327725" name="Freeform 45"/>
            <p:cNvSpPr>
              <a:spLocks/>
            </p:cNvSpPr>
            <p:nvPr userDrawn="1"/>
          </p:nvSpPr>
          <p:spPr bwMode="auto">
            <a:xfrm>
              <a:off x="5356" y="4079"/>
              <a:ext cx="121" cy="103"/>
            </a:xfrm>
            <a:custGeom>
              <a:avLst/>
              <a:gdLst/>
              <a:ahLst/>
              <a:cxnLst>
                <a:cxn ang="0">
                  <a:pos x="158" y="0"/>
                </a:cxn>
                <a:cxn ang="0">
                  <a:pos x="131" y="94"/>
                </a:cxn>
                <a:cxn ang="0">
                  <a:pos x="122" y="133"/>
                </a:cxn>
                <a:cxn ang="0">
                  <a:pos x="113" y="96"/>
                </a:cxn>
                <a:cxn ang="0">
                  <a:pos x="87" y="0"/>
                </a:cxn>
                <a:cxn ang="0">
                  <a:pos x="22" y="0"/>
                </a:cxn>
                <a:cxn ang="0">
                  <a:pos x="0" y="207"/>
                </a:cxn>
                <a:cxn ang="0">
                  <a:pos x="52" y="207"/>
                </a:cxn>
                <a:cxn ang="0">
                  <a:pos x="58" y="106"/>
                </a:cxn>
                <a:cxn ang="0">
                  <a:pos x="60" y="62"/>
                </a:cxn>
                <a:cxn ang="0">
                  <a:pos x="70" y="106"/>
                </a:cxn>
                <a:cxn ang="0">
                  <a:pos x="98" y="207"/>
                </a:cxn>
                <a:cxn ang="0">
                  <a:pos x="142" y="207"/>
                </a:cxn>
                <a:cxn ang="0">
                  <a:pos x="173" y="103"/>
                </a:cxn>
                <a:cxn ang="0">
                  <a:pos x="183" y="66"/>
                </a:cxn>
                <a:cxn ang="0">
                  <a:pos x="186" y="104"/>
                </a:cxn>
                <a:cxn ang="0">
                  <a:pos x="192" y="207"/>
                </a:cxn>
                <a:cxn ang="0">
                  <a:pos x="243" y="207"/>
                </a:cxn>
                <a:cxn ang="0">
                  <a:pos x="222" y="0"/>
                </a:cxn>
                <a:cxn ang="0">
                  <a:pos x="158" y="0"/>
                </a:cxn>
              </a:cxnLst>
              <a:rect l="0" t="0" r="r" b="b"/>
              <a:pathLst>
                <a:path w="243" h="207">
                  <a:moveTo>
                    <a:pt x="158" y="0"/>
                  </a:moveTo>
                  <a:cubicBezTo>
                    <a:pt x="131" y="94"/>
                    <a:pt x="131" y="94"/>
                    <a:pt x="131" y="94"/>
                  </a:cubicBezTo>
                  <a:cubicBezTo>
                    <a:pt x="127" y="106"/>
                    <a:pt x="124" y="121"/>
                    <a:pt x="122" y="133"/>
                  </a:cubicBezTo>
                  <a:cubicBezTo>
                    <a:pt x="119" y="120"/>
                    <a:pt x="117" y="110"/>
                    <a:pt x="113" y="96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52" y="207"/>
                    <a:pt x="52" y="207"/>
                    <a:pt x="52" y="207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9" y="93"/>
                    <a:pt x="60" y="76"/>
                    <a:pt x="60" y="62"/>
                  </a:cubicBezTo>
                  <a:cubicBezTo>
                    <a:pt x="63" y="79"/>
                    <a:pt x="67" y="97"/>
                    <a:pt x="70" y="106"/>
                  </a:cubicBezTo>
                  <a:cubicBezTo>
                    <a:pt x="98" y="207"/>
                    <a:pt x="98" y="207"/>
                    <a:pt x="98" y="207"/>
                  </a:cubicBezTo>
                  <a:cubicBezTo>
                    <a:pt x="142" y="207"/>
                    <a:pt x="142" y="207"/>
                    <a:pt x="142" y="207"/>
                  </a:cubicBezTo>
                  <a:cubicBezTo>
                    <a:pt x="173" y="103"/>
                    <a:pt x="173" y="103"/>
                    <a:pt x="173" y="103"/>
                  </a:cubicBezTo>
                  <a:cubicBezTo>
                    <a:pt x="176" y="92"/>
                    <a:pt x="181" y="78"/>
                    <a:pt x="183" y="66"/>
                  </a:cubicBezTo>
                  <a:cubicBezTo>
                    <a:pt x="184" y="81"/>
                    <a:pt x="185" y="93"/>
                    <a:pt x="186" y="104"/>
                  </a:cubicBezTo>
                  <a:cubicBezTo>
                    <a:pt x="192" y="207"/>
                    <a:pt x="192" y="207"/>
                    <a:pt x="192" y="207"/>
                  </a:cubicBezTo>
                  <a:cubicBezTo>
                    <a:pt x="243" y="207"/>
                    <a:pt x="243" y="207"/>
                    <a:pt x="243" y="207"/>
                  </a:cubicBezTo>
                  <a:cubicBezTo>
                    <a:pt x="222" y="0"/>
                    <a:pt x="222" y="0"/>
                    <a:pt x="222" y="0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 b="1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327726" name="Freeform 46"/>
            <p:cNvSpPr>
              <a:spLocks/>
            </p:cNvSpPr>
            <p:nvPr userDrawn="1"/>
          </p:nvSpPr>
          <p:spPr bwMode="auto">
            <a:xfrm>
              <a:off x="5250" y="4079"/>
              <a:ext cx="86" cy="105"/>
            </a:xfrm>
            <a:custGeom>
              <a:avLst/>
              <a:gdLst/>
              <a:ahLst/>
              <a:cxnLst>
                <a:cxn ang="0">
                  <a:pos x="115" y="131"/>
                </a:cxn>
                <a:cxn ang="0">
                  <a:pos x="108" y="161"/>
                </a:cxn>
                <a:cxn ang="0">
                  <a:pos x="84" y="170"/>
                </a:cxn>
                <a:cxn ang="0">
                  <a:pos x="57" y="159"/>
                </a:cxn>
                <a:cxn ang="0">
                  <a:pos x="53" y="135"/>
                </a:cxn>
                <a:cxn ang="0">
                  <a:pos x="53" y="0"/>
                </a:cxn>
                <a:cxn ang="0">
                  <a:pos x="0" y="0"/>
                </a:cxn>
                <a:cxn ang="0">
                  <a:pos x="0" y="141"/>
                </a:cxn>
                <a:cxn ang="0">
                  <a:pos x="12" y="184"/>
                </a:cxn>
                <a:cxn ang="0">
                  <a:pos x="86" y="211"/>
                </a:cxn>
                <a:cxn ang="0">
                  <a:pos x="150" y="189"/>
                </a:cxn>
                <a:cxn ang="0">
                  <a:pos x="168" y="138"/>
                </a:cxn>
                <a:cxn ang="0">
                  <a:pos x="168" y="0"/>
                </a:cxn>
                <a:cxn ang="0">
                  <a:pos x="115" y="0"/>
                </a:cxn>
                <a:cxn ang="0">
                  <a:pos x="115" y="131"/>
                </a:cxn>
              </a:cxnLst>
              <a:rect l="0" t="0" r="r" b="b"/>
              <a:pathLst>
                <a:path w="168" h="211">
                  <a:moveTo>
                    <a:pt x="115" y="131"/>
                  </a:moveTo>
                  <a:cubicBezTo>
                    <a:pt x="115" y="152"/>
                    <a:pt x="112" y="158"/>
                    <a:pt x="108" y="161"/>
                  </a:cubicBezTo>
                  <a:cubicBezTo>
                    <a:pt x="103" y="166"/>
                    <a:pt x="94" y="170"/>
                    <a:pt x="84" y="170"/>
                  </a:cubicBezTo>
                  <a:cubicBezTo>
                    <a:pt x="72" y="170"/>
                    <a:pt x="62" y="166"/>
                    <a:pt x="57" y="159"/>
                  </a:cubicBezTo>
                  <a:cubicBezTo>
                    <a:pt x="53" y="154"/>
                    <a:pt x="53" y="147"/>
                    <a:pt x="53" y="135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60"/>
                    <a:pt x="3" y="173"/>
                    <a:pt x="12" y="184"/>
                  </a:cubicBezTo>
                  <a:cubicBezTo>
                    <a:pt x="25" y="202"/>
                    <a:pt x="52" y="211"/>
                    <a:pt x="86" y="211"/>
                  </a:cubicBezTo>
                  <a:cubicBezTo>
                    <a:pt x="118" y="211"/>
                    <a:pt x="139" y="200"/>
                    <a:pt x="150" y="189"/>
                  </a:cubicBezTo>
                  <a:cubicBezTo>
                    <a:pt x="162" y="178"/>
                    <a:pt x="168" y="168"/>
                    <a:pt x="168" y="138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15" y="0"/>
                    <a:pt x="115" y="0"/>
                    <a:pt x="115" y="0"/>
                  </a:cubicBezTo>
                  <a:lnTo>
                    <a:pt x="115" y="131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 b="1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327727" name="Freeform 47"/>
            <p:cNvSpPr>
              <a:spLocks/>
            </p:cNvSpPr>
            <p:nvPr userDrawn="1"/>
          </p:nvSpPr>
          <p:spPr bwMode="auto">
            <a:xfrm>
              <a:off x="5878" y="4079"/>
              <a:ext cx="82" cy="1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1"/>
                </a:cxn>
                <a:cxn ang="0">
                  <a:pos x="53" y="41"/>
                </a:cxn>
                <a:cxn ang="0">
                  <a:pos x="53" y="207"/>
                </a:cxn>
                <a:cxn ang="0">
                  <a:pos x="106" y="207"/>
                </a:cxn>
                <a:cxn ang="0">
                  <a:pos x="106" y="41"/>
                </a:cxn>
                <a:cxn ang="0">
                  <a:pos x="147" y="41"/>
                </a:cxn>
                <a:cxn ang="0">
                  <a:pos x="167" y="0"/>
                </a:cxn>
                <a:cxn ang="0">
                  <a:pos x="0" y="0"/>
                </a:cxn>
              </a:cxnLst>
              <a:rect l="0" t="0" r="r" b="b"/>
              <a:pathLst>
                <a:path w="167" h="207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3" y="207"/>
                    <a:pt x="53" y="207"/>
                    <a:pt x="53" y="207"/>
                  </a:cubicBezTo>
                  <a:cubicBezTo>
                    <a:pt x="106" y="207"/>
                    <a:pt x="106" y="207"/>
                    <a:pt x="106" y="207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47" y="41"/>
                    <a:pt x="147" y="41"/>
                    <a:pt x="147" y="41"/>
                  </a:cubicBezTo>
                  <a:cubicBezTo>
                    <a:pt x="159" y="33"/>
                    <a:pt x="167" y="0"/>
                    <a:pt x="1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 b="1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327728" name="Freeform 48"/>
            <p:cNvSpPr>
              <a:spLocks/>
            </p:cNvSpPr>
            <p:nvPr userDrawn="1"/>
          </p:nvSpPr>
          <p:spPr bwMode="auto">
            <a:xfrm>
              <a:off x="5160" y="4079"/>
              <a:ext cx="67" cy="103"/>
            </a:xfrm>
            <a:custGeom>
              <a:avLst/>
              <a:gdLst/>
              <a:ahLst/>
              <a:cxnLst>
                <a:cxn ang="0">
                  <a:pos x="52" y="119"/>
                </a:cxn>
                <a:cxn ang="0">
                  <a:pos x="112" y="119"/>
                </a:cxn>
                <a:cxn ang="0">
                  <a:pos x="112" y="79"/>
                </a:cxn>
                <a:cxn ang="0">
                  <a:pos x="51" y="79"/>
                </a:cxn>
                <a:cxn ang="0">
                  <a:pos x="51" y="40"/>
                </a:cxn>
                <a:cxn ang="0">
                  <a:pos x="112" y="40"/>
                </a:cxn>
                <a:cxn ang="0">
                  <a:pos x="130" y="4"/>
                </a:cxn>
                <a:cxn ang="0">
                  <a:pos x="131" y="0"/>
                </a:cxn>
                <a:cxn ang="0">
                  <a:pos x="0" y="0"/>
                </a:cxn>
                <a:cxn ang="0">
                  <a:pos x="0" y="207"/>
                </a:cxn>
                <a:cxn ang="0">
                  <a:pos x="133" y="207"/>
                </a:cxn>
                <a:cxn ang="0">
                  <a:pos x="133" y="165"/>
                </a:cxn>
                <a:cxn ang="0">
                  <a:pos x="52" y="165"/>
                </a:cxn>
                <a:cxn ang="0">
                  <a:pos x="52" y="119"/>
                </a:cxn>
              </a:cxnLst>
              <a:rect l="0" t="0" r="r" b="b"/>
              <a:pathLst>
                <a:path w="133" h="207">
                  <a:moveTo>
                    <a:pt x="52" y="119"/>
                  </a:moveTo>
                  <a:cubicBezTo>
                    <a:pt x="112" y="119"/>
                    <a:pt x="112" y="119"/>
                    <a:pt x="112" y="119"/>
                  </a:cubicBezTo>
                  <a:cubicBezTo>
                    <a:pt x="112" y="79"/>
                    <a:pt x="112" y="79"/>
                    <a:pt x="112" y="79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21" y="33"/>
                    <a:pt x="128" y="13"/>
                    <a:pt x="130" y="4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133" y="207"/>
                    <a:pt x="133" y="207"/>
                    <a:pt x="133" y="207"/>
                  </a:cubicBezTo>
                  <a:cubicBezTo>
                    <a:pt x="133" y="165"/>
                    <a:pt x="133" y="165"/>
                    <a:pt x="133" y="165"/>
                  </a:cubicBezTo>
                  <a:cubicBezTo>
                    <a:pt x="52" y="165"/>
                    <a:pt x="52" y="165"/>
                    <a:pt x="52" y="165"/>
                  </a:cubicBezTo>
                  <a:lnTo>
                    <a:pt x="52" y="119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 b="1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327729" name="Freeform 49"/>
            <p:cNvSpPr>
              <a:spLocks/>
            </p:cNvSpPr>
            <p:nvPr userDrawn="1"/>
          </p:nvSpPr>
          <p:spPr bwMode="auto">
            <a:xfrm>
              <a:off x="5503" y="4079"/>
              <a:ext cx="65" cy="103"/>
            </a:xfrm>
            <a:custGeom>
              <a:avLst/>
              <a:gdLst/>
              <a:ahLst/>
              <a:cxnLst>
                <a:cxn ang="0">
                  <a:pos x="52" y="119"/>
                </a:cxn>
                <a:cxn ang="0">
                  <a:pos x="112" y="119"/>
                </a:cxn>
                <a:cxn ang="0">
                  <a:pos x="112" y="79"/>
                </a:cxn>
                <a:cxn ang="0">
                  <a:pos x="52" y="79"/>
                </a:cxn>
                <a:cxn ang="0">
                  <a:pos x="52" y="40"/>
                </a:cxn>
                <a:cxn ang="0">
                  <a:pos x="112" y="40"/>
                </a:cxn>
                <a:cxn ang="0">
                  <a:pos x="131" y="4"/>
                </a:cxn>
                <a:cxn ang="0">
                  <a:pos x="131" y="0"/>
                </a:cxn>
                <a:cxn ang="0">
                  <a:pos x="0" y="0"/>
                </a:cxn>
                <a:cxn ang="0">
                  <a:pos x="0" y="207"/>
                </a:cxn>
                <a:cxn ang="0">
                  <a:pos x="134" y="207"/>
                </a:cxn>
                <a:cxn ang="0">
                  <a:pos x="134" y="165"/>
                </a:cxn>
                <a:cxn ang="0">
                  <a:pos x="52" y="165"/>
                </a:cxn>
                <a:cxn ang="0">
                  <a:pos x="52" y="119"/>
                </a:cxn>
              </a:cxnLst>
              <a:rect l="0" t="0" r="r" b="b"/>
              <a:pathLst>
                <a:path w="134" h="207">
                  <a:moveTo>
                    <a:pt x="52" y="119"/>
                  </a:moveTo>
                  <a:cubicBezTo>
                    <a:pt x="112" y="119"/>
                    <a:pt x="112" y="119"/>
                    <a:pt x="112" y="119"/>
                  </a:cubicBezTo>
                  <a:cubicBezTo>
                    <a:pt x="112" y="79"/>
                    <a:pt x="112" y="79"/>
                    <a:pt x="112" y="79"/>
                  </a:cubicBezTo>
                  <a:cubicBezTo>
                    <a:pt x="52" y="79"/>
                    <a:pt x="52" y="79"/>
                    <a:pt x="52" y="79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21" y="33"/>
                    <a:pt x="128" y="13"/>
                    <a:pt x="131" y="4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134" y="207"/>
                    <a:pt x="134" y="207"/>
                    <a:pt x="134" y="207"/>
                  </a:cubicBezTo>
                  <a:cubicBezTo>
                    <a:pt x="134" y="165"/>
                    <a:pt x="134" y="165"/>
                    <a:pt x="134" y="165"/>
                  </a:cubicBezTo>
                  <a:cubicBezTo>
                    <a:pt x="52" y="165"/>
                    <a:pt x="52" y="165"/>
                    <a:pt x="52" y="165"/>
                  </a:cubicBezTo>
                  <a:lnTo>
                    <a:pt x="52" y="119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 b="1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327730" name="Freeform 50"/>
            <p:cNvSpPr>
              <a:spLocks/>
            </p:cNvSpPr>
            <p:nvPr userDrawn="1"/>
          </p:nvSpPr>
          <p:spPr bwMode="auto">
            <a:xfrm>
              <a:off x="5586" y="4079"/>
              <a:ext cx="83" cy="1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1"/>
                </a:cxn>
                <a:cxn ang="0">
                  <a:pos x="54" y="41"/>
                </a:cxn>
                <a:cxn ang="0">
                  <a:pos x="54" y="207"/>
                </a:cxn>
                <a:cxn ang="0">
                  <a:pos x="106" y="207"/>
                </a:cxn>
                <a:cxn ang="0">
                  <a:pos x="106" y="41"/>
                </a:cxn>
                <a:cxn ang="0">
                  <a:pos x="147" y="41"/>
                </a:cxn>
                <a:cxn ang="0">
                  <a:pos x="168" y="0"/>
                </a:cxn>
                <a:cxn ang="0">
                  <a:pos x="0" y="0"/>
                </a:cxn>
              </a:cxnLst>
              <a:rect l="0" t="0" r="r" b="b"/>
              <a:pathLst>
                <a:path w="168" h="207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207"/>
                    <a:pt x="54" y="207"/>
                    <a:pt x="54" y="207"/>
                  </a:cubicBezTo>
                  <a:cubicBezTo>
                    <a:pt x="106" y="207"/>
                    <a:pt x="106" y="207"/>
                    <a:pt x="106" y="207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47" y="41"/>
                    <a:pt x="147" y="41"/>
                    <a:pt x="147" y="41"/>
                  </a:cubicBezTo>
                  <a:cubicBezTo>
                    <a:pt x="159" y="33"/>
                    <a:pt x="168" y="0"/>
                    <a:pt x="16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 b="1">
                <a:solidFill>
                  <a:srgbClr val="FFFFFF"/>
                </a:solidFill>
                <a:latin typeface="+mn-lt"/>
              </a:endParaRPr>
            </a:p>
          </p:txBody>
        </p:sp>
        <p:pic>
          <p:nvPicPr>
            <p:cNvPr id="16404" name="Picture 51"/>
            <p:cNvPicPr>
              <a:picLocks noChangeAspect="1" noChangeArrowheads="1"/>
            </p:cNvPicPr>
            <p:nvPr userDrawn="1"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929" y="4026"/>
              <a:ext cx="176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388" name="Group 52"/>
          <p:cNvGrpSpPr>
            <a:grpSpLocks/>
          </p:cNvGrpSpPr>
          <p:nvPr userDrawn="1"/>
        </p:nvGrpSpPr>
        <p:grpSpPr bwMode="auto">
          <a:xfrm>
            <a:off x="4763" y="1090613"/>
            <a:ext cx="9139237" cy="128587"/>
            <a:chOff x="3" y="2044"/>
            <a:chExt cx="6237" cy="179"/>
          </a:xfrm>
        </p:grpSpPr>
        <p:sp>
          <p:nvSpPr>
            <p:cNvPr id="327733" name="Rectangle 53"/>
            <p:cNvSpPr>
              <a:spLocks noChangeArrowheads="1"/>
            </p:cNvSpPr>
            <p:nvPr userDrawn="1"/>
          </p:nvSpPr>
          <p:spPr bwMode="auto">
            <a:xfrm>
              <a:off x="3" y="2044"/>
              <a:ext cx="2433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 b="1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327734" name="Rectangle 54"/>
            <p:cNvSpPr>
              <a:spLocks noChangeArrowheads="1"/>
            </p:cNvSpPr>
            <p:nvPr userDrawn="1"/>
          </p:nvSpPr>
          <p:spPr bwMode="auto">
            <a:xfrm>
              <a:off x="2557" y="2044"/>
              <a:ext cx="445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 b="1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327735" name="Rectangle 55"/>
            <p:cNvSpPr>
              <a:spLocks noChangeArrowheads="1"/>
            </p:cNvSpPr>
            <p:nvPr userDrawn="1"/>
          </p:nvSpPr>
          <p:spPr bwMode="auto">
            <a:xfrm>
              <a:off x="3149" y="2044"/>
              <a:ext cx="147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 b="1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327736" name="Rectangle 56"/>
            <p:cNvSpPr>
              <a:spLocks noChangeArrowheads="1"/>
            </p:cNvSpPr>
            <p:nvPr userDrawn="1"/>
          </p:nvSpPr>
          <p:spPr bwMode="auto">
            <a:xfrm>
              <a:off x="3476" y="2044"/>
              <a:ext cx="8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 b="1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327737" name="Rectangle 57"/>
            <p:cNvSpPr>
              <a:spLocks noChangeArrowheads="1"/>
            </p:cNvSpPr>
            <p:nvPr userDrawn="1"/>
          </p:nvSpPr>
          <p:spPr bwMode="auto">
            <a:xfrm>
              <a:off x="4398" y="2044"/>
              <a:ext cx="1842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 sz="900" b="1">
                <a:solidFill>
                  <a:srgbClr val="FFFFFF"/>
                </a:solidFill>
                <a:latin typeface="+mn-lt"/>
              </a:endParaRPr>
            </a:p>
          </p:txBody>
        </p:sp>
      </p:grpSp>
      <p:sp>
        <p:nvSpPr>
          <p:cNvPr id="16389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6863" y="1401763"/>
            <a:ext cx="84455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20100414_20100417.avi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9.png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2005_06_22_0000-2400_ch12_loop2.avi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 eaLnBrk="1" hangingPunct="1"/>
            <a:r>
              <a:rPr lang="en-GB" smtClean="0"/>
              <a:t>EUMETSAT NEWS</a:t>
            </a:r>
          </a:p>
        </p:txBody>
      </p:sp>
      <p:sp>
        <p:nvSpPr>
          <p:cNvPr id="30722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pPr eaLnBrk="1" hangingPunct="1"/>
            <a:r>
              <a:rPr lang="en-GB" smtClean="0"/>
              <a:t>Marianne König</a:t>
            </a:r>
          </a:p>
          <a:p>
            <a:pPr eaLnBrk="1" hangingPunct="1"/>
            <a:r>
              <a:rPr lang="en-GB" sz="2000" smtClean="0"/>
              <a:t>marianne.koenig@eumetsat.int</a:t>
            </a:r>
          </a:p>
          <a:p>
            <a:pPr eaLnBrk="1" hangingPunct="1"/>
            <a:r>
              <a:rPr lang="en-GB" sz="2000" smtClean="0"/>
              <a:t>www.eumetsat.int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HRV Coregistration with other Channels</a:t>
            </a:r>
          </a:p>
        </p:txBody>
      </p:sp>
      <p:pic>
        <p:nvPicPr>
          <p:cNvPr id="41986" name="Picture 4" descr="Earth Cover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412875"/>
            <a:ext cx="3455988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Box 5"/>
          <p:cNvSpPr txBox="1">
            <a:spLocks noChangeArrowheads="1"/>
          </p:cNvSpPr>
          <p:nvPr/>
        </p:nvSpPr>
        <p:spPr bwMode="auto">
          <a:xfrm>
            <a:off x="250825" y="2997200"/>
            <a:ext cx="1746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latin typeface="Tahoma" pitchFamily="34" charset="0"/>
              </a:rPr>
              <a:t>Full disk:</a:t>
            </a:r>
          </a:p>
          <a:p>
            <a:r>
              <a:rPr lang="en-GB" sz="1200">
                <a:latin typeface="Tahoma" pitchFamily="34" charset="0"/>
              </a:rPr>
              <a:t>3712 Lines</a:t>
            </a:r>
          </a:p>
          <a:p>
            <a:r>
              <a:rPr lang="en-GB" sz="1200">
                <a:latin typeface="Tahoma" pitchFamily="34" charset="0"/>
              </a:rPr>
              <a:t>3712 Elements per line</a:t>
            </a:r>
          </a:p>
        </p:txBody>
      </p:sp>
      <p:sp>
        <p:nvSpPr>
          <p:cNvPr id="41988" name="TextBox 6"/>
          <p:cNvSpPr txBox="1">
            <a:spLocks noChangeArrowheads="1"/>
          </p:cNvSpPr>
          <p:nvPr/>
        </p:nvSpPr>
        <p:spPr bwMode="auto">
          <a:xfrm>
            <a:off x="1908175" y="2997200"/>
            <a:ext cx="23987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latin typeface="Tahoma" pitchFamily="34" charset="0"/>
              </a:rPr>
              <a:t>HRV:</a:t>
            </a:r>
          </a:p>
          <a:p>
            <a:r>
              <a:rPr lang="en-GB" sz="1200">
                <a:latin typeface="Tahoma" pitchFamily="34" charset="0"/>
              </a:rPr>
              <a:t>3712 * 3 = 11136 Lines</a:t>
            </a:r>
          </a:p>
          <a:p>
            <a:r>
              <a:rPr lang="en-GB" sz="1200">
                <a:latin typeface="Tahoma" pitchFamily="34" charset="0"/>
              </a:rPr>
              <a:t>(3712 * 3) / 2  = 5568 Elements</a:t>
            </a:r>
          </a:p>
        </p:txBody>
      </p:sp>
      <p:sp>
        <p:nvSpPr>
          <p:cNvPr id="41989" name="TextBox 7"/>
          <p:cNvSpPr txBox="1">
            <a:spLocks noChangeArrowheads="1"/>
          </p:cNvSpPr>
          <p:nvPr/>
        </p:nvSpPr>
        <p:spPr bwMode="auto">
          <a:xfrm>
            <a:off x="4716463" y="1628775"/>
            <a:ext cx="29702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Tahoma" pitchFamily="34" charset="0"/>
              </a:rPr>
              <a:t>But:</a:t>
            </a:r>
          </a:p>
          <a:p>
            <a:r>
              <a:rPr lang="en-GB">
                <a:latin typeface="Tahoma" pitchFamily="34" charset="0"/>
              </a:rPr>
              <a:t>Alignment of the two grids: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4716463" y="2492375"/>
            <a:ext cx="287337" cy="288925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003800" y="2492375"/>
            <a:ext cx="288925" cy="288925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292725" y="2492375"/>
            <a:ext cx="287338" cy="288925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580063" y="2492375"/>
            <a:ext cx="287337" cy="288925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867400" y="2492375"/>
            <a:ext cx="288925" cy="288925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156325" y="2492375"/>
            <a:ext cx="287338" cy="288925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4716463" y="2781300"/>
            <a:ext cx="287337" cy="287338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003800" y="2781300"/>
            <a:ext cx="288925" cy="287338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292725" y="2781300"/>
            <a:ext cx="287338" cy="287338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580063" y="2781300"/>
            <a:ext cx="287337" cy="287338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5867400" y="2781300"/>
            <a:ext cx="288925" cy="287338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156325" y="2781300"/>
            <a:ext cx="287338" cy="287338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716463" y="3068638"/>
            <a:ext cx="287337" cy="288925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003800" y="3068638"/>
            <a:ext cx="288925" cy="288925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5292725" y="3068638"/>
            <a:ext cx="287338" cy="288925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580063" y="3068638"/>
            <a:ext cx="287337" cy="288925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867400" y="3068638"/>
            <a:ext cx="288925" cy="288925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6156325" y="3068638"/>
            <a:ext cx="287338" cy="288925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4716463" y="3357563"/>
            <a:ext cx="287337" cy="287337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5003800" y="3357563"/>
            <a:ext cx="288925" cy="287337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5292725" y="3357563"/>
            <a:ext cx="287338" cy="287337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5580063" y="3357563"/>
            <a:ext cx="287337" cy="287337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5867400" y="3357563"/>
            <a:ext cx="288925" cy="287337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6156325" y="3357563"/>
            <a:ext cx="287338" cy="287337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4716463" y="3644900"/>
            <a:ext cx="287337" cy="288925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5003800" y="3644900"/>
            <a:ext cx="288925" cy="288925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5292725" y="3644900"/>
            <a:ext cx="287338" cy="288925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5580063" y="3644900"/>
            <a:ext cx="287337" cy="288925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5867400" y="3644900"/>
            <a:ext cx="288925" cy="288925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6156325" y="3644900"/>
            <a:ext cx="287338" cy="288925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4716463" y="3933825"/>
            <a:ext cx="287337" cy="287338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5003800" y="3933825"/>
            <a:ext cx="288925" cy="287338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5292725" y="3933825"/>
            <a:ext cx="287338" cy="287338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5580063" y="3933825"/>
            <a:ext cx="287337" cy="287338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5867400" y="3933825"/>
            <a:ext cx="288925" cy="287338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 bwMode="auto">
          <a:xfrm>
            <a:off x="3563938" y="2708275"/>
            <a:ext cx="1008062" cy="433388"/>
          </a:xfrm>
          <a:prstGeom prst="straightConnector1">
            <a:avLst/>
          </a:prstGeom>
          <a:noFill/>
          <a:ln w="28575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026" name="TextBox 46"/>
          <p:cNvSpPr txBox="1">
            <a:spLocks noChangeArrowheads="1"/>
          </p:cNvSpPr>
          <p:nvPr/>
        </p:nvSpPr>
        <p:spPr bwMode="auto">
          <a:xfrm>
            <a:off x="6726238" y="4371975"/>
            <a:ext cx="1917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Tahoma" pitchFamily="34" charset="0"/>
              </a:rPr>
              <a:t>SE Image Corner</a:t>
            </a:r>
          </a:p>
        </p:txBody>
      </p:sp>
      <p:sp>
        <p:nvSpPr>
          <p:cNvPr id="42027" name="TextBox 52"/>
          <p:cNvSpPr txBox="1">
            <a:spLocks noChangeArrowheads="1"/>
          </p:cNvSpPr>
          <p:nvPr/>
        </p:nvSpPr>
        <p:spPr bwMode="auto">
          <a:xfrm>
            <a:off x="6732588" y="2492375"/>
            <a:ext cx="10874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solidFill>
                  <a:srgbClr val="C00000"/>
                </a:solidFill>
                <a:latin typeface="Tahoma" pitchFamily="34" charset="0"/>
              </a:rPr>
              <a:t>HRV 1 km</a:t>
            </a:r>
          </a:p>
        </p:txBody>
      </p:sp>
      <p:cxnSp>
        <p:nvCxnSpPr>
          <p:cNvPr id="55" name="Straight Arrow Connector 54"/>
          <p:cNvCxnSpPr/>
          <p:nvPr/>
        </p:nvCxnSpPr>
        <p:spPr bwMode="auto">
          <a:xfrm rot="10800000">
            <a:off x="6516688" y="4221163"/>
            <a:ext cx="287337" cy="215900"/>
          </a:xfrm>
          <a:prstGeom prst="straightConnector1">
            <a:avLst/>
          </a:prstGeom>
          <a:noFill/>
          <a:ln w="28575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56" name="Group 55"/>
          <p:cNvGrpSpPr>
            <a:grpSpLocks/>
          </p:cNvGrpSpPr>
          <p:nvPr/>
        </p:nvGrpSpPr>
        <p:grpSpPr bwMode="auto">
          <a:xfrm>
            <a:off x="5003800" y="2781300"/>
            <a:ext cx="1728788" cy="1727200"/>
            <a:chOff x="4716016" y="2492896"/>
            <a:chExt cx="1728096" cy="1728096"/>
          </a:xfrm>
        </p:grpSpPr>
        <p:sp>
          <p:nvSpPr>
            <p:cNvPr id="42039" name="Rectangle 56"/>
            <p:cNvSpPr>
              <a:spLocks noChangeArrowheads="1"/>
            </p:cNvSpPr>
            <p:nvPr/>
          </p:nvSpPr>
          <p:spPr bwMode="auto">
            <a:xfrm>
              <a:off x="5580112" y="3356992"/>
              <a:ext cx="864000" cy="864000"/>
            </a:xfrm>
            <a:prstGeom prst="rect">
              <a:avLst/>
            </a:prstGeom>
            <a:noFill/>
            <a:ln w="28575" algn="ctr">
              <a:solidFill>
                <a:srgbClr val="00B050"/>
              </a:solidFill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 eaLnBrk="0" hangingPunct="0"/>
              <a:endParaRPr lang="en-GB" sz="16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42040" name="Rectangle 58"/>
            <p:cNvSpPr>
              <a:spLocks noChangeArrowheads="1"/>
            </p:cNvSpPr>
            <p:nvPr/>
          </p:nvSpPr>
          <p:spPr bwMode="auto">
            <a:xfrm>
              <a:off x="4716016" y="3356992"/>
              <a:ext cx="864000" cy="864000"/>
            </a:xfrm>
            <a:prstGeom prst="rect">
              <a:avLst/>
            </a:prstGeom>
            <a:noFill/>
            <a:ln w="28575" algn="ctr">
              <a:solidFill>
                <a:srgbClr val="00B050"/>
              </a:solidFill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 eaLnBrk="0" hangingPunct="0"/>
              <a:endParaRPr lang="en-GB" sz="16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42041" name="Rectangle 59"/>
            <p:cNvSpPr>
              <a:spLocks noChangeArrowheads="1"/>
            </p:cNvSpPr>
            <p:nvPr/>
          </p:nvSpPr>
          <p:spPr bwMode="auto">
            <a:xfrm>
              <a:off x="5580112" y="2492896"/>
              <a:ext cx="864000" cy="864000"/>
            </a:xfrm>
            <a:prstGeom prst="rect">
              <a:avLst/>
            </a:prstGeom>
            <a:noFill/>
            <a:ln w="28575" algn="ctr">
              <a:solidFill>
                <a:srgbClr val="00B050"/>
              </a:solidFill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 eaLnBrk="0" hangingPunct="0"/>
              <a:endParaRPr lang="en-GB" sz="16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42042" name="Rectangle 60"/>
            <p:cNvSpPr>
              <a:spLocks noChangeArrowheads="1"/>
            </p:cNvSpPr>
            <p:nvPr/>
          </p:nvSpPr>
          <p:spPr bwMode="auto">
            <a:xfrm>
              <a:off x="4716016" y="2492896"/>
              <a:ext cx="864000" cy="864000"/>
            </a:xfrm>
            <a:prstGeom prst="rect">
              <a:avLst/>
            </a:prstGeom>
            <a:noFill/>
            <a:ln w="28575" algn="ctr">
              <a:solidFill>
                <a:srgbClr val="00B050"/>
              </a:solidFill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 eaLnBrk="0" hangingPunct="0"/>
              <a:endParaRPr lang="en-GB" sz="160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sp>
        <p:nvSpPr>
          <p:cNvPr id="64" name="Rectangle 63"/>
          <p:cNvSpPr/>
          <p:nvPr/>
        </p:nvSpPr>
        <p:spPr bwMode="auto">
          <a:xfrm>
            <a:off x="6156325" y="3933825"/>
            <a:ext cx="287338" cy="287338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6732588" y="2852738"/>
            <a:ext cx="21256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solidFill>
                  <a:srgbClr val="00B050"/>
                </a:solidFill>
                <a:latin typeface="Tahoma" pitchFamily="34" charset="0"/>
              </a:rPr>
              <a:t>Other 3km channels,</a:t>
            </a:r>
          </a:p>
          <a:p>
            <a:r>
              <a:rPr lang="en-GB" sz="1600">
                <a:solidFill>
                  <a:srgbClr val="00B050"/>
                </a:solidFill>
                <a:latin typeface="Tahoma" pitchFamily="34" charset="0"/>
              </a:rPr>
              <a:t>“intuitive”</a:t>
            </a:r>
          </a:p>
        </p:txBody>
      </p:sp>
      <p:grpSp>
        <p:nvGrpSpPr>
          <p:cNvPr id="58" name="Group 57"/>
          <p:cNvGrpSpPr>
            <a:grpSpLocks/>
          </p:cNvGrpSpPr>
          <p:nvPr/>
        </p:nvGrpSpPr>
        <p:grpSpPr bwMode="auto">
          <a:xfrm>
            <a:off x="4716463" y="2492375"/>
            <a:ext cx="1727200" cy="1728788"/>
            <a:chOff x="4716016" y="2492896"/>
            <a:chExt cx="1728096" cy="1728096"/>
          </a:xfrm>
        </p:grpSpPr>
        <p:sp>
          <p:nvSpPr>
            <p:cNvPr id="42035" name="Rectangle 48"/>
            <p:cNvSpPr>
              <a:spLocks noChangeArrowheads="1"/>
            </p:cNvSpPr>
            <p:nvPr/>
          </p:nvSpPr>
          <p:spPr bwMode="auto">
            <a:xfrm>
              <a:off x="5580112" y="3356992"/>
              <a:ext cx="864000" cy="864000"/>
            </a:xfrm>
            <a:prstGeom prst="rect">
              <a:avLst/>
            </a:prstGeom>
            <a:noFill/>
            <a:ln w="28575" algn="ctr">
              <a:solidFill>
                <a:srgbClr val="00B050"/>
              </a:solidFill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 eaLnBrk="0" hangingPunct="0"/>
              <a:endParaRPr lang="en-GB" sz="16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42036" name="Rectangle 49"/>
            <p:cNvSpPr>
              <a:spLocks noChangeArrowheads="1"/>
            </p:cNvSpPr>
            <p:nvPr/>
          </p:nvSpPr>
          <p:spPr bwMode="auto">
            <a:xfrm>
              <a:off x="4716016" y="3356992"/>
              <a:ext cx="864000" cy="864000"/>
            </a:xfrm>
            <a:prstGeom prst="rect">
              <a:avLst/>
            </a:prstGeom>
            <a:noFill/>
            <a:ln w="28575" algn="ctr">
              <a:solidFill>
                <a:srgbClr val="00B050"/>
              </a:solidFill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 eaLnBrk="0" hangingPunct="0"/>
              <a:endParaRPr lang="en-GB" sz="16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42037" name="Rectangle 50"/>
            <p:cNvSpPr>
              <a:spLocks noChangeArrowheads="1"/>
            </p:cNvSpPr>
            <p:nvPr/>
          </p:nvSpPr>
          <p:spPr bwMode="auto">
            <a:xfrm>
              <a:off x="5580112" y="2492896"/>
              <a:ext cx="864000" cy="864000"/>
            </a:xfrm>
            <a:prstGeom prst="rect">
              <a:avLst/>
            </a:prstGeom>
            <a:noFill/>
            <a:ln w="28575" algn="ctr">
              <a:solidFill>
                <a:srgbClr val="00B050"/>
              </a:solidFill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 eaLnBrk="0" hangingPunct="0"/>
              <a:endParaRPr lang="en-GB" sz="16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42038" name="Rectangle 51"/>
            <p:cNvSpPr>
              <a:spLocks noChangeArrowheads="1"/>
            </p:cNvSpPr>
            <p:nvPr/>
          </p:nvSpPr>
          <p:spPr bwMode="auto">
            <a:xfrm>
              <a:off x="4716016" y="2492896"/>
              <a:ext cx="864000" cy="864000"/>
            </a:xfrm>
            <a:prstGeom prst="rect">
              <a:avLst/>
            </a:prstGeom>
            <a:noFill/>
            <a:ln w="28575" algn="ctr">
              <a:solidFill>
                <a:srgbClr val="00B050"/>
              </a:solidFill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 eaLnBrk="0" hangingPunct="0"/>
              <a:endParaRPr lang="en-GB" sz="160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693738" y="4676775"/>
            <a:ext cx="77565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Tahoma" pitchFamily="34" charset="0"/>
              </a:rPr>
              <a:t>First pixel in first row in SE corner: </a:t>
            </a:r>
          </a:p>
          <a:p>
            <a:r>
              <a:rPr lang="en-GB" b="1">
                <a:solidFill>
                  <a:srgbClr val="C00000"/>
                </a:solidFill>
                <a:latin typeface="Tahoma" pitchFamily="34" charset="0"/>
              </a:rPr>
              <a:t>Center</a:t>
            </a:r>
            <a:r>
              <a:rPr lang="en-GB">
                <a:latin typeface="Tahoma" pitchFamily="34" charset="0"/>
              </a:rPr>
              <a:t> of HRV Pixel (1,1) coincides with </a:t>
            </a:r>
            <a:r>
              <a:rPr lang="en-GB" b="1">
                <a:solidFill>
                  <a:srgbClr val="C00000"/>
                </a:solidFill>
                <a:latin typeface="Tahoma" pitchFamily="34" charset="0"/>
              </a:rPr>
              <a:t>center</a:t>
            </a:r>
            <a:r>
              <a:rPr lang="en-GB">
                <a:latin typeface="Tahoma" pitchFamily="34" charset="0"/>
              </a:rPr>
              <a:t> of 3km-Pixel (1,1)</a:t>
            </a: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6854825" y="3694113"/>
            <a:ext cx="2062163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solidFill>
                  <a:srgbClr val="00B050"/>
                </a:solidFill>
                <a:latin typeface="Tahoma" pitchFamily="34" charset="0"/>
              </a:rPr>
              <a:t>Other 3km channels,</a:t>
            </a:r>
          </a:p>
          <a:p>
            <a:r>
              <a:rPr lang="en-GB" sz="1600">
                <a:solidFill>
                  <a:srgbClr val="00B050"/>
                </a:solidFill>
                <a:latin typeface="Tahoma" pitchFamily="34" charset="0"/>
              </a:rPr>
              <a:t>“true”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65" grpId="0"/>
      <p:bldP spid="6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HRV Coregistration with other Channels</a:t>
            </a:r>
          </a:p>
        </p:txBody>
      </p:sp>
      <p:pic>
        <p:nvPicPr>
          <p:cNvPr id="43010" name="Picture 4" descr="Earth Cover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412875"/>
            <a:ext cx="3455988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Box 5"/>
          <p:cNvSpPr txBox="1">
            <a:spLocks noChangeArrowheads="1"/>
          </p:cNvSpPr>
          <p:nvPr/>
        </p:nvSpPr>
        <p:spPr bwMode="auto">
          <a:xfrm>
            <a:off x="250825" y="2997200"/>
            <a:ext cx="1746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latin typeface="Tahoma" pitchFamily="34" charset="0"/>
              </a:rPr>
              <a:t>Full disk:</a:t>
            </a:r>
          </a:p>
          <a:p>
            <a:r>
              <a:rPr lang="en-GB" sz="1200">
                <a:latin typeface="Tahoma" pitchFamily="34" charset="0"/>
              </a:rPr>
              <a:t>3712 Lines</a:t>
            </a:r>
          </a:p>
          <a:p>
            <a:r>
              <a:rPr lang="en-GB" sz="1200">
                <a:latin typeface="Tahoma" pitchFamily="34" charset="0"/>
              </a:rPr>
              <a:t>3712 Elements per line</a:t>
            </a:r>
          </a:p>
        </p:txBody>
      </p:sp>
      <p:sp>
        <p:nvSpPr>
          <p:cNvPr id="43012" name="TextBox 6"/>
          <p:cNvSpPr txBox="1">
            <a:spLocks noChangeArrowheads="1"/>
          </p:cNvSpPr>
          <p:nvPr/>
        </p:nvSpPr>
        <p:spPr bwMode="auto">
          <a:xfrm>
            <a:off x="1908175" y="2997200"/>
            <a:ext cx="23987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latin typeface="Tahoma" pitchFamily="34" charset="0"/>
              </a:rPr>
              <a:t>HRV:</a:t>
            </a:r>
          </a:p>
          <a:p>
            <a:r>
              <a:rPr lang="en-GB" sz="1200">
                <a:latin typeface="Tahoma" pitchFamily="34" charset="0"/>
              </a:rPr>
              <a:t>3712 * 3 = 11136 Lines</a:t>
            </a:r>
          </a:p>
          <a:p>
            <a:r>
              <a:rPr lang="en-GB" sz="1200">
                <a:latin typeface="Tahoma" pitchFamily="34" charset="0"/>
              </a:rPr>
              <a:t>(3712 * 3) / 2  = 5568 Elements</a:t>
            </a:r>
          </a:p>
        </p:txBody>
      </p:sp>
      <p:sp>
        <p:nvSpPr>
          <p:cNvPr id="43013" name="TextBox 7"/>
          <p:cNvSpPr txBox="1">
            <a:spLocks noChangeArrowheads="1"/>
          </p:cNvSpPr>
          <p:nvPr/>
        </p:nvSpPr>
        <p:spPr bwMode="auto">
          <a:xfrm>
            <a:off x="4716463" y="1628775"/>
            <a:ext cx="2943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Tahoma" pitchFamily="34" charset="0"/>
              </a:rPr>
              <a:t>NW Corner – McIdas (1,1):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4716463" y="2492375"/>
            <a:ext cx="287337" cy="288925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003800" y="2492375"/>
            <a:ext cx="288925" cy="288925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292725" y="2492375"/>
            <a:ext cx="287338" cy="288925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580063" y="2492375"/>
            <a:ext cx="287337" cy="288925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867400" y="2492375"/>
            <a:ext cx="288925" cy="288925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156325" y="2492375"/>
            <a:ext cx="287338" cy="288925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4716463" y="2781300"/>
            <a:ext cx="287337" cy="287338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003800" y="2781300"/>
            <a:ext cx="288925" cy="287338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292725" y="2781300"/>
            <a:ext cx="287338" cy="287338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580063" y="2781300"/>
            <a:ext cx="287337" cy="287338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5867400" y="2781300"/>
            <a:ext cx="288925" cy="287338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156325" y="2781300"/>
            <a:ext cx="287338" cy="287338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716463" y="3068638"/>
            <a:ext cx="287337" cy="288925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003800" y="3068638"/>
            <a:ext cx="288925" cy="288925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5292725" y="3068638"/>
            <a:ext cx="287338" cy="288925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580063" y="3068638"/>
            <a:ext cx="287337" cy="288925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867400" y="3068638"/>
            <a:ext cx="288925" cy="288925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6156325" y="3068638"/>
            <a:ext cx="287338" cy="288925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4716463" y="3357563"/>
            <a:ext cx="287337" cy="287337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5003800" y="3357563"/>
            <a:ext cx="288925" cy="287337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5292725" y="3357563"/>
            <a:ext cx="287338" cy="287337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5580063" y="3357563"/>
            <a:ext cx="287337" cy="287337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5867400" y="3357563"/>
            <a:ext cx="288925" cy="287337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6156325" y="3357563"/>
            <a:ext cx="287338" cy="287337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4716463" y="3644900"/>
            <a:ext cx="287337" cy="288925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5003800" y="3644900"/>
            <a:ext cx="288925" cy="288925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5292725" y="3644900"/>
            <a:ext cx="287338" cy="288925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5580063" y="3644900"/>
            <a:ext cx="287337" cy="288925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5867400" y="3644900"/>
            <a:ext cx="288925" cy="288925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6156325" y="3644900"/>
            <a:ext cx="287338" cy="288925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4716463" y="3933825"/>
            <a:ext cx="287337" cy="287338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5003800" y="3933825"/>
            <a:ext cx="288925" cy="287338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5292725" y="3933825"/>
            <a:ext cx="287338" cy="287338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5580063" y="3933825"/>
            <a:ext cx="287337" cy="287338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5867400" y="3933825"/>
            <a:ext cx="288925" cy="287338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 bwMode="auto">
          <a:xfrm>
            <a:off x="2027238" y="1547813"/>
            <a:ext cx="2792412" cy="1090612"/>
          </a:xfrm>
          <a:prstGeom prst="straightConnector1">
            <a:avLst/>
          </a:prstGeom>
          <a:noFill/>
          <a:ln w="28575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3050" name="TextBox 52"/>
          <p:cNvSpPr txBox="1">
            <a:spLocks noChangeArrowheads="1"/>
          </p:cNvSpPr>
          <p:nvPr/>
        </p:nvSpPr>
        <p:spPr bwMode="auto">
          <a:xfrm>
            <a:off x="6732588" y="2492375"/>
            <a:ext cx="10874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solidFill>
                  <a:srgbClr val="C00000"/>
                </a:solidFill>
                <a:latin typeface="Tahoma" pitchFamily="34" charset="0"/>
              </a:rPr>
              <a:t>HRV 1 km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6732588" y="2852738"/>
            <a:ext cx="20621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solidFill>
                  <a:srgbClr val="00B050"/>
                </a:solidFill>
                <a:latin typeface="Tahoma" pitchFamily="34" charset="0"/>
              </a:rPr>
              <a:t>Other 3km channels,</a:t>
            </a:r>
          </a:p>
          <a:p>
            <a:r>
              <a:rPr lang="en-GB" sz="1600">
                <a:solidFill>
                  <a:srgbClr val="00B050"/>
                </a:solidFill>
                <a:latin typeface="Tahoma" pitchFamily="34" charset="0"/>
              </a:rPr>
              <a:t>“intuitive”</a:t>
            </a:r>
          </a:p>
        </p:txBody>
      </p:sp>
      <p:grpSp>
        <p:nvGrpSpPr>
          <p:cNvPr id="3" name="Group 55"/>
          <p:cNvGrpSpPr>
            <a:grpSpLocks/>
          </p:cNvGrpSpPr>
          <p:nvPr/>
        </p:nvGrpSpPr>
        <p:grpSpPr bwMode="auto">
          <a:xfrm>
            <a:off x="5011738" y="2787650"/>
            <a:ext cx="1727200" cy="1728788"/>
            <a:chOff x="4716016" y="2492896"/>
            <a:chExt cx="1728096" cy="1728096"/>
          </a:xfrm>
        </p:grpSpPr>
        <p:sp>
          <p:nvSpPr>
            <p:cNvPr id="43061" name="Rectangle 56"/>
            <p:cNvSpPr>
              <a:spLocks noChangeArrowheads="1"/>
            </p:cNvSpPr>
            <p:nvPr/>
          </p:nvSpPr>
          <p:spPr bwMode="auto">
            <a:xfrm>
              <a:off x="5580112" y="3356992"/>
              <a:ext cx="864000" cy="864000"/>
            </a:xfrm>
            <a:prstGeom prst="rect">
              <a:avLst/>
            </a:prstGeom>
            <a:noFill/>
            <a:ln w="28575" algn="ctr">
              <a:solidFill>
                <a:srgbClr val="00B050"/>
              </a:solidFill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 eaLnBrk="0" hangingPunct="0"/>
              <a:endParaRPr lang="en-GB" sz="16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43062" name="Rectangle 58"/>
            <p:cNvSpPr>
              <a:spLocks noChangeArrowheads="1"/>
            </p:cNvSpPr>
            <p:nvPr/>
          </p:nvSpPr>
          <p:spPr bwMode="auto">
            <a:xfrm>
              <a:off x="4716016" y="3356992"/>
              <a:ext cx="864000" cy="864000"/>
            </a:xfrm>
            <a:prstGeom prst="rect">
              <a:avLst/>
            </a:prstGeom>
            <a:noFill/>
            <a:ln w="28575" algn="ctr">
              <a:solidFill>
                <a:srgbClr val="00B050"/>
              </a:solidFill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 eaLnBrk="0" hangingPunct="0"/>
              <a:endParaRPr lang="en-GB" sz="16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43063" name="Rectangle 59"/>
            <p:cNvSpPr>
              <a:spLocks noChangeArrowheads="1"/>
            </p:cNvSpPr>
            <p:nvPr/>
          </p:nvSpPr>
          <p:spPr bwMode="auto">
            <a:xfrm>
              <a:off x="5580112" y="2492896"/>
              <a:ext cx="864000" cy="864000"/>
            </a:xfrm>
            <a:prstGeom prst="rect">
              <a:avLst/>
            </a:prstGeom>
            <a:noFill/>
            <a:ln w="28575" algn="ctr">
              <a:solidFill>
                <a:srgbClr val="00B050"/>
              </a:solidFill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 eaLnBrk="0" hangingPunct="0"/>
              <a:endParaRPr lang="en-GB" sz="16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43064" name="Rectangle 60"/>
            <p:cNvSpPr>
              <a:spLocks noChangeArrowheads="1"/>
            </p:cNvSpPr>
            <p:nvPr/>
          </p:nvSpPr>
          <p:spPr bwMode="auto">
            <a:xfrm>
              <a:off x="4716016" y="2492896"/>
              <a:ext cx="864000" cy="864000"/>
            </a:xfrm>
            <a:prstGeom prst="rect">
              <a:avLst/>
            </a:prstGeom>
            <a:noFill/>
            <a:ln w="28575" algn="ctr">
              <a:solidFill>
                <a:srgbClr val="00B050"/>
              </a:solidFill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 eaLnBrk="0" hangingPunct="0"/>
              <a:endParaRPr lang="en-GB" sz="160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sp>
        <p:nvSpPr>
          <p:cNvPr id="64" name="Rectangle 63"/>
          <p:cNvSpPr/>
          <p:nvPr/>
        </p:nvSpPr>
        <p:spPr bwMode="auto">
          <a:xfrm>
            <a:off x="6156325" y="3933825"/>
            <a:ext cx="287338" cy="287338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0" hangingPunct="0">
              <a:defRPr/>
            </a:pPr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  <p:grpSp>
        <p:nvGrpSpPr>
          <p:cNvPr id="4" name="Group 57"/>
          <p:cNvGrpSpPr>
            <a:grpSpLocks/>
          </p:cNvGrpSpPr>
          <p:nvPr/>
        </p:nvGrpSpPr>
        <p:grpSpPr bwMode="auto">
          <a:xfrm>
            <a:off x="4716463" y="2492375"/>
            <a:ext cx="1727200" cy="1728788"/>
            <a:chOff x="4716016" y="2492896"/>
            <a:chExt cx="1728096" cy="1728096"/>
          </a:xfrm>
        </p:grpSpPr>
        <p:sp>
          <p:nvSpPr>
            <p:cNvPr id="43057" name="Rectangle 48"/>
            <p:cNvSpPr>
              <a:spLocks noChangeArrowheads="1"/>
            </p:cNvSpPr>
            <p:nvPr/>
          </p:nvSpPr>
          <p:spPr bwMode="auto">
            <a:xfrm>
              <a:off x="5580112" y="3356992"/>
              <a:ext cx="864000" cy="864000"/>
            </a:xfrm>
            <a:prstGeom prst="rect">
              <a:avLst/>
            </a:prstGeom>
            <a:noFill/>
            <a:ln w="28575" algn="ctr">
              <a:solidFill>
                <a:srgbClr val="00B050"/>
              </a:solidFill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 eaLnBrk="0" hangingPunct="0"/>
              <a:endParaRPr lang="en-GB" sz="16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43058" name="Rectangle 49"/>
            <p:cNvSpPr>
              <a:spLocks noChangeArrowheads="1"/>
            </p:cNvSpPr>
            <p:nvPr/>
          </p:nvSpPr>
          <p:spPr bwMode="auto">
            <a:xfrm>
              <a:off x="4716016" y="3356992"/>
              <a:ext cx="864000" cy="864000"/>
            </a:xfrm>
            <a:prstGeom prst="rect">
              <a:avLst/>
            </a:prstGeom>
            <a:noFill/>
            <a:ln w="28575" algn="ctr">
              <a:solidFill>
                <a:srgbClr val="00B050"/>
              </a:solidFill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 eaLnBrk="0" hangingPunct="0"/>
              <a:endParaRPr lang="en-GB" sz="16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43059" name="Rectangle 50"/>
            <p:cNvSpPr>
              <a:spLocks noChangeArrowheads="1"/>
            </p:cNvSpPr>
            <p:nvPr/>
          </p:nvSpPr>
          <p:spPr bwMode="auto">
            <a:xfrm>
              <a:off x="5580112" y="2492896"/>
              <a:ext cx="864000" cy="864000"/>
            </a:xfrm>
            <a:prstGeom prst="rect">
              <a:avLst/>
            </a:prstGeom>
            <a:noFill/>
            <a:ln w="28575" algn="ctr">
              <a:solidFill>
                <a:srgbClr val="00B050"/>
              </a:solidFill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 eaLnBrk="0" hangingPunct="0"/>
              <a:endParaRPr lang="en-GB" sz="16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43060" name="Rectangle 51"/>
            <p:cNvSpPr>
              <a:spLocks noChangeArrowheads="1"/>
            </p:cNvSpPr>
            <p:nvPr/>
          </p:nvSpPr>
          <p:spPr bwMode="auto">
            <a:xfrm>
              <a:off x="4716016" y="2492896"/>
              <a:ext cx="864000" cy="864000"/>
            </a:xfrm>
            <a:prstGeom prst="rect">
              <a:avLst/>
            </a:prstGeom>
            <a:noFill/>
            <a:ln w="28575" algn="ctr">
              <a:solidFill>
                <a:srgbClr val="00B050"/>
              </a:solidFill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 eaLnBrk="0" hangingPunct="0"/>
              <a:endParaRPr lang="en-GB" sz="160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793750" y="5646738"/>
            <a:ext cx="7756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Tahoma" pitchFamily="34" charset="0"/>
              </a:rPr>
              <a:t>For the NW corner (mcidas (1,1) ):</a:t>
            </a:r>
          </a:p>
          <a:p>
            <a:r>
              <a:rPr lang="en-GB">
                <a:latin typeface="Tahoma" pitchFamily="34" charset="0"/>
              </a:rPr>
              <a:t>First 3km-Pixel coincides with HRV Pixel (3,3)</a:t>
            </a: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6854825" y="3694113"/>
            <a:ext cx="2062163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solidFill>
                  <a:srgbClr val="00B050"/>
                </a:solidFill>
                <a:latin typeface="Tahoma" pitchFamily="34" charset="0"/>
              </a:rPr>
              <a:t>Other 3km channels,</a:t>
            </a:r>
          </a:p>
          <a:p>
            <a:r>
              <a:rPr lang="en-GB" sz="1600">
                <a:solidFill>
                  <a:srgbClr val="00B050"/>
                </a:solidFill>
                <a:latin typeface="Tahoma" pitchFamily="34" charset="0"/>
              </a:rPr>
              <a:t>“true”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62" grpId="0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Meteosat-8: Rapid Scanning Service</a:t>
            </a:r>
          </a:p>
        </p:txBody>
      </p:sp>
      <p:pic>
        <p:nvPicPr>
          <p:cNvPr id="44034" name="Picture 5" descr="zoom7"/>
          <p:cNvPicPr>
            <a:picLocks noChangeAspect="1" noChangeArrowheads="1"/>
          </p:cNvPicPr>
          <p:nvPr/>
        </p:nvPicPr>
        <p:blipFill>
          <a:blip r:embed="rId2">
            <a:lum bright="40000" contrast="40000"/>
          </a:blip>
          <a:srcRect/>
          <a:stretch>
            <a:fillRect/>
          </a:stretch>
        </p:blipFill>
        <p:spPr bwMode="auto">
          <a:xfrm>
            <a:off x="179388" y="1414463"/>
            <a:ext cx="5065712" cy="505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6"/>
          <p:cNvSpPr>
            <a:spLocks noChangeArrowheads="1"/>
          </p:cNvSpPr>
          <p:nvPr/>
        </p:nvSpPr>
        <p:spPr bwMode="auto">
          <a:xfrm>
            <a:off x="182563" y="1412875"/>
            <a:ext cx="5051425" cy="5049838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Tahoma" pitchFamily="34" charset="0"/>
            </a:endParaRPr>
          </a:p>
        </p:txBody>
      </p:sp>
      <p:sp>
        <p:nvSpPr>
          <p:cNvPr id="44036" name="Rectangle 7"/>
          <p:cNvSpPr>
            <a:spLocks noChangeArrowheads="1"/>
          </p:cNvSpPr>
          <p:nvPr/>
        </p:nvSpPr>
        <p:spPr bwMode="auto">
          <a:xfrm>
            <a:off x="179388" y="1484313"/>
            <a:ext cx="5059362" cy="165735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Tahoma" pitchFamily="34" charset="0"/>
            </a:endParaRPr>
          </a:p>
        </p:txBody>
      </p:sp>
      <p:sp>
        <p:nvSpPr>
          <p:cNvPr id="44037" name="TextBox 7"/>
          <p:cNvSpPr txBox="1">
            <a:spLocks noChangeArrowheads="1"/>
          </p:cNvSpPr>
          <p:nvPr/>
        </p:nvSpPr>
        <p:spPr bwMode="auto">
          <a:xfrm>
            <a:off x="5651500" y="2060575"/>
            <a:ext cx="2592388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Tahoma" pitchFamily="34" charset="0"/>
              </a:rPr>
              <a:t>Repeat Cycle 5 min</a:t>
            </a:r>
          </a:p>
          <a:p>
            <a:r>
              <a:rPr lang="en-GB">
                <a:latin typeface="Tahoma" pitchFamily="34" charset="0"/>
              </a:rPr>
              <a:t>Position 9.5 E</a:t>
            </a:r>
          </a:p>
          <a:p>
            <a:endParaRPr lang="en-GB">
              <a:latin typeface="Tahoma" pitchFamily="34" charset="0"/>
            </a:endParaRPr>
          </a:p>
          <a:p>
            <a:r>
              <a:rPr lang="en-GB">
                <a:latin typeface="Tahoma" pitchFamily="34" charset="0"/>
              </a:rPr>
              <a:t>HRV window in orange</a:t>
            </a:r>
          </a:p>
          <a:p>
            <a:endParaRPr lang="en-GB">
              <a:latin typeface="Tahoma" pitchFamily="34" charset="0"/>
            </a:endParaRPr>
          </a:p>
          <a:p>
            <a:endParaRPr lang="en-GB">
              <a:latin typeface="Tahoma" pitchFamily="34" charset="0"/>
            </a:endParaRPr>
          </a:p>
        </p:txBody>
      </p:sp>
      <p:sp>
        <p:nvSpPr>
          <p:cNvPr id="44038" name="Rectangle 7"/>
          <p:cNvSpPr>
            <a:spLocks noChangeArrowheads="1"/>
          </p:cNvSpPr>
          <p:nvPr/>
        </p:nvSpPr>
        <p:spPr bwMode="auto">
          <a:xfrm>
            <a:off x="1663700" y="1484313"/>
            <a:ext cx="2547938" cy="165735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MSG Benefits</a:t>
            </a:r>
          </a:p>
        </p:txBody>
      </p:sp>
      <p:sp>
        <p:nvSpPr>
          <p:cNvPr id="450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smtClean="0"/>
              <a:t>Long list of NWP and Nowcasting applications</a:t>
            </a:r>
          </a:p>
          <a:p>
            <a:pPr eaLnBrk="1" hangingPunct="1"/>
            <a:endParaRPr lang="en-GB" smtClean="0"/>
          </a:p>
          <a:p>
            <a:pPr eaLnBrk="1" hangingPunct="1"/>
            <a:r>
              <a:rPr lang="en-GB" smtClean="0"/>
              <a:t>Hot topic in 2010: Volcanic Ash from Eyjafjalla eruption</a:t>
            </a:r>
          </a:p>
        </p:txBody>
      </p:sp>
      <p:pic>
        <p:nvPicPr>
          <p:cNvPr id="45059" name="Picture 3" descr="20100416_000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525" y="3178175"/>
            <a:ext cx="3717925" cy="306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Action Button: Forward or Next 4">
            <a:hlinkClick r:id="rId3" action="ppaction://hlinkfile" highlightClick="1"/>
          </p:cNvPr>
          <p:cNvSpPr>
            <a:spLocks noChangeArrowheads="1"/>
          </p:cNvSpPr>
          <p:nvPr/>
        </p:nvSpPr>
        <p:spPr bwMode="auto">
          <a:xfrm>
            <a:off x="4864100" y="4197350"/>
            <a:ext cx="765175" cy="487363"/>
          </a:xfrm>
          <a:prstGeom prst="actionButtonForwardNext">
            <a:avLst/>
          </a:prstGeom>
          <a:noFill/>
          <a:ln w="12700" algn="ctr">
            <a:solidFill>
              <a:schemeClr val="bg2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pPr algn="ctr" eaLnBrk="0" hangingPunct="0"/>
            <a:endParaRPr lang="en-GB" sz="1600">
              <a:solidFill>
                <a:srgbClr val="000000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MSG Calibration: GSICS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 t="11073" r="4234" b="14090"/>
          <a:stretch>
            <a:fillRect/>
          </a:stretch>
        </p:blipFill>
        <p:spPr bwMode="auto">
          <a:xfrm>
            <a:off x="2911475" y="1536700"/>
            <a:ext cx="5937250" cy="424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Box 4"/>
          <p:cNvSpPr txBox="1">
            <a:spLocks noChangeArrowheads="1"/>
          </p:cNvSpPr>
          <p:nvPr/>
        </p:nvSpPr>
        <p:spPr bwMode="auto">
          <a:xfrm>
            <a:off x="96838" y="1708150"/>
            <a:ext cx="29083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>
                <a:latin typeface="Tahoma" pitchFamily="34" charset="0"/>
              </a:rPr>
              <a:t>One GSICS Product:</a:t>
            </a:r>
          </a:p>
          <a:p>
            <a:r>
              <a:rPr lang="en-GB" sz="1600">
                <a:latin typeface="Tahoma" pitchFamily="34" charset="0"/>
              </a:rPr>
              <a:t>Daily cross-calibration to IASI</a:t>
            </a:r>
          </a:p>
          <a:p>
            <a:endParaRPr lang="en-GB">
              <a:latin typeface="Tahoma" pitchFamily="34" charset="0"/>
            </a:endParaRPr>
          </a:p>
          <a:p>
            <a:endParaRPr lang="en-GB">
              <a:latin typeface="Tahoma" pitchFamily="34" charset="0"/>
            </a:endParaRPr>
          </a:p>
        </p:txBody>
      </p:sp>
      <p:sp>
        <p:nvSpPr>
          <p:cNvPr id="46084" name="Rectangle 5"/>
          <p:cNvSpPr>
            <a:spLocks noChangeArrowheads="1"/>
          </p:cNvSpPr>
          <p:nvPr/>
        </p:nvSpPr>
        <p:spPr bwMode="auto">
          <a:xfrm>
            <a:off x="284163" y="6159500"/>
            <a:ext cx="83724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000">
                <a:latin typeface="Tahoma" pitchFamily="34" charset="0"/>
              </a:rPr>
              <a:t>http://www.eumetsat.int/Home/Main/AboutEUMETSAT/InternationalRelations/CGMS/SP_1226312587804</a:t>
            </a:r>
          </a:p>
        </p:txBody>
      </p:sp>
      <p:sp>
        <p:nvSpPr>
          <p:cNvPr id="46085" name="AutoShape 2" descr="https://gsics.nesdis.noaa.gov/pub/Development/Logos/GSICS300px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Tahoma" pitchFamily="34" charset="0"/>
            </a:endParaRPr>
          </a:p>
        </p:txBody>
      </p:sp>
      <p:sp>
        <p:nvSpPr>
          <p:cNvPr id="46086" name="AutoShape 4" descr="https://gsics.nesdis.noaa.gov/pub/Development/Logos/GSICS300px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Tahoma" pitchFamily="34" charset="0"/>
            </a:endParaRPr>
          </a:p>
        </p:txBody>
      </p:sp>
      <p:pic>
        <p:nvPicPr>
          <p:cNvPr id="46087" name="Picture 5" descr="H:\DESKTOP\GSICS300p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4713" y="230188"/>
            <a:ext cx="18415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European Polar System EPS</a:t>
            </a:r>
          </a:p>
        </p:txBody>
      </p:sp>
      <p:pic>
        <p:nvPicPr>
          <p:cNvPr id="47106" name="Picture 8" descr="meto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163" y="1458913"/>
            <a:ext cx="52070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Box 4"/>
          <p:cNvSpPr txBox="1">
            <a:spLocks noChangeArrowheads="1"/>
          </p:cNvSpPr>
          <p:nvPr/>
        </p:nvSpPr>
        <p:spPr bwMode="auto">
          <a:xfrm>
            <a:off x="5770563" y="1663700"/>
            <a:ext cx="3111500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Tahoma" pitchFamily="34" charset="0"/>
              </a:rPr>
              <a:t>Metop-A is Europe’s first operational polar orbiting weather satellite, in orbit since 2006. Metop-B will be launched on 02 April 2012.</a:t>
            </a:r>
          </a:p>
          <a:p>
            <a:endParaRPr lang="en-GB">
              <a:latin typeface="Tahoma" pitchFamily="34" charset="0"/>
            </a:endParaRPr>
          </a:p>
          <a:p>
            <a:r>
              <a:rPr lang="en-GB">
                <a:latin typeface="Tahoma" pitchFamily="34" charset="0"/>
              </a:rPr>
              <a:t>09:30 ECT descending node</a:t>
            </a:r>
          </a:p>
          <a:p>
            <a:endParaRPr lang="en-GB">
              <a:latin typeface="Tahoma" pitchFamily="34" charset="0"/>
            </a:endParaRPr>
          </a:p>
          <a:p>
            <a:r>
              <a:rPr lang="en-GB">
                <a:latin typeface="Tahoma" pitchFamily="34" charset="0"/>
              </a:rPr>
              <a:t>Suite of instruments for imaging and sounding capabilities, active radar:</a:t>
            </a:r>
          </a:p>
          <a:p>
            <a:r>
              <a:rPr lang="en-GB">
                <a:latin typeface="Tahoma" pitchFamily="34" charset="0"/>
              </a:rPr>
              <a:t>AVHRR, AMSU, MHS, IASI, GOME, GRAS, ASCAT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AVHRR on Metop: Global 1km Resolution</a:t>
            </a:r>
          </a:p>
        </p:txBody>
      </p:sp>
      <p:pic>
        <p:nvPicPr>
          <p:cNvPr id="48130" name="Picture 2" descr="AVHRR_RGB_324_050820071010Z_UK_Fran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7113" y="1393825"/>
            <a:ext cx="6719887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Polar Winds from AVHRR</a:t>
            </a:r>
          </a:p>
        </p:txBody>
      </p:sp>
      <p:pic>
        <p:nvPicPr>
          <p:cNvPr id="49154" name="Picture 3" descr="SOUTHWINDS"/>
          <p:cNvPicPr>
            <a:picLocks noChangeAspect="1" noChangeArrowheads="1"/>
          </p:cNvPicPr>
          <p:nvPr/>
        </p:nvPicPr>
        <p:blipFill>
          <a:blip r:embed="rId2"/>
          <a:srcRect b="2496"/>
          <a:stretch>
            <a:fillRect/>
          </a:stretch>
        </p:blipFill>
        <p:spPr bwMode="auto">
          <a:xfrm>
            <a:off x="330200" y="1636713"/>
            <a:ext cx="6973888" cy="476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GOME: Sensitivity Loss since Launch 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2857501" y="-195263"/>
            <a:ext cx="3429000" cy="809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extBox 4"/>
          <p:cNvSpPr txBox="1">
            <a:spLocks noChangeArrowheads="1"/>
          </p:cNvSpPr>
          <p:nvPr/>
        </p:nvSpPr>
        <p:spPr bwMode="auto">
          <a:xfrm>
            <a:off x="968375" y="1820863"/>
            <a:ext cx="49164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Tahoma" pitchFamily="34" charset="0"/>
              </a:rPr>
              <a:t>Wavelength: 240 – 780 nm in ~4000 channels</a:t>
            </a:r>
          </a:p>
        </p:txBody>
      </p:sp>
      <p:cxnSp>
        <p:nvCxnSpPr>
          <p:cNvPr id="50180" name="Straight Arrow Connector 6"/>
          <p:cNvCxnSpPr>
            <a:cxnSpLocks noChangeShapeType="1"/>
          </p:cNvCxnSpPr>
          <p:nvPr/>
        </p:nvCxnSpPr>
        <p:spPr bwMode="auto">
          <a:xfrm>
            <a:off x="6065838" y="1965325"/>
            <a:ext cx="1744662" cy="1588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50181" name="Straight Arrow Connector 16"/>
          <p:cNvCxnSpPr>
            <a:cxnSpLocks noChangeShapeType="1"/>
          </p:cNvCxnSpPr>
          <p:nvPr/>
        </p:nvCxnSpPr>
        <p:spPr bwMode="auto">
          <a:xfrm rot="5400000">
            <a:off x="-407987" y="4803775"/>
            <a:ext cx="1501775" cy="3175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</p:spPr>
      </p:cxnSp>
      <p:sp>
        <p:nvSpPr>
          <p:cNvPr id="50182" name="TextBox 20"/>
          <p:cNvSpPr txBox="1">
            <a:spLocks noChangeArrowheads="1"/>
          </p:cNvSpPr>
          <p:nvPr/>
        </p:nvSpPr>
        <p:spPr bwMode="auto">
          <a:xfrm rot="-5400000">
            <a:off x="-700881" y="2796381"/>
            <a:ext cx="207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Tahoma" pitchFamily="34" charset="0"/>
              </a:rPr>
              <a:t>Time since Launch</a:t>
            </a:r>
          </a:p>
        </p:txBody>
      </p:sp>
      <p:sp>
        <p:nvSpPr>
          <p:cNvPr id="50183" name="TextBox 21"/>
          <p:cNvSpPr txBox="1">
            <a:spLocks noChangeArrowheads="1"/>
          </p:cNvSpPr>
          <p:nvPr/>
        </p:nvSpPr>
        <p:spPr bwMode="auto">
          <a:xfrm>
            <a:off x="2582863" y="5318125"/>
            <a:ext cx="2568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Tahoma" pitchFamily="34" charset="0"/>
              </a:rPr>
              <a:t>40 – 100% Throughput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GRAS – Radiooccultation Instrument</a:t>
            </a:r>
          </a:p>
        </p:txBody>
      </p:sp>
      <p:sp>
        <p:nvSpPr>
          <p:cNvPr id="51202" name="TextBox 4"/>
          <p:cNvSpPr txBox="1">
            <a:spLocks noChangeArrowheads="1"/>
          </p:cNvSpPr>
          <p:nvPr/>
        </p:nvSpPr>
        <p:spPr bwMode="auto">
          <a:xfrm>
            <a:off x="6326188" y="1963738"/>
            <a:ext cx="2630487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C00000"/>
                </a:solidFill>
                <a:latin typeface="Tahoma" pitchFamily="34" charset="0"/>
              </a:rPr>
              <a:t>Ongoing:</a:t>
            </a:r>
          </a:p>
          <a:p>
            <a:r>
              <a:rPr lang="en-GB">
                <a:solidFill>
                  <a:srgbClr val="C00000"/>
                </a:solidFill>
                <a:latin typeface="Tahoma" pitchFamily="34" charset="0"/>
              </a:rPr>
              <a:t>Update of processing software to wave optics:</a:t>
            </a:r>
          </a:p>
          <a:p>
            <a:endParaRPr lang="en-GB">
              <a:latin typeface="Tahoma" pitchFamily="34" charset="0"/>
            </a:endParaRPr>
          </a:p>
          <a:p>
            <a:r>
              <a:rPr lang="en-GB">
                <a:latin typeface="Tahoma" pitchFamily="34" charset="0"/>
              </a:rPr>
              <a:t>Wave Optics open possibility to retrieve profiles down to ~2 km height</a:t>
            </a:r>
          </a:p>
        </p:txBody>
      </p:sp>
      <p:pic>
        <p:nvPicPr>
          <p:cNvPr id="51203" name="Picture 6" descr="RSStudy_Comparison_All_60k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163" y="1524000"/>
            <a:ext cx="5810250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30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26 Member States &amp; 5 Cooperating States *</a:t>
            </a:r>
          </a:p>
        </p:txBody>
      </p:sp>
      <p:grpSp>
        <p:nvGrpSpPr>
          <p:cNvPr id="2054" name="Group 4"/>
          <p:cNvGrpSpPr>
            <a:grpSpLocks/>
          </p:cNvGrpSpPr>
          <p:nvPr/>
        </p:nvGrpSpPr>
        <p:grpSpPr bwMode="auto">
          <a:xfrm>
            <a:off x="2790825" y="3871913"/>
            <a:ext cx="361950" cy="255587"/>
            <a:chOff x="4182" y="1087"/>
            <a:chExt cx="238" cy="161"/>
          </a:xfrm>
        </p:grpSpPr>
        <p:sp>
          <p:nvSpPr>
            <p:cNvPr id="2319" name="Freeform 5"/>
            <p:cNvSpPr>
              <a:spLocks/>
            </p:cNvSpPr>
            <p:nvPr/>
          </p:nvSpPr>
          <p:spPr bwMode="auto">
            <a:xfrm>
              <a:off x="4182" y="1087"/>
              <a:ext cx="238" cy="161"/>
            </a:xfrm>
            <a:custGeom>
              <a:avLst/>
              <a:gdLst>
                <a:gd name="T0" fmla="*/ 60 w 250"/>
                <a:gd name="T1" fmla="*/ 133 h 162"/>
                <a:gd name="T2" fmla="*/ 60 w 250"/>
                <a:gd name="T3" fmla="*/ 0 h 162"/>
                <a:gd name="T4" fmla="*/ 0 w 250"/>
                <a:gd name="T5" fmla="*/ 0 h 162"/>
                <a:gd name="T6" fmla="*/ 0 w 250"/>
                <a:gd name="T7" fmla="*/ 133 h 162"/>
                <a:gd name="T8" fmla="*/ 60 w 250"/>
                <a:gd name="T9" fmla="*/ 133 h 162"/>
                <a:gd name="T10" fmla="*/ 60 w 250"/>
                <a:gd name="T11" fmla="*/ 133 h 1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0"/>
                <a:gd name="T19" fmla="*/ 0 h 162"/>
                <a:gd name="T20" fmla="*/ 250 w 250"/>
                <a:gd name="T21" fmla="*/ 162 h 1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0" h="162">
                  <a:moveTo>
                    <a:pt x="250" y="162"/>
                  </a:moveTo>
                  <a:lnTo>
                    <a:pt x="250" y="0"/>
                  </a:lnTo>
                  <a:lnTo>
                    <a:pt x="0" y="0"/>
                  </a:lnTo>
                  <a:lnTo>
                    <a:pt x="0" y="162"/>
                  </a:lnTo>
                  <a:lnTo>
                    <a:pt x="250" y="162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0" name="Freeform 6"/>
            <p:cNvSpPr>
              <a:spLocks/>
            </p:cNvSpPr>
            <p:nvPr/>
          </p:nvSpPr>
          <p:spPr bwMode="auto">
            <a:xfrm>
              <a:off x="4182" y="1087"/>
              <a:ext cx="238" cy="51"/>
            </a:xfrm>
            <a:custGeom>
              <a:avLst/>
              <a:gdLst>
                <a:gd name="T0" fmla="*/ 60 w 250"/>
                <a:gd name="T1" fmla="*/ 51 h 51"/>
                <a:gd name="T2" fmla="*/ 60 w 250"/>
                <a:gd name="T3" fmla="*/ 0 h 51"/>
                <a:gd name="T4" fmla="*/ 0 w 250"/>
                <a:gd name="T5" fmla="*/ 0 h 51"/>
                <a:gd name="T6" fmla="*/ 0 w 250"/>
                <a:gd name="T7" fmla="*/ 51 h 51"/>
                <a:gd name="T8" fmla="*/ 60 w 250"/>
                <a:gd name="T9" fmla="*/ 51 h 51"/>
                <a:gd name="T10" fmla="*/ 60 w 250"/>
                <a:gd name="T11" fmla="*/ 51 h 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0"/>
                <a:gd name="T19" fmla="*/ 0 h 51"/>
                <a:gd name="T20" fmla="*/ 250 w 250"/>
                <a:gd name="T21" fmla="*/ 51 h 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0" h="51">
                  <a:moveTo>
                    <a:pt x="250" y="51"/>
                  </a:moveTo>
                  <a:lnTo>
                    <a:pt x="25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250" y="5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1" name="Freeform 7"/>
            <p:cNvSpPr>
              <a:spLocks/>
            </p:cNvSpPr>
            <p:nvPr/>
          </p:nvSpPr>
          <p:spPr bwMode="auto">
            <a:xfrm>
              <a:off x="4182" y="1198"/>
              <a:ext cx="238" cy="50"/>
            </a:xfrm>
            <a:custGeom>
              <a:avLst/>
              <a:gdLst>
                <a:gd name="T0" fmla="*/ 60 w 250"/>
                <a:gd name="T1" fmla="*/ 50 h 50"/>
                <a:gd name="T2" fmla="*/ 60 w 250"/>
                <a:gd name="T3" fmla="*/ 0 h 50"/>
                <a:gd name="T4" fmla="*/ 0 w 250"/>
                <a:gd name="T5" fmla="*/ 0 h 50"/>
                <a:gd name="T6" fmla="*/ 0 w 250"/>
                <a:gd name="T7" fmla="*/ 50 h 50"/>
                <a:gd name="T8" fmla="*/ 60 w 250"/>
                <a:gd name="T9" fmla="*/ 50 h 50"/>
                <a:gd name="T10" fmla="*/ 60 w 250"/>
                <a:gd name="T11" fmla="*/ 50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0"/>
                <a:gd name="T19" fmla="*/ 0 h 50"/>
                <a:gd name="T20" fmla="*/ 250 w 250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0" h="50">
                  <a:moveTo>
                    <a:pt x="250" y="50"/>
                  </a:moveTo>
                  <a:lnTo>
                    <a:pt x="250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250" y="50"/>
                  </a:lnTo>
                  <a:close/>
                </a:path>
              </a:pathLst>
            </a:custGeom>
            <a:solidFill>
              <a:srgbClr val="FF1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2" name="Freeform 8"/>
            <p:cNvSpPr>
              <a:spLocks/>
            </p:cNvSpPr>
            <p:nvPr/>
          </p:nvSpPr>
          <p:spPr bwMode="auto">
            <a:xfrm>
              <a:off x="4182" y="1087"/>
              <a:ext cx="238" cy="161"/>
            </a:xfrm>
            <a:custGeom>
              <a:avLst/>
              <a:gdLst>
                <a:gd name="T0" fmla="*/ 60 w 250"/>
                <a:gd name="T1" fmla="*/ 133 h 162"/>
                <a:gd name="T2" fmla="*/ 0 w 250"/>
                <a:gd name="T3" fmla="*/ 133 h 162"/>
                <a:gd name="T4" fmla="*/ 0 w 250"/>
                <a:gd name="T5" fmla="*/ 0 h 162"/>
                <a:gd name="T6" fmla="*/ 60 w 250"/>
                <a:gd name="T7" fmla="*/ 0 h 162"/>
                <a:gd name="T8" fmla="*/ 60 w 250"/>
                <a:gd name="T9" fmla="*/ 133 h 162"/>
                <a:gd name="T10" fmla="*/ 60 w 250"/>
                <a:gd name="T11" fmla="*/ 133 h 1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0"/>
                <a:gd name="T19" fmla="*/ 0 h 162"/>
                <a:gd name="T20" fmla="*/ 250 w 250"/>
                <a:gd name="T21" fmla="*/ 162 h 1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0" h="162">
                  <a:moveTo>
                    <a:pt x="250" y="162"/>
                  </a:moveTo>
                  <a:lnTo>
                    <a:pt x="0" y="162"/>
                  </a:lnTo>
                  <a:lnTo>
                    <a:pt x="0" y="0"/>
                  </a:lnTo>
                  <a:lnTo>
                    <a:pt x="250" y="0"/>
                  </a:lnTo>
                  <a:lnTo>
                    <a:pt x="250" y="16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3" name="Freeform 9"/>
            <p:cNvSpPr>
              <a:spLocks/>
            </p:cNvSpPr>
            <p:nvPr/>
          </p:nvSpPr>
          <p:spPr bwMode="auto">
            <a:xfrm>
              <a:off x="4238" y="1132"/>
              <a:ext cx="69" cy="83"/>
            </a:xfrm>
            <a:custGeom>
              <a:avLst/>
              <a:gdLst>
                <a:gd name="T0" fmla="*/ 22 w 72"/>
                <a:gd name="T1" fmla="*/ 42 h 84"/>
                <a:gd name="T2" fmla="*/ 20 w 72"/>
                <a:gd name="T3" fmla="*/ 42 h 84"/>
                <a:gd name="T4" fmla="*/ 16 w 72"/>
                <a:gd name="T5" fmla="*/ 44 h 84"/>
                <a:gd name="T6" fmla="*/ 11 w 72"/>
                <a:gd name="T7" fmla="*/ 55 h 84"/>
                <a:gd name="T8" fmla="*/ 11 w 72"/>
                <a:gd name="T9" fmla="*/ 55 h 84"/>
                <a:gd name="T10" fmla="*/ 11 w 72"/>
                <a:gd name="T11" fmla="*/ 55 h 84"/>
                <a:gd name="T12" fmla="*/ 11 w 72"/>
                <a:gd name="T13" fmla="*/ 49 h 84"/>
                <a:gd name="T14" fmla="*/ 6 w 72"/>
                <a:gd name="T15" fmla="*/ 42 h 84"/>
                <a:gd name="T16" fmla="*/ 0 w 72"/>
                <a:gd name="T17" fmla="*/ 42 h 84"/>
                <a:gd name="T18" fmla="*/ 0 w 72"/>
                <a:gd name="T19" fmla="*/ 42 h 84"/>
                <a:gd name="T20" fmla="*/ 0 w 72"/>
                <a:gd name="T21" fmla="*/ 39 h 84"/>
                <a:gd name="T22" fmla="*/ 0 w 72"/>
                <a:gd name="T23" fmla="*/ 22 h 84"/>
                <a:gd name="T24" fmla="*/ 0 w 72"/>
                <a:gd name="T25" fmla="*/ 0 h 84"/>
                <a:gd name="T26" fmla="*/ 22 w 72"/>
                <a:gd name="T27" fmla="*/ 0 h 84"/>
                <a:gd name="T28" fmla="*/ 22 w 72"/>
                <a:gd name="T29" fmla="*/ 6 h 84"/>
                <a:gd name="T30" fmla="*/ 22 w 72"/>
                <a:gd name="T31" fmla="*/ 22 h 84"/>
                <a:gd name="T32" fmla="*/ 22 w 72"/>
                <a:gd name="T33" fmla="*/ 39 h 84"/>
                <a:gd name="T34" fmla="*/ 22 w 72"/>
                <a:gd name="T35" fmla="*/ 42 h 84"/>
                <a:gd name="T36" fmla="*/ 22 w 72"/>
                <a:gd name="T37" fmla="*/ 42 h 8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84"/>
                <a:gd name="T59" fmla="*/ 72 w 72"/>
                <a:gd name="T60" fmla="*/ 84 h 8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84">
                  <a:moveTo>
                    <a:pt x="72" y="45"/>
                  </a:moveTo>
                  <a:lnTo>
                    <a:pt x="66" y="61"/>
                  </a:lnTo>
                  <a:lnTo>
                    <a:pt x="54" y="73"/>
                  </a:lnTo>
                  <a:lnTo>
                    <a:pt x="42" y="84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18" y="78"/>
                  </a:lnTo>
                  <a:lnTo>
                    <a:pt x="6" y="67"/>
                  </a:lnTo>
                  <a:lnTo>
                    <a:pt x="0" y="50"/>
                  </a:lnTo>
                  <a:lnTo>
                    <a:pt x="0" y="39"/>
                  </a:lnTo>
                  <a:lnTo>
                    <a:pt x="0" y="22"/>
                  </a:lnTo>
                  <a:lnTo>
                    <a:pt x="0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72" y="22"/>
                  </a:lnTo>
                  <a:lnTo>
                    <a:pt x="72" y="39"/>
                  </a:lnTo>
                  <a:lnTo>
                    <a:pt x="72" y="45"/>
                  </a:lnTo>
                  <a:close/>
                </a:path>
              </a:pathLst>
            </a:custGeom>
            <a:solidFill>
              <a:srgbClr val="FF1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4" name="Freeform 10"/>
            <p:cNvSpPr>
              <a:spLocks/>
            </p:cNvSpPr>
            <p:nvPr/>
          </p:nvSpPr>
          <p:spPr bwMode="auto">
            <a:xfrm>
              <a:off x="4267" y="1138"/>
              <a:ext cx="5" cy="49"/>
            </a:xfrm>
            <a:custGeom>
              <a:avLst/>
              <a:gdLst>
                <a:gd name="T0" fmla="*/ 3 w 6"/>
                <a:gd name="T1" fmla="*/ 25 h 50"/>
                <a:gd name="T2" fmla="*/ 0 w 6"/>
                <a:gd name="T3" fmla="*/ 25 h 50"/>
                <a:gd name="T4" fmla="*/ 0 w 6"/>
                <a:gd name="T5" fmla="*/ 0 h 50"/>
                <a:gd name="T6" fmla="*/ 3 w 6"/>
                <a:gd name="T7" fmla="*/ 0 h 50"/>
                <a:gd name="T8" fmla="*/ 3 w 6"/>
                <a:gd name="T9" fmla="*/ 25 h 50"/>
                <a:gd name="T10" fmla="*/ 3 w 6"/>
                <a:gd name="T11" fmla="*/ 25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50"/>
                <a:gd name="T20" fmla="*/ 6 w 6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50">
                  <a:moveTo>
                    <a:pt x="6" y="50"/>
                  </a:moveTo>
                  <a:lnTo>
                    <a:pt x="0" y="5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5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" name="Freeform 11"/>
            <p:cNvSpPr>
              <a:spLocks/>
            </p:cNvSpPr>
            <p:nvPr/>
          </p:nvSpPr>
          <p:spPr bwMode="auto">
            <a:xfrm>
              <a:off x="4255" y="1149"/>
              <a:ext cx="35" cy="5"/>
            </a:xfrm>
            <a:custGeom>
              <a:avLst/>
              <a:gdLst>
                <a:gd name="T0" fmla="*/ 18 w 36"/>
                <a:gd name="T1" fmla="*/ 5 h 5"/>
                <a:gd name="T2" fmla="*/ 0 w 36"/>
                <a:gd name="T3" fmla="*/ 5 h 5"/>
                <a:gd name="T4" fmla="*/ 0 w 36"/>
                <a:gd name="T5" fmla="*/ 0 h 5"/>
                <a:gd name="T6" fmla="*/ 18 w 36"/>
                <a:gd name="T7" fmla="*/ 0 h 5"/>
                <a:gd name="T8" fmla="*/ 18 w 36"/>
                <a:gd name="T9" fmla="*/ 5 h 5"/>
                <a:gd name="T10" fmla="*/ 18 w 36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"/>
                <a:gd name="T19" fmla="*/ 0 h 5"/>
                <a:gd name="T20" fmla="*/ 36 w 36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" h="5">
                  <a:moveTo>
                    <a:pt x="36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6" name="Freeform 12"/>
            <p:cNvSpPr>
              <a:spLocks/>
            </p:cNvSpPr>
            <p:nvPr/>
          </p:nvSpPr>
          <p:spPr bwMode="auto">
            <a:xfrm>
              <a:off x="4250" y="1165"/>
              <a:ext cx="40" cy="5"/>
            </a:xfrm>
            <a:custGeom>
              <a:avLst/>
              <a:gdLst>
                <a:gd name="T0" fmla="*/ 10 w 42"/>
                <a:gd name="T1" fmla="*/ 3 h 6"/>
                <a:gd name="T2" fmla="*/ 0 w 42"/>
                <a:gd name="T3" fmla="*/ 3 h 6"/>
                <a:gd name="T4" fmla="*/ 0 w 42"/>
                <a:gd name="T5" fmla="*/ 0 h 6"/>
                <a:gd name="T6" fmla="*/ 10 w 42"/>
                <a:gd name="T7" fmla="*/ 0 h 6"/>
                <a:gd name="T8" fmla="*/ 10 w 42"/>
                <a:gd name="T9" fmla="*/ 3 h 6"/>
                <a:gd name="T10" fmla="*/ 10 w 42"/>
                <a:gd name="T11" fmla="*/ 3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2"/>
                <a:gd name="T19" fmla="*/ 0 h 6"/>
                <a:gd name="T20" fmla="*/ 42 w 42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2" h="6">
                  <a:moveTo>
                    <a:pt x="42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42" y="0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7" name="Freeform 13"/>
            <p:cNvSpPr>
              <a:spLocks/>
            </p:cNvSpPr>
            <p:nvPr/>
          </p:nvSpPr>
          <p:spPr bwMode="auto">
            <a:xfrm>
              <a:off x="4244" y="1181"/>
              <a:ext cx="57" cy="34"/>
            </a:xfrm>
            <a:custGeom>
              <a:avLst/>
              <a:gdLst>
                <a:gd name="T0" fmla="*/ 0 w 60"/>
                <a:gd name="T1" fmla="*/ 11 h 34"/>
                <a:gd name="T2" fmla="*/ 6 w 60"/>
                <a:gd name="T3" fmla="*/ 6 h 34"/>
                <a:gd name="T4" fmla="*/ 10 w 60"/>
                <a:gd name="T5" fmla="*/ 6 h 34"/>
                <a:gd name="T6" fmla="*/ 10 w 60"/>
                <a:gd name="T7" fmla="*/ 6 h 34"/>
                <a:gd name="T8" fmla="*/ 10 w 60"/>
                <a:gd name="T9" fmla="*/ 11 h 34"/>
                <a:gd name="T10" fmla="*/ 10 w 60"/>
                <a:gd name="T11" fmla="*/ 6 h 34"/>
                <a:gd name="T12" fmla="*/ 10 w 60"/>
                <a:gd name="T13" fmla="*/ 0 h 34"/>
                <a:gd name="T14" fmla="*/ 10 w 60"/>
                <a:gd name="T15" fmla="*/ 6 h 34"/>
                <a:gd name="T16" fmla="*/ 10 w 60"/>
                <a:gd name="T17" fmla="*/ 11 h 34"/>
                <a:gd name="T18" fmla="*/ 10 w 60"/>
                <a:gd name="T19" fmla="*/ 11 h 34"/>
                <a:gd name="T20" fmla="*/ 10 w 60"/>
                <a:gd name="T21" fmla="*/ 6 h 34"/>
                <a:gd name="T22" fmla="*/ 10 w 60"/>
                <a:gd name="T23" fmla="*/ 6 h 34"/>
                <a:gd name="T24" fmla="*/ 12 w 60"/>
                <a:gd name="T25" fmla="*/ 11 h 34"/>
                <a:gd name="T26" fmla="*/ 14 w 60"/>
                <a:gd name="T27" fmla="*/ 11 h 34"/>
                <a:gd name="T28" fmla="*/ 10 w 60"/>
                <a:gd name="T29" fmla="*/ 23 h 34"/>
                <a:gd name="T30" fmla="*/ 10 w 60"/>
                <a:gd name="T31" fmla="*/ 34 h 34"/>
                <a:gd name="T32" fmla="*/ 10 w 60"/>
                <a:gd name="T33" fmla="*/ 34 h 34"/>
                <a:gd name="T34" fmla="*/ 10 w 60"/>
                <a:gd name="T35" fmla="*/ 34 h 34"/>
                <a:gd name="T36" fmla="*/ 10 w 60"/>
                <a:gd name="T37" fmla="*/ 28 h 34"/>
                <a:gd name="T38" fmla="*/ 10 w 60"/>
                <a:gd name="T39" fmla="*/ 23 h 34"/>
                <a:gd name="T40" fmla="*/ 6 w 60"/>
                <a:gd name="T41" fmla="*/ 17 h 34"/>
                <a:gd name="T42" fmla="*/ 6 w 60"/>
                <a:gd name="T43" fmla="*/ 11 h 34"/>
                <a:gd name="T44" fmla="*/ 0 w 60"/>
                <a:gd name="T45" fmla="*/ 11 h 34"/>
                <a:gd name="T46" fmla="*/ 0 w 60"/>
                <a:gd name="T47" fmla="*/ 11 h 3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0"/>
                <a:gd name="T73" fmla="*/ 0 h 34"/>
                <a:gd name="T74" fmla="*/ 60 w 60"/>
                <a:gd name="T75" fmla="*/ 34 h 3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0" h="34">
                  <a:moveTo>
                    <a:pt x="0" y="11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11"/>
                  </a:lnTo>
                  <a:lnTo>
                    <a:pt x="18" y="6"/>
                  </a:lnTo>
                  <a:lnTo>
                    <a:pt x="30" y="0"/>
                  </a:lnTo>
                  <a:lnTo>
                    <a:pt x="42" y="6"/>
                  </a:lnTo>
                  <a:lnTo>
                    <a:pt x="42" y="11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54" y="11"/>
                  </a:lnTo>
                  <a:lnTo>
                    <a:pt x="60" y="11"/>
                  </a:lnTo>
                  <a:lnTo>
                    <a:pt x="48" y="23"/>
                  </a:lnTo>
                  <a:lnTo>
                    <a:pt x="42" y="34"/>
                  </a:lnTo>
                  <a:lnTo>
                    <a:pt x="30" y="34"/>
                  </a:lnTo>
                  <a:lnTo>
                    <a:pt x="24" y="34"/>
                  </a:lnTo>
                  <a:lnTo>
                    <a:pt x="18" y="28"/>
                  </a:lnTo>
                  <a:lnTo>
                    <a:pt x="12" y="23"/>
                  </a:lnTo>
                  <a:lnTo>
                    <a:pt x="6" y="17"/>
                  </a:lnTo>
                  <a:lnTo>
                    <a:pt x="6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8" name="Freeform 14"/>
            <p:cNvSpPr>
              <a:spLocks/>
            </p:cNvSpPr>
            <p:nvPr/>
          </p:nvSpPr>
          <p:spPr bwMode="auto">
            <a:xfrm>
              <a:off x="4238" y="1132"/>
              <a:ext cx="69" cy="83"/>
            </a:xfrm>
            <a:custGeom>
              <a:avLst/>
              <a:gdLst>
                <a:gd name="T0" fmla="*/ 22 w 72"/>
                <a:gd name="T1" fmla="*/ 42 h 84"/>
                <a:gd name="T2" fmla="*/ 20 w 72"/>
                <a:gd name="T3" fmla="*/ 42 h 84"/>
                <a:gd name="T4" fmla="*/ 16 w 72"/>
                <a:gd name="T5" fmla="*/ 44 h 84"/>
                <a:gd name="T6" fmla="*/ 11 w 72"/>
                <a:gd name="T7" fmla="*/ 55 h 84"/>
                <a:gd name="T8" fmla="*/ 11 w 72"/>
                <a:gd name="T9" fmla="*/ 55 h 84"/>
                <a:gd name="T10" fmla="*/ 11 w 72"/>
                <a:gd name="T11" fmla="*/ 55 h 84"/>
                <a:gd name="T12" fmla="*/ 11 w 72"/>
                <a:gd name="T13" fmla="*/ 49 h 84"/>
                <a:gd name="T14" fmla="*/ 6 w 72"/>
                <a:gd name="T15" fmla="*/ 42 h 84"/>
                <a:gd name="T16" fmla="*/ 0 w 72"/>
                <a:gd name="T17" fmla="*/ 42 h 84"/>
                <a:gd name="T18" fmla="*/ 0 w 72"/>
                <a:gd name="T19" fmla="*/ 42 h 84"/>
                <a:gd name="T20" fmla="*/ 0 w 72"/>
                <a:gd name="T21" fmla="*/ 39 h 84"/>
                <a:gd name="T22" fmla="*/ 0 w 72"/>
                <a:gd name="T23" fmla="*/ 22 h 84"/>
                <a:gd name="T24" fmla="*/ 0 w 72"/>
                <a:gd name="T25" fmla="*/ 0 h 84"/>
                <a:gd name="T26" fmla="*/ 22 w 72"/>
                <a:gd name="T27" fmla="*/ 0 h 84"/>
                <a:gd name="T28" fmla="*/ 22 w 72"/>
                <a:gd name="T29" fmla="*/ 6 h 84"/>
                <a:gd name="T30" fmla="*/ 22 w 72"/>
                <a:gd name="T31" fmla="*/ 22 h 84"/>
                <a:gd name="T32" fmla="*/ 22 w 72"/>
                <a:gd name="T33" fmla="*/ 39 h 84"/>
                <a:gd name="T34" fmla="*/ 22 w 72"/>
                <a:gd name="T35" fmla="*/ 42 h 84"/>
                <a:gd name="T36" fmla="*/ 22 w 72"/>
                <a:gd name="T37" fmla="*/ 42 h 8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84"/>
                <a:gd name="T59" fmla="*/ 72 w 72"/>
                <a:gd name="T60" fmla="*/ 84 h 8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84">
                  <a:moveTo>
                    <a:pt x="72" y="45"/>
                  </a:moveTo>
                  <a:lnTo>
                    <a:pt x="66" y="61"/>
                  </a:lnTo>
                  <a:lnTo>
                    <a:pt x="54" y="73"/>
                  </a:lnTo>
                  <a:lnTo>
                    <a:pt x="42" y="84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18" y="78"/>
                  </a:lnTo>
                  <a:lnTo>
                    <a:pt x="6" y="67"/>
                  </a:lnTo>
                  <a:lnTo>
                    <a:pt x="0" y="50"/>
                  </a:lnTo>
                  <a:lnTo>
                    <a:pt x="0" y="39"/>
                  </a:lnTo>
                  <a:lnTo>
                    <a:pt x="0" y="22"/>
                  </a:lnTo>
                  <a:lnTo>
                    <a:pt x="0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72" y="22"/>
                  </a:lnTo>
                  <a:lnTo>
                    <a:pt x="72" y="39"/>
                  </a:lnTo>
                  <a:lnTo>
                    <a:pt x="72" y="45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5" name="Text Box 15"/>
          <p:cNvSpPr txBox="1">
            <a:spLocks noChangeArrowheads="1"/>
          </p:cNvSpPr>
          <p:nvPr/>
        </p:nvSpPr>
        <p:spPr bwMode="auto">
          <a:xfrm>
            <a:off x="2359025" y="4089400"/>
            <a:ext cx="122872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b="1">
                <a:solidFill>
                  <a:srgbClr val="983222"/>
                </a:solidFill>
                <a:latin typeface="Tahoma" pitchFamily="34" charset="0"/>
              </a:rPr>
              <a:t>SLOVAK REPUBLIC</a:t>
            </a:r>
          </a:p>
        </p:txBody>
      </p:sp>
      <p:grpSp>
        <p:nvGrpSpPr>
          <p:cNvPr id="2056" name="Group 16"/>
          <p:cNvGrpSpPr>
            <a:grpSpLocks/>
          </p:cNvGrpSpPr>
          <p:nvPr/>
        </p:nvGrpSpPr>
        <p:grpSpPr bwMode="auto">
          <a:xfrm>
            <a:off x="1289050" y="2314575"/>
            <a:ext cx="358775" cy="239713"/>
            <a:chOff x="1117" y="1646"/>
            <a:chExt cx="244" cy="151"/>
          </a:xfrm>
        </p:grpSpPr>
        <p:sp>
          <p:nvSpPr>
            <p:cNvPr id="2316" name="Freeform 17"/>
            <p:cNvSpPr>
              <a:spLocks/>
            </p:cNvSpPr>
            <p:nvPr/>
          </p:nvSpPr>
          <p:spPr bwMode="auto">
            <a:xfrm>
              <a:off x="1117" y="1646"/>
              <a:ext cx="244" cy="151"/>
            </a:xfrm>
            <a:custGeom>
              <a:avLst/>
              <a:gdLst>
                <a:gd name="T0" fmla="*/ 244 w 244"/>
                <a:gd name="T1" fmla="*/ 151 h 151"/>
                <a:gd name="T2" fmla="*/ 244 w 244"/>
                <a:gd name="T3" fmla="*/ 0 h 151"/>
                <a:gd name="T4" fmla="*/ 0 w 244"/>
                <a:gd name="T5" fmla="*/ 0 h 151"/>
                <a:gd name="T6" fmla="*/ 0 w 244"/>
                <a:gd name="T7" fmla="*/ 151 h 151"/>
                <a:gd name="T8" fmla="*/ 244 w 244"/>
                <a:gd name="T9" fmla="*/ 151 h 151"/>
                <a:gd name="T10" fmla="*/ 244 w 244"/>
                <a:gd name="T11" fmla="*/ 151 h 1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1"/>
                <a:gd name="T20" fmla="*/ 244 w 244"/>
                <a:gd name="T21" fmla="*/ 151 h 1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1">
                  <a:moveTo>
                    <a:pt x="244" y="151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1"/>
                  </a:lnTo>
                  <a:lnTo>
                    <a:pt x="244" y="15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7" name="Freeform 18"/>
            <p:cNvSpPr>
              <a:spLocks/>
            </p:cNvSpPr>
            <p:nvPr/>
          </p:nvSpPr>
          <p:spPr bwMode="auto">
            <a:xfrm>
              <a:off x="1117" y="1646"/>
              <a:ext cx="244" cy="151"/>
            </a:xfrm>
            <a:custGeom>
              <a:avLst/>
              <a:gdLst>
                <a:gd name="T0" fmla="*/ 244 w 244"/>
                <a:gd name="T1" fmla="*/ 151 h 151"/>
                <a:gd name="T2" fmla="*/ 244 w 244"/>
                <a:gd name="T3" fmla="*/ 0 h 151"/>
                <a:gd name="T4" fmla="*/ 0 w 244"/>
                <a:gd name="T5" fmla="*/ 0 h 151"/>
                <a:gd name="T6" fmla="*/ 0 w 244"/>
                <a:gd name="T7" fmla="*/ 151 h 151"/>
                <a:gd name="T8" fmla="*/ 244 w 244"/>
                <a:gd name="T9" fmla="*/ 151 h 151"/>
                <a:gd name="T10" fmla="*/ 244 w 244"/>
                <a:gd name="T11" fmla="*/ 151 h 1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1"/>
                <a:gd name="T20" fmla="*/ 244 w 244"/>
                <a:gd name="T21" fmla="*/ 151 h 1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1">
                  <a:moveTo>
                    <a:pt x="244" y="151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1"/>
                  </a:lnTo>
                  <a:lnTo>
                    <a:pt x="244" y="15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8" name="Freeform 19"/>
            <p:cNvSpPr>
              <a:spLocks/>
            </p:cNvSpPr>
            <p:nvPr/>
          </p:nvSpPr>
          <p:spPr bwMode="auto">
            <a:xfrm>
              <a:off x="1117" y="1646"/>
              <a:ext cx="244" cy="151"/>
            </a:xfrm>
            <a:custGeom>
              <a:avLst/>
              <a:gdLst>
                <a:gd name="T0" fmla="*/ 244 w 244"/>
                <a:gd name="T1" fmla="*/ 61 h 151"/>
                <a:gd name="T2" fmla="*/ 89 w 244"/>
                <a:gd name="T3" fmla="*/ 61 h 151"/>
                <a:gd name="T4" fmla="*/ 89 w 244"/>
                <a:gd name="T5" fmla="*/ 0 h 151"/>
                <a:gd name="T6" fmla="*/ 59 w 244"/>
                <a:gd name="T7" fmla="*/ 0 h 151"/>
                <a:gd name="T8" fmla="*/ 59 w 244"/>
                <a:gd name="T9" fmla="*/ 61 h 151"/>
                <a:gd name="T10" fmla="*/ 0 w 244"/>
                <a:gd name="T11" fmla="*/ 61 h 151"/>
                <a:gd name="T12" fmla="*/ 0 w 244"/>
                <a:gd name="T13" fmla="*/ 89 h 151"/>
                <a:gd name="T14" fmla="*/ 59 w 244"/>
                <a:gd name="T15" fmla="*/ 89 h 151"/>
                <a:gd name="T16" fmla="*/ 59 w 244"/>
                <a:gd name="T17" fmla="*/ 151 h 151"/>
                <a:gd name="T18" fmla="*/ 89 w 244"/>
                <a:gd name="T19" fmla="*/ 151 h 151"/>
                <a:gd name="T20" fmla="*/ 89 w 244"/>
                <a:gd name="T21" fmla="*/ 89 h 151"/>
                <a:gd name="T22" fmla="*/ 244 w 244"/>
                <a:gd name="T23" fmla="*/ 89 h 151"/>
                <a:gd name="T24" fmla="*/ 244 w 244"/>
                <a:gd name="T25" fmla="*/ 61 h 151"/>
                <a:gd name="T26" fmla="*/ 244 w 244"/>
                <a:gd name="T27" fmla="*/ 61 h 15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4"/>
                <a:gd name="T43" fmla="*/ 0 h 151"/>
                <a:gd name="T44" fmla="*/ 244 w 244"/>
                <a:gd name="T45" fmla="*/ 151 h 15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4" h="151">
                  <a:moveTo>
                    <a:pt x="244" y="61"/>
                  </a:moveTo>
                  <a:lnTo>
                    <a:pt x="89" y="61"/>
                  </a:lnTo>
                  <a:lnTo>
                    <a:pt x="89" y="0"/>
                  </a:lnTo>
                  <a:lnTo>
                    <a:pt x="59" y="0"/>
                  </a:lnTo>
                  <a:lnTo>
                    <a:pt x="59" y="61"/>
                  </a:lnTo>
                  <a:lnTo>
                    <a:pt x="0" y="61"/>
                  </a:lnTo>
                  <a:lnTo>
                    <a:pt x="0" y="89"/>
                  </a:lnTo>
                  <a:lnTo>
                    <a:pt x="59" y="89"/>
                  </a:lnTo>
                  <a:lnTo>
                    <a:pt x="59" y="151"/>
                  </a:lnTo>
                  <a:lnTo>
                    <a:pt x="89" y="151"/>
                  </a:lnTo>
                  <a:lnTo>
                    <a:pt x="89" y="89"/>
                  </a:lnTo>
                  <a:lnTo>
                    <a:pt x="244" y="89"/>
                  </a:lnTo>
                  <a:lnTo>
                    <a:pt x="244" y="61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57" name="Group 20"/>
          <p:cNvGrpSpPr>
            <a:grpSpLocks/>
          </p:cNvGrpSpPr>
          <p:nvPr/>
        </p:nvGrpSpPr>
        <p:grpSpPr bwMode="auto">
          <a:xfrm>
            <a:off x="2792413" y="2843213"/>
            <a:ext cx="358775" cy="247650"/>
            <a:chOff x="1117" y="2897"/>
            <a:chExt cx="244" cy="156"/>
          </a:xfrm>
        </p:grpSpPr>
        <p:sp>
          <p:nvSpPr>
            <p:cNvPr id="2312" name="Freeform 21"/>
            <p:cNvSpPr>
              <a:spLocks/>
            </p:cNvSpPr>
            <p:nvPr/>
          </p:nvSpPr>
          <p:spPr bwMode="auto">
            <a:xfrm>
              <a:off x="1117" y="2897"/>
              <a:ext cx="244" cy="156"/>
            </a:xfrm>
            <a:custGeom>
              <a:avLst/>
              <a:gdLst>
                <a:gd name="T0" fmla="*/ 244 w 244"/>
                <a:gd name="T1" fmla="*/ 156 h 156"/>
                <a:gd name="T2" fmla="*/ 244 w 244"/>
                <a:gd name="T3" fmla="*/ 0 h 156"/>
                <a:gd name="T4" fmla="*/ 0 w 244"/>
                <a:gd name="T5" fmla="*/ 0 h 156"/>
                <a:gd name="T6" fmla="*/ 0 w 244"/>
                <a:gd name="T7" fmla="*/ 156 h 156"/>
                <a:gd name="T8" fmla="*/ 244 w 244"/>
                <a:gd name="T9" fmla="*/ 156 h 156"/>
                <a:gd name="T10" fmla="*/ 244 w 24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3" name="Freeform 22"/>
            <p:cNvSpPr>
              <a:spLocks/>
            </p:cNvSpPr>
            <p:nvPr/>
          </p:nvSpPr>
          <p:spPr bwMode="auto">
            <a:xfrm>
              <a:off x="1117" y="2897"/>
              <a:ext cx="77" cy="156"/>
            </a:xfrm>
            <a:custGeom>
              <a:avLst/>
              <a:gdLst>
                <a:gd name="T0" fmla="*/ 77 w 77"/>
                <a:gd name="T1" fmla="*/ 156 h 156"/>
                <a:gd name="T2" fmla="*/ 77 w 77"/>
                <a:gd name="T3" fmla="*/ 0 h 156"/>
                <a:gd name="T4" fmla="*/ 0 w 77"/>
                <a:gd name="T5" fmla="*/ 0 h 156"/>
                <a:gd name="T6" fmla="*/ 0 w 77"/>
                <a:gd name="T7" fmla="*/ 156 h 156"/>
                <a:gd name="T8" fmla="*/ 77 w 77"/>
                <a:gd name="T9" fmla="*/ 156 h 156"/>
                <a:gd name="T10" fmla="*/ 77 w 77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7"/>
                <a:gd name="T19" fmla="*/ 0 h 156"/>
                <a:gd name="T20" fmla="*/ 77 w 77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7" h="156">
                  <a:moveTo>
                    <a:pt x="77" y="156"/>
                  </a:moveTo>
                  <a:lnTo>
                    <a:pt x="77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00883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4" name="Freeform 23"/>
            <p:cNvSpPr>
              <a:spLocks/>
            </p:cNvSpPr>
            <p:nvPr/>
          </p:nvSpPr>
          <p:spPr bwMode="auto">
            <a:xfrm>
              <a:off x="1277" y="2897"/>
              <a:ext cx="84" cy="156"/>
            </a:xfrm>
            <a:custGeom>
              <a:avLst/>
              <a:gdLst>
                <a:gd name="T0" fmla="*/ 84 w 84"/>
                <a:gd name="T1" fmla="*/ 156 h 156"/>
                <a:gd name="T2" fmla="*/ 84 w 84"/>
                <a:gd name="T3" fmla="*/ 0 h 156"/>
                <a:gd name="T4" fmla="*/ 0 w 84"/>
                <a:gd name="T5" fmla="*/ 0 h 156"/>
                <a:gd name="T6" fmla="*/ 0 w 84"/>
                <a:gd name="T7" fmla="*/ 156 h 156"/>
                <a:gd name="T8" fmla="*/ 84 w 84"/>
                <a:gd name="T9" fmla="*/ 156 h 156"/>
                <a:gd name="T10" fmla="*/ 84 w 8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4"/>
                <a:gd name="T19" fmla="*/ 0 h 156"/>
                <a:gd name="T20" fmla="*/ 84 w 8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4" h="156">
                  <a:moveTo>
                    <a:pt x="84" y="156"/>
                  </a:moveTo>
                  <a:lnTo>
                    <a:pt x="8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84" y="15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5" name="Freeform 24"/>
            <p:cNvSpPr>
              <a:spLocks/>
            </p:cNvSpPr>
            <p:nvPr/>
          </p:nvSpPr>
          <p:spPr bwMode="auto">
            <a:xfrm>
              <a:off x="1117" y="2897"/>
              <a:ext cx="244" cy="156"/>
            </a:xfrm>
            <a:custGeom>
              <a:avLst/>
              <a:gdLst>
                <a:gd name="T0" fmla="*/ 244 w 244"/>
                <a:gd name="T1" fmla="*/ 156 h 156"/>
                <a:gd name="T2" fmla="*/ 244 w 244"/>
                <a:gd name="T3" fmla="*/ 0 h 156"/>
                <a:gd name="T4" fmla="*/ 0 w 244"/>
                <a:gd name="T5" fmla="*/ 0 h 156"/>
                <a:gd name="T6" fmla="*/ 0 w 244"/>
                <a:gd name="T7" fmla="*/ 156 h 156"/>
                <a:gd name="T8" fmla="*/ 244 w 244"/>
                <a:gd name="T9" fmla="*/ 156 h 156"/>
                <a:gd name="T10" fmla="*/ 244 w 24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58" name="Group 25"/>
          <p:cNvGrpSpPr>
            <a:grpSpLocks/>
          </p:cNvGrpSpPr>
          <p:nvPr/>
        </p:nvGrpSpPr>
        <p:grpSpPr bwMode="auto">
          <a:xfrm>
            <a:off x="2038350" y="2846388"/>
            <a:ext cx="357188" cy="247650"/>
            <a:chOff x="1117" y="2646"/>
            <a:chExt cx="244" cy="156"/>
          </a:xfrm>
        </p:grpSpPr>
        <p:sp>
          <p:nvSpPr>
            <p:cNvPr id="2308" name="Freeform 26"/>
            <p:cNvSpPr>
              <a:spLocks/>
            </p:cNvSpPr>
            <p:nvPr/>
          </p:nvSpPr>
          <p:spPr bwMode="auto">
            <a:xfrm>
              <a:off x="1117" y="2646"/>
              <a:ext cx="244" cy="156"/>
            </a:xfrm>
            <a:custGeom>
              <a:avLst/>
              <a:gdLst>
                <a:gd name="T0" fmla="*/ 244 w 244"/>
                <a:gd name="T1" fmla="*/ 156 h 156"/>
                <a:gd name="T2" fmla="*/ 244 w 244"/>
                <a:gd name="T3" fmla="*/ 0 h 156"/>
                <a:gd name="T4" fmla="*/ 0 w 244"/>
                <a:gd name="T5" fmla="*/ 0 h 156"/>
                <a:gd name="T6" fmla="*/ 0 w 244"/>
                <a:gd name="T7" fmla="*/ 156 h 156"/>
                <a:gd name="T8" fmla="*/ 244 w 244"/>
                <a:gd name="T9" fmla="*/ 156 h 156"/>
                <a:gd name="T10" fmla="*/ 244 w 24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9" name="Freeform 27"/>
            <p:cNvSpPr>
              <a:spLocks/>
            </p:cNvSpPr>
            <p:nvPr/>
          </p:nvSpPr>
          <p:spPr bwMode="auto">
            <a:xfrm>
              <a:off x="1117" y="2646"/>
              <a:ext cx="77" cy="156"/>
            </a:xfrm>
            <a:custGeom>
              <a:avLst/>
              <a:gdLst>
                <a:gd name="T0" fmla="*/ 77 w 77"/>
                <a:gd name="T1" fmla="*/ 156 h 156"/>
                <a:gd name="T2" fmla="*/ 77 w 77"/>
                <a:gd name="T3" fmla="*/ 0 h 156"/>
                <a:gd name="T4" fmla="*/ 0 w 77"/>
                <a:gd name="T5" fmla="*/ 0 h 156"/>
                <a:gd name="T6" fmla="*/ 0 w 77"/>
                <a:gd name="T7" fmla="*/ 156 h 156"/>
                <a:gd name="T8" fmla="*/ 77 w 77"/>
                <a:gd name="T9" fmla="*/ 156 h 156"/>
                <a:gd name="T10" fmla="*/ 77 w 77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7"/>
                <a:gd name="T19" fmla="*/ 0 h 156"/>
                <a:gd name="T20" fmla="*/ 77 w 77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7" h="156">
                  <a:moveTo>
                    <a:pt x="77" y="156"/>
                  </a:moveTo>
                  <a:lnTo>
                    <a:pt x="77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00883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0" name="Freeform 28"/>
            <p:cNvSpPr>
              <a:spLocks/>
            </p:cNvSpPr>
            <p:nvPr/>
          </p:nvSpPr>
          <p:spPr bwMode="auto">
            <a:xfrm>
              <a:off x="1277" y="2646"/>
              <a:ext cx="84" cy="156"/>
            </a:xfrm>
            <a:custGeom>
              <a:avLst/>
              <a:gdLst>
                <a:gd name="T0" fmla="*/ 84 w 84"/>
                <a:gd name="T1" fmla="*/ 156 h 156"/>
                <a:gd name="T2" fmla="*/ 84 w 84"/>
                <a:gd name="T3" fmla="*/ 0 h 156"/>
                <a:gd name="T4" fmla="*/ 0 w 84"/>
                <a:gd name="T5" fmla="*/ 0 h 156"/>
                <a:gd name="T6" fmla="*/ 0 w 84"/>
                <a:gd name="T7" fmla="*/ 156 h 156"/>
                <a:gd name="T8" fmla="*/ 84 w 84"/>
                <a:gd name="T9" fmla="*/ 156 h 156"/>
                <a:gd name="T10" fmla="*/ 84 w 8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4"/>
                <a:gd name="T19" fmla="*/ 0 h 156"/>
                <a:gd name="T20" fmla="*/ 84 w 8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4" h="156">
                  <a:moveTo>
                    <a:pt x="84" y="156"/>
                  </a:moveTo>
                  <a:lnTo>
                    <a:pt x="8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84" y="156"/>
                  </a:lnTo>
                  <a:close/>
                </a:path>
              </a:pathLst>
            </a:custGeom>
            <a:solidFill>
              <a:srgbClr val="FF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1" name="Freeform 29"/>
            <p:cNvSpPr>
              <a:spLocks/>
            </p:cNvSpPr>
            <p:nvPr/>
          </p:nvSpPr>
          <p:spPr bwMode="auto">
            <a:xfrm>
              <a:off x="1117" y="2646"/>
              <a:ext cx="244" cy="156"/>
            </a:xfrm>
            <a:custGeom>
              <a:avLst/>
              <a:gdLst>
                <a:gd name="T0" fmla="*/ 244 w 244"/>
                <a:gd name="T1" fmla="*/ 156 h 156"/>
                <a:gd name="T2" fmla="*/ 244 w 244"/>
                <a:gd name="T3" fmla="*/ 0 h 156"/>
                <a:gd name="T4" fmla="*/ 0 w 244"/>
                <a:gd name="T5" fmla="*/ 0 h 156"/>
                <a:gd name="T6" fmla="*/ 0 w 244"/>
                <a:gd name="T7" fmla="*/ 156 h 156"/>
                <a:gd name="T8" fmla="*/ 244 w 244"/>
                <a:gd name="T9" fmla="*/ 156 h 156"/>
                <a:gd name="T10" fmla="*/ 244 w 24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59" name="Group 30"/>
          <p:cNvGrpSpPr>
            <a:grpSpLocks/>
          </p:cNvGrpSpPr>
          <p:nvPr/>
        </p:nvGrpSpPr>
        <p:grpSpPr bwMode="auto">
          <a:xfrm>
            <a:off x="2792413" y="2314575"/>
            <a:ext cx="358775" cy="247650"/>
            <a:chOff x="1117" y="2143"/>
            <a:chExt cx="244" cy="156"/>
          </a:xfrm>
        </p:grpSpPr>
        <p:sp>
          <p:nvSpPr>
            <p:cNvPr id="2304" name="Freeform 31"/>
            <p:cNvSpPr>
              <a:spLocks/>
            </p:cNvSpPr>
            <p:nvPr/>
          </p:nvSpPr>
          <p:spPr bwMode="auto">
            <a:xfrm>
              <a:off x="1117" y="2143"/>
              <a:ext cx="244" cy="156"/>
            </a:xfrm>
            <a:custGeom>
              <a:avLst/>
              <a:gdLst>
                <a:gd name="T0" fmla="*/ 244 w 244"/>
                <a:gd name="T1" fmla="*/ 156 h 156"/>
                <a:gd name="T2" fmla="*/ 244 w 244"/>
                <a:gd name="T3" fmla="*/ 0 h 156"/>
                <a:gd name="T4" fmla="*/ 0 w 244"/>
                <a:gd name="T5" fmla="*/ 0 h 156"/>
                <a:gd name="T6" fmla="*/ 0 w 244"/>
                <a:gd name="T7" fmla="*/ 156 h 156"/>
                <a:gd name="T8" fmla="*/ 244 w 244"/>
                <a:gd name="T9" fmla="*/ 156 h 156"/>
                <a:gd name="T10" fmla="*/ 244 w 24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" name="Freeform 32"/>
            <p:cNvSpPr>
              <a:spLocks/>
            </p:cNvSpPr>
            <p:nvPr/>
          </p:nvSpPr>
          <p:spPr bwMode="auto">
            <a:xfrm>
              <a:off x="1117" y="2143"/>
              <a:ext cx="244" cy="50"/>
            </a:xfrm>
            <a:custGeom>
              <a:avLst/>
              <a:gdLst>
                <a:gd name="T0" fmla="*/ 244 w 244"/>
                <a:gd name="T1" fmla="*/ 50 h 50"/>
                <a:gd name="T2" fmla="*/ 244 w 244"/>
                <a:gd name="T3" fmla="*/ 0 h 50"/>
                <a:gd name="T4" fmla="*/ 0 w 244"/>
                <a:gd name="T5" fmla="*/ 0 h 50"/>
                <a:gd name="T6" fmla="*/ 0 w 244"/>
                <a:gd name="T7" fmla="*/ 50 h 50"/>
                <a:gd name="T8" fmla="*/ 244 w 244"/>
                <a:gd name="T9" fmla="*/ 50 h 50"/>
                <a:gd name="T10" fmla="*/ 244 w 244"/>
                <a:gd name="T11" fmla="*/ 50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50"/>
                <a:gd name="T20" fmla="*/ 244 w 244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50">
                  <a:moveTo>
                    <a:pt x="244" y="50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244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" name="Freeform 33"/>
            <p:cNvSpPr>
              <a:spLocks/>
            </p:cNvSpPr>
            <p:nvPr/>
          </p:nvSpPr>
          <p:spPr bwMode="auto">
            <a:xfrm>
              <a:off x="1117" y="2249"/>
              <a:ext cx="244" cy="50"/>
            </a:xfrm>
            <a:custGeom>
              <a:avLst/>
              <a:gdLst>
                <a:gd name="T0" fmla="*/ 244 w 244"/>
                <a:gd name="T1" fmla="*/ 50 h 50"/>
                <a:gd name="T2" fmla="*/ 244 w 244"/>
                <a:gd name="T3" fmla="*/ 0 h 50"/>
                <a:gd name="T4" fmla="*/ 0 w 244"/>
                <a:gd name="T5" fmla="*/ 0 h 50"/>
                <a:gd name="T6" fmla="*/ 0 w 244"/>
                <a:gd name="T7" fmla="*/ 50 h 50"/>
                <a:gd name="T8" fmla="*/ 244 w 244"/>
                <a:gd name="T9" fmla="*/ 50 h 50"/>
                <a:gd name="T10" fmla="*/ 244 w 244"/>
                <a:gd name="T11" fmla="*/ 50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50"/>
                <a:gd name="T20" fmla="*/ 244 w 244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50">
                  <a:moveTo>
                    <a:pt x="244" y="50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244" y="50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7" name="Freeform 34"/>
            <p:cNvSpPr>
              <a:spLocks/>
            </p:cNvSpPr>
            <p:nvPr/>
          </p:nvSpPr>
          <p:spPr bwMode="auto">
            <a:xfrm>
              <a:off x="1117" y="2143"/>
              <a:ext cx="244" cy="156"/>
            </a:xfrm>
            <a:custGeom>
              <a:avLst/>
              <a:gdLst>
                <a:gd name="T0" fmla="*/ 244 w 244"/>
                <a:gd name="T1" fmla="*/ 156 h 156"/>
                <a:gd name="T2" fmla="*/ 244 w 244"/>
                <a:gd name="T3" fmla="*/ 0 h 156"/>
                <a:gd name="T4" fmla="*/ 0 w 244"/>
                <a:gd name="T5" fmla="*/ 0 h 156"/>
                <a:gd name="T6" fmla="*/ 0 w 244"/>
                <a:gd name="T7" fmla="*/ 156 h 156"/>
                <a:gd name="T8" fmla="*/ 244 w 244"/>
                <a:gd name="T9" fmla="*/ 156 h 156"/>
                <a:gd name="T10" fmla="*/ 244 w 24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60" name="Group 35"/>
          <p:cNvGrpSpPr>
            <a:grpSpLocks/>
          </p:cNvGrpSpPr>
          <p:nvPr/>
        </p:nvGrpSpPr>
        <p:grpSpPr bwMode="auto">
          <a:xfrm>
            <a:off x="2038350" y="2314575"/>
            <a:ext cx="357188" cy="247650"/>
            <a:chOff x="1117" y="1892"/>
            <a:chExt cx="244" cy="156"/>
          </a:xfrm>
        </p:grpSpPr>
        <p:sp>
          <p:nvSpPr>
            <p:cNvPr id="2300" name="Freeform 36"/>
            <p:cNvSpPr>
              <a:spLocks/>
            </p:cNvSpPr>
            <p:nvPr/>
          </p:nvSpPr>
          <p:spPr bwMode="auto">
            <a:xfrm>
              <a:off x="1117" y="1892"/>
              <a:ext cx="244" cy="156"/>
            </a:xfrm>
            <a:custGeom>
              <a:avLst/>
              <a:gdLst>
                <a:gd name="T0" fmla="*/ 244 w 244"/>
                <a:gd name="T1" fmla="*/ 156 h 156"/>
                <a:gd name="T2" fmla="*/ 244 w 244"/>
                <a:gd name="T3" fmla="*/ 0 h 156"/>
                <a:gd name="T4" fmla="*/ 0 w 244"/>
                <a:gd name="T5" fmla="*/ 0 h 156"/>
                <a:gd name="T6" fmla="*/ 0 w 244"/>
                <a:gd name="T7" fmla="*/ 156 h 156"/>
                <a:gd name="T8" fmla="*/ 244 w 244"/>
                <a:gd name="T9" fmla="*/ 156 h 156"/>
                <a:gd name="T10" fmla="*/ 244 w 24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1" name="Freeform 37"/>
            <p:cNvSpPr>
              <a:spLocks/>
            </p:cNvSpPr>
            <p:nvPr/>
          </p:nvSpPr>
          <p:spPr bwMode="auto">
            <a:xfrm>
              <a:off x="1117" y="1892"/>
              <a:ext cx="77" cy="156"/>
            </a:xfrm>
            <a:custGeom>
              <a:avLst/>
              <a:gdLst>
                <a:gd name="T0" fmla="*/ 77 w 77"/>
                <a:gd name="T1" fmla="*/ 156 h 156"/>
                <a:gd name="T2" fmla="*/ 77 w 77"/>
                <a:gd name="T3" fmla="*/ 0 h 156"/>
                <a:gd name="T4" fmla="*/ 0 w 77"/>
                <a:gd name="T5" fmla="*/ 0 h 156"/>
                <a:gd name="T6" fmla="*/ 0 w 77"/>
                <a:gd name="T7" fmla="*/ 156 h 156"/>
                <a:gd name="T8" fmla="*/ 77 w 77"/>
                <a:gd name="T9" fmla="*/ 156 h 156"/>
                <a:gd name="T10" fmla="*/ 77 w 77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7"/>
                <a:gd name="T19" fmla="*/ 0 h 156"/>
                <a:gd name="T20" fmla="*/ 77 w 77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7" h="156">
                  <a:moveTo>
                    <a:pt x="77" y="156"/>
                  </a:moveTo>
                  <a:lnTo>
                    <a:pt x="77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2" name="Freeform 38"/>
            <p:cNvSpPr>
              <a:spLocks/>
            </p:cNvSpPr>
            <p:nvPr/>
          </p:nvSpPr>
          <p:spPr bwMode="auto">
            <a:xfrm>
              <a:off x="1277" y="1892"/>
              <a:ext cx="84" cy="156"/>
            </a:xfrm>
            <a:custGeom>
              <a:avLst/>
              <a:gdLst>
                <a:gd name="T0" fmla="*/ 84 w 84"/>
                <a:gd name="T1" fmla="*/ 156 h 156"/>
                <a:gd name="T2" fmla="*/ 84 w 84"/>
                <a:gd name="T3" fmla="*/ 0 h 156"/>
                <a:gd name="T4" fmla="*/ 0 w 84"/>
                <a:gd name="T5" fmla="*/ 0 h 156"/>
                <a:gd name="T6" fmla="*/ 0 w 84"/>
                <a:gd name="T7" fmla="*/ 156 h 156"/>
                <a:gd name="T8" fmla="*/ 84 w 84"/>
                <a:gd name="T9" fmla="*/ 156 h 156"/>
                <a:gd name="T10" fmla="*/ 84 w 8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4"/>
                <a:gd name="T19" fmla="*/ 0 h 156"/>
                <a:gd name="T20" fmla="*/ 84 w 8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4" h="156">
                  <a:moveTo>
                    <a:pt x="84" y="156"/>
                  </a:moveTo>
                  <a:lnTo>
                    <a:pt x="8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84" y="15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3" name="Freeform 39"/>
            <p:cNvSpPr>
              <a:spLocks/>
            </p:cNvSpPr>
            <p:nvPr/>
          </p:nvSpPr>
          <p:spPr bwMode="auto">
            <a:xfrm>
              <a:off x="1117" y="1892"/>
              <a:ext cx="244" cy="156"/>
            </a:xfrm>
            <a:custGeom>
              <a:avLst/>
              <a:gdLst>
                <a:gd name="T0" fmla="*/ 244 w 244"/>
                <a:gd name="T1" fmla="*/ 156 h 156"/>
                <a:gd name="T2" fmla="*/ 244 w 244"/>
                <a:gd name="T3" fmla="*/ 0 h 156"/>
                <a:gd name="T4" fmla="*/ 0 w 244"/>
                <a:gd name="T5" fmla="*/ 0 h 156"/>
                <a:gd name="T6" fmla="*/ 0 w 244"/>
                <a:gd name="T7" fmla="*/ 156 h 156"/>
                <a:gd name="T8" fmla="*/ 244 w 244"/>
                <a:gd name="T9" fmla="*/ 156 h 156"/>
                <a:gd name="T10" fmla="*/ 244 w 24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61" name="Group 40"/>
          <p:cNvGrpSpPr>
            <a:grpSpLocks/>
          </p:cNvGrpSpPr>
          <p:nvPr/>
        </p:nvGrpSpPr>
        <p:grpSpPr bwMode="auto">
          <a:xfrm>
            <a:off x="542925" y="2314575"/>
            <a:ext cx="357188" cy="249238"/>
            <a:chOff x="522" y="1730"/>
            <a:chExt cx="244" cy="157"/>
          </a:xfrm>
        </p:grpSpPr>
        <p:sp>
          <p:nvSpPr>
            <p:cNvPr id="2297" name="Freeform 41"/>
            <p:cNvSpPr>
              <a:spLocks/>
            </p:cNvSpPr>
            <p:nvPr/>
          </p:nvSpPr>
          <p:spPr bwMode="auto">
            <a:xfrm>
              <a:off x="522" y="1730"/>
              <a:ext cx="244" cy="157"/>
            </a:xfrm>
            <a:custGeom>
              <a:avLst/>
              <a:gdLst>
                <a:gd name="T0" fmla="*/ 244 w 244"/>
                <a:gd name="T1" fmla="*/ 469 h 151"/>
                <a:gd name="T2" fmla="*/ 244 w 244"/>
                <a:gd name="T3" fmla="*/ 0 h 151"/>
                <a:gd name="T4" fmla="*/ 0 w 244"/>
                <a:gd name="T5" fmla="*/ 0 h 151"/>
                <a:gd name="T6" fmla="*/ 0 w 244"/>
                <a:gd name="T7" fmla="*/ 469 h 151"/>
                <a:gd name="T8" fmla="*/ 244 w 244"/>
                <a:gd name="T9" fmla="*/ 469 h 151"/>
                <a:gd name="T10" fmla="*/ 244 w 244"/>
                <a:gd name="T11" fmla="*/ 469 h 1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1"/>
                <a:gd name="T20" fmla="*/ 244 w 244"/>
                <a:gd name="T21" fmla="*/ 151 h 1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1">
                  <a:moveTo>
                    <a:pt x="244" y="151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1"/>
                  </a:lnTo>
                  <a:lnTo>
                    <a:pt x="244" y="15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8" name="Freeform 42"/>
            <p:cNvSpPr>
              <a:spLocks/>
            </p:cNvSpPr>
            <p:nvPr/>
          </p:nvSpPr>
          <p:spPr bwMode="auto">
            <a:xfrm>
              <a:off x="522" y="1733"/>
              <a:ext cx="244" cy="154"/>
            </a:xfrm>
            <a:custGeom>
              <a:avLst/>
              <a:gdLst>
                <a:gd name="T0" fmla="*/ 244 w 244"/>
                <a:gd name="T1" fmla="*/ 106 h 151"/>
                <a:gd name="T2" fmla="*/ 95 w 244"/>
                <a:gd name="T3" fmla="*/ 106 h 151"/>
                <a:gd name="T4" fmla="*/ 95 w 244"/>
                <a:gd name="T5" fmla="*/ 0 h 151"/>
                <a:gd name="T6" fmla="*/ 65 w 244"/>
                <a:gd name="T7" fmla="*/ 0 h 151"/>
                <a:gd name="T8" fmla="*/ 65 w 244"/>
                <a:gd name="T9" fmla="*/ 106 h 151"/>
                <a:gd name="T10" fmla="*/ 0 w 244"/>
                <a:gd name="T11" fmla="*/ 106 h 151"/>
                <a:gd name="T12" fmla="*/ 0 w 244"/>
                <a:gd name="T13" fmla="*/ 159 h 151"/>
                <a:gd name="T14" fmla="*/ 65 w 244"/>
                <a:gd name="T15" fmla="*/ 159 h 151"/>
                <a:gd name="T16" fmla="*/ 65 w 244"/>
                <a:gd name="T17" fmla="*/ 265 h 151"/>
                <a:gd name="T18" fmla="*/ 95 w 244"/>
                <a:gd name="T19" fmla="*/ 265 h 151"/>
                <a:gd name="T20" fmla="*/ 95 w 244"/>
                <a:gd name="T21" fmla="*/ 159 h 151"/>
                <a:gd name="T22" fmla="*/ 244 w 244"/>
                <a:gd name="T23" fmla="*/ 159 h 151"/>
                <a:gd name="T24" fmla="*/ 244 w 244"/>
                <a:gd name="T25" fmla="*/ 106 h 151"/>
                <a:gd name="T26" fmla="*/ 244 w 244"/>
                <a:gd name="T27" fmla="*/ 106 h 15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4"/>
                <a:gd name="T43" fmla="*/ 0 h 151"/>
                <a:gd name="T44" fmla="*/ 244 w 244"/>
                <a:gd name="T45" fmla="*/ 151 h 15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4" h="151">
                  <a:moveTo>
                    <a:pt x="244" y="62"/>
                  </a:moveTo>
                  <a:lnTo>
                    <a:pt x="95" y="62"/>
                  </a:lnTo>
                  <a:lnTo>
                    <a:pt x="95" y="0"/>
                  </a:lnTo>
                  <a:lnTo>
                    <a:pt x="65" y="0"/>
                  </a:lnTo>
                  <a:lnTo>
                    <a:pt x="65" y="62"/>
                  </a:lnTo>
                  <a:lnTo>
                    <a:pt x="0" y="62"/>
                  </a:lnTo>
                  <a:lnTo>
                    <a:pt x="0" y="90"/>
                  </a:lnTo>
                  <a:lnTo>
                    <a:pt x="65" y="90"/>
                  </a:lnTo>
                  <a:lnTo>
                    <a:pt x="65" y="151"/>
                  </a:lnTo>
                  <a:lnTo>
                    <a:pt x="95" y="151"/>
                  </a:lnTo>
                  <a:lnTo>
                    <a:pt x="95" y="90"/>
                  </a:lnTo>
                  <a:lnTo>
                    <a:pt x="244" y="90"/>
                  </a:lnTo>
                  <a:lnTo>
                    <a:pt x="244" y="6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9" name="Freeform 43"/>
            <p:cNvSpPr>
              <a:spLocks/>
            </p:cNvSpPr>
            <p:nvPr/>
          </p:nvSpPr>
          <p:spPr bwMode="auto">
            <a:xfrm>
              <a:off x="522" y="1731"/>
              <a:ext cx="244" cy="156"/>
            </a:xfrm>
            <a:custGeom>
              <a:avLst/>
              <a:gdLst>
                <a:gd name="T0" fmla="*/ 244 w 244"/>
                <a:gd name="T1" fmla="*/ 156 h 156"/>
                <a:gd name="T2" fmla="*/ 244 w 244"/>
                <a:gd name="T3" fmla="*/ 0 h 156"/>
                <a:gd name="T4" fmla="*/ 0 w 244"/>
                <a:gd name="T5" fmla="*/ 0 h 156"/>
                <a:gd name="T6" fmla="*/ 0 w 244"/>
                <a:gd name="T7" fmla="*/ 156 h 156"/>
                <a:gd name="T8" fmla="*/ 244 w 244"/>
                <a:gd name="T9" fmla="*/ 156 h 156"/>
                <a:gd name="T10" fmla="*/ 244 w 24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62" name="Group 44"/>
          <p:cNvGrpSpPr>
            <a:grpSpLocks/>
          </p:cNvGrpSpPr>
          <p:nvPr/>
        </p:nvGrpSpPr>
        <p:grpSpPr bwMode="auto">
          <a:xfrm>
            <a:off x="1285875" y="1800225"/>
            <a:ext cx="357188" cy="258763"/>
            <a:chOff x="530" y="1457"/>
            <a:chExt cx="244" cy="151"/>
          </a:xfrm>
        </p:grpSpPr>
        <p:sp>
          <p:nvSpPr>
            <p:cNvPr id="2293" name="Freeform 45"/>
            <p:cNvSpPr>
              <a:spLocks/>
            </p:cNvSpPr>
            <p:nvPr/>
          </p:nvSpPr>
          <p:spPr bwMode="auto">
            <a:xfrm>
              <a:off x="530" y="1457"/>
              <a:ext cx="244" cy="151"/>
            </a:xfrm>
            <a:custGeom>
              <a:avLst/>
              <a:gdLst>
                <a:gd name="T0" fmla="*/ 244 w 244"/>
                <a:gd name="T1" fmla="*/ 151 h 151"/>
                <a:gd name="T2" fmla="*/ 244 w 244"/>
                <a:gd name="T3" fmla="*/ 0 h 151"/>
                <a:gd name="T4" fmla="*/ 0 w 244"/>
                <a:gd name="T5" fmla="*/ 0 h 151"/>
                <a:gd name="T6" fmla="*/ 0 w 244"/>
                <a:gd name="T7" fmla="*/ 151 h 151"/>
                <a:gd name="T8" fmla="*/ 244 w 244"/>
                <a:gd name="T9" fmla="*/ 151 h 151"/>
                <a:gd name="T10" fmla="*/ 244 w 244"/>
                <a:gd name="T11" fmla="*/ 151 h 1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1"/>
                <a:gd name="T20" fmla="*/ 244 w 244"/>
                <a:gd name="T21" fmla="*/ 151 h 1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1">
                  <a:moveTo>
                    <a:pt x="244" y="151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1"/>
                  </a:lnTo>
                  <a:lnTo>
                    <a:pt x="244" y="151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" name="Freeform 46"/>
            <p:cNvSpPr>
              <a:spLocks/>
            </p:cNvSpPr>
            <p:nvPr/>
          </p:nvSpPr>
          <p:spPr bwMode="auto">
            <a:xfrm>
              <a:off x="530" y="1457"/>
              <a:ext cx="77" cy="151"/>
            </a:xfrm>
            <a:custGeom>
              <a:avLst/>
              <a:gdLst>
                <a:gd name="T0" fmla="*/ 77 w 77"/>
                <a:gd name="T1" fmla="*/ 151 h 151"/>
                <a:gd name="T2" fmla="*/ 77 w 77"/>
                <a:gd name="T3" fmla="*/ 0 h 151"/>
                <a:gd name="T4" fmla="*/ 0 w 77"/>
                <a:gd name="T5" fmla="*/ 0 h 151"/>
                <a:gd name="T6" fmla="*/ 0 w 77"/>
                <a:gd name="T7" fmla="*/ 151 h 151"/>
                <a:gd name="T8" fmla="*/ 77 w 77"/>
                <a:gd name="T9" fmla="*/ 151 h 151"/>
                <a:gd name="T10" fmla="*/ 77 w 77"/>
                <a:gd name="T11" fmla="*/ 151 h 1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7"/>
                <a:gd name="T19" fmla="*/ 0 h 151"/>
                <a:gd name="T20" fmla="*/ 77 w 77"/>
                <a:gd name="T21" fmla="*/ 151 h 1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7" h="151">
                  <a:moveTo>
                    <a:pt x="77" y="151"/>
                  </a:moveTo>
                  <a:lnTo>
                    <a:pt x="77" y="0"/>
                  </a:lnTo>
                  <a:lnTo>
                    <a:pt x="0" y="0"/>
                  </a:lnTo>
                  <a:lnTo>
                    <a:pt x="0" y="151"/>
                  </a:lnTo>
                  <a:lnTo>
                    <a:pt x="77" y="1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" name="Freeform 47"/>
            <p:cNvSpPr>
              <a:spLocks/>
            </p:cNvSpPr>
            <p:nvPr/>
          </p:nvSpPr>
          <p:spPr bwMode="auto">
            <a:xfrm>
              <a:off x="690" y="1457"/>
              <a:ext cx="84" cy="151"/>
            </a:xfrm>
            <a:custGeom>
              <a:avLst/>
              <a:gdLst>
                <a:gd name="T0" fmla="*/ 84 w 84"/>
                <a:gd name="T1" fmla="*/ 151 h 151"/>
                <a:gd name="T2" fmla="*/ 84 w 84"/>
                <a:gd name="T3" fmla="*/ 0 h 151"/>
                <a:gd name="T4" fmla="*/ 0 w 84"/>
                <a:gd name="T5" fmla="*/ 0 h 151"/>
                <a:gd name="T6" fmla="*/ 0 w 84"/>
                <a:gd name="T7" fmla="*/ 151 h 151"/>
                <a:gd name="T8" fmla="*/ 84 w 84"/>
                <a:gd name="T9" fmla="*/ 151 h 151"/>
                <a:gd name="T10" fmla="*/ 84 w 84"/>
                <a:gd name="T11" fmla="*/ 151 h 1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4"/>
                <a:gd name="T19" fmla="*/ 0 h 151"/>
                <a:gd name="T20" fmla="*/ 84 w 84"/>
                <a:gd name="T21" fmla="*/ 151 h 1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4" h="151">
                  <a:moveTo>
                    <a:pt x="84" y="151"/>
                  </a:moveTo>
                  <a:lnTo>
                    <a:pt x="84" y="0"/>
                  </a:lnTo>
                  <a:lnTo>
                    <a:pt x="0" y="0"/>
                  </a:lnTo>
                  <a:lnTo>
                    <a:pt x="0" y="151"/>
                  </a:lnTo>
                  <a:lnTo>
                    <a:pt x="84" y="15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6" name="Freeform 48"/>
            <p:cNvSpPr>
              <a:spLocks/>
            </p:cNvSpPr>
            <p:nvPr/>
          </p:nvSpPr>
          <p:spPr bwMode="auto">
            <a:xfrm>
              <a:off x="530" y="1457"/>
              <a:ext cx="244" cy="148"/>
            </a:xfrm>
            <a:custGeom>
              <a:avLst/>
              <a:gdLst>
                <a:gd name="T0" fmla="*/ 244 w 244"/>
                <a:gd name="T1" fmla="*/ 29 h 157"/>
                <a:gd name="T2" fmla="*/ 244 w 244"/>
                <a:gd name="T3" fmla="*/ 0 h 157"/>
                <a:gd name="T4" fmla="*/ 0 w 244"/>
                <a:gd name="T5" fmla="*/ 0 h 157"/>
                <a:gd name="T6" fmla="*/ 0 w 244"/>
                <a:gd name="T7" fmla="*/ 29 h 157"/>
                <a:gd name="T8" fmla="*/ 244 w 244"/>
                <a:gd name="T9" fmla="*/ 29 h 157"/>
                <a:gd name="T10" fmla="*/ 244 w 244"/>
                <a:gd name="T11" fmla="*/ 29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7"/>
                <a:gd name="T20" fmla="*/ 244 w 244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7">
                  <a:moveTo>
                    <a:pt x="244" y="157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7"/>
                  </a:lnTo>
                  <a:lnTo>
                    <a:pt x="244" y="15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63" name="Group 49"/>
          <p:cNvGrpSpPr>
            <a:grpSpLocks/>
          </p:cNvGrpSpPr>
          <p:nvPr/>
        </p:nvGrpSpPr>
        <p:grpSpPr bwMode="auto">
          <a:xfrm>
            <a:off x="538163" y="1800225"/>
            <a:ext cx="357187" cy="249238"/>
            <a:chOff x="530" y="1166"/>
            <a:chExt cx="244" cy="157"/>
          </a:xfrm>
        </p:grpSpPr>
        <p:sp>
          <p:nvSpPr>
            <p:cNvPr id="2289" name="Freeform 50"/>
            <p:cNvSpPr>
              <a:spLocks/>
            </p:cNvSpPr>
            <p:nvPr/>
          </p:nvSpPr>
          <p:spPr bwMode="auto">
            <a:xfrm>
              <a:off x="530" y="1166"/>
              <a:ext cx="244" cy="151"/>
            </a:xfrm>
            <a:custGeom>
              <a:avLst/>
              <a:gdLst>
                <a:gd name="T0" fmla="*/ 244 w 244"/>
                <a:gd name="T1" fmla="*/ 151 h 151"/>
                <a:gd name="T2" fmla="*/ 244 w 244"/>
                <a:gd name="T3" fmla="*/ 0 h 151"/>
                <a:gd name="T4" fmla="*/ 0 w 244"/>
                <a:gd name="T5" fmla="*/ 0 h 151"/>
                <a:gd name="T6" fmla="*/ 0 w 244"/>
                <a:gd name="T7" fmla="*/ 151 h 151"/>
                <a:gd name="T8" fmla="*/ 244 w 244"/>
                <a:gd name="T9" fmla="*/ 151 h 151"/>
                <a:gd name="T10" fmla="*/ 244 w 244"/>
                <a:gd name="T11" fmla="*/ 151 h 1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1"/>
                <a:gd name="T20" fmla="*/ 244 w 244"/>
                <a:gd name="T21" fmla="*/ 151 h 1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1">
                  <a:moveTo>
                    <a:pt x="244" y="151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1"/>
                  </a:lnTo>
                  <a:lnTo>
                    <a:pt x="244" y="15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0" name="Freeform 51"/>
            <p:cNvSpPr>
              <a:spLocks/>
            </p:cNvSpPr>
            <p:nvPr/>
          </p:nvSpPr>
          <p:spPr bwMode="auto">
            <a:xfrm>
              <a:off x="530" y="1166"/>
              <a:ext cx="244" cy="50"/>
            </a:xfrm>
            <a:custGeom>
              <a:avLst/>
              <a:gdLst>
                <a:gd name="T0" fmla="*/ 244 w 244"/>
                <a:gd name="T1" fmla="*/ 50 h 50"/>
                <a:gd name="T2" fmla="*/ 244 w 244"/>
                <a:gd name="T3" fmla="*/ 0 h 50"/>
                <a:gd name="T4" fmla="*/ 0 w 244"/>
                <a:gd name="T5" fmla="*/ 0 h 50"/>
                <a:gd name="T6" fmla="*/ 0 w 244"/>
                <a:gd name="T7" fmla="*/ 50 h 50"/>
                <a:gd name="T8" fmla="*/ 244 w 244"/>
                <a:gd name="T9" fmla="*/ 50 h 50"/>
                <a:gd name="T10" fmla="*/ 244 w 244"/>
                <a:gd name="T11" fmla="*/ 50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50"/>
                <a:gd name="T20" fmla="*/ 244 w 244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50">
                  <a:moveTo>
                    <a:pt x="244" y="50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244" y="5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1" name="Freeform 52"/>
            <p:cNvSpPr>
              <a:spLocks/>
            </p:cNvSpPr>
            <p:nvPr/>
          </p:nvSpPr>
          <p:spPr bwMode="auto">
            <a:xfrm>
              <a:off x="530" y="1272"/>
              <a:ext cx="244" cy="51"/>
            </a:xfrm>
            <a:custGeom>
              <a:avLst/>
              <a:gdLst>
                <a:gd name="T0" fmla="*/ 244 w 244"/>
                <a:gd name="T1" fmla="*/ 51 h 51"/>
                <a:gd name="T2" fmla="*/ 244 w 244"/>
                <a:gd name="T3" fmla="*/ 0 h 51"/>
                <a:gd name="T4" fmla="*/ 0 w 244"/>
                <a:gd name="T5" fmla="*/ 0 h 51"/>
                <a:gd name="T6" fmla="*/ 0 w 244"/>
                <a:gd name="T7" fmla="*/ 51 h 51"/>
                <a:gd name="T8" fmla="*/ 244 w 244"/>
                <a:gd name="T9" fmla="*/ 51 h 51"/>
                <a:gd name="T10" fmla="*/ 244 w 244"/>
                <a:gd name="T11" fmla="*/ 51 h 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51"/>
                <a:gd name="T20" fmla="*/ 244 w 244"/>
                <a:gd name="T21" fmla="*/ 51 h 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51">
                  <a:moveTo>
                    <a:pt x="244" y="51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244" y="5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2" name="Freeform 53"/>
            <p:cNvSpPr>
              <a:spLocks/>
            </p:cNvSpPr>
            <p:nvPr/>
          </p:nvSpPr>
          <p:spPr bwMode="auto">
            <a:xfrm>
              <a:off x="530" y="1166"/>
              <a:ext cx="244" cy="156"/>
            </a:xfrm>
            <a:custGeom>
              <a:avLst/>
              <a:gdLst>
                <a:gd name="T0" fmla="*/ 244 w 244"/>
                <a:gd name="T1" fmla="*/ 156 h 156"/>
                <a:gd name="T2" fmla="*/ 244 w 244"/>
                <a:gd name="T3" fmla="*/ 0 h 156"/>
                <a:gd name="T4" fmla="*/ 0 w 244"/>
                <a:gd name="T5" fmla="*/ 0 h 156"/>
                <a:gd name="T6" fmla="*/ 0 w 244"/>
                <a:gd name="T7" fmla="*/ 156 h 156"/>
                <a:gd name="T8" fmla="*/ 244 w 244"/>
                <a:gd name="T9" fmla="*/ 156 h 156"/>
                <a:gd name="T10" fmla="*/ 244 w 24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64" name="Group 54"/>
          <p:cNvGrpSpPr>
            <a:grpSpLocks/>
          </p:cNvGrpSpPr>
          <p:nvPr/>
        </p:nvGrpSpPr>
        <p:grpSpPr bwMode="auto">
          <a:xfrm>
            <a:off x="542925" y="2833688"/>
            <a:ext cx="357188" cy="249237"/>
            <a:chOff x="1117" y="2394"/>
            <a:chExt cx="244" cy="157"/>
          </a:xfrm>
        </p:grpSpPr>
        <p:sp>
          <p:nvSpPr>
            <p:cNvPr id="2278" name="Freeform 55"/>
            <p:cNvSpPr>
              <a:spLocks/>
            </p:cNvSpPr>
            <p:nvPr/>
          </p:nvSpPr>
          <p:spPr bwMode="auto">
            <a:xfrm>
              <a:off x="1117" y="2394"/>
              <a:ext cx="244" cy="157"/>
            </a:xfrm>
            <a:custGeom>
              <a:avLst/>
              <a:gdLst>
                <a:gd name="T0" fmla="*/ 244 w 244"/>
                <a:gd name="T1" fmla="*/ 157 h 157"/>
                <a:gd name="T2" fmla="*/ 0 w 244"/>
                <a:gd name="T3" fmla="*/ 157 h 157"/>
                <a:gd name="T4" fmla="*/ 0 w 244"/>
                <a:gd name="T5" fmla="*/ 0 h 157"/>
                <a:gd name="T6" fmla="*/ 244 w 244"/>
                <a:gd name="T7" fmla="*/ 0 h 157"/>
                <a:gd name="T8" fmla="*/ 244 w 244"/>
                <a:gd name="T9" fmla="*/ 157 h 157"/>
                <a:gd name="T10" fmla="*/ 244 w 244"/>
                <a:gd name="T11" fmla="*/ 157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7"/>
                <a:gd name="T20" fmla="*/ 244 w 244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7">
                  <a:moveTo>
                    <a:pt x="244" y="157"/>
                  </a:moveTo>
                  <a:lnTo>
                    <a:pt x="0" y="157"/>
                  </a:lnTo>
                  <a:lnTo>
                    <a:pt x="0" y="0"/>
                  </a:lnTo>
                  <a:lnTo>
                    <a:pt x="244" y="0"/>
                  </a:lnTo>
                  <a:lnTo>
                    <a:pt x="244" y="15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9" name="Freeform 56"/>
            <p:cNvSpPr>
              <a:spLocks/>
            </p:cNvSpPr>
            <p:nvPr/>
          </p:nvSpPr>
          <p:spPr bwMode="auto">
            <a:xfrm>
              <a:off x="1117" y="2394"/>
              <a:ext cx="35" cy="34"/>
            </a:xfrm>
            <a:custGeom>
              <a:avLst/>
              <a:gdLst>
                <a:gd name="T0" fmla="*/ 35 w 35"/>
                <a:gd name="T1" fmla="*/ 34 h 34"/>
                <a:gd name="T2" fmla="*/ 0 w 35"/>
                <a:gd name="T3" fmla="*/ 34 h 34"/>
                <a:gd name="T4" fmla="*/ 0 w 35"/>
                <a:gd name="T5" fmla="*/ 0 h 34"/>
                <a:gd name="T6" fmla="*/ 35 w 35"/>
                <a:gd name="T7" fmla="*/ 0 h 34"/>
                <a:gd name="T8" fmla="*/ 35 w 35"/>
                <a:gd name="T9" fmla="*/ 34 h 34"/>
                <a:gd name="T10" fmla="*/ 35 w 35"/>
                <a:gd name="T11" fmla="*/ 34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"/>
                <a:gd name="T19" fmla="*/ 0 h 34"/>
                <a:gd name="T20" fmla="*/ 35 w 35"/>
                <a:gd name="T21" fmla="*/ 34 h 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" h="34">
                  <a:moveTo>
                    <a:pt x="35" y="34"/>
                  </a:moveTo>
                  <a:lnTo>
                    <a:pt x="0" y="34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34"/>
                  </a:lnTo>
                  <a:close/>
                </a:path>
              </a:pathLst>
            </a:custGeom>
            <a:solidFill>
              <a:srgbClr val="34AAC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80" name="Freeform 57"/>
            <p:cNvSpPr>
              <a:spLocks/>
            </p:cNvSpPr>
            <p:nvPr/>
          </p:nvSpPr>
          <p:spPr bwMode="auto">
            <a:xfrm>
              <a:off x="1117" y="2445"/>
              <a:ext cx="35" cy="33"/>
            </a:xfrm>
            <a:custGeom>
              <a:avLst/>
              <a:gdLst>
                <a:gd name="T0" fmla="*/ 35 w 35"/>
                <a:gd name="T1" fmla="*/ 33 h 33"/>
                <a:gd name="T2" fmla="*/ 0 w 35"/>
                <a:gd name="T3" fmla="*/ 33 h 33"/>
                <a:gd name="T4" fmla="*/ 0 w 35"/>
                <a:gd name="T5" fmla="*/ 0 h 33"/>
                <a:gd name="T6" fmla="*/ 35 w 35"/>
                <a:gd name="T7" fmla="*/ 0 h 33"/>
                <a:gd name="T8" fmla="*/ 35 w 35"/>
                <a:gd name="T9" fmla="*/ 33 h 33"/>
                <a:gd name="T10" fmla="*/ 35 w 35"/>
                <a:gd name="T11" fmla="*/ 33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"/>
                <a:gd name="T19" fmla="*/ 0 h 33"/>
                <a:gd name="T20" fmla="*/ 35 w 35"/>
                <a:gd name="T21" fmla="*/ 33 h 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" h="33">
                  <a:moveTo>
                    <a:pt x="35" y="33"/>
                  </a:moveTo>
                  <a:lnTo>
                    <a:pt x="0" y="33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33"/>
                  </a:lnTo>
                  <a:close/>
                </a:path>
              </a:pathLst>
            </a:custGeom>
            <a:solidFill>
              <a:srgbClr val="34AAC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81" name="Freeform 58"/>
            <p:cNvSpPr>
              <a:spLocks/>
            </p:cNvSpPr>
            <p:nvPr/>
          </p:nvSpPr>
          <p:spPr bwMode="auto">
            <a:xfrm>
              <a:off x="1176" y="2394"/>
              <a:ext cx="36" cy="34"/>
            </a:xfrm>
            <a:custGeom>
              <a:avLst/>
              <a:gdLst>
                <a:gd name="T0" fmla="*/ 36 w 36"/>
                <a:gd name="T1" fmla="*/ 34 h 34"/>
                <a:gd name="T2" fmla="*/ 0 w 36"/>
                <a:gd name="T3" fmla="*/ 34 h 34"/>
                <a:gd name="T4" fmla="*/ 0 w 36"/>
                <a:gd name="T5" fmla="*/ 0 h 34"/>
                <a:gd name="T6" fmla="*/ 36 w 36"/>
                <a:gd name="T7" fmla="*/ 0 h 34"/>
                <a:gd name="T8" fmla="*/ 36 w 36"/>
                <a:gd name="T9" fmla="*/ 34 h 34"/>
                <a:gd name="T10" fmla="*/ 36 w 36"/>
                <a:gd name="T11" fmla="*/ 34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"/>
                <a:gd name="T19" fmla="*/ 0 h 34"/>
                <a:gd name="T20" fmla="*/ 36 w 36"/>
                <a:gd name="T21" fmla="*/ 34 h 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" h="34">
                  <a:moveTo>
                    <a:pt x="36" y="34"/>
                  </a:moveTo>
                  <a:lnTo>
                    <a:pt x="0" y="34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34"/>
                  </a:lnTo>
                  <a:close/>
                </a:path>
              </a:pathLst>
            </a:custGeom>
            <a:solidFill>
              <a:srgbClr val="34AAC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82" name="Freeform 59"/>
            <p:cNvSpPr>
              <a:spLocks/>
            </p:cNvSpPr>
            <p:nvPr/>
          </p:nvSpPr>
          <p:spPr bwMode="auto">
            <a:xfrm>
              <a:off x="1176" y="2445"/>
              <a:ext cx="36" cy="33"/>
            </a:xfrm>
            <a:custGeom>
              <a:avLst/>
              <a:gdLst>
                <a:gd name="T0" fmla="*/ 36 w 36"/>
                <a:gd name="T1" fmla="*/ 33 h 33"/>
                <a:gd name="T2" fmla="*/ 0 w 36"/>
                <a:gd name="T3" fmla="*/ 33 h 33"/>
                <a:gd name="T4" fmla="*/ 0 w 36"/>
                <a:gd name="T5" fmla="*/ 0 h 33"/>
                <a:gd name="T6" fmla="*/ 36 w 36"/>
                <a:gd name="T7" fmla="*/ 0 h 33"/>
                <a:gd name="T8" fmla="*/ 36 w 36"/>
                <a:gd name="T9" fmla="*/ 33 h 33"/>
                <a:gd name="T10" fmla="*/ 36 w 36"/>
                <a:gd name="T11" fmla="*/ 33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"/>
                <a:gd name="T19" fmla="*/ 0 h 33"/>
                <a:gd name="T20" fmla="*/ 36 w 36"/>
                <a:gd name="T21" fmla="*/ 33 h 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" h="33">
                  <a:moveTo>
                    <a:pt x="36" y="33"/>
                  </a:moveTo>
                  <a:lnTo>
                    <a:pt x="0" y="33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33"/>
                  </a:lnTo>
                  <a:close/>
                </a:path>
              </a:pathLst>
            </a:custGeom>
            <a:solidFill>
              <a:srgbClr val="34AAC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83" name="Freeform 60"/>
            <p:cNvSpPr>
              <a:spLocks/>
            </p:cNvSpPr>
            <p:nvPr/>
          </p:nvSpPr>
          <p:spPr bwMode="auto">
            <a:xfrm>
              <a:off x="1117" y="2500"/>
              <a:ext cx="244" cy="17"/>
            </a:xfrm>
            <a:custGeom>
              <a:avLst/>
              <a:gdLst>
                <a:gd name="T0" fmla="*/ 244 w 244"/>
                <a:gd name="T1" fmla="*/ 0 h 17"/>
                <a:gd name="T2" fmla="*/ 0 w 244"/>
                <a:gd name="T3" fmla="*/ 0 h 17"/>
                <a:gd name="T4" fmla="*/ 0 w 244"/>
                <a:gd name="T5" fmla="*/ 17 h 17"/>
                <a:gd name="T6" fmla="*/ 244 w 244"/>
                <a:gd name="T7" fmla="*/ 17 h 17"/>
                <a:gd name="T8" fmla="*/ 244 w 244"/>
                <a:gd name="T9" fmla="*/ 0 h 17"/>
                <a:gd name="T10" fmla="*/ 244 w 244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7"/>
                <a:gd name="T20" fmla="*/ 244 w 244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7">
                  <a:moveTo>
                    <a:pt x="244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244" y="17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34AAC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84" name="Freeform 61"/>
            <p:cNvSpPr>
              <a:spLocks/>
            </p:cNvSpPr>
            <p:nvPr/>
          </p:nvSpPr>
          <p:spPr bwMode="auto">
            <a:xfrm>
              <a:off x="1117" y="2534"/>
              <a:ext cx="244" cy="17"/>
            </a:xfrm>
            <a:custGeom>
              <a:avLst/>
              <a:gdLst>
                <a:gd name="T0" fmla="*/ 244 w 244"/>
                <a:gd name="T1" fmla="*/ 0 h 17"/>
                <a:gd name="T2" fmla="*/ 0 w 244"/>
                <a:gd name="T3" fmla="*/ 0 h 17"/>
                <a:gd name="T4" fmla="*/ 0 w 244"/>
                <a:gd name="T5" fmla="*/ 17 h 17"/>
                <a:gd name="T6" fmla="*/ 244 w 244"/>
                <a:gd name="T7" fmla="*/ 17 h 17"/>
                <a:gd name="T8" fmla="*/ 244 w 244"/>
                <a:gd name="T9" fmla="*/ 0 h 17"/>
                <a:gd name="T10" fmla="*/ 244 w 244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7"/>
                <a:gd name="T20" fmla="*/ 244 w 244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7">
                  <a:moveTo>
                    <a:pt x="244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244" y="17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34AAC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85" name="Freeform 62"/>
            <p:cNvSpPr>
              <a:spLocks/>
            </p:cNvSpPr>
            <p:nvPr/>
          </p:nvSpPr>
          <p:spPr bwMode="auto">
            <a:xfrm>
              <a:off x="1212" y="2428"/>
              <a:ext cx="149" cy="17"/>
            </a:xfrm>
            <a:custGeom>
              <a:avLst/>
              <a:gdLst>
                <a:gd name="T0" fmla="*/ 149 w 149"/>
                <a:gd name="T1" fmla="*/ 0 h 17"/>
                <a:gd name="T2" fmla="*/ 0 w 149"/>
                <a:gd name="T3" fmla="*/ 0 h 17"/>
                <a:gd name="T4" fmla="*/ 0 w 149"/>
                <a:gd name="T5" fmla="*/ 17 h 17"/>
                <a:gd name="T6" fmla="*/ 149 w 149"/>
                <a:gd name="T7" fmla="*/ 17 h 17"/>
                <a:gd name="T8" fmla="*/ 149 w 149"/>
                <a:gd name="T9" fmla="*/ 0 h 17"/>
                <a:gd name="T10" fmla="*/ 149 w 149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9"/>
                <a:gd name="T19" fmla="*/ 0 h 17"/>
                <a:gd name="T20" fmla="*/ 149 w 149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9" h="17">
                  <a:moveTo>
                    <a:pt x="14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49" y="17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34AAC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86" name="Freeform 63"/>
            <p:cNvSpPr>
              <a:spLocks/>
            </p:cNvSpPr>
            <p:nvPr/>
          </p:nvSpPr>
          <p:spPr bwMode="auto">
            <a:xfrm>
              <a:off x="1212" y="2394"/>
              <a:ext cx="149" cy="17"/>
            </a:xfrm>
            <a:custGeom>
              <a:avLst/>
              <a:gdLst>
                <a:gd name="T0" fmla="*/ 149 w 149"/>
                <a:gd name="T1" fmla="*/ 0 h 17"/>
                <a:gd name="T2" fmla="*/ 0 w 149"/>
                <a:gd name="T3" fmla="*/ 0 h 17"/>
                <a:gd name="T4" fmla="*/ 0 w 149"/>
                <a:gd name="T5" fmla="*/ 17 h 17"/>
                <a:gd name="T6" fmla="*/ 149 w 149"/>
                <a:gd name="T7" fmla="*/ 17 h 17"/>
                <a:gd name="T8" fmla="*/ 149 w 149"/>
                <a:gd name="T9" fmla="*/ 0 h 17"/>
                <a:gd name="T10" fmla="*/ 149 w 149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9"/>
                <a:gd name="T19" fmla="*/ 0 h 17"/>
                <a:gd name="T20" fmla="*/ 149 w 149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9" h="17">
                  <a:moveTo>
                    <a:pt x="14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49" y="17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34AAC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87" name="Freeform 64"/>
            <p:cNvSpPr>
              <a:spLocks/>
            </p:cNvSpPr>
            <p:nvPr/>
          </p:nvSpPr>
          <p:spPr bwMode="auto">
            <a:xfrm>
              <a:off x="1212" y="2461"/>
              <a:ext cx="149" cy="17"/>
            </a:xfrm>
            <a:custGeom>
              <a:avLst/>
              <a:gdLst>
                <a:gd name="T0" fmla="*/ 149 w 149"/>
                <a:gd name="T1" fmla="*/ 0 h 17"/>
                <a:gd name="T2" fmla="*/ 0 w 149"/>
                <a:gd name="T3" fmla="*/ 0 h 17"/>
                <a:gd name="T4" fmla="*/ 0 w 149"/>
                <a:gd name="T5" fmla="*/ 17 h 17"/>
                <a:gd name="T6" fmla="*/ 149 w 149"/>
                <a:gd name="T7" fmla="*/ 17 h 17"/>
                <a:gd name="T8" fmla="*/ 149 w 149"/>
                <a:gd name="T9" fmla="*/ 0 h 17"/>
                <a:gd name="T10" fmla="*/ 149 w 149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9"/>
                <a:gd name="T19" fmla="*/ 0 h 17"/>
                <a:gd name="T20" fmla="*/ 149 w 149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9" h="17">
                  <a:moveTo>
                    <a:pt x="14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49" y="17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34AAC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88" name="Freeform 65"/>
            <p:cNvSpPr>
              <a:spLocks/>
            </p:cNvSpPr>
            <p:nvPr/>
          </p:nvSpPr>
          <p:spPr bwMode="auto">
            <a:xfrm>
              <a:off x="1117" y="2394"/>
              <a:ext cx="244" cy="157"/>
            </a:xfrm>
            <a:custGeom>
              <a:avLst/>
              <a:gdLst>
                <a:gd name="T0" fmla="*/ 244 w 244"/>
                <a:gd name="T1" fmla="*/ 157 h 157"/>
                <a:gd name="T2" fmla="*/ 244 w 244"/>
                <a:gd name="T3" fmla="*/ 0 h 157"/>
                <a:gd name="T4" fmla="*/ 0 w 244"/>
                <a:gd name="T5" fmla="*/ 0 h 157"/>
                <a:gd name="T6" fmla="*/ 0 w 244"/>
                <a:gd name="T7" fmla="*/ 157 h 157"/>
                <a:gd name="T8" fmla="*/ 244 w 244"/>
                <a:gd name="T9" fmla="*/ 157 h 157"/>
                <a:gd name="T10" fmla="*/ 244 w 244"/>
                <a:gd name="T11" fmla="*/ 157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7"/>
                <a:gd name="T20" fmla="*/ 244 w 244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7">
                  <a:moveTo>
                    <a:pt x="244" y="157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7"/>
                  </a:lnTo>
                  <a:lnTo>
                    <a:pt x="244" y="15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65" name="Group 66"/>
          <p:cNvGrpSpPr>
            <a:grpSpLocks/>
          </p:cNvGrpSpPr>
          <p:nvPr/>
        </p:nvGrpSpPr>
        <p:grpSpPr bwMode="auto">
          <a:xfrm>
            <a:off x="1274763" y="4903788"/>
            <a:ext cx="358775" cy="247650"/>
            <a:chOff x="1593" y="2897"/>
            <a:chExt cx="245" cy="156"/>
          </a:xfrm>
        </p:grpSpPr>
        <p:sp>
          <p:nvSpPr>
            <p:cNvPr id="2263" name="Freeform 67"/>
            <p:cNvSpPr>
              <a:spLocks/>
            </p:cNvSpPr>
            <p:nvPr/>
          </p:nvSpPr>
          <p:spPr bwMode="auto">
            <a:xfrm>
              <a:off x="1593" y="2897"/>
              <a:ext cx="245" cy="156"/>
            </a:xfrm>
            <a:custGeom>
              <a:avLst/>
              <a:gdLst>
                <a:gd name="T0" fmla="*/ 0 w 245"/>
                <a:gd name="T1" fmla="*/ 156 h 156"/>
                <a:gd name="T2" fmla="*/ 0 w 245"/>
                <a:gd name="T3" fmla="*/ 0 h 156"/>
                <a:gd name="T4" fmla="*/ 245 w 245"/>
                <a:gd name="T5" fmla="*/ 0 h 156"/>
                <a:gd name="T6" fmla="*/ 245 w 245"/>
                <a:gd name="T7" fmla="*/ 156 h 156"/>
                <a:gd name="T8" fmla="*/ 0 w 245"/>
                <a:gd name="T9" fmla="*/ 156 h 156"/>
                <a:gd name="T10" fmla="*/ 0 w 245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6"/>
                <a:gd name="T20" fmla="*/ 245 w 245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6">
                  <a:moveTo>
                    <a:pt x="0" y="156"/>
                  </a:moveTo>
                  <a:lnTo>
                    <a:pt x="0" y="0"/>
                  </a:lnTo>
                  <a:lnTo>
                    <a:pt x="245" y="0"/>
                  </a:lnTo>
                  <a:lnTo>
                    <a:pt x="245" y="156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4" name="Freeform 68"/>
            <p:cNvSpPr>
              <a:spLocks/>
            </p:cNvSpPr>
            <p:nvPr/>
          </p:nvSpPr>
          <p:spPr bwMode="auto">
            <a:xfrm>
              <a:off x="1593" y="2897"/>
              <a:ext cx="245" cy="156"/>
            </a:xfrm>
            <a:custGeom>
              <a:avLst/>
              <a:gdLst>
                <a:gd name="T0" fmla="*/ 0 w 245"/>
                <a:gd name="T1" fmla="*/ 67 h 156"/>
                <a:gd name="T2" fmla="*/ 114 w 245"/>
                <a:gd name="T3" fmla="*/ 67 h 156"/>
                <a:gd name="T4" fmla="*/ 114 w 245"/>
                <a:gd name="T5" fmla="*/ 0 h 156"/>
                <a:gd name="T6" fmla="*/ 137 w 245"/>
                <a:gd name="T7" fmla="*/ 0 h 156"/>
                <a:gd name="T8" fmla="*/ 137 w 245"/>
                <a:gd name="T9" fmla="*/ 67 h 156"/>
                <a:gd name="T10" fmla="*/ 245 w 245"/>
                <a:gd name="T11" fmla="*/ 67 h 156"/>
                <a:gd name="T12" fmla="*/ 245 w 245"/>
                <a:gd name="T13" fmla="*/ 89 h 156"/>
                <a:gd name="T14" fmla="*/ 137 w 245"/>
                <a:gd name="T15" fmla="*/ 89 h 156"/>
                <a:gd name="T16" fmla="*/ 137 w 245"/>
                <a:gd name="T17" fmla="*/ 156 h 156"/>
                <a:gd name="T18" fmla="*/ 114 w 245"/>
                <a:gd name="T19" fmla="*/ 156 h 156"/>
                <a:gd name="T20" fmla="*/ 114 w 245"/>
                <a:gd name="T21" fmla="*/ 89 h 156"/>
                <a:gd name="T22" fmla="*/ 0 w 245"/>
                <a:gd name="T23" fmla="*/ 89 h 156"/>
                <a:gd name="T24" fmla="*/ 0 w 245"/>
                <a:gd name="T25" fmla="*/ 67 h 156"/>
                <a:gd name="T26" fmla="*/ 0 w 245"/>
                <a:gd name="T27" fmla="*/ 67 h 15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5"/>
                <a:gd name="T43" fmla="*/ 0 h 156"/>
                <a:gd name="T44" fmla="*/ 245 w 245"/>
                <a:gd name="T45" fmla="*/ 156 h 15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5" h="156">
                  <a:moveTo>
                    <a:pt x="0" y="67"/>
                  </a:moveTo>
                  <a:lnTo>
                    <a:pt x="114" y="67"/>
                  </a:lnTo>
                  <a:lnTo>
                    <a:pt x="114" y="0"/>
                  </a:lnTo>
                  <a:lnTo>
                    <a:pt x="137" y="0"/>
                  </a:lnTo>
                  <a:lnTo>
                    <a:pt x="137" y="67"/>
                  </a:lnTo>
                  <a:lnTo>
                    <a:pt x="245" y="67"/>
                  </a:lnTo>
                  <a:lnTo>
                    <a:pt x="245" y="89"/>
                  </a:lnTo>
                  <a:lnTo>
                    <a:pt x="137" y="89"/>
                  </a:lnTo>
                  <a:lnTo>
                    <a:pt x="137" y="156"/>
                  </a:lnTo>
                  <a:lnTo>
                    <a:pt x="114" y="156"/>
                  </a:lnTo>
                  <a:lnTo>
                    <a:pt x="114" y="89"/>
                  </a:lnTo>
                  <a:lnTo>
                    <a:pt x="0" y="89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5" name="Freeform 69"/>
            <p:cNvSpPr>
              <a:spLocks/>
            </p:cNvSpPr>
            <p:nvPr/>
          </p:nvSpPr>
          <p:spPr bwMode="auto">
            <a:xfrm>
              <a:off x="1742" y="2897"/>
              <a:ext cx="66" cy="50"/>
            </a:xfrm>
            <a:custGeom>
              <a:avLst/>
              <a:gdLst>
                <a:gd name="T0" fmla="*/ 0 w 66"/>
                <a:gd name="T1" fmla="*/ 0 h 50"/>
                <a:gd name="T2" fmla="*/ 0 w 66"/>
                <a:gd name="T3" fmla="*/ 50 h 50"/>
                <a:gd name="T4" fmla="*/ 66 w 66"/>
                <a:gd name="T5" fmla="*/ 0 h 50"/>
                <a:gd name="T6" fmla="*/ 0 w 66"/>
                <a:gd name="T7" fmla="*/ 0 h 50"/>
                <a:gd name="T8" fmla="*/ 0 w 66"/>
                <a:gd name="T9" fmla="*/ 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"/>
                <a:gd name="T16" fmla="*/ 0 h 50"/>
                <a:gd name="T17" fmla="*/ 66 w 66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" h="50">
                  <a:moveTo>
                    <a:pt x="0" y="0"/>
                  </a:moveTo>
                  <a:lnTo>
                    <a:pt x="0" y="50"/>
                  </a:lnTo>
                  <a:lnTo>
                    <a:pt x="6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6" name="Freeform 70"/>
            <p:cNvSpPr>
              <a:spLocks/>
            </p:cNvSpPr>
            <p:nvPr/>
          </p:nvSpPr>
          <p:spPr bwMode="auto">
            <a:xfrm>
              <a:off x="1778" y="2914"/>
              <a:ext cx="60" cy="39"/>
            </a:xfrm>
            <a:custGeom>
              <a:avLst/>
              <a:gdLst>
                <a:gd name="T0" fmla="*/ 0 w 60"/>
                <a:gd name="T1" fmla="*/ 39 h 39"/>
                <a:gd name="T2" fmla="*/ 60 w 60"/>
                <a:gd name="T3" fmla="*/ 39 h 39"/>
                <a:gd name="T4" fmla="*/ 60 w 60"/>
                <a:gd name="T5" fmla="*/ 0 h 39"/>
                <a:gd name="T6" fmla="*/ 0 w 60"/>
                <a:gd name="T7" fmla="*/ 39 h 39"/>
                <a:gd name="T8" fmla="*/ 0 w 60"/>
                <a:gd name="T9" fmla="*/ 39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39"/>
                <a:gd name="T17" fmla="*/ 60 w 60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39">
                  <a:moveTo>
                    <a:pt x="0" y="39"/>
                  </a:moveTo>
                  <a:lnTo>
                    <a:pt x="60" y="39"/>
                  </a:lnTo>
                  <a:lnTo>
                    <a:pt x="60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7" name="Freeform 71"/>
            <p:cNvSpPr>
              <a:spLocks/>
            </p:cNvSpPr>
            <p:nvPr/>
          </p:nvSpPr>
          <p:spPr bwMode="auto">
            <a:xfrm>
              <a:off x="1742" y="2897"/>
              <a:ext cx="96" cy="56"/>
            </a:xfrm>
            <a:custGeom>
              <a:avLst/>
              <a:gdLst>
                <a:gd name="T0" fmla="*/ 0 w 96"/>
                <a:gd name="T1" fmla="*/ 56 h 56"/>
                <a:gd name="T2" fmla="*/ 78 w 96"/>
                <a:gd name="T3" fmla="*/ 0 h 56"/>
                <a:gd name="T4" fmla="*/ 96 w 96"/>
                <a:gd name="T5" fmla="*/ 0 h 56"/>
                <a:gd name="T6" fmla="*/ 18 w 96"/>
                <a:gd name="T7" fmla="*/ 56 h 56"/>
                <a:gd name="T8" fmla="*/ 0 w 96"/>
                <a:gd name="T9" fmla="*/ 56 h 56"/>
                <a:gd name="T10" fmla="*/ 0 w 96"/>
                <a:gd name="T11" fmla="*/ 56 h 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"/>
                <a:gd name="T19" fmla="*/ 0 h 56"/>
                <a:gd name="T20" fmla="*/ 96 w 96"/>
                <a:gd name="T21" fmla="*/ 56 h 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" h="56">
                  <a:moveTo>
                    <a:pt x="0" y="56"/>
                  </a:moveTo>
                  <a:lnTo>
                    <a:pt x="78" y="0"/>
                  </a:lnTo>
                  <a:lnTo>
                    <a:pt x="96" y="0"/>
                  </a:lnTo>
                  <a:lnTo>
                    <a:pt x="18" y="56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8" name="Freeform 72"/>
            <p:cNvSpPr>
              <a:spLocks/>
            </p:cNvSpPr>
            <p:nvPr/>
          </p:nvSpPr>
          <p:spPr bwMode="auto">
            <a:xfrm>
              <a:off x="1617" y="2897"/>
              <a:ext cx="78" cy="45"/>
            </a:xfrm>
            <a:custGeom>
              <a:avLst/>
              <a:gdLst>
                <a:gd name="T0" fmla="*/ 78 w 78"/>
                <a:gd name="T1" fmla="*/ 0 h 45"/>
                <a:gd name="T2" fmla="*/ 78 w 78"/>
                <a:gd name="T3" fmla="*/ 45 h 45"/>
                <a:gd name="T4" fmla="*/ 0 w 78"/>
                <a:gd name="T5" fmla="*/ 0 h 45"/>
                <a:gd name="T6" fmla="*/ 78 w 78"/>
                <a:gd name="T7" fmla="*/ 0 h 45"/>
                <a:gd name="T8" fmla="*/ 78 w 78"/>
                <a:gd name="T9" fmla="*/ 0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45"/>
                <a:gd name="T17" fmla="*/ 78 w 78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45">
                  <a:moveTo>
                    <a:pt x="78" y="0"/>
                  </a:moveTo>
                  <a:lnTo>
                    <a:pt x="78" y="45"/>
                  </a:lnTo>
                  <a:lnTo>
                    <a:pt x="0" y="0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9" name="Freeform 73"/>
            <p:cNvSpPr>
              <a:spLocks/>
            </p:cNvSpPr>
            <p:nvPr/>
          </p:nvSpPr>
          <p:spPr bwMode="auto">
            <a:xfrm>
              <a:off x="1593" y="2914"/>
              <a:ext cx="60" cy="39"/>
            </a:xfrm>
            <a:custGeom>
              <a:avLst/>
              <a:gdLst>
                <a:gd name="T0" fmla="*/ 60 w 60"/>
                <a:gd name="T1" fmla="*/ 39 h 39"/>
                <a:gd name="T2" fmla="*/ 0 w 60"/>
                <a:gd name="T3" fmla="*/ 39 h 39"/>
                <a:gd name="T4" fmla="*/ 0 w 60"/>
                <a:gd name="T5" fmla="*/ 0 h 39"/>
                <a:gd name="T6" fmla="*/ 60 w 60"/>
                <a:gd name="T7" fmla="*/ 39 h 39"/>
                <a:gd name="T8" fmla="*/ 60 w 60"/>
                <a:gd name="T9" fmla="*/ 39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39"/>
                <a:gd name="T17" fmla="*/ 60 w 60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39">
                  <a:moveTo>
                    <a:pt x="60" y="39"/>
                  </a:moveTo>
                  <a:lnTo>
                    <a:pt x="0" y="39"/>
                  </a:lnTo>
                  <a:lnTo>
                    <a:pt x="0" y="0"/>
                  </a:lnTo>
                  <a:lnTo>
                    <a:pt x="60" y="39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0" name="Freeform 74"/>
            <p:cNvSpPr>
              <a:spLocks/>
            </p:cNvSpPr>
            <p:nvPr/>
          </p:nvSpPr>
          <p:spPr bwMode="auto">
            <a:xfrm>
              <a:off x="1593" y="2897"/>
              <a:ext cx="96" cy="56"/>
            </a:xfrm>
            <a:custGeom>
              <a:avLst/>
              <a:gdLst>
                <a:gd name="T0" fmla="*/ 96 w 96"/>
                <a:gd name="T1" fmla="*/ 56 h 56"/>
                <a:gd name="T2" fmla="*/ 0 w 96"/>
                <a:gd name="T3" fmla="*/ 0 h 56"/>
                <a:gd name="T4" fmla="*/ 6 w 96"/>
                <a:gd name="T5" fmla="*/ 11 h 56"/>
                <a:gd name="T6" fmla="*/ 78 w 96"/>
                <a:gd name="T7" fmla="*/ 56 h 56"/>
                <a:gd name="T8" fmla="*/ 96 w 96"/>
                <a:gd name="T9" fmla="*/ 56 h 56"/>
                <a:gd name="T10" fmla="*/ 96 w 96"/>
                <a:gd name="T11" fmla="*/ 56 h 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"/>
                <a:gd name="T19" fmla="*/ 0 h 56"/>
                <a:gd name="T20" fmla="*/ 96 w 96"/>
                <a:gd name="T21" fmla="*/ 56 h 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" h="56">
                  <a:moveTo>
                    <a:pt x="96" y="56"/>
                  </a:moveTo>
                  <a:lnTo>
                    <a:pt x="0" y="0"/>
                  </a:lnTo>
                  <a:lnTo>
                    <a:pt x="6" y="11"/>
                  </a:lnTo>
                  <a:lnTo>
                    <a:pt x="78" y="56"/>
                  </a:lnTo>
                  <a:lnTo>
                    <a:pt x="96" y="5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1" name="Freeform 75"/>
            <p:cNvSpPr>
              <a:spLocks/>
            </p:cNvSpPr>
            <p:nvPr/>
          </p:nvSpPr>
          <p:spPr bwMode="auto">
            <a:xfrm>
              <a:off x="1742" y="3009"/>
              <a:ext cx="72" cy="44"/>
            </a:xfrm>
            <a:custGeom>
              <a:avLst/>
              <a:gdLst>
                <a:gd name="T0" fmla="*/ 0 w 72"/>
                <a:gd name="T1" fmla="*/ 44 h 44"/>
                <a:gd name="T2" fmla="*/ 0 w 72"/>
                <a:gd name="T3" fmla="*/ 0 h 44"/>
                <a:gd name="T4" fmla="*/ 72 w 72"/>
                <a:gd name="T5" fmla="*/ 44 h 44"/>
                <a:gd name="T6" fmla="*/ 0 w 72"/>
                <a:gd name="T7" fmla="*/ 44 h 44"/>
                <a:gd name="T8" fmla="*/ 0 w 72"/>
                <a:gd name="T9" fmla="*/ 44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44"/>
                <a:gd name="T17" fmla="*/ 72 w 72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44">
                  <a:moveTo>
                    <a:pt x="0" y="44"/>
                  </a:moveTo>
                  <a:lnTo>
                    <a:pt x="0" y="0"/>
                  </a:lnTo>
                  <a:lnTo>
                    <a:pt x="72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2" name="Freeform 76"/>
            <p:cNvSpPr>
              <a:spLocks/>
            </p:cNvSpPr>
            <p:nvPr/>
          </p:nvSpPr>
          <p:spPr bwMode="auto">
            <a:xfrm>
              <a:off x="1778" y="2998"/>
              <a:ext cx="60" cy="39"/>
            </a:xfrm>
            <a:custGeom>
              <a:avLst/>
              <a:gdLst>
                <a:gd name="T0" fmla="*/ 0 w 60"/>
                <a:gd name="T1" fmla="*/ 0 h 39"/>
                <a:gd name="T2" fmla="*/ 60 w 60"/>
                <a:gd name="T3" fmla="*/ 0 h 39"/>
                <a:gd name="T4" fmla="*/ 60 w 60"/>
                <a:gd name="T5" fmla="*/ 39 h 39"/>
                <a:gd name="T6" fmla="*/ 0 w 60"/>
                <a:gd name="T7" fmla="*/ 0 h 39"/>
                <a:gd name="T8" fmla="*/ 0 w 60"/>
                <a:gd name="T9" fmla="*/ 0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39"/>
                <a:gd name="T17" fmla="*/ 60 w 60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39">
                  <a:moveTo>
                    <a:pt x="0" y="0"/>
                  </a:moveTo>
                  <a:lnTo>
                    <a:pt x="60" y="0"/>
                  </a:lnTo>
                  <a:lnTo>
                    <a:pt x="60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3" name="Freeform 77"/>
            <p:cNvSpPr>
              <a:spLocks/>
            </p:cNvSpPr>
            <p:nvPr/>
          </p:nvSpPr>
          <p:spPr bwMode="auto">
            <a:xfrm>
              <a:off x="1754" y="2998"/>
              <a:ext cx="84" cy="55"/>
            </a:xfrm>
            <a:custGeom>
              <a:avLst/>
              <a:gdLst>
                <a:gd name="T0" fmla="*/ 0 w 84"/>
                <a:gd name="T1" fmla="*/ 0 h 55"/>
                <a:gd name="T2" fmla="*/ 84 w 84"/>
                <a:gd name="T3" fmla="*/ 55 h 55"/>
                <a:gd name="T4" fmla="*/ 84 w 84"/>
                <a:gd name="T5" fmla="*/ 44 h 55"/>
                <a:gd name="T6" fmla="*/ 18 w 84"/>
                <a:gd name="T7" fmla="*/ 0 h 55"/>
                <a:gd name="T8" fmla="*/ 0 w 84"/>
                <a:gd name="T9" fmla="*/ 0 h 55"/>
                <a:gd name="T10" fmla="*/ 0 w 84"/>
                <a:gd name="T11" fmla="*/ 0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4"/>
                <a:gd name="T19" fmla="*/ 0 h 55"/>
                <a:gd name="T20" fmla="*/ 84 w 84"/>
                <a:gd name="T21" fmla="*/ 55 h 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4" h="55">
                  <a:moveTo>
                    <a:pt x="0" y="0"/>
                  </a:moveTo>
                  <a:lnTo>
                    <a:pt x="84" y="55"/>
                  </a:lnTo>
                  <a:lnTo>
                    <a:pt x="84" y="44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4" name="Freeform 78"/>
            <p:cNvSpPr>
              <a:spLocks/>
            </p:cNvSpPr>
            <p:nvPr/>
          </p:nvSpPr>
          <p:spPr bwMode="auto">
            <a:xfrm>
              <a:off x="1623" y="3003"/>
              <a:ext cx="72" cy="50"/>
            </a:xfrm>
            <a:custGeom>
              <a:avLst/>
              <a:gdLst>
                <a:gd name="T0" fmla="*/ 72 w 72"/>
                <a:gd name="T1" fmla="*/ 50 h 50"/>
                <a:gd name="T2" fmla="*/ 72 w 72"/>
                <a:gd name="T3" fmla="*/ 0 h 50"/>
                <a:gd name="T4" fmla="*/ 0 w 72"/>
                <a:gd name="T5" fmla="*/ 50 h 50"/>
                <a:gd name="T6" fmla="*/ 72 w 72"/>
                <a:gd name="T7" fmla="*/ 50 h 50"/>
                <a:gd name="T8" fmla="*/ 72 w 72"/>
                <a:gd name="T9" fmla="*/ 5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50"/>
                <a:gd name="T17" fmla="*/ 72 w 72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50">
                  <a:moveTo>
                    <a:pt x="72" y="50"/>
                  </a:moveTo>
                  <a:lnTo>
                    <a:pt x="72" y="0"/>
                  </a:lnTo>
                  <a:lnTo>
                    <a:pt x="0" y="50"/>
                  </a:lnTo>
                  <a:lnTo>
                    <a:pt x="72" y="50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5" name="Freeform 79"/>
            <p:cNvSpPr>
              <a:spLocks/>
            </p:cNvSpPr>
            <p:nvPr/>
          </p:nvSpPr>
          <p:spPr bwMode="auto">
            <a:xfrm>
              <a:off x="1593" y="2998"/>
              <a:ext cx="54" cy="39"/>
            </a:xfrm>
            <a:custGeom>
              <a:avLst/>
              <a:gdLst>
                <a:gd name="T0" fmla="*/ 54 w 54"/>
                <a:gd name="T1" fmla="*/ 0 h 39"/>
                <a:gd name="T2" fmla="*/ 0 w 54"/>
                <a:gd name="T3" fmla="*/ 0 h 39"/>
                <a:gd name="T4" fmla="*/ 0 w 54"/>
                <a:gd name="T5" fmla="*/ 39 h 39"/>
                <a:gd name="T6" fmla="*/ 54 w 54"/>
                <a:gd name="T7" fmla="*/ 0 h 39"/>
                <a:gd name="T8" fmla="*/ 54 w 54"/>
                <a:gd name="T9" fmla="*/ 0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39"/>
                <a:gd name="T17" fmla="*/ 54 w 54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39">
                  <a:moveTo>
                    <a:pt x="54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6" name="Freeform 80"/>
            <p:cNvSpPr>
              <a:spLocks/>
            </p:cNvSpPr>
            <p:nvPr/>
          </p:nvSpPr>
          <p:spPr bwMode="auto">
            <a:xfrm>
              <a:off x="1599" y="2998"/>
              <a:ext cx="96" cy="55"/>
            </a:xfrm>
            <a:custGeom>
              <a:avLst/>
              <a:gdLst>
                <a:gd name="T0" fmla="*/ 96 w 96"/>
                <a:gd name="T1" fmla="*/ 0 h 55"/>
                <a:gd name="T2" fmla="*/ 18 w 96"/>
                <a:gd name="T3" fmla="*/ 55 h 55"/>
                <a:gd name="T4" fmla="*/ 0 w 96"/>
                <a:gd name="T5" fmla="*/ 55 h 55"/>
                <a:gd name="T6" fmla="*/ 78 w 96"/>
                <a:gd name="T7" fmla="*/ 0 h 55"/>
                <a:gd name="T8" fmla="*/ 96 w 96"/>
                <a:gd name="T9" fmla="*/ 0 h 55"/>
                <a:gd name="T10" fmla="*/ 96 w 96"/>
                <a:gd name="T11" fmla="*/ 0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"/>
                <a:gd name="T19" fmla="*/ 0 h 55"/>
                <a:gd name="T20" fmla="*/ 96 w 96"/>
                <a:gd name="T21" fmla="*/ 55 h 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" h="55">
                  <a:moveTo>
                    <a:pt x="96" y="0"/>
                  </a:moveTo>
                  <a:lnTo>
                    <a:pt x="18" y="55"/>
                  </a:lnTo>
                  <a:lnTo>
                    <a:pt x="0" y="55"/>
                  </a:lnTo>
                  <a:lnTo>
                    <a:pt x="78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7" name="Freeform 81"/>
            <p:cNvSpPr>
              <a:spLocks/>
            </p:cNvSpPr>
            <p:nvPr/>
          </p:nvSpPr>
          <p:spPr bwMode="auto">
            <a:xfrm>
              <a:off x="1593" y="2897"/>
              <a:ext cx="245" cy="156"/>
            </a:xfrm>
            <a:custGeom>
              <a:avLst/>
              <a:gdLst>
                <a:gd name="T0" fmla="*/ 245 w 245"/>
                <a:gd name="T1" fmla="*/ 156 h 156"/>
                <a:gd name="T2" fmla="*/ 245 w 245"/>
                <a:gd name="T3" fmla="*/ 0 h 156"/>
                <a:gd name="T4" fmla="*/ 0 w 245"/>
                <a:gd name="T5" fmla="*/ 0 h 156"/>
                <a:gd name="T6" fmla="*/ 0 w 245"/>
                <a:gd name="T7" fmla="*/ 156 h 156"/>
                <a:gd name="T8" fmla="*/ 245 w 245"/>
                <a:gd name="T9" fmla="*/ 156 h 156"/>
                <a:gd name="T10" fmla="*/ 245 w 245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6"/>
                <a:gd name="T20" fmla="*/ 245 w 245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6">
                  <a:moveTo>
                    <a:pt x="245" y="156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5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66" name="Group 82"/>
          <p:cNvGrpSpPr>
            <a:grpSpLocks/>
          </p:cNvGrpSpPr>
          <p:nvPr/>
        </p:nvGrpSpPr>
        <p:grpSpPr bwMode="auto">
          <a:xfrm>
            <a:off x="2778125" y="4386263"/>
            <a:ext cx="360363" cy="249237"/>
            <a:chOff x="1780" y="2004"/>
            <a:chExt cx="245" cy="157"/>
          </a:xfrm>
        </p:grpSpPr>
        <p:sp>
          <p:nvSpPr>
            <p:cNvPr id="2260" name="Freeform 83"/>
            <p:cNvSpPr>
              <a:spLocks/>
            </p:cNvSpPr>
            <p:nvPr/>
          </p:nvSpPr>
          <p:spPr bwMode="auto">
            <a:xfrm>
              <a:off x="1780" y="2004"/>
              <a:ext cx="245" cy="157"/>
            </a:xfrm>
            <a:custGeom>
              <a:avLst/>
              <a:gdLst>
                <a:gd name="T0" fmla="*/ 489 w 239"/>
                <a:gd name="T1" fmla="*/ 469 h 151"/>
                <a:gd name="T2" fmla="*/ 489 w 239"/>
                <a:gd name="T3" fmla="*/ 0 h 151"/>
                <a:gd name="T4" fmla="*/ 0 w 239"/>
                <a:gd name="T5" fmla="*/ 0 h 151"/>
                <a:gd name="T6" fmla="*/ 0 w 239"/>
                <a:gd name="T7" fmla="*/ 469 h 151"/>
                <a:gd name="T8" fmla="*/ 489 w 239"/>
                <a:gd name="T9" fmla="*/ 469 h 151"/>
                <a:gd name="T10" fmla="*/ 489 w 239"/>
                <a:gd name="T11" fmla="*/ 469 h 1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9"/>
                <a:gd name="T19" fmla="*/ 0 h 151"/>
                <a:gd name="T20" fmla="*/ 239 w 239"/>
                <a:gd name="T21" fmla="*/ 151 h 1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9" h="151">
                  <a:moveTo>
                    <a:pt x="239" y="151"/>
                  </a:moveTo>
                  <a:lnTo>
                    <a:pt x="239" y="0"/>
                  </a:lnTo>
                  <a:lnTo>
                    <a:pt x="0" y="0"/>
                  </a:lnTo>
                  <a:lnTo>
                    <a:pt x="0" y="151"/>
                  </a:lnTo>
                  <a:lnTo>
                    <a:pt x="239" y="15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1" name="Freeform 84"/>
            <p:cNvSpPr>
              <a:spLocks/>
            </p:cNvSpPr>
            <p:nvPr/>
          </p:nvSpPr>
          <p:spPr bwMode="auto">
            <a:xfrm>
              <a:off x="1846" y="2027"/>
              <a:ext cx="119" cy="117"/>
            </a:xfrm>
            <a:custGeom>
              <a:avLst/>
              <a:gdLst>
                <a:gd name="T0" fmla="*/ 77 w 119"/>
                <a:gd name="T1" fmla="*/ 78 h 117"/>
                <a:gd name="T2" fmla="*/ 119 w 119"/>
                <a:gd name="T3" fmla="*/ 78 h 117"/>
                <a:gd name="T4" fmla="*/ 119 w 119"/>
                <a:gd name="T5" fmla="*/ 44 h 117"/>
                <a:gd name="T6" fmla="*/ 77 w 119"/>
                <a:gd name="T7" fmla="*/ 44 h 117"/>
                <a:gd name="T8" fmla="*/ 77 w 119"/>
                <a:gd name="T9" fmla="*/ 0 h 117"/>
                <a:gd name="T10" fmla="*/ 42 w 119"/>
                <a:gd name="T11" fmla="*/ 0 h 117"/>
                <a:gd name="T12" fmla="*/ 42 w 119"/>
                <a:gd name="T13" fmla="*/ 44 h 117"/>
                <a:gd name="T14" fmla="*/ 0 w 119"/>
                <a:gd name="T15" fmla="*/ 44 h 117"/>
                <a:gd name="T16" fmla="*/ 0 w 119"/>
                <a:gd name="T17" fmla="*/ 78 h 117"/>
                <a:gd name="T18" fmla="*/ 42 w 119"/>
                <a:gd name="T19" fmla="*/ 78 h 117"/>
                <a:gd name="T20" fmla="*/ 42 w 119"/>
                <a:gd name="T21" fmla="*/ 117 h 117"/>
                <a:gd name="T22" fmla="*/ 77 w 119"/>
                <a:gd name="T23" fmla="*/ 117 h 117"/>
                <a:gd name="T24" fmla="*/ 77 w 119"/>
                <a:gd name="T25" fmla="*/ 78 h 117"/>
                <a:gd name="T26" fmla="*/ 77 w 119"/>
                <a:gd name="T27" fmla="*/ 78 h 1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9"/>
                <a:gd name="T43" fmla="*/ 0 h 117"/>
                <a:gd name="T44" fmla="*/ 119 w 119"/>
                <a:gd name="T45" fmla="*/ 117 h 11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9" h="117">
                  <a:moveTo>
                    <a:pt x="77" y="78"/>
                  </a:moveTo>
                  <a:lnTo>
                    <a:pt x="119" y="78"/>
                  </a:lnTo>
                  <a:lnTo>
                    <a:pt x="119" y="44"/>
                  </a:lnTo>
                  <a:lnTo>
                    <a:pt x="77" y="44"/>
                  </a:lnTo>
                  <a:lnTo>
                    <a:pt x="77" y="0"/>
                  </a:lnTo>
                  <a:lnTo>
                    <a:pt x="42" y="0"/>
                  </a:lnTo>
                  <a:lnTo>
                    <a:pt x="42" y="44"/>
                  </a:lnTo>
                  <a:lnTo>
                    <a:pt x="0" y="44"/>
                  </a:lnTo>
                  <a:lnTo>
                    <a:pt x="0" y="78"/>
                  </a:lnTo>
                  <a:lnTo>
                    <a:pt x="42" y="78"/>
                  </a:lnTo>
                  <a:lnTo>
                    <a:pt x="42" y="117"/>
                  </a:lnTo>
                  <a:lnTo>
                    <a:pt x="77" y="117"/>
                  </a:lnTo>
                  <a:lnTo>
                    <a:pt x="77" y="7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2" name="Freeform 85"/>
            <p:cNvSpPr>
              <a:spLocks/>
            </p:cNvSpPr>
            <p:nvPr/>
          </p:nvSpPr>
          <p:spPr bwMode="auto">
            <a:xfrm>
              <a:off x="1780" y="2004"/>
              <a:ext cx="245" cy="157"/>
            </a:xfrm>
            <a:custGeom>
              <a:avLst/>
              <a:gdLst>
                <a:gd name="T0" fmla="*/ 245 w 245"/>
                <a:gd name="T1" fmla="*/ 157 h 157"/>
                <a:gd name="T2" fmla="*/ 245 w 245"/>
                <a:gd name="T3" fmla="*/ 0 h 157"/>
                <a:gd name="T4" fmla="*/ 0 w 245"/>
                <a:gd name="T5" fmla="*/ 0 h 157"/>
                <a:gd name="T6" fmla="*/ 0 w 245"/>
                <a:gd name="T7" fmla="*/ 157 h 157"/>
                <a:gd name="T8" fmla="*/ 245 w 245"/>
                <a:gd name="T9" fmla="*/ 157 h 157"/>
                <a:gd name="T10" fmla="*/ 245 w 245"/>
                <a:gd name="T11" fmla="*/ 157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7"/>
                <a:gd name="T20" fmla="*/ 245 w 245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7">
                  <a:moveTo>
                    <a:pt x="245" y="157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7"/>
                  </a:lnTo>
                  <a:lnTo>
                    <a:pt x="245" y="15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67" name="Group 86"/>
          <p:cNvGrpSpPr>
            <a:grpSpLocks/>
          </p:cNvGrpSpPr>
          <p:nvPr/>
        </p:nvGrpSpPr>
        <p:grpSpPr bwMode="auto">
          <a:xfrm>
            <a:off x="2028825" y="4387850"/>
            <a:ext cx="358775" cy="247650"/>
            <a:chOff x="1593" y="2143"/>
            <a:chExt cx="245" cy="156"/>
          </a:xfrm>
        </p:grpSpPr>
        <p:sp>
          <p:nvSpPr>
            <p:cNvPr id="2254" name="Freeform 87"/>
            <p:cNvSpPr>
              <a:spLocks/>
            </p:cNvSpPr>
            <p:nvPr/>
          </p:nvSpPr>
          <p:spPr bwMode="auto">
            <a:xfrm>
              <a:off x="1593" y="2143"/>
              <a:ext cx="245" cy="156"/>
            </a:xfrm>
            <a:custGeom>
              <a:avLst/>
              <a:gdLst>
                <a:gd name="T0" fmla="*/ 245 w 245"/>
                <a:gd name="T1" fmla="*/ 156 h 156"/>
                <a:gd name="T2" fmla="*/ 245 w 245"/>
                <a:gd name="T3" fmla="*/ 0 h 156"/>
                <a:gd name="T4" fmla="*/ 0 w 245"/>
                <a:gd name="T5" fmla="*/ 0 h 156"/>
                <a:gd name="T6" fmla="*/ 0 w 245"/>
                <a:gd name="T7" fmla="*/ 156 h 156"/>
                <a:gd name="T8" fmla="*/ 245 w 245"/>
                <a:gd name="T9" fmla="*/ 156 h 156"/>
                <a:gd name="T10" fmla="*/ 245 w 245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6"/>
                <a:gd name="T20" fmla="*/ 245 w 245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6">
                  <a:moveTo>
                    <a:pt x="245" y="156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5" y="156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" name="Freeform 88"/>
            <p:cNvSpPr>
              <a:spLocks/>
            </p:cNvSpPr>
            <p:nvPr/>
          </p:nvSpPr>
          <p:spPr bwMode="auto">
            <a:xfrm>
              <a:off x="1593" y="2143"/>
              <a:ext cx="66" cy="67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0 h 67"/>
                <a:gd name="T4" fmla="*/ 0 w 66"/>
                <a:gd name="T5" fmla="*/ 67 h 67"/>
                <a:gd name="T6" fmla="*/ 66 w 66"/>
                <a:gd name="T7" fmla="*/ 67 h 67"/>
                <a:gd name="T8" fmla="*/ 66 w 66"/>
                <a:gd name="T9" fmla="*/ 0 h 67"/>
                <a:gd name="T10" fmla="*/ 66 w 66"/>
                <a:gd name="T11" fmla="*/ 0 h 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6"/>
                <a:gd name="T19" fmla="*/ 0 h 67"/>
                <a:gd name="T20" fmla="*/ 66 w 66"/>
                <a:gd name="T21" fmla="*/ 67 h 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6" h="67">
                  <a:moveTo>
                    <a:pt x="66" y="0"/>
                  </a:moveTo>
                  <a:lnTo>
                    <a:pt x="0" y="0"/>
                  </a:lnTo>
                  <a:lnTo>
                    <a:pt x="0" y="67"/>
                  </a:lnTo>
                  <a:lnTo>
                    <a:pt x="66" y="67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6" name="Freeform 89"/>
            <p:cNvSpPr>
              <a:spLocks/>
            </p:cNvSpPr>
            <p:nvPr/>
          </p:nvSpPr>
          <p:spPr bwMode="auto">
            <a:xfrm>
              <a:off x="1593" y="2238"/>
              <a:ext cx="66" cy="61"/>
            </a:xfrm>
            <a:custGeom>
              <a:avLst/>
              <a:gdLst>
                <a:gd name="T0" fmla="*/ 0 w 66"/>
                <a:gd name="T1" fmla="*/ 0 h 61"/>
                <a:gd name="T2" fmla="*/ 0 w 66"/>
                <a:gd name="T3" fmla="*/ 61 h 61"/>
                <a:gd name="T4" fmla="*/ 66 w 66"/>
                <a:gd name="T5" fmla="*/ 61 h 61"/>
                <a:gd name="T6" fmla="*/ 66 w 66"/>
                <a:gd name="T7" fmla="*/ 0 h 61"/>
                <a:gd name="T8" fmla="*/ 0 w 66"/>
                <a:gd name="T9" fmla="*/ 0 h 61"/>
                <a:gd name="T10" fmla="*/ 0 w 66"/>
                <a:gd name="T11" fmla="*/ 0 h 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6"/>
                <a:gd name="T19" fmla="*/ 0 h 61"/>
                <a:gd name="T20" fmla="*/ 66 w 66"/>
                <a:gd name="T21" fmla="*/ 61 h 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6" h="61">
                  <a:moveTo>
                    <a:pt x="0" y="0"/>
                  </a:moveTo>
                  <a:lnTo>
                    <a:pt x="0" y="61"/>
                  </a:lnTo>
                  <a:lnTo>
                    <a:pt x="66" y="61"/>
                  </a:lnTo>
                  <a:lnTo>
                    <a:pt x="6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7" name="Freeform 90"/>
            <p:cNvSpPr>
              <a:spLocks/>
            </p:cNvSpPr>
            <p:nvPr/>
          </p:nvSpPr>
          <p:spPr bwMode="auto">
            <a:xfrm>
              <a:off x="1689" y="2238"/>
              <a:ext cx="149" cy="61"/>
            </a:xfrm>
            <a:custGeom>
              <a:avLst/>
              <a:gdLst>
                <a:gd name="T0" fmla="*/ 0 w 149"/>
                <a:gd name="T1" fmla="*/ 61 h 61"/>
                <a:gd name="T2" fmla="*/ 149 w 149"/>
                <a:gd name="T3" fmla="*/ 61 h 61"/>
                <a:gd name="T4" fmla="*/ 149 w 149"/>
                <a:gd name="T5" fmla="*/ 0 h 61"/>
                <a:gd name="T6" fmla="*/ 0 w 149"/>
                <a:gd name="T7" fmla="*/ 0 h 61"/>
                <a:gd name="T8" fmla="*/ 0 w 149"/>
                <a:gd name="T9" fmla="*/ 61 h 61"/>
                <a:gd name="T10" fmla="*/ 0 w 149"/>
                <a:gd name="T11" fmla="*/ 61 h 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9"/>
                <a:gd name="T19" fmla="*/ 0 h 61"/>
                <a:gd name="T20" fmla="*/ 149 w 149"/>
                <a:gd name="T21" fmla="*/ 61 h 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9" h="61">
                  <a:moveTo>
                    <a:pt x="0" y="61"/>
                  </a:moveTo>
                  <a:lnTo>
                    <a:pt x="149" y="61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8" name="Freeform 91"/>
            <p:cNvSpPr>
              <a:spLocks/>
            </p:cNvSpPr>
            <p:nvPr/>
          </p:nvSpPr>
          <p:spPr bwMode="auto">
            <a:xfrm>
              <a:off x="1689" y="2143"/>
              <a:ext cx="149" cy="67"/>
            </a:xfrm>
            <a:custGeom>
              <a:avLst/>
              <a:gdLst>
                <a:gd name="T0" fmla="*/ 0 w 149"/>
                <a:gd name="T1" fmla="*/ 0 h 67"/>
                <a:gd name="T2" fmla="*/ 0 w 149"/>
                <a:gd name="T3" fmla="*/ 67 h 67"/>
                <a:gd name="T4" fmla="*/ 149 w 149"/>
                <a:gd name="T5" fmla="*/ 67 h 67"/>
                <a:gd name="T6" fmla="*/ 149 w 149"/>
                <a:gd name="T7" fmla="*/ 0 h 67"/>
                <a:gd name="T8" fmla="*/ 0 w 149"/>
                <a:gd name="T9" fmla="*/ 0 h 67"/>
                <a:gd name="T10" fmla="*/ 0 w 149"/>
                <a:gd name="T11" fmla="*/ 0 h 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9"/>
                <a:gd name="T19" fmla="*/ 0 h 67"/>
                <a:gd name="T20" fmla="*/ 149 w 149"/>
                <a:gd name="T21" fmla="*/ 67 h 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9" h="67">
                  <a:moveTo>
                    <a:pt x="0" y="0"/>
                  </a:moveTo>
                  <a:lnTo>
                    <a:pt x="0" y="67"/>
                  </a:lnTo>
                  <a:lnTo>
                    <a:pt x="149" y="67"/>
                  </a:lnTo>
                  <a:lnTo>
                    <a:pt x="14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9" name="Freeform 92"/>
            <p:cNvSpPr>
              <a:spLocks/>
            </p:cNvSpPr>
            <p:nvPr/>
          </p:nvSpPr>
          <p:spPr bwMode="auto">
            <a:xfrm>
              <a:off x="1593" y="2143"/>
              <a:ext cx="245" cy="156"/>
            </a:xfrm>
            <a:custGeom>
              <a:avLst/>
              <a:gdLst>
                <a:gd name="T0" fmla="*/ 245 w 245"/>
                <a:gd name="T1" fmla="*/ 156 h 156"/>
                <a:gd name="T2" fmla="*/ 245 w 245"/>
                <a:gd name="T3" fmla="*/ 0 h 156"/>
                <a:gd name="T4" fmla="*/ 0 w 245"/>
                <a:gd name="T5" fmla="*/ 0 h 156"/>
                <a:gd name="T6" fmla="*/ 0 w 245"/>
                <a:gd name="T7" fmla="*/ 156 h 156"/>
                <a:gd name="T8" fmla="*/ 245 w 245"/>
                <a:gd name="T9" fmla="*/ 156 h 156"/>
                <a:gd name="T10" fmla="*/ 245 w 245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6"/>
                <a:gd name="T20" fmla="*/ 245 w 245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6">
                  <a:moveTo>
                    <a:pt x="245" y="156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5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68" name="Group 93"/>
          <p:cNvGrpSpPr>
            <a:grpSpLocks/>
          </p:cNvGrpSpPr>
          <p:nvPr/>
        </p:nvGrpSpPr>
        <p:grpSpPr bwMode="auto">
          <a:xfrm>
            <a:off x="1281113" y="4386263"/>
            <a:ext cx="358775" cy="249237"/>
            <a:chOff x="1593" y="1897"/>
            <a:chExt cx="245" cy="157"/>
          </a:xfrm>
        </p:grpSpPr>
        <p:sp>
          <p:nvSpPr>
            <p:cNvPr id="2250" name="Freeform 94"/>
            <p:cNvSpPr>
              <a:spLocks/>
            </p:cNvSpPr>
            <p:nvPr/>
          </p:nvSpPr>
          <p:spPr bwMode="auto">
            <a:xfrm>
              <a:off x="1593" y="1897"/>
              <a:ext cx="245" cy="157"/>
            </a:xfrm>
            <a:custGeom>
              <a:avLst/>
              <a:gdLst>
                <a:gd name="T0" fmla="*/ 245 w 245"/>
                <a:gd name="T1" fmla="*/ 157 h 157"/>
                <a:gd name="T2" fmla="*/ 245 w 245"/>
                <a:gd name="T3" fmla="*/ 0 h 157"/>
                <a:gd name="T4" fmla="*/ 0 w 245"/>
                <a:gd name="T5" fmla="*/ 0 h 157"/>
                <a:gd name="T6" fmla="*/ 0 w 245"/>
                <a:gd name="T7" fmla="*/ 157 h 157"/>
                <a:gd name="T8" fmla="*/ 245 w 245"/>
                <a:gd name="T9" fmla="*/ 157 h 157"/>
                <a:gd name="T10" fmla="*/ 245 w 245"/>
                <a:gd name="T11" fmla="*/ 157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7"/>
                <a:gd name="T20" fmla="*/ 245 w 245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7">
                  <a:moveTo>
                    <a:pt x="245" y="157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7"/>
                  </a:lnTo>
                  <a:lnTo>
                    <a:pt x="245" y="157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1" name="Freeform 95"/>
            <p:cNvSpPr>
              <a:spLocks/>
            </p:cNvSpPr>
            <p:nvPr/>
          </p:nvSpPr>
          <p:spPr bwMode="auto">
            <a:xfrm>
              <a:off x="1593" y="1897"/>
              <a:ext cx="245" cy="45"/>
            </a:xfrm>
            <a:custGeom>
              <a:avLst/>
              <a:gdLst>
                <a:gd name="T0" fmla="*/ 245 w 245"/>
                <a:gd name="T1" fmla="*/ 45 h 45"/>
                <a:gd name="T2" fmla="*/ 245 w 245"/>
                <a:gd name="T3" fmla="*/ 0 h 45"/>
                <a:gd name="T4" fmla="*/ 0 w 245"/>
                <a:gd name="T5" fmla="*/ 0 h 45"/>
                <a:gd name="T6" fmla="*/ 0 w 245"/>
                <a:gd name="T7" fmla="*/ 45 h 45"/>
                <a:gd name="T8" fmla="*/ 245 w 245"/>
                <a:gd name="T9" fmla="*/ 45 h 45"/>
                <a:gd name="T10" fmla="*/ 245 w 245"/>
                <a:gd name="T11" fmla="*/ 45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45"/>
                <a:gd name="T20" fmla="*/ 245 w 245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45">
                  <a:moveTo>
                    <a:pt x="245" y="45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245" y="4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2" name="Freeform 96"/>
            <p:cNvSpPr>
              <a:spLocks/>
            </p:cNvSpPr>
            <p:nvPr/>
          </p:nvSpPr>
          <p:spPr bwMode="auto">
            <a:xfrm>
              <a:off x="1593" y="2003"/>
              <a:ext cx="245" cy="51"/>
            </a:xfrm>
            <a:custGeom>
              <a:avLst/>
              <a:gdLst>
                <a:gd name="T0" fmla="*/ 245 w 245"/>
                <a:gd name="T1" fmla="*/ 51 h 51"/>
                <a:gd name="T2" fmla="*/ 245 w 245"/>
                <a:gd name="T3" fmla="*/ 0 h 51"/>
                <a:gd name="T4" fmla="*/ 0 w 245"/>
                <a:gd name="T5" fmla="*/ 0 h 51"/>
                <a:gd name="T6" fmla="*/ 0 w 245"/>
                <a:gd name="T7" fmla="*/ 51 h 51"/>
                <a:gd name="T8" fmla="*/ 245 w 245"/>
                <a:gd name="T9" fmla="*/ 51 h 51"/>
                <a:gd name="T10" fmla="*/ 245 w 245"/>
                <a:gd name="T11" fmla="*/ 51 h 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51"/>
                <a:gd name="T20" fmla="*/ 245 w 245"/>
                <a:gd name="T21" fmla="*/ 51 h 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51">
                  <a:moveTo>
                    <a:pt x="245" y="51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245" y="5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" name="Freeform 97"/>
            <p:cNvSpPr>
              <a:spLocks/>
            </p:cNvSpPr>
            <p:nvPr/>
          </p:nvSpPr>
          <p:spPr bwMode="auto">
            <a:xfrm>
              <a:off x="1593" y="1897"/>
              <a:ext cx="245" cy="157"/>
            </a:xfrm>
            <a:custGeom>
              <a:avLst/>
              <a:gdLst>
                <a:gd name="T0" fmla="*/ 245 w 245"/>
                <a:gd name="T1" fmla="*/ 157 h 157"/>
                <a:gd name="T2" fmla="*/ 245 w 245"/>
                <a:gd name="T3" fmla="*/ 0 h 157"/>
                <a:gd name="T4" fmla="*/ 0 w 245"/>
                <a:gd name="T5" fmla="*/ 0 h 157"/>
                <a:gd name="T6" fmla="*/ 0 w 245"/>
                <a:gd name="T7" fmla="*/ 157 h 157"/>
                <a:gd name="T8" fmla="*/ 245 w 245"/>
                <a:gd name="T9" fmla="*/ 157 h 157"/>
                <a:gd name="T10" fmla="*/ 245 w 245"/>
                <a:gd name="T11" fmla="*/ 157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7"/>
                <a:gd name="T20" fmla="*/ 245 w 245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7">
                  <a:moveTo>
                    <a:pt x="245" y="157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7"/>
                  </a:lnTo>
                  <a:lnTo>
                    <a:pt x="245" y="15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69" name="Group 98"/>
          <p:cNvGrpSpPr>
            <a:grpSpLocks/>
          </p:cNvGrpSpPr>
          <p:nvPr/>
        </p:nvGrpSpPr>
        <p:grpSpPr bwMode="auto">
          <a:xfrm>
            <a:off x="1289050" y="3871913"/>
            <a:ext cx="358775" cy="247650"/>
            <a:chOff x="1779" y="1164"/>
            <a:chExt cx="245" cy="156"/>
          </a:xfrm>
        </p:grpSpPr>
        <p:sp>
          <p:nvSpPr>
            <p:cNvPr id="2201" name="Freeform 99"/>
            <p:cNvSpPr>
              <a:spLocks/>
            </p:cNvSpPr>
            <p:nvPr/>
          </p:nvSpPr>
          <p:spPr bwMode="auto">
            <a:xfrm>
              <a:off x="1779" y="1164"/>
              <a:ext cx="102" cy="156"/>
            </a:xfrm>
            <a:custGeom>
              <a:avLst/>
              <a:gdLst>
                <a:gd name="T0" fmla="*/ 557 w 96"/>
                <a:gd name="T1" fmla="*/ 156 h 156"/>
                <a:gd name="T2" fmla="*/ 0 w 96"/>
                <a:gd name="T3" fmla="*/ 156 h 156"/>
                <a:gd name="T4" fmla="*/ 0 w 96"/>
                <a:gd name="T5" fmla="*/ 0 h 156"/>
                <a:gd name="T6" fmla="*/ 557 w 96"/>
                <a:gd name="T7" fmla="*/ 0 h 156"/>
                <a:gd name="T8" fmla="*/ 557 w 96"/>
                <a:gd name="T9" fmla="*/ 156 h 156"/>
                <a:gd name="T10" fmla="*/ 557 w 96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"/>
                <a:gd name="T19" fmla="*/ 0 h 156"/>
                <a:gd name="T20" fmla="*/ 96 w 96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" h="156">
                  <a:moveTo>
                    <a:pt x="96" y="156"/>
                  </a:moveTo>
                  <a:lnTo>
                    <a:pt x="0" y="156"/>
                  </a:lnTo>
                  <a:lnTo>
                    <a:pt x="0" y="0"/>
                  </a:lnTo>
                  <a:lnTo>
                    <a:pt x="96" y="0"/>
                  </a:lnTo>
                  <a:lnTo>
                    <a:pt x="96" y="156"/>
                  </a:lnTo>
                  <a:close/>
                </a:path>
              </a:pathLst>
            </a:custGeom>
            <a:solidFill>
              <a:srgbClr val="1386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2" name="Freeform 100"/>
            <p:cNvSpPr>
              <a:spLocks/>
            </p:cNvSpPr>
            <p:nvPr/>
          </p:nvSpPr>
          <p:spPr bwMode="auto">
            <a:xfrm>
              <a:off x="1881" y="1164"/>
              <a:ext cx="143" cy="156"/>
            </a:xfrm>
            <a:custGeom>
              <a:avLst/>
              <a:gdLst>
                <a:gd name="T0" fmla="*/ 143 w 143"/>
                <a:gd name="T1" fmla="*/ 156 h 156"/>
                <a:gd name="T2" fmla="*/ 0 w 143"/>
                <a:gd name="T3" fmla="*/ 156 h 156"/>
                <a:gd name="T4" fmla="*/ 0 w 143"/>
                <a:gd name="T5" fmla="*/ 0 h 156"/>
                <a:gd name="T6" fmla="*/ 143 w 143"/>
                <a:gd name="T7" fmla="*/ 0 h 156"/>
                <a:gd name="T8" fmla="*/ 143 w 143"/>
                <a:gd name="T9" fmla="*/ 156 h 156"/>
                <a:gd name="T10" fmla="*/ 143 w 143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56"/>
                <a:gd name="T20" fmla="*/ 143 w 143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56">
                  <a:moveTo>
                    <a:pt x="143" y="156"/>
                  </a:moveTo>
                  <a:lnTo>
                    <a:pt x="0" y="156"/>
                  </a:lnTo>
                  <a:lnTo>
                    <a:pt x="0" y="0"/>
                  </a:lnTo>
                  <a:lnTo>
                    <a:pt x="143" y="0"/>
                  </a:lnTo>
                  <a:lnTo>
                    <a:pt x="143" y="156"/>
                  </a:lnTo>
                  <a:close/>
                </a:path>
              </a:pathLst>
            </a:custGeom>
            <a:solidFill>
              <a:srgbClr val="FF170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3" name="Freeform 101"/>
            <p:cNvSpPr>
              <a:spLocks/>
            </p:cNvSpPr>
            <p:nvPr/>
          </p:nvSpPr>
          <p:spPr bwMode="auto">
            <a:xfrm>
              <a:off x="1875" y="1197"/>
              <a:ext cx="12" cy="90"/>
            </a:xfrm>
            <a:custGeom>
              <a:avLst/>
              <a:gdLst>
                <a:gd name="T0" fmla="*/ 12 w 12"/>
                <a:gd name="T1" fmla="*/ 90 h 90"/>
                <a:gd name="T2" fmla="*/ 0 w 12"/>
                <a:gd name="T3" fmla="*/ 90 h 90"/>
                <a:gd name="T4" fmla="*/ 0 w 12"/>
                <a:gd name="T5" fmla="*/ 0 h 90"/>
                <a:gd name="T6" fmla="*/ 12 w 12"/>
                <a:gd name="T7" fmla="*/ 0 h 90"/>
                <a:gd name="T8" fmla="*/ 12 w 12"/>
                <a:gd name="T9" fmla="*/ 90 h 90"/>
                <a:gd name="T10" fmla="*/ 12 w 12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90"/>
                <a:gd name="T20" fmla="*/ 12 w 12"/>
                <a:gd name="T21" fmla="*/ 90 h 9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90">
                  <a:moveTo>
                    <a:pt x="12" y="90"/>
                  </a:moveTo>
                  <a:lnTo>
                    <a:pt x="0" y="90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90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4" name="Freeform 102"/>
            <p:cNvSpPr>
              <a:spLocks/>
            </p:cNvSpPr>
            <p:nvPr/>
          </p:nvSpPr>
          <p:spPr bwMode="auto">
            <a:xfrm>
              <a:off x="1875" y="1197"/>
              <a:ext cx="12" cy="90"/>
            </a:xfrm>
            <a:custGeom>
              <a:avLst/>
              <a:gdLst>
                <a:gd name="T0" fmla="*/ 12 w 12"/>
                <a:gd name="T1" fmla="*/ 90 h 90"/>
                <a:gd name="T2" fmla="*/ 0 w 12"/>
                <a:gd name="T3" fmla="*/ 90 h 90"/>
                <a:gd name="T4" fmla="*/ 0 w 12"/>
                <a:gd name="T5" fmla="*/ 0 h 90"/>
                <a:gd name="T6" fmla="*/ 12 w 12"/>
                <a:gd name="T7" fmla="*/ 0 h 90"/>
                <a:gd name="T8" fmla="*/ 12 w 12"/>
                <a:gd name="T9" fmla="*/ 90 h 90"/>
                <a:gd name="T10" fmla="*/ 12 w 12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90"/>
                <a:gd name="T20" fmla="*/ 12 w 12"/>
                <a:gd name="T21" fmla="*/ 90 h 9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90">
                  <a:moveTo>
                    <a:pt x="12" y="90"/>
                  </a:moveTo>
                  <a:lnTo>
                    <a:pt x="0" y="90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9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5" name="Freeform 103"/>
            <p:cNvSpPr>
              <a:spLocks/>
            </p:cNvSpPr>
            <p:nvPr/>
          </p:nvSpPr>
          <p:spPr bwMode="auto">
            <a:xfrm>
              <a:off x="1839" y="1220"/>
              <a:ext cx="48" cy="22"/>
            </a:xfrm>
            <a:custGeom>
              <a:avLst/>
              <a:gdLst>
                <a:gd name="T0" fmla="*/ 42 w 48"/>
                <a:gd name="T1" fmla="*/ 22 h 22"/>
                <a:gd name="T2" fmla="*/ 0 w 48"/>
                <a:gd name="T3" fmla="*/ 5 h 22"/>
                <a:gd name="T4" fmla="*/ 6 w 48"/>
                <a:gd name="T5" fmla="*/ 0 h 22"/>
                <a:gd name="T6" fmla="*/ 48 w 48"/>
                <a:gd name="T7" fmla="*/ 16 h 22"/>
                <a:gd name="T8" fmla="*/ 42 w 48"/>
                <a:gd name="T9" fmla="*/ 22 h 22"/>
                <a:gd name="T10" fmla="*/ 42 w 48"/>
                <a:gd name="T11" fmla="*/ 22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22"/>
                <a:gd name="T20" fmla="*/ 48 w 48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22">
                  <a:moveTo>
                    <a:pt x="42" y="22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48" y="16"/>
                  </a:lnTo>
                  <a:lnTo>
                    <a:pt x="42" y="22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6" name="Freeform 104"/>
            <p:cNvSpPr>
              <a:spLocks/>
            </p:cNvSpPr>
            <p:nvPr/>
          </p:nvSpPr>
          <p:spPr bwMode="auto">
            <a:xfrm>
              <a:off x="1839" y="1220"/>
              <a:ext cx="48" cy="22"/>
            </a:xfrm>
            <a:custGeom>
              <a:avLst/>
              <a:gdLst>
                <a:gd name="T0" fmla="*/ 42 w 48"/>
                <a:gd name="T1" fmla="*/ 22 h 22"/>
                <a:gd name="T2" fmla="*/ 0 w 48"/>
                <a:gd name="T3" fmla="*/ 5 h 22"/>
                <a:gd name="T4" fmla="*/ 6 w 48"/>
                <a:gd name="T5" fmla="*/ 0 h 22"/>
                <a:gd name="T6" fmla="*/ 48 w 48"/>
                <a:gd name="T7" fmla="*/ 16 h 22"/>
                <a:gd name="T8" fmla="*/ 42 w 48"/>
                <a:gd name="T9" fmla="*/ 22 h 22"/>
                <a:gd name="T10" fmla="*/ 42 w 48"/>
                <a:gd name="T11" fmla="*/ 22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22"/>
                <a:gd name="T20" fmla="*/ 48 w 48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22">
                  <a:moveTo>
                    <a:pt x="42" y="22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48" y="16"/>
                  </a:lnTo>
                  <a:lnTo>
                    <a:pt x="42" y="2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7" name="Freeform 105"/>
            <p:cNvSpPr>
              <a:spLocks/>
            </p:cNvSpPr>
            <p:nvPr/>
          </p:nvSpPr>
          <p:spPr bwMode="auto">
            <a:xfrm>
              <a:off x="1881" y="1236"/>
              <a:ext cx="47" cy="28"/>
            </a:xfrm>
            <a:custGeom>
              <a:avLst/>
              <a:gdLst>
                <a:gd name="T0" fmla="*/ 41 w 47"/>
                <a:gd name="T1" fmla="*/ 28 h 28"/>
                <a:gd name="T2" fmla="*/ 0 w 47"/>
                <a:gd name="T3" fmla="*/ 6 h 28"/>
                <a:gd name="T4" fmla="*/ 6 w 47"/>
                <a:gd name="T5" fmla="*/ 0 h 28"/>
                <a:gd name="T6" fmla="*/ 47 w 47"/>
                <a:gd name="T7" fmla="*/ 23 h 28"/>
                <a:gd name="T8" fmla="*/ 41 w 47"/>
                <a:gd name="T9" fmla="*/ 28 h 28"/>
                <a:gd name="T10" fmla="*/ 41 w 47"/>
                <a:gd name="T11" fmla="*/ 28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"/>
                <a:gd name="T19" fmla="*/ 0 h 28"/>
                <a:gd name="T20" fmla="*/ 47 w 47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" h="28">
                  <a:moveTo>
                    <a:pt x="41" y="28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47" y="23"/>
                  </a:lnTo>
                  <a:lnTo>
                    <a:pt x="41" y="28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8" name="Freeform 106"/>
            <p:cNvSpPr>
              <a:spLocks/>
            </p:cNvSpPr>
            <p:nvPr/>
          </p:nvSpPr>
          <p:spPr bwMode="auto">
            <a:xfrm>
              <a:off x="1881" y="1236"/>
              <a:ext cx="47" cy="28"/>
            </a:xfrm>
            <a:custGeom>
              <a:avLst/>
              <a:gdLst>
                <a:gd name="T0" fmla="*/ 41 w 47"/>
                <a:gd name="T1" fmla="*/ 28 h 28"/>
                <a:gd name="T2" fmla="*/ 0 w 47"/>
                <a:gd name="T3" fmla="*/ 6 h 28"/>
                <a:gd name="T4" fmla="*/ 6 w 47"/>
                <a:gd name="T5" fmla="*/ 0 h 28"/>
                <a:gd name="T6" fmla="*/ 47 w 47"/>
                <a:gd name="T7" fmla="*/ 23 h 28"/>
                <a:gd name="T8" fmla="*/ 41 w 47"/>
                <a:gd name="T9" fmla="*/ 28 h 28"/>
                <a:gd name="T10" fmla="*/ 41 w 47"/>
                <a:gd name="T11" fmla="*/ 28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"/>
                <a:gd name="T19" fmla="*/ 0 h 28"/>
                <a:gd name="T20" fmla="*/ 47 w 47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" h="28">
                  <a:moveTo>
                    <a:pt x="41" y="28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47" y="23"/>
                  </a:lnTo>
                  <a:lnTo>
                    <a:pt x="4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9" name="Freeform 107"/>
            <p:cNvSpPr>
              <a:spLocks/>
            </p:cNvSpPr>
            <p:nvPr/>
          </p:nvSpPr>
          <p:spPr bwMode="auto">
            <a:xfrm>
              <a:off x="1881" y="1220"/>
              <a:ext cx="41" cy="28"/>
            </a:xfrm>
            <a:custGeom>
              <a:avLst/>
              <a:gdLst>
                <a:gd name="T0" fmla="*/ 0 w 41"/>
                <a:gd name="T1" fmla="*/ 28 h 28"/>
                <a:gd name="T2" fmla="*/ 41 w 41"/>
                <a:gd name="T3" fmla="*/ 5 h 28"/>
                <a:gd name="T4" fmla="*/ 41 w 41"/>
                <a:gd name="T5" fmla="*/ 0 h 28"/>
                <a:gd name="T6" fmla="*/ 0 w 41"/>
                <a:gd name="T7" fmla="*/ 22 h 28"/>
                <a:gd name="T8" fmla="*/ 0 w 41"/>
                <a:gd name="T9" fmla="*/ 28 h 28"/>
                <a:gd name="T10" fmla="*/ 0 w 41"/>
                <a:gd name="T11" fmla="*/ 28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1"/>
                <a:gd name="T19" fmla="*/ 0 h 28"/>
                <a:gd name="T20" fmla="*/ 41 w 41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1" h="28">
                  <a:moveTo>
                    <a:pt x="0" y="28"/>
                  </a:moveTo>
                  <a:lnTo>
                    <a:pt x="41" y="5"/>
                  </a:lnTo>
                  <a:lnTo>
                    <a:pt x="41" y="0"/>
                  </a:lnTo>
                  <a:lnTo>
                    <a:pt x="0" y="22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0" name="Freeform 108"/>
            <p:cNvSpPr>
              <a:spLocks/>
            </p:cNvSpPr>
            <p:nvPr/>
          </p:nvSpPr>
          <p:spPr bwMode="auto">
            <a:xfrm>
              <a:off x="1881" y="1220"/>
              <a:ext cx="41" cy="28"/>
            </a:xfrm>
            <a:custGeom>
              <a:avLst/>
              <a:gdLst>
                <a:gd name="T0" fmla="*/ 0 w 41"/>
                <a:gd name="T1" fmla="*/ 28 h 28"/>
                <a:gd name="T2" fmla="*/ 41 w 41"/>
                <a:gd name="T3" fmla="*/ 5 h 28"/>
                <a:gd name="T4" fmla="*/ 41 w 41"/>
                <a:gd name="T5" fmla="*/ 0 h 28"/>
                <a:gd name="T6" fmla="*/ 0 w 41"/>
                <a:gd name="T7" fmla="*/ 22 h 28"/>
                <a:gd name="T8" fmla="*/ 0 w 41"/>
                <a:gd name="T9" fmla="*/ 28 h 28"/>
                <a:gd name="T10" fmla="*/ 0 w 41"/>
                <a:gd name="T11" fmla="*/ 28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1"/>
                <a:gd name="T19" fmla="*/ 0 h 28"/>
                <a:gd name="T20" fmla="*/ 41 w 41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1" h="28">
                  <a:moveTo>
                    <a:pt x="0" y="28"/>
                  </a:moveTo>
                  <a:lnTo>
                    <a:pt x="41" y="5"/>
                  </a:lnTo>
                  <a:lnTo>
                    <a:pt x="41" y="0"/>
                  </a:lnTo>
                  <a:lnTo>
                    <a:pt x="0" y="22"/>
                  </a:lnTo>
                  <a:lnTo>
                    <a:pt x="0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1" name="Freeform 109"/>
            <p:cNvSpPr>
              <a:spLocks/>
            </p:cNvSpPr>
            <p:nvPr/>
          </p:nvSpPr>
          <p:spPr bwMode="auto">
            <a:xfrm>
              <a:off x="1833" y="1225"/>
              <a:ext cx="54" cy="17"/>
            </a:xfrm>
            <a:custGeom>
              <a:avLst/>
              <a:gdLst>
                <a:gd name="T0" fmla="*/ 54 w 54"/>
                <a:gd name="T1" fmla="*/ 6 h 17"/>
                <a:gd name="T2" fmla="*/ 0 w 54"/>
                <a:gd name="T3" fmla="*/ 17 h 17"/>
                <a:gd name="T4" fmla="*/ 0 w 54"/>
                <a:gd name="T5" fmla="*/ 11 h 17"/>
                <a:gd name="T6" fmla="*/ 54 w 54"/>
                <a:gd name="T7" fmla="*/ 0 h 17"/>
                <a:gd name="T8" fmla="*/ 54 w 54"/>
                <a:gd name="T9" fmla="*/ 6 h 17"/>
                <a:gd name="T10" fmla="*/ 54 w 54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"/>
                <a:gd name="T19" fmla="*/ 0 h 17"/>
                <a:gd name="T20" fmla="*/ 54 w 54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" h="17">
                  <a:moveTo>
                    <a:pt x="54" y="6"/>
                  </a:moveTo>
                  <a:lnTo>
                    <a:pt x="0" y="17"/>
                  </a:lnTo>
                  <a:lnTo>
                    <a:pt x="0" y="11"/>
                  </a:lnTo>
                  <a:lnTo>
                    <a:pt x="54" y="0"/>
                  </a:lnTo>
                  <a:lnTo>
                    <a:pt x="54" y="6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2" name="Freeform 110"/>
            <p:cNvSpPr>
              <a:spLocks/>
            </p:cNvSpPr>
            <p:nvPr/>
          </p:nvSpPr>
          <p:spPr bwMode="auto">
            <a:xfrm>
              <a:off x="1833" y="1225"/>
              <a:ext cx="54" cy="17"/>
            </a:xfrm>
            <a:custGeom>
              <a:avLst/>
              <a:gdLst>
                <a:gd name="T0" fmla="*/ 54 w 54"/>
                <a:gd name="T1" fmla="*/ 6 h 17"/>
                <a:gd name="T2" fmla="*/ 0 w 54"/>
                <a:gd name="T3" fmla="*/ 17 h 17"/>
                <a:gd name="T4" fmla="*/ 0 w 54"/>
                <a:gd name="T5" fmla="*/ 11 h 17"/>
                <a:gd name="T6" fmla="*/ 54 w 54"/>
                <a:gd name="T7" fmla="*/ 0 h 17"/>
                <a:gd name="T8" fmla="*/ 54 w 54"/>
                <a:gd name="T9" fmla="*/ 6 h 17"/>
                <a:gd name="T10" fmla="*/ 54 w 54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"/>
                <a:gd name="T19" fmla="*/ 0 h 17"/>
                <a:gd name="T20" fmla="*/ 54 w 54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" h="17">
                  <a:moveTo>
                    <a:pt x="54" y="6"/>
                  </a:moveTo>
                  <a:lnTo>
                    <a:pt x="0" y="17"/>
                  </a:lnTo>
                  <a:lnTo>
                    <a:pt x="0" y="11"/>
                  </a:lnTo>
                  <a:lnTo>
                    <a:pt x="54" y="0"/>
                  </a:lnTo>
                  <a:lnTo>
                    <a:pt x="54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3" name="Freeform 111"/>
            <p:cNvSpPr>
              <a:spLocks/>
            </p:cNvSpPr>
            <p:nvPr/>
          </p:nvSpPr>
          <p:spPr bwMode="auto">
            <a:xfrm>
              <a:off x="1839" y="1248"/>
              <a:ext cx="54" cy="16"/>
            </a:xfrm>
            <a:custGeom>
              <a:avLst/>
              <a:gdLst>
                <a:gd name="T0" fmla="*/ 54 w 54"/>
                <a:gd name="T1" fmla="*/ 5 h 16"/>
                <a:gd name="T2" fmla="*/ 0 w 54"/>
                <a:gd name="T3" fmla="*/ 16 h 16"/>
                <a:gd name="T4" fmla="*/ 0 w 54"/>
                <a:gd name="T5" fmla="*/ 11 h 16"/>
                <a:gd name="T6" fmla="*/ 54 w 54"/>
                <a:gd name="T7" fmla="*/ 0 h 16"/>
                <a:gd name="T8" fmla="*/ 54 w 54"/>
                <a:gd name="T9" fmla="*/ 5 h 16"/>
                <a:gd name="T10" fmla="*/ 54 w 54"/>
                <a:gd name="T11" fmla="*/ 5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"/>
                <a:gd name="T19" fmla="*/ 0 h 16"/>
                <a:gd name="T20" fmla="*/ 54 w 54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" h="16">
                  <a:moveTo>
                    <a:pt x="54" y="5"/>
                  </a:moveTo>
                  <a:lnTo>
                    <a:pt x="0" y="16"/>
                  </a:lnTo>
                  <a:lnTo>
                    <a:pt x="0" y="11"/>
                  </a:lnTo>
                  <a:lnTo>
                    <a:pt x="54" y="0"/>
                  </a:lnTo>
                  <a:lnTo>
                    <a:pt x="54" y="5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4" name="Freeform 112"/>
            <p:cNvSpPr>
              <a:spLocks/>
            </p:cNvSpPr>
            <p:nvPr/>
          </p:nvSpPr>
          <p:spPr bwMode="auto">
            <a:xfrm>
              <a:off x="1839" y="1248"/>
              <a:ext cx="54" cy="16"/>
            </a:xfrm>
            <a:custGeom>
              <a:avLst/>
              <a:gdLst>
                <a:gd name="T0" fmla="*/ 54 w 54"/>
                <a:gd name="T1" fmla="*/ 5 h 16"/>
                <a:gd name="T2" fmla="*/ 0 w 54"/>
                <a:gd name="T3" fmla="*/ 16 h 16"/>
                <a:gd name="T4" fmla="*/ 0 w 54"/>
                <a:gd name="T5" fmla="*/ 11 h 16"/>
                <a:gd name="T6" fmla="*/ 54 w 54"/>
                <a:gd name="T7" fmla="*/ 0 h 16"/>
                <a:gd name="T8" fmla="*/ 54 w 54"/>
                <a:gd name="T9" fmla="*/ 5 h 16"/>
                <a:gd name="T10" fmla="*/ 54 w 54"/>
                <a:gd name="T11" fmla="*/ 5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"/>
                <a:gd name="T19" fmla="*/ 0 h 16"/>
                <a:gd name="T20" fmla="*/ 54 w 54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" h="16">
                  <a:moveTo>
                    <a:pt x="54" y="5"/>
                  </a:moveTo>
                  <a:lnTo>
                    <a:pt x="0" y="16"/>
                  </a:lnTo>
                  <a:lnTo>
                    <a:pt x="0" y="11"/>
                  </a:lnTo>
                  <a:lnTo>
                    <a:pt x="54" y="0"/>
                  </a:lnTo>
                  <a:lnTo>
                    <a:pt x="54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5" name="Freeform 113"/>
            <p:cNvSpPr>
              <a:spLocks/>
            </p:cNvSpPr>
            <p:nvPr/>
          </p:nvSpPr>
          <p:spPr bwMode="auto">
            <a:xfrm>
              <a:off x="1833" y="1242"/>
              <a:ext cx="54" cy="11"/>
            </a:xfrm>
            <a:custGeom>
              <a:avLst/>
              <a:gdLst>
                <a:gd name="T0" fmla="*/ 0 w 54"/>
                <a:gd name="T1" fmla="*/ 0 h 11"/>
                <a:gd name="T2" fmla="*/ 54 w 54"/>
                <a:gd name="T3" fmla="*/ 11 h 11"/>
                <a:gd name="T4" fmla="*/ 54 w 54"/>
                <a:gd name="T5" fmla="*/ 11 h 11"/>
                <a:gd name="T6" fmla="*/ 0 w 54"/>
                <a:gd name="T7" fmla="*/ 0 h 11"/>
                <a:gd name="T8" fmla="*/ 0 w 54"/>
                <a:gd name="T9" fmla="*/ 0 h 11"/>
                <a:gd name="T10" fmla="*/ 0 w 54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"/>
                <a:gd name="T19" fmla="*/ 0 h 11"/>
                <a:gd name="T20" fmla="*/ 54 w 54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" h="11">
                  <a:moveTo>
                    <a:pt x="0" y="0"/>
                  </a:moveTo>
                  <a:lnTo>
                    <a:pt x="54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6" name="Freeform 114"/>
            <p:cNvSpPr>
              <a:spLocks/>
            </p:cNvSpPr>
            <p:nvPr/>
          </p:nvSpPr>
          <p:spPr bwMode="auto">
            <a:xfrm>
              <a:off x="1833" y="1242"/>
              <a:ext cx="54" cy="11"/>
            </a:xfrm>
            <a:custGeom>
              <a:avLst/>
              <a:gdLst>
                <a:gd name="T0" fmla="*/ 0 w 54"/>
                <a:gd name="T1" fmla="*/ 0 h 11"/>
                <a:gd name="T2" fmla="*/ 54 w 54"/>
                <a:gd name="T3" fmla="*/ 11 h 11"/>
                <a:gd name="T4" fmla="*/ 54 w 54"/>
                <a:gd name="T5" fmla="*/ 11 h 11"/>
                <a:gd name="T6" fmla="*/ 0 w 54"/>
                <a:gd name="T7" fmla="*/ 0 h 11"/>
                <a:gd name="T8" fmla="*/ 0 w 54"/>
                <a:gd name="T9" fmla="*/ 0 h 11"/>
                <a:gd name="T10" fmla="*/ 0 w 54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"/>
                <a:gd name="T19" fmla="*/ 0 h 11"/>
                <a:gd name="T20" fmla="*/ 54 w 54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" h="11">
                  <a:moveTo>
                    <a:pt x="0" y="0"/>
                  </a:moveTo>
                  <a:lnTo>
                    <a:pt x="54" y="1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7" name="Freeform 115"/>
            <p:cNvSpPr>
              <a:spLocks/>
            </p:cNvSpPr>
            <p:nvPr/>
          </p:nvSpPr>
          <p:spPr bwMode="auto">
            <a:xfrm>
              <a:off x="1881" y="1225"/>
              <a:ext cx="47" cy="17"/>
            </a:xfrm>
            <a:custGeom>
              <a:avLst/>
              <a:gdLst>
                <a:gd name="T0" fmla="*/ 0 w 47"/>
                <a:gd name="T1" fmla="*/ 6 h 17"/>
                <a:gd name="T2" fmla="*/ 47 w 47"/>
                <a:gd name="T3" fmla="*/ 17 h 17"/>
                <a:gd name="T4" fmla="*/ 47 w 47"/>
                <a:gd name="T5" fmla="*/ 11 h 17"/>
                <a:gd name="T6" fmla="*/ 0 w 47"/>
                <a:gd name="T7" fmla="*/ 0 h 17"/>
                <a:gd name="T8" fmla="*/ 0 w 47"/>
                <a:gd name="T9" fmla="*/ 6 h 17"/>
                <a:gd name="T10" fmla="*/ 0 w 47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"/>
                <a:gd name="T19" fmla="*/ 0 h 17"/>
                <a:gd name="T20" fmla="*/ 47 w 4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" h="17">
                  <a:moveTo>
                    <a:pt x="0" y="6"/>
                  </a:moveTo>
                  <a:lnTo>
                    <a:pt x="47" y="17"/>
                  </a:lnTo>
                  <a:lnTo>
                    <a:pt x="47" y="11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8" name="Freeform 116"/>
            <p:cNvSpPr>
              <a:spLocks/>
            </p:cNvSpPr>
            <p:nvPr/>
          </p:nvSpPr>
          <p:spPr bwMode="auto">
            <a:xfrm>
              <a:off x="1881" y="1225"/>
              <a:ext cx="47" cy="17"/>
            </a:xfrm>
            <a:custGeom>
              <a:avLst/>
              <a:gdLst>
                <a:gd name="T0" fmla="*/ 0 w 47"/>
                <a:gd name="T1" fmla="*/ 6 h 17"/>
                <a:gd name="T2" fmla="*/ 47 w 47"/>
                <a:gd name="T3" fmla="*/ 17 h 17"/>
                <a:gd name="T4" fmla="*/ 47 w 47"/>
                <a:gd name="T5" fmla="*/ 11 h 17"/>
                <a:gd name="T6" fmla="*/ 0 w 47"/>
                <a:gd name="T7" fmla="*/ 0 h 17"/>
                <a:gd name="T8" fmla="*/ 0 w 47"/>
                <a:gd name="T9" fmla="*/ 6 h 17"/>
                <a:gd name="T10" fmla="*/ 0 w 47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"/>
                <a:gd name="T19" fmla="*/ 0 h 17"/>
                <a:gd name="T20" fmla="*/ 47 w 4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" h="17">
                  <a:moveTo>
                    <a:pt x="0" y="6"/>
                  </a:moveTo>
                  <a:lnTo>
                    <a:pt x="47" y="17"/>
                  </a:lnTo>
                  <a:lnTo>
                    <a:pt x="47" y="11"/>
                  </a:ln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9" name="Freeform 117"/>
            <p:cNvSpPr>
              <a:spLocks/>
            </p:cNvSpPr>
            <p:nvPr/>
          </p:nvSpPr>
          <p:spPr bwMode="auto">
            <a:xfrm>
              <a:off x="1881" y="1242"/>
              <a:ext cx="47" cy="11"/>
            </a:xfrm>
            <a:custGeom>
              <a:avLst/>
              <a:gdLst>
                <a:gd name="T0" fmla="*/ 47 w 47"/>
                <a:gd name="T1" fmla="*/ 0 h 11"/>
                <a:gd name="T2" fmla="*/ 0 w 47"/>
                <a:gd name="T3" fmla="*/ 11 h 11"/>
                <a:gd name="T4" fmla="*/ 0 w 47"/>
                <a:gd name="T5" fmla="*/ 11 h 11"/>
                <a:gd name="T6" fmla="*/ 47 w 47"/>
                <a:gd name="T7" fmla="*/ 0 h 11"/>
                <a:gd name="T8" fmla="*/ 47 w 47"/>
                <a:gd name="T9" fmla="*/ 0 h 11"/>
                <a:gd name="T10" fmla="*/ 47 w 47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"/>
                <a:gd name="T19" fmla="*/ 0 h 11"/>
                <a:gd name="T20" fmla="*/ 47 w 47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" h="11">
                  <a:moveTo>
                    <a:pt x="47" y="0"/>
                  </a:moveTo>
                  <a:lnTo>
                    <a:pt x="0" y="1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0" name="Freeform 118"/>
            <p:cNvSpPr>
              <a:spLocks/>
            </p:cNvSpPr>
            <p:nvPr/>
          </p:nvSpPr>
          <p:spPr bwMode="auto">
            <a:xfrm>
              <a:off x="1881" y="1242"/>
              <a:ext cx="47" cy="11"/>
            </a:xfrm>
            <a:custGeom>
              <a:avLst/>
              <a:gdLst>
                <a:gd name="T0" fmla="*/ 47 w 47"/>
                <a:gd name="T1" fmla="*/ 0 h 11"/>
                <a:gd name="T2" fmla="*/ 0 w 47"/>
                <a:gd name="T3" fmla="*/ 11 h 11"/>
                <a:gd name="T4" fmla="*/ 0 w 47"/>
                <a:gd name="T5" fmla="*/ 11 h 11"/>
                <a:gd name="T6" fmla="*/ 47 w 47"/>
                <a:gd name="T7" fmla="*/ 0 h 11"/>
                <a:gd name="T8" fmla="*/ 47 w 47"/>
                <a:gd name="T9" fmla="*/ 0 h 11"/>
                <a:gd name="T10" fmla="*/ 47 w 47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"/>
                <a:gd name="T19" fmla="*/ 0 h 11"/>
                <a:gd name="T20" fmla="*/ 47 w 47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" h="11">
                  <a:moveTo>
                    <a:pt x="47" y="0"/>
                  </a:moveTo>
                  <a:lnTo>
                    <a:pt x="0" y="11"/>
                  </a:lnTo>
                  <a:lnTo>
                    <a:pt x="4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1" name="Freeform 119"/>
            <p:cNvSpPr>
              <a:spLocks/>
            </p:cNvSpPr>
            <p:nvPr/>
          </p:nvSpPr>
          <p:spPr bwMode="auto">
            <a:xfrm>
              <a:off x="1839" y="1264"/>
              <a:ext cx="83" cy="1"/>
            </a:xfrm>
            <a:custGeom>
              <a:avLst/>
              <a:gdLst>
                <a:gd name="T0" fmla="*/ 83 w 83"/>
                <a:gd name="T1" fmla="*/ 0 h 1"/>
                <a:gd name="T2" fmla="*/ 0 w 83"/>
                <a:gd name="T3" fmla="*/ 0 h 1"/>
                <a:gd name="T4" fmla="*/ 0 w 83"/>
                <a:gd name="T5" fmla="*/ 0 h 1"/>
                <a:gd name="T6" fmla="*/ 83 w 83"/>
                <a:gd name="T7" fmla="*/ 0 h 1"/>
                <a:gd name="T8" fmla="*/ 83 w 83"/>
                <a:gd name="T9" fmla="*/ 0 h 1"/>
                <a:gd name="T10" fmla="*/ 83 w 83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3"/>
                <a:gd name="T19" fmla="*/ 0 h 1"/>
                <a:gd name="T20" fmla="*/ 83 w 83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3" h="1">
                  <a:moveTo>
                    <a:pt x="83" y="0"/>
                  </a:moveTo>
                  <a:lnTo>
                    <a:pt x="0" y="0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2" name="Freeform 120"/>
            <p:cNvSpPr>
              <a:spLocks/>
            </p:cNvSpPr>
            <p:nvPr/>
          </p:nvSpPr>
          <p:spPr bwMode="auto">
            <a:xfrm>
              <a:off x="1839" y="1264"/>
              <a:ext cx="83" cy="1"/>
            </a:xfrm>
            <a:custGeom>
              <a:avLst/>
              <a:gdLst>
                <a:gd name="T0" fmla="*/ 83 w 83"/>
                <a:gd name="T1" fmla="*/ 0 h 1"/>
                <a:gd name="T2" fmla="*/ 0 w 83"/>
                <a:gd name="T3" fmla="*/ 0 h 1"/>
                <a:gd name="T4" fmla="*/ 0 w 83"/>
                <a:gd name="T5" fmla="*/ 0 h 1"/>
                <a:gd name="T6" fmla="*/ 83 w 83"/>
                <a:gd name="T7" fmla="*/ 0 h 1"/>
                <a:gd name="T8" fmla="*/ 83 w 83"/>
                <a:gd name="T9" fmla="*/ 0 h 1"/>
                <a:gd name="T10" fmla="*/ 83 w 83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3"/>
                <a:gd name="T19" fmla="*/ 0 h 1"/>
                <a:gd name="T20" fmla="*/ 83 w 83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3" h="1">
                  <a:moveTo>
                    <a:pt x="83" y="0"/>
                  </a:moveTo>
                  <a:lnTo>
                    <a:pt x="0" y="0"/>
                  </a:lnTo>
                  <a:lnTo>
                    <a:pt x="8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3" name="Freeform 121"/>
            <p:cNvSpPr>
              <a:spLocks/>
            </p:cNvSpPr>
            <p:nvPr/>
          </p:nvSpPr>
          <p:spPr bwMode="auto">
            <a:xfrm>
              <a:off x="1839" y="1214"/>
              <a:ext cx="83" cy="6"/>
            </a:xfrm>
            <a:custGeom>
              <a:avLst/>
              <a:gdLst>
                <a:gd name="T0" fmla="*/ 83 w 83"/>
                <a:gd name="T1" fmla="*/ 6 h 6"/>
                <a:gd name="T2" fmla="*/ 0 w 83"/>
                <a:gd name="T3" fmla="*/ 6 h 6"/>
                <a:gd name="T4" fmla="*/ 0 w 83"/>
                <a:gd name="T5" fmla="*/ 0 h 6"/>
                <a:gd name="T6" fmla="*/ 83 w 83"/>
                <a:gd name="T7" fmla="*/ 0 h 6"/>
                <a:gd name="T8" fmla="*/ 83 w 83"/>
                <a:gd name="T9" fmla="*/ 6 h 6"/>
                <a:gd name="T10" fmla="*/ 83 w 83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3"/>
                <a:gd name="T19" fmla="*/ 0 h 6"/>
                <a:gd name="T20" fmla="*/ 83 w 83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3" h="6">
                  <a:moveTo>
                    <a:pt x="83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6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4" name="Freeform 122"/>
            <p:cNvSpPr>
              <a:spLocks/>
            </p:cNvSpPr>
            <p:nvPr/>
          </p:nvSpPr>
          <p:spPr bwMode="auto">
            <a:xfrm>
              <a:off x="1839" y="1214"/>
              <a:ext cx="83" cy="6"/>
            </a:xfrm>
            <a:custGeom>
              <a:avLst/>
              <a:gdLst>
                <a:gd name="T0" fmla="*/ 83 w 83"/>
                <a:gd name="T1" fmla="*/ 6 h 6"/>
                <a:gd name="T2" fmla="*/ 0 w 83"/>
                <a:gd name="T3" fmla="*/ 6 h 6"/>
                <a:gd name="T4" fmla="*/ 0 w 83"/>
                <a:gd name="T5" fmla="*/ 0 h 6"/>
                <a:gd name="T6" fmla="*/ 83 w 83"/>
                <a:gd name="T7" fmla="*/ 0 h 6"/>
                <a:gd name="T8" fmla="*/ 83 w 83"/>
                <a:gd name="T9" fmla="*/ 6 h 6"/>
                <a:gd name="T10" fmla="*/ 83 w 83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3"/>
                <a:gd name="T19" fmla="*/ 0 h 6"/>
                <a:gd name="T20" fmla="*/ 83 w 83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3" h="6">
                  <a:moveTo>
                    <a:pt x="83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5" name="Freeform 123"/>
            <p:cNvSpPr>
              <a:spLocks noEditPoints="1"/>
            </p:cNvSpPr>
            <p:nvPr/>
          </p:nvSpPr>
          <p:spPr bwMode="auto">
            <a:xfrm>
              <a:off x="1833" y="1197"/>
              <a:ext cx="101" cy="90"/>
            </a:xfrm>
            <a:custGeom>
              <a:avLst/>
              <a:gdLst>
                <a:gd name="T0" fmla="*/ 48 w 101"/>
                <a:gd name="T1" fmla="*/ 0 h 90"/>
                <a:gd name="T2" fmla="*/ 30 w 101"/>
                <a:gd name="T3" fmla="*/ 6 h 90"/>
                <a:gd name="T4" fmla="*/ 18 w 101"/>
                <a:gd name="T5" fmla="*/ 12 h 90"/>
                <a:gd name="T6" fmla="*/ 6 w 101"/>
                <a:gd name="T7" fmla="*/ 28 h 90"/>
                <a:gd name="T8" fmla="*/ 0 w 101"/>
                <a:gd name="T9" fmla="*/ 45 h 90"/>
                <a:gd name="T10" fmla="*/ 6 w 101"/>
                <a:gd name="T11" fmla="*/ 62 h 90"/>
                <a:gd name="T12" fmla="*/ 18 w 101"/>
                <a:gd name="T13" fmla="*/ 79 h 90"/>
                <a:gd name="T14" fmla="*/ 30 w 101"/>
                <a:gd name="T15" fmla="*/ 84 h 90"/>
                <a:gd name="T16" fmla="*/ 48 w 101"/>
                <a:gd name="T17" fmla="*/ 90 h 90"/>
                <a:gd name="T18" fmla="*/ 71 w 101"/>
                <a:gd name="T19" fmla="*/ 84 h 90"/>
                <a:gd name="T20" fmla="*/ 83 w 101"/>
                <a:gd name="T21" fmla="*/ 79 h 90"/>
                <a:gd name="T22" fmla="*/ 95 w 101"/>
                <a:gd name="T23" fmla="*/ 62 h 90"/>
                <a:gd name="T24" fmla="*/ 101 w 101"/>
                <a:gd name="T25" fmla="*/ 45 h 90"/>
                <a:gd name="T26" fmla="*/ 95 w 101"/>
                <a:gd name="T27" fmla="*/ 28 h 90"/>
                <a:gd name="T28" fmla="*/ 83 w 101"/>
                <a:gd name="T29" fmla="*/ 12 h 90"/>
                <a:gd name="T30" fmla="*/ 71 w 101"/>
                <a:gd name="T31" fmla="*/ 6 h 90"/>
                <a:gd name="T32" fmla="*/ 48 w 101"/>
                <a:gd name="T33" fmla="*/ 0 h 90"/>
                <a:gd name="T34" fmla="*/ 48 w 101"/>
                <a:gd name="T35" fmla="*/ 0 h 90"/>
                <a:gd name="T36" fmla="*/ 48 w 101"/>
                <a:gd name="T37" fmla="*/ 84 h 90"/>
                <a:gd name="T38" fmla="*/ 30 w 101"/>
                <a:gd name="T39" fmla="*/ 84 h 90"/>
                <a:gd name="T40" fmla="*/ 18 w 101"/>
                <a:gd name="T41" fmla="*/ 73 h 90"/>
                <a:gd name="T42" fmla="*/ 12 w 101"/>
                <a:gd name="T43" fmla="*/ 62 h 90"/>
                <a:gd name="T44" fmla="*/ 6 w 101"/>
                <a:gd name="T45" fmla="*/ 45 h 90"/>
                <a:gd name="T46" fmla="*/ 12 w 101"/>
                <a:gd name="T47" fmla="*/ 28 h 90"/>
                <a:gd name="T48" fmla="*/ 18 w 101"/>
                <a:gd name="T49" fmla="*/ 17 h 90"/>
                <a:gd name="T50" fmla="*/ 30 w 101"/>
                <a:gd name="T51" fmla="*/ 6 h 90"/>
                <a:gd name="T52" fmla="*/ 48 w 101"/>
                <a:gd name="T53" fmla="*/ 0 h 90"/>
                <a:gd name="T54" fmla="*/ 66 w 101"/>
                <a:gd name="T55" fmla="*/ 6 h 90"/>
                <a:gd name="T56" fmla="*/ 83 w 101"/>
                <a:gd name="T57" fmla="*/ 17 h 90"/>
                <a:gd name="T58" fmla="*/ 89 w 101"/>
                <a:gd name="T59" fmla="*/ 28 h 90"/>
                <a:gd name="T60" fmla="*/ 95 w 101"/>
                <a:gd name="T61" fmla="*/ 45 h 90"/>
                <a:gd name="T62" fmla="*/ 89 w 101"/>
                <a:gd name="T63" fmla="*/ 62 h 90"/>
                <a:gd name="T64" fmla="*/ 83 w 101"/>
                <a:gd name="T65" fmla="*/ 73 h 90"/>
                <a:gd name="T66" fmla="*/ 66 w 101"/>
                <a:gd name="T67" fmla="*/ 84 h 90"/>
                <a:gd name="T68" fmla="*/ 48 w 101"/>
                <a:gd name="T69" fmla="*/ 84 h 90"/>
                <a:gd name="T70" fmla="*/ 48 w 101"/>
                <a:gd name="T71" fmla="*/ 84 h 9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1"/>
                <a:gd name="T109" fmla="*/ 0 h 90"/>
                <a:gd name="T110" fmla="*/ 101 w 101"/>
                <a:gd name="T111" fmla="*/ 90 h 9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1" h="90">
                  <a:moveTo>
                    <a:pt x="48" y="0"/>
                  </a:moveTo>
                  <a:lnTo>
                    <a:pt x="30" y="6"/>
                  </a:lnTo>
                  <a:lnTo>
                    <a:pt x="18" y="12"/>
                  </a:lnTo>
                  <a:lnTo>
                    <a:pt x="6" y="28"/>
                  </a:lnTo>
                  <a:lnTo>
                    <a:pt x="0" y="45"/>
                  </a:lnTo>
                  <a:lnTo>
                    <a:pt x="6" y="62"/>
                  </a:lnTo>
                  <a:lnTo>
                    <a:pt x="18" y="79"/>
                  </a:lnTo>
                  <a:lnTo>
                    <a:pt x="30" y="84"/>
                  </a:lnTo>
                  <a:lnTo>
                    <a:pt x="48" y="90"/>
                  </a:lnTo>
                  <a:lnTo>
                    <a:pt x="71" y="84"/>
                  </a:lnTo>
                  <a:lnTo>
                    <a:pt x="83" y="79"/>
                  </a:lnTo>
                  <a:lnTo>
                    <a:pt x="95" y="62"/>
                  </a:lnTo>
                  <a:lnTo>
                    <a:pt x="101" y="45"/>
                  </a:lnTo>
                  <a:lnTo>
                    <a:pt x="95" y="28"/>
                  </a:lnTo>
                  <a:lnTo>
                    <a:pt x="83" y="12"/>
                  </a:lnTo>
                  <a:lnTo>
                    <a:pt x="71" y="6"/>
                  </a:lnTo>
                  <a:lnTo>
                    <a:pt x="48" y="0"/>
                  </a:lnTo>
                  <a:close/>
                  <a:moveTo>
                    <a:pt x="48" y="84"/>
                  </a:moveTo>
                  <a:lnTo>
                    <a:pt x="30" y="84"/>
                  </a:lnTo>
                  <a:lnTo>
                    <a:pt x="18" y="73"/>
                  </a:lnTo>
                  <a:lnTo>
                    <a:pt x="12" y="62"/>
                  </a:lnTo>
                  <a:lnTo>
                    <a:pt x="6" y="45"/>
                  </a:lnTo>
                  <a:lnTo>
                    <a:pt x="12" y="28"/>
                  </a:lnTo>
                  <a:lnTo>
                    <a:pt x="18" y="17"/>
                  </a:lnTo>
                  <a:lnTo>
                    <a:pt x="30" y="6"/>
                  </a:lnTo>
                  <a:lnTo>
                    <a:pt x="48" y="0"/>
                  </a:lnTo>
                  <a:lnTo>
                    <a:pt x="66" y="6"/>
                  </a:lnTo>
                  <a:lnTo>
                    <a:pt x="83" y="17"/>
                  </a:lnTo>
                  <a:lnTo>
                    <a:pt x="89" y="28"/>
                  </a:lnTo>
                  <a:lnTo>
                    <a:pt x="95" y="45"/>
                  </a:lnTo>
                  <a:lnTo>
                    <a:pt x="89" y="62"/>
                  </a:lnTo>
                  <a:lnTo>
                    <a:pt x="83" y="73"/>
                  </a:lnTo>
                  <a:lnTo>
                    <a:pt x="66" y="84"/>
                  </a:lnTo>
                  <a:lnTo>
                    <a:pt x="48" y="84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6" name="Freeform 124"/>
            <p:cNvSpPr>
              <a:spLocks/>
            </p:cNvSpPr>
            <p:nvPr/>
          </p:nvSpPr>
          <p:spPr bwMode="auto">
            <a:xfrm>
              <a:off x="1833" y="1197"/>
              <a:ext cx="101" cy="90"/>
            </a:xfrm>
            <a:custGeom>
              <a:avLst/>
              <a:gdLst>
                <a:gd name="T0" fmla="*/ 48 w 101"/>
                <a:gd name="T1" fmla="*/ 0 h 90"/>
                <a:gd name="T2" fmla="*/ 30 w 101"/>
                <a:gd name="T3" fmla="*/ 6 h 90"/>
                <a:gd name="T4" fmla="*/ 18 w 101"/>
                <a:gd name="T5" fmla="*/ 12 h 90"/>
                <a:gd name="T6" fmla="*/ 6 w 101"/>
                <a:gd name="T7" fmla="*/ 28 h 90"/>
                <a:gd name="T8" fmla="*/ 0 w 101"/>
                <a:gd name="T9" fmla="*/ 45 h 90"/>
                <a:gd name="T10" fmla="*/ 6 w 101"/>
                <a:gd name="T11" fmla="*/ 62 h 90"/>
                <a:gd name="T12" fmla="*/ 18 w 101"/>
                <a:gd name="T13" fmla="*/ 79 h 90"/>
                <a:gd name="T14" fmla="*/ 30 w 101"/>
                <a:gd name="T15" fmla="*/ 84 h 90"/>
                <a:gd name="T16" fmla="*/ 48 w 101"/>
                <a:gd name="T17" fmla="*/ 90 h 90"/>
                <a:gd name="T18" fmla="*/ 71 w 101"/>
                <a:gd name="T19" fmla="*/ 84 h 90"/>
                <a:gd name="T20" fmla="*/ 83 w 101"/>
                <a:gd name="T21" fmla="*/ 79 h 90"/>
                <a:gd name="T22" fmla="*/ 95 w 101"/>
                <a:gd name="T23" fmla="*/ 62 h 90"/>
                <a:gd name="T24" fmla="*/ 101 w 101"/>
                <a:gd name="T25" fmla="*/ 45 h 90"/>
                <a:gd name="T26" fmla="*/ 95 w 101"/>
                <a:gd name="T27" fmla="*/ 28 h 90"/>
                <a:gd name="T28" fmla="*/ 83 w 101"/>
                <a:gd name="T29" fmla="*/ 12 h 90"/>
                <a:gd name="T30" fmla="*/ 71 w 101"/>
                <a:gd name="T31" fmla="*/ 6 h 90"/>
                <a:gd name="T32" fmla="*/ 48 w 101"/>
                <a:gd name="T33" fmla="*/ 0 h 90"/>
                <a:gd name="T34" fmla="*/ 48 w 101"/>
                <a:gd name="T35" fmla="*/ 0 h 9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1"/>
                <a:gd name="T55" fmla="*/ 0 h 90"/>
                <a:gd name="T56" fmla="*/ 101 w 101"/>
                <a:gd name="T57" fmla="*/ 90 h 9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1" h="90">
                  <a:moveTo>
                    <a:pt x="48" y="0"/>
                  </a:moveTo>
                  <a:lnTo>
                    <a:pt x="30" y="6"/>
                  </a:lnTo>
                  <a:lnTo>
                    <a:pt x="18" y="12"/>
                  </a:lnTo>
                  <a:lnTo>
                    <a:pt x="6" y="28"/>
                  </a:lnTo>
                  <a:lnTo>
                    <a:pt x="0" y="45"/>
                  </a:lnTo>
                  <a:lnTo>
                    <a:pt x="6" y="62"/>
                  </a:lnTo>
                  <a:lnTo>
                    <a:pt x="18" y="79"/>
                  </a:lnTo>
                  <a:lnTo>
                    <a:pt x="30" y="84"/>
                  </a:lnTo>
                  <a:lnTo>
                    <a:pt x="48" y="90"/>
                  </a:lnTo>
                  <a:lnTo>
                    <a:pt x="71" y="84"/>
                  </a:lnTo>
                  <a:lnTo>
                    <a:pt x="83" y="79"/>
                  </a:lnTo>
                  <a:lnTo>
                    <a:pt x="95" y="62"/>
                  </a:lnTo>
                  <a:lnTo>
                    <a:pt x="101" y="45"/>
                  </a:lnTo>
                  <a:lnTo>
                    <a:pt x="95" y="28"/>
                  </a:lnTo>
                  <a:lnTo>
                    <a:pt x="83" y="12"/>
                  </a:lnTo>
                  <a:lnTo>
                    <a:pt x="71" y="6"/>
                  </a:lnTo>
                  <a:lnTo>
                    <a:pt x="4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7" name="Freeform 125"/>
            <p:cNvSpPr>
              <a:spLocks/>
            </p:cNvSpPr>
            <p:nvPr/>
          </p:nvSpPr>
          <p:spPr bwMode="auto">
            <a:xfrm>
              <a:off x="1839" y="1197"/>
              <a:ext cx="89" cy="84"/>
            </a:xfrm>
            <a:custGeom>
              <a:avLst/>
              <a:gdLst>
                <a:gd name="T0" fmla="*/ 42 w 89"/>
                <a:gd name="T1" fmla="*/ 84 h 84"/>
                <a:gd name="T2" fmla="*/ 24 w 89"/>
                <a:gd name="T3" fmla="*/ 84 h 84"/>
                <a:gd name="T4" fmla="*/ 12 w 89"/>
                <a:gd name="T5" fmla="*/ 73 h 84"/>
                <a:gd name="T6" fmla="*/ 6 w 89"/>
                <a:gd name="T7" fmla="*/ 62 h 84"/>
                <a:gd name="T8" fmla="*/ 0 w 89"/>
                <a:gd name="T9" fmla="*/ 45 h 84"/>
                <a:gd name="T10" fmla="*/ 6 w 89"/>
                <a:gd name="T11" fmla="*/ 28 h 84"/>
                <a:gd name="T12" fmla="*/ 12 w 89"/>
                <a:gd name="T13" fmla="*/ 17 h 84"/>
                <a:gd name="T14" fmla="*/ 24 w 89"/>
                <a:gd name="T15" fmla="*/ 6 h 84"/>
                <a:gd name="T16" fmla="*/ 42 w 89"/>
                <a:gd name="T17" fmla="*/ 0 h 84"/>
                <a:gd name="T18" fmla="*/ 60 w 89"/>
                <a:gd name="T19" fmla="*/ 6 h 84"/>
                <a:gd name="T20" fmla="*/ 77 w 89"/>
                <a:gd name="T21" fmla="*/ 17 h 84"/>
                <a:gd name="T22" fmla="*/ 83 w 89"/>
                <a:gd name="T23" fmla="*/ 28 h 84"/>
                <a:gd name="T24" fmla="*/ 89 w 89"/>
                <a:gd name="T25" fmla="*/ 45 h 84"/>
                <a:gd name="T26" fmla="*/ 83 w 89"/>
                <a:gd name="T27" fmla="*/ 62 h 84"/>
                <a:gd name="T28" fmla="*/ 77 w 89"/>
                <a:gd name="T29" fmla="*/ 73 h 84"/>
                <a:gd name="T30" fmla="*/ 60 w 89"/>
                <a:gd name="T31" fmla="*/ 84 h 84"/>
                <a:gd name="T32" fmla="*/ 42 w 89"/>
                <a:gd name="T33" fmla="*/ 84 h 84"/>
                <a:gd name="T34" fmla="*/ 42 w 89"/>
                <a:gd name="T35" fmla="*/ 84 h 8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9"/>
                <a:gd name="T55" fmla="*/ 0 h 84"/>
                <a:gd name="T56" fmla="*/ 89 w 89"/>
                <a:gd name="T57" fmla="*/ 84 h 8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9" h="84">
                  <a:moveTo>
                    <a:pt x="42" y="84"/>
                  </a:moveTo>
                  <a:lnTo>
                    <a:pt x="24" y="84"/>
                  </a:lnTo>
                  <a:lnTo>
                    <a:pt x="12" y="73"/>
                  </a:lnTo>
                  <a:lnTo>
                    <a:pt x="6" y="62"/>
                  </a:lnTo>
                  <a:lnTo>
                    <a:pt x="0" y="45"/>
                  </a:lnTo>
                  <a:lnTo>
                    <a:pt x="6" y="28"/>
                  </a:lnTo>
                  <a:lnTo>
                    <a:pt x="12" y="17"/>
                  </a:lnTo>
                  <a:lnTo>
                    <a:pt x="24" y="6"/>
                  </a:lnTo>
                  <a:lnTo>
                    <a:pt x="42" y="0"/>
                  </a:lnTo>
                  <a:lnTo>
                    <a:pt x="60" y="6"/>
                  </a:lnTo>
                  <a:lnTo>
                    <a:pt x="77" y="17"/>
                  </a:lnTo>
                  <a:lnTo>
                    <a:pt x="83" y="28"/>
                  </a:lnTo>
                  <a:lnTo>
                    <a:pt x="89" y="45"/>
                  </a:lnTo>
                  <a:lnTo>
                    <a:pt x="83" y="62"/>
                  </a:lnTo>
                  <a:lnTo>
                    <a:pt x="77" y="73"/>
                  </a:lnTo>
                  <a:lnTo>
                    <a:pt x="60" y="84"/>
                  </a:lnTo>
                  <a:lnTo>
                    <a:pt x="42" y="8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8" name="Freeform 126"/>
            <p:cNvSpPr>
              <a:spLocks/>
            </p:cNvSpPr>
            <p:nvPr/>
          </p:nvSpPr>
          <p:spPr bwMode="auto">
            <a:xfrm>
              <a:off x="1857" y="1209"/>
              <a:ext cx="53" cy="67"/>
            </a:xfrm>
            <a:custGeom>
              <a:avLst/>
              <a:gdLst>
                <a:gd name="T0" fmla="*/ 53 w 53"/>
                <a:gd name="T1" fmla="*/ 50 h 67"/>
                <a:gd name="T2" fmla="*/ 53 w 53"/>
                <a:gd name="T3" fmla="*/ 55 h 67"/>
                <a:gd name="T4" fmla="*/ 47 w 53"/>
                <a:gd name="T5" fmla="*/ 61 h 67"/>
                <a:gd name="T6" fmla="*/ 36 w 53"/>
                <a:gd name="T7" fmla="*/ 67 h 67"/>
                <a:gd name="T8" fmla="*/ 24 w 53"/>
                <a:gd name="T9" fmla="*/ 67 h 67"/>
                <a:gd name="T10" fmla="*/ 18 w 53"/>
                <a:gd name="T11" fmla="*/ 67 h 67"/>
                <a:gd name="T12" fmla="*/ 6 w 53"/>
                <a:gd name="T13" fmla="*/ 61 h 67"/>
                <a:gd name="T14" fmla="*/ 0 w 53"/>
                <a:gd name="T15" fmla="*/ 55 h 67"/>
                <a:gd name="T16" fmla="*/ 0 w 53"/>
                <a:gd name="T17" fmla="*/ 50 h 67"/>
                <a:gd name="T18" fmla="*/ 0 w 53"/>
                <a:gd name="T19" fmla="*/ 0 h 67"/>
                <a:gd name="T20" fmla="*/ 53 w 53"/>
                <a:gd name="T21" fmla="*/ 0 h 67"/>
                <a:gd name="T22" fmla="*/ 53 w 53"/>
                <a:gd name="T23" fmla="*/ 50 h 67"/>
                <a:gd name="T24" fmla="*/ 53 w 53"/>
                <a:gd name="T25" fmla="*/ 50 h 6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3"/>
                <a:gd name="T40" fmla="*/ 0 h 67"/>
                <a:gd name="T41" fmla="*/ 53 w 53"/>
                <a:gd name="T42" fmla="*/ 67 h 6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3" h="67">
                  <a:moveTo>
                    <a:pt x="53" y="50"/>
                  </a:moveTo>
                  <a:lnTo>
                    <a:pt x="53" y="55"/>
                  </a:lnTo>
                  <a:lnTo>
                    <a:pt x="47" y="61"/>
                  </a:lnTo>
                  <a:lnTo>
                    <a:pt x="36" y="67"/>
                  </a:lnTo>
                  <a:lnTo>
                    <a:pt x="24" y="67"/>
                  </a:lnTo>
                  <a:lnTo>
                    <a:pt x="18" y="67"/>
                  </a:lnTo>
                  <a:lnTo>
                    <a:pt x="6" y="61"/>
                  </a:lnTo>
                  <a:lnTo>
                    <a:pt x="0" y="55"/>
                  </a:lnTo>
                  <a:lnTo>
                    <a:pt x="0" y="50"/>
                  </a:lnTo>
                  <a:lnTo>
                    <a:pt x="0" y="0"/>
                  </a:lnTo>
                  <a:lnTo>
                    <a:pt x="53" y="0"/>
                  </a:lnTo>
                  <a:lnTo>
                    <a:pt x="53" y="50"/>
                  </a:lnTo>
                  <a:close/>
                </a:path>
              </a:pathLst>
            </a:custGeom>
            <a:solidFill>
              <a:srgbClr val="FF160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9" name="Freeform 127"/>
            <p:cNvSpPr>
              <a:spLocks/>
            </p:cNvSpPr>
            <p:nvPr/>
          </p:nvSpPr>
          <p:spPr bwMode="auto">
            <a:xfrm>
              <a:off x="1857" y="1209"/>
              <a:ext cx="53" cy="67"/>
            </a:xfrm>
            <a:custGeom>
              <a:avLst/>
              <a:gdLst>
                <a:gd name="T0" fmla="*/ 53 w 53"/>
                <a:gd name="T1" fmla="*/ 50 h 67"/>
                <a:gd name="T2" fmla="*/ 53 w 53"/>
                <a:gd name="T3" fmla="*/ 55 h 67"/>
                <a:gd name="T4" fmla="*/ 47 w 53"/>
                <a:gd name="T5" fmla="*/ 61 h 67"/>
                <a:gd name="T6" fmla="*/ 36 w 53"/>
                <a:gd name="T7" fmla="*/ 67 h 67"/>
                <a:gd name="T8" fmla="*/ 24 w 53"/>
                <a:gd name="T9" fmla="*/ 67 h 67"/>
                <a:gd name="T10" fmla="*/ 18 w 53"/>
                <a:gd name="T11" fmla="*/ 67 h 67"/>
                <a:gd name="T12" fmla="*/ 6 w 53"/>
                <a:gd name="T13" fmla="*/ 61 h 67"/>
                <a:gd name="T14" fmla="*/ 0 w 53"/>
                <a:gd name="T15" fmla="*/ 55 h 67"/>
                <a:gd name="T16" fmla="*/ 0 w 53"/>
                <a:gd name="T17" fmla="*/ 50 h 67"/>
                <a:gd name="T18" fmla="*/ 0 w 53"/>
                <a:gd name="T19" fmla="*/ 0 h 67"/>
                <a:gd name="T20" fmla="*/ 53 w 53"/>
                <a:gd name="T21" fmla="*/ 0 h 67"/>
                <a:gd name="T22" fmla="*/ 53 w 53"/>
                <a:gd name="T23" fmla="*/ 50 h 67"/>
                <a:gd name="T24" fmla="*/ 53 w 53"/>
                <a:gd name="T25" fmla="*/ 50 h 6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3"/>
                <a:gd name="T40" fmla="*/ 0 h 67"/>
                <a:gd name="T41" fmla="*/ 53 w 53"/>
                <a:gd name="T42" fmla="*/ 67 h 6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3" h="67">
                  <a:moveTo>
                    <a:pt x="53" y="50"/>
                  </a:moveTo>
                  <a:lnTo>
                    <a:pt x="53" y="55"/>
                  </a:lnTo>
                  <a:lnTo>
                    <a:pt x="47" y="61"/>
                  </a:lnTo>
                  <a:lnTo>
                    <a:pt x="36" y="67"/>
                  </a:lnTo>
                  <a:lnTo>
                    <a:pt x="24" y="67"/>
                  </a:lnTo>
                  <a:lnTo>
                    <a:pt x="18" y="67"/>
                  </a:lnTo>
                  <a:lnTo>
                    <a:pt x="6" y="61"/>
                  </a:lnTo>
                  <a:lnTo>
                    <a:pt x="0" y="55"/>
                  </a:lnTo>
                  <a:lnTo>
                    <a:pt x="0" y="50"/>
                  </a:lnTo>
                  <a:lnTo>
                    <a:pt x="0" y="0"/>
                  </a:lnTo>
                  <a:lnTo>
                    <a:pt x="53" y="0"/>
                  </a:lnTo>
                  <a:lnTo>
                    <a:pt x="53" y="50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0" name="Freeform 128"/>
            <p:cNvSpPr>
              <a:spLocks/>
            </p:cNvSpPr>
            <p:nvPr/>
          </p:nvSpPr>
          <p:spPr bwMode="auto">
            <a:xfrm>
              <a:off x="1869" y="1225"/>
              <a:ext cx="30" cy="34"/>
            </a:xfrm>
            <a:custGeom>
              <a:avLst/>
              <a:gdLst>
                <a:gd name="T0" fmla="*/ 30 w 30"/>
                <a:gd name="T1" fmla="*/ 28 h 34"/>
                <a:gd name="T2" fmla="*/ 24 w 30"/>
                <a:gd name="T3" fmla="*/ 34 h 34"/>
                <a:gd name="T4" fmla="*/ 12 w 30"/>
                <a:gd name="T5" fmla="*/ 34 h 34"/>
                <a:gd name="T6" fmla="*/ 6 w 30"/>
                <a:gd name="T7" fmla="*/ 34 h 34"/>
                <a:gd name="T8" fmla="*/ 0 w 30"/>
                <a:gd name="T9" fmla="*/ 28 h 34"/>
                <a:gd name="T10" fmla="*/ 0 w 30"/>
                <a:gd name="T11" fmla="*/ 0 h 34"/>
                <a:gd name="T12" fmla="*/ 30 w 30"/>
                <a:gd name="T13" fmla="*/ 0 h 34"/>
                <a:gd name="T14" fmla="*/ 30 w 30"/>
                <a:gd name="T15" fmla="*/ 28 h 34"/>
                <a:gd name="T16" fmla="*/ 30 w 30"/>
                <a:gd name="T17" fmla="*/ 28 h 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34"/>
                <a:gd name="T29" fmla="*/ 30 w 30"/>
                <a:gd name="T30" fmla="*/ 34 h 3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34">
                  <a:moveTo>
                    <a:pt x="30" y="28"/>
                  </a:moveTo>
                  <a:lnTo>
                    <a:pt x="24" y="34"/>
                  </a:lnTo>
                  <a:lnTo>
                    <a:pt x="12" y="34"/>
                  </a:lnTo>
                  <a:lnTo>
                    <a:pt x="6" y="34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2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1" name="Freeform 129"/>
            <p:cNvSpPr>
              <a:spLocks/>
            </p:cNvSpPr>
            <p:nvPr/>
          </p:nvSpPr>
          <p:spPr bwMode="auto">
            <a:xfrm>
              <a:off x="1881" y="1225"/>
              <a:ext cx="6" cy="11"/>
            </a:xfrm>
            <a:custGeom>
              <a:avLst/>
              <a:gdLst>
                <a:gd name="T0" fmla="*/ 6 w 6"/>
                <a:gd name="T1" fmla="*/ 6 h 11"/>
                <a:gd name="T2" fmla="*/ 6 w 6"/>
                <a:gd name="T3" fmla="*/ 11 h 11"/>
                <a:gd name="T4" fmla="*/ 0 w 6"/>
                <a:gd name="T5" fmla="*/ 11 h 11"/>
                <a:gd name="T6" fmla="*/ 0 w 6"/>
                <a:gd name="T7" fmla="*/ 11 h 11"/>
                <a:gd name="T8" fmla="*/ 0 w 6"/>
                <a:gd name="T9" fmla="*/ 6 h 11"/>
                <a:gd name="T10" fmla="*/ 0 w 6"/>
                <a:gd name="T11" fmla="*/ 0 h 11"/>
                <a:gd name="T12" fmla="*/ 6 w 6"/>
                <a:gd name="T13" fmla="*/ 0 h 11"/>
                <a:gd name="T14" fmla="*/ 6 w 6"/>
                <a:gd name="T15" fmla="*/ 6 h 11"/>
                <a:gd name="T16" fmla="*/ 6 w 6"/>
                <a:gd name="T17" fmla="*/ 6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1"/>
                <a:gd name="T29" fmla="*/ 6 w 6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1">
                  <a:moveTo>
                    <a:pt x="6" y="6"/>
                  </a:moveTo>
                  <a:lnTo>
                    <a:pt x="6" y="11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A50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2" name="Freeform 130"/>
            <p:cNvSpPr>
              <a:spLocks/>
            </p:cNvSpPr>
            <p:nvPr/>
          </p:nvSpPr>
          <p:spPr bwMode="auto">
            <a:xfrm>
              <a:off x="1881" y="1248"/>
              <a:ext cx="6" cy="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5 h 5"/>
                <a:gd name="T4" fmla="*/ 0 w 6"/>
                <a:gd name="T5" fmla="*/ 5 h 5"/>
                <a:gd name="T6" fmla="*/ 0 w 6"/>
                <a:gd name="T7" fmla="*/ 5 h 5"/>
                <a:gd name="T8" fmla="*/ 0 w 6"/>
                <a:gd name="T9" fmla="*/ 0 h 5"/>
                <a:gd name="T10" fmla="*/ 6 w 6"/>
                <a:gd name="T11" fmla="*/ 0 h 5"/>
                <a:gd name="T12" fmla="*/ 6 w 6"/>
                <a:gd name="T13" fmla="*/ 5 h 5"/>
                <a:gd name="T14" fmla="*/ 6 w 6"/>
                <a:gd name="T15" fmla="*/ 5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5"/>
                <a:gd name="T26" fmla="*/ 6 w 6"/>
                <a:gd name="T27" fmla="*/ 5 h 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5">
                  <a:moveTo>
                    <a:pt x="6" y="5"/>
                  </a:move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0A50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3" name="Freeform 131"/>
            <p:cNvSpPr>
              <a:spLocks/>
            </p:cNvSpPr>
            <p:nvPr/>
          </p:nvSpPr>
          <p:spPr bwMode="auto">
            <a:xfrm>
              <a:off x="1887" y="1236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0 h 6"/>
                <a:gd name="T10" fmla="*/ 6 w 6"/>
                <a:gd name="T11" fmla="*/ 0 h 6"/>
                <a:gd name="T12" fmla="*/ 6 w 6"/>
                <a:gd name="T13" fmla="*/ 6 h 6"/>
                <a:gd name="T14" fmla="*/ 6 w 6"/>
                <a:gd name="T15" fmla="*/ 6 h 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6"/>
                <a:gd name="T26" fmla="*/ 6 w 6"/>
                <a:gd name="T27" fmla="*/ 6 h 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A50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4" name="Freeform 132"/>
            <p:cNvSpPr>
              <a:spLocks/>
            </p:cNvSpPr>
            <p:nvPr/>
          </p:nvSpPr>
          <p:spPr bwMode="auto">
            <a:xfrm>
              <a:off x="1875" y="1236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0 h 6"/>
                <a:gd name="T10" fmla="*/ 6 w 6"/>
                <a:gd name="T11" fmla="*/ 0 h 6"/>
                <a:gd name="T12" fmla="*/ 6 w 6"/>
                <a:gd name="T13" fmla="*/ 6 h 6"/>
                <a:gd name="T14" fmla="*/ 6 w 6"/>
                <a:gd name="T15" fmla="*/ 6 h 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6"/>
                <a:gd name="T26" fmla="*/ 6 w 6"/>
                <a:gd name="T27" fmla="*/ 6 h 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A50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5" name="Freeform 133"/>
            <p:cNvSpPr>
              <a:spLocks/>
            </p:cNvSpPr>
            <p:nvPr/>
          </p:nvSpPr>
          <p:spPr bwMode="auto">
            <a:xfrm>
              <a:off x="1863" y="1209"/>
              <a:ext cx="6" cy="11"/>
            </a:xfrm>
            <a:custGeom>
              <a:avLst/>
              <a:gdLst>
                <a:gd name="T0" fmla="*/ 6 w 6"/>
                <a:gd name="T1" fmla="*/ 11 h 11"/>
                <a:gd name="T2" fmla="*/ 0 w 6"/>
                <a:gd name="T3" fmla="*/ 11 h 11"/>
                <a:gd name="T4" fmla="*/ 0 w 6"/>
                <a:gd name="T5" fmla="*/ 0 h 11"/>
                <a:gd name="T6" fmla="*/ 6 w 6"/>
                <a:gd name="T7" fmla="*/ 0 h 11"/>
                <a:gd name="T8" fmla="*/ 6 w 6"/>
                <a:gd name="T9" fmla="*/ 11 h 11"/>
                <a:gd name="T10" fmla="*/ 6 w 6"/>
                <a:gd name="T11" fmla="*/ 1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1"/>
                <a:gd name="T20" fmla="*/ 6 w 6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1">
                  <a:moveTo>
                    <a:pt x="6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6" name="Freeform 134"/>
            <p:cNvSpPr>
              <a:spLocks/>
            </p:cNvSpPr>
            <p:nvPr/>
          </p:nvSpPr>
          <p:spPr bwMode="auto">
            <a:xfrm>
              <a:off x="1863" y="1209"/>
              <a:ext cx="6" cy="11"/>
            </a:xfrm>
            <a:custGeom>
              <a:avLst/>
              <a:gdLst>
                <a:gd name="T0" fmla="*/ 6 w 6"/>
                <a:gd name="T1" fmla="*/ 11 h 11"/>
                <a:gd name="T2" fmla="*/ 0 w 6"/>
                <a:gd name="T3" fmla="*/ 11 h 11"/>
                <a:gd name="T4" fmla="*/ 0 w 6"/>
                <a:gd name="T5" fmla="*/ 0 h 11"/>
                <a:gd name="T6" fmla="*/ 6 w 6"/>
                <a:gd name="T7" fmla="*/ 0 h 11"/>
                <a:gd name="T8" fmla="*/ 6 w 6"/>
                <a:gd name="T9" fmla="*/ 11 h 11"/>
                <a:gd name="T10" fmla="*/ 6 w 6"/>
                <a:gd name="T11" fmla="*/ 1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1"/>
                <a:gd name="T20" fmla="*/ 6 w 6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1">
                  <a:moveTo>
                    <a:pt x="6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7" name="Freeform 135"/>
            <p:cNvSpPr>
              <a:spLocks/>
            </p:cNvSpPr>
            <p:nvPr/>
          </p:nvSpPr>
          <p:spPr bwMode="auto">
            <a:xfrm>
              <a:off x="1899" y="1209"/>
              <a:ext cx="5" cy="11"/>
            </a:xfrm>
            <a:custGeom>
              <a:avLst/>
              <a:gdLst>
                <a:gd name="T0" fmla="*/ 5 w 5"/>
                <a:gd name="T1" fmla="*/ 11 h 11"/>
                <a:gd name="T2" fmla="*/ 0 w 5"/>
                <a:gd name="T3" fmla="*/ 11 h 11"/>
                <a:gd name="T4" fmla="*/ 0 w 5"/>
                <a:gd name="T5" fmla="*/ 0 h 11"/>
                <a:gd name="T6" fmla="*/ 5 w 5"/>
                <a:gd name="T7" fmla="*/ 0 h 11"/>
                <a:gd name="T8" fmla="*/ 5 w 5"/>
                <a:gd name="T9" fmla="*/ 11 h 11"/>
                <a:gd name="T10" fmla="*/ 5 w 5"/>
                <a:gd name="T11" fmla="*/ 1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1"/>
                <a:gd name="T20" fmla="*/ 5 w 5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1">
                  <a:moveTo>
                    <a:pt x="5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11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8" name="Freeform 136"/>
            <p:cNvSpPr>
              <a:spLocks/>
            </p:cNvSpPr>
            <p:nvPr/>
          </p:nvSpPr>
          <p:spPr bwMode="auto">
            <a:xfrm>
              <a:off x="1899" y="1209"/>
              <a:ext cx="5" cy="11"/>
            </a:xfrm>
            <a:custGeom>
              <a:avLst/>
              <a:gdLst>
                <a:gd name="T0" fmla="*/ 5 w 5"/>
                <a:gd name="T1" fmla="*/ 11 h 11"/>
                <a:gd name="T2" fmla="*/ 0 w 5"/>
                <a:gd name="T3" fmla="*/ 11 h 11"/>
                <a:gd name="T4" fmla="*/ 0 w 5"/>
                <a:gd name="T5" fmla="*/ 0 h 11"/>
                <a:gd name="T6" fmla="*/ 5 w 5"/>
                <a:gd name="T7" fmla="*/ 0 h 11"/>
                <a:gd name="T8" fmla="*/ 5 w 5"/>
                <a:gd name="T9" fmla="*/ 11 h 11"/>
                <a:gd name="T10" fmla="*/ 5 w 5"/>
                <a:gd name="T11" fmla="*/ 1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1"/>
                <a:gd name="T20" fmla="*/ 5 w 5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1">
                  <a:moveTo>
                    <a:pt x="5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9" name="Freeform 137"/>
            <p:cNvSpPr>
              <a:spLocks/>
            </p:cNvSpPr>
            <p:nvPr/>
          </p:nvSpPr>
          <p:spPr bwMode="auto">
            <a:xfrm>
              <a:off x="1863" y="1236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6 h 6"/>
                <a:gd name="T4" fmla="*/ 0 w 6"/>
                <a:gd name="T5" fmla="*/ 0 h 6"/>
                <a:gd name="T6" fmla="*/ 6 w 6"/>
                <a:gd name="T7" fmla="*/ 0 h 6"/>
                <a:gd name="T8" fmla="*/ 6 w 6"/>
                <a:gd name="T9" fmla="*/ 6 h 6"/>
                <a:gd name="T10" fmla="*/ 6 w 6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6"/>
                <a:gd name="T20" fmla="*/ 6 w 6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6">
                  <a:moveTo>
                    <a:pt x="6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0" name="Freeform 138"/>
            <p:cNvSpPr>
              <a:spLocks/>
            </p:cNvSpPr>
            <p:nvPr/>
          </p:nvSpPr>
          <p:spPr bwMode="auto">
            <a:xfrm>
              <a:off x="1863" y="1236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6 h 6"/>
                <a:gd name="T4" fmla="*/ 0 w 6"/>
                <a:gd name="T5" fmla="*/ 0 h 6"/>
                <a:gd name="T6" fmla="*/ 6 w 6"/>
                <a:gd name="T7" fmla="*/ 0 h 6"/>
                <a:gd name="T8" fmla="*/ 6 w 6"/>
                <a:gd name="T9" fmla="*/ 6 h 6"/>
                <a:gd name="T10" fmla="*/ 6 w 6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6"/>
                <a:gd name="T20" fmla="*/ 6 w 6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6">
                  <a:moveTo>
                    <a:pt x="6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1" name="Freeform 139"/>
            <p:cNvSpPr>
              <a:spLocks/>
            </p:cNvSpPr>
            <p:nvPr/>
          </p:nvSpPr>
          <p:spPr bwMode="auto">
            <a:xfrm>
              <a:off x="1863" y="1253"/>
              <a:ext cx="12" cy="11"/>
            </a:xfrm>
            <a:custGeom>
              <a:avLst/>
              <a:gdLst>
                <a:gd name="T0" fmla="*/ 12 w 12"/>
                <a:gd name="T1" fmla="*/ 6 h 11"/>
                <a:gd name="T2" fmla="*/ 12 w 12"/>
                <a:gd name="T3" fmla="*/ 11 h 11"/>
                <a:gd name="T4" fmla="*/ 0 w 12"/>
                <a:gd name="T5" fmla="*/ 6 h 11"/>
                <a:gd name="T6" fmla="*/ 6 w 12"/>
                <a:gd name="T7" fmla="*/ 0 h 11"/>
                <a:gd name="T8" fmla="*/ 12 w 12"/>
                <a:gd name="T9" fmla="*/ 6 h 11"/>
                <a:gd name="T10" fmla="*/ 12 w 12"/>
                <a:gd name="T11" fmla="*/ 6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11"/>
                <a:gd name="T20" fmla="*/ 12 w 12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11">
                  <a:moveTo>
                    <a:pt x="12" y="6"/>
                  </a:moveTo>
                  <a:lnTo>
                    <a:pt x="12" y="11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2" name="Freeform 140"/>
            <p:cNvSpPr>
              <a:spLocks/>
            </p:cNvSpPr>
            <p:nvPr/>
          </p:nvSpPr>
          <p:spPr bwMode="auto">
            <a:xfrm>
              <a:off x="1863" y="1253"/>
              <a:ext cx="12" cy="11"/>
            </a:xfrm>
            <a:custGeom>
              <a:avLst/>
              <a:gdLst>
                <a:gd name="T0" fmla="*/ 12 w 12"/>
                <a:gd name="T1" fmla="*/ 6 h 11"/>
                <a:gd name="T2" fmla="*/ 12 w 12"/>
                <a:gd name="T3" fmla="*/ 11 h 11"/>
                <a:gd name="T4" fmla="*/ 0 w 12"/>
                <a:gd name="T5" fmla="*/ 6 h 11"/>
                <a:gd name="T6" fmla="*/ 6 w 12"/>
                <a:gd name="T7" fmla="*/ 0 h 11"/>
                <a:gd name="T8" fmla="*/ 12 w 12"/>
                <a:gd name="T9" fmla="*/ 6 h 11"/>
                <a:gd name="T10" fmla="*/ 12 w 12"/>
                <a:gd name="T11" fmla="*/ 6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11"/>
                <a:gd name="T20" fmla="*/ 12 w 12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11">
                  <a:moveTo>
                    <a:pt x="12" y="6"/>
                  </a:moveTo>
                  <a:lnTo>
                    <a:pt x="12" y="11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3" name="Freeform 141"/>
            <p:cNvSpPr>
              <a:spLocks/>
            </p:cNvSpPr>
            <p:nvPr/>
          </p:nvSpPr>
          <p:spPr bwMode="auto">
            <a:xfrm>
              <a:off x="1893" y="1253"/>
              <a:ext cx="6" cy="11"/>
            </a:xfrm>
            <a:custGeom>
              <a:avLst/>
              <a:gdLst>
                <a:gd name="T0" fmla="*/ 0 w 6"/>
                <a:gd name="T1" fmla="*/ 6 h 11"/>
                <a:gd name="T2" fmla="*/ 0 w 6"/>
                <a:gd name="T3" fmla="*/ 11 h 11"/>
                <a:gd name="T4" fmla="*/ 6 w 6"/>
                <a:gd name="T5" fmla="*/ 6 h 11"/>
                <a:gd name="T6" fmla="*/ 6 w 6"/>
                <a:gd name="T7" fmla="*/ 0 h 11"/>
                <a:gd name="T8" fmla="*/ 0 w 6"/>
                <a:gd name="T9" fmla="*/ 6 h 11"/>
                <a:gd name="T10" fmla="*/ 0 w 6"/>
                <a:gd name="T11" fmla="*/ 6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1"/>
                <a:gd name="T20" fmla="*/ 6 w 6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1">
                  <a:moveTo>
                    <a:pt x="0" y="6"/>
                  </a:moveTo>
                  <a:lnTo>
                    <a:pt x="0" y="11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4" name="Freeform 142"/>
            <p:cNvSpPr>
              <a:spLocks/>
            </p:cNvSpPr>
            <p:nvPr/>
          </p:nvSpPr>
          <p:spPr bwMode="auto">
            <a:xfrm>
              <a:off x="1893" y="1253"/>
              <a:ext cx="6" cy="11"/>
            </a:xfrm>
            <a:custGeom>
              <a:avLst/>
              <a:gdLst>
                <a:gd name="T0" fmla="*/ 0 w 6"/>
                <a:gd name="T1" fmla="*/ 6 h 11"/>
                <a:gd name="T2" fmla="*/ 0 w 6"/>
                <a:gd name="T3" fmla="*/ 11 h 11"/>
                <a:gd name="T4" fmla="*/ 6 w 6"/>
                <a:gd name="T5" fmla="*/ 6 h 11"/>
                <a:gd name="T6" fmla="*/ 6 w 6"/>
                <a:gd name="T7" fmla="*/ 0 h 11"/>
                <a:gd name="T8" fmla="*/ 0 w 6"/>
                <a:gd name="T9" fmla="*/ 6 h 11"/>
                <a:gd name="T10" fmla="*/ 0 w 6"/>
                <a:gd name="T11" fmla="*/ 6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1"/>
                <a:gd name="T20" fmla="*/ 6 w 6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1">
                  <a:moveTo>
                    <a:pt x="0" y="6"/>
                  </a:moveTo>
                  <a:lnTo>
                    <a:pt x="0" y="11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5" name="Freeform 143"/>
            <p:cNvSpPr>
              <a:spLocks/>
            </p:cNvSpPr>
            <p:nvPr/>
          </p:nvSpPr>
          <p:spPr bwMode="auto">
            <a:xfrm>
              <a:off x="1899" y="1236"/>
              <a:ext cx="5" cy="6"/>
            </a:xfrm>
            <a:custGeom>
              <a:avLst/>
              <a:gdLst>
                <a:gd name="T0" fmla="*/ 5 w 5"/>
                <a:gd name="T1" fmla="*/ 6 h 6"/>
                <a:gd name="T2" fmla="*/ 0 w 5"/>
                <a:gd name="T3" fmla="*/ 6 h 6"/>
                <a:gd name="T4" fmla="*/ 0 w 5"/>
                <a:gd name="T5" fmla="*/ 0 h 6"/>
                <a:gd name="T6" fmla="*/ 5 w 5"/>
                <a:gd name="T7" fmla="*/ 0 h 6"/>
                <a:gd name="T8" fmla="*/ 5 w 5"/>
                <a:gd name="T9" fmla="*/ 6 h 6"/>
                <a:gd name="T10" fmla="*/ 5 w 5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6"/>
                <a:gd name="T20" fmla="*/ 5 w 5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6">
                  <a:moveTo>
                    <a:pt x="5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6" name="Freeform 144"/>
            <p:cNvSpPr>
              <a:spLocks/>
            </p:cNvSpPr>
            <p:nvPr/>
          </p:nvSpPr>
          <p:spPr bwMode="auto">
            <a:xfrm>
              <a:off x="1899" y="1236"/>
              <a:ext cx="5" cy="6"/>
            </a:xfrm>
            <a:custGeom>
              <a:avLst/>
              <a:gdLst>
                <a:gd name="T0" fmla="*/ 5 w 5"/>
                <a:gd name="T1" fmla="*/ 6 h 6"/>
                <a:gd name="T2" fmla="*/ 0 w 5"/>
                <a:gd name="T3" fmla="*/ 6 h 6"/>
                <a:gd name="T4" fmla="*/ 0 w 5"/>
                <a:gd name="T5" fmla="*/ 0 h 6"/>
                <a:gd name="T6" fmla="*/ 5 w 5"/>
                <a:gd name="T7" fmla="*/ 0 h 6"/>
                <a:gd name="T8" fmla="*/ 5 w 5"/>
                <a:gd name="T9" fmla="*/ 6 h 6"/>
                <a:gd name="T10" fmla="*/ 5 w 5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6"/>
                <a:gd name="T20" fmla="*/ 5 w 5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6">
                  <a:moveTo>
                    <a:pt x="5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7" name="Freeform 145"/>
            <p:cNvSpPr>
              <a:spLocks/>
            </p:cNvSpPr>
            <p:nvPr/>
          </p:nvSpPr>
          <p:spPr bwMode="auto">
            <a:xfrm>
              <a:off x="1881" y="1209"/>
              <a:ext cx="6" cy="11"/>
            </a:xfrm>
            <a:custGeom>
              <a:avLst/>
              <a:gdLst>
                <a:gd name="T0" fmla="*/ 6 w 6"/>
                <a:gd name="T1" fmla="*/ 11 h 11"/>
                <a:gd name="T2" fmla="*/ 0 w 6"/>
                <a:gd name="T3" fmla="*/ 11 h 11"/>
                <a:gd name="T4" fmla="*/ 0 w 6"/>
                <a:gd name="T5" fmla="*/ 0 h 11"/>
                <a:gd name="T6" fmla="*/ 6 w 6"/>
                <a:gd name="T7" fmla="*/ 0 h 11"/>
                <a:gd name="T8" fmla="*/ 6 w 6"/>
                <a:gd name="T9" fmla="*/ 11 h 11"/>
                <a:gd name="T10" fmla="*/ 6 w 6"/>
                <a:gd name="T11" fmla="*/ 1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1"/>
                <a:gd name="T20" fmla="*/ 6 w 6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1">
                  <a:moveTo>
                    <a:pt x="6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8" name="Freeform 146"/>
            <p:cNvSpPr>
              <a:spLocks/>
            </p:cNvSpPr>
            <p:nvPr/>
          </p:nvSpPr>
          <p:spPr bwMode="auto">
            <a:xfrm>
              <a:off x="1881" y="1209"/>
              <a:ext cx="6" cy="11"/>
            </a:xfrm>
            <a:custGeom>
              <a:avLst/>
              <a:gdLst>
                <a:gd name="T0" fmla="*/ 6 w 6"/>
                <a:gd name="T1" fmla="*/ 11 h 11"/>
                <a:gd name="T2" fmla="*/ 0 w 6"/>
                <a:gd name="T3" fmla="*/ 11 h 11"/>
                <a:gd name="T4" fmla="*/ 0 w 6"/>
                <a:gd name="T5" fmla="*/ 0 h 11"/>
                <a:gd name="T6" fmla="*/ 6 w 6"/>
                <a:gd name="T7" fmla="*/ 0 h 11"/>
                <a:gd name="T8" fmla="*/ 6 w 6"/>
                <a:gd name="T9" fmla="*/ 11 h 11"/>
                <a:gd name="T10" fmla="*/ 6 w 6"/>
                <a:gd name="T11" fmla="*/ 1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1"/>
                <a:gd name="T20" fmla="*/ 6 w 6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1">
                  <a:moveTo>
                    <a:pt x="6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9" name="Freeform 147"/>
            <p:cNvSpPr>
              <a:spLocks/>
            </p:cNvSpPr>
            <p:nvPr/>
          </p:nvSpPr>
          <p:spPr bwMode="auto">
            <a:xfrm>
              <a:off x="1779" y="1164"/>
              <a:ext cx="245" cy="156"/>
            </a:xfrm>
            <a:custGeom>
              <a:avLst/>
              <a:gdLst>
                <a:gd name="T0" fmla="*/ 245 w 245"/>
                <a:gd name="T1" fmla="*/ 156 h 156"/>
                <a:gd name="T2" fmla="*/ 245 w 245"/>
                <a:gd name="T3" fmla="*/ 0 h 156"/>
                <a:gd name="T4" fmla="*/ 0 w 245"/>
                <a:gd name="T5" fmla="*/ 0 h 156"/>
                <a:gd name="T6" fmla="*/ 0 w 245"/>
                <a:gd name="T7" fmla="*/ 156 h 156"/>
                <a:gd name="T8" fmla="*/ 245 w 245"/>
                <a:gd name="T9" fmla="*/ 156 h 156"/>
                <a:gd name="T10" fmla="*/ 245 w 245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6"/>
                <a:gd name="T20" fmla="*/ 245 w 245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6">
                  <a:moveTo>
                    <a:pt x="245" y="156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5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70" name="Group 148"/>
          <p:cNvGrpSpPr>
            <a:grpSpLocks/>
          </p:cNvGrpSpPr>
          <p:nvPr/>
        </p:nvGrpSpPr>
        <p:grpSpPr bwMode="auto">
          <a:xfrm>
            <a:off x="2792413" y="3352800"/>
            <a:ext cx="360362" cy="249238"/>
            <a:chOff x="1593" y="1394"/>
            <a:chExt cx="245" cy="157"/>
          </a:xfrm>
        </p:grpSpPr>
        <p:sp>
          <p:nvSpPr>
            <p:cNvPr id="2194" name="Freeform 149"/>
            <p:cNvSpPr>
              <a:spLocks/>
            </p:cNvSpPr>
            <p:nvPr/>
          </p:nvSpPr>
          <p:spPr bwMode="auto">
            <a:xfrm>
              <a:off x="1593" y="1394"/>
              <a:ext cx="245" cy="157"/>
            </a:xfrm>
            <a:custGeom>
              <a:avLst/>
              <a:gdLst>
                <a:gd name="T0" fmla="*/ 245 w 245"/>
                <a:gd name="T1" fmla="*/ 157 h 157"/>
                <a:gd name="T2" fmla="*/ 245 w 245"/>
                <a:gd name="T3" fmla="*/ 0 h 157"/>
                <a:gd name="T4" fmla="*/ 0 w 245"/>
                <a:gd name="T5" fmla="*/ 0 h 157"/>
                <a:gd name="T6" fmla="*/ 0 w 245"/>
                <a:gd name="T7" fmla="*/ 157 h 157"/>
                <a:gd name="T8" fmla="*/ 245 w 245"/>
                <a:gd name="T9" fmla="*/ 157 h 157"/>
                <a:gd name="T10" fmla="*/ 245 w 245"/>
                <a:gd name="T11" fmla="*/ 157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7"/>
                <a:gd name="T20" fmla="*/ 245 w 245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7">
                  <a:moveTo>
                    <a:pt x="245" y="157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7"/>
                  </a:lnTo>
                  <a:lnTo>
                    <a:pt x="245" y="15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5" name="Freeform 150"/>
            <p:cNvSpPr>
              <a:spLocks/>
            </p:cNvSpPr>
            <p:nvPr/>
          </p:nvSpPr>
          <p:spPr bwMode="auto">
            <a:xfrm>
              <a:off x="1593" y="1394"/>
              <a:ext cx="72" cy="45"/>
            </a:xfrm>
            <a:custGeom>
              <a:avLst/>
              <a:gdLst>
                <a:gd name="T0" fmla="*/ 72 w 72"/>
                <a:gd name="T1" fmla="*/ 0 h 45"/>
                <a:gd name="T2" fmla="*/ 0 w 72"/>
                <a:gd name="T3" fmla="*/ 0 h 45"/>
                <a:gd name="T4" fmla="*/ 0 w 72"/>
                <a:gd name="T5" fmla="*/ 45 h 45"/>
                <a:gd name="T6" fmla="*/ 72 w 72"/>
                <a:gd name="T7" fmla="*/ 45 h 45"/>
                <a:gd name="T8" fmla="*/ 72 w 72"/>
                <a:gd name="T9" fmla="*/ 0 h 45"/>
                <a:gd name="T10" fmla="*/ 72 w 72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2"/>
                <a:gd name="T19" fmla="*/ 0 h 45"/>
                <a:gd name="T20" fmla="*/ 72 w 72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2" h="45">
                  <a:moveTo>
                    <a:pt x="72" y="0"/>
                  </a:moveTo>
                  <a:lnTo>
                    <a:pt x="0" y="0"/>
                  </a:lnTo>
                  <a:lnTo>
                    <a:pt x="0" y="45"/>
                  </a:lnTo>
                  <a:lnTo>
                    <a:pt x="72" y="45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6" name="Freeform 151"/>
            <p:cNvSpPr>
              <a:spLocks/>
            </p:cNvSpPr>
            <p:nvPr/>
          </p:nvSpPr>
          <p:spPr bwMode="auto">
            <a:xfrm>
              <a:off x="1593" y="1506"/>
              <a:ext cx="72" cy="45"/>
            </a:xfrm>
            <a:custGeom>
              <a:avLst/>
              <a:gdLst>
                <a:gd name="T0" fmla="*/ 0 w 72"/>
                <a:gd name="T1" fmla="*/ 0 h 45"/>
                <a:gd name="T2" fmla="*/ 0 w 72"/>
                <a:gd name="T3" fmla="*/ 45 h 45"/>
                <a:gd name="T4" fmla="*/ 72 w 72"/>
                <a:gd name="T5" fmla="*/ 45 h 45"/>
                <a:gd name="T6" fmla="*/ 72 w 72"/>
                <a:gd name="T7" fmla="*/ 0 h 45"/>
                <a:gd name="T8" fmla="*/ 0 w 72"/>
                <a:gd name="T9" fmla="*/ 0 h 45"/>
                <a:gd name="T10" fmla="*/ 0 w 72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2"/>
                <a:gd name="T19" fmla="*/ 0 h 45"/>
                <a:gd name="T20" fmla="*/ 72 w 72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2" h="45">
                  <a:moveTo>
                    <a:pt x="0" y="0"/>
                  </a:moveTo>
                  <a:lnTo>
                    <a:pt x="0" y="45"/>
                  </a:lnTo>
                  <a:lnTo>
                    <a:pt x="72" y="45"/>
                  </a:lnTo>
                  <a:lnTo>
                    <a:pt x="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7" name="Freeform 152"/>
            <p:cNvSpPr>
              <a:spLocks/>
            </p:cNvSpPr>
            <p:nvPr/>
          </p:nvSpPr>
          <p:spPr bwMode="auto">
            <a:xfrm>
              <a:off x="1736" y="1506"/>
              <a:ext cx="102" cy="45"/>
            </a:xfrm>
            <a:custGeom>
              <a:avLst/>
              <a:gdLst>
                <a:gd name="T0" fmla="*/ 0 w 102"/>
                <a:gd name="T1" fmla="*/ 45 h 45"/>
                <a:gd name="T2" fmla="*/ 102 w 102"/>
                <a:gd name="T3" fmla="*/ 45 h 45"/>
                <a:gd name="T4" fmla="*/ 102 w 102"/>
                <a:gd name="T5" fmla="*/ 0 h 45"/>
                <a:gd name="T6" fmla="*/ 0 w 102"/>
                <a:gd name="T7" fmla="*/ 0 h 45"/>
                <a:gd name="T8" fmla="*/ 0 w 102"/>
                <a:gd name="T9" fmla="*/ 45 h 45"/>
                <a:gd name="T10" fmla="*/ 0 w 102"/>
                <a:gd name="T11" fmla="*/ 45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2"/>
                <a:gd name="T19" fmla="*/ 0 h 45"/>
                <a:gd name="T20" fmla="*/ 102 w 102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2" h="45">
                  <a:moveTo>
                    <a:pt x="0" y="45"/>
                  </a:moveTo>
                  <a:lnTo>
                    <a:pt x="102" y="45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8" name="Freeform 153"/>
            <p:cNvSpPr>
              <a:spLocks/>
            </p:cNvSpPr>
            <p:nvPr/>
          </p:nvSpPr>
          <p:spPr bwMode="auto">
            <a:xfrm>
              <a:off x="1736" y="1394"/>
              <a:ext cx="102" cy="45"/>
            </a:xfrm>
            <a:custGeom>
              <a:avLst/>
              <a:gdLst>
                <a:gd name="T0" fmla="*/ 0 w 102"/>
                <a:gd name="T1" fmla="*/ 0 h 45"/>
                <a:gd name="T2" fmla="*/ 0 w 102"/>
                <a:gd name="T3" fmla="*/ 45 h 45"/>
                <a:gd name="T4" fmla="*/ 102 w 102"/>
                <a:gd name="T5" fmla="*/ 45 h 45"/>
                <a:gd name="T6" fmla="*/ 102 w 102"/>
                <a:gd name="T7" fmla="*/ 0 h 45"/>
                <a:gd name="T8" fmla="*/ 0 w 102"/>
                <a:gd name="T9" fmla="*/ 0 h 45"/>
                <a:gd name="T10" fmla="*/ 0 w 102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2"/>
                <a:gd name="T19" fmla="*/ 0 h 45"/>
                <a:gd name="T20" fmla="*/ 102 w 102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2" h="45">
                  <a:moveTo>
                    <a:pt x="0" y="0"/>
                  </a:moveTo>
                  <a:lnTo>
                    <a:pt x="0" y="45"/>
                  </a:lnTo>
                  <a:lnTo>
                    <a:pt x="102" y="45"/>
                  </a:lnTo>
                  <a:lnTo>
                    <a:pt x="10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9" name="Freeform 154"/>
            <p:cNvSpPr>
              <a:spLocks/>
            </p:cNvSpPr>
            <p:nvPr/>
          </p:nvSpPr>
          <p:spPr bwMode="auto">
            <a:xfrm>
              <a:off x="1593" y="1394"/>
              <a:ext cx="245" cy="157"/>
            </a:xfrm>
            <a:custGeom>
              <a:avLst/>
              <a:gdLst>
                <a:gd name="T0" fmla="*/ 125 w 245"/>
                <a:gd name="T1" fmla="*/ 157 h 157"/>
                <a:gd name="T2" fmla="*/ 125 w 245"/>
                <a:gd name="T3" fmla="*/ 95 h 157"/>
                <a:gd name="T4" fmla="*/ 245 w 245"/>
                <a:gd name="T5" fmla="*/ 95 h 157"/>
                <a:gd name="T6" fmla="*/ 245 w 245"/>
                <a:gd name="T7" fmla="*/ 62 h 157"/>
                <a:gd name="T8" fmla="*/ 125 w 245"/>
                <a:gd name="T9" fmla="*/ 62 h 157"/>
                <a:gd name="T10" fmla="*/ 125 w 245"/>
                <a:gd name="T11" fmla="*/ 0 h 157"/>
                <a:gd name="T12" fmla="*/ 90 w 245"/>
                <a:gd name="T13" fmla="*/ 0 h 157"/>
                <a:gd name="T14" fmla="*/ 90 w 245"/>
                <a:gd name="T15" fmla="*/ 62 h 157"/>
                <a:gd name="T16" fmla="*/ 0 w 245"/>
                <a:gd name="T17" fmla="*/ 62 h 157"/>
                <a:gd name="T18" fmla="*/ 0 w 245"/>
                <a:gd name="T19" fmla="*/ 95 h 157"/>
                <a:gd name="T20" fmla="*/ 90 w 245"/>
                <a:gd name="T21" fmla="*/ 95 h 157"/>
                <a:gd name="T22" fmla="*/ 90 w 245"/>
                <a:gd name="T23" fmla="*/ 157 h 157"/>
                <a:gd name="T24" fmla="*/ 125 w 245"/>
                <a:gd name="T25" fmla="*/ 157 h 157"/>
                <a:gd name="T26" fmla="*/ 125 w 245"/>
                <a:gd name="T27" fmla="*/ 157 h 15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5"/>
                <a:gd name="T43" fmla="*/ 0 h 157"/>
                <a:gd name="T44" fmla="*/ 245 w 245"/>
                <a:gd name="T45" fmla="*/ 157 h 15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5" h="157">
                  <a:moveTo>
                    <a:pt x="125" y="157"/>
                  </a:moveTo>
                  <a:lnTo>
                    <a:pt x="125" y="95"/>
                  </a:lnTo>
                  <a:lnTo>
                    <a:pt x="245" y="95"/>
                  </a:lnTo>
                  <a:lnTo>
                    <a:pt x="245" y="62"/>
                  </a:lnTo>
                  <a:lnTo>
                    <a:pt x="125" y="62"/>
                  </a:lnTo>
                  <a:lnTo>
                    <a:pt x="125" y="0"/>
                  </a:lnTo>
                  <a:lnTo>
                    <a:pt x="90" y="0"/>
                  </a:lnTo>
                  <a:lnTo>
                    <a:pt x="90" y="62"/>
                  </a:lnTo>
                  <a:lnTo>
                    <a:pt x="0" y="62"/>
                  </a:lnTo>
                  <a:lnTo>
                    <a:pt x="0" y="95"/>
                  </a:lnTo>
                  <a:lnTo>
                    <a:pt x="90" y="95"/>
                  </a:lnTo>
                  <a:lnTo>
                    <a:pt x="90" y="157"/>
                  </a:lnTo>
                  <a:lnTo>
                    <a:pt x="125" y="157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0" name="Freeform 155"/>
            <p:cNvSpPr>
              <a:spLocks/>
            </p:cNvSpPr>
            <p:nvPr/>
          </p:nvSpPr>
          <p:spPr bwMode="auto">
            <a:xfrm>
              <a:off x="1593" y="1394"/>
              <a:ext cx="245" cy="157"/>
            </a:xfrm>
            <a:custGeom>
              <a:avLst/>
              <a:gdLst>
                <a:gd name="T0" fmla="*/ 245 w 245"/>
                <a:gd name="T1" fmla="*/ 157 h 157"/>
                <a:gd name="T2" fmla="*/ 245 w 245"/>
                <a:gd name="T3" fmla="*/ 0 h 157"/>
                <a:gd name="T4" fmla="*/ 0 w 245"/>
                <a:gd name="T5" fmla="*/ 0 h 157"/>
                <a:gd name="T6" fmla="*/ 0 w 245"/>
                <a:gd name="T7" fmla="*/ 157 h 157"/>
                <a:gd name="T8" fmla="*/ 245 w 245"/>
                <a:gd name="T9" fmla="*/ 157 h 157"/>
                <a:gd name="T10" fmla="*/ 245 w 245"/>
                <a:gd name="T11" fmla="*/ 157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7"/>
                <a:gd name="T20" fmla="*/ 245 w 245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7">
                  <a:moveTo>
                    <a:pt x="245" y="157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7"/>
                  </a:lnTo>
                  <a:lnTo>
                    <a:pt x="245" y="15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71" name="Group 156"/>
          <p:cNvGrpSpPr>
            <a:grpSpLocks/>
          </p:cNvGrpSpPr>
          <p:nvPr/>
        </p:nvGrpSpPr>
        <p:grpSpPr bwMode="auto">
          <a:xfrm>
            <a:off x="2038350" y="3357563"/>
            <a:ext cx="360363" cy="249237"/>
            <a:chOff x="1593" y="1143"/>
            <a:chExt cx="245" cy="157"/>
          </a:xfrm>
        </p:grpSpPr>
        <p:sp>
          <p:nvSpPr>
            <p:cNvPr id="2190" name="Freeform 157"/>
            <p:cNvSpPr>
              <a:spLocks/>
            </p:cNvSpPr>
            <p:nvPr/>
          </p:nvSpPr>
          <p:spPr bwMode="auto">
            <a:xfrm>
              <a:off x="1593" y="1143"/>
              <a:ext cx="245" cy="157"/>
            </a:xfrm>
            <a:custGeom>
              <a:avLst/>
              <a:gdLst>
                <a:gd name="T0" fmla="*/ 245 w 245"/>
                <a:gd name="T1" fmla="*/ 157 h 157"/>
                <a:gd name="T2" fmla="*/ 245 w 245"/>
                <a:gd name="T3" fmla="*/ 0 h 157"/>
                <a:gd name="T4" fmla="*/ 0 w 245"/>
                <a:gd name="T5" fmla="*/ 0 h 157"/>
                <a:gd name="T6" fmla="*/ 0 w 245"/>
                <a:gd name="T7" fmla="*/ 157 h 157"/>
                <a:gd name="T8" fmla="*/ 245 w 245"/>
                <a:gd name="T9" fmla="*/ 157 h 157"/>
                <a:gd name="T10" fmla="*/ 245 w 245"/>
                <a:gd name="T11" fmla="*/ 157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7"/>
                <a:gd name="T20" fmla="*/ 245 w 245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7">
                  <a:moveTo>
                    <a:pt x="245" y="157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7"/>
                  </a:lnTo>
                  <a:lnTo>
                    <a:pt x="245" y="15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1" name="Freeform 158"/>
            <p:cNvSpPr>
              <a:spLocks/>
            </p:cNvSpPr>
            <p:nvPr/>
          </p:nvSpPr>
          <p:spPr bwMode="auto">
            <a:xfrm>
              <a:off x="1593" y="1143"/>
              <a:ext cx="245" cy="45"/>
            </a:xfrm>
            <a:custGeom>
              <a:avLst/>
              <a:gdLst>
                <a:gd name="T0" fmla="*/ 245 w 245"/>
                <a:gd name="T1" fmla="*/ 45 h 45"/>
                <a:gd name="T2" fmla="*/ 245 w 245"/>
                <a:gd name="T3" fmla="*/ 0 h 45"/>
                <a:gd name="T4" fmla="*/ 0 w 245"/>
                <a:gd name="T5" fmla="*/ 0 h 45"/>
                <a:gd name="T6" fmla="*/ 0 w 245"/>
                <a:gd name="T7" fmla="*/ 45 h 45"/>
                <a:gd name="T8" fmla="*/ 245 w 245"/>
                <a:gd name="T9" fmla="*/ 45 h 45"/>
                <a:gd name="T10" fmla="*/ 245 w 245"/>
                <a:gd name="T11" fmla="*/ 45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45"/>
                <a:gd name="T20" fmla="*/ 245 w 245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45">
                  <a:moveTo>
                    <a:pt x="245" y="45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245" y="4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2" name="Freeform 159"/>
            <p:cNvSpPr>
              <a:spLocks/>
            </p:cNvSpPr>
            <p:nvPr/>
          </p:nvSpPr>
          <p:spPr bwMode="auto">
            <a:xfrm>
              <a:off x="1593" y="1249"/>
              <a:ext cx="245" cy="51"/>
            </a:xfrm>
            <a:custGeom>
              <a:avLst/>
              <a:gdLst>
                <a:gd name="T0" fmla="*/ 245 w 245"/>
                <a:gd name="T1" fmla="*/ 51 h 51"/>
                <a:gd name="T2" fmla="*/ 245 w 245"/>
                <a:gd name="T3" fmla="*/ 0 h 51"/>
                <a:gd name="T4" fmla="*/ 0 w 245"/>
                <a:gd name="T5" fmla="*/ 0 h 51"/>
                <a:gd name="T6" fmla="*/ 0 w 245"/>
                <a:gd name="T7" fmla="*/ 51 h 51"/>
                <a:gd name="T8" fmla="*/ 245 w 245"/>
                <a:gd name="T9" fmla="*/ 51 h 51"/>
                <a:gd name="T10" fmla="*/ 245 w 245"/>
                <a:gd name="T11" fmla="*/ 51 h 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51"/>
                <a:gd name="T20" fmla="*/ 245 w 245"/>
                <a:gd name="T21" fmla="*/ 51 h 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51">
                  <a:moveTo>
                    <a:pt x="245" y="51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245" y="51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3" name="Freeform 160"/>
            <p:cNvSpPr>
              <a:spLocks/>
            </p:cNvSpPr>
            <p:nvPr/>
          </p:nvSpPr>
          <p:spPr bwMode="auto">
            <a:xfrm>
              <a:off x="1593" y="1143"/>
              <a:ext cx="245" cy="157"/>
            </a:xfrm>
            <a:custGeom>
              <a:avLst/>
              <a:gdLst>
                <a:gd name="T0" fmla="*/ 245 w 245"/>
                <a:gd name="T1" fmla="*/ 157 h 157"/>
                <a:gd name="T2" fmla="*/ 245 w 245"/>
                <a:gd name="T3" fmla="*/ 0 h 157"/>
                <a:gd name="T4" fmla="*/ 0 w 245"/>
                <a:gd name="T5" fmla="*/ 0 h 157"/>
                <a:gd name="T6" fmla="*/ 0 w 245"/>
                <a:gd name="T7" fmla="*/ 157 h 157"/>
                <a:gd name="T8" fmla="*/ 245 w 245"/>
                <a:gd name="T9" fmla="*/ 157 h 157"/>
                <a:gd name="T10" fmla="*/ 245 w 245"/>
                <a:gd name="T11" fmla="*/ 157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7"/>
                <a:gd name="T20" fmla="*/ 245 w 245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7">
                  <a:moveTo>
                    <a:pt x="245" y="157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7"/>
                  </a:lnTo>
                  <a:lnTo>
                    <a:pt x="245" y="15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72" name="Group 161"/>
          <p:cNvGrpSpPr>
            <a:grpSpLocks/>
          </p:cNvGrpSpPr>
          <p:nvPr/>
        </p:nvGrpSpPr>
        <p:grpSpPr bwMode="auto">
          <a:xfrm>
            <a:off x="1289050" y="3357563"/>
            <a:ext cx="358775" cy="247650"/>
            <a:chOff x="1593" y="892"/>
            <a:chExt cx="245" cy="156"/>
          </a:xfrm>
        </p:grpSpPr>
        <p:sp>
          <p:nvSpPr>
            <p:cNvPr id="2186" name="Freeform 162"/>
            <p:cNvSpPr>
              <a:spLocks/>
            </p:cNvSpPr>
            <p:nvPr/>
          </p:nvSpPr>
          <p:spPr bwMode="auto">
            <a:xfrm>
              <a:off x="1593" y="892"/>
              <a:ext cx="245" cy="156"/>
            </a:xfrm>
            <a:custGeom>
              <a:avLst/>
              <a:gdLst>
                <a:gd name="T0" fmla="*/ 245 w 245"/>
                <a:gd name="T1" fmla="*/ 156 h 156"/>
                <a:gd name="T2" fmla="*/ 245 w 245"/>
                <a:gd name="T3" fmla="*/ 0 h 156"/>
                <a:gd name="T4" fmla="*/ 0 w 245"/>
                <a:gd name="T5" fmla="*/ 0 h 156"/>
                <a:gd name="T6" fmla="*/ 0 w 245"/>
                <a:gd name="T7" fmla="*/ 156 h 156"/>
                <a:gd name="T8" fmla="*/ 245 w 245"/>
                <a:gd name="T9" fmla="*/ 156 h 156"/>
                <a:gd name="T10" fmla="*/ 245 w 245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6"/>
                <a:gd name="T20" fmla="*/ 245 w 245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6">
                  <a:moveTo>
                    <a:pt x="245" y="156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5" y="1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7" name="Freeform 163"/>
            <p:cNvSpPr>
              <a:spLocks/>
            </p:cNvSpPr>
            <p:nvPr/>
          </p:nvSpPr>
          <p:spPr bwMode="auto">
            <a:xfrm>
              <a:off x="1593" y="892"/>
              <a:ext cx="245" cy="50"/>
            </a:xfrm>
            <a:custGeom>
              <a:avLst/>
              <a:gdLst>
                <a:gd name="T0" fmla="*/ 245 w 245"/>
                <a:gd name="T1" fmla="*/ 50 h 50"/>
                <a:gd name="T2" fmla="*/ 245 w 245"/>
                <a:gd name="T3" fmla="*/ 0 h 50"/>
                <a:gd name="T4" fmla="*/ 0 w 245"/>
                <a:gd name="T5" fmla="*/ 0 h 50"/>
                <a:gd name="T6" fmla="*/ 0 w 245"/>
                <a:gd name="T7" fmla="*/ 50 h 50"/>
                <a:gd name="T8" fmla="*/ 245 w 245"/>
                <a:gd name="T9" fmla="*/ 50 h 50"/>
                <a:gd name="T10" fmla="*/ 245 w 245"/>
                <a:gd name="T11" fmla="*/ 50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50"/>
                <a:gd name="T20" fmla="*/ 245 w 245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50">
                  <a:moveTo>
                    <a:pt x="245" y="50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245" y="5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8" name="Freeform 164"/>
            <p:cNvSpPr>
              <a:spLocks/>
            </p:cNvSpPr>
            <p:nvPr/>
          </p:nvSpPr>
          <p:spPr bwMode="auto">
            <a:xfrm>
              <a:off x="1593" y="998"/>
              <a:ext cx="245" cy="50"/>
            </a:xfrm>
            <a:custGeom>
              <a:avLst/>
              <a:gdLst>
                <a:gd name="T0" fmla="*/ 245 w 245"/>
                <a:gd name="T1" fmla="*/ 50 h 50"/>
                <a:gd name="T2" fmla="*/ 245 w 245"/>
                <a:gd name="T3" fmla="*/ 0 h 50"/>
                <a:gd name="T4" fmla="*/ 0 w 245"/>
                <a:gd name="T5" fmla="*/ 0 h 50"/>
                <a:gd name="T6" fmla="*/ 0 w 245"/>
                <a:gd name="T7" fmla="*/ 50 h 50"/>
                <a:gd name="T8" fmla="*/ 245 w 245"/>
                <a:gd name="T9" fmla="*/ 50 h 50"/>
                <a:gd name="T10" fmla="*/ 245 w 245"/>
                <a:gd name="T11" fmla="*/ 50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50"/>
                <a:gd name="T20" fmla="*/ 245 w 245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50">
                  <a:moveTo>
                    <a:pt x="245" y="50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245" y="50"/>
                  </a:lnTo>
                  <a:close/>
                </a:path>
              </a:pathLst>
            </a:custGeom>
            <a:solidFill>
              <a:srgbClr val="1D93C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9" name="Freeform 165"/>
            <p:cNvSpPr>
              <a:spLocks/>
            </p:cNvSpPr>
            <p:nvPr/>
          </p:nvSpPr>
          <p:spPr bwMode="auto">
            <a:xfrm>
              <a:off x="1593" y="892"/>
              <a:ext cx="245" cy="156"/>
            </a:xfrm>
            <a:custGeom>
              <a:avLst/>
              <a:gdLst>
                <a:gd name="T0" fmla="*/ 245 w 245"/>
                <a:gd name="T1" fmla="*/ 156 h 156"/>
                <a:gd name="T2" fmla="*/ 245 w 245"/>
                <a:gd name="T3" fmla="*/ 0 h 156"/>
                <a:gd name="T4" fmla="*/ 0 w 245"/>
                <a:gd name="T5" fmla="*/ 0 h 156"/>
                <a:gd name="T6" fmla="*/ 0 w 245"/>
                <a:gd name="T7" fmla="*/ 156 h 156"/>
                <a:gd name="T8" fmla="*/ 245 w 245"/>
                <a:gd name="T9" fmla="*/ 156 h 156"/>
                <a:gd name="T10" fmla="*/ 245 w 245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6"/>
                <a:gd name="T20" fmla="*/ 245 w 245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6">
                  <a:moveTo>
                    <a:pt x="245" y="156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5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2050" name="Object 166"/>
          <p:cNvGraphicFramePr>
            <a:graphicFrameLocks noChangeAspect="1"/>
          </p:cNvGraphicFramePr>
          <p:nvPr/>
        </p:nvGraphicFramePr>
        <p:xfrm>
          <a:off x="541338" y="4911725"/>
          <a:ext cx="381000" cy="249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Clip" r:id="rId4" imgW="3809524" imgH="2619048" progId="">
                  <p:embed/>
                </p:oleObj>
              </mc:Choice>
              <mc:Fallback>
                <p:oleObj name="Clip" r:id="rId4" imgW="3809524" imgH="2619048" progId="">
                  <p:embed/>
                  <p:pic>
                    <p:nvPicPr>
                      <p:cNvPr id="0" name="Object 1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338" y="4911725"/>
                        <a:ext cx="381000" cy="249238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73" name="Text Box 167"/>
          <p:cNvSpPr txBox="1">
            <a:spLocks noChangeArrowheads="1"/>
          </p:cNvSpPr>
          <p:nvPr/>
        </p:nvSpPr>
        <p:spPr bwMode="auto">
          <a:xfrm>
            <a:off x="390525" y="2019300"/>
            <a:ext cx="6524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b="1">
                <a:solidFill>
                  <a:srgbClr val="983222"/>
                </a:solidFill>
                <a:latin typeface="Tahoma" pitchFamily="34" charset="0"/>
              </a:rPr>
              <a:t>AUSTRIA</a:t>
            </a:r>
          </a:p>
        </p:txBody>
      </p:sp>
      <p:sp>
        <p:nvSpPr>
          <p:cNvPr id="2074" name="Text Box 168"/>
          <p:cNvSpPr txBox="1">
            <a:spLocks noChangeArrowheads="1"/>
          </p:cNvSpPr>
          <p:nvPr/>
        </p:nvSpPr>
        <p:spPr bwMode="auto">
          <a:xfrm>
            <a:off x="1130300" y="2024063"/>
            <a:ext cx="736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b="1">
                <a:solidFill>
                  <a:srgbClr val="983222"/>
                </a:solidFill>
                <a:latin typeface="Tahoma" pitchFamily="34" charset="0"/>
              </a:rPr>
              <a:t>BELGIUM</a:t>
            </a:r>
          </a:p>
        </p:txBody>
      </p:sp>
      <p:sp>
        <p:nvSpPr>
          <p:cNvPr id="2075" name="Text Box 169"/>
          <p:cNvSpPr txBox="1">
            <a:spLocks noChangeArrowheads="1"/>
          </p:cNvSpPr>
          <p:nvPr/>
        </p:nvSpPr>
        <p:spPr bwMode="auto">
          <a:xfrm>
            <a:off x="269875" y="2533650"/>
            <a:ext cx="8953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b="1">
                <a:solidFill>
                  <a:srgbClr val="983222"/>
                </a:solidFill>
                <a:latin typeface="Tahoma" pitchFamily="34" charset="0"/>
              </a:rPr>
              <a:t>DENMARK</a:t>
            </a:r>
          </a:p>
        </p:txBody>
      </p:sp>
      <p:sp>
        <p:nvSpPr>
          <p:cNvPr id="2076" name="Text Box 170"/>
          <p:cNvSpPr txBox="1">
            <a:spLocks noChangeArrowheads="1"/>
          </p:cNvSpPr>
          <p:nvPr/>
        </p:nvSpPr>
        <p:spPr bwMode="auto">
          <a:xfrm>
            <a:off x="1144588" y="2524125"/>
            <a:ext cx="65246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b="1">
                <a:solidFill>
                  <a:srgbClr val="983222"/>
                </a:solidFill>
                <a:latin typeface="Tahoma" pitchFamily="34" charset="0"/>
              </a:rPr>
              <a:t>FINLAND</a:t>
            </a:r>
          </a:p>
        </p:txBody>
      </p:sp>
      <p:sp>
        <p:nvSpPr>
          <p:cNvPr id="2077" name="Text Box 171"/>
          <p:cNvSpPr txBox="1">
            <a:spLocks noChangeArrowheads="1"/>
          </p:cNvSpPr>
          <p:nvPr/>
        </p:nvSpPr>
        <p:spPr bwMode="auto">
          <a:xfrm>
            <a:off x="1892300" y="2532063"/>
            <a:ext cx="65246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b="1">
                <a:solidFill>
                  <a:srgbClr val="983222"/>
                </a:solidFill>
                <a:latin typeface="Tahoma" pitchFamily="34" charset="0"/>
              </a:rPr>
              <a:t>FRANCE</a:t>
            </a:r>
          </a:p>
        </p:txBody>
      </p:sp>
      <p:sp>
        <p:nvSpPr>
          <p:cNvPr id="2078" name="Text Box 172"/>
          <p:cNvSpPr txBox="1">
            <a:spLocks noChangeArrowheads="1"/>
          </p:cNvSpPr>
          <p:nvPr/>
        </p:nvSpPr>
        <p:spPr bwMode="auto">
          <a:xfrm>
            <a:off x="2540000" y="2530475"/>
            <a:ext cx="8572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b="1">
                <a:solidFill>
                  <a:srgbClr val="983222"/>
                </a:solidFill>
                <a:latin typeface="Tahoma" pitchFamily="34" charset="0"/>
              </a:rPr>
              <a:t>GERMANY</a:t>
            </a:r>
          </a:p>
        </p:txBody>
      </p:sp>
      <p:sp>
        <p:nvSpPr>
          <p:cNvPr id="2079" name="Text Box 173"/>
          <p:cNvSpPr txBox="1">
            <a:spLocks noChangeArrowheads="1"/>
          </p:cNvSpPr>
          <p:nvPr/>
        </p:nvSpPr>
        <p:spPr bwMode="auto">
          <a:xfrm>
            <a:off x="390525" y="3049588"/>
            <a:ext cx="6540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b="1">
                <a:solidFill>
                  <a:srgbClr val="983222"/>
                </a:solidFill>
                <a:latin typeface="Tahoma" pitchFamily="34" charset="0"/>
              </a:rPr>
              <a:t>GREECE</a:t>
            </a:r>
          </a:p>
        </p:txBody>
      </p:sp>
      <p:sp>
        <p:nvSpPr>
          <p:cNvPr id="2080" name="Text Box 174"/>
          <p:cNvSpPr txBox="1">
            <a:spLocks noChangeArrowheads="1"/>
          </p:cNvSpPr>
          <p:nvPr/>
        </p:nvSpPr>
        <p:spPr bwMode="auto">
          <a:xfrm>
            <a:off x="1893888" y="3062288"/>
            <a:ext cx="65246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b="1">
                <a:solidFill>
                  <a:srgbClr val="983222"/>
                </a:solidFill>
                <a:latin typeface="Tahoma" pitchFamily="34" charset="0"/>
              </a:rPr>
              <a:t>IRELAND</a:t>
            </a:r>
          </a:p>
        </p:txBody>
      </p:sp>
      <p:sp>
        <p:nvSpPr>
          <p:cNvPr id="2081" name="Text Box 175"/>
          <p:cNvSpPr txBox="1">
            <a:spLocks noChangeArrowheads="1"/>
          </p:cNvSpPr>
          <p:nvPr/>
        </p:nvSpPr>
        <p:spPr bwMode="auto">
          <a:xfrm>
            <a:off x="2651125" y="3057525"/>
            <a:ext cx="6540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b="1">
                <a:solidFill>
                  <a:srgbClr val="983222"/>
                </a:solidFill>
                <a:latin typeface="Tahoma" pitchFamily="34" charset="0"/>
              </a:rPr>
              <a:t>ITALY</a:t>
            </a:r>
          </a:p>
        </p:txBody>
      </p:sp>
      <p:sp>
        <p:nvSpPr>
          <p:cNvPr id="2082" name="Text Box 176"/>
          <p:cNvSpPr txBox="1">
            <a:spLocks noChangeArrowheads="1"/>
          </p:cNvSpPr>
          <p:nvPr/>
        </p:nvSpPr>
        <p:spPr bwMode="auto">
          <a:xfrm>
            <a:off x="887413" y="5127625"/>
            <a:ext cx="128428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b="1">
                <a:solidFill>
                  <a:srgbClr val="983222"/>
                </a:solidFill>
                <a:latin typeface="Tahoma" pitchFamily="34" charset="0"/>
              </a:rPr>
              <a:t>UNITED KINGDOM</a:t>
            </a:r>
          </a:p>
        </p:txBody>
      </p:sp>
      <p:sp>
        <p:nvSpPr>
          <p:cNvPr id="2083" name="Text Box 177"/>
          <p:cNvSpPr txBox="1">
            <a:spLocks noChangeArrowheads="1"/>
          </p:cNvSpPr>
          <p:nvPr/>
        </p:nvSpPr>
        <p:spPr bwMode="auto">
          <a:xfrm>
            <a:off x="387350" y="5127625"/>
            <a:ext cx="6540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b="1">
                <a:solidFill>
                  <a:srgbClr val="983222"/>
                </a:solidFill>
                <a:latin typeface="Tahoma" pitchFamily="34" charset="0"/>
              </a:rPr>
              <a:t>TURKEY</a:t>
            </a:r>
          </a:p>
        </p:txBody>
      </p:sp>
      <p:sp>
        <p:nvSpPr>
          <p:cNvPr id="2084" name="Text Box 178"/>
          <p:cNvSpPr txBox="1">
            <a:spLocks noChangeArrowheads="1"/>
          </p:cNvSpPr>
          <p:nvPr/>
        </p:nvSpPr>
        <p:spPr bwMode="auto">
          <a:xfrm>
            <a:off x="2400300" y="4602163"/>
            <a:ext cx="112077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b="1">
                <a:solidFill>
                  <a:srgbClr val="983222"/>
                </a:solidFill>
                <a:latin typeface="Tahoma" pitchFamily="34" charset="0"/>
              </a:rPr>
              <a:t>SWITZERLAND</a:t>
            </a:r>
          </a:p>
        </p:txBody>
      </p:sp>
      <p:sp>
        <p:nvSpPr>
          <p:cNvPr id="2085" name="Text Box 179"/>
          <p:cNvSpPr txBox="1">
            <a:spLocks noChangeArrowheads="1"/>
          </p:cNvSpPr>
          <p:nvPr/>
        </p:nvSpPr>
        <p:spPr bwMode="auto">
          <a:xfrm>
            <a:off x="1876425" y="4602163"/>
            <a:ext cx="6540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b="1">
                <a:solidFill>
                  <a:srgbClr val="983222"/>
                </a:solidFill>
                <a:latin typeface="Tahoma" pitchFamily="34" charset="0"/>
              </a:rPr>
              <a:t>SWEDEN</a:t>
            </a:r>
          </a:p>
        </p:txBody>
      </p:sp>
      <p:sp>
        <p:nvSpPr>
          <p:cNvPr id="2086" name="Text Box 180"/>
          <p:cNvSpPr txBox="1">
            <a:spLocks noChangeArrowheads="1"/>
          </p:cNvSpPr>
          <p:nvPr/>
        </p:nvSpPr>
        <p:spPr bwMode="auto">
          <a:xfrm>
            <a:off x="1133475" y="4603750"/>
            <a:ext cx="6540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b="1">
                <a:solidFill>
                  <a:srgbClr val="983222"/>
                </a:solidFill>
                <a:latin typeface="Tahoma" pitchFamily="34" charset="0"/>
              </a:rPr>
              <a:t>SPAIN</a:t>
            </a:r>
          </a:p>
        </p:txBody>
      </p:sp>
      <p:sp>
        <p:nvSpPr>
          <p:cNvPr id="2087" name="Text Box 181"/>
          <p:cNvSpPr txBox="1">
            <a:spLocks noChangeArrowheads="1"/>
          </p:cNvSpPr>
          <p:nvPr/>
        </p:nvSpPr>
        <p:spPr bwMode="auto">
          <a:xfrm>
            <a:off x="1085850" y="4092575"/>
            <a:ext cx="7747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b="1">
                <a:solidFill>
                  <a:srgbClr val="983222"/>
                </a:solidFill>
                <a:latin typeface="Tahoma" pitchFamily="34" charset="0"/>
              </a:rPr>
              <a:t>PORTUGAL</a:t>
            </a:r>
          </a:p>
        </p:txBody>
      </p:sp>
      <p:sp>
        <p:nvSpPr>
          <p:cNvPr id="2088" name="Text Box 182"/>
          <p:cNvSpPr txBox="1">
            <a:spLocks noChangeArrowheads="1"/>
          </p:cNvSpPr>
          <p:nvPr/>
        </p:nvSpPr>
        <p:spPr bwMode="auto">
          <a:xfrm>
            <a:off x="2647950" y="3570288"/>
            <a:ext cx="7778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b="1">
                <a:solidFill>
                  <a:srgbClr val="983222"/>
                </a:solidFill>
                <a:latin typeface="Tahoma" pitchFamily="34" charset="0"/>
              </a:rPr>
              <a:t>NORWAY</a:t>
            </a:r>
          </a:p>
        </p:txBody>
      </p:sp>
      <p:sp>
        <p:nvSpPr>
          <p:cNvPr id="2089" name="Text Box 183"/>
          <p:cNvSpPr txBox="1">
            <a:spLocks noChangeArrowheads="1"/>
          </p:cNvSpPr>
          <p:nvPr/>
        </p:nvSpPr>
        <p:spPr bwMode="auto">
          <a:xfrm>
            <a:off x="1660525" y="3578225"/>
            <a:ext cx="132397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b="1">
                <a:solidFill>
                  <a:srgbClr val="983222"/>
                </a:solidFill>
                <a:latin typeface="Tahoma" pitchFamily="34" charset="0"/>
              </a:rPr>
              <a:t>NETHERLANDS</a:t>
            </a:r>
          </a:p>
        </p:txBody>
      </p:sp>
      <p:sp>
        <p:nvSpPr>
          <p:cNvPr id="2090" name="Text Box 184"/>
          <p:cNvSpPr txBox="1">
            <a:spLocks noChangeArrowheads="1"/>
          </p:cNvSpPr>
          <p:nvPr/>
        </p:nvSpPr>
        <p:spPr bwMode="auto">
          <a:xfrm>
            <a:off x="957263" y="3573463"/>
            <a:ext cx="10160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b="1">
                <a:solidFill>
                  <a:srgbClr val="983222"/>
                </a:solidFill>
                <a:latin typeface="Tahoma" pitchFamily="34" charset="0"/>
              </a:rPr>
              <a:t>LUXEMBOURG</a:t>
            </a:r>
          </a:p>
        </p:txBody>
      </p:sp>
      <p:grpSp>
        <p:nvGrpSpPr>
          <p:cNvPr id="2091" name="Group 185"/>
          <p:cNvGrpSpPr>
            <a:grpSpLocks/>
          </p:cNvGrpSpPr>
          <p:nvPr/>
        </p:nvGrpSpPr>
        <p:grpSpPr bwMode="auto">
          <a:xfrm>
            <a:off x="2035175" y="1800225"/>
            <a:ext cx="360363" cy="246063"/>
            <a:chOff x="4185" y="1590"/>
            <a:chExt cx="238" cy="161"/>
          </a:xfrm>
        </p:grpSpPr>
        <p:sp>
          <p:nvSpPr>
            <p:cNvPr id="2159" name="Freeform 186"/>
            <p:cNvSpPr>
              <a:spLocks/>
            </p:cNvSpPr>
            <p:nvPr/>
          </p:nvSpPr>
          <p:spPr bwMode="auto">
            <a:xfrm>
              <a:off x="4185" y="1590"/>
              <a:ext cx="238" cy="52"/>
            </a:xfrm>
            <a:custGeom>
              <a:avLst/>
              <a:gdLst>
                <a:gd name="T0" fmla="*/ 0 w 244"/>
                <a:gd name="T1" fmla="*/ 0 h 50"/>
                <a:gd name="T2" fmla="*/ 119 w 244"/>
                <a:gd name="T3" fmla="*/ 0 h 50"/>
                <a:gd name="T4" fmla="*/ 119 w 244"/>
                <a:gd name="T5" fmla="*/ 153 h 50"/>
                <a:gd name="T6" fmla="*/ 0 w 244"/>
                <a:gd name="T7" fmla="*/ 153 h 50"/>
                <a:gd name="T8" fmla="*/ 0 w 244"/>
                <a:gd name="T9" fmla="*/ 0 h 50"/>
                <a:gd name="T10" fmla="*/ 0 w 244"/>
                <a:gd name="T11" fmla="*/ 0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50"/>
                <a:gd name="T20" fmla="*/ 244 w 244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50">
                  <a:moveTo>
                    <a:pt x="0" y="0"/>
                  </a:moveTo>
                  <a:lnTo>
                    <a:pt x="244" y="0"/>
                  </a:lnTo>
                  <a:lnTo>
                    <a:pt x="244" y="50"/>
                  </a:lnTo>
                  <a:lnTo>
                    <a:pt x="0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0F0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0" name="Freeform 187"/>
            <p:cNvSpPr>
              <a:spLocks/>
            </p:cNvSpPr>
            <p:nvPr/>
          </p:nvSpPr>
          <p:spPr bwMode="auto">
            <a:xfrm>
              <a:off x="4185" y="1694"/>
              <a:ext cx="238" cy="57"/>
            </a:xfrm>
            <a:custGeom>
              <a:avLst/>
              <a:gdLst>
                <a:gd name="T0" fmla="*/ 0 w 244"/>
                <a:gd name="T1" fmla="*/ 0 h 55"/>
                <a:gd name="T2" fmla="*/ 119 w 244"/>
                <a:gd name="T3" fmla="*/ 0 h 55"/>
                <a:gd name="T4" fmla="*/ 119 w 244"/>
                <a:gd name="T5" fmla="*/ 152 h 55"/>
                <a:gd name="T6" fmla="*/ 0 w 244"/>
                <a:gd name="T7" fmla="*/ 152 h 55"/>
                <a:gd name="T8" fmla="*/ 0 w 244"/>
                <a:gd name="T9" fmla="*/ 0 h 55"/>
                <a:gd name="T10" fmla="*/ 0 w 244"/>
                <a:gd name="T11" fmla="*/ 0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55"/>
                <a:gd name="T20" fmla="*/ 244 w 244"/>
                <a:gd name="T21" fmla="*/ 55 h 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55">
                  <a:moveTo>
                    <a:pt x="0" y="0"/>
                  </a:moveTo>
                  <a:lnTo>
                    <a:pt x="244" y="0"/>
                  </a:lnTo>
                  <a:lnTo>
                    <a:pt x="244" y="55"/>
                  </a:lnTo>
                  <a:lnTo>
                    <a:pt x="0" y="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0A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1" name="Freeform 188"/>
            <p:cNvSpPr>
              <a:spLocks/>
            </p:cNvSpPr>
            <p:nvPr/>
          </p:nvSpPr>
          <p:spPr bwMode="auto">
            <a:xfrm>
              <a:off x="4185" y="1642"/>
              <a:ext cx="238" cy="57"/>
            </a:xfrm>
            <a:custGeom>
              <a:avLst/>
              <a:gdLst>
                <a:gd name="T0" fmla="*/ 0 w 244"/>
                <a:gd name="T1" fmla="*/ 0 h 56"/>
                <a:gd name="T2" fmla="*/ 119 w 244"/>
                <a:gd name="T3" fmla="*/ 0 h 56"/>
                <a:gd name="T4" fmla="*/ 119 w 244"/>
                <a:gd name="T5" fmla="*/ 86 h 56"/>
                <a:gd name="T6" fmla="*/ 0 w 244"/>
                <a:gd name="T7" fmla="*/ 86 h 56"/>
                <a:gd name="T8" fmla="*/ 0 w 244"/>
                <a:gd name="T9" fmla="*/ 0 h 56"/>
                <a:gd name="T10" fmla="*/ 0 w 244"/>
                <a:gd name="T11" fmla="*/ 0 h 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56"/>
                <a:gd name="T20" fmla="*/ 244 w 244"/>
                <a:gd name="T21" fmla="*/ 56 h 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56">
                  <a:moveTo>
                    <a:pt x="0" y="0"/>
                  </a:moveTo>
                  <a:lnTo>
                    <a:pt x="244" y="0"/>
                  </a:lnTo>
                  <a:lnTo>
                    <a:pt x="244" y="56"/>
                  </a:lnTo>
                  <a:lnTo>
                    <a:pt x="0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2" name="Freeform 189"/>
            <p:cNvSpPr>
              <a:spLocks/>
            </p:cNvSpPr>
            <p:nvPr/>
          </p:nvSpPr>
          <p:spPr bwMode="auto">
            <a:xfrm>
              <a:off x="4266" y="1642"/>
              <a:ext cx="69" cy="64"/>
            </a:xfrm>
            <a:custGeom>
              <a:avLst/>
              <a:gdLst>
                <a:gd name="T0" fmla="*/ 33 w 71"/>
                <a:gd name="T1" fmla="*/ 79 h 62"/>
                <a:gd name="T2" fmla="*/ 33 w 71"/>
                <a:gd name="T3" fmla="*/ 0 h 62"/>
                <a:gd name="T4" fmla="*/ 0 w 71"/>
                <a:gd name="T5" fmla="*/ 0 h 62"/>
                <a:gd name="T6" fmla="*/ 0 w 71"/>
                <a:gd name="T7" fmla="*/ 79 h 62"/>
                <a:gd name="T8" fmla="*/ 6 w 71"/>
                <a:gd name="T9" fmla="*/ 113 h 62"/>
                <a:gd name="T10" fmla="*/ 12 w 71"/>
                <a:gd name="T11" fmla="*/ 129 h 62"/>
                <a:gd name="T12" fmla="*/ 17 w 71"/>
                <a:gd name="T13" fmla="*/ 139 h 62"/>
                <a:gd name="T14" fmla="*/ 17 w 71"/>
                <a:gd name="T15" fmla="*/ 153 h 62"/>
                <a:gd name="T16" fmla="*/ 24 w 71"/>
                <a:gd name="T17" fmla="*/ 139 h 62"/>
                <a:gd name="T18" fmla="*/ 27 w 71"/>
                <a:gd name="T19" fmla="*/ 129 h 62"/>
                <a:gd name="T20" fmla="*/ 30 w 71"/>
                <a:gd name="T21" fmla="*/ 113 h 62"/>
                <a:gd name="T22" fmla="*/ 33 w 71"/>
                <a:gd name="T23" fmla="*/ 79 h 62"/>
                <a:gd name="T24" fmla="*/ 33 w 71"/>
                <a:gd name="T25" fmla="*/ 79 h 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1"/>
                <a:gd name="T40" fmla="*/ 0 h 62"/>
                <a:gd name="T41" fmla="*/ 71 w 71"/>
                <a:gd name="T42" fmla="*/ 62 h 6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1" h="62">
                  <a:moveTo>
                    <a:pt x="71" y="34"/>
                  </a:moveTo>
                  <a:lnTo>
                    <a:pt x="71" y="0"/>
                  </a:lnTo>
                  <a:lnTo>
                    <a:pt x="0" y="0"/>
                  </a:lnTo>
                  <a:lnTo>
                    <a:pt x="0" y="34"/>
                  </a:lnTo>
                  <a:lnTo>
                    <a:pt x="6" y="45"/>
                  </a:lnTo>
                  <a:lnTo>
                    <a:pt x="12" y="51"/>
                  </a:lnTo>
                  <a:lnTo>
                    <a:pt x="24" y="56"/>
                  </a:lnTo>
                  <a:lnTo>
                    <a:pt x="36" y="62"/>
                  </a:lnTo>
                  <a:lnTo>
                    <a:pt x="54" y="56"/>
                  </a:lnTo>
                  <a:lnTo>
                    <a:pt x="60" y="51"/>
                  </a:lnTo>
                  <a:lnTo>
                    <a:pt x="66" y="45"/>
                  </a:lnTo>
                  <a:lnTo>
                    <a:pt x="71" y="3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3" name="Freeform 190"/>
            <p:cNvSpPr>
              <a:spLocks/>
            </p:cNvSpPr>
            <p:nvPr/>
          </p:nvSpPr>
          <p:spPr bwMode="auto">
            <a:xfrm>
              <a:off x="4266" y="1642"/>
              <a:ext cx="69" cy="64"/>
            </a:xfrm>
            <a:custGeom>
              <a:avLst/>
              <a:gdLst>
                <a:gd name="T0" fmla="*/ 33 w 71"/>
                <a:gd name="T1" fmla="*/ 79 h 62"/>
                <a:gd name="T2" fmla="*/ 33 w 71"/>
                <a:gd name="T3" fmla="*/ 0 h 62"/>
                <a:gd name="T4" fmla="*/ 0 w 71"/>
                <a:gd name="T5" fmla="*/ 0 h 62"/>
                <a:gd name="T6" fmla="*/ 0 w 71"/>
                <a:gd name="T7" fmla="*/ 79 h 62"/>
                <a:gd name="T8" fmla="*/ 6 w 71"/>
                <a:gd name="T9" fmla="*/ 113 h 62"/>
                <a:gd name="T10" fmla="*/ 12 w 71"/>
                <a:gd name="T11" fmla="*/ 129 h 62"/>
                <a:gd name="T12" fmla="*/ 17 w 71"/>
                <a:gd name="T13" fmla="*/ 139 h 62"/>
                <a:gd name="T14" fmla="*/ 17 w 71"/>
                <a:gd name="T15" fmla="*/ 153 h 62"/>
                <a:gd name="T16" fmla="*/ 24 w 71"/>
                <a:gd name="T17" fmla="*/ 139 h 62"/>
                <a:gd name="T18" fmla="*/ 27 w 71"/>
                <a:gd name="T19" fmla="*/ 129 h 62"/>
                <a:gd name="T20" fmla="*/ 30 w 71"/>
                <a:gd name="T21" fmla="*/ 113 h 62"/>
                <a:gd name="T22" fmla="*/ 33 w 71"/>
                <a:gd name="T23" fmla="*/ 79 h 62"/>
                <a:gd name="T24" fmla="*/ 33 w 71"/>
                <a:gd name="T25" fmla="*/ 79 h 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1"/>
                <a:gd name="T40" fmla="*/ 0 h 62"/>
                <a:gd name="T41" fmla="*/ 71 w 71"/>
                <a:gd name="T42" fmla="*/ 62 h 6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1" h="62">
                  <a:moveTo>
                    <a:pt x="71" y="34"/>
                  </a:moveTo>
                  <a:lnTo>
                    <a:pt x="71" y="0"/>
                  </a:lnTo>
                  <a:lnTo>
                    <a:pt x="0" y="0"/>
                  </a:lnTo>
                  <a:lnTo>
                    <a:pt x="0" y="34"/>
                  </a:lnTo>
                  <a:lnTo>
                    <a:pt x="6" y="45"/>
                  </a:lnTo>
                  <a:lnTo>
                    <a:pt x="12" y="51"/>
                  </a:lnTo>
                  <a:lnTo>
                    <a:pt x="24" y="56"/>
                  </a:lnTo>
                  <a:lnTo>
                    <a:pt x="36" y="62"/>
                  </a:lnTo>
                  <a:lnTo>
                    <a:pt x="54" y="56"/>
                  </a:lnTo>
                  <a:lnTo>
                    <a:pt x="60" y="51"/>
                  </a:lnTo>
                  <a:lnTo>
                    <a:pt x="66" y="45"/>
                  </a:lnTo>
                  <a:lnTo>
                    <a:pt x="71" y="34"/>
                  </a:lnTo>
                </a:path>
              </a:pathLst>
            </a:custGeom>
            <a:noFill/>
            <a:ln w="0">
              <a:solidFill>
                <a:srgbClr val="FB0F0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4" name="Freeform 191"/>
            <p:cNvSpPr>
              <a:spLocks/>
            </p:cNvSpPr>
            <p:nvPr/>
          </p:nvSpPr>
          <p:spPr bwMode="auto">
            <a:xfrm>
              <a:off x="4266" y="1642"/>
              <a:ext cx="69" cy="64"/>
            </a:xfrm>
            <a:custGeom>
              <a:avLst/>
              <a:gdLst>
                <a:gd name="T0" fmla="*/ 17 w 71"/>
                <a:gd name="T1" fmla="*/ 0 h 62"/>
                <a:gd name="T2" fmla="*/ 17 w 71"/>
                <a:gd name="T3" fmla="*/ 57 h 62"/>
                <a:gd name="T4" fmla="*/ 0 w 71"/>
                <a:gd name="T5" fmla="*/ 57 h 62"/>
                <a:gd name="T6" fmla="*/ 0 w 71"/>
                <a:gd name="T7" fmla="*/ 79 h 62"/>
                <a:gd name="T8" fmla="*/ 17 w 71"/>
                <a:gd name="T9" fmla="*/ 79 h 62"/>
                <a:gd name="T10" fmla="*/ 17 w 71"/>
                <a:gd name="T11" fmla="*/ 129 h 62"/>
                <a:gd name="T12" fmla="*/ 17 w 71"/>
                <a:gd name="T13" fmla="*/ 139 h 62"/>
                <a:gd name="T14" fmla="*/ 12 w 71"/>
                <a:gd name="T15" fmla="*/ 129 h 62"/>
                <a:gd name="T16" fmla="*/ 6 w 71"/>
                <a:gd name="T17" fmla="*/ 129 h 62"/>
                <a:gd name="T18" fmla="*/ 17 w 71"/>
                <a:gd name="T19" fmla="*/ 129 h 62"/>
                <a:gd name="T20" fmla="*/ 17 w 71"/>
                <a:gd name="T21" fmla="*/ 129 h 62"/>
                <a:gd name="T22" fmla="*/ 17 w 71"/>
                <a:gd name="T23" fmla="*/ 139 h 62"/>
                <a:gd name="T24" fmla="*/ 17 w 71"/>
                <a:gd name="T25" fmla="*/ 153 h 62"/>
                <a:gd name="T26" fmla="*/ 17 w 71"/>
                <a:gd name="T27" fmla="*/ 139 h 62"/>
                <a:gd name="T28" fmla="*/ 17 w 71"/>
                <a:gd name="T29" fmla="*/ 79 h 62"/>
                <a:gd name="T30" fmla="*/ 17 w 71"/>
                <a:gd name="T31" fmla="*/ 57 h 62"/>
                <a:gd name="T32" fmla="*/ 17 w 71"/>
                <a:gd name="T33" fmla="*/ 57 h 62"/>
                <a:gd name="T34" fmla="*/ 17 w 71"/>
                <a:gd name="T35" fmla="*/ 79 h 62"/>
                <a:gd name="T36" fmla="*/ 17 w 71"/>
                <a:gd name="T37" fmla="*/ 79 h 62"/>
                <a:gd name="T38" fmla="*/ 17 w 71"/>
                <a:gd name="T39" fmla="*/ 79 h 62"/>
                <a:gd name="T40" fmla="*/ 17 w 71"/>
                <a:gd name="T41" fmla="*/ 57 h 62"/>
                <a:gd name="T42" fmla="*/ 17 w 71"/>
                <a:gd name="T43" fmla="*/ 0 h 62"/>
                <a:gd name="T44" fmla="*/ 0 w 71"/>
                <a:gd name="T45" fmla="*/ 0 h 62"/>
                <a:gd name="T46" fmla="*/ 0 w 71"/>
                <a:gd name="T47" fmla="*/ 11 h 62"/>
                <a:gd name="T48" fmla="*/ 17 w 71"/>
                <a:gd name="T49" fmla="*/ 11 h 62"/>
                <a:gd name="T50" fmla="*/ 27 w 71"/>
                <a:gd name="T51" fmla="*/ 11 h 62"/>
                <a:gd name="T52" fmla="*/ 33 w 71"/>
                <a:gd name="T53" fmla="*/ 11 h 62"/>
                <a:gd name="T54" fmla="*/ 33 w 71"/>
                <a:gd name="T55" fmla="*/ 0 h 62"/>
                <a:gd name="T56" fmla="*/ 27 w 71"/>
                <a:gd name="T57" fmla="*/ 0 h 62"/>
                <a:gd name="T58" fmla="*/ 27 w 71"/>
                <a:gd name="T59" fmla="*/ 11 h 62"/>
                <a:gd name="T60" fmla="*/ 27 w 71"/>
                <a:gd name="T61" fmla="*/ 79 h 62"/>
                <a:gd name="T62" fmla="*/ 17 w 71"/>
                <a:gd name="T63" fmla="*/ 79 h 62"/>
                <a:gd name="T64" fmla="*/ 17 w 71"/>
                <a:gd name="T65" fmla="*/ 129 h 62"/>
                <a:gd name="T66" fmla="*/ 27 w 71"/>
                <a:gd name="T67" fmla="*/ 129 h 62"/>
                <a:gd name="T68" fmla="*/ 27 w 71"/>
                <a:gd name="T69" fmla="*/ 139 h 62"/>
                <a:gd name="T70" fmla="*/ 27 w 71"/>
                <a:gd name="T71" fmla="*/ 129 h 62"/>
                <a:gd name="T72" fmla="*/ 30 w 71"/>
                <a:gd name="T73" fmla="*/ 129 h 62"/>
                <a:gd name="T74" fmla="*/ 27 w 71"/>
                <a:gd name="T75" fmla="*/ 129 h 62"/>
                <a:gd name="T76" fmla="*/ 27 w 71"/>
                <a:gd name="T77" fmla="*/ 79 h 62"/>
                <a:gd name="T78" fmla="*/ 33 w 71"/>
                <a:gd name="T79" fmla="*/ 79 h 62"/>
                <a:gd name="T80" fmla="*/ 33 w 71"/>
                <a:gd name="T81" fmla="*/ 57 h 62"/>
                <a:gd name="T82" fmla="*/ 27 w 71"/>
                <a:gd name="T83" fmla="*/ 57 h 62"/>
                <a:gd name="T84" fmla="*/ 17 w 71"/>
                <a:gd name="T85" fmla="*/ 57 h 62"/>
                <a:gd name="T86" fmla="*/ 17 w 71"/>
                <a:gd name="T87" fmla="*/ 0 h 62"/>
                <a:gd name="T88" fmla="*/ 17 w 71"/>
                <a:gd name="T89" fmla="*/ 0 h 62"/>
                <a:gd name="T90" fmla="*/ 17 w 71"/>
                <a:gd name="T91" fmla="*/ 0 h 6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1"/>
                <a:gd name="T139" fmla="*/ 0 h 62"/>
                <a:gd name="T140" fmla="*/ 71 w 71"/>
                <a:gd name="T141" fmla="*/ 62 h 6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1" h="62">
                  <a:moveTo>
                    <a:pt x="30" y="0"/>
                  </a:moveTo>
                  <a:lnTo>
                    <a:pt x="30" y="23"/>
                  </a:lnTo>
                  <a:lnTo>
                    <a:pt x="0" y="23"/>
                  </a:lnTo>
                  <a:lnTo>
                    <a:pt x="0" y="34"/>
                  </a:lnTo>
                  <a:lnTo>
                    <a:pt x="18" y="34"/>
                  </a:lnTo>
                  <a:lnTo>
                    <a:pt x="18" y="51"/>
                  </a:lnTo>
                  <a:lnTo>
                    <a:pt x="18" y="56"/>
                  </a:lnTo>
                  <a:lnTo>
                    <a:pt x="12" y="51"/>
                  </a:lnTo>
                  <a:lnTo>
                    <a:pt x="6" y="51"/>
                  </a:lnTo>
                  <a:lnTo>
                    <a:pt x="30" y="51"/>
                  </a:lnTo>
                  <a:lnTo>
                    <a:pt x="42" y="51"/>
                  </a:lnTo>
                  <a:lnTo>
                    <a:pt x="42" y="56"/>
                  </a:lnTo>
                  <a:lnTo>
                    <a:pt x="36" y="62"/>
                  </a:lnTo>
                  <a:lnTo>
                    <a:pt x="30" y="56"/>
                  </a:lnTo>
                  <a:lnTo>
                    <a:pt x="30" y="34"/>
                  </a:lnTo>
                  <a:lnTo>
                    <a:pt x="30" y="23"/>
                  </a:lnTo>
                  <a:lnTo>
                    <a:pt x="42" y="23"/>
                  </a:lnTo>
                  <a:lnTo>
                    <a:pt x="42" y="34"/>
                  </a:lnTo>
                  <a:lnTo>
                    <a:pt x="30" y="34"/>
                  </a:lnTo>
                  <a:lnTo>
                    <a:pt x="18" y="34"/>
                  </a:lnTo>
                  <a:lnTo>
                    <a:pt x="18" y="23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8" y="11"/>
                  </a:lnTo>
                  <a:lnTo>
                    <a:pt x="60" y="11"/>
                  </a:lnTo>
                  <a:lnTo>
                    <a:pt x="71" y="11"/>
                  </a:lnTo>
                  <a:lnTo>
                    <a:pt x="71" y="0"/>
                  </a:lnTo>
                  <a:lnTo>
                    <a:pt x="60" y="0"/>
                  </a:lnTo>
                  <a:lnTo>
                    <a:pt x="60" y="11"/>
                  </a:lnTo>
                  <a:lnTo>
                    <a:pt x="60" y="34"/>
                  </a:lnTo>
                  <a:lnTo>
                    <a:pt x="42" y="34"/>
                  </a:lnTo>
                  <a:lnTo>
                    <a:pt x="42" y="51"/>
                  </a:lnTo>
                  <a:lnTo>
                    <a:pt x="60" y="51"/>
                  </a:lnTo>
                  <a:lnTo>
                    <a:pt x="60" y="56"/>
                  </a:lnTo>
                  <a:lnTo>
                    <a:pt x="60" y="51"/>
                  </a:lnTo>
                  <a:lnTo>
                    <a:pt x="66" y="51"/>
                  </a:lnTo>
                  <a:lnTo>
                    <a:pt x="60" y="51"/>
                  </a:lnTo>
                  <a:lnTo>
                    <a:pt x="60" y="34"/>
                  </a:lnTo>
                  <a:lnTo>
                    <a:pt x="71" y="34"/>
                  </a:lnTo>
                  <a:lnTo>
                    <a:pt x="71" y="23"/>
                  </a:lnTo>
                  <a:lnTo>
                    <a:pt x="60" y="23"/>
                  </a:lnTo>
                  <a:lnTo>
                    <a:pt x="42" y="23"/>
                  </a:lnTo>
                  <a:lnTo>
                    <a:pt x="42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B0F0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5" name="Freeform 192"/>
            <p:cNvSpPr>
              <a:spLocks/>
            </p:cNvSpPr>
            <p:nvPr/>
          </p:nvSpPr>
          <p:spPr bwMode="auto">
            <a:xfrm>
              <a:off x="4254" y="1608"/>
              <a:ext cx="93" cy="34"/>
            </a:xfrm>
            <a:custGeom>
              <a:avLst/>
              <a:gdLst>
                <a:gd name="T0" fmla="*/ 23 w 95"/>
                <a:gd name="T1" fmla="*/ 64 h 33"/>
                <a:gd name="T2" fmla="*/ 25 w 95"/>
                <a:gd name="T3" fmla="*/ 64 h 33"/>
                <a:gd name="T4" fmla="*/ 31 w 95"/>
                <a:gd name="T5" fmla="*/ 64 h 33"/>
                <a:gd name="T6" fmla="*/ 37 w 95"/>
                <a:gd name="T7" fmla="*/ 64 h 33"/>
                <a:gd name="T8" fmla="*/ 45 w 95"/>
                <a:gd name="T9" fmla="*/ 64 h 33"/>
                <a:gd name="T10" fmla="*/ 45 w 95"/>
                <a:gd name="T11" fmla="*/ 74 h 33"/>
                <a:gd name="T12" fmla="*/ 48 w 95"/>
                <a:gd name="T13" fmla="*/ 74 h 33"/>
                <a:gd name="T14" fmla="*/ 54 w 95"/>
                <a:gd name="T15" fmla="*/ 11 h 33"/>
                <a:gd name="T16" fmla="*/ 51 w 95"/>
                <a:gd name="T17" fmla="*/ 5 h 33"/>
                <a:gd name="T18" fmla="*/ 45 w 95"/>
                <a:gd name="T19" fmla="*/ 5 h 33"/>
                <a:gd name="T20" fmla="*/ 42 w 95"/>
                <a:gd name="T21" fmla="*/ 0 h 33"/>
                <a:gd name="T22" fmla="*/ 31 w 95"/>
                <a:gd name="T23" fmla="*/ 5 h 33"/>
                <a:gd name="T24" fmla="*/ 23 w 95"/>
                <a:gd name="T25" fmla="*/ 0 h 33"/>
                <a:gd name="T26" fmla="*/ 23 w 95"/>
                <a:gd name="T27" fmla="*/ 5 h 33"/>
                <a:gd name="T28" fmla="*/ 23 w 95"/>
                <a:gd name="T29" fmla="*/ 0 h 33"/>
                <a:gd name="T30" fmla="*/ 18 w 95"/>
                <a:gd name="T31" fmla="*/ 5 h 33"/>
                <a:gd name="T32" fmla="*/ 12 w 95"/>
                <a:gd name="T33" fmla="*/ 5 h 33"/>
                <a:gd name="T34" fmla="*/ 0 w 95"/>
                <a:gd name="T35" fmla="*/ 11 h 33"/>
                <a:gd name="T36" fmla="*/ 12 w 95"/>
                <a:gd name="T37" fmla="*/ 74 h 33"/>
                <a:gd name="T38" fmla="*/ 18 w 95"/>
                <a:gd name="T39" fmla="*/ 64 h 33"/>
                <a:gd name="T40" fmla="*/ 23 w 95"/>
                <a:gd name="T41" fmla="*/ 64 h 33"/>
                <a:gd name="T42" fmla="*/ 23 w 95"/>
                <a:gd name="T43" fmla="*/ 64 h 33"/>
                <a:gd name="T44" fmla="*/ 23 w 95"/>
                <a:gd name="T45" fmla="*/ 64 h 33"/>
                <a:gd name="T46" fmla="*/ 23 w 95"/>
                <a:gd name="T47" fmla="*/ 64 h 3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95"/>
                <a:gd name="T73" fmla="*/ 0 h 33"/>
                <a:gd name="T74" fmla="*/ 95 w 95"/>
                <a:gd name="T75" fmla="*/ 33 h 3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95" h="33">
                  <a:moveTo>
                    <a:pt x="48" y="28"/>
                  </a:moveTo>
                  <a:lnTo>
                    <a:pt x="54" y="28"/>
                  </a:lnTo>
                  <a:lnTo>
                    <a:pt x="60" y="28"/>
                  </a:lnTo>
                  <a:lnTo>
                    <a:pt x="66" y="28"/>
                  </a:lnTo>
                  <a:lnTo>
                    <a:pt x="78" y="28"/>
                  </a:lnTo>
                  <a:lnTo>
                    <a:pt x="78" y="33"/>
                  </a:lnTo>
                  <a:lnTo>
                    <a:pt x="83" y="33"/>
                  </a:lnTo>
                  <a:lnTo>
                    <a:pt x="95" y="11"/>
                  </a:lnTo>
                  <a:lnTo>
                    <a:pt x="89" y="5"/>
                  </a:lnTo>
                  <a:lnTo>
                    <a:pt x="78" y="5"/>
                  </a:lnTo>
                  <a:lnTo>
                    <a:pt x="72" y="0"/>
                  </a:lnTo>
                  <a:lnTo>
                    <a:pt x="60" y="5"/>
                  </a:lnTo>
                  <a:lnTo>
                    <a:pt x="48" y="0"/>
                  </a:lnTo>
                  <a:lnTo>
                    <a:pt x="36" y="5"/>
                  </a:lnTo>
                  <a:lnTo>
                    <a:pt x="30" y="0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0" y="11"/>
                  </a:lnTo>
                  <a:lnTo>
                    <a:pt x="12" y="33"/>
                  </a:lnTo>
                  <a:lnTo>
                    <a:pt x="18" y="28"/>
                  </a:lnTo>
                  <a:lnTo>
                    <a:pt x="30" y="28"/>
                  </a:lnTo>
                  <a:lnTo>
                    <a:pt x="36" y="28"/>
                  </a:lnTo>
                  <a:lnTo>
                    <a:pt x="48" y="28"/>
                  </a:lnTo>
                  <a:close/>
                </a:path>
              </a:pathLst>
            </a:custGeom>
            <a:solidFill>
              <a:srgbClr val="2F309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6" name="Freeform 193"/>
            <p:cNvSpPr>
              <a:spLocks/>
            </p:cNvSpPr>
            <p:nvPr/>
          </p:nvSpPr>
          <p:spPr bwMode="auto">
            <a:xfrm>
              <a:off x="4254" y="1608"/>
              <a:ext cx="93" cy="34"/>
            </a:xfrm>
            <a:custGeom>
              <a:avLst/>
              <a:gdLst>
                <a:gd name="T0" fmla="*/ 23 w 95"/>
                <a:gd name="T1" fmla="*/ 64 h 33"/>
                <a:gd name="T2" fmla="*/ 25 w 95"/>
                <a:gd name="T3" fmla="*/ 64 h 33"/>
                <a:gd name="T4" fmla="*/ 31 w 95"/>
                <a:gd name="T5" fmla="*/ 64 h 33"/>
                <a:gd name="T6" fmla="*/ 37 w 95"/>
                <a:gd name="T7" fmla="*/ 64 h 33"/>
                <a:gd name="T8" fmla="*/ 45 w 95"/>
                <a:gd name="T9" fmla="*/ 64 h 33"/>
                <a:gd name="T10" fmla="*/ 45 w 95"/>
                <a:gd name="T11" fmla="*/ 74 h 33"/>
                <a:gd name="T12" fmla="*/ 48 w 95"/>
                <a:gd name="T13" fmla="*/ 74 h 33"/>
                <a:gd name="T14" fmla="*/ 54 w 95"/>
                <a:gd name="T15" fmla="*/ 11 h 33"/>
                <a:gd name="T16" fmla="*/ 51 w 95"/>
                <a:gd name="T17" fmla="*/ 5 h 33"/>
                <a:gd name="T18" fmla="*/ 45 w 95"/>
                <a:gd name="T19" fmla="*/ 5 h 33"/>
                <a:gd name="T20" fmla="*/ 42 w 95"/>
                <a:gd name="T21" fmla="*/ 0 h 33"/>
                <a:gd name="T22" fmla="*/ 31 w 95"/>
                <a:gd name="T23" fmla="*/ 5 h 33"/>
                <a:gd name="T24" fmla="*/ 23 w 95"/>
                <a:gd name="T25" fmla="*/ 0 h 33"/>
                <a:gd name="T26" fmla="*/ 23 w 95"/>
                <a:gd name="T27" fmla="*/ 5 h 33"/>
                <a:gd name="T28" fmla="*/ 23 w 95"/>
                <a:gd name="T29" fmla="*/ 0 h 33"/>
                <a:gd name="T30" fmla="*/ 18 w 95"/>
                <a:gd name="T31" fmla="*/ 5 h 33"/>
                <a:gd name="T32" fmla="*/ 12 w 95"/>
                <a:gd name="T33" fmla="*/ 5 h 33"/>
                <a:gd name="T34" fmla="*/ 0 w 95"/>
                <a:gd name="T35" fmla="*/ 11 h 33"/>
                <a:gd name="T36" fmla="*/ 12 w 95"/>
                <a:gd name="T37" fmla="*/ 74 h 33"/>
                <a:gd name="T38" fmla="*/ 18 w 95"/>
                <a:gd name="T39" fmla="*/ 64 h 33"/>
                <a:gd name="T40" fmla="*/ 23 w 95"/>
                <a:gd name="T41" fmla="*/ 64 h 33"/>
                <a:gd name="T42" fmla="*/ 23 w 95"/>
                <a:gd name="T43" fmla="*/ 64 h 33"/>
                <a:gd name="T44" fmla="*/ 23 w 95"/>
                <a:gd name="T45" fmla="*/ 64 h 33"/>
                <a:gd name="T46" fmla="*/ 23 w 95"/>
                <a:gd name="T47" fmla="*/ 64 h 3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95"/>
                <a:gd name="T73" fmla="*/ 0 h 33"/>
                <a:gd name="T74" fmla="*/ 95 w 95"/>
                <a:gd name="T75" fmla="*/ 33 h 3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95" h="33">
                  <a:moveTo>
                    <a:pt x="48" y="28"/>
                  </a:moveTo>
                  <a:lnTo>
                    <a:pt x="54" y="28"/>
                  </a:lnTo>
                  <a:lnTo>
                    <a:pt x="60" y="28"/>
                  </a:lnTo>
                  <a:lnTo>
                    <a:pt x="66" y="28"/>
                  </a:lnTo>
                  <a:lnTo>
                    <a:pt x="78" y="28"/>
                  </a:lnTo>
                  <a:lnTo>
                    <a:pt x="78" y="33"/>
                  </a:lnTo>
                  <a:lnTo>
                    <a:pt x="83" y="33"/>
                  </a:lnTo>
                  <a:lnTo>
                    <a:pt x="95" y="11"/>
                  </a:lnTo>
                  <a:lnTo>
                    <a:pt x="89" y="5"/>
                  </a:lnTo>
                  <a:lnTo>
                    <a:pt x="78" y="5"/>
                  </a:lnTo>
                  <a:lnTo>
                    <a:pt x="72" y="0"/>
                  </a:lnTo>
                  <a:lnTo>
                    <a:pt x="60" y="5"/>
                  </a:lnTo>
                  <a:lnTo>
                    <a:pt x="48" y="0"/>
                  </a:lnTo>
                  <a:lnTo>
                    <a:pt x="36" y="5"/>
                  </a:lnTo>
                  <a:lnTo>
                    <a:pt x="30" y="0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0" y="11"/>
                  </a:lnTo>
                  <a:lnTo>
                    <a:pt x="12" y="33"/>
                  </a:lnTo>
                  <a:lnTo>
                    <a:pt x="18" y="28"/>
                  </a:lnTo>
                  <a:lnTo>
                    <a:pt x="30" y="28"/>
                  </a:lnTo>
                  <a:lnTo>
                    <a:pt x="36" y="28"/>
                  </a:lnTo>
                  <a:lnTo>
                    <a:pt x="48" y="28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7" name="Freeform 194"/>
            <p:cNvSpPr>
              <a:spLocks/>
            </p:cNvSpPr>
            <p:nvPr/>
          </p:nvSpPr>
          <p:spPr bwMode="auto">
            <a:xfrm>
              <a:off x="4272" y="1608"/>
              <a:ext cx="23" cy="28"/>
            </a:xfrm>
            <a:custGeom>
              <a:avLst/>
              <a:gdLst>
                <a:gd name="T0" fmla="*/ 12 w 24"/>
                <a:gd name="T1" fmla="*/ 5 h 28"/>
                <a:gd name="T2" fmla="*/ 12 w 24"/>
                <a:gd name="T3" fmla="*/ 0 h 28"/>
                <a:gd name="T4" fmla="*/ 0 w 24"/>
                <a:gd name="T5" fmla="*/ 5 h 28"/>
                <a:gd name="T6" fmla="*/ 6 w 24"/>
                <a:gd name="T7" fmla="*/ 28 h 28"/>
                <a:gd name="T8" fmla="*/ 12 w 24"/>
                <a:gd name="T9" fmla="*/ 28 h 28"/>
                <a:gd name="T10" fmla="*/ 12 w 24"/>
                <a:gd name="T11" fmla="*/ 28 h 28"/>
                <a:gd name="T12" fmla="*/ 12 w 24"/>
                <a:gd name="T13" fmla="*/ 5 h 28"/>
                <a:gd name="T14" fmla="*/ 12 w 24"/>
                <a:gd name="T15" fmla="*/ 5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"/>
                <a:gd name="T25" fmla="*/ 0 h 28"/>
                <a:gd name="T26" fmla="*/ 24 w 24"/>
                <a:gd name="T27" fmla="*/ 28 h 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" h="28">
                  <a:moveTo>
                    <a:pt x="18" y="5"/>
                  </a:moveTo>
                  <a:lnTo>
                    <a:pt x="12" y="0"/>
                  </a:lnTo>
                  <a:lnTo>
                    <a:pt x="0" y="5"/>
                  </a:lnTo>
                  <a:lnTo>
                    <a:pt x="6" y="28"/>
                  </a:lnTo>
                  <a:lnTo>
                    <a:pt x="18" y="28"/>
                  </a:lnTo>
                  <a:lnTo>
                    <a:pt x="24" y="28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16067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8" name="Freeform 195"/>
            <p:cNvSpPr>
              <a:spLocks/>
            </p:cNvSpPr>
            <p:nvPr/>
          </p:nvSpPr>
          <p:spPr bwMode="auto">
            <a:xfrm>
              <a:off x="4272" y="1608"/>
              <a:ext cx="23" cy="28"/>
            </a:xfrm>
            <a:custGeom>
              <a:avLst/>
              <a:gdLst>
                <a:gd name="T0" fmla="*/ 12 w 24"/>
                <a:gd name="T1" fmla="*/ 5 h 28"/>
                <a:gd name="T2" fmla="*/ 12 w 24"/>
                <a:gd name="T3" fmla="*/ 0 h 28"/>
                <a:gd name="T4" fmla="*/ 0 w 24"/>
                <a:gd name="T5" fmla="*/ 5 h 28"/>
                <a:gd name="T6" fmla="*/ 6 w 24"/>
                <a:gd name="T7" fmla="*/ 28 h 28"/>
                <a:gd name="T8" fmla="*/ 12 w 24"/>
                <a:gd name="T9" fmla="*/ 28 h 28"/>
                <a:gd name="T10" fmla="*/ 12 w 24"/>
                <a:gd name="T11" fmla="*/ 28 h 28"/>
                <a:gd name="T12" fmla="*/ 12 w 24"/>
                <a:gd name="T13" fmla="*/ 5 h 28"/>
                <a:gd name="T14" fmla="*/ 12 w 24"/>
                <a:gd name="T15" fmla="*/ 5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"/>
                <a:gd name="T25" fmla="*/ 0 h 28"/>
                <a:gd name="T26" fmla="*/ 24 w 24"/>
                <a:gd name="T27" fmla="*/ 28 h 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" h="28">
                  <a:moveTo>
                    <a:pt x="18" y="5"/>
                  </a:moveTo>
                  <a:lnTo>
                    <a:pt x="12" y="0"/>
                  </a:lnTo>
                  <a:lnTo>
                    <a:pt x="0" y="5"/>
                  </a:lnTo>
                  <a:lnTo>
                    <a:pt x="6" y="28"/>
                  </a:lnTo>
                  <a:lnTo>
                    <a:pt x="18" y="28"/>
                  </a:lnTo>
                  <a:lnTo>
                    <a:pt x="24" y="28"/>
                  </a:lnTo>
                  <a:lnTo>
                    <a:pt x="18" y="5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9" name="Freeform 196"/>
            <p:cNvSpPr>
              <a:spLocks/>
            </p:cNvSpPr>
            <p:nvPr/>
          </p:nvSpPr>
          <p:spPr bwMode="auto">
            <a:xfrm>
              <a:off x="4313" y="1608"/>
              <a:ext cx="17" cy="28"/>
            </a:xfrm>
            <a:custGeom>
              <a:avLst/>
              <a:gdLst>
                <a:gd name="T0" fmla="*/ 0 w 18"/>
                <a:gd name="T1" fmla="*/ 5 h 28"/>
                <a:gd name="T2" fmla="*/ 9 w 18"/>
                <a:gd name="T3" fmla="*/ 0 h 28"/>
                <a:gd name="T4" fmla="*/ 9 w 18"/>
                <a:gd name="T5" fmla="*/ 5 h 28"/>
                <a:gd name="T6" fmla="*/ 9 w 18"/>
                <a:gd name="T7" fmla="*/ 28 h 28"/>
                <a:gd name="T8" fmla="*/ 6 w 18"/>
                <a:gd name="T9" fmla="*/ 28 h 28"/>
                <a:gd name="T10" fmla="*/ 0 w 18"/>
                <a:gd name="T11" fmla="*/ 28 h 28"/>
                <a:gd name="T12" fmla="*/ 0 w 18"/>
                <a:gd name="T13" fmla="*/ 5 h 28"/>
                <a:gd name="T14" fmla="*/ 0 w 18"/>
                <a:gd name="T15" fmla="*/ 5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"/>
                <a:gd name="T25" fmla="*/ 0 h 28"/>
                <a:gd name="T26" fmla="*/ 18 w 18"/>
                <a:gd name="T27" fmla="*/ 28 h 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" h="28">
                  <a:moveTo>
                    <a:pt x="0" y="5"/>
                  </a:moveTo>
                  <a:lnTo>
                    <a:pt x="12" y="0"/>
                  </a:lnTo>
                  <a:lnTo>
                    <a:pt x="18" y="5"/>
                  </a:lnTo>
                  <a:lnTo>
                    <a:pt x="12" y="28"/>
                  </a:lnTo>
                  <a:lnTo>
                    <a:pt x="6" y="28"/>
                  </a:lnTo>
                  <a:lnTo>
                    <a:pt x="0" y="28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6067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0" name="Freeform 197"/>
            <p:cNvSpPr>
              <a:spLocks/>
            </p:cNvSpPr>
            <p:nvPr/>
          </p:nvSpPr>
          <p:spPr bwMode="auto">
            <a:xfrm>
              <a:off x="4313" y="1608"/>
              <a:ext cx="17" cy="28"/>
            </a:xfrm>
            <a:custGeom>
              <a:avLst/>
              <a:gdLst>
                <a:gd name="T0" fmla="*/ 0 w 18"/>
                <a:gd name="T1" fmla="*/ 5 h 28"/>
                <a:gd name="T2" fmla="*/ 9 w 18"/>
                <a:gd name="T3" fmla="*/ 0 h 28"/>
                <a:gd name="T4" fmla="*/ 9 w 18"/>
                <a:gd name="T5" fmla="*/ 5 h 28"/>
                <a:gd name="T6" fmla="*/ 9 w 18"/>
                <a:gd name="T7" fmla="*/ 28 h 28"/>
                <a:gd name="T8" fmla="*/ 6 w 18"/>
                <a:gd name="T9" fmla="*/ 28 h 28"/>
                <a:gd name="T10" fmla="*/ 0 w 18"/>
                <a:gd name="T11" fmla="*/ 28 h 28"/>
                <a:gd name="T12" fmla="*/ 0 w 18"/>
                <a:gd name="T13" fmla="*/ 5 h 28"/>
                <a:gd name="T14" fmla="*/ 0 w 18"/>
                <a:gd name="T15" fmla="*/ 5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"/>
                <a:gd name="T25" fmla="*/ 0 h 28"/>
                <a:gd name="T26" fmla="*/ 18 w 18"/>
                <a:gd name="T27" fmla="*/ 28 h 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" h="28">
                  <a:moveTo>
                    <a:pt x="0" y="5"/>
                  </a:moveTo>
                  <a:lnTo>
                    <a:pt x="12" y="0"/>
                  </a:lnTo>
                  <a:lnTo>
                    <a:pt x="18" y="5"/>
                  </a:lnTo>
                  <a:lnTo>
                    <a:pt x="12" y="28"/>
                  </a:lnTo>
                  <a:lnTo>
                    <a:pt x="6" y="28"/>
                  </a:lnTo>
                  <a:lnTo>
                    <a:pt x="0" y="28"/>
                  </a:lnTo>
                  <a:lnTo>
                    <a:pt x="0" y="5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1" name="Freeform 198"/>
            <p:cNvSpPr>
              <a:spLocks/>
            </p:cNvSpPr>
            <p:nvPr/>
          </p:nvSpPr>
          <p:spPr bwMode="auto">
            <a:xfrm>
              <a:off x="4260" y="1619"/>
              <a:ext cx="12" cy="5"/>
            </a:xfrm>
            <a:custGeom>
              <a:avLst/>
              <a:gdLst>
                <a:gd name="T0" fmla="*/ 0 w 12"/>
                <a:gd name="T1" fmla="*/ 5 h 5"/>
                <a:gd name="T2" fmla="*/ 6 w 12"/>
                <a:gd name="T3" fmla="*/ 5 h 5"/>
                <a:gd name="T4" fmla="*/ 6 w 12"/>
                <a:gd name="T5" fmla="*/ 5 h 5"/>
                <a:gd name="T6" fmla="*/ 6 w 12"/>
                <a:gd name="T7" fmla="*/ 5 h 5"/>
                <a:gd name="T8" fmla="*/ 6 w 12"/>
                <a:gd name="T9" fmla="*/ 5 h 5"/>
                <a:gd name="T10" fmla="*/ 6 w 12"/>
                <a:gd name="T11" fmla="*/ 5 h 5"/>
                <a:gd name="T12" fmla="*/ 12 w 12"/>
                <a:gd name="T13" fmla="*/ 5 h 5"/>
                <a:gd name="T14" fmla="*/ 12 w 12"/>
                <a:gd name="T15" fmla="*/ 5 h 5"/>
                <a:gd name="T16" fmla="*/ 12 w 12"/>
                <a:gd name="T17" fmla="*/ 0 h 5"/>
                <a:gd name="T18" fmla="*/ 6 w 12"/>
                <a:gd name="T19" fmla="*/ 0 h 5"/>
                <a:gd name="T20" fmla="*/ 6 w 12"/>
                <a:gd name="T21" fmla="*/ 0 h 5"/>
                <a:gd name="T22" fmla="*/ 6 w 12"/>
                <a:gd name="T23" fmla="*/ 0 h 5"/>
                <a:gd name="T24" fmla="*/ 0 w 12"/>
                <a:gd name="T25" fmla="*/ 5 h 5"/>
                <a:gd name="T26" fmla="*/ 0 w 12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"/>
                <a:gd name="T43" fmla="*/ 0 h 5"/>
                <a:gd name="T44" fmla="*/ 12 w 12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" h="5">
                  <a:moveTo>
                    <a:pt x="0" y="5"/>
                  </a:moveTo>
                  <a:lnTo>
                    <a:pt x="6" y="5"/>
                  </a:lnTo>
                  <a:lnTo>
                    <a:pt x="12" y="5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7F6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2" name="Freeform 199"/>
            <p:cNvSpPr>
              <a:spLocks/>
            </p:cNvSpPr>
            <p:nvPr/>
          </p:nvSpPr>
          <p:spPr bwMode="auto">
            <a:xfrm>
              <a:off x="4266" y="1630"/>
              <a:ext cx="12" cy="6"/>
            </a:xfrm>
            <a:custGeom>
              <a:avLst/>
              <a:gdLst>
                <a:gd name="T0" fmla="*/ 0 w 12"/>
                <a:gd name="T1" fmla="*/ 6 h 6"/>
                <a:gd name="T2" fmla="*/ 0 w 12"/>
                <a:gd name="T3" fmla="*/ 6 h 6"/>
                <a:gd name="T4" fmla="*/ 0 w 12"/>
                <a:gd name="T5" fmla="*/ 6 h 6"/>
                <a:gd name="T6" fmla="*/ 6 w 12"/>
                <a:gd name="T7" fmla="*/ 6 h 6"/>
                <a:gd name="T8" fmla="*/ 6 w 12"/>
                <a:gd name="T9" fmla="*/ 6 h 6"/>
                <a:gd name="T10" fmla="*/ 6 w 12"/>
                <a:gd name="T11" fmla="*/ 6 h 6"/>
                <a:gd name="T12" fmla="*/ 12 w 12"/>
                <a:gd name="T13" fmla="*/ 0 h 6"/>
                <a:gd name="T14" fmla="*/ 12 w 12"/>
                <a:gd name="T15" fmla="*/ 0 h 6"/>
                <a:gd name="T16" fmla="*/ 12 w 12"/>
                <a:gd name="T17" fmla="*/ 0 h 6"/>
                <a:gd name="T18" fmla="*/ 6 w 12"/>
                <a:gd name="T19" fmla="*/ 0 h 6"/>
                <a:gd name="T20" fmla="*/ 6 w 12"/>
                <a:gd name="T21" fmla="*/ 0 h 6"/>
                <a:gd name="T22" fmla="*/ 6 w 12"/>
                <a:gd name="T23" fmla="*/ 6 h 6"/>
                <a:gd name="T24" fmla="*/ 0 w 12"/>
                <a:gd name="T25" fmla="*/ 6 h 6"/>
                <a:gd name="T26" fmla="*/ 0 w 12"/>
                <a:gd name="T27" fmla="*/ 6 h 6"/>
                <a:gd name="T28" fmla="*/ 0 w 12"/>
                <a:gd name="T29" fmla="*/ 6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2"/>
                <a:gd name="T46" fmla="*/ 0 h 6"/>
                <a:gd name="T47" fmla="*/ 12 w 12"/>
                <a:gd name="T48" fmla="*/ 6 h 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2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3" name="Freeform 200"/>
            <p:cNvSpPr>
              <a:spLocks/>
            </p:cNvSpPr>
            <p:nvPr/>
          </p:nvSpPr>
          <p:spPr bwMode="auto">
            <a:xfrm>
              <a:off x="4272" y="1613"/>
              <a:ext cx="17" cy="11"/>
            </a:xfrm>
            <a:custGeom>
              <a:avLst/>
              <a:gdLst>
                <a:gd name="T0" fmla="*/ 9 w 18"/>
                <a:gd name="T1" fmla="*/ 0 h 11"/>
                <a:gd name="T2" fmla="*/ 9 w 18"/>
                <a:gd name="T3" fmla="*/ 0 h 11"/>
                <a:gd name="T4" fmla="*/ 6 w 18"/>
                <a:gd name="T5" fmla="*/ 0 h 11"/>
                <a:gd name="T6" fmla="*/ 0 w 18"/>
                <a:gd name="T7" fmla="*/ 6 h 11"/>
                <a:gd name="T8" fmla="*/ 6 w 18"/>
                <a:gd name="T9" fmla="*/ 11 h 11"/>
                <a:gd name="T10" fmla="*/ 9 w 18"/>
                <a:gd name="T11" fmla="*/ 6 h 11"/>
                <a:gd name="T12" fmla="*/ 9 w 18"/>
                <a:gd name="T13" fmla="*/ 6 h 11"/>
                <a:gd name="T14" fmla="*/ 9 w 18"/>
                <a:gd name="T15" fmla="*/ 6 h 11"/>
                <a:gd name="T16" fmla="*/ 9 w 18"/>
                <a:gd name="T17" fmla="*/ 0 h 11"/>
                <a:gd name="T18" fmla="*/ 9 w 18"/>
                <a:gd name="T19" fmla="*/ 0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11"/>
                <a:gd name="T32" fmla="*/ 18 w 18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11">
                  <a:moveTo>
                    <a:pt x="18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1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B0F0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4" name="Freeform 201"/>
            <p:cNvSpPr>
              <a:spLocks/>
            </p:cNvSpPr>
            <p:nvPr/>
          </p:nvSpPr>
          <p:spPr bwMode="auto">
            <a:xfrm>
              <a:off x="4278" y="1624"/>
              <a:ext cx="17" cy="6"/>
            </a:xfrm>
            <a:custGeom>
              <a:avLst/>
              <a:gdLst>
                <a:gd name="T0" fmla="*/ 9 w 18"/>
                <a:gd name="T1" fmla="*/ 0 h 6"/>
                <a:gd name="T2" fmla="*/ 9 w 18"/>
                <a:gd name="T3" fmla="*/ 0 h 6"/>
                <a:gd name="T4" fmla="*/ 6 w 18"/>
                <a:gd name="T5" fmla="*/ 0 h 6"/>
                <a:gd name="T6" fmla="*/ 0 w 18"/>
                <a:gd name="T7" fmla="*/ 0 h 6"/>
                <a:gd name="T8" fmla="*/ 0 w 18"/>
                <a:gd name="T9" fmla="*/ 6 h 6"/>
                <a:gd name="T10" fmla="*/ 6 w 18"/>
                <a:gd name="T11" fmla="*/ 6 h 6"/>
                <a:gd name="T12" fmla="*/ 9 w 18"/>
                <a:gd name="T13" fmla="*/ 6 h 6"/>
                <a:gd name="T14" fmla="*/ 9 w 18"/>
                <a:gd name="T15" fmla="*/ 6 h 6"/>
                <a:gd name="T16" fmla="*/ 9 w 18"/>
                <a:gd name="T17" fmla="*/ 0 h 6"/>
                <a:gd name="T18" fmla="*/ 9 w 18"/>
                <a:gd name="T19" fmla="*/ 0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B0F0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5" name="Freeform 202"/>
            <p:cNvSpPr>
              <a:spLocks/>
            </p:cNvSpPr>
            <p:nvPr/>
          </p:nvSpPr>
          <p:spPr bwMode="auto">
            <a:xfrm>
              <a:off x="4330" y="1613"/>
              <a:ext cx="11" cy="11"/>
            </a:xfrm>
            <a:custGeom>
              <a:avLst/>
              <a:gdLst>
                <a:gd name="T0" fmla="*/ 5 w 11"/>
                <a:gd name="T1" fmla="*/ 0 h 11"/>
                <a:gd name="T2" fmla="*/ 5 w 11"/>
                <a:gd name="T3" fmla="*/ 6 h 11"/>
                <a:gd name="T4" fmla="*/ 5 w 11"/>
                <a:gd name="T5" fmla="*/ 6 h 11"/>
                <a:gd name="T6" fmla="*/ 5 w 11"/>
                <a:gd name="T7" fmla="*/ 6 h 11"/>
                <a:gd name="T8" fmla="*/ 0 w 11"/>
                <a:gd name="T9" fmla="*/ 6 h 11"/>
                <a:gd name="T10" fmla="*/ 5 w 11"/>
                <a:gd name="T11" fmla="*/ 11 h 11"/>
                <a:gd name="T12" fmla="*/ 5 w 11"/>
                <a:gd name="T13" fmla="*/ 11 h 11"/>
                <a:gd name="T14" fmla="*/ 5 w 11"/>
                <a:gd name="T15" fmla="*/ 11 h 11"/>
                <a:gd name="T16" fmla="*/ 11 w 11"/>
                <a:gd name="T17" fmla="*/ 11 h 11"/>
                <a:gd name="T18" fmla="*/ 11 w 11"/>
                <a:gd name="T19" fmla="*/ 6 h 11"/>
                <a:gd name="T20" fmla="*/ 11 w 11"/>
                <a:gd name="T21" fmla="*/ 6 h 11"/>
                <a:gd name="T22" fmla="*/ 11 w 11"/>
                <a:gd name="T23" fmla="*/ 6 h 11"/>
                <a:gd name="T24" fmla="*/ 5 w 11"/>
                <a:gd name="T25" fmla="*/ 0 h 11"/>
                <a:gd name="T26" fmla="*/ 5 w 11"/>
                <a:gd name="T27" fmla="*/ 0 h 1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"/>
                <a:gd name="T43" fmla="*/ 0 h 11"/>
                <a:gd name="T44" fmla="*/ 11 w 11"/>
                <a:gd name="T45" fmla="*/ 11 h 1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" h="11">
                  <a:moveTo>
                    <a:pt x="5" y="0"/>
                  </a:moveTo>
                  <a:lnTo>
                    <a:pt x="5" y="6"/>
                  </a:lnTo>
                  <a:lnTo>
                    <a:pt x="0" y="6"/>
                  </a:lnTo>
                  <a:lnTo>
                    <a:pt x="5" y="11"/>
                  </a:lnTo>
                  <a:lnTo>
                    <a:pt x="11" y="11"/>
                  </a:lnTo>
                  <a:lnTo>
                    <a:pt x="11" y="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7F6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6" name="Freeform 203"/>
            <p:cNvSpPr>
              <a:spLocks/>
            </p:cNvSpPr>
            <p:nvPr/>
          </p:nvSpPr>
          <p:spPr bwMode="auto">
            <a:xfrm>
              <a:off x="4324" y="1624"/>
              <a:ext cx="17" cy="12"/>
            </a:xfrm>
            <a:custGeom>
              <a:avLst/>
              <a:gdLst>
                <a:gd name="T0" fmla="*/ 6 w 17"/>
                <a:gd name="T1" fmla="*/ 0 h 12"/>
                <a:gd name="T2" fmla="*/ 6 w 17"/>
                <a:gd name="T3" fmla="*/ 0 h 12"/>
                <a:gd name="T4" fmla="*/ 11 w 17"/>
                <a:gd name="T5" fmla="*/ 0 h 12"/>
                <a:gd name="T6" fmla="*/ 11 w 17"/>
                <a:gd name="T7" fmla="*/ 0 h 12"/>
                <a:gd name="T8" fmla="*/ 17 w 17"/>
                <a:gd name="T9" fmla="*/ 0 h 12"/>
                <a:gd name="T10" fmla="*/ 17 w 17"/>
                <a:gd name="T11" fmla="*/ 6 h 12"/>
                <a:gd name="T12" fmla="*/ 11 w 17"/>
                <a:gd name="T13" fmla="*/ 12 h 12"/>
                <a:gd name="T14" fmla="*/ 11 w 17"/>
                <a:gd name="T15" fmla="*/ 12 h 12"/>
                <a:gd name="T16" fmla="*/ 6 w 17"/>
                <a:gd name="T17" fmla="*/ 12 h 12"/>
                <a:gd name="T18" fmla="*/ 0 w 17"/>
                <a:gd name="T19" fmla="*/ 12 h 12"/>
                <a:gd name="T20" fmla="*/ 6 w 17"/>
                <a:gd name="T21" fmla="*/ 0 h 12"/>
                <a:gd name="T22" fmla="*/ 6 w 17"/>
                <a:gd name="T23" fmla="*/ 0 h 1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"/>
                <a:gd name="T37" fmla="*/ 0 h 12"/>
                <a:gd name="T38" fmla="*/ 17 w 17"/>
                <a:gd name="T39" fmla="*/ 12 h 1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" h="12">
                  <a:moveTo>
                    <a:pt x="6" y="0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7" y="0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7" name="Freeform 204"/>
            <p:cNvSpPr>
              <a:spLocks/>
            </p:cNvSpPr>
            <p:nvPr/>
          </p:nvSpPr>
          <p:spPr bwMode="auto">
            <a:xfrm>
              <a:off x="4324" y="1624"/>
              <a:ext cx="17" cy="12"/>
            </a:xfrm>
            <a:custGeom>
              <a:avLst/>
              <a:gdLst>
                <a:gd name="T0" fmla="*/ 0 w 17"/>
                <a:gd name="T1" fmla="*/ 0 h 12"/>
                <a:gd name="T2" fmla="*/ 6 w 17"/>
                <a:gd name="T3" fmla="*/ 0 h 12"/>
                <a:gd name="T4" fmla="*/ 11 w 17"/>
                <a:gd name="T5" fmla="*/ 6 h 12"/>
                <a:gd name="T6" fmla="*/ 11 w 17"/>
                <a:gd name="T7" fmla="*/ 6 h 12"/>
                <a:gd name="T8" fmla="*/ 17 w 17"/>
                <a:gd name="T9" fmla="*/ 6 h 12"/>
                <a:gd name="T10" fmla="*/ 11 w 17"/>
                <a:gd name="T11" fmla="*/ 12 h 12"/>
                <a:gd name="T12" fmla="*/ 11 w 17"/>
                <a:gd name="T13" fmla="*/ 12 h 12"/>
                <a:gd name="T14" fmla="*/ 6 w 17"/>
                <a:gd name="T15" fmla="*/ 12 h 12"/>
                <a:gd name="T16" fmla="*/ 0 w 17"/>
                <a:gd name="T17" fmla="*/ 6 h 12"/>
                <a:gd name="T18" fmla="*/ 0 w 17"/>
                <a:gd name="T19" fmla="*/ 0 h 12"/>
                <a:gd name="T20" fmla="*/ 0 w 17"/>
                <a:gd name="T21" fmla="*/ 0 h 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"/>
                <a:gd name="T34" fmla="*/ 0 h 12"/>
                <a:gd name="T35" fmla="*/ 17 w 17"/>
                <a:gd name="T36" fmla="*/ 12 h 1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" h="12">
                  <a:moveTo>
                    <a:pt x="0" y="0"/>
                  </a:moveTo>
                  <a:lnTo>
                    <a:pt x="6" y="0"/>
                  </a:lnTo>
                  <a:lnTo>
                    <a:pt x="11" y="6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0F0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8" name="Freeform 205"/>
            <p:cNvSpPr>
              <a:spLocks/>
            </p:cNvSpPr>
            <p:nvPr/>
          </p:nvSpPr>
          <p:spPr bwMode="auto">
            <a:xfrm>
              <a:off x="4330" y="1630"/>
              <a:ext cx="11" cy="6"/>
            </a:xfrm>
            <a:custGeom>
              <a:avLst/>
              <a:gdLst>
                <a:gd name="T0" fmla="*/ 5 w 11"/>
                <a:gd name="T1" fmla="*/ 6 h 6"/>
                <a:gd name="T2" fmla="*/ 5 w 11"/>
                <a:gd name="T3" fmla="*/ 6 h 6"/>
                <a:gd name="T4" fmla="*/ 5 w 11"/>
                <a:gd name="T5" fmla="*/ 0 h 6"/>
                <a:gd name="T6" fmla="*/ 5 w 11"/>
                <a:gd name="T7" fmla="*/ 0 h 6"/>
                <a:gd name="T8" fmla="*/ 5 w 11"/>
                <a:gd name="T9" fmla="*/ 0 h 6"/>
                <a:gd name="T10" fmla="*/ 11 w 11"/>
                <a:gd name="T11" fmla="*/ 0 h 6"/>
                <a:gd name="T12" fmla="*/ 11 w 11"/>
                <a:gd name="T13" fmla="*/ 0 h 6"/>
                <a:gd name="T14" fmla="*/ 11 w 11"/>
                <a:gd name="T15" fmla="*/ 0 h 6"/>
                <a:gd name="T16" fmla="*/ 5 w 11"/>
                <a:gd name="T17" fmla="*/ 0 h 6"/>
                <a:gd name="T18" fmla="*/ 5 w 11"/>
                <a:gd name="T19" fmla="*/ 0 h 6"/>
                <a:gd name="T20" fmla="*/ 5 w 11"/>
                <a:gd name="T21" fmla="*/ 0 h 6"/>
                <a:gd name="T22" fmla="*/ 0 w 11"/>
                <a:gd name="T23" fmla="*/ 0 h 6"/>
                <a:gd name="T24" fmla="*/ 0 w 11"/>
                <a:gd name="T25" fmla="*/ 0 h 6"/>
                <a:gd name="T26" fmla="*/ 0 w 11"/>
                <a:gd name="T27" fmla="*/ 0 h 6"/>
                <a:gd name="T28" fmla="*/ 0 w 11"/>
                <a:gd name="T29" fmla="*/ 0 h 6"/>
                <a:gd name="T30" fmla="*/ 0 w 11"/>
                <a:gd name="T31" fmla="*/ 0 h 6"/>
                <a:gd name="T32" fmla="*/ 0 w 11"/>
                <a:gd name="T33" fmla="*/ 0 h 6"/>
                <a:gd name="T34" fmla="*/ 0 w 11"/>
                <a:gd name="T35" fmla="*/ 0 h 6"/>
                <a:gd name="T36" fmla="*/ 0 w 11"/>
                <a:gd name="T37" fmla="*/ 0 h 6"/>
                <a:gd name="T38" fmla="*/ 0 w 11"/>
                <a:gd name="T39" fmla="*/ 0 h 6"/>
                <a:gd name="T40" fmla="*/ 0 w 11"/>
                <a:gd name="T41" fmla="*/ 0 h 6"/>
                <a:gd name="T42" fmla="*/ 0 w 11"/>
                <a:gd name="T43" fmla="*/ 0 h 6"/>
                <a:gd name="T44" fmla="*/ 0 w 11"/>
                <a:gd name="T45" fmla="*/ 0 h 6"/>
                <a:gd name="T46" fmla="*/ 0 w 11"/>
                <a:gd name="T47" fmla="*/ 0 h 6"/>
                <a:gd name="T48" fmla="*/ 0 w 11"/>
                <a:gd name="T49" fmla="*/ 0 h 6"/>
                <a:gd name="T50" fmla="*/ 0 w 11"/>
                <a:gd name="T51" fmla="*/ 0 h 6"/>
                <a:gd name="T52" fmla="*/ 0 w 11"/>
                <a:gd name="T53" fmla="*/ 0 h 6"/>
                <a:gd name="T54" fmla="*/ 0 w 11"/>
                <a:gd name="T55" fmla="*/ 0 h 6"/>
                <a:gd name="T56" fmla="*/ 0 w 11"/>
                <a:gd name="T57" fmla="*/ 0 h 6"/>
                <a:gd name="T58" fmla="*/ 0 w 11"/>
                <a:gd name="T59" fmla="*/ 0 h 6"/>
                <a:gd name="T60" fmla="*/ 0 w 11"/>
                <a:gd name="T61" fmla="*/ 0 h 6"/>
                <a:gd name="T62" fmla="*/ 0 w 11"/>
                <a:gd name="T63" fmla="*/ 0 h 6"/>
                <a:gd name="T64" fmla="*/ 5 w 11"/>
                <a:gd name="T65" fmla="*/ 0 h 6"/>
                <a:gd name="T66" fmla="*/ 5 w 11"/>
                <a:gd name="T67" fmla="*/ 0 h 6"/>
                <a:gd name="T68" fmla="*/ 5 w 11"/>
                <a:gd name="T69" fmla="*/ 6 h 6"/>
                <a:gd name="T70" fmla="*/ 5 w 11"/>
                <a:gd name="T71" fmla="*/ 6 h 6"/>
                <a:gd name="T72" fmla="*/ 5 w 11"/>
                <a:gd name="T73" fmla="*/ 6 h 6"/>
                <a:gd name="T74" fmla="*/ 5 w 11"/>
                <a:gd name="T75" fmla="*/ 0 h 6"/>
                <a:gd name="T76" fmla="*/ 5 w 11"/>
                <a:gd name="T77" fmla="*/ 0 h 6"/>
                <a:gd name="T78" fmla="*/ 5 w 11"/>
                <a:gd name="T79" fmla="*/ 0 h 6"/>
                <a:gd name="T80" fmla="*/ 5 w 11"/>
                <a:gd name="T81" fmla="*/ 0 h 6"/>
                <a:gd name="T82" fmla="*/ 5 w 11"/>
                <a:gd name="T83" fmla="*/ 6 h 6"/>
                <a:gd name="T84" fmla="*/ 5 w 11"/>
                <a:gd name="T85" fmla="*/ 6 h 6"/>
                <a:gd name="T86" fmla="*/ 5 w 11"/>
                <a:gd name="T87" fmla="*/ 6 h 6"/>
                <a:gd name="T88" fmla="*/ 5 w 11"/>
                <a:gd name="T89" fmla="*/ 6 h 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1"/>
                <a:gd name="T136" fmla="*/ 0 h 6"/>
                <a:gd name="T137" fmla="*/ 11 w 11"/>
                <a:gd name="T138" fmla="*/ 6 h 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1" h="6">
                  <a:moveTo>
                    <a:pt x="5" y="6"/>
                  </a:moveTo>
                  <a:lnTo>
                    <a:pt x="5" y="6"/>
                  </a:lnTo>
                  <a:lnTo>
                    <a:pt x="5" y="0"/>
                  </a:lnTo>
                  <a:lnTo>
                    <a:pt x="1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6"/>
                  </a:lnTo>
                  <a:lnTo>
                    <a:pt x="5" y="0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9" name="Freeform 206"/>
            <p:cNvSpPr>
              <a:spLocks/>
            </p:cNvSpPr>
            <p:nvPr/>
          </p:nvSpPr>
          <p:spPr bwMode="auto">
            <a:xfrm>
              <a:off x="4313" y="1619"/>
              <a:ext cx="11" cy="11"/>
            </a:xfrm>
            <a:custGeom>
              <a:avLst/>
              <a:gdLst>
                <a:gd name="T0" fmla="*/ 6 w 12"/>
                <a:gd name="T1" fmla="*/ 11 h 11"/>
                <a:gd name="T2" fmla="*/ 6 w 12"/>
                <a:gd name="T3" fmla="*/ 11 h 11"/>
                <a:gd name="T4" fmla="*/ 6 w 12"/>
                <a:gd name="T5" fmla="*/ 5 h 11"/>
                <a:gd name="T6" fmla="*/ 6 w 12"/>
                <a:gd name="T7" fmla="*/ 5 h 11"/>
                <a:gd name="T8" fmla="*/ 6 w 12"/>
                <a:gd name="T9" fmla="*/ 5 h 11"/>
                <a:gd name="T10" fmla="*/ 6 w 12"/>
                <a:gd name="T11" fmla="*/ 5 h 11"/>
                <a:gd name="T12" fmla="*/ 6 w 12"/>
                <a:gd name="T13" fmla="*/ 5 h 11"/>
                <a:gd name="T14" fmla="*/ 6 w 12"/>
                <a:gd name="T15" fmla="*/ 5 h 11"/>
                <a:gd name="T16" fmla="*/ 6 w 12"/>
                <a:gd name="T17" fmla="*/ 5 h 11"/>
                <a:gd name="T18" fmla="*/ 6 w 12"/>
                <a:gd name="T19" fmla="*/ 5 h 11"/>
                <a:gd name="T20" fmla="*/ 6 w 12"/>
                <a:gd name="T21" fmla="*/ 5 h 11"/>
                <a:gd name="T22" fmla="*/ 6 w 12"/>
                <a:gd name="T23" fmla="*/ 0 h 11"/>
                <a:gd name="T24" fmla="*/ 0 w 12"/>
                <a:gd name="T25" fmla="*/ 0 h 11"/>
                <a:gd name="T26" fmla="*/ 0 w 12"/>
                <a:gd name="T27" fmla="*/ 0 h 11"/>
                <a:gd name="T28" fmla="*/ 0 w 12"/>
                <a:gd name="T29" fmla="*/ 0 h 11"/>
                <a:gd name="T30" fmla="*/ 0 w 12"/>
                <a:gd name="T31" fmla="*/ 5 h 11"/>
                <a:gd name="T32" fmla="*/ 0 w 12"/>
                <a:gd name="T33" fmla="*/ 5 h 11"/>
                <a:gd name="T34" fmla="*/ 0 w 12"/>
                <a:gd name="T35" fmla="*/ 5 h 11"/>
                <a:gd name="T36" fmla="*/ 0 w 12"/>
                <a:gd name="T37" fmla="*/ 5 h 11"/>
                <a:gd name="T38" fmla="*/ 0 w 12"/>
                <a:gd name="T39" fmla="*/ 5 h 11"/>
                <a:gd name="T40" fmla="*/ 6 w 12"/>
                <a:gd name="T41" fmla="*/ 5 h 11"/>
                <a:gd name="T42" fmla="*/ 0 w 12"/>
                <a:gd name="T43" fmla="*/ 5 h 11"/>
                <a:gd name="T44" fmla="*/ 6 w 12"/>
                <a:gd name="T45" fmla="*/ 11 h 11"/>
                <a:gd name="T46" fmla="*/ 6 w 12"/>
                <a:gd name="T47" fmla="*/ 11 h 11"/>
                <a:gd name="T48" fmla="*/ 6 w 12"/>
                <a:gd name="T49" fmla="*/ 5 h 11"/>
                <a:gd name="T50" fmla="*/ 6 w 12"/>
                <a:gd name="T51" fmla="*/ 5 h 11"/>
                <a:gd name="T52" fmla="*/ 6 w 12"/>
                <a:gd name="T53" fmla="*/ 5 h 11"/>
                <a:gd name="T54" fmla="*/ 6 w 12"/>
                <a:gd name="T55" fmla="*/ 11 h 11"/>
                <a:gd name="T56" fmla="*/ 6 w 12"/>
                <a:gd name="T57" fmla="*/ 11 h 11"/>
                <a:gd name="T58" fmla="*/ 6 w 12"/>
                <a:gd name="T59" fmla="*/ 11 h 11"/>
                <a:gd name="T60" fmla="*/ 6 w 12"/>
                <a:gd name="T61" fmla="*/ 5 h 11"/>
                <a:gd name="T62" fmla="*/ 6 w 12"/>
                <a:gd name="T63" fmla="*/ 5 h 11"/>
                <a:gd name="T64" fmla="*/ 6 w 12"/>
                <a:gd name="T65" fmla="*/ 5 h 11"/>
                <a:gd name="T66" fmla="*/ 6 w 12"/>
                <a:gd name="T67" fmla="*/ 5 h 11"/>
                <a:gd name="T68" fmla="*/ 6 w 12"/>
                <a:gd name="T69" fmla="*/ 5 h 11"/>
                <a:gd name="T70" fmla="*/ 6 w 12"/>
                <a:gd name="T71" fmla="*/ 11 h 11"/>
                <a:gd name="T72" fmla="*/ 6 w 12"/>
                <a:gd name="T73" fmla="*/ 11 h 11"/>
                <a:gd name="T74" fmla="*/ 6 w 12"/>
                <a:gd name="T75" fmla="*/ 5 h 11"/>
                <a:gd name="T76" fmla="*/ 6 w 12"/>
                <a:gd name="T77" fmla="*/ 5 h 11"/>
                <a:gd name="T78" fmla="*/ 6 w 12"/>
                <a:gd name="T79" fmla="*/ 5 h 11"/>
                <a:gd name="T80" fmla="*/ 6 w 12"/>
                <a:gd name="T81" fmla="*/ 11 h 11"/>
                <a:gd name="T82" fmla="*/ 6 w 12"/>
                <a:gd name="T83" fmla="*/ 11 h 11"/>
                <a:gd name="T84" fmla="*/ 6 w 12"/>
                <a:gd name="T85" fmla="*/ 11 h 11"/>
                <a:gd name="T86" fmla="*/ 6 w 12"/>
                <a:gd name="T87" fmla="*/ 11 h 1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"/>
                <a:gd name="T133" fmla="*/ 0 h 11"/>
                <a:gd name="T134" fmla="*/ 12 w 12"/>
                <a:gd name="T135" fmla="*/ 11 h 1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" h="11">
                  <a:moveTo>
                    <a:pt x="12" y="11"/>
                  </a:moveTo>
                  <a:lnTo>
                    <a:pt x="12" y="11"/>
                  </a:lnTo>
                  <a:lnTo>
                    <a:pt x="12" y="5"/>
                  </a:lnTo>
                  <a:lnTo>
                    <a:pt x="6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0" y="5"/>
                  </a:lnTo>
                  <a:lnTo>
                    <a:pt x="6" y="11"/>
                  </a:lnTo>
                  <a:lnTo>
                    <a:pt x="6" y="5"/>
                  </a:lnTo>
                  <a:lnTo>
                    <a:pt x="6" y="11"/>
                  </a:lnTo>
                  <a:lnTo>
                    <a:pt x="6" y="5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2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0" name="Freeform 207"/>
            <p:cNvSpPr>
              <a:spLocks/>
            </p:cNvSpPr>
            <p:nvPr/>
          </p:nvSpPr>
          <p:spPr bwMode="auto">
            <a:xfrm>
              <a:off x="4313" y="1619"/>
              <a:ext cx="6" cy="1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"/>
                <a:gd name="T67" fmla="*/ 0 h 1"/>
                <a:gd name="T68" fmla="*/ 6 w 6"/>
                <a:gd name="T69" fmla="*/ 1 h 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B0F0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1" name="Freeform 208"/>
            <p:cNvSpPr>
              <a:spLocks/>
            </p:cNvSpPr>
            <p:nvPr/>
          </p:nvSpPr>
          <p:spPr bwMode="auto">
            <a:xfrm>
              <a:off x="4313" y="1619"/>
              <a:ext cx="6" cy="5"/>
            </a:xfrm>
            <a:custGeom>
              <a:avLst/>
              <a:gdLst>
                <a:gd name="T0" fmla="*/ 6 w 6"/>
                <a:gd name="T1" fmla="*/ 0 h 5"/>
                <a:gd name="T2" fmla="*/ 0 w 6"/>
                <a:gd name="T3" fmla="*/ 0 h 5"/>
                <a:gd name="T4" fmla="*/ 6 w 6"/>
                <a:gd name="T5" fmla="*/ 5 h 5"/>
                <a:gd name="T6" fmla="*/ 6 w 6"/>
                <a:gd name="T7" fmla="*/ 0 h 5"/>
                <a:gd name="T8" fmla="*/ 6 w 6"/>
                <a:gd name="T9" fmla="*/ 0 h 5"/>
                <a:gd name="T10" fmla="*/ 6 w 6"/>
                <a:gd name="T11" fmla="*/ 0 h 5"/>
                <a:gd name="T12" fmla="*/ 6 w 6"/>
                <a:gd name="T13" fmla="*/ 5 h 5"/>
                <a:gd name="T14" fmla="*/ 6 w 6"/>
                <a:gd name="T15" fmla="*/ 5 h 5"/>
                <a:gd name="T16" fmla="*/ 6 w 6"/>
                <a:gd name="T17" fmla="*/ 5 h 5"/>
                <a:gd name="T18" fmla="*/ 6 w 6"/>
                <a:gd name="T19" fmla="*/ 0 h 5"/>
                <a:gd name="T20" fmla="*/ 6 w 6"/>
                <a:gd name="T21" fmla="*/ 0 h 5"/>
                <a:gd name="T22" fmla="*/ 6 w 6"/>
                <a:gd name="T23" fmla="*/ 0 h 5"/>
                <a:gd name="T24" fmla="*/ 6 w 6"/>
                <a:gd name="T25" fmla="*/ 0 h 5"/>
                <a:gd name="T26" fmla="*/ 6 w 6"/>
                <a:gd name="T27" fmla="*/ 0 h 5"/>
                <a:gd name="T28" fmla="*/ 6 w 6"/>
                <a:gd name="T29" fmla="*/ 0 h 5"/>
                <a:gd name="T30" fmla="*/ 6 w 6"/>
                <a:gd name="T31" fmla="*/ 0 h 5"/>
                <a:gd name="T32" fmla="*/ 6 w 6"/>
                <a:gd name="T33" fmla="*/ 0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5"/>
                <a:gd name="T53" fmla="*/ 6 w 6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5">
                  <a:moveTo>
                    <a:pt x="6" y="0"/>
                  </a:moveTo>
                  <a:lnTo>
                    <a:pt x="0" y="0"/>
                  </a:lnTo>
                  <a:lnTo>
                    <a:pt x="6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B0F0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2" name="Freeform 209"/>
            <p:cNvSpPr>
              <a:spLocks/>
            </p:cNvSpPr>
            <p:nvPr/>
          </p:nvSpPr>
          <p:spPr bwMode="auto">
            <a:xfrm>
              <a:off x="4301" y="1624"/>
              <a:ext cx="6" cy="1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"/>
                <a:gd name="T37" fmla="*/ 0 h 1"/>
                <a:gd name="T38" fmla="*/ 6 w 6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3" name="Freeform 210"/>
            <p:cNvSpPr>
              <a:spLocks/>
            </p:cNvSpPr>
            <p:nvPr/>
          </p:nvSpPr>
          <p:spPr bwMode="auto">
            <a:xfrm>
              <a:off x="4295" y="1619"/>
              <a:ext cx="6" cy="1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"/>
                <a:gd name="T37" fmla="*/ 0 h 1"/>
                <a:gd name="T38" fmla="*/ 6 w 6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4" name="Freeform 211"/>
            <p:cNvSpPr>
              <a:spLocks/>
            </p:cNvSpPr>
            <p:nvPr/>
          </p:nvSpPr>
          <p:spPr bwMode="auto">
            <a:xfrm>
              <a:off x="4307" y="1619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"/>
                <a:gd name="T37" fmla="*/ 0 h 1"/>
                <a:gd name="T38" fmla="*/ 1 w 1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CC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5" name="Freeform 212"/>
            <p:cNvSpPr>
              <a:spLocks/>
            </p:cNvSpPr>
            <p:nvPr/>
          </p:nvSpPr>
          <p:spPr bwMode="auto">
            <a:xfrm>
              <a:off x="4185" y="1590"/>
              <a:ext cx="238" cy="161"/>
            </a:xfrm>
            <a:custGeom>
              <a:avLst/>
              <a:gdLst>
                <a:gd name="T0" fmla="*/ 119 w 244"/>
                <a:gd name="T1" fmla="*/ 387 h 156"/>
                <a:gd name="T2" fmla="*/ 119 w 244"/>
                <a:gd name="T3" fmla="*/ 0 h 156"/>
                <a:gd name="T4" fmla="*/ 0 w 244"/>
                <a:gd name="T5" fmla="*/ 0 h 156"/>
                <a:gd name="T6" fmla="*/ 0 w 244"/>
                <a:gd name="T7" fmla="*/ 387 h 156"/>
                <a:gd name="T8" fmla="*/ 119 w 244"/>
                <a:gd name="T9" fmla="*/ 387 h 156"/>
                <a:gd name="T10" fmla="*/ 119 w 244"/>
                <a:gd name="T11" fmla="*/ 387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92" name="Text Box 213"/>
          <p:cNvSpPr txBox="1">
            <a:spLocks noChangeArrowheads="1"/>
          </p:cNvSpPr>
          <p:nvPr/>
        </p:nvSpPr>
        <p:spPr bwMode="auto">
          <a:xfrm>
            <a:off x="1889125" y="2014538"/>
            <a:ext cx="6540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b="1">
                <a:solidFill>
                  <a:srgbClr val="983222"/>
                </a:solidFill>
                <a:latin typeface="Tahoma" pitchFamily="34" charset="0"/>
              </a:rPr>
              <a:t>CROATIA</a:t>
            </a:r>
          </a:p>
        </p:txBody>
      </p:sp>
      <p:grpSp>
        <p:nvGrpSpPr>
          <p:cNvPr id="2093" name="Group 219"/>
          <p:cNvGrpSpPr>
            <a:grpSpLocks/>
          </p:cNvGrpSpPr>
          <p:nvPr/>
        </p:nvGrpSpPr>
        <p:grpSpPr bwMode="auto">
          <a:xfrm>
            <a:off x="542925" y="3871913"/>
            <a:ext cx="360363" cy="250825"/>
            <a:chOff x="4451" y="1314"/>
            <a:chExt cx="241" cy="158"/>
          </a:xfrm>
        </p:grpSpPr>
        <p:sp>
          <p:nvSpPr>
            <p:cNvPr id="2156" name="Freeform 220"/>
            <p:cNvSpPr>
              <a:spLocks/>
            </p:cNvSpPr>
            <p:nvPr/>
          </p:nvSpPr>
          <p:spPr bwMode="auto">
            <a:xfrm>
              <a:off x="4451" y="1314"/>
              <a:ext cx="232" cy="71"/>
            </a:xfrm>
            <a:custGeom>
              <a:avLst/>
              <a:gdLst>
                <a:gd name="T0" fmla="*/ 114 w 238"/>
                <a:gd name="T1" fmla="*/ 43 h 72"/>
                <a:gd name="T2" fmla="*/ 0 w 238"/>
                <a:gd name="T3" fmla="*/ 43 h 72"/>
                <a:gd name="T4" fmla="*/ 0 w 238"/>
                <a:gd name="T5" fmla="*/ 0 h 72"/>
                <a:gd name="T6" fmla="*/ 114 w 238"/>
                <a:gd name="T7" fmla="*/ 0 h 72"/>
                <a:gd name="T8" fmla="*/ 114 w 238"/>
                <a:gd name="T9" fmla="*/ 43 h 72"/>
                <a:gd name="T10" fmla="*/ 114 w 238"/>
                <a:gd name="T11" fmla="*/ 43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8"/>
                <a:gd name="T19" fmla="*/ 0 h 72"/>
                <a:gd name="T20" fmla="*/ 238 w 238"/>
                <a:gd name="T21" fmla="*/ 72 h 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8" h="72">
                  <a:moveTo>
                    <a:pt x="238" y="72"/>
                  </a:moveTo>
                  <a:lnTo>
                    <a:pt x="0" y="72"/>
                  </a:lnTo>
                  <a:lnTo>
                    <a:pt x="0" y="0"/>
                  </a:lnTo>
                  <a:lnTo>
                    <a:pt x="238" y="0"/>
                  </a:lnTo>
                  <a:lnTo>
                    <a:pt x="238" y="7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7" name="Freeform 221"/>
            <p:cNvSpPr>
              <a:spLocks/>
            </p:cNvSpPr>
            <p:nvPr/>
          </p:nvSpPr>
          <p:spPr bwMode="auto">
            <a:xfrm>
              <a:off x="4454" y="1388"/>
              <a:ext cx="238" cy="84"/>
            </a:xfrm>
            <a:custGeom>
              <a:avLst/>
              <a:gdLst>
                <a:gd name="T0" fmla="*/ 238 w 238"/>
                <a:gd name="T1" fmla="*/ 84 h 84"/>
                <a:gd name="T2" fmla="*/ 238 w 238"/>
                <a:gd name="T3" fmla="*/ 0 h 84"/>
                <a:gd name="T4" fmla="*/ 0 w 238"/>
                <a:gd name="T5" fmla="*/ 0 h 84"/>
                <a:gd name="T6" fmla="*/ 0 w 238"/>
                <a:gd name="T7" fmla="*/ 84 h 84"/>
                <a:gd name="T8" fmla="*/ 238 w 238"/>
                <a:gd name="T9" fmla="*/ 84 h 84"/>
                <a:gd name="T10" fmla="*/ 238 w 238"/>
                <a:gd name="T11" fmla="*/ 84 h 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8"/>
                <a:gd name="T19" fmla="*/ 0 h 84"/>
                <a:gd name="T20" fmla="*/ 238 w 238"/>
                <a:gd name="T21" fmla="*/ 84 h 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8" h="84">
                  <a:moveTo>
                    <a:pt x="238" y="84"/>
                  </a:moveTo>
                  <a:lnTo>
                    <a:pt x="238" y="0"/>
                  </a:lnTo>
                  <a:lnTo>
                    <a:pt x="0" y="0"/>
                  </a:lnTo>
                  <a:lnTo>
                    <a:pt x="0" y="84"/>
                  </a:lnTo>
                  <a:lnTo>
                    <a:pt x="238" y="8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8" name="Freeform 222"/>
            <p:cNvSpPr>
              <a:spLocks/>
            </p:cNvSpPr>
            <p:nvPr/>
          </p:nvSpPr>
          <p:spPr bwMode="auto">
            <a:xfrm>
              <a:off x="4451" y="1317"/>
              <a:ext cx="238" cy="155"/>
            </a:xfrm>
            <a:custGeom>
              <a:avLst/>
              <a:gdLst>
                <a:gd name="T0" fmla="*/ 119 w 244"/>
                <a:gd name="T1" fmla="*/ 127 h 156"/>
                <a:gd name="T2" fmla="*/ 119 w 244"/>
                <a:gd name="T3" fmla="*/ 0 h 156"/>
                <a:gd name="T4" fmla="*/ 0 w 244"/>
                <a:gd name="T5" fmla="*/ 0 h 156"/>
                <a:gd name="T6" fmla="*/ 0 w 244"/>
                <a:gd name="T7" fmla="*/ 127 h 156"/>
                <a:gd name="T8" fmla="*/ 119 w 244"/>
                <a:gd name="T9" fmla="*/ 127 h 156"/>
                <a:gd name="T10" fmla="*/ 119 w 244"/>
                <a:gd name="T11" fmla="*/ 127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94" name="Group 223"/>
          <p:cNvGrpSpPr>
            <a:grpSpLocks/>
          </p:cNvGrpSpPr>
          <p:nvPr/>
        </p:nvGrpSpPr>
        <p:grpSpPr bwMode="auto">
          <a:xfrm>
            <a:off x="1289050" y="2843213"/>
            <a:ext cx="360363" cy="246062"/>
            <a:chOff x="4185" y="1339"/>
            <a:chExt cx="238" cy="161"/>
          </a:xfrm>
        </p:grpSpPr>
        <p:sp>
          <p:nvSpPr>
            <p:cNvPr id="2152" name="Freeform 224"/>
            <p:cNvSpPr>
              <a:spLocks/>
            </p:cNvSpPr>
            <p:nvPr/>
          </p:nvSpPr>
          <p:spPr bwMode="auto">
            <a:xfrm>
              <a:off x="4185" y="1339"/>
              <a:ext cx="238" cy="161"/>
            </a:xfrm>
            <a:custGeom>
              <a:avLst/>
              <a:gdLst>
                <a:gd name="T0" fmla="*/ 119 w 244"/>
                <a:gd name="T1" fmla="*/ 387 h 156"/>
                <a:gd name="T2" fmla="*/ 119 w 244"/>
                <a:gd name="T3" fmla="*/ 0 h 156"/>
                <a:gd name="T4" fmla="*/ 0 w 244"/>
                <a:gd name="T5" fmla="*/ 0 h 156"/>
                <a:gd name="T6" fmla="*/ 0 w 244"/>
                <a:gd name="T7" fmla="*/ 387 h 156"/>
                <a:gd name="T8" fmla="*/ 119 w 244"/>
                <a:gd name="T9" fmla="*/ 387 h 156"/>
                <a:gd name="T10" fmla="*/ 119 w 244"/>
                <a:gd name="T11" fmla="*/ 387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" name="Freeform 225"/>
            <p:cNvSpPr>
              <a:spLocks/>
            </p:cNvSpPr>
            <p:nvPr/>
          </p:nvSpPr>
          <p:spPr bwMode="auto">
            <a:xfrm>
              <a:off x="4185" y="1339"/>
              <a:ext cx="238" cy="52"/>
            </a:xfrm>
            <a:custGeom>
              <a:avLst/>
              <a:gdLst>
                <a:gd name="T0" fmla="*/ 119 w 244"/>
                <a:gd name="T1" fmla="*/ 153 h 50"/>
                <a:gd name="T2" fmla="*/ 119 w 244"/>
                <a:gd name="T3" fmla="*/ 0 h 50"/>
                <a:gd name="T4" fmla="*/ 0 w 244"/>
                <a:gd name="T5" fmla="*/ 0 h 50"/>
                <a:gd name="T6" fmla="*/ 0 w 244"/>
                <a:gd name="T7" fmla="*/ 153 h 50"/>
                <a:gd name="T8" fmla="*/ 119 w 244"/>
                <a:gd name="T9" fmla="*/ 153 h 50"/>
                <a:gd name="T10" fmla="*/ 119 w 244"/>
                <a:gd name="T11" fmla="*/ 153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50"/>
                <a:gd name="T20" fmla="*/ 244 w 244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50">
                  <a:moveTo>
                    <a:pt x="244" y="50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244" y="5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" name="Freeform 226"/>
            <p:cNvSpPr>
              <a:spLocks/>
            </p:cNvSpPr>
            <p:nvPr/>
          </p:nvSpPr>
          <p:spPr bwMode="auto">
            <a:xfrm>
              <a:off x="4185" y="1448"/>
              <a:ext cx="238" cy="52"/>
            </a:xfrm>
            <a:custGeom>
              <a:avLst/>
              <a:gdLst>
                <a:gd name="T0" fmla="*/ 119 w 244"/>
                <a:gd name="T1" fmla="*/ 153 h 50"/>
                <a:gd name="T2" fmla="*/ 119 w 244"/>
                <a:gd name="T3" fmla="*/ 0 h 50"/>
                <a:gd name="T4" fmla="*/ 0 w 244"/>
                <a:gd name="T5" fmla="*/ 0 h 50"/>
                <a:gd name="T6" fmla="*/ 0 w 244"/>
                <a:gd name="T7" fmla="*/ 153 h 50"/>
                <a:gd name="T8" fmla="*/ 119 w 244"/>
                <a:gd name="T9" fmla="*/ 153 h 50"/>
                <a:gd name="T10" fmla="*/ 119 w 244"/>
                <a:gd name="T11" fmla="*/ 153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50"/>
                <a:gd name="T20" fmla="*/ 244 w 244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50">
                  <a:moveTo>
                    <a:pt x="244" y="50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244" y="50"/>
                  </a:lnTo>
                  <a:close/>
                </a:path>
              </a:pathLst>
            </a:custGeom>
            <a:solidFill>
              <a:srgbClr val="409D2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5" name="Freeform 227"/>
            <p:cNvSpPr>
              <a:spLocks/>
            </p:cNvSpPr>
            <p:nvPr/>
          </p:nvSpPr>
          <p:spPr bwMode="auto">
            <a:xfrm>
              <a:off x="4185" y="1339"/>
              <a:ext cx="238" cy="161"/>
            </a:xfrm>
            <a:custGeom>
              <a:avLst/>
              <a:gdLst>
                <a:gd name="T0" fmla="*/ 119 w 244"/>
                <a:gd name="T1" fmla="*/ 387 h 156"/>
                <a:gd name="T2" fmla="*/ 119 w 244"/>
                <a:gd name="T3" fmla="*/ 0 h 156"/>
                <a:gd name="T4" fmla="*/ 0 w 244"/>
                <a:gd name="T5" fmla="*/ 0 h 156"/>
                <a:gd name="T6" fmla="*/ 0 w 244"/>
                <a:gd name="T7" fmla="*/ 387 h 156"/>
                <a:gd name="T8" fmla="*/ 119 w 244"/>
                <a:gd name="T9" fmla="*/ 387 h 156"/>
                <a:gd name="T10" fmla="*/ 119 w 244"/>
                <a:gd name="T11" fmla="*/ 387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95" name="Group 228"/>
          <p:cNvGrpSpPr>
            <a:grpSpLocks/>
          </p:cNvGrpSpPr>
          <p:nvPr/>
        </p:nvGrpSpPr>
        <p:grpSpPr bwMode="auto">
          <a:xfrm>
            <a:off x="536575" y="4389438"/>
            <a:ext cx="360363" cy="255587"/>
            <a:chOff x="4188" y="2157"/>
            <a:chExt cx="238" cy="161"/>
          </a:xfrm>
        </p:grpSpPr>
        <p:sp>
          <p:nvSpPr>
            <p:cNvPr id="2139" name="Freeform 229"/>
            <p:cNvSpPr>
              <a:spLocks/>
            </p:cNvSpPr>
            <p:nvPr/>
          </p:nvSpPr>
          <p:spPr bwMode="auto">
            <a:xfrm>
              <a:off x="4188" y="2157"/>
              <a:ext cx="238" cy="156"/>
            </a:xfrm>
            <a:custGeom>
              <a:avLst/>
              <a:gdLst>
                <a:gd name="T0" fmla="*/ 0 w 238"/>
                <a:gd name="T1" fmla="*/ 0 h 151"/>
                <a:gd name="T2" fmla="*/ 238 w 238"/>
                <a:gd name="T3" fmla="*/ 0 h 151"/>
                <a:gd name="T4" fmla="*/ 238 w 238"/>
                <a:gd name="T5" fmla="*/ 387 h 151"/>
                <a:gd name="T6" fmla="*/ 0 w 238"/>
                <a:gd name="T7" fmla="*/ 387 h 151"/>
                <a:gd name="T8" fmla="*/ 0 w 238"/>
                <a:gd name="T9" fmla="*/ 0 h 151"/>
                <a:gd name="T10" fmla="*/ 0 w 238"/>
                <a:gd name="T11" fmla="*/ 0 h 1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8"/>
                <a:gd name="T19" fmla="*/ 0 h 151"/>
                <a:gd name="T20" fmla="*/ 238 w 238"/>
                <a:gd name="T21" fmla="*/ 151 h 1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8" h="151">
                  <a:moveTo>
                    <a:pt x="0" y="0"/>
                  </a:moveTo>
                  <a:lnTo>
                    <a:pt x="238" y="0"/>
                  </a:lnTo>
                  <a:lnTo>
                    <a:pt x="238" y="151"/>
                  </a:lnTo>
                  <a:lnTo>
                    <a:pt x="0" y="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0C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0" name="Freeform 230"/>
            <p:cNvSpPr>
              <a:spLocks/>
            </p:cNvSpPr>
            <p:nvPr/>
          </p:nvSpPr>
          <p:spPr bwMode="auto">
            <a:xfrm>
              <a:off x="4188" y="2157"/>
              <a:ext cx="238" cy="58"/>
            </a:xfrm>
            <a:custGeom>
              <a:avLst/>
              <a:gdLst>
                <a:gd name="T0" fmla="*/ 0 w 238"/>
                <a:gd name="T1" fmla="*/ 0 h 56"/>
                <a:gd name="T2" fmla="*/ 238 w 238"/>
                <a:gd name="T3" fmla="*/ 0 h 56"/>
                <a:gd name="T4" fmla="*/ 238 w 238"/>
                <a:gd name="T5" fmla="*/ 153 h 56"/>
                <a:gd name="T6" fmla="*/ 0 w 238"/>
                <a:gd name="T7" fmla="*/ 153 h 56"/>
                <a:gd name="T8" fmla="*/ 0 w 238"/>
                <a:gd name="T9" fmla="*/ 0 h 56"/>
                <a:gd name="T10" fmla="*/ 0 w 238"/>
                <a:gd name="T11" fmla="*/ 0 h 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8"/>
                <a:gd name="T19" fmla="*/ 0 h 56"/>
                <a:gd name="T20" fmla="*/ 238 w 238"/>
                <a:gd name="T21" fmla="*/ 56 h 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8" h="56">
                  <a:moveTo>
                    <a:pt x="0" y="0"/>
                  </a:moveTo>
                  <a:lnTo>
                    <a:pt x="238" y="0"/>
                  </a:lnTo>
                  <a:lnTo>
                    <a:pt x="238" y="56"/>
                  </a:lnTo>
                  <a:lnTo>
                    <a:pt x="0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1" name="Freeform 231"/>
            <p:cNvSpPr>
              <a:spLocks/>
            </p:cNvSpPr>
            <p:nvPr/>
          </p:nvSpPr>
          <p:spPr bwMode="auto">
            <a:xfrm>
              <a:off x="4188" y="2261"/>
              <a:ext cx="238" cy="57"/>
            </a:xfrm>
            <a:custGeom>
              <a:avLst/>
              <a:gdLst>
                <a:gd name="T0" fmla="*/ 0 w 238"/>
                <a:gd name="T1" fmla="*/ 0 h 55"/>
                <a:gd name="T2" fmla="*/ 238 w 238"/>
                <a:gd name="T3" fmla="*/ 0 h 55"/>
                <a:gd name="T4" fmla="*/ 238 w 238"/>
                <a:gd name="T5" fmla="*/ 152 h 55"/>
                <a:gd name="T6" fmla="*/ 0 w 238"/>
                <a:gd name="T7" fmla="*/ 152 h 55"/>
                <a:gd name="T8" fmla="*/ 0 w 238"/>
                <a:gd name="T9" fmla="*/ 0 h 55"/>
                <a:gd name="T10" fmla="*/ 0 w 238"/>
                <a:gd name="T11" fmla="*/ 0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8"/>
                <a:gd name="T19" fmla="*/ 0 h 55"/>
                <a:gd name="T20" fmla="*/ 238 w 238"/>
                <a:gd name="T21" fmla="*/ 55 h 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8" h="55">
                  <a:moveTo>
                    <a:pt x="0" y="0"/>
                  </a:moveTo>
                  <a:lnTo>
                    <a:pt x="238" y="0"/>
                  </a:lnTo>
                  <a:lnTo>
                    <a:pt x="238" y="55"/>
                  </a:lnTo>
                  <a:lnTo>
                    <a:pt x="0" y="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0F0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2" name="Freeform 232"/>
            <p:cNvSpPr>
              <a:spLocks/>
            </p:cNvSpPr>
            <p:nvPr/>
          </p:nvSpPr>
          <p:spPr bwMode="auto">
            <a:xfrm>
              <a:off x="4217" y="2186"/>
              <a:ext cx="42" cy="46"/>
            </a:xfrm>
            <a:custGeom>
              <a:avLst/>
              <a:gdLst>
                <a:gd name="T0" fmla="*/ 42 w 42"/>
                <a:gd name="T1" fmla="*/ 57 h 45"/>
                <a:gd name="T2" fmla="*/ 42 w 42"/>
                <a:gd name="T3" fmla="*/ 11 h 45"/>
                <a:gd name="T4" fmla="*/ 42 w 42"/>
                <a:gd name="T5" fmla="*/ 0 h 45"/>
                <a:gd name="T6" fmla="*/ 0 w 42"/>
                <a:gd name="T7" fmla="*/ 0 h 45"/>
                <a:gd name="T8" fmla="*/ 0 w 42"/>
                <a:gd name="T9" fmla="*/ 11 h 45"/>
                <a:gd name="T10" fmla="*/ 0 w 42"/>
                <a:gd name="T11" fmla="*/ 57 h 45"/>
                <a:gd name="T12" fmla="*/ 6 w 42"/>
                <a:gd name="T13" fmla="*/ 63 h 45"/>
                <a:gd name="T14" fmla="*/ 6 w 42"/>
                <a:gd name="T15" fmla="*/ 68 h 45"/>
                <a:gd name="T16" fmla="*/ 12 w 42"/>
                <a:gd name="T17" fmla="*/ 80 h 45"/>
                <a:gd name="T18" fmla="*/ 18 w 42"/>
                <a:gd name="T19" fmla="*/ 80 h 45"/>
                <a:gd name="T20" fmla="*/ 24 w 42"/>
                <a:gd name="T21" fmla="*/ 80 h 45"/>
                <a:gd name="T22" fmla="*/ 30 w 42"/>
                <a:gd name="T23" fmla="*/ 80 h 45"/>
                <a:gd name="T24" fmla="*/ 30 w 42"/>
                <a:gd name="T25" fmla="*/ 80 h 45"/>
                <a:gd name="T26" fmla="*/ 36 w 42"/>
                <a:gd name="T27" fmla="*/ 68 h 45"/>
                <a:gd name="T28" fmla="*/ 36 w 42"/>
                <a:gd name="T29" fmla="*/ 63 h 45"/>
                <a:gd name="T30" fmla="*/ 42 w 42"/>
                <a:gd name="T31" fmla="*/ 57 h 45"/>
                <a:gd name="T32" fmla="*/ 42 w 42"/>
                <a:gd name="T33" fmla="*/ 57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45"/>
                <a:gd name="T53" fmla="*/ 42 w 42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45">
                  <a:moveTo>
                    <a:pt x="42" y="28"/>
                  </a:moveTo>
                  <a:lnTo>
                    <a:pt x="42" y="11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28"/>
                  </a:lnTo>
                  <a:lnTo>
                    <a:pt x="6" y="34"/>
                  </a:lnTo>
                  <a:lnTo>
                    <a:pt x="6" y="39"/>
                  </a:lnTo>
                  <a:lnTo>
                    <a:pt x="12" y="45"/>
                  </a:lnTo>
                  <a:lnTo>
                    <a:pt x="18" y="45"/>
                  </a:lnTo>
                  <a:lnTo>
                    <a:pt x="24" y="45"/>
                  </a:lnTo>
                  <a:lnTo>
                    <a:pt x="30" y="45"/>
                  </a:lnTo>
                  <a:lnTo>
                    <a:pt x="36" y="39"/>
                  </a:lnTo>
                  <a:lnTo>
                    <a:pt x="36" y="34"/>
                  </a:lnTo>
                  <a:lnTo>
                    <a:pt x="42" y="28"/>
                  </a:lnTo>
                  <a:close/>
                </a:path>
              </a:pathLst>
            </a:custGeom>
            <a:solidFill>
              <a:srgbClr val="1A0C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3" name="Freeform 233"/>
            <p:cNvSpPr>
              <a:spLocks/>
            </p:cNvSpPr>
            <p:nvPr/>
          </p:nvSpPr>
          <p:spPr bwMode="auto">
            <a:xfrm>
              <a:off x="4217" y="2186"/>
              <a:ext cx="42" cy="46"/>
            </a:xfrm>
            <a:custGeom>
              <a:avLst/>
              <a:gdLst>
                <a:gd name="T0" fmla="*/ 42 w 42"/>
                <a:gd name="T1" fmla="*/ 57 h 45"/>
                <a:gd name="T2" fmla="*/ 42 w 42"/>
                <a:gd name="T3" fmla="*/ 11 h 45"/>
                <a:gd name="T4" fmla="*/ 42 w 42"/>
                <a:gd name="T5" fmla="*/ 0 h 45"/>
                <a:gd name="T6" fmla="*/ 0 w 42"/>
                <a:gd name="T7" fmla="*/ 0 h 45"/>
                <a:gd name="T8" fmla="*/ 0 w 42"/>
                <a:gd name="T9" fmla="*/ 11 h 45"/>
                <a:gd name="T10" fmla="*/ 0 w 42"/>
                <a:gd name="T11" fmla="*/ 57 h 45"/>
                <a:gd name="T12" fmla="*/ 6 w 42"/>
                <a:gd name="T13" fmla="*/ 63 h 45"/>
                <a:gd name="T14" fmla="*/ 6 w 42"/>
                <a:gd name="T15" fmla="*/ 68 h 45"/>
                <a:gd name="T16" fmla="*/ 12 w 42"/>
                <a:gd name="T17" fmla="*/ 80 h 45"/>
                <a:gd name="T18" fmla="*/ 18 w 42"/>
                <a:gd name="T19" fmla="*/ 80 h 45"/>
                <a:gd name="T20" fmla="*/ 24 w 42"/>
                <a:gd name="T21" fmla="*/ 80 h 45"/>
                <a:gd name="T22" fmla="*/ 30 w 42"/>
                <a:gd name="T23" fmla="*/ 80 h 45"/>
                <a:gd name="T24" fmla="*/ 30 w 42"/>
                <a:gd name="T25" fmla="*/ 80 h 45"/>
                <a:gd name="T26" fmla="*/ 36 w 42"/>
                <a:gd name="T27" fmla="*/ 68 h 45"/>
                <a:gd name="T28" fmla="*/ 36 w 42"/>
                <a:gd name="T29" fmla="*/ 63 h 45"/>
                <a:gd name="T30" fmla="*/ 42 w 42"/>
                <a:gd name="T31" fmla="*/ 57 h 45"/>
                <a:gd name="T32" fmla="*/ 42 w 42"/>
                <a:gd name="T33" fmla="*/ 57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45"/>
                <a:gd name="T53" fmla="*/ 42 w 42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45">
                  <a:moveTo>
                    <a:pt x="42" y="28"/>
                  </a:moveTo>
                  <a:lnTo>
                    <a:pt x="42" y="11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28"/>
                  </a:lnTo>
                  <a:lnTo>
                    <a:pt x="6" y="34"/>
                  </a:lnTo>
                  <a:lnTo>
                    <a:pt x="6" y="39"/>
                  </a:lnTo>
                  <a:lnTo>
                    <a:pt x="12" y="45"/>
                  </a:lnTo>
                  <a:lnTo>
                    <a:pt x="18" y="45"/>
                  </a:lnTo>
                  <a:lnTo>
                    <a:pt x="24" y="45"/>
                  </a:lnTo>
                  <a:lnTo>
                    <a:pt x="30" y="45"/>
                  </a:lnTo>
                  <a:lnTo>
                    <a:pt x="36" y="39"/>
                  </a:lnTo>
                  <a:lnTo>
                    <a:pt x="36" y="34"/>
                  </a:lnTo>
                  <a:lnTo>
                    <a:pt x="42" y="28"/>
                  </a:lnTo>
                </a:path>
              </a:pathLst>
            </a:custGeom>
            <a:noFill/>
            <a:ln w="0">
              <a:solidFill>
                <a:srgbClr val="FF1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4" name="Freeform 234"/>
            <p:cNvSpPr>
              <a:spLocks/>
            </p:cNvSpPr>
            <p:nvPr/>
          </p:nvSpPr>
          <p:spPr bwMode="auto">
            <a:xfrm>
              <a:off x="4217" y="2180"/>
              <a:ext cx="42" cy="12"/>
            </a:xfrm>
            <a:custGeom>
              <a:avLst/>
              <a:gdLst>
                <a:gd name="T0" fmla="*/ 42 w 42"/>
                <a:gd name="T1" fmla="*/ 6 h 12"/>
                <a:gd name="T2" fmla="*/ 42 w 42"/>
                <a:gd name="T3" fmla="*/ 6 h 12"/>
                <a:gd name="T4" fmla="*/ 36 w 42"/>
                <a:gd name="T5" fmla="*/ 6 h 12"/>
                <a:gd name="T6" fmla="*/ 30 w 42"/>
                <a:gd name="T7" fmla="*/ 0 h 12"/>
                <a:gd name="T8" fmla="*/ 24 w 42"/>
                <a:gd name="T9" fmla="*/ 0 h 12"/>
                <a:gd name="T10" fmla="*/ 12 w 42"/>
                <a:gd name="T11" fmla="*/ 0 h 12"/>
                <a:gd name="T12" fmla="*/ 6 w 42"/>
                <a:gd name="T13" fmla="*/ 6 h 12"/>
                <a:gd name="T14" fmla="*/ 0 w 42"/>
                <a:gd name="T15" fmla="*/ 6 h 12"/>
                <a:gd name="T16" fmla="*/ 0 w 42"/>
                <a:gd name="T17" fmla="*/ 12 h 12"/>
                <a:gd name="T18" fmla="*/ 42 w 42"/>
                <a:gd name="T19" fmla="*/ 6 h 12"/>
                <a:gd name="T20" fmla="*/ 42 w 42"/>
                <a:gd name="T21" fmla="*/ 6 h 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2"/>
                <a:gd name="T34" fmla="*/ 0 h 12"/>
                <a:gd name="T35" fmla="*/ 42 w 42"/>
                <a:gd name="T36" fmla="*/ 12 h 1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2" h="12">
                  <a:moveTo>
                    <a:pt x="42" y="6"/>
                  </a:moveTo>
                  <a:lnTo>
                    <a:pt x="42" y="6"/>
                  </a:lnTo>
                  <a:lnTo>
                    <a:pt x="36" y="6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1A0C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5" name="Freeform 235"/>
            <p:cNvSpPr>
              <a:spLocks/>
            </p:cNvSpPr>
            <p:nvPr/>
          </p:nvSpPr>
          <p:spPr bwMode="auto">
            <a:xfrm>
              <a:off x="4223" y="2197"/>
              <a:ext cx="30" cy="35"/>
            </a:xfrm>
            <a:custGeom>
              <a:avLst/>
              <a:gdLst>
                <a:gd name="T0" fmla="*/ 30 w 30"/>
                <a:gd name="T1" fmla="*/ 46 h 34"/>
                <a:gd name="T2" fmla="*/ 24 w 30"/>
                <a:gd name="T3" fmla="*/ 6 h 34"/>
                <a:gd name="T4" fmla="*/ 18 w 30"/>
                <a:gd name="T5" fmla="*/ 6 h 34"/>
                <a:gd name="T6" fmla="*/ 18 w 30"/>
                <a:gd name="T7" fmla="*/ 0 h 34"/>
                <a:gd name="T8" fmla="*/ 12 w 30"/>
                <a:gd name="T9" fmla="*/ 6 h 34"/>
                <a:gd name="T10" fmla="*/ 6 w 30"/>
                <a:gd name="T11" fmla="*/ 6 h 34"/>
                <a:gd name="T12" fmla="*/ 0 w 30"/>
                <a:gd name="T13" fmla="*/ 46 h 34"/>
                <a:gd name="T14" fmla="*/ 0 w 30"/>
                <a:gd name="T15" fmla="*/ 52 h 34"/>
                <a:gd name="T16" fmla="*/ 6 w 30"/>
                <a:gd name="T17" fmla="*/ 62 h 34"/>
                <a:gd name="T18" fmla="*/ 6 w 30"/>
                <a:gd name="T19" fmla="*/ 62 h 34"/>
                <a:gd name="T20" fmla="*/ 12 w 30"/>
                <a:gd name="T21" fmla="*/ 74 h 34"/>
                <a:gd name="T22" fmla="*/ 18 w 30"/>
                <a:gd name="T23" fmla="*/ 74 h 34"/>
                <a:gd name="T24" fmla="*/ 18 w 30"/>
                <a:gd name="T25" fmla="*/ 74 h 34"/>
                <a:gd name="T26" fmla="*/ 24 w 30"/>
                <a:gd name="T27" fmla="*/ 62 h 34"/>
                <a:gd name="T28" fmla="*/ 30 w 30"/>
                <a:gd name="T29" fmla="*/ 62 h 34"/>
                <a:gd name="T30" fmla="*/ 30 w 30"/>
                <a:gd name="T31" fmla="*/ 52 h 34"/>
                <a:gd name="T32" fmla="*/ 30 w 30"/>
                <a:gd name="T33" fmla="*/ 46 h 34"/>
                <a:gd name="T34" fmla="*/ 30 w 30"/>
                <a:gd name="T35" fmla="*/ 46 h 3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"/>
                <a:gd name="T55" fmla="*/ 0 h 34"/>
                <a:gd name="T56" fmla="*/ 30 w 30"/>
                <a:gd name="T57" fmla="*/ 34 h 3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" h="34">
                  <a:moveTo>
                    <a:pt x="30" y="17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6" y="28"/>
                  </a:lnTo>
                  <a:lnTo>
                    <a:pt x="12" y="34"/>
                  </a:lnTo>
                  <a:lnTo>
                    <a:pt x="18" y="34"/>
                  </a:lnTo>
                  <a:lnTo>
                    <a:pt x="24" y="28"/>
                  </a:lnTo>
                  <a:lnTo>
                    <a:pt x="30" y="28"/>
                  </a:lnTo>
                  <a:lnTo>
                    <a:pt x="30" y="23"/>
                  </a:lnTo>
                  <a:lnTo>
                    <a:pt x="30" y="1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6" name="Freeform 236"/>
            <p:cNvSpPr>
              <a:spLocks/>
            </p:cNvSpPr>
            <p:nvPr/>
          </p:nvSpPr>
          <p:spPr bwMode="auto">
            <a:xfrm>
              <a:off x="4223" y="2215"/>
              <a:ext cx="30" cy="6"/>
            </a:xfrm>
            <a:custGeom>
              <a:avLst/>
              <a:gdLst>
                <a:gd name="T0" fmla="*/ 30 w 30"/>
                <a:gd name="T1" fmla="*/ 6 h 6"/>
                <a:gd name="T2" fmla="*/ 30 w 30"/>
                <a:gd name="T3" fmla="*/ 6 h 6"/>
                <a:gd name="T4" fmla="*/ 30 w 30"/>
                <a:gd name="T5" fmla="*/ 6 h 6"/>
                <a:gd name="T6" fmla="*/ 30 w 30"/>
                <a:gd name="T7" fmla="*/ 6 h 6"/>
                <a:gd name="T8" fmla="*/ 30 w 30"/>
                <a:gd name="T9" fmla="*/ 0 h 6"/>
                <a:gd name="T10" fmla="*/ 30 w 30"/>
                <a:gd name="T11" fmla="*/ 0 h 6"/>
                <a:gd name="T12" fmla="*/ 30 w 30"/>
                <a:gd name="T13" fmla="*/ 0 h 6"/>
                <a:gd name="T14" fmla="*/ 30 w 30"/>
                <a:gd name="T15" fmla="*/ 0 h 6"/>
                <a:gd name="T16" fmla="*/ 24 w 30"/>
                <a:gd name="T17" fmla="*/ 0 h 6"/>
                <a:gd name="T18" fmla="*/ 24 w 30"/>
                <a:gd name="T19" fmla="*/ 0 h 6"/>
                <a:gd name="T20" fmla="*/ 24 w 30"/>
                <a:gd name="T21" fmla="*/ 0 h 6"/>
                <a:gd name="T22" fmla="*/ 18 w 30"/>
                <a:gd name="T23" fmla="*/ 0 h 6"/>
                <a:gd name="T24" fmla="*/ 18 w 30"/>
                <a:gd name="T25" fmla="*/ 0 h 6"/>
                <a:gd name="T26" fmla="*/ 12 w 30"/>
                <a:gd name="T27" fmla="*/ 0 h 6"/>
                <a:gd name="T28" fmla="*/ 12 w 30"/>
                <a:gd name="T29" fmla="*/ 0 h 6"/>
                <a:gd name="T30" fmla="*/ 12 w 30"/>
                <a:gd name="T31" fmla="*/ 0 h 6"/>
                <a:gd name="T32" fmla="*/ 6 w 30"/>
                <a:gd name="T33" fmla="*/ 0 h 6"/>
                <a:gd name="T34" fmla="*/ 6 w 30"/>
                <a:gd name="T35" fmla="*/ 0 h 6"/>
                <a:gd name="T36" fmla="*/ 6 w 30"/>
                <a:gd name="T37" fmla="*/ 0 h 6"/>
                <a:gd name="T38" fmla="*/ 0 w 30"/>
                <a:gd name="T39" fmla="*/ 0 h 6"/>
                <a:gd name="T40" fmla="*/ 0 w 30"/>
                <a:gd name="T41" fmla="*/ 0 h 6"/>
                <a:gd name="T42" fmla="*/ 0 w 30"/>
                <a:gd name="T43" fmla="*/ 0 h 6"/>
                <a:gd name="T44" fmla="*/ 0 w 30"/>
                <a:gd name="T45" fmla="*/ 6 h 6"/>
                <a:gd name="T46" fmla="*/ 0 w 30"/>
                <a:gd name="T47" fmla="*/ 6 h 6"/>
                <a:gd name="T48" fmla="*/ 0 w 30"/>
                <a:gd name="T49" fmla="*/ 6 h 6"/>
                <a:gd name="T50" fmla="*/ 0 w 30"/>
                <a:gd name="T51" fmla="*/ 6 h 6"/>
                <a:gd name="T52" fmla="*/ 6 w 30"/>
                <a:gd name="T53" fmla="*/ 6 h 6"/>
                <a:gd name="T54" fmla="*/ 6 w 30"/>
                <a:gd name="T55" fmla="*/ 6 h 6"/>
                <a:gd name="T56" fmla="*/ 12 w 30"/>
                <a:gd name="T57" fmla="*/ 6 h 6"/>
                <a:gd name="T58" fmla="*/ 12 w 30"/>
                <a:gd name="T59" fmla="*/ 6 h 6"/>
                <a:gd name="T60" fmla="*/ 12 w 30"/>
                <a:gd name="T61" fmla="*/ 6 h 6"/>
                <a:gd name="T62" fmla="*/ 18 w 30"/>
                <a:gd name="T63" fmla="*/ 6 h 6"/>
                <a:gd name="T64" fmla="*/ 18 w 30"/>
                <a:gd name="T65" fmla="*/ 6 h 6"/>
                <a:gd name="T66" fmla="*/ 18 w 30"/>
                <a:gd name="T67" fmla="*/ 6 h 6"/>
                <a:gd name="T68" fmla="*/ 24 w 30"/>
                <a:gd name="T69" fmla="*/ 6 h 6"/>
                <a:gd name="T70" fmla="*/ 24 w 30"/>
                <a:gd name="T71" fmla="*/ 6 h 6"/>
                <a:gd name="T72" fmla="*/ 24 w 30"/>
                <a:gd name="T73" fmla="*/ 6 h 6"/>
                <a:gd name="T74" fmla="*/ 30 w 30"/>
                <a:gd name="T75" fmla="*/ 6 h 6"/>
                <a:gd name="T76" fmla="*/ 30 w 30"/>
                <a:gd name="T77" fmla="*/ 6 h 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0"/>
                <a:gd name="T118" fmla="*/ 0 h 6"/>
                <a:gd name="T119" fmla="*/ 30 w 30"/>
                <a:gd name="T120" fmla="*/ 6 h 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0" h="6">
                  <a:moveTo>
                    <a:pt x="30" y="6"/>
                  </a:moveTo>
                  <a:lnTo>
                    <a:pt x="30" y="6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1A0C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7" name="Freeform 237"/>
            <p:cNvSpPr>
              <a:spLocks/>
            </p:cNvSpPr>
            <p:nvPr/>
          </p:nvSpPr>
          <p:spPr bwMode="auto">
            <a:xfrm>
              <a:off x="4223" y="2221"/>
              <a:ext cx="30" cy="1"/>
            </a:xfrm>
            <a:custGeom>
              <a:avLst/>
              <a:gdLst>
                <a:gd name="T0" fmla="*/ 30 w 30"/>
                <a:gd name="T1" fmla="*/ 0 h 1"/>
                <a:gd name="T2" fmla="*/ 30 w 30"/>
                <a:gd name="T3" fmla="*/ 0 h 1"/>
                <a:gd name="T4" fmla="*/ 30 w 30"/>
                <a:gd name="T5" fmla="*/ 0 h 1"/>
                <a:gd name="T6" fmla="*/ 30 w 30"/>
                <a:gd name="T7" fmla="*/ 0 h 1"/>
                <a:gd name="T8" fmla="*/ 30 w 30"/>
                <a:gd name="T9" fmla="*/ 0 h 1"/>
                <a:gd name="T10" fmla="*/ 30 w 30"/>
                <a:gd name="T11" fmla="*/ 0 h 1"/>
                <a:gd name="T12" fmla="*/ 30 w 30"/>
                <a:gd name="T13" fmla="*/ 0 h 1"/>
                <a:gd name="T14" fmla="*/ 30 w 30"/>
                <a:gd name="T15" fmla="*/ 0 h 1"/>
                <a:gd name="T16" fmla="*/ 24 w 30"/>
                <a:gd name="T17" fmla="*/ 0 h 1"/>
                <a:gd name="T18" fmla="*/ 24 w 30"/>
                <a:gd name="T19" fmla="*/ 0 h 1"/>
                <a:gd name="T20" fmla="*/ 24 w 30"/>
                <a:gd name="T21" fmla="*/ 0 h 1"/>
                <a:gd name="T22" fmla="*/ 18 w 30"/>
                <a:gd name="T23" fmla="*/ 0 h 1"/>
                <a:gd name="T24" fmla="*/ 18 w 30"/>
                <a:gd name="T25" fmla="*/ 0 h 1"/>
                <a:gd name="T26" fmla="*/ 12 w 30"/>
                <a:gd name="T27" fmla="*/ 0 h 1"/>
                <a:gd name="T28" fmla="*/ 12 w 30"/>
                <a:gd name="T29" fmla="*/ 0 h 1"/>
                <a:gd name="T30" fmla="*/ 12 w 30"/>
                <a:gd name="T31" fmla="*/ 0 h 1"/>
                <a:gd name="T32" fmla="*/ 6 w 30"/>
                <a:gd name="T33" fmla="*/ 0 h 1"/>
                <a:gd name="T34" fmla="*/ 6 w 30"/>
                <a:gd name="T35" fmla="*/ 0 h 1"/>
                <a:gd name="T36" fmla="*/ 6 w 30"/>
                <a:gd name="T37" fmla="*/ 0 h 1"/>
                <a:gd name="T38" fmla="*/ 0 w 30"/>
                <a:gd name="T39" fmla="*/ 0 h 1"/>
                <a:gd name="T40" fmla="*/ 0 w 30"/>
                <a:gd name="T41" fmla="*/ 0 h 1"/>
                <a:gd name="T42" fmla="*/ 0 w 30"/>
                <a:gd name="T43" fmla="*/ 0 h 1"/>
                <a:gd name="T44" fmla="*/ 0 w 30"/>
                <a:gd name="T45" fmla="*/ 0 h 1"/>
                <a:gd name="T46" fmla="*/ 0 w 30"/>
                <a:gd name="T47" fmla="*/ 0 h 1"/>
                <a:gd name="T48" fmla="*/ 0 w 30"/>
                <a:gd name="T49" fmla="*/ 0 h 1"/>
                <a:gd name="T50" fmla="*/ 6 w 30"/>
                <a:gd name="T51" fmla="*/ 0 h 1"/>
                <a:gd name="T52" fmla="*/ 6 w 30"/>
                <a:gd name="T53" fmla="*/ 0 h 1"/>
                <a:gd name="T54" fmla="*/ 6 w 30"/>
                <a:gd name="T55" fmla="*/ 0 h 1"/>
                <a:gd name="T56" fmla="*/ 12 w 30"/>
                <a:gd name="T57" fmla="*/ 0 h 1"/>
                <a:gd name="T58" fmla="*/ 12 w 30"/>
                <a:gd name="T59" fmla="*/ 0 h 1"/>
                <a:gd name="T60" fmla="*/ 12 w 30"/>
                <a:gd name="T61" fmla="*/ 0 h 1"/>
                <a:gd name="T62" fmla="*/ 18 w 30"/>
                <a:gd name="T63" fmla="*/ 0 h 1"/>
                <a:gd name="T64" fmla="*/ 18 w 30"/>
                <a:gd name="T65" fmla="*/ 0 h 1"/>
                <a:gd name="T66" fmla="*/ 24 w 30"/>
                <a:gd name="T67" fmla="*/ 0 h 1"/>
                <a:gd name="T68" fmla="*/ 24 w 30"/>
                <a:gd name="T69" fmla="*/ 0 h 1"/>
                <a:gd name="T70" fmla="*/ 24 w 30"/>
                <a:gd name="T71" fmla="*/ 0 h 1"/>
                <a:gd name="T72" fmla="*/ 30 w 30"/>
                <a:gd name="T73" fmla="*/ 0 h 1"/>
                <a:gd name="T74" fmla="*/ 30 w 30"/>
                <a:gd name="T75" fmla="*/ 0 h 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"/>
                <a:gd name="T115" fmla="*/ 0 h 1"/>
                <a:gd name="T116" fmla="*/ 30 w 30"/>
                <a:gd name="T117" fmla="*/ 1 h 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" h="1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1A0C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8" name="Freeform 238"/>
            <p:cNvSpPr>
              <a:spLocks/>
            </p:cNvSpPr>
            <p:nvPr/>
          </p:nvSpPr>
          <p:spPr bwMode="auto">
            <a:xfrm>
              <a:off x="4235" y="2192"/>
              <a:ext cx="6" cy="5"/>
            </a:xfrm>
            <a:custGeom>
              <a:avLst/>
              <a:gdLst>
                <a:gd name="T0" fmla="*/ 6 w 6"/>
                <a:gd name="T1" fmla="*/ 0 h 5"/>
                <a:gd name="T2" fmla="*/ 6 w 6"/>
                <a:gd name="T3" fmla="*/ 0 h 5"/>
                <a:gd name="T4" fmla="*/ 6 w 6"/>
                <a:gd name="T5" fmla="*/ 0 h 5"/>
                <a:gd name="T6" fmla="*/ 0 w 6"/>
                <a:gd name="T7" fmla="*/ 0 h 5"/>
                <a:gd name="T8" fmla="*/ 0 w 6"/>
                <a:gd name="T9" fmla="*/ 0 h 5"/>
                <a:gd name="T10" fmla="*/ 0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6 w 6"/>
                <a:gd name="T17" fmla="*/ 5 h 5"/>
                <a:gd name="T18" fmla="*/ 6 w 6"/>
                <a:gd name="T19" fmla="*/ 0 h 5"/>
                <a:gd name="T20" fmla="*/ 6 w 6"/>
                <a:gd name="T21" fmla="*/ 0 h 5"/>
                <a:gd name="T22" fmla="*/ 6 w 6"/>
                <a:gd name="T23" fmla="*/ 0 h 5"/>
                <a:gd name="T24" fmla="*/ 6 w 6"/>
                <a:gd name="T25" fmla="*/ 0 h 5"/>
                <a:gd name="T26" fmla="*/ 6 w 6"/>
                <a:gd name="T27" fmla="*/ 0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7F6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9" name="Freeform 239"/>
            <p:cNvSpPr>
              <a:spLocks/>
            </p:cNvSpPr>
            <p:nvPr/>
          </p:nvSpPr>
          <p:spPr bwMode="auto">
            <a:xfrm>
              <a:off x="4241" y="2186"/>
              <a:ext cx="6" cy="1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1"/>
                <a:gd name="T44" fmla="*/ 6 w 6"/>
                <a:gd name="T45" fmla="*/ 1 h 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7F6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0" name="Freeform 240"/>
            <p:cNvSpPr>
              <a:spLocks/>
            </p:cNvSpPr>
            <p:nvPr/>
          </p:nvSpPr>
          <p:spPr bwMode="auto">
            <a:xfrm>
              <a:off x="4229" y="2186"/>
              <a:ext cx="6" cy="1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1"/>
                <a:gd name="T44" fmla="*/ 6 w 6"/>
                <a:gd name="T45" fmla="*/ 1 h 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7F6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" name="Freeform 241"/>
            <p:cNvSpPr>
              <a:spLocks/>
            </p:cNvSpPr>
            <p:nvPr/>
          </p:nvSpPr>
          <p:spPr bwMode="auto">
            <a:xfrm>
              <a:off x="4188" y="2157"/>
              <a:ext cx="238" cy="161"/>
            </a:xfrm>
            <a:custGeom>
              <a:avLst/>
              <a:gdLst>
                <a:gd name="T0" fmla="*/ 238 w 238"/>
                <a:gd name="T1" fmla="*/ 0 h 156"/>
                <a:gd name="T2" fmla="*/ 0 w 238"/>
                <a:gd name="T3" fmla="*/ 0 h 156"/>
                <a:gd name="T4" fmla="*/ 0 w 238"/>
                <a:gd name="T5" fmla="*/ 387 h 156"/>
                <a:gd name="T6" fmla="*/ 238 w 238"/>
                <a:gd name="T7" fmla="*/ 387 h 156"/>
                <a:gd name="T8" fmla="*/ 238 w 238"/>
                <a:gd name="T9" fmla="*/ 0 h 156"/>
                <a:gd name="T10" fmla="*/ 238 w 238"/>
                <a:gd name="T11" fmla="*/ 0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8"/>
                <a:gd name="T19" fmla="*/ 0 h 156"/>
                <a:gd name="T20" fmla="*/ 238 w 238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8" h="156">
                  <a:moveTo>
                    <a:pt x="238" y="0"/>
                  </a:moveTo>
                  <a:lnTo>
                    <a:pt x="0" y="0"/>
                  </a:lnTo>
                  <a:lnTo>
                    <a:pt x="0" y="156"/>
                  </a:lnTo>
                  <a:lnTo>
                    <a:pt x="238" y="156"/>
                  </a:lnTo>
                  <a:lnTo>
                    <a:pt x="23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2051" name="Object 252"/>
          <p:cNvGraphicFramePr>
            <a:graphicFrameLocks noChangeAspect="1"/>
          </p:cNvGraphicFramePr>
          <p:nvPr/>
        </p:nvGraphicFramePr>
        <p:xfrm>
          <a:off x="542925" y="3363913"/>
          <a:ext cx="349250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Clip" r:id="rId6" imgW="2835360" imgH="1920600" progId="">
                  <p:embed/>
                </p:oleObj>
              </mc:Choice>
              <mc:Fallback>
                <p:oleObj name="Clip" r:id="rId6" imgW="2835360" imgH="1920600" progId="">
                  <p:embed/>
                  <p:pic>
                    <p:nvPicPr>
                      <p:cNvPr id="0" name="Object 2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5" y="3363913"/>
                        <a:ext cx="349250" cy="247650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96" name="Text Box 258"/>
          <p:cNvSpPr txBox="1">
            <a:spLocks noChangeArrowheads="1"/>
          </p:cNvSpPr>
          <p:nvPr/>
        </p:nvSpPr>
        <p:spPr bwMode="auto">
          <a:xfrm>
            <a:off x="388938" y="4092575"/>
            <a:ext cx="65246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b="1">
                <a:solidFill>
                  <a:srgbClr val="983222"/>
                </a:solidFill>
                <a:latin typeface="Tahoma" pitchFamily="34" charset="0"/>
              </a:rPr>
              <a:t>POLAND</a:t>
            </a:r>
          </a:p>
        </p:txBody>
      </p:sp>
      <p:sp>
        <p:nvSpPr>
          <p:cNvPr id="2097" name="Text Box 259"/>
          <p:cNvSpPr txBox="1">
            <a:spLocks noChangeArrowheads="1"/>
          </p:cNvSpPr>
          <p:nvPr/>
        </p:nvSpPr>
        <p:spPr bwMode="auto">
          <a:xfrm>
            <a:off x="1084263" y="3054350"/>
            <a:ext cx="75406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b="1">
                <a:solidFill>
                  <a:srgbClr val="983222"/>
                </a:solidFill>
                <a:latin typeface="Tahoma" pitchFamily="34" charset="0"/>
              </a:rPr>
              <a:t>HUNGARY</a:t>
            </a:r>
          </a:p>
        </p:txBody>
      </p:sp>
      <p:sp>
        <p:nvSpPr>
          <p:cNvPr id="2098" name="Text Box 262"/>
          <p:cNvSpPr txBox="1">
            <a:spLocks noChangeArrowheads="1"/>
          </p:cNvSpPr>
          <p:nvPr/>
        </p:nvSpPr>
        <p:spPr bwMode="auto">
          <a:xfrm>
            <a:off x="392113" y="3581400"/>
            <a:ext cx="65563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b="1">
                <a:solidFill>
                  <a:srgbClr val="983222"/>
                </a:solidFill>
                <a:latin typeface="Tahoma" pitchFamily="34" charset="0"/>
              </a:rPr>
              <a:t>LATVIA</a:t>
            </a:r>
          </a:p>
        </p:txBody>
      </p:sp>
      <p:sp>
        <p:nvSpPr>
          <p:cNvPr id="2099" name="Text Box 265"/>
          <p:cNvSpPr txBox="1">
            <a:spLocks noChangeArrowheads="1"/>
          </p:cNvSpPr>
          <p:nvPr/>
        </p:nvSpPr>
        <p:spPr bwMode="auto">
          <a:xfrm>
            <a:off x="328613" y="4606925"/>
            <a:ext cx="75406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b="1">
                <a:solidFill>
                  <a:srgbClr val="983222"/>
                </a:solidFill>
                <a:latin typeface="Tahoma" pitchFamily="34" charset="0"/>
              </a:rPr>
              <a:t>SLOVENIA</a:t>
            </a:r>
          </a:p>
        </p:txBody>
      </p:sp>
      <p:sp>
        <p:nvSpPr>
          <p:cNvPr id="2100" name="Rectangle 283"/>
          <p:cNvSpPr>
            <a:spLocks noChangeArrowheads="1"/>
          </p:cNvSpPr>
          <p:nvPr/>
        </p:nvSpPr>
        <p:spPr bwMode="auto">
          <a:xfrm>
            <a:off x="447675" y="1476375"/>
            <a:ext cx="2738438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GB" sz="1200" b="1">
                <a:solidFill>
                  <a:srgbClr val="983222"/>
                </a:solidFill>
                <a:latin typeface="Tahoma" pitchFamily="34" charset="0"/>
              </a:rPr>
              <a:t>Member States</a:t>
            </a:r>
          </a:p>
        </p:txBody>
      </p:sp>
      <p:grpSp>
        <p:nvGrpSpPr>
          <p:cNvPr id="2101" name="Group 214"/>
          <p:cNvGrpSpPr>
            <a:grpSpLocks/>
          </p:cNvGrpSpPr>
          <p:nvPr/>
        </p:nvGrpSpPr>
        <p:grpSpPr bwMode="auto">
          <a:xfrm>
            <a:off x="2044700" y="3863975"/>
            <a:ext cx="360363" cy="250825"/>
            <a:chOff x="4188" y="2402"/>
            <a:chExt cx="238" cy="161"/>
          </a:xfrm>
        </p:grpSpPr>
        <p:sp>
          <p:nvSpPr>
            <p:cNvPr id="2135" name="Freeform 215"/>
            <p:cNvSpPr>
              <a:spLocks/>
            </p:cNvSpPr>
            <p:nvPr/>
          </p:nvSpPr>
          <p:spPr bwMode="auto">
            <a:xfrm>
              <a:off x="4235" y="2403"/>
              <a:ext cx="191" cy="160"/>
            </a:xfrm>
            <a:custGeom>
              <a:avLst/>
              <a:gdLst>
                <a:gd name="T0" fmla="*/ 191 w 191"/>
                <a:gd name="T1" fmla="*/ 325 h 156"/>
                <a:gd name="T2" fmla="*/ 191 w 191"/>
                <a:gd name="T3" fmla="*/ 0 h 156"/>
                <a:gd name="T4" fmla="*/ 0 w 191"/>
                <a:gd name="T5" fmla="*/ 0 h 156"/>
                <a:gd name="T6" fmla="*/ 0 w 191"/>
                <a:gd name="T7" fmla="*/ 325 h 156"/>
                <a:gd name="T8" fmla="*/ 191 w 191"/>
                <a:gd name="T9" fmla="*/ 325 h 156"/>
                <a:gd name="T10" fmla="*/ 191 w 191"/>
                <a:gd name="T11" fmla="*/ 325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1"/>
                <a:gd name="T19" fmla="*/ 0 h 156"/>
                <a:gd name="T20" fmla="*/ 191 w 191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1" h="156">
                  <a:moveTo>
                    <a:pt x="191" y="156"/>
                  </a:moveTo>
                  <a:lnTo>
                    <a:pt x="191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191" y="156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6" name="Freeform 216"/>
            <p:cNvSpPr>
              <a:spLocks/>
            </p:cNvSpPr>
            <p:nvPr/>
          </p:nvSpPr>
          <p:spPr bwMode="auto">
            <a:xfrm>
              <a:off x="4188" y="2403"/>
              <a:ext cx="77" cy="160"/>
            </a:xfrm>
            <a:custGeom>
              <a:avLst/>
              <a:gdLst>
                <a:gd name="T0" fmla="*/ 77 w 77"/>
                <a:gd name="T1" fmla="*/ 325 h 156"/>
                <a:gd name="T2" fmla="*/ 77 w 77"/>
                <a:gd name="T3" fmla="*/ 0 h 156"/>
                <a:gd name="T4" fmla="*/ 0 w 77"/>
                <a:gd name="T5" fmla="*/ 0 h 156"/>
                <a:gd name="T6" fmla="*/ 0 w 77"/>
                <a:gd name="T7" fmla="*/ 325 h 156"/>
                <a:gd name="T8" fmla="*/ 77 w 77"/>
                <a:gd name="T9" fmla="*/ 325 h 156"/>
                <a:gd name="T10" fmla="*/ 77 w 77"/>
                <a:gd name="T11" fmla="*/ 325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7"/>
                <a:gd name="T19" fmla="*/ 0 h 156"/>
                <a:gd name="T20" fmla="*/ 77 w 77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7" h="156">
                  <a:moveTo>
                    <a:pt x="77" y="156"/>
                  </a:moveTo>
                  <a:lnTo>
                    <a:pt x="77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7" name="Freeform 217"/>
            <p:cNvSpPr>
              <a:spLocks/>
            </p:cNvSpPr>
            <p:nvPr/>
          </p:nvSpPr>
          <p:spPr bwMode="auto">
            <a:xfrm>
              <a:off x="4348" y="2403"/>
              <a:ext cx="78" cy="160"/>
            </a:xfrm>
            <a:custGeom>
              <a:avLst/>
              <a:gdLst>
                <a:gd name="T0" fmla="*/ 78 w 78"/>
                <a:gd name="T1" fmla="*/ 325 h 156"/>
                <a:gd name="T2" fmla="*/ 78 w 78"/>
                <a:gd name="T3" fmla="*/ 0 h 156"/>
                <a:gd name="T4" fmla="*/ 0 w 78"/>
                <a:gd name="T5" fmla="*/ 0 h 156"/>
                <a:gd name="T6" fmla="*/ 0 w 78"/>
                <a:gd name="T7" fmla="*/ 325 h 156"/>
                <a:gd name="T8" fmla="*/ 78 w 78"/>
                <a:gd name="T9" fmla="*/ 325 h 156"/>
                <a:gd name="T10" fmla="*/ 78 w 78"/>
                <a:gd name="T11" fmla="*/ 325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8"/>
                <a:gd name="T19" fmla="*/ 0 h 156"/>
                <a:gd name="T20" fmla="*/ 78 w 78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8" h="156">
                  <a:moveTo>
                    <a:pt x="78" y="156"/>
                  </a:moveTo>
                  <a:lnTo>
                    <a:pt x="78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8" name="Freeform 218"/>
            <p:cNvSpPr>
              <a:spLocks/>
            </p:cNvSpPr>
            <p:nvPr/>
          </p:nvSpPr>
          <p:spPr bwMode="auto">
            <a:xfrm>
              <a:off x="4188" y="2402"/>
              <a:ext cx="236" cy="161"/>
            </a:xfrm>
            <a:custGeom>
              <a:avLst/>
              <a:gdLst>
                <a:gd name="T0" fmla="*/ 93 w 244"/>
                <a:gd name="T1" fmla="*/ 975 h 151"/>
                <a:gd name="T2" fmla="*/ 93 w 244"/>
                <a:gd name="T3" fmla="*/ 0 h 151"/>
                <a:gd name="T4" fmla="*/ 0 w 244"/>
                <a:gd name="T5" fmla="*/ 0 h 151"/>
                <a:gd name="T6" fmla="*/ 0 w 244"/>
                <a:gd name="T7" fmla="*/ 975 h 151"/>
                <a:gd name="T8" fmla="*/ 93 w 244"/>
                <a:gd name="T9" fmla="*/ 975 h 151"/>
                <a:gd name="T10" fmla="*/ 93 w 244"/>
                <a:gd name="T11" fmla="*/ 975 h 1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1"/>
                <a:gd name="T20" fmla="*/ 244 w 244"/>
                <a:gd name="T21" fmla="*/ 151 h 1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1">
                  <a:moveTo>
                    <a:pt x="244" y="151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1"/>
                  </a:lnTo>
                  <a:lnTo>
                    <a:pt x="244" y="15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02" name="Group 242"/>
          <p:cNvGrpSpPr>
            <a:grpSpLocks/>
          </p:cNvGrpSpPr>
          <p:nvPr/>
        </p:nvGrpSpPr>
        <p:grpSpPr bwMode="auto">
          <a:xfrm>
            <a:off x="3529013" y="5346700"/>
            <a:ext cx="360362" cy="250825"/>
            <a:chOff x="5554" y="2058"/>
            <a:chExt cx="246" cy="158"/>
          </a:xfrm>
        </p:grpSpPr>
        <p:sp>
          <p:nvSpPr>
            <p:cNvPr id="2131" name="Freeform 243"/>
            <p:cNvSpPr>
              <a:spLocks/>
            </p:cNvSpPr>
            <p:nvPr/>
          </p:nvSpPr>
          <p:spPr bwMode="auto">
            <a:xfrm>
              <a:off x="5554" y="2058"/>
              <a:ext cx="246" cy="158"/>
            </a:xfrm>
            <a:custGeom>
              <a:avLst/>
              <a:gdLst>
                <a:gd name="T0" fmla="*/ 0 w 244"/>
                <a:gd name="T1" fmla="*/ 0 h 156"/>
                <a:gd name="T2" fmla="*/ 0 w 244"/>
                <a:gd name="T3" fmla="*/ 223 h 156"/>
                <a:gd name="T4" fmla="*/ 302 w 244"/>
                <a:gd name="T5" fmla="*/ 223 h 156"/>
                <a:gd name="T6" fmla="*/ 302 w 244"/>
                <a:gd name="T7" fmla="*/ 0 h 156"/>
                <a:gd name="T8" fmla="*/ 0 w 244"/>
                <a:gd name="T9" fmla="*/ 0 h 156"/>
                <a:gd name="T10" fmla="*/ 0 w 244"/>
                <a:gd name="T11" fmla="*/ 0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0" y="0"/>
                  </a:moveTo>
                  <a:lnTo>
                    <a:pt x="0" y="156"/>
                  </a:lnTo>
                  <a:lnTo>
                    <a:pt x="244" y="156"/>
                  </a:lnTo>
                  <a:lnTo>
                    <a:pt x="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2" name="Freeform 244"/>
            <p:cNvSpPr>
              <a:spLocks/>
            </p:cNvSpPr>
            <p:nvPr/>
          </p:nvSpPr>
          <p:spPr bwMode="auto">
            <a:xfrm>
              <a:off x="5554" y="2162"/>
              <a:ext cx="246" cy="54"/>
            </a:xfrm>
            <a:custGeom>
              <a:avLst/>
              <a:gdLst>
                <a:gd name="T0" fmla="*/ 0 w 244"/>
                <a:gd name="T1" fmla="*/ 0 h 45"/>
                <a:gd name="T2" fmla="*/ 0 w 244"/>
                <a:gd name="T3" fmla="*/ 9000 h 45"/>
                <a:gd name="T4" fmla="*/ 302 w 244"/>
                <a:gd name="T5" fmla="*/ 9000 h 45"/>
                <a:gd name="T6" fmla="*/ 302 w 244"/>
                <a:gd name="T7" fmla="*/ 0 h 45"/>
                <a:gd name="T8" fmla="*/ 0 w 244"/>
                <a:gd name="T9" fmla="*/ 0 h 45"/>
                <a:gd name="T10" fmla="*/ 0 w 244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45"/>
                <a:gd name="T20" fmla="*/ 244 w 244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45">
                  <a:moveTo>
                    <a:pt x="0" y="0"/>
                  </a:moveTo>
                  <a:lnTo>
                    <a:pt x="0" y="45"/>
                  </a:lnTo>
                  <a:lnTo>
                    <a:pt x="244" y="45"/>
                  </a:lnTo>
                  <a:lnTo>
                    <a:pt x="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3" name="Freeform 245"/>
            <p:cNvSpPr>
              <a:spLocks/>
            </p:cNvSpPr>
            <p:nvPr/>
          </p:nvSpPr>
          <p:spPr bwMode="auto">
            <a:xfrm>
              <a:off x="5554" y="2060"/>
              <a:ext cx="246" cy="54"/>
            </a:xfrm>
            <a:custGeom>
              <a:avLst/>
              <a:gdLst>
                <a:gd name="T0" fmla="*/ 0 w 244"/>
                <a:gd name="T1" fmla="*/ 0 h 50"/>
                <a:gd name="T2" fmla="*/ 0 w 244"/>
                <a:gd name="T3" fmla="*/ 467 h 50"/>
                <a:gd name="T4" fmla="*/ 302 w 244"/>
                <a:gd name="T5" fmla="*/ 467 h 50"/>
                <a:gd name="T6" fmla="*/ 302 w 244"/>
                <a:gd name="T7" fmla="*/ 0 h 50"/>
                <a:gd name="T8" fmla="*/ 0 w 244"/>
                <a:gd name="T9" fmla="*/ 0 h 50"/>
                <a:gd name="T10" fmla="*/ 0 w 244"/>
                <a:gd name="T11" fmla="*/ 0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50"/>
                <a:gd name="T20" fmla="*/ 244 w 244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50">
                  <a:moveTo>
                    <a:pt x="0" y="0"/>
                  </a:moveTo>
                  <a:lnTo>
                    <a:pt x="0" y="50"/>
                  </a:lnTo>
                  <a:lnTo>
                    <a:pt x="244" y="50"/>
                  </a:lnTo>
                  <a:lnTo>
                    <a:pt x="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4" name="Freeform 246"/>
            <p:cNvSpPr>
              <a:spLocks/>
            </p:cNvSpPr>
            <p:nvPr/>
          </p:nvSpPr>
          <p:spPr bwMode="auto">
            <a:xfrm>
              <a:off x="5554" y="2058"/>
              <a:ext cx="246" cy="158"/>
            </a:xfrm>
            <a:custGeom>
              <a:avLst/>
              <a:gdLst>
                <a:gd name="T0" fmla="*/ 302 w 244"/>
                <a:gd name="T1" fmla="*/ 223 h 156"/>
                <a:gd name="T2" fmla="*/ 302 w 244"/>
                <a:gd name="T3" fmla="*/ 0 h 156"/>
                <a:gd name="T4" fmla="*/ 0 w 244"/>
                <a:gd name="T5" fmla="*/ 0 h 156"/>
                <a:gd name="T6" fmla="*/ 0 w 244"/>
                <a:gd name="T7" fmla="*/ 223 h 156"/>
                <a:gd name="T8" fmla="*/ 302 w 244"/>
                <a:gd name="T9" fmla="*/ 223 h 156"/>
                <a:gd name="T10" fmla="*/ 302 w 244"/>
                <a:gd name="T11" fmla="*/ 223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03" name="Group 247"/>
          <p:cNvGrpSpPr>
            <a:grpSpLocks/>
          </p:cNvGrpSpPr>
          <p:nvPr/>
        </p:nvGrpSpPr>
        <p:grpSpPr bwMode="auto">
          <a:xfrm>
            <a:off x="2790825" y="1795463"/>
            <a:ext cx="360363" cy="246062"/>
            <a:chOff x="528" y="1773"/>
            <a:chExt cx="246" cy="155"/>
          </a:xfrm>
        </p:grpSpPr>
        <p:sp>
          <p:nvSpPr>
            <p:cNvPr id="2127" name="Freeform 248"/>
            <p:cNvSpPr>
              <a:spLocks/>
            </p:cNvSpPr>
            <p:nvPr/>
          </p:nvSpPr>
          <p:spPr bwMode="auto">
            <a:xfrm>
              <a:off x="528" y="1773"/>
              <a:ext cx="246" cy="155"/>
            </a:xfrm>
            <a:custGeom>
              <a:avLst/>
              <a:gdLst>
                <a:gd name="T0" fmla="*/ 302 w 244"/>
                <a:gd name="T1" fmla="*/ 108 h 157"/>
                <a:gd name="T2" fmla="*/ 302 w 244"/>
                <a:gd name="T3" fmla="*/ 0 h 157"/>
                <a:gd name="T4" fmla="*/ 0 w 244"/>
                <a:gd name="T5" fmla="*/ 0 h 157"/>
                <a:gd name="T6" fmla="*/ 0 w 244"/>
                <a:gd name="T7" fmla="*/ 108 h 157"/>
                <a:gd name="T8" fmla="*/ 302 w 244"/>
                <a:gd name="T9" fmla="*/ 108 h 157"/>
                <a:gd name="T10" fmla="*/ 302 w 244"/>
                <a:gd name="T11" fmla="*/ 108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7"/>
                <a:gd name="T20" fmla="*/ 244 w 244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7">
                  <a:moveTo>
                    <a:pt x="244" y="157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7"/>
                  </a:lnTo>
                  <a:lnTo>
                    <a:pt x="244" y="15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8" name="Freeform 249"/>
            <p:cNvSpPr>
              <a:spLocks/>
            </p:cNvSpPr>
            <p:nvPr/>
          </p:nvSpPr>
          <p:spPr bwMode="auto">
            <a:xfrm>
              <a:off x="528" y="1850"/>
              <a:ext cx="246" cy="78"/>
            </a:xfrm>
            <a:custGeom>
              <a:avLst/>
              <a:gdLst>
                <a:gd name="T0" fmla="*/ 619 w 238"/>
                <a:gd name="T1" fmla="*/ 50 h 79"/>
                <a:gd name="T2" fmla="*/ 619 w 238"/>
                <a:gd name="T3" fmla="*/ 0 h 79"/>
                <a:gd name="T4" fmla="*/ 0 w 238"/>
                <a:gd name="T5" fmla="*/ 0 h 79"/>
                <a:gd name="T6" fmla="*/ 0 w 238"/>
                <a:gd name="T7" fmla="*/ 50 h 79"/>
                <a:gd name="T8" fmla="*/ 619 w 238"/>
                <a:gd name="T9" fmla="*/ 50 h 79"/>
                <a:gd name="T10" fmla="*/ 619 w 238"/>
                <a:gd name="T11" fmla="*/ 50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8"/>
                <a:gd name="T19" fmla="*/ 0 h 79"/>
                <a:gd name="T20" fmla="*/ 238 w 238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8" h="79">
                  <a:moveTo>
                    <a:pt x="238" y="79"/>
                  </a:moveTo>
                  <a:lnTo>
                    <a:pt x="238" y="0"/>
                  </a:lnTo>
                  <a:lnTo>
                    <a:pt x="0" y="0"/>
                  </a:lnTo>
                  <a:lnTo>
                    <a:pt x="0" y="79"/>
                  </a:lnTo>
                  <a:lnTo>
                    <a:pt x="238" y="79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9" name="Freeform 250"/>
            <p:cNvSpPr>
              <a:spLocks/>
            </p:cNvSpPr>
            <p:nvPr/>
          </p:nvSpPr>
          <p:spPr bwMode="auto">
            <a:xfrm>
              <a:off x="528" y="1773"/>
              <a:ext cx="120" cy="155"/>
            </a:xfrm>
            <a:custGeom>
              <a:avLst/>
              <a:gdLst>
                <a:gd name="T0" fmla="*/ 0 w 119"/>
                <a:gd name="T1" fmla="*/ 0 h 157"/>
                <a:gd name="T2" fmla="*/ 0 w 119"/>
                <a:gd name="T3" fmla="*/ 108 h 157"/>
                <a:gd name="T4" fmla="*/ 148 w 119"/>
                <a:gd name="T5" fmla="*/ 49 h 157"/>
                <a:gd name="T6" fmla="*/ 0 w 119"/>
                <a:gd name="T7" fmla="*/ 0 h 157"/>
                <a:gd name="T8" fmla="*/ 0 w 119"/>
                <a:gd name="T9" fmla="*/ 0 h 1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9"/>
                <a:gd name="T16" fmla="*/ 0 h 157"/>
                <a:gd name="T17" fmla="*/ 119 w 119"/>
                <a:gd name="T18" fmla="*/ 157 h 1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9" h="157">
                  <a:moveTo>
                    <a:pt x="0" y="0"/>
                  </a:moveTo>
                  <a:lnTo>
                    <a:pt x="0" y="157"/>
                  </a:lnTo>
                  <a:lnTo>
                    <a:pt x="119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0C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0" name="Freeform 251"/>
            <p:cNvSpPr>
              <a:spLocks/>
            </p:cNvSpPr>
            <p:nvPr/>
          </p:nvSpPr>
          <p:spPr bwMode="auto">
            <a:xfrm>
              <a:off x="528" y="1773"/>
              <a:ext cx="246" cy="155"/>
            </a:xfrm>
            <a:custGeom>
              <a:avLst/>
              <a:gdLst>
                <a:gd name="T0" fmla="*/ 302 w 244"/>
                <a:gd name="T1" fmla="*/ 108 h 157"/>
                <a:gd name="T2" fmla="*/ 302 w 244"/>
                <a:gd name="T3" fmla="*/ 0 h 157"/>
                <a:gd name="T4" fmla="*/ 0 w 244"/>
                <a:gd name="T5" fmla="*/ 0 h 157"/>
                <a:gd name="T6" fmla="*/ 0 w 244"/>
                <a:gd name="T7" fmla="*/ 108 h 157"/>
                <a:gd name="T8" fmla="*/ 302 w 244"/>
                <a:gd name="T9" fmla="*/ 108 h 157"/>
                <a:gd name="T10" fmla="*/ 302 w 244"/>
                <a:gd name="T11" fmla="*/ 108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7"/>
                <a:gd name="T20" fmla="*/ 244 w 244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7">
                  <a:moveTo>
                    <a:pt x="244" y="157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7"/>
                  </a:lnTo>
                  <a:lnTo>
                    <a:pt x="244" y="15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04" name="Group 253"/>
          <p:cNvGrpSpPr>
            <a:grpSpLocks/>
          </p:cNvGrpSpPr>
          <p:nvPr/>
        </p:nvGrpSpPr>
        <p:grpSpPr bwMode="auto">
          <a:xfrm>
            <a:off x="2779713" y="5346700"/>
            <a:ext cx="360362" cy="249238"/>
            <a:chOff x="528" y="1164"/>
            <a:chExt cx="238" cy="157"/>
          </a:xfrm>
        </p:grpSpPr>
        <p:sp>
          <p:nvSpPr>
            <p:cNvPr id="2123" name="Rectangle 254"/>
            <p:cNvSpPr>
              <a:spLocks noChangeArrowheads="1"/>
            </p:cNvSpPr>
            <p:nvPr/>
          </p:nvSpPr>
          <p:spPr bwMode="auto">
            <a:xfrm>
              <a:off x="528" y="1164"/>
              <a:ext cx="238" cy="15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</a:pPr>
              <a:endParaRPr lang="en-US" sz="900" b="1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124" name="Rectangle 255"/>
            <p:cNvSpPr>
              <a:spLocks noChangeArrowheads="1"/>
            </p:cNvSpPr>
            <p:nvPr/>
          </p:nvSpPr>
          <p:spPr bwMode="auto">
            <a:xfrm>
              <a:off x="528" y="1164"/>
              <a:ext cx="238" cy="53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</a:pPr>
              <a:endParaRPr lang="en-US" sz="900" b="1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125" name="Rectangle 256"/>
            <p:cNvSpPr>
              <a:spLocks noChangeArrowheads="1"/>
            </p:cNvSpPr>
            <p:nvPr/>
          </p:nvSpPr>
          <p:spPr bwMode="auto">
            <a:xfrm>
              <a:off x="528" y="1216"/>
              <a:ext cx="238" cy="53"/>
            </a:xfrm>
            <a:prstGeom prst="rect">
              <a:avLst/>
            </a:prstGeom>
            <a:solidFill>
              <a:srgbClr val="00FF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</a:pPr>
              <a:endParaRPr lang="en-US" sz="900" b="1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126" name="Rectangle 257"/>
            <p:cNvSpPr>
              <a:spLocks noChangeArrowheads="1"/>
            </p:cNvSpPr>
            <p:nvPr/>
          </p:nvSpPr>
          <p:spPr bwMode="auto">
            <a:xfrm>
              <a:off x="528" y="1266"/>
              <a:ext cx="238" cy="55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</a:pPr>
              <a:endParaRPr lang="en-US" sz="900" b="1">
                <a:solidFill>
                  <a:srgbClr val="FFFFFF"/>
                </a:solidFill>
                <a:latin typeface="Tahoma" pitchFamily="34" charset="0"/>
              </a:endParaRPr>
            </a:p>
          </p:txBody>
        </p:sp>
      </p:grpSp>
      <p:sp>
        <p:nvSpPr>
          <p:cNvPr id="2105" name="Text Box 260"/>
          <p:cNvSpPr txBox="1">
            <a:spLocks noChangeArrowheads="1"/>
          </p:cNvSpPr>
          <p:nvPr/>
        </p:nvSpPr>
        <p:spPr bwMode="auto">
          <a:xfrm>
            <a:off x="1765300" y="4089400"/>
            <a:ext cx="7683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b="1">
                <a:solidFill>
                  <a:srgbClr val="983222"/>
                </a:solidFill>
                <a:latin typeface="Tahoma" pitchFamily="34" charset="0"/>
              </a:rPr>
              <a:t>ROMANIA*</a:t>
            </a:r>
          </a:p>
        </p:txBody>
      </p:sp>
      <p:sp>
        <p:nvSpPr>
          <p:cNvPr id="2106" name="Text Box 261"/>
          <p:cNvSpPr txBox="1">
            <a:spLocks noChangeArrowheads="1"/>
          </p:cNvSpPr>
          <p:nvPr/>
        </p:nvSpPr>
        <p:spPr bwMode="auto">
          <a:xfrm>
            <a:off x="2401888" y="2012950"/>
            <a:ext cx="112871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b="1">
                <a:solidFill>
                  <a:srgbClr val="9F2D20"/>
                </a:solidFill>
                <a:latin typeface="Tahoma" pitchFamily="34" charset="0"/>
              </a:rPr>
              <a:t>CZECH REPUBLIC</a:t>
            </a:r>
          </a:p>
        </p:txBody>
      </p:sp>
      <p:sp>
        <p:nvSpPr>
          <p:cNvPr id="2107" name="Text Box 263"/>
          <p:cNvSpPr txBox="1">
            <a:spLocks noChangeArrowheads="1"/>
          </p:cNvSpPr>
          <p:nvPr/>
        </p:nvSpPr>
        <p:spPr bwMode="auto">
          <a:xfrm>
            <a:off x="2508250" y="6086475"/>
            <a:ext cx="86677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b="1">
                <a:solidFill>
                  <a:srgbClr val="929497"/>
                </a:solidFill>
                <a:latin typeface="Tahoma" pitchFamily="34" charset="0"/>
              </a:rPr>
              <a:t>LITHUANIA</a:t>
            </a:r>
          </a:p>
        </p:txBody>
      </p:sp>
      <p:sp>
        <p:nvSpPr>
          <p:cNvPr id="2108" name="Text Box 264"/>
          <p:cNvSpPr txBox="1">
            <a:spLocks noChangeArrowheads="1"/>
          </p:cNvSpPr>
          <p:nvPr/>
        </p:nvSpPr>
        <p:spPr bwMode="auto">
          <a:xfrm>
            <a:off x="2555875" y="5568950"/>
            <a:ext cx="79692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b="1">
                <a:solidFill>
                  <a:srgbClr val="929497"/>
                </a:solidFill>
                <a:latin typeface="Tahoma" pitchFamily="34" charset="0"/>
              </a:rPr>
              <a:t>BULGARIA</a:t>
            </a:r>
          </a:p>
        </p:txBody>
      </p:sp>
      <p:sp>
        <p:nvSpPr>
          <p:cNvPr id="2109" name="Text Box 266"/>
          <p:cNvSpPr txBox="1">
            <a:spLocks noChangeArrowheads="1"/>
          </p:cNvSpPr>
          <p:nvPr/>
        </p:nvSpPr>
        <p:spPr bwMode="auto">
          <a:xfrm>
            <a:off x="3406775" y="5568950"/>
            <a:ext cx="7080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b="1">
                <a:solidFill>
                  <a:srgbClr val="929497"/>
                </a:solidFill>
                <a:latin typeface="Tahoma" pitchFamily="34" charset="0"/>
              </a:rPr>
              <a:t>ESTONIA</a:t>
            </a:r>
          </a:p>
        </p:txBody>
      </p:sp>
      <p:sp>
        <p:nvSpPr>
          <p:cNvPr id="2110" name="Text Box 267"/>
          <p:cNvSpPr txBox="1">
            <a:spLocks noChangeArrowheads="1"/>
          </p:cNvSpPr>
          <p:nvPr/>
        </p:nvSpPr>
        <p:spPr bwMode="auto">
          <a:xfrm>
            <a:off x="4102100" y="5614988"/>
            <a:ext cx="6540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b="1">
                <a:solidFill>
                  <a:srgbClr val="929497"/>
                </a:solidFill>
                <a:latin typeface="Tahoma" pitchFamily="34" charset="0"/>
              </a:rPr>
              <a:t>ICELAND</a:t>
            </a:r>
          </a:p>
        </p:txBody>
      </p:sp>
      <p:pic>
        <p:nvPicPr>
          <p:cNvPr id="2111" name="Picture 26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83075" y="5346700"/>
            <a:ext cx="36671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12" name="Group 269"/>
          <p:cNvGrpSpPr>
            <a:grpSpLocks noChangeAspect="1"/>
          </p:cNvGrpSpPr>
          <p:nvPr/>
        </p:nvGrpSpPr>
        <p:grpSpPr bwMode="auto">
          <a:xfrm>
            <a:off x="2779713" y="5868988"/>
            <a:ext cx="354012" cy="247650"/>
            <a:chOff x="4214" y="2064"/>
            <a:chExt cx="241" cy="156"/>
          </a:xfrm>
        </p:grpSpPr>
        <p:sp>
          <p:nvSpPr>
            <p:cNvPr id="2119" name="AutoShape 270"/>
            <p:cNvSpPr>
              <a:spLocks noChangeAspect="1" noChangeArrowheads="1" noTextEdit="1"/>
            </p:cNvSpPr>
            <p:nvPr/>
          </p:nvSpPr>
          <p:spPr bwMode="auto">
            <a:xfrm>
              <a:off x="4214" y="2064"/>
              <a:ext cx="241" cy="156"/>
            </a:xfrm>
            <a:prstGeom prst="rect">
              <a:avLst/>
            </a:prstGeom>
            <a:noFill/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0" name="Rectangle 271"/>
            <p:cNvSpPr>
              <a:spLocks noChangeArrowheads="1"/>
            </p:cNvSpPr>
            <p:nvPr/>
          </p:nvSpPr>
          <p:spPr bwMode="auto">
            <a:xfrm>
              <a:off x="4214" y="2064"/>
              <a:ext cx="241" cy="52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</a:pPr>
              <a:endParaRPr lang="en-US" sz="900" b="1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121" name="Rectangle 272"/>
            <p:cNvSpPr>
              <a:spLocks noChangeArrowheads="1"/>
            </p:cNvSpPr>
            <p:nvPr/>
          </p:nvSpPr>
          <p:spPr bwMode="auto">
            <a:xfrm>
              <a:off x="4214" y="2116"/>
              <a:ext cx="241" cy="52"/>
            </a:xfrm>
            <a:prstGeom prst="rect">
              <a:avLst/>
            </a:prstGeom>
            <a:solidFill>
              <a:srgbClr val="51D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</a:pPr>
              <a:endParaRPr lang="en-US" sz="900" b="1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122" name="Rectangle 273"/>
            <p:cNvSpPr>
              <a:spLocks noChangeArrowheads="1"/>
            </p:cNvSpPr>
            <p:nvPr/>
          </p:nvSpPr>
          <p:spPr bwMode="auto">
            <a:xfrm>
              <a:off x="4214" y="2168"/>
              <a:ext cx="241" cy="52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</a:pPr>
              <a:endParaRPr lang="en-US" sz="900" b="1">
                <a:solidFill>
                  <a:srgbClr val="FFFFFF"/>
                </a:solidFill>
                <a:latin typeface="Tahoma" pitchFamily="34" charset="0"/>
              </a:endParaRPr>
            </a:p>
          </p:txBody>
        </p:sp>
      </p:grpSp>
      <p:sp>
        <p:nvSpPr>
          <p:cNvPr id="2113" name="Rectangle 284"/>
          <p:cNvSpPr>
            <a:spLocks noChangeArrowheads="1"/>
          </p:cNvSpPr>
          <p:nvPr/>
        </p:nvSpPr>
        <p:spPr bwMode="auto">
          <a:xfrm>
            <a:off x="2654300" y="5035550"/>
            <a:ext cx="2736850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GB" sz="1200" b="1">
                <a:solidFill>
                  <a:srgbClr val="929497"/>
                </a:solidFill>
                <a:latin typeface="Tahoma" pitchFamily="34" charset="0"/>
              </a:rPr>
              <a:t>Cooperating States</a:t>
            </a:r>
          </a:p>
        </p:txBody>
      </p:sp>
      <p:sp>
        <p:nvSpPr>
          <p:cNvPr id="2114" name="Text Box 297"/>
          <p:cNvSpPr txBox="1">
            <a:spLocks noChangeArrowheads="1"/>
          </p:cNvSpPr>
          <p:nvPr/>
        </p:nvSpPr>
        <p:spPr bwMode="auto">
          <a:xfrm>
            <a:off x="428625" y="5526088"/>
            <a:ext cx="22939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900">
                <a:solidFill>
                  <a:srgbClr val="003366"/>
                </a:solidFill>
                <a:latin typeface="Tahoma" pitchFamily="34" charset="0"/>
              </a:rPr>
              <a:t>* Pending full ratification</a:t>
            </a:r>
          </a:p>
        </p:txBody>
      </p:sp>
      <p:sp>
        <p:nvSpPr>
          <p:cNvPr id="2115" name="Text Box 299"/>
          <p:cNvSpPr txBox="1">
            <a:spLocks noChangeArrowheads="1"/>
          </p:cNvSpPr>
          <p:nvPr/>
        </p:nvSpPr>
        <p:spPr bwMode="auto">
          <a:xfrm>
            <a:off x="3286125" y="6083300"/>
            <a:ext cx="86518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b="1">
                <a:solidFill>
                  <a:srgbClr val="929497"/>
                </a:solidFill>
                <a:latin typeface="Tahoma" pitchFamily="34" charset="0"/>
              </a:rPr>
              <a:t>SERBIA</a:t>
            </a:r>
          </a:p>
        </p:txBody>
      </p:sp>
      <p:pic>
        <p:nvPicPr>
          <p:cNvPr id="2116" name="Picture 30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27425" y="5872163"/>
            <a:ext cx="360363" cy="246062"/>
          </a:xfrm>
          <a:prstGeom prst="rect">
            <a:avLst/>
          </a:prstGeom>
          <a:noFill/>
          <a:ln w="3175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17" name="Rectangle 4"/>
          <p:cNvSpPr>
            <a:spLocks noChangeArrowheads="1"/>
          </p:cNvSpPr>
          <p:nvPr/>
        </p:nvSpPr>
        <p:spPr bwMode="auto">
          <a:xfrm>
            <a:off x="309563" y="6523038"/>
            <a:ext cx="50958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de-DE" sz="1000">
                <a:solidFill>
                  <a:srgbClr val="5F758D"/>
                </a:solidFill>
                <a:latin typeface="Century Gothic" pitchFamily="34" charset="0"/>
              </a:rPr>
              <a:t>Slide: </a:t>
            </a:r>
            <a:fld id="{0E804F57-7D3F-4557-B45A-E777C6EDC599}" type="slidenum">
              <a:rPr lang="de-DE" sz="1000">
                <a:solidFill>
                  <a:srgbClr val="5F758D"/>
                </a:solidFill>
                <a:latin typeface="Century Gothic" pitchFamily="34" charset="0"/>
              </a:rPr>
              <a:pPr/>
              <a:t>2</a:t>
            </a:fld>
            <a:endParaRPr lang="de-DE" sz="1000">
              <a:solidFill>
                <a:srgbClr val="5F758D"/>
              </a:solidFill>
              <a:latin typeface="Century Gothic" pitchFamily="34" charset="0"/>
            </a:endParaRPr>
          </a:p>
        </p:txBody>
      </p:sp>
      <p:sp>
        <p:nvSpPr>
          <p:cNvPr id="2118" name="Rectangle 14"/>
          <p:cNvSpPr>
            <a:spLocks noChangeArrowheads="1"/>
          </p:cNvSpPr>
          <p:nvPr/>
        </p:nvSpPr>
        <p:spPr bwMode="auto">
          <a:xfrm>
            <a:off x="965200" y="6477000"/>
            <a:ext cx="3319463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r>
              <a:rPr lang="en-GB" sz="1000">
                <a:solidFill>
                  <a:schemeClr val="bg2"/>
                </a:solidFill>
                <a:latin typeface="Century Gothic" pitchFamily="34" charset="0"/>
              </a:rPr>
              <a:t>MUG 2010</a:t>
            </a:r>
          </a:p>
          <a:p>
            <a:endParaRPr lang="en-GB" sz="1000">
              <a:solidFill>
                <a:schemeClr val="bg2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3" descr="D:\UserData\Koenig\Mitnahme Cordoba\Thermographie_2010\avgCO.v5.0.20100711_5-day_average_da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1916113"/>
            <a:ext cx="6337300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IASI: CO Retrievals – Russian Fires in 2010</a:t>
            </a:r>
          </a:p>
        </p:txBody>
      </p:sp>
      <p:pic>
        <p:nvPicPr>
          <p:cNvPr id="11266" name="Picture 2" descr="D:\UserData\Koenig\Mitnahme Cordoba\Thermographie_2010\avgCO.v5.0.20100807_5-day_average_da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1916113"/>
            <a:ext cx="6337300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20100810_1045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1700213"/>
            <a:ext cx="5756275" cy="474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Metop</a:t>
            </a:r>
            <a:r>
              <a:rPr lang="en-US" dirty="0" smtClean="0"/>
              <a:t> HRPT Zones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06" y="1599425"/>
            <a:ext cx="7550452" cy="430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5866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Metop</a:t>
            </a:r>
            <a:r>
              <a:rPr lang="en-US" dirty="0" smtClean="0"/>
              <a:t>-B: 48 min Separation to </a:t>
            </a:r>
            <a:r>
              <a:rPr lang="en-US" dirty="0" err="1" smtClean="0"/>
              <a:t>Metop</a:t>
            </a:r>
            <a:r>
              <a:rPr lang="en-US" dirty="0" smtClean="0"/>
              <a:t>-A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611393"/>
            <a:ext cx="8712926" cy="440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4673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JASON-2: EUMETSAT – NASA – NOAA - CNES</a:t>
            </a:r>
          </a:p>
        </p:txBody>
      </p:sp>
      <p:pic>
        <p:nvPicPr>
          <p:cNvPr id="53250" name="Picture 6" descr="Jas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477963"/>
            <a:ext cx="4197350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 descr="SL_20C_3curves_0p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59288" y="3197225"/>
            <a:ext cx="3995737" cy="251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TextBox 5"/>
          <p:cNvSpPr txBox="1">
            <a:spLocks noChangeArrowheads="1"/>
          </p:cNvSpPr>
          <p:nvPr/>
        </p:nvSpPr>
        <p:spPr bwMode="auto">
          <a:xfrm>
            <a:off x="4572000" y="1708150"/>
            <a:ext cx="423545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>
                <a:latin typeface="Tahoma" pitchFamily="34" charset="0"/>
              </a:rPr>
              <a:t>Launched in 2008</a:t>
            </a:r>
          </a:p>
          <a:p>
            <a:r>
              <a:rPr lang="en-GB" sz="1600">
                <a:latin typeface="Tahoma" pitchFamily="34" charset="0"/>
              </a:rPr>
              <a:t>Main payload: ocean surface altimeter</a:t>
            </a:r>
          </a:p>
          <a:p>
            <a:r>
              <a:rPr lang="en-GB" sz="1600">
                <a:latin typeface="Tahoma" pitchFamily="34" charset="0"/>
              </a:rPr>
              <a:t>To be continued through JASON-3 (2011-2013) and Sentinel-3 beyond 2013</a:t>
            </a:r>
          </a:p>
        </p:txBody>
      </p:sp>
      <p:sp>
        <p:nvSpPr>
          <p:cNvPr id="53253" name="TextBox 6"/>
          <p:cNvSpPr txBox="1">
            <a:spLocks noChangeArrowheads="1"/>
          </p:cNvSpPr>
          <p:nvPr/>
        </p:nvSpPr>
        <p:spPr bwMode="auto">
          <a:xfrm>
            <a:off x="4879975" y="4340225"/>
            <a:ext cx="12652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rgbClr val="FF0000"/>
                </a:solidFill>
                <a:latin typeface="Tahoma" pitchFamily="34" charset="0"/>
              </a:rPr>
              <a:t>Water gauge measurements</a:t>
            </a:r>
          </a:p>
        </p:txBody>
      </p:sp>
      <p:sp>
        <p:nvSpPr>
          <p:cNvPr id="53254" name="TextBox 7"/>
          <p:cNvSpPr txBox="1">
            <a:spLocks noChangeArrowheads="1"/>
          </p:cNvSpPr>
          <p:nvPr/>
        </p:nvSpPr>
        <p:spPr bwMode="auto">
          <a:xfrm>
            <a:off x="6753225" y="3429000"/>
            <a:ext cx="1266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rgbClr val="00B050"/>
                </a:solidFill>
                <a:latin typeface="Tahoma" pitchFamily="34" charset="0"/>
              </a:rPr>
              <a:t>Satellite radar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Future: Meteosat Third Generation</a:t>
            </a:r>
          </a:p>
        </p:txBody>
      </p:sp>
      <p:sp>
        <p:nvSpPr>
          <p:cNvPr id="54274" name="TextBox 3"/>
          <p:cNvSpPr txBox="1">
            <a:spLocks noChangeArrowheads="1"/>
          </p:cNvSpPr>
          <p:nvPr/>
        </p:nvSpPr>
        <p:spPr bwMode="auto">
          <a:xfrm>
            <a:off x="577850" y="1828800"/>
            <a:ext cx="694690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C00000"/>
                </a:solidFill>
                <a:latin typeface="Tahoma" pitchFamily="34" charset="0"/>
              </a:rPr>
              <a:t>Twin Satellite Configuration, 3-axis stabilised platforms:</a:t>
            </a:r>
          </a:p>
          <a:p>
            <a:endParaRPr lang="en-GB">
              <a:latin typeface="Tahoma" pitchFamily="34" charset="0"/>
            </a:endParaRPr>
          </a:p>
          <a:p>
            <a:r>
              <a:rPr lang="en-GB">
                <a:latin typeface="Tahoma" pitchFamily="34" charset="0"/>
              </a:rPr>
              <a:t>MTG-I: Imager Satellite carrying the FCI instrument (Flexible Combined Imager), the Lighning Imager (LI) and the Data Collection and SAR packages</a:t>
            </a:r>
          </a:p>
          <a:p>
            <a:endParaRPr lang="en-GB">
              <a:latin typeface="Tahoma" pitchFamily="34" charset="0"/>
            </a:endParaRPr>
          </a:p>
          <a:p>
            <a:r>
              <a:rPr lang="en-GB">
                <a:latin typeface="Tahoma" pitchFamily="34" charset="0"/>
              </a:rPr>
              <a:t>MTG-S: Sounder Satellite carrying the hyper-spectral infrared sounder IRS and a UVN instrument for GMES (Sentinel-4)</a:t>
            </a:r>
          </a:p>
          <a:p>
            <a:endParaRPr lang="en-GB">
              <a:latin typeface="Tahoma" pitchFamily="34" charset="0"/>
            </a:endParaRPr>
          </a:p>
          <a:p>
            <a:r>
              <a:rPr lang="en-GB">
                <a:latin typeface="Tahoma" pitchFamily="34" charset="0"/>
              </a:rPr>
              <a:t>Final operational configuration:</a:t>
            </a:r>
          </a:p>
          <a:p>
            <a:r>
              <a:rPr lang="en-GB">
                <a:latin typeface="Tahoma" pitchFamily="34" charset="0"/>
              </a:rPr>
              <a:t>2 imaging satellites for full disk and regional scans</a:t>
            </a:r>
          </a:p>
          <a:p>
            <a:r>
              <a:rPr lang="en-GB">
                <a:latin typeface="Tahoma" pitchFamily="34" charset="0"/>
              </a:rPr>
              <a:t>1 sounder satellite</a:t>
            </a:r>
          </a:p>
          <a:p>
            <a:endParaRPr lang="en-GB">
              <a:latin typeface="Tahoma" pitchFamily="34" charset="0"/>
            </a:endParaRPr>
          </a:p>
          <a:p>
            <a:r>
              <a:rPr lang="en-GB">
                <a:latin typeface="Tahoma" pitchFamily="34" charset="0"/>
              </a:rPr>
              <a:t>Full programme: 4 MTG-I and 2 MTG-S satellites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7" name="Group 3"/>
          <p:cNvGrpSpPr>
            <a:grpSpLocks/>
          </p:cNvGrpSpPr>
          <p:nvPr/>
        </p:nvGrpSpPr>
        <p:grpSpPr bwMode="auto">
          <a:xfrm>
            <a:off x="252413" y="1876425"/>
            <a:ext cx="4319587" cy="4319588"/>
            <a:chOff x="48" y="533"/>
            <a:chExt cx="3455" cy="3403"/>
          </a:xfrm>
        </p:grpSpPr>
        <p:pic>
          <p:nvPicPr>
            <p:cNvPr id="55309" name="Picture 4" descr="zoom7"/>
            <p:cNvPicPr>
              <a:picLocks noChangeAspect="1" noChangeArrowheads="1"/>
            </p:cNvPicPr>
            <p:nvPr/>
          </p:nvPicPr>
          <p:blipFill>
            <a:blip r:embed="rId2">
              <a:lum bright="40000" contrast="40000"/>
            </a:blip>
            <a:srcRect/>
            <a:stretch>
              <a:fillRect/>
            </a:stretch>
          </p:blipFill>
          <p:spPr bwMode="auto">
            <a:xfrm>
              <a:off x="48" y="534"/>
              <a:ext cx="3455" cy="3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10" name="Rectangle 5"/>
            <p:cNvSpPr>
              <a:spLocks noChangeArrowheads="1"/>
            </p:cNvSpPr>
            <p:nvPr/>
          </p:nvSpPr>
          <p:spPr bwMode="auto">
            <a:xfrm>
              <a:off x="50" y="533"/>
              <a:ext cx="3445" cy="3396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ahoma" pitchFamily="34" charset="0"/>
              </a:endParaRPr>
            </a:p>
          </p:txBody>
        </p:sp>
        <p:sp>
          <p:nvSpPr>
            <p:cNvPr id="55311" name="Rectangle 6"/>
            <p:cNvSpPr>
              <a:spLocks noChangeArrowheads="1"/>
            </p:cNvSpPr>
            <p:nvPr/>
          </p:nvSpPr>
          <p:spPr bwMode="auto">
            <a:xfrm>
              <a:off x="50" y="2548"/>
              <a:ext cx="3451" cy="1148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ahoma" pitchFamily="34" charset="0"/>
              </a:endParaRPr>
            </a:p>
          </p:txBody>
        </p:sp>
      </p:grpSp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MTG-I: Imager</a:t>
            </a:r>
          </a:p>
        </p:txBody>
      </p:sp>
      <p:grpSp>
        <p:nvGrpSpPr>
          <p:cNvPr id="55299" name="Group 10"/>
          <p:cNvGrpSpPr>
            <a:grpSpLocks/>
          </p:cNvGrpSpPr>
          <p:nvPr/>
        </p:nvGrpSpPr>
        <p:grpSpPr bwMode="auto">
          <a:xfrm>
            <a:off x="5048250" y="5513388"/>
            <a:ext cx="4095750" cy="1006475"/>
            <a:chOff x="3330" y="860"/>
            <a:chExt cx="2580" cy="634"/>
          </a:xfrm>
        </p:grpSpPr>
        <p:sp>
          <p:nvSpPr>
            <p:cNvPr id="55303" name="Rectangle 11"/>
            <p:cNvSpPr>
              <a:spLocks noChangeArrowheads="1"/>
            </p:cNvSpPr>
            <p:nvPr/>
          </p:nvSpPr>
          <p:spPr bwMode="auto">
            <a:xfrm>
              <a:off x="4398" y="861"/>
              <a:ext cx="1422" cy="633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ahoma" pitchFamily="34" charset="0"/>
              </a:endParaRPr>
            </a:p>
          </p:txBody>
        </p:sp>
        <p:sp>
          <p:nvSpPr>
            <p:cNvPr id="55304" name="Rectangle 12"/>
            <p:cNvSpPr>
              <a:spLocks noChangeArrowheads="1"/>
            </p:cNvSpPr>
            <p:nvPr/>
          </p:nvSpPr>
          <p:spPr bwMode="auto">
            <a:xfrm>
              <a:off x="3345" y="1089"/>
              <a:ext cx="1053" cy="405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ahoma" pitchFamily="34" charset="0"/>
              </a:endParaRPr>
            </a:p>
          </p:txBody>
        </p:sp>
        <p:sp>
          <p:nvSpPr>
            <p:cNvPr id="55305" name="Text Box 13"/>
            <p:cNvSpPr txBox="1">
              <a:spLocks noChangeArrowheads="1"/>
            </p:cNvSpPr>
            <p:nvPr/>
          </p:nvSpPr>
          <p:spPr bwMode="auto">
            <a:xfrm>
              <a:off x="3330" y="862"/>
              <a:ext cx="2580" cy="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GB" sz="1400">
                  <a:solidFill>
                    <a:schemeClr val="accent2"/>
                  </a:solidFill>
                  <a:latin typeface="Tahoma" pitchFamily="34" charset="0"/>
                </a:rPr>
                <a:t>	                Coverage	Repeat cycle Full Disk Coverage      18</a:t>
              </a:r>
              <a:r>
                <a:rPr lang="en-GB" sz="1400" baseline="30000">
                  <a:solidFill>
                    <a:schemeClr val="accent2"/>
                  </a:solidFill>
                  <a:latin typeface="Tahoma" pitchFamily="34" charset="0"/>
                </a:rPr>
                <a:t>o</a:t>
              </a:r>
              <a:r>
                <a:rPr lang="en-GB" sz="1400">
                  <a:solidFill>
                    <a:schemeClr val="accent2"/>
                  </a:solidFill>
                  <a:latin typeface="Tahoma" pitchFamily="34" charset="0"/>
                </a:rPr>
                <a:t>x18</a:t>
              </a:r>
              <a:r>
                <a:rPr lang="en-GB" sz="1400" baseline="30000">
                  <a:solidFill>
                    <a:schemeClr val="accent2"/>
                  </a:solidFill>
                  <a:latin typeface="Tahoma" pitchFamily="34" charset="0"/>
                </a:rPr>
                <a:t>o</a:t>
              </a:r>
              <a:r>
                <a:rPr lang="en-GB" sz="1400">
                  <a:solidFill>
                    <a:schemeClr val="accent2"/>
                  </a:solidFill>
                  <a:latin typeface="Tahoma" pitchFamily="34" charset="0"/>
                </a:rPr>
                <a:t> 	     10 min               </a:t>
              </a:r>
            </a:p>
            <a:p>
              <a:pPr>
                <a:lnSpc>
                  <a:spcPct val="140000"/>
                </a:lnSpc>
              </a:pPr>
              <a:r>
                <a:rPr lang="en-GB" sz="1400">
                  <a:solidFill>
                    <a:schemeClr val="accent2"/>
                  </a:solidFill>
                  <a:latin typeface="Tahoma" pitchFamily="34" charset="0"/>
                </a:rPr>
                <a:t>Local Area Cov. 	1/4 FD</a:t>
              </a:r>
              <a:r>
                <a:rPr lang="en-GB" sz="1400" baseline="30000">
                  <a:solidFill>
                    <a:schemeClr val="accent2"/>
                  </a:solidFill>
                  <a:latin typeface="Tahoma" pitchFamily="34" charset="0"/>
                </a:rPr>
                <a:t> </a:t>
              </a:r>
              <a:r>
                <a:rPr lang="en-GB" sz="1400">
                  <a:solidFill>
                    <a:schemeClr val="accent2"/>
                  </a:solidFill>
                  <a:latin typeface="Tahoma" pitchFamily="34" charset="0"/>
                </a:rPr>
                <a:t>	  10/4 min</a:t>
              </a:r>
            </a:p>
          </p:txBody>
        </p:sp>
        <p:sp>
          <p:nvSpPr>
            <p:cNvPr id="55306" name="Line 14"/>
            <p:cNvSpPr>
              <a:spLocks noChangeShapeType="1"/>
            </p:cNvSpPr>
            <p:nvPr/>
          </p:nvSpPr>
          <p:spPr bwMode="auto">
            <a:xfrm>
              <a:off x="4400" y="860"/>
              <a:ext cx="0" cy="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07" name="Line 15"/>
            <p:cNvSpPr>
              <a:spLocks noChangeShapeType="1"/>
            </p:cNvSpPr>
            <p:nvPr/>
          </p:nvSpPr>
          <p:spPr bwMode="auto">
            <a:xfrm>
              <a:off x="5072" y="860"/>
              <a:ext cx="0" cy="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08" name="Line 16"/>
            <p:cNvSpPr>
              <a:spLocks noChangeShapeType="1"/>
            </p:cNvSpPr>
            <p:nvPr/>
          </p:nvSpPr>
          <p:spPr bwMode="auto">
            <a:xfrm>
              <a:off x="4400" y="1088"/>
              <a:ext cx="14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5300" name="Line 18"/>
          <p:cNvSpPr>
            <a:spLocks noChangeShapeType="1"/>
          </p:cNvSpPr>
          <p:nvPr/>
        </p:nvSpPr>
        <p:spPr bwMode="auto">
          <a:xfrm flipH="1" flipV="1">
            <a:off x="2463800" y="4424363"/>
            <a:ext cx="2603500" cy="185737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01" name="Line 19"/>
          <p:cNvSpPr>
            <a:spLocks noChangeShapeType="1"/>
          </p:cNvSpPr>
          <p:nvPr/>
        </p:nvSpPr>
        <p:spPr bwMode="auto">
          <a:xfrm flipH="1" flipV="1">
            <a:off x="1785938" y="1985963"/>
            <a:ext cx="3251200" cy="397351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02" name="TextBox 18"/>
          <p:cNvSpPr txBox="1">
            <a:spLocks noChangeArrowheads="1"/>
          </p:cNvSpPr>
          <p:nvPr/>
        </p:nvSpPr>
        <p:spPr bwMode="auto">
          <a:xfrm>
            <a:off x="4916488" y="1895475"/>
            <a:ext cx="3762375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>
              <a:latin typeface="Tahoma" pitchFamily="34" charset="0"/>
            </a:endParaRPr>
          </a:p>
          <a:p>
            <a:r>
              <a:rPr lang="en-GB">
                <a:latin typeface="Tahoma" pitchFamily="34" charset="0"/>
              </a:rPr>
              <a:t>Launch of first MTG-I anticipated for 2016, </a:t>
            </a:r>
          </a:p>
          <a:p>
            <a:r>
              <a:rPr lang="en-GB">
                <a:latin typeface="Tahoma" pitchFamily="34" charset="0"/>
              </a:rPr>
              <a:t>second MTG-I in ~2022</a:t>
            </a:r>
          </a:p>
          <a:p>
            <a:r>
              <a:rPr lang="en-GB">
                <a:latin typeface="Tahoma" pitchFamily="34" charset="0"/>
              </a:rPr>
              <a:t>(I3 in 2025, I4 in 2029)</a:t>
            </a:r>
          </a:p>
          <a:p>
            <a:endParaRPr lang="en-GB">
              <a:latin typeface="Tahoma" pitchFamily="34" charset="0"/>
            </a:endParaRPr>
          </a:p>
          <a:p>
            <a:r>
              <a:rPr lang="en-GB">
                <a:latin typeface="Tahoma" pitchFamily="34" charset="0"/>
              </a:rPr>
              <a:t>16 channels, spatial resolution between 0.5 and 2 km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MTG-I Lightning Instrument</a:t>
            </a:r>
          </a:p>
        </p:txBody>
      </p:sp>
      <p:pic>
        <p:nvPicPr>
          <p:cNvPr id="56322" name="Picture 3" descr="storms-de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7663" y="1423988"/>
            <a:ext cx="3560762" cy="328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4" descr="storms-ju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7163" y="1423988"/>
            <a:ext cx="3560762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Text Box 5"/>
          <p:cNvSpPr txBox="1">
            <a:spLocks noChangeArrowheads="1"/>
          </p:cNvSpPr>
          <p:nvPr/>
        </p:nvSpPr>
        <p:spPr bwMode="auto">
          <a:xfrm>
            <a:off x="1128713" y="4767263"/>
            <a:ext cx="2014537" cy="4000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000066"/>
                </a:solidFill>
                <a:latin typeface="Tahoma" pitchFamily="34" charset="0"/>
              </a:rPr>
              <a:t>LIS - December</a:t>
            </a:r>
            <a:r>
              <a:rPr lang="de-DE" sz="1600">
                <a:latin typeface="Tahoma" pitchFamily="34" charset="0"/>
              </a:rPr>
              <a:t> </a:t>
            </a:r>
          </a:p>
        </p:txBody>
      </p:sp>
      <p:sp>
        <p:nvSpPr>
          <p:cNvPr id="56325" name="Text Box 6"/>
          <p:cNvSpPr txBox="1">
            <a:spLocks noChangeArrowheads="1"/>
          </p:cNvSpPr>
          <p:nvPr/>
        </p:nvSpPr>
        <p:spPr bwMode="auto">
          <a:xfrm>
            <a:off x="4986338" y="4776788"/>
            <a:ext cx="1331912" cy="4000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000066"/>
                </a:solidFill>
                <a:latin typeface="Tahoma" pitchFamily="34" charset="0"/>
              </a:rPr>
              <a:t>LIS - June</a:t>
            </a:r>
          </a:p>
        </p:txBody>
      </p:sp>
      <p:sp>
        <p:nvSpPr>
          <p:cNvPr id="56326" name="TextBox 7"/>
          <p:cNvSpPr txBox="1">
            <a:spLocks noChangeArrowheads="1"/>
          </p:cNvSpPr>
          <p:nvPr/>
        </p:nvSpPr>
        <p:spPr bwMode="auto">
          <a:xfrm>
            <a:off x="584200" y="5599113"/>
            <a:ext cx="81835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Tahoma" pitchFamily="34" charset="0"/>
              </a:rPr>
              <a:t>Provision of continuous lightning information (IC + GC) from the 0deg position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MTG-S</a:t>
            </a:r>
          </a:p>
        </p:txBody>
      </p:sp>
      <p:sp>
        <p:nvSpPr>
          <p:cNvPr id="57346" name="TextBox 18"/>
          <p:cNvSpPr txBox="1">
            <a:spLocks noChangeArrowheads="1"/>
          </p:cNvSpPr>
          <p:nvPr/>
        </p:nvSpPr>
        <p:spPr bwMode="auto">
          <a:xfrm>
            <a:off x="214313" y="4321175"/>
            <a:ext cx="41814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latin typeface="Tahoma" pitchFamily="34" charset="0"/>
              </a:rPr>
              <a:t>IRS: 700-1210 cm</a:t>
            </a:r>
            <a:r>
              <a:rPr lang="en-GB" sz="1600" baseline="30000">
                <a:latin typeface="Tahoma" pitchFamily="34" charset="0"/>
              </a:rPr>
              <a:t>-1</a:t>
            </a:r>
            <a:r>
              <a:rPr lang="en-GB" sz="1600">
                <a:latin typeface="Tahoma" pitchFamily="34" charset="0"/>
              </a:rPr>
              <a:t>, </a:t>
            </a:r>
          </a:p>
          <a:p>
            <a:r>
              <a:rPr lang="en-GB" sz="1600">
                <a:latin typeface="Tahoma" pitchFamily="34" charset="0"/>
              </a:rPr>
              <a:t>and 1600-2175 cm</a:t>
            </a:r>
            <a:r>
              <a:rPr lang="en-GB" sz="1600" baseline="30000">
                <a:latin typeface="Tahoma" pitchFamily="34" charset="0"/>
              </a:rPr>
              <a:t>-1</a:t>
            </a:r>
            <a:r>
              <a:rPr lang="en-GB" sz="1600">
                <a:latin typeface="Tahoma" pitchFamily="34" charset="0"/>
              </a:rPr>
              <a:t> @0.625 cm</a:t>
            </a:r>
            <a:r>
              <a:rPr lang="en-GB" sz="1600" baseline="30000">
                <a:latin typeface="Tahoma" pitchFamily="34" charset="0"/>
              </a:rPr>
              <a:t>-1</a:t>
            </a:r>
            <a:r>
              <a:rPr lang="en-GB" sz="1600">
                <a:latin typeface="Tahoma" pitchFamily="34" charset="0"/>
              </a:rPr>
              <a:t> resolution</a:t>
            </a:r>
          </a:p>
          <a:p>
            <a:endParaRPr lang="en-GB" sz="1600">
              <a:latin typeface="Tahoma" pitchFamily="34" charset="0"/>
            </a:endParaRPr>
          </a:p>
          <a:p>
            <a:r>
              <a:rPr lang="en-GB" sz="1600">
                <a:latin typeface="Tahoma" pitchFamily="34" charset="0"/>
              </a:rPr>
              <a:t>Spatial resolution at nadir: 4km</a:t>
            </a:r>
          </a:p>
        </p:txBody>
      </p:sp>
      <p:grpSp>
        <p:nvGrpSpPr>
          <p:cNvPr id="57347" name="Group 2"/>
          <p:cNvGrpSpPr>
            <a:grpSpLocks/>
          </p:cNvGrpSpPr>
          <p:nvPr/>
        </p:nvGrpSpPr>
        <p:grpSpPr bwMode="auto">
          <a:xfrm>
            <a:off x="142875" y="1301750"/>
            <a:ext cx="4864100" cy="2978150"/>
            <a:chOff x="421" y="385"/>
            <a:chExt cx="4763" cy="3348"/>
          </a:xfrm>
        </p:grpSpPr>
        <p:pic>
          <p:nvPicPr>
            <p:cNvPr id="57349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21" y="385"/>
              <a:ext cx="4763" cy="3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50" name="Line 4"/>
            <p:cNvSpPr>
              <a:spLocks noChangeShapeType="1"/>
            </p:cNvSpPr>
            <p:nvPr/>
          </p:nvSpPr>
          <p:spPr bwMode="auto">
            <a:xfrm flipH="1">
              <a:off x="1681" y="872"/>
              <a:ext cx="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7351" name="Line 5"/>
            <p:cNvSpPr>
              <a:spLocks noChangeShapeType="1"/>
            </p:cNvSpPr>
            <p:nvPr/>
          </p:nvSpPr>
          <p:spPr bwMode="auto">
            <a:xfrm>
              <a:off x="866" y="878"/>
              <a:ext cx="2" cy="2350"/>
            </a:xfrm>
            <a:prstGeom prst="line">
              <a:avLst/>
            </a:prstGeom>
            <a:noFill/>
            <a:ln w="57150">
              <a:solidFill>
                <a:srgbClr val="D60093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7352" name="Line 6"/>
            <p:cNvSpPr>
              <a:spLocks noChangeShapeType="1"/>
            </p:cNvSpPr>
            <p:nvPr/>
          </p:nvSpPr>
          <p:spPr bwMode="auto">
            <a:xfrm flipH="1">
              <a:off x="1895" y="877"/>
              <a:ext cx="2" cy="2355"/>
            </a:xfrm>
            <a:prstGeom prst="line">
              <a:avLst/>
            </a:prstGeom>
            <a:noFill/>
            <a:ln w="57150">
              <a:solidFill>
                <a:srgbClr val="D60093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7353" name="Line 7"/>
            <p:cNvSpPr>
              <a:spLocks noChangeShapeType="1"/>
            </p:cNvSpPr>
            <p:nvPr/>
          </p:nvSpPr>
          <p:spPr bwMode="auto">
            <a:xfrm>
              <a:off x="2628" y="872"/>
              <a:ext cx="8" cy="2355"/>
            </a:xfrm>
            <a:prstGeom prst="line">
              <a:avLst/>
            </a:prstGeom>
            <a:noFill/>
            <a:ln w="57150">
              <a:solidFill>
                <a:srgbClr val="D60093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7354" name="Line 8"/>
            <p:cNvSpPr>
              <a:spLocks noChangeShapeType="1"/>
            </p:cNvSpPr>
            <p:nvPr/>
          </p:nvSpPr>
          <p:spPr bwMode="auto">
            <a:xfrm>
              <a:off x="3797" y="872"/>
              <a:ext cx="2" cy="2355"/>
            </a:xfrm>
            <a:prstGeom prst="line">
              <a:avLst/>
            </a:prstGeom>
            <a:noFill/>
            <a:ln w="57150">
              <a:solidFill>
                <a:srgbClr val="D60093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7355" name="Rectangle 9"/>
            <p:cNvSpPr>
              <a:spLocks noChangeArrowheads="1"/>
            </p:cNvSpPr>
            <p:nvPr/>
          </p:nvSpPr>
          <p:spPr bwMode="auto">
            <a:xfrm>
              <a:off x="871" y="931"/>
              <a:ext cx="1035" cy="175"/>
            </a:xfrm>
            <a:prstGeom prst="rect">
              <a:avLst/>
            </a:prstGeom>
            <a:solidFill>
              <a:srgbClr val="FF7C80">
                <a:alpha val="41176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>
                <a:latin typeface="Tahoma" pitchFamily="34" charset="0"/>
              </a:endParaRPr>
            </a:p>
          </p:txBody>
        </p:sp>
        <p:sp>
          <p:nvSpPr>
            <p:cNvPr id="57356" name="Rectangle 10"/>
            <p:cNvSpPr>
              <a:spLocks noChangeArrowheads="1"/>
            </p:cNvSpPr>
            <p:nvPr/>
          </p:nvSpPr>
          <p:spPr bwMode="auto">
            <a:xfrm>
              <a:off x="2626" y="935"/>
              <a:ext cx="1173" cy="175"/>
            </a:xfrm>
            <a:prstGeom prst="rect">
              <a:avLst/>
            </a:prstGeom>
            <a:solidFill>
              <a:srgbClr val="FF7C80">
                <a:alpha val="41176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>
                <a:latin typeface="Tahoma" pitchFamily="34" charset="0"/>
              </a:endParaRPr>
            </a:p>
          </p:txBody>
        </p:sp>
        <p:sp>
          <p:nvSpPr>
            <p:cNvPr id="57357" name="Rectangle 12"/>
            <p:cNvSpPr>
              <a:spLocks noChangeArrowheads="1"/>
            </p:cNvSpPr>
            <p:nvPr/>
          </p:nvSpPr>
          <p:spPr bwMode="auto">
            <a:xfrm>
              <a:off x="885" y="936"/>
              <a:ext cx="1475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GB" sz="1200">
                <a:latin typeface="Tahoma" pitchFamily="34" charset="0"/>
              </a:endParaRPr>
            </a:p>
          </p:txBody>
        </p:sp>
        <p:sp>
          <p:nvSpPr>
            <p:cNvPr id="57358" name="Text Box 20"/>
            <p:cNvSpPr txBox="1">
              <a:spLocks noChangeAspect="1" noChangeArrowheads="1"/>
            </p:cNvSpPr>
            <p:nvPr/>
          </p:nvSpPr>
          <p:spPr bwMode="auto">
            <a:xfrm>
              <a:off x="3834" y="1479"/>
              <a:ext cx="56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57348" name="Picture 5"/>
          <p:cNvPicPr>
            <a:picLocks noChangeAspect="1" noChangeArrowheads="1"/>
          </p:cNvPicPr>
          <p:nvPr/>
        </p:nvPicPr>
        <p:blipFill>
          <a:blip r:embed="rId3"/>
          <a:srcRect l="8792" t="19267" r="43793" b="10600"/>
          <a:stretch>
            <a:fillRect/>
          </a:stretch>
        </p:blipFill>
        <p:spPr bwMode="auto">
          <a:xfrm>
            <a:off x="4772025" y="1790700"/>
            <a:ext cx="4233863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MTG-S UVN Sounder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151438" y="1754188"/>
            <a:ext cx="4105275" cy="369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GB" sz="1600" kern="0" dirty="0">
                <a:latin typeface="+mn-lt"/>
              </a:rPr>
              <a:t>	The GMES Sentinel-4 (S4) sounding mission is achieved through the Ultraviolet, Visible &amp; Near-infrared (UVN) Instrument accommodated on the MTG-S satellites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GB" sz="1400" kern="0" dirty="0">
                <a:latin typeface="+mn-lt"/>
              </a:rPr>
              <a:t>covering Europe every hour 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GB" sz="1400" kern="0" dirty="0">
                <a:latin typeface="+mn-lt"/>
              </a:rPr>
              <a:t>taking measurements in three spectral bands (UV: 305 - 400 nm; VIS: 400 - 500 nm, NIR: 750 - 775 nm) 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GB" sz="1400" kern="0" dirty="0">
                <a:latin typeface="+mn-lt"/>
              </a:rPr>
              <a:t>with a resolution around 8km.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GB" sz="1600" kern="0" dirty="0">
                <a:latin typeface="+mn-lt"/>
              </a:rPr>
              <a:t>	The primary data products are O3, NO2, SO2, HCHO and aerosol optical depth.  </a:t>
            </a:r>
          </a:p>
        </p:txBody>
      </p:sp>
      <p:grpSp>
        <p:nvGrpSpPr>
          <p:cNvPr id="58371" name="Group 4"/>
          <p:cNvGrpSpPr>
            <a:grpSpLocks/>
          </p:cNvGrpSpPr>
          <p:nvPr/>
        </p:nvGrpSpPr>
        <p:grpSpPr bwMode="auto">
          <a:xfrm>
            <a:off x="225425" y="1706563"/>
            <a:ext cx="5080000" cy="3444875"/>
            <a:chOff x="2282" y="906"/>
            <a:chExt cx="1350" cy="1044"/>
          </a:xfrm>
        </p:grpSpPr>
        <p:pic>
          <p:nvPicPr>
            <p:cNvPr id="58372" name="Picture 5" descr="Whole_map"/>
            <p:cNvPicPr>
              <a:picLocks noChangeAspect="1" noChangeArrowheads="1"/>
            </p:cNvPicPr>
            <p:nvPr/>
          </p:nvPicPr>
          <p:blipFill>
            <a:blip r:embed="rId2"/>
            <a:srcRect l="38060" t="7809" r="35858" b="66473"/>
            <a:stretch>
              <a:fillRect/>
            </a:stretch>
          </p:blipFill>
          <p:spPr bwMode="auto">
            <a:xfrm>
              <a:off x="2282" y="906"/>
              <a:ext cx="1350" cy="1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73" name="AutoShape 6"/>
            <p:cNvSpPr>
              <a:spLocks noChangeArrowheads="1"/>
            </p:cNvSpPr>
            <p:nvPr/>
          </p:nvSpPr>
          <p:spPr bwMode="auto">
            <a:xfrm flipV="1">
              <a:off x="2476" y="1081"/>
              <a:ext cx="1067" cy="59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259 w 21600"/>
                <a:gd name="T13" fmla="*/ 3289 h 21600"/>
                <a:gd name="T14" fmla="*/ 18341 w 21600"/>
                <a:gd name="T15" fmla="*/ 183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957" y="21600"/>
                  </a:lnTo>
                  <a:lnTo>
                    <a:pt x="18643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Very much Future: Post-EPS or EPS-SG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168650" y="1287463"/>
          <a:ext cx="5795963" cy="5427662"/>
        </p:xfrm>
        <a:graphic>
          <a:graphicData uri="http://schemas.openxmlformats.org/drawingml/2006/table">
            <a:tbl>
              <a:tblPr/>
              <a:tblGrid>
                <a:gridCol w="1872473"/>
                <a:gridCol w="669491"/>
                <a:gridCol w="782942"/>
                <a:gridCol w="1190736"/>
                <a:gridCol w="1279664"/>
              </a:tblGrid>
              <a:tr h="425756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GB" sz="14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</a:rPr>
                        <a:t>JPS Notional Assignments</a:t>
                      </a:r>
                    </a:p>
                  </a:txBody>
                  <a:tcPr marL="6593" marR="6593" marT="65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</a:rPr>
                        <a:t>Orbit, Operator, Satellites, Instruments</a:t>
                      </a:r>
                    </a:p>
                  </a:txBody>
                  <a:tcPr marL="6593" marR="6593" marT="65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05962"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latin typeface="Arial"/>
                      </a:endParaRPr>
                    </a:p>
                  </a:txBody>
                  <a:tcPr marL="6593" marR="6593" marT="65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GB" sz="1000" b="1" i="0" u="none" strike="noStrike" dirty="0">
                        <a:latin typeface="Arial"/>
                      </a:endParaRPr>
                    </a:p>
                  </a:txBody>
                  <a:tcPr marL="6593" marR="6593" marT="65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05:30 (LTDN)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09:30 </a:t>
                      </a:r>
                      <a:endParaRPr lang="en-GB" sz="1000" b="1" i="0" u="none" strike="noStrike" dirty="0" smtClean="0">
                        <a:solidFill>
                          <a:srgbClr val="002060"/>
                        </a:solidFill>
                        <a:latin typeface="Arial"/>
                      </a:endParaRPr>
                    </a:p>
                    <a:p>
                      <a:pPr algn="ctr" fontAlgn="ctr"/>
                      <a:r>
                        <a:rPr lang="en-GB" sz="1000" b="1" i="0" u="none" strike="noStrike" dirty="0" smtClean="0">
                          <a:solidFill>
                            <a:srgbClr val="002060"/>
                          </a:solidFill>
                          <a:latin typeface="Arial"/>
                        </a:rPr>
                        <a:t>(</a:t>
                      </a:r>
                      <a:r>
                        <a:rPr lang="en-GB" sz="10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LTDN)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13:30 </a:t>
                      </a:r>
                      <a:endParaRPr lang="en-GB" sz="1000" b="1" i="0" u="none" strike="noStrike" dirty="0" smtClean="0">
                        <a:solidFill>
                          <a:srgbClr val="002060"/>
                        </a:solidFill>
                        <a:latin typeface="Arial"/>
                      </a:endParaRPr>
                    </a:p>
                    <a:p>
                      <a:pPr algn="ctr" fontAlgn="ctr"/>
                      <a:r>
                        <a:rPr lang="en-GB" sz="1000" b="1" i="0" u="none" strike="noStrike" dirty="0" smtClean="0">
                          <a:solidFill>
                            <a:srgbClr val="002060"/>
                          </a:solidFill>
                          <a:latin typeface="Arial"/>
                        </a:rPr>
                        <a:t>(</a:t>
                      </a:r>
                      <a:r>
                        <a:rPr lang="en-GB" sz="10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LTAN)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46065">
                <a:tc>
                  <a:txBody>
                    <a:bodyPr/>
                    <a:lstStyle/>
                    <a:p>
                      <a:pPr algn="l" fontAlgn="ctr"/>
                      <a:endParaRPr lang="en-GB" sz="1200" b="1" i="0" u="none" strike="noStrike" dirty="0">
                        <a:latin typeface="Arial"/>
                      </a:endParaRPr>
                    </a:p>
                  </a:txBody>
                  <a:tcPr marL="6593" marR="6593" marT="65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GB" sz="1000" b="1" i="0" u="none" strike="noStrike" dirty="0">
                        <a:latin typeface="Arial"/>
                      </a:endParaRPr>
                    </a:p>
                  </a:txBody>
                  <a:tcPr marL="6593" marR="6593" marT="65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DoD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EUMETSAT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NOAA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1611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latin typeface="Arial"/>
                          <a:ea typeface="+mn-ea"/>
                          <a:cs typeface="+mn-cs"/>
                        </a:rPr>
                        <a:t>Instrument Type</a:t>
                      </a:r>
                    </a:p>
                  </a:txBody>
                  <a:tcPr marL="6593" marR="6593" marT="65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n-GB" sz="1000" b="1" i="0" u="none" strike="noStrike" dirty="0">
                          <a:latin typeface="Arial"/>
                        </a:rPr>
                        <a:t>Provider</a:t>
                      </a:r>
                    </a:p>
                  </a:txBody>
                  <a:tcPr marL="6593" marR="6593" marT="65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1" i="0" u="none" strike="noStrike" dirty="0" smtClean="0">
                          <a:solidFill>
                            <a:srgbClr val="002060"/>
                          </a:solidFill>
                          <a:latin typeface="Arial"/>
                        </a:rPr>
                        <a:t>DWSS</a:t>
                      </a:r>
                      <a:endParaRPr lang="en-GB" sz="1050" b="1" i="0" u="none" strike="noStrike" dirty="0">
                        <a:solidFill>
                          <a:srgbClr val="002060"/>
                        </a:solidFill>
                        <a:latin typeface="Arial"/>
                      </a:endParaRP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 smtClean="0">
                          <a:solidFill>
                            <a:srgbClr val="002060"/>
                          </a:solidFill>
                          <a:latin typeface="Arial"/>
                        </a:rPr>
                        <a:t>EPS-SG Satellites</a:t>
                      </a:r>
                      <a:endParaRPr lang="en-GB" sz="1000" b="1" i="0" u="none" strike="noStrike" dirty="0">
                        <a:solidFill>
                          <a:srgbClr val="002060"/>
                        </a:solidFill>
                        <a:latin typeface="Arial"/>
                      </a:endParaRP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JPSS-1/2/3+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7031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</a:rPr>
                        <a:t>Visible/Infrared Imager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n-GB" sz="800" b="1" i="0" u="none" strike="noStrike" dirty="0">
                          <a:latin typeface="Arial"/>
                        </a:rPr>
                        <a:t>NOAA</a:t>
                      </a:r>
                    </a:p>
                  </a:txBody>
                  <a:tcPr marL="6593" marR="6593" marT="65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 smtClean="0">
                          <a:solidFill>
                            <a:srgbClr val="002060"/>
                          </a:solidFill>
                          <a:latin typeface="Arial"/>
                        </a:rPr>
                        <a:t>VIIRS(TBC)</a:t>
                      </a:r>
                      <a:endParaRPr lang="en-GB" sz="800" b="1" i="0" u="none" strike="noStrike" dirty="0">
                        <a:solidFill>
                          <a:srgbClr val="002060"/>
                        </a:solidFill>
                        <a:latin typeface="Arial"/>
                      </a:endParaRP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VIIRS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703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n-GB" sz="800" b="1" i="0" u="none" strike="noStrike" dirty="0">
                          <a:latin typeface="Arial"/>
                        </a:rPr>
                        <a:t>EUMETSAT</a:t>
                      </a:r>
                    </a:p>
                  </a:txBody>
                  <a:tcPr marL="6593" marR="6593" marT="65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METimage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703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</a:rPr>
                        <a:t>Low Light Imager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n-GB" sz="800" b="1" i="0" u="none" strike="noStrike" dirty="0">
                          <a:latin typeface="Arial"/>
                        </a:rPr>
                        <a:t>NOAA</a:t>
                      </a:r>
                    </a:p>
                  </a:txBody>
                  <a:tcPr marL="6593" marR="6593" marT="65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LLI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7031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</a:rPr>
                        <a:t>Infrared Sounder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n-GB" sz="800" b="1" i="0" u="none" strike="noStrike" dirty="0">
                          <a:latin typeface="Arial"/>
                        </a:rPr>
                        <a:t>NOAA</a:t>
                      </a:r>
                    </a:p>
                  </a:txBody>
                  <a:tcPr marL="6593" marR="6593" marT="65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JPSS-1/2: CrIS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703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n-GB" sz="800" b="1" i="0" u="none" strike="noStrike" dirty="0">
                          <a:latin typeface="Arial"/>
                        </a:rPr>
                        <a:t>EUMETSAT</a:t>
                      </a:r>
                    </a:p>
                  </a:txBody>
                  <a:tcPr marL="6593" marR="6593" marT="65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IASI-NG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JPSS-3+: IASI-NG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7031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</a:rPr>
                        <a:t>Microwave Sounder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n-GB" sz="800" b="1" i="0" u="none" strike="noStrike" dirty="0">
                          <a:latin typeface="Arial"/>
                        </a:rPr>
                        <a:t>NOAA</a:t>
                      </a:r>
                    </a:p>
                  </a:txBody>
                  <a:tcPr marL="6593" marR="6593" marT="65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 smtClean="0">
                          <a:solidFill>
                            <a:srgbClr val="002060"/>
                          </a:solidFill>
                          <a:latin typeface="Arial"/>
                        </a:rPr>
                        <a:t>MW Sensor</a:t>
                      </a:r>
                      <a:endParaRPr lang="en-GB" sz="800" b="1" i="0" u="none" strike="noStrike" dirty="0">
                        <a:solidFill>
                          <a:srgbClr val="002060"/>
                        </a:solidFill>
                        <a:latin typeface="Arial"/>
                      </a:endParaRP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ATMS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ATMS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616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n-GB" sz="800" b="1" i="0" u="none" strike="noStrike" dirty="0">
                          <a:latin typeface="Arial"/>
                        </a:rPr>
                        <a:t>EUMETSAT</a:t>
                      </a:r>
                    </a:p>
                  </a:txBody>
                  <a:tcPr marL="6593" marR="6593" marT="65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 smtClean="0">
                          <a:solidFill>
                            <a:srgbClr val="002060"/>
                          </a:solidFill>
                          <a:latin typeface="Arial"/>
                        </a:rPr>
                        <a:t>MWS (option)</a:t>
                      </a:r>
                      <a:endParaRPr lang="en-GB" sz="1200" b="1" i="0" u="none" strike="noStrike" dirty="0">
                        <a:solidFill>
                          <a:schemeClr val="accent1"/>
                        </a:solidFill>
                        <a:latin typeface="Arial"/>
                      </a:endParaRP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7031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</a:rPr>
                        <a:t>Microwave Imager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n-GB" sz="800" b="1" i="0" u="none" strike="noStrike" dirty="0">
                          <a:latin typeface="Arial"/>
                        </a:rPr>
                        <a:t>NOAA</a:t>
                      </a:r>
                    </a:p>
                  </a:txBody>
                  <a:tcPr marL="6593" marR="6593" marT="65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 smtClean="0">
                          <a:solidFill>
                            <a:srgbClr val="002060"/>
                          </a:solidFill>
                          <a:latin typeface="Arial"/>
                        </a:rPr>
                        <a:t>MW Sensor</a:t>
                      </a:r>
                      <a:endParaRPr lang="en-GB" sz="800" b="1" i="0" u="none" strike="noStrike" dirty="0">
                        <a:solidFill>
                          <a:srgbClr val="002060"/>
                        </a:solidFill>
                        <a:latin typeface="Arial"/>
                      </a:endParaRP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GCOM AMSR-2 Data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606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n-GB" sz="800" b="1" i="0" u="none" strike="noStrike" dirty="0">
                          <a:latin typeface="Arial"/>
                        </a:rPr>
                        <a:t>EUMETSAT</a:t>
                      </a:r>
                    </a:p>
                  </a:txBody>
                  <a:tcPr marL="6593" marR="6593" marT="65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spc="0" baseline="0" dirty="0">
                          <a:solidFill>
                            <a:srgbClr val="002060"/>
                          </a:solidFill>
                          <a:latin typeface="Arial"/>
                        </a:rPr>
                        <a:t>MWI (</a:t>
                      </a:r>
                      <a:r>
                        <a:rPr lang="en-GB" sz="800" b="1" i="0" u="none" strike="noStrike" spc="0" baseline="0" dirty="0" smtClean="0">
                          <a:solidFill>
                            <a:srgbClr val="002060"/>
                          </a:solidFill>
                          <a:latin typeface="Arial"/>
                        </a:rPr>
                        <a:t>Cloud/Precipitation)</a:t>
                      </a:r>
                      <a:endParaRPr lang="en-GB" sz="800" b="1" i="0" u="none" strike="noStrike" spc="0" baseline="0" dirty="0">
                        <a:solidFill>
                          <a:srgbClr val="002060"/>
                        </a:solidFill>
                        <a:latin typeface="Arial"/>
                      </a:endParaRP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7031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</a:rPr>
                        <a:t>Scatterometer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n-GB" sz="800" b="1" i="0" u="none" strike="noStrike" dirty="0">
                          <a:latin typeface="Arial"/>
                        </a:rPr>
                        <a:t>NOAA</a:t>
                      </a:r>
                    </a:p>
                  </a:txBody>
                  <a:tcPr marL="6593" marR="6593" marT="65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Possibly in dedicated constellation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6703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n-GB" sz="800" b="1" i="0" u="none" strike="noStrike" dirty="0">
                          <a:latin typeface="Arial"/>
                        </a:rPr>
                        <a:t>EUMETSAT</a:t>
                      </a:r>
                    </a:p>
                  </a:txBody>
                  <a:tcPr marL="6593" marR="6593" marT="65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SCA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7031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</a:rPr>
                        <a:t>Atmospheric Chemistry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n-GB" sz="800" b="1" i="0" u="none" strike="noStrike" dirty="0">
                          <a:latin typeface="Arial"/>
                        </a:rPr>
                        <a:t>EUMETSAT</a:t>
                      </a:r>
                    </a:p>
                  </a:txBody>
                  <a:tcPr marL="6593" marR="6593" marT="65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 smtClean="0">
                          <a:solidFill>
                            <a:srgbClr val="002060"/>
                          </a:solidFill>
                          <a:latin typeface="Arial"/>
                        </a:rPr>
                        <a:t>GMES Sentinel-5</a:t>
                      </a:r>
                      <a:endParaRPr lang="en-GB" sz="800" b="1" i="0" u="none" strike="noStrike" dirty="0">
                        <a:solidFill>
                          <a:srgbClr val="002060"/>
                        </a:solidFill>
                        <a:latin typeface="Arial"/>
                      </a:endParaRP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703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n-GB" sz="800" b="1" i="0" u="none" strike="noStrike" dirty="0">
                          <a:latin typeface="Arial"/>
                        </a:rPr>
                        <a:t>NOAA</a:t>
                      </a:r>
                    </a:p>
                  </a:txBody>
                  <a:tcPr marL="6593" marR="6593" marT="65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OMPS N&amp;L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7031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</a:rPr>
                        <a:t>Aerosol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n-GB" sz="800" b="1" i="0" u="none" strike="noStrike" dirty="0">
                          <a:latin typeface="Arial"/>
                        </a:rPr>
                        <a:t>EUMETSAT</a:t>
                      </a:r>
                    </a:p>
                  </a:txBody>
                  <a:tcPr marL="6593" marR="6593" marT="65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3MI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58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n-GB" sz="800" b="1" i="0" u="none" strike="noStrike" dirty="0">
                          <a:latin typeface="Arial"/>
                        </a:rPr>
                        <a:t>NOAA</a:t>
                      </a:r>
                    </a:p>
                  </a:txBody>
                  <a:tcPr marL="6593" marR="6593" marT="65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7031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</a:rPr>
                        <a:t>Radio Occultation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n-GB" sz="800" b="1" i="0" u="none" strike="noStrike" dirty="0">
                          <a:latin typeface="Arial"/>
                        </a:rPr>
                        <a:t>NOAA</a:t>
                      </a:r>
                    </a:p>
                  </a:txBody>
                  <a:tcPr marL="6593" marR="6593" marT="65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 smtClean="0">
                          <a:solidFill>
                            <a:srgbClr val="002060"/>
                          </a:solidFill>
                          <a:latin typeface="Arial"/>
                        </a:rPr>
                        <a:t>Pursuing dedicated </a:t>
                      </a:r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constellation (COSMIC </a:t>
                      </a:r>
                      <a:r>
                        <a:rPr lang="en-GB" sz="800" b="1" i="0" u="none" strike="noStrike" dirty="0" smtClean="0">
                          <a:solidFill>
                            <a:srgbClr val="002060"/>
                          </a:solidFill>
                          <a:latin typeface="Arial"/>
                        </a:rPr>
                        <a:t>f/o)</a:t>
                      </a:r>
                      <a:endParaRPr lang="en-GB" sz="800" b="1" i="0" u="none" strike="noStrike" dirty="0">
                        <a:solidFill>
                          <a:srgbClr val="002060"/>
                        </a:solidFill>
                        <a:latin typeface="Arial"/>
                      </a:endParaRP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6703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n-GB" sz="800" b="1" i="0" u="none" strike="noStrike" dirty="0">
                          <a:latin typeface="Arial"/>
                        </a:rPr>
                        <a:t>EUMETSAT</a:t>
                      </a:r>
                    </a:p>
                  </a:txBody>
                  <a:tcPr marL="6593" marR="6593" marT="65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RO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703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</a:rPr>
                        <a:t>Space Environment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n-GB" sz="800" b="1" i="0" u="none" strike="noStrike" dirty="0">
                          <a:latin typeface="Arial"/>
                        </a:rPr>
                        <a:t>NOAA</a:t>
                      </a:r>
                    </a:p>
                  </a:txBody>
                  <a:tcPr marL="6593" marR="6593" marT="65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 smtClean="0">
                          <a:solidFill>
                            <a:srgbClr val="002060"/>
                          </a:solidFill>
                          <a:latin typeface="Arial"/>
                        </a:rPr>
                        <a:t>SEM-N(TBC)</a:t>
                      </a:r>
                      <a:endParaRPr lang="en-GB" sz="800" b="1" i="0" u="none" strike="noStrike" dirty="0">
                        <a:solidFill>
                          <a:srgbClr val="002060"/>
                        </a:solidFill>
                        <a:latin typeface="Arial"/>
                      </a:endParaRP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 smtClean="0">
                          <a:solidFill>
                            <a:srgbClr val="002060"/>
                          </a:solidFill>
                          <a:latin typeface="Arial"/>
                        </a:rPr>
                        <a:t>SEM-N(TBC)</a:t>
                      </a:r>
                      <a:endParaRPr lang="en-GB" sz="800" b="1" i="0" u="none" strike="noStrike" dirty="0">
                        <a:solidFill>
                          <a:srgbClr val="002060"/>
                        </a:solidFill>
                        <a:latin typeface="Arial"/>
                      </a:endParaRP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 smtClean="0">
                          <a:solidFill>
                            <a:srgbClr val="002060"/>
                          </a:solidFill>
                          <a:latin typeface="Arial"/>
                        </a:rPr>
                        <a:t>SEM-N(TBC)</a:t>
                      </a:r>
                      <a:endParaRPr lang="en-GB" sz="800" b="1" i="0" u="none" strike="noStrike" dirty="0">
                        <a:solidFill>
                          <a:srgbClr val="002060"/>
                        </a:solidFill>
                        <a:latin typeface="Arial"/>
                      </a:endParaRP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703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</a:rPr>
                        <a:t>Earth Radiation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n-GB" sz="800" b="1" i="0" u="none" strike="noStrike" dirty="0">
                          <a:latin typeface="Arial"/>
                        </a:rPr>
                        <a:t>NOAA</a:t>
                      </a:r>
                    </a:p>
                  </a:txBody>
                  <a:tcPr marL="6593" marR="6593" marT="65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CERES f/o 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CERES f/o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606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</a:rPr>
                        <a:t>Solar Irradiance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n-GB" sz="800" b="1" i="0" u="none" strike="noStrike" dirty="0">
                          <a:latin typeface="Arial"/>
                        </a:rPr>
                        <a:t>NOAA</a:t>
                      </a:r>
                    </a:p>
                  </a:txBody>
                  <a:tcPr marL="6593" marR="6593" marT="65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800" b="1" i="0" u="none" strike="noStrike" dirty="0">
                        <a:solidFill>
                          <a:srgbClr val="002060"/>
                        </a:solidFill>
                        <a:latin typeface="Arial"/>
                      </a:endParaRP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TSIS </a:t>
                      </a:r>
                      <a:r>
                        <a:rPr lang="en-GB" sz="800" b="1" i="0" u="none" strike="noStrike" dirty="0" smtClean="0">
                          <a:solidFill>
                            <a:srgbClr val="002060"/>
                          </a:solidFill>
                          <a:latin typeface="Arial"/>
                        </a:rPr>
                        <a:t>(may be on a small sat)</a:t>
                      </a:r>
                      <a:endParaRPr lang="en-GB" sz="800" b="1" i="0" u="none" strike="noStrike" dirty="0">
                        <a:solidFill>
                          <a:srgbClr val="002060"/>
                        </a:solidFill>
                        <a:latin typeface="Arial"/>
                      </a:endParaRP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6065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</a:rPr>
                        <a:t>Data Collection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n-GB" sz="800" b="1" i="0" u="none" strike="noStrike" dirty="0">
                          <a:latin typeface="Arial"/>
                        </a:rPr>
                        <a:t>NOAA</a:t>
                      </a:r>
                    </a:p>
                  </a:txBody>
                  <a:tcPr marL="6593" marR="6593" marT="65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800" b="1" i="0" u="none" strike="noStrike" dirty="0">
                        <a:solidFill>
                          <a:srgbClr val="002060"/>
                        </a:solidFill>
                        <a:latin typeface="Arial"/>
                      </a:endParaRP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800" b="1" i="0" u="none" strike="noStrike" dirty="0">
                        <a:solidFill>
                          <a:srgbClr val="002060"/>
                        </a:solidFill>
                        <a:latin typeface="Arial"/>
                      </a:endParaRP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spc="-40" baseline="0" dirty="0">
                          <a:solidFill>
                            <a:srgbClr val="002060"/>
                          </a:solidFill>
                          <a:latin typeface="Arial"/>
                        </a:rPr>
                        <a:t>ARGOS-4 </a:t>
                      </a:r>
                      <a:r>
                        <a:rPr lang="en-GB" sz="800" b="1" i="0" u="none" strike="noStrike" spc="-40" baseline="0" dirty="0" smtClean="0">
                          <a:solidFill>
                            <a:srgbClr val="002060"/>
                          </a:solidFill>
                          <a:latin typeface="Arial"/>
                        </a:rPr>
                        <a:t>(may be on a small sat)</a:t>
                      </a:r>
                      <a:endParaRPr lang="en-GB" sz="800" b="1" i="0" u="none" strike="noStrike" spc="-40" baseline="0" dirty="0">
                        <a:solidFill>
                          <a:srgbClr val="002060"/>
                        </a:solidFill>
                        <a:latin typeface="Arial"/>
                      </a:endParaRP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703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n-GB" sz="800" b="1" i="0" u="none" strike="noStrike" dirty="0">
                          <a:latin typeface="Arial"/>
                        </a:rPr>
                        <a:t>EUMETSAT</a:t>
                      </a:r>
                    </a:p>
                  </a:txBody>
                  <a:tcPr marL="6593" marR="6593" marT="65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ARGOS-4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606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</a:rPr>
                        <a:t>Search and Rescue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n-GB" sz="800" b="1" i="0" u="none" strike="noStrike" dirty="0">
                          <a:latin typeface="Arial"/>
                        </a:rPr>
                        <a:t>NOAA</a:t>
                      </a:r>
                    </a:p>
                  </a:txBody>
                  <a:tcPr marL="6593" marR="6593" marT="65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800" b="1" i="0" u="none" strike="noStrike" dirty="0">
                        <a:solidFill>
                          <a:srgbClr val="002060"/>
                        </a:solidFill>
                        <a:latin typeface="Arial"/>
                      </a:endParaRP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S&amp;R</a:t>
                      </a: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S&amp;R </a:t>
                      </a:r>
                      <a:r>
                        <a:rPr lang="en-GB" sz="800" b="1" i="0" u="none" strike="noStrike" dirty="0" smtClean="0">
                          <a:solidFill>
                            <a:srgbClr val="002060"/>
                          </a:solidFill>
                          <a:latin typeface="Arial"/>
                        </a:rPr>
                        <a:t>(may be on a small sat)</a:t>
                      </a:r>
                      <a:endParaRPr lang="en-GB" sz="800" b="1" i="0" u="none" strike="noStrike" dirty="0">
                        <a:solidFill>
                          <a:srgbClr val="002060"/>
                        </a:solidFill>
                        <a:latin typeface="Arial"/>
                      </a:endParaRPr>
                    </a:p>
                  </a:txBody>
                  <a:tcPr marL="6593" marR="6593" marT="6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9549" name="TextBox 4"/>
          <p:cNvSpPr txBox="1">
            <a:spLocks noChangeArrowheads="1"/>
          </p:cNvSpPr>
          <p:nvPr/>
        </p:nvSpPr>
        <p:spPr bwMode="auto">
          <a:xfrm>
            <a:off x="209550" y="1544638"/>
            <a:ext cx="2555875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Tahoma" pitchFamily="34" charset="0"/>
              </a:rPr>
              <a:t>EPS-SG is part of Joint Polar System with US</a:t>
            </a:r>
          </a:p>
          <a:p>
            <a:endParaRPr lang="en-GB">
              <a:latin typeface="Tahoma" pitchFamily="34" charset="0"/>
            </a:endParaRPr>
          </a:p>
          <a:p>
            <a:r>
              <a:rPr lang="en-GB">
                <a:latin typeface="Tahoma" pitchFamily="34" charset="0"/>
              </a:rPr>
              <a:t>Phase-A studies will start in 2010/2011</a:t>
            </a:r>
          </a:p>
          <a:p>
            <a:endParaRPr lang="en-GB">
              <a:latin typeface="Tahoma" pitchFamily="34" charset="0"/>
            </a:endParaRPr>
          </a:p>
          <a:p>
            <a:r>
              <a:rPr lang="en-GB">
                <a:latin typeface="Tahoma" pitchFamily="34" charset="0"/>
              </a:rPr>
              <a:t>Concept studies for METimage and IASI-NG in progress</a:t>
            </a:r>
          </a:p>
          <a:p>
            <a:endParaRPr lang="en-GB">
              <a:latin typeface="Tahoma" pitchFamily="34" charset="0"/>
            </a:endParaRPr>
          </a:p>
          <a:p>
            <a:r>
              <a:rPr lang="en-GB">
                <a:latin typeface="Tahoma" pitchFamily="34" charset="0"/>
              </a:rPr>
              <a:t>Launch need &gt;2020, possibly multi-satellite constellation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6713" y="1982788"/>
            <a:ext cx="46815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1800225"/>
            <a:ext cx="4608513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344"/>
          <p:cNvSpPr>
            <a:spLocks noChangeArrowheads="1"/>
          </p:cNvSpPr>
          <p:nvPr/>
        </p:nvSpPr>
        <p:spPr bwMode="auto">
          <a:xfrm>
            <a:off x="0" y="4589463"/>
            <a:ext cx="9144000" cy="882650"/>
          </a:xfrm>
          <a:prstGeom prst="rect">
            <a:avLst/>
          </a:prstGeom>
          <a:solidFill>
            <a:srgbClr val="D5D6D2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Tahoma" pitchFamily="34" charset="0"/>
            </a:endParaRPr>
          </a:p>
        </p:txBody>
      </p:sp>
      <p:sp>
        <p:nvSpPr>
          <p:cNvPr id="33796" name="Rectangle 345"/>
          <p:cNvSpPr>
            <a:spLocks noChangeArrowheads="1"/>
          </p:cNvSpPr>
          <p:nvPr/>
        </p:nvSpPr>
        <p:spPr bwMode="auto">
          <a:xfrm>
            <a:off x="0" y="3627438"/>
            <a:ext cx="9144000" cy="728662"/>
          </a:xfrm>
          <a:prstGeom prst="rect">
            <a:avLst/>
          </a:prstGeom>
          <a:solidFill>
            <a:srgbClr val="D5D6D2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Tahoma" pitchFamily="34" charset="0"/>
            </a:endParaRPr>
          </a:p>
        </p:txBody>
      </p:sp>
      <p:sp>
        <p:nvSpPr>
          <p:cNvPr id="33797" name="Rectangle 346"/>
          <p:cNvSpPr>
            <a:spLocks noChangeArrowheads="1"/>
          </p:cNvSpPr>
          <p:nvPr/>
        </p:nvSpPr>
        <p:spPr bwMode="auto">
          <a:xfrm>
            <a:off x="0" y="2178050"/>
            <a:ext cx="9144000" cy="1054100"/>
          </a:xfrm>
          <a:prstGeom prst="rect">
            <a:avLst/>
          </a:prstGeom>
          <a:solidFill>
            <a:srgbClr val="D5D6D2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Tahoma" pitchFamily="34" charset="0"/>
            </a:endParaRPr>
          </a:p>
        </p:txBody>
      </p:sp>
      <p:grpSp>
        <p:nvGrpSpPr>
          <p:cNvPr id="33798" name="Group 343"/>
          <p:cNvGrpSpPr>
            <a:grpSpLocks/>
          </p:cNvGrpSpPr>
          <p:nvPr/>
        </p:nvGrpSpPr>
        <p:grpSpPr bwMode="auto">
          <a:xfrm>
            <a:off x="2016125" y="1354138"/>
            <a:ext cx="7016750" cy="4922837"/>
            <a:chOff x="1613" y="923"/>
            <a:chExt cx="4555" cy="2742"/>
          </a:xfrm>
        </p:grpSpPr>
        <p:sp>
          <p:nvSpPr>
            <p:cNvPr id="33857" name="Line 303"/>
            <p:cNvSpPr>
              <a:spLocks noChangeShapeType="1"/>
            </p:cNvSpPr>
            <p:nvPr/>
          </p:nvSpPr>
          <p:spPr bwMode="auto">
            <a:xfrm flipV="1">
              <a:off x="2069" y="923"/>
              <a:ext cx="0" cy="2742"/>
            </a:xfrm>
            <a:prstGeom prst="line">
              <a:avLst/>
            </a:prstGeom>
            <a:noFill/>
            <a:ln w="3175">
              <a:solidFill>
                <a:srgbClr val="D5D6D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58" name="Line 305"/>
            <p:cNvSpPr>
              <a:spLocks noChangeShapeType="1"/>
            </p:cNvSpPr>
            <p:nvPr/>
          </p:nvSpPr>
          <p:spPr bwMode="auto">
            <a:xfrm flipV="1">
              <a:off x="2226" y="923"/>
              <a:ext cx="0" cy="2742"/>
            </a:xfrm>
            <a:prstGeom prst="line">
              <a:avLst/>
            </a:prstGeom>
            <a:noFill/>
            <a:ln w="3175">
              <a:solidFill>
                <a:srgbClr val="D5D6D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59" name="Line 311"/>
            <p:cNvSpPr>
              <a:spLocks noChangeShapeType="1"/>
            </p:cNvSpPr>
            <p:nvPr/>
          </p:nvSpPr>
          <p:spPr bwMode="auto">
            <a:xfrm flipV="1">
              <a:off x="1766" y="923"/>
              <a:ext cx="0" cy="2742"/>
            </a:xfrm>
            <a:prstGeom prst="line">
              <a:avLst/>
            </a:prstGeom>
            <a:noFill/>
            <a:ln w="3175">
              <a:solidFill>
                <a:srgbClr val="D5D6D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60" name="Line 312"/>
            <p:cNvSpPr>
              <a:spLocks noChangeShapeType="1"/>
            </p:cNvSpPr>
            <p:nvPr/>
          </p:nvSpPr>
          <p:spPr bwMode="auto">
            <a:xfrm flipV="1">
              <a:off x="1613" y="923"/>
              <a:ext cx="0" cy="2742"/>
            </a:xfrm>
            <a:prstGeom prst="line">
              <a:avLst/>
            </a:prstGeom>
            <a:noFill/>
            <a:ln w="3175">
              <a:solidFill>
                <a:srgbClr val="D5D6D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61" name="Line 313"/>
            <p:cNvSpPr>
              <a:spLocks noChangeShapeType="1"/>
            </p:cNvSpPr>
            <p:nvPr/>
          </p:nvSpPr>
          <p:spPr bwMode="auto">
            <a:xfrm flipV="1">
              <a:off x="2373" y="923"/>
              <a:ext cx="0" cy="2742"/>
            </a:xfrm>
            <a:prstGeom prst="line">
              <a:avLst/>
            </a:prstGeom>
            <a:noFill/>
            <a:ln w="3175">
              <a:solidFill>
                <a:srgbClr val="D5D6D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62" name="Line 314"/>
            <p:cNvSpPr>
              <a:spLocks noChangeShapeType="1"/>
            </p:cNvSpPr>
            <p:nvPr/>
          </p:nvSpPr>
          <p:spPr bwMode="auto">
            <a:xfrm flipV="1">
              <a:off x="2523" y="923"/>
              <a:ext cx="0" cy="2742"/>
            </a:xfrm>
            <a:prstGeom prst="line">
              <a:avLst/>
            </a:prstGeom>
            <a:noFill/>
            <a:ln w="3175">
              <a:solidFill>
                <a:srgbClr val="D5D6D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63" name="Line 315"/>
            <p:cNvSpPr>
              <a:spLocks noChangeShapeType="1"/>
            </p:cNvSpPr>
            <p:nvPr/>
          </p:nvSpPr>
          <p:spPr bwMode="auto">
            <a:xfrm flipV="1">
              <a:off x="2673" y="923"/>
              <a:ext cx="0" cy="2742"/>
            </a:xfrm>
            <a:prstGeom prst="line">
              <a:avLst/>
            </a:prstGeom>
            <a:noFill/>
            <a:ln w="3175">
              <a:solidFill>
                <a:srgbClr val="D5D6D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64" name="Line 316"/>
            <p:cNvSpPr>
              <a:spLocks noChangeShapeType="1"/>
            </p:cNvSpPr>
            <p:nvPr/>
          </p:nvSpPr>
          <p:spPr bwMode="auto">
            <a:xfrm flipV="1">
              <a:off x="2826" y="923"/>
              <a:ext cx="0" cy="2742"/>
            </a:xfrm>
            <a:prstGeom prst="line">
              <a:avLst/>
            </a:prstGeom>
            <a:noFill/>
            <a:ln w="3175">
              <a:solidFill>
                <a:srgbClr val="D5D6D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65" name="Line 317"/>
            <p:cNvSpPr>
              <a:spLocks noChangeShapeType="1"/>
            </p:cNvSpPr>
            <p:nvPr/>
          </p:nvSpPr>
          <p:spPr bwMode="auto">
            <a:xfrm flipV="1">
              <a:off x="2976" y="923"/>
              <a:ext cx="0" cy="2742"/>
            </a:xfrm>
            <a:prstGeom prst="line">
              <a:avLst/>
            </a:prstGeom>
            <a:noFill/>
            <a:ln w="3175">
              <a:solidFill>
                <a:srgbClr val="D5D6D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66" name="Line 318"/>
            <p:cNvSpPr>
              <a:spLocks noChangeShapeType="1"/>
            </p:cNvSpPr>
            <p:nvPr/>
          </p:nvSpPr>
          <p:spPr bwMode="auto">
            <a:xfrm flipV="1">
              <a:off x="3126" y="923"/>
              <a:ext cx="0" cy="2742"/>
            </a:xfrm>
            <a:prstGeom prst="line">
              <a:avLst/>
            </a:prstGeom>
            <a:noFill/>
            <a:ln w="3175">
              <a:solidFill>
                <a:srgbClr val="D5D6D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67" name="Line 319"/>
            <p:cNvSpPr>
              <a:spLocks noChangeShapeType="1"/>
            </p:cNvSpPr>
            <p:nvPr/>
          </p:nvSpPr>
          <p:spPr bwMode="auto">
            <a:xfrm flipV="1">
              <a:off x="3276" y="923"/>
              <a:ext cx="0" cy="2742"/>
            </a:xfrm>
            <a:prstGeom prst="line">
              <a:avLst/>
            </a:prstGeom>
            <a:noFill/>
            <a:ln w="3175">
              <a:solidFill>
                <a:srgbClr val="D5D6D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68" name="Line 320"/>
            <p:cNvSpPr>
              <a:spLocks noChangeShapeType="1"/>
            </p:cNvSpPr>
            <p:nvPr/>
          </p:nvSpPr>
          <p:spPr bwMode="auto">
            <a:xfrm flipV="1">
              <a:off x="3438" y="923"/>
              <a:ext cx="0" cy="2742"/>
            </a:xfrm>
            <a:prstGeom prst="line">
              <a:avLst/>
            </a:prstGeom>
            <a:noFill/>
            <a:ln w="3175">
              <a:solidFill>
                <a:srgbClr val="D5D6D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69" name="Line 321"/>
            <p:cNvSpPr>
              <a:spLocks noChangeShapeType="1"/>
            </p:cNvSpPr>
            <p:nvPr/>
          </p:nvSpPr>
          <p:spPr bwMode="auto">
            <a:xfrm flipV="1">
              <a:off x="3585" y="923"/>
              <a:ext cx="0" cy="2742"/>
            </a:xfrm>
            <a:prstGeom prst="line">
              <a:avLst/>
            </a:prstGeom>
            <a:noFill/>
            <a:ln w="3175">
              <a:solidFill>
                <a:srgbClr val="D5D6D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70" name="Line 322"/>
            <p:cNvSpPr>
              <a:spLocks noChangeShapeType="1"/>
            </p:cNvSpPr>
            <p:nvPr/>
          </p:nvSpPr>
          <p:spPr bwMode="auto">
            <a:xfrm flipV="1">
              <a:off x="3741" y="923"/>
              <a:ext cx="0" cy="2742"/>
            </a:xfrm>
            <a:prstGeom prst="line">
              <a:avLst/>
            </a:prstGeom>
            <a:noFill/>
            <a:ln w="3175">
              <a:solidFill>
                <a:srgbClr val="D5D6D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71" name="Line 323"/>
            <p:cNvSpPr>
              <a:spLocks noChangeShapeType="1"/>
            </p:cNvSpPr>
            <p:nvPr/>
          </p:nvSpPr>
          <p:spPr bwMode="auto">
            <a:xfrm flipV="1">
              <a:off x="3888" y="923"/>
              <a:ext cx="0" cy="2742"/>
            </a:xfrm>
            <a:prstGeom prst="line">
              <a:avLst/>
            </a:prstGeom>
            <a:noFill/>
            <a:ln w="3175">
              <a:solidFill>
                <a:srgbClr val="D5D6D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72" name="Line 324"/>
            <p:cNvSpPr>
              <a:spLocks noChangeShapeType="1"/>
            </p:cNvSpPr>
            <p:nvPr/>
          </p:nvSpPr>
          <p:spPr bwMode="auto">
            <a:xfrm flipV="1">
              <a:off x="4044" y="923"/>
              <a:ext cx="0" cy="2742"/>
            </a:xfrm>
            <a:prstGeom prst="line">
              <a:avLst/>
            </a:prstGeom>
            <a:noFill/>
            <a:ln w="3175">
              <a:solidFill>
                <a:srgbClr val="D5D6D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73" name="Line 325"/>
            <p:cNvSpPr>
              <a:spLocks noChangeShapeType="1"/>
            </p:cNvSpPr>
            <p:nvPr/>
          </p:nvSpPr>
          <p:spPr bwMode="auto">
            <a:xfrm flipV="1">
              <a:off x="4194" y="923"/>
              <a:ext cx="0" cy="2742"/>
            </a:xfrm>
            <a:prstGeom prst="line">
              <a:avLst/>
            </a:prstGeom>
            <a:noFill/>
            <a:ln w="3175">
              <a:solidFill>
                <a:srgbClr val="D5D6D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74" name="Line 326"/>
            <p:cNvSpPr>
              <a:spLocks noChangeShapeType="1"/>
            </p:cNvSpPr>
            <p:nvPr/>
          </p:nvSpPr>
          <p:spPr bwMode="auto">
            <a:xfrm flipV="1">
              <a:off x="4341" y="923"/>
              <a:ext cx="0" cy="2742"/>
            </a:xfrm>
            <a:prstGeom prst="line">
              <a:avLst/>
            </a:prstGeom>
            <a:noFill/>
            <a:ln w="3175">
              <a:solidFill>
                <a:srgbClr val="D5D6D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75" name="Line 327"/>
            <p:cNvSpPr>
              <a:spLocks noChangeShapeType="1"/>
            </p:cNvSpPr>
            <p:nvPr/>
          </p:nvSpPr>
          <p:spPr bwMode="auto">
            <a:xfrm flipV="1">
              <a:off x="4494" y="923"/>
              <a:ext cx="0" cy="2742"/>
            </a:xfrm>
            <a:prstGeom prst="line">
              <a:avLst/>
            </a:prstGeom>
            <a:noFill/>
            <a:ln w="3175">
              <a:solidFill>
                <a:srgbClr val="D5D6D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76" name="Line 328"/>
            <p:cNvSpPr>
              <a:spLocks noChangeShapeType="1"/>
            </p:cNvSpPr>
            <p:nvPr/>
          </p:nvSpPr>
          <p:spPr bwMode="auto">
            <a:xfrm flipV="1">
              <a:off x="4650" y="923"/>
              <a:ext cx="0" cy="2742"/>
            </a:xfrm>
            <a:prstGeom prst="line">
              <a:avLst/>
            </a:prstGeom>
            <a:noFill/>
            <a:ln w="3175">
              <a:solidFill>
                <a:srgbClr val="D5D6D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77" name="Line 329"/>
            <p:cNvSpPr>
              <a:spLocks noChangeShapeType="1"/>
            </p:cNvSpPr>
            <p:nvPr/>
          </p:nvSpPr>
          <p:spPr bwMode="auto">
            <a:xfrm flipV="1">
              <a:off x="4803" y="923"/>
              <a:ext cx="0" cy="2742"/>
            </a:xfrm>
            <a:prstGeom prst="line">
              <a:avLst/>
            </a:prstGeom>
            <a:noFill/>
            <a:ln w="3175">
              <a:solidFill>
                <a:srgbClr val="D5D6D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78" name="Line 330"/>
            <p:cNvSpPr>
              <a:spLocks noChangeShapeType="1"/>
            </p:cNvSpPr>
            <p:nvPr/>
          </p:nvSpPr>
          <p:spPr bwMode="auto">
            <a:xfrm flipV="1">
              <a:off x="4953" y="923"/>
              <a:ext cx="0" cy="2742"/>
            </a:xfrm>
            <a:prstGeom prst="line">
              <a:avLst/>
            </a:prstGeom>
            <a:noFill/>
            <a:ln w="3175">
              <a:solidFill>
                <a:srgbClr val="D5D6D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79" name="Line 331"/>
            <p:cNvSpPr>
              <a:spLocks noChangeShapeType="1"/>
            </p:cNvSpPr>
            <p:nvPr/>
          </p:nvSpPr>
          <p:spPr bwMode="auto">
            <a:xfrm flipV="1">
              <a:off x="5103" y="923"/>
              <a:ext cx="0" cy="2742"/>
            </a:xfrm>
            <a:prstGeom prst="line">
              <a:avLst/>
            </a:prstGeom>
            <a:noFill/>
            <a:ln w="3175">
              <a:solidFill>
                <a:srgbClr val="D5D6D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80" name="Line 332"/>
            <p:cNvSpPr>
              <a:spLocks noChangeShapeType="1"/>
            </p:cNvSpPr>
            <p:nvPr/>
          </p:nvSpPr>
          <p:spPr bwMode="auto">
            <a:xfrm flipV="1">
              <a:off x="5259" y="923"/>
              <a:ext cx="0" cy="2742"/>
            </a:xfrm>
            <a:prstGeom prst="line">
              <a:avLst/>
            </a:prstGeom>
            <a:noFill/>
            <a:ln w="3175">
              <a:solidFill>
                <a:srgbClr val="D5D6D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81" name="Line 333"/>
            <p:cNvSpPr>
              <a:spLocks noChangeShapeType="1"/>
            </p:cNvSpPr>
            <p:nvPr/>
          </p:nvSpPr>
          <p:spPr bwMode="auto">
            <a:xfrm flipV="1">
              <a:off x="5409" y="923"/>
              <a:ext cx="0" cy="2742"/>
            </a:xfrm>
            <a:prstGeom prst="line">
              <a:avLst/>
            </a:prstGeom>
            <a:noFill/>
            <a:ln w="3175">
              <a:solidFill>
                <a:srgbClr val="D5D6D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82" name="Line 334"/>
            <p:cNvSpPr>
              <a:spLocks noChangeShapeType="1"/>
            </p:cNvSpPr>
            <p:nvPr/>
          </p:nvSpPr>
          <p:spPr bwMode="auto">
            <a:xfrm flipV="1">
              <a:off x="5562" y="923"/>
              <a:ext cx="0" cy="2742"/>
            </a:xfrm>
            <a:prstGeom prst="line">
              <a:avLst/>
            </a:prstGeom>
            <a:noFill/>
            <a:ln w="3175">
              <a:solidFill>
                <a:srgbClr val="D5D6D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83" name="Line 335"/>
            <p:cNvSpPr>
              <a:spLocks noChangeShapeType="1"/>
            </p:cNvSpPr>
            <p:nvPr/>
          </p:nvSpPr>
          <p:spPr bwMode="auto">
            <a:xfrm flipV="1">
              <a:off x="5709" y="923"/>
              <a:ext cx="0" cy="2742"/>
            </a:xfrm>
            <a:prstGeom prst="line">
              <a:avLst/>
            </a:prstGeom>
            <a:noFill/>
            <a:ln w="3175">
              <a:solidFill>
                <a:srgbClr val="D5D6D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84" name="Line 336"/>
            <p:cNvSpPr>
              <a:spLocks noChangeShapeType="1"/>
            </p:cNvSpPr>
            <p:nvPr/>
          </p:nvSpPr>
          <p:spPr bwMode="auto">
            <a:xfrm flipV="1">
              <a:off x="5865" y="923"/>
              <a:ext cx="0" cy="2742"/>
            </a:xfrm>
            <a:prstGeom prst="line">
              <a:avLst/>
            </a:prstGeom>
            <a:noFill/>
            <a:ln w="3175">
              <a:solidFill>
                <a:srgbClr val="D5D6D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85" name="Line 337"/>
            <p:cNvSpPr>
              <a:spLocks noChangeShapeType="1"/>
            </p:cNvSpPr>
            <p:nvPr/>
          </p:nvSpPr>
          <p:spPr bwMode="auto">
            <a:xfrm flipV="1">
              <a:off x="6018" y="923"/>
              <a:ext cx="0" cy="2742"/>
            </a:xfrm>
            <a:prstGeom prst="line">
              <a:avLst/>
            </a:prstGeom>
            <a:noFill/>
            <a:ln w="3175">
              <a:solidFill>
                <a:srgbClr val="D5D6D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86" name="Line 338"/>
            <p:cNvSpPr>
              <a:spLocks noChangeShapeType="1"/>
            </p:cNvSpPr>
            <p:nvPr/>
          </p:nvSpPr>
          <p:spPr bwMode="auto">
            <a:xfrm flipV="1">
              <a:off x="6168" y="923"/>
              <a:ext cx="0" cy="2742"/>
            </a:xfrm>
            <a:prstGeom prst="line">
              <a:avLst/>
            </a:prstGeom>
            <a:noFill/>
            <a:ln w="3175">
              <a:solidFill>
                <a:srgbClr val="D5D6D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87" name="Line 341"/>
            <p:cNvSpPr>
              <a:spLocks noChangeShapeType="1"/>
            </p:cNvSpPr>
            <p:nvPr/>
          </p:nvSpPr>
          <p:spPr bwMode="auto">
            <a:xfrm flipV="1">
              <a:off x="1916" y="923"/>
              <a:ext cx="0" cy="2742"/>
            </a:xfrm>
            <a:prstGeom prst="line">
              <a:avLst/>
            </a:prstGeom>
            <a:noFill/>
            <a:ln w="3175">
              <a:solidFill>
                <a:srgbClr val="D5D6D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799" name="Rectangle 257"/>
          <p:cNvSpPr>
            <a:spLocks noGrp="1" noChangeArrowheads="1"/>
          </p:cNvSpPr>
          <p:nvPr>
            <p:ph type="title"/>
          </p:nvPr>
        </p:nvSpPr>
        <p:spPr>
          <a:xfrm>
            <a:off x="423863" y="115888"/>
            <a:ext cx="8296275" cy="944562"/>
          </a:xfrm>
        </p:spPr>
        <p:txBody>
          <a:bodyPr/>
          <a:lstStyle/>
          <a:p>
            <a:pPr eaLnBrk="1" hangingPunct="1"/>
            <a:r>
              <a:rPr lang="en-GB" smtClean="0"/>
              <a:t>EUMETSAT Space Segment</a:t>
            </a:r>
          </a:p>
        </p:txBody>
      </p:sp>
      <p:sp>
        <p:nvSpPr>
          <p:cNvPr id="33800" name="Text Box 272"/>
          <p:cNvSpPr txBox="1">
            <a:spLocks noChangeArrowheads="1"/>
          </p:cNvSpPr>
          <p:nvPr/>
        </p:nvSpPr>
        <p:spPr bwMode="auto">
          <a:xfrm>
            <a:off x="1770063" y="1228725"/>
            <a:ext cx="35401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ts val="1300"/>
              </a:lnSpc>
            </a:pPr>
            <a:r>
              <a:rPr lang="en-GB" sz="900" b="1">
                <a:solidFill>
                  <a:srgbClr val="000000"/>
                </a:solidFill>
                <a:latin typeface="Century Gothic" pitchFamily="34" charset="0"/>
              </a:rPr>
              <a:t>00</a:t>
            </a:r>
          </a:p>
        </p:txBody>
      </p:sp>
      <p:sp>
        <p:nvSpPr>
          <p:cNvPr id="33801" name="Text Box 273"/>
          <p:cNvSpPr txBox="1">
            <a:spLocks noChangeArrowheads="1"/>
          </p:cNvSpPr>
          <p:nvPr/>
        </p:nvSpPr>
        <p:spPr bwMode="auto">
          <a:xfrm>
            <a:off x="1992313" y="1228725"/>
            <a:ext cx="34766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ts val="1300"/>
              </a:lnSpc>
            </a:pPr>
            <a:r>
              <a:rPr lang="en-GB" sz="900" b="1">
                <a:solidFill>
                  <a:srgbClr val="000000"/>
                </a:solidFill>
                <a:latin typeface="Century Gothic" pitchFamily="34" charset="0"/>
              </a:rPr>
              <a:t>01</a:t>
            </a:r>
          </a:p>
        </p:txBody>
      </p:sp>
      <p:sp>
        <p:nvSpPr>
          <p:cNvPr id="33802" name="Text Box 274"/>
          <p:cNvSpPr txBox="1">
            <a:spLocks noChangeArrowheads="1"/>
          </p:cNvSpPr>
          <p:nvPr/>
        </p:nvSpPr>
        <p:spPr bwMode="auto">
          <a:xfrm>
            <a:off x="2225675" y="1228725"/>
            <a:ext cx="3302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ts val="1300"/>
              </a:lnSpc>
            </a:pPr>
            <a:r>
              <a:rPr lang="en-GB" sz="900" b="1">
                <a:solidFill>
                  <a:srgbClr val="000000"/>
                </a:solidFill>
                <a:latin typeface="Century Gothic" pitchFamily="34" charset="0"/>
              </a:rPr>
              <a:t>02</a:t>
            </a:r>
          </a:p>
        </p:txBody>
      </p:sp>
      <p:sp>
        <p:nvSpPr>
          <p:cNvPr id="33803" name="Text Box 275"/>
          <p:cNvSpPr txBox="1">
            <a:spLocks noChangeArrowheads="1"/>
          </p:cNvSpPr>
          <p:nvPr/>
        </p:nvSpPr>
        <p:spPr bwMode="auto">
          <a:xfrm>
            <a:off x="2457450" y="1228725"/>
            <a:ext cx="3143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ts val="1300"/>
              </a:lnSpc>
            </a:pPr>
            <a:r>
              <a:rPr lang="en-GB" sz="900" b="1">
                <a:solidFill>
                  <a:srgbClr val="000000"/>
                </a:solidFill>
                <a:latin typeface="Century Gothic" pitchFamily="34" charset="0"/>
              </a:rPr>
              <a:t>03</a:t>
            </a:r>
          </a:p>
        </p:txBody>
      </p:sp>
      <p:sp>
        <p:nvSpPr>
          <p:cNvPr id="33804" name="Text Box 276"/>
          <p:cNvSpPr txBox="1">
            <a:spLocks noChangeArrowheads="1"/>
          </p:cNvSpPr>
          <p:nvPr/>
        </p:nvSpPr>
        <p:spPr bwMode="auto">
          <a:xfrm>
            <a:off x="2693988" y="1228725"/>
            <a:ext cx="3524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ts val="1300"/>
              </a:lnSpc>
            </a:pPr>
            <a:r>
              <a:rPr lang="en-GB" sz="900" b="1">
                <a:solidFill>
                  <a:srgbClr val="000000"/>
                </a:solidFill>
                <a:latin typeface="Century Gothic" pitchFamily="34" charset="0"/>
              </a:rPr>
              <a:t>04</a:t>
            </a:r>
          </a:p>
        </p:txBody>
      </p:sp>
      <p:sp>
        <p:nvSpPr>
          <p:cNvPr id="33805" name="Text Box 277"/>
          <p:cNvSpPr txBox="1">
            <a:spLocks noChangeArrowheads="1"/>
          </p:cNvSpPr>
          <p:nvPr/>
        </p:nvSpPr>
        <p:spPr bwMode="auto">
          <a:xfrm>
            <a:off x="2924175" y="1228725"/>
            <a:ext cx="3524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ts val="1300"/>
              </a:lnSpc>
            </a:pPr>
            <a:r>
              <a:rPr lang="en-GB" sz="900" b="1">
                <a:solidFill>
                  <a:srgbClr val="000000"/>
                </a:solidFill>
                <a:latin typeface="Century Gothic" pitchFamily="34" charset="0"/>
              </a:rPr>
              <a:t>05</a:t>
            </a:r>
          </a:p>
        </p:txBody>
      </p:sp>
      <p:sp>
        <p:nvSpPr>
          <p:cNvPr id="33806" name="Text Box 278"/>
          <p:cNvSpPr txBox="1">
            <a:spLocks noChangeArrowheads="1"/>
          </p:cNvSpPr>
          <p:nvPr/>
        </p:nvSpPr>
        <p:spPr bwMode="auto">
          <a:xfrm>
            <a:off x="3159125" y="1228725"/>
            <a:ext cx="37941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ts val="1300"/>
              </a:lnSpc>
            </a:pPr>
            <a:r>
              <a:rPr lang="en-GB" sz="900" b="1">
                <a:solidFill>
                  <a:srgbClr val="000000"/>
                </a:solidFill>
                <a:latin typeface="Century Gothic" pitchFamily="34" charset="0"/>
              </a:rPr>
              <a:t>06</a:t>
            </a:r>
          </a:p>
        </p:txBody>
      </p:sp>
      <p:sp>
        <p:nvSpPr>
          <p:cNvPr id="33807" name="Text Box 279"/>
          <p:cNvSpPr txBox="1">
            <a:spLocks noChangeArrowheads="1"/>
          </p:cNvSpPr>
          <p:nvPr/>
        </p:nvSpPr>
        <p:spPr bwMode="auto">
          <a:xfrm>
            <a:off x="3387725" y="1228725"/>
            <a:ext cx="37941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ts val="1300"/>
              </a:lnSpc>
            </a:pPr>
            <a:r>
              <a:rPr lang="en-GB" sz="900" b="1">
                <a:solidFill>
                  <a:srgbClr val="000000"/>
                </a:solidFill>
                <a:latin typeface="Century Gothic" pitchFamily="34" charset="0"/>
              </a:rPr>
              <a:t>07</a:t>
            </a:r>
          </a:p>
        </p:txBody>
      </p:sp>
      <p:sp>
        <p:nvSpPr>
          <p:cNvPr id="33808" name="Text Box 280"/>
          <p:cNvSpPr txBox="1">
            <a:spLocks noChangeArrowheads="1"/>
          </p:cNvSpPr>
          <p:nvPr/>
        </p:nvSpPr>
        <p:spPr bwMode="auto">
          <a:xfrm>
            <a:off x="3629025" y="1228725"/>
            <a:ext cx="37941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ts val="1300"/>
              </a:lnSpc>
            </a:pPr>
            <a:r>
              <a:rPr lang="en-GB" sz="900" b="1">
                <a:solidFill>
                  <a:srgbClr val="000000"/>
                </a:solidFill>
                <a:latin typeface="Century Gothic" pitchFamily="34" charset="0"/>
              </a:rPr>
              <a:t>08</a:t>
            </a:r>
          </a:p>
        </p:txBody>
      </p:sp>
      <p:sp>
        <p:nvSpPr>
          <p:cNvPr id="33809" name="Text Box 282"/>
          <p:cNvSpPr txBox="1">
            <a:spLocks noChangeArrowheads="1"/>
          </p:cNvSpPr>
          <p:nvPr/>
        </p:nvSpPr>
        <p:spPr bwMode="auto">
          <a:xfrm>
            <a:off x="4086225" y="1228725"/>
            <a:ext cx="3778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ts val="1300"/>
              </a:lnSpc>
            </a:pPr>
            <a:r>
              <a:rPr lang="en-GB" sz="900" b="1">
                <a:solidFill>
                  <a:srgbClr val="000000"/>
                </a:solidFill>
                <a:latin typeface="Century Gothic" pitchFamily="34" charset="0"/>
              </a:rPr>
              <a:t>10</a:t>
            </a:r>
          </a:p>
        </p:txBody>
      </p:sp>
      <p:sp>
        <p:nvSpPr>
          <p:cNvPr id="33810" name="Text Box 283"/>
          <p:cNvSpPr txBox="1">
            <a:spLocks noChangeArrowheads="1"/>
          </p:cNvSpPr>
          <p:nvPr/>
        </p:nvSpPr>
        <p:spPr bwMode="auto">
          <a:xfrm>
            <a:off x="4314825" y="1228725"/>
            <a:ext cx="37941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ts val="1300"/>
              </a:lnSpc>
            </a:pPr>
            <a:r>
              <a:rPr lang="en-GB" sz="900" b="1">
                <a:solidFill>
                  <a:srgbClr val="000000"/>
                </a:solidFill>
                <a:latin typeface="Century Gothic" pitchFamily="34" charset="0"/>
              </a:rPr>
              <a:t>11</a:t>
            </a:r>
          </a:p>
        </p:txBody>
      </p:sp>
      <p:sp>
        <p:nvSpPr>
          <p:cNvPr id="33811" name="Text Box 284"/>
          <p:cNvSpPr txBox="1">
            <a:spLocks noChangeArrowheads="1"/>
          </p:cNvSpPr>
          <p:nvPr/>
        </p:nvSpPr>
        <p:spPr bwMode="auto">
          <a:xfrm>
            <a:off x="4552950" y="1228725"/>
            <a:ext cx="37941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ts val="1300"/>
              </a:lnSpc>
            </a:pPr>
            <a:r>
              <a:rPr lang="en-GB" sz="900" b="1">
                <a:solidFill>
                  <a:srgbClr val="000000"/>
                </a:solidFill>
                <a:latin typeface="Century Gothic" pitchFamily="34" charset="0"/>
              </a:rPr>
              <a:t>12</a:t>
            </a:r>
          </a:p>
        </p:txBody>
      </p:sp>
      <p:sp>
        <p:nvSpPr>
          <p:cNvPr id="33812" name="Text Box 285"/>
          <p:cNvSpPr txBox="1">
            <a:spLocks noChangeArrowheads="1"/>
          </p:cNvSpPr>
          <p:nvPr/>
        </p:nvSpPr>
        <p:spPr bwMode="auto">
          <a:xfrm>
            <a:off x="4794250" y="1228725"/>
            <a:ext cx="3778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ts val="1300"/>
              </a:lnSpc>
            </a:pPr>
            <a:r>
              <a:rPr lang="en-GB" sz="900" b="1">
                <a:solidFill>
                  <a:srgbClr val="000000"/>
                </a:solidFill>
                <a:latin typeface="Century Gothic" pitchFamily="34" charset="0"/>
              </a:rPr>
              <a:t>13</a:t>
            </a:r>
          </a:p>
        </p:txBody>
      </p:sp>
      <p:sp>
        <p:nvSpPr>
          <p:cNvPr id="33813" name="Text Box 286"/>
          <p:cNvSpPr txBox="1">
            <a:spLocks noChangeArrowheads="1"/>
          </p:cNvSpPr>
          <p:nvPr/>
        </p:nvSpPr>
        <p:spPr bwMode="auto">
          <a:xfrm>
            <a:off x="5027613" y="1228725"/>
            <a:ext cx="3778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ts val="1300"/>
              </a:lnSpc>
            </a:pPr>
            <a:r>
              <a:rPr lang="en-GB" sz="900" b="1">
                <a:solidFill>
                  <a:srgbClr val="000000"/>
                </a:solidFill>
                <a:latin typeface="Century Gothic" pitchFamily="34" charset="0"/>
              </a:rPr>
              <a:t>14</a:t>
            </a:r>
          </a:p>
        </p:txBody>
      </p:sp>
      <p:sp>
        <p:nvSpPr>
          <p:cNvPr id="33814" name="Text Box 287"/>
          <p:cNvSpPr txBox="1">
            <a:spLocks noChangeArrowheads="1"/>
          </p:cNvSpPr>
          <p:nvPr/>
        </p:nvSpPr>
        <p:spPr bwMode="auto">
          <a:xfrm>
            <a:off x="5257800" y="1228725"/>
            <a:ext cx="3778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ts val="1300"/>
              </a:lnSpc>
            </a:pPr>
            <a:r>
              <a:rPr lang="en-GB" sz="900" b="1">
                <a:solidFill>
                  <a:srgbClr val="000000"/>
                </a:solidFill>
                <a:latin typeface="Century Gothic" pitchFamily="34" charset="0"/>
              </a:rPr>
              <a:t>15</a:t>
            </a:r>
          </a:p>
        </p:txBody>
      </p:sp>
      <p:sp>
        <p:nvSpPr>
          <p:cNvPr id="33815" name="Text Box 288"/>
          <p:cNvSpPr txBox="1">
            <a:spLocks noChangeArrowheads="1"/>
          </p:cNvSpPr>
          <p:nvPr/>
        </p:nvSpPr>
        <p:spPr bwMode="auto">
          <a:xfrm>
            <a:off x="5495925" y="1228725"/>
            <a:ext cx="3778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ts val="1300"/>
              </a:lnSpc>
            </a:pPr>
            <a:r>
              <a:rPr lang="en-GB" sz="900" b="1">
                <a:solidFill>
                  <a:srgbClr val="000000"/>
                </a:solidFill>
                <a:latin typeface="Century Gothic" pitchFamily="34" charset="0"/>
              </a:rPr>
              <a:t>16</a:t>
            </a:r>
          </a:p>
        </p:txBody>
      </p:sp>
      <p:sp>
        <p:nvSpPr>
          <p:cNvPr id="33816" name="Text Box 289"/>
          <p:cNvSpPr txBox="1">
            <a:spLocks noChangeArrowheads="1"/>
          </p:cNvSpPr>
          <p:nvPr/>
        </p:nvSpPr>
        <p:spPr bwMode="auto">
          <a:xfrm>
            <a:off x="5737225" y="1228725"/>
            <a:ext cx="37623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ts val="1300"/>
              </a:lnSpc>
            </a:pPr>
            <a:r>
              <a:rPr lang="en-GB" sz="900" b="1">
                <a:solidFill>
                  <a:srgbClr val="000000"/>
                </a:solidFill>
                <a:latin typeface="Century Gothic" pitchFamily="34" charset="0"/>
              </a:rPr>
              <a:t>17</a:t>
            </a:r>
          </a:p>
        </p:txBody>
      </p:sp>
      <p:sp>
        <p:nvSpPr>
          <p:cNvPr id="33817" name="Text Box 290"/>
          <p:cNvSpPr txBox="1">
            <a:spLocks noChangeArrowheads="1"/>
          </p:cNvSpPr>
          <p:nvPr/>
        </p:nvSpPr>
        <p:spPr bwMode="auto">
          <a:xfrm>
            <a:off x="5956300" y="1228725"/>
            <a:ext cx="3778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ts val="1300"/>
              </a:lnSpc>
            </a:pPr>
            <a:r>
              <a:rPr lang="en-GB" sz="900" b="1">
                <a:solidFill>
                  <a:srgbClr val="000000"/>
                </a:solidFill>
                <a:latin typeface="Century Gothic" pitchFamily="34" charset="0"/>
              </a:rPr>
              <a:t>18</a:t>
            </a:r>
          </a:p>
        </p:txBody>
      </p:sp>
      <p:sp>
        <p:nvSpPr>
          <p:cNvPr id="33818" name="Text Box 291"/>
          <p:cNvSpPr txBox="1">
            <a:spLocks noChangeArrowheads="1"/>
          </p:cNvSpPr>
          <p:nvPr/>
        </p:nvSpPr>
        <p:spPr bwMode="auto">
          <a:xfrm>
            <a:off x="6184900" y="1228725"/>
            <a:ext cx="3778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ts val="1300"/>
              </a:lnSpc>
            </a:pPr>
            <a:r>
              <a:rPr lang="en-GB" sz="900" b="1">
                <a:solidFill>
                  <a:srgbClr val="000000"/>
                </a:solidFill>
                <a:latin typeface="Century Gothic" pitchFamily="34" charset="0"/>
              </a:rPr>
              <a:t>19</a:t>
            </a:r>
          </a:p>
        </p:txBody>
      </p:sp>
      <p:sp>
        <p:nvSpPr>
          <p:cNvPr id="33819" name="Text Box 292"/>
          <p:cNvSpPr txBox="1">
            <a:spLocks noChangeArrowheads="1"/>
          </p:cNvSpPr>
          <p:nvPr/>
        </p:nvSpPr>
        <p:spPr bwMode="auto">
          <a:xfrm>
            <a:off x="6427788" y="1228725"/>
            <a:ext cx="37623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ts val="1300"/>
              </a:lnSpc>
            </a:pPr>
            <a:r>
              <a:rPr lang="en-GB" sz="900" b="1">
                <a:solidFill>
                  <a:srgbClr val="000000"/>
                </a:solidFill>
                <a:latin typeface="Century Gothic" pitchFamily="34" charset="0"/>
              </a:rPr>
              <a:t>20</a:t>
            </a:r>
          </a:p>
        </p:txBody>
      </p:sp>
      <p:sp>
        <p:nvSpPr>
          <p:cNvPr id="33820" name="Text Box 293"/>
          <p:cNvSpPr txBox="1">
            <a:spLocks noChangeArrowheads="1"/>
          </p:cNvSpPr>
          <p:nvPr/>
        </p:nvSpPr>
        <p:spPr bwMode="auto">
          <a:xfrm>
            <a:off x="6664325" y="1228725"/>
            <a:ext cx="35877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ts val="1300"/>
              </a:lnSpc>
            </a:pPr>
            <a:r>
              <a:rPr lang="en-GB" sz="900" b="1">
                <a:solidFill>
                  <a:srgbClr val="000000"/>
                </a:solidFill>
                <a:latin typeface="Century Gothic" pitchFamily="34" charset="0"/>
              </a:rPr>
              <a:t>21</a:t>
            </a:r>
          </a:p>
        </p:txBody>
      </p:sp>
      <p:sp>
        <p:nvSpPr>
          <p:cNvPr id="33821" name="Text Box 294"/>
          <p:cNvSpPr txBox="1">
            <a:spLocks noChangeArrowheads="1"/>
          </p:cNvSpPr>
          <p:nvPr/>
        </p:nvSpPr>
        <p:spPr bwMode="auto">
          <a:xfrm>
            <a:off x="6902450" y="1228725"/>
            <a:ext cx="35718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ts val="1300"/>
              </a:lnSpc>
            </a:pPr>
            <a:r>
              <a:rPr lang="en-GB" sz="900" b="1">
                <a:solidFill>
                  <a:srgbClr val="000000"/>
                </a:solidFill>
                <a:latin typeface="Century Gothic" pitchFamily="34" charset="0"/>
              </a:rPr>
              <a:t>22</a:t>
            </a:r>
          </a:p>
        </p:txBody>
      </p:sp>
      <p:sp>
        <p:nvSpPr>
          <p:cNvPr id="33822" name="Text Box 295"/>
          <p:cNvSpPr txBox="1">
            <a:spLocks noChangeArrowheads="1"/>
          </p:cNvSpPr>
          <p:nvPr/>
        </p:nvSpPr>
        <p:spPr bwMode="auto">
          <a:xfrm>
            <a:off x="7135813" y="1228725"/>
            <a:ext cx="35877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ts val="1300"/>
              </a:lnSpc>
            </a:pPr>
            <a:r>
              <a:rPr lang="en-GB" sz="900" b="1">
                <a:solidFill>
                  <a:srgbClr val="000000"/>
                </a:solidFill>
                <a:latin typeface="Century Gothic" pitchFamily="34" charset="0"/>
              </a:rPr>
              <a:t>23</a:t>
            </a:r>
          </a:p>
        </p:txBody>
      </p:sp>
      <p:sp>
        <p:nvSpPr>
          <p:cNvPr id="33823" name="Text Box 296"/>
          <p:cNvSpPr txBox="1">
            <a:spLocks noChangeArrowheads="1"/>
          </p:cNvSpPr>
          <p:nvPr/>
        </p:nvSpPr>
        <p:spPr bwMode="auto">
          <a:xfrm>
            <a:off x="7359650" y="1228725"/>
            <a:ext cx="35718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ts val="1300"/>
              </a:lnSpc>
            </a:pPr>
            <a:r>
              <a:rPr lang="en-GB" sz="900" b="1">
                <a:solidFill>
                  <a:srgbClr val="000000"/>
                </a:solidFill>
                <a:latin typeface="Century Gothic" pitchFamily="34" charset="0"/>
              </a:rPr>
              <a:t>24</a:t>
            </a:r>
          </a:p>
        </p:txBody>
      </p:sp>
      <p:sp>
        <p:nvSpPr>
          <p:cNvPr id="33824" name="Text Box 297"/>
          <p:cNvSpPr txBox="1">
            <a:spLocks noChangeArrowheads="1"/>
          </p:cNvSpPr>
          <p:nvPr/>
        </p:nvSpPr>
        <p:spPr bwMode="auto">
          <a:xfrm>
            <a:off x="7604125" y="1228725"/>
            <a:ext cx="35718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ts val="1300"/>
              </a:lnSpc>
            </a:pPr>
            <a:r>
              <a:rPr lang="en-GB" sz="900" b="1">
                <a:solidFill>
                  <a:srgbClr val="000000"/>
                </a:solidFill>
                <a:latin typeface="Century Gothic" pitchFamily="34" charset="0"/>
              </a:rPr>
              <a:t>25</a:t>
            </a:r>
          </a:p>
        </p:txBody>
      </p:sp>
      <p:sp>
        <p:nvSpPr>
          <p:cNvPr id="33825" name="Text Box 298"/>
          <p:cNvSpPr txBox="1">
            <a:spLocks noChangeArrowheads="1"/>
          </p:cNvSpPr>
          <p:nvPr/>
        </p:nvSpPr>
        <p:spPr bwMode="auto">
          <a:xfrm>
            <a:off x="7831138" y="1228725"/>
            <a:ext cx="35718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ts val="1300"/>
              </a:lnSpc>
            </a:pPr>
            <a:r>
              <a:rPr lang="en-GB" sz="900" b="1">
                <a:solidFill>
                  <a:srgbClr val="000000"/>
                </a:solidFill>
                <a:latin typeface="Century Gothic" pitchFamily="34" charset="0"/>
              </a:rPr>
              <a:t>26</a:t>
            </a:r>
          </a:p>
        </p:txBody>
      </p:sp>
      <p:sp>
        <p:nvSpPr>
          <p:cNvPr id="33826" name="Text Box 299"/>
          <p:cNvSpPr txBox="1">
            <a:spLocks noChangeArrowheads="1"/>
          </p:cNvSpPr>
          <p:nvPr/>
        </p:nvSpPr>
        <p:spPr bwMode="auto">
          <a:xfrm>
            <a:off x="8070850" y="1228725"/>
            <a:ext cx="35877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ts val="1300"/>
              </a:lnSpc>
            </a:pPr>
            <a:r>
              <a:rPr lang="en-GB" sz="900" b="1">
                <a:solidFill>
                  <a:srgbClr val="000000"/>
                </a:solidFill>
                <a:latin typeface="Century Gothic" pitchFamily="34" charset="0"/>
              </a:rPr>
              <a:t>27</a:t>
            </a:r>
          </a:p>
        </p:txBody>
      </p:sp>
      <p:sp>
        <p:nvSpPr>
          <p:cNvPr id="33827" name="Text Box 300"/>
          <p:cNvSpPr txBox="1">
            <a:spLocks noChangeArrowheads="1"/>
          </p:cNvSpPr>
          <p:nvPr/>
        </p:nvSpPr>
        <p:spPr bwMode="auto">
          <a:xfrm>
            <a:off x="8297863" y="1228725"/>
            <a:ext cx="35877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ts val="1300"/>
              </a:lnSpc>
            </a:pPr>
            <a:r>
              <a:rPr lang="en-GB" sz="900" b="1">
                <a:solidFill>
                  <a:srgbClr val="000000"/>
                </a:solidFill>
                <a:latin typeface="Century Gothic" pitchFamily="34" charset="0"/>
              </a:rPr>
              <a:t>28</a:t>
            </a:r>
          </a:p>
        </p:txBody>
      </p:sp>
      <p:sp>
        <p:nvSpPr>
          <p:cNvPr id="33828" name="Text Box 301"/>
          <p:cNvSpPr txBox="1">
            <a:spLocks noChangeArrowheads="1"/>
          </p:cNvSpPr>
          <p:nvPr/>
        </p:nvSpPr>
        <p:spPr bwMode="auto">
          <a:xfrm>
            <a:off x="8534400" y="1228725"/>
            <a:ext cx="35877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ts val="1300"/>
              </a:lnSpc>
            </a:pPr>
            <a:r>
              <a:rPr lang="en-GB" sz="900" b="1">
                <a:solidFill>
                  <a:srgbClr val="000000"/>
                </a:solidFill>
                <a:latin typeface="Century Gothic" pitchFamily="34" charset="0"/>
              </a:rPr>
              <a:t>29</a:t>
            </a:r>
          </a:p>
        </p:txBody>
      </p:sp>
      <p:sp>
        <p:nvSpPr>
          <p:cNvPr id="33829" name="Text Box 302"/>
          <p:cNvSpPr txBox="1">
            <a:spLocks noChangeArrowheads="1"/>
          </p:cNvSpPr>
          <p:nvPr/>
        </p:nvSpPr>
        <p:spPr bwMode="auto">
          <a:xfrm>
            <a:off x="8783638" y="796925"/>
            <a:ext cx="290512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ts val="1300"/>
              </a:lnSpc>
            </a:pPr>
            <a:r>
              <a:rPr lang="en-GB">
                <a:solidFill>
                  <a:srgbClr val="000000"/>
                </a:solidFill>
                <a:latin typeface="Century Gothic" pitchFamily="34" charset="0"/>
              </a:rPr>
              <a:t>30</a:t>
            </a:r>
          </a:p>
        </p:txBody>
      </p:sp>
      <p:sp>
        <p:nvSpPr>
          <p:cNvPr id="33830" name="Text Box 281"/>
          <p:cNvSpPr txBox="1">
            <a:spLocks noChangeArrowheads="1"/>
          </p:cNvSpPr>
          <p:nvPr/>
        </p:nvSpPr>
        <p:spPr bwMode="auto">
          <a:xfrm>
            <a:off x="3856038" y="1228725"/>
            <a:ext cx="3778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ts val="1300"/>
              </a:lnSpc>
            </a:pPr>
            <a:r>
              <a:rPr lang="en-GB" sz="900" b="1">
                <a:solidFill>
                  <a:srgbClr val="000000"/>
                </a:solidFill>
                <a:latin typeface="Century Gothic" pitchFamily="34" charset="0"/>
              </a:rPr>
              <a:t>09</a:t>
            </a:r>
          </a:p>
        </p:txBody>
      </p:sp>
      <p:sp>
        <p:nvSpPr>
          <p:cNvPr id="33831" name="Line 363"/>
          <p:cNvSpPr>
            <a:spLocks noChangeShapeType="1"/>
          </p:cNvSpPr>
          <p:nvPr/>
        </p:nvSpPr>
        <p:spPr bwMode="auto">
          <a:xfrm>
            <a:off x="4284663" y="1268413"/>
            <a:ext cx="0" cy="501015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32" name="Line 398"/>
          <p:cNvSpPr>
            <a:spLocks noChangeShapeType="1"/>
          </p:cNvSpPr>
          <p:nvPr/>
        </p:nvSpPr>
        <p:spPr bwMode="auto">
          <a:xfrm>
            <a:off x="1800225" y="1285875"/>
            <a:ext cx="0" cy="5010150"/>
          </a:xfrm>
          <a:prstGeom prst="line">
            <a:avLst/>
          </a:prstGeom>
          <a:noFill/>
          <a:ln w="635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33" name="Text Box 399"/>
          <p:cNvSpPr txBox="1">
            <a:spLocks noChangeArrowheads="1"/>
          </p:cNvSpPr>
          <p:nvPr/>
        </p:nvSpPr>
        <p:spPr bwMode="auto">
          <a:xfrm>
            <a:off x="1530350" y="1230313"/>
            <a:ext cx="28892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ts val="1300"/>
              </a:lnSpc>
            </a:pPr>
            <a:r>
              <a:rPr lang="en-GB">
                <a:solidFill>
                  <a:srgbClr val="000000"/>
                </a:solidFill>
                <a:latin typeface="Century Gothic" pitchFamily="34" charset="0"/>
              </a:rPr>
              <a:t>…</a:t>
            </a:r>
          </a:p>
        </p:txBody>
      </p:sp>
      <p:sp>
        <p:nvSpPr>
          <p:cNvPr id="33834" name="Text Box 265"/>
          <p:cNvSpPr txBox="1">
            <a:spLocks noChangeArrowheads="1"/>
          </p:cNvSpPr>
          <p:nvPr/>
        </p:nvSpPr>
        <p:spPr bwMode="auto">
          <a:xfrm>
            <a:off x="-409575" y="4584700"/>
            <a:ext cx="22479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>
              <a:lnSpc>
                <a:spcPts val="1300"/>
              </a:lnSpc>
            </a:pPr>
            <a:r>
              <a:rPr lang="en-GB" sz="1200" b="1">
                <a:solidFill>
                  <a:schemeClr val="accent1"/>
                </a:solidFill>
                <a:latin typeface="Century Gothic" pitchFamily="34" charset="0"/>
              </a:rPr>
              <a:t>OCEAN SURFACE TOPOGRAPHY MISSION</a:t>
            </a:r>
          </a:p>
          <a:p>
            <a:pPr algn="r">
              <a:lnSpc>
                <a:spcPts val="1300"/>
              </a:lnSpc>
            </a:pPr>
            <a:r>
              <a:rPr lang="en-GB" sz="1200">
                <a:solidFill>
                  <a:schemeClr val="accent1"/>
                </a:solidFill>
                <a:latin typeface="Century Gothic" pitchFamily="34" charset="0"/>
              </a:rPr>
              <a:t>JASON-2</a:t>
            </a:r>
          </a:p>
          <a:p>
            <a:pPr algn="r">
              <a:lnSpc>
                <a:spcPts val="1300"/>
              </a:lnSpc>
            </a:pPr>
            <a:r>
              <a:rPr lang="en-GB" sz="1200">
                <a:solidFill>
                  <a:schemeClr val="accent1"/>
                </a:solidFill>
                <a:latin typeface="Century Gothic" pitchFamily="34" charset="0"/>
              </a:rPr>
              <a:t>JASON-3</a:t>
            </a:r>
          </a:p>
          <a:p>
            <a:pPr algn="r">
              <a:lnSpc>
                <a:spcPts val="1300"/>
              </a:lnSpc>
            </a:pPr>
            <a:r>
              <a:rPr lang="en-GB" sz="1200">
                <a:solidFill>
                  <a:schemeClr val="accent1"/>
                </a:solidFill>
                <a:latin typeface="Century Gothic" pitchFamily="34" charset="0"/>
              </a:rPr>
              <a:t>JASON FOLLOW-ON</a:t>
            </a:r>
          </a:p>
        </p:txBody>
      </p:sp>
      <p:sp>
        <p:nvSpPr>
          <p:cNvPr id="33835" name="Text Box 267"/>
          <p:cNvSpPr txBox="1">
            <a:spLocks noChangeArrowheads="1"/>
          </p:cNvSpPr>
          <p:nvPr/>
        </p:nvSpPr>
        <p:spPr bwMode="auto">
          <a:xfrm>
            <a:off x="-60325" y="5470525"/>
            <a:ext cx="189865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>
              <a:lnSpc>
                <a:spcPts val="1300"/>
              </a:lnSpc>
            </a:pPr>
            <a:r>
              <a:rPr lang="en-GB" sz="1200" b="1">
                <a:solidFill>
                  <a:schemeClr val="bg2"/>
                </a:solidFill>
                <a:latin typeface="Century Gothic" pitchFamily="34" charset="0"/>
              </a:rPr>
              <a:t>THIRD PARTY PROGRAMMES</a:t>
            </a:r>
          </a:p>
          <a:p>
            <a:pPr algn="r">
              <a:lnSpc>
                <a:spcPts val="1300"/>
              </a:lnSpc>
            </a:pPr>
            <a:r>
              <a:rPr lang="en-GB" sz="1200">
                <a:solidFill>
                  <a:schemeClr val="bg2"/>
                </a:solidFill>
                <a:latin typeface="Century Gothic" pitchFamily="34" charset="0"/>
              </a:rPr>
              <a:t>GMES SENTINEL-3A/B</a:t>
            </a:r>
          </a:p>
          <a:p>
            <a:pPr algn="r">
              <a:lnSpc>
                <a:spcPts val="1300"/>
              </a:lnSpc>
            </a:pPr>
            <a:r>
              <a:rPr lang="en-GB" sz="1200">
                <a:solidFill>
                  <a:schemeClr val="bg2"/>
                </a:solidFill>
                <a:latin typeface="Century Gothic" pitchFamily="34" charset="0"/>
              </a:rPr>
              <a:t>GMES SENTINEL-4</a:t>
            </a:r>
          </a:p>
          <a:p>
            <a:pPr algn="r">
              <a:lnSpc>
                <a:spcPts val="1300"/>
              </a:lnSpc>
            </a:pPr>
            <a:r>
              <a:rPr lang="en-GB" sz="1200">
                <a:solidFill>
                  <a:schemeClr val="bg2"/>
                </a:solidFill>
                <a:latin typeface="Century Gothic" pitchFamily="34" charset="0"/>
              </a:rPr>
              <a:t>GMES SENTINEL-5</a:t>
            </a:r>
          </a:p>
        </p:txBody>
      </p:sp>
      <p:sp>
        <p:nvSpPr>
          <p:cNvPr id="33836" name="Text Box 268"/>
          <p:cNvSpPr txBox="1">
            <a:spLocks noChangeArrowheads="1"/>
          </p:cNvSpPr>
          <p:nvPr/>
        </p:nvSpPr>
        <p:spPr bwMode="auto">
          <a:xfrm>
            <a:off x="-246063" y="2170113"/>
            <a:ext cx="2084388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>
              <a:lnSpc>
                <a:spcPts val="1300"/>
              </a:lnSpc>
            </a:pPr>
            <a:r>
              <a:rPr lang="en-GB" sz="1200" b="1">
                <a:latin typeface="Century Gothic" pitchFamily="34" charset="0"/>
              </a:rPr>
              <a:t>METEOSAT SECOND GENERATION</a:t>
            </a:r>
          </a:p>
          <a:p>
            <a:pPr algn="r">
              <a:lnSpc>
                <a:spcPts val="1300"/>
              </a:lnSpc>
            </a:pPr>
            <a:r>
              <a:rPr lang="en-GB" sz="1200">
                <a:latin typeface="Century Gothic" pitchFamily="34" charset="0"/>
              </a:rPr>
              <a:t>METEOSAT-8</a:t>
            </a:r>
          </a:p>
          <a:p>
            <a:pPr algn="r">
              <a:lnSpc>
                <a:spcPts val="1300"/>
              </a:lnSpc>
            </a:pPr>
            <a:r>
              <a:rPr lang="en-GB" sz="1200">
                <a:latin typeface="Century Gothic" pitchFamily="34" charset="0"/>
              </a:rPr>
              <a:t>METEOSAT-9</a:t>
            </a:r>
          </a:p>
          <a:p>
            <a:pPr algn="r">
              <a:lnSpc>
                <a:spcPts val="1300"/>
              </a:lnSpc>
            </a:pPr>
            <a:r>
              <a:rPr lang="en-GB" sz="1200">
                <a:latin typeface="Century Gothic" pitchFamily="34" charset="0"/>
              </a:rPr>
              <a:t>METEOSAT-10</a:t>
            </a:r>
          </a:p>
          <a:p>
            <a:pPr algn="r">
              <a:lnSpc>
                <a:spcPts val="1300"/>
              </a:lnSpc>
            </a:pPr>
            <a:r>
              <a:rPr lang="en-GB" sz="1200">
                <a:latin typeface="Century Gothic" pitchFamily="34" charset="0"/>
              </a:rPr>
              <a:t>METEOSAT-11</a:t>
            </a:r>
          </a:p>
        </p:txBody>
      </p:sp>
      <p:sp>
        <p:nvSpPr>
          <p:cNvPr id="33837" name="Text Box 269"/>
          <p:cNvSpPr txBox="1">
            <a:spLocks noChangeArrowheads="1"/>
          </p:cNvSpPr>
          <p:nvPr/>
        </p:nvSpPr>
        <p:spPr bwMode="auto">
          <a:xfrm>
            <a:off x="-185738" y="3216275"/>
            <a:ext cx="2024063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>
              <a:lnSpc>
                <a:spcPts val="1300"/>
              </a:lnSpc>
            </a:pPr>
            <a:r>
              <a:rPr lang="en-GB" sz="1200" b="1">
                <a:latin typeface="Century Gothic" pitchFamily="34" charset="0"/>
              </a:rPr>
              <a:t>METEOSAT THIRD GENERATION</a:t>
            </a:r>
          </a:p>
        </p:txBody>
      </p:sp>
      <p:sp>
        <p:nvSpPr>
          <p:cNvPr id="33838" name="Text Box 270"/>
          <p:cNvSpPr txBox="1">
            <a:spLocks noChangeArrowheads="1"/>
          </p:cNvSpPr>
          <p:nvPr/>
        </p:nvSpPr>
        <p:spPr bwMode="auto">
          <a:xfrm>
            <a:off x="-111125" y="3532188"/>
            <a:ext cx="194945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>
              <a:lnSpc>
                <a:spcPts val="1300"/>
              </a:lnSpc>
            </a:pPr>
            <a:r>
              <a:rPr lang="en-GB" sz="1200" b="1">
                <a:solidFill>
                  <a:schemeClr val="accent2"/>
                </a:solidFill>
                <a:latin typeface="Century Gothic" pitchFamily="34" charset="0"/>
              </a:rPr>
              <a:t>EUMETSAT POLAR SYSTEM</a:t>
            </a:r>
          </a:p>
          <a:p>
            <a:pPr algn="r">
              <a:lnSpc>
                <a:spcPts val="1300"/>
              </a:lnSpc>
            </a:pPr>
            <a:r>
              <a:rPr lang="en-GB" sz="1200">
                <a:solidFill>
                  <a:schemeClr val="accent2"/>
                </a:solidFill>
                <a:latin typeface="Century Gothic" pitchFamily="34" charset="0"/>
              </a:rPr>
              <a:t>METOP-A</a:t>
            </a:r>
          </a:p>
          <a:p>
            <a:pPr algn="r">
              <a:lnSpc>
                <a:spcPts val="1300"/>
              </a:lnSpc>
            </a:pPr>
            <a:r>
              <a:rPr lang="en-GB" sz="1200">
                <a:solidFill>
                  <a:schemeClr val="accent2"/>
                </a:solidFill>
                <a:latin typeface="Century Gothic" pitchFamily="34" charset="0"/>
              </a:rPr>
              <a:t>METOP-B</a:t>
            </a:r>
          </a:p>
          <a:p>
            <a:pPr algn="r">
              <a:lnSpc>
                <a:spcPts val="1300"/>
              </a:lnSpc>
            </a:pPr>
            <a:r>
              <a:rPr lang="en-GB" sz="1200">
                <a:solidFill>
                  <a:schemeClr val="accent2"/>
                </a:solidFill>
                <a:latin typeface="Century Gothic" pitchFamily="34" charset="0"/>
              </a:rPr>
              <a:t>METOP-C</a:t>
            </a:r>
          </a:p>
        </p:txBody>
      </p:sp>
      <p:sp>
        <p:nvSpPr>
          <p:cNvPr id="33839" name="Text Box 271"/>
          <p:cNvSpPr txBox="1">
            <a:spLocks noChangeArrowheads="1"/>
          </p:cNvSpPr>
          <p:nvPr/>
        </p:nvSpPr>
        <p:spPr bwMode="auto">
          <a:xfrm>
            <a:off x="-409575" y="4349750"/>
            <a:ext cx="22479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>
              <a:lnSpc>
                <a:spcPts val="1300"/>
              </a:lnSpc>
            </a:pPr>
            <a:r>
              <a:rPr lang="en-GB" sz="1200">
                <a:solidFill>
                  <a:schemeClr val="accent2"/>
                </a:solidFill>
                <a:latin typeface="Century Gothic" pitchFamily="34" charset="0"/>
              </a:rPr>
              <a:t>POST-EPS</a:t>
            </a:r>
          </a:p>
        </p:txBody>
      </p:sp>
      <p:sp>
        <p:nvSpPr>
          <p:cNvPr id="33840" name="Text Box 264"/>
          <p:cNvSpPr txBox="1">
            <a:spLocks noChangeArrowheads="1"/>
          </p:cNvSpPr>
          <p:nvPr/>
        </p:nvSpPr>
        <p:spPr bwMode="auto">
          <a:xfrm>
            <a:off x="-165100" y="1436688"/>
            <a:ext cx="200342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>
              <a:lnSpc>
                <a:spcPts val="1300"/>
              </a:lnSpc>
            </a:pPr>
            <a:r>
              <a:rPr lang="en-GB" sz="1200" b="1">
                <a:latin typeface="Century Gothic" pitchFamily="34" charset="0"/>
              </a:rPr>
              <a:t>METEOSAT FIRST GENERATION</a:t>
            </a:r>
          </a:p>
          <a:p>
            <a:pPr algn="r">
              <a:lnSpc>
                <a:spcPts val="1300"/>
              </a:lnSpc>
            </a:pPr>
            <a:r>
              <a:rPr lang="en-GB" sz="1200">
                <a:latin typeface="Century Gothic" pitchFamily="34" charset="0"/>
              </a:rPr>
              <a:t>METEOSAT-6</a:t>
            </a:r>
          </a:p>
          <a:p>
            <a:pPr algn="r">
              <a:lnSpc>
                <a:spcPts val="1300"/>
              </a:lnSpc>
            </a:pPr>
            <a:r>
              <a:rPr lang="en-GB" sz="1200">
                <a:latin typeface="Century Gothic" pitchFamily="34" charset="0"/>
              </a:rPr>
              <a:t>METEOSAT-7</a:t>
            </a:r>
          </a:p>
        </p:txBody>
      </p:sp>
      <p:sp>
        <p:nvSpPr>
          <p:cNvPr id="33841" name="AutoShape 3"/>
          <p:cNvSpPr>
            <a:spLocks noChangeAspect="1" noChangeArrowheads="1" noTextEdit="1"/>
          </p:cNvSpPr>
          <p:nvPr/>
        </p:nvSpPr>
        <p:spPr bwMode="auto">
          <a:xfrm>
            <a:off x="107950" y="1844675"/>
            <a:ext cx="9036050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42" name="Freeform 7"/>
          <p:cNvSpPr>
            <a:spLocks/>
          </p:cNvSpPr>
          <p:nvPr/>
        </p:nvSpPr>
        <p:spPr bwMode="auto">
          <a:xfrm>
            <a:off x="2387600" y="2468563"/>
            <a:ext cx="2417763" cy="133350"/>
          </a:xfrm>
          <a:custGeom>
            <a:avLst/>
            <a:gdLst>
              <a:gd name="T0" fmla="*/ 2417763 w 1523"/>
              <a:gd name="T1" fmla="*/ 66675 h 84"/>
              <a:gd name="T2" fmla="*/ 2368551 w 1523"/>
              <a:gd name="T3" fmla="*/ 0 h 84"/>
              <a:gd name="T4" fmla="*/ 0 w 1523"/>
              <a:gd name="T5" fmla="*/ 0 h 84"/>
              <a:gd name="T6" fmla="*/ 0 w 1523"/>
              <a:gd name="T7" fmla="*/ 133350 h 84"/>
              <a:gd name="T8" fmla="*/ 2368551 w 1523"/>
              <a:gd name="T9" fmla="*/ 133350 h 84"/>
              <a:gd name="T10" fmla="*/ 2417763 w 1523"/>
              <a:gd name="T11" fmla="*/ 66675 h 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23"/>
              <a:gd name="T19" fmla="*/ 0 h 84"/>
              <a:gd name="T20" fmla="*/ 1523 w 1523"/>
              <a:gd name="T21" fmla="*/ 84 h 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23" h="84">
                <a:moveTo>
                  <a:pt x="1523" y="42"/>
                </a:moveTo>
                <a:lnTo>
                  <a:pt x="1492" y="0"/>
                </a:lnTo>
                <a:lnTo>
                  <a:pt x="0" y="0"/>
                </a:lnTo>
                <a:lnTo>
                  <a:pt x="0" y="84"/>
                </a:lnTo>
                <a:lnTo>
                  <a:pt x="1492" y="84"/>
                </a:lnTo>
                <a:lnTo>
                  <a:pt x="1523" y="42"/>
                </a:lnTo>
                <a:close/>
              </a:path>
            </a:pathLst>
          </a:custGeom>
          <a:solidFill>
            <a:srgbClr val="0E2D6D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43" name="Freeform 8"/>
          <p:cNvSpPr>
            <a:spLocks/>
          </p:cNvSpPr>
          <p:nvPr/>
        </p:nvSpPr>
        <p:spPr bwMode="auto">
          <a:xfrm>
            <a:off x="3148013" y="2662238"/>
            <a:ext cx="2135187" cy="127000"/>
          </a:xfrm>
          <a:custGeom>
            <a:avLst/>
            <a:gdLst>
              <a:gd name="T0" fmla="*/ 1335087 w 1345"/>
              <a:gd name="T1" fmla="*/ 127000 h 80"/>
              <a:gd name="T2" fmla="*/ 2085975 w 1345"/>
              <a:gd name="T3" fmla="*/ 127000 h 80"/>
              <a:gd name="T4" fmla="*/ 2135187 w 1345"/>
              <a:gd name="T5" fmla="*/ 60325 h 80"/>
              <a:gd name="T6" fmla="*/ 2085975 w 1345"/>
              <a:gd name="T7" fmla="*/ 0 h 80"/>
              <a:gd name="T8" fmla="*/ 1335087 w 1345"/>
              <a:gd name="T9" fmla="*/ 0 h 80"/>
              <a:gd name="T10" fmla="*/ 744537 w 1345"/>
              <a:gd name="T11" fmla="*/ 0 h 80"/>
              <a:gd name="T12" fmla="*/ 0 w 1345"/>
              <a:gd name="T13" fmla="*/ 0 h 80"/>
              <a:gd name="T14" fmla="*/ 0 w 1345"/>
              <a:gd name="T15" fmla="*/ 127000 h 80"/>
              <a:gd name="T16" fmla="*/ 744537 w 1345"/>
              <a:gd name="T17" fmla="*/ 127000 h 80"/>
              <a:gd name="T18" fmla="*/ 1335087 w 1345"/>
              <a:gd name="T19" fmla="*/ 127000 h 8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345"/>
              <a:gd name="T31" fmla="*/ 0 h 80"/>
              <a:gd name="T32" fmla="*/ 1345 w 1345"/>
              <a:gd name="T33" fmla="*/ 80 h 8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345" h="80">
                <a:moveTo>
                  <a:pt x="841" y="80"/>
                </a:moveTo>
                <a:lnTo>
                  <a:pt x="1314" y="80"/>
                </a:lnTo>
                <a:lnTo>
                  <a:pt x="1345" y="38"/>
                </a:lnTo>
                <a:lnTo>
                  <a:pt x="1314" y="0"/>
                </a:lnTo>
                <a:lnTo>
                  <a:pt x="841" y="0"/>
                </a:lnTo>
                <a:lnTo>
                  <a:pt x="469" y="0"/>
                </a:lnTo>
                <a:lnTo>
                  <a:pt x="0" y="0"/>
                </a:lnTo>
                <a:lnTo>
                  <a:pt x="0" y="80"/>
                </a:lnTo>
                <a:lnTo>
                  <a:pt x="469" y="80"/>
                </a:lnTo>
                <a:lnTo>
                  <a:pt x="841" y="80"/>
                </a:lnTo>
                <a:close/>
              </a:path>
            </a:pathLst>
          </a:custGeom>
          <a:solidFill>
            <a:srgbClr val="0E2D6D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44" name="Freeform 9"/>
          <p:cNvSpPr>
            <a:spLocks/>
          </p:cNvSpPr>
          <p:nvPr/>
        </p:nvSpPr>
        <p:spPr bwMode="auto">
          <a:xfrm>
            <a:off x="5167313" y="3052763"/>
            <a:ext cx="1997075" cy="127000"/>
          </a:xfrm>
          <a:custGeom>
            <a:avLst/>
            <a:gdLst>
              <a:gd name="T0" fmla="*/ 0 w 1258"/>
              <a:gd name="T1" fmla="*/ 127000 h 80"/>
              <a:gd name="T2" fmla="*/ 1944688 w 1258"/>
              <a:gd name="T3" fmla="*/ 127000 h 80"/>
              <a:gd name="T4" fmla="*/ 1941513 w 1258"/>
              <a:gd name="T5" fmla="*/ 120650 h 80"/>
              <a:gd name="T6" fmla="*/ 1997075 w 1258"/>
              <a:gd name="T7" fmla="*/ 60325 h 80"/>
              <a:gd name="T8" fmla="*/ 1944688 w 1258"/>
              <a:gd name="T9" fmla="*/ 0 h 80"/>
              <a:gd name="T10" fmla="*/ 0 w 1258"/>
              <a:gd name="T11" fmla="*/ 0 h 80"/>
              <a:gd name="T12" fmla="*/ 0 w 1258"/>
              <a:gd name="T13" fmla="*/ 127000 h 8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58"/>
              <a:gd name="T22" fmla="*/ 0 h 80"/>
              <a:gd name="T23" fmla="*/ 1258 w 1258"/>
              <a:gd name="T24" fmla="*/ 80 h 8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58" h="80">
                <a:moveTo>
                  <a:pt x="0" y="80"/>
                </a:moveTo>
                <a:lnTo>
                  <a:pt x="1225" y="80"/>
                </a:lnTo>
                <a:lnTo>
                  <a:pt x="1223" y="76"/>
                </a:lnTo>
                <a:lnTo>
                  <a:pt x="1258" y="38"/>
                </a:lnTo>
                <a:lnTo>
                  <a:pt x="1225" y="0"/>
                </a:lnTo>
                <a:lnTo>
                  <a:pt x="0" y="0"/>
                </a:lnTo>
                <a:lnTo>
                  <a:pt x="0" y="80"/>
                </a:lnTo>
                <a:close/>
              </a:path>
            </a:pathLst>
          </a:custGeom>
          <a:solidFill>
            <a:srgbClr val="7279A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45" name="Freeform 10"/>
          <p:cNvSpPr>
            <a:spLocks/>
          </p:cNvSpPr>
          <p:nvPr/>
        </p:nvSpPr>
        <p:spPr bwMode="auto">
          <a:xfrm>
            <a:off x="4643438" y="2859088"/>
            <a:ext cx="2014537" cy="127000"/>
          </a:xfrm>
          <a:custGeom>
            <a:avLst/>
            <a:gdLst>
              <a:gd name="T0" fmla="*/ 0 w 1269"/>
              <a:gd name="T1" fmla="*/ 127000 h 80"/>
              <a:gd name="T2" fmla="*/ 1962150 w 1269"/>
              <a:gd name="T3" fmla="*/ 127000 h 80"/>
              <a:gd name="T4" fmla="*/ 1962150 w 1269"/>
              <a:gd name="T5" fmla="*/ 123825 h 80"/>
              <a:gd name="T6" fmla="*/ 2014537 w 1269"/>
              <a:gd name="T7" fmla="*/ 60325 h 80"/>
              <a:gd name="T8" fmla="*/ 1962150 w 1269"/>
              <a:gd name="T9" fmla="*/ 0 h 80"/>
              <a:gd name="T10" fmla="*/ 0 w 1269"/>
              <a:gd name="T11" fmla="*/ 0 h 80"/>
              <a:gd name="T12" fmla="*/ 0 w 1269"/>
              <a:gd name="T13" fmla="*/ 127000 h 8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69"/>
              <a:gd name="T22" fmla="*/ 0 h 80"/>
              <a:gd name="T23" fmla="*/ 1269 w 1269"/>
              <a:gd name="T24" fmla="*/ 80 h 8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69" h="80">
                <a:moveTo>
                  <a:pt x="0" y="80"/>
                </a:moveTo>
                <a:lnTo>
                  <a:pt x="1236" y="80"/>
                </a:lnTo>
                <a:lnTo>
                  <a:pt x="1236" y="78"/>
                </a:lnTo>
                <a:lnTo>
                  <a:pt x="1269" y="38"/>
                </a:lnTo>
                <a:lnTo>
                  <a:pt x="1236" y="0"/>
                </a:lnTo>
                <a:lnTo>
                  <a:pt x="0" y="0"/>
                </a:lnTo>
                <a:lnTo>
                  <a:pt x="0" y="80"/>
                </a:lnTo>
                <a:close/>
              </a:path>
            </a:pathLst>
          </a:custGeom>
          <a:solidFill>
            <a:srgbClr val="7279A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46" name="Freeform 11"/>
          <p:cNvSpPr>
            <a:spLocks noEditPoints="1"/>
          </p:cNvSpPr>
          <p:nvPr/>
        </p:nvSpPr>
        <p:spPr bwMode="auto">
          <a:xfrm>
            <a:off x="5764213" y="3284538"/>
            <a:ext cx="3379787" cy="144462"/>
          </a:xfrm>
          <a:custGeom>
            <a:avLst/>
            <a:gdLst>
              <a:gd name="T0" fmla="*/ 358008 w 2143"/>
              <a:gd name="T1" fmla="*/ 144462 h 80"/>
              <a:gd name="T2" fmla="*/ 231838 w 2143"/>
              <a:gd name="T3" fmla="*/ 0 h 80"/>
              <a:gd name="T4" fmla="*/ 331197 w 2143"/>
              <a:gd name="T5" fmla="*/ 0 h 80"/>
              <a:gd name="T6" fmla="*/ 510990 w 2143"/>
              <a:gd name="T7" fmla="*/ 144462 h 80"/>
              <a:gd name="T8" fmla="*/ 616657 w 2143"/>
              <a:gd name="T9" fmla="*/ 0 h 80"/>
              <a:gd name="T10" fmla="*/ 77279 w 2143"/>
              <a:gd name="T11" fmla="*/ 0 h 80"/>
              <a:gd name="T12" fmla="*/ 641891 w 2143"/>
              <a:gd name="T13" fmla="*/ 144462 h 80"/>
              <a:gd name="T14" fmla="*/ 744405 w 2143"/>
              <a:gd name="T15" fmla="*/ 0 h 80"/>
              <a:gd name="T16" fmla="*/ 0 w 2143"/>
              <a:gd name="T17" fmla="*/ 144462 h 80"/>
              <a:gd name="T18" fmla="*/ 100936 w 2143"/>
              <a:gd name="T19" fmla="*/ 0 h 80"/>
              <a:gd name="T20" fmla="*/ 485756 w 2143"/>
              <a:gd name="T21" fmla="*/ 144462 h 80"/>
              <a:gd name="T22" fmla="*/ 1140264 w 2143"/>
              <a:gd name="T23" fmla="*/ 0 h 80"/>
              <a:gd name="T24" fmla="*/ 1241200 w 2143"/>
              <a:gd name="T25" fmla="*/ 0 h 80"/>
              <a:gd name="T26" fmla="*/ 906849 w 2143"/>
              <a:gd name="T27" fmla="*/ 144462 h 80"/>
              <a:gd name="T28" fmla="*/ 1009362 w 2143"/>
              <a:gd name="T29" fmla="*/ 0 h 80"/>
              <a:gd name="T30" fmla="*/ 878461 w 2143"/>
              <a:gd name="T31" fmla="*/ 144462 h 80"/>
              <a:gd name="T32" fmla="*/ 1651254 w 2143"/>
              <a:gd name="T33" fmla="*/ 0 h 80"/>
              <a:gd name="T34" fmla="*/ 1756921 w 2143"/>
              <a:gd name="T35" fmla="*/ 0 h 80"/>
              <a:gd name="T36" fmla="*/ 2198517 w 2143"/>
              <a:gd name="T37" fmla="*/ 144462 h 80"/>
              <a:gd name="T38" fmla="*/ 2304185 w 2143"/>
              <a:gd name="T39" fmla="*/ 0 h 80"/>
              <a:gd name="T40" fmla="*/ 3080132 w 2143"/>
              <a:gd name="T41" fmla="*/ 144462 h 80"/>
              <a:gd name="T42" fmla="*/ 3211034 w 2143"/>
              <a:gd name="T43" fmla="*/ 0 h 80"/>
              <a:gd name="T44" fmla="*/ 3313548 w 2143"/>
              <a:gd name="T45" fmla="*/ 0 h 80"/>
              <a:gd name="T46" fmla="*/ 3234691 w 2143"/>
              <a:gd name="T47" fmla="*/ 144462 h 80"/>
              <a:gd name="T48" fmla="*/ 3334050 w 2143"/>
              <a:gd name="T49" fmla="*/ 10835 h 80"/>
              <a:gd name="T50" fmla="*/ 2174860 w 2143"/>
              <a:gd name="T51" fmla="*/ 144462 h 80"/>
              <a:gd name="T52" fmla="*/ 1780578 w 2143"/>
              <a:gd name="T53" fmla="*/ 0 h 80"/>
              <a:gd name="T54" fmla="*/ 1890977 w 2143"/>
              <a:gd name="T55" fmla="*/ 0 h 80"/>
              <a:gd name="T56" fmla="*/ 1416261 w 2143"/>
              <a:gd name="T57" fmla="*/ 144462 h 80"/>
              <a:gd name="T58" fmla="*/ 1523506 w 2143"/>
              <a:gd name="T59" fmla="*/ 0 h 80"/>
              <a:gd name="T60" fmla="*/ 2043959 w 2143"/>
              <a:gd name="T61" fmla="*/ 144462 h 80"/>
              <a:gd name="T62" fmla="*/ 1913057 w 2143"/>
              <a:gd name="T63" fmla="*/ 0 h 80"/>
              <a:gd name="T64" fmla="*/ 2018725 w 2143"/>
              <a:gd name="T65" fmla="*/ 0 h 80"/>
              <a:gd name="T66" fmla="*/ 1285360 w 2143"/>
              <a:gd name="T67" fmla="*/ 144462 h 80"/>
              <a:gd name="T68" fmla="*/ 1392604 w 2143"/>
              <a:gd name="T69" fmla="*/ 0 h 80"/>
              <a:gd name="T70" fmla="*/ 1261703 w 2143"/>
              <a:gd name="T71" fmla="*/ 144462 h 80"/>
              <a:gd name="T72" fmla="*/ 2684273 w 2143"/>
              <a:gd name="T73" fmla="*/ 0 h 80"/>
              <a:gd name="T74" fmla="*/ 2791517 w 2143"/>
              <a:gd name="T75" fmla="*/ 0 h 80"/>
              <a:gd name="T76" fmla="*/ 2714238 w 2143"/>
              <a:gd name="T77" fmla="*/ 144462 h 80"/>
              <a:gd name="T78" fmla="*/ 2815174 w 2143"/>
              <a:gd name="T79" fmla="*/ 0 h 80"/>
              <a:gd name="T80" fmla="*/ 2949230 w 2143"/>
              <a:gd name="T81" fmla="*/ 144462 h 80"/>
              <a:gd name="T82" fmla="*/ 2559680 w 2143"/>
              <a:gd name="T83" fmla="*/ 0 h 80"/>
              <a:gd name="T84" fmla="*/ 2660616 w 2143"/>
              <a:gd name="T85" fmla="*/ 0 h 80"/>
              <a:gd name="T86" fmla="*/ 2323110 w 2143"/>
              <a:gd name="T87" fmla="*/ 144462 h 80"/>
              <a:gd name="T88" fmla="*/ 2428778 w 2143"/>
              <a:gd name="T89" fmla="*/ 0 h 8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143"/>
              <a:gd name="T136" fmla="*/ 0 h 80"/>
              <a:gd name="T137" fmla="*/ 2143 w 2143"/>
              <a:gd name="T138" fmla="*/ 80 h 8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143" h="80">
                <a:moveTo>
                  <a:pt x="227" y="0"/>
                </a:moveTo>
                <a:lnTo>
                  <a:pt x="158" y="80"/>
                </a:lnTo>
                <a:lnTo>
                  <a:pt x="227" y="80"/>
                </a:lnTo>
                <a:lnTo>
                  <a:pt x="291" y="0"/>
                </a:lnTo>
                <a:lnTo>
                  <a:pt x="227" y="0"/>
                </a:lnTo>
                <a:close/>
                <a:moveTo>
                  <a:pt x="147" y="0"/>
                </a:moveTo>
                <a:lnTo>
                  <a:pt x="81" y="80"/>
                </a:lnTo>
                <a:lnTo>
                  <a:pt x="143" y="80"/>
                </a:lnTo>
                <a:lnTo>
                  <a:pt x="210" y="0"/>
                </a:lnTo>
                <a:lnTo>
                  <a:pt x="147" y="0"/>
                </a:lnTo>
                <a:close/>
                <a:moveTo>
                  <a:pt x="391" y="0"/>
                </a:moveTo>
                <a:lnTo>
                  <a:pt x="324" y="80"/>
                </a:lnTo>
                <a:lnTo>
                  <a:pt x="389" y="80"/>
                </a:lnTo>
                <a:lnTo>
                  <a:pt x="455" y="0"/>
                </a:lnTo>
                <a:lnTo>
                  <a:pt x="391" y="0"/>
                </a:lnTo>
                <a:close/>
                <a:moveTo>
                  <a:pt x="0" y="0"/>
                </a:moveTo>
                <a:lnTo>
                  <a:pt x="0" y="60"/>
                </a:lnTo>
                <a:lnTo>
                  <a:pt x="49" y="0"/>
                </a:lnTo>
                <a:lnTo>
                  <a:pt x="0" y="0"/>
                </a:lnTo>
                <a:close/>
                <a:moveTo>
                  <a:pt x="472" y="0"/>
                </a:moveTo>
                <a:lnTo>
                  <a:pt x="407" y="80"/>
                </a:lnTo>
                <a:lnTo>
                  <a:pt x="474" y="80"/>
                </a:lnTo>
                <a:lnTo>
                  <a:pt x="540" y="0"/>
                </a:lnTo>
                <a:lnTo>
                  <a:pt x="472" y="0"/>
                </a:lnTo>
                <a:close/>
                <a:moveTo>
                  <a:pt x="64" y="0"/>
                </a:moveTo>
                <a:lnTo>
                  <a:pt x="0" y="78"/>
                </a:lnTo>
                <a:lnTo>
                  <a:pt x="0" y="80"/>
                </a:lnTo>
                <a:lnTo>
                  <a:pt x="64" y="80"/>
                </a:lnTo>
                <a:lnTo>
                  <a:pt x="131" y="0"/>
                </a:lnTo>
                <a:lnTo>
                  <a:pt x="64" y="0"/>
                </a:lnTo>
                <a:close/>
                <a:moveTo>
                  <a:pt x="308" y="0"/>
                </a:moveTo>
                <a:lnTo>
                  <a:pt x="241" y="80"/>
                </a:lnTo>
                <a:lnTo>
                  <a:pt x="308" y="80"/>
                </a:lnTo>
                <a:lnTo>
                  <a:pt x="374" y="0"/>
                </a:lnTo>
                <a:lnTo>
                  <a:pt x="308" y="0"/>
                </a:lnTo>
                <a:close/>
                <a:moveTo>
                  <a:pt x="723" y="0"/>
                </a:moveTo>
                <a:lnTo>
                  <a:pt x="654" y="80"/>
                </a:lnTo>
                <a:lnTo>
                  <a:pt x="723" y="80"/>
                </a:lnTo>
                <a:lnTo>
                  <a:pt x="787" y="0"/>
                </a:lnTo>
                <a:lnTo>
                  <a:pt x="723" y="0"/>
                </a:lnTo>
                <a:close/>
                <a:moveTo>
                  <a:pt x="640" y="0"/>
                </a:moveTo>
                <a:lnTo>
                  <a:pt x="575" y="80"/>
                </a:lnTo>
                <a:lnTo>
                  <a:pt x="640" y="80"/>
                </a:lnTo>
                <a:lnTo>
                  <a:pt x="704" y="0"/>
                </a:lnTo>
                <a:lnTo>
                  <a:pt x="640" y="0"/>
                </a:lnTo>
                <a:close/>
                <a:moveTo>
                  <a:pt x="557" y="0"/>
                </a:moveTo>
                <a:lnTo>
                  <a:pt x="492" y="80"/>
                </a:lnTo>
                <a:lnTo>
                  <a:pt x="557" y="80"/>
                </a:lnTo>
                <a:lnTo>
                  <a:pt x="623" y="0"/>
                </a:lnTo>
                <a:lnTo>
                  <a:pt x="557" y="0"/>
                </a:lnTo>
                <a:close/>
                <a:moveTo>
                  <a:pt x="1047" y="0"/>
                </a:moveTo>
                <a:lnTo>
                  <a:pt x="981" y="80"/>
                </a:lnTo>
                <a:lnTo>
                  <a:pt x="1046" y="80"/>
                </a:lnTo>
                <a:lnTo>
                  <a:pt x="1114" y="0"/>
                </a:lnTo>
                <a:lnTo>
                  <a:pt x="1047" y="0"/>
                </a:lnTo>
                <a:close/>
                <a:moveTo>
                  <a:pt x="1461" y="0"/>
                </a:moveTo>
                <a:lnTo>
                  <a:pt x="1394" y="80"/>
                </a:lnTo>
                <a:lnTo>
                  <a:pt x="1457" y="80"/>
                </a:lnTo>
                <a:lnTo>
                  <a:pt x="1523" y="0"/>
                </a:lnTo>
                <a:lnTo>
                  <a:pt x="1461" y="0"/>
                </a:lnTo>
                <a:close/>
                <a:moveTo>
                  <a:pt x="1953" y="0"/>
                </a:moveTo>
                <a:lnTo>
                  <a:pt x="1887" y="80"/>
                </a:lnTo>
                <a:lnTo>
                  <a:pt x="1953" y="80"/>
                </a:lnTo>
                <a:lnTo>
                  <a:pt x="2018" y="0"/>
                </a:lnTo>
                <a:lnTo>
                  <a:pt x="1953" y="0"/>
                </a:lnTo>
                <a:close/>
                <a:moveTo>
                  <a:pt x="2036" y="0"/>
                </a:moveTo>
                <a:lnTo>
                  <a:pt x="1968" y="80"/>
                </a:lnTo>
                <a:lnTo>
                  <a:pt x="2036" y="80"/>
                </a:lnTo>
                <a:lnTo>
                  <a:pt x="2101" y="0"/>
                </a:lnTo>
                <a:lnTo>
                  <a:pt x="2036" y="0"/>
                </a:lnTo>
                <a:close/>
                <a:moveTo>
                  <a:pt x="2114" y="6"/>
                </a:moveTo>
                <a:lnTo>
                  <a:pt x="2051" y="80"/>
                </a:lnTo>
                <a:lnTo>
                  <a:pt x="2110" y="80"/>
                </a:lnTo>
                <a:lnTo>
                  <a:pt x="2143" y="42"/>
                </a:lnTo>
                <a:lnTo>
                  <a:pt x="2114" y="6"/>
                </a:lnTo>
                <a:close/>
                <a:moveTo>
                  <a:pt x="1379" y="0"/>
                </a:moveTo>
                <a:lnTo>
                  <a:pt x="1311" y="80"/>
                </a:lnTo>
                <a:lnTo>
                  <a:pt x="1379" y="80"/>
                </a:lnTo>
                <a:lnTo>
                  <a:pt x="1444" y="0"/>
                </a:lnTo>
                <a:lnTo>
                  <a:pt x="1379" y="0"/>
                </a:lnTo>
                <a:close/>
                <a:moveTo>
                  <a:pt x="1129" y="0"/>
                </a:moveTo>
                <a:lnTo>
                  <a:pt x="1064" y="80"/>
                </a:lnTo>
                <a:lnTo>
                  <a:pt x="1130" y="80"/>
                </a:lnTo>
                <a:lnTo>
                  <a:pt x="1199" y="0"/>
                </a:lnTo>
                <a:lnTo>
                  <a:pt x="1129" y="0"/>
                </a:lnTo>
                <a:close/>
                <a:moveTo>
                  <a:pt x="966" y="0"/>
                </a:moveTo>
                <a:lnTo>
                  <a:pt x="898" y="80"/>
                </a:lnTo>
                <a:lnTo>
                  <a:pt x="966" y="80"/>
                </a:lnTo>
                <a:lnTo>
                  <a:pt x="1031" y="0"/>
                </a:lnTo>
                <a:lnTo>
                  <a:pt x="966" y="0"/>
                </a:lnTo>
                <a:close/>
                <a:moveTo>
                  <a:pt x="1296" y="0"/>
                </a:moveTo>
                <a:lnTo>
                  <a:pt x="1232" y="80"/>
                </a:lnTo>
                <a:lnTo>
                  <a:pt x="1296" y="80"/>
                </a:lnTo>
                <a:lnTo>
                  <a:pt x="1361" y="0"/>
                </a:lnTo>
                <a:lnTo>
                  <a:pt x="1296" y="0"/>
                </a:lnTo>
                <a:close/>
                <a:moveTo>
                  <a:pt x="1213" y="0"/>
                </a:moveTo>
                <a:lnTo>
                  <a:pt x="1149" y="80"/>
                </a:lnTo>
                <a:lnTo>
                  <a:pt x="1213" y="80"/>
                </a:lnTo>
                <a:lnTo>
                  <a:pt x="1280" y="0"/>
                </a:lnTo>
                <a:lnTo>
                  <a:pt x="1213" y="0"/>
                </a:lnTo>
                <a:close/>
                <a:moveTo>
                  <a:pt x="883" y="0"/>
                </a:moveTo>
                <a:lnTo>
                  <a:pt x="815" y="80"/>
                </a:lnTo>
                <a:lnTo>
                  <a:pt x="883" y="80"/>
                </a:lnTo>
                <a:lnTo>
                  <a:pt x="948" y="0"/>
                </a:lnTo>
                <a:lnTo>
                  <a:pt x="883" y="0"/>
                </a:lnTo>
                <a:close/>
                <a:moveTo>
                  <a:pt x="804" y="0"/>
                </a:moveTo>
                <a:lnTo>
                  <a:pt x="737" y="80"/>
                </a:lnTo>
                <a:lnTo>
                  <a:pt x="800" y="80"/>
                </a:lnTo>
                <a:lnTo>
                  <a:pt x="867" y="0"/>
                </a:lnTo>
                <a:lnTo>
                  <a:pt x="804" y="0"/>
                </a:lnTo>
                <a:close/>
                <a:moveTo>
                  <a:pt x="1702" y="0"/>
                </a:moveTo>
                <a:lnTo>
                  <a:pt x="1638" y="80"/>
                </a:lnTo>
                <a:lnTo>
                  <a:pt x="1702" y="80"/>
                </a:lnTo>
                <a:lnTo>
                  <a:pt x="1770" y="0"/>
                </a:lnTo>
                <a:lnTo>
                  <a:pt x="1702" y="0"/>
                </a:lnTo>
                <a:close/>
                <a:moveTo>
                  <a:pt x="1785" y="0"/>
                </a:moveTo>
                <a:lnTo>
                  <a:pt x="1721" y="80"/>
                </a:lnTo>
                <a:lnTo>
                  <a:pt x="1787" y="80"/>
                </a:lnTo>
                <a:lnTo>
                  <a:pt x="1855" y="0"/>
                </a:lnTo>
                <a:lnTo>
                  <a:pt x="1785" y="0"/>
                </a:lnTo>
                <a:close/>
                <a:moveTo>
                  <a:pt x="1870" y="0"/>
                </a:moveTo>
                <a:lnTo>
                  <a:pt x="1806" y="80"/>
                </a:lnTo>
                <a:lnTo>
                  <a:pt x="1870" y="80"/>
                </a:lnTo>
                <a:lnTo>
                  <a:pt x="1938" y="0"/>
                </a:lnTo>
                <a:lnTo>
                  <a:pt x="1870" y="0"/>
                </a:lnTo>
                <a:close/>
                <a:moveTo>
                  <a:pt x="1623" y="0"/>
                </a:moveTo>
                <a:lnTo>
                  <a:pt x="1555" y="80"/>
                </a:lnTo>
                <a:lnTo>
                  <a:pt x="1623" y="80"/>
                </a:lnTo>
                <a:lnTo>
                  <a:pt x="1687" y="0"/>
                </a:lnTo>
                <a:lnTo>
                  <a:pt x="1623" y="0"/>
                </a:lnTo>
                <a:close/>
                <a:moveTo>
                  <a:pt x="1540" y="0"/>
                </a:moveTo>
                <a:lnTo>
                  <a:pt x="1473" y="80"/>
                </a:lnTo>
                <a:lnTo>
                  <a:pt x="1540" y="80"/>
                </a:lnTo>
                <a:lnTo>
                  <a:pt x="1604" y="0"/>
                </a:lnTo>
                <a:lnTo>
                  <a:pt x="1540" y="0"/>
                </a:lnTo>
                <a:close/>
              </a:path>
            </a:pathLst>
          </a:custGeom>
          <a:solidFill>
            <a:srgbClr val="7279A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47" name="Freeform 12"/>
          <p:cNvSpPr>
            <a:spLocks/>
          </p:cNvSpPr>
          <p:nvPr/>
        </p:nvSpPr>
        <p:spPr bwMode="auto">
          <a:xfrm>
            <a:off x="4675188" y="3981450"/>
            <a:ext cx="1481137" cy="127000"/>
          </a:xfrm>
          <a:custGeom>
            <a:avLst/>
            <a:gdLst>
              <a:gd name="T0" fmla="*/ 0 w 933"/>
              <a:gd name="T1" fmla="*/ 127000 h 80"/>
              <a:gd name="T2" fmla="*/ 1428750 w 933"/>
              <a:gd name="T3" fmla="*/ 127000 h 80"/>
              <a:gd name="T4" fmla="*/ 1481137 w 933"/>
              <a:gd name="T5" fmla="*/ 66675 h 80"/>
              <a:gd name="T6" fmla="*/ 1428750 w 933"/>
              <a:gd name="T7" fmla="*/ 0 h 80"/>
              <a:gd name="T8" fmla="*/ 0 w 933"/>
              <a:gd name="T9" fmla="*/ 0 h 80"/>
              <a:gd name="T10" fmla="*/ 0 w 933"/>
              <a:gd name="T11" fmla="*/ 127000 h 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33"/>
              <a:gd name="T19" fmla="*/ 0 h 80"/>
              <a:gd name="T20" fmla="*/ 933 w 933"/>
              <a:gd name="T21" fmla="*/ 80 h 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33" h="80">
                <a:moveTo>
                  <a:pt x="0" y="80"/>
                </a:moveTo>
                <a:lnTo>
                  <a:pt x="900" y="80"/>
                </a:lnTo>
                <a:lnTo>
                  <a:pt x="933" y="42"/>
                </a:lnTo>
                <a:lnTo>
                  <a:pt x="900" y="0"/>
                </a:lnTo>
                <a:lnTo>
                  <a:pt x="0" y="0"/>
                </a:lnTo>
                <a:lnTo>
                  <a:pt x="0" y="80"/>
                </a:lnTo>
                <a:close/>
              </a:path>
            </a:pathLst>
          </a:custGeom>
          <a:solidFill>
            <a:srgbClr val="D0755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48" name="Freeform 13"/>
          <p:cNvSpPr>
            <a:spLocks/>
          </p:cNvSpPr>
          <p:nvPr/>
        </p:nvSpPr>
        <p:spPr bwMode="auto">
          <a:xfrm>
            <a:off x="5699125" y="4178300"/>
            <a:ext cx="1570038" cy="133350"/>
          </a:xfrm>
          <a:custGeom>
            <a:avLst/>
            <a:gdLst>
              <a:gd name="T0" fmla="*/ 0 w 989"/>
              <a:gd name="T1" fmla="*/ 0 h 84"/>
              <a:gd name="T2" fmla="*/ 0 w 989"/>
              <a:gd name="T3" fmla="*/ 133350 h 84"/>
              <a:gd name="T4" fmla="*/ 1519238 w 989"/>
              <a:gd name="T5" fmla="*/ 133350 h 84"/>
              <a:gd name="T6" fmla="*/ 1570038 w 989"/>
              <a:gd name="T7" fmla="*/ 66675 h 84"/>
              <a:gd name="T8" fmla="*/ 1519238 w 989"/>
              <a:gd name="T9" fmla="*/ 0 h 84"/>
              <a:gd name="T10" fmla="*/ 0 w 989"/>
              <a:gd name="T11" fmla="*/ 0 h 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89"/>
              <a:gd name="T19" fmla="*/ 0 h 84"/>
              <a:gd name="T20" fmla="*/ 989 w 989"/>
              <a:gd name="T21" fmla="*/ 84 h 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89" h="84">
                <a:moveTo>
                  <a:pt x="0" y="0"/>
                </a:moveTo>
                <a:lnTo>
                  <a:pt x="0" y="84"/>
                </a:lnTo>
                <a:lnTo>
                  <a:pt x="957" y="84"/>
                </a:lnTo>
                <a:lnTo>
                  <a:pt x="989" y="42"/>
                </a:lnTo>
                <a:lnTo>
                  <a:pt x="957" y="0"/>
                </a:lnTo>
                <a:lnTo>
                  <a:pt x="0" y="0"/>
                </a:lnTo>
                <a:close/>
              </a:path>
            </a:pathLst>
          </a:custGeom>
          <a:solidFill>
            <a:srgbClr val="D0755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49" name="Freeform 14"/>
          <p:cNvSpPr>
            <a:spLocks noEditPoints="1"/>
          </p:cNvSpPr>
          <p:nvPr/>
        </p:nvSpPr>
        <p:spPr bwMode="auto">
          <a:xfrm>
            <a:off x="6343650" y="4438650"/>
            <a:ext cx="2800350" cy="142875"/>
          </a:xfrm>
          <a:custGeom>
            <a:avLst/>
            <a:gdLst>
              <a:gd name="T0" fmla="*/ 1534690 w 1832"/>
              <a:gd name="T1" fmla="*/ 142875 h 82"/>
              <a:gd name="T2" fmla="*/ 1731876 w 1832"/>
              <a:gd name="T3" fmla="*/ 0 h 82"/>
              <a:gd name="T4" fmla="*/ 1878619 w 1832"/>
              <a:gd name="T5" fmla="*/ 0 h 82"/>
              <a:gd name="T6" fmla="*/ 1878619 w 1832"/>
              <a:gd name="T7" fmla="*/ 142875 h 82"/>
              <a:gd name="T8" fmla="*/ 1878619 w 1832"/>
              <a:gd name="T9" fmla="*/ 0 h 82"/>
              <a:gd name="T10" fmla="*/ 1655447 w 1832"/>
              <a:gd name="T11" fmla="*/ 142875 h 82"/>
              <a:gd name="T12" fmla="*/ 1852634 w 1832"/>
              <a:gd name="T13" fmla="*/ 0 h 82"/>
              <a:gd name="T14" fmla="*/ 1505647 w 1832"/>
              <a:gd name="T15" fmla="*/ 0 h 82"/>
              <a:gd name="T16" fmla="*/ 1505647 w 1832"/>
              <a:gd name="T17" fmla="*/ 142875 h 82"/>
              <a:gd name="T18" fmla="*/ 1505647 w 1832"/>
              <a:gd name="T19" fmla="*/ 0 h 82"/>
              <a:gd name="T20" fmla="*/ 1280946 w 1832"/>
              <a:gd name="T21" fmla="*/ 142875 h 82"/>
              <a:gd name="T22" fmla="*/ 1481189 w 1832"/>
              <a:gd name="T23" fmla="*/ 0 h 82"/>
              <a:gd name="T24" fmla="*/ 1125032 w 1832"/>
              <a:gd name="T25" fmla="*/ 0 h 82"/>
              <a:gd name="T26" fmla="*/ 1125032 w 1832"/>
              <a:gd name="T27" fmla="*/ 142875 h 82"/>
              <a:gd name="T28" fmla="*/ 1125032 w 1832"/>
              <a:gd name="T29" fmla="*/ 0 h 82"/>
              <a:gd name="T30" fmla="*/ 1151017 w 1832"/>
              <a:gd name="T31" fmla="*/ 142875 h 82"/>
              <a:gd name="T32" fmla="*/ 1357375 w 1832"/>
              <a:gd name="T33" fmla="*/ 0 h 82"/>
              <a:gd name="T34" fmla="*/ 2756021 w 1832"/>
              <a:gd name="T35" fmla="*/ 6970 h 82"/>
              <a:gd name="T36" fmla="*/ 2749907 w 1832"/>
              <a:gd name="T37" fmla="*/ 142875 h 82"/>
              <a:gd name="T38" fmla="*/ 2756021 w 1832"/>
              <a:gd name="T39" fmla="*/ 6970 h 82"/>
              <a:gd name="T40" fmla="*/ 900331 w 1832"/>
              <a:gd name="T41" fmla="*/ 142875 h 82"/>
              <a:gd name="T42" fmla="*/ 1100574 w 1832"/>
              <a:gd name="T43" fmla="*/ 0 h 82"/>
              <a:gd name="T44" fmla="*/ 2005491 w 1832"/>
              <a:gd name="T45" fmla="*/ 0 h 82"/>
              <a:gd name="T46" fmla="*/ 2005491 w 1832"/>
              <a:gd name="T47" fmla="*/ 142875 h 82"/>
              <a:gd name="T48" fmla="*/ 2005491 w 1832"/>
              <a:gd name="T49" fmla="*/ 0 h 82"/>
              <a:gd name="T50" fmla="*/ 2412092 w 1832"/>
              <a:gd name="T51" fmla="*/ 142875 h 82"/>
              <a:gd name="T52" fmla="*/ 2612335 w 1832"/>
              <a:gd name="T53" fmla="*/ 0 h 82"/>
              <a:gd name="T54" fmla="*/ 2636792 w 1832"/>
              <a:gd name="T55" fmla="*/ 0 h 82"/>
              <a:gd name="T56" fmla="*/ 2636792 w 1832"/>
              <a:gd name="T57" fmla="*/ 142875 h 82"/>
              <a:gd name="T58" fmla="*/ 2636792 w 1832"/>
              <a:gd name="T59" fmla="*/ 0 h 82"/>
              <a:gd name="T60" fmla="*/ 2285220 w 1832"/>
              <a:gd name="T61" fmla="*/ 142875 h 82"/>
              <a:gd name="T62" fmla="*/ 2486992 w 1832"/>
              <a:gd name="T63" fmla="*/ 0 h 82"/>
              <a:gd name="T64" fmla="*/ 2132363 w 1832"/>
              <a:gd name="T65" fmla="*/ 0 h 82"/>
              <a:gd name="T66" fmla="*/ 2132363 w 1832"/>
              <a:gd name="T67" fmla="*/ 142875 h 82"/>
              <a:gd name="T68" fmla="*/ 2132363 w 1832"/>
              <a:gd name="T69" fmla="*/ 0 h 82"/>
              <a:gd name="T70" fmla="*/ 2155291 w 1832"/>
              <a:gd name="T71" fmla="*/ 142875 h 82"/>
              <a:gd name="T72" fmla="*/ 2360120 w 1832"/>
              <a:gd name="T73" fmla="*/ 0 h 82"/>
              <a:gd name="T74" fmla="*/ 249158 w 1832"/>
              <a:gd name="T75" fmla="*/ 0 h 82"/>
              <a:gd name="T76" fmla="*/ 252215 w 1832"/>
              <a:gd name="T77" fmla="*/ 142875 h 82"/>
              <a:gd name="T78" fmla="*/ 249158 w 1832"/>
              <a:gd name="T79" fmla="*/ 0 h 82"/>
              <a:gd name="T80" fmla="*/ 19871 w 1832"/>
              <a:gd name="T81" fmla="*/ 142875 h 82"/>
              <a:gd name="T82" fmla="*/ 220115 w 1832"/>
              <a:gd name="T83" fmla="*/ 0 h 82"/>
              <a:gd name="T84" fmla="*/ 874345 w 1832"/>
              <a:gd name="T85" fmla="*/ 0 h 82"/>
              <a:gd name="T86" fmla="*/ 874345 w 1832"/>
              <a:gd name="T87" fmla="*/ 142875 h 82"/>
              <a:gd name="T88" fmla="*/ 874345 w 1832"/>
              <a:gd name="T89" fmla="*/ 0 h 82"/>
              <a:gd name="T90" fmla="*/ 651173 w 1832"/>
              <a:gd name="T91" fmla="*/ 142875 h 82"/>
              <a:gd name="T92" fmla="*/ 849888 w 1832"/>
              <a:gd name="T93" fmla="*/ 0 h 82"/>
              <a:gd name="T94" fmla="*/ 0 w 1832"/>
              <a:gd name="T95" fmla="*/ 0 h 82"/>
              <a:gd name="T96" fmla="*/ 96300 w 1832"/>
              <a:gd name="T97" fmla="*/ 0 h 82"/>
              <a:gd name="T98" fmla="*/ 379087 w 1832"/>
              <a:gd name="T99" fmla="*/ 0 h 82"/>
              <a:gd name="T100" fmla="*/ 376030 w 1832"/>
              <a:gd name="T101" fmla="*/ 142875 h 82"/>
              <a:gd name="T102" fmla="*/ 379087 w 1832"/>
              <a:gd name="T103" fmla="*/ 0 h 82"/>
              <a:gd name="T104" fmla="*/ 527359 w 1832"/>
              <a:gd name="T105" fmla="*/ 142875 h 82"/>
              <a:gd name="T106" fmla="*/ 730659 w 1832"/>
              <a:gd name="T107" fmla="*/ 0 h 82"/>
              <a:gd name="T108" fmla="*/ 502901 w 1832"/>
              <a:gd name="T109" fmla="*/ 0 h 82"/>
              <a:gd name="T110" fmla="*/ 502901 w 1832"/>
              <a:gd name="T111" fmla="*/ 142875 h 82"/>
              <a:gd name="T112" fmla="*/ 502901 w 1832"/>
              <a:gd name="T113" fmla="*/ 0 h 8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832"/>
              <a:gd name="T172" fmla="*/ 0 h 82"/>
              <a:gd name="T173" fmla="*/ 1832 w 1832"/>
              <a:gd name="T174" fmla="*/ 82 h 82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832" h="82">
                <a:moveTo>
                  <a:pt x="1068" y="0"/>
                </a:moveTo>
                <a:lnTo>
                  <a:pt x="1004" y="82"/>
                </a:lnTo>
                <a:lnTo>
                  <a:pt x="1068" y="82"/>
                </a:lnTo>
                <a:lnTo>
                  <a:pt x="1133" y="0"/>
                </a:lnTo>
                <a:lnTo>
                  <a:pt x="1068" y="0"/>
                </a:lnTo>
                <a:close/>
                <a:moveTo>
                  <a:pt x="1229" y="0"/>
                </a:moveTo>
                <a:lnTo>
                  <a:pt x="1164" y="82"/>
                </a:lnTo>
                <a:lnTo>
                  <a:pt x="1229" y="82"/>
                </a:lnTo>
                <a:lnTo>
                  <a:pt x="1295" y="0"/>
                </a:lnTo>
                <a:lnTo>
                  <a:pt x="1229" y="0"/>
                </a:lnTo>
                <a:close/>
                <a:moveTo>
                  <a:pt x="1150" y="0"/>
                </a:moveTo>
                <a:lnTo>
                  <a:pt x="1083" y="82"/>
                </a:lnTo>
                <a:lnTo>
                  <a:pt x="1146" y="82"/>
                </a:lnTo>
                <a:lnTo>
                  <a:pt x="1212" y="0"/>
                </a:lnTo>
                <a:lnTo>
                  <a:pt x="1150" y="0"/>
                </a:lnTo>
                <a:close/>
                <a:moveTo>
                  <a:pt x="985" y="0"/>
                </a:moveTo>
                <a:lnTo>
                  <a:pt x="921" y="82"/>
                </a:lnTo>
                <a:lnTo>
                  <a:pt x="985" y="82"/>
                </a:lnTo>
                <a:lnTo>
                  <a:pt x="1052" y="0"/>
                </a:lnTo>
                <a:lnTo>
                  <a:pt x="985" y="0"/>
                </a:lnTo>
                <a:close/>
                <a:moveTo>
                  <a:pt x="902" y="0"/>
                </a:moveTo>
                <a:lnTo>
                  <a:pt x="838" y="82"/>
                </a:lnTo>
                <a:lnTo>
                  <a:pt x="902" y="82"/>
                </a:lnTo>
                <a:lnTo>
                  <a:pt x="969" y="0"/>
                </a:lnTo>
                <a:lnTo>
                  <a:pt x="902" y="0"/>
                </a:lnTo>
                <a:close/>
                <a:moveTo>
                  <a:pt x="736" y="0"/>
                </a:moveTo>
                <a:lnTo>
                  <a:pt x="670" y="82"/>
                </a:lnTo>
                <a:lnTo>
                  <a:pt x="736" y="82"/>
                </a:lnTo>
                <a:lnTo>
                  <a:pt x="803" y="0"/>
                </a:lnTo>
                <a:lnTo>
                  <a:pt x="736" y="0"/>
                </a:lnTo>
                <a:close/>
                <a:moveTo>
                  <a:pt x="819" y="0"/>
                </a:moveTo>
                <a:lnTo>
                  <a:pt x="753" y="82"/>
                </a:lnTo>
                <a:lnTo>
                  <a:pt x="821" y="82"/>
                </a:lnTo>
                <a:lnTo>
                  <a:pt x="888" y="0"/>
                </a:lnTo>
                <a:lnTo>
                  <a:pt x="819" y="0"/>
                </a:lnTo>
                <a:close/>
                <a:moveTo>
                  <a:pt x="1803" y="4"/>
                </a:moveTo>
                <a:lnTo>
                  <a:pt x="1740" y="82"/>
                </a:lnTo>
                <a:lnTo>
                  <a:pt x="1799" y="82"/>
                </a:lnTo>
                <a:lnTo>
                  <a:pt x="1832" y="40"/>
                </a:lnTo>
                <a:lnTo>
                  <a:pt x="1803" y="4"/>
                </a:lnTo>
                <a:close/>
                <a:moveTo>
                  <a:pt x="655" y="0"/>
                </a:moveTo>
                <a:lnTo>
                  <a:pt x="589" y="82"/>
                </a:lnTo>
                <a:lnTo>
                  <a:pt x="655" y="82"/>
                </a:lnTo>
                <a:lnTo>
                  <a:pt x="720" y="0"/>
                </a:lnTo>
                <a:lnTo>
                  <a:pt x="655" y="0"/>
                </a:lnTo>
                <a:close/>
                <a:moveTo>
                  <a:pt x="1312" y="0"/>
                </a:moveTo>
                <a:lnTo>
                  <a:pt x="1244" y="82"/>
                </a:lnTo>
                <a:lnTo>
                  <a:pt x="1312" y="82"/>
                </a:lnTo>
                <a:lnTo>
                  <a:pt x="1376" y="0"/>
                </a:lnTo>
                <a:lnTo>
                  <a:pt x="1312" y="0"/>
                </a:lnTo>
                <a:close/>
                <a:moveTo>
                  <a:pt x="1642" y="0"/>
                </a:moveTo>
                <a:lnTo>
                  <a:pt x="1578" y="82"/>
                </a:lnTo>
                <a:lnTo>
                  <a:pt x="1642" y="82"/>
                </a:lnTo>
                <a:lnTo>
                  <a:pt x="1709" y="0"/>
                </a:lnTo>
                <a:lnTo>
                  <a:pt x="1642" y="0"/>
                </a:lnTo>
                <a:close/>
                <a:moveTo>
                  <a:pt x="1725" y="0"/>
                </a:moveTo>
                <a:lnTo>
                  <a:pt x="1661" y="82"/>
                </a:lnTo>
                <a:lnTo>
                  <a:pt x="1725" y="82"/>
                </a:lnTo>
                <a:lnTo>
                  <a:pt x="1790" y="0"/>
                </a:lnTo>
                <a:lnTo>
                  <a:pt x="1725" y="0"/>
                </a:lnTo>
                <a:close/>
                <a:moveTo>
                  <a:pt x="1559" y="0"/>
                </a:moveTo>
                <a:lnTo>
                  <a:pt x="1495" y="82"/>
                </a:lnTo>
                <a:lnTo>
                  <a:pt x="1559" y="82"/>
                </a:lnTo>
                <a:lnTo>
                  <a:pt x="1627" y="0"/>
                </a:lnTo>
                <a:lnTo>
                  <a:pt x="1559" y="0"/>
                </a:lnTo>
                <a:close/>
                <a:moveTo>
                  <a:pt x="1395" y="0"/>
                </a:moveTo>
                <a:lnTo>
                  <a:pt x="1327" y="82"/>
                </a:lnTo>
                <a:lnTo>
                  <a:pt x="1395" y="82"/>
                </a:lnTo>
                <a:lnTo>
                  <a:pt x="1459" y="0"/>
                </a:lnTo>
                <a:lnTo>
                  <a:pt x="1395" y="0"/>
                </a:lnTo>
                <a:close/>
                <a:moveTo>
                  <a:pt x="1476" y="0"/>
                </a:moveTo>
                <a:lnTo>
                  <a:pt x="1410" y="82"/>
                </a:lnTo>
                <a:lnTo>
                  <a:pt x="1480" y="82"/>
                </a:lnTo>
                <a:lnTo>
                  <a:pt x="1544" y="0"/>
                </a:lnTo>
                <a:lnTo>
                  <a:pt x="1476" y="0"/>
                </a:lnTo>
                <a:close/>
                <a:moveTo>
                  <a:pt x="163" y="0"/>
                </a:moveTo>
                <a:lnTo>
                  <a:pt x="96" y="82"/>
                </a:lnTo>
                <a:lnTo>
                  <a:pt x="165" y="82"/>
                </a:lnTo>
                <a:lnTo>
                  <a:pt x="229" y="0"/>
                </a:lnTo>
                <a:lnTo>
                  <a:pt x="163" y="0"/>
                </a:lnTo>
                <a:close/>
                <a:moveTo>
                  <a:pt x="80" y="0"/>
                </a:moveTo>
                <a:lnTo>
                  <a:pt x="13" y="82"/>
                </a:lnTo>
                <a:lnTo>
                  <a:pt x="80" y="82"/>
                </a:lnTo>
                <a:lnTo>
                  <a:pt x="144" y="0"/>
                </a:lnTo>
                <a:lnTo>
                  <a:pt x="80" y="0"/>
                </a:lnTo>
                <a:close/>
                <a:moveTo>
                  <a:pt x="572" y="0"/>
                </a:moveTo>
                <a:lnTo>
                  <a:pt x="508" y="82"/>
                </a:lnTo>
                <a:lnTo>
                  <a:pt x="572" y="82"/>
                </a:lnTo>
                <a:lnTo>
                  <a:pt x="639" y="0"/>
                </a:lnTo>
                <a:lnTo>
                  <a:pt x="572" y="0"/>
                </a:lnTo>
                <a:close/>
                <a:moveTo>
                  <a:pt x="493" y="0"/>
                </a:moveTo>
                <a:lnTo>
                  <a:pt x="426" y="82"/>
                </a:lnTo>
                <a:lnTo>
                  <a:pt x="489" y="82"/>
                </a:lnTo>
                <a:lnTo>
                  <a:pt x="556" y="0"/>
                </a:lnTo>
                <a:lnTo>
                  <a:pt x="493" y="0"/>
                </a:lnTo>
                <a:close/>
                <a:moveTo>
                  <a:pt x="0" y="0"/>
                </a:moveTo>
                <a:lnTo>
                  <a:pt x="0" y="76"/>
                </a:lnTo>
                <a:lnTo>
                  <a:pt x="63" y="0"/>
                </a:lnTo>
                <a:lnTo>
                  <a:pt x="0" y="0"/>
                </a:lnTo>
                <a:close/>
                <a:moveTo>
                  <a:pt x="248" y="0"/>
                </a:moveTo>
                <a:lnTo>
                  <a:pt x="181" y="82"/>
                </a:lnTo>
                <a:lnTo>
                  <a:pt x="246" y="82"/>
                </a:lnTo>
                <a:lnTo>
                  <a:pt x="312" y="0"/>
                </a:lnTo>
                <a:lnTo>
                  <a:pt x="248" y="0"/>
                </a:lnTo>
                <a:close/>
                <a:moveTo>
                  <a:pt x="412" y="0"/>
                </a:moveTo>
                <a:lnTo>
                  <a:pt x="345" y="82"/>
                </a:lnTo>
                <a:lnTo>
                  <a:pt x="412" y="82"/>
                </a:lnTo>
                <a:lnTo>
                  <a:pt x="478" y="0"/>
                </a:lnTo>
                <a:lnTo>
                  <a:pt x="412" y="0"/>
                </a:lnTo>
                <a:close/>
                <a:moveTo>
                  <a:pt x="329" y="0"/>
                </a:moveTo>
                <a:lnTo>
                  <a:pt x="264" y="82"/>
                </a:lnTo>
                <a:lnTo>
                  <a:pt x="329" y="82"/>
                </a:lnTo>
                <a:lnTo>
                  <a:pt x="395" y="0"/>
                </a:lnTo>
                <a:lnTo>
                  <a:pt x="329" y="0"/>
                </a:lnTo>
                <a:close/>
              </a:path>
            </a:pathLst>
          </a:custGeom>
          <a:solidFill>
            <a:srgbClr val="D0755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50" name="Freeform 15"/>
          <p:cNvSpPr>
            <a:spLocks/>
          </p:cNvSpPr>
          <p:nvPr/>
        </p:nvSpPr>
        <p:spPr bwMode="auto">
          <a:xfrm>
            <a:off x="3351213" y="3784600"/>
            <a:ext cx="1652587" cy="149225"/>
          </a:xfrm>
          <a:custGeom>
            <a:avLst/>
            <a:gdLst>
              <a:gd name="T0" fmla="*/ 1652587 w 915"/>
              <a:gd name="T1" fmla="*/ 78343 h 80"/>
              <a:gd name="T2" fmla="*/ 1591179 w 915"/>
              <a:gd name="T3" fmla="*/ 0 h 80"/>
              <a:gd name="T4" fmla="*/ 0 w 915"/>
              <a:gd name="T5" fmla="*/ 0 h 80"/>
              <a:gd name="T6" fmla="*/ 0 w 915"/>
              <a:gd name="T7" fmla="*/ 149225 h 80"/>
              <a:gd name="T8" fmla="*/ 1591179 w 915"/>
              <a:gd name="T9" fmla="*/ 149225 h 80"/>
              <a:gd name="T10" fmla="*/ 1652587 w 915"/>
              <a:gd name="T11" fmla="*/ 78343 h 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15"/>
              <a:gd name="T19" fmla="*/ 0 h 80"/>
              <a:gd name="T20" fmla="*/ 915 w 915"/>
              <a:gd name="T21" fmla="*/ 80 h 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15" h="80">
                <a:moveTo>
                  <a:pt x="915" y="42"/>
                </a:moveTo>
                <a:lnTo>
                  <a:pt x="881" y="0"/>
                </a:lnTo>
                <a:lnTo>
                  <a:pt x="0" y="0"/>
                </a:lnTo>
                <a:lnTo>
                  <a:pt x="0" y="80"/>
                </a:lnTo>
                <a:lnTo>
                  <a:pt x="881" y="80"/>
                </a:lnTo>
                <a:lnTo>
                  <a:pt x="915" y="42"/>
                </a:lnTo>
                <a:close/>
              </a:path>
            </a:pathLst>
          </a:custGeom>
          <a:solidFill>
            <a:srgbClr val="B323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51" name="Freeform 16"/>
          <p:cNvSpPr>
            <a:spLocks noEditPoints="1"/>
          </p:cNvSpPr>
          <p:nvPr/>
        </p:nvSpPr>
        <p:spPr bwMode="auto">
          <a:xfrm>
            <a:off x="4922838" y="5099050"/>
            <a:ext cx="1238250" cy="127000"/>
          </a:xfrm>
          <a:custGeom>
            <a:avLst/>
            <a:gdLst>
              <a:gd name="T0" fmla="*/ 280988 w 780"/>
              <a:gd name="T1" fmla="*/ 0 h 80"/>
              <a:gd name="T2" fmla="*/ 179387 w 780"/>
              <a:gd name="T3" fmla="*/ 127000 h 80"/>
              <a:gd name="T4" fmla="*/ 280988 w 780"/>
              <a:gd name="T5" fmla="*/ 127000 h 80"/>
              <a:gd name="T6" fmla="*/ 390525 w 780"/>
              <a:gd name="T7" fmla="*/ 0 h 80"/>
              <a:gd name="T8" fmla="*/ 280988 w 780"/>
              <a:gd name="T9" fmla="*/ 0 h 80"/>
              <a:gd name="T10" fmla="*/ 26988 w 780"/>
              <a:gd name="T11" fmla="*/ 0 h 80"/>
              <a:gd name="T12" fmla="*/ 0 w 780"/>
              <a:gd name="T13" fmla="*/ 31750 h 80"/>
              <a:gd name="T14" fmla="*/ 0 w 780"/>
              <a:gd name="T15" fmla="*/ 127000 h 80"/>
              <a:gd name="T16" fmla="*/ 23812 w 780"/>
              <a:gd name="T17" fmla="*/ 127000 h 80"/>
              <a:gd name="T18" fmla="*/ 125413 w 780"/>
              <a:gd name="T19" fmla="*/ 0 h 80"/>
              <a:gd name="T20" fmla="*/ 26988 w 780"/>
              <a:gd name="T21" fmla="*/ 0 h 80"/>
              <a:gd name="T22" fmla="*/ 155575 w 780"/>
              <a:gd name="T23" fmla="*/ 0 h 80"/>
              <a:gd name="T24" fmla="*/ 47625 w 780"/>
              <a:gd name="T25" fmla="*/ 127000 h 80"/>
              <a:gd name="T26" fmla="*/ 155575 w 780"/>
              <a:gd name="T27" fmla="*/ 127000 h 80"/>
              <a:gd name="T28" fmla="*/ 257175 w 780"/>
              <a:gd name="T29" fmla="*/ 0 h 80"/>
              <a:gd name="T30" fmla="*/ 155575 w 780"/>
              <a:gd name="T31" fmla="*/ 0 h 80"/>
              <a:gd name="T32" fmla="*/ 679450 w 780"/>
              <a:gd name="T33" fmla="*/ 0 h 80"/>
              <a:gd name="T34" fmla="*/ 574675 w 780"/>
              <a:gd name="T35" fmla="*/ 127000 h 80"/>
              <a:gd name="T36" fmla="*/ 679450 w 780"/>
              <a:gd name="T37" fmla="*/ 127000 h 80"/>
              <a:gd name="T38" fmla="*/ 782637 w 780"/>
              <a:gd name="T39" fmla="*/ 0 h 80"/>
              <a:gd name="T40" fmla="*/ 679450 w 780"/>
              <a:gd name="T41" fmla="*/ 0 h 80"/>
              <a:gd name="T42" fmla="*/ 412750 w 780"/>
              <a:gd name="T43" fmla="*/ 0 h 80"/>
              <a:gd name="T44" fmla="*/ 311150 w 780"/>
              <a:gd name="T45" fmla="*/ 127000 h 80"/>
              <a:gd name="T46" fmla="*/ 412750 w 780"/>
              <a:gd name="T47" fmla="*/ 127000 h 80"/>
              <a:gd name="T48" fmla="*/ 519113 w 780"/>
              <a:gd name="T49" fmla="*/ 0 h 80"/>
              <a:gd name="T50" fmla="*/ 412750 w 780"/>
              <a:gd name="T51" fmla="*/ 0 h 80"/>
              <a:gd name="T52" fmla="*/ 544513 w 780"/>
              <a:gd name="T53" fmla="*/ 0 h 80"/>
              <a:gd name="T54" fmla="*/ 442913 w 780"/>
              <a:gd name="T55" fmla="*/ 127000 h 80"/>
              <a:gd name="T56" fmla="*/ 547688 w 780"/>
              <a:gd name="T57" fmla="*/ 127000 h 80"/>
              <a:gd name="T58" fmla="*/ 654050 w 780"/>
              <a:gd name="T59" fmla="*/ 0 h 80"/>
              <a:gd name="T60" fmla="*/ 544513 w 780"/>
              <a:gd name="T61" fmla="*/ 0 h 80"/>
              <a:gd name="T62" fmla="*/ 811212 w 780"/>
              <a:gd name="T63" fmla="*/ 0 h 80"/>
              <a:gd name="T64" fmla="*/ 703262 w 780"/>
              <a:gd name="T65" fmla="*/ 127000 h 80"/>
              <a:gd name="T66" fmla="*/ 811212 w 780"/>
              <a:gd name="T67" fmla="*/ 127000 h 80"/>
              <a:gd name="T68" fmla="*/ 914400 w 780"/>
              <a:gd name="T69" fmla="*/ 0 h 80"/>
              <a:gd name="T70" fmla="*/ 811212 w 780"/>
              <a:gd name="T71" fmla="*/ 0 h 80"/>
              <a:gd name="T72" fmla="*/ 939800 w 780"/>
              <a:gd name="T73" fmla="*/ 0 h 80"/>
              <a:gd name="T74" fmla="*/ 835025 w 780"/>
              <a:gd name="T75" fmla="*/ 127000 h 80"/>
              <a:gd name="T76" fmla="*/ 936625 w 780"/>
              <a:gd name="T77" fmla="*/ 127000 h 80"/>
              <a:gd name="T78" fmla="*/ 1046163 w 780"/>
              <a:gd name="T79" fmla="*/ 0 h 80"/>
              <a:gd name="T80" fmla="*/ 939800 w 780"/>
              <a:gd name="T81" fmla="*/ 0 h 80"/>
              <a:gd name="T82" fmla="*/ 1068388 w 780"/>
              <a:gd name="T83" fmla="*/ 0 h 80"/>
              <a:gd name="T84" fmla="*/ 966788 w 780"/>
              <a:gd name="T85" fmla="*/ 127000 h 80"/>
              <a:gd name="T86" fmla="*/ 1066800 w 780"/>
              <a:gd name="T87" fmla="*/ 127000 h 80"/>
              <a:gd name="T88" fmla="*/ 1168400 w 780"/>
              <a:gd name="T89" fmla="*/ 0 h 80"/>
              <a:gd name="T90" fmla="*/ 1068388 w 780"/>
              <a:gd name="T91" fmla="*/ 0 h 80"/>
              <a:gd name="T92" fmla="*/ 1189038 w 780"/>
              <a:gd name="T93" fmla="*/ 3175 h 80"/>
              <a:gd name="T94" fmla="*/ 1089025 w 780"/>
              <a:gd name="T95" fmla="*/ 127000 h 80"/>
              <a:gd name="T96" fmla="*/ 1185863 w 780"/>
              <a:gd name="T97" fmla="*/ 127000 h 80"/>
              <a:gd name="T98" fmla="*/ 1238250 w 780"/>
              <a:gd name="T99" fmla="*/ 60325 h 80"/>
              <a:gd name="T100" fmla="*/ 1189038 w 780"/>
              <a:gd name="T101" fmla="*/ 3175 h 8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780"/>
              <a:gd name="T154" fmla="*/ 0 h 80"/>
              <a:gd name="T155" fmla="*/ 780 w 780"/>
              <a:gd name="T156" fmla="*/ 80 h 80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780" h="80">
                <a:moveTo>
                  <a:pt x="177" y="0"/>
                </a:moveTo>
                <a:lnTo>
                  <a:pt x="113" y="80"/>
                </a:lnTo>
                <a:lnTo>
                  <a:pt x="177" y="80"/>
                </a:lnTo>
                <a:lnTo>
                  <a:pt x="246" y="0"/>
                </a:lnTo>
                <a:lnTo>
                  <a:pt x="177" y="0"/>
                </a:lnTo>
                <a:close/>
                <a:moveTo>
                  <a:pt x="17" y="0"/>
                </a:moveTo>
                <a:lnTo>
                  <a:pt x="0" y="20"/>
                </a:lnTo>
                <a:lnTo>
                  <a:pt x="0" y="80"/>
                </a:lnTo>
                <a:lnTo>
                  <a:pt x="15" y="80"/>
                </a:lnTo>
                <a:lnTo>
                  <a:pt x="79" y="0"/>
                </a:lnTo>
                <a:lnTo>
                  <a:pt x="17" y="0"/>
                </a:lnTo>
                <a:close/>
                <a:moveTo>
                  <a:pt x="98" y="0"/>
                </a:moveTo>
                <a:lnTo>
                  <a:pt x="30" y="80"/>
                </a:lnTo>
                <a:lnTo>
                  <a:pt x="98" y="80"/>
                </a:lnTo>
                <a:lnTo>
                  <a:pt x="162" y="0"/>
                </a:lnTo>
                <a:lnTo>
                  <a:pt x="98" y="0"/>
                </a:lnTo>
                <a:close/>
                <a:moveTo>
                  <a:pt x="428" y="0"/>
                </a:moveTo>
                <a:lnTo>
                  <a:pt x="362" y="80"/>
                </a:lnTo>
                <a:lnTo>
                  <a:pt x="428" y="80"/>
                </a:lnTo>
                <a:lnTo>
                  <a:pt x="493" y="0"/>
                </a:lnTo>
                <a:lnTo>
                  <a:pt x="428" y="0"/>
                </a:lnTo>
                <a:close/>
                <a:moveTo>
                  <a:pt x="260" y="0"/>
                </a:moveTo>
                <a:lnTo>
                  <a:pt x="196" y="80"/>
                </a:lnTo>
                <a:lnTo>
                  <a:pt x="260" y="80"/>
                </a:lnTo>
                <a:lnTo>
                  <a:pt x="327" y="0"/>
                </a:lnTo>
                <a:lnTo>
                  <a:pt x="260" y="0"/>
                </a:lnTo>
                <a:close/>
                <a:moveTo>
                  <a:pt x="343" y="0"/>
                </a:moveTo>
                <a:lnTo>
                  <a:pt x="279" y="80"/>
                </a:lnTo>
                <a:lnTo>
                  <a:pt x="345" y="80"/>
                </a:lnTo>
                <a:lnTo>
                  <a:pt x="412" y="0"/>
                </a:lnTo>
                <a:lnTo>
                  <a:pt x="343" y="0"/>
                </a:lnTo>
                <a:close/>
                <a:moveTo>
                  <a:pt x="511" y="0"/>
                </a:moveTo>
                <a:lnTo>
                  <a:pt x="443" y="80"/>
                </a:lnTo>
                <a:lnTo>
                  <a:pt x="511" y="80"/>
                </a:lnTo>
                <a:lnTo>
                  <a:pt x="576" y="0"/>
                </a:lnTo>
                <a:lnTo>
                  <a:pt x="511" y="0"/>
                </a:lnTo>
                <a:close/>
                <a:moveTo>
                  <a:pt x="592" y="0"/>
                </a:moveTo>
                <a:lnTo>
                  <a:pt x="526" y="80"/>
                </a:lnTo>
                <a:lnTo>
                  <a:pt x="590" y="80"/>
                </a:lnTo>
                <a:lnTo>
                  <a:pt x="659" y="0"/>
                </a:lnTo>
                <a:lnTo>
                  <a:pt x="592" y="0"/>
                </a:lnTo>
                <a:close/>
                <a:moveTo>
                  <a:pt x="673" y="0"/>
                </a:moveTo>
                <a:lnTo>
                  <a:pt x="609" y="80"/>
                </a:lnTo>
                <a:lnTo>
                  <a:pt x="672" y="80"/>
                </a:lnTo>
                <a:lnTo>
                  <a:pt x="736" y="0"/>
                </a:lnTo>
                <a:lnTo>
                  <a:pt x="673" y="0"/>
                </a:lnTo>
                <a:close/>
                <a:moveTo>
                  <a:pt x="749" y="2"/>
                </a:moveTo>
                <a:lnTo>
                  <a:pt x="686" y="80"/>
                </a:lnTo>
                <a:lnTo>
                  <a:pt x="747" y="80"/>
                </a:lnTo>
                <a:lnTo>
                  <a:pt x="780" y="38"/>
                </a:lnTo>
                <a:lnTo>
                  <a:pt x="749" y="2"/>
                </a:lnTo>
                <a:close/>
              </a:path>
            </a:pathLst>
          </a:custGeom>
          <a:solidFill>
            <a:srgbClr val="FDC58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52" name="Freeform 17"/>
          <p:cNvSpPr>
            <a:spLocks/>
          </p:cNvSpPr>
          <p:nvPr/>
        </p:nvSpPr>
        <p:spPr bwMode="auto">
          <a:xfrm>
            <a:off x="3746500" y="4902200"/>
            <a:ext cx="1241425" cy="127000"/>
          </a:xfrm>
          <a:custGeom>
            <a:avLst/>
            <a:gdLst>
              <a:gd name="T0" fmla="*/ 1241425 w 782"/>
              <a:gd name="T1" fmla="*/ 66675 h 80"/>
              <a:gd name="T2" fmla="*/ 1190625 w 782"/>
              <a:gd name="T3" fmla="*/ 0 h 80"/>
              <a:gd name="T4" fmla="*/ 0 w 782"/>
              <a:gd name="T5" fmla="*/ 0 h 80"/>
              <a:gd name="T6" fmla="*/ 0 w 782"/>
              <a:gd name="T7" fmla="*/ 127000 h 80"/>
              <a:gd name="T8" fmla="*/ 1190625 w 782"/>
              <a:gd name="T9" fmla="*/ 127000 h 80"/>
              <a:gd name="T10" fmla="*/ 1241425 w 782"/>
              <a:gd name="T11" fmla="*/ 66675 h 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82"/>
              <a:gd name="T19" fmla="*/ 0 h 80"/>
              <a:gd name="T20" fmla="*/ 782 w 782"/>
              <a:gd name="T21" fmla="*/ 80 h 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82" h="80">
                <a:moveTo>
                  <a:pt x="782" y="42"/>
                </a:moveTo>
                <a:lnTo>
                  <a:pt x="750" y="0"/>
                </a:lnTo>
                <a:lnTo>
                  <a:pt x="0" y="0"/>
                </a:lnTo>
                <a:lnTo>
                  <a:pt x="0" y="80"/>
                </a:lnTo>
                <a:lnTo>
                  <a:pt x="750" y="80"/>
                </a:lnTo>
                <a:lnTo>
                  <a:pt x="782" y="42"/>
                </a:lnTo>
                <a:close/>
              </a:path>
            </a:pathLst>
          </a:custGeom>
          <a:solidFill>
            <a:srgbClr val="F7922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53" name="Freeform 18"/>
          <p:cNvSpPr>
            <a:spLocks noEditPoints="1"/>
          </p:cNvSpPr>
          <p:nvPr/>
        </p:nvSpPr>
        <p:spPr bwMode="auto">
          <a:xfrm>
            <a:off x="5651500" y="5295900"/>
            <a:ext cx="3494088" cy="133350"/>
          </a:xfrm>
          <a:custGeom>
            <a:avLst/>
            <a:gdLst>
              <a:gd name="T0" fmla="*/ 1243013 w 2201"/>
              <a:gd name="T1" fmla="*/ 133350 h 84"/>
              <a:gd name="T2" fmla="*/ 1111250 w 2201"/>
              <a:gd name="T3" fmla="*/ 0 h 84"/>
              <a:gd name="T4" fmla="*/ 1212850 w 2201"/>
              <a:gd name="T5" fmla="*/ 0 h 84"/>
              <a:gd name="T6" fmla="*/ 1265238 w 2201"/>
              <a:gd name="T7" fmla="*/ 133350 h 84"/>
              <a:gd name="T8" fmla="*/ 1368425 w 2201"/>
              <a:gd name="T9" fmla="*/ 0 h 84"/>
              <a:gd name="T10" fmla="*/ 1625600 w 2201"/>
              <a:gd name="T11" fmla="*/ 133350 h 84"/>
              <a:gd name="T12" fmla="*/ 1497012 w 2201"/>
              <a:gd name="T13" fmla="*/ 0 h 84"/>
              <a:gd name="T14" fmla="*/ 1600200 w 2201"/>
              <a:gd name="T15" fmla="*/ 0 h 84"/>
              <a:gd name="T16" fmla="*/ 0 w 2201"/>
              <a:gd name="T17" fmla="*/ 47625 h 84"/>
              <a:gd name="T18" fmla="*/ 979488 w 2201"/>
              <a:gd name="T19" fmla="*/ 0 h 84"/>
              <a:gd name="T20" fmla="*/ 1081088 w 2201"/>
              <a:gd name="T21" fmla="*/ 0 h 84"/>
              <a:gd name="T22" fmla="*/ 1784350 w 2201"/>
              <a:gd name="T23" fmla="*/ 133350 h 84"/>
              <a:gd name="T24" fmla="*/ 1885950 w 2201"/>
              <a:gd name="T25" fmla="*/ 0 h 84"/>
              <a:gd name="T26" fmla="*/ 200025 w 2201"/>
              <a:gd name="T27" fmla="*/ 133350 h 84"/>
              <a:gd name="T28" fmla="*/ 325437 w 2201"/>
              <a:gd name="T29" fmla="*/ 0 h 84"/>
              <a:gd name="T30" fmla="*/ 425450 w 2201"/>
              <a:gd name="T31" fmla="*/ 0 h 84"/>
              <a:gd name="T32" fmla="*/ 0 w 2201"/>
              <a:gd name="T33" fmla="*/ 82550 h 84"/>
              <a:gd name="T34" fmla="*/ 169862 w 2201"/>
              <a:gd name="T35" fmla="*/ 0 h 84"/>
              <a:gd name="T36" fmla="*/ 349250 w 2201"/>
              <a:gd name="T37" fmla="*/ 133350 h 84"/>
              <a:gd name="T38" fmla="*/ 454025 w 2201"/>
              <a:gd name="T39" fmla="*/ 0 h 84"/>
              <a:gd name="T40" fmla="*/ 712787 w 2201"/>
              <a:gd name="T41" fmla="*/ 133350 h 84"/>
              <a:gd name="T42" fmla="*/ 585788 w 2201"/>
              <a:gd name="T43" fmla="*/ 0 h 84"/>
              <a:gd name="T44" fmla="*/ 688975 w 2201"/>
              <a:gd name="T45" fmla="*/ 0 h 84"/>
              <a:gd name="T46" fmla="*/ 741362 w 2201"/>
              <a:gd name="T47" fmla="*/ 133350 h 84"/>
              <a:gd name="T48" fmla="*/ 844550 w 2201"/>
              <a:gd name="T49" fmla="*/ 0 h 84"/>
              <a:gd name="T50" fmla="*/ 1754188 w 2201"/>
              <a:gd name="T51" fmla="*/ 133350 h 84"/>
              <a:gd name="T52" fmla="*/ 3327401 w 2201"/>
              <a:gd name="T53" fmla="*/ 0 h 84"/>
              <a:gd name="T54" fmla="*/ 3430588 w 2201"/>
              <a:gd name="T55" fmla="*/ 0 h 84"/>
              <a:gd name="T56" fmla="*/ 3090862 w 2201"/>
              <a:gd name="T57" fmla="*/ 133350 h 84"/>
              <a:gd name="T58" fmla="*/ 3195637 w 2201"/>
              <a:gd name="T59" fmla="*/ 0 h 84"/>
              <a:gd name="T60" fmla="*/ 2935287 w 2201"/>
              <a:gd name="T61" fmla="*/ 133350 h 84"/>
              <a:gd name="T62" fmla="*/ 3448051 w 2201"/>
              <a:gd name="T63" fmla="*/ 9525 h 84"/>
              <a:gd name="T64" fmla="*/ 3494088 w 2201"/>
              <a:gd name="T65" fmla="*/ 66675 h 84"/>
              <a:gd name="T66" fmla="*/ 2959100 w 2201"/>
              <a:gd name="T67" fmla="*/ 133350 h 84"/>
              <a:gd name="T68" fmla="*/ 3063875 w 2201"/>
              <a:gd name="T69" fmla="*/ 0 h 84"/>
              <a:gd name="T70" fmla="*/ 2408238 w 2201"/>
              <a:gd name="T71" fmla="*/ 133350 h 84"/>
              <a:gd name="T72" fmla="*/ 2284413 w 2201"/>
              <a:gd name="T73" fmla="*/ 0 h 84"/>
              <a:gd name="T74" fmla="*/ 2387600 w 2201"/>
              <a:gd name="T75" fmla="*/ 0 h 84"/>
              <a:gd name="T76" fmla="*/ 2047875 w 2201"/>
              <a:gd name="T77" fmla="*/ 133350 h 84"/>
              <a:gd name="T78" fmla="*/ 2152650 w 2201"/>
              <a:gd name="T79" fmla="*/ 0 h 84"/>
              <a:gd name="T80" fmla="*/ 2540000 w 2201"/>
              <a:gd name="T81" fmla="*/ 133350 h 84"/>
              <a:gd name="T82" fmla="*/ 2668587 w 2201"/>
              <a:gd name="T83" fmla="*/ 0 h 84"/>
              <a:gd name="T84" fmla="*/ 2773362 w 2201"/>
              <a:gd name="T85" fmla="*/ 0 h 84"/>
              <a:gd name="T86" fmla="*/ 2695575 w 2201"/>
              <a:gd name="T87" fmla="*/ 133350 h 84"/>
              <a:gd name="T88" fmla="*/ 2800350 w 2201"/>
              <a:gd name="T89" fmla="*/ 0 h 84"/>
              <a:gd name="T90" fmla="*/ 2020888 w 2201"/>
              <a:gd name="T91" fmla="*/ 133350 h 8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201"/>
              <a:gd name="T139" fmla="*/ 0 h 84"/>
              <a:gd name="T140" fmla="*/ 2201 w 2201"/>
              <a:gd name="T141" fmla="*/ 84 h 84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201" h="84">
                <a:moveTo>
                  <a:pt x="783" y="0"/>
                </a:moveTo>
                <a:lnTo>
                  <a:pt x="714" y="84"/>
                </a:lnTo>
                <a:lnTo>
                  <a:pt x="783" y="84"/>
                </a:lnTo>
                <a:lnTo>
                  <a:pt x="847" y="0"/>
                </a:lnTo>
                <a:lnTo>
                  <a:pt x="783" y="0"/>
                </a:lnTo>
                <a:close/>
                <a:moveTo>
                  <a:pt x="700" y="0"/>
                </a:moveTo>
                <a:lnTo>
                  <a:pt x="633" y="84"/>
                </a:lnTo>
                <a:lnTo>
                  <a:pt x="700" y="84"/>
                </a:lnTo>
                <a:lnTo>
                  <a:pt x="764" y="0"/>
                </a:lnTo>
                <a:lnTo>
                  <a:pt x="700" y="0"/>
                </a:lnTo>
                <a:close/>
                <a:moveTo>
                  <a:pt x="862" y="0"/>
                </a:moveTo>
                <a:lnTo>
                  <a:pt x="797" y="84"/>
                </a:lnTo>
                <a:lnTo>
                  <a:pt x="860" y="84"/>
                </a:lnTo>
                <a:lnTo>
                  <a:pt x="925" y="0"/>
                </a:lnTo>
                <a:lnTo>
                  <a:pt x="862" y="0"/>
                </a:lnTo>
                <a:close/>
                <a:moveTo>
                  <a:pt x="1024" y="0"/>
                </a:moveTo>
                <a:lnTo>
                  <a:pt x="958" y="84"/>
                </a:lnTo>
                <a:lnTo>
                  <a:pt x="1024" y="84"/>
                </a:lnTo>
                <a:lnTo>
                  <a:pt x="1091" y="0"/>
                </a:lnTo>
                <a:lnTo>
                  <a:pt x="1024" y="0"/>
                </a:lnTo>
                <a:close/>
                <a:moveTo>
                  <a:pt x="943" y="0"/>
                </a:moveTo>
                <a:lnTo>
                  <a:pt x="877" y="84"/>
                </a:lnTo>
                <a:lnTo>
                  <a:pt x="943" y="84"/>
                </a:lnTo>
                <a:lnTo>
                  <a:pt x="1008" y="0"/>
                </a:lnTo>
                <a:lnTo>
                  <a:pt x="943" y="0"/>
                </a:lnTo>
                <a:close/>
                <a:moveTo>
                  <a:pt x="0" y="0"/>
                </a:moveTo>
                <a:lnTo>
                  <a:pt x="0" y="30"/>
                </a:lnTo>
                <a:lnTo>
                  <a:pt x="24" y="0"/>
                </a:lnTo>
                <a:lnTo>
                  <a:pt x="0" y="0"/>
                </a:lnTo>
                <a:close/>
                <a:moveTo>
                  <a:pt x="617" y="0"/>
                </a:moveTo>
                <a:lnTo>
                  <a:pt x="552" y="84"/>
                </a:lnTo>
                <a:lnTo>
                  <a:pt x="617" y="84"/>
                </a:lnTo>
                <a:lnTo>
                  <a:pt x="681" y="0"/>
                </a:lnTo>
                <a:lnTo>
                  <a:pt x="617" y="0"/>
                </a:lnTo>
                <a:close/>
                <a:moveTo>
                  <a:pt x="1188" y="0"/>
                </a:moveTo>
                <a:lnTo>
                  <a:pt x="1124" y="84"/>
                </a:lnTo>
                <a:lnTo>
                  <a:pt x="1190" y="84"/>
                </a:lnTo>
                <a:lnTo>
                  <a:pt x="1259" y="0"/>
                </a:lnTo>
                <a:lnTo>
                  <a:pt x="1188" y="0"/>
                </a:lnTo>
                <a:close/>
                <a:moveTo>
                  <a:pt x="126" y="0"/>
                </a:moveTo>
                <a:lnTo>
                  <a:pt x="58" y="84"/>
                </a:lnTo>
                <a:lnTo>
                  <a:pt x="126" y="84"/>
                </a:lnTo>
                <a:lnTo>
                  <a:pt x="190" y="0"/>
                </a:lnTo>
                <a:lnTo>
                  <a:pt x="126" y="0"/>
                </a:lnTo>
                <a:close/>
                <a:moveTo>
                  <a:pt x="205" y="0"/>
                </a:moveTo>
                <a:lnTo>
                  <a:pt x="141" y="84"/>
                </a:lnTo>
                <a:lnTo>
                  <a:pt x="203" y="84"/>
                </a:lnTo>
                <a:lnTo>
                  <a:pt x="268" y="0"/>
                </a:lnTo>
                <a:lnTo>
                  <a:pt x="205" y="0"/>
                </a:lnTo>
                <a:close/>
                <a:moveTo>
                  <a:pt x="43" y="0"/>
                </a:moveTo>
                <a:lnTo>
                  <a:pt x="0" y="52"/>
                </a:lnTo>
                <a:lnTo>
                  <a:pt x="0" y="84"/>
                </a:lnTo>
                <a:lnTo>
                  <a:pt x="43" y="84"/>
                </a:lnTo>
                <a:lnTo>
                  <a:pt x="107" y="0"/>
                </a:lnTo>
                <a:lnTo>
                  <a:pt x="43" y="0"/>
                </a:lnTo>
                <a:close/>
                <a:moveTo>
                  <a:pt x="286" y="0"/>
                </a:moveTo>
                <a:lnTo>
                  <a:pt x="220" y="84"/>
                </a:lnTo>
                <a:lnTo>
                  <a:pt x="286" y="84"/>
                </a:lnTo>
                <a:lnTo>
                  <a:pt x="351" y="0"/>
                </a:lnTo>
                <a:lnTo>
                  <a:pt x="286" y="0"/>
                </a:lnTo>
                <a:close/>
                <a:moveTo>
                  <a:pt x="449" y="0"/>
                </a:moveTo>
                <a:lnTo>
                  <a:pt x="384" y="84"/>
                </a:lnTo>
                <a:lnTo>
                  <a:pt x="449" y="84"/>
                </a:lnTo>
                <a:lnTo>
                  <a:pt x="517" y="0"/>
                </a:lnTo>
                <a:lnTo>
                  <a:pt x="449" y="0"/>
                </a:lnTo>
                <a:close/>
                <a:moveTo>
                  <a:pt x="369" y="0"/>
                </a:moveTo>
                <a:lnTo>
                  <a:pt x="301" y="84"/>
                </a:lnTo>
                <a:lnTo>
                  <a:pt x="366" y="84"/>
                </a:lnTo>
                <a:lnTo>
                  <a:pt x="434" y="0"/>
                </a:lnTo>
                <a:lnTo>
                  <a:pt x="369" y="0"/>
                </a:lnTo>
                <a:close/>
                <a:moveTo>
                  <a:pt x="532" y="0"/>
                </a:moveTo>
                <a:lnTo>
                  <a:pt x="467" y="84"/>
                </a:lnTo>
                <a:lnTo>
                  <a:pt x="534" y="84"/>
                </a:lnTo>
                <a:lnTo>
                  <a:pt x="602" y="0"/>
                </a:lnTo>
                <a:lnTo>
                  <a:pt x="532" y="0"/>
                </a:lnTo>
                <a:close/>
                <a:moveTo>
                  <a:pt x="1105" y="0"/>
                </a:moveTo>
                <a:lnTo>
                  <a:pt x="1041" y="84"/>
                </a:lnTo>
                <a:lnTo>
                  <a:pt x="1105" y="84"/>
                </a:lnTo>
                <a:lnTo>
                  <a:pt x="1174" y="0"/>
                </a:lnTo>
                <a:lnTo>
                  <a:pt x="1105" y="0"/>
                </a:lnTo>
                <a:close/>
                <a:moveTo>
                  <a:pt x="2096" y="0"/>
                </a:moveTo>
                <a:lnTo>
                  <a:pt x="2030" y="84"/>
                </a:lnTo>
                <a:lnTo>
                  <a:pt x="2094" y="84"/>
                </a:lnTo>
                <a:lnTo>
                  <a:pt x="2161" y="0"/>
                </a:lnTo>
                <a:lnTo>
                  <a:pt x="2096" y="0"/>
                </a:lnTo>
                <a:close/>
                <a:moveTo>
                  <a:pt x="2013" y="0"/>
                </a:moveTo>
                <a:lnTo>
                  <a:pt x="1947" y="84"/>
                </a:lnTo>
                <a:lnTo>
                  <a:pt x="2013" y="84"/>
                </a:lnTo>
                <a:lnTo>
                  <a:pt x="2078" y="0"/>
                </a:lnTo>
                <a:lnTo>
                  <a:pt x="2013" y="0"/>
                </a:lnTo>
                <a:close/>
                <a:moveTo>
                  <a:pt x="1845" y="0"/>
                </a:moveTo>
                <a:lnTo>
                  <a:pt x="1781" y="84"/>
                </a:lnTo>
                <a:lnTo>
                  <a:pt x="1849" y="84"/>
                </a:lnTo>
                <a:lnTo>
                  <a:pt x="1915" y="0"/>
                </a:lnTo>
                <a:lnTo>
                  <a:pt x="1845" y="0"/>
                </a:lnTo>
                <a:close/>
                <a:moveTo>
                  <a:pt x="2172" y="6"/>
                </a:moveTo>
                <a:lnTo>
                  <a:pt x="2113" y="84"/>
                </a:lnTo>
                <a:lnTo>
                  <a:pt x="2168" y="84"/>
                </a:lnTo>
                <a:lnTo>
                  <a:pt x="2201" y="42"/>
                </a:lnTo>
                <a:lnTo>
                  <a:pt x="2172" y="6"/>
                </a:lnTo>
                <a:close/>
                <a:moveTo>
                  <a:pt x="1930" y="0"/>
                </a:moveTo>
                <a:lnTo>
                  <a:pt x="1864" y="84"/>
                </a:lnTo>
                <a:lnTo>
                  <a:pt x="1930" y="84"/>
                </a:lnTo>
                <a:lnTo>
                  <a:pt x="1996" y="0"/>
                </a:lnTo>
                <a:lnTo>
                  <a:pt x="1930" y="0"/>
                </a:lnTo>
                <a:close/>
                <a:moveTo>
                  <a:pt x="1520" y="0"/>
                </a:moveTo>
                <a:lnTo>
                  <a:pt x="1454" y="84"/>
                </a:lnTo>
                <a:lnTo>
                  <a:pt x="1517" y="84"/>
                </a:lnTo>
                <a:lnTo>
                  <a:pt x="1581" y="0"/>
                </a:lnTo>
                <a:lnTo>
                  <a:pt x="1520" y="0"/>
                </a:lnTo>
                <a:close/>
                <a:moveTo>
                  <a:pt x="1439" y="0"/>
                </a:moveTo>
                <a:lnTo>
                  <a:pt x="1373" y="84"/>
                </a:lnTo>
                <a:lnTo>
                  <a:pt x="1437" y="84"/>
                </a:lnTo>
                <a:lnTo>
                  <a:pt x="1504" y="0"/>
                </a:lnTo>
                <a:lnTo>
                  <a:pt x="1439" y="0"/>
                </a:lnTo>
                <a:close/>
                <a:moveTo>
                  <a:pt x="1356" y="0"/>
                </a:moveTo>
                <a:lnTo>
                  <a:pt x="1290" y="84"/>
                </a:lnTo>
                <a:lnTo>
                  <a:pt x="1356" y="84"/>
                </a:lnTo>
                <a:lnTo>
                  <a:pt x="1421" y="0"/>
                </a:lnTo>
                <a:lnTo>
                  <a:pt x="1356" y="0"/>
                </a:lnTo>
                <a:close/>
                <a:moveTo>
                  <a:pt x="1600" y="0"/>
                </a:moveTo>
                <a:lnTo>
                  <a:pt x="1533" y="84"/>
                </a:lnTo>
                <a:lnTo>
                  <a:pt x="1600" y="84"/>
                </a:lnTo>
                <a:lnTo>
                  <a:pt x="1664" y="0"/>
                </a:lnTo>
                <a:lnTo>
                  <a:pt x="1600" y="0"/>
                </a:lnTo>
                <a:close/>
                <a:moveTo>
                  <a:pt x="1681" y="0"/>
                </a:moveTo>
                <a:lnTo>
                  <a:pt x="1616" y="84"/>
                </a:lnTo>
                <a:lnTo>
                  <a:pt x="1681" y="84"/>
                </a:lnTo>
                <a:lnTo>
                  <a:pt x="1747" y="0"/>
                </a:lnTo>
                <a:lnTo>
                  <a:pt x="1681" y="0"/>
                </a:lnTo>
                <a:close/>
                <a:moveTo>
                  <a:pt x="1764" y="0"/>
                </a:moveTo>
                <a:lnTo>
                  <a:pt x="1698" y="84"/>
                </a:lnTo>
                <a:lnTo>
                  <a:pt x="1764" y="84"/>
                </a:lnTo>
                <a:lnTo>
                  <a:pt x="1830" y="0"/>
                </a:lnTo>
                <a:lnTo>
                  <a:pt x="1764" y="0"/>
                </a:lnTo>
                <a:close/>
                <a:moveTo>
                  <a:pt x="1273" y="0"/>
                </a:moveTo>
                <a:lnTo>
                  <a:pt x="1207" y="84"/>
                </a:lnTo>
                <a:lnTo>
                  <a:pt x="1273" y="84"/>
                </a:lnTo>
                <a:lnTo>
                  <a:pt x="1338" y="0"/>
                </a:lnTo>
                <a:lnTo>
                  <a:pt x="1273" y="0"/>
                </a:lnTo>
                <a:close/>
              </a:path>
            </a:pathLst>
          </a:custGeom>
          <a:solidFill>
            <a:srgbClr val="FDC58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54" name="Freeform 19"/>
          <p:cNvSpPr>
            <a:spLocks/>
          </p:cNvSpPr>
          <p:nvPr/>
        </p:nvSpPr>
        <p:spPr bwMode="auto">
          <a:xfrm>
            <a:off x="4902200" y="5746750"/>
            <a:ext cx="4225925" cy="130175"/>
          </a:xfrm>
          <a:custGeom>
            <a:avLst/>
            <a:gdLst>
              <a:gd name="T0" fmla="*/ 4178201 w 2745"/>
              <a:gd name="T1" fmla="*/ 0 h 84"/>
              <a:gd name="T2" fmla="*/ 3451557 w 2745"/>
              <a:gd name="T3" fmla="*/ 0 h 84"/>
              <a:gd name="T4" fmla="*/ 2877324 w 2745"/>
              <a:gd name="T5" fmla="*/ 0 h 84"/>
              <a:gd name="T6" fmla="*/ 0 w 2745"/>
              <a:gd name="T7" fmla="*/ 0 h 84"/>
              <a:gd name="T8" fmla="*/ 0 w 2745"/>
              <a:gd name="T9" fmla="*/ 130175 h 84"/>
              <a:gd name="T10" fmla="*/ 2877324 w 2745"/>
              <a:gd name="T11" fmla="*/ 130175 h 84"/>
              <a:gd name="T12" fmla="*/ 3451557 w 2745"/>
              <a:gd name="T13" fmla="*/ 130175 h 84"/>
              <a:gd name="T14" fmla="*/ 4178201 w 2745"/>
              <a:gd name="T15" fmla="*/ 130175 h 84"/>
              <a:gd name="T16" fmla="*/ 4225925 w 2745"/>
              <a:gd name="T17" fmla="*/ 65088 h 84"/>
              <a:gd name="T18" fmla="*/ 4178201 w 2745"/>
              <a:gd name="T19" fmla="*/ 6199 h 84"/>
              <a:gd name="T20" fmla="*/ 4178201 w 2745"/>
              <a:gd name="T21" fmla="*/ 0 h 8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745"/>
              <a:gd name="T34" fmla="*/ 0 h 84"/>
              <a:gd name="T35" fmla="*/ 2745 w 2745"/>
              <a:gd name="T36" fmla="*/ 84 h 8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745" h="84">
                <a:moveTo>
                  <a:pt x="2714" y="0"/>
                </a:moveTo>
                <a:lnTo>
                  <a:pt x="2242" y="0"/>
                </a:lnTo>
                <a:lnTo>
                  <a:pt x="1869" y="0"/>
                </a:lnTo>
                <a:lnTo>
                  <a:pt x="0" y="0"/>
                </a:lnTo>
                <a:lnTo>
                  <a:pt x="0" y="84"/>
                </a:lnTo>
                <a:lnTo>
                  <a:pt x="1869" y="84"/>
                </a:lnTo>
                <a:lnTo>
                  <a:pt x="2242" y="84"/>
                </a:lnTo>
                <a:lnTo>
                  <a:pt x="2714" y="84"/>
                </a:lnTo>
                <a:lnTo>
                  <a:pt x="2745" y="42"/>
                </a:lnTo>
                <a:lnTo>
                  <a:pt x="2714" y="4"/>
                </a:lnTo>
                <a:lnTo>
                  <a:pt x="2714" y="0"/>
                </a:lnTo>
                <a:close/>
              </a:path>
            </a:pathLst>
          </a:custGeom>
          <a:solidFill>
            <a:srgbClr val="4C718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55" name="Freeform 20"/>
          <p:cNvSpPr>
            <a:spLocks/>
          </p:cNvSpPr>
          <p:nvPr/>
        </p:nvSpPr>
        <p:spPr bwMode="auto">
          <a:xfrm>
            <a:off x="5969000" y="5943600"/>
            <a:ext cx="3159125" cy="133350"/>
          </a:xfrm>
          <a:custGeom>
            <a:avLst/>
            <a:gdLst>
              <a:gd name="T0" fmla="*/ 2360613 w 1990"/>
              <a:gd name="T1" fmla="*/ 0 h 84"/>
              <a:gd name="T2" fmla="*/ 1768475 w 1990"/>
              <a:gd name="T3" fmla="*/ 0 h 84"/>
              <a:gd name="T4" fmla="*/ 0 w 1990"/>
              <a:gd name="T5" fmla="*/ 0 h 84"/>
              <a:gd name="T6" fmla="*/ 0 w 1990"/>
              <a:gd name="T7" fmla="*/ 133350 h 84"/>
              <a:gd name="T8" fmla="*/ 1768475 w 1990"/>
              <a:gd name="T9" fmla="*/ 133350 h 84"/>
              <a:gd name="T10" fmla="*/ 2360613 w 1990"/>
              <a:gd name="T11" fmla="*/ 133350 h 84"/>
              <a:gd name="T12" fmla="*/ 3109913 w 1990"/>
              <a:gd name="T13" fmla="*/ 133350 h 84"/>
              <a:gd name="T14" fmla="*/ 3159125 w 1990"/>
              <a:gd name="T15" fmla="*/ 66675 h 84"/>
              <a:gd name="T16" fmla="*/ 3109913 w 1990"/>
              <a:gd name="T17" fmla="*/ 0 h 84"/>
              <a:gd name="T18" fmla="*/ 2360613 w 1990"/>
              <a:gd name="T19" fmla="*/ 0 h 8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990"/>
              <a:gd name="T31" fmla="*/ 0 h 84"/>
              <a:gd name="T32" fmla="*/ 1990 w 1990"/>
              <a:gd name="T33" fmla="*/ 84 h 8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990" h="84">
                <a:moveTo>
                  <a:pt x="1487" y="0"/>
                </a:moveTo>
                <a:lnTo>
                  <a:pt x="1114" y="0"/>
                </a:lnTo>
                <a:lnTo>
                  <a:pt x="0" y="0"/>
                </a:lnTo>
                <a:lnTo>
                  <a:pt x="0" y="84"/>
                </a:lnTo>
                <a:lnTo>
                  <a:pt x="1114" y="84"/>
                </a:lnTo>
                <a:lnTo>
                  <a:pt x="1487" y="84"/>
                </a:lnTo>
                <a:lnTo>
                  <a:pt x="1959" y="84"/>
                </a:lnTo>
                <a:lnTo>
                  <a:pt x="1990" y="42"/>
                </a:lnTo>
                <a:lnTo>
                  <a:pt x="1959" y="0"/>
                </a:lnTo>
                <a:lnTo>
                  <a:pt x="1487" y="0"/>
                </a:lnTo>
                <a:close/>
              </a:path>
            </a:pathLst>
          </a:custGeom>
          <a:solidFill>
            <a:srgbClr val="4C718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56" name="Freeform 21"/>
          <p:cNvSpPr>
            <a:spLocks noEditPoints="1"/>
          </p:cNvSpPr>
          <p:nvPr/>
        </p:nvSpPr>
        <p:spPr bwMode="auto">
          <a:xfrm>
            <a:off x="6445250" y="6146800"/>
            <a:ext cx="2682875" cy="127000"/>
          </a:xfrm>
          <a:custGeom>
            <a:avLst/>
            <a:gdLst>
              <a:gd name="T0" fmla="*/ 311150 w 1690"/>
              <a:gd name="T1" fmla="*/ 127000 h 80"/>
              <a:gd name="T2" fmla="*/ 519113 w 1690"/>
              <a:gd name="T3" fmla="*/ 0 h 80"/>
              <a:gd name="T4" fmla="*/ 1069975 w 1690"/>
              <a:gd name="T5" fmla="*/ 0 h 80"/>
              <a:gd name="T6" fmla="*/ 1069975 w 1690"/>
              <a:gd name="T7" fmla="*/ 127000 h 80"/>
              <a:gd name="T8" fmla="*/ 1069975 w 1690"/>
              <a:gd name="T9" fmla="*/ 0 h 80"/>
              <a:gd name="T10" fmla="*/ 185737 w 1690"/>
              <a:gd name="T11" fmla="*/ 127000 h 80"/>
              <a:gd name="T12" fmla="*/ 387350 w 1690"/>
              <a:gd name="T13" fmla="*/ 0 h 80"/>
              <a:gd name="T14" fmla="*/ 542925 w 1690"/>
              <a:gd name="T15" fmla="*/ 0 h 80"/>
              <a:gd name="T16" fmla="*/ 542925 w 1690"/>
              <a:gd name="T17" fmla="*/ 127000 h 80"/>
              <a:gd name="T18" fmla="*/ 542925 w 1690"/>
              <a:gd name="T19" fmla="*/ 0 h 80"/>
              <a:gd name="T20" fmla="*/ 835025 w 1690"/>
              <a:gd name="T21" fmla="*/ 127000 h 80"/>
              <a:gd name="T22" fmla="*/ 1042988 w 1690"/>
              <a:gd name="T23" fmla="*/ 0 h 80"/>
              <a:gd name="T24" fmla="*/ 806450 w 1690"/>
              <a:gd name="T25" fmla="*/ 0 h 80"/>
              <a:gd name="T26" fmla="*/ 809625 w 1690"/>
              <a:gd name="T27" fmla="*/ 127000 h 80"/>
              <a:gd name="T28" fmla="*/ 806450 w 1690"/>
              <a:gd name="T29" fmla="*/ 0 h 80"/>
              <a:gd name="T30" fmla="*/ 568325 w 1690"/>
              <a:gd name="T31" fmla="*/ 127000 h 80"/>
              <a:gd name="T32" fmla="*/ 776287 w 1690"/>
              <a:gd name="T33" fmla="*/ 0 h 80"/>
              <a:gd name="T34" fmla="*/ 155575 w 1690"/>
              <a:gd name="T35" fmla="*/ 0 h 80"/>
              <a:gd name="T36" fmla="*/ 155575 w 1690"/>
              <a:gd name="T37" fmla="*/ 127000 h 80"/>
              <a:gd name="T38" fmla="*/ 155575 w 1690"/>
              <a:gd name="T39" fmla="*/ 0 h 80"/>
              <a:gd name="T40" fmla="*/ 0 w 1690"/>
              <a:gd name="T41" fmla="*/ 34925 h 80"/>
              <a:gd name="T42" fmla="*/ 26988 w 1690"/>
              <a:gd name="T43" fmla="*/ 127000 h 80"/>
              <a:gd name="T44" fmla="*/ 30163 w 1690"/>
              <a:gd name="T45" fmla="*/ 0 h 80"/>
              <a:gd name="T46" fmla="*/ 0 w 1690"/>
              <a:gd name="T47" fmla="*/ 0 h 80"/>
              <a:gd name="T48" fmla="*/ 0 w 1690"/>
              <a:gd name="T49" fmla="*/ 0 h 80"/>
              <a:gd name="T50" fmla="*/ 1479550 w 1690"/>
              <a:gd name="T51" fmla="*/ 127000 h 80"/>
              <a:gd name="T52" fmla="*/ 1690688 w 1690"/>
              <a:gd name="T53" fmla="*/ 0 h 80"/>
              <a:gd name="T54" fmla="*/ 2366963 w 1690"/>
              <a:gd name="T55" fmla="*/ 0 h 80"/>
              <a:gd name="T56" fmla="*/ 2366963 w 1690"/>
              <a:gd name="T57" fmla="*/ 127000 h 80"/>
              <a:gd name="T58" fmla="*/ 2366963 w 1690"/>
              <a:gd name="T59" fmla="*/ 0 h 80"/>
              <a:gd name="T60" fmla="*/ 2141538 w 1690"/>
              <a:gd name="T61" fmla="*/ 127000 h 80"/>
              <a:gd name="T62" fmla="*/ 2343150 w 1690"/>
              <a:gd name="T63" fmla="*/ 0 h 80"/>
              <a:gd name="T64" fmla="*/ 1201738 w 1690"/>
              <a:gd name="T65" fmla="*/ 0 h 80"/>
              <a:gd name="T66" fmla="*/ 1195388 w 1690"/>
              <a:gd name="T67" fmla="*/ 127000 h 80"/>
              <a:gd name="T68" fmla="*/ 1201738 w 1690"/>
              <a:gd name="T69" fmla="*/ 0 h 80"/>
              <a:gd name="T70" fmla="*/ 2395538 w 1690"/>
              <a:gd name="T71" fmla="*/ 127000 h 80"/>
              <a:gd name="T72" fmla="*/ 2603500 w 1690"/>
              <a:gd name="T73" fmla="*/ 0 h 80"/>
              <a:gd name="T74" fmla="*/ 2633663 w 1690"/>
              <a:gd name="T75" fmla="*/ 0 h 80"/>
              <a:gd name="T76" fmla="*/ 2522538 w 1690"/>
              <a:gd name="T77" fmla="*/ 127000 h 80"/>
              <a:gd name="T78" fmla="*/ 2682875 w 1690"/>
              <a:gd name="T79" fmla="*/ 60325 h 80"/>
              <a:gd name="T80" fmla="*/ 2111375 w 1690"/>
              <a:gd name="T81" fmla="*/ 0 h 80"/>
              <a:gd name="T82" fmla="*/ 2111375 w 1690"/>
              <a:gd name="T83" fmla="*/ 127000 h 80"/>
              <a:gd name="T84" fmla="*/ 2111375 w 1690"/>
              <a:gd name="T85" fmla="*/ 0 h 80"/>
              <a:gd name="T86" fmla="*/ 1354137 w 1690"/>
              <a:gd name="T87" fmla="*/ 127000 h 80"/>
              <a:gd name="T88" fmla="*/ 1562100 w 1690"/>
              <a:gd name="T89" fmla="*/ 0 h 80"/>
              <a:gd name="T90" fmla="*/ 1323975 w 1690"/>
              <a:gd name="T91" fmla="*/ 0 h 80"/>
              <a:gd name="T92" fmla="*/ 1323975 w 1690"/>
              <a:gd name="T93" fmla="*/ 127000 h 80"/>
              <a:gd name="T94" fmla="*/ 1323975 w 1690"/>
              <a:gd name="T95" fmla="*/ 0 h 80"/>
              <a:gd name="T96" fmla="*/ 1611312 w 1690"/>
              <a:gd name="T97" fmla="*/ 127000 h 80"/>
              <a:gd name="T98" fmla="*/ 1825625 w 1690"/>
              <a:gd name="T99" fmla="*/ 0 h 80"/>
              <a:gd name="T100" fmla="*/ 1851025 w 1690"/>
              <a:gd name="T101" fmla="*/ 0 h 80"/>
              <a:gd name="T102" fmla="*/ 1851025 w 1690"/>
              <a:gd name="T103" fmla="*/ 127000 h 80"/>
              <a:gd name="T104" fmla="*/ 1851025 w 1690"/>
              <a:gd name="T105" fmla="*/ 0 h 80"/>
              <a:gd name="T106" fmla="*/ 1878013 w 1690"/>
              <a:gd name="T107" fmla="*/ 127000 h 80"/>
              <a:gd name="T108" fmla="*/ 2085975 w 1690"/>
              <a:gd name="T109" fmla="*/ 0 h 8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90"/>
              <a:gd name="T166" fmla="*/ 0 h 80"/>
              <a:gd name="T167" fmla="*/ 1690 w 1690"/>
              <a:gd name="T168" fmla="*/ 80 h 8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90" h="80">
                <a:moveTo>
                  <a:pt x="260" y="0"/>
                </a:moveTo>
                <a:lnTo>
                  <a:pt x="196" y="80"/>
                </a:lnTo>
                <a:lnTo>
                  <a:pt x="260" y="80"/>
                </a:lnTo>
                <a:lnTo>
                  <a:pt x="327" y="0"/>
                </a:lnTo>
                <a:lnTo>
                  <a:pt x="260" y="0"/>
                </a:lnTo>
                <a:close/>
                <a:moveTo>
                  <a:pt x="674" y="0"/>
                </a:moveTo>
                <a:lnTo>
                  <a:pt x="609" y="80"/>
                </a:lnTo>
                <a:lnTo>
                  <a:pt x="674" y="80"/>
                </a:lnTo>
                <a:lnTo>
                  <a:pt x="740" y="0"/>
                </a:lnTo>
                <a:lnTo>
                  <a:pt x="674" y="0"/>
                </a:lnTo>
                <a:close/>
                <a:moveTo>
                  <a:pt x="181" y="0"/>
                </a:moveTo>
                <a:lnTo>
                  <a:pt x="117" y="80"/>
                </a:lnTo>
                <a:lnTo>
                  <a:pt x="179" y="80"/>
                </a:lnTo>
                <a:lnTo>
                  <a:pt x="244" y="0"/>
                </a:lnTo>
                <a:lnTo>
                  <a:pt x="181" y="0"/>
                </a:lnTo>
                <a:close/>
                <a:moveTo>
                  <a:pt x="342" y="0"/>
                </a:moveTo>
                <a:lnTo>
                  <a:pt x="277" y="80"/>
                </a:lnTo>
                <a:lnTo>
                  <a:pt x="342" y="80"/>
                </a:lnTo>
                <a:lnTo>
                  <a:pt x="410" y="0"/>
                </a:lnTo>
                <a:lnTo>
                  <a:pt x="342" y="0"/>
                </a:lnTo>
                <a:close/>
                <a:moveTo>
                  <a:pt x="593" y="0"/>
                </a:moveTo>
                <a:lnTo>
                  <a:pt x="526" y="80"/>
                </a:lnTo>
                <a:lnTo>
                  <a:pt x="591" y="80"/>
                </a:lnTo>
                <a:lnTo>
                  <a:pt x="657" y="0"/>
                </a:lnTo>
                <a:lnTo>
                  <a:pt x="593" y="0"/>
                </a:lnTo>
                <a:close/>
                <a:moveTo>
                  <a:pt x="508" y="0"/>
                </a:moveTo>
                <a:lnTo>
                  <a:pt x="441" y="80"/>
                </a:lnTo>
                <a:lnTo>
                  <a:pt x="510" y="80"/>
                </a:lnTo>
                <a:lnTo>
                  <a:pt x="574" y="0"/>
                </a:lnTo>
                <a:lnTo>
                  <a:pt x="508" y="0"/>
                </a:lnTo>
                <a:close/>
                <a:moveTo>
                  <a:pt x="425" y="0"/>
                </a:moveTo>
                <a:lnTo>
                  <a:pt x="358" y="80"/>
                </a:lnTo>
                <a:lnTo>
                  <a:pt x="425" y="80"/>
                </a:lnTo>
                <a:lnTo>
                  <a:pt x="489" y="0"/>
                </a:lnTo>
                <a:lnTo>
                  <a:pt x="425" y="0"/>
                </a:lnTo>
                <a:close/>
                <a:moveTo>
                  <a:pt x="98" y="0"/>
                </a:moveTo>
                <a:lnTo>
                  <a:pt x="34" y="80"/>
                </a:lnTo>
                <a:lnTo>
                  <a:pt x="98" y="80"/>
                </a:lnTo>
                <a:lnTo>
                  <a:pt x="166" y="0"/>
                </a:lnTo>
                <a:lnTo>
                  <a:pt x="98" y="0"/>
                </a:lnTo>
                <a:close/>
                <a:moveTo>
                  <a:pt x="19" y="0"/>
                </a:moveTo>
                <a:lnTo>
                  <a:pt x="0" y="22"/>
                </a:lnTo>
                <a:lnTo>
                  <a:pt x="0" y="80"/>
                </a:lnTo>
                <a:lnTo>
                  <a:pt x="17" y="80"/>
                </a:lnTo>
                <a:lnTo>
                  <a:pt x="83" y="0"/>
                </a:lnTo>
                <a:lnTo>
                  <a:pt x="19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  <a:moveTo>
                  <a:pt x="1000" y="0"/>
                </a:moveTo>
                <a:lnTo>
                  <a:pt x="932" y="80"/>
                </a:lnTo>
                <a:lnTo>
                  <a:pt x="1000" y="80"/>
                </a:lnTo>
                <a:lnTo>
                  <a:pt x="1065" y="0"/>
                </a:lnTo>
                <a:lnTo>
                  <a:pt x="1000" y="0"/>
                </a:lnTo>
                <a:close/>
                <a:moveTo>
                  <a:pt x="1491" y="0"/>
                </a:moveTo>
                <a:lnTo>
                  <a:pt x="1426" y="80"/>
                </a:lnTo>
                <a:lnTo>
                  <a:pt x="1491" y="80"/>
                </a:lnTo>
                <a:lnTo>
                  <a:pt x="1557" y="0"/>
                </a:lnTo>
                <a:lnTo>
                  <a:pt x="1491" y="0"/>
                </a:lnTo>
                <a:close/>
                <a:moveTo>
                  <a:pt x="1413" y="0"/>
                </a:moveTo>
                <a:lnTo>
                  <a:pt x="1349" y="80"/>
                </a:lnTo>
                <a:lnTo>
                  <a:pt x="1412" y="80"/>
                </a:lnTo>
                <a:lnTo>
                  <a:pt x="1476" y="0"/>
                </a:lnTo>
                <a:lnTo>
                  <a:pt x="1413" y="0"/>
                </a:lnTo>
                <a:close/>
                <a:moveTo>
                  <a:pt x="757" y="0"/>
                </a:moveTo>
                <a:lnTo>
                  <a:pt x="690" y="80"/>
                </a:lnTo>
                <a:lnTo>
                  <a:pt x="753" y="80"/>
                </a:lnTo>
                <a:lnTo>
                  <a:pt x="819" y="0"/>
                </a:lnTo>
                <a:lnTo>
                  <a:pt x="757" y="0"/>
                </a:lnTo>
                <a:close/>
                <a:moveTo>
                  <a:pt x="1574" y="0"/>
                </a:moveTo>
                <a:lnTo>
                  <a:pt x="1509" y="80"/>
                </a:lnTo>
                <a:lnTo>
                  <a:pt x="1574" y="80"/>
                </a:lnTo>
                <a:lnTo>
                  <a:pt x="1640" y="0"/>
                </a:lnTo>
                <a:lnTo>
                  <a:pt x="1574" y="0"/>
                </a:lnTo>
                <a:close/>
                <a:moveTo>
                  <a:pt x="1659" y="0"/>
                </a:moveTo>
                <a:lnTo>
                  <a:pt x="1657" y="0"/>
                </a:lnTo>
                <a:lnTo>
                  <a:pt x="1589" y="80"/>
                </a:lnTo>
                <a:lnTo>
                  <a:pt x="1657" y="80"/>
                </a:lnTo>
                <a:lnTo>
                  <a:pt x="1690" y="38"/>
                </a:lnTo>
                <a:lnTo>
                  <a:pt x="1659" y="0"/>
                </a:lnTo>
                <a:close/>
                <a:moveTo>
                  <a:pt x="1330" y="0"/>
                </a:moveTo>
                <a:lnTo>
                  <a:pt x="1266" y="80"/>
                </a:lnTo>
                <a:lnTo>
                  <a:pt x="1330" y="80"/>
                </a:lnTo>
                <a:lnTo>
                  <a:pt x="1397" y="0"/>
                </a:lnTo>
                <a:lnTo>
                  <a:pt x="1330" y="0"/>
                </a:lnTo>
                <a:close/>
                <a:moveTo>
                  <a:pt x="917" y="0"/>
                </a:moveTo>
                <a:lnTo>
                  <a:pt x="853" y="80"/>
                </a:lnTo>
                <a:lnTo>
                  <a:pt x="917" y="80"/>
                </a:lnTo>
                <a:lnTo>
                  <a:pt x="984" y="0"/>
                </a:lnTo>
                <a:lnTo>
                  <a:pt x="917" y="0"/>
                </a:lnTo>
                <a:close/>
                <a:moveTo>
                  <a:pt x="834" y="0"/>
                </a:moveTo>
                <a:lnTo>
                  <a:pt x="770" y="80"/>
                </a:lnTo>
                <a:lnTo>
                  <a:pt x="834" y="80"/>
                </a:lnTo>
                <a:lnTo>
                  <a:pt x="901" y="0"/>
                </a:lnTo>
                <a:lnTo>
                  <a:pt x="834" y="0"/>
                </a:lnTo>
                <a:close/>
                <a:moveTo>
                  <a:pt x="1081" y="0"/>
                </a:moveTo>
                <a:lnTo>
                  <a:pt x="1015" y="80"/>
                </a:lnTo>
                <a:lnTo>
                  <a:pt x="1085" y="80"/>
                </a:lnTo>
                <a:lnTo>
                  <a:pt x="1150" y="0"/>
                </a:lnTo>
                <a:lnTo>
                  <a:pt x="1081" y="0"/>
                </a:lnTo>
                <a:close/>
                <a:moveTo>
                  <a:pt x="1166" y="0"/>
                </a:moveTo>
                <a:lnTo>
                  <a:pt x="1100" y="80"/>
                </a:lnTo>
                <a:lnTo>
                  <a:pt x="1166" y="80"/>
                </a:lnTo>
                <a:lnTo>
                  <a:pt x="1233" y="0"/>
                </a:lnTo>
                <a:lnTo>
                  <a:pt x="1166" y="0"/>
                </a:lnTo>
                <a:close/>
                <a:moveTo>
                  <a:pt x="1247" y="0"/>
                </a:moveTo>
                <a:lnTo>
                  <a:pt x="1183" y="80"/>
                </a:lnTo>
                <a:lnTo>
                  <a:pt x="1247" y="80"/>
                </a:lnTo>
                <a:lnTo>
                  <a:pt x="1314" y="0"/>
                </a:lnTo>
                <a:lnTo>
                  <a:pt x="1247" y="0"/>
                </a:lnTo>
                <a:close/>
              </a:path>
            </a:pathLst>
          </a:custGeom>
          <a:solidFill>
            <a:srgbClr val="97AAB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Bright Future for Weather Satellites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smtClean="0"/>
              <a:t>And they are bright on the sky:</a:t>
            </a:r>
          </a:p>
        </p:txBody>
      </p:sp>
      <p:pic>
        <p:nvPicPr>
          <p:cNvPr id="4" name="Picture 3" descr="Metop-A_flare_18Sep2010_1_d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550" y="2093913"/>
            <a:ext cx="6189663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18288" y="2293938"/>
            <a:ext cx="2382837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C00000"/>
                </a:solidFill>
                <a:latin typeface="Tahoma" pitchFamily="34" charset="0"/>
              </a:rPr>
              <a:t>Metop-A Flare: </a:t>
            </a:r>
            <a:r>
              <a:rPr lang="en-GB" sz="1600">
                <a:latin typeface="Tahoma" pitchFamily="34" charset="0"/>
              </a:rPr>
              <a:t>photographed on 18 Sept 2010 in Darmstadt, 10sec shutter speed </a:t>
            </a:r>
          </a:p>
          <a:p>
            <a:endParaRPr lang="en-GB" sz="1600">
              <a:latin typeface="Tahoma" pitchFamily="34" charset="0"/>
            </a:endParaRPr>
          </a:p>
          <a:p>
            <a:r>
              <a:rPr lang="en-GB" sz="1600">
                <a:latin typeface="Tahoma" pitchFamily="34" charset="0"/>
              </a:rPr>
              <a:t>flare = sunlight reflection on ASCAT antenna</a:t>
            </a:r>
          </a:p>
        </p:txBody>
      </p:sp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 rot="10800000" flipV="1">
            <a:off x="4406900" y="2600325"/>
            <a:ext cx="2076450" cy="1289050"/>
          </a:xfrm>
          <a:prstGeom prst="straightConnector1">
            <a:avLst/>
          </a:prstGeom>
          <a:noFill/>
          <a:ln w="19050" algn="ctr">
            <a:solidFill>
              <a:srgbClr val="FFC000"/>
            </a:solidFill>
            <a:round/>
            <a:headEnd/>
            <a:tailEnd type="arrow" w="med" len="med"/>
          </a:ln>
        </p:spPr>
      </p:cxnSp>
      <p:sp>
        <p:nvSpPr>
          <p:cNvPr id="60422" name="TextBox 7"/>
          <p:cNvSpPr txBox="1">
            <a:spLocks noChangeArrowheads="1"/>
          </p:cNvSpPr>
          <p:nvPr/>
        </p:nvSpPr>
        <p:spPr bwMode="auto">
          <a:xfrm>
            <a:off x="501650" y="2278063"/>
            <a:ext cx="27543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solidFill>
                  <a:schemeClr val="bg1"/>
                </a:solidFill>
                <a:latin typeface="Tahoma" pitchFamily="34" charset="0"/>
              </a:rPr>
              <a:t>Photo copyright Dieter Klaes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Meteosat First Generation</a:t>
            </a:r>
          </a:p>
        </p:txBody>
      </p:sp>
      <p:pic>
        <p:nvPicPr>
          <p:cNvPr id="35842" name="Picture 5" descr="BAND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0425" y="2781300"/>
            <a:ext cx="2713038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6" descr="BAND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2781300"/>
            <a:ext cx="2713038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7" descr="BAND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2138" y="2781300"/>
            <a:ext cx="2713037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Rectangle 72"/>
          <p:cNvSpPr>
            <a:spLocks noChangeArrowheads="1"/>
          </p:cNvSpPr>
          <p:nvPr/>
        </p:nvSpPr>
        <p:spPr bwMode="auto">
          <a:xfrm>
            <a:off x="395288" y="1412875"/>
            <a:ext cx="79930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Tahoma" pitchFamily="34" charset="0"/>
              </a:rPr>
              <a:t>Operational imager mission over the Indian Ocean since 1998</a:t>
            </a:r>
          </a:p>
          <a:p>
            <a:r>
              <a:rPr lang="en-GB">
                <a:latin typeface="Tahoma" pitchFamily="34" charset="0"/>
              </a:rPr>
              <a:t>3-channel radiometer (VIS, IR, WV), image repeat cycle 30 minutes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Meteosat-6: An Interesting Case</a:t>
            </a:r>
          </a:p>
        </p:txBody>
      </p:sp>
      <p:pic>
        <p:nvPicPr>
          <p:cNvPr id="36866" name="Picture 4" descr="M6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341438"/>
            <a:ext cx="44116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 descr="M6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1343025"/>
            <a:ext cx="4411662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5" name="Picture 17" descr="M6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1343025"/>
            <a:ext cx="4411662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 Box 18"/>
          <p:cNvSpPr txBox="1">
            <a:spLocks noChangeArrowheads="1"/>
          </p:cNvSpPr>
          <p:nvPr/>
        </p:nvSpPr>
        <p:spPr bwMode="auto">
          <a:xfrm>
            <a:off x="5651500" y="1844675"/>
            <a:ext cx="244951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>
                <a:latin typeface="Tahoma" pitchFamily="34" charset="0"/>
              </a:rPr>
              <a:t>Radiometric Anomaly needs correction through cross-calibration with e.g. MSG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MSG – Operational Service since 2004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sz="2000" smtClean="0"/>
              <a:t>Meteosat-8: stand-by satellite, over 10 E, currently in "rapid scan" mode</a:t>
            </a:r>
          </a:p>
          <a:p>
            <a:pPr eaLnBrk="1" hangingPunct="1"/>
            <a:r>
              <a:rPr lang="en-GB" sz="2000" smtClean="0"/>
              <a:t>Meteosat-9: operational satellite, over 0 deg</a:t>
            </a:r>
          </a:p>
          <a:p>
            <a:pPr eaLnBrk="1" hangingPunct="1"/>
            <a:endParaRPr lang="en-GB" smtClean="0"/>
          </a:p>
          <a:p>
            <a:pPr eaLnBrk="1" hangingPunct="1"/>
            <a:r>
              <a:rPr lang="en-GB" smtClean="0">
                <a:solidFill>
                  <a:srgbClr val="C00000"/>
                </a:solidFill>
              </a:rPr>
              <a:t>Some MSG facts:</a:t>
            </a:r>
          </a:p>
          <a:p>
            <a:pPr eaLnBrk="1" hangingPunct="1">
              <a:buFontTx/>
              <a:buChar char="•"/>
            </a:pPr>
            <a:r>
              <a:rPr lang="en-GB" sz="2000" smtClean="0"/>
              <a:t>12-channel radiometer ("SEVIRI")</a:t>
            </a:r>
          </a:p>
          <a:p>
            <a:pPr eaLnBrk="1" hangingPunct="1">
              <a:buFontTx/>
              <a:buChar char="•"/>
            </a:pPr>
            <a:r>
              <a:rPr lang="en-GB" sz="2000" smtClean="0"/>
              <a:t>15 minute repeat cycle for full disk scans</a:t>
            </a:r>
          </a:p>
          <a:p>
            <a:pPr eaLnBrk="1" hangingPunct="1">
              <a:buFontTx/>
              <a:buChar char="•"/>
            </a:pPr>
            <a:r>
              <a:rPr lang="en-GB" sz="2000" smtClean="0"/>
              <a:t>3 km pixel sampling distance, 1 km for HRV</a:t>
            </a:r>
          </a:p>
          <a:p>
            <a:pPr eaLnBrk="1" hangingPunct="1">
              <a:buFontTx/>
              <a:buChar char="•"/>
            </a:pPr>
            <a:r>
              <a:rPr lang="en-GB" sz="2000" smtClean="0"/>
              <a:t>Main instrument is SEVIRI </a:t>
            </a:r>
            <a:r>
              <a:rPr lang="en-GB" sz="1600" smtClean="0"/>
              <a:t>(spinning enhanced visible and infrared imager)</a:t>
            </a:r>
          </a:p>
          <a:p>
            <a:pPr eaLnBrk="1" hangingPunct="1">
              <a:buFontTx/>
              <a:buChar char="•"/>
            </a:pPr>
            <a:r>
              <a:rPr lang="en-GB" sz="2000" smtClean="0"/>
              <a:t>Series of 4 MSG satellites – MSG-3 launch in 2012, MSG-4 in 2014</a:t>
            </a:r>
          </a:p>
          <a:p>
            <a:pPr eaLnBrk="1" hangingPunct="1">
              <a:buFontTx/>
              <a:buChar char="•"/>
            </a:pPr>
            <a:endParaRPr lang="en-GB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SEVIRI Overview</a:t>
            </a:r>
          </a:p>
        </p:txBody>
      </p:sp>
      <p:sp>
        <p:nvSpPr>
          <p:cNvPr id="38914" name="Text Box 4"/>
          <p:cNvSpPr txBox="1">
            <a:spLocks noChangeArrowheads="1"/>
          </p:cNvSpPr>
          <p:nvPr/>
        </p:nvSpPr>
        <p:spPr bwMode="auto">
          <a:xfrm>
            <a:off x="1168400" y="1981200"/>
            <a:ext cx="752633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2000"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pic>
        <p:nvPicPr>
          <p:cNvPr id="38915" name="Picture 5" descr="BAND01"/>
          <p:cNvPicPr>
            <a:picLocks noChangeAspect="1" noChangeArrowheads="1"/>
          </p:cNvPicPr>
          <p:nvPr/>
        </p:nvPicPr>
        <p:blipFill>
          <a:blip r:embed="rId2"/>
          <a:srcRect b="2650"/>
          <a:stretch>
            <a:fillRect/>
          </a:stretch>
        </p:blipFill>
        <p:spPr bwMode="auto">
          <a:xfrm>
            <a:off x="265113" y="793750"/>
            <a:ext cx="1911350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6" descr="BAND02"/>
          <p:cNvPicPr>
            <a:picLocks noChangeAspect="1" noChangeArrowheads="1"/>
          </p:cNvPicPr>
          <p:nvPr/>
        </p:nvPicPr>
        <p:blipFill>
          <a:blip r:embed="rId3"/>
          <a:srcRect b="2296"/>
          <a:stretch>
            <a:fillRect/>
          </a:stretch>
        </p:blipFill>
        <p:spPr bwMode="auto">
          <a:xfrm>
            <a:off x="2417763" y="793750"/>
            <a:ext cx="1909762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7" descr="BAND03"/>
          <p:cNvPicPr>
            <a:picLocks noChangeAspect="1" noChangeArrowheads="1"/>
          </p:cNvPicPr>
          <p:nvPr/>
        </p:nvPicPr>
        <p:blipFill>
          <a:blip r:embed="rId4"/>
          <a:srcRect b="2296"/>
          <a:stretch>
            <a:fillRect/>
          </a:stretch>
        </p:blipFill>
        <p:spPr bwMode="auto">
          <a:xfrm>
            <a:off x="4568825" y="793750"/>
            <a:ext cx="1909763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8" descr="BAND04"/>
          <p:cNvPicPr>
            <a:picLocks noChangeAspect="1" noChangeArrowheads="1"/>
          </p:cNvPicPr>
          <p:nvPr/>
        </p:nvPicPr>
        <p:blipFill>
          <a:blip r:embed="rId5"/>
          <a:srcRect t="1740" r="2080" b="2600"/>
          <a:stretch>
            <a:fillRect/>
          </a:stretch>
        </p:blipFill>
        <p:spPr bwMode="auto">
          <a:xfrm>
            <a:off x="265113" y="2638425"/>
            <a:ext cx="19081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9" descr="BAND05"/>
          <p:cNvPicPr>
            <a:picLocks noChangeAspect="1" noChangeArrowheads="1"/>
          </p:cNvPicPr>
          <p:nvPr/>
        </p:nvPicPr>
        <p:blipFill>
          <a:blip r:embed="rId6"/>
          <a:srcRect t="1740" r="795" b="2602"/>
          <a:stretch>
            <a:fillRect/>
          </a:stretch>
        </p:blipFill>
        <p:spPr bwMode="auto">
          <a:xfrm>
            <a:off x="2398713" y="2640013"/>
            <a:ext cx="1928812" cy="175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10" descr="BAND06"/>
          <p:cNvPicPr>
            <a:picLocks noChangeAspect="1" noChangeArrowheads="1"/>
          </p:cNvPicPr>
          <p:nvPr/>
        </p:nvPicPr>
        <p:blipFill>
          <a:blip r:embed="rId7"/>
          <a:srcRect t="1740" r="795" b="2428"/>
          <a:stretch>
            <a:fillRect/>
          </a:stretch>
        </p:blipFill>
        <p:spPr bwMode="auto">
          <a:xfrm>
            <a:off x="4549775" y="2640013"/>
            <a:ext cx="1928813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11" descr="BAND07"/>
          <p:cNvPicPr>
            <a:picLocks noChangeAspect="1" noChangeArrowheads="1"/>
          </p:cNvPicPr>
          <p:nvPr/>
        </p:nvPicPr>
        <p:blipFill>
          <a:blip r:embed="rId8"/>
          <a:srcRect t="1740" r="795" b="2602"/>
          <a:stretch>
            <a:fillRect/>
          </a:stretch>
        </p:blipFill>
        <p:spPr bwMode="auto">
          <a:xfrm>
            <a:off x="4549775" y="4487863"/>
            <a:ext cx="1928813" cy="175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2" name="Picture 12" descr="BAND08"/>
          <p:cNvPicPr>
            <a:picLocks noChangeAspect="1" noChangeArrowheads="1"/>
          </p:cNvPicPr>
          <p:nvPr/>
        </p:nvPicPr>
        <p:blipFill>
          <a:blip r:embed="rId9"/>
          <a:srcRect t="1740" r="2080" b="2600"/>
          <a:stretch>
            <a:fillRect/>
          </a:stretch>
        </p:blipFill>
        <p:spPr bwMode="auto">
          <a:xfrm>
            <a:off x="265113" y="4486275"/>
            <a:ext cx="19081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3" name="Picture 13" descr="BAND09"/>
          <p:cNvPicPr>
            <a:picLocks noChangeAspect="1" noChangeArrowheads="1"/>
          </p:cNvPicPr>
          <p:nvPr/>
        </p:nvPicPr>
        <p:blipFill>
          <a:blip r:embed="rId10"/>
          <a:srcRect t="1740" r="795" b="2428"/>
          <a:stretch>
            <a:fillRect/>
          </a:stretch>
        </p:blipFill>
        <p:spPr bwMode="auto">
          <a:xfrm>
            <a:off x="2411413" y="4475163"/>
            <a:ext cx="19304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4" name="Picture 14" descr="BAND10"/>
          <p:cNvPicPr>
            <a:picLocks noChangeAspect="1" noChangeArrowheads="1"/>
          </p:cNvPicPr>
          <p:nvPr/>
        </p:nvPicPr>
        <p:blipFill>
          <a:blip r:embed="rId11"/>
          <a:srcRect t="1740" r="795" b="2255"/>
          <a:stretch>
            <a:fillRect/>
          </a:stretch>
        </p:blipFill>
        <p:spPr bwMode="auto">
          <a:xfrm>
            <a:off x="6700838" y="2640013"/>
            <a:ext cx="1930400" cy="175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5" name="Picture 15" descr="BAND12"/>
          <p:cNvPicPr>
            <a:picLocks noChangeAspect="1" noChangeArrowheads="1"/>
          </p:cNvPicPr>
          <p:nvPr/>
        </p:nvPicPr>
        <p:blipFill>
          <a:blip r:embed="rId12"/>
          <a:srcRect b="2296"/>
          <a:stretch>
            <a:fillRect/>
          </a:stretch>
        </p:blipFill>
        <p:spPr bwMode="auto">
          <a:xfrm>
            <a:off x="6719888" y="793750"/>
            <a:ext cx="1911350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6" name="Picture 16" descr="BAND11"/>
          <p:cNvPicPr>
            <a:picLocks noChangeAspect="1" noChangeArrowheads="1"/>
          </p:cNvPicPr>
          <p:nvPr/>
        </p:nvPicPr>
        <p:blipFill>
          <a:blip r:embed="rId13"/>
          <a:srcRect t="1740" r="795" b="2081"/>
          <a:stretch>
            <a:fillRect/>
          </a:stretch>
        </p:blipFill>
        <p:spPr bwMode="auto">
          <a:xfrm>
            <a:off x="6700838" y="4487863"/>
            <a:ext cx="1930400" cy="176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7" name="Text Box 17"/>
          <p:cNvSpPr txBox="1">
            <a:spLocks noChangeArrowheads="1"/>
          </p:cNvSpPr>
          <p:nvPr/>
        </p:nvSpPr>
        <p:spPr bwMode="auto">
          <a:xfrm>
            <a:off x="276225" y="2154238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33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38928" name="Text Box 18"/>
          <p:cNvSpPr txBox="1">
            <a:spLocks noChangeArrowheads="1"/>
          </p:cNvSpPr>
          <p:nvPr/>
        </p:nvSpPr>
        <p:spPr bwMode="auto">
          <a:xfrm>
            <a:off x="2463800" y="2154238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33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38929" name="Text Box 19"/>
          <p:cNvSpPr txBox="1">
            <a:spLocks noChangeArrowheads="1"/>
          </p:cNvSpPr>
          <p:nvPr/>
        </p:nvSpPr>
        <p:spPr bwMode="auto">
          <a:xfrm>
            <a:off x="4625975" y="2154238"/>
            <a:ext cx="2968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3300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38930" name="Text Box 20"/>
          <p:cNvSpPr txBox="1">
            <a:spLocks noChangeArrowheads="1"/>
          </p:cNvSpPr>
          <p:nvPr/>
        </p:nvSpPr>
        <p:spPr bwMode="auto">
          <a:xfrm>
            <a:off x="6727825" y="2154238"/>
            <a:ext cx="41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3300"/>
                </a:solidFill>
                <a:latin typeface="Times New Roman" pitchFamily="18" charset="0"/>
              </a:rPr>
              <a:t>12</a:t>
            </a:r>
          </a:p>
        </p:txBody>
      </p:sp>
      <p:sp>
        <p:nvSpPr>
          <p:cNvPr id="38931" name="Text Box 21"/>
          <p:cNvSpPr txBox="1">
            <a:spLocks noChangeArrowheads="1"/>
          </p:cNvSpPr>
          <p:nvPr/>
        </p:nvSpPr>
        <p:spPr bwMode="auto">
          <a:xfrm>
            <a:off x="276225" y="397986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3300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38932" name="Text Box 22"/>
          <p:cNvSpPr txBox="1">
            <a:spLocks noChangeArrowheads="1"/>
          </p:cNvSpPr>
          <p:nvPr/>
        </p:nvSpPr>
        <p:spPr bwMode="auto">
          <a:xfrm>
            <a:off x="2463800" y="397986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3300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38933" name="Text Box 23"/>
          <p:cNvSpPr txBox="1">
            <a:spLocks noChangeArrowheads="1"/>
          </p:cNvSpPr>
          <p:nvPr/>
        </p:nvSpPr>
        <p:spPr bwMode="auto">
          <a:xfrm>
            <a:off x="4625975" y="3979863"/>
            <a:ext cx="2968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3300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38934" name="Text Box 24"/>
          <p:cNvSpPr txBox="1">
            <a:spLocks noChangeArrowheads="1"/>
          </p:cNvSpPr>
          <p:nvPr/>
        </p:nvSpPr>
        <p:spPr bwMode="auto">
          <a:xfrm>
            <a:off x="6784975" y="397986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3300"/>
                </a:solidFill>
                <a:latin typeface="Times New Roman" pitchFamily="18" charset="0"/>
              </a:rPr>
              <a:t>7</a:t>
            </a:r>
          </a:p>
        </p:txBody>
      </p:sp>
      <p:sp>
        <p:nvSpPr>
          <p:cNvPr id="38935" name="Text Box 25"/>
          <p:cNvSpPr txBox="1">
            <a:spLocks noChangeArrowheads="1"/>
          </p:cNvSpPr>
          <p:nvPr/>
        </p:nvSpPr>
        <p:spPr bwMode="auto">
          <a:xfrm>
            <a:off x="250825" y="5783263"/>
            <a:ext cx="2968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3300"/>
                </a:solidFill>
                <a:latin typeface="Times New Roman" pitchFamily="18" charset="0"/>
              </a:rPr>
              <a:t>8</a:t>
            </a:r>
          </a:p>
        </p:txBody>
      </p:sp>
      <p:sp>
        <p:nvSpPr>
          <p:cNvPr id="38936" name="Text Box 26"/>
          <p:cNvSpPr txBox="1">
            <a:spLocks noChangeArrowheads="1"/>
          </p:cNvSpPr>
          <p:nvPr/>
        </p:nvSpPr>
        <p:spPr bwMode="auto">
          <a:xfrm>
            <a:off x="2438400" y="5783263"/>
            <a:ext cx="2968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3300"/>
                </a:solidFill>
                <a:latin typeface="Times New Roman" pitchFamily="18" charset="0"/>
              </a:rPr>
              <a:t>9</a:t>
            </a:r>
          </a:p>
        </p:txBody>
      </p:sp>
      <p:sp>
        <p:nvSpPr>
          <p:cNvPr id="38937" name="Text Box 27"/>
          <p:cNvSpPr txBox="1">
            <a:spLocks noChangeArrowheads="1"/>
          </p:cNvSpPr>
          <p:nvPr/>
        </p:nvSpPr>
        <p:spPr bwMode="auto">
          <a:xfrm>
            <a:off x="4538663" y="5783263"/>
            <a:ext cx="41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3300"/>
                </a:solidFill>
                <a:latin typeface="Times New Roman" pitchFamily="18" charset="0"/>
              </a:rPr>
              <a:t>10</a:t>
            </a:r>
          </a:p>
        </p:txBody>
      </p:sp>
      <p:sp>
        <p:nvSpPr>
          <p:cNvPr id="38938" name="Text Box 28"/>
          <p:cNvSpPr txBox="1">
            <a:spLocks noChangeArrowheads="1"/>
          </p:cNvSpPr>
          <p:nvPr/>
        </p:nvSpPr>
        <p:spPr bwMode="auto">
          <a:xfrm>
            <a:off x="6700838" y="5783263"/>
            <a:ext cx="41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3300"/>
                </a:solidFill>
                <a:latin typeface="Times New Roman" pitchFamily="18" charset="0"/>
              </a:rPr>
              <a:t>11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HRV: A Special Case</a:t>
            </a:r>
          </a:p>
        </p:txBody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smtClean="0"/>
              <a:t>High data rate allows only transmission of half a scan line. Two blocks of "half lines" can be selected. </a:t>
            </a:r>
          </a:p>
        </p:txBody>
      </p:sp>
      <p:pic>
        <p:nvPicPr>
          <p:cNvPr id="39939" name="Picture 4" descr="Earth Cover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2636838"/>
            <a:ext cx="7483475" cy="355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AutoShape 5">
            <a:hlinkClick r:id="rId3" action="ppaction://hlinkfile" highlightClick="1"/>
          </p:cNvPr>
          <p:cNvSpPr>
            <a:spLocks noChangeArrowheads="1"/>
          </p:cNvSpPr>
          <p:nvPr/>
        </p:nvSpPr>
        <p:spPr bwMode="auto">
          <a:xfrm>
            <a:off x="827088" y="6092825"/>
            <a:ext cx="649287" cy="431800"/>
          </a:xfrm>
          <a:prstGeom prst="actionButtonForwardNex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en-GB">
              <a:latin typeface="Tahoma" pitchFamily="34" charset="0"/>
            </a:endParaRPr>
          </a:p>
        </p:txBody>
      </p:sp>
      <p:sp>
        <p:nvSpPr>
          <p:cNvPr id="39941" name="Text Box 6"/>
          <p:cNvSpPr txBox="1">
            <a:spLocks noChangeArrowheads="1"/>
          </p:cNvSpPr>
          <p:nvPr/>
        </p:nvSpPr>
        <p:spPr bwMode="auto">
          <a:xfrm>
            <a:off x="1463675" y="6162675"/>
            <a:ext cx="14478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GB">
                <a:latin typeface="Tahoma" pitchFamily="34" charset="0"/>
              </a:rPr>
              <a:t>(current setup)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HRV Coregistration with other Channels</a:t>
            </a:r>
          </a:p>
        </p:txBody>
      </p:sp>
      <p:pic>
        <p:nvPicPr>
          <p:cNvPr id="40962" name="Picture 4" descr="Earth Cover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412875"/>
            <a:ext cx="4608513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250825" y="3573463"/>
            <a:ext cx="22606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latin typeface="Tahoma" pitchFamily="34" charset="0"/>
              </a:rPr>
              <a:t>Full disk:</a:t>
            </a:r>
          </a:p>
          <a:p>
            <a:r>
              <a:rPr lang="en-GB" sz="1600">
                <a:latin typeface="Tahoma" pitchFamily="34" charset="0"/>
              </a:rPr>
              <a:t>3712 Lines</a:t>
            </a:r>
          </a:p>
          <a:p>
            <a:r>
              <a:rPr lang="en-GB" sz="1600">
                <a:latin typeface="Tahoma" pitchFamily="34" charset="0"/>
              </a:rPr>
              <a:t>3712 Elements per line</a:t>
            </a:r>
          </a:p>
        </p:txBody>
      </p:sp>
      <p:sp>
        <p:nvSpPr>
          <p:cNvPr id="40964" name="TextBox 6"/>
          <p:cNvSpPr txBox="1">
            <a:spLocks noChangeArrowheads="1"/>
          </p:cNvSpPr>
          <p:nvPr/>
        </p:nvSpPr>
        <p:spPr bwMode="auto">
          <a:xfrm>
            <a:off x="2843213" y="3573463"/>
            <a:ext cx="31416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latin typeface="Tahoma" pitchFamily="34" charset="0"/>
              </a:rPr>
              <a:t>HRV:</a:t>
            </a:r>
          </a:p>
          <a:p>
            <a:r>
              <a:rPr lang="en-GB" sz="1600">
                <a:latin typeface="Tahoma" pitchFamily="34" charset="0"/>
              </a:rPr>
              <a:t>3712 * 3 = 11136 Lines</a:t>
            </a:r>
          </a:p>
          <a:p>
            <a:r>
              <a:rPr lang="en-GB" sz="1600">
                <a:latin typeface="Tahoma" pitchFamily="34" charset="0"/>
              </a:rPr>
              <a:t>(3712 * 3) / 2  = 5568 Elements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UM">
  <a:themeElements>
    <a:clrScheme name="1_EUM_template_v03 1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9F2D20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UM_template_v03">
  <a:themeElements>
    <a:clrScheme name="1_EUM_template_v03 1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9F2D20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EUM</Template>
  <TotalTime>385</TotalTime>
  <Words>1130</Words>
  <Application>Microsoft Office PowerPoint</Application>
  <PresentationFormat>On-screen Show (4:3)</PresentationFormat>
  <Paragraphs>369</Paragraphs>
  <Slides>30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EUM</vt:lpstr>
      <vt:lpstr>1_EUM_template_v03</vt:lpstr>
      <vt:lpstr>Clip</vt:lpstr>
      <vt:lpstr>EUMETSAT NEWS</vt:lpstr>
      <vt:lpstr>26 Member States &amp; 5 Cooperating States *</vt:lpstr>
      <vt:lpstr>EUMETSAT Space Segment</vt:lpstr>
      <vt:lpstr>Meteosat First Generation</vt:lpstr>
      <vt:lpstr>Meteosat-6: An Interesting Case</vt:lpstr>
      <vt:lpstr>MSG – Operational Service since 2004</vt:lpstr>
      <vt:lpstr>SEVIRI Overview</vt:lpstr>
      <vt:lpstr>HRV: A Special Case</vt:lpstr>
      <vt:lpstr>HRV Coregistration with other Channels</vt:lpstr>
      <vt:lpstr>HRV Coregistration with other Channels</vt:lpstr>
      <vt:lpstr>HRV Coregistration with other Channels</vt:lpstr>
      <vt:lpstr>Meteosat-8: Rapid Scanning Service</vt:lpstr>
      <vt:lpstr>MSG Benefits</vt:lpstr>
      <vt:lpstr>MSG Calibration: GSICS</vt:lpstr>
      <vt:lpstr>European Polar System EPS</vt:lpstr>
      <vt:lpstr>AVHRR on Metop: Global 1km Resolution</vt:lpstr>
      <vt:lpstr>Polar Winds from AVHRR</vt:lpstr>
      <vt:lpstr>GOME: Sensitivity Loss since Launch </vt:lpstr>
      <vt:lpstr>GRAS – Radiooccultation Instrument</vt:lpstr>
      <vt:lpstr>IASI: CO Retrievals – Russian Fires in 2010</vt:lpstr>
      <vt:lpstr>Metop HRPT Zones</vt:lpstr>
      <vt:lpstr>Metop-B: 48 min Separation to Metop-A</vt:lpstr>
      <vt:lpstr>JASON-2: EUMETSAT – NASA – NOAA - CNES</vt:lpstr>
      <vt:lpstr>Future: Meteosat Third Generation</vt:lpstr>
      <vt:lpstr>MTG-I: Imager</vt:lpstr>
      <vt:lpstr>MTG-I Lightning Instrument</vt:lpstr>
      <vt:lpstr>MTG-S</vt:lpstr>
      <vt:lpstr>MTG-S UVN Sounder</vt:lpstr>
      <vt:lpstr>Very much Future: Post-EPS or EPS-SG</vt:lpstr>
      <vt:lpstr>Bright Future for Weather Satellites</vt:lpstr>
    </vt:vector>
  </TitlesOfParts>
  <Company>EUMETSAT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EUMETSAT NEWS</dc:title>
  <dc:creator>Marianne Koenig</dc:creator>
  <cp:lastModifiedBy>mcuser</cp:lastModifiedBy>
  <cp:revision>45</cp:revision>
  <dcterms:created xsi:type="dcterms:W3CDTF">2010-10-13T07:45:09Z</dcterms:created>
  <dcterms:modified xsi:type="dcterms:W3CDTF">2010-10-26T12:59:24Z</dcterms:modified>
</cp:coreProperties>
</file>