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0" r:id="rId3"/>
    <p:sldId id="287" r:id="rId4"/>
    <p:sldId id="279" r:id="rId5"/>
    <p:sldId id="280" r:id="rId6"/>
    <p:sldId id="281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75" r:id="rId16"/>
    <p:sldId id="273" r:id="rId17"/>
    <p:sldId id="277" r:id="rId18"/>
    <p:sldId id="284" r:id="rId19"/>
    <p:sldId id="278" r:id="rId20"/>
    <p:sldId id="289" r:id="rId21"/>
    <p:sldId id="291" r:id="rId22"/>
    <p:sldId id="295" r:id="rId23"/>
    <p:sldId id="288" r:id="rId24"/>
    <p:sldId id="296" r:id="rId25"/>
    <p:sldId id="297" r:id="rId26"/>
    <p:sldId id="260" r:id="rId27"/>
    <p:sldId id="294" r:id="rId2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6C366001-0C8E-486F-B606-39E1ACF5193A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AB82C6E4-44F6-48EE-A557-DD516C46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1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BEFC452C-5F4E-C949-85AA-59A10256C051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7" tIns="48328" rIns="96657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112DC54B-566E-3C4B-880A-89757B7D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September 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September 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28E768-A399-A24A-890D-6A08D5208E3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McIDAS</a:t>
            </a:r>
            <a:r>
              <a:rPr lang="en-US" dirty="0" smtClean="0"/>
              <a:t>-XCD Replacement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Kevin Baggett</a:t>
            </a:r>
          </a:p>
          <a:p>
            <a:r>
              <a:rPr lang="en-US" dirty="0" smtClean="0"/>
              <a:t>September 9, 2013</a:t>
            </a:r>
            <a:endParaRPr lang="en-US" dirty="0"/>
          </a:p>
        </p:txBody>
      </p:sp>
      <p:pic>
        <p:nvPicPr>
          <p:cNvPr id="4" name="Picture 3" descr="SS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36" y="5560585"/>
            <a:ext cx="1169395" cy="825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2" y="5603382"/>
            <a:ext cx="894640" cy="8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0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LDM files NEXRAD files into a directory structure similar to existing XCD Decoder</a:t>
            </a:r>
          </a:p>
          <a:p>
            <a:r>
              <a:rPr lang="en-US" dirty="0" smtClean="0"/>
              <a:t>Data served by NEXRAD server</a:t>
            </a:r>
          </a:p>
          <a:p>
            <a:r>
              <a:rPr lang="en-US" dirty="0"/>
              <a:t>See 2012 </a:t>
            </a:r>
            <a:r>
              <a:rPr lang="en-US" dirty="0" err="1"/>
              <a:t>McIDAS</a:t>
            </a:r>
            <a:r>
              <a:rPr lang="en-US" dirty="0"/>
              <a:t>-XCD presentation for </a:t>
            </a:r>
            <a:r>
              <a:rPr lang="en-US" dirty="0" smtClean="0"/>
              <a:t>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LDM files data directly to disk</a:t>
            </a:r>
          </a:p>
          <a:p>
            <a:r>
              <a:rPr lang="en-US" sz="3100" dirty="0" smtClean="0"/>
              <a:t>A script running as a daemon watches for new data and files data into a daily *.XCD file as data comes in</a:t>
            </a:r>
          </a:p>
          <a:p>
            <a:pPr lvl="1"/>
            <a:r>
              <a:rPr lang="en-US" dirty="0"/>
              <a:t>New -XCD: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sz="2900" dirty="0" smtClean="0"/>
              <a:t>A concatenation of the text from the LDM stream with no </a:t>
            </a:r>
            <a:r>
              <a:rPr lang="en-US" sz="2900" dirty="0"/>
              <a:t>stripping out of start of </a:t>
            </a:r>
            <a:r>
              <a:rPr lang="en-US" sz="2900" dirty="0" smtClean="0"/>
              <a:t>text, carriage return, line feed, end </a:t>
            </a:r>
            <a:r>
              <a:rPr lang="en-US" sz="2900" dirty="0"/>
              <a:t>of </a:t>
            </a:r>
            <a:r>
              <a:rPr lang="en-US" sz="2900" dirty="0" smtClean="0"/>
              <a:t>text characters</a:t>
            </a:r>
            <a:endParaRPr lang="en-US" sz="2900" dirty="0"/>
          </a:p>
          <a:p>
            <a:pPr lvl="1"/>
            <a:r>
              <a:rPr lang="en-US" dirty="0"/>
              <a:t>Current -XCD: </a:t>
            </a:r>
            <a:endParaRPr lang="en-US" dirty="0" smtClean="0"/>
          </a:p>
          <a:p>
            <a:pPr lvl="2"/>
            <a:r>
              <a:rPr lang="en-US" sz="2900" dirty="0" smtClean="0"/>
              <a:t>Starts </a:t>
            </a:r>
            <a:r>
              <a:rPr lang="en-US" sz="2900" dirty="0"/>
              <a:t>with the date of the file (in binary) and a total 80-byte  </a:t>
            </a:r>
            <a:r>
              <a:rPr lang="en-US" sz="2900" dirty="0" smtClean="0"/>
              <a:t>header   </a:t>
            </a:r>
          </a:p>
          <a:p>
            <a:pPr lvl="2"/>
            <a:r>
              <a:rPr lang="en-US" sz="2900" dirty="0" smtClean="0"/>
              <a:t>Padding </a:t>
            </a:r>
            <a:r>
              <a:rPr lang="en-US" sz="2900" dirty="0"/>
              <a:t>(spaces) in the file - to make 80 character </a:t>
            </a:r>
            <a:r>
              <a:rPr lang="en-US" sz="2900" dirty="0" smtClean="0"/>
              <a:t>lines</a:t>
            </a:r>
          </a:p>
          <a:p>
            <a:pPr lvl="2"/>
            <a:r>
              <a:rPr lang="en-US" sz="2900" dirty="0" smtClean="0"/>
              <a:t>Start of text character 0x01 and end of text character 0x03 are included, and also 80-character padded. Carriage returns/line feeds stripped out</a:t>
            </a:r>
          </a:p>
          <a:p>
            <a:r>
              <a:rPr lang="en-US" sz="3100" dirty="0" smtClean="0"/>
              <a:t>Script extracts metadata to put into SQLite DB</a:t>
            </a:r>
          </a:p>
          <a:p>
            <a:r>
              <a:rPr lang="en-US" sz="3100" dirty="0" smtClean="0"/>
              <a:t>Text server accesses SQLite DB to find data and return information to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MD files created, but structure created on the fly by the server</a:t>
            </a:r>
          </a:p>
          <a:p>
            <a:r>
              <a:rPr lang="en-US" dirty="0" smtClean="0"/>
              <a:t>PTLIST,  PTDISP and PTCOPY get metadata from the SQLite database, then extract data from the *.XCD file created by the text filer</a:t>
            </a:r>
          </a:p>
          <a:p>
            <a:r>
              <a:rPr lang="en-US" dirty="0" smtClean="0"/>
              <a:t>Daily Station Database table included in same SQLite database file as the Daily Text Metadata table </a:t>
            </a:r>
          </a:p>
          <a:p>
            <a:r>
              <a:rPr lang="en-US" dirty="0" smtClean="0"/>
              <a:t>Station Database is retained for archived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BUFR </a:t>
            </a:r>
            <a:r>
              <a:rPr lang="en-US" dirty="0" smtClean="0"/>
              <a:t>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(Binary Universal </a:t>
            </a:r>
            <a:r>
              <a:rPr lang="en-US" dirty="0" err="1" smtClean="0"/>
              <a:t>FoRmat</a:t>
            </a:r>
            <a:r>
              <a:rPr lang="en-US" dirty="0" smtClean="0"/>
              <a:t>)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Filed directly using LDM</a:t>
            </a:r>
          </a:p>
          <a:p>
            <a:r>
              <a:rPr lang="en-US" dirty="0" smtClean="0"/>
              <a:t>No operational </a:t>
            </a:r>
            <a:r>
              <a:rPr lang="en-US" dirty="0" err="1" smtClean="0"/>
              <a:t>McIDAS</a:t>
            </a:r>
            <a:r>
              <a:rPr lang="en-US" dirty="0" smtClean="0"/>
              <a:t>-X server exists, only a prototype server</a:t>
            </a:r>
          </a:p>
          <a:p>
            <a:r>
              <a:rPr lang="en-US" dirty="0" smtClean="0"/>
              <a:t>Individual files can be loaded into </a:t>
            </a:r>
            <a:r>
              <a:rPr lang="en-US" dirty="0" err="1" smtClean="0"/>
              <a:t>McIDAS</a:t>
            </a:r>
            <a:r>
              <a:rPr lang="en-US" dirty="0" smtClean="0"/>
              <a:t>-V if they follow the standard BUFR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LDM </a:t>
            </a:r>
            <a:r>
              <a:rPr lang="en-US" dirty="0" err="1" smtClean="0"/>
              <a:t>pqact.cfg</a:t>
            </a:r>
            <a:r>
              <a:rPr lang="en-US" dirty="0" smtClean="0"/>
              <a:t> configuration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user to select Models, stations, parameters,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Web interface</a:t>
            </a:r>
          </a:p>
          <a:p>
            <a:r>
              <a:rPr lang="en-US" dirty="0" smtClean="0"/>
              <a:t>Cut and paste to </a:t>
            </a:r>
            <a:r>
              <a:rPr lang="en-US" dirty="0" err="1" smtClean="0"/>
              <a:t>pqact.cfg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pqact</a:t>
            </a:r>
            <a:r>
              <a:rPr lang="en-US" dirty="0" smtClean="0"/>
              <a:t>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30" y="1408176"/>
            <a:ext cx="645946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pqact</a:t>
            </a:r>
            <a:r>
              <a:rPr lang="en-US" dirty="0"/>
              <a:t> assistant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" y="1479409"/>
            <a:ext cx="12898843" cy="55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couple -XCD </a:t>
            </a:r>
            <a:r>
              <a:rPr lang="en-US" dirty="0" smtClean="0"/>
              <a:t>sites have local feeds of data</a:t>
            </a:r>
          </a:p>
          <a:p>
            <a:r>
              <a:rPr lang="en-US" dirty="0" smtClean="0"/>
              <a:t>We have contacted those sites for test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So far, they believe there are not any -XCD dependencies</a:t>
            </a:r>
          </a:p>
          <a:p>
            <a:r>
              <a:rPr lang="en-US" dirty="0" smtClean="0"/>
              <a:t>If there is local data that do depend on –XCD, we will add that into </a:t>
            </a:r>
            <a:r>
              <a:rPr lang="en-US" dirty="0" smtClean="0"/>
              <a:t>the existing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 with a filename argument</a:t>
            </a:r>
          </a:p>
          <a:p>
            <a:r>
              <a:rPr lang="en-US" dirty="0" smtClean="0"/>
              <a:t>Script automatically determines data type (e.g. text, GRIB)</a:t>
            </a:r>
          </a:p>
          <a:p>
            <a:r>
              <a:rPr lang="en-US" dirty="0" smtClean="0"/>
              <a:t>Files data appropriately and updates SQLite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4912"/>
            <a:ext cx="9272469" cy="46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Kevin Baggett, Dan Forrest, Kevin </a:t>
            </a:r>
            <a:r>
              <a:rPr lang="en-US" dirty="0" err="1" smtClean="0"/>
              <a:t>Hallock</a:t>
            </a:r>
            <a:r>
              <a:rPr lang="en-US" dirty="0" smtClean="0"/>
              <a:t>, Jay </a:t>
            </a:r>
            <a:r>
              <a:rPr lang="en-US" dirty="0" err="1" smtClean="0"/>
              <a:t>Heinzelman</a:t>
            </a:r>
            <a:r>
              <a:rPr lang="en-US" dirty="0" smtClean="0"/>
              <a:t>, Dave Parker, </a:t>
            </a:r>
            <a:r>
              <a:rPr lang="en-US" dirty="0" err="1" smtClean="0"/>
              <a:t>Roseann</a:t>
            </a:r>
            <a:r>
              <a:rPr lang="en-US" dirty="0" smtClean="0"/>
              <a:t> Spangler, Becky Schaffer, Jerrold Robaidek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lists 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WXTLIST</a:t>
            </a:r>
            <a:r>
              <a:rPr lang="en-US" sz="2000" dirty="0" smtClean="0">
                <a:solidFill>
                  <a:srgbClr val="000000"/>
                </a:solidFill>
              </a:rPr>
              <a:t>   (no parameters)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Current </a:t>
            </a:r>
            <a:r>
              <a:rPr lang="en-US" sz="2000" dirty="0" smtClean="0">
                <a:solidFill>
                  <a:srgbClr val="000000"/>
                </a:solidFill>
              </a:rPr>
              <a:t>-XCD</a:t>
            </a:r>
            <a:r>
              <a:rPr lang="en-US" sz="2000" dirty="0">
                <a:solidFill>
                  <a:srgbClr val="475A8D"/>
                </a:solidFill>
              </a:rPr>
              <a:t>:  </a:t>
            </a:r>
            <a:r>
              <a:rPr lang="en-US" sz="2000" dirty="0">
                <a:solidFill>
                  <a:srgbClr val="000000"/>
                </a:solidFill>
              </a:rPr>
              <a:t>fastest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rgbClr val="475A8D"/>
                </a:solidFill>
              </a:rPr>
              <a:t>.50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slowest=</a:t>
            </a:r>
            <a:r>
              <a:rPr lang="en-US" sz="2000" dirty="0" smtClean="0">
                <a:solidFill>
                  <a:srgbClr val="475A8D"/>
                </a:solidFill>
              </a:rPr>
              <a:t>1.75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New </a:t>
            </a:r>
            <a:r>
              <a:rPr lang="en-US" sz="2000" dirty="0" smtClean="0">
                <a:solidFill>
                  <a:srgbClr val="000000"/>
                </a:solidFill>
              </a:rPr>
              <a:t>-XCD </a:t>
            </a:r>
            <a:r>
              <a:rPr lang="en-US" sz="2000" dirty="0">
                <a:solidFill>
                  <a:srgbClr val="000000"/>
                </a:solidFill>
              </a:rPr>
              <a:t>:   </a:t>
            </a:r>
            <a:r>
              <a:rPr lang="en-US" sz="2000" dirty="0" smtClean="0">
                <a:solidFill>
                  <a:srgbClr val="000000"/>
                </a:solidFill>
              </a:rPr>
              <a:t>    fastest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.014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slowest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rgbClr val="246172"/>
                </a:solidFill>
              </a:rPr>
              <a:t>.078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pPr lvl="1"/>
            <a:r>
              <a:rPr lang="en-US" sz="2400" dirty="0" smtClean="0"/>
              <a:t>WXTLIST  </a:t>
            </a:r>
            <a:r>
              <a:rPr lang="en-US" sz="2400" dirty="0" smtClean="0"/>
              <a:t>WMO=SA</a:t>
            </a:r>
          </a:p>
          <a:p>
            <a:pPr lvl="2"/>
            <a:r>
              <a:rPr lang="en-US" sz="2000" dirty="0"/>
              <a:t>Current </a:t>
            </a:r>
            <a:r>
              <a:rPr lang="en-US" sz="2000" dirty="0" smtClean="0"/>
              <a:t>-XCD </a:t>
            </a:r>
            <a:r>
              <a:rPr lang="en-US" sz="2000" b="1" dirty="0"/>
              <a:t>:  </a:t>
            </a:r>
            <a:r>
              <a:rPr lang="en-US" sz="2000" dirty="0"/>
              <a:t>fastest=</a:t>
            </a:r>
            <a:r>
              <a:rPr lang="en-US" sz="2000" dirty="0">
                <a:solidFill>
                  <a:srgbClr val="246172"/>
                </a:solidFill>
              </a:rPr>
              <a:t>.</a:t>
            </a:r>
            <a:r>
              <a:rPr lang="en-US" sz="2000" dirty="0" smtClean="0">
                <a:solidFill>
                  <a:srgbClr val="246172"/>
                </a:solidFill>
              </a:rPr>
              <a:t>015 </a:t>
            </a:r>
            <a:r>
              <a:rPr lang="en-US" sz="2000" dirty="0">
                <a:solidFill>
                  <a:srgbClr val="246172"/>
                </a:solidFill>
              </a:rPr>
              <a:t>s  </a:t>
            </a:r>
            <a:r>
              <a:rPr lang="en-US" sz="2000" dirty="0" smtClean="0">
                <a:solidFill>
                  <a:srgbClr val="000000"/>
                </a:solidFill>
              </a:rPr>
              <a:t>slowest=</a:t>
            </a:r>
            <a:r>
              <a:rPr lang="en-US" sz="2000" dirty="0" smtClean="0">
                <a:solidFill>
                  <a:srgbClr val="246172"/>
                </a:solidFill>
              </a:rPr>
              <a:t>2.379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pPr lvl="2"/>
            <a:r>
              <a:rPr lang="en-US" sz="2000" dirty="0" smtClean="0"/>
              <a:t>New </a:t>
            </a:r>
            <a:r>
              <a:rPr lang="en-US" sz="2000" dirty="0" smtClean="0"/>
              <a:t>-XCD </a:t>
            </a:r>
            <a:r>
              <a:rPr lang="en-US" sz="2000" dirty="0" smtClean="0"/>
              <a:t>:  </a:t>
            </a:r>
            <a:r>
              <a:rPr lang="en-US" sz="2000" dirty="0" smtClean="0"/>
              <a:t>      fastest= </a:t>
            </a:r>
            <a:r>
              <a:rPr lang="en-US" sz="2000" dirty="0" smtClean="0">
                <a:solidFill>
                  <a:srgbClr val="475A8D"/>
                </a:solidFill>
              </a:rPr>
              <a:t>.880 </a:t>
            </a:r>
            <a:r>
              <a:rPr lang="en-US" sz="2000" dirty="0" smtClean="0">
                <a:solidFill>
                  <a:srgbClr val="475A8D"/>
                </a:solidFill>
              </a:rPr>
              <a:t>s  </a:t>
            </a:r>
            <a:r>
              <a:rPr lang="en-US" sz="2000" dirty="0" smtClean="0"/>
              <a:t>slowest</a:t>
            </a:r>
            <a:r>
              <a:rPr lang="en-US" sz="2000" dirty="0" smtClean="0"/>
              <a:t>=  </a:t>
            </a:r>
            <a:r>
              <a:rPr lang="en-US" sz="2000" dirty="0" smtClean="0">
                <a:solidFill>
                  <a:srgbClr val="475A8D"/>
                </a:solidFill>
              </a:rPr>
              <a:t>.900 </a:t>
            </a:r>
            <a:r>
              <a:rPr lang="en-US" sz="2000" dirty="0" smtClean="0">
                <a:solidFill>
                  <a:srgbClr val="475A8D"/>
                </a:solidFill>
              </a:rPr>
              <a:t>s</a:t>
            </a:r>
            <a:r>
              <a:rPr lang="en-US" sz="2000" b="1" dirty="0" smtClean="0">
                <a:solidFill>
                  <a:srgbClr val="475A8D"/>
                </a:solidFill>
              </a:rPr>
              <a:t>  </a:t>
            </a:r>
          </a:p>
          <a:p>
            <a:pPr lvl="2"/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 (SFCRPT)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SFCRPT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SFCRPT KGRB 9 (Current –XCD)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 smtClean="0"/>
              <a:t>Fastest </a:t>
            </a:r>
            <a:r>
              <a:rPr lang="en-US" sz="2000" b="1" dirty="0"/>
              <a:t>:  </a:t>
            </a:r>
            <a:r>
              <a:rPr lang="en-US" sz="2000" dirty="0">
                <a:solidFill>
                  <a:srgbClr val="246172"/>
                </a:solidFill>
              </a:rPr>
              <a:t>~.</a:t>
            </a:r>
            <a:r>
              <a:rPr lang="en-US" sz="2000" dirty="0" smtClean="0">
                <a:solidFill>
                  <a:srgbClr val="246172"/>
                </a:solidFill>
              </a:rPr>
              <a:t>014s</a:t>
            </a:r>
            <a:endParaRPr lang="en-US" sz="2000" dirty="0">
              <a:solidFill>
                <a:srgbClr val="246172"/>
              </a:solidFill>
            </a:endParaRPr>
          </a:p>
          <a:p>
            <a:pPr lvl="2"/>
            <a:r>
              <a:rPr lang="en-US" sz="2000" dirty="0" smtClean="0"/>
              <a:t>Slowest : 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983 s</a:t>
            </a:r>
            <a:r>
              <a:rPr lang="en-US" sz="2000" b="1" dirty="0" smtClean="0">
                <a:solidFill>
                  <a:srgbClr val="475A8D"/>
                </a:solidFill>
              </a:rPr>
              <a:t>  </a:t>
            </a:r>
          </a:p>
          <a:p>
            <a:pPr lvl="1">
              <a:buClr>
                <a:srgbClr val="60B5CC"/>
              </a:buClr>
            </a:pPr>
            <a:r>
              <a:rPr lang="en-US" sz="2400" dirty="0">
                <a:solidFill>
                  <a:srgbClr val="000000"/>
                </a:solidFill>
              </a:rPr>
              <a:t>SFCRPT KGRB 9 </a:t>
            </a:r>
            <a:r>
              <a:rPr lang="en-US" sz="2400" dirty="0" smtClean="0">
                <a:solidFill>
                  <a:srgbClr val="000000"/>
                </a:solidFill>
              </a:rPr>
              <a:t>DAT=RTPTLITE/SFCHOURLY(New </a:t>
            </a:r>
            <a:r>
              <a:rPr lang="en-US" sz="2400" dirty="0">
                <a:solidFill>
                  <a:srgbClr val="000000"/>
                </a:solidFill>
              </a:rPr>
              <a:t>–XCD)</a:t>
            </a:r>
          </a:p>
          <a:p>
            <a:pPr lvl="2">
              <a:buClr>
                <a:srgbClr val="E66C7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Fastest 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>
                <a:solidFill>
                  <a:srgbClr val="246172"/>
                </a:solidFill>
              </a:rPr>
              <a:t>~.</a:t>
            </a:r>
            <a:r>
              <a:rPr lang="en-US" sz="2000" dirty="0" smtClean="0">
                <a:solidFill>
                  <a:srgbClr val="246172"/>
                </a:solidFill>
              </a:rPr>
              <a:t>015s</a:t>
            </a:r>
            <a:endParaRPr lang="en-US" sz="2000" dirty="0">
              <a:solidFill>
                <a:srgbClr val="246172"/>
              </a:solidFill>
            </a:endParaRP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Slowest : </a:t>
            </a:r>
            <a:r>
              <a:rPr lang="en-US" sz="2000" dirty="0" smtClean="0">
                <a:solidFill>
                  <a:prstClr val="black"/>
                </a:solidFill>
              </a:rPr>
              <a:t>~</a:t>
            </a:r>
            <a:r>
              <a:rPr lang="en-US" sz="2000" dirty="0" smtClean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036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  <a:r>
              <a:rPr lang="en-US" sz="2000" b="1" dirty="0">
                <a:solidFill>
                  <a:srgbClr val="475A8D"/>
                </a:solidFill>
              </a:rPr>
              <a:t>  </a:t>
            </a:r>
          </a:p>
          <a:p>
            <a:pPr marL="768096" lvl="2" indent="0">
              <a:buNone/>
            </a:pPr>
            <a:endParaRPr lang="en-US" sz="1200" b="1" dirty="0" smtClean="0">
              <a:solidFill>
                <a:srgbClr val="475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 (PTLIST)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PTLIST</a:t>
            </a:r>
          </a:p>
          <a:p>
            <a:pPr lvl="1"/>
            <a:r>
              <a:rPr lang="en-US" sz="2400" dirty="0" smtClean="0">
                <a:latin typeface="Corbel" pitchFamily="34" charset="0"/>
                <a:cs typeface="Courier"/>
              </a:rPr>
              <a:t>PTLIST RTPTSRC/SFCHOURLY SEL=‘DAY 2013246; TIME 12; ID KMSN’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Current –XCD: fastest=</a:t>
            </a:r>
            <a:r>
              <a:rPr lang="en-US" sz="2000" dirty="0" smtClean="0">
                <a:solidFill>
                  <a:srgbClr val="475A8D"/>
                </a:solidFill>
              </a:rPr>
              <a:t>.021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slowest=</a:t>
            </a:r>
            <a:r>
              <a:rPr lang="en-US" sz="2000" dirty="0" smtClean="0">
                <a:solidFill>
                  <a:srgbClr val="475A8D"/>
                </a:solidFill>
              </a:rPr>
              <a:t>.037 s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New </a:t>
            </a:r>
            <a:r>
              <a:rPr lang="en-US" sz="2000" dirty="0">
                <a:solidFill>
                  <a:srgbClr val="000000"/>
                </a:solidFill>
              </a:rPr>
              <a:t>–XCD: </a:t>
            </a:r>
            <a:r>
              <a:rPr lang="en-US" sz="2000" dirty="0" smtClean="0">
                <a:solidFill>
                  <a:srgbClr val="000000"/>
                </a:solidFill>
              </a:rPr>
              <a:t>      fastest</a:t>
            </a:r>
            <a:r>
              <a:rPr lang="en-US" sz="2000" dirty="0">
                <a:solidFill>
                  <a:srgbClr val="000000"/>
                </a:solidFill>
              </a:rPr>
              <a:t>=</a:t>
            </a:r>
            <a:r>
              <a:rPr lang="en-US" sz="2000" dirty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024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slowest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rgbClr val="475A8D"/>
                </a:solidFill>
              </a:rPr>
              <a:t>.148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</a:p>
          <a:p>
            <a:pPr lvl="1">
              <a:buClr>
                <a:srgbClr val="60B5CC"/>
              </a:buClr>
            </a:pPr>
            <a:r>
              <a:rPr lang="en-US" sz="24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Remove ID: PTLIST </a:t>
            </a:r>
            <a:r>
              <a:rPr lang="en-US" sz="2400" dirty="0">
                <a:solidFill>
                  <a:prstClr val="black"/>
                </a:solidFill>
                <a:latin typeface="Corbel" pitchFamily="34" charset="0"/>
                <a:cs typeface="Courier"/>
              </a:rPr>
              <a:t>RTPTLITE/SFCHOURLY SEL=‘DAY 2013246; TIME </a:t>
            </a:r>
            <a:r>
              <a:rPr lang="en-US" sz="24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12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’</a:t>
            </a:r>
          </a:p>
          <a:p>
            <a:pPr lvl="2">
              <a:buClr>
                <a:srgbClr val="E66C7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New –XCD slows to </a:t>
            </a:r>
            <a:r>
              <a:rPr lang="en-US" sz="2000" b="1" dirty="0" smtClean="0">
                <a:solidFill>
                  <a:prstClr val="black"/>
                </a:solidFill>
              </a:rPr>
              <a:t>:  </a:t>
            </a:r>
            <a:r>
              <a:rPr lang="en-US" sz="2000" dirty="0" smtClean="0">
                <a:solidFill>
                  <a:srgbClr val="246172"/>
                </a:solidFill>
              </a:rPr>
              <a:t>~1.23 s</a:t>
            </a:r>
          </a:p>
          <a:p>
            <a:pPr lvl="1">
              <a:buClr>
                <a:srgbClr val="60B5CC"/>
              </a:buClr>
            </a:pPr>
            <a:r>
              <a:rPr lang="en-US" sz="26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Remove </a:t>
            </a:r>
            <a:r>
              <a:rPr lang="en-US" sz="2600" dirty="0">
                <a:solidFill>
                  <a:prstClr val="black"/>
                </a:solidFill>
                <a:latin typeface="Corbel" pitchFamily="34" charset="0"/>
                <a:cs typeface="Courier"/>
              </a:rPr>
              <a:t>ID </a:t>
            </a:r>
            <a:r>
              <a:rPr lang="en-US" sz="26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 and Time: PTLIST RTPTLITE/SFCHOURLY </a:t>
            </a:r>
            <a:r>
              <a:rPr lang="en-US" sz="2600" dirty="0">
                <a:solidFill>
                  <a:prstClr val="black"/>
                </a:solidFill>
                <a:latin typeface="Corbel" pitchFamily="34" charset="0"/>
                <a:cs typeface="Courier"/>
              </a:rPr>
              <a:t>SEL=‘DAY </a:t>
            </a:r>
            <a:r>
              <a:rPr lang="en-US" sz="26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2013246’</a:t>
            </a:r>
          </a:p>
          <a:p>
            <a:pPr lvl="2">
              <a:buClr>
                <a:srgbClr val="E66C7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New –XCD slows </a:t>
            </a:r>
            <a:r>
              <a:rPr lang="en-US" sz="2000" dirty="0">
                <a:solidFill>
                  <a:prstClr val="black"/>
                </a:solidFill>
              </a:rPr>
              <a:t>to 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 smtClean="0">
                <a:solidFill>
                  <a:srgbClr val="246172"/>
                </a:solidFill>
              </a:rPr>
              <a:t>~6.48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pPr marL="768096" lvl="2" indent="0">
              <a:buClr>
                <a:srgbClr val="E66C7D"/>
              </a:buClr>
              <a:buNone/>
            </a:pPr>
            <a:endParaRPr lang="en-US" sz="1200" b="1" dirty="0" smtClean="0">
              <a:solidFill>
                <a:srgbClr val="475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 (GRID)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GRID lists</a:t>
            </a:r>
          </a:p>
          <a:p>
            <a:pPr lvl="1"/>
            <a:r>
              <a:rPr lang="en-US" sz="2400" dirty="0"/>
              <a:t>RTGRIB2/GFS-USLC2  </a:t>
            </a:r>
            <a:r>
              <a:rPr lang="en-US" sz="2400" dirty="0" smtClean="0"/>
              <a:t>DAY=2013246 </a:t>
            </a:r>
            <a:r>
              <a:rPr lang="en-US" sz="2400" dirty="0"/>
              <a:t>TIME=6:00 PAR=U NUM=</a:t>
            </a:r>
            <a:r>
              <a:rPr lang="en-US" sz="2400" dirty="0" smtClean="0"/>
              <a:t>10</a:t>
            </a:r>
          </a:p>
          <a:p>
            <a:pPr lvl="2"/>
            <a:r>
              <a:rPr lang="en-US" dirty="0"/>
              <a:t>Current </a:t>
            </a:r>
            <a:r>
              <a:rPr lang="en-US" dirty="0" smtClean="0"/>
              <a:t>-XCD </a:t>
            </a:r>
            <a:r>
              <a:rPr lang="en-US" b="1" dirty="0"/>
              <a:t>:  </a:t>
            </a:r>
            <a:r>
              <a:rPr lang="en-US" dirty="0" smtClean="0"/>
              <a:t>~</a:t>
            </a:r>
            <a:r>
              <a:rPr lang="en-US" dirty="0" smtClean="0">
                <a:solidFill>
                  <a:srgbClr val="246172"/>
                </a:solidFill>
              </a:rPr>
              <a:t>.</a:t>
            </a:r>
            <a:r>
              <a:rPr lang="en-US" dirty="0" smtClean="0">
                <a:solidFill>
                  <a:srgbClr val="246172"/>
                </a:solidFill>
              </a:rPr>
              <a:t>031 </a:t>
            </a:r>
            <a:r>
              <a:rPr lang="en-US" dirty="0">
                <a:solidFill>
                  <a:srgbClr val="246172"/>
                </a:solidFill>
              </a:rPr>
              <a:t>s</a:t>
            </a:r>
          </a:p>
          <a:p>
            <a:pPr lvl="2"/>
            <a:r>
              <a:rPr lang="en-US" dirty="0" smtClean="0"/>
              <a:t>New -XCD :  </a:t>
            </a:r>
            <a:r>
              <a:rPr lang="en-US" dirty="0" smtClean="0"/>
              <a:t>       ~</a:t>
            </a:r>
            <a:r>
              <a:rPr lang="en-US" b="1" dirty="0" smtClean="0">
                <a:solidFill>
                  <a:srgbClr val="246172"/>
                </a:solidFill>
              </a:rPr>
              <a:t>.</a:t>
            </a:r>
            <a:r>
              <a:rPr lang="en-US" dirty="0" smtClean="0">
                <a:solidFill>
                  <a:srgbClr val="246172"/>
                </a:solidFill>
              </a:rPr>
              <a:t>040 s</a:t>
            </a:r>
            <a:r>
              <a:rPr lang="en-US" b="1" dirty="0" smtClean="0">
                <a:solidFill>
                  <a:srgbClr val="246172"/>
                </a:solidFill>
              </a:rPr>
              <a:t>  </a:t>
            </a:r>
          </a:p>
          <a:p>
            <a:r>
              <a:rPr lang="en-US" sz="2800" dirty="0" smtClean="0"/>
              <a:t>GRID display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RTGRIB2/GFS-USLC2  </a:t>
            </a:r>
            <a:r>
              <a:rPr lang="en-US" sz="2400" dirty="0" smtClean="0">
                <a:solidFill>
                  <a:srgbClr val="000000"/>
                </a:solidFill>
              </a:rPr>
              <a:t>DAY=2013246  TIME=6:00 </a:t>
            </a:r>
            <a:r>
              <a:rPr lang="en-US" sz="2400" dirty="0">
                <a:solidFill>
                  <a:srgbClr val="000000"/>
                </a:solidFill>
              </a:rPr>
              <a:t>PAR=U FHOUR=12 LEV=</a:t>
            </a:r>
            <a:r>
              <a:rPr lang="en-US" sz="2400" dirty="0" smtClean="0">
                <a:solidFill>
                  <a:srgbClr val="000000"/>
                </a:solidFill>
              </a:rPr>
              <a:t>500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Current </a:t>
            </a:r>
            <a:r>
              <a:rPr lang="en-US" dirty="0" smtClean="0">
                <a:solidFill>
                  <a:srgbClr val="000000"/>
                </a:solidFill>
              </a:rPr>
              <a:t>-XCD</a:t>
            </a:r>
            <a:r>
              <a:rPr lang="en-US" dirty="0">
                <a:solidFill>
                  <a:srgbClr val="475A8D"/>
                </a:solidFill>
              </a:rPr>
              <a:t>:  </a:t>
            </a:r>
            <a:r>
              <a:rPr lang="en-US" dirty="0" smtClean="0">
                <a:solidFill>
                  <a:srgbClr val="475A8D"/>
                </a:solidFill>
              </a:rPr>
              <a:t> ~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122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New -XCD :  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dirty="0" smtClean="0">
                <a:solidFill>
                  <a:srgbClr val="246172"/>
                </a:solidFill>
              </a:rPr>
              <a:t>~.125 </a:t>
            </a:r>
            <a:r>
              <a:rPr lang="en-US" dirty="0" smtClean="0">
                <a:solidFill>
                  <a:srgbClr val="246172"/>
                </a:solidFill>
              </a:rPr>
              <a:t>s</a:t>
            </a:r>
          </a:p>
          <a:p>
            <a:pPr lvl="2"/>
            <a:endParaRPr lang="en-US" sz="10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GRID copy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RTGRIDS/NAM-USLC2 G/G.5700  </a:t>
            </a:r>
            <a:r>
              <a:rPr lang="en-US" sz="2400" dirty="0" smtClean="0">
                <a:solidFill>
                  <a:srgbClr val="000000"/>
                </a:solidFill>
              </a:rPr>
              <a:t>DAY=2013246  </a:t>
            </a:r>
            <a:r>
              <a:rPr lang="en-US" sz="2400" dirty="0">
                <a:solidFill>
                  <a:srgbClr val="000000"/>
                </a:solidFill>
              </a:rPr>
              <a:t>TIME=0:00 PAR=T FHOUR=9 LEV=</a:t>
            </a:r>
            <a:r>
              <a:rPr lang="en-US" sz="2400" dirty="0" smtClean="0">
                <a:solidFill>
                  <a:srgbClr val="000000"/>
                </a:solidFill>
              </a:rPr>
              <a:t>500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Current </a:t>
            </a:r>
            <a:r>
              <a:rPr lang="en-US" dirty="0" smtClean="0">
                <a:solidFill>
                  <a:srgbClr val="000000"/>
                </a:solidFill>
              </a:rPr>
              <a:t>-XCD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475A8D"/>
                </a:solidFill>
              </a:rPr>
              <a:t>~.074 </a:t>
            </a:r>
            <a:r>
              <a:rPr lang="en-US" dirty="0">
                <a:solidFill>
                  <a:srgbClr val="475A8D"/>
                </a:solidFill>
              </a:rPr>
              <a:t>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New -XCD: 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dirty="0" smtClean="0">
                <a:solidFill>
                  <a:srgbClr val="475A8D"/>
                </a:solidFill>
              </a:rPr>
              <a:t>~.078 </a:t>
            </a:r>
            <a:r>
              <a:rPr lang="en-US" dirty="0" smtClean="0">
                <a:solidFill>
                  <a:srgbClr val="475A8D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603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Dependency on existing compiled –XCD code for GRIB metadata decoding has not been eliminated</a:t>
            </a:r>
          </a:p>
          <a:p>
            <a:r>
              <a:rPr lang="en-US" dirty="0" smtClean="0"/>
              <a:t>Testing of the system with many multiple users has not been attempted thus far</a:t>
            </a:r>
          </a:p>
          <a:p>
            <a:r>
              <a:rPr lang="en-US" dirty="0" smtClean="0"/>
              <a:t>SQLite database queries and organization need to be optimized </a:t>
            </a:r>
          </a:p>
          <a:p>
            <a:r>
              <a:rPr lang="en-US" dirty="0" smtClean="0"/>
              <a:t>PTCOPY reveals MD file limitations (e.g. SFCHOURLY – 1 normal, 2 specials) when NOAAPORT </a:t>
            </a:r>
            <a:r>
              <a:rPr lang="en-US" dirty="0" err="1" smtClean="0"/>
              <a:t>datastream</a:t>
            </a:r>
            <a:r>
              <a:rPr lang="en-US" dirty="0" smtClean="0"/>
              <a:t> has more data available, including duplicates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text datasets do not always follow format rules, leading to some data not being decoded</a:t>
            </a:r>
          </a:p>
          <a:p>
            <a:r>
              <a:rPr lang="en-US" dirty="0" smtClean="0"/>
              <a:t>Better handling of data searches across multiple days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Prototype working – bugs and performance being addressed</a:t>
            </a:r>
          </a:p>
          <a:p>
            <a:r>
              <a:rPr lang="en-US" dirty="0" smtClean="0"/>
              <a:t>Code sharing of individual pieces</a:t>
            </a:r>
          </a:p>
          <a:p>
            <a:pPr lvl="1"/>
            <a:r>
              <a:rPr lang="en-US" dirty="0" smtClean="0"/>
              <a:t>Bash scripts</a:t>
            </a:r>
          </a:p>
          <a:p>
            <a:pPr lvl="1"/>
            <a:r>
              <a:rPr lang="en-US" dirty="0" smtClean="0"/>
              <a:t>Server/decoding software</a:t>
            </a:r>
          </a:p>
          <a:p>
            <a:pPr lvl="1"/>
            <a:r>
              <a:rPr lang="en-US" dirty="0" smtClean="0"/>
              <a:t>SQLite table construction and queries</a:t>
            </a:r>
          </a:p>
          <a:p>
            <a:r>
              <a:rPr lang="en-US" dirty="0" smtClean="0"/>
              <a:t>System Testing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Packaging</a:t>
            </a:r>
          </a:p>
          <a:p>
            <a:r>
              <a:rPr lang="en-US" dirty="0" smtClean="0"/>
              <a:t>Beta release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McIDAS XCD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52699" y="1752600"/>
            <a:ext cx="5203776" cy="3124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McIDAS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X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onventional Data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ecoder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7200" y="4648200"/>
            <a:ext cx="86255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-</a:t>
            </a:r>
            <a:r>
              <a:rPr lang="en-US" sz="2000" dirty="0" smtClean="0">
                <a:latin typeface="Calibri" charset="0"/>
              </a:rPr>
              <a:t>XCD files</a:t>
            </a:r>
            <a:r>
              <a:rPr lang="en-US" sz="2000" dirty="0">
                <a:latin typeface="Calibri" charset="0"/>
              </a:rPr>
              <a:t>, decodes and indexes the </a:t>
            </a:r>
            <a:r>
              <a:rPr lang="en-US" sz="2000" dirty="0" smtClean="0">
                <a:latin typeface="Calibri" charset="0"/>
              </a:rPr>
              <a:t>NOAAPORT </a:t>
            </a:r>
            <a:r>
              <a:rPr lang="en-US" sz="2000" dirty="0">
                <a:latin typeface="Calibri" charset="0"/>
              </a:rPr>
              <a:t>d</a:t>
            </a:r>
            <a:r>
              <a:rPr lang="en-US" sz="2000" dirty="0" smtClean="0">
                <a:latin typeface="Calibri" charset="0"/>
              </a:rPr>
              <a:t>ata </a:t>
            </a:r>
            <a:r>
              <a:rPr lang="en-US" sz="2000" dirty="0">
                <a:latin typeface="Calibri" charset="0"/>
              </a:rPr>
              <a:t>stream into formats 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that can be served by </a:t>
            </a:r>
            <a:r>
              <a:rPr lang="en-US" sz="2000" dirty="0" err="1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-X ADDE </a:t>
            </a:r>
            <a:r>
              <a:rPr lang="en-US" sz="2000" dirty="0" smtClean="0">
                <a:latin typeface="Calibri" charset="0"/>
              </a:rPr>
              <a:t>servers.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000" dirty="0">
                <a:latin typeface="Calibri" charset="0"/>
              </a:rPr>
              <a:t>Output formats include </a:t>
            </a:r>
            <a:r>
              <a:rPr lang="en-US" sz="2000" dirty="0" err="1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 MD files, Text  files, GRID files, grib1 and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 grib2 files, </a:t>
            </a:r>
            <a:r>
              <a:rPr lang="en-US" sz="2000" dirty="0" smtClean="0">
                <a:latin typeface="Calibri" charset="0"/>
              </a:rPr>
              <a:t>NEXRAD files</a:t>
            </a:r>
            <a:r>
              <a:rPr lang="en-US" sz="2000" dirty="0">
                <a:latin typeface="Calibri" charset="0"/>
              </a:rPr>
              <a:t>, and </a:t>
            </a:r>
            <a:r>
              <a:rPr lang="en-US" sz="2000" dirty="0" smtClean="0">
                <a:latin typeface="Calibri" charset="0"/>
              </a:rPr>
              <a:t>BUFR </a:t>
            </a:r>
            <a:r>
              <a:rPr lang="en-US" sz="2000" dirty="0">
                <a:latin typeface="Calibri" charset="0"/>
              </a:rPr>
              <a:t>files. </a:t>
            </a:r>
          </a:p>
        </p:txBody>
      </p:sp>
    </p:spTree>
    <p:extLst>
      <p:ext uri="{BB962C8B-B14F-4D97-AF65-F5344CB8AC3E}">
        <p14:creationId xmlns:p14="http://schemas.microsoft.com/office/powerpoint/2010/main" val="37223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NOAAPORT broadcast system provides a one-way broadcast communication of NOAA environmental data and information in near-real time to NOAA and external users. This broadcast service is implemented by a commercial provider of satellite communications utilizing C-band.</a:t>
            </a:r>
          </a:p>
        </p:txBody>
      </p:sp>
    </p:spTree>
    <p:extLst>
      <p:ext uri="{BB962C8B-B14F-4D97-AF65-F5344CB8AC3E}">
        <p14:creationId xmlns:p14="http://schemas.microsoft.com/office/powerpoint/2010/main" val="31373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Channels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following 2 NOAAPORT channels supply data to be decoded by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McIDAS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-XCD:</a:t>
            </a:r>
          </a:p>
          <a:p>
            <a:pPr marL="118872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NCEP/NWSTG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Channel (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NWS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elecommunications 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ateway)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model output from the National Centers for Environmental Prediction (NCEP)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observations, forecasts, watches and warnings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from </a:t>
            </a:r>
            <a:r>
              <a:rPr lang="en-US" sz="2000" dirty="0">
                <a:latin typeface="Calibri" charset="0"/>
                <a:ea typeface="ＭＳ Ｐゴシック" charset="0"/>
              </a:rPr>
              <a:t>NWS Forecast Offices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WSR-88D radar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most observational data over North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America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NCEP/NWSTG2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Channel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supplements the NWSTG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channel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flow into SSEC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Users generally get 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two ways: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Directly from DOMSAT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(101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°W)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Over the Internet via LDM</a:t>
            </a:r>
          </a:p>
        </p:txBody>
      </p:sp>
    </p:spTree>
    <p:extLst>
      <p:ext uri="{BB962C8B-B14F-4D97-AF65-F5344CB8AC3E}">
        <p14:creationId xmlns:p14="http://schemas.microsoft.com/office/powerpoint/2010/main" val="41784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Why replace XCD?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Installation is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difficult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Upgrades are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difficult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System is overly complex, large learning curve for operators, and very large learning curve for new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programmer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System was written for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mainframe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then ported to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UNIX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powerful system is needed to run XCD, otherwise data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can be lost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data format change can mean bad data, and a fix can be difficult to implement, and is only effective for future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Replace 4 parts of XCD filing and decoding:</a:t>
            </a:r>
          </a:p>
          <a:p>
            <a:pPr lvl="1"/>
            <a:r>
              <a:rPr lang="en-US" dirty="0" smtClean="0"/>
              <a:t>GRIB  (prototype done)</a:t>
            </a:r>
          </a:p>
          <a:p>
            <a:pPr lvl="1"/>
            <a:r>
              <a:rPr lang="en-US" dirty="0" smtClean="0"/>
              <a:t>NEXRAD  (prototype done)</a:t>
            </a:r>
          </a:p>
          <a:p>
            <a:pPr lvl="1"/>
            <a:r>
              <a:rPr lang="en-US" dirty="0" smtClean="0"/>
              <a:t>Text  (prototype nearing completion)</a:t>
            </a:r>
          </a:p>
          <a:p>
            <a:pPr lvl="1"/>
            <a:r>
              <a:rPr lang="en-US" dirty="0" smtClean="0"/>
              <a:t>MD serving (prototype nearing completion)</a:t>
            </a:r>
          </a:p>
          <a:p>
            <a:r>
              <a:rPr lang="en-US" dirty="0"/>
              <a:t>Utilize </a:t>
            </a:r>
            <a:r>
              <a:rPr lang="en-US" dirty="0" smtClean="0"/>
              <a:t>LDM direct filing</a:t>
            </a:r>
            <a:endParaRPr lang="en-US" dirty="0"/>
          </a:p>
          <a:p>
            <a:r>
              <a:rPr lang="en-US" dirty="0" smtClean="0"/>
              <a:t>Create simple interface to </a:t>
            </a:r>
            <a:r>
              <a:rPr lang="en-US" dirty="0" err="1" smtClean="0"/>
              <a:t>pqact.conf</a:t>
            </a:r>
            <a:r>
              <a:rPr lang="en-US" dirty="0" smtClean="0"/>
              <a:t> and </a:t>
            </a:r>
            <a:r>
              <a:rPr lang="en-US" dirty="0" err="1" smtClean="0"/>
              <a:t>ldmd.conf</a:t>
            </a:r>
            <a:r>
              <a:rPr lang="en-US" dirty="0" smtClean="0"/>
              <a:t> to select and edit data to be filed</a:t>
            </a:r>
          </a:p>
          <a:p>
            <a:r>
              <a:rPr lang="en-US" dirty="0" smtClean="0"/>
              <a:t>Reduce or eliminate compiled code</a:t>
            </a:r>
          </a:p>
          <a:p>
            <a:r>
              <a:rPr lang="en-US" dirty="0" smtClean="0"/>
              <a:t>Remove legacy mainframe complexity</a:t>
            </a:r>
          </a:p>
          <a:p>
            <a:r>
              <a:rPr lang="en-US" dirty="0" smtClean="0"/>
              <a:t>Utilize simple open-source </a:t>
            </a:r>
            <a:r>
              <a:rPr lang="en-US" dirty="0"/>
              <a:t>d</a:t>
            </a:r>
            <a:r>
              <a:rPr lang="en-US" dirty="0" smtClean="0"/>
              <a:t>atabase, SQLite</a:t>
            </a:r>
          </a:p>
          <a:p>
            <a:r>
              <a:rPr lang="en-US" dirty="0" smtClean="0"/>
              <a:t>Match or exceed current filing and serving performance on existing 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GRIB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LDM files GRIB </a:t>
            </a:r>
            <a:r>
              <a:rPr lang="en-US" dirty="0" smtClean="0"/>
              <a:t>messages </a:t>
            </a:r>
            <a:r>
              <a:rPr lang="en-US" dirty="0" smtClean="0"/>
              <a:t>to a temporary directory</a:t>
            </a:r>
          </a:p>
          <a:p>
            <a:r>
              <a:rPr lang="en-US" dirty="0" smtClean="0"/>
              <a:t>A GRIB daemon watches for directories, and moves it to a temporary directory name</a:t>
            </a:r>
          </a:p>
          <a:p>
            <a:r>
              <a:rPr lang="en-US" dirty="0" smtClean="0"/>
              <a:t>Another daemon watches for temporary directories and extracts information and files metadata in to an SQLite DB</a:t>
            </a:r>
          </a:p>
          <a:p>
            <a:r>
              <a:rPr lang="en-US" dirty="0" smtClean="0"/>
              <a:t>One SQLite database per model per day</a:t>
            </a:r>
          </a:p>
          <a:p>
            <a:r>
              <a:rPr lang="en-US" dirty="0" smtClean="0"/>
              <a:t>See 2012 </a:t>
            </a:r>
            <a:r>
              <a:rPr lang="en-US" dirty="0" err="1" smtClean="0"/>
              <a:t>McIDAS</a:t>
            </a:r>
            <a:r>
              <a:rPr lang="en-US" dirty="0" smtClean="0"/>
              <a:t>-XCD presentation for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17535</TotalTime>
  <Words>1114</Words>
  <Application>Microsoft Office PowerPoint</Application>
  <PresentationFormat>On-screen Show (4:3)</PresentationFormat>
  <Paragraphs>156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McIDAS-XCD Replacement</vt:lpstr>
      <vt:lpstr>Rewrite Team</vt:lpstr>
      <vt:lpstr>McIDAS XCD </vt:lpstr>
      <vt:lpstr>NOAAPORT Data</vt:lpstr>
      <vt:lpstr>NOAAPORT Channels</vt:lpstr>
      <vt:lpstr>NOAAPORT Data flow into SSEC</vt:lpstr>
      <vt:lpstr>Why replace XCD?</vt:lpstr>
      <vt:lpstr>Goals</vt:lpstr>
      <vt:lpstr>GRIB Data</vt:lpstr>
      <vt:lpstr>NEXRAD Data</vt:lpstr>
      <vt:lpstr>Text Data</vt:lpstr>
      <vt:lpstr>Point Data</vt:lpstr>
      <vt:lpstr>BUFR Data (Binary Universal FoRmat)  </vt:lpstr>
      <vt:lpstr>LDM pqact.cfg configuration assistant</vt:lpstr>
      <vt:lpstr>pqact assistant</vt:lpstr>
      <vt:lpstr>pqact assistant</vt:lpstr>
      <vt:lpstr>Local Data</vt:lpstr>
      <vt:lpstr>Reprocessing Data</vt:lpstr>
      <vt:lpstr>Monitoring</vt:lpstr>
      <vt:lpstr>Performance (TEXT)</vt:lpstr>
      <vt:lpstr>Performance  (SFCRPT)</vt:lpstr>
      <vt:lpstr>Performance  (PTLIST)</vt:lpstr>
      <vt:lpstr>Performance  (GRID)</vt:lpstr>
      <vt:lpstr>Current Issues</vt:lpstr>
      <vt:lpstr>Current Issues (continued)</vt:lpstr>
      <vt:lpstr>Schedule</vt:lpstr>
      <vt:lpstr>End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XCD Replacement</dc:title>
  <dc:creator>Jerry Robaidek</dc:creator>
  <cp:lastModifiedBy>mcuser</cp:lastModifiedBy>
  <cp:revision>168</cp:revision>
  <cp:lastPrinted>2013-09-05T15:50:05Z</cp:lastPrinted>
  <dcterms:created xsi:type="dcterms:W3CDTF">2012-04-23T15:51:34Z</dcterms:created>
  <dcterms:modified xsi:type="dcterms:W3CDTF">2013-09-06T21:15:06Z</dcterms:modified>
</cp:coreProperties>
</file>