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434" r:id="rId4"/>
    <p:sldId id="485" r:id="rId5"/>
    <p:sldId id="486" r:id="rId6"/>
    <p:sldId id="487" r:id="rId7"/>
    <p:sldId id="488" r:id="rId8"/>
    <p:sldId id="489" r:id="rId9"/>
    <p:sldId id="490" r:id="rId10"/>
    <p:sldId id="436" r:id="rId11"/>
    <p:sldId id="491" r:id="rId12"/>
    <p:sldId id="492" r:id="rId13"/>
    <p:sldId id="479" r:id="rId14"/>
    <p:sldId id="493" r:id="rId15"/>
    <p:sldId id="456" r:id="rId16"/>
    <p:sldId id="495" r:id="rId17"/>
    <p:sldId id="496" r:id="rId18"/>
    <p:sldId id="499" r:id="rId19"/>
    <p:sldId id="474" r:id="rId20"/>
    <p:sldId id="472" r:id="rId21"/>
    <p:sldId id="497" r:id="rId22"/>
    <p:sldId id="475" r:id="rId23"/>
    <p:sldId id="498" r:id="rId24"/>
    <p:sldId id="440" r:id="rId25"/>
    <p:sldId id="500" r:id="rId26"/>
    <p:sldId id="501" r:id="rId27"/>
    <p:sldId id="471" r:id="rId28"/>
    <p:sldId id="502" r:id="rId29"/>
    <p:sldId id="476" r:id="rId30"/>
    <p:sldId id="477" r:id="rId3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3399"/>
    <a:srgbClr val="333300"/>
    <a:srgbClr val="336600"/>
    <a:srgbClr val="663300"/>
    <a:srgbClr val="FFCCCC"/>
    <a:srgbClr val="6600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52"/>
    </p:cViewPr>
  </p:sorterViewPr>
  <p:notesViewPr>
    <p:cSldViewPr>
      <p:cViewPr>
        <p:scale>
          <a:sx n="75" d="100"/>
          <a:sy n="75" d="100"/>
        </p:scale>
        <p:origin x="-1542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72B6A2-924B-2741-92B1-FDEE333A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0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51E58B-F6B0-DF4F-B69A-A512AB224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3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4185A32-8702-6640-AF50-21D50164FADC}" type="slidenum">
              <a:rPr lang="en-US" sz="1200">
                <a:solidFill>
                  <a:schemeClr val="bg1"/>
                </a:solidFill>
              </a:rPr>
              <a:pPr/>
              <a:t>1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91BC90B-7D3E-6045-BA72-0ACA7987498B}" type="slidenum">
              <a:rPr lang="en-US" sz="1200">
                <a:solidFill>
                  <a:schemeClr val="bg1"/>
                </a:solidFill>
              </a:rPr>
              <a:pPr/>
              <a:t>2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43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2051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0275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C780970-40B9-7542-915C-913F4D4E65FB}" type="slidenum">
              <a:rPr lang="en-US" sz="1200">
                <a:solidFill>
                  <a:schemeClr val="bg1"/>
                </a:solidFill>
              </a:rPr>
              <a:pPr/>
              <a:t>13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7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2051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3036-B58B-8647-A2EC-628CD5DE8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088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933F-2F6F-5B45-A40F-31EB0431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741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C531-29C3-324D-BBFB-D0ADE61AD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439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DF83-B78B-884B-A0EB-B658BB4E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502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BFBCC-C25D-9F47-8434-508147737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631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E4EF9-07F4-0C47-BDF3-92CE2076C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8818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8F5D-FF08-5B4D-93F3-F2D1304B2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05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EB147-884C-9240-9707-EA419A63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4271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D22A7-76FD-BE44-8B3A-36019961B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2273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4EF1-DCA5-9646-9256-112F997BE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8642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DA7E-2B45-C34F-B9C7-71BFF5044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1855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D25F4CD8-339A-6F4A-9927-336C2128F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chemeClr val="bg1"/>
                </a:solidFill>
                <a:ea typeface="ＭＳ Ｐゴシック" charset="0"/>
                <a:cs typeface="+mj-cs"/>
              </a:rPr>
              <a:t>McIDAS-X Software Development and Demonstration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00400"/>
            <a:ext cx="6400800" cy="12954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 charset="0"/>
                <a:ea typeface="MS PGothic" charset="0"/>
              </a:rPr>
              <a:t>Dave Santek and Jay Heinzelman</a:t>
            </a:r>
          </a:p>
          <a:p>
            <a:r>
              <a:rPr lang="en-US" sz="2400">
                <a:solidFill>
                  <a:schemeClr val="bg1"/>
                </a:solidFill>
                <a:latin typeface="Times New Roman" charset="0"/>
                <a:ea typeface="MS PGothic" charset="0"/>
              </a:rPr>
              <a:t>16 November 2016</a:t>
            </a:r>
            <a:endParaRPr lang="en-US">
              <a:solidFill>
                <a:schemeClr val="bg1"/>
              </a:solidFill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FSD (LRIT) server update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ctr" eaLnBrk="0" hangingPunct="0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</a:rPr>
              <a:t>MET7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4800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Imagery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Multi-day requests GOES archive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IMGLIST can span days for GOES archive requests</a:t>
            </a:r>
            <a:endParaRPr lang="en-US" sz="3200" dirty="0">
              <a:solidFill>
                <a:schemeClr val="bg1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71247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Imagery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IMGPROBE: Scan </a:t>
            </a:r>
            <a:r>
              <a:rPr lang="en-US" sz="3200" dirty="0">
                <a:solidFill>
                  <a:schemeClr val="bg1"/>
                </a:solidFill>
              </a:rPr>
              <a:t>line </a:t>
            </a:r>
            <a:r>
              <a:rPr lang="en-US" sz="3200" dirty="0" smtClean="0">
                <a:solidFill>
                  <a:schemeClr val="bg1"/>
                </a:solidFill>
              </a:rPr>
              <a:t>time available for COMS and Himawari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Time are approximate; rectified images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IMGCOPY SIZE=SAME  MAG= -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Example: 2500x2500 image MAG=-5 results in 500x500 image</a:t>
            </a:r>
            <a:endParaRPr lang="en-US" sz="3200" dirty="0">
              <a:solidFill>
                <a:schemeClr val="bg1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SATCOMP (-XRD)</a:t>
            </a:r>
            <a:endParaRPr lang="en-US" sz="3200"/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-609600" y="855663"/>
            <a:ext cx="396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Customize overlap region</a:t>
            </a:r>
          </a:p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	 – reduces parallax </a:t>
            </a:r>
            <a:r>
              <a:rPr lang="en-US" sz="2400">
                <a:solidFill>
                  <a:schemeClr val="bg1"/>
                </a:solidFill>
              </a:rPr>
              <a:t>errors </a:t>
            </a:r>
            <a:endParaRPr lang="en-US" sz="2400"/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06463"/>
            <a:ext cx="56769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813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52400" y="5638800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GOES-West/East </a:t>
            </a:r>
          </a:p>
          <a:p>
            <a:pPr eaLnBrk="0" hangingPunct="0"/>
            <a:r>
              <a:rPr lang="en-US" sz="2000">
                <a:solidFill>
                  <a:schemeClr val="bg1"/>
                </a:solidFill>
              </a:rPr>
              <a:t>5km Parallax Overlap</a:t>
            </a:r>
            <a:r>
              <a:rPr lang="en-US" sz="2400">
                <a:solidFill>
                  <a:schemeClr val="bg1"/>
                </a:solidFill>
              </a:rPr>
              <a:t> </a:t>
            </a:r>
            <a:endParaRPr lang="en-US" sz="2400"/>
          </a:p>
        </p:txBody>
      </p: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6427788" y="3043238"/>
            <a:ext cx="20304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00"/>
                </a:solidFill>
                <a:latin typeface="Calibri" charset="0"/>
              </a:rPr>
              <a:t>Accurate Cloud Coverage</a:t>
            </a:r>
          </a:p>
        </p:txBody>
      </p:sp>
      <p:cxnSp>
        <p:nvCxnSpPr>
          <p:cNvPr id="2056" name="Straight Arrow Connector 18"/>
          <p:cNvCxnSpPr>
            <a:cxnSpLocks noChangeShapeType="1"/>
          </p:cNvCxnSpPr>
          <p:nvPr/>
        </p:nvCxnSpPr>
        <p:spPr bwMode="auto">
          <a:xfrm flipH="1" flipV="1">
            <a:off x="7086600" y="2225675"/>
            <a:ext cx="354013" cy="817563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7" name="Straight Arrow Connector 22"/>
          <p:cNvCxnSpPr>
            <a:cxnSpLocks noChangeShapeType="1"/>
          </p:cNvCxnSpPr>
          <p:nvPr/>
        </p:nvCxnSpPr>
        <p:spPr bwMode="auto">
          <a:xfrm>
            <a:off x="7516813" y="3349625"/>
            <a:ext cx="76200" cy="992188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29706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07" name="Picture 7" descr="slid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ADF83-B78B-884B-A0EB-B658BB4E96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Imagery (XRD)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IMGCHECK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Statistics on entire image (1-byte BRIT values)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Average, standard deviation, variance, histogram</a:t>
            </a:r>
            <a:endParaRPr lang="en-US" sz="3200" dirty="0">
              <a:solidFill>
                <a:schemeClr val="bg1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1337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</a:rPr>
              <a:t>Grids</a:t>
            </a:r>
            <a:endParaRPr lang="en-US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dirty="0">
                <a:solidFill>
                  <a:schemeClr val="bg1"/>
                </a:solidFill>
              </a:rPr>
              <a:t>New </a:t>
            </a:r>
            <a:r>
              <a:rPr lang="en-US" sz="2800" dirty="0" smtClean="0">
                <a:solidFill>
                  <a:schemeClr val="bg1"/>
                </a:solidFill>
              </a:rPr>
              <a:t>models support </a:t>
            </a:r>
            <a:endParaRPr lang="en-US" sz="1800" dirty="0"/>
          </a:p>
        </p:txBody>
      </p:sp>
      <p:grpSp>
        <p:nvGrpSpPr>
          <p:cNvPr id="60418" name="Group 10"/>
          <p:cNvGrpSpPr>
            <a:grpSpLocks/>
          </p:cNvGrpSpPr>
          <p:nvPr/>
        </p:nvGrpSpPr>
        <p:grpSpPr bwMode="auto">
          <a:xfrm>
            <a:off x="8882063" y="6475413"/>
            <a:ext cx="168275" cy="153987"/>
            <a:chOff x="5595" y="4079"/>
            <a:chExt cx="106" cy="97"/>
          </a:xfrm>
        </p:grpSpPr>
        <p:sp>
          <p:nvSpPr>
            <p:cNvPr id="60420" name="Oval 7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421" name="Picture 8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2" name="Freeform 9"/>
            <p:cNvSpPr>
              <a:spLocks/>
            </p:cNvSpPr>
            <p:nvPr/>
          </p:nvSpPr>
          <p:spPr bwMode="auto">
            <a:xfrm>
              <a:off x="5595" y="4079"/>
              <a:ext cx="106" cy="94"/>
            </a:xfrm>
            <a:custGeom>
              <a:avLst/>
              <a:gdLst>
                <a:gd name="T0" fmla="*/ 102 w 106"/>
                <a:gd name="T1" fmla="*/ 21 h 94"/>
                <a:gd name="T2" fmla="*/ 59 w 106"/>
                <a:gd name="T3" fmla="*/ 1 h 94"/>
                <a:gd name="T4" fmla="*/ 33 w 106"/>
                <a:gd name="T5" fmla="*/ 3 h 94"/>
                <a:gd name="T6" fmla="*/ 17 w 106"/>
                <a:gd name="T7" fmla="*/ 15 h 94"/>
                <a:gd name="T8" fmla="*/ 6 w 106"/>
                <a:gd name="T9" fmla="*/ 24 h 94"/>
                <a:gd name="T10" fmla="*/ 0 w 106"/>
                <a:gd name="T11" fmla="*/ 46 h 94"/>
                <a:gd name="T12" fmla="*/ 14 w 106"/>
                <a:gd name="T13" fmla="*/ 67 h 94"/>
                <a:gd name="T14" fmla="*/ 27 w 106"/>
                <a:gd name="T15" fmla="*/ 76 h 94"/>
                <a:gd name="T16" fmla="*/ 35 w 106"/>
                <a:gd name="T17" fmla="*/ 93 h 94"/>
                <a:gd name="T18" fmla="*/ 60 w 106"/>
                <a:gd name="T19" fmla="*/ 84 h 94"/>
                <a:gd name="T20" fmla="*/ 86 w 106"/>
                <a:gd name="T21" fmla="*/ 94 h 94"/>
                <a:gd name="T22" fmla="*/ 104 w 106"/>
                <a:gd name="T23" fmla="*/ 79 h 94"/>
                <a:gd name="T24" fmla="*/ 104 w 106"/>
                <a:gd name="T25" fmla="*/ 40 h 94"/>
                <a:gd name="T26" fmla="*/ 102 w 106"/>
                <a:gd name="T27" fmla="*/ 21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94"/>
                <a:gd name="T44" fmla="*/ 106 w 106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94">
                  <a:moveTo>
                    <a:pt x="102" y="21"/>
                  </a:moveTo>
                  <a:cubicBezTo>
                    <a:pt x="83" y="11"/>
                    <a:pt x="84" y="4"/>
                    <a:pt x="59" y="1"/>
                  </a:cubicBezTo>
                  <a:cubicBezTo>
                    <a:pt x="52" y="2"/>
                    <a:pt x="40" y="0"/>
                    <a:pt x="33" y="3"/>
                  </a:cubicBezTo>
                  <a:cubicBezTo>
                    <a:pt x="29" y="9"/>
                    <a:pt x="23" y="12"/>
                    <a:pt x="17" y="15"/>
                  </a:cubicBezTo>
                  <a:cubicBezTo>
                    <a:pt x="11" y="23"/>
                    <a:pt x="11" y="14"/>
                    <a:pt x="6" y="24"/>
                  </a:cubicBezTo>
                  <a:cubicBezTo>
                    <a:pt x="5" y="32"/>
                    <a:pt x="3" y="39"/>
                    <a:pt x="0" y="46"/>
                  </a:cubicBezTo>
                  <a:cubicBezTo>
                    <a:pt x="2" y="59"/>
                    <a:pt x="1" y="64"/>
                    <a:pt x="14" y="67"/>
                  </a:cubicBezTo>
                  <a:cubicBezTo>
                    <a:pt x="19" y="70"/>
                    <a:pt x="23" y="72"/>
                    <a:pt x="27" y="76"/>
                  </a:cubicBezTo>
                  <a:cubicBezTo>
                    <a:pt x="30" y="84"/>
                    <a:pt x="25" y="87"/>
                    <a:pt x="35" y="93"/>
                  </a:cubicBezTo>
                  <a:cubicBezTo>
                    <a:pt x="44" y="89"/>
                    <a:pt x="52" y="90"/>
                    <a:pt x="60" y="84"/>
                  </a:cubicBezTo>
                  <a:cubicBezTo>
                    <a:pt x="70" y="86"/>
                    <a:pt x="77" y="92"/>
                    <a:pt x="86" y="94"/>
                  </a:cubicBezTo>
                  <a:cubicBezTo>
                    <a:pt x="97" y="93"/>
                    <a:pt x="100" y="89"/>
                    <a:pt x="104" y="79"/>
                  </a:cubicBezTo>
                  <a:cubicBezTo>
                    <a:pt x="102" y="66"/>
                    <a:pt x="99" y="53"/>
                    <a:pt x="104" y="40"/>
                  </a:cubicBezTo>
                  <a:cubicBezTo>
                    <a:pt x="106" y="29"/>
                    <a:pt x="96" y="32"/>
                    <a:pt x="102" y="21"/>
                  </a:cubicBez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04800" y="2286000"/>
            <a:ext cx="853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Updates for HRR, GFS, NDF, PSS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GRIB2 tables updated for RAP, NWPS, WPC, MOS, NAEF, NBGR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Recognize MOS GRIB2 files from Storm Prediction Center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Grids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Updates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PUNIT keyword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Preferred Unit when mixed </a:t>
            </a:r>
            <a:r>
              <a:rPr lang="en-US" sz="3200" dirty="0" err="1" smtClean="0">
                <a:solidFill>
                  <a:schemeClr val="bg1"/>
                </a:solidFill>
              </a:rPr>
              <a:t>mb</a:t>
            </a:r>
            <a:r>
              <a:rPr lang="en-US" sz="3200" dirty="0" smtClean="0">
                <a:solidFill>
                  <a:schemeClr val="bg1"/>
                </a:solidFill>
              </a:rPr>
              <a:t> and hPa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CONTOUR.DEF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Handle grids correctly with units of Pa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Native </a:t>
            </a:r>
            <a:r>
              <a:rPr lang="en-US" sz="3200" dirty="0" smtClean="0">
                <a:solidFill>
                  <a:schemeClr val="bg1"/>
                </a:solidFill>
              </a:rPr>
              <a:t>units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More Pa and hPa checking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3795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33796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797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Point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Cloud cover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Use of cloud cover symbols with PTDISP and SFCPLOT: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Symbols using parameters CIGC, CC1, CC2 with FORMAT=SYMB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Default for station location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Open circle for no clouds reported</a:t>
            </a:r>
          </a:p>
        </p:txBody>
      </p:sp>
      <p:grpSp>
        <p:nvGrpSpPr>
          <p:cNvPr id="34819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34820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1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Point</a:t>
            </a:r>
          </a:p>
          <a:p>
            <a:pPr algn="ctr" eaLnBrk="0" hangingPunct="0"/>
            <a:r>
              <a:rPr lang="en-US" sz="3200" dirty="0" smtClean="0">
                <a:solidFill>
                  <a:schemeClr val="bg1"/>
                </a:solidFill>
              </a:rPr>
              <a:t>Upper Air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Correction to upper air calculations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When LFC is below the LCL, it is made equal to LCL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Precipitable water (PW) calculation from SFC to 300 hPa (previously it was 500 hPa)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Update to all upper air commands to use all significant level data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4819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34820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1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89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LFC/LCL, Precipitable water calculation adjustments for UA* commands</a:t>
            </a:r>
          </a:p>
          <a:p>
            <a:pPr algn="ctr" eaLnBrk="0" hangingPunct="0"/>
            <a:endParaRPr lang="en-US" sz="3200"/>
          </a:p>
        </p:txBody>
      </p:sp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6350"/>
            <a:ext cx="5895975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5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44036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037" name="Picture 7" descr="sli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981200" y="2514600"/>
            <a:ext cx="4876800" cy="194733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81200" y="2794000"/>
            <a:ext cx="4876800" cy="194733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89666" y="4309533"/>
            <a:ext cx="4876800" cy="194733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a typeface="ＭＳ Ｐゴシック" charset="0"/>
                <a:cs typeface="+mj-cs"/>
              </a:rPr>
              <a:t>Overview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4114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 charset="0"/>
                <a:ea typeface="MS PGothic" charset="0"/>
              </a:rPr>
              <a:t>McIDAS-X 2015.2, 2016.1, 2016.2</a:t>
            </a:r>
          </a:p>
          <a:p>
            <a:pPr>
              <a:buFontTx/>
              <a:buNone/>
            </a:pPr>
            <a:endParaRPr lang="en-US">
              <a:solidFill>
                <a:schemeClr val="bg1"/>
              </a:solidFill>
              <a:latin typeface="Times New Roman" charset="0"/>
              <a:ea typeface="MS PGothic" charset="0"/>
            </a:endParaRPr>
          </a:p>
          <a:p>
            <a:r>
              <a:rPr lang="en-US">
                <a:solidFill>
                  <a:schemeClr val="bg1"/>
                </a:solidFill>
                <a:latin typeface="Times New Roman" charset="0"/>
                <a:ea typeface="MS PGothic" charset="0"/>
              </a:rPr>
              <a:t>McIDAS-XCD 2015.2, 2016.2</a:t>
            </a:r>
          </a:p>
          <a:p>
            <a:pPr>
              <a:buFontTx/>
              <a:buNone/>
            </a:pPr>
            <a:endParaRPr lang="en-US">
              <a:solidFill>
                <a:schemeClr val="bg1"/>
              </a:solidFill>
              <a:latin typeface="Times New Roman" charset="0"/>
              <a:ea typeface="MS PGothic" charset="0"/>
            </a:endParaRPr>
          </a:p>
          <a:p>
            <a:r>
              <a:rPr lang="en-US">
                <a:solidFill>
                  <a:schemeClr val="bg1"/>
                </a:solidFill>
                <a:latin typeface="Times New Roman" charset="0"/>
                <a:ea typeface="MS PGothic" charset="0"/>
              </a:rPr>
              <a:t>Software development and plans for 2017 and beyond…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ADF83-B78B-884B-A0EB-B658BB4E96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UACROSS with more than 100 levels</a:t>
            </a:r>
            <a:endParaRPr lang="en-US" sz="3600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96875" y="12954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</a:rPr>
              <a:t>UACROSS KMIA KGRB SIG=YES PARAM=THA WINDB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1000" y="2057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</a:rPr>
              <a:t>New -XCD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953000" y="2057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</a:rPr>
              <a:t>Current -XCD</a:t>
            </a:r>
          </a:p>
        </p:txBody>
      </p:sp>
      <p:pic>
        <p:nvPicPr>
          <p:cNvPr id="430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43015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016" name="Picture 7" descr="sli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Point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Updates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Correctly interpret missing grid points with math calculations and contouring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DAY= keyword added to RAOBPLOT, RAOBCON, SFCPLOT, SFCCON to access archive server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PTLIST computed parameters 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with missing values</a:t>
            </a:r>
          </a:p>
          <a:p>
            <a:pPr algn="ctr" eaLnBrk="0" hangingPunct="0"/>
            <a:endParaRPr lang="en-US" sz="3200"/>
          </a:p>
        </p:txBody>
      </p:sp>
      <p:pic>
        <p:nvPicPr>
          <p:cNvPr id="45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4191000"/>
            <a:ext cx="691832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71072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0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45061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062" name="Picture 7" descr="sli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Miscellaneous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WWDISP/WWLIST: Blizzard Watch enabled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FRMLABEL/ZA: DESC placeholder added to list band description of an image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36868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69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</a:rPr>
              <a:t>WXSYMB (-XRD)</a:t>
            </a:r>
            <a:endParaRPr lang="en-US" sz="3200" dirty="0"/>
          </a:p>
        </p:txBody>
      </p:sp>
      <p:pic>
        <p:nvPicPr>
          <p:cNvPr id="37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5989"/>
          <a:stretch>
            <a:fillRect/>
          </a:stretch>
        </p:blipFill>
        <p:spPr bwMode="auto">
          <a:xfrm>
            <a:off x="381000" y="1981200"/>
            <a:ext cx="84947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Miscellaneous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GZIP/GUNZIP included for ADDE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Updated AWIPS servers for north pole projection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Update to maps and station database (NOAA sources)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Increased maximum number of points for PTCON to </a:t>
            </a:r>
            <a:r>
              <a:rPr lang="en-US" sz="3200" dirty="0" smtClean="0">
                <a:solidFill>
                  <a:schemeClr val="bg1"/>
                </a:solidFill>
              </a:rPr>
              <a:t>10,000,000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36868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69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99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Miscellaneous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Improved </a:t>
            </a:r>
            <a:r>
              <a:rPr lang="en-US" sz="3200" dirty="0">
                <a:solidFill>
                  <a:schemeClr val="bg1"/>
                </a:solidFill>
              </a:rPr>
              <a:t>handling of large </a:t>
            </a:r>
            <a:r>
              <a:rPr lang="en-US" sz="3200" dirty="0" smtClean="0">
                <a:solidFill>
                  <a:schemeClr val="bg1"/>
                </a:solidFill>
              </a:rPr>
              <a:t>grids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Added display swath width to NAVDISP for </a:t>
            </a:r>
            <a:r>
              <a:rPr lang="en-US" sz="3200" dirty="0" err="1" smtClean="0">
                <a:solidFill>
                  <a:schemeClr val="bg1"/>
                </a:solidFill>
              </a:rPr>
              <a:t>Fengyun</a:t>
            </a:r>
            <a:r>
              <a:rPr lang="en-US" sz="3200" dirty="0" smtClean="0">
                <a:solidFill>
                  <a:schemeClr val="bg1"/>
                </a:solidFill>
              </a:rPr>
              <a:t> and Metop satellites</a:t>
            </a:r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36868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69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37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685800" y="-539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Access to large grids</a:t>
            </a:r>
            <a:endParaRPr lang="en-US" sz="3200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295400" y="8382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</a:rPr>
              <a:t>Change in g2clib code vs. Using –ulimit</a:t>
            </a: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2499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91200"/>
            <a:ext cx="7696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9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991" name="Picture 7" descr="sli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685800" y="-539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</a:rPr>
              <a:t>NAVDISP of Metop AVHRR</a:t>
            </a:r>
            <a:endParaRPr lang="en-US" sz="3200" dirty="0"/>
          </a:p>
        </p:txBody>
      </p:sp>
      <p:grpSp>
        <p:nvGrpSpPr>
          <p:cNvPr id="41989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991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6918696" cy="49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46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…..and beyond</a:t>
            </a: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VIIRS ADDE </a:t>
            </a:r>
            <a:r>
              <a:rPr lang="en-US" sz="3200" dirty="0" smtClean="0">
                <a:solidFill>
                  <a:schemeClr val="bg1"/>
                </a:solidFill>
              </a:rPr>
              <a:t>Server to </a:t>
            </a:r>
            <a:r>
              <a:rPr lang="mr-IN" sz="3200" dirty="0" smtClean="0">
                <a:solidFill>
                  <a:schemeClr val="bg1"/>
                </a:solidFill>
              </a:rPr>
              <a:t>–</a:t>
            </a:r>
            <a:r>
              <a:rPr lang="en-US" sz="3200" dirty="0" smtClean="0">
                <a:solidFill>
                  <a:schemeClr val="bg1"/>
                </a:solidFill>
              </a:rPr>
              <a:t>XRD planned</a:t>
            </a:r>
            <a:endParaRPr lang="en-US" sz="3200" dirty="0">
              <a:solidFill>
                <a:schemeClr val="bg1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L</a:t>
            </a:r>
            <a:r>
              <a:rPr lang="en-US" sz="2800" dirty="0" smtClean="0">
                <a:solidFill>
                  <a:schemeClr val="bg1"/>
                </a:solidFill>
              </a:rPr>
              <a:t>imited </a:t>
            </a:r>
            <a:r>
              <a:rPr lang="en-US" sz="2800" dirty="0">
                <a:solidFill>
                  <a:schemeClr val="bg1"/>
                </a:solidFill>
              </a:rPr>
              <a:t>functionality</a:t>
            </a:r>
          </a:p>
          <a:p>
            <a:pPr marL="3429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Multi-band transfers for GOES-R ABI</a:t>
            </a:r>
          </a:p>
          <a:p>
            <a:pPr marL="3429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Increase maximum image size beyond 4096 elements (graphics limitation)</a:t>
            </a:r>
          </a:p>
          <a:p>
            <a:pPr marL="3429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Next </a:t>
            </a:r>
            <a:r>
              <a:rPr lang="en-US" sz="3200" dirty="0">
                <a:solidFill>
                  <a:schemeClr val="bg1"/>
                </a:solidFill>
              </a:rPr>
              <a:t>generation ADDE </a:t>
            </a:r>
            <a:r>
              <a:rPr lang="en-US" sz="3200" dirty="0" smtClean="0">
                <a:solidFill>
                  <a:schemeClr val="bg1"/>
                </a:solidFill>
              </a:rPr>
              <a:t>servers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Imagery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GOES-R ABI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ABI ADDE servers released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Level 1B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Level 2+ products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Navigation routines support satellite and sun angles through NAVCALC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9459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19460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461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VIIRS ADDE Server</a:t>
            </a:r>
            <a:endParaRPr lang="en-US" sz="3200"/>
          </a:p>
        </p:txBody>
      </p:sp>
      <p:sp>
        <p:nvSpPr>
          <p:cNvPr id="68610" name="Text Box 11"/>
          <p:cNvSpPr txBox="1">
            <a:spLocks noChangeArrowheads="1"/>
          </p:cNvSpPr>
          <p:nvPr/>
        </p:nvSpPr>
        <p:spPr bwMode="auto">
          <a:xfrm>
            <a:off x="511175" y="5638800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/>
              <a:t>Left half of VIIRS granule with bowtie deletion</a:t>
            </a:r>
          </a:p>
        </p:txBody>
      </p:sp>
      <p:pic>
        <p:nvPicPr>
          <p:cNvPr id="68611" name="Picture 4" descr="VII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77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Imagery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Himawari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err="1">
                <a:solidFill>
                  <a:schemeClr val="bg1"/>
                </a:solidFill>
              </a:rPr>
              <a:t>HimawariCast</a:t>
            </a:r>
            <a:r>
              <a:rPr lang="en-US" sz="3200" dirty="0">
                <a:solidFill>
                  <a:schemeClr val="bg1"/>
                </a:solidFill>
              </a:rPr>
              <a:t> ADDE server (</a:t>
            </a:r>
            <a:r>
              <a:rPr lang="en-US" sz="3200" i="1" dirty="0">
                <a:solidFill>
                  <a:schemeClr val="bg1"/>
                </a:solidFill>
              </a:rPr>
              <a:t>WARC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Himawari AHI data reshaped as MTSAT and broadcast by JMA in HRIT format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Updates for Himawari data (</a:t>
            </a:r>
            <a:r>
              <a:rPr lang="en-US" sz="3200" i="1" dirty="0">
                <a:solidFill>
                  <a:schemeClr val="bg1"/>
                </a:solidFill>
              </a:rPr>
              <a:t>WARI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Correct time for Japan and Target sectors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SIZE=SAME with MAG= specification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Displays partial images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20484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85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Imagery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Meteosat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Updates to ADDE servers for Meteosat-11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MSG Level 1.5 support (</a:t>
            </a:r>
            <a:r>
              <a:rPr lang="en-US" sz="3200" i="1" dirty="0">
                <a:solidFill>
                  <a:schemeClr val="bg1"/>
                </a:solidFill>
              </a:rPr>
              <a:t>MSGS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First release of ADDE server for native format of current Meteosat data broadcast by EUMETSAT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1507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21508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09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Imagery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India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err="1">
                <a:solidFill>
                  <a:schemeClr val="bg1"/>
                </a:solidFill>
              </a:rPr>
              <a:t>Kalpana</a:t>
            </a:r>
            <a:r>
              <a:rPr lang="en-US" sz="3200" dirty="0">
                <a:solidFill>
                  <a:schemeClr val="bg1"/>
                </a:solidFill>
              </a:rPr>
              <a:t> (KPH5) ADDE server released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Updates for calibration for INSAT-3D Imager and Sounder ADDE servers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2531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22533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4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2" name="Picture 1" descr="insat3d_bandloo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4835802" cy="3653380"/>
          </a:xfrm>
          <a:prstGeom prst="rect">
            <a:avLst/>
          </a:prstGeom>
        </p:spPr>
      </p:pic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Imagery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TDWR radar products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441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256-level Base </a:t>
            </a: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eflectivity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16-level Base </a:t>
            </a:r>
            <a:r>
              <a:rPr lang="en-US" sz="2800" dirty="0">
                <a:solidFill>
                  <a:srgbClr val="FFFF00"/>
                </a:solidFill>
              </a:rPr>
              <a:t>V</a:t>
            </a:r>
            <a:r>
              <a:rPr lang="en-US" sz="2800" dirty="0" smtClean="0">
                <a:solidFill>
                  <a:srgbClr val="FFFF00"/>
                </a:solidFill>
              </a:rPr>
              <a:t>elocity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8-level Base </a:t>
            </a: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pectrum </a:t>
            </a:r>
            <a:r>
              <a:rPr lang="en-US" sz="2800" dirty="0">
                <a:solidFill>
                  <a:srgbClr val="FFFF00"/>
                </a:solidFill>
              </a:rPr>
              <a:t>W</a:t>
            </a:r>
            <a:r>
              <a:rPr lang="en-US" sz="2800" dirty="0" smtClean="0">
                <a:solidFill>
                  <a:srgbClr val="FFFF00"/>
                </a:solidFill>
              </a:rPr>
              <a:t>idth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16-level </a:t>
            </a:r>
            <a:r>
              <a:rPr lang="en-US" sz="2800" dirty="0" smtClean="0">
                <a:solidFill>
                  <a:srgbClr val="FFFF00"/>
                </a:solidFill>
              </a:rPr>
              <a:t>long range Base Reflectivity</a:t>
            </a:r>
            <a:endParaRPr lang="en-US" sz="2800" dirty="0">
              <a:solidFill>
                <a:srgbClr val="FFFF00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3555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23556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57" name="Picture 7" descr="sli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Imagery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NEXRAD Level III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GINI server updated for NEXRAD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Level III composite imagery</a:t>
            </a:r>
            <a:endParaRPr lang="en-US" sz="3200" dirty="0">
              <a:solidFill>
                <a:schemeClr val="bg1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4579" name="Group 9"/>
          <p:cNvGrpSpPr>
            <a:grpSpLocks/>
          </p:cNvGrpSpPr>
          <p:nvPr/>
        </p:nvGrpSpPr>
        <p:grpSpPr bwMode="auto">
          <a:xfrm>
            <a:off x="8901113" y="6496050"/>
            <a:ext cx="100012" cy="133350"/>
            <a:chOff x="5607" y="4092"/>
            <a:chExt cx="63" cy="84"/>
          </a:xfrm>
        </p:grpSpPr>
        <p:sp>
          <p:nvSpPr>
            <p:cNvPr id="24580" name="Oval 6"/>
            <p:cNvSpPr>
              <a:spLocks noChangeArrowheads="1"/>
            </p:cNvSpPr>
            <p:nvPr/>
          </p:nvSpPr>
          <p:spPr bwMode="auto">
            <a:xfrm>
              <a:off x="5616" y="4128"/>
              <a:ext cx="48" cy="48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581" name="Picture 7" descr="sl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" y="4092"/>
              <a:ext cx="6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86000"/>
            <a:ext cx="4676039" cy="3505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Imagery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Meteosat-7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i="1" dirty="0">
                <a:solidFill>
                  <a:schemeClr val="bg1"/>
                </a:solidFill>
              </a:rPr>
              <a:t>MSAT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i="1" dirty="0">
                <a:solidFill>
                  <a:schemeClr val="bg1"/>
                </a:solidFill>
              </a:rPr>
              <a:t>OMTP</a:t>
            </a:r>
            <a:r>
              <a:rPr lang="en-US" sz="3200" dirty="0">
                <a:solidFill>
                  <a:schemeClr val="bg1"/>
                </a:solidFill>
              </a:rPr>
              <a:t> ADDE servers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013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4953000" y="4419600"/>
            <a:ext cx="3048000" cy="3810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22A7-76FD-BE44-8B3A-36019961B9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15681</TotalTime>
  <Words>699</Words>
  <Application>Microsoft Macintosh PowerPoint</Application>
  <PresentationFormat>On-screen Show (4:3)</PresentationFormat>
  <Paragraphs>155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McIDAS-X Software Development and Demonstration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and McIDAS 7.8 Upgrade</dc:title>
  <dc:creator>Dave Santek</dc:creator>
  <cp:lastModifiedBy>Dave Santek</cp:lastModifiedBy>
  <cp:revision>443</cp:revision>
  <cp:lastPrinted>2015-06-05T18:14:42Z</cp:lastPrinted>
  <dcterms:created xsi:type="dcterms:W3CDTF">2013-09-06T01:47:04Z</dcterms:created>
  <dcterms:modified xsi:type="dcterms:W3CDTF">2016-11-16T06:03:46Z</dcterms:modified>
</cp:coreProperties>
</file>