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283" r:id="rId2"/>
    <p:sldId id="302" r:id="rId3"/>
    <p:sldId id="309" r:id="rId4"/>
    <p:sldId id="290" r:id="rId5"/>
    <p:sldId id="304" r:id="rId6"/>
    <p:sldId id="284" r:id="rId7"/>
    <p:sldId id="285" r:id="rId8"/>
    <p:sldId id="286" r:id="rId9"/>
    <p:sldId id="308" r:id="rId10"/>
    <p:sldId id="306" r:id="rId11"/>
    <p:sldId id="287" r:id="rId12"/>
    <p:sldId id="288" r:id="rId13"/>
    <p:sldId id="293" r:id="rId14"/>
    <p:sldId id="310" r:id="rId15"/>
    <p:sldId id="300" r:id="rId16"/>
    <p:sldId id="303" r:id="rId1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00"/>
    <a:srgbClr val="FFFF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068" autoAdjust="0"/>
  </p:normalViewPr>
  <p:slideViewPr>
    <p:cSldViewPr>
      <p:cViewPr varScale="1">
        <p:scale>
          <a:sx n="92" d="100"/>
          <a:sy n="92" d="100"/>
        </p:scale>
        <p:origin x="-45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76902" cy="511031"/>
          </a:xfrm>
          <a:prstGeom prst="rect">
            <a:avLst/>
          </a:prstGeom>
        </p:spPr>
        <p:txBody>
          <a:bodyPr vert="horz" lIns="97420" tIns="48710" rIns="97420" bIns="48710" rtlCol="0"/>
          <a:lstStyle>
            <a:lvl1pPr algn="l">
              <a:defRPr sz="1300"/>
            </a:lvl1pPr>
          </a:lstStyle>
          <a:p>
            <a:endParaRPr lang="it-IT"/>
          </a:p>
        </p:txBody>
      </p:sp>
      <p:sp>
        <p:nvSpPr>
          <p:cNvPr id="3" name="Segnaposto data 2"/>
          <p:cNvSpPr>
            <a:spLocks noGrp="1"/>
          </p:cNvSpPr>
          <p:nvPr>
            <p:ph type="dt" sz="quarter" idx="1"/>
          </p:nvPr>
        </p:nvSpPr>
        <p:spPr>
          <a:xfrm>
            <a:off x="4020787" y="0"/>
            <a:ext cx="3076902" cy="511031"/>
          </a:xfrm>
          <a:prstGeom prst="rect">
            <a:avLst/>
          </a:prstGeom>
        </p:spPr>
        <p:txBody>
          <a:bodyPr vert="horz" lIns="97420" tIns="48710" rIns="97420" bIns="48710" rtlCol="0"/>
          <a:lstStyle>
            <a:lvl1pPr algn="r">
              <a:defRPr sz="1300"/>
            </a:lvl1pPr>
          </a:lstStyle>
          <a:p>
            <a:fld id="{41AB72F9-0876-4851-932B-143FF24E7E14}" type="datetimeFigureOut">
              <a:rPr lang="it-IT" smtClean="0"/>
              <a:pPr/>
              <a:t>20/05/2013</a:t>
            </a:fld>
            <a:endParaRPr lang="it-IT"/>
          </a:p>
        </p:txBody>
      </p:sp>
      <p:sp>
        <p:nvSpPr>
          <p:cNvPr id="4" name="Segnaposto piè di pagina 3"/>
          <p:cNvSpPr>
            <a:spLocks noGrp="1"/>
          </p:cNvSpPr>
          <p:nvPr>
            <p:ph type="ftr" sz="quarter" idx="2"/>
          </p:nvPr>
        </p:nvSpPr>
        <p:spPr>
          <a:xfrm>
            <a:off x="1" y="9721833"/>
            <a:ext cx="3076902" cy="511031"/>
          </a:xfrm>
          <a:prstGeom prst="rect">
            <a:avLst/>
          </a:prstGeom>
        </p:spPr>
        <p:txBody>
          <a:bodyPr vert="horz" lIns="97420" tIns="48710" rIns="97420" bIns="48710" rtlCol="0" anchor="b"/>
          <a:lstStyle>
            <a:lvl1pPr algn="l">
              <a:defRPr sz="1300"/>
            </a:lvl1pPr>
          </a:lstStyle>
          <a:p>
            <a:endParaRPr lang="it-IT"/>
          </a:p>
        </p:txBody>
      </p:sp>
      <p:sp>
        <p:nvSpPr>
          <p:cNvPr id="5" name="Segnaposto numero diapositiva 4"/>
          <p:cNvSpPr>
            <a:spLocks noGrp="1"/>
          </p:cNvSpPr>
          <p:nvPr>
            <p:ph type="sldNum" sz="quarter" idx="3"/>
          </p:nvPr>
        </p:nvSpPr>
        <p:spPr>
          <a:xfrm>
            <a:off x="4020787" y="9721833"/>
            <a:ext cx="3076902" cy="511031"/>
          </a:xfrm>
          <a:prstGeom prst="rect">
            <a:avLst/>
          </a:prstGeom>
        </p:spPr>
        <p:txBody>
          <a:bodyPr vert="horz" lIns="97420" tIns="48710" rIns="97420" bIns="48710" rtlCol="0" anchor="b"/>
          <a:lstStyle>
            <a:lvl1pPr algn="r">
              <a:defRPr sz="1300"/>
            </a:lvl1pPr>
          </a:lstStyle>
          <a:p>
            <a:fld id="{B997FABE-FAE1-4687-A3BD-A4D081DC31E7}" type="slidenum">
              <a:rPr lang="it-IT" smtClean="0"/>
              <a:pPr/>
              <a:t>‹#›</a:t>
            </a:fld>
            <a:endParaRPr lang="it-IT"/>
          </a:p>
        </p:txBody>
      </p:sp>
    </p:spTree>
    <p:extLst>
      <p:ext uri="{BB962C8B-B14F-4D97-AF65-F5344CB8AC3E}">
        <p14:creationId xmlns:p14="http://schemas.microsoft.com/office/powerpoint/2010/main" val="41497418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9037" tIns="49519" rIns="99037" bIns="49519"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37" tIns="49519" rIns="99037" bIns="49519" rtlCol="0"/>
          <a:lstStyle>
            <a:lvl1pPr algn="r">
              <a:defRPr sz="1300"/>
            </a:lvl1pPr>
          </a:lstStyle>
          <a:p>
            <a:fld id="{B514C909-560B-4C0D-B9B0-471AAE97C481}" type="datetimeFigureOut">
              <a:rPr lang="en-US" smtClean="0"/>
              <a:pPr/>
              <a:t>5/20/2013</a:t>
            </a:fld>
            <a:endParaRPr lang="en-US"/>
          </a:p>
        </p:txBody>
      </p:sp>
      <p:sp>
        <p:nvSpPr>
          <p:cNvPr id="4" name="Slide Image Placeholder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9037" tIns="49519" rIns="99037" bIns="49519" rtlCol="0" anchor="ctr"/>
          <a:lstStyle/>
          <a:p>
            <a:endParaRPr lang="en-US"/>
          </a:p>
        </p:txBody>
      </p:sp>
      <p:sp>
        <p:nvSpPr>
          <p:cNvPr id="5" name="Notes Placeholder 4"/>
          <p:cNvSpPr>
            <a:spLocks noGrp="1"/>
          </p:cNvSpPr>
          <p:nvPr>
            <p:ph type="body" sz="quarter" idx="3"/>
          </p:nvPr>
        </p:nvSpPr>
        <p:spPr>
          <a:xfrm>
            <a:off x="709930" y="4861443"/>
            <a:ext cx="5679440" cy="4605576"/>
          </a:xfrm>
          <a:prstGeom prst="rect">
            <a:avLst/>
          </a:prstGeom>
        </p:spPr>
        <p:txBody>
          <a:bodyPr vert="horz" lIns="99037" tIns="49519" rIns="99037" bIns="495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721107"/>
            <a:ext cx="3076363" cy="511731"/>
          </a:xfrm>
          <a:prstGeom prst="rect">
            <a:avLst/>
          </a:prstGeom>
        </p:spPr>
        <p:txBody>
          <a:bodyPr vert="horz" lIns="99037" tIns="49519" rIns="99037" bIns="49519"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1731"/>
          </a:xfrm>
          <a:prstGeom prst="rect">
            <a:avLst/>
          </a:prstGeom>
        </p:spPr>
        <p:txBody>
          <a:bodyPr vert="horz" lIns="99037" tIns="49519" rIns="99037" bIns="49519" rtlCol="0" anchor="b"/>
          <a:lstStyle>
            <a:lvl1pPr algn="r">
              <a:defRPr sz="1300"/>
            </a:lvl1pPr>
          </a:lstStyle>
          <a:p>
            <a:fld id="{5251B3F4-2407-4117-9FAD-F7929CBFE72C}" type="slidenum">
              <a:rPr lang="en-US" smtClean="0"/>
              <a:pPr/>
              <a:t>‹#›</a:t>
            </a:fld>
            <a:endParaRPr lang="en-US"/>
          </a:p>
        </p:txBody>
      </p:sp>
    </p:spTree>
    <p:extLst>
      <p:ext uri="{BB962C8B-B14F-4D97-AF65-F5344CB8AC3E}">
        <p14:creationId xmlns:p14="http://schemas.microsoft.com/office/powerpoint/2010/main" val="21755014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“Good afternoon at everyone! I am Barbara Arvani, I am a PhD student from the University</a:t>
            </a:r>
            <a:r>
              <a:rPr lang="en-US" baseline="0" noProof="0" dirty="0" smtClean="0"/>
              <a:t> of Modena in Italy. </a:t>
            </a:r>
          </a:p>
          <a:p>
            <a:r>
              <a:rPr lang="en-US" baseline="0" noProof="0" dirty="0" smtClean="0"/>
              <a:t>Today I am going to present the implementation of IMAPP/IDEA-I over the Po valley region, in the northern Italy (where I live), for an air quality assessment and forecast.”</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consider the Aerosol Optical Depth from Remote Sensing measurements we intend an INTEGRAL FORM OF AEROSOL COEFFICIENT EXTINCTION, FROM THE SURFACE TO THE TOP OF THE ATMOSPHERE, as well shown in figure of this slide. </a:t>
            </a:r>
          </a:p>
          <a:p>
            <a:r>
              <a:rPr lang="en-US" baseline="0" dirty="0" smtClean="0"/>
              <a:t>The Planetary Boundary Layer is the lowest part of the atmosphere, directly influenced by its contact with the Earth’s surface. </a:t>
            </a:r>
          </a:p>
          <a:p>
            <a:r>
              <a:rPr lang="en-US" baseline="0" dirty="0" smtClean="0"/>
              <a:t>We introduce the Planetary Boundary information over the Po Valley to improve the poor PM10 – AOD correlation analyzed before. </a:t>
            </a:r>
          </a:p>
          <a:p>
            <a:r>
              <a:rPr lang="en-US" baseline="0" dirty="0" smtClean="0"/>
              <a:t>So, under the hypothesis that the aerosols are confined and mixed homogeneously within boundary layer, under this hypothesis we can say that the AOD values normalized by PBL height may be considered as the mean PBL extinction in km minus 1. “</a:t>
            </a:r>
          </a:p>
        </p:txBody>
      </p:sp>
      <p:sp>
        <p:nvSpPr>
          <p:cNvPr id="4" name="Slide Number Placeholder 3"/>
          <p:cNvSpPr>
            <a:spLocks noGrp="1"/>
          </p:cNvSpPr>
          <p:nvPr>
            <p:ph type="sldNum" sz="quarter" idx="10"/>
          </p:nvPr>
        </p:nvSpPr>
        <p:spPr/>
        <p:txBody>
          <a:bodyPr/>
          <a:lstStyle/>
          <a:p>
            <a:fld id="{5251B3F4-2407-4117-9FAD-F7929CBFE72C}" type="slidenum">
              <a:rPr lang="en-US" smtClean="0"/>
              <a:pPr/>
              <a:t>10</a:t>
            </a:fld>
            <a:endParaRPr lang="en-US"/>
          </a:p>
        </p:txBody>
      </p:sp>
    </p:spTree>
    <p:extLst>
      <p:ext uri="{BB962C8B-B14F-4D97-AF65-F5344CB8AC3E}">
        <p14:creationId xmlns:p14="http://schemas.microsoft.com/office/powerpoint/2010/main" val="892859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182663" indent="-182663"/>
            <a:r>
              <a:rPr lang="en-US" b="0" noProof="0" dirty="0" smtClean="0"/>
              <a:t>“ As</a:t>
            </a:r>
            <a:r>
              <a:rPr lang="en-US" b="0" baseline="0" noProof="0" dirty="0" smtClean="0"/>
              <a:t> I have said before, we introduce the Planetary Boundary Layer information over the Po Valley to improve the PM10-AOD correlation. </a:t>
            </a:r>
          </a:p>
          <a:p>
            <a:pPr marL="182663" indent="-182663"/>
            <a:r>
              <a:rPr lang="en-US" b="0" baseline="0" noProof="0" dirty="0" smtClean="0"/>
              <a:t>As first step, we have used PBL values from GFS grib2 files and the whole 2012 year has been considered. </a:t>
            </a:r>
          </a:p>
          <a:p>
            <a:pPr marL="182663" indent="-182663"/>
            <a:r>
              <a:rPr lang="en-US" b="0" baseline="0" noProof="0" dirty="0" smtClean="0"/>
              <a:t>If we consider the seasonal trend over the Po valley, we have low values during the winter – in particular 0.3 km in January – and high values during the summer – in particular 0.97 km in August.</a:t>
            </a:r>
          </a:p>
          <a:p>
            <a:pPr marL="182663" indent="-182663"/>
            <a:endParaRPr lang="en-US" b="0" baseline="0" noProof="0" dirty="0" smtClean="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 The ZPBL trend has a direct impact on the PM10- MODIS</a:t>
            </a:r>
            <a:r>
              <a:rPr lang="en-US" baseline="0" noProof="0" dirty="0" smtClean="0"/>
              <a:t> AOD correlation. </a:t>
            </a:r>
          </a:p>
          <a:p>
            <a:r>
              <a:rPr lang="en-US" baseline="0" noProof="0" dirty="0" smtClean="0"/>
              <a:t>If we analysis the seasonal trend, we can notice a much stronger correlation. In particular, if we consider the winter and the fall period the trends appear much more comparable than before. “</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the seasonal analysis has</a:t>
            </a:r>
            <a:r>
              <a:rPr lang="en-US" baseline="0" dirty="0" smtClean="0"/>
              <a:t> suggested an improvement if MODIS AOD normalized ZPBL is considered. This result is confirmed also if we analysis a statistic result. </a:t>
            </a:r>
          </a:p>
          <a:p>
            <a:r>
              <a:rPr lang="en-US" baseline="0" dirty="0" smtClean="0"/>
              <a:t>The scatter plot between MODIS AOD data at 0.55 um and PM10 shows a good correlation, that it improves from the PM-AOD correlation with an R square of 0.89, to the PM-AOD/ZPBL correlation with an R square of 0.94.</a:t>
            </a:r>
          </a:p>
          <a:p>
            <a:r>
              <a:rPr lang="en-US" baseline="0" dirty="0" smtClean="0"/>
              <a:t>The linear regression equation has been derived by dividing the PM10 values into 10 bins of 5 </a:t>
            </a:r>
            <a:r>
              <a:rPr lang="en-US" baseline="0" dirty="0" err="1" smtClean="0"/>
              <a:t>ug</a:t>
            </a:r>
            <a:r>
              <a:rPr lang="en-US" baseline="0" dirty="0" smtClean="0"/>
              <a:t>/m3 intervals. The corresponding AOD value is the mean into each intervals, as suggested by Gupta paper of 2006.”</a:t>
            </a:r>
            <a:endParaRPr lang="en-US" dirty="0"/>
          </a:p>
        </p:txBody>
      </p:sp>
      <p:sp>
        <p:nvSpPr>
          <p:cNvPr id="4" name="Slide Number Placeholder 3"/>
          <p:cNvSpPr>
            <a:spLocks noGrp="1"/>
          </p:cNvSpPr>
          <p:nvPr>
            <p:ph type="sldNum" sz="quarter" idx="10"/>
          </p:nvPr>
        </p:nvSpPr>
        <p:spPr/>
        <p:txBody>
          <a:bodyPr/>
          <a:lstStyle/>
          <a:p>
            <a:fld id="{5251B3F4-2407-4117-9FAD-F7929CBFE72C}" type="slidenum">
              <a:rPr lang="en-US" smtClean="0"/>
              <a:pPr/>
              <a:t>13</a:t>
            </a:fld>
            <a:endParaRPr lang="en-US"/>
          </a:p>
        </p:txBody>
      </p:sp>
    </p:spTree>
    <p:extLst>
      <p:ext uri="{BB962C8B-B14F-4D97-AF65-F5344CB8AC3E}">
        <p14:creationId xmlns:p14="http://schemas.microsoft.com/office/powerpoint/2010/main" val="691313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663" indent="-182663"/>
            <a:r>
              <a:rPr lang="en-US" dirty="0" smtClean="0"/>
              <a:t>“ and we close the analysis</a:t>
            </a:r>
            <a:r>
              <a:rPr lang="en-US" baseline="0" dirty="0" smtClean="0"/>
              <a:t> with the first result that I showed: the spatial distribution of the PM10 mean values over each ARPA site consider. </a:t>
            </a:r>
          </a:p>
          <a:p>
            <a:pPr marL="182663" indent="-182663"/>
            <a:r>
              <a:rPr lang="en-US" baseline="0" dirty="0" smtClean="0"/>
              <a:t>In this case, this result is compared with the AOD mean values normalized by the Planetary Boundary Layer height. </a:t>
            </a:r>
          </a:p>
          <a:p>
            <a:pPr marL="182663" indent="-182663"/>
            <a:r>
              <a:rPr lang="en-US" dirty="0" smtClean="0"/>
              <a:t>More comparable result are located in the east</a:t>
            </a:r>
            <a:r>
              <a:rPr lang="en-US" baseline="0" dirty="0" smtClean="0"/>
              <a:t> side of the valley (square on the right).</a:t>
            </a:r>
          </a:p>
          <a:p>
            <a:pPr marL="182663" indent="-182663"/>
            <a:r>
              <a:rPr lang="en-US" baseline="0" dirty="0" smtClean="0"/>
              <a:t>If we consider the square on the left, the high value of AOD normalized ZPBL is found, that it is not match with the PM10 mean value distribution.“</a:t>
            </a:r>
            <a:endParaRPr lang="en-US" dirty="0"/>
          </a:p>
        </p:txBody>
      </p:sp>
      <p:sp>
        <p:nvSpPr>
          <p:cNvPr id="4" name="Slide Number Placeholder 3"/>
          <p:cNvSpPr>
            <a:spLocks noGrp="1"/>
          </p:cNvSpPr>
          <p:nvPr>
            <p:ph type="sldNum" sz="quarter" idx="10"/>
          </p:nvPr>
        </p:nvSpPr>
        <p:spPr/>
        <p:txBody>
          <a:bodyPr/>
          <a:lstStyle/>
          <a:p>
            <a:fld id="{5251B3F4-2407-4117-9FAD-F7929CBFE72C}" type="slidenum">
              <a:rPr lang="en-US" smtClean="0"/>
              <a:pPr/>
              <a:t>14</a:t>
            </a:fld>
            <a:endParaRPr lang="en-US"/>
          </a:p>
        </p:txBody>
      </p:sp>
    </p:spTree>
    <p:extLst>
      <p:ext uri="{BB962C8B-B14F-4D97-AF65-F5344CB8AC3E}">
        <p14:creationId xmlns:p14="http://schemas.microsoft.com/office/powerpoint/2010/main" val="393213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 </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“In particular,</a:t>
            </a:r>
            <a:r>
              <a:rPr lang="en-US" baseline="0" noProof="0" dirty="0" smtClean="0"/>
              <a:t> we will see more in detail the Po Valley domain, the area of  our interest and we have considered for our study. </a:t>
            </a:r>
          </a:p>
          <a:p>
            <a:r>
              <a:rPr lang="en-US" baseline="0" noProof="0" dirty="0" smtClean="0"/>
              <a:t>Then the application of IMAPP IDEA-I over the Po Valley. </a:t>
            </a:r>
          </a:p>
          <a:p>
            <a:r>
              <a:rPr lang="en-US" baseline="0" noProof="0" dirty="0" smtClean="0"/>
              <a:t>The core of my presentation will be to show you the PM10 – AOD (Aerosol Optical Depth) correlation analysis that we conducted over the Po Valley. We will start by considering just the PM10-AOD correlation; then we will introduce the aerosol vertical distribution – in particular we will consider the Planetary Boundary Layer information and we will see how the use of these kind of information will improve the PM10 – AOD correlation over the Po valley domain.</a:t>
            </a:r>
          </a:p>
          <a:p>
            <a:r>
              <a:rPr lang="en-US" baseline="0" noProof="0" dirty="0" smtClean="0"/>
              <a:t>The last part of the presentation will be reserved to the conclusion and future work!”</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“The Po valley is the specific geographic domain of interest,</a:t>
            </a:r>
            <a:r>
              <a:rPr lang="en-US" baseline="0" noProof="0" dirty="0" smtClean="0"/>
              <a:t> that we considered for our study. The reason of this choice is the Po Valley is the largest industrial, trading and agricultural area, with a very high population density - in particular the two cities of Milan and Turin are the two main cities in the area - . As result, this area is the area with the most severe air pollution problems in the country, with SEVERE DESEASE PROBLEMS! The presence of Alpine chain in the north of the valley and in the south west, favoring the stations of pollutants because acts as a barrier to winds blowing from the Nord of Europe and the Mediterranean sea.”</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 I have the opportunity to spend a period</a:t>
            </a:r>
            <a:r>
              <a:rPr lang="en-US" baseline="0" dirty="0" smtClean="0"/>
              <a:t> like Visiting scholar at CIMSS, after my master degree in physics.</a:t>
            </a:r>
          </a:p>
          <a:p>
            <a:r>
              <a:rPr lang="en-US" baseline="0" dirty="0" smtClean="0"/>
              <a:t>During that period I was interested on Air quality assessment. Due to this my interest and my future study plans, we decided to install IDEA-I at University of Modena, my homeland university,  to study the polluted area of Po valley and start my PhD period of study.</a:t>
            </a:r>
          </a:p>
          <a:p>
            <a:r>
              <a:rPr lang="en-US" baseline="0" dirty="0" smtClean="0"/>
              <a:t>In this slide, a day as example is shown: March 2, 2012. It has been considered this day an example of a very polluted day. The visible image from Terra at 1 km shows a polluted area on East side of the valley and this image is compared with the day before, where no pollution appear.”</a:t>
            </a:r>
            <a:endParaRPr lang="en-US" dirty="0"/>
          </a:p>
        </p:txBody>
      </p:sp>
      <p:sp>
        <p:nvSpPr>
          <p:cNvPr id="4" name="Slide Number Placeholder 3"/>
          <p:cNvSpPr>
            <a:spLocks noGrp="1"/>
          </p:cNvSpPr>
          <p:nvPr>
            <p:ph type="sldNum" sz="quarter" idx="10"/>
          </p:nvPr>
        </p:nvSpPr>
        <p:spPr/>
        <p:txBody>
          <a:bodyPr/>
          <a:lstStyle/>
          <a:p>
            <a:fld id="{5251B3F4-2407-4117-9FAD-F7929CBFE72C}" type="slidenum">
              <a:rPr lang="en-US" smtClean="0"/>
              <a:pPr/>
              <a:t>4</a:t>
            </a:fld>
            <a:endParaRPr lang="en-US"/>
          </a:p>
        </p:txBody>
      </p:sp>
    </p:spTree>
    <p:extLst>
      <p:ext uri="{BB962C8B-B14F-4D97-AF65-F5344CB8AC3E}">
        <p14:creationId xmlns:p14="http://schemas.microsoft.com/office/powerpoint/2010/main" val="240719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“The</a:t>
            </a:r>
            <a:r>
              <a:rPr lang="en-US" baseline="0" noProof="0" dirty="0" smtClean="0"/>
              <a:t> polluted air quality condition of March 2, 2012 has been investigated with an IDEA-International run, that shown high values of AOD on the east side. </a:t>
            </a:r>
          </a:p>
          <a:p>
            <a:r>
              <a:rPr lang="en-US" baseline="0" noProof="0" dirty="0" smtClean="0"/>
              <a:t>So, just a couple of information about IDEA-I:</a:t>
            </a:r>
          </a:p>
          <a:p>
            <a:r>
              <a:rPr lang="en-US" baseline="0" noProof="0" dirty="0" smtClean="0"/>
              <a:t>The use of Terra or Aqua MODSI Aerosol Optical Depth products, that are available every day, by IDEA-I permits a real time air quality forecasts. </a:t>
            </a:r>
          </a:p>
          <a:p>
            <a:pPr algn="l"/>
            <a:r>
              <a:rPr lang="en-US" baseline="0" noProof="0" dirty="0" smtClean="0"/>
              <a:t>If we pay attention at the image, the background </a:t>
            </a:r>
            <a:r>
              <a:rPr lang="en-US" baseline="0" noProof="0" dirty="0" err="1" smtClean="0"/>
              <a:t>basemap</a:t>
            </a:r>
            <a:r>
              <a:rPr lang="en-US" baseline="0" noProof="0" dirty="0" smtClean="0"/>
              <a:t> is represented by the daily terra MODIS AOD product MOD04. It is used </a:t>
            </a:r>
            <a:r>
              <a:rPr lang="en-US" dirty="0" smtClean="0">
                <a:latin typeface="Times New Roman" pitchFamily="18" charset="0"/>
                <a:cs typeface="Times New Roman" pitchFamily="18" charset="0"/>
              </a:rPr>
              <a:t>INITIALIZE TRAJECTORIES</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WHICH SHOW WHERE THE AEROSOL  WILL MOVE IN THE NEXT 48 HRS.</a:t>
            </a:r>
            <a:r>
              <a:rPr lang="en-US" baseline="0" dirty="0" smtClean="0">
                <a:latin typeface="Times New Roman" pitchFamily="18" charset="0"/>
                <a:cs typeface="Times New Roman" pitchFamily="18" charset="0"/>
              </a:rPr>
              <a:t> </a:t>
            </a:r>
          </a:p>
          <a:p>
            <a:pPr algn="l"/>
            <a:r>
              <a:rPr lang="en-US" baseline="0" noProof="0" dirty="0" smtClean="0">
                <a:latin typeface="Times New Roman" pitchFamily="18" charset="0"/>
                <a:cs typeface="Times New Roman" pitchFamily="18" charset="0"/>
              </a:rPr>
              <a:t>Again, by considering as example the day March 2, 2012, the aerosol trajectories show venting of aerosol to south-east.</a:t>
            </a:r>
            <a:endParaRPr lang="en-US" noProof="0" dirty="0" smtClean="0"/>
          </a:p>
          <a:p>
            <a:r>
              <a:rPr lang="en-US" noProof="0" dirty="0" smtClean="0"/>
              <a:t>The application</a:t>
            </a:r>
            <a:r>
              <a:rPr lang="en-US" baseline="0" noProof="0" dirty="0" smtClean="0"/>
              <a:t> of IMAPP IDEA-I over the Po Valley domain has been, and at this moment is, the first step of investigation on the existing PM10 – AOD correlation.”</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a:t>
            </a:r>
            <a:r>
              <a:rPr lang="en-US" baseline="0" noProof="0" dirty="0" smtClean="0"/>
              <a:t> Now, we are ready to move our attention to the PM10-AOD analysis more in details. For our analysis we have used a distribution of 126 air quality ground monitoring stations of ARPA network(that is the Italian regional Agency for Environmental Protection) where we downloaded the Particulate Matter (in particular and for the moment the PM10), figure on the left.</a:t>
            </a:r>
          </a:p>
          <a:p>
            <a:r>
              <a:rPr lang="en-US" baseline="0" noProof="0" dirty="0" smtClean="0"/>
              <a:t>About the Aerosol Optical Depth data, we have considered MODIS Terra AOD data at 0.55 um with a spatial resolution of 10 km square.”</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663" indent="-182663"/>
            <a:r>
              <a:rPr lang="en-US" dirty="0" smtClean="0"/>
              <a:t>“ the</a:t>
            </a:r>
            <a:r>
              <a:rPr lang="en-US" baseline="0" dirty="0" smtClean="0"/>
              <a:t> spatial distribution of PM10 mean values – calculated over the whole year of 2012, per each ARPA site – is compared with the spatial distribution of MODIS AOD mean values. </a:t>
            </a:r>
          </a:p>
          <a:p>
            <a:pPr marL="182663" indent="-182663"/>
            <a:r>
              <a:rPr lang="en-US" baseline="0" dirty="0" smtClean="0"/>
              <a:t>The comparison of the two spatial distribution seem to show that higher values of mean AOD do not appear to correspond to higher values of surface PM10.”</a:t>
            </a:r>
            <a:endParaRPr lang="en-US" dirty="0"/>
          </a:p>
        </p:txBody>
      </p:sp>
      <p:sp>
        <p:nvSpPr>
          <p:cNvPr id="4" name="Slide Number Placeholder 3"/>
          <p:cNvSpPr>
            <a:spLocks noGrp="1"/>
          </p:cNvSpPr>
          <p:nvPr>
            <p:ph type="sldNum" sz="quarter" idx="10"/>
          </p:nvPr>
        </p:nvSpPr>
        <p:spPr/>
        <p:txBody>
          <a:bodyPr/>
          <a:lstStyle/>
          <a:p>
            <a:fld id="{5251B3F4-2407-4117-9FAD-F7929CBFE72C}" type="slidenum">
              <a:rPr lang="en-US" smtClean="0"/>
              <a:pPr/>
              <a:t>7</a:t>
            </a:fld>
            <a:endParaRPr lang="en-US"/>
          </a:p>
        </p:txBody>
      </p:sp>
    </p:spTree>
    <p:extLst>
      <p:ext uri="{BB962C8B-B14F-4D97-AF65-F5344CB8AC3E}">
        <p14:creationId xmlns:p14="http://schemas.microsoft.com/office/powerpoint/2010/main" val="393213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noProof="0" dirty="0" smtClean="0"/>
              <a:t>“ this</a:t>
            </a:r>
            <a:r>
              <a:rPr lang="en-US" baseline="0" noProof="0" dirty="0" smtClean="0"/>
              <a:t> seems to be confirmed also if we consider a seasonal analysis. </a:t>
            </a:r>
          </a:p>
          <a:p>
            <a:r>
              <a:rPr lang="en-US" baseline="0" noProof="0" dirty="0" smtClean="0"/>
              <a:t>One year (2012) of data has been considered. </a:t>
            </a:r>
          </a:p>
          <a:p>
            <a:r>
              <a:rPr lang="en-US" baseline="0" noProof="0" dirty="0" smtClean="0"/>
              <a:t>The seasonal trends are not comparable if the fall and the winter seasons are considered, instead of a much better comparison if we look at the summer period. “</a:t>
            </a:r>
            <a:endParaRPr lang="en-US" noProof="0" dirty="0"/>
          </a:p>
        </p:txBody>
      </p:sp>
      <p:sp>
        <p:nvSpPr>
          <p:cNvPr id="4" name="Segnaposto numero diapositiva 3"/>
          <p:cNvSpPr>
            <a:spLocks noGrp="1"/>
          </p:cNvSpPr>
          <p:nvPr>
            <p:ph type="sldNum" sz="quarter" idx="10"/>
          </p:nvPr>
        </p:nvSpPr>
        <p:spPr/>
        <p:txBody>
          <a:bodyPr/>
          <a:lstStyle/>
          <a:p>
            <a:fld id="{5251B3F4-2407-4117-9FAD-F7929CBFE72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02">
              <a:defRPr/>
            </a:pPr>
            <a:r>
              <a:rPr lang="en-US" dirty="0" smtClean="0"/>
              <a:t>“ As</a:t>
            </a:r>
            <a:r>
              <a:rPr lang="en-US" baseline="0" dirty="0" smtClean="0"/>
              <a:t> suggested by the literature, the PM10 – AOD correlation may be improved. This could be due by considering meteorological data information or vertical distribution of aerosol.</a:t>
            </a:r>
            <a:endParaRPr lang="en-US" dirty="0" smtClean="0"/>
          </a:p>
          <a:p>
            <a:pPr defTabSz="974202">
              <a:defRPr/>
            </a:pPr>
            <a:r>
              <a:rPr lang="en-US" dirty="0" smtClean="0"/>
              <a:t>As first step, we have</a:t>
            </a:r>
            <a:r>
              <a:rPr lang="en-US" baseline="0" dirty="0" smtClean="0"/>
              <a:t> </a:t>
            </a:r>
            <a:r>
              <a:rPr lang="en-US" dirty="0" smtClean="0"/>
              <a:t>concentrated our attention on vertical distribution of aerosol;</a:t>
            </a:r>
            <a:r>
              <a:rPr lang="en-US" baseline="0" dirty="0" smtClean="0"/>
              <a:t> we have introduced information of Planetary Boundary Layer over the Po Valley.”</a:t>
            </a:r>
            <a:endParaRPr lang="en-US" dirty="0" smtClean="0"/>
          </a:p>
          <a:p>
            <a:endParaRPr lang="en-US" dirty="0"/>
          </a:p>
        </p:txBody>
      </p:sp>
      <p:sp>
        <p:nvSpPr>
          <p:cNvPr id="4" name="Slide Number Placeholder 3"/>
          <p:cNvSpPr>
            <a:spLocks noGrp="1"/>
          </p:cNvSpPr>
          <p:nvPr>
            <p:ph type="sldNum" sz="quarter" idx="10"/>
          </p:nvPr>
        </p:nvSpPr>
        <p:spPr/>
        <p:txBody>
          <a:bodyPr/>
          <a:lstStyle/>
          <a:p>
            <a:fld id="{5251B3F4-2407-4117-9FAD-F7929CBFE72C}" type="slidenum">
              <a:rPr lang="en-US" smtClean="0"/>
              <a:pPr/>
              <a:t>9</a:t>
            </a:fld>
            <a:endParaRPr lang="en-US"/>
          </a:p>
        </p:txBody>
      </p:sp>
    </p:spTree>
    <p:extLst>
      <p:ext uri="{BB962C8B-B14F-4D97-AF65-F5344CB8AC3E}">
        <p14:creationId xmlns:p14="http://schemas.microsoft.com/office/powerpoint/2010/main" val="3487241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13068A-41AA-4C21-9C30-D3BD451C108D}" type="datetime1">
              <a:rPr lang="en-US" smtClean="0"/>
              <a:pPr/>
              <a:t>5/20/2013</a:t>
            </a:fld>
            <a:endParaRPr lang="en-US"/>
          </a:p>
        </p:txBody>
      </p:sp>
      <p:sp>
        <p:nvSpPr>
          <p:cNvPr id="5" name="Footer Placeholder 4"/>
          <p:cNvSpPr>
            <a:spLocks noGrp="1"/>
          </p:cNvSpPr>
          <p:nvPr>
            <p:ph type="ftr" sz="quarter" idx="11"/>
          </p:nvPr>
        </p:nvSpPr>
        <p:spPr/>
        <p:txBody>
          <a:bodyPr/>
          <a:lstStyle/>
          <a:p>
            <a:r>
              <a:rPr lang="en-US" smtClean="0"/>
              <a:t>CSPP/IMAPP Users' Group Meeting 2013</a:t>
            </a:r>
            <a:endParaRPr lang="en-US"/>
          </a:p>
        </p:txBody>
      </p:sp>
      <p:sp>
        <p:nvSpPr>
          <p:cNvPr id="6" name="Slide Number Placeholder 5"/>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255621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FFCAD-1615-4035-8DC5-5B9E74C827FD}" type="datetime1">
              <a:rPr lang="en-US" smtClean="0"/>
              <a:pPr/>
              <a:t>5/20/2013</a:t>
            </a:fld>
            <a:endParaRPr lang="en-US"/>
          </a:p>
        </p:txBody>
      </p:sp>
      <p:sp>
        <p:nvSpPr>
          <p:cNvPr id="5" name="Footer Placeholder 4"/>
          <p:cNvSpPr>
            <a:spLocks noGrp="1"/>
          </p:cNvSpPr>
          <p:nvPr>
            <p:ph type="ftr" sz="quarter" idx="11"/>
          </p:nvPr>
        </p:nvSpPr>
        <p:spPr/>
        <p:txBody>
          <a:bodyPr/>
          <a:lstStyle/>
          <a:p>
            <a:r>
              <a:rPr lang="en-US" smtClean="0"/>
              <a:t>CSPP/IMAPP Users' Group Meeting 2013</a:t>
            </a:r>
            <a:endParaRPr lang="en-US"/>
          </a:p>
        </p:txBody>
      </p:sp>
      <p:sp>
        <p:nvSpPr>
          <p:cNvPr id="6" name="Slide Number Placeholder 5"/>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2170080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64207C-5DB1-4240-97EB-EC55A47B887A}" type="datetime1">
              <a:rPr lang="en-US" smtClean="0"/>
              <a:pPr/>
              <a:t>5/20/2013</a:t>
            </a:fld>
            <a:endParaRPr lang="en-US"/>
          </a:p>
        </p:txBody>
      </p:sp>
      <p:sp>
        <p:nvSpPr>
          <p:cNvPr id="5" name="Footer Placeholder 4"/>
          <p:cNvSpPr>
            <a:spLocks noGrp="1"/>
          </p:cNvSpPr>
          <p:nvPr>
            <p:ph type="ftr" sz="quarter" idx="11"/>
          </p:nvPr>
        </p:nvSpPr>
        <p:spPr/>
        <p:txBody>
          <a:bodyPr/>
          <a:lstStyle/>
          <a:p>
            <a:r>
              <a:rPr lang="en-US" smtClean="0"/>
              <a:t>CSPP/IMAPP Users' Group Meeting 2013</a:t>
            </a:r>
            <a:endParaRPr lang="en-US"/>
          </a:p>
        </p:txBody>
      </p:sp>
      <p:sp>
        <p:nvSpPr>
          <p:cNvPr id="6" name="Slide Number Placeholder 5"/>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349105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DAFBB-269C-43C7-82B3-B81395DF8D5A}" type="datetime1">
              <a:rPr lang="en-US" smtClean="0"/>
              <a:pPr/>
              <a:t>5/20/2013</a:t>
            </a:fld>
            <a:endParaRPr lang="en-US"/>
          </a:p>
        </p:txBody>
      </p:sp>
      <p:sp>
        <p:nvSpPr>
          <p:cNvPr id="5" name="Footer Placeholder 4"/>
          <p:cNvSpPr>
            <a:spLocks noGrp="1"/>
          </p:cNvSpPr>
          <p:nvPr>
            <p:ph type="ftr" sz="quarter" idx="11"/>
          </p:nvPr>
        </p:nvSpPr>
        <p:spPr/>
        <p:txBody>
          <a:bodyPr/>
          <a:lstStyle/>
          <a:p>
            <a:r>
              <a:rPr lang="en-US" smtClean="0"/>
              <a:t>CSPP/IMAPP Users' Group Meeting 2013</a:t>
            </a:r>
            <a:endParaRPr lang="en-US"/>
          </a:p>
        </p:txBody>
      </p:sp>
      <p:sp>
        <p:nvSpPr>
          <p:cNvPr id="6" name="Slide Number Placeholder 5"/>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270656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A42FF9-881F-4A30-92A2-04E409B95AB8}" type="datetime1">
              <a:rPr lang="en-US" smtClean="0"/>
              <a:pPr/>
              <a:t>5/20/2013</a:t>
            </a:fld>
            <a:endParaRPr lang="en-US"/>
          </a:p>
        </p:txBody>
      </p:sp>
      <p:sp>
        <p:nvSpPr>
          <p:cNvPr id="5" name="Footer Placeholder 4"/>
          <p:cNvSpPr>
            <a:spLocks noGrp="1"/>
          </p:cNvSpPr>
          <p:nvPr>
            <p:ph type="ftr" sz="quarter" idx="11"/>
          </p:nvPr>
        </p:nvSpPr>
        <p:spPr/>
        <p:txBody>
          <a:bodyPr/>
          <a:lstStyle/>
          <a:p>
            <a:r>
              <a:rPr lang="en-US" smtClean="0"/>
              <a:t>CSPP/IMAPP Users' Group Meeting 2013</a:t>
            </a:r>
            <a:endParaRPr lang="en-US"/>
          </a:p>
        </p:txBody>
      </p:sp>
      <p:sp>
        <p:nvSpPr>
          <p:cNvPr id="6" name="Slide Number Placeholder 5"/>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1870639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306259-25FA-4F5D-9F3A-6ADEE8C075D6}" type="datetime1">
              <a:rPr lang="en-US" smtClean="0"/>
              <a:pPr/>
              <a:t>5/20/2013</a:t>
            </a:fld>
            <a:endParaRPr lang="en-US"/>
          </a:p>
        </p:txBody>
      </p:sp>
      <p:sp>
        <p:nvSpPr>
          <p:cNvPr id="6" name="Footer Placeholder 5"/>
          <p:cNvSpPr>
            <a:spLocks noGrp="1"/>
          </p:cNvSpPr>
          <p:nvPr>
            <p:ph type="ftr" sz="quarter" idx="11"/>
          </p:nvPr>
        </p:nvSpPr>
        <p:spPr/>
        <p:txBody>
          <a:bodyPr/>
          <a:lstStyle/>
          <a:p>
            <a:r>
              <a:rPr lang="en-US" smtClean="0"/>
              <a:t>CSPP/IMAPP Users' Group Meeting 2013</a:t>
            </a:r>
            <a:endParaRPr lang="en-US"/>
          </a:p>
        </p:txBody>
      </p:sp>
      <p:sp>
        <p:nvSpPr>
          <p:cNvPr id="7" name="Slide Number Placeholder 6"/>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118955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8B918B-9BA6-4BC3-9D01-330D9DA0C332}" type="datetime1">
              <a:rPr lang="en-US" smtClean="0"/>
              <a:pPr/>
              <a:t>5/20/2013</a:t>
            </a:fld>
            <a:endParaRPr lang="en-US"/>
          </a:p>
        </p:txBody>
      </p:sp>
      <p:sp>
        <p:nvSpPr>
          <p:cNvPr id="8" name="Footer Placeholder 7"/>
          <p:cNvSpPr>
            <a:spLocks noGrp="1"/>
          </p:cNvSpPr>
          <p:nvPr>
            <p:ph type="ftr" sz="quarter" idx="11"/>
          </p:nvPr>
        </p:nvSpPr>
        <p:spPr/>
        <p:txBody>
          <a:bodyPr/>
          <a:lstStyle/>
          <a:p>
            <a:r>
              <a:rPr lang="en-US" smtClean="0"/>
              <a:t>CSPP/IMAPP Users' Group Meeting 2013</a:t>
            </a:r>
            <a:endParaRPr lang="en-US"/>
          </a:p>
        </p:txBody>
      </p:sp>
      <p:sp>
        <p:nvSpPr>
          <p:cNvPr id="9" name="Slide Number Placeholder 8"/>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214107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7FD59B-4D29-4D81-8500-54B1AD95B922}" type="datetime1">
              <a:rPr lang="en-US" smtClean="0"/>
              <a:pPr/>
              <a:t>5/20/2013</a:t>
            </a:fld>
            <a:endParaRPr lang="en-US"/>
          </a:p>
        </p:txBody>
      </p:sp>
      <p:sp>
        <p:nvSpPr>
          <p:cNvPr id="4" name="Footer Placeholder 3"/>
          <p:cNvSpPr>
            <a:spLocks noGrp="1"/>
          </p:cNvSpPr>
          <p:nvPr>
            <p:ph type="ftr" sz="quarter" idx="11"/>
          </p:nvPr>
        </p:nvSpPr>
        <p:spPr/>
        <p:txBody>
          <a:bodyPr/>
          <a:lstStyle/>
          <a:p>
            <a:r>
              <a:rPr lang="en-US" smtClean="0"/>
              <a:t>CSPP/IMAPP Users' Group Meeting 2013</a:t>
            </a:r>
            <a:endParaRPr lang="en-US"/>
          </a:p>
        </p:txBody>
      </p:sp>
      <p:sp>
        <p:nvSpPr>
          <p:cNvPr id="5" name="Slide Number Placeholder 4"/>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32013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90934-002A-492B-87A3-6AF91F6290DE}" type="datetime1">
              <a:rPr lang="en-US" smtClean="0"/>
              <a:pPr/>
              <a:t>5/20/2013</a:t>
            </a:fld>
            <a:endParaRPr lang="en-US"/>
          </a:p>
        </p:txBody>
      </p:sp>
      <p:sp>
        <p:nvSpPr>
          <p:cNvPr id="3" name="Footer Placeholder 2"/>
          <p:cNvSpPr>
            <a:spLocks noGrp="1"/>
          </p:cNvSpPr>
          <p:nvPr>
            <p:ph type="ftr" sz="quarter" idx="11"/>
          </p:nvPr>
        </p:nvSpPr>
        <p:spPr/>
        <p:txBody>
          <a:bodyPr/>
          <a:lstStyle/>
          <a:p>
            <a:r>
              <a:rPr lang="en-US" smtClean="0"/>
              <a:t>CSPP/IMAPP Users' Group Meeting 2013</a:t>
            </a:r>
            <a:endParaRPr lang="en-US"/>
          </a:p>
        </p:txBody>
      </p:sp>
      <p:sp>
        <p:nvSpPr>
          <p:cNvPr id="4" name="Slide Number Placeholder 3"/>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140779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2616E1-918C-4D69-8D7A-FFBF8678AC0E}" type="datetime1">
              <a:rPr lang="en-US" smtClean="0"/>
              <a:pPr/>
              <a:t>5/20/2013</a:t>
            </a:fld>
            <a:endParaRPr lang="en-US"/>
          </a:p>
        </p:txBody>
      </p:sp>
      <p:sp>
        <p:nvSpPr>
          <p:cNvPr id="6" name="Footer Placeholder 5"/>
          <p:cNvSpPr>
            <a:spLocks noGrp="1"/>
          </p:cNvSpPr>
          <p:nvPr>
            <p:ph type="ftr" sz="quarter" idx="11"/>
          </p:nvPr>
        </p:nvSpPr>
        <p:spPr/>
        <p:txBody>
          <a:bodyPr/>
          <a:lstStyle/>
          <a:p>
            <a:r>
              <a:rPr lang="en-US" smtClean="0"/>
              <a:t>CSPP/IMAPP Users' Group Meeting 2013</a:t>
            </a:r>
            <a:endParaRPr lang="en-US"/>
          </a:p>
        </p:txBody>
      </p:sp>
      <p:sp>
        <p:nvSpPr>
          <p:cNvPr id="7" name="Slide Number Placeholder 6"/>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40872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E1F948-96E9-4F6C-877B-2174C30BD414}" type="datetime1">
              <a:rPr lang="en-US" smtClean="0"/>
              <a:pPr/>
              <a:t>5/20/2013</a:t>
            </a:fld>
            <a:endParaRPr lang="en-US"/>
          </a:p>
        </p:txBody>
      </p:sp>
      <p:sp>
        <p:nvSpPr>
          <p:cNvPr id="6" name="Footer Placeholder 5"/>
          <p:cNvSpPr>
            <a:spLocks noGrp="1"/>
          </p:cNvSpPr>
          <p:nvPr>
            <p:ph type="ftr" sz="quarter" idx="11"/>
          </p:nvPr>
        </p:nvSpPr>
        <p:spPr/>
        <p:txBody>
          <a:bodyPr/>
          <a:lstStyle/>
          <a:p>
            <a:r>
              <a:rPr lang="en-US" smtClean="0"/>
              <a:t>CSPP/IMAPP Users' Group Meeting 2013</a:t>
            </a:r>
            <a:endParaRPr lang="en-US"/>
          </a:p>
        </p:txBody>
      </p:sp>
      <p:sp>
        <p:nvSpPr>
          <p:cNvPr id="7" name="Slide Number Placeholder 6"/>
          <p:cNvSpPr>
            <a:spLocks noGrp="1"/>
          </p:cNvSpPr>
          <p:nvPr>
            <p:ph type="sldNum" sz="quarter" idx="12"/>
          </p:nvPr>
        </p:nvSpPr>
        <p:spPr/>
        <p:txBody>
          <a:bodyPr/>
          <a:lstStyle/>
          <a:p>
            <a:fld id="{4074C188-1B38-4813-ABA1-115842CBEB56}" type="slidenum">
              <a:rPr lang="en-US" smtClean="0"/>
              <a:pPr/>
              <a:t>‹#›</a:t>
            </a:fld>
            <a:endParaRPr lang="en-US"/>
          </a:p>
        </p:txBody>
      </p:sp>
    </p:spTree>
    <p:extLst>
      <p:ext uri="{BB962C8B-B14F-4D97-AF65-F5344CB8AC3E}">
        <p14:creationId xmlns:p14="http://schemas.microsoft.com/office/powerpoint/2010/main" val="60084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chemeClr val="accent5"/>
            </a:gs>
            <a:gs pos="49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6A0B2-A275-44EF-A9EE-C0C797B0D89C}" type="datetime1">
              <a:rPr lang="en-US" smtClean="0"/>
              <a:pPr/>
              <a:t>5/20/2013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CSPP/IMAPP Users' Group Meeting 2013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4C188-1B38-4813-ABA1-115842CBEB56}" type="slidenum">
              <a:rPr lang="en-US" smtClean="0"/>
              <a:pPr/>
              <a:t>‹#›</a:t>
            </a:fld>
            <a:endParaRPr lang="en-US"/>
          </a:p>
        </p:txBody>
      </p:sp>
    </p:spTree>
    <p:extLst>
      <p:ext uri="{BB962C8B-B14F-4D97-AF65-F5344CB8AC3E}">
        <p14:creationId xmlns:p14="http://schemas.microsoft.com/office/powerpoint/2010/main" val="425727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emf"/><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b="1" cap="all" dirty="0">
                <a:latin typeface="Arial" pitchFamily="34" charset="0"/>
                <a:cs typeface="Arial" pitchFamily="34" charset="0"/>
              </a:rPr>
              <a:t>Implementation of IMAPP/IDEA-I over the Po Valley region, northern Italy, for air quality monitoring and </a:t>
            </a:r>
            <a:r>
              <a:rPr lang="en-US" sz="3200" b="1" cap="all" dirty="0" smtClean="0">
                <a:latin typeface="Arial" pitchFamily="34" charset="0"/>
                <a:cs typeface="Arial" pitchFamily="34" charset="0"/>
              </a:rPr>
              <a:t>forecasting</a:t>
            </a:r>
            <a:endParaRPr lang="en-US" sz="3200" dirty="0"/>
          </a:p>
        </p:txBody>
      </p:sp>
      <p:sp>
        <p:nvSpPr>
          <p:cNvPr id="3" name="Subtitle 2"/>
          <p:cNvSpPr>
            <a:spLocks noGrp="1"/>
          </p:cNvSpPr>
          <p:nvPr>
            <p:ph type="subTitle" idx="1"/>
          </p:nvPr>
        </p:nvSpPr>
        <p:spPr>
          <a:xfrm>
            <a:off x="1060409" y="3886200"/>
            <a:ext cx="6826242" cy="1752600"/>
          </a:xfrm>
        </p:spPr>
        <p:txBody>
          <a:bodyPr/>
          <a:lstStyle/>
          <a:p>
            <a:r>
              <a:rPr lang="en-US" dirty="0" err="1">
                <a:latin typeface="Arial" pitchFamily="34" charset="0"/>
                <a:cs typeface="Arial" pitchFamily="34" charset="0"/>
              </a:rPr>
              <a:t>Arvani</a:t>
            </a:r>
            <a:r>
              <a:rPr lang="en-US" baseline="30000" dirty="0">
                <a:latin typeface="Arial" pitchFamily="34" charset="0"/>
                <a:cs typeface="Arial" pitchFamily="34" charset="0"/>
              </a:rPr>
              <a:t>(1)</a:t>
            </a:r>
            <a:r>
              <a:rPr lang="en-US" dirty="0">
                <a:latin typeface="Arial" pitchFamily="34" charset="0"/>
                <a:cs typeface="Arial" pitchFamily="34" charset="0"/>
              </a:rPr>
              <a:t> B., Pierce</a:t>
            </a:r>
            <a:r>
              <a:rPr lang="en-US" baseline="30000" dirty="0">
                <a:latin typeface="Arial" pitchFamily="34" charset="0"/>
                <a:cs typeface="Arial" pitchFamily="34" charset="0"/>
              </a:rPr>
              <a:t>(2)</a:t>
            </a:r>
            <a:r>
              <a:rPr lang="en-US" dirty="0">
                <a:latin typeface="Arial" pitchFamily="34" charset="0"/>
                <a:cs typeface="Arial" pitchFamily="34" charset="0"/>
              </a:rPr>
              <a:t> R. B., </a:t>
            </a:r>
          </a:p>
          <a:p>
            <a:r>
              <a:rPr lang="en-US" dirty="0" err="1">
                <a:latin typeface="Arial" pitchFamily="34" charset="0"/>
                <a:cs typeface="Arial" pitchFamily="34" charset="0"/>
              </a:rPr>
              <a:t>Teggi</a:t>
            </a:r>
            <a:r>
              <a:rPr lang="en-US" baseline="30000" dirty="0">
                <a:latin typeface="Arial" pitchFamily="34" charset="0"/>
                <a:cs typeface="Arial" pitchFamily="34" charset="0"/>
              </a:rPr>
              <a:t>(1)</a:t>
            </a:r>
            <a:r>
              <a:rPr lang="en-US" dirty="0">
                <a:latin typeface="Arial" pitchFamily="34" charset="0"/>
                <a:cs typeface="Arial" pitchFamily="34" charset="0"/>
              </a:rPr>
              <a:t> S</a:t>
            </a:r>
            <a:r>
              <a:rPr lang="en-US" dirty="0" smtClean="0">
                <a:latin typeface="Arial" pitchFamily="34" charset="0"/>
                <a:cs typeface="Arial" pitchFamily="34" charset="0"/>
              </a:rPr>
              <a:t>., </a:t>
            </a:r>
            <a:r>
              <a:rPr lang="en-US" dirty="0" err="1" smtClean="0">
                <a:latin typeface="Arial" pitchFamily="34" charset="0"/>
                <a:cs typeface="Arial" pitchFamily="34" charset="0"/>
              </a:rPr>
              <a:t>Bigi</a:t>
            </a:r>
            <a:r>
              <a:rPr lang="en-US" baseline="30000" dirty="0" smtClean="0">
                <a:latin typeface="Arial" pitchFamily="34" charset="0"/>
                <a:cs typeface="Arial" pitchFamily="34" charset="0"/>
              </a:rPr>
              <a:t>(1</a:t>
            </a:r>
            <a:r>
              <a:rPr lang="en-US" baseline="30000" dirty="0">
                <a:latin typeface="Arial" pitchFamily="34" charset="0"/>
                <a:cs typeface="Arial" pitchFamily="34" charset="0"/>
              </a:rPr>
              <a:t>)</a:t>
            </a:r>
            <a:r>
              <a:rPr lang="en-US" dirty="0">
                <a:latin typeface="Arial" pitchFamily="34" charset="0"/>
                <a:cs typeface="Arial" pitchFamily="34" charset="0"/>
              </a:rPr>
              <a:t> A., </a:t>
            </a:r>
            <a:r>
              <a:rPr lang="en-US" dirty="0" err="1">
                <a:latin typeface="Arial" pitchFamily="34" charset="0"/>
                <a:cs typeface="Arial" pitchFamily="34" charset="0"/>
              </a:rPr>
              <a:t>Ghermandi</a:t>
            </a:r>
            <a:r>
              <a:rPr lang="en-US" baseline="30000" dirty="0">
                <a:latin typeface="Arial" pitchFamily="34" charset="0"/>
                <a:cs typeface="Arial" pitchFamily="34" charset="0"/>
              </a:rPr>
              <a:t>(1)</a:t>
            </a:r>
            <a:r>
              <a:rPr lang="en-US" dirty="0">
                <a:latin typeface="Arial" pitchFamily="34" charset="0"/>
                <a:cs typeface="Arial" pitchFamily="34" charset="0"/>
              </a:rPr>
              <a:t> G. </a:t>
            </a:r>
          </a:p>
        </p:txBody>
      </p:sp>
      <p:sp>
        <p:nvSpPr>
          <p:cNvPr id="15" name="Rectangle 14"/>
          <p:cNvSpPr/>
          <p:nvPr/>
        </p:nvSpPr>
        <p:spPr>
          <a:xfrm>
            <a:off x="228600" y="5983069"/>
            <a:ext cx="8551733" cy="584775"/>
          </a:xfrm>
          <a:prstGeom prst="rect">
            <a:avLst/>
          </a:prstGeom>
        </p:spPr>
        <p:txBody>
          <a:bodyPr wrap="square">
            <a:spAutoFit/>
          </a:bodyPr>
          <a:lstStyle/>
          <a:p>
            <a:r>
              <a:rPr lang="it-IT" sz="1600" dirty="0" smtClean="0">
                <a:solidFill>
                  <a:srgbClr val="000000"/>
                </a:solidFill>
                <a:latin typeface="Arial" pitchFamily="34" charset="0"/>
                <a:cs typeface="Arial" pitchFamily="34" charset="0"/>
              </a:rPr>
              <a:t>(1) University of Modena and Reggio Emilia, Italy</a:t>
            </a:r>
          </a:p>
          <a:p>
            <a:r>
              <a:rPr lang="en-US" sz="1600" dirty="0" smtClean="0">
                <a:latin typeface="Arial" pitchFamily="34" charset="0"/>
                <a:cs typeface="Arial" pitchFamily="34" charset="0"/>
              </a:rPr>
              <a:t>(2) NOAA/NESDIS </a:t>
            </a:r>
            <a:r>
              <a:rPr lang="en-US" sz="1600" dirty="0">
                <a:latin typeface="Arial" pitchFamily="34" charset="0"/>
                <a:cs typeface="Arial" pitchFamily="34" charset="0"/>
              </a:rPr>
              <a:t>Advanced Satellite Products Branch, Madison, Wisconsin </a:t>
            </a:r>
            <a:r>
              <a:rPr lang="en-US" sz="1600" dirty="0" smtClean="0">
                <a:latin typeface="Arial" pitchFamily="34" charset="0"/>
                <a:cs typeface="Arial" pitchFamily="34" charset="0"/>
              </a:rPr>
              <a:t>USA</a:t>
            </a:r>
            <a:endParaRPr lang="en-US" sz="1600" dirty="0">
              <a:latin typeface="Arial" pitchFamily="34" charset="0"/>
              <a:cs typeface="Arial" pitchFamily="34" charset="0"/>
            </a:endParaRPr>
          </a:p>
        </p:txBody>
      </p:sp>
      <p:grpSp>
        <p:nvGrpSpPr>
          <p:cNvPr id="14" name="Gruppo 13"/>
          <p:cNvGrpSpPr/>
          <p:nvPr/>
        </p:nvGrpSpPr>
        <p:grpSpPr>
          <a:xfrm>
            <a:off x="-85825" y="152400"/>
            <a:ext cx="9153625" cy="1373154"/>
            <a:chOff x="-85825" y="152400"/>
            <a:chExt cx="9153625" cy="1373154"/>
          </a:xfrm>
        </p:grpSpPr>
        <p:sp>
          <p:nvSpPr>
            <p:cNvPr id="7" name="Text Box 82"/>
            <p:cNvSpPr txBox="1">
              <a:spLocks noChangeArrowheads="1"/>
            </p:cNvSpPr>
            <p:nvPr/>
          </p:nvSpPr>
          <p:spPr bwMode="auto">
            <a:xfrm>
              <a:off x="-85825" y="838200"/>
              <a:ext cx="2067025" cy="55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algn="ctr">
                <a:buClrTx/>
                <a:buFontTx/>
                <a:buNone/>
              </a:pPr>
              <a:r>
                <a:rPr lang="en-GB" sz="800" b="1" i="1" dirty="0" smtClean="0">
                  <a:solidFill>
                    <a:srgbClr val="000000"/>
                  </a:solidFill>
                </a:rPr>
                <a:t>CSPP/IMAPP</a:t>
              </a:r>
            </a:p>
            <a:p>
              <a:pPr algn="ctr">
                <a:buClrTx/>
                <a:buFontTx/>
                <a:buNone/>
              </a:pPr>
              <a:r>
                <a:rPr lang="en-GB" sz="800" b="1" i="1" dirty="0" smtClean="0">
                  <a:solidFill>
                    <a:srgbClr val="000000"/>
                  </a:solidFill>
                </a:rPr>
                <a:t>Users’ Group Meeting</a:t>
              </a:r>
              <a:endParaRPr lang="en-GB" sz="300" b="1" i="1" dirty="0">
                <a:solidFill>
                  <a:srgbClr val="000000"/>
                </a:solidFill>
              </a:endParaRPr>
            </a:p>
            <a:p>
              <a:pPr algn="ctr">
                <a:buClrTx/>
                <a:buFontTx/>
                <a:buNone/>
              </a:pPr>
              <a:r>
                <a:rPr lang="en-GB" sz="800" b="1" i="1" dirty="0" smtClean="0">
                  <a:solidFill>
                    <a:srgbClr val="000000"/>
                  </a:solidFill>
                </a:rPr>
                <a:t>Madison, Wisconsin (USA)</a:t>
              </a:r>
              <a:endParaRPr lang="en-GB" sz="800" b="1" i="1" dirty="0">
                <a:solidFill>
                  <a:srgbClr val="000000"/>
                </a:solidFill>
              </a:endParaRPr>
            </a:p>
            <a:p>
              <a:pPr algn="ctr">
                <a:buClrTx/>
                <a:buFontTx/>
                <a:buNone/>
              </a:pPr>
              <a:r>
                <a:rPr lang="en-GB" sz="800" b="1" i="1" dirty="0" smtClean="0">
                  <a:solidFill>
                    <a:srgbClr val="000000"/>
                  </a:solidFill>
                </a:rPr>
                <a:t>21-24 May 2013</a:t>
              </a:r>
              <a:endParaRPr lang="en-GB" sz="800" b="1" dirty="0">
                <a:solidFill>
                  <a:srgbClr val="000000"/>
                </a:solidFill>
              </a:endParaRPr>
            </a:p>
          </p:txBody>
        </p:sp>
        <p:pic>
          <p:nvPicPr>
            <p:cNvPr id="1026" name="Picture 2" descr="C:\Users\Barbara\Dropbox\1. POST-LAUREA\PUBBLICAZIONI\7. CSPP-IMAPP_Users_Group_Meeting 2013\Logos\UniMoRe_big.gif"/>
            <p:cNvPicPr>
              <a:picLocks noChangeAspect="1" noChangeArrowheads="1"/>
            </p:cNvPicPr>
            <p:nvPr/>
          </p:nvPicPr>
          <p:blipFill>
            <a:blip r:embed="rId3" cstate="print"/>
            <a:srcRect/>
            <a:stretch>
              <a:fillRect/>
            </a:stretch>
          </p:blipFill>
          <p:spPr bwMode="auto">
            <a:xfrm>
              <a:off x="6705600" y="152400"/>
              <a:ext cx="544649" cy="533400"/>
            </a:xfrm>
            <a:prstGeom prst="rect">
              <a:avLst/>
            </a:prstGeom>
            <a:noFill/>
          </p:spPr>
        </p:pic>
        <p:pic>
          <p:nvPicPr>
            <p:cNvPr id="1027" name="Picture 3" descr="C:\Users\Barbara\Dropbox\1. POST-LAUREA\PUBBLICAZIONI\7. CSPP-IMAPP_Users_Group_Meeting 2013\Logos\uwlogo.jpg"/>
            <p:cNvPicPr>
              <a:picLocks noChangeAspect="1" noChangeArrowheads="1"/>
            </p:cNvPicPr>
            <p:nvPr/>
          </p:nvPicPr>
          <p:blipFill>
            <a:blip r:embed="rId4" cstate="print"/>
            <a:srcRect/>
            <a:stretch>
              <a:fillRect/>
            </a:stretch>
          </p:blipFill>
          <p:spPr bwMode="auto">
            <a:xfrm>
              <a:off x="7467600" y="210527"/>
              <a:ext cx="1066800" cy="417146"/>
            </a:xfrm>
            <a:prstGeom prst="rect">
              <a:avLst/>
            </a:prstGeom>
            <a:noFill/>
          </p:spPr>
        </p:pic>
        <p:pic>
          <p:nvPicPr>
            <p:cNvPr id="1028" name="Picture 4" descr="C:\Users\Barbara\Dropbox\1. POST-LAUREA\PUBBLICAZIONI\7. CSPP-IMAPP_Users_Group_Meeting 2013\Logos\SSEC_logo.png"/>
            <p:cNvPicPr>
              <a:picLocks noChangeAspect="1" noChangeArrowheads="1"/>
            </p:cNvPicPr>
            <p:nvPr/>
          </p:nvPicPr>
          <p:blipFill>
            <a:blip r:embed="rId5" cstate="print"/>
            <a:srcRect/>
            <a:stretch>
              <a:fillRect/>
            </a:stretch>
          </p:blipFill>
          <p:spPr bwMode="auto">
            <a:xfrm>
              <a:off x="5943600" y="927667"/>
              <a:ext cx="720000" cy="508420"/>
            </a:xfrm>
            <a:prstGeom prst="rect">
              <a:avLst/>
            </a:prstGeom>
            <a:noFill/>
          </p:spPr>
        </p:pic>
        <p:pic>
          <p:nvPicPr>
            <p:cNvPr id="1029" name="Picture 5" descr="C:\Users\Barbara\Dropbox\1. POST-LAUREA\PUBBLICAZIONI\7. CSPP-IMAPP_Users_Group_Meeting 2013\Logos\cimss-logo-big.jpg"/>
            <p:cNvPicPr>
              <a:picLocks noChangeAspect="1" noChangeArrowheads="1"/>
            </p:cNvPicPr>
            <p:nvPr/>
          </p:nvPicPr>
          <p:blipFill>
            <a:blip r:embed="rId6" cstate="print"/>
            <a:srcRect/>
            <a:stretch>
              <a:fillRect/>
            </a:stretch>
          </p:blipFill>
          <p:spPr bwMode="auto">
            <a:xfrm>
              <a:off x="6769000" y="944683"/>
              <a:ext cx="720000" cy="474389"/>
            </a:xfrm>
            <a:prstGeom prst="rect">
              <a:avLst/>
            </a:prstGeom>
            <a:noFill/>
          </p:spPr>
        </p:pic>
        <p:pic>
          <p:nvPicPr>
            <p:cNvPr id="1030" name="Picture 6" descr="C:\Users\Barbara\Dropbox\1. POST-LAUREA\PUBBLICAZIONI\7. CSPP-IMAPP_Users_Group_Meeting 2013\Logos\noaa.gif"/>
            <p:cNvPicPr>
              <a:picLocks noChangeAspect="1" noChangeArrowheads="1"/>
            </p:cNvPicPr>
            <p:nvPr/>
          </p:nvPicPr>
          <p:blipFill>
            <a:blip r:embed="rId7" cstate="print"/>
            <a:srcRect/>
            <a:stretch>
              <a:fillRect/>
            </a:stretch>
          </p:blipFill>
          <p:spPr bwMode="auto">
            <a:xfrm>
              <a:off x="7594400" y="838200"/>
              <a:ext cx="684000" cy="687354"/>
            </a:xfrm>
            <a:prstGeom prst="rect">
              <a:avLst/>
            </a:prstGeom>
            <a:noFill/>
          </p:spPr>
        </p:pic>
        <p:pic>
          <p:nvPicPr>
            <p:cNvPr id="1031" name="Picture 7" descr="C:\Users\Barbara\Dropbox\1. POST-LAUREA\PUBBLICAZIONI\7. CSPP-IMAPP_Users_Group_Meeting 2013\Logos\nasa_logo.jpe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383800" y="892203"/>
              <a:ext cx="684000" cy="579348"/>
            </a:xfrm>
            <a:prstGeom prst="rect">
              <a:avLst/>
            </a:prstGeom>
            <a:noFill/>
          </p:spPr>
        </p:pic>
      </p:grpSp>
      <p:pic>
        <p:nvPicPr>
          <p:cNvPr id="4" name="Picture 2" descr="C:\Users\barvani\Dropbox\1. POST-LAUREA\PUBBLICAZIONI\7. CSPP-IMAPP_Users_Group_Meeting 2013\Immagin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40" y="69389"/>
            <a:ext cx="908894" cy="7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559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smtClean="0">
                <a:solidFill>
                  <a:schemeClr val="tx2"/>
                </a:solidFill>
              </a:rPr>
              <a:t>Aerosol vertical distribution:</a:t>
            </a:r>
          </a:p>
          <a:p>
            <a:r>
              <a:rPr lang="it-IT" b="1" dirty="0" smtClean="0">
                <a:solidFill>
                  <a:schemeClr val="tx2"/>
                </a:solidFill>
              </a:rPr>
              <a:t>PBL Information  </a:t>
            </a:r>
            <a:endParaRPr lang="it-IT" b="1" dirty="0">
              <a:solidFill>
                <a:schemeClr val="tx2"/>
              </a:solidFill>
            </a:endParaRPr>
          </a:p>
        </p:txBody>
      </p:sp>
      <p:sp>
        <p:nvSpPr>
          <p:cNvPr id="2" name="Footer Placeholder 1"/>
          <p:cNvSpPr>
            <a:spLocks noGrp="1"/>
          </p:cNvSpPr>
          <p:nvPr>
            <p:ph type="ftr" sz="quarter" idx="11"/>
          </p:nvPr>
        </p:nvSpPr>
        <p:spPr/>
        <p:txBody>
          <a:bodyPr/>
          <a:lstStyle/>
          <a:p>
            <a:r>
              <a:rPr lang="en-US" smtClean="0"/>
              <a:t>CSPP/IMAPP Users' Group Meeting 2013</a:t>
            </a:r>
            <a:endParaRPr lang="en-US"/>
          </a:p>
        </p:txBody>
      </p:sp>
      <p:sp>
        <p:nvSpPr>
          <p:cNvPr id="3" name="Slide Number Placeholder 2"/>
          <p:cNvSpPr>
            <a:spLocks noGrp="1"/>
          </p:cNvSpPr>
          <p:nvPr>
            <p:ph type="sldNum" sz="quarter" idx="12"/>
          </p:nvPr>
        </p:nvSpPr>
        <p:spPr/>
        <p:txBody>
          <a:bodyPr/>
          <a:lstStyle/>
          <a:p>
            <a:fld id="{4074C188-1B38-4813-ABA1-115842CBEB56}" type="slidenum">
              <a:rPr lang="en-US" smtClean="0"/>
              <a:pPr/>
              <a:t>10</a:t>
            </a:fld>
            <a:endParaRPr lang="en-US"/>
          </a:p>
        </p:txBody>
      </p:sp>
      <p:sp>
        <p:nvSpPr>
          <p:cNvPr id="7"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5123" name="Picture 3" descr="\\beans\users$\barvani\Data\Desktop\Picture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6" r="2372" b="2216"/>
          <a:stretch/>
        </p:blipFill>
        <p:spPr bwMode="auto">
          <a:xfrm>
            <a:off x="838199" y="1676400"/>
            <a:ext cx="7440561" cy="4995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1676400"/>
            <a:ext cx="533400" cy="4995332"/>
          </a:xfrm>
          <a:prstGeom prst="rec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23950" y="2971800"/>
            <a:ext cx="400050" cy="2123658"/>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A</a:t>
            </a:r>
          </a:p>
          <a:p>
            <a:r>
              <a:rPr lang="en-US" sz="4400" b="1" dirty="0" smtClean="0">
                <a:latin typeface="Times New Roman" pitchFamily="18" charset="0"/>
                <a:cs typeface="Times New Roman" pitchFamily="18" charset="0"/>
              </a:rPr>
              <a:t>O</a:t>
            </a:r>
          </a:p>
          <a:p>
            <a:r>
              <a:rPr lang="en-US" sz="4400" b="1" dirty="0" smtClean="0">
                <a:latin typeface="Times New Roman" pitchFamily="18" charset="0"/>
                <a:cs typeface="Times New Roman" pitchFamily="18" charset="0"/>
              </a:rPr>
              <a:t>D</a:t>
            </a:r>
            <a:endParaRPr lang="en-US" sz="4400" b="1" dirty="0">
              <a:latin typeface="Times New Roman" pitchFamily="18" charset="0"/>
              <a:cs typeface="Times New Roman" pitchFamily="18" charset="0"/>
            </a:endParaRPr>
          </a:p>
        </p:txBody>
      </p:sp>
      <p:cxnSp>
        <p:nvCxnSpPr>
          <p:cNvPr id="26" name="Straight Arrow Connector 25"/>
          <p:cNvCxnSpPr/>
          <p:nvPr/>
        </p:nvCxnSpPr>
        <p:spPr>
          <a:xfrm>
            <a:off x="1828800" y="1698523"/>
            <a:ext cx="0" cy="499533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514600" y="1698523"/>
            <a:ext cx="762000" cy="4995332"/>
            <a:chOff x="2514600" y="1698523"/>
            <a:chExt cx="762000" cy="4995332"/>
          </a:xfrm>
        </p:grpSpPr>
        <p:grpSp>
          <p:nvGrpSpPr>
            <p:cNvPr id="23" name="Group 22"/>
            <p:cNvGrpSpPr/>
            <p:nvPr/>
          </p:nvGrpSpPr>
          <p:grpSpPr>
            <a:xfrm>
              <a:off x="2514600" y="1698523"/>
              <a:ext cx="543232" cy="4995332"/>
              <a:chOff x="2514600" y="1698523"/>
              <a:chExt cx="543232" cy="4995332"/>
            </a:xfrm>
          </p:grpSpPr>
          <p:grpSp>
            <p:nvGrpSpPr>
              <p:cNvPr id="22" name="Group 21"/>
              <p:cNvGrpSpPr/>
              <p:nvPr/>
            </p:nvGrpSpPr>
            <p:grpSpPr>
              <a:xfrm>
                <a:off x="2514600" y="4230686"/>
                <a:ext cx="533400" cy="2441046"/>
                <a:chOff x="2514600" y="4230686"/>
                <a:chExt cx="533400" cy="2441046"/>
              </a:xfrm>
            </p:grpSpPr>
            <p:sp>
              <p:nvSpPr>
                <p:cNvPr id="10" name="Rectangle 9"/>
                <p:cNvSpPr/>
                <p:nvPr/>
              </p:nvSpPr>
              <p:spPr>
                <a:xfrm>
                  <a:off x="2514600" y="4230686"/>
                  <a:ext cx="533400" cy="244104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14600" y="4473476"/>
                  <a:ext cx="400050" cy="2123658"/>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A</a:t>
                  </a:r>
                </a:p>
                <a:p>
                  <a:r>
                    <a:rPr lang="en-US" sz="4400" b="1" dirty="0" smtClean="0">
                      <a:latin typeface="Times New Roman" pitchFamily="18" charset="0"/>
                      <a:cs typeface="Times New Roman" pitchFamily="18" charset="0"/>
                    </a:rPr>
                    <a:t>O</a:t>
                  </a:r>
                </a:p>
                <a:p>
                  <a:r>
                    <a:rPr lang="en-US" sz="4400" b="1" dirty="0" smtClean="0">
                      <a:latin typeface="Times New Roman" pitchFamily="18" charset="0"/>
                      <a:cs typeface="Times New Roman" pitchFamily="18" charset="0"/>
                    </a:rPr>
                    <a:t>D</a:t>
                  </a:r>
                  <a:endParaRPr lang="en-US" sz="4400" b="1" dirty="0">
                    <a:latin typeface="Times New Roman" pitchFamily="18" charset="0"/>
                    <a:cs typeface="Times New Roman" pitchFamily="18" charset="0"/>
                  </a:endParaRPr>
                </a:p>
              </p:txBody>
            </p:sp>
          </p:grpSp>
          <p:sp>
            <p:nvSpPr>
              <p:cNvPr id="25" name="Rectangle 24"/>
              <p:cNvSpPr/>
              <p:nvPr/>
            </p:nvSpPr>
            <p:spPr>
              <a:xfrm>
                <a:off x="2524432" y="1698523"/>
                <a:ext cx="533400" cy="499533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p:cNvCxnSpPr/>
            <p:nvPr/>
          </p:nvCxnSpPr>
          <p:spPr>
            <a:xfrm>
              <a:off x="3276600" y="4230686"/>
              <a:ext cx="0" cy="2441046"/>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a:grpSpLocks noChangeAspect="1"/>
          </p:cNvGrpSpPr>
          <p:nvPr/>
        </p:nvGrpSpPr>
        <p:grpSpPr>
          <a:xfrm>
            <a:off x="5116830" y="4146042"/>
            <a:ext cx="2948940" cy="2407158"/>
            <a:chOff x="2514600" y="533400"/>
            <a:chExt cx="3276600" cy="2971800"/>
          </a:xfrm>
        </p:grpSpPr>
        <p:sp>
          <p:nvSpPr>
            <p:cNvPr id="45" name="Rectangle 44"/>
            <p:cNvSpPr/>
            <p:nvPr/>
          </p:nvSpPr>
          <p:spPr>
            <a:xfrm>
              <a:off x="2514600" y="533400"/>
              <a:ext cx="32766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590800" y="606623"/>
              <a:ext cx="3200400" cy="2894572"/>
              <a:chOff x="685800" y="2819400"/>
              <a:chExt cx="3200400" cy="2894572"/>
            </a:xfrm>
          </p:grpSpPr>
          <p:sp>
            <p:nvSpPr>
              <p:cNvPr id="47" name="Rectangle 46"/>
              <p:cNvSpPr/>
              <p:nvPr/>
            </p:nvSpPr>
            <p:spPr>
              <a:xfrm>
                <a:off x="990600" y="4038600"/>
                <a:ext cx="1676400" cy="1219200"/>
              </a:xfrm>
              <a:prstGeom prst="rect">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990600" y="2819400"/>
                <a:ext cx="2514600" cy="2438400"/>
                <a:chOff x="990600" y="2819400"/>
                <a:chExt cx="2514600" cy="2438400"/>
              </a:xfrm>
            </p:grpSpPr>
            <p:cxnSp>
              <p:nvCxnSpPr>
                <p:cNvPr id="52" name="Straight Arrow Connector 51"/>
                <p:cNvCxnSpPr/>
                <p:nvPr/>
              </p:nvCxnSpPr>
              <p:spPr>
                <a:xfrm>
                  <a:off x="990600" y="5257800"/>
                  <a:ext cx="2514600" cy="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990600" y="2819400"/>
                  <a:ext cx="0" cy="2438400"/>
                </a:xfrm>
                <a:prstGeom prst="straightConnector1">
                  <a:avLst/>
                </a:prstGeom>
                <a:ln w="38100">
                  <a:solidFill>
                    <a:srgbClr val="66FF33"/>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2514600" y="4492823"/>
                <a:ext cx="1371600" cy="307777"/>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PBL Height</a:t>
                </a:r>
                <a:endParaRPr lang="en-US" sz="1400" b="1" dirty="0">
                  <a:latin typeface="Times New Roman" pitchFamily="18" charset="0"/>
                  <a:cs typeface="Times New Roman" pitchFamily="18" charset="0"/>
                </a:endParaRPr>
              </a:p>
            </p:txBody>
          </p:sp>
          <p:sp>
            <p:nvSpPr>
              <p:cNvPr id="50" name="TextBox 49"/>
              <p:cNvSpPr txBox="1"/>
              <p:nvPr/>
            </p:nvSpPr>
            <p:spPr>
              <a:xfrm rot="16200000">
                <a:off x="153889" y="3808512"/>
                <a:ext cx="1371600" cy="307777"/>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Height</a:t>
                </a:r>
                <a:endParaRPr lang="en-US" sz="1400" b="1" dirty="0">
                  <a:latin typeface="Times New Roman" pitchFamily="18" charset="0"/>
                  <a:cs typeface="Times New Roman" pitchFamily="18" charset="0"/>
                </a:endParaRPr>
              </a:p>
            </p:txBody>
          </p:sp>
          <p:sp>
            <p:nvSpPr>
              <p:cNvPr id="51" name="TextBox 50"/>
              <p:cNvSpPr txBox="1"/>
              <p:nvPr/>
            </p:nvSpPr>
            <p:spPr>
              <a:xfrm>
                <a:off x="1295400" y="5334000"/>
                <a:ext cx="2209800" cy="379972"/>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Extinction coefficient</a:t>
                </a:r>
                <a:endParaRPr lang="en-US" sz="1400" b="1" dirty="0">
                  <a:latin typeface="Times New Roman" pitchFamily="18" charset="0"/>
                  <a:cs typeface="Times New Roman" pitchFamily="18" charset="0"/>
                </a:endParaRPr>
              </a:p>
            </p:txBody>
          </p:sp>
        </p:grpSp>
      </p:grpSp>
      <p:grpSp>
        <p:nvGrpSpPr>
          <p:cNvPr id="5127" name="Group 5126"/>
          <p:cNvGrpSpPr/>
          <p:nvPr/>
        </p:nvGrpSpPr>
        <p:grpSpPr>
          <a:xfrm>
            <a:off x="4419600" y="3886200"/>
            <a:ext cx="4267200" cy="1933039"/>
            <a:chOff x="4419600" y="3886200"/>
            <a:chExt cx="4267200" cy="1933039"/>
          </a:xfrm>
        </p:grpSpPr>
        <p:sp>
          <p:nvSpPr>
            <p:cNvPr id="5125" name="Down Arrow 5124"/>
            <p:cNvSpPr/>
            <p:nvPr/>
          </p:nvSpPr>
          <p:spPr>
            <a:xfrm>
              <a:off x="6172200" y="3886200"/>
              <a:ext cx="762000" cy="533400"/>
            </a:xfrm>
            <a:prstGeom prst="downArrow">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126" name="TextBox 5125"/>
            <p:cNvSpPr txBox="1"/>
            <p:nvPr/>
          </p:nvSpPr>
          <p:spPr>
            <a:xfrm>
              <a:off x="4419600" y="4495800"/>
              <a:ext cx="4267200" cy="1323439"/>
            </a:xfrm>
            <a:prstGeom prst="rect">
              <a:avLst/>
            </a:prstGeom>
            <a:solidFill>
              <a:schemeClr val="bg1"/>
            </a:solidFill>
            <a:ln w="28575">
              <a:solidFill>
                <a:srgbClr val="FF0000"/>
              </a:solidFill>
            </a:ln>
          </p:spPr>
          <p:txBody>
            <a:bodyPr wrap="square" rtlCol="0">
              <a:spAutoFit/>
            </a:bodyPr>
            <a:lstStyle/>
            <a:p>
              <a:pPr algn="ctr"/>
              <a:r>
                <a:rPr lang="en-US" sz="2000" dirty="0" smtClean="0">
                  <a:latin typeface="Times New Roman" pitchFamily="18" charset="0"/>
                  <a:cs typeface="Times New Roman" pitchFamily="18" charset="0"/>
                </a:rPr>
                <a:t>THE VALUES OF AOD NORMALIZED BY PBL HEIGHT (</a:t>
              </a:r>
              <a:r>
                <a:rPr lang="en-US" sz="2000" b="1" dirty="0" smtClean="0">
                  <a:latin typeface="Times New Roman" pitchFamily="18" charset="0"/>
                  <a:cs typeface="Times New Roman" pitchFamily="18" charset="0"/>
                </a:rPr>
                <a:t>ZPBL</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MAY BE REGARDED AS MEAN PBL EXTINCTION</a:t>
              </a:r>
              <a:r>
                <a:rPr lang="en-US" sz="2000" dirty="0" smtClean="0">
                  <a:latin typeface="Times New Roman" pitchFamily="18" charset="0"/>
                  <a:cs typeface="Times New Roman" pitchFamily="18" charset="0"/>
                </a:rPr>
                <a:t> (km</a:t>
              </a:r>
              <a:r>
                <a:rPr lang="en-US" sz="2000" baseline="30000"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a:t>
              </a:r>
              <a:endParaRPr lang="en-US" sz="2000" b="1" dirty="0" smtClean="0">
                <a:latin typeface="Times New Roman" pitchFamily="18" charset="0"/>
                <a:cs typeface="Times New Roman" pitchFamily="18" charset="0"/>
              </a:endParaRPr>
            </a:p>
          </p:txBody>
        </p:sp>
      </p:grpSp>
      <p:sp>
        <p:nvSpPr>
          <p:cNvPr id="5128" name="TextBox 5127"/>
          <p:cNvSpPr txBox="1"/>
          <p:nvPr/>
        </p:nvSpPr>
        <p:spPr>
          <a:xfrm>
            <a:off x="2895600" y="1771471"/>
            <a:ext cx="3276600" cy="1200329"/>
          </a:xfrm>
          <a:prstGeom prst="rect">
            <a:avLst/>
          </a:prstGeom>
          <a:solidFill>
            <a:schemeClr val="bg1"/>
          </a:solidFill>
          <a:ln w="28575">
            <a:solidFill>
              <a:srgbClr val="FFFF00"/>
            </a:solidFill>
          </a:ln>
        </p:spPr>
        <p:txBody>
          <a:bodyPr wrap="square" rtlCol="0">
            <a:spAutoFit/>
          </a:bodyPr>
          <a:lstStyle/>
          <a:p>
            <a:pPr algn="ctr"/>
            <a:r>
              <a:rPr lang="en-US" sz="2400" b="1" dirty="0" smtClean="0">
                <a:latin typeface="Times New Roman" pitchFamily="18" charset="0"/>
                <a:cs typeface="Times New Roman" pitchFamily="18" charset="0"/>
              </a:rPr>
              <a:t>Aerosol Optical Depth </a:t>
            </a:r>
            <a:r>
              <a:rPr lang="en-US" sz="2400" dirty="0" smtClean="0">
                <a:latin typeface="Times New Roman" pitchFamily="18" charset="0"/>
                <a:cs typeface="Times New Roman" pitchFamily="18" charset="0"/>
              </a:rPr>
              <a:t>(AOD) from Remote Sensing measurements </a:t>
            </a:r>
            <a:endParaRPr lang="en-US" sz="2400" dirty="0">
              <a:latin typeface="Times New Roman" pitchFamily="18" charset="0"/>
              <a:cs typeface="Times New Roman" pitchFamily="18" charset="0"/>
            </a:endParaRPr>
          </a:p>
        </p:txBody>
      </p:sp>
      <p:sp>
        <p:nvSpPr>
          <p:cNvPr id="15" name="TextBox 14"/>
          <p:cNvSpPr txBox="1"/>
          <p:nvPr/>
        </p:nvSpPr>
        <p:spPr>
          <a:xfrm>
            <a:off x="4305300" y="1066800"/>
            <a:ext cx="4495800" cy="1569660"/>
          </a:xfrm>
          <a:prstGeom prst="rect">
            <a:avLst/>
          </a:prstGeom>
          <a:ln w="38100">
            <a:solidFill>
              <a:srgbClr val="FFC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latin typeface="Times New Roman" pitchFamily="18" charset="0"/>
                <a:cs typeface="Times New Roman" pitchFamily="18" charset="0"/>
              </a:rPr>
              <a:t>Planetary Boundary Layer </a:t>
            </a:r>
          </a:p>
          <a:p>
            <a:pPr algn="ctr"/>
            <a:r>
              <a:rPr lang="en-US" sz="2400" dirty="0" smtClean="0">
                <a:latin typeface="Times New Roman" pitchFamily="18" charset="0"/>
                <a:cs typeface="Times New Roman" pitchFamily="18" charset="0"/>
              </a:rPr>
              <a:t>the lowest part of the atmosphere, directly influenced by its contact with the Earth’s surface.</a:t>
            </a:r>
          </a:p>
        </p:txBody>
      </p:sp>
      <p:sp>
        <p:nvSpPr>
          <p:cNvPr id="5131" name="Right Arrow 5130"/>
          <p:cNvSpPr/>
          <p:nvPr/>
        </p:nvSpPr>
        <p:spPr>
          <a:xfrm>
            <a:off x="3581400" y="5029200"/>
            <a:ext cx="1066800" cy="838200"/>
          </a:xfrm>
          <a:prstGeom prst="rightArrow">
            <a:avLst/>
          </a:prstGeom>
          <a:solidFill>
            <a:srgbClr val="66FF33"/>
          </a:solidFill>
          <a:ln>
            <a:solidFill>
              <a:srgbClr val="66FF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aphicFrame>
        <p:nvGraphicFramePr>
          <p:cNvPr id="5132" name="Object 5131"/>
          <p:cNvGraphicFramePr>
            <a:graphicFrameLocks/>
          </p:cNvGraphicFramePr>
          <p:nvPr>
            <p:extLst>
              <p:ext uri="{D42A27DB-BD31-4B8C-83A1-F6EECF244321}">
                <p14:modId xmlns:p14="http://schemas.microsoft.com/office/powerpoint/2010/main" val="86085068"/>
              </p:ext>
            </p:extLst>
          </p:nvPr>
        </p:nvGraphicFramePr>
        <p:xfrm>
          <a:off x="3124200" y="3124200"/>
          <a:ext cx="2808288" cy="876300"/>
        </p:xfrm>
        <a:graphic>
          <a:graphicData uri="http://schemas.openxmlformats.org/presentationml/2006/ole">
            <mc:AlternateContent xmlns:mc="http://schemas.openxmlformats.org/markup-compatibility/2006">
              <mc:Choice xmlns:v="urn:schemas-microsoft-com:vml" Requires="v">
                <p:oleObj spid="_x0000_s5173" name="Equazione" r:id="rId6" imgW="1371600" imgH="482400" progId="Equation.3">
                  <p:embed/>
                </p:oleObj>
              </mc:Choice>
              <mc:Fallback>
                <p:oleObj name="Equazione" r:id="rId6" imgW="1371600" imgH="482400" progId="Equation.3">
                  <p:embed/>
                  <p:pic>
                    <p:nvPicPr>
                      <p:cNvPr id="0" name="Picture 5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124200"/>
                        <a:ext cx="2808288" cy="876300"/>
                      </a:xfrm>
                      <a:prstGeom prst="rect">
                        <a:avLst/>
                      </a:prstGeom>
                      <a:solidFill>
                        <a:schemeClr val="bg1"/>
                      </a:solidFill>
                      <a:ln w="9525">
                        <a:solidFill>
                          <a:srgbClr val="FFFF00"/>
                        </a:solidFill>
                        <a:miter lim="800000"/>
                        <a:headEnd/>
                        <a:tailEnd/>
                      </a:ln>
                    </p:spPr>
                  </p:pic>
                </p:oleObj>
              </mc:Fallback>
            </mc:AlternateContent>
          </a:graphicData>
        </a:graphic>
      </p:graphicFrame>
      <p:sp>
        <p:nvSpPr>
          <p:cNvPr id="5120" name="TextBox 5119"/>
          <p:cNvSpPr txBox="1"/>
          <p:nvPr/>
        </p:nvSpPr>
        <p:spPr>
          <a:xfrm>
            <a:off x="4762500" y="2886670"/>
            <a:ext cx="3581400" cy="923330"/>
          </a:xfrm>
          <a:prstGeom prst="rect">
            <a:avLst/>
          </a:prstGeom>
          <a:solidFill>
            <a:schemeClr val="bg1"/>
          </a:solidFill>
          <a:ln w="28575">
            <a:solidFill>
              <a:srgbClr val="66FF33"/>
            </a:solidFill>
          </a:ln>
        </p:spPr>
        <p:txBody>
          <a:bodyPr wrap="square" rtlCol="0">
            <a:spAutoFit/>
          </a:bodyPr>
          <a:lstStyle/>
          <a:p>
            <a:pPr algn="ctr"/>
            <a:r>
              <a:rPr lang="en-US" dirty="0" smtClean="0">
                <a:latin typeface="Times New Roman" pitchFamily="18" charset="0"/>
                <a:cs typeface="Times New Roman" pitchFamily="18" charset="0"/>
              </a:rPr>
              <a:t>AEROSOL </a:t>
            </a:r>
            <a:r>
              <a:rPr lang="en-US" b="1" dirty="0" smtClean="0">
                <a:latin typeface="Times New Roman" pitchFamily="18" charset="0"/>
                <a:cs typeface="Times New Roman" pitchFamily="18" charset="0"/>
              </a:rPr>
              <a:t>CONFINED</a:t>
            </a:r>
            <a:r>
              <a:rPr lang="en-US" dirty="0" smtClean="0">
                <a:latin typeface="Times New Roman" pitchFamily="18" charset="0"/>
                <a:cs typeface="Times New Roman" pitchFamily="18" charset="0"/>
              </a:rPr>
              <a:t> AND </a:t>
            </a:r>
            <a:r>
              <a:rPr lang="en-US" b="1" dirty="0" smtClean="0">
                <a:latin typeface="Times New Roman" pitchFamily="18" charset="0"/>
                <a:cs typeface="Times New Roman" pitchFamily="18" charset="0"/>
              </a:rPr>
              <a:t>MIXED HOMOGENEOUSLY </a:t>
            </a:r>
            <a:r>
              <a:rPr lang="en-US" dirty="0" smtClean="0">
                <a:latin typeface="Times New Roman" pitchFamily="18" charset="0"/>
                <a:cs typeface="Times New Roman" pitchFamily="18" charset="0"/>
              </a:rPr>
              <a:t>WITHIN BOUNDARY LAYER</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2106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12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13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31"/>
                                        </p:tgtEl>
                                        <p:attrNameLst>
                                          <p:attrName>style.visibility</p:attrName>
                                        </p:attrNameLst>
                                      </p:cBhvr>
                                      <p:to>
                                        <p:strVal val="visible"/>
                                      </p:to>
                                    </p:set>
                                    <p:animEffect transition="in" filter="wipe(left)">
                                      <p:cBhvr>
                                        <p:cTn id="17" dur="500"/>
                                        <p:tgtEl>
                                          <p:spTgt spid="5131"/>
                                        </p:tgtEl>
                                      </p:cBhvr>
                                    </p:animEffect>
                                  </p:childTnLst>
                                </p:cTn>
                              </p:par>
                              <p:par>
                                <p:cTn id="18" presetID="1"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1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4"/>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5131"/>
                                        </p:tgtEl>
                                        <p:attrNameLst>
                                          <p:attrName>style.visibility</p:attrName>
                                        </p:attrNameLst>
                                      </p:cBhvr>
                                      <p:to>
                                        <p:strVal val="hidden"/>
                                      </p:to>
                                    </p:set>
                                  </p:childTnLst>
                                </p:cTn>
                              </p:par>
                              <p:par>
                                <p:cTn id="28" presetID="22" presetClass="entr" presetSubtype="1" fill="hold" nodeType="withEffect">
                                  <p:stCondLst>
                                    <p:cond delay="0"/>
                                  </p:stCondLst>
                                  <p:childTnLst>
                                    <p:set>
                                      <p:cBhvr>
                                        <p:cTn id="29" dur="1" fill="hold">
                                          <p:stCondLst>
                                            <p:cond delay="0"/>
                                          </p:stCondLst>
                                        </p:cTn>
                                        <p:tgtEl>
                                          <p:spTgt spid="5127"/>
                                        </p:tgtEl>
                                        <p:attrNameLst>
                                          <p:attrName>style.visibility</p:attrName>
                                        </p:attrNameLst>
                                      </p:cBhvr>
                                      <p:to>
                                        <p:strVal val="visible"/>
                                      </p:to>
                                    </p:set>
                                    <p:animEffect transition="in" filter="wipe(up)">
                                      <p:cBhvr>
                                        <p:cTn id="30"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1" animBg="1"/>
      <p:bldP spid="15" grpId="0" animBg="1"/>
      <p:bldP spid="5131" grpId="0" animBg="1"/>
      <p:bldP spid="5131" grpId="1" animBg="1"/>
      <p:bldP spid="51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a:solidFill>
                  <a:schemeClr val="tx2"/>
                </a:solidFill>
              </a:rPr>
              <a:t>PM</a:t>
            </a:r>
            <a:r>
              <a:rPr lang="it-IT" b="1" baseline="-25000" dirty="0">
                <a:solidFill>
                  <a:schemeClr val="tx2"/>
                </a:solidFill>
              </a:rPr>
              <a:t>10</a:t>
            </a:r>
            <a:r>
              <a:rPr lang="it-IT" b="1" dirty="0">
                <a:solidFill>
                  <a:schemeClr val="tx2"/>
                </a:solidFill>
              </a:rPr>
              <a:t> – AOD </a:t>
            </a:r>
            <a:r>
              <a:rPr lang="it-IT" b="1" dirty="0" smtClean="0">
                <a:solidFill>
                  <a:schemeClr val="tx2"/>
                </a:solidFill>
              </a:rPr>
              <a:t>Improvement: </a:t>
            </a:r>
          </a:p>
          <a:p>
            <a:r>
              <a:rPr lang="it-IT" b="1" dirty="0" smtClean="0">
                <a:solidFill>
                  <a:schemeClr val="tx2"/>
                </a:solidFill>
              </a:rPr>
              <a:t>use of PBL Information (I) </a:t>
            </a:r>
            <a:endParaRPr lang="it-IT" b="1" dirty="0">
              <a:solidFill>
                <a:schemeClr val="tx2"/>
              </a:solidFill>
            </a:endParaRPr>
          </a:p>
        </p:txBody>
      </p:sp>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11</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TextBox 5"/>
          <p:cNvSpPr txBox="1"/>
          <p:nvPr/>
        </p:nvSpPr>
        <p:spPr>
          <a:xfrm>
            <a:off x="5715000" y="2590800"/>
            <a:ext cx="2514600" cy="369332"/>
          </a:xfrm>
          <a:prstGeom prst="rect">
            <a:avLst/>
          </a:prstGeom>
          <a:noFill/>
        </p:spPr>
        <p:txBody>
          <a:bodyPr wrap="square" rtlCol="0">
            <a:spAutoFit/>
          </a:bodyPr>
          <a:lstStyle/>
          <a:p>
            <a:endParaRPr lang="en-US" dirty="0"/>
          </a:p>
        </p:txBody>
      </p:sp>
      <p:grpSp>
        <p:nvGrpSpPr>
          <p:cNvPr id="28" name="Group 27"/>
          <p:cNvGrpSpPr/>
          <p:nvPr/>
        </p:nvGrpSpPr>
        <p:grpSpPr>
          <a:xfrm>
            <a:off x="2135890" y="1611868"/>
            <a:ext cx="6930676" cy="5169932"/>
            <a:chOff x="1106662" y="1611868"/>
            <a:chExt cx="6930676" cy="5169932"/>
          </a:xfrm>
        </p:grpSpPr>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06662" y="1757364"/>
              <a:ext cx="6930676" cy="502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6248400" y="1611868"/>
              <a:ext cx="16002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latin typeface="Times New Roman" pitchFamily="18" charset="0"/>
                  <a:cs typeface="Times New Roman" pitchFamily="18" charset="0"/>
                </a:rPr>
                <a:t>YEAR 2012</a:t>
              </a:r>
              <a:endParaRPr lang="en-US" b="1" dirty="0">
                <a:latin typeface="Times New Roman" pitchFamily="18" charset="0"/>
                <a:cs typeface="Times New Roman" pitchFamily="18" charset="0"/>
              </a:endParaRPr>
            </a:p>
          </p:txBody>
        </p:sp>
      </p:grpSp>
      <p:grpSp>
        <p:nvGrpSpPr>
          <p:cNvPr id="11" name="Group 10"/>
          <p:cNvGrpSpPr/>
          <p:nvPr/>
        </p:nvGrpSpPr>
        <p:grpSpPr>
          <a:xfrm>
            <a:off x="3962400" y="4267200"/>
            <a:ext cx="3505200" cy="2438400"/>
            <a:chOff x="2895600" y="4267200"/>
            <a:chExt cx="3505200" cy="2438400"/>
          </a:xfrm>
        </p:grpSpPr>
        <p:grpSp>
          <p:nvGrpSpPr>
            <p:cNvPr id="48" name="Group 47"/>
            <p:cNvGrpSpPr/>
            <p:nvPr/>
          </p:nvGrpSpPr>
          <p:grpSpPr>
            <a:xfrm>
              <a:off x="2895600" y="4278868"/>
              <a:ext cx="762000" cy="2379722"/>
              <a:chOff x="2895600" y="3566855"/>
              <a:chExt cx="762000" cy="2379722"/>
            </a:xfrm>
          </p:grpSpPr>
          <p:cxnSp>
            <p:nvCxnSpPr>
              <p:cNvPr id="49" name="Straight Connector 48"/>
              <p:cNvCxnSpPr/>
              <p:nvPr/>
            </p:nvCxnSpPr>
            <p:spPr>
              <a:xfrm>
                <a:off x="3276600" y="3566855"/>
                <a:ext cx="0" cy="2121932"/>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895600" y="5638800"/>
                <a:ext cx="762000" cy="307777"/>
              </a:xfrm>
              <a:prstGeom prst="rect">
                <a:avLst/>
              </a:prstGeom>
              <a:noFill/>
            </p:spPr>
            <p:txBody>
              <a:bodyPr wrap="square" rtlCol="0">
                <a:spAutoFit/>
              </a:bodyPr>
              <a:lstStyle/>
              <a:p>
                <a:r>
                  <a:rPr lang="en-US" sz="1400" b="1" dirty="0" smtClean="0">
                    <a:solidFill>
                      <a:schemeClr val="bg1">
                        <a:lumMod val="50000"/>
                      </a:schemeClr>
                    </a:solidFill>
                  </a:rPr>
                  <a:t>APR</a:t>
                </a:r>
                <a:endParaRPr lang="en-US" sz="1400" b="1" dirty="0">
                  <a:solidFill>
                    <a:schemeClr val="bg1">
                      <a:lumMod val="50000"/>
                    </a:schemeClr>
                  </a:solidFill>
                </a:endParaRPr>
              </a:p>
            </p:txBody>
          </p:sp>
        </p:grpSp>
        <p:grpSp>
          <p:nvGrpSpPr>
            <p:cNvPr id="51" name="Group 50"/>
            <p:cNvGrpSpPr/>
            <p:nvPr/>
          </p:nvGrpSpPr>
          <p:grpSpPr>
            <a:xfrm>
              <a:off x="5638800" y="4267200"/>
              <a:ext cx="762000" cy="2438400"/>
              <a:chOff x="5334000" y="3508177"/>
              <a:chExt cx="762000" cy="2438400"/>
            </a:xfrm>
          </p:grpSpPr>
          <p:cxnSp>
            <p:nvCxnSpPr>
              <p:cNvPr id="52" name="Straight Connector 51"/>
              <p:cNvCxnSpPr/>
              <p:nvPr/>
            </p:nvCxnSpPr>
            <p:spPr>
              <a:xfrm>
                <a:off x="5486400" y="3508177"/>
                <a:ext cx="0" cy="218061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334000" y="5638800"/>
                <a:ext cx="762000" cy="307777"/>
              </a:xfrm>
              <a:prstGeom prst="rect">
                <a:avLst/>
              </a:prstGeom>
              <a:noFill/>
            </p:spPr>
            <p:txBody>
              <a:bodyPr wrap="square" rtlCol="0">
                <a:spAutoFit/>
              </a:bodyPr>
              <a:lstStyle/>
              <a:p>
                <a:r>
                  <a:rPr lang="en-US" sz="1400" b="1" dirty="0" smtClean="0">
                    <a:solidFill>
                      <a:schemeClr val="bg1">
                        <a:lumMod val="50000"/>
                      </a:schemeClr>
                    </a:solidFill>
                  </a:rPr>
                  <a:t>SEP</a:t>
                </a:r>
                <a:endParaRPr lang="en-US" sz="1400" b="1" dirty="0">
                  <a:solidFill>
                    <a:schemeClr val="bg1">
                      <a:lumMod val="50000"/>
                    </a:schemeClr>
                  </a:solidFill>
                </a:endParaRPr>
              </a:p>
            </p:txBody>
          </p:sp>
        </p:grpSp>
      </p:grpSp>
      <p:sp>
        <p:nvSpPr>
          <p:cNvPr id="56" name="TextBox 55"/>
          <p:cNvSpPr txBox="1"/>
          <p:nvPr/>
        </p:nvSpPr>
        <p:spPr>
          <a:xfrm>
            <a:off x="20893" y="3652391"/>
            <a:ext cx="2057401" cy="1077218"/>
          </a:xfrm>
          <a:prstGeom prst="rect">
            <a:avLst/>
          </a:prstGeom>
          <a:ln>
            <a:solidFill>
              <a:schemeClr val="tx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dirty="0" smtClean="0">
                <a:latin typeface="Times New Roman" pitchFamily="18" charset="0"/>
                <a:cs typeface="Times New Roman" pitchFamily="18" charset="0"/>
              </a:rPr>
              <a:t>PBL</a:t>
            </a:r>
            <a:r>
              <a:rPr lang="en-US" sz="1600" dirty="0" smtClean="0">
                <a:latin typeface="Times New Roman" pitchFamily="18" charset="0"/>
                <a:cs typeface="Times New Roman" pitchFamily="18" charset="0"/>
              </a:rPr>
              <a:t> values from </a:t>
            </a:r>
            <a:r>
              <a:rPr lang="en-US" sz="1600" b="1" dirty="0" smtClean="0">
                <a:latin typeface="Times New Roman" pitchFamily="18" charset="0"/>
                <a:cs typeface="Times New Roman" pitchFamily="18" charset="0"/>
              </a:rPr>
              <a:t>GFS grib2</a:t>
            </a:r>
            <a:r>
              <a:rPr lang="en-US" sz="1600" dirty="0" smtClean="0">
                <a:latin typeface="Times New Roman" pitchFamily="18" charset="0"/>
                <a:cs typeface="Times New Roman" pitchFamily="18" charset="0"/>
              </a:rPr>
              <a:t> files are used</a:t>
            </a:r>
            <a:r>
              <a:rPr lang="en-US" sz="1600" dirty="0" smtClean="0">
                <a:latin typeface="Times New Roman"/>
                <a:cs typeface="Times New Roman"/>
              </a:rPr>
              <a:t>, </a:t>
            </a:r>
            <a:r>
              <a:rPr lang="en-US" sz="1600" dirty="0" smtClean="0">
                <a:latin typeface="Times New Roman" pitchFamily="18" charset="0"/>
                <a:cs typeface="Times New Roman" pitchFamily="18" charset="0"/>
              </a:rPr>
              <a:t>over </a:t>
            </a:r>
            <a:r>
              <a:rPr lang="en-US" sz="1600" b="1" dirty="0" smtClean="0">
                <a:latin typeface="Times New Roman" pitchFamily="18" charset="0"/>
                <a:cs typeface="Times New Roman" pitchFamily="18" charset="0"/>
              </a:rPr>
              <a:t>Po valley </a:t>
            </a:r>
            <a:r>
              <a:rPr lang="en-US" sz="1600" dirty="0" smtClean="0">
                <a:latin typeface="Times New Roman" pitchFamily="18" charset="0"/>
                <a:cs typeface="Times New Roman" pitchFamily="18" charset="0"/>
              </a:rPr>
              <a:t>during </a:t>
            </a:r>
            <a:r>
              <a:rPr lang="en-US" sz="1600" b="1" dirty="0" smtClean="0">
                <a:latin typeface="Times New Roman" pitchFamily="18" charset="0"/>
                <a:cs typeface="Times New Roman" pitchFamily="18" charset="0"/>
              </a:rPr>
              <a:t>2012</a:t>
            </a:r>
          </a:p>
        </p:txBody>
      </p:sp>
      <p:grpSp>
        <p:nvGrpSpPr>
          <p:cNvPr id="7" name="Group 6"/>
          <p:cNvGrpSpPr/>
          <p:nvPr/>
        </p:nvGrpSpPr>
        <p:grpSpPr>
          <a:xfrm>
            <a:off x="76200" y="76200"/>
            <a:ext cx="3159276" cy="5791200"/>
            <a:chOff x="76200" y="76200"/>
            <a:chExt cx="3159276" cy="5791200"/>
          </a:xfrm>
        </p:grpSpPr>
        <p:grpSp>
          <p:nvGrpSpPr>
            <p:cNvPr id="63" name="Group 62"/>
            <p:cNvGrpSpPr/>
            <p:nvPr/>
          </p:nvGrpSpPr>
          <p:grpSpPr>
            <a:xfrm>
              <a:off x="1738047" y="3223502"/>
              <a:ext cx="1386153" cy="2643898"/>
              <a:chOff x="1738047" y="3223502"/>
              <a:chExt cx="1386153" cy="2643898"/>
            </a:xfrm>
          </p:grpSpPr>
          <p:grpSp>
            <p:nvGrpSpPr>
              <p:cNvPr id="64" name="Group 63"/>
              <p:cNvGrpSpPr/>
              <p:nvPr/>
            </p:nvGrpSpPr>
            <p:grpSpPr>
              <a:xfrm>
                <a:off x="1738047" y="3223502"/>
                <a:ext cx="1386153" cy="2643898"/>
                <a:chOff x="1738047" y="2840120"/>
                <a:chExt cx="1386153" cy="2643898"/>
              </a:xfrm>
            </p:grpSpPr>
            <p:sp>
              <p:nvSpPr>
                <p:cNvPr id="67" name="Rectangle 66"/>
                <p:cNvSpPr/>
                <p:nvPr/>
              </p:nvSpPr>
              <p:spPr>
                <a:xfrm>
                  <a:off x="2362200" y="4722018"/>
                  <a:ext cx="7620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stCxn id="67" idx="0"/>
                </p:cNvCxnSpPr>
                <p:nvPr/>
              </p:nvCxnSpPr>
              <p:spPr>
                <a:xfrm flipH="1" flipV="1">
                  <a:off x="1738047" y="2840120"/>
                  <a:ext cx="1005153" cy="18818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2564420" y="5209401"/>
                <a:ext cx="483579"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0.30 </a:t>
                </a:r>
                <a:endParaRPr lang="en-US" sz="1200" b="1" baseline="30000" dirty="0">
                  <a:latin typeface="Times New Roman" pitchFamily="18" charset="0"/>
                  <a:cs typeface="Times New Roman" pitchFamily="18" charset="0"/>
                </a:endParaRPr>
              </a:p>
            </p:txBody>
          </p:sp>
        </p:grpSp>
        <p:pic>
          <p:nvPicPr>
            <p:cNvPr id="7170" name="Picture 2" descr="\\beans\users$\barvani\Data\Desktop\ZPBL_map_MEAN_VALUE_12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73" t="4004" r="4051" b="5152"/>
            <a:stretch/>
          </p:blipFill>
          <p:spPr bwMode="auto">
            <a:xfrm>
              <a:off x="76200" y="76200"/>
              <a:ext cx="3159276" cy="32004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410200" y="104775"/>
            <a:ext cx="3596322" cy="4314825"/>
            <a:chOff x="5410200" y="104775"/>
            <a:chExt cx="3596322" cy="4314825"/>
          </a:xfrm>
        </p:grpSpPr>
        <p:grpSp>
          <p:nvGrpSpPr>
            <p:cNvPr id="57" name="Group 56"/>
            <p:cNvGrpSpPr/>
            <p:nvPr/>
          </p:nvGrpSpPr>
          <p:grpSpPr>
            <a:xfrm>
              <a:off x="5410200" y="3305175"/>
              <a:ext cx="2057400" cy="1114425"/>
              <a:chOff x="5410200" y="3305175"/>
              <a:chExt cx="2057400" cy="1114425"/>
            </a:xfrm>
          </p:grpSpPr>
          <p:grpSp>
            <p:nvGrpSpPr>
              <p:cNvPr id="58" name="Group 57"/>
              <p:cNvGrpSpPr/>
              <p:nvPr/>
            </p:nvGrpSpPr>
            <p:grpSpPr>
              <a:xfrm>
                <a:off x="5410200" y="3305175"/>
                <a:ext cx="2057400" cy="1114425"/>
                <a:chOff x="5410200" y="2921793"/>
                <a:chExt cx="2057400" cy="1114425"/>
              </a:xfrm>
            </p:grpSpPr>
            <p:sp>
              <p:nvSpPr>
                <p:cNvPr id="61" name="Rectangle 60"/>
                <p:cNvSpPr/>
                <p:nvPr/>
              </p:nvSpPr>
              <p:spPr>
                <a:xfrm>
                  <a:off x="5410200" y="3274218"/>
                  <a:ext cx="7620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flipV="1">
                  <a:off x="6172200" y="2921793"/>
                  <a:ext cx="1295400" cy="6176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5548511" y="3810000"/>
                <a:ext cx="471289"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0.97 </a:t>
                </a:r>
                <a:endParaRPr lang="en-US" sz="1200" b="1" baseline="30000" dirty="0">
                  <a:latin typeface="Times New Roman" pitchFamily="18" charset="0"/>
                  <a:cs typeface="Times New Roman" pitchFamily="18" charset="0"/>
                </a:endParaRPr>
              </a:p>
            </p:txBody>
          </p:sp>
        </p:grpSp>
        <p:pic>
          <p:nvPicPr>
            <p:cNvPr id="7171" name="Picture 3" descr="\\beans\users$\barvani\Data\Desktop\ZPBL_map_MEAN_VALUE_12Z.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89" t="4004" r="4051" b="5981"/>
            <a:stretch/>
          </p:blipFill>
          <p:spPr bwMode="auto">
            <a:xfrm>
              <a:off x="5822255" y="104775"/>
              <a:ext cx="3184267" cy="32004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olo 1"/>
          <p:cNvSpPr txBox="1">
            <a:spLocks/>
          </p:cNvSpPr>
          <p:nvPr/>
        </p:nvSpPr>
        <p:spPr>
          <a:xfrm>
            <a:off x="5334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smtClean="0">
                <a:solidFill>
                  <a:schemeClr val="tx2"/>
                </a:solidFill>
              </a:rPr>
              <a:t>PM</a:t>
            </a:r>
            <a:r>
              <a:rPr lang="it-IT" b="1" baseline="-25000" dirty="0" smtClean="0">
                <a:solidFill>
                  <a:schemeClr val="tx2"/>
                </a:solidFill>
              </a:rPr>
              <a:t>10</a:t>
            </a:r>
            <a:r>
              <a:rPr lang="it-IT" b="1" dirty="0" smtClean="0">
                <a:solidFill>
                  <a:schemeClr val="tx2"/>
                </a:solidFill>
              </a:rPr>
              <a:t> – AOD Improvement (II)</a:t>
            </a:r>
            <a:endParaRPr lang="it-IT" b="1" dirty="0">
              <a:solidFill>
                <a:schemeClr val="tx2"/>
              </a:solidFill>
            </a:endParaRPr>
          </a:p>
        </p:txBody>
      </p:sp>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12</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37878" y="1294805"/>
            <a:ext cx="6924586" cy="502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up 43"/>
          <p:cNvGrpSpPr/>
          <p:nvPr/>
        </p:nvGrpSpPr>
        <p:grpSpPr>
          <a:xfrm>
            <a:off x="3962400" y="4114800"/>
            <a:ext cx="3200400" cy="2162790"/>
            <a:chOff x="3810000" y="4114800"/>
            <a:chExt cx="3200400" cy="2162790"/>
          </a:xfrm>
        </p:grpSpPr>
        <p:grpSp>
          <p:nvGrpSpPr>
            <p:cNvPr id="7" name="Group 6"/>
            <p:cNvGrpSpPr/>
            <p:nvPr/>
          </p:nvGrpSpPr>
          <p:grpSpPr>
            <a:xfrm>
              <a:off x="3810000" y="4114800"/>
              <a:ext cx="762000" cy="2162790"/>
              <a:chOff x="2895600" y="3783787"/>
              <a:chExt cx="762000" cy="2162790"/>
            </a:xfrm>
          </p:grpSpPr>
          <p:cxnSp>
            <p:nvCxnSpPr>
              <p:cNvPr id="8" name="Straight Connector 7"/>
              <p:cNvCxnSpPr/>
              <p:nvPr/>
            </p:nvCxnSpPr>
            <p:spPr>
              <a:xfrm>
                <a:off x="3160776" y="3783787"/>
                <a:ext cx="0" cy="19050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95600" y="5638800"/>
                <a:ext cx="762000" cy="307777"/>
              </a:xfrm>
              <a:prstGeom prst="rect">
                <a:avLst/>
              </a:prstGeom>
              <a:noFill/>
            </p:spPr>
            <p:txBody>
              <a:bodyPr wrap="square" rtlCol="0">
                <a:spAutoFit/>
              </a:bodyPr>
              <a:lstStyle/>
              <a:p>
                <a:r>
                  <a:rPr lang="en-US" sz="1400" b="1" dirty="0" smtClean="0">
                    <a:solidFill>
                      <a:schemeClr val="bg1">
                        <a:lumMod val="50000"/>
                      </a:schemeClr>
                    </a:solidFill>
                  </a:rPr>
                  <a:t>APR</a:t>
                </a:r>
                <a:endParaRPr lang="en-US" sz="1400" b="1" dirty="0">
                  <a:solidFill>
                    <a:schemeClr val="bg1">
                      <a:lumMod val="50000"/>
                    </a:schemeClr>
                  </a:solidFill>
                </a:endParaRPr>
              </a:p>
            </p:txBody>
          </p:sp>
        </p:grpSp>
        <p:grpSp>
          <p:nvGrpSpPr>
            <p:cNvPr id="10" name="Group 9"/>
            <p:cNvGrpSpPr/>
            <p:nvPr/>
          </p:nvGrpSpPr>
          <p:grpSpPr>
            <a:xfrm>
              <a:off x="6248400" y="4114800"/>
              <a:ext cx="762000" cy="2162790"/>
              <a:chOff x="5334000" y="3783787"/>
              <a:chExt cx="762000" cy="2162790"/>
            </a:xfrm>
          </p:grpSpPr>
          <p:cxnSp>
            <p:nvCxnSpPr>
              <p:cNvPr id="11" name="Straight Connector 10"/>
              <p:cNvCxnSpPr/>
              <p:nvPr/>
            </p:nvCxnSpPr>
            <p:spPr>
              <a:xfrm>
                <a:off x="5547970" y="3783787"/>
                <a:ext cx="0" cy="19050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34000" y="5638800"/>
                <a:ext cx="762000" cy="307777"/>
              </a:xfrm>
              <a:prstGeom prst="rect">
                <a:avLst/>
              </a:prstGeom>
              <a:noFill/>
            </p:spPr>
            <p:txBody>
              <a:bodyPr wrap="square" rtlCol="0">
                <a:spAutoFit/>
              </a:bodyPr>
              <a:lstStyle/>
              <a:p>
                <a:r>
                  <a:rPr lang="en-US" sz="1400" b="1" dirty="0" smtClean="0">
                    <a:solidFill>
                      <a:schemeClr val="bg1">
                        <a:lumMod val="50000"/>
                      </a:schemeClr>
                    </a:solidFill>
                  </a:rPr>
                  <a:t>SEP</a:t>
                </a:r>
                <a:endParaRPr lang="en-US" sz="1400" b="1" dirty="0">
                  <a:solidFill>
                    <a:schemeClr val="bg1">
                      <a:lumMod val="50000"/>
                    </a:schemeClr>
                  </a:solidFill>
                </a:endParaRPr>
              </a:p>
            </p:txBody>
          </p:sp>
        </p:grpSp>
      </p:grpSp>
      <p:sp>
        <p:nvSpPr>
          <p:cNvPr id="14" name="Rectangle 13"/>
          <p:cNvSpPr/>
          <p:nvPr/>
        </p:nvSpPr>
        <p:spPr>
          <a:xfrm>
            <a:off x="3962400" y="4648200"/>
            <a:ext cx="27432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934200" y="1143000"/>
            <a:ext cx="16002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latin typeface="Times New Roman" pitchFamily="18" charset="0"/>
                <a:cs typeface="Times New Roman" pitchFamily="18" charset="0"/>
              </a:rPr>
              <a:t>YEAR 2012</a:t>
            </a:r>
            <a:endParaRPr lang="en-US" b="1" dirty="0">
              <a:latin typeface="Times New Roman" pitchFamily="18" charset="0"/>
              <a:cs typeface="Times New Roman" pitchFamily="18" charset="0"/>
            </a:endParaRPr>
          </a:p>
        </p:txBody>
      </p:sp>
      <p:grpSp>
        <p:nvGrpSpPr>
          <p:cNvPr id="32" name="Group 31"/>
          <p:cNvGrpSpPr/>
          <p:nvPr/>
        </p:nvGrpSpPr>
        <p:grpSpPr>
          <a:xfrm>
            <a:off x="2438400" y="574557"/>
            <a:ext cx="6591300" cy="4770695"/>
            <a:chOff x="2362200" y="196534"/>
            <a:chExt cx="6591300" cy="4770695"/>
          </a:xfrm>
        </p:grpSpPr>
        <p:sp>
          <p:nvSpPr>
            <p:cNvPr id="33" name="Rectangle 32"/>
            <p:cNvSpPr/>
            <p:nvPr/>
          </p:nvSpPr>
          <p:spPr>
            <a:xfrm>
              <a:off x="2362200" y="3584377"/>
              <a:ext cx="1465006" cy="1298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705600" y="3976629"/>
              <a:ext cx="13716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3094703" y="196534"/>
              <a:ext cx="5858797" cy="3780095"/>
              <a:chOff x="3094703" y="196534"/>
              <a:chExt cx="5858797" cy="3780095"/>
            </a:xfrm>
          </p:grpSpPr>
          <p:cxnSp>
            <p:nvCxnSpPr>
              <p:cNvPr id="36" name="Straight Arrow Connector 35"/>
              <p:cNvCxnSpPr>
                <a:stCxn id="38" idx="2"/>
                <a:endCxn id="33" idx="0"/>
              </p:cNvCxnSpPr>
              <p:nvPr/>
            </p:nvCxnSpPr>
            <p:spPr>
              <a:xfrm flipH="1">
                <a:off x="3094703" y="1782128"/>
                <a:ext cx="4887247" cy="18022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8" idx="2"/>
                <a:endCxn id="34" idx="0"/>
              </p:cNvCxnSpPr>
              <p:nvPr/>
            </p:nvCxnSpPr>
            <p:spPr>
              <a:xfrm flipH="1">
                <a:off x="7391400" y="1782128"/>
                <a:ext cx="590550" cy="21945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7010400" y="196534"/>
                <a:ext cx="1943100" cy="158559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010400" y="275272"/>
                <a:ext cx="1828800" cy="1477328"/>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TRENDS MORE COMPARABLE FOR THE </a:t>
                </a:r>
                <a:r>
                  <a:rPr lang="en-US" b="1" dirty="0" smtClean="0">
                    <a:latin typeface="Times New Roman" pitchFamily="18" charset="0"/>
                    <a:cs typeface="Times New Roman" pitchFamily="18" charset="0"/>
                  </a:rPr>
                  <a:t>FALL/WINTER</a:t>
                </a:r>
                <a:r>
                  <a:rPr lang="en-US" dirty="0" smtClean="0">
                    <a:latin typeface="Times New Roman" pitchFamily="18" charset="0"/>
                    <a:cs typeface="Times New Roman" pitchFamily="18" charset="0"/>
                  </a:rPr>
                  <a:t> SEASONS</a:t>
                </a:r>
                <a:endParaRPr lang="en-US" dirty="0">
                  <a:latin typeface="Times New Roman" pitchFamily="18" charset="0"/>
                  <a:cs typeface="Times New Roman" pitchFamily="18" charset="0"/>
                </a:endParaRPr>
              </a:p>
            </p:txBody>
          </p:sp>
        </p:grpSp>
      </p:grpSp>
      <p:sp>
        <p:nvSpPr>
          <p:cNvPr id="40" name="TextBox 39"/>
          <p:cNvSpPr txBox="1"/>
          <p:nvPr/>
        </p:nvSpPr>
        <p:spPr>
          <a:xfrm>
            <a:off x="4267200" y="76200"/>
            <a:ext cx="4724400" cy="2015936"/>
          </a:xfrm>
          <a:prstGeom prst="rect">
            <a:avLst/>
          </a:prstGeom>
          <a:solidFill>
            <a:schemeClr val="bg1"/>
          </a:solidFill>
          <a:ln w="28575">
            <a:solidFill>
              <a:srgbClr val="66FF33"/>
            </a:solidFill>
          </a:ln>
        </p:spPr>
        <p:txBody>
          <a:bodyPr wrap="square" rtlCol="0">
            <a:spAutoFit/>
          </a:bodyPr>
          <a:lstStyle/>
          <a:p>
            <a:pPr marL="457200" indent="-457200">
              <a:spcAft>
                <a:spcPts val="600"/>
              </a:spcAft>
              <a:buBlip>
                <a:blip r:embed="rId4"/>
              </a:buBlip>
            </a:pPr>
            <a:r>
              <a:rPr lang="en-US" sz="2400" dirty="0" smtClean="0">
                <a:latin typeface="Times New Roman" pitchFamily="18" charset="0"/>
                <a:cs typeface="Times New Roman" pitchFamily="18" charset="0"/>
              </a:rPr>
              <a:t>The majority of aerosol abundance resides in the PBL</a:t>
            </a:r>
          </a:p>
          <a:p>
            <a:pPr marL="457200" indent="-457200">
              <a:spcAft>
                <a:spcPts val="600"/>
              </a:spcAft>
              <a:buBlip>
                <a:blip r:embed="rId4"/>
              </a:buBlip>
            </a:pPr>
            <a:r>
              <a:rPr lang="en-US" sz="2400" dirty="0" smtClean="0">
                <a:latin typeface="Times New Roman" pitchFamily="18" charset="0"/>
                <a:cs typeface="Times New Roman" pitchFamily="18" charset="0"/>
              </a:rPr>
              <a:t>The thickness of PBL has direct impacts on the correlation between AOD and PM</a:t>
            </a:r>
            <a:endParaRPr lang="en-US" sz="2400" dirty="0">
              <a:latin typeface="Times New Roman" pitchFamily="18" charset="0"/>
              <a:cs typeface="Times New Roman" pitchFamily="18" charset="0"/>
            </a:endParaRPr>
          </a:p>
        </p:txBody>
      </p:sp>
      <p:sp>
        <p:nvSpPr>
          <p:cNvPr id="43" name="TextBox 42"/>
          <p:cNvSpPr txBox="1"/>
          <p:nvPr/>
        </p:nvSpPr>
        <p:spPr>
          <a:xfrm>
            <a:off x="152399" y="1676400"/>
            <a:ext cx="2057401" cy="1815882"/>
          </a:xfrm>
          <a:prstGeom prst="rect">
            <a:avLst/>
          </a:prstGeom>
          <a:ln>
            <a:solidFill>
              <a:schemeClr val="tx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latin typeface="Times New Roman" pitchFamily="18" charset="0"/>
                <a:cs typeface="Times New Roman" pitchFamily="18" charset="0"/>
              </a:rPr>
              <a:t>Variation in </a:t>
            </a:r>
            <a:r>
              <a:rPr lang="en-US" sz="1600" b="1" dirty="0" smtClean="0">
                <a:latin typeface="Times New Roman" pitchFamily="18" charset="0"/>
                <a:cs typeface="Times New Roman" pitchFamily="18" charset="0"/>
              </a:rPr>
              <a:t>PM</a:t>
            </a:r>
            <a:r>
              <a:rPr lang="en-US" sz="1600" b="1" baseline="-25000" dirty="0" smtClean="0">
                <a:latin typeface="Times New Roman" pitchFamily="18" charset="0"/>
                <a:cs typeface="Times New Roman" pitchFamily="18" charset="0"/>
              </a:rPr>
              <a:t>10</a:t>
            </a:r>
            <a:r>
              <a:rPr lang="en-US" sz="1600" dirty="0" smtClean="0">
                <a:latin typeface="Times New Roman" pitchFamily="18" charset="0"/>
                <a:cs typeface="Times New Roman" pitchFamily="18" charset="0"/>
              </a:rPr>
              <a:t> mass concentration (</a:t>
            </a:r>
            <a:r>
              <a:rPr lang="el-GR" sz="1600" dirty="0" smtClean="0">
                <a:latin typeface="Times New Roman" pitchFamily="18" charset="0"/>
                <a:cs typeface="Times New Roman" pitchFamily="18" charset="0"/>
              </a:rPr>
              <a:t>μ</a:t>
            </a:r>
            <a:r>
              <a:rPr lang="en-US" sz="1600" dirty="0" smtClean="0">
                <a:latin typeface="Times New Roman" pitchFamily="18" charset="0"/>
                <a:cs typeface="Times New Roman" pitchFamily="18" charset="0"/>
              </a:rPr>
              <a:t>gm</a:t>
            </a:r>
            <a:r>
              <a:rPr lang="en-US" sz="1600" baseline="30000" dirty="0" smtClean="0">
                <a:latin typeface="Times New Roman" pitchFamily="18" charset="0"/>
                <a:cs typeface="Times New Roman" pitchFamily="18" charset="0"/>
              </a:rPr>
              <a:t>-3</a:t>
            </a:r>
            <a:r>
              <a:rPr lang="en-US" sz="1600" dirty="0" smtClean="0">
                <a:latin typeface="Times New Roman" pitchFamily="18" charset="0"/>
                <a:cs typeface="Times New Roman" pitchFamily="18" charset="0"/>
              </a:rPr>
              <a:t>) and </a:t>
            </a:r>
            <a:r>
              <a:rPr lang="en-US" sz="1600" b="1" dirty="0" smtClean="0">
                <a:latin typeface="Times New Roman" pitchFamily="18" charset="0"/>
                <a:cs typeface="Times New Roman" pitchFamily="18" charset="0"/>
              </a:rPr>
              <a:t>normalized </a:t>
            </a:r>
            <a:r>
              <a:rPr lang="en-US" sz="1600" dirty="0" smtClean="0">
                <a:latin typeface="Times New Roman" pitchFamily="18" charset="0"/>
                <a:cs typeface="Times New Roman" pitchFamily="18" charset="0"/>
              </a:rPr>
              <a:t>MODIS </a:t>
            </a:r>
            <a:r>
              <a:rPr lang="en-US" sz="1600" b="1" dirty="0" smtClean="0">
                <a:latin typeface="Times New Roman" pitchFamily="18" charset="0"/>
                <a:cs typeface="Times New Roman" pitchFamily="18" charset="0"/>
              </a:rPr>
              <a:t>AOD</a:t>
            </a:r>
            <a:r>
              <a:rPr lang="en-US" sz="1600" dirty="0" smtClean="0">
                <a:latin typeface="Times New Roman" pitchFamily="18" charset="0"/>
                <a:cs typeface="Times New Roman" pitchFamily="18" charset="0"/>
              </a:rPr>
              <a:t> at 0.55 </a:t>
            </a:r>
            <a:r>
              <a:rPr lang="el-GR" sz="1600" dirty="0" smtClean="0">
                <a:latin typeface="Times New Roman" pitchFamily="18" charset="0"/>
                <a:cs typeface="Times New Roman" pitchFamily="18" charset="0"/>
              </a:rPr>
              <a:t>μ</a:t>
            </a:r>
            <a:r>
              <a:rPr lang="en-US" sz="1600" dirty="0" smtClean="0">
                <a:latin typeface="Times New Roman" pitchFamily="18" charset="0"/>
                <a:cs typeface="Times New Roman" pitchFamily="18" charset="0"/>
              </a:rPr>
              <a:t>m by ZPBL over </a:t>
            </a:r>
            <a:r>
              <a:rPr lang="en-US" sz="1600" b="1" dirty="0" smtClean="0">
                <a:latin typeface="Times New Roman" pitchFamily="18" charset="0"/>
                <a:cs typeface="Times New Roman" pitchFamily="18" charset="0"/>
              </a:rPr>
              <a:t>Po valley </a:t>
            </a:r>
            <a:r>
              <a:rPr lang="en-US" sz="1600" dirty="0" smtClean="0">
                <a:latin typeface="Times New Roman" pitchFamily="18" charset="0"/>
                <a:cs typeface="Times New Roman" pitchFamily="18" charset="0"/>
              </a:rPr>
              <a:t>during </a:t>
            </a:r>
            <a:r>
              <a:rPr lang="en-US" sz="1600" b="1" dirty="0" smtClean="0">
                <a:latin typeface="Times New Roman" pitchFamily="18" charset="0"/>
                <a:cs typeface="Times New Roman" pitchFamily="18" charset="0"/>
              </a:rPr>
              <a:t>2012</a:t>
            </a:r>
          </a:p>
        </p:txBody>
      </p:sp>
      <p:sp>
        <p:nvSpPr>
          <p:cNvPr id="46" name="TextBox 45"/>
          <p:cNvSpPr txBox="1"/>
          <p:nvPr/>
        </p:nvSpPr>
        <p:spPr>
          <a:xfrm>
            <a:off x="5388934" y="5381466"/>
            <a:ext cx="483579" cy="27699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accent2"/>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22.6 </a:t>
            </a:r>
            <a:endParaRPr lang="en-US" sz="1200" b="1" baseline="30000" dirty="0">
              <a:latin typeface="Times New Roman" pitchFamily="18" charset="0"/>
              <a:cs typeface="Times New Roman" pitchFamily="18" charset="0"/>
            </a:endParaRPr>
          </a:p>
        </p:txBody>
      </p:sp>
      <p:sp>
        <p:nvSpPr>
          <p:cNvPr id="47" name="TextBox 46"/>
          <p:cNvSpPr txBox="1"/>
          <p:nvPr/>
        </p:nvSpPr>
        <p:spPr>
          <a:xfrm>
            <a:off x="2576711" y="4752201"/>
            <a:ext cx="483579" cy="27699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accent2"/>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56.8 </a:t>
            </a:r>
            <a:endParaRPr lang="en-US" sz="1200" b="1" baseline="30000" dirty="0">
              <a:latin typeface="Times New Roman" pitchFamily="18" charset="0"/>
              <a:cs typeface="Times New Roman" pitchFamily="18" charset="0"/>
            </a:endParaRPr>
          </a:p>
        </p:txBody>
      </p:sp>
      <p:sp>
        <p:nvSpPr>
          <p:cNvPr id="48" name="TextBox 47"/>
          <p:cNvSpPr txBox="1"/>
          <p:nvPr/>
        </p:nvSpPr>
        <p:spPr>
          <a:xfrm>
            <a:off x="2564421" y="4066401"/>
            <a:ext cx="483579" cy="276999"/>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a:solidFill>
              <a:schemeClr val="accent3"/>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0.65 </a:t>
            </a:r>
            <a:endParaRPr lang="en-US" sz="1200" b="1" baseline="30000" dirty="0">
              <a:latin typeface="Times New Roman" pitchFamily="18" charset="0"/>
              <a:cs typeface="Times New Roman" pitchFamily="18" charset="0"/>
            </a:endParaRPr>
          </a:p>
        </p:txBody>
      </p:sp>
      <p:sp>
        <p:nvSpPr>
          <p:cNvPr id="51" name="TextBox 50"/>
          <p:cNvSpPr txBox="1"/>
          <p:nvPr/>
        </p:nvSpPr>
        <p:spPr>
          <a:xfrm>
            <a:off x="5372736" y="4506723"/>
            <a:ext cx="483579" cy="276999"/>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a:solidFill>
              <a:schemeClr val="accent3"/>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0.42 </a:t>
            </a:r>
            <a:endParaRPr lang="en-US" sz="1200" b="1" baseline="30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smtClean="0">
                <a:solidFill>
                  <a:schemeClr val="tx2"/>
                </a:solidFill>
              </a:rPr>
              <a:t>PM</a:t>
            </a:r>
            <a:r>
              <a:rPr lang="it-IT" b="1" baseline="-25000" dirty="0" smtClean="0">
                <a:solidFill>
                  <a:schemeClr val="tx2"/>
                </a:solidFill>
              </a:rPr>
              <a:t>10</a:t>
            </a:r>
            <a:r>
              <a:rPr lang="it-IT" b="1" dirty="0" smtClean="0">
                <a:solidFill>
                  <a:schemeClr val="tx2"/>
                </a:solidFill>
              </a:rPr>
              <a:t> – AOD Correlation (II)</a:t>
            </a:r>
            <a:endParaRPr lang="it-IT" b="1" dirty="0">
              <a:solidFill>
                <a:schemeClr val="tx2"/>
              </a:solidFill>
            </a:endParaRPr>
          </a:p>
        </p:txBody>
      </p:sp>
      <p:sp>
        <p:nvSpPr>
          <p:cNvPr id="2" name="Segnaposto piè di pagina 1"/>
          <p:cNvSpPr>
            <a:spLocks noGrp="1"/>
          </p:cNvSpPr>
          <p:nvPr>
            <p:ph type="ftr" sz="quarter" idx="11"/>
          </p:nvPr>
        </p:nvSpPr>
        <p:spPr/>
        <p:txBody>
          <a:bodyPr/>
          <a:lstStyle/>
          <a:p>
            <a:r>
              <a:rPr lang="en-US" dirty="0" smtClean="0"/>
              <a:t>CSPP/IMAPP Users' Group Meeting 2013</a:t>
            </a:r>
            <a:endParaRPr lang="en-US" dirty="0"/>
          </a:p>
        </p:txBody>
      </p:sp>
      <p:sp>
        <p:nvSpPr>
          <p:cNvPr id="3" name="Segnaposto numero diapositiva 2"/>
          <p:cNvSpPr>
            <a:spLocks noGrp="1"/>
          </p:cNvSpPr>
          <p:nvPr>
            <p:ph type="sldNum" sz="quarter" idx="12"/>
          </p:nvPr>
        </p:nvSpPr>
        <p:spPr/>
        <p:txBody>
          <a:bodyPr/>
          <a:lstStyle/>
          <a:p>
            <a:fld id="{4074C188-1B38-4813-ABA1-115842CBEB56}" type="slidenum">
              <a:rPr lang="en-US" smtClean="0"/>
              <a:pPr/>
              <a:t>13</a:t>
            </a:fld>
            <a:endParaRPr lang="en-US" dirty="0"/>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 y="3003551"/>
            <a:ext cx="4572000" cy="332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83116" y="1148700"/>
            <a:ext cx="3884083" cy="1631216"/>
          </a:xfrm>
          <a:prstGeom prst="rect">
            <a:avLst/>
          </a:prstGeom>
          <a:solidFill>
            <a:schemeClr val="bg1"/>
          </a:solidFill>
          <a:ln w="28575">
            <a:solidFill>
              <a:srgbClr val="C00000"/>
            </a:solidFill>
          </a:ln>
        </p:spPr>
        <p:txBody>
          <a:bodyPr wrap="square" rtlCol="0">
            <a:spAutoFit/>
          </a:bodyPr>
          <a:lstStyle/>
          <a:p>
            <a:pPr algn="ctr"/>
            <a:r>
              <a:rPr lang="en-US" sz="2000" b="1" dirty="0" smtClean="0">
                <a:latin typeface="Times New Roman" pitchFamily="18" charset="0"/>
                <a:cs typeface="Times New Roman" pitchFamily="18" charset="0"/>
              </a:rPr>
              <a:t>LINEAR REGRESSION EQUATION </a:t>
            </a:r>
            <a:r>
              <a:rPr lang="en-US" sz="2000" dirty="0" smtClean="0">
                <a:latin typeface="Times New Roman" pitchFamily="18" charset="0"/>
                <a:cs typeface="Times New Roman" pitchFamily="18" charset="0"/>
              </a:rPr>
              <a:t>DERIVED BY DIVIDING PM</a:t>
            </a:r>
            <a:r>
              <a:rPr lang="en-US" sz="2000" baseline="-25000" dirty="0" smtClean="0">
                <a:latin typeface="Times New Roman" pitchFamily="18" charset="0"/>
                <a:cs typeface="Times New Roman" pitchFamily="18" charset="0"/>
              </a:rPr>
              <a:t>10</a:t>
            </a:r>
            <a:r>
              <a:rPr lang="en-US" sz="2000" dirty="0" smtClean="0">
                <a:latin typeface="Times New Roman" pitchFamily="18" charset="0"/>
                <a:cs typeface="Times New Roman" pitchFamily="18" charset="0"/>
              </a:rPr>
              <a:t> (24 </a:t>
            </a:r>
            <a:r>
              <a:rPr lang="en-US" sz="2000" dirty="0" err="1" smtClean="0">
                <a:latin typeface="Times New Roman" pitchFamily="18" charset="0"/>
                <a:cs typeface="Times New Roman" pitchFamily="18" charset="0"/>
              </a:rPr>
              <a:t>Hrs</a:t>
            </a:r>
            <a:r>
              <a:rPr lang="en-US" sz="2000" dirty="0" smtClean="0">
                <a:latin typeface="Times New Roman" pitchFamily="18" charset="0"/>
                <a:cs typeface="Times New Roman" pitchFamily="18" charset="0"/>
              </a:rPr>
              <a:t>) INTO 10 BINS OF 5 </a:t>
            </a:r>
            <a:r>
              <a:rPr lang="el-GR" sz="2000" dirty="0" smtClean="0">
                <a:latin typeface="Times New Roman" pitchFamily="18" charset="0"/>
                <a:cs typeface="Times New Roman" pitchFamily="18" charset="0"/>
              </a:rPr>
              <a:t>μ</a:t>
            </a:r>
            <a:r>
              <a:rPr lang="en-US" sz="2000" dirty="0" smtClean="0">
                <a:latin typeface="Times New Roman" pitchFamily="18" charset="0"/>
                <a:cs typeface="Times New Roman" pitchFamily="18" charset="0"/>
              </a:rPr>
              <a:t>gm</a:t>
            </a:r>
            <a:r>
              <a:rPr lang="en-US" sz="2000" baseline="30000" dirty="0" smtClean="0">
                <a:latin typeface="Times New Roman" pitchFamily="18" charset="0"/>
                <a:cs typeface="Times New Roman" pitchFamily="18" charset="0"/>
              </a:rPr>
              <a:t>-3 </a:t>
            </a:r>
            <a:r>
              <a:rPr lang="en-US" sz="2000" dirty="0" smtClean="0">
                <a:latin typeface="Times New Roman" pitchFamily="18" charset="0"/>
                <a:cs typeface="Times New Roman" pitchFamily="18" charset="0"/>
              </a:rPr>
              <a:t> INTERVALS</a:t>
            </a:r>
            <a:endParaRPr lang="en-US" sz="2000" baseline="30000"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(Gupta et al., 2006)</a:t>
            </a:r>
            <a:endParaRPr lang="en-US" sz="2000" dirty="0">
              <a:latin typeface="Times New Roman" pitchFamily="18" charset="0"/>
              <a:cs typeface="Times New Roman"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003551"/>
            <a:ext cx="4572000" cy="332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704735" y="1179478"/>
            <a:ext cx="4306529" cy="1569660"/>
          </a:xfrm>
          <a:prstGeom prst="rect">
            <a:avLst/>
          </a:prstGeom>
          <a:solidFill>
            <a:schemeClr val="bg1"/>
          </a:solidFill>
          <a:ln w="28575">
            <a:solidFill>
              <a:srgbClr val="66FF33"/>
            </a:solidFill>
          </a:ln>
        </p:spPr>
        <p:txBody>
          <a:bodyPr wrap="square" rtlCol="0">
            <a:spAutoFit/>
          </a:bodyPr>
          <a:lstStyle/>
          <a:p>
            <a:pPr algn="ctr"/>
            <a:r>
              <a:rPr lang="en-US" sz="2400" dirty="0" smtClean="0">
                <a:latin typeface="Times New Roman" pitchFamily="18" charset="0"/>
                <a:cs typeface="Times New Roman" pitchFamily="18" charset="0"/>
              </a:rPr>
              <a:t>THE CORRELATION </a:t>
            </a:r>
          </a:p>
          <a:p>
            <a:pPr algn="ctr"/>
            <a:r>
              <a:rPr lang="en-US" sz="2400" b="1" dirty="0" smtClean="0">
                <a:latin typeface="Times New Roman" pitchFamily="18" charset="0"/>
                <a:cs typeface="Times New Roman" pitchFamily="18" charset="0"/>
              </a:rPr>
              <a:t>PM</a:t>
            </a:r>
            <a:r>
              <a:rPr lang="en-US" sz="2400" dirty="0" smtClean="0">
                <a:latin typeface="Times New Roman" pitchFamily="18" charset="0"/>
                <a:cs typeface="Times New Roman" pitchFamily="18" charset="0"/>
              </a:rPr>
              <a:t> - </a:t>
            </a:r>
            <a:r>
              <a:rPr lang="en-US" sz="2400" b="1" dirty="0" smtClean="0">
                <a:latin typeface="Times New Roman" pitchFamily="18" charset="0"/>
                <a:cs typeface="Times New Roman" pitchFamily="18" charset="0"/>
              </a:rPr>
              <a:t>AOD/ZPBL</a:t>
            </a:r>
            <a:r>
              <a:rPr lang="en-US" sz="2400" dirty="0" smtClean="0">
                <a:latin typeface="Times New Roman" pitchFamily="18" charset="0"/>
                <a:cs typeface="Times New Roman" pitchFamily="18" charset="0"/>
              </a:rPr>
              <a:t> </a:t>
            </a:r>
          </a:p>
          <a:p>
            <a:pPr algn="ctr"/>
            <a:r>
              <a:rPr lang="en-US" sz="2400" dirty="0" smtClean="0">
                <a:latin typeface="Times New Roman" pitchFamily="18" charset="0"/>
                <a:cs typeface="Times New Roman" pitchFamily="18" charset="0"/>
              </a:rPr>
              <a:t>IS HIGHER THAN THE</a:t>
            </a:r>
            <a:endParaRPr lang="en-US" sz="2400" dirty="0" smtClean="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PM – AOD </a:t>
            </a:r>
            <a:r>
              <a:rPr lang="en-US" sz="2400" dirty="0" smtClean="0">
                <a:latin typeface="Times New Roman" pitchFamily="18" charset="0"/>
                <a:cs typeface="Times New Roman" pitchFamily="18" charset="0"/>
              </a:rPr>
              <a:t>CORRELATION</a:t>
            </a:r>
            <a:endParaRPr lang="en-US" sz="2400" dirty="0">
              <a:latin typeface="Times New Roman" pitchFamily="18" charset="0"/>
              <a:cs typeface="Times New Roman" pitchFamily="18" charset="0"/>
            </a:endParaRPr>
          </a:p>
        </p:txBody>
      </p:sp>
      <p:cxnSp>
        <p:nvCxnSpPr>
          <p:cNvPr id="6" name="Straight Arrow Connector 5"/>
          <p:cNvCxnSpPr>
            <a:stCxn id="11" idx="2"/>
          </p:cNvCxnSpPr>
          <p:nvPr/>
        </p:nvCxnSpPr>
        <p:spPr>
          <a:xfrm rot="5400000">
            <a:off x="1134621" y="3474097"/>
            <a:ext cx="1884718" cy="496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1" idx="2"/>
          </p:cNvCxnSpPr>
          <p:nvPr/>
        </p:nvCxnSpPr>
        <p:spPr>
          <a:xfrm rot="16200000" flipH="1">
            <a:off x="3839720" y="1265354"/>
            <a:ext cx="1884718" cy="491384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3117" y="3206163"/>
            <a:ext cx="1665816" cy="521875"/>
          </a:xfrm>
          <a:prstGeom prst="rect">
            <a:avLst/>
          </a:prstGeom>
          <a:noFill/>
          <a:ln w="28575">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119966" y="3124200"/>
            <a:ext cx="685800" cy="685800"/>
          </a:xfrm>
          <a:prstGeom prst="rightArrow">
            <a:avLst/>
          </a:prstGeom>
          <a:solidFill>
            <a:srgbClr val="66FF33"/>
          </a:solidFill>
          <a:ln>
            <a:solidFill>
              <a:srgbClr val="66FF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Rectangle 17"/>
          <p:cNvSpPr/>
          <p:nvPr/>
        </p:nvSpPr>
        <p:spPr>
          <a:xfrm>
            <a:off x="4963584" y="3206163"/>
            <a:ext cx="1665816" cy="521875"/>
          </a:xfrm>
          <a:prstGeom prst="rect">
            <a:avLst/>
          </a:prstGeom>
          <a:noFill/>
          <a:ln w="28575">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750"/>
                            </p:stCondLst>
                            <p:childTnLst>
                              <p:par>
                                <p:cTn id="12" presetID="1" presetClass="entr" presetSubtype="0" fill="hold" grpId="0" nodeType="afterEffect">
                                  <p:stCondLst>
                                    <p:cond delay="25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9" grpId="0" animBg="1"/>
      <p:bldP spid="10"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beans\users$\barvani\Data\Desktop\AOD-ZPBL_Mean_Value_over_yea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0" t="4004" r="5555" b="4653"/>
          <a:stretch/>
        </p:blipFill>
        <p:spPr bwMode="auto">
          <a:xfrm>
            <a:off x="4770120" y="2293620"/>
            <a:ext cx="3840480" cy="397756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eans\users$\barvani\Data\Desktop\PM10_Mean_Value_over_yea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05" t="4005" r="4861" b="6112"/>
          <a:stretch/>
        </p:blipFill>
        <p:spPr bwMode="auto">
          <a:xfrm>
            <a:off x="691318" y="2316443"/>
            <a:ext cx="3864076" cy="3931920"/>
          </a:xfrm>
          <a:prstGeom prst="rect">
            <a:avLst/>
          </a:prstGeom>
          <a:noFill/>
          <a:extLst>
            <a:ext uri="{909E8E84-426E-40DD-AFC4-6F175D3DCCD1}">
              <a14:hiddenFill xmlns:a14="http://schemas.microsoft.com/office/drawing/2010/main">
                <a:solidFill>
                  <a:srgbClr val="FFFFFF"/>
                </a:solidFill>
              </a14:hiddenFill>
            </a:ext>
          </a:extLst>
        </p:spPr>
      </p:pic>
      <p:sp>
        <p:nvSpPr>
          <p:cNvPr id="30"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it-IT" sz="4000" b="1" dirty="0">
                <a:solidFill>
                  <a:schemeClr val="tx2"/>
                </a:solidFill>
              </a:rPr>
              <a:t>Po Valley Surface PM</a:t>
            </a:r>
            <a:r>
              <a:rPr lang="it-IT" sz="4000" b="1" baseline="-25000" dirty="0">
                <a:solidFill>
                  <a:schemeClr val="tx2"/>
                </a:solidFill>
              </a:rPr>
              <a:t>10</a:t>
            </a:r>
            <a:r>
              <a:rPr lang="it-IT" sz="4000" b="1" dirty="0">
                <a:solidFill>
                  <a:schemeClr val="tx2"/>
                </a:solidFill>
              </a:rPr>
              <a:t> vs </a:t>
            </a:r>
            <a:r>
              <a:rPr lang="it-IT" sz="4000" b="1" dirty="0" smtClean="0">
                <a:solidFill>
                  <a:schemeClr val="tx2"/>
                </a:solidFill>
              </a:rPr>
              <a:t>AOD/ZPBL</a:t>
            </a:r>
            <a:endParaRPr lang="it-IT" sz="4000" b="1" dirty="0">
              <a:solidFill>
                <a:schemeClr val="tx2"/>
              </a:solidFill>
            </a:endParaRPr>
          </a:p>
        </p:txBody>
      </p:sp>
      <p:sp>
        <p:nvSpPr>
          <p:cNvPr id="18" name="Titolo 1"/>
          <p:cNvSpPr txBox="1">
            <a:spLocks/>
          </p:cNvSpPr>
          <p:nvPr/>
        </p:nvSpPr>
        <p:spPr>
          <a:xfrm>
            <a:off x="457200"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b="1" dirty="0">
              <a:solidFill>
                <a:schemeClr val="tx2"/>
              </a:solidFill>
            </a:endParaRPr>
          </a:p>
        </p:txBody>
      </p:sp>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14</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5" name="Group 4"/>
          <p:cNvGrpSpPr/>
          <p:nvPr/>
        </p:nvGrpSpPr>
        <p:grpSpPr>
          <a:xfrm>
            <a:off x="1066800" y="1447800"/>
            <a:ext cx="7391400" cy="2895600"/>
            <a:chOff x="1066800" y="1447800"/>
            <a:chExt cx="7391400" cy="2895600"/>
          </a:xfrm>
        </p:grpSpPr>
        <p:grpSp>
          <p:nvGrpSpPr>
            <p:cNvPr id="31" name="Group 30"/>
            <p:cNvGrpSpPr/>
            <p:nvPr/>
          </p:nvGrpSpPr>
          <p:grpSpPr>
            <a:xfrm>
              <a:off x="1828800" y="2155686"/>
              <a:ext cx="2933700" cy="2187714"/>
              <a:chOff x="1524000" y="2306070"/>
              <a:chExt cx="2933700" cy="2187714"/>
            </a:xfrm>
          </p:grpSpPr>
          <p:grpSp>
            <p:nvGrpSpPr>
              <p:cNvPr id="13" name="Group 12"/>
              <p:cNvGrpSpPr/>
              <p:nvPr/>
            </p:nvGrpSpPr>
            <p:grpSpPr>
              <a:xfrm>
                <a:off x="1524000" y="3733800"/>
                <a:ext cx="1704280" cy="759984"/>
                <a:chOff x="1524000" y="3733800"/>
                <a:chExt cx="1704280" cy="759984"/>
              </a:xfrm>
            </p:grpSpPr>
            <p:sp>
              <p:nvSpPr>
                <p:cNvPr id="22" name="Rectangle 21"/>
                <p:cNvSpPr/>
                <p:nvPr/>
              </p:nvSpPr>
              <p:spPr>
                <a:xfrm>
                  <a:off x="1524000" y="3733800"/>
                  <a:ext cx="685800" cy="429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42480" y="3989268"/>
                  <a:ext cx="685800" cy="504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Arrow Connector 20"/>
              <p:cNvCxnSpPr>
                <a:stCxn id="12" idx="2"/>
                <a:endCxn id="22" idx="0"/>
              </p:cNvCxnSpPr>
              <p:nvPr/>
            </p:nvCxnSpPr>
            <p:spPr>
              <a:xfrm flipH="1">
                <a:off x="1866900" y="2306070"/>
                <a:ext cx="2590800" cy="14277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2"/>
                <a:endCxn id="23" idx="0"/>
              </p:cNvCxnSpPr>
              <p:nvPr/>
            </p:nvCxnSpPr>
            <p:spPr>
              <a:xfrm flipH="1">
                <a:off x="2885380" y="2306070"/>
                <a:ext cx="1572320" cy="16831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066800" y="1447800"/>
              <a:ext cx="7391400" cy="2893584"/>
              <a:chOff x="1066800" y="1447800"/>
              <a:chExt cx="7391400" cy="2893584"/>
            </a:xfrm>
          </p:grpSpPr>
          <p:grpSp>
            <p:nvGrpSpPr>
              <p:cNvPr id="11" name="Group 10"/>
              <p:cNvGrpSpPr/>
              <p:nvPr/>
            </p:nvGrpSpPr>
            <p:grpSpPr>
              <a:xfrm>
                <a:off x="1066800" y="1447800"/>
                <a:ext cx="7391400" cy="2389068"/>
                <a:chOff x="1066800" y="1447800"/>
                <a:chExt cx="7391400" cy="2389068"/>
              </a:xfrm>
            </p:grpSpPr>
            <p:cxnSp>
              <p:nvCxnSpPr>
                <p:cNvPr id="8" name="Straight Arrow Connector 7"/>
                <p:cNvCxnSpPr>
                  <a:endCxn id="32" idx="0"/>
                </p:cNvCxnSpPr>
                <p:nvPr/>
              </p:nvCxnSpPr>
              <p:spPr>
                <a:xfrm flipH="1">
                  <a:off x="6258620" y="2158663"/>
                  <a:ext cx="142180" cy="14227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6800" y="1447800"/>
                  <a:ext cx="7391400" cy="70788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latin typeface="Times New Roman" pitchFamily="18" charset="0"/>
                      <a:cs typeface="Times New Roman" pitchFamily="18" charset="0"/>
                    </a:rPr>
                    <a:t>VALUES </a:t>
                  </a:r>
                  <a:r>
                    <a:rPr lang="en-US" sz="2000" dirty="0" smtClean="0">
                      <a:latin typeface="Times New Roman" pitchFamily="18" charset="0"/>
                      <a:cs typeface="Times New Roman" pitchFamily="18" charset="0"/>
                    </a:rPr>
                    <a:t>OF MEAN </a:t>
                  </a:r>
                  <a:r>
                    <a:rPr lang="en-US" sz="2000" b="1" dirty="0" smtClean="0">
                      <a:latin typeface="Times New Roman" pitchFamily="18" charset="0"/>
                      <a:cs typeface="Times New Roman" pitchFamily="18" charset="0"/>
                    </a:rPr>
                    <a:t>AOD/ZPBL</a:t>
                  </a: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MATCH MEAN </a:t>
                  </a:r>
                  <a:r>
                    <a:rPr lang="en-US" sz="2000" b="1" dirty="0" smtClean="0">
                      <a:latin typeface="Times New Roman" pitchFamily="18" charset="0"/>
                      <a:cs typeface="Times New Roman" pitchFamily="18" charset="0"/>
                    </a:rPr>
                    <a:t>PM</a:t>
                  </a:r>
                  <a:r>
                    <a:rPr lang="en-US" sz="2000" dirty="0" smtClean="0">
                      <a:latin typeface="Times New Roman" pitchFamily="18" charset="0"/>
                      <a:cs typeface="Times New Roman" pitchFamily="18" charset="0"/>
                    </a:rPr>
                    <a:t> BETTER ON THE </a:t>
                  </a:r>
                  <a:r>
                    <a:rPr lang="en-US" sz="2000" dirty="0" smtClean="0">
                      <a:latin typeface="Times New Roman" pitchFamily="18" charset="0"/>
                      <a:cs typeface="Times New Roman" pitchFamily="18" charset="0"/>
                    </a:rPr>
                    <a:t>EASTERN SIDE OF THE PO VALLEY</a:t>
                  </a:r>
                  <a:endParaRPr lang="en-US" sz="2000" baseline="-25000" dirty="0" smtClean="0">
                    <a:latin typeface="Times New Roman" pitchFamily="18" charset="0"/>
                    <a:cs typeface="Times New Roman" pitchFamily="18" charset="0"/>
                  </a:endParaRPr>
                </a:p>
              </p:txBody>
            </p:sp>
            <p:cxnSp>
              <p:nvCxnSpPr>
                <p:cNvPr id="17" name="Straight Arrow Connector 16"/>
                <p:cNvCxnSpPr>
                  <a:endCxn id="33" idx="0"/>
                </p:cNvCxnSpPr>
                <p:nvPr/>
              </p:nvCxnSpPr>
              <p:spPr>
                <a:xfrm>
                  <a:off x="6400800" y="2158663"/>
                  <a:ext cx="876300" cy="16782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5915720" y="3581400"/>
                <a:ext cx="685800" cy="429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934200" y="3836868"/>
                <a:ext cx="685800" cy="504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221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15</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smtClean="0">
                <a:solidFill>
                  <a:schemeClr val="tx2"/>
                </a:solidFill>
              </a:rPr>
              <a:t>Conclusion</a:t>
            </a:r>
            <a:endParaRPr lang="it-IT" b="1" dirty="0">
              <a:solidFill>
                <a:schemeClr val="tx2"/>
              </a:solidFill>
            </a:endParaRPr>
          </a:p>
        </p:txBody>
      </p:sp>
      <p:sp>
        <p:nvSpPr>
          <p:cNvPr id="6" name="Content Placeholder 2"/>
          <p:cNvSpPr txBox="1">
            <a:spLocks/>
          </p:cNvSpPr>
          <p:nvPr/>
        </p:nvSpPr>
        <p:spPr>
          <a:xfrm>
            <a:off x="457200" y="1219200"/>
            <a:ext cx="8458200" cy="4525963"/>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80000"/>
              <a:buBlip>
                <a:blip r:embed="rId2"/>
              </a:buBlip>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IMAPP </a:t>
            </a:r>
            <a:r>
              <a:rPr lang="el-GR" dirty="0">
                <a:latin typeface="Times New Roman" pitchFamily="18" charset="0"/>
                <a:cs typeface="Times New Roman" pitchFamily="18" charset="0"/>
              </a:rPr>
              <a:t>IDEA-I </a:t>
            </a:r>
            <a:r>
              <a:rPr lang="en-US" dirty="0">
                <a:latin typeface="Times New Roman" pitchFamily="18" charset="0"/>
                <a:cs typeface="Times New Roman" pitchFamily="18" charset="0"/>
              </a:rPr>
              <a:t>aerosol forecasts </a:t>
            </a:r>
            <a:r>
              <a:rPr lang="el-GR" dirty="0">
                <a:latin typeface="Times New Roman" pitchFamily="18" charset="0"/>
                <a:cs typeface="Times New Roman" pitchFamily="18" charset="0"/>
              </a:rPr>
              <a:t>heightens the comprehension of air quality </a:t>
            </a:r>
            <a:r>
              <a:rPr lang="en-US" dirty="0">
                <a:latin typeface="Times New Roman" pitchFamily="18" charset="0"/>
                <a:cs typeface="Times New Roman" pitchFamily="18" charset="0"/>
              </a:rPr>
              <a:t>within the Po </a:t>
            </a:r>
            <a:r>
              <a:rPr lang="en-US" dirty="0" smtClean="0">
                <a:latin typeface="Times New Roman" pitchFamily="18" charset="0"/>
                <a:cs typeface="Times New Roman" pitchFamily="18" charset="0"/>
              </a:rPr>
              <a:t>Valley </a:t>
            </a:r>
            <a:endParaRPr lang="en-US" dirty="0">
              <a:latin typeface="Times New Roman" pitchFamily="18" charset="0"/>
              <a:cs typeface="Times New Roman" pitchFamily="18" charset="0"/>
            </a:endParaRPr>
          </a:p>
          <a:p>
            <a:pPr>
              <a:buSzPct val="180000"/>
              <a:buBlip>
                <a:blip r:embed="rId2"/>
              </a:buBlip>
            </a:pPr>
            <a:r>
              <a:rPr lang="en-US" dirty="0" smtClean="0">
                <a:latin typeface="Times New Roman" pitchFamily="18" charset="0"/>
                <a:cs typeface="Times New Roman" pitchFamily="18" charset="0"/>
              </a:rPr>
              <a:t>  MODIS AOD and AOD/ZPBL has been </a:t>
            </a:r>
          </a:p>
          <a:p>
            <a:pPr marL="0" indent="0">
              <a:spcBef>
                <a:spcPts val="0"/>
              </a:spcBef>
              <a:buSzPct val="18000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co-located ground-based PM</a:t>
            </a:r>
            <a:r>
              <a:rPr lang="en-US" baseline="-25000" dirty="0" smtClean="0">
                <a:latin typeface="Times New Roman" pitchFamily="18" charset="0"/>
                <a:cs typeface="Times New Roman" pitchFamily="18" charset="0"/>
              </a:rPr>
              <a:t>10</a:t>
            </a:r>
            <a:r>
              <a:rPr lang="en-US" dirty="0" smtClean="0">
                <a:latin typeface="Times New Roman" pitchFamily="18" charset="0"/>
                <a:cs typeface="Times New Roman" pitchFamily="18" charset="0"/>
              </a:rPr>
              <a:t> concentration  </a:t>
            </a:r>
          </a:p>
          <a:p>
            <a:pPr marL="0" indent="0">
              <a:spcBef>
                <a:spcPts val="0"/>
              </a:spcBef>
              <a:buSzPct val="18000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measurements at 126 stations over the Po Valley</a:t>
            </a:r>
          </a:p>
          <a:p>
            <a:pPr>
              <a:buSzPct val="180000"/>
              <a:buBlip>
                <a:blip r:embed="rId2"/>
              </a:buBlip>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The correlation between PM</a:t>
            </a:r>
            <a:r>
              <a:rPr lang="en-US" baseline="-25000" dirty="0" smtClean="0">
                <a:latin typeface="Times New Roman" pitchFamily="18" charset="0"/>
                <a:cs typeface="Times New Roman" pitchFamily="18" charset="0"/>
              </a:rPr>
              <a:t>10</a:t>
            </a:r>
            <a:r>
              <a:rPr lang="en-US" dirty="0" smtClean="0">
                <a:latin typeface="Times New Roman" pitchFamily="18" charset="0"/>
                <a:cs typeface="Times New Roman" pitchFamily="18" charset="0"/>
              </a:rPr>
              <a:t> and AOD/ZPBL (R</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=0.94) is found to be superior to the correlation between AOD and PM</a:t>
            </a:r>
            <a:r>
              <a:rPr lang="en-US" baseline="-25000" dirty="0" smtClean="0">
                <a:latin typeface="Times New Roman" pitchFamily="18" charset="0"/>
                <a:cs typeface="Times New Roman" pitchFamily="18" charset="0"/>
              </a:rPr>
              <a:t>10</a:t>
            </a:r>
            <a:r>
              <a:rPr lang="en-US" dirty="0" smtClean="0">
                <a:latin typeface="Times New Roman" pitchFamily="18" charset="0"/>
                <a:cs typeface="Times New Roman" pitchFamily="18" charset="0"/>
              </a:rPr>
              <a:t> (R</a:t>
            </a:r>
            <a:r>
              <a:rPr lang="en-US" baseline="30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=0.89) within the Po Valley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chemeClr val="tx2"/>
                </a:solidFill>
              </a:rPr>
              <a:t>Outgoing</a:t>
            </a:r>
            <a:r>
              <a:rPr lang="it-IT" b="1" dirty="0" smtClean="0">
                <a:solidFill>
                  <a:schemeClr val="tx2"/>
                </a:solidFill>
              </a:rPr>
              <a:t> and Future Work</a:t>
            </a:r>
            <a:endParaRPr lang="it-IT" b="1" dirty="0">
              <a:solidFill>
                <a:schemeClr val="tx2"/>
              </a:solidFill>
            </a:endParaRPr>
          </a:p>
        </p:txBody>
      </p:sp>
      <p:sp>
        <p:nvSpPr>
          <p:cNvPr id="4" name="Segnaposto piè di pagina 3"/>
          <p:cNvSpPr>
            <a:spLocks noGrp="1"/>
          </p:cNvSpPr>
          <p:nvPr>
            <p:ph type="ftr" sz="quarter" idx="11"/>
          </p:nvPr>
        </p:nvSpPr>
        <p:spPr/>
        <p:txBody>
          <a:bodyPr/>
          <a:lstStyle/>
          <a:p>
            <a:r>
              <a:rPr lang="en-US" smtClean="0"/>
              <a:t>CSPP/IMAPP Users' Group Meeting 2013</a:t>
            </a:r>
            <a:endParaRPr lang="en-US"/>
          </a:p>
        </p:txBody>
      </p:sp>
      <p:sp>
        <p:nvSpPr>
          <p:cNvPr id="5" name="Segnaposto numero diapositiva 4"/>
          <p:cNvSpPr>
            <a:spLocks noGrp="1"/>
          </p:cNvSpPr>
          <p:nvPr>
            <p:ph type="sldNum" sz="quarter" idx="12"/>
          </p:nvPr>
        </p:nvSpPr>
        <p:spPr/>
        <p:txBody>
          <a:bodyPr/>
          <a:lstStyle/>
          <a:p>
            <a:fld id="{4074C188-1B38-4813-ABA1-115842CBEB56}" type="slidenum">
              <a:rPr lang="en-US" smtClean="0"/>
              <a:pPr/>
              <a:t>16</a:t>
            </a:fld>
            <a:endParaRPr lang="en-US"/>
          </a:p>
        </p:txBody>
      </p:sp>
      <p:sp>
        <p:nvSpPr>
          <p:cNvPr id="6"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Rectangle 8"/>
          <p:cNvSpPr/>
          <p:nvPr/>
        </p:nvSpPr>
        <p:spPr>
          <a:xfrm>
            <a:off x="457200" y="1295400"/>
            <a:ext cx="8229600" cy="2657138"/>
          </a:xfrm>
          <a:prstGeom prst="rect">
            <a:avLst/>
          </a:prstGeom>
        </p:spPr>
        <p:txBody>
          <a:bodyPr wrap="square">
            <a:spAutoFit/>
          </a:bodyPr>
          <a:lstStyle/>
          <a:p>
            <a:pPr>
              <a:spcBef>
                <a:spcPts val="768"/>
              </a:spcBef>
              <a:buSzPct val="180000"/>
              <a:buBlip>
                <a:blip r:embed="rId3"/>
              </a:buBlip>
            </a:pPr>
            <a:r>
              <a:rPr lang="en-US" sz="3200" dirty="0" smtClean="0">
                <a:latin typeface="Times New Roman" pitchFamily="18" charset="0"/>
                <a:cs typeface="Times New Roman" pitchFamily="18" charset="0"/>
              </a:rPr>
              <a:t>  Validation of GFS PBL analyses with CALIPSO measurements</a:t>
            </a:r>
          </a:p>
          <a:p>
            <a:pPr>
              <a:spcBef>
                <a:spcPts val="768"/>
              </a:spcBef>
              <a:buSzPct val="180000"/>
              <a:buBlip>
                <a:blip r:embed="rId3"/>
              </a:buBlip>
            </a:pP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r>
              <a:rPr lang="en-GB" sz="3200" dirty="0" smtClean="0">
                <a:latin typeface="Times New Roman" pitchFamily="18" charset="0"/>
                <a:cs typeface="Times New Roman" pitchFamily="18" charset="0"/>
              </a:rPr>
              <a:t>Improvement of </a:t>
            </a:r>
            <a:r>
              <a:rPr lang="en-GB" sz="3200" dirty="0">
                <a:latin typeface="Times New Roman" pitchFamily="18" charset="0"/>
                <a:cs typeface="Times New Roman" pitchFamily="18" charset="0"/>
              </a:rPr>
              <a:t>spatial resolution of MODIS AOD </a:t>
            </a:r>
            <a:r>
              <a:rPr lang="en-GB" sz="3200" dirty="0" smtClean="0">
                <a:latin typeface="Times New Roman" pitchFamily="18" charset="0"/>
                <a:cs typeface="Times New Roman" pitchFamily="18" charset="0"/>
              </a:rPr>
              <a:t>by using 1km </a:t>
            </a:r>
            <a:r>
              <a:rPr lang="en-US" sz="3200" dirty="0" smtClean="0">
                <a:latin typeface="Times New Roman" pitchFamily="18" charset="0"/>
                <a:cs typeface="Times New Roman" pitchFamily="18" charset="0"/>
              </a:rPr>
              <a:t>MAIAC </a:t>
            </a:r>
            <a:r>
              <a:rPr lang="en-US" sz="3200" dirty="0">
                <a:latin typeface="Times New Roman" pitchFamily="18" charset="0"/>
                <a:cs typeface="Times New Roman" pitchFamily="18" charset="0"/>
              </a:rPr>
              <a:t>retrieval </a:t>
            </a:r>
            <a:r>
              <a:rPr lang="en-US" sz="3200" dirty="0" smtClean="0">
                <a:latin typeface="Times New Roman" pitchFamily="18" charset="0"/>
                <a:cs typeface="Times New Roman" pitchFamily="18" charset="0"/>
              </a:rPr>
              <a:t>(</a:t>
            </a:r>
            <a:r>
              <a:rPr lang="en-US" sz="3200" dirty="0" err="1">
                <a:latin typeface="Times New Roman" pitchFamily="18" charset="0"/>
                <a:cs typeface="Times New Roman" pitchFamily="18" charset="0"/>
              </a:rPr>
              <a:t>Lyapustin</a:t>
            </a:r>
            <a:r>
              <a:rPr lang="en-US" sz="3200" dirty="0">
                <a:latin typeface="Times New Roman" pitchFamily="18" charset="0"/>
                <a:cs typeface="Times New Roman" pitchFamily="18" charset="0"/>
              </a:rPr>
              <a:t>, A</a:t>
            </a:r>
            <a:r>
              <a:rPr lang="en-US" sz="3200" dirty="0" smtClean="0">
                <a:latin typeface="Times New Roman" pitchFamily="18" charset="0"/>
                <a:cs typeface="Times New Roman" pitchFamily="18" charset="0"/>
              </a:rPr>
              <a:t>. et al., 2011)</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2</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Titolo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dirty="0" smtClean="0">
                <a:ln>
                  <a:noFill/>
                </a:ln>
                <a:solidFill>
                  <a:schemeClr val="tx2"/>
                </a:solidFill>
                <a:effectLst/>
                <a:uLnTx/>
                <a:uFillTx/>
                <a:latin typeface="+mj-lt"/>
                <a:ea typeface="+mj-ea"/>
                <a:cs typeface="+mj-cs"/>
              </a:rPr>
              <a:t>Outline</a:t>
            </a:r>
            <a:endParaRPr kumimoji="0" lang="it-IT" sz="4400" b="1" i="0" u="none" strike="noStrike" kern="1200" cap="none" spc="0" normalizeH="0" baseline="0" noProof="0" dirty="0">
              <a:ln>
                <a:noFill/>
              </a:ln>
              <a:solidFill>
                <a:schemeClr val="tx2"/>
              </a:solidFill>
              <a:effectLst/>
              <a:uLnTx/>
              <a:uFillTx/>
              <a:latin typeface="+mj-lt"/>
              <a:ea typeface="+mj-ea"/>
              <a:cs typeface="+mj-cs"/>
            </a:endParaRPr>
          </a:p>
        </p:txBody>
      </p:sp>
      <p:sp>
        <p:nvSpPr>
          <p:cNvPr id="10" name="Content Placeholder 2"/>
          <p:cNvSpPr txBox="1">
            <a:spLocks/>
          </p:cNvSpPr>
          <p:nvPr/>
        </p:nvSpPr>
        <p:spPr>
          <a:xfrm>
            <a:off x="152400" y="990600"/>
            <a:ext cx="8839200" cy="536575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80000"/>
              <a:buBlip>
                <a:blip r:embed="rId3"/>
              </a:buBlip>
            </a:pPr>
            <a:r>
              <a:rPr lang="en-US" dirty="0" smtClean="0">
                <a:latin typeface="Times New Roman" pitchFamily="18" charset="0"/>
                <a:cs typeface="Times New Roman" pitchFamily="18" charset="0"/>
              </a:rPr>
              <a:t>  </a:t>
            </a:r>
            <a:r>
              <a:rPr lang="en-US" u="sng" dirty="0" smtClean="0">
                <a:latin typeface="Times New Roman" pitchFamily="18" charset="0"/>
                <a:cs typeface="Times New Roman" pitchFamily="18" charset="0"/>
              </a:rPr>
              <a:t>Po Valley Domain</a:t>
            </a:r>
            <a:r>
              <a:rPr lang="en-US" dirty="0" smtClean="0">
                <a:latin typeface="Times New Roman" pitchFamily="18" charset="0"/>
                <a:cs typeface="Times New Roman" pitchFamily="18" charset="0"/>
              </a:rPr>
              <a:t>: area of interest</a:t>
            </a:r>
          </a:p>
          <a:p>
            <a:pPr>
              <a:buSzPct val="180000"/>
              <a:buBlip>
                <a:blip r:embed="rId3"/>
              </a:buBlip>
            </a:pPr>
            <a:r>
              <a:rPr lang="en-US" dirty="0" smtClean="0">
                <a:latin typeface="Times New Roman" pitchFamily="18" charset="0"/>
                <a:cs typeface="Times New Roman" pitchFamily="18" charset="0"/>
              </a:rPr>
              <a:t>  IMAPP IDEA-International </a:t>
            </a:r>
            <a:r>
              <a:rPr lang="en-US" dirty="0">
                <a:latin typeface="Times New Roman" pitchFamily="18" charset="0"/>
                <a:cs typeface="Times New Roman" pitchFamily="18" charset="0"/>
              </a:rPr>
              <a:t>Application</a:t>
            </a:r>
          </a:p>
          <a:p>
            <a:pPr>
              <a:buSzPct val="180000"/>
              <a:buBlip>
                <a:blip r:embed="rId3"/>
              </a:buBlip>
            </a:pPr>
            <a:r>
              <a:rPr lang="en-US" dirty="0" smtClean="0">
                <a:latin typeface="Times New Roman" pitchFamily="18" charset="0"/>
                <a:cs typeface="Times New Roman" pitchFamily="18" charset="0"/>
              </a:rPr>
              <a:t>  </a:t>
            </a:r>
            <a:r>
              <a:rPr lang="en-US" u="sng" dirty="0" smtClean="0">
                <a:latin typeface="Times New Roman" pitchFamily="18" charset="0"/>
                <a:cs typeface="Times New Roman" pitchFamily="18" charset="0"/>
              </a:rPr>
              <a:t>PM</a:t>
            </a:r>
            <a:r>
              <a:rPr lang="en-US" u="sng" baseline="-25000" dirty="0" smtClean="0">
                <a:latin typeface="Times New Roman" pitchFamily="18" charset="0"/>
                <a:cs typeface="Times New Roman" pitchFamily="18" charset="0"/>
              </a:rPr>
              <a:t>10</a:t>
            </a:r>
            <a:r>
              <a:rPr lang="en-US" u="sng" dirty="0" smtClean="0">
                <a:latin typeface="Times New Roman" pitchFamily="18" charset="0"/>
                <a:cs typeface="Times New Roman" pitchFamily="18" charset="0"/>
              </a:rPr>
              <a:t> – AOD Correlation</a:t>
            </a:r>
            <a:r>
              <a:rPr lang="en-US" dirty="0" smtClean="0">
                <a:latin typeface="Times New Roman" pitchFamily="18" charset="0"/>
                <a:cs typeface="Times New Roman" pitchFamily="18" charset="0"/>
              </a:rPr>
              <a:t>: ground stations over Po Valley</a:t>
            </a:r>
            <a:endParaRPr lang="it-IT" b="1" dirty="0" smtClean="0">
              <a:solidFill>
                <a:schemeClr val="tx2"/>
              </a:solidFill>
            </a:endParaRPr>
          </a:p>
          <a:p>
            <a:pPr>
              <a:buSzPct val="180000"/>
              <a:buBlip>
                <a:blip r:embed="rId3"/>
              </a:buBlip>
            </a:pPr>
            <a:r>
              <a:rPr lang="en-US" dirty="0" smtClean="0">
                <a:latin typeface="Times New Roman" pitchFamily="18" charset="0"/>
                <a:cs typeface="Times New Roman" pitchFamily="18" charset="0"/>
              </a:rPr>
              <a:t>  Aerosol vertical distribution: analysis of </a:t>
            </a:r>
            <a:r>
              <a:rPr lang="en-US" u="sng" dirty="0" smtClean="0">
                <a:latin typeface="Times New Roman" pitchFamily="18" charset="0"/>
                <a:cs typeface="Times New Roman" pitchFamily="18" charset="0"/>
              </a:rPr>
              <a:t>PBL</a:t>
            </a:r>
            <a:r>
              <a:rPr lang="en-US" dirty="0" smtClean="0">
                <a:latin typeface="Times New Roman" pitchFamily="18" charset="0"/>
                <a:cs typeface="Times New Roman" pitchFamily="18" charset="0"/>
              </a:rPr>
              <a:t> information</a:t>
            </a:r>
          </a:p>
          <a:p>
            <a:pPr>
              <a:buSzPct val="180000"/>
              <a:buBlip>
                <a:blip r:embed="rId3"/>
              </a:buBlip>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u="sng" dirty="0" smtClean="0">
                <a:latin typeface="Times New Roman" pitchFamily="18" charset="0"/>
                <a:cs typeface="Times New Roman" pitchFamily="18" charset="0"/>
              </a:rPr>
              <a:t>PM</a:t>
            </a:r>
            <a:r>
              <a:rPr lang="en-US" u="sng" baseline="-25000" dirty="0" smtClean="0">
                <a:latin typeface="Times New Roman" pitchFamily="18" charset="0"/>
                <a:cs typeface="Times New Roman" pitchFamily="18" charset="0"/>
              </a:rPr>
              <a:t>10</a:t>
            </a:r>
            <a:r>
              <a:rPr lang="en-US" u="sng" dirty="0" smtClean="0">
                <a:latin typeface="Times New Roman" pitchFamily="18" charset="0"/>
                <a:cs typeface="Times New Roman" pitchFamily="18" charset="0"/>
              </a:rPr>
              <a:t> – AOD Correlation improvement</a:t>
            </a:r>
            <a:r>
              <a:rPr lang="en-US" dirty="0" smtClean="0">
                <a:latin typeface="Times New Roman" pitchFamily="18" charset="0"/>
                <a:cs typeface="Times New Roman" pitchFamily="18" charset="0"/>
              </a:rPr>
              <a:t>: use of PBL information over the Po Valley</a:t>
            </a:r>
          </a:p>
          <a:p>
            <a:pPr>
              <a:buSzPct val="180000"/>
              <a:buBlip>
                <a:blip r:embed="rId3"/>
              </a:buBlip>
            </a:pPr>
            <a:r>
              <a:rPr lang="en-US" dirty="0" smtClean="0">
                <a:latin typeface="Times New Roman" pitchFamily="18" charset="0"/>
                <a:cs typeface="Times New Roman" pitchFamily="18" charset="0"/>
              </a:rPr>
              <a:t>  Conclusion</a:t>
            </a:r>
          </a:p>
          <a:p>
            <a:pPr>
              <a:buSzPct val="180000"/>
              <a:buBlip>
                <a:blip r:embed="rId3"/>
              </a:buBlip>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Outgoing and Future work</a:t>
            </a:r>
            <a:endParaRPr lang="en-US" u="sng"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62219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74C188-1B38-4813-ABA1-115842CBEB56}" type="slidenum">
              <a:rPr lang="en-US" smtClean="0"/>
              <a:pPr/>
              <a:t>3</a:t>
            </a:fld>
            <a:endParaRPr lang="en-US"/>
          </a:p>
        </p:txBody>
      </p:sp>
      <p:sp>
        <p:nvSpPr>
          <p:cNvPr id="46" name="Segnaposto piè di pagina 45"/>
          <p:cNvSpPr>
            <a:spLocks noGrp="1"/>
          </p:cNvSpPr>
          <p:nvPr>
            <p:ph type="ftr" sz="quarter" idx="11"/>
          </p:nvPr>
        </p:nvSpPr>
        <p:spPr>
          <a:xfrm>
            <a:off x="-228600" y="6356350"/>
            <a:ext cx="8382000" cy="365125"/>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a:lstStyle/>
          <a:p>
            <a:r>
              <a:rPr lang="en-US" dirty="0" smtClean="0"/>
              <a:t>CSPP/IMAPP Users' Group Meeting 2013</a:t>
            </a:r>
            <a:endParaRPr lang="en-US" dirty="0"/>
          </a:p>
        </p:txBody>
      </p:sp>
      <p:grpSp>
        <p:nvGrpSpPr>
          <p:cNvPr id="13" name="Group 12"/>
          <p:cNvGrpSpPr/>
          <p:nvPr/>
        </p:nvGrpSpPr>
        <p:grpSpPr>
          <a:xfrm>
            <a:off x="76200" y="757535"/>
            <a:ext cx="5616678" cy="4805065"/>
            <a:chOff x="76200" y="757535"/>
            <a:chExt cx="5616678" cy="4805065"/>
          </a:xfrm>
        </p:grpSpPr>
        <p:grpSp>
          <p:nvGrpSpPr>
            <p:cNvPr id="16" name="Group 15"/>
            <p:cNvGrpSpPr>
              <a:grpSpLocks noChangeAspect="1"/>
            </p:cNvGrpSpPr>
            <p:nvPr/>
          </p:nvGrpSpPr>
          <p:grpSpPr>
            <a:xfrm>
              <a:off x="76200" y="757535"/>
              <a:ext cx="5133463" cy="4364263"/>
              <a:chOff x="381000" y="503332"/>
              <a:chExt cx="2696842" cy="2292747"/>
            </a:xfrm>
          </p:grpSpPr>
          <p:grpSp>
            <p:nvGrpSpPr>
              <p:cNvPr id="17" name="Group 16"/>
              <p:cNvGrpSpPr/>
              <p:nvPr/>
            </p:nvGrpSpPr>
            <p:grpSpPr>
              <a:xfrm>
                <a:off x="381000" y="503332"/>
                <a:ext cx="2696842" cy="2292747"/>
                <a:chOff x="561078" y="522382"/>
                <a:chExt cx="2696842" cy="2292747"/>
              </a:xfrm>
            </p:grpSpPr>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16" r="19545" b="36963"/>
                <a:stretch/>
              </p:blipFill>
              <p:spPr bwMode="auto">
                <a:xfrm>
                  <a:off x="1773609" y="1723511"/>
                  <a:ext cx="1484311" cy="1091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6557" r="91803"/>
                          </a14:imgEffect>
                          <a14:imgEffect>
                            <a14:saturation sat="0"/>
                          </a14:imgEffect>
                        </a14:imgLayer>
                      </a14:imgProps>
                    </a:ext>
                    <a:ext uri="{28A0092B-C50C-407E-A947-70E740481C1C}">
                      <a14:useLocalDpi xmlns:a14="http://schemas.microsoft.com/office/drawing/2010/main" val="0"/>
                    </a:ext>
                  </a:extLst>
                </a:blip>
                <a:srcRect l="7126" r="7126"/>
                <a:stretch/>
              </p:blipFill>
              <p:spPr bwMode="auto">
                <a:xfrm>
                  <a:off x="561078" y="522382"/>
                  <a:ext cx="1207366" cy="1458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Rectangle 17"/>
              <p:cNvSpPr/>
              <p:nvPr/>
            </p:nvSpPr>
            <p:spPr>
              <a:xfrm>
                <a:off x="533400" y="738187"/>
                <a:ext cx="400050" cy="176213"/>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9" name="Straight Connector 18"/>
              <p:cNvCxnSpPr/>
              <p:nvPr/>
            </p:nvCxnSpPr>
            <p:spPr>
              <a:xfrm>
                <a:off x="929030" y="742493"/>
                <a:ext cx="2148812" cy="9619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32688" y="914400"/>
                <a:ext cx="660843" cy="790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4010" y="918058"/>
                <a:ext cx="1054356" cy="18780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a:off x="5331542" y="3066017"/>
              <a:ext cx="0" cy="2045949"/>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53963" y="5193268"/>
              <a:ext cx="2286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5° - 15° E</a:t>
              </a:r>
              <a:endParaRPr lang="en-US" b="1" dirty="0">
                <a:latin typeface="Times New Roman" pitchFamily="18" charset="0"/>
                <a:cs typeface="Times New Roman" pitchFamily="18" charset="0"/>
              </a:endParaRPr>
            </a:p>
          </p:txBody>
        </p:sp>
        <p:sp>
          <p:nvSpPr>
            <p:cNvPr id="25" name="TextBox 24"/>
            <p:cNvSpPr txBox="1"/>
            <p:nvPr/>
          </p:nvSpPr>
          <p:spPr>
            <a:xfrm rot="16200000">
              <a:off x="4365212" y="3994854"/>
              <a:ext cx="2286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40° - 50° N</a:t>
              </a:r>
              <a:endParaRPr lang="en-US" b="1" dirty="0">
                <a:latin typeface="Times New Roman" pitchFamily="18" charset="0"/>
                <a:cs typeface="Times New Roman" pitchFamily="18" charset="0"/>
              </a:endParaRPr>
            </a:p>
          </p:txBody>
        </p:sp>
        <p:cxnSp>
          <p:nvCxnSpPr>
            <p:cNvPr id="27" name="Straight Arrow Connector 26"/>
            <p:cNvCxnSpPr/>
            <p:nvPr/>
          </p:nvCxnSpPr>
          <p:spPr>
            <a:xfrm>
              <a:off x="2394097" y="5227108"/>
              <a:ext cx="2835231"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4803058" y="1286453"/>
            <a:ext cx="3367548" cy="830997"/>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600"/>
              </a:spcAft>
            </a:pPr>
            <a:r>
              <a:rPr lang="en-US" sz="2400" dirty="0" smtClean="0">
                <a:latin typeface="Times New Roman" pitchFamily="18" charset="0"/>
                <a:cs typeface="Times New Roman" pitchFamily="18" charset="0"/>
              </a:rPr>
              <a:t>Specific </a:t>
            </a:r>
            <a:r>
              <a:rPr lang="en-US" sz="2400" b="1" dirty="0" smtClean="0">
                <a:latin typeface="Times New Roman" pitchFamily="18" charset="0"/>
                <a:cs typeface="Times New Roman" pitchFamily="18" charset="0"/>
              </a:rPr>
              <a:t>geographic domain </a:t>
            </a:r>
            <a:r>
              <a:rPr lang="en-US" sz="2400" dirty="0" smtClean="0">
                <a:latin typeface="Times New Roman" pitchFamily="18" charset="0"/>
                <a:cs typeface="Times New Roman" pitchFamily="18" charset="0"/>
              </a:rPr>
              <a:t>of interest</a:t>
            </a:r>
          </a:p>
        </p:txBody>
      </p:sp>
      <p:grpSp>
        <p:nvGrpSpPr>
          <p:cNvPr id="51" name="Group 50"/>
          <p:cNvGrpSpPr/>
          <p:nvPr/>
        </p:nvGrpSpPr>
        <p:grpSpPr>
          <a:xfrm>
            <a:off x="3886200" y="3334386"/>
            <a:ext cx="5176684" cy="3295014"/>
            <a:chOff x="3886200" y="3334386"/>
            <a:chExt cx="5176684" cy="3295014"/>
          </a:xfrm>
        </p:grpSpPr>
        <p:sp>
          <p:nvSpPr>
            <p:cNvPr id="45" name="TextBox 44"/>
            <p:cNvSpPr txBox="1"/>
            <p:nvPr/>
          </p:nvSpPr>
          <p:spPr>
            <a:xfrm>
              <a:off x="5695336" y="5152072"/>
              <a:ext cx="3367548" cy="1477328"/>
            </a:xfrm>
            <a:prstGeom prst="rect">
              <a:avLst/>
            </a:prstGeom>
            <a:solidFill>
              <a:schemeClr val="bg1"/>
            </a:solidFill>
            <a:ln w="28575">
              <a:solidFill>
                <a:srgbClr val="66FF33"/>
              </a:solidFill>
            </a:ln>
          </p:spPr>
          <p:txBody>
            <a:bodyPr wrap="square" rtlCol="0">
              <a:spAutoFit/>
            </a:bodyPr>
            <a:lstStyle/>
            <a:p>
              <a:pPr algn="ctr"/>
              <a:r>
                <a:rPr lang="en-US" b="1" dirty="0" smtClean="0">
                  <a:latin typeface="Times New Roman" pitchFamily="18" charset="0"/>
                  <a:cs typeface="Times New Roman" pitchFamily="18" charset="0"/>
                </a:rPr>
                <a:t>Alpine chain  </a:t>
              </a:r>
              <a:r>
                <a:rPr lang="en-US" dirty="0" smtClean="0">
                  <a:latin typeface="Times New Roman" pitchFamily="18" charset="0"/>
                  <a:cs typeface="Times New Roman" pitchFamily="18" charset="0"/>
                </a:rPr>
                <a:t>acts as a barrier to winds blowing from Northern Europe and the Mediterranean,</a:t>
              </a:r>
            </a:p>
            <a:p>
              <a:pPr algn="ctr"/>
              <a:r>
                <a:rPr lang="en-US" dirty="0" smtClean="0">
                  <a:latin typeface="Times New Roman" pitchFamily="18" charset="0"/>
                  <a:cs typeface="Times New Roman" pitchFamily="18" charset="0"/>
                </a:rPr>
                <a:t>favoring the </a:t>
              </a:r>
              <a:r>
                <a:rPr lang="en-US" b="1" dirty="0" smtClean="0">
                  <a:latin typeface="Times New Roman" pitchFamily="18" charset="0"/>
                  <a:cs typeface="Times New Roman" pitchFamily="18" charset="0"/>
                </a:rPr>
                <a:t>stagnation of pollutants</a:t>
              </a:r>
              <a:endParaRPr lang="en-US" b="1" dirty="0">
                <a:latin typeface="Times New Roman" pitchFamily="18" charset="0"/>
                <a:cs typeface="Times New Roman" pitchFamily="18" charset="0"/>
              </a:endParaRPr>
            </a:p>
          </p:txBody>
        </p:sp>
        <p:cxnSp>
          <p:nvCxnSpPr>
            <p:cNvPr id="48" name="Straight Arrow Connector 47"/>
            <p:cNvCxnSpPr>
              <a:stCxn id="45" idx="1"/>
            </p:cNvCxnSpPr>
            <p:nvPr/>
          </p:nvCxnSpPr>
          <p:spPr>
            <a:xfrm flipH="1" flipV="1">
              <a:off x="3886200" y="3334386"/>
              <a:ext cx="1809136" cy="2556350"/>
            </a:xfrm>
            <a:prstGeom prst="straightConnector1">
              <a:avLst/>
            </a:prstGeom>
            <a:ln w="28575">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5" idx="1"/>
            </p:cNvCxnSpPr>
            <p:nvPr/>
          </p:nvCxnSpPr>
          <p:spPr>
            <a:xfrm flipH="1" flipV="1">
              <a:off x="3886200" y="4267202"/>
              <a:ext cx="1809136" cy="1623534"/>
            </a:xfrm>
            <a:prstGeom prst="straightConnector1">
              <a:avLst/>
            </a:prstGeom>
            <a:ln w="28575">
              <a:solidFill>
                <a:srgbClr val="66FF33"/>
              </a:solidFill>
              <a:tailEnd type="arrow"/>
            </a:ln>
          </p:spPr>
          <p:style>
            <a:lnRef idx="1">
              <a:schemeClr val="accent1"/>
            </a:lnRef>
            <a:fillRef idx="0">
              <a:schemeClr val="accent1"/>
            </a:fillRef>
            <a:effectRef idx="0">
              <a:schemeClr val="accent1"/>
            </a:effectRef>
            <a:fontRef idx="minor">
              <a:schemeClr val="tx1"/>
            </a:fontRef>
          </p:style>
        </p:cxnSp>
      </p:grpSp>
      <p:sp>
        <p:nvSpPr>
          <p:cNvPr id="44" name="Down Arrow 43"/>
          <p:cNvSpPr/>
          <p:nvPr/>
        </p:nvSpPr>
        <p:spPr>
          <a:xfrm>
            <a:off x="7010398" y="4623495"/>
            <a:ext cx="838202" cy="50102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nvGrpSpPr>
          <p:cNvPr id="64" name="Group 63"/>
          <p:cNvGrpSpPr/>
          <p:nvPr/>
        </p:nvGrpSpPr>
        <p:grpSpPr>
          <a:xfrm>
            <a:off x="2850122" y="2334161"/>
            <a:ext cx="6065278" cy="1856839"/>
            <a:chOff x="2850122" y="2334161"/>
            <a:chExt cx="6065278" cy="1856839"/>
          </a:xfrm>
        </p:grpSpPr>
        <p:grpSp>
          <p:nvGrpSpPr>
            <p:cNvPr id="35" name="Group 34"/>
            <p:cNvGrpSpPr/>
            <p:nvPr/>
          </p:nvGrpSpPr>
          <p:grpSpPr>
            <a:xfrm>
              <a:off x="2850122" y="2338943"/>
              <a:ext cx="6065278" cy="1852057"/>
              <a:chOff x="2850122" y="3377657"/>
              <a:chExt cx="6065278" cy="1852057"/>
            </a:xfrm>
          </p:grpSpPr>
          <p:sp>
            <p:nvSpPr>
              <p:cNvPr id="28" name="Rounded Rectangle 27"/>
              <p:cNvSpPr/>
              <p:nvPr/>
            </p:nvSpPr>
            <p:spPr>
              <a:xfrm>
                <a:off x="5791200" y="3377657"/>
                <a:ext cx="3124200" cy="1242457"/>
              </a:xfrm>
              <a:prstGeom prst="roundRect">
                <a:avLst/>
              </a:prstGeom>
              <a:solidFill>
                <a:schemeClr val="bg1"/>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 name="TextBox 28"/>
              <p:cNvSpPr txBox="1"/>
              <p:nvPr/>
            </p:nvSpPr>
            <p:spPr>
              <a:xfrm>
                <a:off x="2850122" y="4983493"/>
                <a:ext cx="380999" cy="246221"/>
              </a:xfrm>
              <a:prstGeom prst="rect">
                <a:avLst/>
              </a:prstGeom>
              <a:noFill/>
              <a:ln w="28575">
                <a:solidFill>
                  <a:srgbClr val="00B0F0"/>
                </a:solidFill>
              </a:ln>
            </p:spPr>
            <p:txBody>
              <a:bodyPr wrap="square" rtlCol="0">
                <a:spAutoFit/>
              </a:bodyPr>
              <a:lstStyle/>
              <a:p>
                <a:pPr algn="ctr"/>
                <a:r>
                  <a:rPr lang="en-US" sz="1000" b="1" dirty="0" smtClean="0">
                    <a:solidFill>
                      <a:schemeClr val="bg1"/>
                    </a:solidFill>
                  </a:rPr>
                  <a:t>TO</a:t>
                </a:r>
                <a:endParaRPr lang="en-US" sz="1000" b="1" dirty="0">
                  <a:solidFill>
                    <a:schemeClr val="bg1"/>
                  </a:solidFill>
                </a:endParaRPr>
              </a:p>
            </p:txBody>
          </p:sp>
          <p:sp>
            <p:nvSpPr>
              <p:cNvPr id="31" name="TextBox 30"/>
              <p:cNvSpPr txBox="1"/>
              <p:nvPr/>
            </p:nvSpPr>
            <p:spPr>
              <a:xfrm>
                <a:off x="3231121" y="4601207"/>
                <a:ext cx="380999" cy="246221"/>
              </a:xfrm>
              <a:prstGeom prst="rect">
                <a:avLst/>
              </a:prstGeom>
              <a:noFill/>
              <a:ln w="28575">
                <a:solidFill>
                  <a:srgbClr val="00B0F0"/>
                </a:solidFill>
              </a:ln>
            </p:spPr>
            <p:txBody>
              <a:bodyPr wrap="square" rtlCol="0">
                <a:spAutoFit/>
              </a:bodyPr>
              <a:lstStyle/>
              <a:p>
                <a:pPr algn="ctr"/>
                <a:r>
                  <a:rPr lang="en-US" sz="1000" b="1" dirty="0" smtClean="0">
                    <a:solidFill>
                      <a:schemeClr val="bg1"/>
                    </a:solidFill>
                  </a:rPr>
                  <a:t>MI</a:t>
                </a:r>
                <a:endParaRPr lang="en-US" sz="1000" b="1" dirty="0">
                  <a:solidFill>
                    <a:schemeClr val="bg1"/>
                  </a:solidFill>
                </a:endParaRPr>
              </a:p>
            </p:txBody>
          </p:sp>
          <p:cxnSp>
            <p:nvCxnSpPr>
              <p:cNvPr id="32" name="Straight Arrow Connector 31"/>
              <p:cNvCxnSpPr>
                <a:stCxn id="28" idx="1"/>
                <a:endCxn id="31" idx="3"/>
              </p:cNvCxnSpPr>
              <p:nvPr/>
            </p:nvCxnSpPr>
            <p:spPr>
              <a:xfrm flipH="1">
                <a:off x="3612120" y="3998886"/>
                <a:ext cx="2179080" cy="725432"/>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8" idx="1"/>
                <a:endCxn id="29" idx="3"/>
              </p:cNvCxnSpPr>
              <p:nvPr/>
            </p:nvCxnSpPr>
            <p:spPr>
              <a:xfrm flipH="1">
                <a:off x="3231121" y="3998886"/>
                <a:ext cx="2560079" cy="110771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5867400" y="2334161"/>
              <a:ext cx="2971800" cy="132343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600"/>
                </a:spcAft>
              </a:pPr>
              <a:r>
                <a:rPr lang="en-US" sz="2000" dirty="0" smtClean="0">
                  <a:latin typeface="Times New Roman" pitchFamily="18" charset="0"/>
                  <a:cs typeface="Times New Roman" pitchFamily="18" charset="0"/>
                </a:rPr>
                <a:t>The largest </a:t>
              </a:r>
              <a:r>
                <a:rPr lang="en-US" sz="2000" b="1" dirty="0" smtClean="0">
                  <a:latin typeface="Times New Roman" pitchFamily="18" charset="0"/>
                  <a:cs typeface="Times New Roman" pitchFamily="18" charset="0"/>
                </a:rPr>
                <a:t>industrial</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trading</a:t>
              </a:r>
              <a:r>
                <a:rPr lang="en-US" sz="2000" dirty="0" smtClean="0">
                  <a:latin typeface="Times New Roman" pitchFamily="18" charset="0"/>
                  <a:cs typeface="Times New Roman" pitchFamily="18" charset="0"/>
                </a:rPr>
                <a:t> and </a:t>
              </a:r>
              <a:r>
                <a:rPr lang="en-US" sz="2000" b="1" dirty="0" smtClean="0">
                  <a:latin typeface="Times New Roman" pitchFamily="18" charset="0"/>
                  <a:cs typeface="Times New Roman" pitchFamily="18" charset="0"/>
                </a:rPr>
                <a:t>agricultural</a:t>
              </a:r>
              <a:r>
                <a:rPr lang="en-US" sz="2000" dirty="0" smtClean="0">
                  <a:latin typeface="Times New Roman" pitchFamily="18" charset="0"/>
                  <a:cs typeface="Times New Roman" pitchFamily="18" charset="0"/>
                </a:rPr>
                <a:t> area with a high population density</a:t>
              </a:r>
            </a:p>
          </p:txBody>
        </p:sp>
      </p:grpSp>
      <p:grpSp>
        <p:nvGrpSpPr>
          <p:cNvPr id="65" name="Group 64"/>
          <p:cNvGrpSpPr/>
          <p:nvPr/>
        </p:nvGrpSpPr>
        <p:grpSpPr>
          <a:xfrm>
            <a:off x="5791200" y="3657600"/>
            <a:ext cx="3124201" cy="1015663"/>
            <a:chOff x="5791200" y="3657600"/>
            <a:chExt cx="3124201" cy="1015663"/>
          </a:xfrm>
        </p:grpSpPr>
        <p:sp>
          <p:nvSpPr>
            <p:cNvPr id="43" name="Rounded Rectangle 42"/>
            <p:cNvSpPr/>
            <p:nvPr/>
          </p:nvSpPr>
          <p:spPr>
            <a:xfrm>
              <a:off x="5791200" y="3686807"/>
              <a:ext cx="3124201" cy="936688"/>
            </a:xfrm>
            <a:prstGeom prst="roundRect">
              <a:avLst/>
            </a:prstGeom>
            <a:solidFill>
              <a:schemeClr val="bg1"/>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5867400" y="3657600"/>
              <a:ext cx="3048000"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600"/>
                </a:spcAft>
              </a:pPr>
              <a:r>
                <a:rPr lang="en-US" sz="2000" dirty="0" smtClean="0">
                  <a:latin typeface="Times New Roman" pitchFamily="18" charset="0"/>
                  <a:cs typeface="Times New Roman" pitchFamily="18" charset="0"/>
                </a:rPr>
                <a:t>Area with the most severe </a:t>
              </a:r>
              <a:r>
                <a:rPr lang="en-US" sz="2000" b="1" dirty="0" smtClean="0">
                  <a:latin typeface="Times New Roman" pitchFamily="18" charset="0"/>
                  <a:cs typeface="Times New Roman" pitchFamily="18" charset="0"/>
                </a:rPr>
                <a:t>air pollution </a:t>
              </a:r>
              <a:r>
                <a:rPr lang="en-US" sz="2000" dirty="0" smtClean="0">
                  <a:latin typeface="Times New Roman" pitchFamily="18" charset="0"/>
                  <a:cs typeface="Times New Roman" pitchFamily="18" charset="0"/>
                </a:rPr>
                <a:t>problems in the country</a:t>
              </a:r>
              <a:endParaRPr lang="en-US" sz="2000" dirty="0">
                <a:latin typeface="Times New Roman" pitchFamily="18" charset="0"/>
                <a:cs typeface="Times New Roman" pitchFamily="18" charset="0"/>
              </a:endParaRPr>
            </a:p>
          </p:txBody>
        </p:sp>
      </p:grpSp>
      <p:sp>
        <p:nvSpPr>
          <p:cNvPr id="2" name="Title 1"/>
          <p:cNvSpPr>
            <a:spLocks noGrp="1"/>
          </p:cNvSpPr>
          <p:nvPr>
            <p:ph type="title"/>
          </p:nvPr>
        </p:nvSpPr>
        <p:spPr>
          <a:xfrm>
            <a:off x="457200" y="76200"/>
            <a:ext cx="8229600" cy="1143000"/>
          </a:xfrm>
        </p:spPr>
        <p:txBody>
          <a:bodyPr>
            <a:normAutofit/>
          </a:bodyPr>
          <a:lstStyle/>
          <a:p>
            <a:r>
              <a:rPr lang="it-IT" b="1" dirty="0">
                <a:solidFill>
                  <a:schemeClr val="tx2"/>
                </a:solidFill>
              </a:rPr>
              <a:t>Po </a:t>
            </a:r>
            <a:r>
              <a:rPr lang="it-IT" b="1" dirty="0" smtClean="0">
                <a:solidFill>
                  <a:schemeClr val="tx2"/>
                </a:solidFill>
              </a:rPr>
              <a:t>Valley</a:t>
            </a:r>
            <a:endParaRPr lang="en-US" dirty="0"/>
          </a:p>
        </p:txBody>
      </p:sp>
    </p:spTree>
    <p:extLst>
      <p:ext uri="{BB962C8B-B14F-4D97-AF65-F5344CB8AC3E}">
        <p14:creationId xmlns:p14="http://schemas.microsoft.com/office/powerpoint/2010/main" val="359072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up)">
                                      <p:cBhvr>
                                        <p:cTn id="14" dur="500"/>
                                        <p:tgtEl>
                                          <p:spTgt spid="44"/>
                                        </p:tgtEl>
                                      </p:cBhvr>
                                    </p:animEffect>
                                  </p:childTnLst>
                                </p:cTn>
                              </p:par>
                            </p:childTnLst>
                          </p:cTn>
                        </p:par>
                        <p:par>
                          <p:cTn id="15" fill="hold">
                            <p:stCondLst>
                              <p:cond delay="500"/>
                            </p:stCondLst>
                            <p:childTnLst>
                              <p:par>
                                <p:cTn id="16" presetID="22" presetClass="entr" presetSubtype="4" fill="hold" nodeType="afterEffect">
                                  <p:stCondLst>
                                    <p:cond delay="250"/>
                                  </p:stCondLst>
                                  <p:childTnLst>
                                    <p:set>
                                      <p:cBhvr>
                                        <p:cTn id="17" dur="1" fill="hold">
                                          <p:stCondLst>
                                            <p:cond delay="0"/>
                                          </p:stCondLst>
                                        </p:cTn>
                                        <p:tgtEl>
                                          <p:spTgt spid="51"/>
                                        </p:tgtEl>
                                        <p:attrNameLst>
                                          <p:attrName>style.visibility</p:attrName>
                                        </p:attrNameLst>
                                      </p:cBhvr>
                                      <p:to>
                                        <p:strVal val="visible"/>
                                      </p:to>
                                    </p:set>
                                    <p:animEffect transition="in" filter="wipe(down)">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4</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3077" name="Picture 5" descr="C:\Users\barvani\Dropbox\1. POST-LAUREA\DOTTORATO\1° ANNO\2. Soggiorno_USA_2013\4. Luca_Lombroso_material\AERONET_Ispra.2012061.terra.1k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812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barvani\Dropbox\1. POST-LAUREA\DOTTORATO\1° ANNO\2. Soggiorno_USA_2013\4. Luca_Lombroso_material\AERONET_Ispra.2012062.terra.1k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98120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66800" y="1671935"/>
            <a:ext cx="24384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latin typeface="Times New Roman" pitchFamily="18" charset="0"/>
                <a:cs typeface="Times New Roman" pitchFamily="18" charset="0"/>
              </a:rPr>
              <a:t>March 1, 2012</a:t>
            </a:r>
            <a:endParaRPr lang="en-US" sz="2400" b="1" dirty="0">
              <a:latin typeface="Times New Roman" pitchFamily="18" charset="0"/>
              <a:cs typeface="Times New Roman" pitchFamily="18" charset="0"/>
            </a:endParaRPr>
          </a:p>
        </p:txBody>
      </p:sp>
      <p:sp>
        <p:nvSpPr>
          <p:cNvPr id="7" name="Rectangle 6"/>
          <p:cNvSpPr/>
          <p:nvPr/>
        </p:nvSpPr>
        <p:spPr>
          <a:xfrm>
            <a:off x="1920198" y="4904601"/>
            <a:ext cx="2499402" cy="276999"/>
          </a:xfrm>
          <a:prstGeom prst="rect">
            <a:avLst/>
          </a:prstGeom>
          <a:solidFill>
            <a:schemeClr val="bg1"/>
          </a:solidFill>
        </p:spPr>
        <p:txBody>
          <a:bodyPr wrap="none">
            <a:spAutoFit/>
          </a:bodyPr>
          <a:lstStyle/>
          <a:p>
            <a:r>
              <a:rPr lang="en-US" sz="1200" dirty="0" smtClean="0">
                <a:latin typeface="Times New Roman" pitchFamily="18" charset="0"/>
                <a:cs typeface="Times New Roman" pitchFamily="18" charset="0"/>
              </a:rPr>
              <a:t>AERONET_Ispra.2012061.terra.1km</a:t>
            </a:r>
            <a:endParaRPr lang="en-US" sz="1200" dirty="0">
              <a:latin typeface="Times New Roman" pitchFamily="18" charset="0"/>
              <a:cs typeface="Times New Roman" pitchFamily="18" charset="0"/>
            </a:endParaRPr>
          </a:p>
        </p:txBody>
      </p:sp>
      <p:sp>
        <p:nvSpPr>
          <p:cNvPr id="8" name="Rectangle 7"/>
          <p:cNvSpPr/>
          <p:nvPr/>
        </p:nvSpPr>
        <p:spPr>
          <a:xfrm>
            <a:off x="6568398" y="4904601"/>
            <a:ext cx="2499402" cy="276999"/>
          </a:xfrm>
          <a:prstGeom prst="rect">
            <a:avLst/>
          </a:prstGeom>
          <a:solidFill>
            <a:schemeClr val="bg1"/>
          </a:solidFill>
        </p:spPr>
        <p:txBody>
          <a:bodyPr wrap="none">
            <a:spAutoFit/>
          </a:bodyPr>
          <a:lstStyle/>
          <a:p>
            <a:r>
              <a:rPr lang="en-US" sz="1200" dirty="0">
                <a:latin typeface="Times New Roman" pitchFamily="18" charset="0"/>
                <a:cs typeface="Times New Roman" pitchFamily="18" charset="0"/>
              </a:rPr>
              <a:t>AERONET_Ispra.2012062.terra.1km</a:t>
            </a:r>
          </a:p>
        </p:txBody>
      </p:sp>
      <p:sp>
        <p:nvSpPr>
          <p:cNvPr id="9" name="Oval 8"/>
          <p:cNvSpPr/>
          <p:nvPr/>
        </p:nvSpPr>
        <p:spPr>
          <a:xfrm>
            <a:off x="2895600" y="3467100"/>
            <a:ext cx="10668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962400" y="3467100"/>
            <a:ext cx="4572000" cy="1066800"/>
            <a:chOff x="3962400" y="3162300"/>
            <a:chExt cx="4572000" cy="1066800"/>
          </a:xfrm>
        </p:grpSpPr>
        <p:sp>
          <p:nvSpPr>
            <p:cNvPr id="16" name="Oval 15"/>
            <p:cNvSpPr/>
            <p:nvPr/>
          </p:nvSpPr>
          <p:spPr>
            <a:xfrm>
              <a:off x="7467600" y="3162300"/>
              <a:ext cx="10668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6"/>
            </p:cNvCxnSpPr>
            <p:nvPr/>
          </p:nvCxnSpPr>
          <p:spPr>
            <a:xfrm>
              <a:off x="3962400" y="4000500"/>
              <a:ext cx="3505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629400" y="4343400"/>
            <a:ext cx="1143000" cy="369332"/>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Pollution</a:t>
            </a:r>
            <a:endParaRPr lang="en-US" b="1" dirty="0">
              <a:solidFill>
                <a:srgbClr val="FF0000"/>
              </a:solidFill>
              <a:latin typeface="Times New Roman" pitchFamily="18" charset="0"/>
              <a:cs typeface="Times New Roman" pitchFamily="18" charset="0"/>
            </a:endParaRPr>
          </a:p>
        </p:txBody>
      </p:sp>
      <p:grpSp>
        <p:nvGrpSpPr>
          <p:cNvPr id="17" name="Group 16"/>
          <p:cNvGrpSpPr/>
          <p:nvPr/>
        </p:nvGrpSpPr>
        <p:grpSpPr>
          <a:xfrm>
            <a:off x="5029200" y="5321300"/>
            <a:ext cx="3842825" cy="1155700"/>
            <a:chOff x="5012788" y="5016500"/>
            <a:chExt cx="3842825" cy="1155700"/>
          </a:xfrm>
        </p:grpSpPr>
        <p:sp>
          <p:nvSpPr>
            <p:cNvPr id="15" name="Rectangle 14"/>
            <p:cNvSpPr/>
            <p:nvPr/>
          </p:nvSpPr>
          <p:spPr>
            <a:xfrm>
              <a:off x="5012788" y="5016500"/>
              <a:ext cx="3842825" cy="1003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912"/>
            <a:stretch/>
          </p:blipFill>
          <p:spPr bwMode="auto">
            <a:xfrm>
              <a:off x="5012788" y="5016500"/>
              <a:ext cx="384282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16304" y="236706"/>
            <a:ext cx="1436296" cy="1744494"/>
            <a:chOff x="76200" y="757535"/>
            <a:chExt cx="2298232" cy="2776872"/>
          </a:xfrm>
        </p:grpSpPr>
        <p:pic>
          <p:nvPicPr>
            <p:cNvPr id="21"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6557" r="91803"/>
                      </a14:imgEffect>
                      <a14:imgEffect>
                        <a14:saturation sat="0"/>
                      </a14:imgEffect>
                    </a14:imgLayer>
                  </a14:imgProps>
                </a:ext>
                <a:ext uri="{28A0092B-C50C-407E-A947-70E740481C1C}">
                  <a14:useLocalDpi xmlns:a14="http://schemas.microsoft.com/office/drawing/2010/main" val="0"/>
                </a:ext>
              </a:extLst>
            </a:blip>
            <a:srcRect l="7126" r="7126"/>
            <a:stretch/>
          </p:blipFill>
          <p:spPr bwMode="auto">
            <a:xfrm>
              <a:off x="76200" y="757535"/>
              <a:ext cx="2298232" cy="2776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366295" y="1204583"/>
              <a:ext cx="761499" cy="335423"/>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24"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it-IT" b="1" dirty="0">
                <a:solidFill>
                  <a:schemeClr val="tx2"/>
                </a:solidFill>
              </a:rPr>
              <a:t>Po Valley </a:t>
            </a:r>
            <a:r>
              <a:rPr lang="it-IT" b="1" dirty="0" smtClean="0">
                <a:solidFill>
                  <a:schemeClr val="tx2"/>
                </a:solidFill>
              </a:rPr>
              <a:t>IDEA-International </a:t>
            </a:r>
            <a:r>
              <a:rPr lang="it-IT" b="1" dirty="0">
                <a:solidFill>
                  <a:schemeClr val="tx2"/>
                </a:solidFill>
              </a:rPr>
              <a:t>Application (I)</a:t>
            </a:r>
          </a:p>
        </p:txBody>
      </p:sp>
      <p:sp>
        <p:nvSpPr>
          <p:cNvPr id="6" name="TextBox 5"/>
          <p:cNvSpPr txBox="1"/>
          <p:nvPr/>
        </p:nvSpPr>
        <p:spPr>
          <a:xfrm>
            <a:off x="5715000" y="1671934"/>
            <a:ext cx="24384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latin typeface="Times New Roman" pitchFamily="18" charset="0"/>
                <a:cs typeface="Times New Roman" pitchFamily="18" charset="0"/>
              </a:rPr>
              <a:t>March 2, 2012</a:t>
            </a:r>
            <a:endParaRPr lang="en-US" sz="2400" b="1" dirty="0">
              <a:latin typeface="Times New Roman" pitchFamily="18" charset="0"/>
              <a:cs typeface="Times New Roman" pitchFamily="18" charset="0"/>
            </a:endParaRPr>
          </a:p>
        </p:txBody>
      </p:sp>
      <p:sp>
        <p:nvSpPr>
          <p:cNvPr id="23" name="Stella a 5 punte 22"/>
          <p:cNvSpPr/>
          <p:nvPr/>
        </p:nvSpPr>
        <p:spPr>
          <a:xfrm>
            <a:off x="3048000" y="4038600"/>
            <a:ext cx="36000" cy="36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2 25"/>
          <p:cNvCxnSpPr/>
          <p:nvPr/>
        </p:nvCxnSpPr>
        <p:spPr>
          <a:xfrm rot="5400000" flipH="1" flipV="1">
            <a:off x="1524000" y="4114800"/>
            <a:ext cx="14478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609600" y="5562600"/>
            <a:ext cx="1600200" cy="369332"/>
          </a:xfrm>
          <a:prstGeom prst="rect">
            <a:avLst/>
          </a:prstGeom>
          <a:noFill/>
          <a:ln>
            <a:solidFill>
              <a:srgbClr val="FFFF00"/>
            </a:solidFill>
          </a:ln>
        </p:spPr>
        <p:txBody>
          <a:bodyPr wrap="square" rtlCol="0">
            <a:spAutoFit/>
          </a:bodyPr>
          <a:lstStyle/>
          <a:p>
            <a:pPr algn="ctr"/>
            <a:r>
              <a:rPr lang="it-IT" dirty="0" smtClean="0"/>
              <a:t>MODENA</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down)">
                                      <p:cBhvr>
                                        <p:cTn id="9" dur="500"/>
                                        <p:tgtEl>
                                          <p:spTgt spid="1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CSPP/IMAPP Users' Group Meeting 2013</a:t>
            </a:r>
            <a:endParaRPr lang="en-US"/>
          </a:p>
        </p:txBody>
      </p:sp>
      <p:sp>
        <p:nvSpPr>
          <p:cNvPr id="3" name="Slide Number Placeholder 2"/>
          <p:cNvSpPr>
            <a:spLocks noGrp="1"/>
          </p:cNvSpPr>
          <p:nvPr>
            <p:ph type="sldNum" sz="quarter" idx="12"/>
          </p:nvPr>
        </p:nvSpPr>
        <p:spPr/>
        <p:txBody>
          <a:bodyPr/>
          <a:lstStyle/>
          <a:p>
            <a:fld id="{4074C188-1B38-4813-ABA1-115842CBEB56}" type="slidenum">
              <a:rPr lang="en-US" smtClean="0"/>
              <a:pPr/>
              <a:t>5</a:t>
            </a:fld>
            <a:endParaRPr lang="en-US"/>
          </a:p>
        </p:txBody>
      </p:sp>
      <p:sp>
        <p:nvSpPr>
          <p:cNvPr id="5"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4099" name="Picture 3" descr="\\beans\users$\barvani\Data\Desktop\traj_48hr_2012030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790333" y="1676400"/>
            <a:ext cx="4210667" cy="2637374"/>
            <a:chOff x="3790333" y="1676400"/>
            <a:chExt cx="4210667" cy="2637374"/>
          </a:xfrm>
        </p:grpSpPr>
        <p:sp>
          <p:nvSpPr>
            <p:cNvPr id="6" name="Oval 5"/>
            <p:cNvSpPr/>
            <p:nvPr/>
          </p:nvSpPr>
          <p:spPr>
            <a:xfrm rot="1441597">
              <a:off x="3790333" y="3627974"/>
              <a:ext cx="14478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9" idx="1"/>
              <a:endCxn id="6" idx="0"/>
            </p:cNvCxnSpPr>
            <p:nvPr/>
          </p:nvCxnSpPr>
          <p:spPr>
            <a:xfrm flipH="1">
              <a:off x="4653849" y="2138065"/>
              <a:ext cx="1137351" cy="15196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0" y="1676400"/>
              <a:ext cx="2209800" cy="923330"/>
            </a:xfrm>
            <a:prstGeom prst="rect">
              <a:avLst/>
            </a:prstGeom>
            <a:solidFill>
              <a:schemeClr val="bg1"/>
            </a:solidFill>
            <a:ln w="28575">
              <a:solidFill>
                <a:srgbClr val="FF0000"/>
              </a:solidFill>
            </a:ln>
          </p:spPr>
          <p:txBody>
            <a:bodyPr wrap="square" rtlCol="0">
              <a:spAutoFit/>
            </a:bodyPr>
            <a:lstStyle/>
            <a:p>
              <a:pPr algn="ctr"/>
              <a:r>
                <a:rPr lang="en-US" dirty="0" smtClean="0">
                  <a:latin typeface="Times New Roman" pitchFamily="18" charset="0"/>
                  <a:cs typeface="Times New Roman" pitchFamily="18" charset="0"/>
                </a:rPr>
                <a:t>VENTING OF AEROSOL TO SOUTH-EAST</a:t>
              </a:r>
              <a:endParaRPr lang="en-US" dirty="0">
                <a:latin typeface="Times New Roman" pitchFamily="18" charset="0"/>
                <a:cs typeface="Times New Roman" pitchFamily="18" charset="0"/>
              </a:endParaRPr>
            </a:p>
          </p:txBody>
        </p:sp>
      </p:grpSp>
      <p:sp>
        <p:nvSpPr>
          <p:cNvPr id="18" name="Titolo 1"/>
          <p:cNvSpPr txBox="1">
            <a:spLocks/>
          </p:cNvSpPr>
          <p:nvPr/>
        </p:nvSpPr>
        <p:spPr>
          <a:xfrm>
            <a:off x="228600" y="274638"/>
            <a:ext cx="8458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it-IT" sz="3600" b="1" dirty="0">
                <a:solidFill>
                  <a:schemeClr val="tx2"/>
                </a:solidFill>
              </a:rPr>
              <a:t>Po Valley </a:t>
            </a:r>
            <a:r>
              <a:rPr lang="it-IT" sz="3600" b="1" dirty="0" smtClean="0">
                <a:solidFill>
                  <a:schemeClr val="tx2"/>
                </a:solidFill>
              </a:rPr>
              <a:t>IDEA-International </a:t>
            </a:r>
            <a:r>
              <a:rPr lang="it-IT" sz="3600" b="1" dirty="0">
                <a:solidFill>
                  <a:schemeClr val="tx2"/>
                </a:solidFill>
              </a:rPr>
              <a:t>Application (</a:t>
            </a:r>
            <a:r>
              <a:rPr lang="it-IT" sz="3600" b="1" dirty="0" smtClean="0">
                <a:solidFill>
                  <a:schemeClr val="tx2"/>
                </a:solidFill>
              </a:rPr>
              <a:t>II)</a:t>
            </a:r>
            <a:endParaRPr lang="it-IT" sz="3600" b="1" dirty="0">
              <a:solidFill>
                <a:schemeClr val="tx2"/>
              </a:solidFill>
            </a:endParaRPr>
          </a:p>
        </p:txBody>
      </p:sp>
      <p:sp>
        <p:nvSpPr>
          <p:cNvPr id="15" name="CasellaDiTesto 14"/>
          <p:cNvSpPr txBox="1"/>
          <p:nvPr/>
        </p:nvSpPr>
        <p:spPr>
          <a:xfrm>
            <a:off x="152400" y="1492984"/>
            <a:ext cx="4191000" cy="1631216"/>
          </a:xfrm>
          <a:prstGeom prst="rect">
            <a:avLst/>
          </a:prstGeom>
          <a:solidFill>
            <a:schemeClr val="bg1"/>
          </a:solidFill>
          <a:ln w="28575">
            <a:solidFill>
              <a:schemeClr val="accent1"/>
            </a:solidFill>
          </a:ln>
        </p:spPr>
        <p:txBody>
          <a:bodyPr wrap="square" rtlCol="0">
            <a:spAutoFit/>
          </a:bodyPr>
          <a:lstStyle/>
          <a:p>
            <a:pPr algn="ctr"/>
            <a:r>
              <a:rPr lang="it-IT" sz="2000" dirty="0" smtClean="0">
                <a:latin typeface="Times New Roman" pitchFamily="18" charset="0"/>
                <a:cs typeface="Times New Roman" pitchFamily="18" charset="0"/>
              </a:rPr>
              <a:t>The </a:t>
            </a:r>
            <a:r>
              <a:rPr lang="it-IT" sz="2000" dirty="0" err="1" smtClean="0">
                <a:latin typeface="Times New Roman" pitchFamily="18" charset="0"/>
                <a:cs typeface="Times New Roman" pitchFamily="18" charset="0"/>
              </a:rPr>
              <a:t>use</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of</a:t>
            </a:r>
            <a:r>
              <a:rPr lang="it-IT" sz="2000" dirty="0" smtClean="0">
                <a:latin typeface="Times New Roman" pitchFamily="18" charset="0"/>
                <a:cs typeface="Times New Roman" pitchFamily="18" charset="0"/>
              </a:rPr>
              <a:t> Terra or </a:t>
            </a:r>
            <a:r>
              <a:rPr lang="it-IT" sz="2000" dirty="0" err="1" smtClean="0">
                <a:latin typeface="Times New Roman" pitchFamily="18" charset="0"/>
                <a:cs typeface="Times New Roman" pitchFamily="18" charset="0"/>
              </a:rPr>
              <a:t>Aqua</a:t>
            </a:r>
            <a:r>
              <a:rPr lang="it-IT" sz="2000" dirty="0" smtClean="0">
                <a:latin typeface="Times New Roman" pitchFamily="18" charset="0"/>
                <a:cs typeface="Times New Roman" pitchFamily="18" charset="0"/>
              </a:rPr>
              <a:t> MODIS AOD (Aerosol </a:t>
            </a:r>
            <a:r>
              <a:rPr lang="it-IT" sz="2000" dirty="0" err="1" smtClean="0">
                <a:latin typeface="Times New Roman" pitchFamily="18" charset="0"/>
                <a:cs typeface="Times New Roman" pitchFamily="18" charset="0"/>
              </a:rPr>
              <a:t>Optical</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Depth</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products</a:t>
            </a:r>
            <a:r>
              <a:rPr lang="it-IT" sz="2000" dirty="0" smtClean="0">
                <a:latin typeface="Times New Roman" pitchFamily="18" charset="0"/>
                <a:cs typeface="Times New Roman" pitchFamily="18" charset="0"/>
              </a:rPr>
              <a:t> – </a:t>
            </a:r>
            <a:r>
              <a:rPr lang="it-IT" sz="2000" dirty="0" err="1" smtClean="0">
                <a:latin typeface="Times New Roman" pitchFamily="18" charset="0"/>
                <a:cs typeface="Times New Roman" pitchFamily="18" charset="0"/>
              </a:rPr>
              <a:t>available</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daily</a:t>
            </a:r>
            <a:r>
              <a:rPr lang="it-IT" sz="2000" dirty="0" smtClean="0">
                <a:latin typeface="Times New Roman" pitchFamily="18" charset="0"/>
                <a:cs typeface="Times New Roman" pitchFamily="18" charset="0"/>
              </a:rPr>
              <a:t> – </a:t>
            </a:r>
          </a:p>
          <a:p>
            <a:pPr algn="ctr"/>
            <a:r>
              <a:rPr lang="it-IT" sz="2000" dirty="0" err="1" smtClean="0">
                <a:latin typeface="Times New Roman" pitchFamily="18" charset="0"/>
                <a:cs typeface="Times New Roman" pitchFamily="18" charset="0"/>
              </a:rPr>
              <a:t>by</a:t>
            </a:r>
            <a:r>
              <a:rPr lang="it-IT" sz="2000" dirty="0" smtClean="0">
                <a:latin typeface="Times New Roman" pitchFamily="18" charset="0"/>
                <a:cs typeface="Times New Roman" pitchFamily="18" charset="0"/>
              </a:rPr>
              <a:t> IDEA-I </a:t>
            </a:r>
            <a:r>
              <a:rPr lang="it-IT" sz="2000" dirty="0" err="1" smtClean="0">
                <a:latin typeface="Times New Roman" pitchFamily="18" charset="0"/>
                <a:cs typeface="Times New Roman" pitchFamily="18" charset="0"/>
              </a:rPr>
              <a:t>permits</a:t>
            </a:r>
            <a:r>
              <a:rPr lang="it-IT" sz="2000" dirty="0" smtClean="0">
                <a:latin typeface="Times New Roman" pitchFamily="18" charset="0"/>
                <a:cs typeface="Times New Roman" pitchFamily="18" charset="0"/>
              </a:rPr>
              <a:t> </a:t>
            </a:r>
          </a:p>
          <a:p>
            <a:pPr algn="ctr"/>
            <a:r>
              <a:rPr lang="it-IT" sz="2000" b="1" dirty="0" smtClean="0">
                <a:latin typeface="Times New Roman" pitchFamily="18" charset="0"/>
                <a:cs typeface="Times New Roman" pitchFamily="18" charset="0"/>
              </a:rPr>
              <a:t>real-time air </a:t>
            </a:r>
            <a:r>
              <a:rPr lang="it-IT" sz="2000" b="1" dirty="0" err="1" smtClean="0">
                <a:latin typeface="Times New Roman" pitchFamily="18" charset="0"/>
                <a:cs typeface="Times New Roman" pitchFamily="18" charset="0"/>
              </a:rPr>
              <a:t>quality</a:t>
            </a:r>
            <a:r>
              <a:rPr lang="it-IT" sz="2000" b="1" dirty="0" smtClean="0">
                <a:latin typeface="Times New Roman" pitchFamily="18" charset="0"/>
                <a:cs typeface="Times New Roman" pitchFamily="18" charset="0"/>
              </a:rPr>
              <a:t> </a:t>
            </a:r>
            <a:r>
              <a:rPr lang="it-IT" sz="2000" b="1" dirty="0" err="1" smtClean="0">
                <a:latin typeface="Times New Roman" pitchFamily="18" charset="0"/>
                <a:cs typeface="Times New Roman" pitchFamily="18" charset="0"/>
              </a:rPr>
              <a:t>forecasts</a:t>
            </a:r>
            <a:endParaRPr lang="it-IT" sz="2000" dirty="0">
              <a:latin typeface="Times New Roman" pitchFamily="18" charset="0"/>
              <a:cs typeface="Times New Roman" pitchFamily="18" charset="0"/>
            </a:endParaRPr>
          </a:p>
        </p:txBody>
      </p:sp>
      <p:grpSp>
        <p:nvGrpSpPr>
          <p:cNvPr id="25" name="Gruppo 24"/>
          <p:cNvGrpSpPr/>
          <p:nvPr/>
        </p:nvGrpSpPr>
        <p:grpSpPr>
          <a:xfrm>
            <a:off x="152400" y="4038602"/>
            <a:ext cx="2971801" cy="2133598"/>
            <a:chOff x="152400" y="4038602"/>
            <a:chExt cx="2971801" cy="2133598"/>
          </a:xfrm>
        </p:grpSpPr>
        <p:sp>
          <p:nvSpPr>
            <p:cNvPr id="19" name="Rettangolo 18"/>
            <p:cNvSpPr/>
            <p:nvPr/>
          </p:nvSpPr>
          <p:spPr>
            <a:xfrm>
              <a:off x="152400" y="4971871"/>
              <a:ext cx="2819400" cy="1200329"/>
            </a:xfrm>
            <a:prstGeom prst="rect">
              <a:avLst/>
            </a:prstGeom>
            <a:solidFill>
              <a:schemeClr val="bg1"/>
            </a:solidFill>
            <a:ln w="28575">
              <a:solidFill>
                <a:srgbClr val="FFFF00"/>
              </a:solidFill>
            </a:ln>
          </p:spPr>
          <p:txBody>
            <a:bodyPr wrap="square">
              <a:spAutoFit/>
            </a:bodyPr>
            <a:lstStyle/>
            <a:p>
              <a:pPr algn="ctr"/>
              <a:r>
                <a:rPr lang="en-US" dirty="0" smtClean="0">
                  <a:latin typeface="Times New Roman" pitchFamily="18" charset="0"/>
                  <a:cs typeface="Times New Roman" pitchFamily="18" charset="0"/>
                </a:rPr>
                <a:t>BACKGROUND BASEMAP:</a:t>
              </a:r>
            </a:p>
            <a:p>
              <a:pPr algn="ctr"/>
              <a:r>
                <a:rPr lang="en-US" dirty="0" smtClean="0">
                  <a:latin typeface="Times New Roman" pitchFamily="18" charset="0"/>
                  <a:cs typeface="Times New Roman" pitchFamily="18" charset="0"/>
                </a:rPr>
                <a:t>daily Terra MODIS AOD product (</a:t>
              </a:r>
              <a:r>
                <a:rPr lang="en-US" b="1" dirty="0" smtClean="0">
                  <a:latin typeface="Times New Roman" pitchFamily="18" charset="0"/>
                  <a:cs typeface="Times New Roman" pitchFamily="18" charset="0"/>
                </a:rPr>
                <a:t>MOD04</a:t>
              </a:r>
              <a:r>
                <a:rPr lang="en-US"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cxnSp>
          <p:nvCxnSpPr>
            <p:cNvPr id="22" name="Connettore 2 21"/>
            <p:cNvCxnSpPr>
              <a:stCxn id="19" idx="0"/>
            </p:cNvCxnSpPr>
            <p:nvPr/>
          </p:nvCxnSpPr>
          <p:spPr>
            <a:xfrm rot="5400000" flipH="1" flipV="1">
              <a:off x="1876516" y="3724187"/>
              <a:ext cx="933269" cy="15621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4" name="Down Arrow 12"/>
          <p:cNvSpPr/>
          <p:nvPr/>
        </p:nvSpPr>
        <p:spPr>
          <a:xfrm rot="16200000">
            <a:off x="3166537" y="5301099"/>
            <a:ext cx="762000" cy="541874"/>
          </a:xfrm>
          <a:prstGeom prst="downArrow">
            <a:avLst/>
          </a:prstGeom>
          <a:solidFill>
            <a:srgbClr val="FFFF00"/>
          </a:solidFill>
          <a:ln>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0" name="Rettangolo 19"/>
          <p:cNvSpPr/>
          <p:nvPr/>
        </p:nvSpPr>
        <p:spPr>
          <a:xfrm>
            <a:off x="4114800" y="5110370"/>
            <a:ext cx="4572000" cy="923330"/>
          </a:xfrm>
          <a:prstGeom prst="rect">
            <a:avLst/>
          </a:prstGeom>
          <a:solidFill>
            <a:schemeClr val="bg1"/>
          </a:solidFill>
          <a:ln w="28575">
            <a:solidFill>
              <a:srgbClr val="FFFF00"/>
            </a:solidFill>
          </a:ln>
        </p:spPr>
        <p:txBody>
          <a:bodyPr>
            <a:spAutoFit/>
          </a:bodyPr>
          <a:lstStyle/>
          <a:p>
            <a:pPr algn="ctr"/>
            <a:r>
              <a:rPr lang="en-US" dirty="0" smtClean="0">
                <a:latin typeface="Times New Roman" pitchFamily="18" charset="0"/>
                <a:cs typeface="Times New Roman" pitchFamily="18" charset="0"/>
              </a:rPr>
              <a:t>USED TO INITIALIZE TRAJECTORIES</a:t>
            </a:r>
          </a:p>
          <a:p>
            <a:pPr algn="ctr"/>
            <a:r>
              <a:rPr lang="en-US" dirty="0" smtClean="0">
                <a:latin typeface="Times New Roman" pitchFamily="18" charset="0"/>
                <a:cs typeface="Times New Roman" pitchFamily="18" charset="0"/>
              </a:rPr>
              <a:t>WHICH SHOW WHERE THE AEROSOL  WILL MOVE IN THE NEXT 48 HRS.</a:t>
            </a:r>
          </a:p>
        </p:txBody>
      </p:sp>
      <p:grpSp>
        <p:nvGrpSpPr>
          <p:cNvPr id="17" name="Group 16"/>
          <p:cNvGrpSpPr/>
          <p:nvPr/>
        </p:nvGrpSpPr>
        <p:grpSpPr>
          <a:xfrm>
            <a:off x="1600200" y="1676400"/>
            <a:ext cx="6400800" cy="3606281"/>
            <a:chOff x="4114800" y="2734810"/>
            <a:chExt cx="6400800" cy="3606281"/>
          </a:xfrm>
        </p:grpSpPr>
        <p:sp>
          <p:nvSpPr>
            <p:cNvPr id="13" name="Down Arrow 12"/>
            <p:cNvSpPr/>
            <p:nvPr/>
          </p:nvSpPr>
          <p:spPr>
            <a:xfrm>
              <a:off x="6724650" y="2734810"/>
              <a:ext cx="1181100" cy="922874"/>
            </a:xfrm>
            <a:prstGeom prst="downArrow">
              <a:avLst/>
            </a:prstGeom>
            <a:solidFill>
              <a:srgbClr val="66FF33"/>
            </a:solidFill>
            <a:ln>
              <a:solidFill>
                <a:srgbClr val="66FF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4" name="TextBox 13"/>
            <p:cNvSpPr txBox="1"/>
            <p:nvPr/>
          </p:nvSpPr>
          <p:spPr>
            <a:xfrm>
              <a:off x="4114800" y="3848101"/>
              <a:ext cx="6400800" cy="2492990"/>
            </a:xfrm>
            <a:prstGeom prst="rect">
              <a:avLst/>
            </a:prstGeom>
            <a:solidFill>
              <a:schemeClr val="bg1"/>
            </a:solidFill>
            <a:ln w="28575">
              <a:solidFill>
                <a:srgbClr val="66FF33"/>
              </a:solidFill>
            </a:ln>
          </p:spPr>
          <p:txBody>
            <a:bodyPr wrap="square" rtlCol="0">
              <a:spAutoFit/>
            </a:bodyPr>
            <a:lstStyle/>
            <a:p>
              <a:pPr algn="ctr"/>
              <a:r>
                <a:rPr lang="en-US" sz="2800" dirty="0" smtClean="0">
                  <a:latin typeface="Times New Roman" pitchFamily="18" charset="0"/>
                  <a:cs typeface="Times New Roman" pitchFamily="18" charset="0"/>
                </a:rPr>
                <a:t>HOW DOES MODIS AOD COMPARE TO SURFACE PM</a:t>
              </a:r>
              <a:r>
                <a:rPr lang="en-US" sz="2800" baseline="-25000" dirty="0" smtClean="0">
                  <a:latin typeface="Times New Roman" pitchFamily="18" charset="0"/>
                  <a:cs typeface="Times New Roman" pitchFamily="18" charset="0"/>
                </a:rPr>
                <a:t>10</a:t>
              </a:r>
              <a:r>
                <a:rPr lang="en-US" sz="2800" dirty="0" smtClean="0">
                  <a:latin typeface="Times New Roman" pitchFamily="18" charset="0"/>
                  <a:cs typeface="Times New Roman" pitchFamily="18" charset="0"/>
                </a:rPr>
                <a:t> IN THE PO VALLEY? </a:t>
              </a:r>
            </a:p>
            <a:p>
              <a:r>
                <a:rPr lang="en-US" sz="3600" b="1" dirty="0" smtClean="0">
                  <a:latin typeface="Times New Roman"/>
                  <a:cs typeface="Times New Roman"/>
                </a:rPr>
                <a:t>↑</a:t>
              </a:r>
              <a:r>
                <a:rPr lang="en-US" sz="2800" b="1" dirty="0" smtClean="0">
                  <a:latin typeface="Times New Roman"/>
                  <a:cs typeface="Times New Roman"/>
                </a:rPr>
                <a:t> </a:t>
              </a:r>
              <a:r>
                <a:rPr lang="en-US" sz="2800" b="1" dirty="0" smtClean="0">
                  <a:latin typeface="Times New Roman" pitchFamily="18" charset="0"/>
                  <a:cs typeface="Times New Roman" pitchFamily="18" charset="0"/>
                </a:rPr>
                <a:t>PM</a:t>
              </a:r>
              <a:r>
                <a:rPr lang="en-US" sz="2800" b="1" baseline="-25000" dirty="0" smtClean="0">
                  <a:latin typeface="Times New Roman" pitchFamily="18" charset="0"/>
                  <a:cs typeface="Times New Roman" pitchFamily="18" charset="0"/>
                </a:rPr>
                <a:t>10               OR</a:t>
              </a:r>
              <a:r>
                <a:rPr lang="en-US" sz="2800" b="1" dirty="0" smtClean="0">
                  <a:latin typeface="Times New Roman" pitchFamily="18" charset="0"/>
                  <a:cs typeface="Times New Roman" pitchFamily="18" charset="0"/>
                </a:rPr>
                <a:t> 	          </a:t>
              </a:r>
              <a:r>
                <a:rPr lang="en-US" sz="3600" b="1" dirty="0" smtClean="0">
                  <a:latin typeface="Times New Roman"/>
                  <a:cs typeface="Times New Roman"/>
                </a:rPr>
                <a:t>↑</a:t>
              </a:r>
              <a:r>
                <a:rPr lang="en-US" sz="2800" b="1" dirty="0" smtClean="0">
                  <a:latin typeface="Times New Roman"/>
                  <a:cs typeface="Times New Roman"/>
                </a:rPr>
                <a:t> </a:t>
              </a:r>
              <a:r>
                <a:rPr lang="en-US" sz="2800" b="1" dirty="0">
                  <a:latin typeface="Times New Roman" pitchFamily="18" charset="0"/>
                  <a:cs typeface="Times New Roman" pitchFamily="18" charset="0"/>
                </a:rPr>
                <a:t>PM</a:t>
              </a:r>
              <a:r>
                <a:rPr lang="en-US" sz="2800" b="1" baseline="-25000" dirty="0">
                  <a:latin typeface="Times New Roman" pitchFamily="18" charset="0"/>
                  <a:cs typeface="Times New Roman" pitchFamily="18" charset="0"/>
                </a:rPr>
                <a:t>10 </a:t>
              </a:r>
              <a:endParaRPr lang="en-US" sz="2800" b="1" baseline="-25000" dirty="0" smtClean="0">
                <a:latin typeface="Times New Roman" pitchFamily="18" charset="0"/>
                <a:cs typeface="Times New Roman" pitchFamily="18" charset="0"/>
              </a:endParaRPr>
            </a:p>
            <a:p>
              <a:r>
                <a:rPr lang="en-US" sz="3600" b="1" dirty="0" smtClean="0">
                  <a:latin typeface="Times New Roman"/>
                  <a:cs typeface="Times New Roman"/>
                </a:rPr>
                <a:t>↑ </a:t>
              </a:r>
              <a:r>
                <a:rPr lang="en-US" sz="2800" b="1" dirty="0" smtClean="0">
                  <a:latin typeface="Times New Roman" pitchFamily="18" charset="0"/>
                  <a:cs typeface="Times New Roman" pitchFamily="18" charset="0"/>
                </a:rPr>
                <a:t>AOD		          </a:t>
              </a:r>
              <a:r>
                <a:rPr lang="en-US" sz="3600" b="1" dirty="0" smtClean="0">
                  <a:latin typeface="Times New Roman"/>
                  <a:cs typeface="Times New Roman"/>
                </a:rPr>
                <a:t>↓ </a:t>
              </a:r>
              <a:r>
                <a:rPr lang="en-US" sz="2800" b="1" dirty="0" smtClean="0">
                  <a:latin typeface="Times New Roman" pitchFamily="18" charset="0"/>
                  <a:cs typeface="Times New Roman" pitchFamily="18" charset="0"/>
                </a:rPr>
                <a:t>AOD</a:t>
              </a:r>
              <a:endParaRPr lang="en-US" sz="28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61724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trips(downLeft)">
                                      <p:cBhvr>
                                        <p:cTn id="12" dur="500"/>
                                        <p:tgtEl>
                                          <p:spTgt spid="25"/>
                                        </p:tgtEl>
                                      </p:cBhvr>
                                    </p:animEffec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downLeft)">
                                      <p:cBhvr>
                                        <p:cTn id="16" dur="500"/>
                                        <p:tgtEl>
                                          <p:spTgt spid="24"/>
                                        </p:tgtEl>
                                      </p:cBhvr>
                                    </p:animEffect>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strips(down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par>
                                <p:cTn id="38" presetID="22" presetClass="entr" presetSubtype="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4" grpId="0" animBg="1"/>
      <p:bldP spid="24"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74C188-1B38-4813-ABA1-115842CBEB56}" type="slidenum">
              <a:rPr lang="en-US" smtClean="0"/>
              <a:pPr/>
              <a:t>6</a:t>
            </a:fld>
            <a:endParaRPr lang="en-US"/>
          </a:p>
        </p:txBody>
      </p:sp>
      <p:sp>
        <p:nvSpPr>
          <p:cNvPr id="46" name="Segnaposto piè di pagina 45"/>
          <p:cNvSpPr>
            <a:spLocks noGrp="1"/>
          </p:cNvSpPr>
          <p:nvPr>
            <p:ph type="ftr" sz="quarter" idx="11"/>
          </p:nvPr>
        </p:nvSpPr>
        <p:spPr>
          <a:xfrm>
            <a:off x="-228600" y="6356350"/>
            <a:ext cx="8382000" cy="365125"/>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a:lstStyle/>
          <a:p>
            <a:r>
              <a:rPr lang="en-US" dirty="0" smtClean="0"/>
              <a:t>CSPP/IMAPP Users' Group Meeting 2013</a:t>
            </a:r>
            <a:endParaRPr lang="en-US" dirty="0"/>
          </a:p>
        </p:txBody>
      </p:sp>
      <p:grpSp>
        <p:nvGrpSpPr>
          <p:cNvPr id="13" name="Group 12"/>
          <p:cNvGrpSpPr/>
          <p:nvPr/>
        </p:nvGrpSpPr>
        <p:grpSpPr>
          <a:xfrm>
            <a:off x="76200" y="757535"/>
            <a:ext cx="5616678" cy="4805065"/>
            <a:chOff x="76200" y="757535"/>
            <a:chExt cx="5616678" cy="4805065"/>
          </a:xfrm>
        </p:grpSpPr>
        <p:grpSp>
          <p:nvGrpSpPr>
            <p:cNvPr id="16" name="Group 15"/>
            <p:cNvGrpSpPr>
              <a:grpSpLocks noChangeAspect="1"/>
            </p:cNvGrpSpPr>
            <p:nvPr/>
          </p:nvGrpSpPr>
          <p:grpSpPr>
            <a:xfrm>
              <a:off x="76200" y="757535"/>
              <a:ext cx="5133463" cy="4364263"/>
              <a:chOff x="381000" y="503332"/>
              <a:chExt cx="2696842" cy="2292747"/>
            </a:xfrm>
          </p:grpSpPr>
          <p:grpSp>
            <p:nvGrpSpPr>
              <p:cNvPr id="17" name="Group 16"/>
              <p:cNvGrpSpPr/>
              <p:nvPr/>
            </p:nvGrpSpPr>
            <p:grpSpPr>
              <a:xfrm>
                <a:off x="381000" y="503332"/>
                <a:ext cx="2696842" cy="2292747"/>
                <a:chOff x="561078" y="522382"/>
                <a:chExt cx="2696842" cy="2292747"/>
              </a:xfrm>
            </p:grpSpPr>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16" r="19545" b="36963"/>
                <a:stretch/>
              </p:blipFill>
              <p:spPr bwMode="auto">
                <a:xfrm>
                  <a:off x="1773609" y="1723511"/>
                  <a:ext cx="1484311" cy="1091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6557" r="91803"/>
                          </a14:imgEffect>
                          <a14:imgEffect>
                            <a14:saturation sat="0"/>
                          </a14:imgEffect>
                        </a14:imgLayer>
                      </a14:imgProps>
                    </a:ext>
                    <a:ext uri="{28A0092B-C50C-407E-A947-70E740481C1C}">
                      <a14:useLocalDpi xmlns:a14="http://schemas.microsoft.com/office/drawing/2010/main" val="0"/>
                    </a:ext>
                  </a:extLst>
                </a:blip>
                <a:srcRect l="7126" r="7126"/>
                <a:stretch/>
              </p:blipFill>
              <p:spPr bwMode="auto">
                <a:xfrm>
                  <a:off x="561078" y="522382"/>
                  <a:ext cx="1207366" cy="1458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Rectangle 17"/>
              <p:cNvSpPr/>
              <p:nvPr/>
            </p:nvSpPr>
            <p:spPr>
              <a:xfrm>
                <a:off x="533400" y="738187"/>
                <a:ext cx="400050" cy="176213"/>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9" name="Straight Connector 18"/>
              <p:cNvCxnSpPr/>
              <p:nvPr/>
            </p:nvCxnSpPr>
            <p:spPr>
              <a:xfrm>
                <a:off x="929030" y="742493"/>
                <a:ext cx="2148812" cy="9619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32688" y="914400"/>
                <a:ext cx="660843" cy="790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4010" y="918058"/>
                <a:ext cx="1054356" cy="18780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a:off x="5331542" y="3066017"/>
              <a:ext cx="0" cy="2045949"/>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53963" y="5193268"/>
              <a:ext cx="2286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5° - 15° E</a:t>
              </a:r>
              <a:endParaRPr lang="en-US" b="1" dirty="0">
                <a:latin typeface="Times New Roman" pitchFamily="18" charset="0"/>
                <a:cs typeface="Times New Roman" pitchFamily="18" charset="0"/>
              </a:endParaRPr>
            </a:p>
          </p:txBody>
        </p:sp>
        <p:sp>
          <p:nvSpPr>
            <p:cNvPr id="25" name="TextBox 24"/>
            <p:cNvSpPr txBox="1"/>
            <p:nvPr/>
          </p:nvSpPr>
          <p:spPr>
            <a:xfrm rot="16200000">
              <a:off x="4365212" y="3994854"/>
              <a:ext cx="2286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40° - 50° N</a:t>
              </a:r>
              <a:endParaRPr lang="en-US" b="1" dirty="0">
                <a:latin typeface="Times New Roman" pitchFamily="18" charset="0"/>
                <a:cs typeface="Times New Roman" pitchFamily="18" charset="0"/>
              </a:endParaRPr>
            </a:p>
          </p:txBody>
        </p:sp>
        <p:cxnSp>
          <p:nvCxnSpPr>
            <p:cNvPr id="27" name="Straight Arrow Connector 26"/>
            <p:cNvCxnSpPr/>
            <p:nvPr/>
          </p:nvCxnSpPr>
          <p:spPr>
            <a:xfrm>
              <a:off x="2394097" y="5227108"/>
              <a:ext cx="2835231"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4803058" y="1286453"/>
            <a:ext cx="3367548" cy="830997"/>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600"/>
              </a:spcAft>
            </a:pPr>
            <a:r>
              <a:rPr lang="en-US" sz="2400" dirty="0" smtClean="0">
                <a:latin typeface="Times New Roman" pitchFamily="18" charset="0"/>
                <a:cs typeface="Times New Roman" pitchFamily="18" charset="0"/>
              </a:rPr>
              <a:t>Specific </a:t>
            </a:r>
            <a:r>
              <a:rPr lang="en-US" sz="2400" b="1" dirty="0" smtClean="0">
                <a:latin typeface="Times New Roman" pitchFamily="18" charset="0"/>
                <a:cs typeface="Times New Roman" pitchFamily="18" charset="0"/>
              </a:rPr>
              <a:t>geographic domain </a:t>
            </a:r>
            <a:r>
              <a:rPr lang="en-US" sz="2400" dirty="0" smtClean="0">
                <a:latin typeface="Times New Roman" pitchFamily="18" charset="0"/>
                <a:cs typeface="Times New Roman" pitchFamily="18" charset="0"/>
              </a:rPr>
              <a:t>of interest</a:t>
            </a:r>
          </a:p>
        </p:txBody>
      </p:sp>
      <p:pic>
        <p:nvPicPr>
          <p:cNvPr id="68" name="Picture 2" descr="\\beans\users$\barvani\Data\Desktop\PM10_Mean_Value_over_year.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37" t="21515" r="4381" b="15368"/>
          <a:stretch/>
        </p:blipFill>
        <p:spPr bwMode="auto">
          <a:xfrm>
            <a:off x="2378625" y="3036519"/>
            <a:ext cx="2850703" cy="208716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5706396" y="2564911"/>
            <a:ext cx="3222523" cy="1938992"/>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latin typeface="Times New Roman" pitchFamily="18" charset="0"/>
                <a:cs typeface="Times New Roman" pitchFamily="18" charset="0"/>
              </a:rPr>
              <a:t>DISTRIBUTION OF </a:t>
            </a:r>
          </a:p>
          <a:p>
            <a:pPr algn="ctr"/>
            <a:r>
              <a:rPr lang="en-US" sz="2000" b="1" dirty="0" smtClean="0">
                <a:latin typeface="Times New Roman" pitchFamily="18" charset="0"/>
                <a:cs typeface="Times New Roman" pitchFamily="18" charset="0"/>
              </a:rPr>
              <a:t>126</a:t>
            </a:r>
            <a:r>
              <a:rPr lang="en-US" sz="2000" dirty="0" smtClean="0">
                <a:latin typeface="Times New Roman" pitchFamily="18" charset="0"/>
                <a:cs typeface="Times New Roman" pitchFamily="18" charset="0"/>
              </a:rPr>
              <a:t> AIR QUALITY </a:t>
            </a:r>
            <a:r>
              <a:rPr lang="en-US" sz="2000" b="1" dirty="0" smtClean="0">
                <a:latin typeface="Times New Roman" pitchFamily="18" charset="0"/>
                <a:cs typeface="Times New Roman" pitchFamily="18" charset="0"/>
              </a:rPr>
              <a:t>GROUND MONITORING STATIONS </a:t>
            </a:r>
            <a:r>
              <a:rPr lang="en-US" sz="2000" dirty="0" smtClean="0">
                <a:latin typeface="Times New Roman" pitchFamily="18" charset="0"/>
                <a:cs typeface="Times New Roman" pitchFamily="18" charset="0"/>
              </a:rPr>
              <a:t>OF </a:t>
            </a:r>
            <a:r>
              <a:rPr lang="en-US" sz="2000" i="1" dirty="0" smtClean="0">
                <a:latin typeface="Times New Roman" pitchFamily="18" charset="0"/>
                <a:cs typeface="Times New Roman" pitchFamily="18" charset="0"/>
              </a:rPr>
              <a:t>ARPA</a:t>
            </a:r>
            <a:r>
              <a:rPr lang="en-US" sz="2000" dirty="0" smtClean="0">
                <a:latin typeface="Times New Roman" pitchFamily="18" charset="0"/>
                <a:cs typeface="Times New Roman" pitchFamily="18" charset="0"/>
              </a:rPr>
              <a:t> NETWORK FOR </a:t>
            </a:r>
            <a:r>
              <a:rPr lang="en-US" sz="2000" b="1" dirty="0" smtClean="0">
                <a:latin typeface="Times New Roman" pitchFamily="18" charset="0"/>
                <a:cs typeface="Times New Roman" pitchFamily="18" charset="0"/>
              </a:rPr>
              <a:t>PM</a:t>
            </a:r>
            <a:r>
              <a:rPr lang="en-US" sz="2000" b="1" baseline="-25000" dirty="0" smtClean="0">
                <a:latin typeface="Times New Roman" pitchFamily="18" charset="0"/>
                <a:cs typeface="Times New Roman" pitchFamily="18" charset="0"/>
              </a:rPr>
              <a:t>10</a:t>
            </a:r>
            <a:r>
              <a:rPr lang="en-US" sz="2000" dirty="0" smtClean="0">
                <a:latin typeface="Times New Roman" pitchFamily="18" charset="0"/>
                <a:cs typeface="Times New Roman" pitchFamily="18" charset="0"/>
              </a:rPr>
              <a:t> MEASUREMENTS</a:t>
            </a:r>
            <a:endParaRPr lang="en-US" sz="2000" dirty="0">
              <a:latin typeface="Times New Roman" pitchFamily="18" charset="0"/>
              <a:cs typeface="Times New Roman" pitchFamily="18" charset="0"/>
            </a:endParaRPr>
          </a:p>
        </p:txBody>
      </p:sp>
      <p:sp>
        <p:nvSpPr>
          <p:cNvPr id="72" name="TextBox 71"/>
          <p:cNvSpPr txBox="1"/>
          <p:nvPr/>
        </p:nvSpPr>
        <p:spPr>
          <a:xfrm>
            <a:off x="5706396" y="4953000"/>
            <a:ext cx="3222523" cy="1323439"/>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latin typeface="Times New Roman" pitchFamily="18" charset="0"/>
                <a:cs typeface="Times New Roman" pitchFamily="18" charset="0"/>
              </a:rPr>
              <a:t>MODIS (Terra) </a:t>
            </a:r>
            <a:r>
              <a:rPr lang="en-US" sz="2000" b="1" dirty="0" smtClean="0">
                <a:latin typeface="Times New Roman" pitchFamily="18" charset="0"/>
                <a:cs typeface="Times New Roman" pitchFamily="18" charset="0"/>
              </a:rPr>
              <a:t>AOD</a:t>
            </a:r>
            <a:r>
              <a:rPr lang="en-US" sz="2000" dirty="0" smtClean="0">
                <a:latin typeface="Times New Roman" pitchFamily="18" charset="0"/>
                <a:cs typeface="Times New Roman" pitchFamily="18" charset="0"/>
              </a:rPr>
              <a:t> DATA AT 0.55 </a:t>
            </a:r>
            <a:r>
              <a:rPr lang="el-GR" sz="2000" dirty="0" smtClean="0">
                <a:latin typeface="Times New Roman"/>
                <a:cs typeface="Times New Roman"/>
              </a:rPr>
              <a:t>μ</a:t>
            </a:r>
            <a:r>
              <a:rPr lang="en-US" sz="2000" dirty="0" smtClean="0">
                <a:latin typeface="Times New Roman"/>
                <a:cs typeface="Times New Roman"/>
              </a:rPr>
              <a:t>m</a:t>
            </a:r>
            <a:r>
              <a:rPr lang="en-US" sz="2000" dirty="0" smtClean="0">
                <a:latin typeface="Times New Roman" pitchFamily="18" charset="0"/>
                <a:cs typeface="Times New Roman" pitchFamily="18" charset="0"/>
              </a:rPr>
              <a:t> WITH </a:t>
            </a:r>
          </a:p>
          <a:p>
            <a:pPr algn="ctr"/>
            <a:r>
              <a:rPr lang="en-US" sz="2000" b="1" dirty="0" smtClean="0">
                <a:latin typeface="Times New Roman" pitchFamily="18" charset="0"/>
                <a:cs typeface="Times New Roman" pitchFamily="18" charset="0"/>
              </a:rPr>
              <a:t>10</a:t>
            </a:r>
            <a:r>
              <a:rPr lang="en-US" sz="2000" b="1" dirty="0" smtClean="0">
                <a:latin typeface="Times New Roman"/>
                <a:cs typeface="Times New Roman"/>
              </a:rPr>
              <a:t>x10 km</a:t>
            </a:r>
            <a:r>
              <a:rPr lang="en-US" sz="2000" b="1" baseline="30000" dirty="0" smtClean="0">
                <a:latin typeface="Times New Roman"/>
                <a:cs typeface="Times New Roman"/>
              </a:rPr>
              <a:t>2</a:t>
            </a:r>
            <a:r>
              <a:rPr lang="en-US" sz="2000" b="1" dirty="0" smtClean="0">
                <a:latin typeface="Times New Roman"/>
                <a:cs typeface="Times New Roman"/>
              </a:rPr>
              <a:t> </a:t>
            </a:r>
            <a:r>
              <a:rPr lang="en-US" sz="2000" dirty="0" smtClean="0">
                <a:latin typeface="Times New Roman"/>
                <a:cs typeface="Times New Roman"/>
              </a:rPr>
              <a:t>OF SPATIAL RESOLUTION</a:t>
            </a:r>
            <a:endParaRPr lang="en-US" sz="2000" dirty="0">
              <a:latin typeface="Times New Roman" pitchFamily="18" charset="0"/>
              <a:cs typeface="Times New Roman" pitchFamily="18" charset="0"/>
            </a:endParaRPr>
          </a:p>
        </p:txBody>
      </p:sp>
      <p:sp>
        <p:nvSpPr>
          <p:cNvPr id="2" name="Title 1"/>
          <p:cNvSpPr>
            <a:spLocks noGrp="1"/>
          </p:cNvSpPr>
          <p:nvPr>
            <p:ph type="title"/>
          </p:nvPr>
        </p:nvSpPr>
        <p:spPr>
          <a:xfrm>
            <a:off x="457200" y="76200"/>
            <a:ext cx="8229600" cy="1143000"/>
          </a:xfrm>
        </p:spPr>
        <p:txBody>
          <a:bodyPr>
            <a:normAutofit/>
          </a:bodyPr>
          <a:lstStyle/>
          <a:p>
            <a:r>
              <a:rPr lang="it-IT" b="1" dirty="0">
                <a:solidFill>
                  <a:schemeClr val="tx2"/>
                </a:solidFill>
              </a:rPr>
              <a:t>Po Valley Surface PM</a:t>
            </a:r>
            <a:r>
              <a:rPr lang="it-IT" b="1" baseline="-25000" dirty="0">
                <a:solidFill>
                  <a:schemeClr val="tx2"/>
                </a:solidFill>
              </a:rPr>
              <a:t>10</a:t>
            </a:r>
            <a:r>
              <a:rPr lang="it-IT" b="1" dirty="0">
                <a:solidFill>
                  <a:schemeClr val="tx2"/>
                </a:solidFill>
              </a:rPr>
              <a:t> </a:t>
            </a:r>
            <a:r>
              <a:rPr lang="it-IT" b="1" dirty="0" smtClean="0">
                <a:solidFill>
                  <a:schemeClr val="tx2"/>
                </a:solidFill>
              </a:rPr>
              <a:t>Network</a:t>
            </a:r>
            <a:endParaRPr lang="en-US" dirty="0"/>
          </a:p>
        </p:txBody>
      </p:sp>
    </p:spTree>
    <p:extLst>
      <p:ext uri="{BB962C8B-B14F-4D97-AF65-F5344CB8AC3E}">
        <p14:creationId xmlns:p14="http://schemas.microsoft.com/office/powerpoint/2010/main" val="35393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eans\users$\barvani\Data\Desktop\AOD_Mean_Value_over_yea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44" t="4005" r="5555" b="6112"/>
          <a:stretch/>
        </p:blipFill>
        <p:spPr bwMode="auto">
          <a:xfrm>
            <a:off x="4770120" y="2287017"/>
            <a:ext cx="3840480" cy="39451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eans\users$\barvani\Data\Desktop\PM10_Mean_Value_over_yea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05" t="4005" r="4861" b="6112"/>
          <a:stretch/>
        </p:blipFill>
        <p:spPr bwMode="auto">
          <a:xfrm>
            <a:off x="691318" y="2293620"/>
            <a:ext cx="3864076" cy="3931920"/>
          </a:xfrm>
          <a:prstGeom prst="rect">
            <a:avLst/>
          </a:prstGeom>
          <a:noFill/>
          <a:extLst>
            <a:ext uri="{909E8E84-426E-40DD-AFC4-6F175D3DCCD1}">
              <a14:hiddenFill xmlns:a14="http://schemas.microsoft.com/office/drawing/2010/main">
                <a:solidFill>
                  <a:srgbClr val="FFFFFF"/>
                </a:solidFill>
              </a14:hiddenFill>
            </a:ext>
          </a:extLst>
        </p:spPr>
      </p:pic>
      <p:sp>
        <p:nvSpPr>
          <p:cNvPr id="30"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it-IT" b="1" dirty="0">
                <a:solidFill>
                  <a:schemeClr val="tx2"/>
                </a:solidFill>
              </a:rPr>
              <a:t>Po Valley Surface PM</a:t>
            </a:r>
            <a:r>
              <a:rPr lang="it-IT" b="1" baseline="-25000" dirty="0">
                <a:solidFill>
                  <a:schemeClr val="tx2"/>
                </a:solidFill>
              </a:rPr>
              <a:t>10</a:t>
            </a:r>
            <a:r>
              <a:rPr lang="it-IT" b="1" dirty="0">
                <a:solidFill>
                  <a:schemeClr val="tx2"/>
                </a:solidFill>
              </a:rPr>
              <a:t> vs AOD</a:t>
            </a:r>
          </a:p>
        </p:txBody>
      </p:sp>
      <p:sp>
        <p:nvSpPr>
          <p:cNvPr id="18" name="Titolo 1"/>
          <p:cNvSpPr txBox="1">
            <a:spLocks/>
          </p:cNvSpPr>
          <p:nvPr/>
        </p:nvSpPr>
        <p:spPr>
          <a:xfrm>
            <a:off x="457200"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b="1" dirty="0">
              <a:solidFill>
                <a:schemeClr val="tx2"/>
              </a:solidFill>
            </a:endParaRPr>
          </a:p>
        </p:txBody>
      </p:sp>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7</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5" name="Group 4"/>
          <p:cNvGrpSpPr/>
          <p:nvPr/>
        </p:nvGrpSpPr>
        <p:grpSpPr>
          <a:xfrm>
            <a:off x="1066800" y="1447800"/>
            <a:ext cx="7391400" cy="2895600"/>
            <a:chOff x="1066800" y="1447800"/>
            <a:chExt cx="7391400" cy="2895600"/>
          </a:xfrm>
        </p:grpSpPr>
        <p:grpSp>
          <p:nvGrpSpPr>
            <p:cNvPr id="31" name="Group 30"/>
            <p:cNvGrpSpPr/>
            <p:nvPr/>
          </p:nvGrpSpPr>
          <p:grpSpPr>
            <a:xfrm>
              <a:off x="1828800" y="2155686"/>
              <a:ext cx="2933700" cy="2187714"/>
              <a:chOff x="1524000" y="2306070"/>
              <a:chExt cx="2933700" cy="2187714"/>
            </a:xfrm>
          </p:grpSpPr>
          <p:grpSp>
            <p:nvGrpSpPr>
              <p:cNvPr id="13" name="Group 12"/>
              <p:cNvGrpSpPr/>
              <p:nvPr/>
            </p:nvGrpSpPr>
            <p:grpSpPr>
              <a:xfrm>
                <a:off x="1524000" y="3733800"/>
                <a:ext cx="1704280" cy="759984"/>
                <a:chOff x="1524000" y="3733800"/>
                <a:chExt cx="1704280" cy="759984"/>
              </a:xfrm>
            </p:grpSpPr>
            <p:sp>
              <p:nvSpPr>
                <p:cNvPr id="22" name="Rectangle 21"/>
                <p:cNvSpPr/>
                <p:nvPr/>
              </p:nvSpPr>
              <p:spPr>
                <a:xfrm>
                  <a:off x="1524000" y="3733800"/>
                  <a:ext cx="685800" cy="429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42480" y="3989268"/>
                  <a:ext cx="685800" cy="504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Arrow Connector 20"/>
              <p:cNvCxnSpPr>
                <a:stCxn id="12" idx="2"/>
                <a:endCxn id="22" idx="0"/>
              </p:cNvCxnSpPr>
              <p:nvPr/>
            </p:nvCxnSpPr>
            <p:spPr>
              <a:xfrm flipH="1">
                <a:off x="1866900" y="2306070"/>
                <a:ext cx="2590800" cy="14277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2"/>
                <a:endCxn id="23" idx="0"/>
              </p:cNvCxnSpPr>
              <p:nvPr/>
            </p:nvCxnSpPr>
            <p:spPr>
              <a:xfrm flipH="1">
                <a:off x="2885380" y="2306070"/>
                <a:ext cx="1572320" cy="16831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066800" y="1447800"/>
              <a:ext cx="7391400" cy="2893584"/>
              <a:chOff x="1066800" y="1447800"/>
              <a:chExt cx="7391400" cy="2893584"/>
            </a:xfrm>
          </p:grpSpPr>
          <p:grpSp>
            <p:nvGrpSpPr>
              <p:cNvPr id="11" name="Group 10"/>
              <p:cNvGrpSpPr/>
              <p:nvPr/>
            </p:nvGrpSpPr>
            <p:grpSpPr>
              <a:xfrm>
                <a:off x="1066800" y="1447800"/>
                <a:ext cx="7391400" cy="2389068"/>
                <a:chOff x="1066800" y="1447800"/>
                <a:chExt cx="7391400" cy="2389068"/>
              </a:xfrm>
            </p:grpSpPr>
            <p:cxnSp>
              <p:nvCxnSpPr>
                <p:cNvPr id="8" name="Straight Arrow Connector 7"/>
                <p:cNvCxnSpPr>
                  <a:endCxn id="32" idx="0"/>
                </p:cNvCxnSpPr>
                <p:nvPr/>
              </p:nvCxnSpPr>
              <p:spPr>
                <a:xfrm flipH="1">
                  <a:off x="6258620" y="2158663"/>
                  <a:ext cx="142180" cy="14227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6800" y="1447800"/>
                  <a:ext cx="7391400" cy="70788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latin typeface="Times New Roman" pitchFamily="18" charset="0"/>
                      <a:cs typeface="Times New Roman" pitchFamily="18" charset="0"/>
                    </a:rPr>
                    <a:t>HIGHER VALUES OF MEAN </a:t>
                  </a:r>
                  <a:r>
                    <a:rPr lang="en-US" sz="2000" b="1" dirty="0" smtClean="0">
                      <a:latin typeface="Times New Roman" pitchFamily="18" charset="0"/>
                      <a:cs typeface="Times New Roman" pitchFamily="18" charset="0"/>
                    </a:rPr>
                    <a:t>AOD</a:t>
                  </a:r>
                  <a:r>
                    <a:rPr lang="en-US" sz="2000" dirty="0" smtClean="0">
                      <a:latin typeface="Times New Roman" pitchFamily="18" charset="0"/>
                      <a:cs typeface="Times New Roman" pitchFamily="18" charset="0"/>
                    </a:rPr>
                    <a:t> DO NOT APPEAR TO CORRESPOND TO HIGHER SURFACE </a:t>
                  </a:r>
                  <a:r>
                    <a:rPr lang="en-US" sz="2000" b="1" dirty="0" smtClean="0">
                      <a:latin typeface="Times New Roman" pitchFamily="18" charset="0"/>
                      <a:cs typeface="Times New Roman" pitchFamily="18" charset="0"/>
                    </a:rPr>
                    <a:t>PM</a:t>
                  </a:r>
                  <a:r>
                    <a:rPr lang="en-US" sz="2000" b="1" baseline="-25000" dirty="0" smtClean="0">
                      <a:latin typeface="Times New Roman" pitchFamily="18" charset="0"/>
                      <a:cs typeface="Times New Roman" pitchFamily="18" charset="0"/>
                    </a:rPr>
                    <a:t>10</a:t>
                  </a:r>
                </a:p>
              </p:txBody>
            </p:sp>
            <p:cxnSp>
              <p:nvCxnSpPr>
                <p:cNvPr id="17" name="Straight Arrow Connector 16"/>
                <p:cNvCxnSpPr>
                  <a:endCxn id="33" idx="0"/>
                </p:cNvCxnSpPr>
                <p:nvPr/>
              </p:nvCxnSpPr>
              <p:spPr>
                <a:xfrm>
                  <a:off x="6400800" y="2158663"/>
                  <a:ext cx="876300" cy="16782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5915720" y="3581400"/>
                <a:ext cx="685800" cy="429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934200" y="3836868"/>
                <a:ext cx="685800" cy="504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smtClean="0">
                <a:solidFill>
                  <a:schemeClr val="tx2"/>
                </a:solidFill>
              </a:rPr>
              <a:t>PM</a:t>
            </a:r>
            <a:r>
              <a:rPr lang="it-IT" b="1" baseline="-25000" dirty="0" smtClean="0">
                <a:solidFill>
                  <a:schemeClr val="tx2"/>
                </a:solidFill>
              </a:rPr>
              <a:t>10</a:t>
            </a:r>
            <a:r>
              <a:rPr lang="it-IT" b="1" dirty="0" smtClean="0">
                <a:solidFill>
                  <a:schemeClr val="tx2"/>
                </a:solidFill>
              </a:rPr>
              <a:t> – AOD Correlation (I)</a:t>
            </a:r>
            <a:endParaRPr lang="it-IT" b="1" dirty="0">
              <a:solidFill>
                <a:schemeClr val="tx2"/>
              </a:solidFill>
            </a:endParaRPr>
          </a:p>
        </p:txBody>
      </p:sp>
      <p:sp>
        <p:nvSpPr>
          <p:cNvPr id="2" name="Segnaposto piè di pagina 1"/>
          <p:cNvSpPr>
            <a:spLocks noGrp="1"/>
          </p:cNvSpPr>
          <p:nvPr>
            <p:ph type="ftr" sz="quarter" idx="11"/>
          </p:nvPr>
        </p:nvSpPr>
        <p:spPr/>
        <p:txBody>
          <a:bodyPr/>
          <a:lstStyle/>
          <a:p>
            <a:r>
              <a:rPr lang="en-US" smtClean="0"/>
              <a:t>CSPP/IMAPP Users' Group Meeting 2013</a:t>
            </a:r>
            <a:endParaRPr lang="en-US"/>
          </a:p>
        </p:txBody>
      </p:sp>
      <p:sp>
        <p:nvSpPr>
          <p:cNvPr id="3" name="Segnaposto numero diapositiva 2"/>
          <p:cNvSpPr>
            <a:spLocks noGrp="1"/>
          </p:cNvSpPr>
          <p:nvPr>
            <p:ph type="sldNum" sz="quarter" idx="12"/>
          </p:nvPr>
        </p:nvSpPr>
        <p:spPr/>
        <p:txBody>
          <a:bodyPr/>
          <a:lstStyle/>
          <a:p>
            <a:fld id="{4074C188-1B38-4813-ABA1-115842CBEB56}" type="slidenum">
              <a:rPr lang="en-US" smtClean="0"/>
              <a:pPr/>
              <a:t>8</a:t>
            </a:fld>
            <a:endParaRPr lang="en-US"/>
          </a:p>
        </p:txBody>
      </p:sp>
      <p:sp>
        <p:nvSpPr>
          <p:cNvPr id="4"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39" name="Group 38"/>
          <p:cNvGrpSpPr/>
          <p:nvPr/>
        </p:nvGrpSpPr>
        <p:grpSpPr>
          <a:xfrm>
            <a:off x="2135890" y="1143000"/>
            <a:ext cx="6930676" cy="5181600"/>
            <a:chOff x="2135890" y="1143000"/>
            <a:chExt cx="6930676" cy="5181600"/>
          </a:xfrm>
        </p:grpSpPr>
        <p:pic>
          <p:nvPicPr>
            <p:cNvPr id="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35890" y="1300164"/>
              <a:ext cx="6930676" cy="502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7010400" y="1143000"/>
              <a:ext cx="16002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latin typeface="Times New Roman" pitchFamily="18" charset="0"/>
                  <a:cs typeface="Times New Roman" pitchFamily="18" charset="0"/>
                </a:rPr>
                <a:t>YEAR 2012</a:t>
              </a:r>
              <a:endParaRPr lang="en-US" b="1" dirty="0">
                <a:latin typeface="Times New Roman" pitchFamily="18" charset="0"/>
                <a:cs typeface="Times New Roman" pitchFamily="18" charset="0"/>
              </a:endParaRPr>
            </a:p>
          </p:txBody>
        </p:sp>
      </p:grpSp>
      <p:sp>
        <p:nvSpPr>
          <p:cNvPr id="8" name="Rectangle 7"/>
          <p:cNvSpPr/>
          <p:nvPr/>
        </p:nvSpPr>
        <p:spPr>
          <a:xfrm>
            <a:off x="4038600" y="4827586"/>
            <a:ext cx="2743200" cy="9775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438400" y="579916"/>
            <a:ext cx="6629400" cy="5467259"/>
            <a:chOff x="2438400" y="579916"/>
            <a:chExt cx="6629400" cy="5467259"/>
          </a:xfrm>
        </p:grpSpPr>
        <p:grpSp>
          <p:nvGrpSpPr>
            <p:cNvPr id="6" name="Group 5"/>
            <p:cNvGrpSpPr/>
            <p:nvPr/>
          </p:nvGrpSpPr>
          <p:grpSpPr>
            <a:xfrm>
              <a:off x="2438400" y="579916"/>
              <a:ext cx="6629400" cy="5467259"/>
              <a:chOff x="2438400" y="579916"/>
              <a:chExt cx="6629400" cy="5467259"/>
            </a:xfrm>
          </p:grpSpPr>
          <p:grpSp>
            <p:nvGrpSpPr>
              <p:cNvPr id="3081" name="Group 3080"/>
              <p:cNvGrpSpPr/>
              <p:nvPr/>
            </p:nvGrpSpPr>
            <p:grpSpPr>
              <a:xfrm>
                <a:off x="2438400" y="2165510"/>
                <a:ext cx="5775223" cy="3881665"/>
                <a:chOff x="2438400" y="1782128"/>
                <a:chExt cx="5775223" cy="3881665"/>
              </a:xfrm>
            </p:grpSpPr>
            <p:sp>
              <p:nvSpPr>
                <p:cNvPr id="29" name="Rectangle 28"/>
                <p:cNvSpPr/>
                <p:nvPr/>
              </p:nvSpPr>
              <p:spPr>
                <a:xfrm>
                  <a:off x="2438400" y="3751832"/>
                  <a:ext cx="1524000" cy="19119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842023" y="4191000"/>
                  <a:ext cx="13716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0" name="Group 3079"/>
                <p:cNvGrpSpPr/>
                <p:nvPr/>
              </p:nvGrpSpPr>
              <p:grpSpPr>
                <a:xfrm>
                  <a:off x="3160776" y="1782128"/>
                  <a:ext cx="4935474" cy="2408872"/>
                  <a:chOff x="3160776" y="1782128"/>
                  <a:chExt cx="4935474" cy="2408872"/>
                </a:xfrm>
              </p:grpSpPr>
              <p:cxnSp>
                <p:nvCxnSpPr>
                  <p:cNvPr id="3072" name="Straight Arrow Connector 3071"/>
                  <p:cNvCxnSpPr/>
                  <p:nvPr/>
                </p:nvCxnSpPr>
                <p:spPr>
                  <a:xfrm flipH="1">
                    <a:off x="3160776" y="1782128"/>
                    <a:ext cx="4935474" cy="19697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75" name="Straight Arrow Connector 3074"/>
                  <p:cNvCxnSpPr/>
                  <p:nvPr/>
                </p:nvCxnSpPr>
                <p:spPr>
                  <a:xfrm flipH="1">
                    <a:off x="6781800" y="1782128"/>
                    <a:ext cx="1314450" cy="24088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31" name="Rounded Rectangle 30"/>
              <p:cNvSpPr/>
              <p:nvPr/>
            </p:nvSpPr>
            <p:spPr>
              <a:xfrm>
                <a:off x="7124700" y="579916"/>
                <a:ext cx="1943100" cy="158559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7162800" y="658654"/>
              <a:ext cx="1828800" cy="1477328"/>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TRENDS NOT COMPARABLE FOR THE </a:t>
              </a:r>
              <a:r>
                <a:rPr lang="en-US" b="1" dirty="0" smtClean="0">
                  <a:latin typeface="Times New Roman" pitchFamily="18" charset="0"/>
                  <a:cs typeface="Times New Roman" pitchFamily="18" charset="0"/>
                </a:rPr>
                <a:t>FALL/WINTER</a:t>
              </a:r>
              <a:r>
                <a:rPr lang="en-US" dirty="0" smtClean="0">
                  <a:latin typeface="Times New Roman" pitchFamily="18" charset="0"/>
                  <a:cs typeface="Times New Roman" pitchFamily="18" charset="0"/>
                </a:rPr>
                <a:t> SEASONS</a:t>
              </a:r>
              <a:endParaRPr lang="en-US" dirty="0">
                <a:latin typeface="Times New Roman" pitchFamily="18" charset="0"/>
                <a:cs typeface="Times New Roman" pitchFamily="18" charset="0"/>
              </a:endParaRPr>
            </a:p>
          </p:txBody>
        </p:sp>
      </p:grpSp>
      <p:sp>
        <p:nvSpPr>
          <p:cNvPr id="33" name="TextBox 32"/>
          <p:cNvSpPr txBox="1"/>
          <p:nvPr/>
        </p:nvSpPr>
        <p:spPr>
          <a:xfrm>
            <a:off x="152399" y="1676400"/>
            <a:ext cx="2057401" cy="1323439"/>
          </a:xfrm>
          <a:prstGeom prst="rect">
            <a:avLst/>
          </a:prstGeom>
          <a:ln>
            <a:solidFill>
              <a:schemeClr val="tx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latin typeface="Times New Roman" pitchFamily="18" charset="0"/>
                <a:cs typeface="Times New Roman" pitchFamily="18" charset="0"/>
              </a:rPr>
              <a:t>Variation in </a:t>
            </a:r>
            <a:r>
              <a:rPr lang="en-US" sz="1600" b="1" dirty="0" smtClean="0">
                <a:latin typeface="Times New Roman" pitchFamily="18" charset="0"/>
                <a:cs typeface="Times New Roman" pitchFamily="18" charset="0"/>
              </a:rPr>
              <a:t>PM</a:t>
            </a:r>
            <a:r>
              <a:rPr lang="en-US" sz="1600" b="1" baseline="-25000" dirty="0" smtClean="0">
                <a:latin typeface="Times New Roman" pitchFamily="18" charset="0"/>
                <a:cs typeface="Times New Roman" pitchFamily="18" charset="0"/>
              </a:rPr>
              <a:t>10</a:t>
            </a:r>
            <a:r>
              <a:rPr lang="en-US" sz="1600" dirty="0" smtClean="0">
                <a:latin typeface="Times New Roman" pitchFamily="18" charset="0"/>
                <a:cs typeface="Times New Roman" pitchFamily="18" charset="0"/>
              </a:rPr>
              <a:t> mass concentration (</a:t>
            </a:r>
            <a:r>
              <a:rPr lang="el-GR" sz="1600" dirty="0" smtClean="0">
                <a:latin typeface="Times New Roman" pitchFamily="18" charset="0"/>
                <a:cs typeface="Times New Roman" pitchFamily="18" charset="0"/>
              </a:rPr>
              <a:t>μ</a:t>
            </a:r>
            <a:r>
              <a:rPr lang="en-US" sz="1600" dirty="0" smtClean="0">
                <a:latin typeface="Times New Roman" pitchFamily="18" charset="0"/>
                <a:cs typeface="Times New Roman" pitchFamily="18" charset="0"/>
              </a:rPr>
              <a:t>gm</a:t>
            </a:r>
            <a:r>
              <a:rPr lang="en-US" sz="1600" baseline="30000" dirty="0" smtClean="0">
                <a:latin typeface="Times New Roman" pitchFamily="18" charset="0"/>
                <a:cs typeface="Times New Roman" pitchFamily="18" charset="0"/>
              </a:rPr>
              <a:t>-3</a:t>
            </a:r>
            <a:r>
              <a:rPr lang="en-US" sz="1600" dirty="0" smtClean="0">
                <a:latin typeface="Times New Roman" pitchFamily="18" charset="0"/>
                <a:cs typeface="Times New Roman" pitchFamily="18" charset="0"/>
              </a:rPr>
              <a:t>) and MODIS </a:t>
            </a:r>
            <a:r>
              <a:rPr lang="en-US" sz="1600" b="1" dirty="0" smtClean="0">
                <a:latin typeface="Times New Roman" pitchFamily="18" charset="0"/>
                <a:cs typeface="Times New Roman" pitchFamily="18" charset="0"/>
              </a:rPr>
              <a:t>AOD</a:t>
            </a:r>
            <a:r>
              <a:rPr lang="en-US" sz="1600" dirty="0" smtClean="0">
                <a:latin typeface="Times New Roman" pitchFamily="18" charset="0"/>
                <a:cs typeface="Times New Roman" pitchFamily="18" charset="0"/>
              </a:rPr>
              <a:t> at 0.55 </a:t>
            </a:r>
            <a:r>
              <a:rPr lang="el-GR" sz="1600" dirty="0" smtClean="0">
                <a:latin typeface="Times New Roman" pitchFamily="18" charset="0"/>
                <a:cs typeface="Times New Roman" pitchFamily="18" charset="0"/>
              </a:rPr>
              <a:t>μ</a:t>
            </a:r>
            <a:r>
              <a:rPr lang="en-US" sz="1600" dirty="0" smtClean="0">
                <a:latin typeface="Times New Roman" pitchFamily="18" charset="0"/>
                <a:cs typeface="Times New Roman" pitchFamily="18" charset="0"/>
              </a:rPr>
              <a:t>m over </a:t>
            </a:r>
            <a:r>
              <a:rPr lang="en-US" sz="1600" b="1" dirty="0" smtClean="0">
                <a:latin typeface="Times New Roman" pitchFamily="18" charset="0"/>
                <a:cs typeface="Times New Roman" pitchFamily="18" charset="0"/>
              </a:rPr>
              <a:t>Po valley </a:t>
            </a:r>
            <a:r>
              <a:rPr lang="en-US" sz="1600" dirty="0" smtClean="0">
                <a:latin typeface="Times New Roman" pitchFamily="18" charset="0"/>
                <a:cs typeface="Times New Roman" pitchFamily="18" charset="0"/>
              </a:rPr>
              <a:t>during </a:t>
            </a:r>
            <a:r>
              <a:rPr lang="en-US" sz="1600" b="1" dirty="0" smtClean="0">
                <a:latin typeface="Times New Roman" pitchFamily="18" charset="0"/>
                <a:cs typeface="Times New Roman" pitchFamily="18" charset="0"/>
              </a:rPr>
              <a:t>2012</a:t>
            </a:r>
          </a:p>
        </p:txBody>
      </p:sp>
      <p:grpSp>
        <p:nvGrpSpPr>
          <p:cNvPr id="22" name="Group 21"/>
          <p:cNvGrpSpPr/>
          <p:nvPr/>
        </p:nvGrpSpPr>
        <p:grpSpPr>
          <a:xfrm>
            <a:off x="3962400" y="4142175"/>
            <a:ext cx="3200400" cy="2162790"/>
            <a:chOff x="3962400" y="4142175"/>
            <a:chExt cx="3200400" cy="2162790"/>
          </a:xfrm>
        </p:grpSpPr>
        <p:grpSp>
          <p:nvGrpSpPr>
            <p:cNvPr id="21" name="Group 20"/>
            <p:cNvGrpSpPr/>
            <p:nvPr/>
          </p:nvGrpSpPr>
          <p:grpSpPr>
            <a:xfrm>
              <a:off x="6400800" y="4142175"/>
              <a:ext cx="762000" cy="2162790"/>
              <a:chOff x="5334000" y="3783787"/>
              <a:chExt cx="762000" cy="2162790"/>
            </a:xfrm>
          </p:grpSpPr>
          <p:cxnSp>
            <p:nvCxnSpPr>
              <p:cNvPr id="17" name="Straight Connector 16"/>
              <p:cNvCxnSpPr/>
              <p:nvPr/>
            </p:nvCxnSpPr>
            <p:spPr>
              <a:xfrm>
                <a:off x="5547970" y="3783787"/>
                <a:ext cx="0" cy="19050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34000" y="5638800"/>
                <a:ext cx="762000" cy="307777"/>
              </a:xfrm>
              <a:prstGeom prst="rect">
                <a:avLst/>
              </a:prstGeom>
              <a:noFill/>
            </p:spPr>
            <p:txBody>
              <a:bodyPr wrap="square" rtlCol="0">
                <a:spAutoFit/>
              </a:bodyPr>
              <a:lstStyle/>
              <a:p>
                <a:r>
                  <a:rPr lang="en-US" sz="1400" b="1" dirty="0" smtClean="0">
                    <a:solidFill>
                      <a:schemeClr val="bg1">
                        <a:lumMod val="50000"/>
                      </a:schemeClr>
                    </a:solidFill>
                  </a:rPr>
                  <a:t>SEP</a:t>
                </a:r>
                <a:endParaRPr lang="en-US" sz="1400" b="1" dirty="0">
                  <a:solidFill>
                    <a:schemeClr val="bg1">
                      <a:lumMod val="50000"/>
                    </a:schemeClr>
                  </a:solidFill>
                </a:endParaRPr>
              </a:p>
            </p:txBody>
          </p:sp>
        </p:grpSp>
        <p:grpSp>
          <p:nvGrpSpPr>
            <p:cNvPr id="20" name="Group 19"/>
            <p:cNvGrpSpPr/>
            <p:nvPr/>
          </p:nvGrpSpPr>
          <p:grpSpPr>
            <a:xfrm>
              <a:off x="3962400" y="4142175"/>
              <a:ext cx="762000" cy="2162790"/>
              <a:chOff x="2895600" y="3783787"/>
              <a:chExt cx="762000" cy="2162790"/>
            </a:xfrm>
          </p:grpSpPr>
          <p:cxnSp>
            <p:nvCxnSpPr>
              <p:cNvPr id="15" name="Straight Connector 14"/>
              <p:cNvCxnSpPr/>
              <p:nvPr/>
            </p:nvCxnSpPr>
            <p:spPr>
              <a:xfrm>
                <a:off x="3160776" y="3783787"/>
                <a:ext cx="0" cy="19050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95600" y="5638800"/>
                <a:ext cx="762000" cy="307777"/>
              </a:xfrm>
              <a:prstGeom prst="rect">
                <a:avLst/>
              </a:prstGeom>
              <a:noFill/>
            </p:spPr>
            <p:txBody>
              <a:bodyPr wrap="square" rtlCol="0">
                <a:spAutoFit/>
              </a:bodyPr>
              <a:lstStyle/>
              <a:p>
                <a:r>
                  <a:rPr lang="en-US" sz="1400" b="1" dirty="0" smtClean="0">
                    <a:solidFill>
                      <a:schemeClr val="bg1">
                        <a:lumMod val="50000"/>
                      </a:schemeClr>
                    </a:solidFill>
                  </a:rPr>
                  <a:t>APR</a:t>
                </a:r>
                <a:endParaRPr lang="en-US" sz="1400" b="1" dirty="0">
                  <a:solidFill>
                    <a:schemeClr val="bg1">
                      <a:lumMod val="50000"/>
                    </a:schemeClr>
                  </a:solidFill>
                </a:endParaRPr>
              </a:p>
            </p:txBody>
          </p:sp>
        </p:grpSp>
      </p:grpSp>
      <p:sp>
        <p:nvSpPr>
          <p:cNvPr id="46" name="TextBox 45"/>
          <p:cNvSpPr txBox="1"/>
          <p:nvPr/>
        </p:nvSpPr>
        <p:spPr>
          <a:xfrm>
            <a:off x="2564420" y="5666601"/>
            <a:ext cx="483579" cy="2769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0.10 </a:t>
            </a:r>
            <a:endParaRPr lang="en-US" sz="1200" b="1" baseline="30000" dirty="0">
              <a:latin typeface="Times New Roman" pitchFamily="18" charset="0"/>
              <a:cs typeface="Times New Roman" pitchFamily="18" charset="0"/>
            </a:endParaRPr>
          </a:p>
        </p:txBody>
      </p:sp>
      <p:sp>
        <p:nvSpPr>
          <p:cNvPr id="47" name="TextBox 46"/>
          <p:cNvSpPr txBox="1"/>
          <p:nvPr/>
        </p:nvSpPr>
        <p:spPr>
          <a:xfrm>
            <a:off x="5383821" y="5410200"/>
            <a:ext cx="483579" cy="2769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0.22 </a:t>
            </a:r>
            <a:endParaRPr lang="en-US" sz="1200" b="1" baseline="30000" dirty="0">
              <a:latin typeface="Times New Roman" pitchFamily="18" charset="0"/>
              <a:cs typeface="Times New Roman" pitchFamily="18" charset="0"/>
            </a:endParaRPr>
          </a:p>
        </p:txBody>
      </p:sp>
      <p:sp>
        <p:nvSpPr>
          <p:cNvPr id="48" name="TextBox 47"/>
          <p:cNvSpPr txBox="1"/>
          <p:nvPr/>
        </p:nvSpPr>
        <p:spPr>
          <a:xfrm>
            <a:off x="5359438" y="4870136"/>
            <a:ext cx="483579" cy="27699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accent2"/>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22.6 </a:t>
            </a:r>
            <a:endParaRPr lang="en-US" sz="1200" b="1" baseline="30000" dirty="0">
              <a:latin typeface="Times New Roman" pitchFamily="18" charset="0"/>
              <a:cs typeface="Times New Roman" pitchFamily="18" charset="0"/>
            </a:endParaRPr>
          </a:p>
        </p:txBody>
      </p:sp>
      <p:sp>
        <p:nvSpPr>
          <p:cNvPr id="49" name="TextBox 48"/>
          <p:cNvSpPr txBox="1"/>
          <p:nvPr/>
        </p:nvSpPr>
        <p:spPr>
          <a:xfrm>
            <a:off x="2576711" y="4205748"/>
            <a:ext cx="483579" cy="27699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accent2"/>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56.8 </a:t>
            </a:r>
            <a:endParaRPr lang="en-US" sz="1200" b="1" baseline="30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CSPP/IMAPP Users' Group Meeting 2013</a:t>
            </a:r>
            <a:endParaRPr lang="en-US"/>
          </a:p>
        </p:txBody>
      </p:sp>
      <p:sp>
        <p:nvSpPr>
          <p:cNvPr id="3" name="Slide Number Placeholder 2"/>
          <p:cNvSpPr>
            <a:spLocks noGrp="1"/>
          </p:cNvSpPr>
          <p:nvPr>
            <p:ph type="sldNum" sz="quarter" idx="12"/>
          </p:nvPr>
        </p:nvSpPr>
        <p:spPr/>
        <p:txBody>
          <a:bodyPr/>
          <a:lstStyle/>
          <a:p>
            <a:fld id="{4074C188-1B38-4813-ABA1-115842CBEB56}" type="slidenum">
              <a:rPr lang="en-US" smtClean="0"/>
              <a:pPr/>
              <a:t>9</a:t>
            </a:fld>
            <a:endParaRPr lang="en-US"/>
          </a:p>
        </p:txBody>
      </p:sp>
      <p:sp>
        <p:nvSpPr>
          <p:cNvPr id="4" name="Tito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dirty="0" smtClean="0">
                <a:solidFill>
                  <a:schemeClr val="tx2"/>
                </a:solidFill>
              </a:rPr>
              <a:t>PM</a:t>
            </a:r>
            <a:r>
              <a:rPr lang="it-IT" b="1" baseline="-25000" dirty="0" smtClean="0">
                <a:solidFill>
                  <a:schemeClr val="tx2"/>
                </a:solidFill>
              </a:rPr>
              <a:t>10</a:t>
            </a:r>
            <a:r>
              <a:rPr lang="it-IT" b="1" dirty="0" smtClean="0">
                <a:solidFill>
                  <a:schemeClr val="tx2"/>
                </a:solidFill>
              </a:rPr>
              <a:t> – AOD Correlation (II)</a:t>
            </a:r>
            <a:endParaRPr lang="it-IT" b="1" dirty="0">
              <a:solidFill>
                <a:schemeClr val="tx2"/>
              </a:solidFill>
            </a:endParaRPr>
          </a:p>
        </p:txBody>
      </p:sp>
      <p:sp>
        <p:nvSpPr>
          <p:cNvPr id="5" name="Segnaposto piè di pagina 45"/>
          <p:cNvSpPr txBox="1">
            <a:spLocks/>
          </p:cNvSpPr>
          <p:nvPr/>
        </p:nvSpPr>
        <p:spPr>
          <a:xfrm>
            <a:off x="-228600" y="6356350"/>
            <a:ext cx="8382000"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CSPP/IMAPP Users' Group Meeting 2013</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8" name="Group 7"/>
          <p:cNvGrpSpPr/>
          <p:nvPr/>
        </p:nvGrpSpPr>
        <p:grpSpPr>
          <a:xfrm>
            <a:off x="114300" y="2819397"/>
            <a:ext cx="8915400" cy="2286003"/>
            <a:chOff x="4114800" y="4114799"/>
            <a:chExt cx="3742660" cy="1990577"/>
          </a:xfrm>
        </p:grpSpPr>
        <p:sp>
          <p:nvSpPr>
            <p:cNvPr id="9" name="Rounded Rectangle 8"/>
            <p:cNvSpPr/>
            <p:nvPr/>
          </p:nvSpPr>
          <p:spPr>
            <a:xfrm>
              <a:off x="4114800" y="4114799"/>
              <a:ext cx="3742660" cy="1990577"/>
            </a:xfrm>
            <a:prstGeom prst="roundRect">
              <a:avLst/>
            </a:prstGeom>
            <a:solidFill>
              <a:schemeClr val="bg1"/>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14800" y="4161472"/>
              <a:ext cx="3742660" cy="1282582"/>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CORRELATION </a:t>
              </a:r>
            </a:p>
            <a:p>
              <a:pPr algn="ctr"/>
              <a:r>
                <a:rPr lang="en-US" sz="3200" dirty="0" smtClean="0">
                  <a:latin typeface="Times New Roman" pitchFamily="18" charset="0"/>
                  <a:cs typeface="Times New Roman" pitchFamily="18" charset="0"/>
                </a:rPr>
                <a:t>MAY BE IMPROVED BY CONSIDERING: </a:t>
              </a:r>
            </a:p>
            <a:p>
              <a:pPr marL="457200" indent="-457200">
                <a:buBlip>
                  <a:blip r:embed="rId3"/>
                </a:buBlip>
              </a:pPr>
              <a:r>
                <a:rPr lang="en-US" sz="3200" b="1" dirty="0" smtClean="0">
                  <a:latin typeface="Times New Roman" pitchFamily="18" charset="0"/>
                  <a:cs typeface="Times New Roman" pitchFamily="18" charset="0"/>
                </a:rPr>
                <a:t>METEOROLOGICAL DATA</a:t>
              </a:r>
            </a:p>
            <a:p>
              <a:pPr marL="457200" indent="-457200">
                <a:buBlip>
                  <a:blip r:embed="rId3"/>
                </a:buBlip>
              </a:pPr>
              <a:r>
                <a:rPr lang="en-US" sz="3200" b="1" dirty="0" smtClean="0">
                  <a:latin typeface="Times New Roman" pitchFamily="18" charset="0"/>
                  <a:cs typeface="Times New Roman" pitchFamily="18" charset="0"/>
                </a:rPr>
                <a:t>VERTICAL DISTRIBUTION OF AEROSOL</a:t>
              </a:r>
              <a:endParaRPr lang="en-US" sz="3200" dirty="0">
                <a:latin typeface="Times New Roman" pitchFamily="18" charset="0"/>
                <a:cs typeface="Times New Roman" pitchFamily="18" charset="0"/>
              </a:endParaRPr>
            </a:p>
          </p:txBody>
        </p:sp>
      </p:grpSp>
      <p:sp>
        <p:nvSpPr>
          <p:cNvPr id="11" name="Freccia in giù 10"/>
          <p:cNvSpPr/>
          <p:nvPr/>
        </p:nvSpPr>
        <p:spPr>
          <a:xfrm>
            <a:off x="3657600" y="1295400"/>
            <a:ext cx="1828800" cy="1295400"/>
          </a:xfrm>
          <a:prstGeom prst="downArrow">
            <a:avLst/>
          </a:prstGeom>
          <a:solidFill>
            <a:srgbClr val="66FF33"/>
          </a:solidFill>
          <a:ln>
            <a:solidFill>
              <a:srgbClr val="66FF33"/>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9220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1563</TotalTime>
  <Words>2350</Words>
  <Application>Microsoft Office PowerPoint</Application>
  <PresentationFormat>On-screen Show (4:3)</PresentationFormat>
  <Paragraphs>225</Paragraphs>
  <Slides>16</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Equazione</vt:lpstr>
      <vt:lpstr>Implementation of IMAPP/IDEA-I over the Po Valley region, northern Italy, for air quality monitoring and forecasting</vt:lpstr>
      <vt:lpstr>PowerPoint Presentation</vt:lpstr>
      <vt:lpstr>Po Valley</vt:lpstr>
      <vt:lpstr>PowerPoint Presentation</vt:lpstr>
      <vt:lpstr>PowerPoint Presentation</vt:lpstr>
      <vt:lpstr>Po Valley Surface PM10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Outgoing and Future Work</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Arvani</dc:creator>
  <cp:lastModifiedBy>Barbara Arvani</cp:lastModifiedBy>
  <cp:revision>171</cp:revision>
  <cp:lastPrinted>2013-05-09T19:46:06Z</cp:lastPrinted>
  <dcterms:created xsi:type="dcterms:W3CDTF">2013-05-09T18:52:25Z</dcterms:created>
  <dcterms:modified xsi:type="dcterms:W3CDTF">2013-05-20T15:32:53Z</dcterms:modified>
</cp:coreProperties>
</file>