
<file path=[Content_Types].xml><?xml version="1.0" encoding="utf-8"?>
<Types xmlns="http://schemas.openxmlformats.org/package/2006/content-types">
  <Default Extension="xml" ContentType="application/xml"/>
  <Default Extension="jpeg" ContentType="image/jpeg"/>
  <Default Extension="JPG" ContentType="image/gi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2" r:id="rId8"/>
    <p:sldId id="274" r:id="rId9"/>
    <p:sldId id="263" r:id="rId10"/>
    <p:sldId id="266" r:id="rId11"/>
    <p:sldId id="275" r:id="rId12"/>
    <p:sldId id="264" r:id="rId13"/>
    <p:sldId id="271" r:id="rId14"/>
    <p:sldId id="265" r:id="rId15"/>
    <p:sldId id="267" r:id="rId16"/>
    <p:sldId id="272" r:id="rId17"/>
    <p:sldId id="273" r:id="rId18"/>
    <p:sldId id="269" r:id="rId19"/>
    <p:sldId id="268" r:id="rId20"/>
    <p:sldId id="27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4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43619B-9A9B-C640-8BCF-E4799E1D2566}" type="datetimeFigureOut">
              <a:rPr lang="en-US" smtClean="0"/>
              <a:t>5/21/13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CC704D-2CFF-E04E-96E5-F77FC0492184}" type="slidenum">
              <a:rPr lang="en-US" smtClean="0"/>
              <a:t>‹#›</a:t>
            </a:fld>
            <a:endParaRPr lang="en-US"/>
          </a:p>
        </p:txBody>
      </p:sp>
    </p:spTree>
    <p:extLst>
      <p:ext uri="{BB962C8B-B14F-4D97-AF65-F5344CB8AC3E}">
        <p14:creationId xmlns:p14="http://schemas.microsoft.com/office/powerpoint/2010/main" val="17974707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A07A4-B5B8-C540-A0D8-395C4EEC2064}" type="datetimeFigureOut">
              <a:rPr lang="en-US" smtClean="0"/>
              <a:t>5/21/13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BF67DB-F07F-264D-A14C-2C80414191EB}" type="slidenum">
              <a:rPr lang="en-US" smtClean="0"/>
              <a:t>‹#›</a:t>
            </a:fld>
            <a:endParaRPr lang="en-US"/>
          </a:p>
        </p:txBody>
      </p:sp>
    </p:spTree>
    <p:extLst>
      <p:ext uri="{BB962C8B-B14F-4D97-AF65-F5344CB8AC3E}">
        <p14:creationId xmlns:p14="http://schemas.microsoft.com/office/powerpoint/2010/main" val="40849975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DBVM ‘user option’ to process algorithms</a:t>
            </a:r>
            <a:r>
              <a:rPr lang="en-US" baseline="0" dirty="0" smtClean="0"/>
              <a:t> in our own processing software—GEOCAT.</a:t>
            </a:r>
          </a:p>
          <a:p>
            <a:r>
              <a:rPr lang="en-US" baseline="0" dirty="0" smtClean="0"/>
              <a:t>Include thoughts about processing in AK—obstacles funding and research is ongoing—frequent upgrades.</a:t>
            </a:r>
            <a:endParaRPr lang="en-US" dirty="0"/>
          </a:p>
        </p:txBody>
      </p:sp>
      <p:sp>
        <p:nvSpPr>
          <p:cNvPr id="4" name="Slide Number Placeholder 3"/>
          <p:cNvSpPr>
            <a:spLocks noGrp="1"/>
          </p:cNvSpPr>
          <p:nvPr>
            <p:ph type="sldNum" sz="quarter" idx="10"/>
          </p:nvPr>
        </p:nvSpPr>
        <p:spPr/>
        <p:txBody>
          <a:bodyPr/>
          <a:lstStyle/>
          <a:p>
            <a:fld id="{00BF67DB-F07F-264D-A14C-2C80414191EB}" type="slidenum">
              <a:rPr lang="en-US" smtClean="0"/>
              <a:t>3</a:t>
            </a:fld>
            <a:endParaRPr lang="en-US"/>
          </a:p>
        </p:txBody>
      </p:sp>
    </p:spTree>
    <p:extLst>
      <p:ext uri="{BB962C8B-B14F-4D97-AF65-F5344CB8AC3E}">
        <p14:creationId xmlns:p14="http://schemas.microsoft.com/office/powerpoint/2010/main" val="56571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opportunity</a:t>
            </a:r>
            <a:r>
              <a:rPr lang="en-US" baseline="0" dirty="0" smtClean="0"/>
              <a:t> for end users to have input during algorithm developmental stage </a:t>
            </a:r>
            <a:endParaRPr lang="en-US" dirty="0"/>
          </a:p>
        </p:txBody>
      </p:sp>
      <p:sp>
        <p:nvSpPr>
          <p:cNvPr id="4" name="Slide Number Placeholder 3"/>
          <p:cNvSpPr>
            <a:spLocks noGrp="1"/>
          </p:cNvSpPr>
          <p:nvPr>
            <p:ph type="sldNum" sz="quarter" idx="10"/>
          </p:nvPr>
        </p:nvSpPr>
        <p:spPr/>
        <p:txBody>
          <a:bodyPr/>
          <a:lstStyle/>
          <a:p>
            <a:fld id="{00BF67DB-F07F-264D-A14C-2C80414191EB}" type="slidenum">
              <a:rPr lang="en-US" smtClean="0"/>
              <a:t>4</a:t>
            </a:fld>
            <a:endParaRPr lang="en-US"/>
          </a:p>
        </p:txBody>
      </p:sp>
    </p:spTree>
    <p:extLst>
      <p:ext uri="{BB962C8B-B14F-4D97-AF65-F5344CB8AC3E}">
        <p14:creationId xmlns:p14="http://schemas.microsoft.com/office/powerpoint/2010/main" val="331875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Ruang</a:t>
            </a:r>
            <a:endParaRPr lang="en-US" dirty="0"/>
          </a:p>
        </p:txBody>
      </p:sp>
      <p:sp>
        <p:nvSpPr>
          <p:cNvPr id="4" name="Slide Number Placeholder 3"/>
          <p:cNvSpPr>
            <a:spLocks noGrp="1"/>
          </p:cNvSpPr>
          <p:nvPr>
            <p:ph type="sldNum" sz="quarter" idx="10"/>
          </p:nvPr>
        </p:nvSpPr>
        <p:spPr/>
        <p:txBody>
          <a:bodyPr/>
          <a:lstStyle/>
          <a:p>
            <a:fld id="{9D10BF5D-F246-874C-8B36-2D1C4FC2E548}" type="slidenum">
              <a:rPr lang="en-US" smtClean="0"/>
              <a:t>8</a:t>
            </a:fld>
            <a:endParaRPr lang="en-US"/>
          </a:p>
        </p:txBody>
      </p:sp>
    </p:spTree>
    <p:extLst>
      <p:ext uri="{BB962C8B-B14F-4D97-AF65-F5344CB8AC3E}">
        <p14:creationId xmlns:p14="http://schemas.microsoft.com/office/powerpoint/2010/main" val="10730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a:t>
            </a:r>
            <a:r>
              <a:rPr lang="en-US" baseline="0" dirty="0" smtClean="0"/>
              <a:t> of Alaska (663,330 </a:t>
            </a:r>
            <a:r>
              <a:rPr lang="en-US" baseline="0" dirty="0" err="1" smtClean="0"/>
              <a:t>sq</a:t>
            </a:r>
            <a:r>
              <a:rPr lang="en-US" baseline="0" dirty="0" smtClean="0"/>
              <a:t> miles) is equivalent to MT, WY, ID, WA, OR, </a:t>
            </a:r>
            <a:r>
              <a:rPr lang="en-US" b="1" baseline="0" dirty="0" smtClean="0"/>
              <a:t>AND CA</a:t>
            </a:r>
            <a:r>
              <a:rPr lang="en-US" b="0" baseline="0" dirty="0" smtClean="0"/>
              <a:t>.  3 Alaska WFOs </a:t>
            </a:r>
            <a:r>
              <a:rPr lang="en-US" b="0" baseline="0" dirty="0" err="1" smtClean="0"/>
              <a:t>vs</a:t>
            </a:r>
            <a:r>
              <a:rPr lang="en-US" b="0" baseline="0" dirty="0" smtClean="0"/>
              <a:t> 22 WFOs serving those states.  Satellite data is critical due to expanse and relative sparseness of surface observations.</a:t>
            </a:r>
            <a:endParaRPr lang="en-US" b="1" dirty="0"/>
          </a:p>
        </p:txBody>
      </p:sp>
      <p:sp>
        <p:nvSpPr>
          <p:cNvPr id="4" name="Slide Number Placeholder 3"/>
          <p:cNvSpPr>
            <a:spLocks noGrp="1"/>
          </p:cNvSpPr>
          <p:nvPr>
            <p:ph type="sldNum" sz="quarter" idx="10"/>
          </p:nvPr>
        </p:nvSpPr>
        <p:spPr/>
        <p:txBody>
          <a:bodyPr/>
          <a:lstStyle/>
          <a:p>
            <a:fld id="{00BF67DB-F07F-264D-A14C-2C80414191EB}" type="slidenum">
              <a:rPr lang="en-US" smtClean="0"/>
              <a:t>12</a:t>
            </a:fld>
            <a:endParaRPr lang="en-US"/>
          </a:p>
        </p:txBody>
      </p:sp>
    </p:spTree>
    <p:extLst>
      <p:ext uri="{BB962C8B-B14F-4D97-AF65-F5344CB8AC3E}">
        <p14:creationId xmlns:p14="http://schemas.microsoft.com/office/powerpoint/2010/main" val="106010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5568489-EE5F-4548-95E9-6E8BC269E312}" type="slidenum">
              <a:rPr lang="en-US"/>
              <a:pPr/>
              <a:t>13</a:t>
            </a:fld>
            <a:endParaRPr lang="en-US"/>
          </a:p>
        </p:txBody>
      </p:sp>
      <p:sp>
        <p:nvSpPr>
          <p:cNvPr id="1464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03" tIns="45651" rIns="91303" bIns="45651" anchor="b">
            <a:prstTxWarp prst="textNoShape">
              <a:avLst/>
            </a:prstTxWarp>
          </a:bodyPr>
          <a:lstStyle/>
          <a:p>
            <a:pPr algn="r" defTabSz="898525"/>
            <a:fld id="{1A46DCA7-4267-814D-9012-9A5BAD1E4790}" type="slidenum">
              <a:rPr lang="en-US" sz="1200">
                <a:latin typeface="Times New Roman" charset="0"/>
              </a:rPr>
              <a:pPr algn="r" defTabSz="898525"/>
              <a:t>13</a:t>
            </a:fld>
            <a:endParaRPr lang="en-US" sz="1200">
              <a:latin typeface="Times New Roman" charset="0"/>
            </a:endParaRPr>
          </a:p>
        </p:txBody>
      </p:sp>
      <p:sp>
        <p:nvSpPr>
          <p:cNvPr id="146436" name="Rectangle 2"/>
          <p:cNvSpPr>
            <a:spLocks noGrp="1" noRot="1" noChangeAspect="1" noChangeArrowheads="1" noTextEdit="1"/>
          </p:cNvSpPr>
          <p:nvPr>
            <p:ph type="sldImg"/>
          </p:nvPr>
        </p:nvSpPr>
        <p:spPr>
          <a:xfrm>
            <a:off x="1143000" y="684213"/>
            <a:ext cx="4572000" cy="3429000"/>
          </a:xfrm>
          <a:ln/>
        </p:spPr>
      </p:sp>
      <p:sp>
        <p:nvSpPr>
          <p:cNvPr id="146437" name="Rectangle 3"/>
          <p:cNvSpPr>
            <a:spLocks noGrp="1" noChangeArrowheads="1"/>
          </p:cNvSpPr>
          <p:nvPr>
            <p:ph type="body" idx="1"/>
          </p:nvPr>
        </p:nvSpPr>
        <p:spPr>
          <a:xfrm>
            <a:off x="914400" y="4343400"/>
            <a:ext cx="5029200" cy="4116388"/>
          </a:xfrm>
          <a:noFill/>
          <a:ln/>
        </p:spPr>
        <p:txBody>
          <a:bodyPr lIns="91303" tIns="45651" rIns="91303" bIns="45651"/>
          <a:lstStyle/>
          <a:p>
            <a:pPr marL="228600" indent="-228600" eaLnBrk="1" hangingPunct="1">
              <a:buFont typeface="Arial"/>
              <a:buChar char="•"/>
            </a:pPr>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ash and FLS</a:t>
            </a:r>
            <a:r>
              <a:rPr lang="en-US" baseline="0" dirty="0" smtClean="0"/>
              <a:t> product suites are coded in such a way that they can easily run on new sensors with sufficient spectral channels</a:t>
            </a:r>
            <a:endParaRPr lang="en-US" dirty="0"/>
          </a:p>
        </p:txBody>
      </p:sp>
      <p:sp>
        <p:nvSpPr>
          <p:cNvPr id="4" name="Slide Number Placeholder 3"/>
          <p:cNvSpPr>
            <a:spLocks noGrp="1"/>
          </p:cNvSpPr>
          <p:nvPr>
            <p:ph type="sldNum" sz="quarter" idx="10"/>
          </p:nvPr>
        </p:nvSpPr>
        <p:spPr/>
        <p:txBody>
          <a:bodyPr/>
          <a:lstStyle/>
          <a:p>
            <a:fld id="{00BF67DB-F07F-264D-A14C-2C80414191EB}" type="slidenum">
              <a:rPr lang="en-US" smtClean="0"/>
              <a:t>18</a:t>
            </a:fld>
            <a:endParaRPr lang="en-US"/>
          </a:p>
        </p:txBody>
      </p:sp>
    </p:spTree>
    <p:extLst>
      <p:ext uri="{BB962C8B-B14F-4D97-AF65-F5344CB8AC3E}">
        <p14:creationId xmlns:p14="http://schemas.microsoft.com/office/powerpoint/2010/main" val="39462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92875"/>
            <a:ext cx="2133600" cy="365125"/>
          </a:xfrm>
          <a:prstGeom prst="rect">
            <a:avLst/>
          </a:prstGeom>
        </p:spPr>
        <p:txBody>
          <a:bodyPr/>
          <a:lstStyle/>
          <a:p>
            <a:fld id="{E1BE26DC-C791-C242-9F77-00070CC3CE3B}" type="datetime1">
              <a:rPr lang="en-US" smtClean="0"/>
              <a:t>5/21/13</a:t>
            </a:fld>
            <a:endParaRPr lang="en-US"/>
          </a:p>
        </p:txBody>
      </p:sp>
      <p:sp>
        <p:nvSpPr>
          <p:cNvPr id="5" name="Footer Placeholder 4"/>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6" name="Slide Number Placeholder 5"/>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58617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92875"/>
            <a:ext cx="2133600" cy="365125"/>
          </a:xfrm>
          <a:prstGeom prst="rect">
            <a:avLst/>
          </a:prstGeom>
        </p:spPr>
        <p:txBody>
          <a:bodyPr/>
          <a:lstStyle/>
          <a:p>
            <a:fld id="{F5D1CBD5-93CD-2946-9E29-72F71FC7C5B9}" type="datetime1">
              <a:rPr lang="en-US" smtClean="0"/>
              <a:t>5/21/13</a:t>
            </a:fld>
            <a:endParaRPr lang="en-US"/>
          </a:p>
        </p:txBody>
      </p:sp>
      <p:sp>
        <p:nvSpPr>
          <p:cNvPr id="5" name="Footer Placeholder 4"/>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6" name="Slide Number Placeholder 5"/>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143901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92875"/>
            <a:ext cx="2133600" cy="365125"/>
          </a:xfrm>
          <a:prstGeom prst="rect">
            <a:avLst/>
          </a:prstGeom>
        </p:spPr>
        <p:txBody>
          <a:bodyPr/>
          <a:lstStyle/>
          <a:p>
            <a:fld id="{ED6E94A1-AA79-1541-98E4-2ED7E45FDEC2}" type="datetime1">
              <a:rPr lang="en-US" smtClean="0"/>
              <a:t>5/21/13</a:t>
            </a:fld>
            <a:endParaRPr lang="en-US"/>
          </a:p>
        </p:txBody>
      </p:sp>
      <p:sp>
        <p:nvSpPr>
          <p:cNvPr id="5" name="Footer Placeholder 4"/>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6" name="Slide Number Placeholder 5"/>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73572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92875"/>
            <a:ext cx="2133600" cy="365125"/>
          </a:xfrm>
          <a:prstGeom prst="rect">
            <a:avLst/>
          </a:prstGeom>
        </p:spPr>
        <p:txBody>
          <a:bodyPr/>
          <a:lstStyle/>
          <a:p>
            <a:fld id="{68B543EA-0468-8243-BA40-C986B326FB7D}" type="datetime1">
              <a:rPr lang="en-US" smtClean="0"/>
              <a:t>5/21/13</a:t>
            </a:fld>
            <a:endParaRPr lang="en-US"/>
          </a:p>
        </p:txBody>
      </p:sp>
      <p:sp>
        <p:nvSpPr>
          <p:cNvPr id="5" name="Footer Placeholder 4"/>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6" name="Slide Number Placeholder 5"/>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377566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0" y="6492875"/>
            <a:ext cx="2133600" cy="365125"/>
          </a:xfrm>
          <a:prstGeom prst="rect">
            <a:avLst/>
          </a:prstGeom>
        </p:spPr>
        <p:txBody>
          <a:bodyPr/>
          <a:lstStyle/>
          <a:p>
            <a:fld id="{4C07AEBC-4714-2240-961C-F5931567C93F}" type="datetime1">
              <a:rPr lang="en-US" smtClean="0"/>
              <a:t>5/21/13</a:t>
            </a:fld>
            <a:endParaRPr lang="en-US"/>
          </a:p>
        </p:txBody>
      </p:sp>
      <p:sp>
        <p:nvSpPr>
          <p:cNvPr id="5" name="Footer Placeholder 4"/>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6" name="Slide Number Placeholder 5"/>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390468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92875"/>
            <a:ext cx="2133600" cy="365125"/>
          </a:xfrm>
          <a:prstGeom prst="rect">
            <a:avLst/>
          </a:prstGeom>
        </p:spPr>
        <p:txBody>
          <a:bodyPr/>
          <a:lstStyle/>
          <a:p>
            <a:fld id="{30819C8B-0642-A94A-9EBB-B2EA153CCC4B}" type="datetime1">
              <a:rPr lang="en-US" smtClean="0"/>
              <a:t>5/21/13</a:t>
            </a:fld>
            <a:endParaRPr lang="en-US"/>
          </a:p>
        </p:txBody>
      </p:sp>
      <p:sp>
        <p:nvSpPr>
          <p:cNvPr id="6" name="Footer Placeholder 5"/>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7" name="Slide Number Placeholder 6"/>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413401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92875"/>
            <a:ext cx="2133600" cy="365125"/>
          </a:xfrm>
          <a:prstGeom prst="rect">
            <a:avLst/>
          </a:prstGeom>
        </p:spPr>
        <p:txBody>
          <a:bodyPr/>
          <a:lstStyle/>
          <a:p>
            <a:fld id="{42F1D26C-56AD-3B4F-802F-9CDC635FE0DD}" type="datetime1">
              <a:rPr lang="en-US" smtClean="0"/>
              <a:t>5/21/13</a:t>
            </a:fld>
            <a:endParaRPr lang="en-US"/>
          </a:p>
        </p:txBody>
      </p:sp>
      <p:sp>
        <p:nvSpPr>
          <p:cNvPr id="8" name="Footer Placeholder 7"/>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9" name="Slide Number Placeholder 8"/>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309593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92875"/>
            <a:ext cx="2133600" cy="365125"/>
          </a:xfrm>
          <a:prstGeom prst="rect">
            <a:avLst/>
          </a:prstGeom>
        </p:spPr>
        <p:txBody>
          <a:bodyPr/>
          <a:lstStyle/>
          <a:p>
            <a:fld id="{DE04E154-7773-A54D-82E5-EE8C9ED9E0B3}" type="datetime1">
              <a:rPr lang="en-US" smtClean="0"/>
              <a:t>5/21/13</a:t>
            </a:fld>
            <a:endParaRPr lang="en-US"/>
          </a:p>
        </p:txBody>
      </p:sp>
      <p:sp>
        <p:nvSpPr>
          <p:cNvPr id="4" name="Footer Placeholder 3"/>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5" name="Slide Number Placeholder 4"/>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50401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5"/>
            <a:ext cx="2133600" cy="365125"/>
          </a:xfrm>
          <a:prstGeom prst="rect">
            <a:avLst/>
          </a:prstGeom>
        </p:spPr>
        <p:txBody>
          <a:bodyPr/>
          <a:lstStyle/>
          <a:p>
            <a:fld id="{5FDB6A54-F10E-A04E-9CFB-1106BB6CC4A6}" type="datetime1">
              <a:rPr lang="en-US" smtClean="0"/>
              <a:t>5/21/13</a:t>
            </a:fld>
            <a:endParaRPr lang="en-US"/>
          </a:p>
        </p:txBody>
      </p:sp>
      <p:sp>
        <p:nvSpPr>
          <p:cNvPr id="3" name="Footer Placeholder 2"/>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4" name="Slide Number Placeholder 3"/>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628641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92875"/>
            <a:ext cx="2133600" cy="365125"/>
          </a:xfrm>
          <a:prstGeom prst="rect">
            <a:avLst/>
          </a:prstGeom>
        </p:spPr>
        <p:txBody>
          <a:bodyPr/>
          <a:lstStyle/>
          <a:p>
            <a:fld id="{A0E8DD44-3287-9F45-BF50-67B4CA30AC26}" type="datetime1">
              <a:rPr lang="en-US" smtClean="0"/>
              <a:t>5/21/13</a:t>
            </a:fld>
            <a:endParaRPr lang="en-US"/>
          </a:p>
        </p:txBody>
      </p:sp>
      <p:sp>
        <p:nvSpPr>
          <p:cNvPr id="6" name="Footer Placeholder 5"/>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7" name="Slide Number Placeholder 6"/>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392681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92875"/>
            <a:ext cx="2133600" cy="365125"/>
          </a:xfrm>
          <a:prstGeom prst="rect">
            <a:avLst/>
          </a:prstGeom>
        </p:spPr>
        <p:txBody>
          <a:bodyPr/>
          <a:lstStyle/>
          <a:p>
            <a:fld id="{E19A28F5-A051-EC4A-B31C-E36D1F7A59B5}" type="datetime1">
              <a:rPr lang="en-US" smtClean="0"/>
              <a:t>5/21/13</a:t>
            </a:fld>
            <a:endParaRPr lang="en-US"/>
          </a:p>
        </p:txBody>
      </p:sp>
      <p:sp>
        <p:nvSpPr>
          <p:cNvPr id="6" name="Footer Placeholder 5"/>
          <p:cNvSpPr>
            <a:spLocks noGrp="1"/>
          </p:cNvSpPr>
          <p:nvPr>
            <p:ph type="ftr" sz="quarter" idx="11"/>
          </p:nvPr>
        </p:nvSpPr>
        <p:spPr>
          <a:xfrm>
            <a:off x="2870200" y="6492875"/>
            <a:ext cx="2895600" cy="365125"/>
          </a:xfrm>
          <a:prstGeom prst="rect">
            <a:avLst/>
          </a:prstGeom>
        </p:spPr>
        <p:txBody>
          <a:bodyPr/>
          <a:lstStyle/>
          <a:p>
            <a:r>
              <a:rPr lang="en-US" smtClean="0"/>
              <a:t>CSPP/IMAPP Users Group Meeting</a:t>
            </a:r>
            <a:endParaRPr lang="en-US"/>
          </a:p>
        </p:txBody>
      </p:sp>
      <p:sp>
        <p:nvSpPr>
          <p:cNvPr id="7" name="Slide Number Placeholder 6"/>
          <p:cNvSpPr>
            <a:spLocks noGrp="1"/>
          </p:cNvSpPr>
          <p:nvPr>
            <p:ph type="sldNum" sz="quarter" idx="12"/>
          </p:nvPr>
        </p:nvSpPr>
        <p:spPr>
          <a:xfrm>
            <a:off x="7010400" y="6499225"/>
            <a:ext cx="2133600" cy="365125"/>
          </a:xfrm>
          <a:prstGeom prst="rect">
            <a:avLst/>
          </a:prstGeom>
        </p:spPr>
        <p:txBody>
          <a:bodyPr/>
          <a:lstStyle/>
          <a:p>
            <a:fld id="{AD248493-BA31-9145-8557-4A7B7A35395E}" type="slidenum">
              <a:rPr lang="en-US" smtClean="0"/>
              <a:t>‹#›</a:t>
            </a:fld>
            <a:endParaRPr lang="en-US"/>
          </a:p>
        </p:txBody>
      </p:sp>
    </p:spTree>
    <p:extLst>
      <p:ext uri="{BB962C8B-B14F-4D97-AF65-F5344CB8AC3E}">
        <p14:creationId xmlns:p14="http://schemas.microsoft.com/office/powerpoint/2010/main" val="38197428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6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9900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corey.calvert@ssec.wisc.edu" TargetMode="External"/><Relationship Id="rId5" Type="http://schemas.openxmlformats.org/officeDocument/2006/relationships/hyperlink" Target="mailto:jordan.gerth@ssec.wisc.edu" TargetMode="External"/><Relationship Id="rId1" Type="http://schemas.openxmlformats.org/officeDocument/2006/relationships/slideLayout" Target="../slideLayouts/slideLayout6.xml"/><Relationship Id="rId2" Type="http://schemas.openxmlformats.org/officeDocument/2006/relationships/hyperlink" Target="mailto:justin.sieglaff@ssec.wisc.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8.emf"/><Relationship Id="rId6"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3684" y="-1"/>
            <a:ext cx="9010316" cy="6863416"/>
          </a:xfrm>
          <a:prstGeom prst="rect">
            <a:avLst/>
          </a:prstGeom>
          <a:noFill/>
        </p:spPr>
        <p:txBody>
          <a:bodyPr wrap="square" rtlCol="0">
            <a:spAutoFit/>
          </a:bodyPr>
          <a:lstStyle/>
          <a:p>
            <a:pPr algn="ctr"/>
            <a:endParaRPr lang="en-US" sz="2800" b="1" dirty="0" smtClean="0"/>
          </a:p>
          <a:p>
            <a:pPr algn="ctr"/>
            <a:r>
              <a:rPr lang="en-US" sz="2800" b="1" dirty="0" smtClean="0"/>
              <a:t>Supporting Alaska Region National Weather Service Volcanic Ash Advisory Center and Weather Forecast Offices with IMAPP Processing</a:t>
            </a:r>
          </a:p>
          <a:p>
            <a:pPr algn="ctr"/>
            <a:endParaRPr lang="en-US" sz="2800" b="1" dirty="0"/>
          </a:p>
          <a:p>
            <a:pPr algn="ctr"/>
            <a:endParaRPr lang="en-US" sz="2800" b="1" dirty="0" smtClean="0"/>
          </a:p>
          <a:p>
            <a:pPr algn="ctr"/>
            <a:endParaRPr lang="en-US" sz="2800" b="1" dirty="0" smtClean="0"/>
          </a:p>
          <a:p>
            <a:pPr algn="ctr"/>
            <a:endParaRPr lang="en-US" sz="2800" b="1" dirty="0"/>
          </a:p>
          <a:p>
            <a:pPr algn="ctr"/>
            <a:r>
              <a:rPr lang="en-US" sz="2200" b="1" dirty="0" smtClean="0"/>
              <a:t>Justin Sieglaff</a:t>
            </a:r>
            <a:r>
              <a:rPr lang="en-US" sz="2200" b="1" baseline="30000" dirty="0" smtClean="0"/>
              <a:t>1</a:t>
            </a:r>
          </a:p>
          <a:p>
            <a:pPr algn="ctr"/>
            <a:r>
              <a:rPr lang="en-US" sz="2200" b="1" dirty="0" smtClean="0"/>
              <a:t>Michael Pavolonis</a:t>
            </a:r>
            <a:r>
              <a:rPr lang="en-US" sz="2200" b="1" baseline="30000" dirty="0" smtClean="0"/>
              <a:t>2</a:t>
            </a:r>
          </a:p>
          <a:p>
            <a:pPr algn="ctr"/>
            <a:r>
              <a:rPr lang="en-US" sz="2200" b="1" dirty="0" smtClean="0"/>
              <a:t>Corey Calvert</a:t>
            </a:r>
            <a:r>
              <a:rPr lang="en-US" sz="2200" b="1" baseline="30000" dirty="0" smtClean="0"/>
              <a:t>1</a:t>
            </a:r>
          </a:p>
          <a:p>
            <a:pPr algn="ctr"/>
            <a:r>
              <a:rPr lang="en-US" sz="2200" b="1" dirty="0" smtClean="0"/>
              <a:t>Jordan Gerth</a:t>
            </a:r>
            <a:r>
              <a:rPr lang="en-US" sz="2200" b="1" baseline="30000" dirty="0" smtClean="0"/>
              <a:t>1</a:t>
            </a:r>
          </a:p>
          <a:p>
            <a:pPr algn="ctr"/>
            <a:endParaRPr lang="en-US" sz="2200" b="1" baseline="30000" dirty="0"/>
          </a:p>
          <a:p>
            <a:pPr algn="ctr"/>
            <a:endParaRPr lang="en-US" sz="2200" b="1" baseline="30000" dirty="0" smtClean="0"/>
          </a:p>
          <a:p>
            <a:pPr algn="ctr"/>
            <a:r>
              <a:rPr lang="en-US" sz="2000" dirty="0" smtClean="0"/>
              <a:t>1 – UW-CIMSS</a:t>
            </a:r>
          </a:p>
          <a:p>
            <a:pPr algn="ctr"/>
            <a:r>
              <a:rPr lang="en-US" sz="2000" dirty="0" smtClean="0"/>
              <a:t>2 – NOAA/NESDIS/STAR</a:t>
            </a:r>
          </a:p>
          <a:p>
            <a:pPr algn="ctr"/>
            <a:endParaRPr lang="en-US" sz="2200" b="1" baseline="30000" dirty="0"/>
          </a:p>
          <a:p>
            <a:pPr algn="ctr"/>
            <a:endParaRPr lang="en-US" sz="2200" b="1" baseline="30000" dirty="0" smtClean="0"/>
          </a:p>
          <a:p>
            <a:pPr algn="ctr"/>
            <a:endParaRPr lang="en-US" sz="2200" b="1" baseline="30000" dirty="0"/>
          </a:p>
          <a:p>
            <a:pPr algn="ctr"/>
            <a:endParaRPr lang="en-US" sz="2200" b="1" baseline="30000" dirty="0"/>
          </a:p>
        </p:txBody>
      </p:sp>
      <p:pic>
        <p:nvPicPr>
          <p:cNvPr id="10" name="Picture 4" descr="noaaclr"/>
          <p:cNvPicPr>
            <a:picLocks noChangeAspect="1" noChangeArrowheads="1"/>
          </p:cNvPicPr>
          <p:nvPr/>
        </p:nvPicPr>
        <p:blipFill>
          <a:blip r:embed="rId2"/>
          <a:srcRect/>
          <a:stretch>
            <a:fillRect/>
          </a:stretch>
        </p:blipFill>
        <p:spPr bwMode="auto">
          <a:xfrm>
            <a:off x="0" y="5415615"/>
            <a:ext cx="1600200" cy="1447800"/>
          </a:xfrm>
          <a:prstGeom prst="rect">
            <a:avLst/>
          </a:prstGeom>
          <a:noFill/>
          <a:ln w="9525">
            <a:noFill/>
            <a:miter lim="800000"/>
            <a:headEnd/>
            <a:tailEnd/>
          </a:ln>
        </p:spPr>
      </p:pic>
      <p:pic>
        <p:nvPicPr>
          <p:cNvPr id="11" name="Picture 5" descr="cimss-logo-small-transp"/>
          <p:cNvPicPr>
            <a:picLocks noChangeAspect="1" noChangeArrowheads="1"/>
          </p:cNvPicPr>
          <p:nvPr/>
        </p:nvPicPr>
        <p:blipFill>
          <a:blip r:embed="rId3"/>
          <a:srcRect/>
          <a:stretch>
            <a:fillRect/>
          </a:stretch>
        </p:blipFill>
        <p:spPr bwMode="auto">
          <a:xfrm>
            <a:off x="7413625" y="5591175"/>
            <a:ext cx="1730375" cy="1266825"/>
          </a:xfrm>
          <a:prstGeom prst="rect">
            <a:avLst/>
          </a:prstGeom>
          <a:noFill/>
          <a:ln w="9525">
            <a:noFill/>
            <a:miter lim="800000"/>
            <a:headEnd/>
            <a:tailEnd/>
          </a:ln>
        </p:spPr>
      </p:pic>
      <p:pic>
        <p:nvPicPr>
          <p:cNvPr id="12" name="Picture 10" descr="GOES-R_Color_hres"/>
          <p:cNvPicPr>
            <a:picLocks noChangeAspect="1" noChangeArrowheads="1"/>
          </p:cNvPicPr>
          <p:nvPr/>
        </p:nvPicPr>
        <p:blipFill>
          <a:blip r:embed="rId4"/>
          <a:srcRect/>
          <a:stretch>
            <a:fillRect/>
          </a:stretch>
        </p:blipFill>
        <p:spPr bwMode="auto">
          <a:xfrm>
            <a:off x="3910161" y="5895474"/>
            <a:ext cx="1451912" cy="967941"/>
          </a:xfrm>
          <a:prstGeom prst="rect">
            <a:avLst/>
          </a:prstGeom>
          <a:noFill/>
          <a:ln w="9525">
            <a:noFill/>
            <a:miter lim="800000"/>
            <a:headEnd/>
            <a:tailEnd/>
          </a:ln>
        </p:spPr>
      </p:pic>
    </p:spTree>
    <p:extLst>
      <p:ext uri="{BB962C8B-B14F-4D97-AF65-F5344CB8AC3E}">
        <p14:creationId xmlns:p14="http://schemas.microsoft.com/office/powerpoint/2010/main" val="10035080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Automated Alert Example from </a:t>
            </a:r>
            <a:r>
              <a:rPr lang="en-US" dirty="0" err="1" smtClean="0"/>
              <a:t>Pavlof</a:t>
            </a:r>
            <a:r>
              <a:rPr lang="en-US" dirty="0" smtClean="0"/>
              <a:t> Volcano </a:t>
            </a:r>
            <a:r>
              <a:rPr lang="en-US" smtClean="0"/>
              <a:t>Eruption 16 </a:t>
            </a:r>
            <a:r>
              <a:rPr lang="en-US" dirty="0" smtClean="0"/>
              <a:t>May 2013</a:t>
            </a:r>
            <a:endParaRPr lang="en-US" dirty="0"/>
          </a:p>
        </p:txBody>
      </p:sp>
      <p:pic>
        <p:nvPicPr>
          <p:cNvPr id="7" name="Picture 6" descr="Screen shot 2013-05-16 at 1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2400"/>
            <a:ext cx="5009401" cy="5515600"/>
          </a:xfrm>
          <a:prstGeom prst="rect">
            <a:avLst/>
          </a:prstGeom>
        </p:spPr>
      </p:pic>
      <p:pic>
        <p:nvPicPr>
          <p:cNvPr id="8" name="Picture 7" descr="Screen shot 2013-05-16 at 12.46.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724" y="1339258"/>
            <a:ext cx="7245276" cy="5518742"/>
          </a:xfrm>
          <a:prstGeom prst="rect">
            <a:avLst/>
          </a:prstGeom>
        </p:spPr>
      </p:pic>
      <p:pic>
        <p:nvPicPr>
          <p:cNvPr id="9" name="Picture 8" descr="Aqua.MODIS.2013-05-16.13-50-00_cluster1_node1.RGB1112um_8511um_11um.zoom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01" y="1339258"/>
            <a:ext cx="4847299" cy="5515600"/>
          </a:xfrm>
          <a:prstGeom prst="rect">
            <a:avLst/>
          </a:prstGeom>
        </p:spPr>
      </p:pic>
      <p:pic>
        <p:nvPicPr>
          <p:cNvPr id="10" name="Picture 9" descr="Aqua.MODIS.2013-05-16.13-50-00_cluster1_node1.Ash_Height.zoom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940" y="1336116"/>
            <a:ext cx="4850060" cy="5518742"/>
          </a:xfrm>
          <a:prstGeom prst="rect">
            <a:avLst/>
          </a:prstGeom>
        </p:spPr>
      </p:pic>
    </p:spTree>
    <p:extLst>
      <p:ext uri="{BB962C8B-B14F-4D97-AF65-F5344CB8AC3E}">
        <p14:creationId xmlns:p14="http://schemas.microsoft.com/office/powerpoint/2010/main" val="2962756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5-15 at 2.45.40 PM.png"/>
          <p:cNvPicPr>
            <a:picLocks noChangeAspect="1"/>
          </p:cNvPicPr>
          <p:nvPr/>
        </p:nvPicPr>
        <p:blipFill rotWithShape="1">
          <a:blip r:embed="rId2">
            <a:extLst>
              <a:ext uri="{28A0092B-C50C-407E-A947-70E740481C1C}">
                <a14:useLocalDpi xmlns:a14="http://schemas.microsoft.com/office/drawing/2010/main" val="0"/>
              </a:ext>
            </a:extLst>
          </a:blip>
          <a:srcRect l="1" r="40000"/>
          <a:stretch/>
        </p:blipFill>
        <p:spPr>
          <a:xfrm>
            <a:off x="0" y="1303407"/>
            <a:ext cx="5486400" cy="5555512"/>
          </a:xfrm>
          <a:prstGeom prst="rect">
            <a:avLst/>
          </a:prstGeom>
        </p:spPr>
      </p:pic>
      <p:sp>
        <p:nvSpPr>
          <p:cNvPr id="2" name="Title 1"/>
          <p:cNvSpPr txBox="1">
            <a:spLocks/>
          </p:cNvSpPr>
          <p:nvPr/>
        </p:nvSpPr>
        <p:spPr>
          <a:xfrm>
            <a:off x="457200" y="274638"/>
            <a:ext cx="8229600" cy="1143000"/>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Automated Alert Example from Cleveland Volcano Eruption 4 May 2013</a:t>
            </a:r>
            <a:endParaRPr lang="en-US" dirty="0"/>
          </a:p>
        </p:txBody>
      </p:sp>
      <p:pic>
        <p:nvPicPr>
          <p:cNvPr id="3" name="Picture 2" descr="Screen shot 2013-05-15 at 1.5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8624"/>
            <a:ext cx="7250363" cy="5549376"/>
          </a:xfrm>
          <a:prstGeom prst="rect">
            <a:avLst/>
          </a:prstGeom>
        </p:spPr>
      </p:pic>
      <p:pic>
        <p:nvPicPr>
          <p:cNvPr id="4" name="Picture 3" descr="Aqua.MODIS.2013-05-04.13-27-00_cluster1_node1.RGB1112um_8511um_11um.zoom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717" y="1307704"/>
            <a:ext cx="4885283" cy="5550295"/>
          </a:xfrm>
          <a:prstGeom prst="rect">
            <a:avLst/>
          </a:prstGeom>
        </p:spPr>
      </p:pic>
      <p:pic>
        <p:nvPicPr>
          <p:cNvPr id="5" name="Picture 4" descr="Aqua.MODIS.2013-05-04.13-27-00_cluster1_node1.Ash_Height.zoom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717" y="1308624"/>
            <a:ext cx="4885283" cy="5550295"/>
          </a:xfrm>
          <a:prstGeom prst="rect">
            <a:avLst/>
          </a:prstGeom>
        </p:spPr>
      </p:pic>
    </p:spTree>
    <p:extLst>
      <p:ext uri="{BB962C8B-B14F-4D97-AF65-F5344CB8AC3E}">
        <p14:creationId xmlns:p14="http://schemas.microsoft.com/office/powerpoint/2010/main" val="112800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Fog and Low Stratus</a:t>
            </a:r>
            <a:endParaRPr lang="en-US" dirty="0"/>
          </a:p>
        </p:txBody>
      </p:sp>
      <p:sp>
        <p:nvSpPr>
          <p:cNvPr id="3" name="Content Placeholder 2"/>
          <p:cNvSpPr>
            <a:spLocks noGrp="1"/>
          </p:cNvSpPr>
          <p:nvPr>
            <p:ph idx="1"/>
          </p:nvPr>
        </p:nvSpPr>
        <p:spPr/>
        <p:txBody>
          <a:bodyPr>
            <a:normAutofit lnSpcReduction="10000"/>
          </a:bodyPr>
          <a:lstStyle/>
          <a:p>
            <a:pPr>
              <a:buFont typeface="Wingdings" charset="2"/>
              <a:buChar char="§"/>
            </a:pPr>
            <a:r>
              <a:rPr lang="en-US" dirty="0" smtClean="0"/>
              <a:t>Automated, probabilistic approach combines satellite observations/derived products (cloud-top phase, brightness temperature differences, etc.) and numerical weather prediction model data to determine probability of various aviation flight rules (IFR, LIFR, MVFR)</a:t>
            </a:r>
          </a:p>
          <a:p>
            <a:pPr>
              <a:buFont typeface="Wingdings" charset="2"/>
              <a:buChar char="§"/>
            </a:pPr>
            <a:r>
              <a:rPr lang="en-US" dirty="0" smtClean="0"/>
              <a:t>Additionally cloud thickness (cloud top height- cloud base height) is also computed</a:t>
            </a:r>
          </a:p>
          <a:p>
            <a:pPr>
              <a:buFont typeface="Wingdings" charset="2"/>
              <a:buChar char="§"/>
            </a:pPr>
            <a:endParaRPr lang="en-US" dirty="0"/>
          </a:p>
        </p:txBody>
      </p:sp>
    </p:spTree>
    <p:extLst>
      <p:ext uri="{BB962C8B-B14F-4D97-AF65-F5344CB8AC3E}">
        <p14:creationId xmlns:p14="http://schemas.microsoft.com/office/powerpoint/2010/main" val="10089024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title" idx="4294967295"/>
          </p:nvPr>
        </p:nvSpPr>
        <p:spPr>
          <a:xfrm>
            <a:off x="0" y="-280280"/>
            <a:ext cx="9144000" cy="1143000"/>
          </a:xfrm>
        </p:spPr>
        <p:txBody>
          <a:bodyPr/>
          <a:lstStyle/>
          <a:p>
            <a:pPr eaLnBrk="1" hangingPunct="1"/>
            <a:r>
              <a:rPr lang="en-US" sz="3200" dirty="0" smtClean="0"/>
              <a:t>Fused Fog/Low Cloud Detection Approach</a:t>
            </a:r>
          </a:p>
        </p:txBody>
      </p:sp>
      <p:pic>
        <p:nvPicPr>
          <p:cNvPr id="145411" name="Picture 39" descr="images"/>
          <p:cNvPicPr>
            <a:picLocks noChangeAspect="1" noChangeArrowheads="1"/>
          </p:cNvPicPr>
          <p:nvPr/>
        </p:nvPicPr>
        <p:blipFill>
          <a:blip r:embed="rId3"/>
          <a:srcRect/>
          <a:stretch>
            <a:fillRect/>
          </a:stretch>
        </p:blipFill>
        <p:spPr bwMode="auto">
          <a:xfrm>
            <a:off x="67035" y="1139819"/>
            <a:ext cx="1806070" cy="1264249"/>
          </a:xfrm>
          <a:prstGeom prst="rect">
            <a:avLst/>
          </a:prstGeom>
          <a:noFill/>
          <a:ln w="9525">
            <a:noFill/>
            <a:miter lim="800000"/>
            <a:headEnd/>
            <a:tailEnd/>
          </a:ln>
        </p:spPr>
      </p:pic>
      <p:sp>
        <p:nvSpPr>
          <p:cNvPr id="145412" name="Text Box 43"/>
          <p:cNvSpPr txBox="1">
            <a:spLocks noChangeArrowheads="1"/>
          </p:cNvSpPr>
          <p:nvPr/>
        </p:nvSpPr>
        <p:spPr bwMode="auto">
          <a:xfrm>
            <a:off x="-260949" y="707225"/>
            <a:ext cx="2583205"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chemeClr val="tx2"/>
                </a:solidFill>
                <a:latin typeface="Times New Roman" charset="0"/>
              </a:rPr>
              <a:t>Satellite Data</a:t>
            </a:r>
            <a:endParaRPr lang="en-US" sz="2000" b="1" dirty="0">
              <a:solidFill>
                <a:schemeClr val="tx2"/>
              </a:solidFill>
              <a:latin typeface="Times New Roman" charset="0"/>
            </a:endParaRPr>
          </a:p>
        </p:txBody>
      </p:sp>
      <p:sp>
        <p:nvSpPr>
          <p:cNvPr id="14344" name="Text Box 46"/>
          <p:cNvSpPr txBox="1">
            <a:spLocks noChangeArrowheads="1"/>
          </p:cNvSpPr>
          <p:nvPr/>
        </p:nvSpPr>
        <p:spPr bwMode="auto">
          <a:xfrm>
            <a:off x="2449076" y="4662812"/>
            <a:ext cx="1763713" cy="1015663"/>
          </a:xfrm>
          <a:prstGeom prst="rect">
            <a:avLst/>
          </a:prstGeom>
          <a:solidFill>
            <a:schemeClr val="accent6">
              <a:lumMod val="20000"/>
              <a:lumOff val="80000"/>
            </a:schemeClr>
          </a:solidFill>
          <a:ln w="9525">
            <a:noFill/>
            <a:miter lim="800000"/>
            <a:headEnd/>
            <a:tailEnd/>
          </a:ln>
        </p:spPr>
        <p:txBody>
          <a:bodyPr>
            <a:prstTxWarp prst="textNoShape">
              <a:avLst/>
            </a:prstTxWarp>
            <a:spAutoFit/>
          </a:bodyPr>
          <a:lstStyle/>
          <a:p>
            <a:pPr algn="ctr">
              <a:defRPr/>
            </a:pPr>
            <a:r>
              <a:rPr lang="en-US" sz="2000" b="1" dirty="0" smtClean="0">
                <a:latin typeface="Times New Roman" charset="0"/>
              </a:rPr>
              <a:t>Naïve </a:t>
            </a:r>
            <a:r>
              <a:rPr lang="en-US" sz="2000" b="1" dirty="0">
                <a:latin typeface="Times New Roman" charset="0"/>
              </a:rPr>
              <a:t>Bayesian Model</a:t>
            </a:r>
          </a:p>
        </p:txBody>
      </p:sp>
      <p:sp>
        <p:nvSpPr>
          <p:cNvPr id="145415" name="Line 49"/>
          <p:cNvSpPr>
            <a:spLocks noChangeShapeType="1"/>
          </p:cNvSpPr>
          <p:nvPr/>
        </p:nvSpPr>
        <p:spPr bwMode="auto">
          <a:xfrm flipV="1">
            <a:off x="1587266" y="5166360"/>
            <a:ext cx="848854" cy="2552"/>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6" name="Line 52"/>
          <p:cNvSpPr>
            <a:spLocks noChangeShapeType="1"/>
          </p:cNvSpPr>
          <p:nvPr/>
        </p:nvSpPr>
        <p:spPr bwMode="auto">
          <a:xfrm>
            <a:off x="3342074" y="3651135"/>
            <a:ext cx="17759" cy="1011677"/>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8" name="Rectangle 16"/>
          <p:cNvSpPr>
            <a:spLocks noChangeArrowheads="1"/>
          </p:cNvSpPr>
          <p:nvPr/>
        </p:nvSpPr>
        <p:spPr bwMode="auto">
          <a:xfrm>
            <a:off x="5343750" y="3272737"/>
            <a:ext cx="1923548"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000000"/>
                </a:solidFill>
                <a:latin typeface="Times New Roman" charset="0"/>
              </a:rPr>
              <a:t>Clear Sky </a:t>
            </a:r>
            <a:r>
              <a:rPr lang="en-US" sz="2000" b="1" dirty="0" smtClean="0">
                <a:solidFill>
                  <a:srgbClr val="000000"/>
                </a:solidFill>
                <a:latin typeface="Times New Roman" charset="0"/>
              </a:rPr>
              <a:t>RTM</a:t>
            </a:r>
            <a:endParaRPr lang="en-US" sz="2000" b="1" dirty="0">
              <a:solidFill>
                <a:srgbClr val="000000"/>
              </a:solidFill>
              <a:latin typeface="Times New Roman" charset="0"/>
            </a:endParaRPr>
          </a:p>
        </p:txBody>
      </p:sp>
      <p:sp>
        <p:nvSpPr>
          <p:cNvPr id="145419" name="Line 51"/>
          <p:cNvSpPr>
            <a:spLocks noChangeShapeType="1"/>
          </p:cNvSpPr>
          <p:nvPr/>
        </p:nvSpPr>
        <p:spPr bwMode="auto">
          <a:xfrm>
            <a:off x="4214440" y="5166360"/>
            <a:ext cx="1656883" cy="2552"/>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20" name="Rectangle 21"/>
          <p:cNvSpPr>
            <a:spLocks noChangeArrowheads="1"/>
          </p:cNvSpPr>
          <p:nvPr/>
        </p:nvSpPr>
        <p:spPr bwMode="auto">
          <a:xfrm>
            <a:off x="15542" y="2404068"/>
            <a:ext cx="2554270" cy="1015663"/>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-Minimum channel requirement: 0.65, 3.9, 6.7/7.3, 11, and 12/13.3 </a:t>
            </a:r>
            <a:r>
              <a:rPr lang="en-US" sz="1200" b="1" dirty="0" err="1" smtClean="0">
                <a:latin typeface="Times New Roman" charset="0"/>
              </a:rPr>
              <a:t>μm</a:t>
            </a:r>
            <a:endParaRPr lang="en-US" sz="1200" b="1" dirty="0" smtClean="0">
              <a:latin typeface="Times New Roman" charset="0"/>
            </a:endParaRPr>
          </a:p>
          <a:p>
            <a:r>
              <a:rPr lang="en-US" sz="1200" b="1" dirty="0" smtClean="0">
                <a:latin typeface="Times New Roman" charset="0"/>
              </a:rPr>
              <a:t>-Previous image for temporal continuity (GEO only)</a:t>
            </a:r>
          </a:p>
          <a:p>
            <a:r>
              <a:rPr lang="en-US" sz="1200" b="1" dirty="0" smtClean="0">
                <a:latin typeface="Times New Roman" charset="0"/>
              </a:rPr>
              <a:t>-Cloud Phase</a:t>
            </a:r>
          </a:p>
        </p:txBody>
      </p:sp>
      <p:sp>
        <p:nvSpPr>
          <p:cNvPr id="145421" name="Text Box 46"/>
          <p:cNvSpPr txBox="1">
            <a:spLocks noChangeArrowheads="1"/>
          </p:cNvSpPr>
          <p:nvPr/>
        </p:nvSpPr>
        <p:spPr bwMode="auto">
          <a:xfrm>
            <a:off x="5615080" y="3725202"/>
            <a:ext cx="3169590"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Times New Roman" charset="0"/>
              </a:rPr>
              <a:t>IFR </a:t>
            </a:r>
            <a:r>
              <a:rPr lang="en-US" sz="2000" b="1" dirty="0">
                <a:latin typeface="Times New Roman" charset="0"/>
              </a:rPr>
              <a:t>and</a:t>
            </a:r>
            <a:r>
              <a:rPr lang="en-US" sz="2000" b="1" dirty="0" smtClean="0">
                <a:latin typeface="Times New Roman" charset="0"/>
              </a:rPr>
              <a:t> LIFR </a:t>
            </a:r>
            <a:r>
              <a:rPr lang="en-US" sz="2000" b="1" dirty="0">
                <a:latin typeface="Times New Roman" charset="0"/>
              </a:rPr>
              <a:t>Probability</a:t>
            </a:r>
          </a:p>
        </p:txBody>
      </p:sp>
      <p:pic>
        <p:nvPicPr>
          <p:cNvPr id="145422" name="Picture 28" descr="geocatL2.Meteosat-8.2006214.134500.ir_sensitivity_map.tiff"/>
          <p:cNvPicPr>
            <a:picLocks noChangeAspect="1"/>
          </p:cNvPicPr>
          <p:nvPr/>
        </p:nvPicPr>
        <p:blipFill>
          <a:blip r:embed="rId4"/>
          <a:srcRect/>
          <a:stretch>
            <a:fillRect/>
          </a:stretch>
        </p:blipFill>
        <p:spPr bwMode="auto">
          <a:xfrm>
            <a:off x="2804512" y="1162100"/>
            <a:ext cx="1402037" cy="1498533"/>
          </a:xfrm>
          <a:prstGeom prst="rect">
            <a:avLst/>
          </a:prstGeom>
          <a:noFill/>
          <a:ln w="9525">
            <a:noFill/>
            <a:miter lim="800000"/>
            <a:headEnd/>
            <a:tailEnd/>
          </a:ln>
        </p:spPr>
      </p:pic>
      <p:sp>
        <p:nvSpPr>
          <p:cNvPr id="21" name="TextBox 20"/>
          <p:cNvSpPr txBox="1"/>
          <p:nvPr/>
        </p:nvSpPr>
        <p:spPr>
          <a:xfrm>
            <a:off x="175318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22" name="TextBox 21"/>
          <p:cNvSpPr txBox="1"/>
          <p:nvPr/>
        </p:nvSpPr>
        <p:spPr>
          <a:xfrm>
            <a:off x="438932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23" name="Rectangle 16"/>
          <p:cNvSpPr>
            <a:spLocks noChangeArrowheads="1"/>
          </p:cNvSpPr>
          <p:nvPr/>
        </p:nvSpPr>
        <p:spPr bwMode="auto">
          <a:xfrm>
            <a:off x="2250628" y="707225"/>
            <a:ext cx="2480166"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Static Ancillary Data</a:t>
            </a:r>
            <a:endParaRPr lang="en-US" sz="2000" b="1" dirty="0">
              <a:solidFill>
                <a:srgbClr val="000000"/>
              </a:solidFill>
              <a:latin typeface="Times New Roman" charset="0"/>
            </a:endParaRPr>
          </a:p>
        </p:txBody>
      </p:sp>
      <p:sp>
        <p:nvSpPr>
          <p:cNvPr id="24" name="Rectangle 21"/>
          <p:cNvSpPr>
            <a:spLocks noChangeArrowheads="1"/>
          </p:cNvSpPr>
          <p:nvPr/>
        </p:nvSpPr>
        <p:spPr bwMode="auto">
          <a:xfrm>
            <a:off x="2714644" y="2649253"/>
            <a:ext cx="1636738" cy="646331"/>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-DEM</a:t>
            </a:r>
          </a:p>
          <a:p>
            <a:r>
              <a:rPr lang="en-US" sz="1200" b="1" dirty="0" smtClean="0">
                <a:latin typeface="Times New Roman" charset="0"/>
              </a:rPr>
              <a:t>-Surface Type</a:t>
            </a:r>
          </a:p>
          <a:p>
            <a:r>
              <a:rPr lang="en-US" sz="1200" b="1" dirty="0" smtClean="0">
                <a:latin typeface="Times New Roman" charset="0"/>
              </a:rPr>
              <a:t>-Surface Emissivity</a:t>
            </a:r>
            <a:endParaRPr lang="en-US" sz="1200" b="1" dirty="0">
              <a:latin typeface="Times New Roman" charset="0"/>
            </a:endParaRPr>
          </a:p>
        </p:txBody>
      </p:sp>
      <p:sp>
        <p:nvSpPr>
          <p:cNvPr id="25" name="Rectangle 16"/>
          <p:cNvSpPr>
            <a:spLocks noChangeArrowheads="1"/>
          </p:cNvSpPr>
          <p:nvPr/>
        </p:nvSpPr>
        <p:spPr bwMode="auto">
          <a:xfrm>
            <a:off x="5135683" y="707225"/>
            <a:ext cx="1877437"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Daily SST Data</a:t>
            </a:r>
            <a:endParaRPr lang="en-US" sz="2000" b="1" dirty="0">
              <a:solidFill>
                <a:srgbClr val="000000"/>
              </a:solidFill>
              <a:latin typeface="Times New Roman" charset="0"/>
            </a:endParaRPr>
          </a:p>
        </p:txBody>
      </p:sp>
      <p:pic>
        <p:nvPicPr>
          <p:cNvPr id="26" name="Picture 25" descr="modis_sst.jpg"/>
          <p:cNvPicPr>
            <a:picLocks noChangeAspect="1"/>
          </p:cNvPicPr>
          <p:nvPr/>
        </p:nvPicPr>
        <p:blipFill>
          <a:blip r:embed="rId5"/>
          <a:stretch>
            <a:fillRect/>
          </a:stretch>
        </p:blipFill>
        <p:spPr>
          <a:xfrm>
            <a:off x="5350502" y="1150960"/>
            <a:ext cx="1447800" cy="1447800"/>
          </a:xfrm>
          <a:prstGeom prst="rect">
            <a:avLst/>
          </a:prstGeom>
        </p:spPr>
      </p:pic>
      <p:sp>
        <p:nvSpPr>
          <p:cNvPr id="27" name="Rectangle 21"/>
          <p:cNvSpPr>
            <a:spLocks noChangeArrowheads="1"/>
          </p:cNvSpPr>
          <p:nvPr/>
        </p:nvSpPr>
        <p:spPr bwMode="auto">
          <a:xfrm>
            <a:off x="5146824" y="2593793"/>
            <a:ext cx="1847850" cy="276999"/>
          </a:xfrm>
          <a:prstGeom prst="rect">
            <a:avLst/>
          </a:prstGeom>
          <a:noFill/>
          <a:ln w="9525">
            <a:noFill/>
            <a:miter lim="800000"/>
            <a:headEnd/>
            <a:tailEnd/>
          </a:ln>
        </p:spPr>
        <p:txBody>
          <a:bodyPr>
            <a:prstTxWarp prst="textNoShape">
              <a:avLst/>
            </a:prstTxWarp>
            <a:spAutoFit/>
          </a:bodyPr>
          <a:lstStyle/>
          <a:p>
            <a:pPr algn="ctr"/>
            <a:r>
              <a:rPr lang="en-US" sz="1200" b="1" dirty="0" smtClean="0">
                <a:latin typeface="Times New Roman" charset="0"/>
              </a:rPr>
              <a:t>0.25 degree OISST</a:t>
            </a:r>
            <a:endParaRPr lang="en-US" sz="1200" b="1" dirty="0">
              <a:latin typeface="Times New Roman" charset="0"/>
            </a:endParaRPr>
          </a:p>
        </p:txBody>
      </p:sp>
      <p:sp>
        <p:nvSpPr>
          <p:cNvPr id="28" name="TextBox 27"/>
          <p:cNvSpPr txBox="1"/>
          <p:nvPr/>
        </p:nvSpPr>
        <p:spPr>
          <a:xfrm>
            <a:off x="671638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30" name="Rectangle 16"/>
          <p:cNvSpPr>
            <a:spLocks noChangeArrowheads="1"/>
          </p:cNvSpPr>
          <p:nvPr/>
        </p:nvSpPr>
        <p:spPr bwMode="auto">
          <a:xfrm>
            <a:off x="7947897" y="707225"/>
            <a:ext cx="768885"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a:t>
            </a:r>
            <a:endParaRPr lang="en-US" sz="2000" b="1" dirty="0">
              <a:solidFill>
                <a:srgbClr val="000000"/>
              </a:solidFill>
              <a:latin typeface="Times New Roman" charset="0"/>
            </a:endParaRPr>
          </a:p>
        </p:txBody>
      </p:sp>
      <p:pic>
        <p:nvPicPr>
          <p:cNvPr id="31" name="Picture 30" descr="temp_sfc_f02.png"/>
          <p:cNvPicPr>
            <a:picLocks noChangeAspect="1"/>
          </p:cNvPicPr>
          <p:nvPr/>
        </p:nvPicPr>
        <p:blipFill>
          <a:blip r:embed="rId6"/>
          <a:stretch>
            <a:fillRect/>
          </a:stretch>
        </p:blipFill>
        <p:spPr>
          <a:xfrm>
            <a:off x="7479975" y="1094522"/>
            <a:ext cx="1582548" cy="1341765"/>
          </a:xfrm>
          <a:prstGeom prst="rect">
            <a:avLst/>
          </a:prstGeom>
        </p:spPr>
      </p:pic>
      <p:sp>
        <p:nvSpPr>
          <p:cNvPr id="32" name="Rectangle 21"/>
          <p:cNvSpPr>
            <a:spLocks noChangeArrowheads="1"/>
          </p:cNvSpPr>
          <p:nvPr/>
        </p:nvSpPr>
        <p:spPr bwMode="auto">
          <a:xfrm>
            <a:off x="7165520" y="2383127"/>
            <a:ext cx="2092452" cy="830997"/>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-Surface Temperature</a:t>
            </a:r>
          </a:p>
          <a:p>
            <a:r>
              <a:rPr lang="en-US" sz="1200" b="1" dirty="0" smtClean="0">
                <a:latin typeface="Times New Roman" charset="0"/>
              </a:rPr>
              <a:t>-Profiles of T and </a:t>
            </a:r>
            <a:r>
              <a:rPr lang="en-US" sz="1200" b="1" dirty="0" err="1" smtClean="0">
                <a:latin typeface="Times New Roman" charset="0"/>
              </a:rPr>
              <a:t>q</a:t>
            </a:r>
            <a:endParaRPr lang="en-US" sz="1200" b="1" dirty="0" smtClean="0">
              <a:latin typeface="Times New Roman" charset="0"/>
            </a:endParaRPr>
          </a:p>
          <a:p>
            <a:r>
              <a:rPr lang="en-US" sz="1200" b="1" dirty="0" smtClean="0">
                <a:latin typeface="Times New Roman" charset="0"/>
              </a:rPr>
              <a:t>-RUC/RAP (2-3 hr forecast) or GFS (12 hr forecast)</a:t>
            </a:r>
          </a:p>
        </p:txBody>
      </p:sp>
      <p:pic>
        <p:nvPicPr>
          <p:cNvPr id="34" name="Picture 33" descr="rh_2m_f02.png"/>
          <p:cNvPicPr>
            <a:picLocks noChangeAspect="1"/>
          </p:cNvPicPr>
          <p:nvPr/>
        </p:nvPicPr>
        <p:blipFill>
          <a:blip r:embed="rId7"/>
          <a:stretch>
            <a:fillRect/>
          </a:stretch>
        </p:blipFill>
        <p:spPr>
          <a:xfrm>
            <a:off x="88638" y="4458463"/>
            <a:ext cx="1530858" cy="1294384"/>
          </a:xfrm>
          <a:prstGeom prst="rect">
            <a:avLst/>
          </a:prstGeom>
        </p:spPr>
      </p:pic>
      <p:sp>
        <p:nvSpPr>
          <p:cNvPr id="37" name="Rectangle 16"/>
          <p:cNvSpPr>
            <a:spLocks noChangeArrowheads="1"/>
          </p:cNvSpPr>
          <p:nvPr/>
        </p:nvSpPr>
        <p:spPr bwMode="auto">
          <a:xfrm>
            <a:off x="-44564" y="4032187"/>
            <a:ext cx="2117537"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 RH Profiles</a:t>
            </a:r>
            <a:endParaRPr lang="en-US" sz="2000" b="1" dirty="0">
              <a:solidFill>
                <a:srgbClr val="000000"/>
              </a:solidFill>
              <a:latin typeface="Times New Roman" charset="0"/>
            </a:endParaRPr>
          </a:p>
        </p:txBody>
      </p:sp>
      <p:sp>
        <p:nvSpPr>
          <p:cNvPr id="49" name="Left Brace 48"/>
          <p:cNvSpPr/>
          <p:nvPr/>
        </p:nvSpPr>
        <p:spPr bwMode="auto">
          <a:xfrm rot="16200000">
            <a:off x="6311825" y="774183"/>
            <a:ext cx="475158" cy="4916171"/>
          </a:xfrm>
          <a:prstGeom prst="leftBrace">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Rectangle 49"/>
          <p:cNvSpPr/>
          <p:nvPr/>
        </p:nvSpPr>
        <p:spPr bwMode="auto">
          <a:xfrm>
            <a:off x="44074" y="707225"/>
            <a:ext cx="9050357" cy="2943909"/>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Rectangle 21"/>
          <p:cNvSpPr>
            <a:spLocks noChangeArrowheads="1"/>
          </p:cNvSpPr>
          <p:nvPr/>
        </p:nvSpPr>
        <p:spPr bwMode="auto">
          <a:xfrm>
            <a:off x="26176" y="5767595"/>
            <a:ext cx="2161991" cy="646331"/>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-RUC/RAP (2-3 hr forecast) or GFS (12 hr forecast)</a:t>
            </a:r>
          </a:p>
          <a:p>
            <a:endParaRPr lang="en-US" sz="1200" b="1" dirty="0" smtClean="0">
              <a:latin typeface="Times New Roman" charset="0"/>
            </a:endParaRPr>
          </a:p>
        </p:txBody>
      </p:sp>
      <p:sp>
        <p:nvSpPr>
          <p:cNvPr id="52" name="TextBox 51"/>
          <p:cNvSpPr txBox="1"/>
          <p:nvPr/>
        </p:nvSpPr>
        <p:spPr>
          <a:xfrm>
            <a:off x="133202" y="6494562"/>
            <a:ext cx="8874288" cy="307777"/>
          </a:xfrm>
          <a:prstGeom prst="rect">
            <a:avLst/>
          </a:prstGeom>
          <a:solidFill>
            <a:srgbClr val="FFFF00"/>
          </a:solidFill>
        </p:spPr>
        <p:txBody>
          <a:bodyPr wrap="square" rtlCol="0">
            <a:spAutoFit/>
          </a:bodyPr>
          <a:lstStyle/>
          <a:p>
            <a:r>
              <a:rPr lang="en-US" sz="1400" b="1" i="1" dirty="0" smtClean="0"/>
              <a:t>***IMPORTANT: Other sources of relevant data (e.g. </a:t>
            </a:r>
            <a:r>
              <a:rPr lang="en-US" sz="1400" b="1" i="1" dirty="0" err="1" smtClean="0"/>
              <a:t>sfc</a:t>
            </a:r>
            <a:r>
              <a:rPr lang="en-US" sz="1400" b="1" i="1" dirty="0" smtClean="0"/>
              <a:t> </a:t>
            </a:r>
            <a:r>
              <a:rPr lang="en-US" sz="1400" b="1" i="1" dirty="0" err="1" smtClean="0"/>
              <a:t>obs</a:t>
            </a:r>
            <a:r>
              <a:rPr lang="en-US" sz="1400" b="1" i="1" dirty="0" smtClean="0"/>
              <a:t>) influence results through the model fields</a:t>
            </a:r>
            <a:endParaRPr lang="en-US" sz="1400" b="1" i="1" dirty="0"/>
          </a:p>
        </p:txBody>
      </p:sp>
      <p:pic>
        <p:nvPicPr>
          <p:cNvPr id="53" name="Picture 52" descr="GOES_IFR_PROB_20120405_1002.png"/>
          <p:cNvPicPr>
            <a:picLocks noChangeAspect="1"/>
          </p:cNvPicPr>
          <p:nvPr/>
        </p:nvPicPr>
        <p:blipFill>
          <a:blip r:embed="rId8"/>
          <a:stretch>
            <a:fillRect/>
          </a:stretch>
        </p:blipFill>
        <p:spPr>
          <a:xfrm>
            <a:off x="5871324" y="4158732"/>
            <a:ext cx="2648882" cy="2195188"/>
          </a:xfrm>
          <a:prstGeom prst="rect">
            <a:avLst/>
          </a:prstGeom>
        </p:spPr>
      </p:pic>
      <p:sp>
        <p:nvSpPr>
          <p:cNvPr id="54" name="TextBox 53"/>
          <p:cNvSpPr txBox="1"/>
          <p:nvPr/>
        </p:nvSpPr>
        <p:spPr>
          <a:xfrm>
            <a:off x="4329672" y="5166352"/>
            <a:ext cx="1400640" cy="523220"/>
          </a:xfrm>
          <a:prstGeom prst="rect">
            <a:avLst/>
          </a:prstGeom>
          <a:noFill/>
        </p:spPr>
        <p:txBody>
          <a:bodyPr wrap="square" rtlCol="0">
            <a:spAutoFit/>
          </a:bodyPr>
          <a:lstStyle/>
          <a:p>
            <a:r>
              <a:rPr lang="en-US" sz="1400" b="1" dirty="0" smtClean="0"/>
              <a:t>Total run time: 2 - 3 minutes</a:t>
            </a:r>
            <a:endParaRPr lang="en-US" sz="1400" b="1" dirty="0"/>
          </a:p>
        </p:txBody>
      </p:sp>
    </p:spTree>
    <p:extLst>
      <p:ext uri="{BB962C8B-B14F-4D97-AF65-F5344CB8AC3E}">
        <p14:creationId xmlns:p14="http://schemas.microsoft.com/office/powerpoint/2010/main" val="3771615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887803"/>
          </a:xfrm>
        </p:spPr>
        <p:txBody>
          <a:bodyPr>
            <a:noAutofit/>
          </a:bodyPr>
          <a:lstStyle/>
          <a:p>
            <a:r>
              <a:rPr lang="en-US" sz="3600" dirty="0" smtClean="0"/>
              <a:t>GOES-R Fog/Low Stratus (FLS) Products</a:t>
            </a:r>
            <a:endParaRPr lang="en-US" sz="3600" dirty="0"/>
          </a:p>
        </p:txBody>
      </p:sp>
      <p:pic>
        <p:nvPicPr>
          <p:cNvPr id="5" name="Picture 4" descr="MODIS_IFR_PROB_20130510_14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529" y="1146247"/>
            <a:ext cx="5880564" cy="5587708"/>
          </a:xfrm>
          <a:prstGeom prst="rect">
            <a:avLst/>
          </a:prstGeom>
        </p:spPr>
      </p:pic>
      <p:pic>
        <p:nvPicPr>
          <p:cNvPr id="7" name="Picture 6" descr="ALASKA_FLS_20130510_1415.png"/>
          <p:cNvPicPr>
            <a:picLocks noChangeAspect="1"/>
          </p:cNvPicPr>
          <p:nvPr/>
        </p:nvPicPr>
        <p:blipFill rotWithShape="1">
          <a:blip r:embed="rId3">
            <a:extLst>
              <a:ext uri="{28A0092B-C50C-407E-A947-70E740481C1C}">
                <a14:useLocalDpi xmlns:a14="http://schemas.microsoft.com/office/drawing/2010/main" val="0"/>
              </a:ext>
            </a:extLst>
          </a:blip>
          <a:srcRect r="49870" b="50040"/>
          <a:stretch/>
        </p:blipFill>
        <p:spPr>
          <a:xfrm>
            <a:off x="3145529" y="3930055"/>
            <a:ext cx="2960932" cy="2803900"/>
          </a:xfrm>
          <a:prstGeom prst="rect">
            <a:avLst/>
          </a:prstGeom>
        </p:spPr>
      </p:pic>
      <p:sp>
        <p:nvSpPr>
          <p:cNvPr id="9" name="TextBox 8"/>
          <p:cNvSpPr txBox="1"/>
          <p:nvPr/>
        </p:nvSpPr>
        <p:spPr>
          <a:xfrm>
            <a:off x="36918" y="1286543"/>
            <a:ext cx="3071691" cy="4524316"/>
          </a:xfrm>
          <a:prstGeom prst="rect">
            <a:avLst/>
          </a:prstGeom>
          <a:noFill/>
        </p:spPr>
        <p:txBody>
          <a:bodyPr wrap="square" rtlCol="0">
            <a:spAutoFit/>
          </a:bodyPr>
          <a:lstStyle/>
          <a:p>
            <a:pPr marL="285750" indent="-285750">
              <a:buFont typeface="Arial"/>
              <a:buChar char="•"/>
            </a:pPr>
            <a:r>
              <a:rPr lang="en-US" sz="1600" dirty="0" smtClean="0"/>
              <a:t>The GOES-R FLS algorithm calculates the probability that IFR/LIFR conditions are present for a given satellite pixel and estimates the thickness of the cloud layer (cloud top – cloud base)</a:t>
            </a:r>
          </a:p>
          <a:p>
            <a:endParaRPr lang="en-US" sz="1600" dirty="0" smtClean="0"/>
          </a:p>
          <a:p>
            <a:pPr marL="285750" indent="-285750">
              <a:buFont typeface="Arial"/>
              <a:buChar char="•"/>
            </a:pPr>
            <a:r>
              <a:rPr lang="en-US" sz="1600" dirty="0" smtClean="0"/>
              <a:t>MODIS data is important over Alaska because its 1 km spatial resolution provides much more detail than the larger GOES footprint (&gt;4 km) at high latitudes</a:t>
            </a:r>
          </a:p>
          <a:p>
            <a:endParaRPr lang="en-US" sz="1600" dirty="0" smtClean="0"/>
          </a:p>
          <a:p>
            <a:pPr marL="285750" indent="-285750">
              <a:buFont typeface="Arial"/>
              <a:buChar char="•"/>
            </a:pPr>
            <a:r>
              <a:rPr lang="en-US" sz="1600" dirty="0" smtClean="0"/>
              <a:t>The higher spatial resolution from MODIS makes identifying small-scale FLS possible where </a:t>
            </a:r>
          </a:p>
        </p:txBody>
      </p:sp>
      <p:sp>
        <p:nvSpPr>
          <p:cNvPr id="10" name="TextBox 9"/>
          <p:cNvSpPr txBox="1"/>
          <p:nvPr/>
        </p:nvSpPr>
        <p:spPr>
          <a:xfrm>
            <a:off x="3271054" y="3418849"/>
            <a:ext cx="2687729" cy="523220"/>
          </a:xfrm>
          <a:prstGeom prst="rect">
            <a:avLst/>
          </a:prstGeom>
          <a:solidFill>
            <a:schemeClr val="tx2">
              <a:lumMod val="20000"/>
              <a:lumOff val="80000"/>
              <a:alpha val="85000"/>
            </a:schemeClr>
          </a:solidFill>
        </p:spPr>
        <p:txBody>
          <a:bodyPr wrap="square" rtlCol="0">
            <a:spAutoFit/>
          </a:bodyPr>
          <a:lstStyle/>
          <a:p>
            <a:pPr algn="ctr"/>
            <a:r>
              <a:rPr lang="en-US" sz="1600" b="1" dirty="0" smtClean="0"/>
              <a:t>GOES-R IFR probability [%]</a:t>
            </a:r>
          </a:p>
          <a:p>
            <a:pPr algn="ctr"/>
            <a:r>
              <a:rPr lang="en-US" sz="1200" b="1" dirty="0" smtClean="0"/>
              <a:t>(MODIS)</a:t>
            </a:r>
            <a:endParaRPr lang="en-US" sz="1200" b="1" dirty="0"/>
          </a:p>
        </p:txBody>
      </p:sp>
      <p:sp>
        <p:nvSpPr>
          <p:cNvPr id="11" name="TextBox 10"/>
          <p:cNvSpPr txBox="1"/>
          <p:nvPr/>
        </p:nvSpPr>
        <p:spPr>
          <a:xfrm>
            <a:off x="6204512" y="3418849"/>
            <a:ext cx="2687729" cy="523220"/>
          </a:xfrm>
          <a:prstGeom prst="rect">
            <a:avLst/>
          </a:prstGeom>
          <a:solidFill>
            <a:schemeClr val="tx2">
              <a:lumMod val="20000"/>
              <a:lumOff val="80000"/>
              <a:alpha val="85000"/>
            </a:schemeClr>
          </a:solidFill>
        </p:spPr>
        <p:txBody>
          <a:bodyPr wrap="square" rtlCol="0">
            <a:spAutoFit/>
          </a:bodyPr>
          <a:lstStyle/>
          <a:p>
            <a:pPr algn="ctr"/>
            <a:r>
              <a:rPr lang="en-US" sz="1600" b="1" dirty="0" smtClean="0"/>
              <a:t>GOES-R LIFR probability [%]</a:t>
            </a:r>
          </a:p>
          <a:p>
            <a:pPr algn="ctr"/>
            <a:r>
              <a:rPr lang="en-US" sz="1200" b="1" dirty="0" smtClean="0"/>
              <a:t>(MODIS)</a:t>
            </a:r>
            <a:endParaRPr lang="en-US" sz="1200" b="1" dirty="0"/>
          </a:p>
        </p:txBody>
      </p:sp>
      <p:sp>
        <p:nvSpPr>
          <p:cNvPr id="12" name="TextBox 11"/>
          <p:cNvSpPr txBox="1"/>
          <p:nvPr/>
        </p:nvSpPr>
        <p:spPr>
          <a:xfrm>
            <a:off x="6204512" y="6210735"/>
            <a:ext cx="2687729" cy="523220"/>
          </a:xfrm>
          <a:prstGeom prst="rect">
            <a:avLst/>
          </a:prstGeom>
          <a:solidFill>
            <a:schemeClr val="tx2">
              <a:lumMod val="20000"/>
              <a:lumOff val="80000"/>
              <a:alpha val="85000"/>
            </a:schemeClr>
          </a:solidFill>
        </p:spPr>
        <p:txBody>
          <a:bodyPr wrap="square" rtlCol="0">
            <a:spAutoFit/>
          </a:bodyPr>
          <a:lstStyle/>
          <a:p>
            <a:pPr algn="ctr"/>
            <a:r>
              <a:rPr lang="en-US" sz="1600" b="1" dirty="0" smtClean="0"/>
              <a:t>GOES-R cloud thickness [</a:t>
            </a:r>
            <a:r>
              <a:rPr lang="en-US" sz="1600" b="1" dirty="0" err="1" smtClean="0"/>
              <a:t>ft</a:t>
            </a:r>
            <a:r>
              <a:rPr lang="en-US" sz="1600" b="1" dirty="0" smtClean="0"/>
              <a:t>]</a:t>
            </a:r>
          </a:p>
          <a:p>
            <a:pPr algn="ctr"/>
            <a:r>
              <a:rPr lang="en-US" sz="1200" b="1" dirty="0" smtClean="0"/>
              <a:t>(MODIS)</a:t>
            </a:r>
            <a:endParaRPr lang="en-US" sz="1200" b="1" dirty="0"/>
          </a:p>
        </p:txBody>
      </p:sp>
      <p:sp>
        <p:nvSpPr>
          <p:cNvPr id="13" name="TextBox 12"/>
          <p:cNvSpPr txBox="1"/>
          <p:nvPr/>
        </p:nvSpPr>
        <p:spPr>
          <a:xfrm>
            <a:off x="3271054" y="6210735"/>
            <a:ext cx="2687729" cy="523220"/>
          </a:xfrm>
          <a:prstGeom prst="rect">
            <a:avLst/>
          </a:prstGeom>
          <a:solidFill>
            <a:schemeClr val="tx2">
              <a:lumMod val="20000"/>
              <a:lumOff val="80000"/>
              <a:alpha val="85000"/>
            </a:schemeClr>
          </a:solidFill>
        </p:spPr>
        <p:txBody>
          <a:bodyPr wrap="square" rtlCol="0">
            <a:spAutoFit/>
          </a:bodyPr>
          <a:lstStyle/>
          <a:p>
            <a:pPr algn="ctr"/>
            <a:r>
              <a:rPr lang="en-US" sz="1600" b="1" dirty="0" smtClean="0"/>
              <a:t>GOES-R IFR probability [%]</a:t>
            </a:r>
          </a:p>
          <a:p>
            <a:pPr algn="ctr"/>
            <a:r>
              <a:rPr lang="en-US" sz="1200" b="1" dirty="0" smtClean="0"/>
              <a:t>(GOES)</a:t>
            </a:r>
            <a:endParaRPr lang="en-US" sz="1200" b="1" dirty="0"/>
          </a:p>
        </p:txBody>
      </p:sp>
      <p:pic>
        <p:nvPicPr>
          <p:cNvPr id="14" name="Picture 13" descr="Screen shot 2013-05-14 at 11.20.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603" y="5805402"/>
            <a:ext cx="1029926" cy="928553"/>
          </a:xfrm>
          <a:prstGeom prst="rect">
            <a:avLst/>
          </a:prstGeom>
        </p:spPr>
      </p:pic>
      <p:sp>
        <p:nvSpPr>
          <p:cNvPr id="15" name="TextBox 14"/>
          <p:cNvSpPr txBox="1"/>
          <p:nvPr/>
        </p:nvSpPr>
        <p:spPr>
          <a:xfrm>
            <a:off x="310122" y="5660694"/>
            <a:ext cx="1798098" cy="830997"/>
          </a:xfrm>
          <a:prstGeom prst="rect">
            <a:avLst/>
          </a:prstGeom>
          <a:noFill/>
        </p:spPr>
        <p:txBody>
          <a:bodyPr wrap="square" rtlCol="0">
            <a:spAutoFit/>
          </a:bodyPr>
          <a:lstStyle/>
          <a:p>
            <a:r>
              <a:rPr lang="en-US" sz="1600" dirty="0" smtClean="0"/>
              <a:t>GOES is most useful identifying large-scale events</a:t>
            </a:r>
          </a:p>
        </p:txBody>
      </p:sp>
      <p:sp>
        <p:nvSpPr>
          <p:cNvPr id="16" name="Rectangle 15"/>
          <p:cNvSpPr/>
          <p:nvPr/>
        </p:nvSpPr>
        <p:spPr>
          <a:xfrm>
            <a:off x="2333303" y="6269118"/>
            <a:ext cx="347042" cy="302749"/>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7423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Improves Algorithms</a:t>
            </a:r>
            <a:endParaRPr lang="en-US" dirty="0"/>
          </a:p>
        </p:txBody>
      </p:sp>
      <p:sp>
        <p:nvSpPr>
          <p:cNvPr id="5" name="TextBox 4"/>
          <p:cNvSpPr txBox="1"/>
          <p:nvPr/>
        </p:nvSpPr>
        <p:spPr>
          <a:xfrm>
            <a:off x="306564" y="1975556"/>
            <a:ext cx="8380236" cy="3785652"/>
          </a:xfrm>
          <a:prstGeom prst="rect">
            <a:avLst/>
          </a:prstGeom>
          <a:noFill/>
        </p:spPr>
        <p:txBody>
          <a:bodyPr wrap="square" rtlCol="0">
            <a:spAutoFit/>
          </a:bodyPr>
          <a:lstStyle/>
          <a:p>
            <a:pPr marL="285750" indent="-285750">
              <a:buFont typeface="Wingdings" charset="2"/>
              <a:buChar char="§"/>
            </a:pPr>
            <a:r>
              <a:rPr lang="en-US" sz="2400" dirty="0" smtClean="0"/>
              <a:t>Feedback from Anchorage VAAC identified unexpected ‘holes’ in volcanic ash detection and retrievals for explosive volcanic eruptions where the ash cloud was dominated by ice particles—this was addressed and these holes are now filled (next slides)</a:t>
            </a:r>
          </a:p>
          <a:p>
            <a:pPr marL="285750" indent="-285750">
              <a:buFont typeface="Wingdings" charset="2"/>
              <a:buChar char="§"/>
            </a:pPr>
            <a:endParaRPr lang="en-US" sz="2400" dirty="0"/>
          </a:p>
          <a:p>
            <a:pPr marL="285750" indent="-285750">
              <a:buFont typeface="Wingdings" charset="2"/>
              <a:buChar char="§"/>
            </a:pPr>
            <a:r>
              <a:rPr lang="en-US" sz="2400" dirty="0" smtClean="0"/>
              <a:t>Alaska region </a:t>
            </a:r>
            <a:r>
              <a:rPr lang="en-US" sz="2400" dirty="0" smtClean="0"/>
              <a:t>FLS </a:t>
            </a:r>
            <a:r>
              <a:rPr lang="en-US" sz="2400" dirty="0" smtClean="0"/>
              <a:t>feedback suggested </a:t>
            </a:r>
            <a:r>
              <a:rPr lang="en-US" sz="2400" dirty="0" smtClean="0"/>
              <a:t>the GOES display </a:t>
            </a:r>
            <a:r>
              <a:rPr lang="en-US" sz="2400" dirty="0" smtClean="0"/>
              <a:t>color palate wasn’t ideal for Alaska given very cold </a:t>
            </a:r>
            <a:r>
              <a:rPr lang="en-US" sz="2400" dirty="0" smtClean="0"/>
              <a:t>backgrounds (GOES instrument noise)—</a:t>
            </a:r>
            <a:r>
              <a:rPr lang="en-US" sz="2400" dirty="0" smtClean="0"/>
              <a:t>so a Alaska specific FLS color display was </a:t>
            </a:r>
            <a:r>
              <a:rPr lang="en-US" sz="2400" dirty="0" smtClean="0"/>
              <a:t>developed—MODIS </a:t>
            </a:r>
            <a:r>
              <a:rPr lang="en-US" sz="2400" dirty="0" smtClean="0"/>
              <a:t>does not have this problem</a:t>
            </a:r>
            <a:endParaRPr lang="en-US" sz="2400" dirty="0"/>
          </a:p>
        </p:txBody>
      </p:sp>
    </p:spTree>
    <p:extLst>
      <p:ext uri="{BB962C8B-B14F-4D97-AF65-F5344CB8AC3E}">
        <p14:creationId xmlns:p14="http://schemas.microsoft.com/office/powerpoint/2010/main" val="2018749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qua_MODIS_08_08_2008_13_40_cluster1_node1_rgb1112_8511_11_ash_retv_zoom_in_mess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35873" cy="6858000"/>
          </a:xfrm>
          <a:prstGeom prst="rect">
            <a:avLst/>
          </a:prstGeom>
        </p:spPr>
      </p:pic>
      <p:sp>
        <p:nvSpPr>
          <p:cNvPr id="21" name="TextBox 20"/>
          <p:cNvSpPr txBox="1"/>
          <p:nvPr/>
        </p:nvSpPr>
        <p:spPr>
          <a:xfrm>
            <a:off x="6211388" y="248575"/>
            <a:ext cx="2866933" cy="646331"/>
          </a:xfrm>
          <a:prstGeom prst="rect">
            <a:avLst/>
          </a:prstGeom>
          <a:solidFill>
            <a:schemeClr val="tx2">
              <a:lumMod val="20000"/>
              <a:lumOff val="80000"/>
            </a:schemeClr>
          </a:solidFill>
        </p:spPr>
        <p:txBody>
          <a:bodyPr wrap="square" rtlCol="0">
            <a:spAutoFit/>
          </a:bodyPr>
          <a:lstStyle/>
          <a:p>
            <a:r>
              <a:rPr lang="en-US" b="1" dirty="0" smtClean="0"/>
              <a:t>August 8, 2008 (13:40 UTC): </a:t>
            </a:r>
            <a:r>
              <a:rPr lang="en-US" b="1" dirty="0" err="1" smtClean="0"/>
              <a:t>Kasatochi</a:t>
            </a:r>
            <a:r>
              <a:rPr lang="en-US" b="1" dirty="0"/>
              <a:t> </a:t>
            </a:r>
            <a:r>
              <a:rPr lang="en-US" b="1" dirty="0" smtClean="0"/>
              <a:t>volcanic cloud</a:t>
            </a:r>
            <a:endParaRPr lang="en-US" b="1" dirty="0"/>
          </a:p>
        </p:txBody>
      </p:sp>
      <p:sp>
        <p:nvSpPr>
          <p:cNvPr id="24" name="TextBox 23"/>
          <p:cNvSpPr txBox="1"/>
          <p:nvPr/>
        </p:nvSpPr>
        <p:spPr>
          <a:xfrm>
            <a:off x="6215218" y="1514163"/>
            <a:ext cx="2626526" cy="2862323"/>
          </a:xfrm>
          <a:prstGeom prst="rect">
            <a:avLst/>
          </a:prstGeom>
          <a:solidFill>
            <a:srgbClr val="FFFF00"/>
          </a:solidFill>
        </p:spPr>
        <p:txBody>
          <a:bodyPr wrap="square" rtlCol="0">
            <a:spAutoFit/>
          </a:bodyPr>
          <a:lstStyle/>
          <a:p>
            <a:r>
              <a:rPr lang="en-US" b="1" dirty="0" smtClean="0"/>
              <a:t>The optically thick center of the </a:t>
            </a:r>
            <a:r>
              <a:rPr lang="en-US" b="1" dirty="0" err="1" smtClean="0"/>
              <a:t>Kasatochi</a:t>
            </a:r>
            <a:r>
              <a:rPr lang="en-US" b="1" dirty="0" smtClean="0"/>
              <a:t> cloud contains ice particles in addition to volcanic ash and thus it cannot be distinguished from meteorological clouds and the ash cloud properties are not estimated.</a:t>
            </a:r>
          </a:p>
        </p:txBody>
      </p:sp>
      <p:grpSp>
        <p:nvGrpSpPr>
          <p:cNvPr id="38" name="Group 37"/>
          <p:cNvGrpSpPr/>
          <p:nvPr/>
        </p:nvGrpSpPr>
        <p:grpSpPr>
          <a:xfrm>
            <a:off x="0" y="248575"/>
            <a:ext cx="6215218" cy="5963480"/>
            <a:chOff x="0" y="248575"/>
            <a:chExt cx="6215218" cy="5963480"/>
          </a:xfrm>
        </p:grpSpPr>
        <p:grpSp>
          <p:nvGrpSpPr>
            <p:cNvPr id="8" name="Group 7"/>
            <p:cNvGrpSpPr/>
            <p:nvPr/>
          </p:nvGrpSpPr>
          <p:grpSpPr>
            <a:xfrm>
              <a:off x="163464" y="248575"/>
              <a:ext cx="3023962" cy="740516"/>
              <a:chOff x="163464" y="248575"/>
              <a:chExt cx="3023962" cy="740516"/>
            </a:xfrm>
          </p:grpSpPr>
          <p:sp>
            <p:nvSpPr>
              <p:cNvPr id="3" name="TextBox 2"/>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4" name="TextBox 3"/>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6" name="Straight Arrow Connector 5"/>
              <p:cNvCxnSpPr>
                <a:stCxn id="4"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3187426" y="248575"/>
              <a:ext cx="3023962" cy="740516"/>
              <a:chOff x="163464" y="248575"/>
              <a:chExt cx="3023962" cy="740516"/>
            </a:xfrm>
          </p:grpSpPr>
          <p:sp>
            <p:nvSpPr>
              <p:cNvPr id="10" name="TextBox 9"/>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11" name="TextBox 10"/>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12" name="Straight Arrow Connector 11"/>
              <p:cNvCxnSpPr>
                <a:stCxn id="11"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63464" y="3697944"/>
              <a:ext cx="3023962" cy="740516"/>
              <a:chOff x="163464" y="248575"/>
              <a:chExt cx="3023962" cy="740516"/>
            </a:xfrm>
          </p:grpSpPr>
          <p:sp>
            <p:nvSpPr>
              <p:cNvPr id="14" name="TextBox 13"/>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15" name="TextBox 14"/>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16" name="Straight Arrow Connector 15"/>
              <p:cNvCxnSpPr>
                <a:stCxn id="15"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3191256" y="3697944"/>
              <a:ext cx="3023962" cy="740516"/>
              <a:chOff x="163464" y="248575"/>
              <a:chExt cx="3023962" cy="740516"/>
            </a:xfrm>
          </p:grpSpPr>
          <p:sp>
            <p:nvSpPr>
              <p:cNvPr id="18" name="TextBox 17"/>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19" name="TextBox 18"/>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20" name="Straight Arrow Connector 19"/>
              <p:cNvCxnSpPr>
                <a:stCxn id="19"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0" y="1514163"/>
              <a:ext cx="1538757" cy="1260735"/>
              <a:chOff x="0" y="1514163"/>
              <a:chExt cx="1538757" cy="1260735"/>
            </a:xfrm>
          </p:grpSpPr>
          <p:cxnSp>
            <p:nvCxnSpPr>
              <p:cNvPr id="7" name="Straight Arrow Connector 6"/>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nvGrpSpPr>
            <p:cNvPr id="29" name="Group 28"/>
            <p:cNvGrpSpPr/>
            <p:nvPr/>
          </p:nvGrpSpPr>
          <p:grpSpPr>
            <a:xfrm>
              <a:off x="3044708" y="1514163"/>
              <a:ext cx="1538757" cy="1260735"/>
              <a:chOff x="0" y="1514163"/>
              <a:chExt cx="1538757" cy="1260735"/>
            </a:xfrm>
          </p:grpSpPr>
          <p:cxnSp>
            <p:nvCxnSpPr>
              <p:cNvPr id="30" name="Straight Arrow Connector 29"/>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nvGrpSpPr>
            <p:cNvPr id="32" name="Group 31"/>
            <p:cNvGrpSpPr/>
            <p:nvPr/>
          </p:nvGrpSpPr>
          <p:grpSpPr>
            <a:xfrm>
              <a:off x="0" y="4951320"/>
              <a:ext cx="1538757" cy="1260735"/>
              <a:chOff x="0" y="1514163"/>
              <a:chExt cx="1538757" cy="1260735"/>
            </a:xfrm>
          </p:grpSpPr>
          <p:cxnSp>
            <p:nvCxnSpPr>
              <p:cNvPr id="33" name="Straight Arrow Connector 32"/>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nvGrpSpPr>
            <p:cNvPr id="35" name="Group 34"/>
            <p:cNvGrpSpPr/>
            <p:nvPr/>
          </p:nvGrpSpPr>
          <p:grpSpPr>
            <a:xfrm>
              <a:off x="3044952" y="4946904"/>
              <a:ext cx="1538757" cy="1260735"/>
              <a:chOff x="0" y="1514163"/>
              <a:chExt cx="1538757" cy="1260735"/>
            </a:xfrm>
          </p:grpSpPr>
          <p:cxnSp>
            <p:nvCxnSpPr>
              <p:cNvPr id="36" name="Straight Arrow Connector 35"/>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spTree>
    <p:extLst>
      <p:ext uri="{BB962C8B-B14F-4D97-AF65-F5344CB8AC3E}">
        <p14:creationId xmlns:p14="http://schemas.microsoft.com/office/powerpoint/2010/main" val="36948816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qua_MODIS_08_08_2008_13_40_cluster1_node1_rgb1112_8511_11_ash_retv_zoom_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35873" cy="6858000"/>
          </a:xfrm>
          <a:prstGeom prst="rect">
            <a:avLst/>
          </a:prstGeom>
        </p:spPr>
      </p:pic>
      <p:sp>
        <p:nvSpPr>
          <p:cNvPr id="3" name="TextBox 2"/>
          <p:cNvSpPr txBox="1"/>
          <p:nvPr/>
        </p:nvSpPr>
        <p:spPr>
          <a:xfrm>
            <a:off x="6211388" y="248575"/>
            <a:ext cx="2866933" cy="646331"/>
          </a:xfrm>
          <a:prstGeom prst="rect">
            <a:avLst/>
          </a:prstGeom>
          <a:solidFill>
            <a:schemeClr val="tx2">
              <a:lumMod val="20000"/>
              <a:lumOff val="80000"/>
            </a:schemeClr>
          </a:solidFill>
        </p:spPr>
        <p:txBody>
          <a:bodyPr wrap="square" rtlCol="0">
            <a:spAutoFit/>
          </a:bodyPr>
          <a:lstStyle/>
          <a:p>
            <a:r>
              <a:rPr lang="en-US" b="1" dirty="0" smtClean="0"/>
              <a:t>August 8, 2008 (13:40 UTC): </a:t>
            </a:r>
            <a:r>
              <a:rPr lang="en-US" b="1" dirty="0" err="1" smtClean="0"/>
              <a:t>Kasatochi</a:t>
            </a:r>
            <a:r>
              <a:rPr lang="en-US" b="1" dirty="0"/>
              <a:t> </a:t>
            </a:r>
            <a:r>
              <a:rPr lang="en-US" b="1" dirty="0" smtClean="0"/>
              <a:t>volcanic cloud</a:t>
            </a:r>
            <a:endParaRPr lang="en-US" b="1" dirty="0"/>
          </a:p>
        </p:txBody>
      </p:sp>
      <p:grpSp>
        <p:nvGrpSpPr>
          <p:cNvPr id="4" name="Group 3"/>
          <p:cNvGrpSpPr/>
          <p:nvPr/>
        </p:nvGrpSpPr>
        <p:grpSpPr>
          <a:xfrm>
            <a:off x="0" y="248575"/>
            <a:ext cx="6215218" cy="5963480"/>
            <a:chOff x="0" y="248575"/>
            <a:chExt cx="6215218" cy="5963480"/>
          </a:xfrm>
        </p:grpSpPr>
        <p:grpSp>
          <p:nvGrpSpPr>
            <p:cNvPr id="5" name="Group 4"/>
            <p:cNvGrpSpPr/>
            <p:nvPr/>
          </p:nvGrpSpPr>
          <p:grpSpPr>
            <a:xfrm>
              <a:off x="163464" y="248575"/>
              <a:ext cx="3023962" cy="740516"/>
              <a:chOff x="163464" y="248575"/>
              <a:chExt cx="3023962" cy="740516"/>
            </a:xfrm>
          </p:grpSpPr>
          <p:sp>
            <p:nvSpPr>
              <p:cNvPr id="30" name="TextBox 29"/>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31" name="TextBox 30"/>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32" name="Straight Arrow Connector 31"/>
              <p:cNvCxnSpPr>
                <a:stCxn id="31"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3187426" y="248575"/>
              <a:ext cx="3023962" cy="740516"/>
              <a:chOff x="163464" y="248575"/>
              <a:chExt cx="3023962" cy="740516"/>
            </a:xfrm>
          </p:grpSpPr>
          <p:sp>
            <p:nvSpPr>
              <p:cNvPr id="27" name="TextBox 26"/>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28" name="TextBox 27"/>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29" name="Straight Arrow Connector 28"/>
              <p:cNvCxnSpPr>
                <a:stCxn id="28"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163464" y="3697944"/>
              <a:ext cx="3023962" cy="740516"/>
              <a:chOff x="163464" y="248575"/>
              <a:chExt cx="3023962" cy="740516"/>
            </a:xfrm>
          </p:grpSpPr>
          <p:sp>
            <p:nvSpPr>
              <p:cNvPr id="24" name="TextBox 23"/>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25" name="TextBox 24"/>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26" name="Straight Arrow Connector 25"/>
              <p:cNvCxnSpPr>
                <a:stCxn id="25"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3191256" y="3697944"/>
              <a:ext cx="3023962" cy="740516"/>
              <a:chOff x="163464" y="248575"/>
              <a:chExt cx="3023962" cy="740516"/>
            </a:xfrm>
          </p:grpSpPr>
          <p:sp>
            <p:nvSpPr>
              <p:cNvPr id="21" name="TextBox 20"/>
              <p:cNvSpPr txBox="1"/>
              <p:nvPr/>
            </p:nvSpPr>
            <p:spPr>
              <a:xfrm>
                <a:off x="1441058" y="464018"/>
                <a:ext cx="1746368" cy="307777"/>
              </a:xfrm>
              <a:prstGeom prst="rect">
                <a:avLst/>
              </a:prstGeom>
              <a:noFill/>
            </p:spPr>
            <p:txBody>
              <a:bodyPr wrap="square" rtlCol="0">
                <a:spAutoFit/>
              </a:bodyPr>
              <a:lstStyle/>
              <a:p>
                <a:r>
                  <a:rPr lang="en-US" sz="1400" b="1" dirty="0" smtClean="0">
                    <a:solidFill>
                      <a:schemeClr val="bg1"/>
                    </a:solidFill>
                  </a:rPr>
                  <a:t>Aleutian Islands</a:t>
                </a:r>
                <a:endParaRPr lang="en-US" sz="1400" b="1" dirty="0">
                  <a:solidFill>
                    <a:schemeClr val="bg1"/>
                  </a:solidFill>
                </a:endParaRPr>
              </a:p>
            </p:txBody>
          </p:sp>
          <p:sp>
            <p:nvSpPr>
              <p:cNvPr id="22" name="TextBox 21"/>
              <p:cNvSpPr txBox="1"/>
              <p:nvPr/>
            </p:nvSpPr>
            <p:spPr>
              <a:xfrm>
                <a:off x="163464" y="248575"/>
                <a:ext cx="1196810" cy="523220"/>
              </a:xfrm>
              <a:prstGeom prst="rect">
                <a:avLst/>
              </a:prstGeom>
              <a:noFill/>
            </p:spPr>
            <p:txBody>
              <a:bodyPr wrap="square" rtlCol="0">
                <a:spAutoFit/>
              </a:bodyPr>
              <a:lstStyle/>
              <a:p>
                <a:r>
                  <a:rPr lang="en-US" sz="1400" b="1" dirty="0" err="1" smtClean="0">
                    <a:solidFill>
                      <a:srgbClr val="FFFFFF"/>
                    </a:solidFill>
                  </a:rPr>
                  <a:t>Kasatochi</a:t>
                </a:r>
                <a:r>
                  <a:rPr lang="en-US" sz="1400" b="1" dirty="0" smtClean="0">
                    <a:solidFill>
                      <a:srgbClr val="FFFFFF"/>
                    </a:solidFill>
                  </a:rPr>
                  <a:t> Volcano</a:t>
                </a:r>
                <a:endParaRPr lang="en-US" sz="1400" b="1" dirty="0">
                  <a:solidFill>
                    <a:srgbClr val="FFFFFF"/>
                  </a:solidFill>
                </a:endParaRPr>
              </a:p>
            </p:txBody>
          </p:sp>
          <p:cxnSp>
            <p:nvCxnSpPr>
              <p:cNvPr id="23" name="Straight Arrow Connector 22"/>
              <p:cNvCxnSpPr>
                <a:stCxn id="22" idx="2"/>
              </p:cNvCxnSpPr>
              <p:nvPr/>
            </p:nvCxnSpPr>
            <p:spPr>
              <a:xfrm>
                <a:off x="761869" y="771795"/>
                <a:ext cx="129633" cy="217296"/>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0" y="1514163"/>
              <a:ext cx="1538757" cy="1260735"/>
              <a:chOff x="0" y="1514163"/>
              <a:chExt cx="1538757" cy="1260735"/>
            </a:xfrm>
          </p:grpSpPr>
          <p:cxnSp>
            <p:nvCxnSpPr>
              <p:cNvPr id="19" name="Straight Arrow Connector 18"/>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nvGrpSpPr>
            <p:cNvPr id="10" name="Group 9"/>
            <p:cNvGrpSpPr/>
            <p:nvPr/>
          </p:nvGrpSpPr>
          <p:grpSpPr>
            <a:xfrm>
              <a:off x="3044708" y="1514163"/>
              <a:ext cx="1538757" cy="1260735"/>
              <a:chOff x="0" y="1514163"/>
              <a:chExt cx="1538757" cy="1260735"/>
            </a:xfrm>
          </p:grpSpPr>
          <p:cxnSp>
            <p:nvCxnSpPr>
              <p:cNvPr id="17" name="Straight Arrow Connector 16"/>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nvGrpSpPr>
            <p:cNvPr id="11" name="Group 10"/>
            <p:cNvGrpSpPr/>
            <p:nvPr/>
          </p:nvGrpSpPr>
          <p:grpSpPr>
            <a:xfrm>
              <a:off x="0" y="4951320"/>
              <a:ext cx="1538757" cy="1260735"/>
              <a:chOff x="0" y="1514163"/>
              <a:chExt cx="1538757" cy="1260735"/>
            </a:xfrm>
          </p:grpSpPr>
          <p:cxnSp>
            <p:nvCxnSpPr>
              <p:cNvPr id="15" name="Straight Arrow Connector 14"/>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nvGrpSpPr>
            <p:cNvPr id="12" name="Group 11"/>
            <p:cNvGrpSpPr/>
            <p:nvPr/>
          </p:nvGrpSpPr>
          <p:grpSpPr>
            <a:xfrm>
              <a:off x="3044952" y="4946904"/>
              <a:ext cx="1538757" cy="1260735"/>
              <a:chOff x="0" y="1514163"/>
              <a:chExt cx="1538757" cy="1260735"/>
            </a:xfrm>
          </p:grpSpPr>
          <p:cxnSp>
            <p:nvCxnSpPr>
              <p:cNvPr id="13" name="Straight Arrow Connector 12"/>
              <p:cNvCxnSpPr/>
              <p:nvPr/>
            </p:nvCxnSpPr>
            <p:spPr>
              <a:xfrm flipV="1">
                <a:off x="659467" y="1514163"/>
                <a:ext cx="232035" cy="89140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2405566"/>
                <a:ext cx="1538757" cy="369332"/>
              </a:xfrm>
              <a:prstGeom prst="rect">
                <a:avLst/>
              </a:prstGeom>
              <a:noFill/>
            </p:spPr>
            <p:txBody>
              <a:bodyPr wrap="square" rtlCol="0">
                <a:spAutoFit/>
              </a:bodyPr>
              <a:lstStyle/>
              <a:p>
                <a:r>
                  <a:rPr lang="en-US" b="1" dirty="0" smtClean="0">
                    <a:solidFill>
                      <a:srgbClr val="FFFFFF"/>
                    </a:solidFill>
                  </a:rPr>
                  <a:t>Ash + Ice</a:t>
                </a:r>
                <a:endParaRPr lang="en-US" b="1" dirty="0">
                  <a:solidFill>
                    <a:srgbClr val="FFFFFF"/>
                  </a:solidFill>
                </a:endParaRPr>
              </a:p>
            </p:txBody>
          </p:sp>
        </p:grpSp>
      </p:grpSp>
      <p:sp>
        <p:nvSpPr>
          <p:cNvPr id="33" name="TextBox 32"/>
          <p:cNvSpPr txBox="1"/>
          <p:nvPr/>
        </p:nvSpPr>
        <p:spPr>
          <a:xfrm>
            <a:off x="6215218" y="1514163"/>
            <a:ext cx="2626526" cy="1754327"/>
          </a:xfrm>
          <a:prstGeom prst="rect">
            <a:avLst/>
          </a:prstGeom>
          <a:solidFill>
            <a:srgbClr val="FFFF00"/>
          </a:solidFill>
        </p:spPr>
        <p:txBody>
          <a:bodyPr wrap="square" rtlCol="0">
            <a:spAutoFit/>
          </a:bodyPr>
          <a:lstStyle/>
          <a:p>
            <a:r>
              <a:rPr lang="en-US" b="1" dirty="0" smtClean="0"/>
              <a:t>Artificial holes in volcanic clouds are automatically identified and a </a:t>
            </a:r>
            <a:r>
              <a:rPr lang="en-US" b="1" dirty="0" err="1" smtClean="0"/>
              <a:t>Cressman</a:t>
            </a:r>
            <a:r>
              <a:rPr lang="en-US" b="1" dirty="0" smtClean="0"/>
              <a:t> interpolation scheme is used to fill them.</a:t>
            </a:r>
          </a:p>
        </p:txBody>
      </p:sp>
    </p:spTree>
    <p:extLst>
      <p:ext uri="{BB962C8B-B14F-4D97-AF65-F5344CB8AC3E}">
        <p14:creationId xmlns:p14="http://schemas.microsoft.com/office/powerpoint/2010/main" val="36114009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a:t>
            </a:r>
            <a:endParaRPr lang="en-US" dirty="0"/>
          </a:p>
        </p:txBody>
      </p:sp>
      <p:sp>
        <p:nvSpPr>
          <p:cNvPr id="3" name="TextBox 2"/>
          <p:cNvSpPr txBox="1"/>
          <p:nvPr/>
        </p:nvSpPr>
        <p:spPr>
          <a:xfrm>
            <a:off x="213895" y="1417638"/>
            <a:ext cx="8636000" cy="4154983"/>
          </a:xfrm>
          <a:prstGeom prst="rect">
            <a:avLst/>
          </a:prstGeom>
          <a:noFill/>
        </p:spPr>
        <p:txBody>
          <a:bodyPr wrap="square" rtlCol="0">
            <a:spAutoFit/>
          </a:bodyPr>
          <a:lstStyle/>
          <a:p>
            <a:pPr marL="285750" indent="-285750">
              <a:buFont typeface="Wingdings" charset="2"/>
              <a:buChar char="§"/>
            </a:pPr>
            <a:r>
              <a:rPr lang="en-US" sz="2400" dirty="0" smtClean="0"/>
              <a:t>Add </a:t>
            </a:r>
            <a:r>
              <a:rPr lang="en-US" sz="2400" dirty="0" err="1" smtClean="0"/>
              <a:t>Suomi</a:t>
            </a:r>
            <a:r>
              <a:rPr lang="en-US" sz="2400" dirty="0" smtClean="0"/>
              <a:t> NPP VIIRS to processing stream</a:t>
            </a:r>
          </a:p>
          <a:p>
            <a:pPr marL="742950" lvl="1" indent="-285750">
              <a:buFont typeface="Wingdings" charset="2"/>
              <a:buChar char="§"/>
            </a:pPr>
            <a:r>
              <a:rPr lang="en-US" sz="2400" dirty="0" smtClean="0"/>
              <a:t>Volcanic Ash Detection and Retrieval Suite</a:t>
            </a:r>
          </a:p>
          <a:p>
            <a:pPr marL="742950" lvl="1" indent="-285750">
              <a:buFont typeface="Wingdings" charset="2"/>
              <a:buChar char="§"/>
            </a:pPr>
            <a:r>
              <a:rPr lang="en-US" sz="2400" dirty="0" smtClean="0"/>
              <a:t>Fog / Low Stratus Suite</a:t>
            </a:r>
          </a:p>
          <a:p>
            <a:pPr marL="285750" indent="-285750">
              <a:buFont typeface="Wingdings" charset="2"/>
              <a:buChar char="§"/>
            </a:pPr>
            <a:r>
              <a:rPr lang="en-US" sz="2400" dirty="0" smtClean="0"/>
              <a:t>Higher infrared resolution (750 m) of </a:t>
            </a:r>
            <a:r>
              <a:rPr lang="en-US" sz="2400" dirty="0" err="1" smtClean="0"/>
              <a:t>Suomi</a:t>
            </a:r>
            <a:r>
              <a:rPr lang="en-US" sz="2400" dirty="0" smtClean="0"/>
              <a:t> NPP VIIRS will benefit:</a:t>
            </a:r>
            <a:endParaRPr lang="en-US" sz="2400" dirty="0"/>
          </a:p>
          <a:p>
            <a:pPr marL="742950" lvl="1" indent="-285750">
              <a:buFont typeface="Wingdings" charset="2"/>
              <a:buChar char="§"/>
            </a:pPr>
            <a:r>
              <a:rPr lang="en-US" sz="2400" dirty="0" smtClean="0"/>
              <a:t>Detecting spatially small volcanic eruptions</a:t>
            </a:r>
          </a:p>
          <a:p>
            <a:pPr marL="742950" lvl="1" indent="-285750">
              <a:buFont typeface="Wingdings" charset="2"/>
              <a:buChar char="§"/>
            </a:pPr>
            <a:r>
              <a:rPr lang="en-US" sz="2400" dirty="0" smtClean="0"/>
              <a:t>Small scale terrain-induced ceiling/visibility aviation hazards</a:t>
            </a:r>
          </a:p>
          <a:p>
            <a:pPr marL="285750" indent="-285750">
              <a:buFont typeface="Wingdings" charset="2"/>
              <a:buChar char="§"/>
            </a:pPr>
            <a:r>
              <a:rPr lang="en-US" sz="2400" dirty="0" smtClean="0"/>
              <a:t>Increased data frequency</a:t>
            </a:r>
          </a:p>
          <a:p>
            <a:pPr marL="742950" lvl="1" indent="-285750">
              <a:buFont typeface="Wingdings" charset="2"/>
              <a:buChar char="§"/>
            </a:pPr>
            <a:r>
              <a:rPr lang="en-US" sz="2400" dirty="0" smtClean="0"/>
              <a:t>Especially with Gilmore Creek DB antenna since </a:t>
            </a:r>
            <a:r>
              <a:rPr lang="en-US" sz="2400" dirty="0" err="1" smtClean="0"/>
              <a:t>Suomi</a:t>
            </a:r>
            <a:r>
              <a:rPr lang="en-US" sz="2400" dirty="0" smtClean="0"/>
              <a:t> NPP VIIRS has priority over MODIS </a:t>
            </a:r>
            <a:r>
              <a:rPr lang="en-US" sz="2400" dirty="0" smtClean="0"/>
              <a:t>Aqua</a:t>
            </a:r>
          </a:p>
          <a:p>
            <a:pPr marL="285750" indent="-285750">
              <a:buFont typeface="Wingdings" charset="2"/>
              <a:buChar char="§"/>
            </a:pPr>
            <a:r>
              <a:rPr lang="en-US" sz="2400" dirty="0" smtClean="0"/>
              <a:t>Begin processing Hawaii DB antenna feed late 2013</a:t>
            </a:r>
            <a:endParaRPr lang="en-US" sz="2400" dirty="0" smtClean="0"/>
          </a:p>
        </p:txBody>
      </p:sp>
    </p:spTree>
    <p:extLst>
      <p:ext uri="{BB962C8B-B14F-4D97-AF65-F5344CB8AC3E}">
        <p14:creationId xmlns:p14="http://schemas.microsoft.com/office/powerpoint/2010/main" val="36225121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295" y="274638"/>
            <a:ext cx="8229600" cy="1143000"/>
          </a:xfrm>
        </p:spPr>
        <p:txBody>
          <a:bodyPr/>
          <a:lstStyle/>
          <a:p>
            <a:r>
              <a:rPr lang="en-US" dirty="0" smtClean="0"/>
              <a:t>Questions?</a:t>
            </a:r>
            <a:endParaRPr lang="en-US" dirty="0"/>
          </a:p>
        </p:txBody>
      </p:sp>
      <p:sp>
        <p:nvSpPr>
          <p:cNvPr id="3" name="TextBox 2"/>
          <p:cNvSpPr txBox="1"/>
          <p:nvPr/>
        </p:nvSpPr>
        <p:spPr>
          <a:xfrm>
            <a:off x="213895" y="1417638"/>
            <a:ext cx="8636000" cy="4524315"/>
          </a:xfrm>
          <a:prstGeom prst="rect">
            <a:avLst/>
          </a:prstGeom>
          <a:noFill/>
        </p:spPr>
        <p:txBody>
          <a:bodyPr wrap="square" rtlCol="0">
            <a:spAutoFit/>
          </a:bodyPr>
          <a:lstStyle/>
          <a:p>
            <a:pPr algn="ctr"/>
            <a:r>
              <a:rPr lang="en-US" sz="3600" dirty="0" smtClean="0"/>
              <a:t>Thank you!</a:t>
            </a:r>
          </a:p>
          <a:p>
            <a:pPr algn="ctr"/>
            <a:endParaRPr lang="en-US" sz="3600" dirty="0" smtClean="0"/>
          </a:p>
          <a:p>
            <a:pPr algn="ctr"/>
            <a:endParaRPr lang="en-US" sz="3600" dirty="0"/>
          </a:p>
          <a:p>
            <a:pPr algn="ctr"/>
            <a:r>
              <a:rPr lang="en-US" sz="2400" dirty="0" smtClean="0"/>
              <a:t>Contact:</a:t>
            </a:r>
          </a:p>
          <a:p>
            <a:pPr algn="ctr"/>
            <a:r>
              <a:rPr lang="en-US" sz="2400" dirty="0" smtClean="0"/>
              <a:t>Justin Sieglaff (</a:t>
            </a:r>
            <a:r>
              <a:rPr lang="en-US" sz="2400" dirty="0" smtClean="0">
                <a:hlinkClick r:id="rId2"/>
              </a:rPr>
              <a:t>justin.sieglaff@ssec.wisc.edu</a:t>
            </a:r>
            <a:r>
              <a:rPr lang="en-US" sz="2400" dirty="0" smtClean="0"/>
              <a:t>)</a:t>
            </a:r>
          </a:p>
          <a:p>
            <a:pPr algn="ctr"/>
            <a:r>
              <a:rPr lang="en-US" sz="2400" dirty="0" smtClean="0"/>
              <a:t>Mike Pavolonis (</a:t>
            </a:r>
            <a:r>
              <a:rPr lang="en-US" sz="2400" dirty="0" smtClean="0">
                <a:hlinkClick r:id="rId3"/>
              </a:rPr>
              <a:t>michael.pavolonis@noaa.gov</a:t>
            </a:r>
            <a:r>
              <a:rPr lang="en-US" sz="2400" dirty="0" smtClean="0"/>
              <a:t>)</a:t>
            </a:r>
          </a:p>
          <a:p>
            <a:pPr algn="ctr"/>
            <a:r>
              <a:rPr lang="en-US" sz="2400" dirty="0" smtClean="0"/>
              <a:t>Corey Calvert (</a:t>
            </a:r>
            <a:r>
              <a:rPr lang="en-US" sz="2400" dirty="0" smtClean="0">
                <a:hlinkClick r:id="rId4"/>
              </a:rPr>
              <a:t>corey.calvert@ssec.wisc.edu</a:t>
            </a:r>
            <a:r>
              <a:rPr lang="en-US" sz="2400" dirty="0" smtClean="0"/>
              <a:t>)</a:t>
            </a:r>
          </a:p>
          <a:p>
            <a:pPr algn="ctr"/>
            <a:r>
              <a:rPr lang="en-US" sz="2400" dirty="0" smtClean="0"/>
              <a:t>Jordan </a:t>
            </a:r>
            <a:r>
              <a:rPr lang="en-US" sz="2400" dirty="0" err="1" smtClean="0"/>
              <a:t>Gerth</a:t>
            </a:r>
            <a:r>
              <a:rPr lang="en-US" sz="2400" dirty="0" smtClean="0"/>
              <a:t> (</a:t>
            </a:r>
            <a:r>
              <a:rPr lang="en-US" sz="2400" dirty="0" smtClean="0">
                <a:hlinkClick r:id="rId5"/>
              </a:rPr>
              <a:t>jordan.gerth@ssec.wisc.edu</a:t>
            </a:r>
            <a:r>
              <a:rPr lang="en-US" sz="2400" dirty="0" smtClean="0"/>
              <a:t>)</a:t>
            </a:r>
          </a:p>
          <a:p>
            <a:pPr algn="ctr"/>
            <a:endParaRPr lang="en-US" sz="2400" dirty="0" smtClean="0"/>
          </a:p>
          <a:p>
            <a:pPr algn="ctr"/>
            <a:endParaRPr lang="en-US" sz="3600" dirty="0"/>
          </a:p>
        </p:txBody>
      </p:sp>
    </p:spTree>
    <p:extLst>
      <p:ext uri="{BB962C8B-B14F-4D97-AF65-F5344CB8AC3E}">
        <p14:creationId xmlns:p14="http://schemas.microsoft.com/office/powerpoint/2010/main" val="42675869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Data processing flow/history</a:t>
            </a:r>
          </a:p>
          <a:p>
            <a:pPr>
              <a:buFont typeface="Wingdings" charset="2"/>
              <a:buChar char="§"/>
            </a:pPr>
            <a:r>
              <a:rPr lang="en-US" dirty="0" smtClean="0"/>
              <a:t>GOES-R/JPSS Proving Ground (PG) Product Descriptions and Examples</a:t>
            </a:r>
          </a:p>
          <a:p>
            <a:pPr>
              <a:buFont typeface="Wingdings" charset="2"/>
              <a:buChar char="§"/>
            </a:pPr>
            <a:r>
              <a:rPr lang="en-US" dirty="0" smtClean="0"/>
              <a:t>Feedback from Operations to Research</a:t>
            </a:r>
          </a:p>
          <a:p>
            <a:pPr>
              <a:buFont typeface="Wingdings" charset="2"/>
              <a:buChar char="§"/>
            </a:pPr>
            <a:r>
              <a:rPr lang="en-US" dirty="0" smtClean="0"/>
              <a:t>Looking to the future</a:t>
            </a:r>
          </a:p>
        </p:txBody>
      </p:sp>
    </p:spTree>
    <p:extLst>
      <p:ext uri="{BB962C8B-B14F-4D97-AF65-F5344CB8AC3E}">
        <p14:creationId xmlns:p14="http://schemas.microsoft.com/office/powerpoint/2010/main" val="26004882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a:t>Pavolonis</a:t>
            </a:r>
            <a:r>
              <a:rPr lang="en-US" dirty="0"/>
              <a:t>, M., A. </a:t>
            </a:r>
            <a:r>
              <a:rPr lang="en-US" dirty="0" err="1"/>
              <a:t>Heidinger</a:t>
            </a:r>
            <a:r>
              <a:rPr lang="en-US" dirty="0"/>
              <a:t>, and J. </a:t>
            </a:r>
            <a:r>
              <a:rPr lang="en-US" dirty="0" err="1"/>
              <a:t>Sieglaff</a:t>
            </a:r>
            <a:r>
              <a:rPr lang="en-US" dirty="0"/>
              <a:t>, 2013: Automated retrievals of volcanic ash and dust cloud properties from upwelling infrared measurements, </a:t>
            </a:r>
            <a:r>
              <a:rPr lang="en-US" i="1" dirty="0"/>
              <a:t>J. Geophysical Research, </a:t>
            </a:r>
            <a:r>
              <a:rPr lang="en-US" b="1" dirty="0"/>
              <a:t>118(3)</a:t>
            </a:r>
            <a:r>
              <a:rPr lang="en-US" dirty="0"/>
              <a:t>, 1436-1458. </a:t>
            </a:r>
            <a:endParaRPr lang="en-US" dirty="0" smtClean="0"/>
          </a:p>
          <a:p>
            <a:endParaRPr lang="en-US" dirty="0" smtClean="0"/>
          </a:p>
          <a:p>
            <a:r>
              <a:rPr lang="en-US" dirty="0" err="1" smtClean="0"/>
              <a:t>Pavolonis</a:t>
            </a:r>
            <a:r>
              <a:rPr lang="en-US" dirty="0"/>
              <a:t>, M. J., 2010:</a:t>
            </a:r>
            <a:r>
              <a:rPr lang="en-US" b="1" dirty="0"/>
              <a:t> </a:t>
            </a:r>
            <a:r>
              <a:rPr lang="en-US" dirty="0"/>
              <a:t>Advances in extracting cloud composition information from </a:t>
            </a:r>
            <a:r>
              <a:rPr lang="en-US" dirty="0" err="1"/>
              <a:t>spaceborne</a:t>
            </a:r>
            <a:r>
              <a:rPr lang="en-US" dirty="0"/>
              <a:t> infrared radiances: A robust alternative to brightness temperatures Part I: Theory, </a:t>
            </a:r>
            <a:r>
              <a:rPr lang="en-US" i="1" dirty="0"/>
              <a:t>J. Applied </a:t>
            </a:r>
            <a:r>
              <a:rPr lang="en-US" i="1" dirty="0" err="1"/>
              <a:t>Meteorol</a:t>
            </a:r>
            <a:r>
              <a:rPr lang="en-US" i="1" dirty="0"/>
              <a:t>. And Climatology</a:t>
            </a:r>
            <a:r>
              <a:rPr lang="en-US" dirty="0"/>
              <a:t>, </a:t>
            </a:r>
            <a:r>
              <a:rPr lang="en-US" b="1" dirty="0"/>
              <a:t>49(9)</a:t>
            </a:r>
            <a:r>
              <a:rPr lang="en-US" dirty="0"/>
              <a:t>, 1992-2012</a:t>
            </a:r>
            <a:r>
              <a:rPr lang="en-US" dirty="0" smtClean="0"/>
              <a:t>.</a:t>
            </a:r>
          </a:p>
          <a:p>
            <a:endParaRPr lang="en-US" dirty="0" smtClean="0"/>
          </a:p>
          <a:p>
            <a:r>
              <a:rPr lang="en-US" dirty="0" smtClean="0"/>
              <a:t> </a:t>
            </a:r>
            <a:r>
              <a:rPr lang="en-US" dirty="0" err="1" smtClean="0"/>
              <a:t>Pavolonis</a:t>
            </a:r>
            <a:r>
              <a:rPr lang="en-US" dirty="0" smtClean="0"/>
              <a:t>, M. J., </a:t>
            </a:r>
            <a:r>
              <a:rPr lang="en-US" dirty="0"/>
              <a:t>W.F. </a:t>
            </a:r>
            <a:r>
              <a:rPr lang="en-US" dirty="0" err="1"/>
              <a:t>Feltz</a:t>
            </a:r>
            <a:r>
              <a:rPr lang="en-US" dirty="0"/>
              <a:t>, A.K. </a:t>
            </a:r>
            <a:r>
              <a:rPr lang="en-US" dirty="0" err="1"/>
              <a:t>Heidinger</a:t>
            </a:r>
            <a:r>
              <a:rPr lang="en-US" dirty="0"/>
              <a:t>, G. </a:t>
            </a:r>
            <a:r>
              <a:rPr lang="en-US" dirty="0" err="1"/>
              <a:t>Gallina</a:t>
            </a:r>
            <a:r>
              <a:rPr lang="en-US" dirty="0"/>
              <a:t>, 2006: A daytime complement to the reverse absorption technique for improved automated detection of volcanic ash. </a:t>
            </a:r>
            <a:r>
              <a:rPr lang="en-US" i="1" dirty="0"/>
              <a:t>J. Oceanic and Atmos. Tech</a:t>
            </a:r>
            <a:r>
              <a:rPr lang="en-US" dirty="0"/>
              <a:t>., </a:t>
            </a:r>
            <a:r>
              <a:rPr lang="en-US" b="1" dirty="0"/>
              <a:t>23</a:t>
            </a:r>
            <a:r>
              <a:rPr lang="en-US" dirty="0"/>
              <a:t>, 1422-1444. </a:t>
            </a:r>
          </a:p>
        </p:txBody>
      </p:sp>
    </p:spTree>
    <p:extLst>
      <p:ext uri="{BB962C8B-B14F-4D97-AF65-F5344CB8AC3E}">
        <p14:creationId xmlns:p14="http://schemas.microsoft.com/office/powerpoint/2010/main" val="5678960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Flow</a:t>
            </a:r>
            <a:endParaRPr lang="en-US" dirty="0"/>
          </a:p>
        </p:txBody>
      </p:sp>
      <p:pic>
        <p:nvPicPr>
          <p:cNvPr id="4" name="Picture 3" descr="map.png"/>
          <p:cNvPicPr>
            <a:picLocks noChangeAspect="1"/>
          </p:cNvPicPr>
          <p:nvPr/>
        </p:nvPicPr>
        <p:blipFill rotWithShape="1">
          <a:blip r:embed="rId3">
            <a:extLst>
              <a:ext uri="{28A0092B-C50C-407E-A947-70E740481C1C}">
                <a14:useLocalDpi xmlns:a14="http://schemas.microsoft.com/office/drawing/2010/main" val="0"/>
              </a:ext>
            </a:extLst>
          </a:blip>
          <a:srcRect l="16874" t="8432" r="29689" b="28568"/>
          <a:stretch/>
        </p:blipFill>
        <p:spPr>
          <a:xfrm>
            <a:off x="732590" y="1223562"/>
            <a:ext cx="7646737" cy="5634438"/>
          </a:xfrm>
          <a:prstGeom prst="rect">
            <a:avLst/>
          </a:prstGeom>
        </p:spPr>
      </p:pic>
      <p:sp>
        <p:nvSpPr>
          <p:cNvPr id="5" name="TextBox 4"/>
          <p:cNvSpPr txBox="1"/>
          <p:nvPr/>
        </p:nvSpPr>
        <p:spPr>
          <a:xfrm>
            <a:off x="4772526" y="1417638"/>
            <a:ext cx="3620169" cy="1200328"/>
          </a:xfrm>
          <a:prstGeom prst="rect">
            <a:avLst/>
          </a:prstGeom>
          <a:solidFill>
            <a:schemeClr val="tx1"/>
          </a:solidFill>
        </p:spPr>
        <p:txBody>
          <a:bodyPr wrap="square" rtlCol="0">
            <a:spAutoFit/>
          </a:bodyPr>
          <a:lstStyle/>
          <a:p>
            <a:r>
              <a:rPr lang="en-US" sz="2400" dirty="0" smtClean="0">
                <a:solidFill>
                  <a:schemeClr val="bg1"/>
                </a:solidFill>
              </a:rPr>
              <a:t>MODIS data is received by </a:t>
            </a:r>
          </a:p>
          <a:p>
            <a:r>
              <a:rPr lang="en-US" sz="2400" dirty="0" smtClean="0">
                <a:solidFill>
                  <a:schemeClr val="bg1"/>
                </a:solidFill>
              </a:rPr>
              <a:t>direct broadcast antenna at </a:t>
            </a:r>
            <a:r>
              <a:rPr lang="en-US" sz="2400" dirty="0" smtClean="0">
                <a:solidFill>
                  <a:schemeClr val="bg1"/>
                </a:solidFill>
              </a:rPr>
              <a:t>UAF-GINA</a:t>
            </a:r>
            <a:endParaRPr lang="en-US" sz="2400" dirty="0">
              <a:solidFill>
                <a:schemeClr val="bg1"/>
              </a:solidFill>
            </a:endParaRPr>
          </a:p>
        </p:txBody>
      </p:sp>
      <p:sp>
        <p:nvSpPr>
          <p:cNvPr id="6" name="5-Point Star 5"/>
          <p:cNvSpPr/>
          <p:nvPr/>
        </p:nvSpPr>
        <p:spPr>
          <a:xfrm>
            <a:off x="3382211" y="2136703"/>
            <a:ext cx="441157" cy="481263"/>
          </a:xfrm>
          <a:prstGeom prst="star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72526" y="1389416"/>
            <a:ext cx="3620169" cy="1200328"/>
          </a:xfrm>
          <a:prstGeom prst="rect">
            <a:avLst/>
          </a:prstGeom>
          <a:solidFill>
            <a:schemeClr val="tx1"/>
          </a:solidFill>
        </p:spPr>
        <p:txBody>
          <a:bodyPr wrap="square" rtlCol="0">
            <a:spAutoFit/>
          </a:bodyPr>
          <a:lstStyle/>
          <a:p>
            <a:r>
              <a:rPr lang="en-US" sz="2400" dirty="0" smtClean="0">
                <a:solidFill>
                  <a:schemeClr val="bg1"/>
                </a:solidFill>
              </a:rPr>
              <a:t>Level 0 MODIS data is served on FTP server for pulling from UW-CIMSS</a:t>
            </a:r>
            <a:endParaRPr lang="en-US" sz="2400" dirty="0">
              <a:solidFill>
                <a:schemeClr val="bg1"/>
              </a:solidFill>
            </a:endParaRPr>
          </a:p>
        </p:txBody>
      </p:sp>
      <p:cxnSp>
        <p:nvCxnSpPr>
          <p:cNvPr id="9" name="Straight Arrow Connector 8"/>
          <p:cNvCxnSpPr/>
          <p:nvPr/>
        </p:nvCxnSpPr>
        <p:spPr>
          <a:xfrm>
            <a:off x="3823368" y="2513263"/>
            <a:ext cx="3188368" cy="3275263"/>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72526" y="1417638"/>
            <a:ext cx="3620169" cy="2308324"/>
          </a:xfrm>
          <a:prstGeom prst="rect">
            <a:avLst/>
          </a:prstGeom>
          <a:solidFill>
            <a:schemeClr val="tx1"/>
          </a:solidFill>
        </p:spPr>
        <p:txBody>
          <a:bodyPr wrap="square" rtlCol="0">
            <a:spAutoFit/>
          </a:bodyPr>
          <a:lstStyle/>
          <a:p>
            <a:r>
              <a:rPr lang="en-US" sz="2400" dirty="0" smtClean="0">
                <a:solidFill>
                  <a:schemeClr val="bg1"/>
                </a:solidFill>
              </a:rPr>
              <a:t>IMAPP software retrieves and processes MODIS data.  GEOCAT software processes GOES-R/JPSS algorithms as a call from IMAPP.</a:t>
            </a:r>
            <a:endParaRPr lang="en-US" sz="2400" dirty="0">
              <a:solidFill>
                <a:schemeClr val="bg1"/>
              </a:solidFill>
            </a:endParaRPr>
          </a:p>
        </p:txBody>
      </p:sp>
      <p:sp>
        <p:nvSpPr>
          <p:cNvPr id="13" name="5-Point Star 12"/>
          <p:cNvSpPr/>
          <p:nvPr/>
        </p:nvSpPr>
        <p:spPr>
          <a:xfrm>
            <a:off x="7011736" y="5654843"/>
            <a:ext cx="441157" cy="481263"/>
          </a:xfrm>
          <a:prstGeom prst="star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73168" y="1417320"/>
            <a:ext cx="3620169" cy="2308324"/>
          </a:xfrm>
          <a:prstGeom prst="rect">
            <a:avLst/>
          </a:prstGeom>
          <a:solidFill>
            <a:schemeClr val="tx1"/>
          </a:solidFill>
        </p:spPr>
        <p:txBody>
          <a:bodyPr wrap="square" rtlCol="0">
            <a:spAutoFit/>
          </a:bodyPr>
          <a:lstStyle/>
          <a:p>
            <a:r>
              <a:rPr lang="en-US" sz="2400" dirty="0" smtClean="0">
                <a:solidFill>
                  <a:schemeClr val="bg1"/>
                </a:solidFill>
              </a:rPr>
              <a:t>GOES-R/JPSS Products are converted to NWS AWIPS format and injected into LDM for distribution back to Alaska</a:t>
            </a:r>
          </a:p>
          <a:p>
            <a:endParaRPr lang="en-US" sz="2400" dirty="0">
              <a:solidFill>
                <a:schemeClr val="bg1"/>
              </a:solidFill>
            </a:endParaRPr>
          </a:p>
        </p:txBody>
      </p:sp>
      <p:cxnSp>
        <p:nvCxnSpPr>
          <p:cNvPr id="17" name="Straight Arrow Connector 16"/>
          <p:cNvCxnSpPr/>
          <p:nvPr/>
        </p:nvCxnSpPr>
        <p:spPr>
          <a:xfrm flipH="1" flipV="1">
            <a:off x="3823368" y="2713789"/>
            <a:ext cx="3074737" cy="323515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773168" y="1417320"/>
            <a:ext cx="3467769" cy="2308324"/>
          </a:xfrm>
          <a:prstGeom prst="rect">
            <a:avLst/>
          </a:prstGeom>
          <a:solidFill>
            <a:schemeClr val="tx1"/>
          </a:solidFill>
        </p:spPr>
        <p:txBody>
          <a:bodyPr wrap="square" rtlCol="0">
            <a:spAutoFit/>
          </a:bodyPr>
          <a:lstStyle/>
          <a:p>
            <a:r>
              <a:rPr lang="en-US" sz="2400" dirty="0" smtClean="0">
                <a:solidFill>
                  <a:schemeClr val="bg1"/>
                </a:solidFill>
              </a:rPr>
              <a:t>Data are distributed to Anchorage, Fairbanks, and Juneau NWS WFOs </a:t>
            </a:r>
            <a:r>
              <a:rPr lang="en-US" sz="2400" dirty="0" smtClean="0">
                <a:solidFill>
                  <a:schemeClr val="bg1"/>
                </a:solidFill>
              </a:rPr>
              <a:t>and </a:t>
            </a:r>
            <a:r>
              <a:rPr lang="en-US" sz="2400" dirty="0" smtClean="0">
                <a:solidFill>
                  <a:schemeClr val="bg1"/>
                </a:solidFill>
              </a:rPr>
              <a:t>NWS Alaska Region HQ</a:t>
            </a:r>
          </a:p>
          <a:p>
            <a:r>
              <a:rPr lang="en-US" sz="2400" dirty="0" smtClean="0">
                <a:solidFill>
                  <a:schemeClr val="bg1"/>
                </a:solidFill>
              </a:rPr>
              <a:t> </a:t>
            </a:r>
          </a:p>
          <a:p>
            <a:endParaRPr lang="en-US" sz="2400" dirty="0">
              <a:solidFill>
                <a:schemeClr val="bg1"/>
              </a:solidFill>
            </a:endParaRPr>
          </a:p>
        </p:txBody>
      </p:sp>
      <p:sp>
        <p:nvSpPr>
          <p:cNvPr id="19" name="TextBox 18"/>
          <p:cNvSpPr txBox="1"/>
          <p:nvPr/>
        </p:nvSpPr>
        <p:spPr>
          <a:xfrm>
            <a:off x="732590" y="3380125"/>
            <a:ext cx="7646737" cy="3477875"/>
          </a:xfrm>
          <a:prstGeom prst="rect">
            <a:avLst/>
          </a:prstGeom>
          <a:solidFill>
            <a:schemeClr val="tx1"/>
          </a:solidFill>
        </p:spPr>
        <p:txBody>
          <a:bodyPr wrap="square" rtlCol="0">
            <a:spAutoFit/>
          </a:bodyPr>
          <a:lstStyle/>
          <a:p>
            <a:r>
              <a:rPr lang="en-US" sz="2000" dirty="0" smtClean="0">
                <a:solidFill>
                  <a:schemeClr val="bg1"/>
                </a:solidFill>
              </a:rPr>
              <a:t>Data latency:  Processing at UW-CIMSS is complete 10-40 minutes after MODIS date/time stamp.  Most of the latency is from data transfer—and it varies.  Total latency is 30-60 minutes by the time data reaches NWS work stations.</a:t>
            </a:r>
          </a:p>
          <a:p>
            <a:endParaRPr lang="en-US" sz="2000" dirty="0">
              <a:solidFill>
                <a:schemeClr val="bg1"/>
              </a:solidFill>
            </a:endParaRPr>
          </a:p>
          <a:p>
            <a:r>
              <a:rPr lang="en-US" sz="2000" dirty="0" smtClean="0">
                <a:solidFill>
                  <a:schemeClr val="bg1"/>
                </a:solidFill>
              </a:rPr>
              <a:t>Volume:  11-20 successfully geo-located Terra and Aqua granules per day.</a:t>
            </a:r>
          </a:p>
          <a:p>
            <a:endParaRPr lang="en-US" sz="2000" dirty="0">
              <a:solidFill>
                <a:schemeClr val="bg1"/>
              </a:solidFill>
            </a:endParaRPr>
          </a:p>
          <a:p>
            <a:r>
              <a:rPr lang="en-US" sz="2000" dirty="0" smtClean="0">
                <a:solidFill>
                  <a:schemeClr val="bg1"/>
                </a:solidFill>
              </a:rPr>
              <a:t>UAF-GINA </a:t>
            </a:r>
            <a:r>
              <a:rPr lang="en-US" sz="2000" dirty="0" smtClean="0">
                <a:solidFill>
                  <a:schemeClr val="bg1"/>
                </a:solidFill>
              </a:rPr>
              <a:t>processing began Fall 2010;  since have added direct broadcast antennas from University of Wisconsin, US Park Service in Utah and plan on adding Hawaii antenna later in 2013.</a:t>
            </a:r>
          </a:p>
        </p:txBody>
      </p:sp>
    </p:spTree>
    <p:extLst>
      <p:ext uri="{BB962C8B-B14F-4D97-AF65-F5344CB8AC3E}">
        <p14:creationId xmlns:p14="http://schemas.microsoft.com/office/powerpoint/2010/main" val="2350296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3" grpId="1" animBg="1"/>
      <p:bldP spid="15" grpId="1" animBg="1"/>
      <p:bldP spid="18" grpId="1"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and JPSS Proving Ground</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Demonstrate new products/algorithms to National Weather Service forecasters</a:t>
            </a:r>
          </a:p>
          <a:p>
            <a:pPr lvl="1">
              <a:buFont typeface="Wingdings" charset="2"/>
              <a:buChar char="§"/>
            </a:pPr>
            <a:r>
              <a:rPr lang="en-US" dirty="0" smtClean="0"/>
              <a:t>Ensure Day 1 Readiness</a:t>
            </a:r>
          </a:p>
          <a:p>
            <a:pPr lvl="1">
              <a:buFont typeface="Wingdings" charset="2"/>
              <a:buChar char="§"/>
            </a:pPr>
            <a:r>
              <a:rPr lang="en-US" dirty="0" smtClean="0"/>
              <a:t>Provide iterative feedback to improve products</a:t>
            </a:r>
          </a:p>
          <a:p>
            <a:pPr>
              <a:buFont typeface="Wingdings" charset="2"/>
              <a:buChar char="§"/>
            </a:pPr>
            <a:r>
              <a:rPr lang="en-US" dirty="0" smtClean="0"/>
              <a:t>Alaska region is focused on two GOES-R/JPSS product suites</a:t>
            </a:r>
          </a:p>
          <a:p>
            <a:pPr lvl="1">
              <a:buFont typeface="Wingdings" charset="2"/>
              <a:buChar char="§"/>
            </a:pPr>
            <a:r>
              <a:rPr lang="en-US" dirty="0" smtClean="0"/>
              <a:t>Volcanic Ash Detection and Physical Retrievals</a:t>
            </a:r>
          </a:p>
          <a:p>
            <a:pPr lvl="1">
              <a:buFont typeface="Wingdings" charset="2"/>
              <a:buChar char="§"/>
            </a:pPr>
            <a:r>
              <a:rPr lang="en-US" dirty="0" smtClean="0"/>
              <a:t>Fog / Low Stratus Detection</a:t>
            </a:r>
            <a:endParaRPr lang="en-US" dirty="0"/>
          </a:p>
        </p:txBody>
      </p:sp>
    </p:spTree>
    <p:extLst>
      <p:ext uri="{BB962C8B-B14F-4D97-AF65-F5344CB8AC3E}">
        <p14:creationId xmlns:p14="http://schemas.microsoft.com/office/powerpoint/2010/main" val="16684136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Volcanic Ash Detection and Physical Retrievals</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
            </a:pPr>
            <a:r>
              <a:rPr lang="en-US" dirty="0" smtClean="0"/>
              <a:t>Automated ash cloud detection—Bayesian Model utilizes spectral and spatial quantities to mimic trained human analyst</a:t>
            </a:r>
          </a:p>
          <a:p>
            <a:pPr>
              <a:buFont typeface="Wingdings" charset="2"/>
              <a:buChar char="§"/>
            </a:pPr>
            <a:r>
              <a:rPr lang="en-US" dirty="0" smtClean="0"/>
              <a:t>Retrieve physical properties of ash clouds</a:t>
            </a:r>
          </a:p>
          <a:p>
            <a:pPr lvl="1">
              <a:buFont typeface="Wingdings" charset="2"/>
              <a:buChar char="§"/>
            </a:pPr>
            <a:r>
              <a:rPr lang="en-US" dirty="0" smtClean="0"/>
              <a:t>Ash cloud-top height</a:t>
            </a:r>
          </a:p>
          <a:p>
            <a:pPr lvl="1">
              <a:buFont typeface="Wingdings" charset="2"/>
              <a:buChar char="§"/>
            </a:pPr>
            <a:r>
              <a:rPr lang="en-US" dirty="0" smtClean="0"/>
              <a:t>Column ash mass loading</a:t>
            </a:r>
          </a:p>
          <a:p>
            <a:pPr lvl="1">
              <a:buFont typeface="Wingdings" charset="2"/>
              <a:buChar char="§"/>
            </a:pPr>
            <a:r>
              <a:rPr lang="en-US" dirty="0" smtClean="0"/>
              <a:t>Ash particle effective radius</a:t>
            </a:r>
          </a:p>
          <a:p>
            <a:pPr>
              <a:buFont typeface="Wingdings" charset="2"/>
              <a:buChar char="§"/>
            </a:pPr>
            <a:r>
              <a:rPr lang="en-US" dirty="0" smtClean="0"/>
              <a:t>Ash detection and physical retrievals are input into automated ash alert system being developed by NOAA/UW-CIMSS</a:t>
            </a:r>
          </a:p>
          <a:p>
            <a:pPr>
              <a:buFont typeface="Wingdings" charset="2"/>
              <a:buChar char="§"/>
            </a:pPr>
            <a:endParaRPr lang="en-US" dirty="0"/>
          </a:p>
        </p:txBody>
      </p:sp>
    </p:spTree>
    <p:extLst>
      <p:ext uri="{BB962C8B-B14F-4D97-AF65-F5344CB8AC3E}">
        <p14:creationId xmlns:p14="http://schemas.microsoft.com/office/powerpoint/2010/main" val="5187486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rra.MODIS.2012-12-17.15-55-00_cluster1_node1.RGB1112um_8511um_11um.zoom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8505" cy="6858000"/>
          </a:xfrm>
          <a:prstGeom prst="rect">
            <a:avLst/>
          </a:prstGeom>
        </p:spPr>
      </p:pic>
      <p:sp>
        <p:nvSpPr>
          <p:cNvPr id="17" name="TextBox 16"/>
          <p:cNvSpPr txBox="1"/>
          <p:nvPr/>
        </p:nvSpPr>
        <p:spPr>
          <a:xfrm>
            <a:off x="5976630" y="0"/>
            <a:ext cx="3167369" cy="923330"/>
          </a:xfrm>
          <a:prstGeom prst="rect">
            <a:avLst/>
          </a:prstGeom>
          <a:solidFill>
            <a:schemeClr val="tx2">
              <a:lumMod val="20000"/>
              <a:lumOff val="80000"/>
            </a:schemeClr>
          </a:solidFill>
          <a:ln w="28575">
            <a:solidFill>
              <a:schemeClr val="tx1"/>
            </a:solidFill>
          </a:ln>
        </p:spPr>
        <p:txBody>
          <a:bodyPr wrap="square" rtlCol="0">
            <a:spAutoFit/>
          </a:bodyPr>
          <a:lstStyle/>
          <a:p>
            <a:r>
              <a:rPr lang="en-US" b="1" dirty="0" smtClean="0"/>
              <a:t>A manual analysis of this image suggests the horizontal boundary depicted in white</a:t>
            </a:r>
            <a:endParaRPr lang="en-US" b="1" dirty="0"/>
          </a:p>
        </p:txBody>
      </p:sp>
      <p:sp>
        <p:nvSpPr>
          <p:cNvPr id="19" name="Freeform 18"/>
          <p:cNvSpPr/>
          <p:nvPr/>
        </p:nvSpPr>
        <p:spPr>
          <a:xfrm>
            <a:off x="2222500" y="2235200"/>
            <a:ext cx="1816100" cy="1961871"/>
          </a:xfrm>
          <a:custGeom>
            <a:avLst/>
            <a:gdLst>
              <a:gd name="connsiteX0" fmla="*/ 1663700 w 1816100"/>
              <a:gd name="connsiteY0" fmla="*/ 800100 h 1961871"/>
              <a:gd name="connsiteX1" fmla="*/ 1663700 w 1816100"/>
              <a:gd name="connsiteY1" fmla="*/ 800100 h 1961871"/>
              <a:gd name="connsiteX2" fmla="*/ 1612900 w 1816100"/>
              <a:gd name="connsiteY2" fmla="*/ 901700 h 1961871"/>
              <a:gd name="connsiteX3" fmla="*/ 1574800 w 1816100"/>
              <a:gd name="connsiteY3" fmla="*/ 977900 h 1961871"/>
              <a:gd name="connsiteX4" fmla="*/ 1536700 w 1816100"/>
              <a:gd name="connsiteY4" fmla="*/ 1003300 h 1961871"/>
              <a:gd name="connsiteX5" fmla="*/ 1498600 w 1816100"/>
              <a:gd name="connsiteY5" fmla="*/ 1041400 h 1961871"/>
              <a:gd name="connsiteX6" fmla="*/ 1422400 w 1816100"/>
              <a:gd name="connsiteY6" fmla="*/ 1066800 h 1961871"/>
              <a:gd name="connsiteX7" fmla="*/ 1397000 w 1816100"/>
              <a:gd name="connsiteY7" fmla="*/ 1104900 h 1961871"/>
              <a:gd name="connsiteX8" fmla="*/ 1358900 w 1816100"/>
              <a:gd name="connsiteY8" fmla="*/ 1117600 h 1961871"/>
              <a:gd name="connsiteX9" fmla="*/ 1320800 w 1816100"/>
              <a:gd name="connsiteY9" fmla="*/ 1143000 h 1961871"/>
              <a:gd name="connsiteX10" fmla="*/ 1231900 w 1816100"/>
              <a:gd name="connsiteY10" fmla="*/ 1181100 h 1961871"/>
              <a:gd name="connsiteX11" fmla="*/ 1219200 w 1816100"/>
              <a:gd name="connsiteY11" fmla="*/ 1219200 h 1961871"/>
              <a:gd name="connsiteX12" fmla="*/ 1181100 w 1816100"/>
              <a:gd name="connsiteY12" fmla="*/ 1231900 h 1961871"/>
              <a:gd name="connsiteX13" fmla="*/ 1130300 w 1816100"/>
              <a:gd name="connsiteY13" fmla="*/ 1257300 h 1961871"/>
              <a:gd name="connsiteX14" fmla="*/ 1092200 w 1816100"/>
              <a:gd name="connsiteY14" fmla="*/ 1270000 h 1961871"/>
              <a:gd name="connsiteX15" fmla="*/ 1054100 w 1816100"/>
              <a:gd name="connsiteY15" fmla="*/ 1295400 h 1961871"/>
              <a:gd name="connsiteX16" fmla="*/ 965200 w 1816100"/>
              <a:gd name="connsiteY16" fmla="*/ 1308100 h 1961871"/>
              <a:gd name="connsiteX17" fmla="*/ 927100 w 1816100"/>
              <a:gd name="connsiteY17" fmla="*/ 1320800 h 1961871"/>
              <a:gd name="connsiteX18" fmla="*/ 876300 w 1816100"/>
              <a:gd name="connsiteY18" fmla="*/ 1371600 h 1961871"/>
              <a:gd name="connsiteX19" fmla="*/ 825500 w 1816100"/>
              <a:gd name="connsiteY19" fmla="*/ 1422400 h 1961871"/>
              <a:gd name="connsiteX20" fmla="*/ 787400 w 1816100"/>
              <a:gd name="connsiteY20" fmla="*/ 1460500 h 1961871"/>
              <a:gd name="connsiteX21" fmla="*/ 749300 w 1816100"/>
              <a:gd name="connsiteY21" fmla="*/ 1473200 h 1961871"/>
              <a:gd name="connsiteX22" fmla="*/ 711200 w 1816100"/>
              <a:gd name="connsiteY22" fmla="*/ 1498600 h 1961871"/>
              <a:gd name="connsiteX23" fmla="*/ 635000 w 1816100"/>
              <a:gd name="connsiteY23" fmla="*/ 1524000 h 1961871"/>
              <a:gd name="connsiteX24" fmla="*/ 596900 w 1816100"/>
              <a:gd name="connsiteY24" fmla="*/ 1562100 h 1961871"/>
              <a:gd name="connsiteX25" fmla="*/ 469900 w 1816100"/>
              <a:gd name="connsiteY25" fmla="*/ 1587500 h 1961871"/>
              <a:gd name="connsiteX26" fmla="*/ 431800 w 1816100"/>
              <a:gd name="connsiteY26" fmla="*/ 1600200 h 1961871"/>
              <a:gd name="connsiteX27" fmla="*/ 393700 w 1816100"/>
              <a:gd name="connsiteY27" fmla="*/ 1625600 h 1961871"/>
              <a:gd name="connsiteX28" fmla="*/ 381000 w 1816100"/>
              <a:gd name="connsiteY28" fmla="*/ 1663700 h 1961871"/>
              <a:gd name="connsiteX29" fmla="*/ 330200 w 1816100"/>
              <a:gd name="connsiteY29" fmla="*/ 1752600 h 1961871"/>
              <a:gd name="connsiteX30" fmla="*/ 317500 w 1816100"/>
              <a:gd name="connsiteY30" fmla="*/ 1790700 h 1961871"/>
              <a:gd name="connsiteX31" fmla="*/ 228600 w 1816100"/>
              <a:gd name="connsiteY31" fmla="*/ 1892300 h 1961871"/>
              <a:gd name="connsiteX32" fmla="*/ 203200 w 1816100"/>
              <a:gd name="connsiteY32" fmla="*/ 1930400 h 1961871"/>
              <a:gd name="connsiteX33" fmla="*/ 0 w 1816100"/>
              <a:gd name="connsiteY33" fmla="*/ 1943100 h 1961871"/>
              <a:gd name="connsiteX34" fmla="*/ 12700 w 1816100"/>
              <a:gd name="connsiteY34" fmla="*/ 1892300 h 1961871"/>
              <a:gd name="connsiteX35" fmla="*/ 25400 w 1816100"/>
              <a:gd name="connsiteY35" fmla="*/ 1854200 h 1961871"/>
              <a:gd name="connsiteX36" fmla="*/ 50800 w 1816100"/>
              <a:gd name="connsiteY36" fmla="*/ 1727200 h 1961871"/>
              <a:gd name="connsiteX37" fmla="*/ 76200 w 1816100"/>
              <a:gd name="connsiteY37" fmla="*/ 1689100 h 1961871"/>
              <a:gd name="connsiteX38" fmla="*/ 88900 w 1816100"/>
              <a:gd name="connsiteY38" fmla="*/ 698500 h 1961871"/>
              <a:gd name="connsiteX39" fmla="*/ 114300 w 1816100"/>
              <a:gd name="connsiteY39" fmla="*/ 660400 h 1961871"/>
              <a:gd name="connsiteX40" fmla="*/ 152400 w 1816100"/>
              <a:gd name="connsiteY40" fmla="*/ 584200 h 1961871"/>
              <a:gd name="connsiteX41" fmla="*/ 165100 w 1816100"/>
              <a:gd name="connsiteY41" fmla="*/ 533400 h 1961871"/>
              <a:gd name="connsiteX42" fmla="*/ 254000 w 1816100"/>
              <a:gd name="connsiteY42" fmla="*/ 419100 h 1961871"/>
              <a:gd name="connsiteX43" fmla="*/ 330200 w 1816100"/>
              <a:gd name="connsiteY43" fmla="*/ 368300 h 1961871"/>
              <a:gd name="connsiteX44" fmla="*/ 355600 w 1816100"/>
              <a:gd name="connsiteY44" fmla="*/ 330200 h 1961871"/>
              <a:gd name="connsiteX45" fmla="*/ 469900 w 1816100"/>
              <a:gd name="connsiteY45" fmla="*/ 292100 h 1961871"/>
              <a:gd name="connsiteX46" fmla="*/ 546100 w 1816100"/>
              <a:gd name="connsiteY46" fmla="*/ 266700 h 1961871"/>
              <a:gd name="connsiteX47" fmla="*/ 584200 w 1816100"/>
              <a:gd name="connsiteY47" fmla="*/ 254000 h 1961871"/>
              <a:gd name="connsiteX48" fmla="*/ 596900 w 1816100"/>
              <a:gd name="connsiteY48" fmla="*/ 215900 h 1961871"/>
              <a:gd name="connsiteX49" fmla="*/ 635000 w 1816100"/>
              <a:gd name="connsiteY49" fmla="*/ 190500 h 1961871"/>
              <a:gd name="connsiteX50" fmla="*/ 685800 w 1816100"/>
              <a:gd name="connsiteY50" fmla="*/ 165100 h 1961871"/>
              <a:gd name="connsiteX51" fmla="*/ 723900 w 1816100"/>
              <a:gd name="connsiteY51" fmla="*/ 139700 h 1961871"/>
              <a:gd name="connsiteX52" fmla="*/ 774700 w 1816100"/>
              <a:gd name="connsiteY52" fmla="*/ 127000 h 1961871"/>
              <a:gd name="connsiteX53" fmla="*/ 838200 w 1816100"/>
              <a:gd name="connsiteY53" fmla="*/ 101600 h 1961871"/>
              <a:gd name="connsiteX54" fmla="*/ 889000 w 1816100"/>
              <a:gd name="connsiteY54" fmla="*/ 88900 h 1961871"/>
              <a:gd name="connsiteX55" fmla="*/ 1016000 w 1816100"/>
              <a:gd name="connsiteY55" fmla="*/ 38100 h 1961871"/>
              <a:gd name="connsiteX56" fmla="*/ 1282700 w 1816100"/>
              <a:gd name="connsiteY56" fmla="*/ 25400 h 1961871"/>
              <a:gd name="connsiteX57" fmla="*/ 1371600 w 1816100"/>
              <a:gd name="connsiteY57" fmla="*/ 0 h 1961871"/>
              <a:gd name="connsiteX58" fmla="*/ 1562100 w 1816100"/>
              <a:gd name="connsiteY58" fmla="*/ 12700 h 1961871"/>
              <a:gd name="connsiteX59" fmla="*/ 1562100 w 1816100"/>
              <a:gd name="connsiteY59" fmla="*/ 317500 h 1961871"/>
              <a:gd name="connsiteX60" fmla="*/ 1549400 w 1816100"/>
              <a:gd name="connsiteY60" fmla="*/ 368300 h 1961871"/>
              <a:gd name="connsiteX61" fmla="*/ 1473200 w 1816100"/>
              <a:gd name="connsiteY61" fmla="*/ 419100 h 1961871"/>
              <a:gd name="connsiteX62" fmla="*/ 1524000 w 1816100"/>
              <a:gd name="connsiteY62" fmla="*/ 482600 h 1961871"/>
              <a:gd name="connsiteX63" fmla="*/ 1549400 w 1816100"/>
              <a:gd name="connsiteY63" fmla="*/ 520700 h 1961871"/>
              <a:gd name="connsiteX64" fmla="*/ 1600200 w 1816100"/>
              <a:gd name="connsiteY64" fmla="*/ 546100 h 1961871"/>
              <a:gd name="connsiteX65" fmla="*/ 1765300 w 1816100"/>
              <a:gd name="connsiteY65" fmla="*/ 571500 h 1961871"/>
              <a:gd name="connsiteX66" fmla="*/ 1803400 w 1816100"/>
              <a:gd name="connsiteY66" fmla="*/ 584200 h 1961871"/>
              <a:gd name="connsiteX67" fmla="*/ 1816100 w 1816100"/>
              <a:gd name="connsiteY67" fmla="*/ 622300 h 1961871"/>
              <a:gd name="connsiteX68" fmla="*/ 1803400 w 1816100"/>
              <a:gd name="connsiteY68" fmla="*/ 736600 h 1961871"/>
              <a:gd name="connsiteX69" fmla="*/ 1790700 w 1816100"/>
              <a:gd name="connsiteY69" fmla="*/ 774700 h 1961871"/>
              <a:gd name="connsiteX70" fmla="*/ 1727200 w 1816100"/>
              <a:gd name="connsiteY70" fmla="*/ 787400 h 1961871"/>
              <a:gd name="connsiteX71" fmla="*/ 1663700 w 1816100"/>
              <a:gd name="connsiteY71" fmla="*/ 800100 h 196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16100" h="1961871">
                <a:moveTo>
                  <a:pt x="1663700" y="800100"/>
                </a:moveTo>
                <a:lnTo>
                  <a:pt x="1663700" y="800100"/>
                </a:lnTo>
                <a:cubicBezTo>
                  <a:pt x="1646767" y="833967"/>
                  <a:pt x="1628568" y="867230"/>
                  <a:pt x="1612900" y="901700"/>
                </a:cubicBezTo>
                <a:cubicBezTo>
                  <a:pt x="1595685" y="939574"/>
                  <a:pt x="1607271" y="945429"/>
                  <a:pt x="1574800" y="977900"/>
                </a:cubicBezTo>
                <a:cubicBezTo>
                  <a:pt x="1564007" y="988693"/>
                  <a:pt x="1548426" y="993529"/>
                  <a:pt x="1536700" y="1003300"/>
                </a:cubicBezTo>
                <a:cubicBezTo>
                  <a:pt x="1522902" y="1014798"/>
                  <a:pt x="1514300" y="1032678"/>
                  <a:pt x="1498600" y="1041400"/>
                </a:cubicBezTo>
                <a:cubicBezTo>
                  <a:pt x="1475195" y="1054403"/>
                  <a:pt x="1422400" y="1066800"/>
                  <a:pt x="1422400" y="1066800"/>
                </a:cubicBezTo>
                <a:cubicBezTo>
                  <a:pt x="1413933" y="1079500"/>
                  <a:pt x="1408919" y="1095365"/>
                  <a:pt x="1397000" y="1104900"/>
                </a:cubicBezTo>
                <a:cubicBezTo>
                  <a:pt x="1386547" y="1113263"/>
                  <a:pt x="1370874" y="1111613"/>
                  <a:pt x="1358900" y="1117600"/>
                </a:cubicBezTo>
                <a:cubicBezTo>
                  <a:pt x="1345248" y="1124426"/>
                  <a:pt x="1334052" y="1135427"/>
                  <a:pt x="1320800" y="1143000"/>
                </a:cubicBezTo>
                <a:cubicBezTo>
                  <a:pt x="1276858" y="1168109"/>
                  <a:pt x="1274644" y="1166852"/>
                  <a:pt x="1231900" y="1181100"/>
                </a:cubicBezTo>
                <a:cubicBezTo>
                  <a:pt x="1227667" y="1193800"/>
                  <a:pt x="1228666" y="1209734"/>
                  <a:pt x="1219200" y="1219200"/>
                </a:cubicBezTo>
                <a:cubicBezTo>
                  <a:pt x="1209734" y="1228666"/>
                  <a:pt x="1193405" y="1226627"/>
                  <a:pt x="1181100" y="1231900"/>
                </a:cubicBezTo>
                <a:cubicBezTo>
                  <a:pt x="1163699" y="1239358"/>
                  <a:pt x="1147701" y="1249842"/>
                  <a:pt x="1130300" y="1257300"/>
                </a:cubicBezTo>
                <a:cubicBezTo>
                  <a:pt x="1117995" y="1262573"/>
                  <a:pt x="1104174" y="1264013"/>
                  <a:pt x="1092200" y="1270000"/>
                </a:cubicBezTo>
                <a:cubicBezTo>
                  <a:pt x="1078548" y="1276826"/>
                  <a:pt x="1068720" y="1291014"/>
                  <a:pt x="1054100" y="1295400"/>
                </a:cubicBezTo>
                <a:cubicBezTo>
                  <a:pt x="1025428" y="1304002"/>
                  <a:pt x="994833" y="1303867"/>
                  <a:pt x="965200" y="1308100"/>
                </a:cubicBezTo>
                <a:cubicBezTo>
                  <a:pt x="952500" y="1312333"/>
                  <a:pt x="936566" y="1311334"/>
                  <a:pt x="927100" y="1320800"/>
                </a:cubicBezTo>
                <a:cubicBezTo>
                  <a:pt x="859367" y="1388533"/>
                  <a:pt x="977900" y="1337733"/>
                  <a:pt x="876300" y="1371600"/>
                </a:cubicBezTo>
                <a:cubicBezTo>
                  <a:pt x="852110" y="1444171"/>
                  <a:pt x="883557" y="1383695"/>
                  <a:pt x="825500" y="1422400"/>
                </a:cubicBezTo>
                <a:cubicBezTo>
                  <a:pt x="810556" y="1432363"/>
                  <a:pt x="802344" y="1450537"/>
                  <a:pt x="787400" y="1460500"/>
                </a:cubicBezTo>
                <a:cubicBezTo>
                  <a:pt x="776261" y="1467926"/>
                  <a:pt x="761274" y="1467213"/>
                  <a:pt x="749300" y="1473200"/>
                </a:cubicBezTo>
                <a:cubicBezTo>
                  <a:pt x="735648" y="1480026"/>
                  <a:pt x="725148" y="1492401"/>
                  <a:pt x="711200" y="1498600"/>
                </a:cubicBezTo>
                <a:cubicBezTo>
                  <a:pt x="686734" y="1509474"/>
                  <a:pt x="635000" y="1524000"/>
                  <a:pt x="635000" y="1524000"/>
                </a:cubicBezTo>
                <a:cubicBezTo>
                  <a:pt x="622300" y="1536700"/>
                  <a:pt x="613663" y="1555653"/>
                  <a:pt x="596900" y="1562100"/>
                </a:cubicBezTo>
                <a:cubicBezTo>
                  <a:pt x="556606" y="1577598"/>
                  <a:pt x="510856" y="1573848"/>
                  <a:pt x="469900" y="1587500"/>
                </a:cubicBezTo>
                <a:cubicBezTo>
                  <a:pt x="457200" y="1591733"/>
                  <a:pt x="443774" y="1594213"/>
                  <a:pt x="431800" y="1600200"/>
                </a:cubicBezTo>
                <a:cubicBezTo>
                  <a:pt x="418148" y="1607026"/>
                  <a:pt x="406400" y="1617133"/>
                  <a:pt x="393700" y="1625600"/>
                </a:cubicBezTo>
                <a:cubicBezTo>
                  <a:pt x="389467" y="1638300"/>
                  <a:pt x="386987" y="1651726"/>
                  <a:pt x="381000" y="1663700"/>
                </a:cubicBezTo>
                <a:cubicBezTo>
                  <a:pt x="317227" y="1791245"/>
                  <a:pt x="396996" y="1596743"/>
                  <a:pt x="330200" y="1752600"/>
                </a:cubicBezTo>
                <a:cubicBezTo>
                  <a:pt x="324927" y="1764905"/>
                  <a:pt x="324001" y="1778998"/>
                  <a:pt x="317500" y="1790700"/>
                </a:cubicBezTo>
                <a:cubicBezTo>
                  <a:pt x="273922" y="1869141"/>
                  <a:pt x="284256" y="1855196"/>
                  <a:pt x="228600" y="1892300"/>
                </a:cubicBezTo>
                <a:cubicBezTo>
                  <a:pt x="220133" y="1905000"/>
                  <a:pt x="213993" y="1919607"/>
                  <a:pt x="203200" y="1930400"/>
                </a:cubicBezTo>
                <a:cubicBezTo>
                  <a:pt x="145182" y="1988418"/>
                  <a:pt x="86268" y="1949736"/>
                  <a:pt x="0" y="1943100"/>
                </a:cubicBezTo>
                <a:cubicBezTo>
                  <a:pt x="4233" y="1926167"/>
                  <a:pt x="7905" y="1909083"/>
                  <a:pt x="12700" y="1892300"/>
                </a:cubicBezTo>
                <a:cubicBezTo>
                  <a:pt x="16378" y="1879428"/>
                  <a:pt x="22775" y="1867327"/>
                  <a:pt x="25400" y="1854200"/>
                </a:cubicBezTo>
                <a:cubicBezTo>
                  <a:pt x="33200" y="1815198"/>
                  <a:pt x="31672" y="1765456"/>
                  <a:pt x="50800" y="1727200"/>
                </a:cubicBezTo>
                <a:cubicBezTo>
                  <a:pt x="57626" y="1713548"/>
                  <a:pt x="67733" y="1701800"/>
                  <a:pt x="76200" y="1689100"/>
                </a:cubicBezTo>
                <a:cubicBezTo>
                  <a:pt x="80433" y="1358900"/>
                  <a:pt x="76678" y="1028501"/>
                  <a:pt x="88900" y="698500"/>
                </a:cubicBezTo>
                <a:cubicBezTo>
                  <a:pt x="89465" y="683247"/>
                  <a:pt x="107474" y="674052"/>
                  <a:pt x="114300" y="660400"/>
                </a:cubicBezTo>
                <a:cubicBezTo>
                  <a:pt x="166880" y="555240"/>
                  <a:pt x="79607" y="693389"/>
                  <a:pt x="152400" y="584200"/>
                </a:cubicBezTo>
                <a:cubicBezTo>
                  <a:pt x="156633" y="567267"/>
                  <a:pt x="157294" y="549012"/>
                  <a:pt x="165100" y="533400"/>
                </a:cubicBezTo>
                <a:cubicBezTo>
                  <a:pt x="182560" y="498479"/>
                  <a:pt x="219791" y="445707"/>
                  <a:pt x="254000" y="419100"/>
                </a:cubicBezTo>
                <a:cubicBezTo>
                  <a:pt x="278097" y="400358"/>
                  <a:pt x="330200" y="368300"/>
                  <a:pt x="330200" y="368300"/>
                </a:cubicBezTo>
                <a:cubicBezTo>
                  <a:pt x="338667" y="355600"/>
                  <a:pt x="344807" y="340993"/>
                  <a:pt x="355600" y="330200"/>
                </a:cubicBezTo>
                <a:cubicBezTo>
                  <a:pt x="394680" y="291120"/>
                  <a:pt x="413137" y="306291"/>
                  <a:pt x="469900" y="292100"/>
                </a:cubicBezTo>
                <a:cubicBezTo>
                  <a:pt x="495875" y="285606"/>
                  <a:pt x="520700" y="275167"/>
                  <a:pt x="546100" y="266700"/>
                </a:cubicBezTo>
                <a:lnTo>
                  <a:pt x="584200" y="254000"/>
                </a:lnTo>
                <a:cubicBezTo>
                  <a:pt x="588433" y="241300"/>
                  <a:pt x="588537" y="226353"/>
                  <a:pt x="596900" y="215900"/>
                </a:cubicBezTo>
                <a:cubicBezTo>
                  <a:pt x="606435" y="203981"/>
                  <a:pt x="621748" y="198073"/>
                  <a:pt x="635000" y="190500"/>
                </a:cubicBezTo>
                <a:cubicBezTo>
                  <a:pt x="651438" y="181107"/>
                  <a:pt x="669362" y="174493"/>
                  <a:pt x="685800" y="165100"/>
                </a:cubicBezTo>
                <a:cubicBezTo>
                  <a:pt x="699052" y="157527"/>
                  <a:pt x="709871" y="145713"/>
                  <a:pt x="723900" y="139700"/>
                </a:cubicBezTo>
                <a:cubicBezTo>
                  <a:pt x="739943" y="132824"/>
                  <a:pt x="758141" y="132520"/>
                  <a:pt x="774700" y="127000"/>
                </a:cubicBezTo>
                <a:cubicBezTo>
                  <a:pt x="796327" y="119791"/>
                  <a:pt x="816573" y="108809"/>
                  <a:pt x="838200" y="101600"/>
                </a:cubicBezTo>
                <a:cubicBezTo>
                  <a:pt x="854759" y="96080"/>
                  <a:pt x="872657" y="95029"/>
                  <a:pt x="889000" y="88900"/>
                </a:cubicBezTo>
                <a:cubicBezTo>
                  <a:pt x="934180" y="71958"/>
                  <a:pt x="963654" y="40593"/>
                  <a:pt x="1016000" y="38100"/>
                </a:cubicBezTo>
                <a:lnTo>
                  <a:pt x="1282700" y="25400"/>
                </a:lnTo>
                <a:cubicBezTo>
                  <a:pt x="1300667" y="19411"/>
                  <a:pt x="1355653" y="0"/>
                  <a:pt x="1371600" y="0"/>
                </a:cubicBezTo>
                <a:cubicBezTo>
                  <a:pt x="1435241" y="0"/>
                  <a:pt x="1498600" y="8467"/>
                  <a:pt x="1562100" y="12700"/>
                </a:cubicBezTo>
                <a:cubicBezTo>
                  <a:pt x="1610148" y="156843"/>
                  <a:pt x="1595030" y="76011"/>
                  <a:pt x="1562100" y="317500"/>
                </a:cubicBezTo>
                <a:cubicBezTo>
                  <a:pt x="1559742" y="334794"/>
                  <a:pt x="1560894" y="355164"/>
                  <a:pt x="1549400" y="368300"/>
                </a:cubicBezTo>
                <a:cubicBezTo>
                  <a:pt x="1529298" y="391274"/>
                  <a:pt x="1473200" y="419100"/>
                  <a:pt x="1473200" y="419100"/>
                </a:cubicBezTo>
                <a:cubicBezTo>
                  <a:pt x="1499540" y="524459"/>
                  <a:pt x="1461370" y="432496"/>
                  <a:pt x="1524000" y="482600"/>
                </a:cubicBezTo>
                <a:cubicBezTo>
                  <a:pt x="1535919" y="492135"/>
                  <a:pt x="1537674" y="510929"/>
                  <a:pt x="1549400" y="520700"/>
                </a:cubicBezTo>
                <a:cubicBezTo>
                  <a:pt x="1563944" y="532820"/>
                  <a:pt x="1582799" y="538642"/>
                  <a:pt x="1600200" y="546100"/>
                </a:cubicBezTo>
                <a:cubicBezTo>
                  <a:pt x="1655919" y="569980"/>
                  <a:pt x="1697256" y="564696"/>
                  <a:pt x="1765300" y="571500"/>
                </a:cubicBezTo>
                <a:cubicBezTo>
                  <a:pt x="1778000" y="575733"/>
                  <a:pt x="1793934" y="574734"/>
                  <a:pt x="1803400" y="584200"/>
                </a:cubicBezTo>
                <a:cubicBezTo>
                  <a:pt x="1812866" y="593666"/>
                  <a:pt x="1816100" y="608913"/>
                  <a:pt x="1816100" y="622300"/>
                </a:cubicBezTo>
                <a:cubicBezTo>
                  <a:pt x="1816100" y="660634"/>
                  <a:pt x="1809702" y="698787"/>
                  <a:pt x="1803400" y="736600"/>
                </a:cubicBezTo>
                <a:cubicBezTo>
                  <a:pt x="1801199" y="749805"/>
                  <a:pt x="1801839" y="767274"/>
                  <a:pt x="1790700" y="774700"/>
                </a:cubicBezTo>
                <a:cubicBezTo>
                  <a:pt x="1772739" y="786674"/>
                  <a:pt x="1748367" y="783167"/>
                  <a:pt x="1727200" y="787400"/>
                </a:cubicBezTo>
                <a:cubicBezTo>
                  <a:pt x="1685578" y="815148"/>
                  <a:pt x="1674283" y="797983"/>
                  <a:pt x="1663700" y="800100"/>
                </a:cubicBezTo>
                <a:close/>
              </a:path>
            </a:pathLst>
          </a:custGeom>
          <a:no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0902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rra.MODIS.2012-12-17.15-55-00_cluster1_node1.Ash_Probability.zoom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8505" cy="6858000"/>
          </a:xfrm>
          <a:prstGeom prst="rect">
            <a:avLst/>
          </a:prstGeom>
        </p:spPr>
      </p:pic>
      <p:sp>
        <p:nvSpPr>
          <p:cNvPr id="4" name="TextBox 3"/>
          <p:cNvSpPr txBox="1"/>
          <p:nvPr/>
        </p:nvSpPr>
        <p:spPr>
          <a:xfrm>
            <a:off x="5976630" y="0"/>
            <a:ext cx="3167369" cy="4801315"/>
          </a:xfrm>
          <a:prstGeom prst="rect">
            <a:avLst/>
          </a:prstGeom>
          <a:solidFill>
            <a:schemeClr val="tx2">
              <a:lumMod val="20000"/>
              <a:lumOff val="80000"/>
            </a:schemeClr>
          </a:solidFill>
          <a:ln w="28575">
            <a:solidFill>
              <a:schemeClr val="tx1"/>
            </a:solidFill>
          </a:ln>
        </p:spPr>
        <p:txBody>
          <a:bodyPr wrap="square" rtlCol="0">
            <a:spAutoFit/>
          </a:bodyPr>
          <a:lstStyle/>
          <a:p>
            <a:r>
              <a:rPr lang="en-US" b="1" dirty="0" smtClean="0"/>
              <a:t>The horizontal extent of the ash cloud determined by GOES-R/JPSS automated computer algorithm agrees very well with the bounds derived from manual analysis of multi-spectral imagery</a:t>
            </a:r>
          </a:p>
          <a:p>
            <a:endParaRPr lang="en-US" b="1" dirty="0"/>
          </a:p>
          <a:p>
            <a:r>
              <a:rPr lang="en-US" b="1" dirty="0" smtClean="0"/>
              <a:t>While a very well trained human will most often slightly out-perform the computer algorithm, the automated detection results are accurate enough to be used to issue alerts when an ash cloud is found (and eventually initialize dispersion models)</a:t>
            </a:r>
            <a:endParaRPr lang="en-US" b="1" dirty="0"/>
          </a:p>
        </p:txBody>
      </p:sp>
      <p:sp>
        <p:nvSpPr>
          <p:cNvPr id="6" name="Freeform 5"/>
          <p:cNvSpPr/>
          <p:nvPr/>
        </p:nvSpPr>
        <p:spPr>
          <a:xfrm>
            <a:off x="2222500" y="2235200"/>
            <a:ext cx="1816100" cy="1961871"/>
          </a:xfrm>
          <a:custGeom>
            <a:avLst/>
            <a:gdLst>
              <a:gd name="connsiteX0" fmla="*/ 1663700 w 1816100"/>
              <a:gd name="connsiteY0" fmla="*/ 800100 h 1961871"/>
              <a:gd name="connsiteX1" fmla="*/ 1663700 w 1816100"/>
              <a:gd name="connsiteY1" fmla="*/ 800100 h 1961871"/>
              <a:gd name="connsiteX2" fmla="*/ 1612900 w 1816100"/>
              <a:gd name="connsiteY2" fmla="*/ 901700 h 1961871"/>
              <a:gd name="connsiteX3" fmla="*/ 1574800 w 1816100"/>
              <a:gd name="connsiteY3" fmla="*/ 977900 h 1961871"/>
              <a:gd name="connsiteX4" fmla="*/ 1536700 w 1816100"/>
              <a:gd name="connsiteY4" fmla="*/ 1003300 h 1961871"/>
              <a:gd name="connsiteX5" fmla="*/ 1498600 w 1816100"/>
              <a:gd name="connsiteY5" fmla="*/ 1041400 h 1961871"/>
              <a:gd name="connsiteX6" fmla="*/ 1422400 w 1816100"/>
              <a:gd name="connsiteY6" fmla="*/ 1066800 h 1961871"/>
              <a:gd name="connsiteX7" fmla="*/ 1397000 w 1816100"/>
              <a:gd name="connsiteY7" fmla="*/ 1104900 h 1961871"/>
              <a:gd name="connsiteX8" fmla="*/ 1358900 w 1816100"/>
              <a:gd name="connsiteY8" fmla="*/ 1117600 h 1961871"/>
              <a:gd name="connsiteX9" fmla="*/ 1320800 w 1816100"/>
              <a:gd name="connsiteY9" fmla="*/ 1143000 h 1961871"/>
              <a:gd name="connsiteX10" fmla="*/ 1231900 w 1816100"/>
              <a:gd name="connsiteY10" fmla="*/ 1181100 h 1961871"/>
              <a:gd name="connsiteX11" fmla="*/ 1219200 w 1816100"/>
              <a:gd name="connsiteY11" fmla="*/ 1219200 h 1961871"/>
              <a:gd name="connsiteX12" fmla="*/ 1181100 w 1816100"/>
              <a:gd name="connsiteY12" fmla="*/ 1231900 h 1961871"/>
              <a:gd name="connsiteX13" fmla="*/ 1130300 w 1816100"/>
              <a:gd name="connsiteY13" fmla="*/ 1257300 h 1961871"/>
              <a:gd name="connsiteX14" fmla="*/ 1092200 w 1816100"/>
              <a:gd name="connsiteY14" fmla="*/ 1270000 h 1961871"/>
              <a:gd name="connsiteX15" fmla="*/ 1054100 w 1816100"/>
              <a:gd name="connsiteY15" fmla="*/ 1295400 h 1961871"/>
              <a:gd name="connsiteX16" fmla="*/ 965200 w 1816100"/>
              <a:gd name="connsiteY16" fmla="*/ 1308100 h 1961871"/>
              <a:gd name="connsiteX17" fmla="*/ 927100 w 1816100"/>
              <a:gd name="connsiteY17" fmla="*/ 1320800 h 1961871"/>
              <a:gd name="connsiteX18" fmla="*/ 876300 w 1816100"/>
              <a:gd name="connsiteY18" fmla="*/ 1371600 h 1961871"/>
              <a:gd name="connsiteX19" fmla="*/ 825500 w 1816100"/>
              <a:gd name="connsiteY19" fmla="*/ 1422400 h 1961871"/>
              <a:gd name="connsiteX20" fmla="*/ 787400 w 1816100"/>
              <a:gd name="connsiteY20" fmla="*/ 1460500 h 1961871"/>
              <a:gd name="connsiteX21" fmla="*/ 749300 w 1816100"/>
              <a:gd name="connsiteY21" fmla="*/ 1473200 h 1961871"/>
              <a:gd name="connsiteX22" fmla="*/ 711200 w 1816100"/>
              <a:gd name="connsiteY22" fmla="*/ 1498600 h 1961871"/>
              <a:gd name="connsiteX23" fmla="*/ 635000 w 1816100"/>
              <a:gd name="connsiteY23" fmla="*/ 1524000 h 1961871"/>
              <a:gd name="connsiteX24" fmla="*/ 596900 w 1816100"/>
              <a:gd name="connsiteY24" fmla="*/ 1562100 h 1961871"/>
              <a:gd name="connsiteX25" fmla="*/ 469900 w 1816100"/>
              <a:gd name="connsiteY25" fmla="*/ 1587500 h 1961871"/>
              <a:gd name="connsiteX26" fmla="*/ 431800 w 1816100"/>
              <a:gd name="connsiteY26" fmla="*/ 1600200 h 1961871"/>
              <a:gd name="connsiteX27" fmla="*/ 393700 w 1816100"/>
              <a:gd name="connsiteY27" fmla="*/ 1625600 h 1961871"/>
              <a:gd name="connsiteX28" fmla="*/ 381000 w 1816100"/>
              <a:gd name="connsiteY28" fmla="*/ 1663700 h 1961871"/>
              <a:gd name="connsiteX29" fmla="*/ 330200 w 1816100"/>
              <a:gd name="connsiteY29" fmla="*/ 1752600 h 1961871"/>
              <a:gd name="connsiteX30" fmla="*/ 317500 w 1816100"/>
              <a:gd name="connsiteY30" fmla="*/ 1790700 h 1961871"/>
              <a:gd name="connsiteX31" fmla="*/ 228600 w 1816100"/>
              <a:gd name="connsiteY31" fmla="*/ 1892300 h 1961871"/>
              <a:gd name="connsiteX32" fmla="*/ 203200 w 1816100"/>
              <a:gd name="connsiteY32" fmla="*/ 1930400 h 1961871"/>
              <a:gd name="connsiteX33" fmla="*/ 0 w 1816100"/>
              <a:gd name="connsiteY33" fmla="*/ 1943100 h 1961871"/>
              <a:gd name="connsiteX34" fmla="*/ 12700 w 1816100"/>
              <a:gd name="connsiteY34" fmla="*/ 1892300 h 1961871"/>
              <a:gd name="connsiteX35" fmla="*/ 25400 w 1816100"/>
              <a:gd name="connsiteY35" fmla="*/ 1854200 h 1961871"/>
              <a:gd name="connsiteX36" fmla="*/ 50800 w 1816100"/>
              <a:gd name="connsiteY36" fmla="*/ 1727200 h 1961871"/>
              <a:gd name="connsiteX37" fmla="*/ 76200 w 1816100"/>
              <a:gd name="connsiteY37" fmla="*/ 1689100 h 1961871"/>
              <a:gd name="connsiteX38" fmla="*/ 88900 w 1816100"/>
              <a:gd name="connsiteY38" fmla="*/ 698500 h 1961871"/>
              <a:gd name="connsiteX39" fmla="*/ 114300 w 1816100"/>
              <a:gd name="connsiteY39" fmla="*/ 660400 h 1961871"/>
              <a:gd name="connsiteX40" fmla="*/ 152400 w 1816100"/>
              <a:gd name="connsiteY40" fmla="*/ 584200 h 1961871"/>
              <a:gd name="connsiteX41" fmla="*/ 165100 w 1816100"/>
              <a:gd name="connsiteY41" fmla="*/ 533400 h 1961871"/>
              <a:gd name="connsiteX42" fmla="*/ 254000 w 1816100"/>
              <a:gd name="connsiteY42" fmla="*/ 419100 h 1961871"/>
              <a:gd name="connsiteX43" fmla="*/ 330200 w 1816100"/>
              <a:gd name="connsiteY43" fmla="*/ 368300 h 1961871"/>
              <a:gd name="connsiteX44" fmla="*/ 355600 w 1816100"/>
              <a:gd name="connsiteY44" fmla="*/ 330200 h 1961871"/>
              <a:gd name="connsiteX45" fmla="*/ 469900 w 1816100"/>
              <a:gd name="connsiteY45" fmla="*/ 292100 h 1961871"/>
              <a:gd name="connsiteX46" fmla="*/ 546100 w 1816100"/>
              <a:gd name="connsiteY46" fmla="*/ 266700 h 1961871"/>
              <a:gd name="connsiteX47" fmla="*/ 584200 w 1816100"/>
              <a:gd name="connsiteY47" fmla="*/ 254000 h 1961871"/>
              <a:gd name="connsiteX48" fmla="*/ 596900 w 1816100"/>
              <a:gd name="connsiteY48" fmla="*/ 215900 h 1961871"/>
              <a:gd name="connsiteX49" fmla="*/ 635000 w 1816100"/>
              <a:gd name="connsiteY49" fmla="*/ 190500 h 1961871"/>
              <a:gd name="connsiteX50" fmla="*/ 685800 w 1816100"/>
              <a:gd name="connsiteY50" fmla="*/ 165100 h 1961871"/>
              <a:gd name="connsiteX51" fmla="*/ 723900 w 1816100"/>
              <a:gd name="connsiteY51" fmla="*/ 139700 h 1961871"/>
              <a:gd name="connsiteX52" fmla="*/ 774700 w 1816100"/>
              <a:gd name="connsiteY52" fmla="*/ 127000 h 1961871"/>
              <a:gd name="connsiteX53" fmla="*/ 838200 w 1816100"/>
              <a:gd name="connsiteY53" fmla="*/ 101600 h 1961871"/>
              <a:gd name="connsiteX54" fmla="*/ 889000 w 1816100"/>
              <a:gd name="connsiteY54" fmla="*/ 88900 h 1961871"/>
              <a:gd name="connsiteX55" fmla="*/ 1016000 w 1816100"/>
              <a:gd name="connsiteY55" fmla="*/ 38100 h 1961871"/>
              <a:gd name="connsiteX56" fmla="*/ 1282700 w 1816100"/>
              <a:gd name="connsiteY56" fmla="*/ 25400 h 1961871"/>
              <a:gd name="connsiteX57" fmla="*/ 1371600 w 1816100"/>
              <a:gd name="connsiteY57" fmla="*/ 0 h 1961871"/>
              <a:gd name="connsiteX58" fmla="*/ 1562100 w 1816100"/>
              <a:gd name="connsiteY58" fmla="*/ 12700 h 1961871"/>
              <a:gd name="connsiteX59" fmla="*/ 1562100 w 1816100"/>
              <a:gd name="connsiteY59" fmla="*/ 317500 h 1961871"/>
              <a:gd name="connsiteX60" fmla="*/ 1549400 w 1816100"/>
              <a:gd name="connsiteY60" fmla="*/ 368300 h 1961871"/>
              <a:gd name="connsiteX61" fmla="*/ 1473200 w 1816100"/>
              <a:gd name="connsiteY61" fmla="*/ 419100 h 1961871"/>
              <a:gd name="connsiteX62" fmla="*/ 1524000 w 1816100"/>
              <a:gd name="connsiteY62" fmla="*/ 482600 h 1961871"/>
              <a:gd name="connsiteX63" fmla="*/ 1549400 w 1816100"/>
              <a:gd name="connsiteY63" fmla="*/ 520700 h 1961871"/>
              <a:gd name="connsiteX64" fmla="*/ 1600200 w 1816100"/>
              <a:gd name="connsiteY64" fmla="*/ 546100 h 1961871"/>
              <a:gd name="connsiteX65" fmla="*/ 1765300 w 1816100"/>
              <a:gd name="connsiteY65" fmla="*/ 571500 h 1961871"/>
              <a:gd name="connsiteX66" fmla="*/ 1803400 w 1816100"/>
              <a:gd name="connsiteY66" fmla="*/ 584200 h 1961871"/>
              <a:gd name="connsiteX67" fmla="*/ 1816100 w 1816100"/>
              <a:gd name="connsiteY67" fmla="*/ 622300 h 1961871"/>
              <a:gd name="connsiteX68" fmla="*/ 1803400 w 1816100"/>
              <a:gd name="connsiteY68" fmla="*/ 736600 h 1961871"/>
              <a:gd name="connsiteX69" fmla="*/ 1790700 w 1816100"/>
              <a:gd name="connsiteY69" fmla="*/ 774700 h 1961871"/>
              <a:gd name="connsiteX70" fmla="*/ 1727200 w 1816100"/>
              <a:gd name="connsiteY70" fmla="*/ 787400 h 1961871"/>
              <a:gd name="connsiteX71" fmla="*/ 1663700 w 1816100"/>
              <a:gd name="connsiteY71" fmla="*/ 800100 h 196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16100" h="1961871">
                <a:moveTo>
                  <a:pt x="1663700" y="800100"/>
                </a:moveTo>
                <a:lnTo>
                  <a:pt x="1663700" y="800100"/>
                </a:lnTo>
                <a:cubicBezTo>
                  <a:pt x="1646767" y="833967"/>
                  <a:pt x="1628568" y="867230"/>
                  <a:pt x="1612900" y="901700"/>
                </a:cubicBezTo>
                <a:cubicBezTo>
                  <a:pt x="1595685" y="939574"/>
                  <a:pt x="1607271" y="945429"/>
                  <a:pt x="1574800" y="977900"/>
                </a:cubicBezTo>
                <a:cubicBezTo>
                  <a:pt x="1564007" y="988693"/>
                  <a:pt x="1548426" y="993529"/>
                  <a:pt x="1536700" y="1003300"/>
                </a:cubicBezTo>
                <a:cubicBezTo>
                  <a:pt x="1522902" y="1014798"/>
                  <a:pt x="1514300" y="1032678"/>
                  <a:pt x="1498600" y="1041400"/>
                </a:cubicBezTo>
                <a:cubicBezTo>
                  <a:pt x="1475195" y="1054403"/>
                  <a:pt x="1422400" y="1066800"/>
                  <a:pt x="1422400" y="1066800"/>
                </a:cubicBezTo>
                <a:cubicBezTo>
                  <a:pt x="1413933" y="1079500"/>
                  <a:pt x="1408919" y="1095365"/>
                  <a:pt x="1397000" y="1104900"/>
                </a:cubicBezTo>
                <a:cubicBezTo>
                  <a:pt x="1386547" y="1113263"/>
                  <a:pt x="1370874" y="1111613"/>
                  <a:pt x="1358900" y="1117600"/>
                </a:cubicBezTo>
                <a:cubicBezTo>
                  <a:pt x="1345248" y="1124426"/>
                  <a:pt x="1334052" y="1135427"/>
                  <a:pt x="1320800" y="1143000"/>
                </a:cubicBezTo>
                <a:cubicBezTo>
                  <a:pt x="1276858" y="1168109"/>
                  <a:pt x="1274644" y="1166852"/>
                  <a:pt x="1231900" y="1181100"/>
                </a:cubicBezTo>
                <a:cubicBezTo>
                  <a:pt x="1227667" y="1193800"/>
                  <a:pt x="1228666" y="1209734"/>
                  <a:pt x="1219200" y="1219200"/>
                </a:cubicBezTo>
                <a:cubicBezTo>
                  <a:pt x="1209734" y="1228666"/>
                  <a:pt x="1193405" y="1226627"/>
                  <a:pt x="1181100" y="1231900"/>
                </a:cubicBezTo>
                <a:cubicBezTo>
                  <a:pt x="1163699" y="1239358"/>
                  <a:pt x="1147701" y="1249842"/>
                  <a:pt x="1130300" y="1257300"/>
                </a:cubicBezTo>
                <a:cubicBezTo>
                  <a:pt x="1117995" y="1262573"/>
                  <a:pt x="1104174" y="1264013"/>
                  <a:pt x="1092200" y="1270000"/>
                </a:cubicBezTo>
                <a:cubicBezTo>
                  <a:pt x="1078548" y="1276826"/>
                  <a:pt x="1068720" y="1291014"/>
                  <a:pt x="1054100" y="1295400"/>
                </a:cubicBezTo>
                <a:cubicBezTo>
                  <a:pt x="1025428" y="1304002"/>
                  <a:pt x="994833" y="1303867"/>
                  <a:pt x="965200" y="1308100"/>
                </a:cubicBezTo>
                <a:cubicBezTo>
                  <a:pt x="952500" y="1312333"/>
                  <a:pt x="936566" y="1311334"/>
                  <a:pt x="927100" y="1320800"/>
                </a:cubicBezTo>
                <a:cubicBezTo>
                  <a:pt x="859367" y="1388533"/>
                  <a:pt x="977900" y="1337733"/>
                  <a:pt x="876300" y="1371600"/>
                </a:cubicBezTo>
                <a:cubicBezTo>
                  <a:pt x="852110" y="1444171"/>
                  <a:pt x="883557" y="1383695"/>
                  <a:pt x="825500" y="1422400"/>
                </a:cubicBezTo>
                <a:cubicBezTo>
                  <a:pt x="810556" y="1432363"/>
                  <a:pt x="802344" y="1450537"/>
                  <a:pt x="787400" y="1460500"/>
                </a:cubicBezTo>
                <a:cubicBezTo>
                  <a:pt x="776261" y="1467926"/>
                  <a:pt x="761274" y="1467213"/>
                  <a:pt x="749300" y="1473200"/>
                </a:cubicBezTo>
                <a:cubicBezTo>
                  <a:pt x="735648" y="1480026"/>
                  <a:pt x="725148" y="1492401"/>
                  <a:pt x="711200" y="1498600"/>
                </a:cubicBezTo>
                <a:cubicBezTo>
                  <a:pt x="686734" y="1509474"/>
                  <a:pt x="635000" y="1524000"/>
                  <a:pt x="635000" y="1524000"/>
                </a:cubicBezTo>
                <a:cubicBezTo>
                  <a:pt x="622300" y="1536700"/>
                  <a:pt x="613663" y="1555653"/>
                  <a:pt x="596900" y="1562100"/>
                </a:cubicBezTo>
                <a:cubicBezTo>
                  <a:pt x="556606" y="1577598"/>
                  <a:pt x="510856" y="1573848"/>
                  <a:pt x="469900" y="1587500"/>
                </a:cubicBezTo>
                <a:cubicBezTo>
                  <a:pt x="457200" y="1591733"/>
                  <a:pt x="443774" y="1594213"/>
                  <a:pt x="431800" y="1600200"/>
                </a:cubicBezTo>
                <a:cubicBezTo>
                  <a:pt x="418148" y="1607026"/>
                  <a:pt x="406400" y="1617133"/>
                  <a:pt x="393700" y="1625600"/>
                </a:cubicBezTo>
                <a:cubicBezTo>
                  <a:pt x="389467" y="1638300"/>
                  <a:pt x="386987" y="1651726"/>
                  <a:pt x="381000" y="1663700"/>
                </a:cubicBezTo>
                <a:cubicBezTo>
                  <a:pt x="317227" y="1791245"/>
                  <a:pt x="396996" y="1596743"/>
                  <a:pt x="330200" y="1752600"/>
                </a:cubicBezTo>
                <a:cubicBezTo>
                  <a:pt x="324927" y="1764905"/>
                  <a:pt x="324001" y="1778998"/>
                  <a:pt x="317500" y="1790700"/>
                </a:cubicBezTo>
                <a:cubicBezTo>
                  <a:pt x="273922" y="1869141"/>
                  <a:pt x="284256" y="1855196"/>
                  <a:pt x="228600" y="1892300"/>
                </a:cubicBezTo>
                <a:cubicBezTo>
                  <a:pt x="220133" y="1905000"/>
                  <a:pt x="213993" y="1919607"/>
                  <a:pt x="203200" y="1930400"/>
                </a:cubicBezTo>
                <a:cubicBezTo>
                  <a:pt x="145182" y="1988418"/>
                  <a:pt x="86268" y="1949736"/>
                  <a:pt x="0" y="1943100"/>
                </a:cubicBezTo>
                <a:cubicBezTo>
                  <a:pt x="4233" y="1926167"/>
                  <a:pt x="7905" y="1909083"/>
                  <a:pt x="12700" y="1892300"/>
                </a:cubicBezTo>
                <a:cubicBezTo>
                  <a:pt x="16378" y="1879428"/>
                  <a:pt x="22775" y="1867327"/>
                  <a:pt x="25400" y="1854200"/>
                </a:cubicBezTo>
                <a:cubicBezTo>
                  <a:pt x="33200" y="1815198"/>
                  <a:pt x="31672" y="1765456"/>
                  <a:pt x="50800" y="1727200"/>
                </a:cubicBezTo>
                <a:cubicBezTo>
                  <a:pt x="57626" y="1713548"/>
                  <a:pt x="67733" y="1701800"/>
                  <a:pt x="76200" y="1689100"/>
                </a:cubicBezTo>
                <a:cubicBezTo>
                  <a:pt x="80433" y="1358900"/>
                  <a:pt x="76678" y="1028501"/>
                  <a:pt x="88900" y="698500"/>
                </a:cubicBezTo>
                <a:cubicBezTo>
                  <a:pt x="89465" y="683247"/>
                  <a:pt x="107474" y="674052"/>
                  <a:pt x="114300" y="660400"/>
                </a:cubicBezTo>
                <a:cubicBezTo>
                  <a:pt x="166880" y="555240"/>
                  <a:pt x="79607" y="693389"/>
                  <a:pt x="152400" y="584200"/>
                </a:cubicBezTo>
                <a:cubicBezTo>
                  <a:pt x="156633" y="567267"/>
                  <a:pt x="157294" y="549012"/>
                  <a:pt x="165100" y="533400"/>
                </a:cubicBezTo>
                <a:cubicBezTo>
                  <a:pt x="182560" y="498479"/>
                  <a:pt x="219791" y="445707"/>
                  <a:pt x="254000" y="419100"/>
                </a:cubicBezTo>
                <a:cubicBezTo>
                  <a:pt x="278097" y="400358"/>
                  <a:pt x="330200" y="368300"/>
                  <a:pt x="330200" y="368300"/>
                </a:cubicBezTo>
                <a:cubicBezTo>
                  <a:pt x="338667" y="355600"/>
                  <a:pt x="344807" y="340993"/>
                  <a:pt x="355600" y="330200"/>
                </a:cubicBezTo>
                <a:cubicBezTo>
                  <a:pt x="394680" y="291120"/>
                  <a:pt x="413137" y="306291"/>
                  <a:pt x="469900" y="292100"/>
                </a:cubicBezTo>
                <a:cubicBezTo>
                  <a:pt x="495875" y="285606"/>
                  <a:pt x="520700" y="275167"/>
                  <a:pt x="546100" y="266700"/>
                </a:cubicBezTo>
                <a:lnTo>
                  <a:pt x="584200" y="254000"/>
                </a:lnTo>
                <a:cubicBezTo>
                  <a:pt x="588433" y="241300"/>
                  <a:pt x="588537" y="226353"/>
                  <a:pt x="596900" y="215900"/>
                </a:cubicBezTo>
                <a:cubicBezTo>
                  <a:pt x="606435" y="203981"/>
                  <a:pt x="621748" y="198073"/>
                  <a:pt x="635000" y="190500"/>
                </a:cubicBezTo>
                <a:cubicBezTo>
                  <a:pt x="651438" y="181107"/>
                  <a:pt x="669362" y="174493"/>
                  <a:pt x="685800" y="165100"/>
                </a:cubicBezTo>
                <a:cubicBezTo>
                  <a:pt x="699052" y="157527"/>
                  <a:pt x="709871" y="145713"/>
                  <a:pt x="723900" y="139700"/>
                </a:cubicBezTo>
                <a:cubicBezTo>
                  <a:pt x="739943" y="132824"/>
                  <a:pt x="758141" y="132520"/>
                  <a:pt x="774700" y="127000"/>
                </a:cubicBezTo>
                <a:cubicBezTo>
                  <a:pt x="796327" y="119791"/>
                  <a:pt x="816573" y="108809"/>
                  <a:pt x="838200" y="101600"/>
                </a:cubicBezTo>
                <a:cubicBezTo>
                  <a:pt x="854759" y="96080"/>
                  <a:pt x="872657" y="95029"/>
                  <a:pt x="889000" y="88900"/>
                </a:cubicBezTo>
                <a:cubicBezTo>
                  <a:pt x="934180" y="71958"/>
                  <a:pt x="963654" y="40593"/>
                  <a:pt x="1016000" y="38100"/>
                </a:cubicBezTo>
                <a:lnTo>
                  <a:pt x="1282700" y="25400"/>
                </a:lnTo>
                <a:cubicBezTo>
                  <a:pt x="1300667" y="19411"/>
                  <a:pt x="1355653" y="0"/>
                  <a:pt x="1371600" y="0"/>
                </a:cubicBezTo>
                <a:cubicBezTo>
                  <a:pt x="1435241" y="0"/>
                  <a:pt x="1498600" y="8467"/>
                  <a:pt x="1562100" y="12700"/>
                </a:cubicBezTo>
                <a:cubicBezTo>
                  <a:pt x="1610148" y="156843"/>
                  <a:pt x="1595030" y="76011"/>
                  <a:pt x="1562100" y="317500"/>
                </a:cubicBezTo>
                <a:cubicBezTo>
                  <a:pt x="1559742" y="334794"/>
                  <a:pt x="1560894" y="355164"/>
                  <a:pt x="1549400" y="368300"/>
                </a:cubicBezTo>
                <a:cubicBezTo>
                  <a:pt x="1529298" y="391274"/>
                  <a:pt x="1473200" y="419100"/>
                  <a:pt x="1473200" y="419100"/>
                </a:cubicBezTo>
                <a:cubicBezTo>
                  <a:pt x="1499540" y="524459"/>
                  <a:pt x="1461370" y="432496"/>
                  <a:pt x="1524000" y="482600"/>
                </a:cubicBezTo>
                <a:cubicBezTo>
                  <a:pt x="1535919" y="492135"/>
                  <a:pt x="1537674" y="510929"/>
                  <a:pt x="1549400" y="520700"/>
                </a:cubicBezTo>
                <a:cubicBezTo>
                  <a:pt x="1563944" y="532820"/>
                  <a:pt x="1582799" y="538642"/>
                  <a:pt x="1600200" y="546100"/>
                </a:cubicBezTo>
                <a:cubicBezTo>
                  <a:pt x="1655919" y="569980"/>
                  <a:pt x="1697256" y="564696"/>
                  <a:pt x="1765300" y="571500"/>
                </a:cubicBezTo>
                <a:cubicBezTo>
                  <a:pt x="1778000" y="575733"/>
                  <a:pt x="1793934" y="574734"/>
                  <a:pt x="1803400" y="584200"/>
                </a:cubicBezTo>
                <a:cubicBezTo>
                  <a:pt x="1812866" y="593666"/>
                  <a:pt x="1816100" y="608913"/>
                  <a:pt x="1816100" y="622300"/>
                </a:cubicBezTo>
                <a:cubicBezTo>
                  <a:pt x="1816100" y="660634"/>
                  <a:pt x="1809702" y="698787"/>
                  <a:pt x="1803400" y="736600"/>
                </a:cubicBezTo>
                <a:cubicBezTo>
                  <a:pt x="1801199" y="749805"/>
                  <a:pt x="1801839" y="767274"/>
                  <a:pt x="1790700" y="774700"/>
                </a:cubicBezTo>
                <a:cubicBezTo>
                  <a:pt x="1772739" y="786674"/>
                  <a:pt x="1748367" y="783167"/>
                  <a:pt x="1727200" y="787400"/>
                </a:cubicBezTo>
                <a:cubicBezTo>
                  <a:pt x="1685578" y="815148"/>
                  <a:pt x="1674283" y="797983"/>
                  <a:pt x="1663700" y="800100"/>
                </a:cubicBezTo>
                <a:close/>
              </a:path>
            </a:pathLst>
          </a:custGeom>
          <a:no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027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33946833"/>
              </p:ext>
            </p:extLst>
          </p:nvPr>
        </p:nvGraphicFramePr>
        <p:xfrm>
          <a:off x="706138" y="5945941"/>
          <a:ext cx="7659521" cy="749301"/>
        </p:xfrm>
        <a:graphic>
          <a:graphicData uri="http://schemas.openxmlformats.org/presentationml/2006/ole">
            <mc:AlternateContent xmlns:mc="http://schemas.openxmlformats.org/markup-compatibility/2006">
              <mc:Choice xmlns:v="urn:schemas-microsoft-com:vml" Requires="v">
                <p:oleObj spid="_x0000_s1037" name="Equation" r:id="rId4" imgW="2336800" imgH="228600" progId="Equation.3">
                  <p:embed/>
                </p:oleObj>
              </mc:Choice>
              <mc:Fallback>
                <p:oleObj name="Equation" r:id="rId4" imgW="2336800" imgH="228600" progId="Equation.3">
                  <p:embed/>
                  <p:pic>
                    <p:nvPicPr>
                      <p:cNvPr id="0" name=""/>
                      <p:cNvPicPr/>
                      <p:nvPr/>
                    </p:nvPicPr>
                    <p:blipFill>
                      <a:blip r:embed="rId5"/>
                      <a:stretch>
                        <a:fillRect/>
                      </a:stretch>
                    </p:blipFill>
                    <p:spPr>
                      <a:xfrm>
                        <a:off x="706138" y="5945941"/>
                        <a:ext cx="7659521" cy="749301"/>
                      </a:xfrm>
                      <a:prstGeom prst="rect">
                        <a:avLst/>
                      </a:prstGeom>
                    </p:spPr>
                  </p:pic>
                </p:oleObj>
              </mc:Fallback>
            </mc:AlternateContent>
          </a:graphicData>
        </a:graphic>
      </p:graphicFrame>
      <p:sp>
        <p:nvSpPr>
          <p:cNvPr id="5" name="Text Box 1030"/>
          <p:cNvSpPr txBox="1">
            <a:spLocks noChangeArrowheads="1"/>
          </p:cNvSpPr>
          <p:nvPr/>
        </p:nvSpPr>
        <p:spPr bwMode="auto">
          <a:xfrm>
            <a:off x="4805834" y="188160"/>
            <a:ext cx="3665846" cy="5078313"/>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Bef>
                <a:spcPct val="50000"/>
              </a:spcBef>
              <a:buFontTx/>
              <a:buChar char="•"/>
            </a:pPr>
            <a:r>
              <a:rPr lang="en-US" b="1" dirty="0" smtClean="0"/>
              <a:t>An optimal estimation approach is used to retrieve the ash cloud temperature, 11 </a:t>
            </a:r>
            <a:r>
              <a:rPr lang="en-US" b="1" dirty="0" err="1" smtClean="0"/>
              <a:t>μm</a:t>
            </a:r>
            <a:r>
              <a:rPr lang="en-US" b="1" dirty="0" smtClean="0"/>
              <a:t> emissivity, and β(12/11 </a:t>
            </a:r>
            <a:r>
              <a:rPr lang="en-US" b="1" dirty="0" err="1" smtClean="0"/>
              <a:t>μm</a:t>
            </a:r>
            <a:r>
              <a:rPr lang="en-US" b="1" dirty="0" smtClean="0"/>
              <a:t>)</a:t>
            </a:r>
          </a:p>
          <a:p>
            <a:pPr>
              <a:spcBef>
                <a:spcPct val="50000"/>
              </a:spcBef>
              <a:buFontTx/>
              <a:buChar char="•"/>
            </a:pPr>
            <a:endParaRPr lang="en-US" b="1" dirty="0"/>
          </a:p>
          <a:p>
            <a:pPr>
              <a:spcBef>
                <a:spcPct val="50000"/>
              </a:spcBef>
              <a:buFontTx/>
              <a:buChar char="•"/>
            </a:pPr>
            <a:r>
              <a:rPr lang="en-US" b="1" dirty="0" smtClean="0"/>
              <a:t>The ash cloud height can be estimated from the cloud temperature using an atmospheric profile and the mass loading and effective particle radius can be estimated from the </a:t>
            </a:r>
            <a:r>
              <a:rPr lang="en-US" b="1" dirty="0"/>
              <a:t>11 </a:t>
            </a:r>
            <a:r>
              <a:rPr lang="en-US" b="1" dirty="0" err="1"/>
              <a:t>μm</a:t>
            </a:r>
            <a:r>
              <a:rPr lang="en-US" b="1" dirty="0"/>
              <a:t> </a:t>
            </a:r>
            <a:r>
              <a:rPr lang="en-US" b="1" dirty="0" smtClean="0"/>
              <a:t>emissivity </a:t>
            </a:r>
            <a:r>
              <a:rPr lang="en-US" b="1" dirty="0"/>
              <a:t>and β(12/11 </a:t>
            </a:r>
            <a:r>
              <a:rPr lang="en-US" b="1" dirty="0" err="1"/>
              <a:t>μm</a:t>
            </a:r>
            <a:r>
              <a:rPr lang="en-US" b="1" dirty="0" smtClean="0"/>
              <a:t>)</a:t>
            </a:r>
          </a:p>
          <a:p>
            <a:pPr>
              <a:spcBef>
                <a:spcPct val="50000"/>
              </a:spcBef>
              <a:buFontTx/>
              <a:buChar char="•"/>
            </a:pPr>
            <a:endParaRPr lang="en-US" b="1" dirty="0" smtClean="0"/>
          </a:p>
          <a:p>
            <a:pPr>
              <a:spcBef>
                <a:spcPct val="50000"/>
              </a:spcBef>
              <a:buFontTx/>
              <a:buChar char="•"/>
            </a:pPr>
            <a:r>
              <a:rPr lang="en-US" b="1" dirty="0"/>
              <a:t>A negative split-window BTD need not be </a:t>
            </a:r>
            <a:r>
              <a:rPr lang="en-US" b="1" dirty="0" smtClean="0"/>
              <a:t>present.  See </a:t>
            </a:r>
            <a:r>
              <a:rPr lang="en-US" b="1" dirty="0" err="1" smtClean="0"/>
              <a:t>Pavolonis</a:t>
            </a:r>
            <a:r>
              <a:rPr lang="en-US" b="1" dirty="0" smtClean="0"/>
              <a:t> et al. (2013) for details.</a:t>
            </a:r>
          </a:p>
        </p:txBody>
      </p:sp>
      <p:sp>
        <p:nvSpPr>
          <p:cNvPr id="6" name="TextBox 5"/>
          <p:cNvSpPr txBox="1"/>
          <p:nvPr/>
        </p:nvSpPr>
        <p:spPr>
          <a:xfrm>
            <a:off x="595978" y="5312661"/>
            <a:ext cx="8038353" cy="646331"/>
          </a:xfrm>
          <a:prstGeom prst="rect">
            <a:avLst/>
          </a:prstGeom>
          <a:solidFill>
            <a:srgbClr val="FFFF00"/>
          </a:solidFill>
        </p:spPr>
        <p:txBody>
          <a:bodyPr wrap="square" rtlCol="0">
            <a:spAutoFit/>
          </a:bodyPr>
          <a:lstStyle/>
          <a:p>
            <a:r>
              <a:rPr lang="en-US" b="1" dirty="0" smtClean="0"/>
              <a:t>The retrieval solution is determined from a weighted combination of the difference between the measurements and forward model and the first guess</a:t>
            </a:r>
            <a:endParaRPr lang="en-US" b="1" dirty="0"/>
          </a:p>
        </p:txBody>
      </p:sp>
      <p:pic>
        <p:nvPicPr>
          <p:cNvPr id="7" name="Picture 6" descr="Aqua_MODIS_06_15_2009_03_35_rgb1112_8511_11_ash_retv_zoom_ou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447" y="151915"/>
            <a:ext cx="4477567" cy="5087442"/>
          </a:xfrm>
          <a:prstGeom prst="rect">
            <a:avLst/>
          </a:prstGeom>
        </p:spPr>
      </p:pic>
    </p:spTree>
    <p:extLst>
      <p:ext uri="{BB962C8B-B14F-4D97-AF65-F5344CB8AC3E}">
        <p14:creationId xmlns:p14="http://schemas.microsoft.com/office/powerpoint/2010/main" val="25672603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rra.MODIS.2012-12-17.15-55-00_cluster1_node1.RGB1112um_8511um_11um_Ash_Retv.zoom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72432" cy="6858000"/>
          </a:xfrm>
          <a:prstGeom prst="rect">
            <a:avLst/>
          </a:prstGeom>
        </p:spPr>
      </p:pic>
      <p:sp>
        <p:nvSpPr>
          <p:cNvPr id="6" name="TextBox 5"/>
          <p:cNvSpPr txBox="1"/>
          <p:nvPr/>
        </p:nvSpPr>
        <p:spPr>
          <a:xfrm>
            <a:off x="5972432" y="0"/>
            <a:ext cx="3171567" cy="3139321"/>
          </a:xfrm>
          <a:prstGeom prst="rect">
            <a:avLst/>
          </a:prstGeom>
          <a:solidFill>
            <a:schemeClr val="tx2">
              <a:lumMod val="20000"/>
              <a:lumOff val="80000"/>
            </a:schemeClr>
          </a:solidFill>
          <a:ln w="28575">
            <a:solidFill>
              <a:schemeClr val="tx1"/>
            </a:solidFill>
          </a:ln>
        </p:spPr>
        <p:txBody>
          <a:bodyPr wrap="square" rtlCol="0">
            <a:spAutoFit/>
          </a:bodyPr>
          <a:lstStyle/>
          <a:p>
            <a:r>
              <a:rPr lang="en-US" b="1" dirty="0" smtClean="0"/>
              <a:t>Example of physically derived quantities include ash cloud-top height (upper right), ash effective radius (lower left), and column mass loading (lower right).</a:t>
            </a:r>
          </a:p>
          <a:p>
            <a:endParaRPr lang="en-US" b="1" dirty="0"/>
          </a:p>
          <a:p>
            <a:r>
              <a:rPr lang="en-US" b="1" dirty="0" smtClean="0"/>
              <a:t>Physical retrievals utilize multi-spectral optimal estimation approach using 11, 12, and 13.3 µm channels</a:t>
            </a:r>
          </a:p>
        </p:txBody>
      </p:sp>
    </p:spTree>
    <p:extLst>
      <p:ext uri="{BB962C8B-B14F-4D97-AF65-F5344CB8AC3E}">
        <p14:creationId xmlns:p14="http://schemas.microsoft.com/office/powerpoint/2010/main" val="18375578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528</TotalTime>
  <Words>1598</Words>
  <Application>Microsoft Macintosh PowerPoint</Application>
  <PresentationFormat>On-screen Show (4:3)</PresentationFormat>
  <Paragraphs>176</Paragraphs>
  <Slides>20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Equation</vt:lpstr>
      <vt:lpstr>PowerPoint Presentation</vt:lpstr>
      <vt:lpstr>Outline</vt:lpstr>
      <vt:lpstr>Processing Flow</vt:lpstr>
      <vt:lpstr>GOES-R and JPSS Proving Ground</vt:lpstr>
      <vt:lpstr>Volcanic Ash Detection and Physical Retrievals</vt:lpstr>
      <vt:lpstr>PowerPoint Presentation</vt:lpstr>
      <vt:lpstr>PowerPoint Presentation</vt:lpstr>
      <vt:lpstr>PowerPoint Presentation</vt:lpstr>
      <vt:lpstr>PowerPoint Presentation</vt:lpstr>
      <vt:lpstr>PowerPoint Presentation</vt:lpstr>
      <vt:lpstr>PowerPoint Presentation</vt:lpstr>
      <vt:lpstr>Fog and Low Stratus</vt:lpstr>
      <vt:lpstr>Fused Fog/Low Cloud Detection Approach</vt:lpstr>
      <vt:lpstr>GOES-R Fog/Low Stratus (FLS) Products</vt:lpstr>
      <vt:lpstr>Feedback Improves Algorithms</vt:lpstr>
      <vt:lpstr>PowerPoint Presentation</vt:lpstr>
      <vt:lpstr>PowerPoint Presentation</vt:lpstr>
      <vt:lpstr>Future Plans</vt:lpstr>
      <vt:lpstr>Questions?</vt:lpstr>
      <vt:lpstr>References</vt:lpstr>
    </vt:vector>
  </TitlesOfParts>
  <Company>SSEC at the University of Wisconsin-Madison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Sieglaff</dc:creator>
  <cp:lastModifiedBy>Justin Sieglaff</cp:lastModifiedBy>
  <cp:revision>49</cp:revision>
  <dcterms:created xsi:type="dcterms:W3CDTF">2013-05-15T14:30:17Z</dcterms:created>
  <dcterms:modified xsi:type="dcterms:W3CDTF">2013-05-21T13:47:18Z</dcterms:modified>
</cp:coreProperties>
</file>