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9" r:id="rId3"/>
    <p:sldId id="292" r:id="rId4"/>
    <p:sldId id="294" r:id="rId5"/>
    <p:sldId id="280" r:id="rId6"/>
    <p:sldId id="293" r:id="rId7"/>
    <p:sldId id="288" r:id="rId8"/>
    <p:sldId id="289" r:id="rId9"/>
    <p:sldId id="295" r:id="rId10"/>
    <p:sldId id="296" r:id="rId11"/>
    <p:sldId id="297" r:id="rId12"/>
    <p:sldId id="290" r:id="rId13"/>
    <p:sldId id="281" r:id="rId14"/>
    <p:sldId id="291" r:id="rId15"/>
    <p:sldId id="282" r:id="rId16"/>
    <p:sldId id="283" r:id="rId17"/>
    <p:sldId id="284"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9" d="100"/>
          <a:sy n="99" d="100"/>
        </p:scale>
        <p:origin x="-12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0"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0" charset="0"/>
              </a:defRPr>
            </a:lvl1pPr>
          </a:lstStyle>
          <a:p>
            <a:fld id="{062877BF-F7F6-4C7A-AE95-79CA6B7E4874}" type="datetime1">
              <a:rPr lang="en-US"/>
              <a:pPr/>
              <a:t>10/26/2009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0"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0" charset="0"/>
              </a:defRPr>
            </a:lvl1pPr>
          </a:lstStyle>
          <a:p>
            <a:fld id="{0492A810-701B-4FAD-AB0C-4E0705A482D4}"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ヒラギノ角ゴ Pro W3" charset="-128"/>
        <a:cs typeface="+mn-cs"/>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DF41A564-9A21-49D6-A984-76436B18C693}" type="slidenum">
              <a:rPr lang="en-US"/>
              <a:pPr/>
              <a:t>2</a:t>
            </a:fld>
            <a:endParaRPr lang="en-US"/>
          </a:p>
        </p:txBody>
      </p:sp>
      <p:sp>
        <p:nvSpPr>
          <p:cNvPr id="37891" name="Rectangle 2"/>
          <p:cNvSpPr>
            <a:spLocks noGrp="1" noRot="1" noChangeAspect="1" noChangeArrowheads="1" noTextEdit="1"/>
          </p:cNvSpPr>
          <p:nvPr>
            <p:ph type="sldImg"/>
          </p:nvPr>
        </p:nvSpPr>
        <p:spPr bwMode="auto">
          <a:xfrm>
            <a:off x="1136650" y="674688"/>
            <a:ext cx="4572000" cy="3429000"/>
          </a:xfr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5988" y="4343400"/>
            <a:ext cx="5026025" cy="4116388"/>
          </a:xfrm>
          <a:solidFill>
            <a:srgbClr val="FFFFFF"/>
          </a:solidFill>
          <a:ln>
            <a:solidFill>
              <a:srgbClr val="000000"/>
            </a:solidFill>
            <a:miter lim="800000"/>
            <a:headEnd/>
            <a:tailEnd/>
          </a:ln>
        </p:spPr>
        <p:txBody>
          <a:bodyPr lIns="90566" tIns="45284" rIns="90566" bIns="45284"/>
          <a:lstStyle/>
          <a:p>
            <a:pPr eaLnBrk="0" hangingPunct="0">
              <a:spcBef>
                <a:spcPct val="0"/>
              </a:spcBef>
            </a:pPr>
            <a:r>
              <a:rPr lang="en-US" sz="2400" smtClean="0">
                <a:solidFill>
                  <a:srgbClr val="000000"/>
                </a:solidFill>
                <a:latin typeface="Times" charset="0"/>
              </a:rPr>
              <a:t>Launched on April 1, 1960</a:t>
            </a:r>
          </a:p>
          <a:p>
            <a:pPr eaLnBrk="0" hangingPunct="0">
              <a:spcBef>
                <a:spcPct val="0"/>
              </a:spcBef>
            </a:pPr>
            <a:r>
              <a:rPr lang="en-US" sz="2400" smtClean="0">
                <a:latin typeface="Times" charset="0"/>
              </a:rPr>
              <a:t>TIROS - Television InfraRed Observation Satellites</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This is the first picture from space.  Here is where NASA began its mission of observing the Earth’s weather.</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The primary objective of the TIROS program was to demonstrate the feasibility and capability of observing the Earth's cloud cover and weather patterns from space. Although the program was experimental, this first spaceborne system demonstrated the capability to acquire information which meteorologists could use immediately in an operational setting. </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TIROS IX launched in January 1965 was the first series of polar orbiting weather satellites</a:t>
            </a:r>
          </a:p>
          <a:p>
            <a:pPr eaLnBrk="0" hangingPunct="0">
              <a:spcBef>
                <a:spcPct val="0"/>
              </a:spcBef>
            </a:pPr>
            <a:endParaRPr lang="en-US" sz="2400" smtClean="0">
              <a:latin typeface="Times" charset="0"/>
            </a:endParaRPr>
          </a:p>
          <a:p>
            <a:pPr eaLnBrk="0" hangingPunct="0">
              <a:spcBef>
                <a:spcPct val="0"/>
              </a:spcBef>
            </a:pPr>
            <a:endParaRPr lang="en-US"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D96BABB-E968-4B78-A241-A77F4BA36E8B}" type="slidenum">
              <a:rPr lang="en-US"/>
              <a:pPr/>
              <a:t>11</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lIns="90384" tIns="45191" rIns="90384" bIns="45191"/>
          <a:lstStyle/>
          <a:p>
            <a:endParaRPr lang="en-US" sz="25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DED8252-2F2F-B843-8858-A3F174AC0F64}" type="slidenum">
              <a:rPr lang="en-US">
                <a:latin typeface="Arial" charset="0"/>
              </a:rPr>
              <a:pPr/>
              <a:t>12</a:t>
            </a:fld>
            <a:endParaRPr 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D44069DD-33E8-41AD-8479-651D8D00BD8C}" type="slidenum">
              <a:rPr lang="en-US">
                <a:latin typeface="Arial" charset="0"/>
              </a:rPr>
              <a:pPr/>
              <a:t>14</a:t>
            </a:fld>
            <a:endParaRPr lang="en-US">
              <a:latin typeface="Arial" charset="0"/>
            </a:endParaRPr>
          </a:p>
        </p:txBody>
      </p:sp>
      <p:sp>
        <p:nvSpPr>
          <p:cNvPr id="23555" name="Rectangle 2"/>
          <p:cNvSpPr>
            <a:spLocks noGrp="1" noRot="1" noChangeAspect="1" noChangeArrowheads="1" noTextEdit="1"/>
          </p:cNvSpPr>
          <p:nvPr>
            <p:ph type="sldImg"/>
          </p:nvPr>
        </p:nvSpPr>
        <p:spPr bwMode="auto">
          <a:xfrm>
            <a:off x="1146175" y="698500"/>
            <a:ext cx="4567238" cy="3427413"/>
          </a:xfrm>
          <a:noFill/>
          <a:ln>
            <a:solidFill>
              <a:srgbClr val="000000"/>
            </a:solidFill>
            <a:miter lim="800000"/>
            <a:headEnd/>
            <a:tailEnd/>
          </a:ln>
        </p:spPr>
      </p:sp>
      <p:sp>
        <p:nvSpPr>
          <p:cNvPr id="23556" name="Rectangle 3"/>
          <p:cNvSpPr>
            <a:spLocks noGrp="1" noChangeArrowheads="1"/>
          </p:cNvSpPr>
          <p:nvPr>
            <p:ph type="body" idx="1"/>
          </p:nvPr>
        </p:nvSpPr>
        <p:spPr bwMode="auto">
          <a:xfrm>
            <a:off x="903288" y="4348163"/>
            <a:ext cx="5051425" cy="4097337"/>
          </a:xfrm>
          <a:noFill/>
        </p:spPr>
        <p:txBody>
          <a:bodyPr/>
          <a:lstStyle/>
          <a:p>
            <a:pPr>
              <a:spcBef>
                <a:spcPct val="0"/>
              </a:spcBef>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DF41A564-9A21-49D6-A984-76436B18C693}" type="slidenum">
              <a:rPr lang="en-US"/>
              <a:pPr/>
              <a:t>3</a:t>
            </a:fld>
            <a:endParaRPr lang="en-US"/>
          </a:p>
        </p:txBody>
      </p:sp>
      <p:sp>
        <p:nvSpPr>
          <p:cNvPr id="37891" name="Rectangle 2"/>
          <p:cNvSpPr>
            <a:spLocks noGrp="1" noRot="1" noChangeAspect="1" noChangeArrowheads="1" noTextEdit="1"/>
          </p:cNvSpPr>
          <p:nvPr>
            <p:ph type="sldImg"/>
          </p:nvPr>
        </p:nvSpPr>
        <p:spPr bwMode="auto">
          <a:xfrm>
            <a:off x="1136650" y="674688"/>
            <a:ext cx="4572000" cy="3429000"/>
          </a:xfr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5988" y="4343400"/>
            <a:ext cx="5026025" cy="4116388"/>
          </a:xfrm>
          <a:solidFill>
            <a:srgbClr val="FFFFFF"/>
          </a:solidFill>
          <a:ln>
            <a:solidFill>
              <a:srgbClr val="000000"/>
            </a:solidFill>
            <a:miter lim="800000"/>
            <a:headEnd/>
            <a:tailEnd/>
          </a:ln>
        </p:spPr>
        <p:txBody>
          <a:bodyPr lIns="90566" tIns="45284" rIns="90566" bIns="45284"/>
          <a:lstStyle/>
          <a:p>
            <a:pPr eaLnBrk="0" hangingPunct="0">
              <a:spcBef>
                <a:spcPct val="0"/>
              </a:spcBef>
            </a:pPr>
            <a:r>
              <a:rPr lang="en-US" sz="2400" smtClean="0">
                <a:solidFill>
                  <a:srgbClr val="000000"/>
                </a:solidFill>
                <a:latin typeface="Times" charset="0"/>
              </a:rPr>
              <a:t>Launched on April 1, 1960</a:t>
            </a:r>
          </a:p>
          <a:p>
            <a:pPr eaLnBrk="0" hangingPunct="0">
              <a:spcBef>
                <a:spcPct val="0"/>
              </a:spcBef>
            </a:pPr>
            <a:r>
              <a:rPr lang="en-US" sz="2400" smtClean="0">
                <a:latin typeface="Times" charset="0"/>
              </a:rPr>
              <a:t>TIROS - Television InfraRed Observation Satellites</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This is the first picture from space.  Here is where NASA began its mission of observing the Earth’s weather.</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The primary objective of the TIROS program was to demonstrate the feasibility and capability of observing the Earth's cloud cover and weather patterns from space. Although the program was experimental, this first spaceborne system demonstrated the capability to acquire information which meteorologists could use immediately in an operational setting. </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TIROS IX launched in January 1965 was the first series of polar orbiting weather satellites</a:t>
            </a:r>
          </a:p>
          <a:p>
            <a:pPr eaLnBrk="0" hangingPunct="0">
              <a:spcBef>
                <a:spcPct val="0"/>
              </a:spcBef>
            </a:pPr>
            <a:endParaRPr lang="en-US" sz="2400" smtClean="0">
              <a:latin typeface="Times" charset="0"/>
            </a:endParaRPr>
          </a:p>
          <a:p>
            <a:pPr eaLnBrk="0" hangingPunct="0">
              <a:spcBef>
                <a:spcPct val="0"/>
              </a:spcBef>
            </a:pPr>
            <a:endParaRPr lang="en-US" sz="2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DF41A564-9A21-49D6-A984-76436B18C693}" type="slidenum">
              <a:rPr lang="en-US"/>
              <a:pPr/>
              <a:t>4</a:t>
            </a:fld>
            <a:endParaRPr lang="en-US"/>
          </a:p>
        </p:txBody>
      </p:sp>
      <p:sp>
        <p:nvSpPr>
          <p:cNvPr id="37891" name="Rectangle 2"/>
          <p:cNvSpPr>
            <a:spLocks noGrp="1" noRot="1" noChangeAspect="1" noChangeArrowheads="1" noTextEdit="1"/>
          </p:cNvSpPr>
          <p:nvPr>
            <p:ph type="sldImg"/>
          </p:nvPr>
        </p:nvSpPr>
        <p:spPr bwMode="auto">
          <a:xfrm>
            <a:off x="1136650" y="674688"/>
            <a:ext cx="4572000" cy="3429000"/>
          </a:xfr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5988" y="4343400"/>
            <a:ext cx="5026025" cy="4116388"/>
          </a:xfrm>
          <a:solidFill>
            <a:srgbClr val="FFFFFF"/>
          </a:solidFill>
          <a:ln>
            <a:solidFill>
              <a:srgbClr val="000000"/>
            </a:solidFill>
            <a:miter lim="800000"/>
            <a:headEnd/>
            <a:tailEnd/>
          </a:ln>
        </p:spPr>
        <p:txBody>
          <a:bodyPr lIns="90566" tIns="45284" rIns="90566" bIns="45284"/>
          <a:lstStyle/>
          <a:p>
            <a:pPr eaLnBrk="0" hangingPunct="0">
              <a:spcBef>
                <a:spcPct val="0"/>
              </a:spcBef>
            </a:pPr>
            <a:r>
              <a:rPr lang="en-US" sz="2400" smtClean="0">
                <a:solidFill>
                  <a:srgbClr val="000000"/>
                </a:solidFill>
                <a:latin typeface="Times" charset="0"/>
              </a:rPr>
              <a:t>Launched on April 1, 1960</a:t>
            </a:r>
          </a:p>
          <a:p>
            <a:pPr eaLnBrk="0" hangingPunct="0">
              <a:spcBef>
                <a:spcPct val="0"/>
              </a:spcBef>
            </a:pPr>
            <a:r>
              <a:rPr lang="en-US" sz="2400" smtClean="0">
                <a:latin typeface="Times" charset="0"/>
              </a:rPr>
              <a:t>TIROS - Television InfraRed Observation Satellites</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This is the first picture from space.  Here is where NASA began its mission of observing the Earth’s weather.</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The primary objective of the TIROS program was to demonstrate the feasibility and capability of observing the Earth's cloud cover and weather patterns from space. Although the program was experimental, this first spaceborne system demonstrated the capability to acquire information which meteorologists could use immediately in an operational setting. </a:t>
            </a:r>
          </a:p>
          <a:p>
            <a:pPr eaLnBrk="0" hangingPunct="0">
              <a:spcBef>
                <a:spcPct val="0"/>
              </a:spcBef>
            </a:pPr>
            <a:endParaRPr lang="en-US" sz="2400" smtClean="0">
              <a:latin typeface="Times" charset="0"/>
            </a:endParaRPr>
          </a:p>
          <a:p>
            <a:pPr eaLnBrk="0" hangingPunct="0">
              <a:spcBef>
                <a:spcPct val="0"/>
              </a:spcBef>
            </a:pPr>
            <a:r>
              <a:rPr lang="en-US" sz="2400" smtClean="0">
                <a:latin typeface="Times" charset="0"/>
              </a:rPr>
              <a:t>TIROS IX launched in January 1965 was the first series of polar orbiting weather satellites</a:t>
            </a:r>
          </a:p>
          <a:p>
            <a:pPr eaLnBrk="0" hangingPunct="0">
              <a:spcBef>
                <a:spcPct val="0"/>
              </a:spcBef>
            </a:pPr>
            <a:endParaRPr lang="en-US" sz="2400" smtClean="0">
              <a:latin typeface="Times" charset="0"/>
            </a:endParaRPr>
          </a:p>
          <a:p>
            <a:pPr eaLnBrk="0" hangingPunct="0">
              <a:spcBef>
                <a:spcPct val="0"/>
              </a:spcBef>
            </a:pPr>
            <a:endParaRPr lang="en-US" sz="2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1461E836-E2F1-4FA6-8FBC-D275E14A1169}"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1461E836-E2F1-4FA6-8FBC-D275E14A116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Earth projection</a:t>
            </a:r>
            <a:endParaRPr lang="en-US" dirty="0"/>
          </a:p>
        </p:txBody>
      </p:sp>
      <p:sp>
        <p:nvSpPr>
          <p:cNvPr id="4" name="Slide Number Placeholder 3"/>
          <p:cNvSpPr>
            <a:spLocks noGrp="1"/>
          </p:cNvSpPr>
          <p:nvPr>
            <p:ph type="sldNum" sz="quarter" idx="10"/>
          </p:nvPr>
        </p:nvSpPr>
        <p:spPr/>
        <p:txBody>
          <a:bodyPr/>
          <a:lstStyle/>
          <a:p>
            <a:fld id="{0D86D338-49F5-F445-A1B1-308E7F38A47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Earth projection</a:t>
            </a:r>
            <a:endParaRPr lang="en-US" dirty="0"/>
          </a:p>
        </p:txBody>
      </p:sp>
      <p:sp>
        <p:nvSpPr>
          <p:cNvPr id="4" name="Slide Number Placeholder 3"/>
          <p:cNvSpPr>
            <a:spLocks noGrp="1"/>
          </p:cNvSpPr>
          <p:nvPr>
            <p:ph type="sldNum" sz="quarter" idx="10"/>
          </p:nvPr>
        </p:nvSpPr>
        <p:spPr/>
        <p:txBody>
          <a:bodyPr/>
          <a:lstStyle/>
          <a:p>
            <a:fld id="{0D86D338-49F5-F445-A1B1-308E7F38A47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F5218B6D-FF12-4381-8E8B-5A10B0F0D8DA}" type="slidenum">
              <a:rPr lang="en-US">
                <a:latin typeface="Arial" charset="0"/>
              </a:rPr>
              <a:pPr/>
              <a:t>9</a:t>
            </a:fld>
            <a:endParaRPr lang="en-US">
              <a:latin typeface="Arial" charset="0"/>
            </a:endParaRPr>
          </a:p>
        </p:txBody>
      </p:sp>
      <p:sp>
        <p:nvSpPr>
          <p:cNvPr id="399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lIns="89511" tIns="44756" rIns="89511" bIns="44756"/>
          <a:lstStyle/>
          <a:p>
            <a:pPr>
              <a:spcBef>
                <a:spcPct val="0"/>
              </a:spcBef>
            </a:pPr>
            <a:endParaRPr lang="en-US" sz="24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959C2B9C-7CEE-4EEE-AAAB-97ECF39675A4}" type="slidenum">
              <a:rPr lang="en-US">
                <a:latin typeface="Times New Roman" charset="0"/>
              </a:rPr>
              <a:pPr/>
              <a:t>10</a:t>
            </a:fld>
            <a:endParaRPr lang="en-US">
              <a:latin typeface="Times New Roman"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xfrm>
            <a:off x="914400" y="4343400"/>
            <a:ext cx="5029200" cy="4116388"/>
          </a:xfrm>
          <a:noFill/>
        </p:spPr>
        <p:txBody>
          <a:bodyPr/>
          <a:lstStyle/>
          <a:p>
            <a:pPr>
              <a:spcBef>
                <a:spcPct val="0"/>
              </a:spcBef>
            </a:pPr>
            <a:endParaRPr lang="en-US" smtClean="0">
              <a:latin typeface="Times New Roman" charset="0"/>
              <a:ea typeface="ＭＳ Ｐゴシック" pitchFamily="-4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C2E525-A9A3-4C49-8BF3-0CF9291FA06B}" type="datetime1">
              <a:rPr lang="en-US"/>
              <a:pPr/>
              <a:t>10/26/2009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5C3A40-6F74-430C-8FE1-DDDE776C0AB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2B85C5-1DBB-4B43-9E7C-D1FF4BB9498B}" type="datetime1">
              <a:rPr lang="en-US"/>
              <a:pPr/>
              <a:t>10/26/2009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07F898-16F4-41B6-A0C5-4992253D78F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308DB2-F938-453E-A5A9-F4A1B7DBFE9D}" type="datetime1">
              <a:rPr lang="en-US"/>
              <a:pPr/>
              <a:t>10/26/2009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50C024-AFF1-444F-AB3A-1C19C18007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AF4175-C7E9-4DE3-B0D3-F92D1F4B5428}" type="datetime1">
              <a:rPr lang="en-US"/>
              <a:pPr/>
              <a:t>10/26/2009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1832CD-8D82-4F18-BACB-F005DA1755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B1354B2-F649-4453-96EB-1B180405A775}" type="datetime1">
              <a:rPr lang="en-US"/>
              <a:pPr/>
              <a:t>10/26/2009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7D83DF-8D33-4743-9E10-062EC3D3D3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2F31C02-A3E0-4105-834C-BF684D5B1A38}" type="datetime1">
              <a:rPr lang="en-US"/>
              <a:pPr/>
              <a:t>10/26/2009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27DC764-C4F3-4AD7-A941-1B14FC11E8A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635B97-0377-4E08-ABC8-FAA4A47CC780}" type="datetime1">
              <a:rPr lang="en-US"/>
              <a:pPr/>
              <a:t>10/26/2009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C1B0FE8-2F4F-40A5-9A89-B33788EF5C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6BDC5C5-3173-4366-9229-F25033F36223}" type="datetime1">
              <a:rPr lang="en-US"/>
              <a:pPr/>
              <a:t>10/26/2009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C8A4827-BC11-463F-93E9-7B989C422B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440394B-A7CC-45CC-A278-9C2EE996C93C}" type="datetime1">
              <a:rPr lang="en-US"/>
              <a:pPr/>
              <a:t>10/26/2009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DC79155-2DCF-4992-8267-12BCC563A5F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E098D68-827F-4DE7-8128-59D9F1ACE182}" type="datetime1">
              <a:rPr lang="en-US"/>
              <a:pPr/>
              <a:t>10/26/2009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850E78C-4523-4F68-86EA-2323022F0E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8990FB3-8388-4439-99A5-83561A36C00D}" type="datetime1">
              <a:rPr lang="en-US"/>
              <a:pPr/>
              <a:t>10/26/2009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5DDDD3F-CADC-4E66-841B-61B3A82D53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93DB167F-AB88-4DAF-BD7E-063C69A970DB}" type="datetime1">
              <a:rPr lang="en-US"/>
              <a:pPr/>
              <a:t>10/26/2009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9DB46C12-D64B-4D86-99B0-604DD51A03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110" charset="0"/>
          <a:ea typeface="ヒラギノ角ゴ Pro W3" charset="-128"/>
        </a:defRPr>
      </a:lvl2pPr>
      <a:lvl3pPr algn="ctr" defTabSz="457200" rtl="0" fontAlgn="base">
        <a:spcBef>
          <a:spcPct val="0"/>
        </a:spcBef>
        <a:spcAft>
          <a:spcPct val="0"/>
        </a:spcAft>
        <a:defRPr sz="4400">
          <a:solidFill>
            <a:schemeClr val="tx1"/>
          </a:solidFill>
          <a:latin typeface="Calibri" pitchFamily="-110" charset="0"/>
          <a:ea typeface="ヒラギノ角ゴ Pro W3" charset="-128"/>
        </a:defRPr>
      </a:lvl3pPr>
      <a:lvl4pPr algn="ctr" defTabSz="457200" rtl="0" fontAlgn="base">
        <a:spcBef>
          <a:spcPct val="0"/>
        </a:spcBef>
        <a:spcAft>
          <a:spcPct val="0"/>
        </a:spcAft>
        <a:defRPr sz="4400">
          <a:solidFill>
            <a:schemeClr val="tx1"/>
          </a:solidFill>
          <a:latin typeface="Calibri" pitchFamily="-110" charset="0"/>
          <a:ea typeface="ヒラギノ角ゴ Pro W3" charset="-128"/>
        </a:defRPr>
      </a:lvl4pPr>
      <a:lvl5pPr algn="ctr" defTabSz="457200" rtl="0" fontAlgn="base">
        <a:spcBef>
          <a:spcPct val="0"/>
        </a:spcBef>
        <a:spcAft>
          <a:spcPct val="0"/>
        </a:spcAft>
        <a:defRPr sz="4400">
          <a:solidFill>
            <a:schemeClr val="tx1"/>
          </a:solidFill>
          <a:latin typeface="Calibri" pitchFamily="-110"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110"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110"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110"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110" charset="0"/>
          <a:ea typeface="ヒラギノ角ゴ Pro W3"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524000"/>
            <a:ext cx="7772400" cy="1908175"/>
          </a:xfrm>
        </p:spPr>
        <p:txBody>
          <a:bodyPr/>
          <a:lstStyle/>
          <a:p>
            <a:r>
              <a:rPr lang="en-US" dirty="0" smtClean="0"/>
              <a:t>50 Years of Meteorological Satellite Experiments –</a:t>
            </a:r>
            <a:br>
              <a:rPr lang="en-US" dirty="0" smtClean="0"/>
            </a:br>
            <a:r>
              <a:rPr lang="en-US" dirty="0" smtClean="0"/>
              <a:t> The NASA Perspective</a:t>
            </a:r>
          </a:p>
        </p:txBody>
      </p:sp>
      <p:sp>
        <p:nvSpPr>
          <p:cNvPr id="3" name="Subtitle 2"/>
          <p:cNvSpPr>
            <a:spLocks noGrp="1"/>
          </p:cNvSpPr>
          <p:nvPr>
            <p:ph type="subTitle" idx="1"/>
          </p:nvPr>
        </p:nvSpPr>
        <p:spPr>
          <a:xfrm>
            <a:off x="1371600" y="4419600"/>
            <a:ext cx="6400800" cy="1752600"/>
          </a:xfrm>
        </p:spPr>
        <p:txBody>
          <a:bodyPr>
            <a:normAutofit/>
          </a:bodyPr>
          <a:lstStyle/>
          <a:p>
            <a:r>
              <a:rPr lang="en-US" dirty="0" smtClean="0">
                <a:solidFill>
                  <a:schemeClr val="tx1"/>
                </a:solidFill>
              </a:rPr>
              <a:t>Franco Einaudi</a:t>
            </a:r>
          </a:p>
          <a:p>
            <a:endParaRPr lang="en-US" dirty="0" smtClean="0">
              <a:solidFill>
                <a:srgbClr val="898989"/>
              </a:solidFill>
            </a:endParaRPr>
          </a:p>
          <a:p>
            <a:pPr algn="r"/>
            <a:r>
              <a:rPr lang="en-US" sz="2400" dirty="0" smtClean="0">
                <a:solidFill>
                  <a:schemeClr val="tx1"/>
                </a:solidFill>
              </a:rPr>
              <a:t>November 2,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defTabSz="914400" eaLnBrk="0" hangingPunct="0"/>
            <a:endParaRPr lang="en-US" sz="2400">
              <a:ea typeface="ＭＳ Ｐゴシック" pitchFamily="-48" charset="-128"/>
            </a:endParaRPr>
          </a:p>
        </p:txBody>
      </p:sp>
      <p:pic>
        <p:nvPicPr>
          <p:cNvPr id="40963" name="Picture 14" descr="Whiteman_TechReview_2009 3.pdf"/>
          <p:cNvPicPr>
            <a:picLocks noChangeAspect="1"/>
          </p:cNvPicPr>
          <p:nvPr/>
        </p:nvPicPr>
        <p:blipFill>
          <a:blip r:embed="rId3"/>
          <a:srcRect/>
          <a:stretch>
            <a:fillRect/>
          </a:stretch>
        </p:blipFill>
        <p:spPr bwMode="auto">
          <a:xfrm>
            <a:off x="0" y="3175"/>
            <a:ext cx="9144000" cy="6851650"/>
          </a:xfrm>
          <a:prstGeom prst="rect">
            <a:avLst/>
          </a:prstGeom>
          <a:noFill/>
          <a:ln w="9525">
            <a:noFill/>
            <a:miter lim="800000"/>
            <a:headEnd/>
            <a:tailEnd/>
          </a:ln>
        </p:spPr>
      </p:pic>
      <p:sp>
        <p:nvSpPr>
          <p:cNvPr id="40964" name="Rectangle 16"/>
          <p:cNvSpPr>
            <a:spLocks noChangeArrowheads="1"/>
          </p:cNvSpPr>
          <p:nvPr/>
        </p:nvSpPr>
        <p:spPr bwMode="auto">
          <a:xfrm>
            <a:off x="0" y="5638800"/>
            <a:ext cx="9144000" cy="1219200"/>
          </a:xfrm>
          <a:prstGeom prst="rect">
            <a:avLst/>
          </a:prstGeom>
          <a:solidFill>
            <a:srgbClr val="070095"/>
          </a:solidFill>
          <a:ln w="9525">
            <a:solidFill>
              <a:schemeClr val="tx1"/>
            </a:solidFill>
            <a:round/>
            <a:headEnd/>
            <a:tailEnd/>
          </a:ln>
        </p:spPr>
        <p:txBody>
          <a:bodyPr/>
          <a:lstStyle/>
          <a:p>
            <a:pPr defTabSz="914400" eaLnBrk="0" hangingPunct="0"/>
            <a:endParaRPr lang="en-US" sz="2400" dirty="0">
              <a:ea typeface="ＭＳ Ｐゴシック" pitchFamily="-48" charset="-128"/>
            </a:endParaRPr>
          </a:p>
        </p:txBody>
      </p:sp>
      <p:sp>
        <p:nvSpPr>
          <p:cNvPr id="40965" name="Rectangle 17"/>
          <p:cNvSpPr>
            <a:spLocks noChangeArrowheads="1"/>
          </p:cNvSpPr>
          <p:nvPr/>
        </p:nvSpPr>
        <p:spPr bwMode="auto">
          <a:xfrm>
            <a:off x="0" y="-76200"/>
            <a:ext cx="9144000" cy="533400"/>
          </a:xfrm>
          <a:prstGeom prst="rect">
            <a:avLst/>
          </a:prstGeom>
          <a:solidFill>
            <a:srgbClr val="070095"/>
          </a:solidFill>
          <a:ln w="9525">
            <a:solidFill>
              <a:schemeClr val="tx1"/>
            </a:solidFill>
            <a:round/>
            <a:headEnd/>
            <a:tailEnd/>
          </a:ln>
        </p:spPr>
        <p:txBody>
          <a:bodyPr/>
          <a:lstStyle/>
          <a:p>
            <a:pPr defTabSz="914400" eaLnBrk="0" hangingPunct="0"/>
            <a:endParaRPr lang="en-US" sz="2400" dirty="0">
              <a:ea typeface="ＭＳ Ｐゴシック" pitchFamily="-48" charset="-128"/>
            </a:endParaRPr>
          </a:p>
          <a:p>
            <a:pPr defTabSz="914400" eaLnBrk="0" hangingPunct="0"/>
            <a:endParaRPr lang="en-US" sz="2400" dirty="0">
              <a:ea typeface="ＭＳ Ｐゴシック" pitchFamily="-48" charset="-128"/>
            </a:endParaRPr>
          </a:p>
        </p:txBody>
      </p:sp>
      <p:sp>
        <p:nvSpPr>
          <p:cNvPr id="40966" name="TextBox 18"/>
          <p:cNvSpPr txBox="1">
            <a:spLocks noChangeArrowheads="1"/>
          </p:cNvSpPr>
          <p:nvPr/>
        </p:nvSpPr>
        <p:spPr bwMode="auto">
          <a:xfrm>
            <a:off x="304800" y="5715000"/>
            <a:ext cx="8077200" cy="830263"/>
          </a:xfrm>
          <a:prstGeom prst="rect">
            <a:avLst/>
          </a:prstGeom>
          <a:noFill/>
          <a:ln w="9525">
            <a:noFill/>
            <a:miter lim="800000"/>
            <a:headEnd/>
            <a:tailEnd/>
          </a:ln>
        </p:spPr>
        <p:txBody>
          <a:bodyPr>
            <a:spAutoFit/>
          </a:bodyPr>
          <a:lstStyle/>
          <a:p>
            <a:r>
              <a:rPr lang="en-US" b="1" dirty="0">
                <a:solidFill>
                  <a:schemeClr val="bg1"/>
                </a:solidFill>
                <a:latin typeface="Calibri" pitchFamily="-110" charset="0"/>
              </a:rPr>
              <a:t>Global Climate Change Observing System (GCOS) Reference Upper Air Network (GRUAN)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101600"/>
            <a:ext cx="7848600" cy="660400"/>
          </a:xfrm>
        </p:spPr>
        <p:txBody>
          <a:bodyPr rIns="0" anchor="b"/>
          <a:lstStyle/>
          <a:p>
            <a:pPr eaLnBrk="1" hangingPunct="1"/>
            <a:r>
              <a:rPr lang="en-US" b="1" smtClean="0"/>
              <a:t>Earth’s Energy Balance</a:t>
            </a:r>
          </a:p>
        </p:txBody>
      </p:sp>
      <p:sp>
        <p:nvSpPr>
          <p:cNvPr id="46083" name="Text Box 3"/>
          <p:cNvSpPr txBox="1">
            <a:spLocks/>
          </p:cNvSpPr>
          <p:nvPr/>
        </p:nvSpPr>
        <p:spPr bwMode="auto">
          <a:xfrm>
            <a:off x="609600" y="1466850"/>
            <a:ext cx="8229600" cy="4476750"/>
          </a:xfrm>
          <a:prstGeom prst="rect">
            <a:avLst/>
          </a:prstGeom>
          <a:noFill/>
          <a:ln w="25400">
            <a:noFill/>
            <a:miter lim="800000"/>
            <a:headEnd/>
            <a:tailEnd/>
          </a:ln>
        </p:spPr>
        <p:txBody>
          <a:bodyPr>
            <a:spAutoFit/>
          </a:bodyPr>
          <a:lstStyle/>
          <a:p>
            <a:pPr marL="231775" indent="-231775" defTabSz="514350" eaLnBrk="1" hangingPunct="1">
              <a:spcBef>
                <a:spcPct val="50000"/>
              </a:spcBef>
            </a:pPr>
            <a:r>
              <a:rPr lang="en-US" sz="2000" dirty="0">
                <a:ea typeface="ヒラギノ角ゴ Pro W3" pitchFamily="-109" charset="-128"/>
              </a:rPr>
              <a:t>Ways the energy balance of the planet can change:</a:t>
            </a:r>
          </a:p>
          <a:p>
            <a:pPr marL="739775" lvl="1" indent="-282575" defTabSz="514350" eaLnBrk="1" hangingPunct="1">
              <a:spcBef>
                <a:spcPct val="50000"/>
              </a:spcBef>
              <a:buFontTx/>
              <a:buChar char="•"/>
            </a:pPr>
            <a:r>
              <a:rPr lang="en-US" sz="2000" dirty="0">
                <a:ea typeface="ヒラギノ角ゴ Pro W3" pitchFamily="-109" charset="-128"/>
              </a:rPr>
              <a:t>Changes the incoming solar radiation</a:t>
            </a:r>
          </a:p>
          <a:p>
            <a:pPr marL="1146175" lvl="2" indent="-231775" defTabSz="514350" eaLnBrk="1" hangingPunct="1">
              <a:spcBef>
                <a:spcPct val="20000"/>
              </a:spcBef>
              <a:buFontTx/>
              <a:buChar char="•"/>
            </a:pPr>
            <a:r>
              <a:rPr lang="en-US" sz="2000" dirty="0">
                <a:ea typeface="ヒラギノ角ゴ Pro W3" pitchFamily="-109" charset="-128"/>
              </a:rPr>
              <a:t>Changes in the orbit parameters</a:t>
            </a:r>
          </a:p>
          <a:p>
            <a:pPr marL="1146175" lvl="2" indent="-231775" defTabSz="514350" eaLnBrk="1" hangingPunct="1">
              <a:spcBef>
                <a:spcPct val="20000"/>
              </a:spcBef>
              <a:buFontTx/>
              <a:buChar char="•"/>
            </a:pPr>
            <a:r>
              <a:rPr lang="en-US" sz="2000" dirty="0">
                <a:ea typeface="ヒラギノ角ゴ Pro W3" pitchFamily="-109" charset="-128"/>
              </a:rPr>
              <a:t>Changes in the solar input</a:t>
            </a:r>
          </a:p>
          <a:p>
            <a:pPr marL="739775" lvl="1" indent="-282575" defTabSz="514350" eaLnBrk="1" hangingPunct="1">
              <a:spcBef>
                <a:spcPct val="50000"/>
              </a:spcBef>
              <a:buFontTx/>
              <a:buChar char="•"/>
            </a:pPr>
            <a:r>
              <a:rPr lang="en-US" sz="2000" dirty="0">
                <a:ea typeface="ヒラギノ角ゴ Pro W3" pitchFamily="-109" charset="-128"/>
              </a:rPr>
              <a:t>Changes in the fraction of solar radiation that is reflected</a:t>
            </a:r>
          </a:p>
          <a:p>
            <a:pPr marL="1146175" lvl="2" indent="-231775" defTabSz="514350" eaLnBrk="1" hangingPunct="1">
              <a:spcBef>
                <a:spcPct val="20000"/>
              </a:spcBef>
              <a:buFontTx/>
              <a:buChar char="•"/>
            </a:pPr>
            <a:r>
              <a:rPr lang="en-US" sz="2000" dirty="0">
                <a:ea typeface="ヒラギノ角ゴ Pro W3" pitchFamily="-109" charset="-128"/>
              </a:rPr>
              <a:t>Cloud cover</a:t>
            </a:r>
          </a:p>
          <a:p>
            <a:pPr marL="1146175" lvl="2" indent="-231775" defTabSz="514350" eaLnBrk="1" hangingPunct="1">
              <a:spcBef>
                <a:spcPct val="20000"/>
              </a:spcBef>
              <a:buFontTx/>
              <a:buChar char="•"/>
            </a:pPr>
            <a:r>
              <a:rPr lang="en-US" sz="2000" dirty="0">
                <a:ea typeface="ヒラギノ角ゴ Pro W3" pitchFamily="-109" charset="-128"/>
              </a:rPr>
              <a:t>Aerosols</a:t>
            </a:r>
          </a:p>
          <a:p>
            <a:pPr marL="1146175" lvl="2" indent="-231775" defTabSz="514350" eaLnBrk="1" hangingPunct="1">
              <a:spcBef>
                <a:spcPct val="20000"/>
              </a:spcBef>
              <a:buFontTx/>
              <a:buChar char="•"/>
            </a:pPr>
            <a:r>
              <a:rPr lang="en-US" sz="2000" dirty="0">
                <a:ea typeface="ヒラギノ角ゴ Pro W3" pitchFamily="-109" charset="-128"/>
              </a:rPr>
              <a:t>Land cover</a:t>
            </a:r>
          </a:p>
          <a:p>
            <a:pPr marL="739775" lvl="1" indent="-282575" defTabSz="514350" eaLnBrk="1" hangingPunct="1">
              <a:spcBef>
                <a:spcPct val="50000"/>
              </a:spcBef>
              <a:buFontTx/>
              <a:buChar char="•"/>
            </a:pPr>
            <a:r>
              <a:rPr lang="en-US" sz="2000" dirty="0">
                <a:ea typeface="ヒラギノ角ゴ Pro W3" pitchFamily="-109" charset="-128"/>
              </a:rPr>
              <a:t>Changes in long-wave energy radiated back to space</a:t>
            </a:r>
          </a:p>
          <a:p>
            <a:pPr marL="1146175" lvl="2" indent="-231775" defTabSz="514350" eaLnBrk="1" hangingPunct="1">
              <a:spcBef>
                <a:spcPct val="20000"/>
              </a:spcBef>
              <a:buFontTx/>
              <a:buChar char="•"/>
            </a:pPr>
            <a:r>
              <a:rPr lang="en-US" sz="2000" dirty="0">
                <a:ea typeface="ヒラギノ角ゴ Pro W3" pitchFamily="-109" charset="-128"/>
              </a:rPr>
              <a:t>Greenhouse gases concentration</a:t>
            </a:r>
            <a:endParaRPr lang="en-US" sz="2000" dirty="0">
              <a:latin typeface="Myriad Pro" charset="0"/>
              <a:ea typeface="ヒラギノ角ゴ Pro W3" pitchFamily="-109" charset="-128"/>
              <a:sym typeface="Gill Sans" pitchFamily="-109" charset="0"/>
            </a:endParaRPr>
          </a:p>
          <a:p>
            <a:pPr marL="231775" indent="-231775" defTabSz="514350" eaLnBrk="1" hangingPunct="1">
              <a:spcBef>
                <a:spcPct val="50000"/>
              </a:spcBef>
              <a:buFontTx/>
              <a:buChar char="•"/>
            </a:pPr>
            <a:endParaRPr lang="en-US" sz="2000" dirty="0">
              <a:solidFill>
                <a:srgbClr val="FFFFFF"/>
              </a:solidFill>
              <a:latin typeface="Gill Sans" pitchFamily="-109" charset="0"/>
              <a:ea typeface="ヒラギノ角ゴ Pro W3" pitchFamily="-109" charset="-128"/>
              <a:sym typeface="Gill Sans" pitchFamily="-109" charset="0"/>
            </a:endParaRPr>
          </a:p>
        </p:txBody>
      </p:sp>
      <p:sp>
        <p:nvSpPr>
          <p:cNvPr id="4" name="Slide Number Placeholder 3"/>
          <p:cNvSpPr>
            <a:spLocks noGrp="1"/>
          </p:cNvSpPr>
          <p:nvPr>
            <p:ph type="sldNum" sz="quarter" idx="12"/>
          </p:nvPr>
        </p:nvSpPr>
        <p:spPr/>
        <p:txBody>
          <a:bodyPr/>
          <a:lstStyle/>
          <a:p>
            <a:fld id="{7F453172-7360-426E-B0B7-A63420EC100A}"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90538" y="0"/>
            <a:ext cx="8229600" cy="852488"/>
          </a:xfrm>
        </p:spPr>
        <p:txBody>
          <a:bodyPr/>
          <a:lstStyle/>
          <a:p>
            <a:pPr eaLnBrk="1" hangingPunct="1"/>
            <a:r>
              <a:rPr lang="en-US" sz="3600" b="1" dirty="0"/>
              <a:t>NASA Operating Research Missions</a:t>
            </a:r>
          </a:p>
        </p:txBody>
      </p:sp>
      <p:pic>
        <p:nvPicPr>
          <p:cNvPr id="109571" name="Picture 3" descr="Slide2"/>
          <p:cNvPicPr>
            <a:picLocks noChangeAspect="1" noChangeArrowheads="1"/>
          </p:cNvPicPr>
          <p:nvPr/>
        </p:nvPicPr>
        <p:blipFill>
          <a:blip r:embed="rId3"/>
          <a:srcRect/>
          <a:stretch>
            <a:fillRect/>
          </a:stretch>
        </p:blipFill>
        <p:spPr bwMode="auto">
          <a:xfrm>
            <a:off x="0" y="762000"/>
            <a:ext cx="9144000" cy="6096000"/>
          </a:xfrm>
          <a:prstGeom prst="rect">
            <a:avLst/>
          </a:prstGeom>
          <a:noFill/>
          <a:ln w="9525">
            <a:noFill/>
            <a:miter lim="800000"/>
            <a:headEnd/>
            <a:tailEnd/>
          </a:ln>
        </p:spPr>
      </p:pic>
      <p:grpSp>
        <p:nvGrpSpPr>
          <p:cNvPr id="2" name="Group 4"/>
          <p:cNvGrpSpPr>
            <a:grpSpLocks/>
          </p:cNvGrpSpPr>
          <p:nvPr/>
        </p:nvGrpSpPr>
        <p:grpSpPr bwMode="auto">
          <a:xfrm>
            <a:off x="2286000" y="990600"/>
            <a:ext cx="6172200" cy="914400"/>
            <a:chOff x="1440" y="624"/>
            <a:chExt cx="3888" cy="576"/>
          </a:xfrm>
        </p:grpSpPr>
        <p:sp>
          <p:nvSpPr>
            <p:cNvPr id="109578" name="Oval 5"/>
            <p:cNvSpPr>
              <a:spLocks noChangeArrowheads="1"/>
            </p:cNvSpPr>
            <p:nvPr/>
          </p:nvSpPr>
          <p:spPr bwMode="auto">
            <a:xfrm>
              <a:off x="4032" y="624"/>
              <a:ext cx="1296" cy="576"/>
            </a:xfrm>
            <a:prstGeom prst="ellipse">
              <a:avLst/>
            </a:prstGeom>
            <a:noFill/>
            <a:ln w="19050">
              <a:solidFill>
                <a:schemeClr val="bg1"/>
              </a:solidFill>
              <a:round/>
              <a:headEnd/>
              <a:tailEnd/>
            </a:ln>
          </p:spPr>
          <p:txBody>
            <a:bodyPr wrap="none" anchor="ctr">
              <a:prstTxWarp prst="textNoShape">
                <a:avLst/>
              </a:prstTxWarp>
              <a:spAutoFit/>
            </a:bodyPr>
            <a:lstStyle/>
            <a:p>
              <a:endParaRPr lang="en-US"/>
            </a:p>
          </p:txBody>
        </p:sp>
        <p:sp>
          <p:nvSpPr>
            <p:cNvPr id="109579" name="Oval 6"/>
            <p:cNvSpPr>
              <a:spLocks noChangeArrowheads="1"/>
            </p:cNvSpPr>
            <p:nvPr/>
          </p:nvSpPr>
          <p:spPr bwMode="auto">
            <a:xfrm>
              <a:off x="1440" y="786"/>
              <a:ext cx="336" cy="240"/>
            </a:xfrm>
            <a:prstGeom prst="ellipse">
              <a:avLst/>
            </a:prstGeom>
            <a:noFill/>
            <a:ln w="19050">
              <a:solidFill>
                <a:schemeClr val="bg1"/>
              </a:solidFill>
              <a:round/>
              <a:headEnd/>
              <a:tailEnd/>
            </a:ln>
          </p:spPr>
          <p:txBody>
            <a:bodyPr anchor="ctr">
              <a:prstTxWarp prst="textNoShape">
                <a:avLst/>
              </a:prstTxWarp>
              <a:spAutoFit/>
            </a:bodyPr>
            <a:lstStyle/>
            <a:p>
              <a:endParaRPr lang="en-US"/>
            </a:p>
          </p:txBody>
        </p:sp>
        <p:sp>
          <p:nvSpPr>
            <p:cNvPr id="109580" name="Text Box 7"/>
            <p:cNvSpPr txBox="1">
              <a:spLocks noChangeArrowheads="1"/>
            </p:cNvSpPr>
            <p:nvPr/>
          </p:nvSpPr>
          <p:spPr bwMode="auto">
            <a:xfrm>
              <a:off x="1776" y="816"/>
              <a:ext cx="796" cy="180"/>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sz="1500">
                  <a:solidFill>
                    <a:schemeClr val="bg1"/>
                  </a:solidFill>
                </a:rPr>
                <a:t>New mission</a:t>
              </a:r>
            </a:p>
          </p:txBody>
        </p:sp>
      </p:grpSp>
      <p:grpSp>
        <p:nvGrpSpPr>
          <p:cNvPr id="3" name="Group 8"/>
          <p:cNvGrpSpPr>
            <a:grpSpLocks/>
          </p:cNvGrpSpPr>
          <p:nvPr/>
        </p:nvGrpSpPr>
        <p:grpSpPr bwMode="auto">
          <a:xfrm>
            <a:off x="76200" y="838200"/>
            <a:ext cx="6858000" cy="5715000"/>
            <a:chOff x="48" y="528"/>
            <a:chExt cx="4320" cy="3600"/>
          </a:xfrm>
        </p:grpSpPr>
        <p:sp>
          <p:nvSpPr>
            <p:cNvPr id="109574" name="Oval 9"/>
            <p:cNvSpPr>
              <a:spLocks noChangeArrowheads="1"/>
            </p:cNvSpPr>
            <p:nvPr/>
          </p:nvSpPr>
          <p:spPr bwMode="auto">
            <a:xfrm>
              <a:off x="3312" y="3408"/>
              <a:ext cx="1056" cy="480"/>
            </a:xfrm>
            <a:prstGeom prst="ellipse">
              <a:avLst/>
            </a:prstGeom>
            <a:noFill/>
            <a:ln w="19050">
              <a:solidFill>
                <a:srgbClr val="FF0915"/>
              </a:solidFill>
              <a:round/>
              <a:headEnd/>
              <a:tailEnd/>
            </a:ln>
          </p:spPr>
          <p:txBody>
            <a:bodyPr anchor="ctr">
              <a:prstTxWarp prst="textNoShape">
                <a:avLst/>
              </a:prstTxWarp>
              <a:spAutoFit/>
            </a:bodyPr>
            <a:lstStyle/>
            <a:p>
              <a:endParaRPr lang="en-US"/>
            </a:p>
          </p:txBody>
        </p:sp>
        <p:sp>
          <p:nvSpPr>
            <p:cNvPr id="109575" name="Oval 10"/>
            <p:cNvSpPr>
              <a:spLocks noChangeArrowheads="1"/>
            </p:cNvSpPr>
            <p:nvPr/>
          </p:nvSpPr>
          <p:spPr bwMode="auto">
            <a:xfrm>
              <a:off x="48" y="3648"/>
              <a:ext cx="1056" cy="480"/>
            </a:xfrm>
            <a:prstGeom prst="ellipse">
              <a:avLst/>
            </a:prstGeom>
            <a:noFill/>
            <a:ln w="19050">
              <a:solidFill>
                <a:srgbClr val="FF0915"/>
              </a:solidFill>
              <a:round/>
              <a:headEnd/>
              <a:tailEnd/>
            </a:ln>
          </p:spPr>
          <p:txBody>
            <a:bodyPr anchor="ctr">
              <a:prstTxWarp prst="textNoShape">
                <a:avLst/>
              </a:prstTxWarp>
              <a:spAutoFit/>
            </a:bodyPr>
            <a:lstStyle/>
            <a:p>
              <a:endParaRPr lang="en-US"/>
            </a:p>
          </p:txBody>
        </p:sp>
        <p:sp>
          <p:nvSpPr>
            <p:cNvPr id="109576" name="Oval 11"/>
            <p:cNvSpPr>
              <a:spLocks noChangeArrowheads="1"/>
            </p:cNvSpPr>
            <p:nvPr/>
          </p:nvSpPr>
          <p:spPr bwMode="auto">
            <a:xfrm>
              <a:off x="1440" y="528"/>
              <a:ext cx="336" cy="192"/>
            </a:xfrm>
            <a:prstGeom prst="ellipse">
              <a:avLst/>
            </a:prstGeom>
            <a:noFill/>
            <a:ln w="19050">
              <a:solidFill>
                <a:srgbClr val="FF0915"/>
              </a:solidFill>
              <a:round/>
              <a:headEnd/>
              <a:tailEnd/>
            </a:ln>
          </p:spPr>
          <p:txBody>
            <a:bodyPr anchor="ctr">
              <a:prstTxWarp prst="textNoShape">
                <a:avLst/>
              </a:prstTxWarp>
              <a:spAutoFit/>
            </a:bodyPr>
            <a:lstStyle/>
            <a:p>
              <a:endParaRPr lang="en-US"/>
            </a:p>
          </p:txBody>
        </p:sp>
        <p:sp>
          <p:nvSpPr>
            <p:cNvPr id="109577" name="Text Box 12"/>
            <p:cNvSpPr txBox="1">
              <a:spLocks noChangeArrowheads="1"/>
            </p:cNvSpPr>
            <p:nvPr/>
          </p:nvSpPr>
          <p:spPr bwMode="auto">
            <a:xfrm>
              <a:off x="1776" y="534"/>
              <a:ext cx="1470" cy="180"/>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sz="1500">
                  <a:solidFill>
                    <a:srgbClr val="FF0915"/>
                  </a:solidFill>
                </a:rPr>
                <a:t>1st time in Senior Review</a:t>
              </a:r>
            </a:p>
          </p:txBody>
        </p:sp>
      </p:grpSp>
      <p:sp>
        <p:nvSpPr>
          <p:cNvPr id="13" name="Slide Number Placeholder 12"/>
          <p:cNvSpPr>
            <a:spLocks noGrp="1"/>
          </p:cNvSpPr>
          <p:nvPr>
            <p:ph type="sldNum" sz="quarter" idx="12"/>
          </p:nvPr>
        </p:nvSpPr>
        <p:spPr/>
        <p:txBody>
          <a:bodyPr/>
          <a:lstStyle/>
          <a:p>
            <a:fld id="{0CA021BA-00CC-4E1A-AF30-5491FD412CF1}" type="slidenum">
              <a:rPr lang="en-US" smtClean="0"/>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Missions in Development</a:t>
            </a:r>
          </a:p>
        </p:txBody>
      </p:sp>
      <p:graphicFrame>
        <p:nvGraphicFramePr>
          <p:cNvPr id="7" name="Table 6"/>
          <p:cNvGraphicFramePr>
            <a:graphicFrameLocks noGrp="1"/>
          </p:cNvGraphicFramePr>
          <p:nvPr/>
        </p:nvGraphicFramePr>
        <p:xfrm>
          <a:off x="914398" y="1417641"/>
          <a:ext cx="7162801" cy="4186788"/>
        </p:xfrm>
        <a:graphic>
          <a:graphicData uri="http://schemas.openxmlformats.org/drawingml/2006/table">
            <a:tbl>
              <a:tblPr/>
              <a:tblGrid>
                <a:gridCol w="2709246"/>
                <a:gridCol w="1176956"/>
                <a:gridCol w="3276599"/>
              </a:tblGrid>
              <a:tr h="484438">
                <a:tc>
                  <a:txBody>
                    <a:bodyPr/>
                    <a:lstStyle/>
                    <a:p>
                      <a:pPr marL="0" marR="0">
                        <a:spcBef>
                          <a:spcPts val="600"/>
                        </a:spcBef>
                        <a:spcAft>
                          <a:spcPts val="600"/>
                        </a:spcAft>
                      </a:pPr>
                      <a:r>
                        <a:rPr lang="en-US" sz="1400" b="1" dirty="0">
                          <a:latin typeface="Helvetica"/>
                          <a:ea typeface="Times"/>
                          <a:cs typeface="Times New Roman"/>
                        </a:rPr>
                        <a:t>Mission Name</a:t>
                      </a:r>
                      <a:endParaRPr lang="en-US" sz="2400" dirty="0">
                        <a:latin typeface="Times"/>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0" marR="0" algn="ctr">
                        <a:spcBef>
                          <a:spcPts val="600"/>
                        </a:spcBef>
                        <a:spcAft>
                          <a:spcPts val="600"/>
                        </a:spcAft>
                      </a:pPr>
                      <a:r>
                        <a:rPr lang="en-US" sz="1400" b="1">
                          <a:latin typeface="Helvetica"/>
                          <a:ea typeface="Times"/>
                          <a:cs typeface="Times New Roman"/>
                        </a:rPr>
                        <a:t>Launch Date</a:t>
                      </a:r>
                      <a:endParaRPr lang="en-US" sz="2400">
                        <a:latin typeface="Times"/>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0" marR="0">
                        <a:spcBef>
                          <a:spcPts val="600"/>
                        </a:spcBef>
                        <a:spcAft>
                          <a:spcPts val="600"/>
                        </a:spcAft>
                      </a:pPr>
                      <a:r>
                        <a:rPr lang="en-US" sz="1400" b="1">
                          <a:latin typeface="Helvetica"/>
                          <a:ea typeface="Times"/>
                          <a:cs typeface="Times New Roman"/>
                        </a:rPr>
                        <a:t>Mission Description</a:t>
                      </a:r>
                      <a:endParaRPr lang="en-US" sz="2400">
                        <a:latin typeface="Times"/>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r>
              <a:tr h="484438">
                <a:tc>
                  <a:txBody>
                    <a:bodyPr/>
                    <a:lstStyle/>
                    <a:p>
                      <a:pPr marL="0" marR="0">
                        <a:spcBef>
                          <a:spcPts val="300"/>
                        </a:spcBef>
                        <a:spcAft>
                          <a:spcPts val="300"/>
                        </a:spcAft>
                      </a:pPr>
                      <a:r>
                        <a:rPr lang="en-US" sz="1400" dirty="0">
                          <a:latin typeface="Helvetica"/>
                          <a:ea typeface="Times"/>
                          <a:cs typeface="Times New Roman"/>
                        </a:rPr>
                        <a:t>Aquarius</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smtClean="0">
                          <a:latin typeface="Helvetica"/>
                          <a:ea typeface="Times"/>
                          <a:cs typeface="Times New Roman"/>
                        </a:rPr>
                        <a:t>May 2010</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Helvetica"/>
                          <a:ea typeface="Times"/>
                          <a:cs typeface="Times New Roman"/>
                        </a:rPr>
                        <a:t>To collect sea surface salinity (SSS) data over the global oceans</a:t>
                      </a:r>
                      <a:endParaRPr lang="en-US" sz="240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438">
                <a:tc>
                  <a:txBody>
                    <a:bodyPr/>
                    <a:lstStyle/>
                    <a:p>
                      <a:pPr marL="0" marR="0">
                        <a:spcBef>
                          <a:spcPts val="300"/>
                        </a:spcBef>
                        <a:spcAft>
                          <a:spcPts val="300"/>
                        </a:spcAft>
                      </a:pPr>
                      <a:r>
                        <a:rPr lang="en-US" sz="1400" dirty="0">
                          <a:latin typeface="Helvetica"/>
                          <a:ea typeface="Times"/>
                          <a:cs typeface="Times New Roman"/>
                        </a:rPr>
                        <a:t>Glory</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smtClean="0">
                          <a:latin typeface="Helvetica"/>
                          <a:ea typeface="Times"/>
                          <a:cs typeface="Times New Roman"/>
                        </a:rPr>
                        <a:t>Oct.</a:t>
                      </a:r>
                      <a:r>
                        <a:rPr lang="en-US" sz="1400" baseline="0" dirty="0" smtClean="0">
                          <a:latin typeface="Helvetica"/>
                          <a:ea typeface="Times"/>
                          <a:cs typeface="Times New Roman"/>
                        </a:rPr>
                        <a:t> </a:t>
                      </a:r>
                      <a:r>
                        <a:rPr lang="en-US" sz="1400" dirty="0" smtClean="0">
                          <a:latin typeface="Helvetica"/>
                          <a:ea typeface="Times"/>
                          <a:cs typeface="Times New Roman"/>
                        </a:rPr>
                        <a:t>2010</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Helvetica"/>
                          <a:ea typeface="Times"/>
                          <a:cs typeface="Times New Roman"/>
                        </a:rPr>
                        <a:t>Aerosols measurements; Total Solar Irradiance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438">
                <a:tc>
                  <a:txBody>
                    <a:bodyPr/>
                    <a:lstStyle/>
                    <a:p>
                      <a:pPr marL="0" marR="0">
                        <a:spcBef>
                          <a:spcPts val="300"/>
                        </a:spcBef>
                        <a:spcAft>
                          <a:spcPts val="300"/>
                        </a:spcAft>
                      </a:pPr>
                      <a:r>
                        <a:rPr lang="en-US" sz="1400" dirty="0" err="1">
                          <a:latin typeface="Helvetica"/>
                          <a:ea typeface="Times"/>
                          <a:cs typeface="Times New Roman"/>
                        </a:rPr>
                        <a:t>Landsat</a:t>
                      </a:r>
                      <a:r>
                        <a:rPr lang="en-US" sz="1400" dirty="0">
                          <a:latin typeface="Helvetica"/>
                          <a:ea typeface="Times"/>
                          <a:cs typeface="Times New Roman"/>
                        </a:rPr>
                        <a:t> Data Continuity Mission (LDCM)</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smtClean="0">
                          <a:latin typeface="Helvetica"/>
                          <a:ea typeface="Times"/>
                          <a:cs typeface="Times New Roman"/>
                        </a:rPr>
                        <a:t> Dec. 2012</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Helvetica"/>
                          <a:ea typeface="Times"/>
                          <a:cs typeface="Times New Roman"/>
                        </a:rPr>
                        <a:t>To provide continuity for land use/land cover change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438">
                <a:tc>
                  <a:txBody>
                    <a:bodyPr/>
                    <a:lstStyle/>
                    <a:p>
                      <a:pPr marL="0" marR="0">
                        <a:spcBef>
                          <a:spcPts val="300"/>
                        </a:spcBef>
                        <a:spcAft>
                          <a:spcPts val="300"/>
                        </a:spcAft>
                      </a:pPr>
                      <a:r>
                        <a:rPr lang="en-US" sz="1400" dirty="0">
                          <a:latin typeface="Helvetica"/>
                          <a:ea typeface="Times"/>
                          <a:cs typeface="Times New Roman"/>
                        </a:rPr>
                        <a:t>Global Precipitation Measurement (GPM) </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smtClean="0">
                          <a:latin typeface="Helvetica"/>
                          <a:ea typeface="Times"/>
                          <a:cs typeface="Times New Roman"/>
                        </a:rPr>
                        <a:t> July 2013</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Helvetica"/>
                          <a:ea typeface="Times"/>
                          <a:cs typeface="Times New Roman"/>
                        </a:rPr>
                        <a:t>Global Water Cycle precipitation measurements</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438">
                <a:tc>
                  <a:txBody>
                    <a:bodyPr/>
                    <a:lstStyle/>
                    <a:p>
                      <a:pPr marL="0" marR="0">
                        <a:spcBef>
                          <a:spcPts val="300"/>
                        </a:spcBef>
                        <a:spcAft>
                          <a:spcPts val="300"/>
                        </a:spcAft>
                      </a:pPr>
                      <a:r>
                        <a:rPr lang="en-US" sz="1400" dirty="0">
                          <a:latin typeface="Helvetica"/>
                          <a:ea typeface="Times"/>
                          <a:cs typeface="Times New Roman"/>
                        </a:rPr>
                        <a:t>NPOESS Preparatory Project (NPP)</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smtClean="0">
                          <a:latin typeface="Helvetica"/>
                          <a:ea typeface="Times"/>
                          <a:cs typeface="Times New Roman"/>
                        </a:rPr>
                        <a:t>2013</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Helvetica"/>
                          <a:ea typeface="Times"/>
                          <a:cs typeface="Times New Roman"/>
                        </a:rPr>
                        <a:t>To provide continuity in measurements between EOS and NPOESS programs and pre-operational risk reduction</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438">
                <a:tc>
                  <a:txBody>
                    <a:bodyPr/>
                    <a:lstStyle/>
                    <a:p>
                      <a:pPr marL="0" marR="0">
                        <a:spcBef>
                          <a:spcPts val="300"/>
                        </a:spcBef>
                        <a:spcAft>
                          <a:spcPts val="300"/>
                        </a:spcAft>
                      </a:pPr>
                      <a:r>
                        <a:rPr lang="en-US" sz="1400" dirty="0">
                          <a:latin typeface="Helvetica"/>
                          <a:ea typeface="Times"/>
                          <a:cs typeface="Times New Roman"/>
                        </a:rPr>
                        <a:t>Geostationary Operational Environmental Satellites (GOES)</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Helvetica"/>
                          <a:ea typeface="Times"/>
                          <a:cs typeface="Times New Roman"/>
                        </a:rPr>
                        <a:t>To provide a constant vigil for the atmospheric “triggers” for severe weather conditions</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438">
                <a:tc>
                  <a:txBody>
                    <a:bodyPr/>
                    <a:lstStyle/>
                    <a:p>
                      <a:pPr marL="0" marR="0">
                        <a:spcBef>
                          <a:spcPts val="300"/>
                        </a:spcBef>
                        <a:spcAft>
                          <a:spcPts val="300"/>
                        </a:spcAft>
                      </a:pPr>
                      <a:r>
                        <a:rPr lang="en-US" sz="1400" dirty="0">
                          <a:latin typeface="Helvetica"/>
                          <a:ea typeface="Times"/>
                          <a:cs typeface="Times New Roman"/>
                        </a:rPr>
                        <a:t>Polar Operational Environmental Satellites (POES)</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Helvetica"/>
                          <a:ea typeface="Times"/>
                          <a:cs typeface="Times New Roman"/>
                        </a:rPr>
                        <a:t>To provide measurement of various parameters for operational use</a:t>
                      </a:r>
                      <a:endParaRPr lang="en-US" sz="2400" dirty="0">
                        <a:latin typeface="Times"/>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p:txBody>
          <a:bodyPr/>
          <a:lstStyle/>
          <a:p>
            <a:r>
              <a:rPr lang="en-US">
                <a:latin typeface="Arial" charset="0"/>
              </a:rPr>
              <a:t>Freilich</a:t>
            </a:r>
          </a:p>
        </p:txBody>
      </p:sp>
      <p:sp>
        <p:nvSpPr>
          <p:cNvPr id="22531" name="Rectangle 2"/>
          <p:cNvSpPr>
            <a:spLocks noChangeArrowheads="1"/>
          </p:cNvSpPr>
          <p:nvPr/>
        </p:nvSpPr>
        <p:spPr bwMode="auto">
          <a:xfrm>
            <a:off x="0" y="922338"/>
            <a:ext cx="9144000" cy="5651500"/>
          </a:xfrm>
          <a:prstGeom prst="rect">
            <a:avLst/>
          </a:prstGeom>
          <a:noFill/>
          <a:ln w="9525">
            <a:noFill/>
            <a:miter lim="800000"/>
            <a:headEnd/>
            <a:tailEnd/>
          </a:ln>
        </p:spPr>
        <p:txBody>
          <a:bodyPr anchor="ctr"/>
          <a:lstStyle/>
          <a:p>
            <a:pPr algn="ctr"/>
            <a:r>
              <a:rPr lang="en-US" b="1">
                <a:solidFill>
                  <a:schemeClr val="tx2"/>
                </a:solidFill>
                <a:latin typeface="Calibri" pitchFamily="-110" charset="0"/>
              </a:rPr>
              <a:t/>
            </a:r>
            <a:br>
              <a:rPr lang="en-US" b="1">
                <a:solidFill>
                  <a:schemeClr val="tx2"/>
                </a:solidFill>
                <a:latin typeface="Calibri" pitchFamily="-110" charset="0"/>
              </a:rPr>
            </a:br>
            <a:r>
              <a:rPr lang="en-US" b="1">
                <a:solidFill>
                  <a:schemeClr val="tx2"/>
                </a:solidFill>
                <a:latin typeface="Calibri" pitchFamily="-110" charset="0"/>
              </a:rPr>
              <a:t/>
            </a:r>
            <a:br>
              <a:rPr lang="en-US" b="1">
                <a:solidFill>
                  <a:schemeClr val="tx2"/>
                </a:solidFill>
                <a:latin typeface="Calibri" pitchFamily="-110" charset="0"/>
              </a:rPr>
            </a:br>
            <a:r>
              <a:rPr lang="en-US" b="1">
                <a:solidFill>
                  <a:schemeClr val="tx2"/>
                </a:solidFill>
                <a:latin typeface="Calibri" pitchFamily="-110" charset="0"/>
              </a:rPr>
              <a:t/>
            </a:r>
            <a:br>
              <a:rPr lang="en-US" b="1">
                <a:solidFill>
                  <a:schemeClr val="tx2"/>
                </a:solidFill>
                <a:latin typeface="Calibri" pitchFamily="-110" charset="0"/>
              </a:rPr>
            </a:br>
            <a:r>
              <a:rPr lang="en-US" b="1">
                <a:solidFill>
                  <a:schemeClr val="tx2"/>
                </a:solidFill>
                <a:latin typeface="Calibri" pitchFamily="-110" charset="0"/>
              </a:rPr>
              <a:t/>
            </a:r>
            <a:br>
              <a:rPr lang="en-US" b="1">
                <a:solidFill>
                  <a:schemeClr val="tx2"/>
                </a:solidFill>
                <a:latin typeface="Calibri" pitchFamily="-110" charset="0"/>
              </a:rPr>
            </a:br>
            <a:r>
              <a:rPr lang="en-US" b="1">
                <a:solidFill>
                  <a:schemeClr val="tx2"/>
                </a:solidFill>
                <a:latin typeface="Calibri" pitchFamily="-110" charset="0"/>
              </a:rPr>
              <a:t/>
            </a:r>
            <a:br>
              <a:rPr lang="en-US" b="1">
                <a:solidFill>
                  <a:schemeClr val="tx2"/>
                </a:solidFill>
                <a:latin typeface="Calibri" pitchFamily="-110" charset="0"/>
              </a:rPr>
            </a:br>
            <a:endParaRPr lang="en-US" b="1">
              <a:solidFill>
                <a:schemeClr val="tx2"/>
              </a:solidFill>
              <a:latin typeface="Calibri" pitchFamily="-110" charset="0"/>
            </a:endParaRPr>
          </a:p>
        </p:txBody>
      </p:sp>
      <p:pic>
        <p:nvPicPr>
          <p:cNvPr id="22532" name="Picture 3" descr="PPT"/>
          <p:cNvPicPr>
            <a:picLocks noChangeAspect="1" noChangeArrowheads="1"/>
          </p:cNvPicPr>
          <p:nvPr/>
        </p:nvPicPr>
        <p:blipFill>
          <a:blip r:embed="rId3"/>
          <a:srcRect/>
          <a:stretch>
            <a:fillRect/>
          </a:stretch>
        </p:blipFill>
        <p:spPr bwMode="auto">
          <a:xfrm>
            <a:off x="0" y="804863"/>
            <a:ext cx="9144000" cy="6053137"/>
          </a:xfrm>
          <a:prstGeom prst="rect">
            <a:avLst/>
          </a:prstGeom>
          <a:noFill/>
          <a:ln w="9525">
            <a:noFill/>
            <a:miter lim="800000"/>
            <a:headEnd/>
            <a:tailEnd/>
          </a:ln>
        </p:spPr>
      </p:pic>
      <p:sp>
        <p:nvSpPr>
          <p:cNvPr id="22533" name="Text Box 4"/>
          <p:cNvSpPr txBox="1">
            <a:spLocks noChangeArrowheads="1"/>
          </p:cNvSpPr>
          <p:nvPr/>
        </p:nvSpPr>
        <p:spPr bwMode="auto">
          <a:xfrm>
            <a:off x="204788" y="127000"/>
            <a:ext cx="8129587" cy="519113"/>
          </a:xfrm>
          <a:prstGeom prst="rect">
            <a:avLst/>
          </a:prstGeom>
          <a:noFill/>
          <a:ln w="9525">
            <a:noFill/>
            <a:miter lim="800000"/>
            <a:headEnd/>
            <a:tailEnd/>
          </a:ln>
        </p:spPr>
        <p:txBody>
          <a:bodyPr>
            <a:spAutoFit/>
          </a:bodyPr>
          <a:lstStyle/>
          <a:p>
            <a:pPr algn="ctr" eaLnBrk="0" hangingPunct="0"/>
            <a:r>
              <a:rPr lang="en-US" sz="2800" b="1" dirty="0">
                <a:latin typeface="Calibri" pitchFamily="-110" charset="0"/>
              </a:rPr>
              <a:t>Decadal Survey Missions Next Generation</a:t>
            </a:r>
            <a:endParaRPr lang="en-US" sz="3200" b="1" dirty="0">
              <a:latin typeface="Calibri" pitchFamily="-110" charset="0"/>
            </a:endParaRPr>
          </a:p>
        </p:txBody>
      </p:sp>
      <p:sp>
        <p:nvSpPr>
          <p:cNvPr id="22534" name="Text Box 5"/>
          <p:cNvSpPr txBox="1">
            <a:spLocks noChangeArrowheads="1"/>
          </p:cNvSpPr>
          <p:nvPr/>
        </p:nvSpPr>
        <p:spPr bwMode="auto">
          <a:xfrm>
            <a:off x="1346200" y="1517650"/>
            <a:ext cx="1041400" cy="274638"/>
          </a:xfrm>
          <a:prstGeom prst="rect">
            <a:avLst/>
          </a:prstGeom>
          <a:solidFill>
            <a:schemeClr val="bg1"/>
          </a:solidFill>
          <a:ln w="9525">
            <a:noFill/>
            <a:miter lim="800000"/>
            <a:headEnd/>
            <a:tailEnd/>
          </a:ln>
        </p:spPr>
        <p:txBody>
          <a:bodyPr wrap="none">
            <a:spAutoFit/>
          </a:bodyPr>
          <a:lstStyle/>
          <a:p>
            <a:pPr eaLnBrk="0" hangingPunct="0"/>
            <a:r>
              <a:rPr lang="en-US" sz="1200">
                <a:latin typeface="Calibri" pitchFamily="-110" charset="0"/>
              </a:rPr>
              <a:t>                    </a:t>
            </a:r>
          </a:p>
        </p:txBody>
      </p:sp>
      <p:sp>
        <p:nvSpPr>
          <p:cNvPr id="22535" name="Text Box 6"/>
          <p:cNvSpPr txBox="1">
            <a:spLocks noChangeArrowheads="1"/>
          </p:cNvSpPr>
          <p:nvPr/>
        </p:nvSpPr>
        <p:spPr bwMode="auto">
          <a:xfrm>
            <a:off x="1320800" y="2051050"/>
            <a:ext cx="1041400" cy="274638"/>
          </a:xfrm>
          <a:prstGeom prst="rect">
            <a:avLst/>
          </a:prstGeom>
          <a:solidFill>
            <a:schemeClr val="bg1"/>
          </a:solidFill>
          <a:ln w="9525">
            <a:noFill/>
            <a:miter lim="800000"/>
            <a:headEnd/>
            <a:tailEnd/>
          </a:ln>
        </p:spPr>
        <p:txBody>
          <a:bodyPr wrap="none">
            <a:spAutoFit/>
          </a:bodyPr>
          <a:lstStyle/>
          <a:p>
            <a:pPr eaLnBrk="0" hangingPunct="0"/>
            <a:r>
              <a:rPr lang="en-US" sz="1200">
                <a:latin typeface="Calibri" pitchFamily="-110" charset="0"/>
              </a:rPr>
              <a:t>                    </a:t>
            </a:r>
          </a:p>
        </p:txBody>
      </p:sp>
      <p:sp>
        <p:nvSpPr>
          <p:cNvPr id="22536" name="Text Box 7"/>
          <p:cNvSpPr txBox="1">
            <a:spLocks noChangeArrowheads="1"/>
          </p:cNvSpPr>
          <p:nvPr/>
        </p:nvSpPr>
        <p:spPr bwMode="auto">
          <a:xfrm>
            <a:off x="1358900" y="2584450"/>
            <a:ext cx="1041400" cy="274638"/>
          </a:xfrm>
          <a:prstGeom prst="rect">
            <a:avLst/>
          </a:prstGeom>
          <a:solidFill>
            <a:schemeClr val="bg1"/>
          </a:solidFill>
          <a:ln w="9525">
            <a:noFill/>
            <a:miter lim="800000"/>
            <a:headEnd/>
            <a:tailEnd/>
          </a:ln>
        </p:spPr>
        <p:txBody>
          <a:bodyPr wrap="none">
            <a:spAutoFit/>
          </a:bodyPr>
          <a:lstStyle/>
          <a:p>
            <a:pPr eaLnBrk="0" hangingPunct="0"/>
            <a:r>
              <a:rPr lang="en-US" sz="1200">
                <a:latin typeface="Calibri" pitchFamily="-110" charset="0"/>
              </a:rPr>
              <a:t>                    </a:t>
            </a:r>
          </a:p>
        </p:txBody>
      </p:sp>
      <p:sp>
        <p:nvSpPr>
          <p:cNvPr id="22537" name="Oval 8"/>
          <p:cNvSpPr>
            <a:spLocks noChangeArrowheads="1"/>
          </p:cNvSpPr>
          <p:nvPr/>
        </p:nvSpPr>
        <p:spPr bwMode="auto">
          <a:xfrm>
            <a:off x="1066800" y="5943600"/>
            <a:ext cx="18288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38" name="Oval 9"/>
          <p:cNvSpPr>
            <a:spLocks noChangeArrowheads="1"/>
          </p:cNvSpPr>
          <p:nvPr/>
        </p:nvSpPr>
        <p:spPr bwMode="auto">
          <a:xfrm>
            <a:off x="2590800" y="67056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39" name="Oval 10"/>
          <p:cNvSpPr>
            <a:spLocks noChangeArrowheads="1"/>
          </p:cNvSpPr>
          <p:nvPr/>
        </p:nvSpPr>
        <p:spPr bwMode="auto">
          <a:xfrm>
            <a:off x="1905000" y="64770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0" name="Oval 11"/>
          <p:cNvSpPr>
            <a:spLocks noChangeArrowheads="1"/>
          </p:cNvSpPr>
          <p:nvPr/>
        </p:nvSpPr>
        <p:spPr bwMode="auto">
          <a:xfrm>
            <a:off x="2819400" y="65532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1" name="Oval 12"/>
          <p:cNvSpPr>
            <a:spLocks noChangeArrowheads="1"/>
          </p:cNvSpPr>
          <p:nvPr/>
        </p:nvSpPr>
        <p:spPr bwMode="auto">
          <a:xfrm>
            <a:off x="1143000" y="6248400"/>
            <a:ext cx="1828800" cy="1295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2" name="Oval 13"/>
          <p:cNvSpPr>
            <a:spLocks noChangeArrowheads="1"/>
          </p:cNvSpPr>
          <p:nvPr/>
        </p:nvSpPr>
        <p:spPr bwMode="auto">
          <a:xfrm>
            <a:off x="914400" y="6019800"/>
            <a:ext cx="1905000" cy="914400"/>
          </a:xfrm>
          <a:prstGeom prst="ellipse">
            <a:avLst/>
          </a:prstGeom>
          <a:noFill/>
          <a:ln w="38100">
            <a:solidFill>
              <a:srgbClr val="FF0000"/>
            </a:solidFill>
            <a:round/>
            <a:headEnd/>
            <a:tailEnd/>
          </a:ln>
        </p:spPr>
        <p:txBody>
          <a:bodyPr anchor="ctr">
            <a:spAutoFit/>
          </a:bodyPr>
          <a:lstStyle/>
          <a:p>
            <a:endParaRPr lang="en-US">
              <a:latin typeface="Calibri" pitchFamily="-110" charset="0"/>
            </a:endParaRPr>
          </a:p>
        </p:txBody>
      </p:sp>
      <p:sp>
        <p:nvSpPr>
          <p:cNvPr id="22543" name="Oval 14"/>
          <p:cNvSpPr>
            <a:spLocks noChangeArrowheads="1"/>
          </p:cNvSpPr>
          <p:nvPr/>
        </p:nvSpPr>
        <p:spPr bwMode="auto">
          <a:xfrm>
            <a:off x="990600" y="5867400"/>
            <a:ext cx="1524000" cy="11430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4" name="Oval 15"/>
          <p:cNvSpPr>
            <a:spLocks noChangeArrowheads="1"/>
          </p:cNvSpPr>
          <p:nvPr/>
        </p:nvSpPr>
        <p:spPr bwMode="auto">
          <a:xfrm>
            <a:off x="3124200" y="71628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5" name="Oval 16"/>
          <p:cNvSpPr>
            <a:spLocks noChangeArrowheads="1"/>
          </p:cNvSpPr>
          <p:nvPr/>
        </p:nvSpPr>
        <p:spPr bwMode="auto">
          <a:xfrm>
            <a:off x="2895600" y="68580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6" name="Oval 17"/>
          <p:cNvSpPr>
            <a:spLocks noChangeArrowheads="1"/>
          </p:cNvSpPr>
          <p:nvPr/>
        </p:nvSpPr>
        <p:spPr bwMode="auto">
          <a:xfrm>
            <a:off x="-762000" y="63246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7" name="Oval 18"/>
          <p:cNvSpPr>
            <a:spLocks noChangeArrowheads="1"/>
          </p:cNvSpPr>
          <p:nvPr/>
        </p:nvSpPr>
        <p:spPr bwMode="auto">
          <a:xfrm>
            <a:off x="-1143000" y="63246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8" name="Oval 19"/>
          <p:cNvSpPr>
            <a:spLocks noChangeArrowheads="1"/>
          </p:cNvSpPr>
          <p:nvPr/>
        </p:nvSpPr>
        <p:spPr bwMode="auto">
          <a:xfrm>
            <a:off x="-1295400" y="63246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49" name="Oval 20"/>
          <p:cNvSpPr>
            <a:spLocks noChangeArrowheads="1"/>
          </p:cNvSpPr>
          <p:nvPr/>
        </p:nvSpPr>
        <p:spPr bwMode="auto">
          <a:xfrm>
            <a:off x="-1371600" y="6324600"/>
            <a:ext cx="914400" cy="914400"/>
          </a:xfrm>
          <a:prstGeom prst="ellipse">
            <a:avLst/>
          </a:prstGeom>
          <a:noFill/>
          <a:ln w="9525">
            <a:noFill/>
            <a:round/>
            <a:headEnd/>
            <a:tailEnd/>
          </a:ln>
        </p:spPr>
        <p:txBody>
          <a:bodyPr wrap="none" anchor="ctr">
            <a:spAutoFit/>
          </a:bodyPr>
          <a:lstStyle/>
          <a:p>
            <a:endParaRPr lang="en-US">
              <a:latin typeface="Calibri" pitchFamily="-110" charset="0"/>
            </a:endParaRPr>
          </a:p>
        </p:txBody>
      </p:sp>
      <p:sp>
        <p:nvSpPr>
          <p:cNvPr id="22550" name="Oval 21"/>
          <p:cNvSpPr>
            <a:spLocks noChangeArrowheads="1"/>
          </p:cNvSpPr>
          <p:nvPr/>
        </p:nvSpPr>
        <p:spPr bwMode="auto">
          <a:xfrm>
            <a:off x="762000" y="5257800"/>
            <a:ext cx="2057400" cy="762000"/>
          </a:xfrm>
          <a:prstGeom prst="ellipse">
            <a:avLst/>
          </a:prstGeom>
          <a:noFill/>
          <a:ln w="38100">
            <a:solidFill>
              <a:srgbClr val="FF0000"/>
            </a:solidFill>
            <a:round/>
            <a:headEnd/>
            <a:tailEnd/>
          </a:ln>
        </p:spPr>
        <p:txBody>
          <a:bodyPr anchor="ctr">
            <a:spAutoFit/>
          </a:bodyPr>
          <a:lstStyle/>
          <a:p>
            <a:endParaRPr lang="en-US">
              <a:latin typeface="Calibri" pitchFamily="-110" charset="0"/>
            </a:endParaRPr>
          </a:p>
        </p:txBody>
      </p:sp>
      <p:sp>
        <p:nvSpPr>
          <p:cNvPr id="22551" name="Oval 22"/>
          <p:cNvSpPr>
            <a:spLocks noChangeArrowheads="1"/>
          </p:cNvSpPr>
          <p:nvPr/>
        </p:nvSpPr>
        <p:spPr bwMode="auto">
          <a:xfrm>
            <a:off x="838200" y="3962400"/>
            <a:ext cx="2438400" cy="1295400"/>
          </a:xfrm>
          <a:prstGeom prst="ellipse">
            <a:avLst/>
          </a:prstGeom>
          <a:noFill/>
          <a:ln w="38100">
            <a:solidFill>
              <a:srgbClr val="FF00FF"/>
            </a:solidFill>
            <a:prstDash val="sysDot"/>
            <a:round/>
            <a:headEnd/>
            <a:tailEnd/>
          </a:ln>
        </p:spPr>
        <p:txBody>
          <a:bodyPr anchor="ctr">
            <a:spAutoFit/>
          </a:bodyPr>
          <a:lstStyle/>
          <a:p>
            <a:endParaRPr lang="en-US">
              <a:latin typeface="Calibri" pitchFamily="-110" charset="0"/>
            </a:endParaRPr>
          </a:p>
        </p:txBody>
      </p:sp>
      <p:sp>
        <p:nvSpPr>
          <p:cNvPr id="22552" name="Oval 23"/>
          <p:cNvSpPr>
            <a:spLocks noChangeArrowheads="1"/>
          </p:cNvSpPr>
          <p:nvPr/>
        </p:nvSpPr>
        <p:spPr bwMode="auto">
          <a:xfrm>
            <a:off x="3200400" y="3429000"/>
            <a:ext cx="4343400" cy="1295400"/>
          </a:xfrm>
          <a:prstGeom prst="ellipse">
            <a:avLst/>
          </a:prstGeom>
          <a:noFill/>
          <a:ln w="38100">
            <a:solidFill>
              <a:srgbClr val="FFFF00"/>
            </a:solidFill>
            <a:prstDash val="dash"/>
            <a:round/>
            <a:headEnd/>
            <a:tailEnd/>
          </a:ln>
        </p:spPr>
        <p:txBody>
          <a:bodyPr anchor="ctr">
            <a:spAutoFit/>
          </a:bodyPr>
          <a:lstStyle/>
          <a:p>
            <a:endParaRPr lang="en-US">
              <a:latin typeface="Calibri" pitchFamily="-110" charset="0"/>
            </a:endParaRPr>
          </a:p>
        </p:txBody>
      </p:sp>
      <p:sp>
        <p:nvSpPr>
          <p:cNvPr id="70680" name="Text Box 24"/>
          <p:cNvSpPr txBox="1">
            <a:spLocks noChangeArrowheads="1"/>
          </p:cNvSpPr>
          <p:nvPr/>
        </p:nvSpPr>
        <p:spPr bwMode="auto">
          <a:xfrm rot="-940143">
            <a:off x="4419600" y="5029200"/>
            <a:ext cx="3981450" cy="519113"/>
          </a:xfrm>
          <a:prstGeom prst="rect">
            <a:avLst/>
          </a:prstGeom>
          <a:noFill/>
          <a:ln w="9525">
            <a:noFill/>
            <a:miter lim="800000"/>
            <a:headEnd/>
            <a:tailEnd/>
          </a:ln>
        </p:spPr>
        <p:txBody>
          <a:bodyPr wrap="none">
            <a:spAutoFit/>
          </a:bodyPr>
          <a:lstStyle/>
          <a:p>
            <a:pPr algn="ctr">
              <a:lnSpc>
                <a:spcPct val="85000"/>
              </a:lnSpc>
            </a:pPr>
            <a:r>
              <a:rPr lang="en-US" sz="3300">
                <a:solidFill>
                  <a:schemeClr val="bg1"/>
                </a:solidFill>
                <a:latin typeface="Calibri" pitchFamily="-110" charset="0"/>
              </a:rPr>
              <a:t>Plus:  Venture Class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Near-term Decadal Survey Missions (2010-2013)</a:t>
            </a:r>
          </a:p>
        </p:txBody>
      </p:sp>
      <p:graphicFrame>
        <p:nvGraphicFramePr>
          <p:cNvPr id="4" name="Table 3"/>
          <p:cNvGraphicFramePr>
            <a:graphicFrameLocks noGrp="1"/>
          </p:cNvGraphicFramePr>
          <p:nvPr/>
        </p:nvGraphicFramePr>
        <p:xfrm>
          <a:off x="609600" y="1600200"/>
          <a:ext cx="7467600" cy="4267199"/>
        </p:xfrm>
        <a:graphic>
          <a:graphicData uri="http://schemas.openxmlformats.org/drawingml/2006/table">
            <a:tbl>
              <a:tblPr/>
              <a:tblGrid>
                <a:gridCol w="1765496"/>
                <a:gridCol w="3494211"/>
                <a:gridCol w="2207893"/>
              </a:tblGrid>
              <a:tr h="339865">
                <a:tc>
                  <a:txBody>
                    <a:bodyPr/>
                    <a:lstStyle/>
                    <a:p>
                      <a:pPr marL="0" marR="0">
                        <a:spcBef>
                          <a:spcPts val="600"/>
                        </a:spcBef>
                        <a:spcAft>
                          <a:spcPts val="600"/>
                        </a:spcAft>
                      </a:pPr>
                      <a:r>
                        <a:rPr lang="en-US" sz="1400" b="1" dirty="0">
                          <a:latin typeface="Arial" pitchFamily="34" charset="0"/>
                          <a:ea typeface="Times"/>
                          <a:cs typeface="Arial" pitchFamily="34" charset="0"/>
                        </a:rPr>
                        <a:t>Mission Name</a:t>
                      </a:r>
                      <a:endParaRPr lang="en-US" sz="2400" dirty="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0" marR="0">
                        <a:spcBef>
                          <a:spcPts val="600"/>
                        </a:spcBef>
                        <a:spcAft>
                          <a:spcPts val="600"/>
                        </a:spcAft>
                      </a:pPr>
                      <a:r>
                        <a:rPr lang="en-US" sz="1400" b="1" dirty="0">
                          <a:latin typeface="Arial" pitchFamily="34" charset="0"/>
                          <a:ea typeface="Times"/>
                          <a:cs typeface="Arial" pitchFamily="34" charset="0"/>
                        </a:rPr>
                        <a:t>Mission Description</a:t>
                      </a:r>
                      <a:endParaRPr lang="en-US" sz="2400" dirty="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c>
                  <a:txBody>
                    <a:bodyPr/>
                    <a:lstStyle/>
                    <a:p>
                      <a:pPr marL="0" marR="0" algn="ctr">
                        <a:spcBef>
                          <a:spcPts val="600"/>
                        </a:spcBef>
                        <a:spcAft>
                          <a:spcPts val="600"/>
                        </a:spcAft>
                      </a:pPr>
                      <a:r>
                        <a:rPr lang="en-US" sz="1400" b="1" dirty="0">
                          <a:latin typeface="Arial" pitchFamily="34" charset="0"/>
                          <a:ea typeface="Times"/>
                          <a:cs typeface="Arial" pitchFamily="34" charset="0"/>
                        </a:rPr>
                        <a:t>Concept Instruments</a:t>
                      </a:r>
                      <a:endParaRPr lang="en-US" sz="2400" dirty="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0C0C0"/>
                    </a:solidFill>
                  </a:tcPr>
                </a:tc>
              </a:tr>
              <a:tr h="679731">
                <a:tc>
                  <a:txBody>
                    <a:bodyPr/>
                    <a:lstStyle/>
                    <a:p>
                      <a:pPr marL="0" marR="0">
                        <a:spcBef>
                          <a:spcPts val="300"/>
                        </a:spcBef>
                        <a:spcAft>
                          <a:spcPts val="300"/>
                        </a:spcAft>
                      </a:pPr>
                      <a:r>
                        <a:rPr lang="en-US" sz="1400" dirty="0" err="1">
                          <a:latin typeface="Arial" pitchFamily="34" charset="0"/>
                          <a:ea typeface="Times"/>
                          <a:cs typeface="Arial" pitchFamily="34" charset="0"/>
                        </a:rPr>
                        <a:t>ICESat</a:t>
                      </a:r>
                      <a:r>
                        <a:rPr lang="en-US" sz="1400" dirty="0">
                          <a:latin typeface="Arial" pitchFamily="34" charset="0"/>
                          <a:ea typeface="Times"/>
                          <a:cs typeface="Arial" pitchFamily="34" charset="0"/>
                        </a:rPr>
                        <a:t>-II</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pitchFamily="34" charset="0"/>
                          <a:ea typeface="Times"/>
                          <a:cs typeface="Arial" pitchFamily="34" charset="0"/>
                        </a:rPr>
                        <a:t>Ice sheet height changes for climate change diagnosis</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Laser altimeter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545">
                <a:tc>
                  <a:txBody>
                    <a:bodyPr/>
                    <a:lstStyle/>
                    <a:p>
                      <a:pPr marL="0" marR="0">
                        <a:spcBef>
                          <a:spcPts val="300"/>
                        </a:spcBef>
                        <a:spcAft>
                          <a:spcPts val="300"/>
                        </a:spcAft>
                      </a:pPr>
                      <a:r>
                        <a:rPr lang="en-US" sz="1400">
                          <a:latin typeface="Arial" pitchFamily="34" charset="0"/>
                          <a:ea typeface="Times"/>
                          <a:cs typeface="Arial" pitchFamily="34" charset="0"/>
                        </a:rPr>
                        <a:t>SMAP</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SMAP soil moisture and freeze/thaw for weather and water cycle processes</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L-band radar</a:t>
                      </a:r>
                      <a:endParaRPr lang="en-US" sz="2400">
                        <a:latin typeface="Arial" pitchFamily="34" charset="0"/>
                        <a:ea typeface="Times"/>
                        <a:cs typeface="Arial" pitchFamily="34" charset="0"/>
                      </a:endParaRPr>
                    </a:p>
                    <a:p>
                      <a:pPr marL="0" marR="0">
                        <a:spcBef>
                          <a:spcPts val="300"/>
                        </a:spcBef>
                        <a:spcAft>
                          <a:spcPts val="300"/>
                        </a:spcAft>
                      </a:pPr>
                      <a:r>
                        <a:rPr lang="en-US" sz="1400">
                          <a:latin typeface="Arial" pitchFamily="34" charset="0"/>
                          <a:ea typeface="Times"/>
                          <a:cs typeface="Arial" pitchFamily="34" charset="0"/>
                        </a:rPr>
                        <a:t>L-band radiometer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9463">
                <a:tc>
                  <a:txBody>
                    <a:bodyPr/>
                    <a:lstStyle/>
                    <a:p>
                      <a:pPr marL="0" marR="0">
                        <a:spcBef>
                          <a:spcPts val="300"/>
                        </a:spcBef>
                        <a:spcAft>
                          <a:spcPts val="300"/>
                        </a:spcAft>
                      </a:pPr>
                      <a:r>
                        <a:rPr lang="en-US" sz="1400">
                          <a:latin typeface="Arial" pitchFamily="34" charset="0"/>
                          <a:ea typeface="Times"/>
                          <a:cs typeface="Arial" pitchFamily="34" charset="0"/>
                        </a:rPr>
                        <a:t>DESDynI</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Surface and ice sheet deformation for understanding natural hazards and climate; vegetation structure for ecosystem health</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de-DE" sz="1400">
                          <a:latin typeface="Arial" pitchFamily="34" charset="0"/>
                          <a:ea typeface="Times"/>
                          <a:cs typeface="Arial" pitchFamily="34" charset="0"/>
                        </a:rPr>
                        <a:t>L-band InSAR</a:t>
                      </a:r>
                      <a:endParaRPr lang="en-US" sz="2400">
                        <a:latin typeface="Arial" pitchFamily="34" charset="0"/>
                        <a:ea typeface="Times"/>
                        <a:cs typeface="Arial" pitchFamily="34" charset="0"/>
                      </a:endParaRPr>
                    </a:p>
                    <a:p>
                      <a:pPr marL="0" marR="0">
                        <a:spcBef>
                          <a:spcPts val="300"/>
                        </a:spcBef>
                        <a:spcAft>
                          <a:spcPts val="300"/>
                        </a:spcAft>
                      </a:pPr>
                      <a:r>
                        <a:rPr lang="de-DE" sz="1400">
                          <a:latin typeface="Arial" pitchFamily="34" charset="0"/>
                          <a:ea typeface="Times"/>
                          <a:cs typeface="Arial" pitchFamily="34" charset="0"/>
                        </a:rPr>
                        <a:t>Laser altimeter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595">
                <a:tc>
                  <a:txBody>
                    <a:bodyPr/>
                    <a:lstStyle/>
                    <a:p>
                      <a:pPr marL="0" marR="0">
                        <a:spcBef>
                          <a:spcPts val="300"/>
                        </a:spcBef>
                        <a:spcAft>
                          <a:spcPts val="300"/>
                        </a:spcAft>
                      </a:pPr>
                      <a:r>
                        <a:rPr lang="en-US" sz="1400">
                          <a:latin typeface="Arial" pitchFamily="34" charset="0"/>
                          <a:ea typeface="Times"/>
                          <a:cs typeface="Arial" pitchFamily="34" charset="0"/>
                        </a:rPr>
                        <a:t>CLARREO (NASA portion)</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Solar radiation; spectrally resolved forcing and response of the climate system</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pitchFamily="34" charset="0"/>
                          <a:ea typeface="Times"/>
                          <a:cs typeface="Arial" pitchFamily="34" charset="0"/>
                        </a:rPr>
                        <a:t>Absolute, spectrally resolved interferometer</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Mid-term Decadal Survey Missions</a:t>
            </a:r>
            <a:br>
              <a:rPr lang="en-US" sz="4000" b="1" dirty="0" smtClean="0"/>
            </a:br>
            <a:r>
              <a:rPr lang="en-US" sz="4000" b="1" dirty="0" smtClean="0"/>
              <a:t>(2013-2016)</a:t>
            </a:r>
          </a:p>
        </p:txBody>
      </p:sp>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914400" y="2133600"/>
          <a:ext cx="7467600" cy="3215640"/>
        </p:xfrm>
        <a:graphic>
          <a:graphicData uri="http://schemas.openxmlformats.org/drawingml/2006/table">
            <a:tbl>
              <a:tblPr/>
              <a:tblGrid>
                <a:gridCol w="1765497"/>
                <a:gridCol w="3494211"/>
                <a:gridCol w="2207892"/>
              </a:tblGrid>
              <a:tr h="0">
                <a:tc>
                  <a:txBody>
                    <a:bodyPr/>
                    <a:lstStyle/>
                    <a:p>
                      <a:pPr marL="0" marR="0">
                        <a:spcBef>
                          <a:spcPts val="600"/>
                        </a:spcBef>
                        <a:spcAft>
                          <a:spcPts val="600"/>
                        </a:spcAft>
                      </a:pPr>
                      <a:r>
                        <a:rPr lang="en-US" sz="1400" b="1" dirty="0">
                          <a:latin typeface="Arial" pitchFamily="34" charset="0"/>
                          <a:ea typeface="Times"/>
                          <a:cs typeface="Arial" pitchFamily="34" charset="0"/>
                        </a:rPr>
                        <a:t>Mission Name</a:t>
                      </a:r>
                      <a:endParaRPr lang="en-US" sz="2400" dirty="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spcBef>
                          <a:spcPts val="600"/>
                        </a:spcBef>
                        <a:spcAft>
                          <a:spcPts val="600"/>
                        </a:spcAft>
                      </a:pPr>
                      <a:r>
                        <a:rPr lang="en-US" sz="1400" b="1">
                          <a:latin typeface="Arial" pitchFamily="34" charset="0"/>
                          <a:ea typeface="Times"/>
                          <a:cs typeface="Arial" pitchFamily="34" charset="0"/>
                        </a:rPr>
                        <a:t>Mission Description</a:t>
                      </a:r>
                      <a:endParaRPr lang="en-US" sz="240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600"/>
                        </a:spcBef>
                        <a:spcAft>
                          <a:spcPts val="600"/>
                        </a:spcAft>
                      </a:pPr>
                      <a:r>
                        <a:rPr lang="en-US" sz="1400" b="1">
                          <a:latin typeface="Arial" pitchFamily="34" charset="0"/>
                          <a:ea typeface="Times"/>
                          <a:cs typeface="Arial" pitchFamily="34" charset="0"/>
                        </a:rPr>
                        <a:t>Concept Instruments</a:t>
                      </a:r>
                      <a:endParaRPr lang="en-US" sz="240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0">
                <a:tc>
                  <a:txBody>
                    <a:bodyPr/>
                    <a:lstStyle/>
                    <a:p>
                      <a:pPr marL="0" marR="0">
                        <a:spcBef>
                          <a:spcPts val="300"/>
                        </a:spcBef>
                        <a:spcAft>
                          <a:spcPts val="300"/>
                        </a:spcAft>
                      </a:pPr>
                      <a:r>
                        <a:rPr lang="en-US" sz="1400" dirty="0">
                          <a:latin typeface="Arial" pitchFamily="34" charset="0"/>
                          <a:ea typeface="Times"/>
                          <a:cs typeface="Arial" pitchFamily="34" charset="0"/>
                        </a:rPr>
                        <a:t>ACE</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Aerosol and cloud profiles for climate and water cycle; ocean color for open ocean biogeochemistry</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it-IT" sz="1400" dirty="0">
                          <a:latin typeface="Arial" pitchFamily="34" charset="0"/>
                          <a:ea typeface="Times"/>
                          <a:cs typeface="Arial" pitchFamily="34" charset="0"/>
                        </a:rPr>
                        <a:t>Backscatter lidar</a:t>
                      </a:r>
                      <a:endParaRPr lang="en-US" sz="2400" dirty="0">
                        <a:latin typeface="Arial" pitchFamily="34" charset="0"/>
                        <a:ea typeface="Times"/>
                        <a:cs typeface="Arial" pitchFamily="34" charset="0"/>
                      </a:endParaRPr>
                    </a:p>
                    <a:p>
                      <a:pPr marL="0" marR="0">
                        <a:spcBef>
                          <a:spcPts val="300"/>
                        </a:spcBef>
                        <a:spcAft>
                          <a:spcPts val="300"/>
                        </a:spcAft>
                      </a:pPr>
                      <a:r>
                        <a:rPr lang="it-IT" sz="1400" dirty="0">
                          <a:latin typeface="Arial" pitchFamily="34" charset="0"/>
                          <a:ea typeface="Times"/>
                          <a:cs typeface="Arial" pitchFamily="34" charset="0"/>
                        </a:rPr>
                        <a:t>Multiangle polarimeter</a:t>
                      </a:r>
                      <a:endParaRPr lang="en-US" sz="2400" dirty="0">
                        <a:latin typeface="Arial" pitchFamily="34" charset="0"/>
                        <a:ea typeface="Times"/>
                        <a:cs typeface="Arial" pitchFamily="34" charset="0"/>
                      </a:endParaRPr>
                    </a:p>
                    <a:p>
                      <a:pPr marL="0" marR="0">
                        <a:spcBef>
                          <a:spcPts val="300"/>
                        </a:spcBef>
                        <a:spcAft>
                          <a:spcPts val="300"/>
                        </a:spcAft>
                      </a:pPr>
                      <a:r>
                        <a:rPr lang="it-IT" sz="1400" dirty="0">
                          <a:latin typeface="Arial" pitchFamily="34" charset="0"/>
                          <a:ea typeface="Times"/>
                          <a:cs typeface="Arial" pitchFamily="34" charset="0"/>
                        </a:rPr>
                        <a:t>Doppler radar</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it-IT" sz="1400">
                          <a:latin typeface="Arial" pitchFamily="34" charset="0"/>
                          <a:ea typeface="Times"/>
                          <a:cs typeface="Arial" pitchFamily="34" charset="0"/>
                        </a:rPr>
                        <a:t>ASCENDS</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Day/night, all-latitude, all-season CO</a:t>
                      </a:r>
                      <a:r>
                        <a:rPr lang="en-US" sz="1400" baseline="-25000">
                          <a:latin typeface="Arial" pitchFamily="34" charset="0"/>
                          <a:ea typeface="Times"/>
                          <a:cs typeface="Arial" pitchFamily="34" charset="0"/>
                        </a:rPr>
                        <a:t>2</a:t>
                      </a:r>
                      <a:r>
                        <a:rPr lang="en-US" sz="1400">
                          <a:latin typeface="Arial" pitchFamily="34" charset="0"/>
                          <a:ea typeface="Times"/>
                          <a:cs typeface="Arial" pitchFamily="34" charset="0"/>
                        </a:rPr>
                        <a:t> column integrals for climate emissions</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Multifrequency laser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it-IT" sz="1400">
                          <a:latin typeface="Arial" pitchFamily="34" charset="0"/>
                          <a:ea typeface="Times"/>
                          <a:cs typeface="Arial" pitchFamily="34" charset="0"/>
                        </a:rPr>
                        <a:t>GEOCAPE</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Atmospheric gas columns for air quality forecasts; ocean color for coastal ecosystem health and climate emissions</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Hyperspectral spectrometer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it-IT" sz="1400">
                          <a:latin typeface="Arial" pitchFamily="34" charset="0"/>
                          <a:ea typeface="Times"/>
                          <a:cs typeface="Arial" pitchFamily="34" charset="0"/>
                        </a:rPr>
                        <a:t>HyspIRI</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Land surface composition for agriculture and mineral characterization; vegetation types for ecosystem health</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Hyperspectral spectrometer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it-IT" sz="1400">
                          <a:latin typeface="Arial" pitchFamily="34" charset="0"/>
                          <a:ea typeface="Times"/>
                          <a:cs typeface="Arial" pitchFamily="34" charset="0"/>
                        </a:rPr>
                        <a:t>SWOT</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Ocean, lake, and river water levels for ocean and inland water dynamics</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pitchFamily="34" charset="0"/>
                          <a:ea typeface="Times"/>
                          <a:cs typeface="Arial" pitchFamily="34" charset="0"/>
                        </a:rPr>
                        <a:t>Ka-band wide swath radar</a:t>
                      </a:r>
                      <a:endParaRPr lang="en-US" sz="2400" dirty="0">
                        <a:latin typeface="Arial" pitchFamily="34" charset="0"/>
                        <a:ea typeface="Times"/>
                        <a:cs typeface="Arial" pitchFamily="34" charset="0"/>
                      </a:endParaRPr>
                    </a:p>
                    <a:p>
                      <a:pPr marL="0" marR="0">
                        <a:spcBef>
                          <a:spcPts val="300"/>
                        </a:spcBef>
                        <a:spcAft>
                          <a:spcPts val="300"/>
                        </a:spcAft>
                      </a:pPr>
                      <a:r>
                        <a:rPr lang="en-US" sz="1400" dirty="0">
                          <a:latin typeface="Arial" pitchFamily="34" charset="0"/>
                          <a:ea typeface="Times"/>
                          <a:cs typeface="Arial" pitchFamily="34" charset="0"/>
                        </a:rPr>
                        <a:t>C-band radar</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Long-term Decadal Survey Missions</a:t>
            </a:r>
            <a:br>
              <a:rPr lang="en-US" sz="4000" b="1" dirty="0" smtClean="0"/>
            </a:br>
            <a:r>
              <a:rPr lang="en-US" sz="4000" b="1" dirty="0" smtClean="0"/>
              <a:t>(2016-2020)</a:t>
            </a:r>
          </a:p>
        </p:txBody>
      </p:sp>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914400" y="2133600"/>
          <a:ext cx="7467600" cy="3642360"/>
        </p:xfrm>
        <a:graphic>
          <a:graphicData uri="http://schemas.openxmlformats.org/drawingml/2006/table">
            <a:tbl>
              <a:tblPr/>
              <a:tblGrid>
                <a:gridCol w="1765497"/>
                <a:gridCol w="3494211"/>
                <a:gridCol w="2207892"/>
              </a:tblGrid>
              <a:tr h="0">
                <a:tc>
                  <a:txBody>
                    <a:bodyPr/>
                    <a:lstStyle/>
                    <a:p>
                      <a:pPr marL="0" marR="0">
                        <a:spcBef>
                          <a:spcPts val="600"/>
                        </a:spcBef>
                        <a:spcAft>
                          <a:spcPts val="600"/>
                        </a:spcAft>
                      </a:pPr>
                      <a:r>
                        <a:rPr lang="en-US" sz="1400" b="1" dirty="0">
                          <a:latin typeface="Arial" pitchFamily="34" charset="0"/>
                          <a:ea typeface="Times"/>
                          <a:cs typeface="Arial" pitchFamily="34" charset="0"/>
                        </a:rPr>
                        <a:t>Mission Name</a:t>
                      </a:r>
                      <a:endParaRPr lang="en-US" sz="2400" dirty="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spcBef>
                          <a:spcPts val="600"/>
                        </a:spcBef>
                        <a:spcAft>
                          <a:spcPts val="600"/>
                        </a:spcAft>
                      </a:pPr>
                      <a:r>
                        <a:rPr lang="en-US" sz="1400" b="1" dirty="0" smtClean="0">
                          <a:latin typeface="Arial" pitchFamily="34" charset="0"/>
                          <a:ea typeface="Times"/>
                          <a:cs typeface="Arial" pitchFamily="34" charset="0"/>
                        </a:rPr>
                        <a:t>Mission Description</a:t>
                      </a:r>
                      <a:endParaRPr lang="en-US" sz="2400" dirty="0">
                        <a:latin typeface="Arial" pitchFamily="34" charset="0"/>
                        <a:ea typeface="Times"/>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600"/>
                        </a:spcBef>
                        <a:spcAft>
                          <a:spcPts val="600"/>
                        </a:spcAft>
                      </a:pPr>
                      <a:r>
                        <a:rPr lang="en-US" sz="1400" b="1" dirty="0">
                          <a:latin typeface="Arial" pitchFamily="34" charset="0"/>
                          <a:ea typeface="Times"/>
                          <a:cs typeface="Arial" pitchFamily="34" charset="0"/>
                        </a:rPr>
                        <a:t>Concept </a:t>
                      </a:r>
                      <a:r>
                        <a:rPr lang="en-US" sz="1400" b="1" dirty="0" smtClean="0">
                          <a:latin typeface="Arial" pitchFamily="34" charset="0"/>
                          <a:ea typeface="Times"/>
                          <a:cs typeface="Arial" pitchFamily="34" charset="0"/>
                        </a:rPr>
                        <a:t>Instruments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0">
                <a:tc>
                  <a:txBody>
                    <a:bodyPr/>
                    <a:lstStyle/>
                    <a:p>
                      <a:pPr marL="0" marR="0">
                        <a:spcBef>
                          <a:spcPts val="300"/>
                        </a:spcBef>
                        <a:spcAft>
                          <a:spcPts val="300"/>
                        </a:spcAft>
                      </a:pPr>
                      <a:r>
                        <a:rPr lang="it-IT" sz="1400" dirty="0">
                          <a:latin typeface="Arial" pitchFamily="34" charset="0"/>
                          <a:ea typeface="Times"/>
                          <a:cs typeface="Arial" pitchFamily="34" charset="0"/>
                        </a:rPr>
                        <a:t>3D-Winds (Demo)</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Tropospheric winds for weather forecasting and pollution transport</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Doppler lidar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en-US" sz="1400">
                          <a:latin typeface="Arial" pitchFamily="34" charset="0"/>
                          <a:ea typeface="Times"/>
                          <a:cs typeface="Arial" pitchFamily="34" charset="0"/>
                        </a:rPr>
                        <a:t>GRACE-II</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High temporal resolution gravity fields for tracking large scale water movement</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Microwave or laser ranging system</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en-US" sz="1400">
                          <a:latin typeface="Arial" pitchFamily="34" charset="0"/>
                          <a:ea typeface="Times"/>
                          <a:cs typeface="Arial" pitchFamily="34" charset="0"/>
                        </a:rPr>
                        <a:t>LIST</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Land surface topography for landslide hazards and water runoff</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Laser altimeter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en-US" sz="1400">
                          <a:latin typeface="Arial" pitchFamily="34" charset="0"/>
                          <a:ea typeface="Times"/>
                          <a:cs typeface="Arial" pitchFamily="34" charset="0"/>
                        </a:rPr>
                        <a:t>GACM</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Ozone and related gases for intercontinental air quality and stratospheric ozone layer prediction</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UV spectrometer</a:t>
                      </a:r>
                      <a:endParaRPr lang="en-US" sz="2400">
                        <a:latin typeface="Arial" pitchFamily="34" charset="0"/>
                        <a:ea typeface="Times"/>
                        <a:cs typeface="Arial" pitchFamily="34" charset="0"/>
                      </a:endParaRPr>
                    </a:p>
                    <a:p>
                      <a:pPr marL="0" marR="0">
                        <a:spcBef>
                          <a:spcPts val="300"/>
                        </a:spcBef>
                        <a:spcAft>
                          <a:spcPts val="300"/>
                        </a:spcAft>
                      </a:pPr>
                      <a:r>
                        <a:rPr lang="en-US" sz="1400">
                          <a:latin typeface="Arial" pitchFamily="34" charset="0"/>
                          <a:ea typeface="Times"/>
                          <a:cs typeface="Arial" pitchFamily="34" charset="0"/>
                        </a:rPr>
                        <a:t>IR spectrometer</a:t>
                      </a:r>
                      <a:endParaRPr lang="en-US" sz="2400">
                        <a:latin typeface="Arial" pitchFamily="34" charset="0"/>
                        <a:ea typeface="Times"/>
                        <a:cs typeface="Arial" pitchFamily="34" charset="0"/>
                      </a:endParaRPr>
                    </a:p>
                    <a:p>
                      <a:pPr marL="0" marR="0">
                        <a:spcBef>
                          <a:spcPts val="300"/>
                        </a:spcBef>
                        <a:spcAft>
                          <a:spcPts val="300"/>
                        </a:spcAft>
                      </a:pPr>
                      <a:r>
                        <a:rPr lang="en-US" sz="1400">
                          <a:latin typeface="Arial" pitchFamily="34" charset="0"/>
                          <a:ea typeface="Times"/>
                          <a:cs typeface="Arial" pitchFamily="34" charset="0"/>
                        </a:rPr>
                        <a:t>Microwave limb sounder</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en-US" sz="1400">
                          <a:latin typeface="Arial" pitchFamily="34" charset="0"/>
                          <a:ea typeface="Times"/>
                          <a:cs typeface="Arial" pitchFamily="34" charset="0"/>
                        </a:rPr>
                        <a:t>SCLP</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Snow accumulation for fresh water availability</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Ku and X-band radars</a:t>
                      </a:r>
                      <a:endParaRPr lang="en-US" sz="2400">
                        <a:latin typeface="Arial" pitchFamily="34" charset="0"/>
                        <a:ea typeface="Times"/>
                        <a:cs typeface="Arial" pitchFamily="34" charset="0"/>
                      </a:endParaRPr>
                    </a:p>
                    <a:p>
                      <a:pPr marL="0" marR="0">
                        <a:spcBef>
                          <a:spcPts val="300"/>
                        </a:spcBef>
                        <a:spcAft>
                          <a:spcPts val="300"/>
                        </a:spcAft>
                      </a:pPr>
                      <a:r>
                        <a:rPr lang="en-US" sz="1400">
                          <a:latin typeface="Arial" pitchFamily="34" charset="0"/>
                          <a:ea typeface="Times"/>
                          <a:cs typeface="Arial" pitchFamily="34" charset="0"/>
                        </a:rPr>
                        <a:t>K and Ka-band radiometers</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300"/>
                        </a:spcBef>
                        <a:spcAft>
                          <a:spcPts val="300"/>
                        </a:spcAft>
                      </a:pPr>
                      <a:r>
                        <a:rPr lang="en-US" sz="1400">
                          <a:latin typeface="Arial" pitchFamily="34" charset="0"/>
                          <a:ea typeface="Times"/>
                          <a:cs typeface="Arial" pitchFamily="34" charset="0"/>
                        </a:rPr>
                        <a:t>PATH</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a:latin typeface="Arial" pitchFamily="34" charset="0"/>
                          <a:ea typeface="Times"/>
                          <a:cs typeface="Arial" pitchFamily="34" charset="0"/>
                        </a:rPr>
                        <a:t>High frequency, all-weather temperature and humidity soundings for weather and forecasting and SST</a:t>
                      </a:r>
                      <a:endParaRPr lang="en-US" sz="240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400" dirty="0">
                          <a:latin typeface="Arial" pitchFamily="34" charset="0"/>
                          <a:ea typeface="Times"/>
                          <a:cs typeface="Arial" pitchFamily="34" charset="0"/>
                        </a:rPr>
                        <a:t>MW array spectrometer</a:t>
                      </a:r>
                      <a:endParaRPr lang="en-US" sz="2400" dirty="0">
                        <a:latin typeface="Arial" pitchFamily="34" charset="0"/>
                        <a:ea typeface="Times"/>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C7B40B2-4862-43FE-AFD3-55729E66946C}" type="slidenum">
              <a:rPr lang="en-US"/>
              <a:pPr/>
              <a:t>2</a:t>
            </a:fld>
            <a:endParaRPr lang="en-US"/>
          </a:p>
        </p:txBody>
      </p:sp>
      <p:pic>
        <p:nvPicPr>
          <p:cNvPr id="36867" name="Picture 2" descr="2Apr1960B"/>
          <p:cNvPicPr>
            <a:picLocks noChangeAspect="1" noChangeArrowheads="1"/>
          </p:cNvPicPr>
          <p:nvPr/>
        </p:nvPicPr>
        <p:blipFill>
          <a:blip r:embed="rId3"/>
          <a:srcRect/>
          <a:stretch>
            <a:fillRect/>
          </a:stretch>
        </p:blipFill>
        <p:spPr bwMode="auto">
          <a:xfrm>
            <a:off x="3654425" y="939800"/>
            <a:ext cx="4806950" cy="5135563"/>
          </a:xfrm>
          <a:prstGeom prst="rect">
            <a:avLst/>
          </a:prstGeom>
          <a:noFill/>
          <a:ln w="9525">
            <a:noFill/>
            <a:miter lim="800000"/>
            <a:headEnd/>
            <a:tailEnd/>
          </a:ln>
        </p:spPr>
      </p:pic>
      <p:sp>
        <p:nvSpPr>
          <p:cNvPr id="36868" name="Rectangle 3"/>
          <p:cNvSpPr>
            <a:spLocks noGrp="1" noChangeArrowheads="1"/>
          </p:cNvSpPr>
          <p:nvPr>
            <p:ph type="title"/>
          </p:nvPr>
        </p:nvSpPr>
        <p:spPr>
          <a:xfrm>
            <a:off x="246063" y="147638"/>
            <a:ext cx="8897937" cy="649287"/>
          </a:xfrm>
        </p:spPr>
        <p:txBody>
          <a:bodyPr/>
          <a:lstStyle/>
          <a:p>
            <a:r>
              <a:rPr lang="en-US" sz="3200" b="1" dirty="0" smtClean="0"/>
              <a:t>A Proud History</a:t>
            </a:r>
            <a:endParaRPr lang="en-US" sz="3800" b="1" dirty="0" smtClean="0">
              <a:latin typeface="Times New Roman" charset="0"/>
            </a:endParaRPr>
          </a:p>
        </p:txBody>
      </p:sp>
      <p:sp>
        <p:nvSpPr>
          <p:cNvPr id="36869" name="Text Box 4"/>
          <p:cNvSpPr txBox="1">
            <a:spLocks noChangeArrowheads="1"/>
          </p:cNvSpPr>
          <p:nvPr/>
        </p:nvSpPr>
        <p:spPr bwMode="auto">
          <a:xfrm>
            <a:off x="419100" y="1409700"/>
            <a:ext cx="2794000" cy="2976563"/>
          </a:xfrm>
          <a:prstGeom prst="rect">
            <a:avLst/>
          </a:prstGeom>
          <a:noFill/>
          <a:ln w="28575">
            <a:noFill/>
            <a:miter lim="800000"/>
            <a:headEnd/>
            <a:tailEnd/>
          </a:ln>
        </p:spPr>
        <p:txBody>
          <a:bodyPr lIns="91436" tIns="45718" rIns="91436" bIns="45718">
            <a:spAutoFit/>
          </a:bodyPr>
          <a:lstStyle/>
          <a:p>
            <a:pPr marL="228600" indent="-228600">
              <a:buFontTx/>
              <a:buChar char="•"/>
            </a:pPr>
            <a:r>
              <a:rPr lang="en-US" dirty="0">
                <a:latin typeface="Calibri" pitchFamily="-110" charset="0"/>
              </a:rPr>
              <a:t>TIROS I</a:t>
            </a:r>
          </a:p>
          <a:p>
            <a:pPr marL="228600" indent="-228600">
              <a:spcBef>
                <a:spcPct val="50000"/>
              </a:spcBef>
              <a:buFontTx/>
              <a:buChar char="•"/>
            </a:pPr>
            <a:r>
              <a:rPr lang="en-US" dirty="0">
                <a:latin typeface="Calibri" pitchFamily="-110" charset="0"/>
              </a:rPr>
              <a:t>Launched</a:t>
            </a:r>
          </a:p>
          <a:p>
            <a:pPr marL="228600" indent="-228600"/>
            <a:r>
              <a:rPr lang="en-US" dirty="0">
                <a:latin typeface="Calibri" pitchFamily="-110" charset="0"/>
              </a:rPr>
              <a:t>	April 1, 1960</a:t>
            </a:r>
          </a:p>
          <a:p>
            <a:pPr marL="228600" indent="-228600">
              <a:buFontTx/>
              <a:buChar char="•"/>
            </a:pPr>
            <a:endParaRPr lang="en-US" dirty="0">
              <a:latin typeface="Calibri" pitchFamily="-110" charset="0"/>
            </a:endParaRPr>
          </a:p>
          <a:p>
            <a:pPr marL="228600" indent="-228600">
              <a:buFontTx/>
              <a:buChar char="•"/>
            </a:pPr>
            <a:r>
              <a:rPr lang="en-US" dirty="0">
                <a:latin typeface="Calibri" pitchFamily="-110" charset="0"/>
              </a:rPr>
              <a:t>The first picture from space.  Here is where NASA began its mission of observing the Earth’s weather.</a:t>
            </a:r>
          </a:p>
          <a:p>
            <a:pPr marL="228600" indent="-228600" algn="ctr">
              <a:buFontTx/>
              <a:buChar char="•"/>
            </a:pPr>
            <a:endParaRPr lang="en-US" i="1" dirty="0">
              <a:latin typeface="Calibri" pitchFamily="-110"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C7B40B2-4862-43FE-AFD3-55729E66946C}" type="slidenum">
              <a:rPr lang="en-US"/>
              <a:pPr/>
              <a:t>3</a:t>
            </a:fld>
            <a:endParaRPr lang="en-US"/>
          </a:p>
        </p:txBody>
      </p:sp>
      <p:sp>
        <p:nvSpPr>
          <p:cNvPr id="8" name="TextBox 7"/>
          <p:cNvSpPr txBox="1"/>
          <p:nvPr/>
        </p:nvSpPr>
        <p:spPr>
          <a:xfrm>
            <a:off x="457200" y="1177290"/>
            <a:ext cx="8382000" cy="5909310"/>
          </a:xfrm>
          <a:prstGeom prst="rect">
            <a:avLst/>
          </a:prstGeom>
          <a:noFill/>
        </p:spPr>
        <p:txBody>
          <a:bodyPr wrap="square" rtlCol="0">
            <a:spAutoFit/>
          </a:bodyPr>
          <a:lstStyle/>
          <a:p>
            <a:pPr marL="228600" indent="-228600">
              <a:buFont typeface="Arial"/>
              <a:buChar char="•"/>
            </a:pPr>
            <a:r>
              <a:rPr lang="en-US" sz="2000" dirty="0" smtClean="0"/>
              <a:t>On April first 1960 the USA launched its first meteorological satellite, TIROS 1.</a:t>
            </a:r>
          </a:p>
          <a:p>
            <a:pPr marL="228600" indent="-228600">
              <a:buFont typeface="Arial"/>
              <a:buChar char="•"/>
            </a:pPr>
            <a:endParaRPr lang="en-US" sz="2000" dirty="0" smtClean="0"/>
          </a:p>
          <a:p>
            <a:pPr marL="228600" indent="-228600">
              <a:buFont typeface="Arial"/>
              <a:buChar char="•"/>
            </a:pPr>
            <a:r>
              <a:rPr lang="en-US" sz="2000" dirty="0" smtClean="0"/>
              <a:t>Its importance did not go unnoticed to the operational community and to the scientific community.</a:t>
            </a:r>
          </a:p>
          <a:p>
            <a:pPr marL="228600" indent="-228600">
              <a:buFont typeface="Arial"/>
              <a:buChar char="•"/>
            </a:pPr>
            <a:endParaRPr lang="en-US" sz="2000" dirty="0" smtClean="0"/>
          </a:p>
          <a:p>
            <a:pPr marL="228600" indent="-228600">
              <a:buFont typeface="Arial"/>
              <a:buChar char="•"/>
            </a:pPr>
            <a:r>
              <a:rPr lang="en-US" sz="2000" dirty="0" smtClean="0"/>
              <a:t>The event was also of profound political importance.</a:t>
            </a:r>
          </a:p>
          <a:p>
            <a:pPr marL="228600" indent="-228600"/>
            <a:r>
              <a:rPr lang="en-US" sz="2000" dirty="0" smtClean="0"/>
              <a:t> </a:t>
            </a:r>
          </a:p>
          <a:p>
            <a:pPr marL="228600" indent="-228600">
              <a:buFont typeface="Arial"/>
              <a:buChar char="•"/>
            </a:pPr>
            <a:r>
              <a:rPr lang="en-US" sz="2000" dirty="0" smtClean="0"/>
              <a:t>President Kennedy in an address at the UN in 1961 called on the countries of the world to exploit this new tool jointly.</a:t>
            </a:r>
          </a:p>
          <a:p>
            <a:pPr marL="228600" indent="-228600">
              <a:buFont typeface="Arial"/>
              <a:buChar char="•"/>
            </a:pPr>
            <a:endParaRPr lang="en-US" sz="2000" dirty="0" smtClean="0"/>
          </a:p>
          <a:p>
            <a:pPr marL="228600" indent="-228600">
              <a:buFont typeface="Arial"/>
              <a:buChar char="•"/>
            </a:pPr>
            <a:r>
              <a:rPr lang="en-US" sz="2000" dirty="0" smtClean="0"/>
              <a:t>The battle for resources:</a:t>
            </a:r>
          </a:p>
          <a:p>
            <a:pPr marL="684213" lvl="1" indent="-227013">
              <a:buFont typeface="Arial"/>
              <a:buChar char="•"/>
            </a:pPr>
            <a:r>
              <a:rPr lang="en-US" sz="2000" dirty="0" smtClean="0"/>
              <a:t>Scientists recognized the need for a major research effort for an effective use of these new observations.</a:t>
            </a:r>
          </a:p>
          <a:p>
            <a:pPr marL="684213" lvl="1" indent="-227013">
              <a:buFont typeface="Arial"/>
              <a:buChar char="•"/>
            </a:pPr>
            <a:r>
              <a:rPr lang="en-US" sz="2000" dirty="0" smtClean="0"/>
              <a:t>They  recognized that a battle for resources was inevitable</a:t>
            </a:r>
          </a:p>
          <a:p>
            <a:pPr marL="684213" lvl="1" indent="-227013">
              <a:buFont typeface="Arial"/>
              <a:buChar char="•"/>
            </a:pPr>
            <a:r>
              <a:rPr lang="en-US" sz="2000" dirty="0" smtClean="0"/>
              <a:t>They also recognized the important role that our science can play  and the responsibility we have to provide reliable information to the policy makers </a:t>
            </a:r>
          </a:p>
          <a:p>
            <a:endParaRPr lang="en-US" dirty="0"/>
          </a:p>
        </p:txBody>
      </p:sp>
      <p:sp>
        <p:nvSpPr>
          <p:cNvPr id="9" name="Title 1"/>
          <p:cNvSpPr>
            <a:spLocks noGrp="1"/>
          </p:cNvSpPr>
          <p:nvPr>
            <p:ph type="title"/>
          </p:nvPr>
        </p:nvSpPr>
        <p:spPr>
          <a:xfrm>
            <a:off x="457200" y="152400"/>
            <a:ext cx="8229600" cy="563563"/>
          </a:xfrm>
        </p:spPr>
        <p:txBody>
          <a:bodyPr>
            <a:noAutofit/>
          </a:bodyPr>
          <a:lstStyle/>
          <a:p>
            <a:r>
              <a:rPr lang="en-US" sz="3200" b="1" dirty="0" smtClean="0">
                <a:ea typeface="ＭＳ Ｐゴシック" pitchFamily="-48" charset="-128"/>
              </a:rPr>
              <a:t>50 Year Ago…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C7B40B2-4862-43FE-AFD3-55729E66946C}" type="slidenum">
              <a:rPr lang="en-US"/>
              <a:pPr/>
              <a:t>4</a:t>
            </a:fld>
            <a:endParaRPr lang="en-US"/>
          </a:p>
        </p:txBody>
      </p:sp>
      <p:sp>
        <p:nvSpPr>
          <p:cNvPr id="8" name="TextBox 7"/>
          <p:cNvSpPr txBox="1"/>
          <p:nvPr/>
        </p:nvSpPr>
        <p:spPr>
          <a:xfrm>
            <a:off x="457200" y="1066800"/>
            <a:ext cx="8382000" cy="6278642"/>
          </a:xfrm>
          <a:prstGeom prst="rect">
            <a:avLst/>
          </a:prstGeom>
          <a:noFill/>
        </p:spPr>
        <p:txBody>
          <a:bodyPr wrap="square" rtlCol="0">
            <a:spAutoFit/>
          </a:bodyPr>
          <a:lstStyle/>
          <a:p>
            <a:pPr marL="228600" indent="-228600">
              <a:buFont typeface="Arial"/>
              <a:buChar char="•"/>
            </a:pPr>
            <a:r>
              <a:rPr lang="en-US" sz="2800" dirty="0" smtClean="0"/>
              <a:t>Battle for resources is on-going.</a:t>
            </a:r>
          </a:p>
          <a:p>
            <a:pPr marL="228600" indent="-228600"/>
            <a:endParaRPr lang="en-US" sz="2800" dirty="0" smtClean="0"/>
          </a:p>
          <a:p>
            <a:pPr marL="228600" indent="-228600">
              <a:buFont typeface="Arial"/>
              <a:buChar char="•"/>
            </a:pPr>
            <a:r>
              <a:rPr lang="en-US" sz="2800" dirty="0" smtClean="0"/>
              <a:t>Our responsibility to provide reliable information to policy makers remains.</a:t>
            </a:r>
          </a:p>
          <a:p>
            <a:pPr marL="228600" indent="-228600"/>
            <a:endParaRPr lang="en-US" sz="2800" dirty="0" smtClean="0"/>
          </a:p>
          <a:p>
            <a:pPr marL="228600" indent="-228600">
              <a:buFont typeface="Arial"/>
              <a:buChar char="•"/>
            </a:pPr>
            <a:r>
              <a:rPr lang="en-US" sz="2800" dirty="0" smtClean="0"/>
              <a:t>We have a stronger realization of the potential global economic impact of our science.</a:t>
            </a:r>
          </a:p>
          <a:p>
            <a:pPr marL="228600" indent="-228600"/>
            <a:endParaRPr lang="en-US" sz="2800" dirty="0" smtClean="0"/>
          </a:p>
          <a:p>
            <a:pPr marL="228600" indent="-228600">
              <a:buFont typeface="Arial"/>
              <a:buChar char="•"/>
            </a:pPr>
            <a:r>
              <a:rPr lang="en-US" sz="2800" dirty="0" smtClean="0"/>
              <a:t>In general, we have an even stronger realization that our problems and challenges are global.</a:t>
            </a:r>
          </a:p>
          <a:p>
            <a:pPr marL="228600" indent="-228600"/>
            <a:endParaRPr lang="en-US" sz="2800" dirty="0" smtClean="0"/>
          </a:p>
          <a:p>
            <a:pPr marL="228600" indent="-228600">
              <a:buFont typeface="Arial"/>
              <a:buChar char="•"/>
            </a:pPr>
            <a:r>
              <a:rPr lang="en-US" sz="2800" dirty="0" smtClean="0"/>
              <a:t>The role of satellites is to provide the global view of the Earth System.</a:t>
            </a:r>
          </a:p>
          <a:p>
            <a:pPr marL="228600" indent="-228600">
              <a:buFont typeface="Arial"/>
              <a:buChar char="•"/>
            </a:pPr>
            <a:endParaRPr lang="en-US" sz="2000" dirty="0" smtClean="0"/>
          </a:p>
          <a:p>
            <a:endParaRPr lang="en-US" dirty="0"/>
          </a:p>
        </p:txBody>
      </p:sp>
      <p:sp>
        <p:nvSpPr>
          <p:cNvPr id="9" name="Title 1"/>
          <p:cNvSpPr>
            <a:spLocks noGrp="1"/>
          </p:cNvSpPr>
          <p:nvPr>
            <p:ph type="title"/>
          </p:nvPr>
        </p:nvSpPr>
        <p:spPr>
          <a:xfrm>
            <a:off x="457200" y="152400"/>
            <a:ext cx="8229600" cy="563563"/>
          </a:xfrm>
        </p:spPr>
        <p:txBody>
          <a:bodyPr>
            <a:noAutofit/>
          </a:bodyPr>
          <a:lstStyle/>
          <a:p>
            <a:r>
              <a:rPr lang="en-US" sz="3200" b="1" dirty="0" smtClean="0">
                <a:ea typeface="ＭＳ Ｐゴシック" pitchFamily="-48" charset="-128"/>
              </a:rPr>
              <a:t>Half a Century Later…</a:t>
            </a:r>
          </a:p>
        </p:txBody>
      </p:sp>
      <p:sp>
        <p:nvSpPr>
          <p:cNvPr id="5" name="TextBox 4"/>
          <p:cNvSpPr txBox="1"/>
          <p:nvPr/>
        </p:nvSpPr>
        <p:spPr>
          <a:xfrm>
            <a:off x="5029200" y="4495800"/>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563563"/>
          </a:xfrm>
        </p:spPr>
        <p:txBody>
          <a:bodyPr>
            <a:normAutofit/>
          </a:bodyPr>
          <a:lstStyle/>
          <a:p>
            <a:r>
              <a:rPr lang="en-US" sz="2500" b="1" dirty="0" smtClean="0">
                <a:ea typeface="ＭＳ Ｐゴシック" pitchFamily="-48" charset="-128"/>
              </a:rPr>
              <a:t>Images from TIROS 1, the First Successful Weather Satellite</a:t>
            </a:r>
          </a:p>
        </p:txBody>
      </p:sp>
      <p:sp>
        <p:nvSpPr>
          <p:cNvPr id="34819" name="TextBox 5"/>
          <p:cNvSpPr txBox="1">
            <a:spLocks noChangeArrowheads="1"/>
          </p:cNvSpPr>
          <p:nvPr/>
        </p:nvSpPr>
        <p:spPr bwMode="auto">
          <a:xfrm>
            <a:off x="57150" y="6505575"/>
            <a:ext cx="3838575" cy="276225"/>
          </a:xfrm>
          <a:prstGeom prst="rect">
            <a:avLst/>
          </a:prstGeom>
          <a:noFill/>
          <a:ln w="9525">
            <a:noFill/>
            <a:miter lim="800000"/>
            <a:headEnd/>
            <a:tailEnd/>
          </a:ln>
        </p:spPr>
        <p:txBody>
          <a:bodyPr wrap="none">
            <a:spAutoFit/>
          </a:bodyPr>
          <a:lstStyle/>
          <a:p>
            <a:r>
              <a:rPr lang="en-US" sz="1200" dirty="0">
                <a:solidFill>
                  <a:srgbClr val="008000"/>
                </a:solidFill>
                <a:latin typeface="Calibri" pitchFamily="-110" charset="0"/>
                <a:cs typeface="Arial" charset="0"/>
              </a:rPr>
              <a:t>TIROS = Television and Infrared Observation Satellite</a:t>
            </a:r>
          </a:p>
        </p:txBody>
      </p:sp>
      <p:pic>
        <p:nvPicPr>
          <p:cNvPr id="34820" name="Picture 5" descr="TIROS-1-Earth.png"/>
          <p:cNvPicPr>
            <a:picLocks noChangeAspect="1"/>
          </p:cNvPicPr>
          <p:nvPr/>
        </p:nvPicPr>
        <p:blipFill>
          <a:blip r:embed="rId3"/>
          <a:srcRect l="4546" r="3030"/>
          <a:stretch>
            <a:fillRect/>
          </a:stretch>
        </p:blipFill>
        <p:spPr bwMode="auto">
          <a:xfrm>
            <a:off x="2362200" y="914400"/>
            <a:ext cx="4648200" cy="560863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15027041-4AD7-42B5-84D0-D548B16E12AF}"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563563"/>
          </a:xfrm>
        </p:spPr>
        <p:txBody>
          <a:bodyPr>
            <a:normAutofit/>
          </a:bodyPr>
          <a:lstStyle/>
          <a:p>
            <a:r>
              <a:rPr lang="en-US" sz="2500" b="1" smtClean="0">
                <a:ea typeface="ＭＳ Ｐゴシック" pitchFamily="-48" charset="-128"/>
              </a:rPr>
              <a:t>Images from TIROS 1, the First Successful Weather Satellite</a:t>
            </a:r>
          </a:p>
        </p:txBody>
      </p:sp>
      <p:sp>
        <p:nvSpPr>
          <p:cNvPr id="34819" name="TextBox 5"/>
          <p:cNvSpPr txBox="1">
            <a:spLocks noChangeArrowheads="1"/>
          </p:cNvSpPr>
          <p:nvPr/>
        </p:nvSpPr>
        <p:spPr bwMode="auto">
          <a:xfrm>
            <a:off x="57150" y="6505575"/>
            <a:ext cx="3838575" cy="276225"/>
          </a:xfrm>
          <a:prstGeom prst="rect">
            <a:avLst/>
          </a:prstGeom>
          <a:noFill/>
          <a:ln w="9525">
            <a:noFill/>
            <a:miter lim="800000"/>
            <a:headEnd/>
            <a:tailEnd/>
          </a:ln>
        </p:spPr>
        <p:txBody>
          <a:bodyPr wrap="none">
            <a:spAutoFit/>
          </a:bodyPr>
          <a:lstStyle/>
          <a:p>
            <a:r>
              <a:rPr lang="en-US" sz="1200">
                <a:solidFill>
                  <a:srgbClr val="008000"/>
                </a:solidFill>
                <a:latin typeface="Calibri" pitchFamily="-110" charset="0"/>
                <a:cs typeface="Arial" charset="0"/>
              </a:rPr>
              <a:t>TIROS = Television and Infrared Observation Satellite</a:t>
            </a:r>
          </a:p>
        </p:txBody>
      </p:sp>
      <p:pic>
        <p:nvPicPr>
          <p:cNvPr id="34821" name="Picture 6" descr="TIROS_I_cycloneJuly1961_17W45S_SAtlantic.jpg"/>
          <p:cNvPicPr>
            <a:picLocks noChangeAspect="1"/>
          </p:cNvPicPr>
          <p:nvPr/>
        </p:nvPicPr>
        <p:blipFill>
          <a:blip r:embed="rId3"/>
          <a:srcRect/>
          <a:stretch>
            <a:fillRect/>
          </a:stretch>
        </p:blipFill>
        <p:spPr bwMode="auto">
          <a:xfrm>
            <a:off x="1905000" y="1694655"/>
            <a:ext cx="5486400" cy="4762873"/>
          </a:xfrm>
          <a:prstGeom prst="rect">
            <a:avLst/>
          </a:prstGeom>
          <a:noFill/>
          <a:ln w="9525">
            <a:noFill/>
            <a:miter lim="800000"/>
            <a:headEnd/>
            <a:tailEnd/>
          </a:ln>
        </p:spPr>
      </p:pic>
      <p:sp>
        <p:nvSpPr>
          <p:cNvPr id="34822" name="TextBox 5"/>
          <p:cNvSpPr txBox="1">
            <a:spLocks noChangeArrowheads="1"/>
          </p:cNvSpPr>
          <p:nvPr/>
        </p:nvSpPr>
        <p:spPr bwMode="auto">
          <a:xfrm>
            <a:off x="1676400" y="1048543"/>
            <a:ext cx="5638800" cy="369332"/>
          </a:xfrm>
          <a:prstGeom prst="rect">
            <a:avLst/>
          </a:prstGeom>
          <a:noFill/>
          <a:ln w="9525">
            <a:noFill/>
            <a:miter lim="800000"/>
            <a:headEnd/>
            <a:tailEnd/>
          </a:ln>
        </p:spPr>
        <p:txBody>
          <a:bodyPr wrap="square">
            <a:spAutoFit/>
          </a:bodyPr>
          <a:lstStyle/>
          <a:p>
            <a:pPr algn="ctr"/>
            <a:r>
              <a:rPr lang="en-US" dirty="0">
                <a:latin typeface="Calibri" pitchFamily="-110" charset="0"/>
                <a:cs typeface="Arial" charset="0"/>
              </a:rPr>
              <a:t>TIROS 1 image of a mid-latitude cyclone, July 1961</a:t>
            </a:r>
          </a:p>
        </p:txBody>
      </p:sp>
      <p:sp>
        <p:nvSpPr>
          <p:cNvPr id="7" name="Slide Number Placeholder 6"/>
          <p:cNvSpPr>
            <a:spLocks noGrp="1"/>
          </p:cNvSpPr>
          <p:nvPr>
            <p:ph type="sldNum" sz="quarter" idx="12"/>
          </p:nvPr>
        </p:nvSpPr>
        <p:spPr/>
        <p:txBody>
          <a:bodyPr/>
          <a:lstStyle/>
          <a:p>
            <a:fld id="{15027041-4AD7-42B5-84D0-D548B16E12AF}"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2349" y="5598720"/>
            <a:ext cx="1647607" cy="1077218"/>
          </a:xfrm>
          <a:prstGeom prst="rect">
            <a:avLst/>
          </a:prstGeom>
          <a:noFill/>
        </p:spPr>
        <p:txBody>
          <a:bodyPr wrap="none" rtlCol="0">
            <a:spAutoFit/>
          </a:bodyPr>
          <a:lstStyle/>
          <a:p>
            <a:pPr algn="ctr"/>
            <a:r>
              <a:rPr lang="en-US" sz="1600" dirty="0" smtClean="0"/>
              <a:t>MODIS true-color</a:t>
            </a:r>
          </a:p>
          <a:p>
            <a:pPr algn="ctr"/>
            <a:r>
              <a:rPr lang="en-US" sz="1600" dirty="0" smtClean="0"/>
              <a:t>Hurricane Rick</a:t>
            </a:r>
          </a:p>
          <a:p>
            <a:pPr algn="ctr"/>
            <a:r>
              <a:rPr lang="en-US" sz="1600" dirty="0" smtClean="0"/>
              <a:t>off of Baja CA</a:t>
            </a:r>
          </a:p>
          <a:p>
            <a:pPr algn="ctr"/>
            <a:r>
              <a:rPr lang="en-US" sz="1600" dirty="0" smtClean="0"/>
              <a:t> 18 Oct 2009</a:t>
            </a:r>
            <a:endParaRPr lang="en-US" sz="1600" dirty="0"/>
          </a:p>
        </p:txBody>
      </p:sp>
      <p:pic>
        <p:nvPicPr>
          <p:cNvPr id="5" name="Picture 4" descr="3.tiff"/>
          <p:cNvPicPr>
            <a:picLocks noChangeAspect="1"/>
          </p:cNvPicPr>
          <p:nvPr/>
        </p:nvPicPr>
        <p:blipFill>
          <a:blip r:embed="rId3"/>
          <a:stretch>
            <a:fillRect/>
          </a:stretch>
        </p:blipFill>
        <p:spPr>
          <a:xfrm>
            <a:off x="405484" y="479550"/>
            <a:ext cx="6642832" cy="5727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52349" y="5598720"/>
            <a:ext cx="1647607" cy="1077218"/>
          </a:xfrm>
          <a:prstGeom prst="rect">
            <a:avLst/>
          </a:prstGeom>
          <a:noFill/>
        </p:spPr>
        <p:txBody>
          <a:bodyPr wrap="none" rtlCol="0">
            <a:spAutoFit/>
          </a:bodyPr>
          <a:lstStyle/>
          <a:p>
            <a:pPr algn="ctr"/>
            <a:r>
              <a:rPr lang="en-US" sz="1600" dirty="0" smtClean="0"/>
              <a:t>MODIS true-color</a:t>
            </a:r>
          </a:p>
          <a:p>
            <a:pPr algn="ctr"/>
            <a:r>
              <a:rPr lang="en-US" sz="1600" dirty="0" smtClean="0"/>
              <a:t>Hurricane Rick</a:t>
            </a:r>
          </a:p>
          <a:p>
            <a:pPr algn="ctr"/>
            <a:r>
              <a:rPr lang="en-US" sz="1600" dirty="0" smtClean="0"/>
              <a:t>off of Baja CA</a:t>
            </a:r>
          </a:p>
          <a:p>
            <a:pPr algn="ctr"/>
            <a:r>
              <a:rPr lang="en-US" sz="1600" dirty="0" smtClean="0"/>
              <a:t> 18 Oct 2009</a:t>
            </a:r>
            <a:endParaRPr lang="en-US" sz="1600" dirty="0"/>
          </a:p>
        </p:txBody>
      </p:sp>
      <p:pic>
        <p:nvPicPr>
          <p:cNvPr id="4" name="Picture 3" descr="modis_test (from Rob Simmons.jpg"/>
          <p:cNvPicPr>
            <a:picLocks noChangeAspect="1"/>
          </p:cNvPicPr>
          <p:nvPr/>
        </p:nvPicPr>
        <p:blipFill>
          <a:blip r:embed="rId3"/>
          <a:srcRect r="14851"/>
          <a:stretch>
            <a:fillRect/>
          </a:stretch>
        </p:blipFill>
        <p:spPr>
          <a:xfrm>
            <a:off x="254420" y="398791"/>
            <a:ext cx="6841422" cy="61259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81000" y="533400"/>
            <a:ext cx="8534400" cy="533400"/>
          </a:xfrm>
        </p:spPr>
        <p:txBody>
          <a:bodyPr>
            <a:normAutofit fontScale="90000"/>
          </a:bodyPr>
          <a:lstStyle/>
          <a:p>
            <a:r>
              <a:rPr lang="en-US" sz="4000" b="1" smtClean="0"/>
              <a:t>Human induced changes are small:  performance requirements are large</a:t>
            </a:r>
            <a:endParaRPr lang="en-US" sz="4000" smtClean="0"/>
          </a:p>
        </p:txBody>
      </p:sp>
      <p:sp>
        <p:nvSpPr>
          <p:cNvPr id="38915" name="Text Box 3"/>
          <p:cNvSpPr txBox="1">
            <a:spLocks/>
          </p:cNvSpPr>
          <p:nvPr/>
        </p:nvSpPr>
        <p:spPr bwMode="auto">
          <a:xfrm>
            <a:off x="457200" y="1470025"/>
            <a:ext cx="8305800" cy="4231928"/>
          </a:xfrm>
          <a:prstGeom prst="rect">
            <a:avLst/>
          </a:prstGeom>
          <a:noFill/>
          <a:ln w="25400">
            <a:noFill/>
            <a:miter lim="800000"/>
            <a:headEnd/>
            <a:tailEnd/>
          </a:ln>
        </p:spPr>
        <p:txBody>
          <a:bodyPr>
            <a:spAutoFit/>
          </a:bodyPr>
          <a:lstStyle/>
          <a:p>
            <a:pPr>
              <a:spcBef>
                <a:spcPct val="50000"/>
              </a:spcBef>
              <a:buFontTx/>
              <a:buChar char="•"/>
            </a:pPr>
            <a:r>
              <a:rPr lang="en-US" sz="2900" dirty="0">
                <a:solidFill>
                  <a:schemeClr val="bg1"/>
                </a:solidFill>
                <a:latin typeface="Calibri" pitchFamily="-110" charset="0"/>
              </a:rPr>
              <a:t> </a:t>
            </a:r>
            <a:r>
              <a:rPr lang="en-US" sz="2400" dirty="0">
                <a:latin typeface="Calibri" pitchFamily="-110" charset="0"/>
              </a:rPr>
              <a:t>CO</a:t>
            </a:r>
            <a:r>
              <a:rPr lang="en-US" sz="2400" baseline="-25000" dirty="0">
                <a:latin typeface="Calibri" pitchFamily="-110" charset="0"/>
              </a:rPr>
              <a:t>2</a:t>
            </a:r>
            <a:endParaRPr lang="en-US" sz="2400" dirty="0">
              <a:latin typeface="Calibri" pitchFamily="-110" charset="0"/>
            </a:endParaRPr>
          </a:p>
          <a:p>
            <a:pPr marL="692150" lvl="1" indent="-234950">
              <a:buFontTx/>
              <a:buChar char="-"/>
            </a:pPr>
            <a:r>
              <a:rPr lang="en-US" sz="2400" dirty="0">
                <a:latin typeface="Calibri" pitchFamily="-110" charset="0"/>
              </a:rPr>
              <a:t>Precision:  1ppmv</a:t>
            </a:r>
          </a:p>
          <a:p>
            <a:pPr marL="692150" lvl="1" indent="-234950">
              <a:buFontTx/>
              <a:buChar char="-"/>
            </a:pPr>
            <a:r>
              <a:rPr lang="en-US" sz="2400" dirty="0">
                <a:latin typeface="Calibri" pitchFamily="-110" charset="0"/>
              </a:rPr>
              <a:t>Duration:  2-3 years</a:t>
            </a:r>
          </a:p>
          <a:p>
            <a:pPr>
              <a:spcBef>
                <a:spcPct val="50000"/>
              </a:spcBef>
              <a:buFontTx/>
              <a:buChar char="•"/>
            </a:pPr>
            <a:r>
              <a:rPr lang="en-US" sz="2400" dirty="0">
                <a:latin typeface="Calibri" pitchFamily="-110" charset="0"/>
              </a:rPr>
              <a:t> Total O</a:t>
            </a:r>
            <a:r>
              <a:rPr lang="en-US" sz="2400" baseline="-25000" dirty="0">
                <a:latin typeface="Calibri" pitchFamily="-110" charset="0"/>
              </a:rPr>
              <a:t>3</a:t>
            </a:r>
            <a:endParaRPr lang="en-US" sz="2400" dirty="0">
              <a:latin typeface="Calibri" pitchFamily="-110" charset="0"/>
            </a:endParaRPr>
          </a:p>
          <a:p>
            <a:pPr marL="692150" lvl="1" indent="-234950">
              <a:buFontTx/>
              <a:buChar char="-"/>
            </a:pPr>
            <a:r>
              <a:rPr lang="en-US" sz="2400" dirty="0">
                <a:latin typeface="Calibri" pitchFamily="-110" charset="0"/>
              </a:rPr>
              <a:t>Trend:  1% per decade</a:t>
            </a:r>
          </a:p>
          <a:p>
            <a:pPr marL="692150" lvl="1" indent="-234950">
              <a:buFontTx/>
              <a:buChar char="-"/>
            </a:pPr>
            <a:r>
              <a:rPr lang="en-US" sz="2400" dirty="0">
                <a:latin typeface="Calibri" pitchFamily="-110" charset="0"/>
              </a:rPr>
              <a:t>Duration:  Continuous</a:t>
            </a:r>
          </a:p>
          <a:p>
            <a:pPr>
              <a:spcBef>
                <a:spcPct val="50000"/>
              </a:spcBef>
              <a:buFontTx/>
              <a:buChar char="•"/>
            </a:pPr>
            <a:r>
              <a:rPr lang="en-US" sz="2400" dirty="0">
                <a:latin typeface="Calibri" pitchFamily="-110" charset="0"/>
              </a:rPr>
              <a:t> Ice Sheets and Sea Ice</a:t>
            </a:r>
          </a:p>
          <a:p>
            <a:pPr marL="692150" lvl="1" indent="-234950">
              <a:buFontTx/>
              <a:buChar char="-"/>
            </a:pPr>
            <a:r>
              <a:rPr lang="en-US" sz="2400" dirty="0">
                <a:latin typeface="Calibri" pitchFamily="-110" charset="0"/>
              </a:rPr>
              <a:t>Ice Sheets Elevation:  1 cm/year on the scale of 100km</a:t>
            </a:r>
          </a:p>
          <a:p>
            <a:pPr marL="692150" lvl="1" indent="-234950">
              <a:buFontTx/>
              <a:buChar char="-"/>
            </a:pPr>
            <a:r>
              <a:rPr lang="en-US" sz="2400" dirty="0">
                <a:latin typeface="Calibri" pitchFamily="-110" charset="0"/>
              </a:rPr>
              <a:t>Sea ice thickness:  20 cm</a:t>
            </a:r>
          </a:p>
          <a:p>
            <a:pPr marL="692150" lvl="1" indent="-234950">
              <a:buFontTx/>
              <a:buChar char="-"/>
            </a:pPr>
            <a:r>
              <a:rPr lang="en-US" sz="2400" dirty="0">
                <a:latin typeface="Calibri" pitchFamily="-110" charset="0"/>
              </a:rPr>
              <a:t>Duration:  3-5 years</a:t>
            </a:r>
          </a:p>
        </p:txBody>
      </p:sp>
      <p:sp>
        <p:nvSpPr>
          <p:cNvPr id="4" name="Slide Number Placeholder 3"/>
          <p:cNvSpPr>
            <a:spLocks noGrp="1"/>
          </p:cNvSpPr>
          <p:nvPr>
            <p:ph type="sldNum" sz="quarter" idx="12"/>
          </p:nvPr>
        </p:nvSpPr>
        <p:spPr/>
        <p:txBody>
          <a:bodyPr/>
          <a:lstStyle/>
          <a:p>
            <a:fld id="{EC3CD7C0-17F0-4AE5-86F4-B19178F9897B}" type="slidenum">
              <a:rPr lang="en-US"/>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1980</TotalTime>
  <Words>1055</Words>
  <Application>Microsoft Office PowerPoint</Application>
  <PresentationFormat>On-screen Show (4:3)</PresentationFormat>
  <Paragraphs>213</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50 Years of Meteorological Satellite Experiments –  The NASA Perspective</vt:lpstr>
      <vt:lpstr>A Proud History</vt:lpstr>
      <vt:lpstr>50 Year Ago…</vt:lpstr>
      <vt:lpstr>Half a Century Later…</vt:lpstr>
      <vt:lpstr>Images from TIROS 1, the First Successful Weather Satellite</vt:lpstr>
      <vt:lpstr>Images from TIROS 1, the First Successful Weather Satellite</vt:lpstr>
      <vt:lpstr>Slide 7</vt:lpstr>
      <vt:lpstr>Slide 8</vt:lpstr>
      <vt:lpstr>Human induced changes are small:  performance requirements are large</vt:lpstr>
      <vt:lpstr>Slide 10</vt:lpstr>
      <vt:lpstr>Earth’s Energy Balance</vt:lpstr>
      <vt:lpstr>NASA Operating Research Missions</vt:lpstr>
      <vt:lpstr>Missions in Development</vt:lpstr>
      <vt:lpstr>Slide 14</vt:lpstr>
      <vt:lpstr>Near-term Decadal Survey Missions (2010-2013)</vt:lpstr>
      <vt:lpstr>Mid-term Decadal Survey Missions (2013-2016)</vt:lpstr>
      <vt:lpstr>Long-term Decadal Survey Missions (2016-2020)</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Franco Einaudi</dc:creator>
  <cp:lastModifiedBy>delben</cp:lastModifiedBy>
  <cp:revision>23</cp:revision>
  <dcterms:created xsi:type="dcterms:W3CDTF">2009-10-23T20:50:21Z</dcterms:created>
  <dcterms:modified xsi:type="dcterms:W3CDTF">2009-10-26T16:59:19Z</dcterms:modified>
</cp:coreProperties>
</file>