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0" r:id="rId2"/>
  </p:sldMasterIdLst>
  <p:notesMasterIdLst>
    <p:notesMasterId r:id="rId46"/>
  </p:notesMasterIdLst>
  <p:sldIdLst>
    <p:sldId id="257" r:id="rId3"/>
    <p:sldId id="259" r:id="rId4"/>
    <p:sldId id="260" r:id="rId5"/>
    <p:sldId id="262" r:id="rId6"/>
    <p:sldId id="263" r:id="rId7"/>
    <p:sldId id="311" r:id="rId8"/>
    <p:sldId id="312" r:id="rId9"/>
    <p:sldId id="264" r:id="rId10"/>
    <p:sldId id="265" r:id="rId11"/>
    <p:sldId id="261" r:id="rId12"/>
    <p:sldId id="314" r:id="rId13"/>
    <p:sldId id="313" r:id="rId14"/>
    <p:sldId id="299" r:id="rId15"/>
    <p:sldId id="282" r:id="rId16"/>
    <p:sldId id="325" r:id="rId17"/>
    <p:sldId id="335" r:id="rId18"/>
    <p:sldId id="334" r:id="rId19"/>
    <p:sldId id="336" r:id="rId20"/>
    <p:sldId id="315" r:id="rId21"/>
    <p:sldId id="290" r:id="rId22"/>
    <p:sldId id="333" r:id="rId23"/>
    <p:sldId id="294" r:id="rId24"/>
    <p:sldId id="295" r:id="rId25"/>
    <p:sldId id="297" r:id="rId26"/>
    <p:sldId id="298" r:id="rId27"/>
    <p:sldId id="301" r:id="rId28"/>
    <p:sldId id="303" r:id="rId29"/>
    <p:sldId id="306" r:id="rId30"/>
    <p:sldId id="307" r:id="rId31"/>
    <p:sldId id="308" r:id="rId32"/>
    <p:sldId id="309" r:id="rId33"/>
    <p:sldId id="276" r:id="rId34"/>
    <p:sldId id="316" r:id="rId35"/>
    <p:sldId id="317" r:id="rId36"/>
    <p:sldId id="318" r:id="rId37"/>
    <p:sldId id="321" r:id="rId38"/>
    <p:sldId id="326" r:id="rId39"/>
    <p:sldId id="327" r:id="rId40"/>
    <p:sldId id="328" r:id="rId41"/>
    <p:sldId id="329" r:id="rId42"/>
    <p:sldId id="330" r:id="rId43"/>
    <p:sldId id="331" r:id="rId44"/>
    <p:sldId id="332" r:id="rId4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ferSingleView="1">
    <p:restoredLeft sz="15620"/>
    <p:restoredTop sz="94660"/>
  </p:normalViewPr>
  <p:slideViewPr>
    <p:cSldViewPr>
      <p:cViewPr varScale="1">
        <p:scale>
          <a:sx n="144" d="100"/>
          <a:sy n="144" d="100"/>
        </p:scale>
        <p:origin x="-1488"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D0BE6A15-CAE1-47B9-ADB1-33F17F522B9A}"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8E1020C-674C-478A-A8DF-AAA8C0FAC955}" type="slidenum">
              <a:rPr lang="en-US"/>
              <a:pPr/>
              <a:t>1</a:t>
            </a:fld>
            <a:endParaRPr lang="en-US"/>
          </a:p>
        </p:txBody>
      </p:sp>
      <p:sp>
        <p:nvSpPr>
          <p:cNvPr id="37890" name="Rectangle 7"/>
          <p:cNvSpPr txBox="1">
            <a:spLocks noGrp="1" noChangeArrowheads="1"/>
          </p:cNvSpPr>
          <p:nvPr/>
        </p:nvSpPr>
        <p:spPr bwMode="auto">
          <a:xfrm>
            <a:off x="3884613" y="8685213"/>
            <a:ext cx="2973387" cy="458787"/>
          </a:xfrm>
          <a:prstGeom prst="rect">
            <a:avLst/>
          </a:prstGeom>
          <a:noFill/>
          <a:ln w="9525">
            <a:noFill/>
            <a:miter lim="800000"/>
            <a:headEnd/>
            <a:tailEnd/>
          </a:ln>
        </p:spPr>
        <p:txBody>
          <a:bodyPr lIns="91405" tIns="45703" rIns="91405" bIns="45703" anchor="b"/>
          <a:lstStyle/>
          <a:p>
            <a:pPr algn="r" defTabSz="911225"/>
            <a:fld id="{011C70AB-7CC7-4026-B16D-76637F45FEE6}" type="slidenum">
              <a:rPr lang="en-US" sz="1200">
                <a:latin typeface="Times" pitchFamily="18" charset="0"/>
              </a:rPr>
              <a:pPr algn="r" defTabSz="911225"/>
              <a:t>1</a:t>
            </a:fld>
            <a:endParaRPr lang="en-US" sz="1200">
              <a:latin typeface="Times" pitchFamily="18" charset="0"/>
            </a:endParaRPr>
          </a:p>
        </p:txBody>
      </p:sp>
      <p:sp>
        <p:nvSpPr>
          <p:cNvPr id="37891" name="Rectangle 2"/>
          <p:cNvSpPr>
            <a:spLocks noGrp="1" noRot="1" noChangeAspect="1" noChangeArrowheads="1" noTextEdit="1"/>
          </p:cNvSpPr>
          <p:nvPr>
            <p:ph type="sldImg"/>
          </p:nvPr>
        </p:nvSpPr>
        <p:spPr>
          <a:xfrm>
            <a:off x="1143000" y="684213"/>
            <a:ext cx="4572000" cy="3429000"/>
          </a:xfrm>
          <a:ln/>
        </p:spPr>
      </p:sp>
      <p:sp>
        <p:nvSpPr>
          <p:cNvPr id="37892" name="Rectangle 3"/>
          <p:cNvSpPr>
            <a:spLocks noGrp="1" noChangeArrowheads="1"/>
          </p:cNvSpPr>
          <p:nvPr>
            <p:ph type="body" idx="1"/>
          </p:nvPr>
        </p:nvSpPr>
        <p:spPr>
          <a:xfrm>
            <a:off x="373063" y="4197350"/>
            <a:ext cx="6186487" cy="4795838"/>
          </a:xfrm>
        </p:spPr>
        <p:txBody>
          <a:bodyPr lIns="91405" tIns="45703" rIns="91405" bIns="45703"/>
          <a:lstStyle/>
          <a:p>
            <a:endParaRPr lang="en-US"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7EAAEA-D441-45D4-868F-9FB75C1E57E6}" type="slidenum">
              <a:rPr lang="en-US"/>
              <a:pPr/>
              <a:t>8</a:t>
            </a:fld>
            <a:endParaRPr lang="en-US"/>
          </a:p>
        </p:txBody>
      </p:sp>
      <p:sp>
        <p:nvSpPr>
          <p:cNvPr id="110594" name="Rectangle 2"/>
          <p:cNvSpPr>
            <a:spLocks noGrp="1" noRot="1" noChangeAspect="1" noChangeArrowheads="1" noTextEdit="1"/>
          </p:cNvSpPr>
          <p:nvPr>
            <p:ph type="sldImg"/>
          </p:nvPr>
        </p:nvSpPr>
        <p:spPr>
          <a:xfrm>
            <a:off x="1143000" y="684213"/>
            <a:ext cx="4572000" cy="3429000"/>
          </a:xfrm>
          <a:ln/>
        </p:spPr>
      </p:sp>
      <p:sp>
        <p:nvSpPr>
          <p:cNvPr id="110595" name="Rectangle 3"/>
          <p:cNvSpPr>
            <a:spLocks noGrp="1" noChangeArrowheads="1"/>
          </p:cNvSpPr>
          <p:nvPr>
            <p:ph type="body" idx="1"/>
          </p:nvPr>
        </p:nvSpPr>
        <p:spPr>
          <a:xfrm>
            <a:off x="914400" y="4343400"/>
            <a:ext cx="5029200" cy="4116388"/>
          </a:xfrm>
        </p:spPr>
        <p:txBody>
          <a:bodyPr/>
          <a:lstStyle/>
          <a:p>
            <a:r>
              <a:rPr lang="fi-FI"/>
              <a:t>Satellite	METOP-A	NOAA-11	NOAA-12	NOAA-14	NOAA-15	NOAA-16	NOAA-17	NOAA-18	NOAA-19</a:t>
            </a:r>
          </a:p>
          <a:p>
            <a:r>
              <a:rPr lang="fi-FI"/>
              <a:t>Ascending Node*	2130	    2302 	 1723	          2155	        1655	         1712	         2143	        1339	         1400</a:t>
            </a:r>
          </a:p>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AA1646-C82D-4690-BCDD-50E1A8901152}" type="slidenum">
              <a:rPr lang="en-US"/>
              <a:pPr/>
              <a:t>9</a:t>
            </a:fld>
            <a:endParaRPr lang="en-US"/>
          </a:p>
        </p:txBody>
      </p:sp>
      <p:sp>
        <p:nvSpPr>
          <p:cNvPr id="112642" name="Rectangle 2"/>
          <p:cNvSpPr>
            <a:spLocks noGrp="1" noRot="1" noChangeAspect="1" noChangeArrowheads="1" noTextEdit="1"/>
          </p:cNvSpPr>
          <p:nvPr>
            <p:ph type="sldImg"/>
          </p:nvPr>
        </p:nvSpPr>
        <p:spPr>
          <a:xfrm>
            <a:off x="1143000" y="684213"/>
            <a:ext cx="4572000" cy="3429000"/>
          </a:xfrm>
          <a:ln/>
        </p:spPr>
      </p:sp>
      <p:sp>
        <p:nvSpPr>
          <p:cNvPr id="112643" name="Rectangle 3"/>
          <p:cNvSpPr>
            <a:spLocks noGrp="1" noChangeArrowheads="1"/>
          </p:cNvSpPr>
          <p:nvPr>
            <p:ph type="body" idx="1"/>
          </p:nvPr>
        </p:nvSpPr>
        <p:spPr>
          <a:xfrm>
            <a:off x="914400" y="4343400"/>
            <a:ext cx="5029200" cy="4116388"/>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OSDPD also manages NOAA’s Satellite Services including Search and Rescue, Data Collection, Low Rate Information Transmission, and data/product rebroadcast including GVAR, HRPT/APT,</a:t>
            </a:r>
            <a:r>
              <a:rPr lang="en-US" baseline="0" dirty="0" smtClean="0"/>
              <a:t> and GeoNETCAST. We partner with NWS to provide data and products through the Emergency Managers’ Weather Information Network. </a:t>
            </a:r>
            <a:endParaRPr lang="en-US" dirty="0"/>
          </a:p>
        </p:txBody>
      </p:sp>
      <p:sp>
        <p:nvSpPr>
          <p:cNvPr id="4" name="Slide Number Placeholder 3"/>
          <p:cNvSpPr>
            <a:spLocks noGrp="1"/>
          </p:cNvSpPr>
          <p:nvPr>
            <p:ph type="sldNum" sz="quarter" idx="10"/>
          </p:nvPr>
        </p:nvSpPr>
        <p:spPr/>
        <p:txBody>
          <a:bodyPr/>
          <a:lstStyle/>
          <a:p>
            <a:fld id="{D0BE6A15-CAE1-47B9-ADB1-33F17F522B9A}" type="slidenum">
              <a:rPr lang="en-US" smtClean="0"/>
              <a:pPr/>
              <a:t>13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ln/>
        </p:spPr>
        <p:txBody>
          <a:bodyPr/>
          <a:lstStyle/>
          <a:p>
            <a:r>
              <a:rPr lang="en-US" sz="800" dirty="0" smtClean="0">
                <a:solidFill>
                  <a:schemeClr val="tx2"/>
                </a:solidFill>
              </a:rPr>
              <a:t>Weather sentinel </a:t>
            </a:r>
          </a:p>
          <a:p>
            <a:pPr lvl="1">
              <a:spcBef>
                <a:spcPct val="0"/>
              </a:spcBef>
              <a:buClr>
                <a:schemeClr val="tx2"/>
              </a:buClr>
            </a:pPr>
            <a:r>
              <a:rPr lang="en-US" sz="900" b="1" dirty="0" smtClean="0">
                <a:solidFill>
                  <a:schemeClr val="tx2"/>
                </a:solidFill>
              </a:rPr>
              <a:t>Hurricanes</a:t>
            </a:r>
          </a:p>
          <a:p>
            <a:pPr lvl="1">
              <a:spcBef>
                <a:spcPct val="0"/>
              </a:spcBef>
              <a:buClr>
                <a:schemeClr val="tx2"/>
              </a:buClr>
            </a:pPr>
            <a:r>
              <a:rPr lang="en-US" sz="900" b="1" dirty="0" smtClean="0">
                <a:solidFill>
                  <a:schemeClr val="tx2"/>
                </a:solidFill>
              </a:rPr>
              <a:t>Severe storms</a:t>
            </a:r>
          </a:p>
          <a:p>
            <a:pPr lvl="1">
              <a:spcBef>
                <a:spcPct val="0"/>
              </a:spcBef>
              <a:buClr>
                <a:schemeClr val="tx2"/>
              </a:buClr>
            </a:pPr>
            <a:r>
              <a:rPr lang="en-US" sz="900" b="1" dirty="0" smtClean="0">
                <a:solidFill>
                  <a:schemeClr val="tx2"/>
                </a:solidFill>
              </a:rPr>
              <a:t>Flash floods</a:t>
            </a:r>
          </a:p>
          <a:p>
            <a:r>
              <a:rPr lang="en-US" sz="800" dirty="0" smtClean="0">
                <a:solidFill>
                  <a:schemeClr val="tx2"/>
                </a:solidFill>
              </a:rPr>
              <a:t>Input to weather models, forecasts and warnings</a:t>
            </a:r>
          </a:p>
          <a:p>
            <a:r>
              <a:rPr lang="en-US" sz="800" dirty="0" smtClean="0">
                <a:solidFill>
                  <a:schemeClr val="tx2"/>
                </a:solidFill>
              </a:rPr>
              <a:t>Fire and smoke products for air quality monitoring and forecasting and fire fighting</a:t>
            </a:r>
          </a:p>
          <a:p>
            <a:r>
              <a:rPr lang="en-US" sz="800" dirty="0" smtClean="0">
                <a:solidFill>
                  <a:schemeClr val="tx2"/>
                </a:solidFill>
              </a:rPr>
              <a:t>Sea surface temperature monitoring for fisheries and climate</a:t>
            </a:r>
          </a:p>
          <a:p>
            <a:r>
              <a:rPr lang="en-US" sz="800" dirty="0" smtClean="0">
                <a:solidFill>
                  <a:schemeClr val="tx2"/>
                </a:solidFill>
              </a:rPr>
              <a:t>Winds for aviation </a:t>
            </a:r>
          </a:p>
          <a:p>
            <a:r>
              <a:rPr lang="en-US" sz="800" dirty="0" smtClean="0">
                <a:solidFill>
                  <a:schemeClr val="tx2"/>
                </a:solidFill>
              </a:rPr>
              <a:t>Solar imagery for communication satellites, utility companies, and astronaut safety</a:t>
            </a:r>
          </a:p>
          <a:p>
            <a:r>
              <a:rPr lang="en-US" sz="800" dirty="0" smtClean="0">
                <a:solidFill>
                  <a:schemeClr val="tx2"/>
                </a:solidFill>
              </a:rPr>
              <a:t>Environmental data collection–buoys, rain gauges…</a:t>
            </a:r>
          </a:p>
          <a:p>
            <a:r>
              <a:rPr lang="en-US" sz="800" dirty="0" smtClean="0">
                <a:solidFill>
                  <a:schemeClr val="tx2"/>
                </a:solidFill>
              </a:rPr>
              <a:t>Search and Rescue</a:t>
            </a:r>
          </a:p>
          <a:p>
            <a:r>
              <a:rPr lang="en-US" sz="800" dirty="0" smtClean="0">
                <a:solidFill>
                  <a:schemeClr val="tx2"/>
                </a:solidFill>
              </a:rPr>
              <a:t>GOES data shared within the western hemisphere</a:t>
            </a:r>
          </a:p>
          <a:p>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order to serve our stakeholders, customers, international partners,</a:t>
            </a:r>
            <a:r>
              <a:rPr lang="en-US" baseline="0" dirty="0" smtClean="0"/>
              <a:t> and the public, we manage a data center capable of processing and serving Terabytes of raw and processed data every day. </a:t>
            </a:r>
            <a:endParaRPr lang="en-US" dirty="0"/>
          </a:p>
        </p:txBody>
      </p:sp>
      <p:sp>
        <p:nvSpPr>
          <p:cNvPr id="4" name="Slide Number Placeholder 3"/>
          <p:cNvSpPr>
            <a:spLocks noGrp="1"/>
          </p:cNvSpPr>
          <p:nvPr>
            <p:ph type="sldNum" sz="quarter" idx="10"/>
          </p:nvPr>
        </p:nvSpPr>
        <p:spPr/>
        <p:txBody>
          <a:bodyPr/>
          <a:lstStyle/>
          <a:p>
            <a:fld id="{D0BE6A15-CAE1-47B9-ADB1-33F17F522B9A}" type="slidenum">
              <a:rPr lang="en-US" smtClean="0"/>
              <a:pPr/>
              <a:t>35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 breaks down the publicly available</a:t>
            </a:r>
            <a:r>
              <a:rPr lang="en-US" baseline="0" dirty="0" smtClean="0"/>
              <a:t> methods for users to obtain data and products. NOAAPORT is a NWS system, and covers CONUS and near CONUS users only, but is free to use. GeoNETCAST delivers select data and products to North and South American users, and is the American component to the GEOSS broadcast. The internet is rapidly becoming one of the primary methods for distributing data and products, through web portals, the Abstract Data Distribution Environment (ADDE), and FTP. We offer many types of files (image, text, BUFR, GIS, KML, AREA) for a diverse set of users. SSD imagery of tropical storms and hurricanes are one of the most accessed Federal Government sites when the public is threatened by tropical weather (in 2005 after Katrina, we served over 300 million “hits” and over 10 Tb of data through our website in one week).</a:t>
            </a:r>
          </a:p>
          <a:p>
            <a:endParaRPr lang="en-US" dirty="0"/>
          </a:p>
        </p:txBody>
      </p:sp>
      <p:sp>
        <p:nvSpPr>
          <p:cNvPr id="4" name="Slide Number Placeholder 3"/>
          <p:cNvSpPr>
            <a:spLocks noGrp="1"/>
          </p:cNvSpPr>
          <p:nvPr>
            <p:ph type="sldNum" sz="quarter" idx="10"/>
          </p:nvPr>
        </p:nvSpPr>
        <p:spPr/>
        <p:txBody>
          <a:bodyPr/>
          <a:lstStyle/>
          <a:p>
            <a:fld id="{D0BE6A15-CAE1-47B9-ADB1-33F17F522B9A}" type="slidenum">
              <a:rPr lang="en-US" smtClean="0"/>
              <a:pPr/>
              <a:t>41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distribution methods are available to critical users and stakeholders</a:t>
            </a:r>
            <a:r>
              <a:rPr lang="en-US" baseline="0" dirty="0" smtClean="0"/>
              <a:t> who need fully supported, dedicated systems in order to fulfill their mission. Users register themselves with OSDPD and are vetted through a process to determine the appropriate level of access. Support is guaranteed with 24x7 on call system </a:t>
            </a:r>
            <a:r>
              <a:rPr lang="en-US" baseline="0" dirty="0" err="1" smtClean="0"/>
              <a:t>admins</a:t>
            </a:r>
            <a:r>
              <a:rPr lang="en-US" baseline="0" dirty="0" smtClean="0"/>
              <a:t> and programmers, and systems have multiple, redundant backups. </a:t>
            </a:r>
            <a:endParaRPr lang="en-US" dirty="0"/>
          </a:p>
        </p:txBody>
      </p:sp>
      <p:sp>
        <p:nvSpPr>
          <p:cNvPr id="4" name="Slide Number Placeholder 3"/>
          <p:cNvSpPr>
            <a:spLocks noGrp="1"/>
          </p:cNvSpPr>
          <p:nvPr>
            <p:ph type="sldNum" sz="quarter" idx="10"/>
          </p:nvPr>
        </p:nvSpPr>
        <p:spPr/>
        <p:txBody>
          <a:bodyPr/>
          <a:lstStyle/>
          <a:p>
            <a:fld id="{D0BE6A15-CAE1-47B9-ADB1-33F17F522B9A}" type="slidenum">
              <a:rPr lang="en-US" smtClean="0"/>
              <a:pPr/>
              <a:t>42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DRAFT</a:t>
            </a:r>
          </a:p>
        </p:txBody>
      </p:sp>
      <p:sp>
        <p:nvSpPr>
          <p:cNvPr id="6" name="Slide Number Placeholder 5"/>
          <p:cNvSpPr>
            <a:spLocks noGrp="1"/>
          </p:cNvSpPr>
          <p:nvPr>
            <p:ph type="sldNum" sz="quarter" idx="12"/>
          </p:nvPr>
        </p:nvSpPr>
        <p:spPr/>
        <p:txBody>
          <a:bodyPr/>
          <a:lstStyle>
            <a:lvl1pPr>
              <a:defRPr smtClean="0"/>
            </a:lvl1pPr>
          </a:lstStyle>
          <a:p>
            <a:pPr>
              <a:defRPr/>
            </a:pPr>
            <a:fld id="{077078DE-2DC1-4EE9-8AE3-F45BE8AA4D0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DRAFT</a:t>
            </a:r>
          </a:p>
        </p:txBody>
      </p:sp>
      <p:sp>
        <p:nvSpPr>
          <p:cNvPr id="6" name="Slide Number Placeholder 5"/>
          <p:cNvSpPr>
            <a:spLocks noGrp="1"/>
          </p:cNvSpPr>
          <p:nvPr>
            <p:ph type="sldNum" sz="quarter" idx="12"/>
          </p:nvPr>
        </p:nvSpPr>
        <p:spPr/>
        <p:txBody>
          <a:bodyPr/>
          <a:lstStyle>
            <a:lvl1pPr>
              <a:defRPr smtClean="0"/>
            </a:lvl1pPr>
          </a:lstStyle>
          <a:p>
            <a:pPr>
              <a:defRPr/>
            </a:pPr>
            <a:fld id="{4BA42E1C-4245-409D-BFD1-A5893F9D1FE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553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553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DRAFT</a:t>
            </a:r>
          </a:p>
        </p:txBody>
      </p:sp>
      <p:sp>
        <p:nvSpPr>
          <p:cNvPr id="6" name="Slide Number Placeholder 5"/>
          <p:cNvSpPr>
            <a:spLocks noGrp="1"/>
          </p:cNvSpPr>
          <p:nvPr>
            <p:ph type="sldNum" sz="quarter" idx="12"/>
          </p:nvPr>
        </p:nvSpPr>
        <p:spPr/>
        <p:txBody>
          <a:bodyPr/>
          <a:lstStyle>
            <a:lvl1pPr>
              <a:defRPr smtClean="0"/>
            </a:lvl1pPr>
          </a:lstStyle>
          <a:p>
            <a:pPr>
              <a:defRPr/>
            </a:pPr>
            <a:fld id="{953C5330-5CC2-45FE-802A-AFFBAA970CE8}"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7EA797B-257F-457F-A434-92B77AB0714E}"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14F6455-80A1-42DE-9860-22FDDEB5BEB8}"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BD5B38C-370B-495B-9081-4D8CBEF765D3}"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6002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03B289E-EC01-4F56-8658-1039AA7E9821}"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277F323-A142-4F10-9306-D43970FB574A}"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34D97831-A021-4845-A965-87110FD37BA4}"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101F16A-ADF7-466D-BD97-EE24733141B4}"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DDD0BB7-018B-4E1D-95FB-C590799702D1}"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DRAFT</a:t>
            </a:r>
          </a:p>
        </p:txBody>
      </p:sp>
      <p:sp>
        <p:nvSpPr>
          <p:cNvPr id="6" name="Slide Number Placeholder 5"/>
          <p:cNvSpPr>
            <a:spLocks noGrp="1"/>
          </p:cNvSpPr>
          <p:nvPr>
            <p:ph type="sldNum" sz="quarter" idx="12"/>
          </p:nvPr>
        </p:nvSpPr>
        <p:spPr/>
        <p:txBody>
          <a:bodyPr/>
          <a:lstStyle>
            <a:lvl1pPr>
              <a:defRPr smtClean="0"/>
            </a:lvl1pPr>
          </a:lstStyle>
          <a:p>
            <a:pPr>
              <a:defRPr/>
            </a:pPr>
            <a:fld id="{A70963EA-F795-4873-A025-C4DDA65A46AA}"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4064CE3-66C8-42A1-89EC-04D3B2DF32A0}"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9B33B5E-F63D-42E5-B632-DA63B6E2F6E6}"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553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553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16CC913-844F-4BDB-A900-6854F14C6987}"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0"/>
            <a:ext cx="7772400" cy="4953000"/>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0" y="6553200"/>
            <a:ext cx="1905000" cy="304800"/>
          </a:xfrm>
        </p:spPr>
        <p:txBody>
          <a:bodyPr/>
          <a:lstStyle>
            <a:lvl1pPr>
              <a:defRPr/>
            </a:lvl1pPr>
          </a:lstStyle>
          <a:p>
            <a:endParaRPr lang="en-US"/>
          </a:p>
        </p:txBody>
      </p:sp>
      <p:sp>
        <p:nvSpPr>
          <p:cNvPr id="6" name="Slide Number Placeholder 5"/>
          <p:cNvSpPr>
            <a:spLocks noGrp="1"/>
          </p:cNvSpPr>
          <p:nvPr>
            <p:ph type="sldNum" sz="quarter" idx="12"/>
          </p:nvPr>
        </p:nvSpPr>
        <p:spPr>
          <a:xfrm>
            <a:off x="7010400" y="6553200"/>
            <a:ext cx="2133600" cy="304800"/>
          </a:xfrm>
        </p:spPr>
        <p:txBody>
          <a:bodyPr/>
          <a:lstStyle>
            <a:lvl1pPr>
              <a:defRPr/>
            </a:lvl1pPr>
          </a:lstStyle>
          <a:p>
            <a:fld id="{3126ED0F-5DD5-49A8-930E-3516DF56269A}"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0"/>
            <a:ext cx="91440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38100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0" y="1600200"/>
            <a:ext cx="38100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4152900"/>
            <a:ext cx="38100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572000" y="4152900"/>
            <a:ext cx="38100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0" y="6553200"/>
            <a:ext cx="1905000" cy="304800"/>
          </a:xfrm>
        </p:spPr>
        <p:txBody>
          <a:bodyPr/>
          <a:lstStyle>
            <a:lvl1pPr>
              <a:defRPr/>
            </a:lvl1pPr>
          </a:lstStyle>
          <a:p>
            <a:endParaRPr lang="en-US"/>
          </a:p>
        </p:txBody>
      </p:sp>
      <p:sp>
        <p:nvSpPr>
          <p:cNvPr id="9" name="Slide Number Placeholder 8"/>
          <p:cNvSpPr>
            <a:spLocks noGrp="1"/>
          </p:cNvSpPr>
          <p:nvPr>
            <p:ph type="sldNum" sz="quarter" idx="12"/>
          </p:nvPr>
        </p:nvSpPr>
        <p:spPr>
          <a:xfrm>
            <a:off x="7010400" y="6553200"/>
            <a:ext cx="2133600" cy="304800"/>
          </a:xfrm>
        </p:spPr>
        <p:txBody>
          <a:bodyPr/>
          <a:lstStyle>
            <a:lvl1pPr>
              <a:defRPr/>
            </a:lvl1pPr>
          </a:lstStyle>
          <a:p>
            <a:fld id="{6240ACBC-6940-4437-A038-604A6904AF85}" type="slidenum">
              <a:rPr lang="en-US"/>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0"/>
            <a:ext cx="3810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600200"/>
            <a:ext cx="3810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0" y="6553200"/>
            <a:ext cx="1905000" cy="304800"/>
          </a:xfrm>
        </p:spPr>
        <p:txBody>
          <a:bodyPr/>
          <a:lstStyle>
            <a:lvl1pPr>
              <a:defRPr/>
            </a:lvl1pPr>
          </a:lstStyle>
          <a:p>
            <a:endParaRPr lang="en-US"/>
          </a:p>
        </p:txBody>
      </p:sp>
      <p:sp>
        <p:nvSpPr>
          <p:cNvPr id="7" name="Slide Number Placeholder 6"/>
          <p:cNvSpPr>
            <a:spLocks noGrp="1"/>
          </p:cNvSpPr>
          <p:nvPr>
            <p:ph type="sldNum" sz="quarter" idx="12"/>
          </p:nvPr>
        </p:nvSpPr>
        <p:spPr>
          <a:xfrm>
            <a:off x="7010400" y="6553200"/>
            <a:ext cx="2133600" cy="304800"/>
          </a:xfrm>
        </p:spPr>
        <p:txBody>
          <a:bodyPr/>
          <a:lstStyle>
            <a:lvl1pPr>
              <a:defRPr/>
            </a:lvl1pPr>
          </a:lstStyle>
          <a:p>
            <a:fld id="{47694666-E1F1-4A11-8E75-D1768D3EC2D9}" type="slidenum">
              <a:rPr lang="en-US"/>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3810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0" y="1600200"/>
            <a:ext cx="38100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0" y="4152900"/>
            <a:ext cx="38100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7" name="Footer Placeholder 6"/>
          <p:cNvSpPr>
            <a:spLocks noGrp="1"/>
          </p:cNvSpPr>
          <p:nvPr>
            <p:ph type="ftr" sz="quarter" idx="11"/>
          </p:nvPr>
        </p:nvSpPr>
        <p:spPr>
          <a:xfrm>
            <a:off x="0" y="6553200"/>
            <a:ext cx="1905000" cy="304800"/>
          </a:xfrm>
        </p:spPr>
        <p:txBody>
          <a:bodyPr/>
          <a:lstStyle>
            <a:lvl1pPr>
              <a:defRPr/>
            </a:lvl1pPr>
          </a:lstStyle>
          <a:p>
            <a:r>
              <a:rPr lang="en-US"/>
              <a:t>DRAFT</a:t>
            </a:r>
          </a:p>
        </p:txBody>
      </p:sp>
      <p:sp>
        <p:nvSpPr>
          <p:cNvPr id="8" name="Slide Number Placeholder 7"/>
          <p:cNvSpPr>
            <a:spLocks noGrp="1"/>
          </p:cNvSpPr>
          <p:nvPr>
            <p:ph type="sldNum" sz="quarter" idx="12"/>
          </p:nvPr>
        </p:nvSpPr>
        <p:spPr>
          <a:xfrm>
            <a:off x="7010400" y="6553200"/>
            <a:ext cx="2133600" cy="304800"/>
          </a:xfrm>
        </p:spPr>
        <p:txBody>
          <a:bodyPr/>
          <a:lstStyle>
            <a:lvl1pPr>
              <a:defRPr/>
            </a:lvl1pPr>
          </a:lstStyle>
          <a:p>
            <a:fld id="{A0DFDEF6-7376-45A7-BEDE-529327843F59}" type="slidenum">
              <a:rPr lang="en-US"/>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0"/>
            <a:ext cx="9144000" cy="655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0" y="6553200"/>
            <a:ext cx="1905000" cy="304800"/>
          </a:xfrm>
        </p:spPr>
        <p:txBody>
          <a:bodyPr/>
          <a:lstStyle>
            <a:lvl1pPr>
              <a:defRPr/>
            </a:lvl1pPr>
          </a:lstStyle>
          <a:p>
            <a:r>
              <a:rPr lang="en-US"/>
              <a:t>DRAFT</a:t>
            </a:r>
          </a:p>
        </p:txBody>
      </p:sp>
      <p:sp>
        <p:nvSpPr>
          <p:cNvPr id="5" name="Slide Number Placeholder 4"/>
          <p:cNvSpPr>
            <a:spLocks noGrp="1"/>
          </p:cNvSpPr>
          <p:nvPr>
            <p:ph type="sldNum" sz="quarter" idx="12"/>
          </p:nvPr>
        </p:nvSpPr>
        <p:spPr>
          <a:xfrm>
            <a:off x="7010400" y="6553200"/>
            <a:ext cx="2133600" cy="304800"/>
          </a:xfrm>
        </p:spPr>
        <p:txBody>
          <a:bodyPr/>
          <a:lstStyle>
            <a:lvl1pPr>
              <a:defRPr/>
            </a:lvl1pPr>
          </a:lstStyle>
          <a:p>
            <a:fld id="{8FE89645-AFDC-45C0-AD1B-C9DAD1E5EF32}"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DRAFT</a:t>
            </a:r>
          </a:p>
        </p:txBody>
      </p:sp>
      <p:sp>
        <p:nvSpPr>
          <p:cNvPr id="6" name="Slide Number Placeholder 5"/>
          <p:cNvSpPr>
            <a:spLocks noGrp="1"/>
          </p:cNvSpPr>
          <p:nvPr>
            <p:ph type="sldNum" sz="quarter" idx="12"/>
          </p:nvPr>
        </p:nvSpPr>
        <p:spPr/>
        <p:txBody>
          <a:bodyPr/>
          <a:lstStyle>
            <a:lvl1pPr>
              <a:defRPr smtClean="0"/>
            </a:lvl1pPr>
          </a:lstStyle>
          <a:p>
            <a:pPr>
              <a:defRPr/>
            </a:pPr>
            <a:fld id="{DA0B7D67-8359-42F0-8985-9C5A1A44A2F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6002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a:t>DRAFT</a:t>
            </a:r>
          </a:p>
        </p:txBody>
      </p:sp>
      <p:sp>
        <p:nvSpPr>
          <p:cNvPr id="7" name="Slide Number Placeholder 6"/>
          <p:cNvSpPr>
            <a:spLocks noGrp="1"/>
          </p:cNvSpPr>
          <p:nvPr>
            <p:ph type="sldNum" sz="quarter" idx="12"/>
          </p:nvPr>
        </p:nvSpPr>
        <p:spPr/>
        <p:txBody>
          <a:bodyPr/>
          <a:lstStyle>
            <a:lvl1pPr>
              <a:defRPr smtClean="0"/>
            </a:lvl1pPr>
          </a:lstStyle>
          <a:p>
            <a:pPr>
              <a:defRPr/>
            </a:pPr>
            <a:fld id="{D593AA27-C90B-4587-B910-3A6107B5868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r>
              <a:rPr lang="en-US"/>
              <a:t>DRAFT</a:t>
            </a:r>
          </a:p>
        </p:txBody>
      </p:sp>
      <p:sp>
        <p:nvSpPr>
          <p:cNvPr id="9" name="Slide Number Placeholder 8"/>
          <p:cNvSpPr>
            <a:spLocks noGrp="1"/>
          </p:cNvSpPr>
          <p:nvPr>
            <p:ph type="sldNum" sz="quarter" idx="12"/>
          </p:nvPr>
        </p:nvSpPr>
        <p:spPr/>
        <p:txBody>
          <a:bodyPr/>
          <a:lstStyle>
            <a:lvl1pPr>
              <a:defRPr smtClean="0"/>
            </a:lvl1pPr>
          </a:lstStyle>
          <a:p>
            <a:pPr>
              <a:defRPr/>
            </a:pPr>
            <a:fld id="{FE2EB318-D20A-48CC-9268-DA3A9B2BCCB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r>
              <a:rPr lang="en-US"/>
              <a:t>DRAFT</a:t>
            </a:r>
          </a:p>
        </p:txBody>
      </p:sp>
      <p:sp>
        <p:nvSpPr>
          <p:cNvPr id="5" name="Slide Number Placeholder 4"/>
          <p:cNvSpPr>
            <a:spLocks noGrp="1"/>
          </p:cNvSpPr>
          <p:nvPr>
            <p:ph type="sldNum" sz="quarter" idx="12"/>
          </p:nvPr>
        </p:nvSpPr>
        <p:spPr/>
        <p:txBody>
          <a:bodyPr/>
          <a:lstStyle>
            <a:lvl1pPr>
              <a:defRPr smtClean="0"/>
            </a:lvl1pPr>
          </a:lstStyle>
          <a:p>
            <a:pPr>
              <a:defRPr/>
            </a:pPr>
            <a:fld id="{752628D7-A42B-4E17-82DC-88D3179A872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r>
              <a:rPr lang="en-US"/>
              <a:t>DRAFT</a:t>
            </a:r>
          </a:p>
        </p:txBody>
      </p:sp>
      <p:sp>
        <p:nvSpPr>
          <p:cNvPr id="4" name="Slide Number Placeholder 3"/>
          <p:cNvSpPr>
            <a:spLocks noGrp="1"/>
          </p:cNvSpPr>
          <p:nvPr>
            <p:ph type="sldNum" sz="quarter" idx="12"/>
          </p:nvPr>
        </p:nvSpPr>
        <p:spPr/>
        <p:txBody>
          <a:bodyPr/>
          <a:lstStyle>
            <a:lvl1pPr>
              <a:defRPr smtClean="0"/>
            </a:lvl1pPr>
          </a:lstStyle>
          <a:p>
            <a:pPr>
              <a:defRPr/>
            </a:pPr>
            <a:fld id="{1218C448-91BD-40A9-846A-BFE4D05EFF3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a:t>DRAFT</a:t>
            </a:r>
          </a:p>
        </p:txBody>
      </p:sp>
      <p:sp>
        <p:nvSpPr>
          <p:cNvPr id="7" name="Slide Number Placeholder 6"/>
          <p:cNvSpPr>
            <a:spLocks noGrp="1"/>
          </p:cNvSpPr>
          <p:nvPr>
            <p:ph type="sldNum" sz="quarter" idx="12"/>
          </p:nvPr>
        </p:nvSpPr>
        <p:spPr/>
        <p:txBody>
          <a:bodyPr/>
          <a:lstStyle>
            <a:lvl1pPr>
              <a:defRPr smtClean="0"/>
            </a:lvl1pPr>
          </a:lstStyle>
          <a:p>
            <a:pPr>
              <a:defRPr/>
            </a:pPr>
            <a:fld id="{EBDDB69B-75B7-497B-9B1B-681B8494EED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a:t>DRAFT</a:t>
            </a:r>
          </a:p>
        </p:txBody>
      </p:sp>
      <p:sp>
        <p:nvSpPr>
          <p:cNvPr id="7" name="Slide Number Placeholder 6"/>
          <p:cNvSpPr>
            <a:spLocks noGrp="1"/>
          </p:cNvSpPr>
          <p:nvPr>
            <p:ph type="sldNum" sz="quarter" idx="12"/>
          </p:nvPr>
        </p:nvSpPr>
        <p:spPr/>
        <p:txBody>
          <a:bodyPr/>
          <a:lstStyle>
            <a:lvl1pPr>
              <a:defRPr smtClean="0"/>
            </a:lvl1pPr>
          </a:lstStyle>
          <a:p>
            <a:pPr>
              <a:defRPr/>
            </a:pPr>
            <a:fld id="{C53D0312-DB53-4ADC-B2B3-698ABA1E0F2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srcRect/>
          <a:stretch>
            <a:fillRect/>
          </a:stretch>
        </a:blipFill>
        <a:effectLst/>
      </p:bgPr>
    </p:bg>
    <p:spTree>
      <p:nvGrpSpPr>
        <p:cNvPr id="1" name=""/>
        <p:cNvGrpSpPr/>
        <p:nvPr/>
      </p:nvGrpSpPr>
      <p:grpSpPr>
        <a:xfrm>
          <a:off x="0" y="0"/>
          <a:ext cx="0" cy="0"/>
          <a:chOff x="0" y="0"/>
          <a:chExt cx="0" cy="0"/>
        </a:xfrm>
      </p:grpSpPr>
      <p:sp>
        <p:nvSpPr>
          <p:cNvPr id="9" name="Rectangle 2"/>
          <p:cNvSpPr>
            <a:spLocks noChangeArrowheads="1"/>
          </p:cNvSpPr>
          <p:nvPr/>
        </p:nvSpPr>
        <p:spPr bwMode="auto">
          <a:xfrm>
            <a:off x="0" y="4800600"/>
            <a:ext cx="9144000" cy="2057400"/>
          </a:xfrm>
          <a:prstGeom prst="rect">
            <a:avLst/>
          </a:prstGeom>
          <a:solidFill>
            <a:schemeClr val="tx1"/>
          </a:solidFill>
          <a:ln w="9525">
            <a:solidFill>
              <a:schemeClr val="tx1"/>
            </a:solidFill>
            <a:miter lim="800000"/>
            <a:headEnd/>
            <a:tailEnd/>
          </a:ln>
          <a:effectLst/>
        </p:spPr>
        <p:txBody>
          <a:bodyPr wrap="none" anchor="ctr"/>
          <a:lstStyle/>
          <a:p>
            <a:pPr>
              <a:defRPr/>
            </a:pPr>
            <a:endParaRPr lang="en-US">
              <a:latin typeface="Arial" pitchFamily="34" charset="0"/>
            </a:endParaRPr>
          </a:p>
        </p:txBody>
      </p:sp>
      <p:sp>
        <p:nvSpPr>
          <p:cNvPr id="10" name="Rectangle 7"/>
          <p:cNvSpPr>
            <a:spLocks noChangeArrowheads="1"/>
          </p:cNvSpPr>
          <p:nvPr/>
        </p:nvSpPr>
        <p:spPr bwMode="auto">
          <a:xfrm>
            <a:off x="0" y="0"/>
            <a:ext cx="9144000" cy="2590800"/>
          </a:xfrm>
          <a:prstGeom prst="rect">
            <a:avLst/>
          </a:prstGeom>
          <a:solidFill>
            <a:schemeClr val="tx1"/>
          </a:solidFill>
          <a:ln w="9525">
            <a:solidFill>
              <a:schemeClr val="tx1"/>
            </a:solidFill>
            <a:miter lim="800000"/>
            <a:headEnd/>
            <a:tailEnd/>
          </a:ln>
          <a:effectLst/>
        </p:spPr>
        <p:txBody>
          <a:bodyPr wrap="none" anchor="ctr"/>
          <a:lstStyle/>
          <a:p>
            <a:pPr>
              <a:defRPr/>
            </a:pPr>
            <a:endParaRPr lang="en-US">
              <a:latin typeface="Arial" pitchFamily="34" charset="0"/>
            </a:endParaRPr>
          </a:p>
        </p:txBody>
      </p:sp>
      <p:sp>
        <p:nvSpPr>
          <p:cNvPr id="11" name="Line 9"/>
          <p:cNvSpPr>
            <a:spLocks noChangeShapeType="1"/>
          </p:cNvSpPr>
          <p:nvPr/>
        </p:nvSpPr>
        <p:spPr bwMode="auto">
          <a:xfrm>
            <a:off x="0" y="2590800"/>
            <a:ext cx="9144000" cy="0"/>
          </a:xfrm>
          <a:prstGeom prst="line">
            <a:avLst/>
          </a:prstGeom>
          <a:noFill/>
          <a:ln w="76200">
            <a:solidFill>
              <a:srgbClr val="FFFFCC"/>
            </a:solidFill>
            <a:round/>
            <a:headEnd/>
            <a:tailEnd/>
          </a:ln>
          <a:effectLst/>
        </p:spPr>
        <p:txBody>
          <a:bodyPr/>
          <a:lstStyle/>
          <a:p>
            <a:pPr>
              <a:defRPr/>
            </a:pPr>
            <a:endParaRPr lang="en-US">
              <a:latin typeface="Arial" pitchFamily="34" charset="0"/>
            </a:endParaRPr>
          </a:p>
        </p:txBody>
      </p:sp>
      <p:sp>
        <p:nvSpPr>
          <p:cNvPr id="12" name="Line 10"/>
          <p:cNvSpPr>
            <a:spLocks noChangeShapeType="1"/>
          </p:cNvSpPr>
          <p:nvPr/>
        </p:nvSpPr>
        <p:spPr bwMode="auto">
          <a:xfrm>
            <a:off x="0" y="4800600"/>
            <a:ext cx="9144000" cy="0"/>
          </a:xfrm>
          <a:prstGeom prst="line">
            <a:avLst/>
          </a:prstGeom>
          <a:noFill/>
          <a:ln w="38100">
            <a:solidFill>
              <a:srgbClr val="FFFFCC"/>
            </a:solidFill>
            <a:round/>
            <a:headEnd/>
            <a:tailEnd/>
          </a:ln>
          <a:effectLst/>
        </p:spPr>
        <p:txBody>
          <a:bodyPr/>
          <a:lstStyle/>
          <a:p>
            <a:pPr>
              <a:defRPr/>
            </a:pPr>
            <a:endParaRPr lang="en-US">
              <a:latin typeface="Arial" pitchFamily="34" charset="0"/>
            </a:endParaRPr>
          </a:p>
        </p:txBody>
      </p:sp>
      <p:sp>
        <p:nvSpPr>
          <p:cNvPr id="35846" name="Rectangle 2"/>
          <p:cNvSpPr>
            <a:spLocks noGrp="1" noChangeArrowheads="1"/>
          </p:cNvSpPr>
          <p:nvPr>
            <p:ph type="title"/>
          </p:nvPr>
        </p:nvSpPr>
        <p:spPr bwMode="auto">
          <a:xfrm>
            <a:off x="0" y="0"/>
            <a:ext cx="9144000" cy="1143000"/>
          </a:xfrm>
          <a:prstGeom prst="rect">
            <a:avLst/>
          </a:prstGeom>
          <a:noFill/>
          <a:ln w="9525">
            <a:noFill/>
            <a:miter lim="800000"/>
            <a:headEnd/>
            <a:tailEnd/>
          </a:ln>
        </p:spPr>
        <p:txBody>
          <a:bodyPr vert="horz" wrap="square" lIns="2011680" tIns="0" rIns="182880" bIns="0" numCol="1" anchor="ctr" anchorCtr="0" compatLnSpc="1">
            <a:prstTxWarp prst="textNoShape">
              <a:avLst/>
            </a:prstTxWarp>
          </a:bodyPr>
          <a:lstStyle/>
          <a:p>
            <a:pPr lvl="0"/>
            <a:r>
              <a:rPr lang="en-US" smtClean="0"/>
              <a:t>Click to edit Master title style</a:t>
            </a:r>
          </a:p>
        </p:txBody>
      </p:sp>
      <p:sp>
        <p:nvSpPr>
          <p:cNvPr id="35847" name="Rectangle 3"/>
          <p:cNvSpPr>
            <a:spLocks noGrp="1" noChangeArrowheads="1"/>
          </p:cNvSpPr>
          <p:nvPr>
            <p:ph type="body" idx="1"/>
          </p:nvPr>
        </p:nvSpPr>
        <p:spPr bwMode="auto">
          <a:xfrm>
            <a:off x="609600" y="1600200"/>
            <a:ext cx="77724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 name="Rectangle 4"/>
          <p:cNvSpPr>
            <a:spLocks noGrp="1" noChangeArrowheads="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4" name="Rectangle 5"/>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r>
              <a:rPr lang="en-US"/>
              <a:t>DRAFT</a:t>
            </a:r>
          </a:p>
        </p:txBody>
      </p:sp>
      <p:sp>
        <p:nvSpPr>
          <p:cNvPr id="15" name="Rectangle 6"/>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0781301D-6B0E-4BA1-AA7A-2CEA35D8264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hdr="0" dt="0"/>
  <p:txStyles>
    <p:titleStyle>
      <a:lvl1pPr algn="l" rtl="0" fontAlgn="base">
        <a:lnSpc>
          <a:spcPct val="80000"/>
        </a:lnSpc>
        <a:spcBef>
          <a:spcPct val="0"/>
        </a:spcBef>
        <a:spcAft>
          <a:spcPct val="0"/>
        </a:spcAft>
        <a:defRPr sz="4800">
          <a:solidFill>
            <a:schemeClr val="bg1"/>
          </a:solidFill>
          <a:latin typeface="+mj-lt"/>
          <a:ea typeface="+mj-ea"/>
          <a:cs typeface="+mj-cs"/>
        </a:defRPr>
      </a:lvl1pPr>
      <a:lvl2pPr algn="l" rtl="0" fontAlgn="base">
        <a:lnSpc>
          <a:spcPct val="80000"/>
        </a:lnSpc>
        <a:spcBef>
          <a:spcPct val="0"/>
        </a:spcBef>
        <a:spcAft>
          <a:spcPct val="0"/>
        </a:spcAft>
        <a:defRPr sz="4800">
          <a:solidFill>
            <a:schemeClr val="bg1"/>
          </a:solidFill>
          <a:latin typeface="Arial" charset="0"/>
        </a:defRPr>
      </a:lvl2pPr>
      <a:lvl3pPr algn="l" rtl="0" fontAlgn="base">
        <a:lnSpc>
          <a:spcPct val="80000"/>
        </a:lnSpc>
        <a:spcBef>
          <a:spcPct val="0"/>
        </a:spcBef>
        <a:spcAft>
          <a:spcPct val="0"/>
        </a:spcAft>
        <a:defRPr sz="4800">
          <a:solidFill>
            <a:schemeClr val="bg1"/>
          </a:solidFill>
          <a:latin typeface="Arial" charset="0"/>
        </a:defRPr>
      </a:lvl3pPr>
      <a:lvl4pPr algn="l" rtl="0" fontAlgn="base">
        <a:lnSpc>
          <a:spcPct val="80000"/>
        </a:lnSpc>
        <a:spcBef>
          <a:spcPct val="0"/>
        </a:spcBef>
        <a:spcAft>
          <a:spcPct val="0"/>
        </a:spcAft>
        <a:defRPr sz="4800">
          <a:solidFill>
            <a:schemeClr val="bg1"/>
          </a:solidFill>
          <a:latin typeface="Arial" charset="0"/>
        </a:defRPr>
      </a:lvl4pPr>
      <a:lvl5pPr algn="l" rtl="0" fontAlgn="base">
        <a:lnSpc>
          <a:spcPct val="80000"/>
        </a:lnSpc>
        <a:spcBef>
          <a:spcPct val="0"/>
        </a:spcBef>
        <a:spcAft>
          <a:spcPct val="0"/>
        </a:spcAft>
        <a:defRPr sz="4800">
          <a:solidFill>
            <a:schemeClr val="bg1"/>
          </a:solidFill>
          <a:latin typeface="Arial" charset="0"/>
        </a:defRPr>
      </a:lvl5pPr>
      <a:lvl6pPr marL="457200" algn="l" rtl="0" fontAlgn="base">
        <a:lnSpc>
          <a:spcPct val="80000"/>
        </a:lnSpc>
        <a:spcBef>
          <a:spcPct val="0"/>
        </a:spcBef>
        <a:spcAft>
          <a:spcPct val="0"/>
        </a:spcAft>
        <a:defRPr sz="4800">
          <a:solidFill>
            <a:schemeClr val="bg1"/>
          </a:solidFill>
          <a:latin typeface="Arial" charset="0"/>
        </a:defRPr>
      </a:lvl6pPr>
      <a:lvl7pPr marL="914400" algn="l" rtl="0" fontAlgn="base">
        <a:lnSpc>
          <a:spcPct val="80000"/>
        </a:lnSpc>
        <a:spcBef>
          <a:spcPct val="0"/>
        </a:spcBef>
        <a:spcAft>
          <a:spcPct val="0"/>
        </a:spcAft>
        <a:defRPr sz="4800">
          <a:solidFill>
            <a:schemeClr val="bg1"/>
          </a:solidFill>
          <a:latin typeface="Arial" charset="0"/>
        </a:defRPr>
      </a:lvl7pPr>
      <a:lvl8pPr marL="1371600" algn="l" rtl="0" fontAlgn="base">
        <a:lnSpc>
          <a:spcPct val="80000"/>
        </a:lnSpc>
        <a:spcBef>
          <a:spcPct val="0"/>
        </a:spcBef>
        <a:spcAft>
          <a:spcPct val="0"/>
        </a:spcAft>
        <a:defRPr sz="4800">
          <a:solidFill>
            <a:schemeClr val="bg1"/>
          </a:solidFill>
          <a:latin typeface="Arial" charset="0"/>
        </a:defRPr>
      </a:lvl8pPr>
      <a:lvl9pPr marL="1828800" algn="l" rtl="0" fontAlgn="base">
        <a:lnSpc>
          <a:spcPct val="80000"/>
        </a:lnSpc>
        <a:spcBef>
          <a:spcPct val="0"/>
        </a:spcBef>
        <a:spcAft>
          <a:spcPct val="0"/>
        </a:spcAft>
        <a:defRPr sz="4800">
          <a:solidFill>
            <a:schemeClr val="bg1"/>
          </a:solidFill>
          <a:latin typeface="Arial" charset="0"/>
        </a:defRPr>
      </a:lvl9pPr>
    </p:titleStyle>
    <p:bodyStyle>
      <a:lvl1pPr marL="342900" indent="-342900" algn="l" rtl="0" fontAlgn="base">
        <a:spcBef>
          <a:spcPct val="50000"/>
        </a:spcBef>
        <a:spcAft>
          <a:spcPct val="0"/>
        </a:spcAft>
        <a:buClr>
          <a:srgbClr val="000066"/>
        </a:buClr>
        <a:buSzPct val="70000"/>
        <a:buFont typeface="Webdings" pitchFamily="18" charset="2"/>
        <a:defRPr sz="2800">
          <a:solidFill>
            <a:schemeClr val="tx1"/>
          </a:solidFill>
          <a:latin typeface="+mn-lt"/>
          <a:ea typeface="+mn-ea"/>
          <a:cs typeface="+mn-cs"/>
        </a:defRPr>
      </a:lvl1pPr>
      <a:lvl2pPr marL="914400" indent="-457200" algn="l" rtl="0" fontAlgn="base">
        <a:spcBef>
          <a:spcPct val="20000"/>
        </a:spcBef>
        <a:spcAft>
          <a:spcPct val="0"/>
        </a:spcAft>
        <a:buClr>
          <a:srgbClr val="333399"/>
        </a:buClr>
        <a:buSzPct val="85000"/>
        <a:buFont typeface="Webdings" pitchFamily="18" charset="2"/>
        <a:buChar char="ü"/>
        <a:defRPr sz="2400">
          <a:solidFill>
            <a:schemeClr val="tx1"/>
          </a:solidFill>
          <a:latin typeface="+mn-lt"/>
        </a:defRPr>
      </a:lvl2pPr>
      <a:lvl3pPr marL="1377950" indent="-349250" algn="l" rtl="0" fontAlgn="base">
        <a:spcBef>
          <a:spcPct val="20000"/>
        </a:spcBef>
        <a:spcAft>
          <a:spcPct val="0"/>
        </a:spcAft>
        <a:buClr>
          <a:schemeClr val="accent2"/>
        </a:buClr>
        <a:buSzPct val="75000"/>
        <a:buFont typeface="Webdings" pitchFamily="18" charset="2"/>
        <a:buChar char="þ"/>
        <a:defRPr sz="2000">
          <a:solidFill>
            <a:schemeClr val="tx1"/>
          </a:solidFill>
          <a:latin typeface="+mn-lt"/>
        </a:defRPr>
      </a:lvl3pPr>
      <a:lvl4pPr marL="1828800" indent="-336550" algn="l" rtl="0" fontAlgn="base">
        <a:spcBef>
          <a:spcPct val="20000"/>
        </a:spcBef>
        <a:spcAft>
          <a:spcPct val="0"/>
        </a:spcAft>
        <a:buClr>
          <a:srgbClr val="3366FF"/>
        </a:buClr>
        <a:buSzPct val="85000"/>
        <a:buFont typeface="Wingdings 2" pitchFamily="18" charset="2"/>
        <a:buChar char=""/>
        <a:defRPr>
          <a:solidFill>
            <a:schemeClr val="tx1"/>
          </a:solidFill>
          <a:latin typeface="+mn-lt"/>
        </a:defRPr>
      </a:lvl4pPr>
      <a:lvl5pPr marL="2292350" indent="-349250" algn="l" rtl="0" fontAlgn="base">
        <a:spcBef>
          <a:spcPct val="20000"/>
        </a:spcBef>
        <a:spcAft>
          <a:spcPct val="0"/>
        </a:spcAft>
        <a:buSzPct val="90000"/>
        <a:buFont typeface="Wingdings 2" pitchFamily="18" charset="2"/>
        <a:buChar char="·"/>
        <a:defRPr>
          <a:solidFill>
            <a:schemeClr val="tx1"/>
          </a:solidFill>
          <a:latin typeface="+mn-lt"/>
        </a:defRPr>
      </a:lvl5pPr>
      <a:lvl6pPr marL="2749550" indent="-349250" algn="l" rtl="0" fontAlgn="base">
        <a:spcBef>
          <a:spcPct val="20000"/>
        </a:spcBef>
        <a:spcAft>
          <a:spcPct val="0"/>
        </a:spcAft>
        <a:buSzPct val="90000"/>
        <a:buFont typeface="Wingdings 2" pitchFamily="18" charset="2"/>
        <a:buChar char="·"/>
        <a:defRPr>
          <a:solidFill>
            <a:schemeClr val="tx1"/>
          </a:solidFill>
          <a:latin typeface="+mn-lt"/>
        </a:defRPr>
      </a:lvl6pPr>
      <a:lvl7pPr marL="3206750" indent="-349250" algn="l" rtl="0" fontAlgn="base">
        <a:spcBef>
          <a:spcPct val="20000"/>
        </a:spcBef>
        <a:spcAft>
          <a:spcPct val="0"/>
        </a:spcAft>
        <a:buSzPct val="90000"/>
        <a:buFont typeface="Wingdings 2" pitchFamily="18" charset="2"/>
        <a:buChar char="·"/>
        <a:defRPr>
          <a:solidFill>
            <a:schemeClr val="tx1"/>
          </a:solidFill>
          <a:latin typeface="+mn-lt"/>
        </a:defRPr>
      </a:lvl7pPr>
      <a:lvl8pPr marL="3663950" indent="-349250" algn="l" rtl="0" fontAlgn="base">
        <a:spcBef>
          <a:spcPct val="20000"/>
        </a:spcBef>
        <a:spcAft>
          <a:spcPct val="0"/>
        </a:spcAft>
        <a:buSzPct val="90000"/>
        <a:buFont typeface="Wingdings 2" pitchFamily="18" charset="2"/>
        <a:buChar char="·"/>
        <a:defRPr>
          <a:solidFill>
            <a:schemeClr val="tx1"/>
          </a:solidFill>
          <a:latin typeface="+mn-lt"/>
        </a:defRPr>
      </a:lvl8pPr>
      <a:lvl9pPr marL="4121150" indent="-349250" algn="l" rtl="0" fontAlgn="base">
        <a:spcBef>
          <a:spcPct val="20000"/>
        </a:spcBef>
        <a:spcAft>
          <a:spcPct val="0"/>
        </a:spcAft>
        <a:buSzPct val="90000"/>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8" cstate="email"/>
          <a:srcRect/>
          <a:stretch>
            <a:fillRect/>
          </a:stretch>
        </a:blip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0" y="0"/>
            <a:ext cx="9144000" cy="1143000"/>
          </a:xfrm>
          <a:prstGeom prst="rect">
            <a:avLst/>
          </a:prstGeom>
          <a:noFill/>
          <a:ln w="9525">
            <a:noFill/>
            <a:miter lim="800000"/>
            <a:headEnd/>
            <a:tailEnd/>
          </a:ln>
        </p:spPr>
        <p:txBody>
          <a:bodyPr vert="horz" wrap="square" lIns="2011680" tIns="0" rIns="182880" bIns="0" numCol="1" anchor="ctr" anchorCtr="0" compatLnSpc="1">
            <a:prstTxWarp prst="textNoShape">
              <a:avLst/>
            </a:prstTxWarp>
          </a:bodyPr>
          <a:lstStyle/>
          <a:p>
            <a:pPr lvl="0"/>
            <a:r>
              <a:rPr lang="en-US" smtClean="0"/>
              <a:t>Click to edit Master title style</a:t>
            </a:r>
          </a:p>
        </p:txBody>
      </p:sp>
      <p:sp>
        <p:nvSpPr>
          <p:cNvPr id="38915" name="Rectangle 3"/>
          <p:cNvSpPr>
            <a:spLocks noGrp="1" noChangeArrowheads="1"/>
          </p:cNvSpPr>
          <p:nvPr>
            <p:ph type="body" idx="1"/>
          </p:nvPr>
        </p:nvSpPr>
        <p:spPr bwMode="auto">
          <a:xfrm>
            <a:off x="609600" y="1600200"/>
            <a:ext cx="77724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89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38917" name="Rectangle 5"/>
          <p:cNvSpPr>
            <a:spLocks noGrp="1" noChangeArrowheads="1"/>
          </p:cNvSpPr>
          <p:nvPr>
            <p:ph type="ftr" sz="quarter" idx="3"/>
          </p:nvPr>
        </p:nvSpPr>
        <p:spPr bwMode="auto">
          <a:xfrm>
            <a:off x="0" y="65532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38918" name="Rectangle 6"/>
          <p:cNvSpPr>
            <a:spLocks noGrp="1" noChangeArrowheads="1"/>
          </p:cNvSpPr>
          <p:nvPr>
            <p:ph type="sldNum" sz="quarter" idx="4"/>
          </p:nvPr>
        </p:nvSpPr>
        <p:spPr bwMode="auto">
          <a:xfrm>
            <a:off x="70104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47FDFEF-C9A4-4839-8EA2-E89C26E38D8D}" type="slidenum">
              <a:rPr lang="en-US"/>
              <a:pPr/>
              <a:t>‹#›</a:t>
            </a:fld>
            <a:endParaRPr lang="en-US"/>
          </a:p>
        </p:txBody>
      </p:sp>
      <p:pic>
        <p:nvPicPr>
          <p:cNvPr id="38919" name="Picture 7" descr="Dept of Commerce Seal"/>
          <p:cNvPicPr>
            <a:picLocks noChangeAspect="1" noChangeArrowheads="1"/>
          </p:cNvPicPr>
          <p:nvPr/>
        </p:nvPicPr>
        <p:blipFill>
          <a:blip r:embed="rId19" cstate="email"/>
          <a:srcRect/>
          <a:stretch>
            <a:fillRect/>
          </a:stretch>
        </p:blipFill>
        <p:spPr bwMode="auto">
          <a:xfrm>
            <a:off x="8272463" y="6521450"/>
            <a:ext cx="338137" cy="336550"/>
          </a:xfrm>
          <a:prstGeom prst="rect">
            <a:avLst/>
          </a:prstGeom>
          <a:noFill/>
          <a:ln w="9525">
            <a:noFill/>
            <a:miter lim="800000"/>
            <a:headEnd/>
            <a:tailEnd/>
          </a:ln>
        </p:spPr>
      </p:pic>
      <p:pic>
        <p:nvPicPr>
          <p:cNvPr id="38920" name="Picture 8" descr="NOAA"/>
          <p:cNvPicPr>
            <a:picLocks noChangeAspect="1" noChangeArrowheads="1"/>
          </p:cNvPicPr>
          <p:nvPr/>
        </p:nvPicPr>
        <p:blipFill>
          <a:blip r:embed="rId20" cstate="email"/>
          <a:srcRect/>
          <a:stretch>
            <a:fillRect/>
          </a:stretch>
        </p:blipFill>
        <p:spPr bwMode="auto">
          <a:xfrm>
            <a:off x="7815263" y="6519863"/>
            <a:ext cx="338137" cy="3381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hf hdr="0" ftr="0" dt="0"/>
  <p:txStyles>
    <p:titleStyle>
      <a:lvl1pPr algn="l" rtl="0" eaLnBrk="0" fontAlgn="base" hangingPunct="0">
        <a:lnSpc>
          <a:spcPct val="80000"/>
        </a:lnSpc>
        <a:spcBef>
          <a:spcPct val="0"/>
        </a:spcBef>
        <a:spcAft>
          <a:spcPct val="0"/>
        </a:spcAft>
        <a:defRPr sz="4800">
          <a:solidFill>
            <a:schemeClr val="bg1"/>
          </a:solidFill>
          <a:latin typeface="+mj-lt"/>
          <a:ea typeface="+mj-ea"/>
          <a:cs typeface="+mj-cs"/>
        </a:defRPr>
      </a:lvl1pPr>
      <a:lvl2pPr algn="l" rtl="0" eaLnBrk="0" fontAlgn="base" hangingPunct="0">
        <a:lnSpc>
          <a:spcPct val="80000"/>
        </a:lnSpc>
        <a:spcBef>
          <a:spcPct val="0"/>
        </a:spcBef>
        <a:spcAft>
          <a:spcPct val="0"/>
        </a:spcAft>
        <a:defRPr sz="4800">
          <a:solidFill>
            <a:schemeClr val="bg1"/>
          </a:solidFill>
          <a:latin typeface="Arial" charset="0"/>
        </a:defRPr>
      </a:lvl2pPr>
      <a:lvl3pPr algn="l" rtl="0" eaLnBrk="0" fontAlgn="base" hangingPunct="0">
        <a:lnSpc>
          <a:spcPct val="80000"/>
        </a:lnSpc>
        <a:spcBef>
          <a:spcPct val="0"/>
        </a:spcBef>
        <a:spcAft>
          <a:spcPct val="0"/>
        </a:spcAft>
        <a:defRPr sz="4800">
          <a:solidFill>
            <a:schemeClr val="bg1"/>
          </a:solidFill>
          <a:latin typeface="Arial" charset="0"/>
        </a:defRPr>
      </a:lvl3pPr>
      <a:lvl4pPr algn="l" rtl="0" eaLnBrk="0" fontAlgn="base" hangingPunct="0">
        <a:lnSpc>
          <a:spcPct val="80000"/>
        </a:lnSpc>
        <a:spcBef>
          <a:spcPct val="0"/>
        </a:spcBef>
        <a:spcAft>
          <a:spcPct val="0"/>
        </a:spcAft>
        <a:defRPr sz="4800">
          <a:solidFill>
            <a:schemeClr val="bg1"/>
          </a:solidFill>
          <a:latin typeface="Arial" charset="0"/>
        </a:defRPr>
      </a:lvl4pPr>
      <a:lvl5pPr algn="l" rtl="0" eaLnBrk="0" fontAlgn="base" hangingPunct="0">
        <a:lnSpc>
          <a:spcPct val="80000"/>
        </a:lnSpc>
        <a:spcBef>
          <a:spcPct val="0"/>
        </a:spcBef>
        <a:spcAft>
          <a:spcPct val="0"/>
        </a:spcAft>
        <a:defRPr sz="4800">
          <a:solidFill>
            <a:schemeClr val="bg1"/>
          </a:solidFill>
          <a:latin typeface="Arial" charset="0"/>
        </a:defRPr>
      </a:lvl5pPr>
      <a:lvl6pPr marL="457200" algn="l" rtl="0" eaLnBrk="0" fontAlgn="base" hangingPunct="0">
        <a:lnSpc>
          <a:spcPct val="80000"/>
        </a:lnSpc>
        <a:spcBef>
          <a:spcPct val="0"/>
        </a:spcBef>
        <a:spcAft>
          <a:spcPct val="0"/>
        </a:spcAft>
        <a:defRPr sz="4800">
          <a:solidFill>
            <a:schemeClr val="bg1"/>
          </a:solidFill>
          <a:latin typeface="Arial" charset="0"/>
        </a:defRPr>
      </a:lvl6pPr>
      <a:lvl7pPr marL="914400" algn="l" rtl="0" eaLnBrk="0" fontAlgn="base" hangingPunct="0">
        <a:lnSpc>
          <a:spcPct val="80000"/>
        </a:lnSpc>
        <a:spcBef>
          <a:spcPct val="0"/>
        </a:spcBef>
        <a:spcAft>
          <a:spcPct val="0"/>
        </a:spcAft>
        <a:defRPr sz="4800">
          <a:solidFill>
            <a:schemeClr val="bg1"/>
          </a:solidFill>
          <a:latin typeface="Arial" charset="0"/>
        </a:defRPr>
      </a:lvl7pPr>
      <a:lvl8pPr marL="1371600" algn="l" rtl="0" eaLnBrk="0" fontAlgn="base" hangingPunct="0">
        <a:lnSpc>
          <a:spcPct val="80000"/>
        </a:lnSpc>
        <a:spcBef>
          <a:spcPct val="0"/>
        </a:spcBef>
        <a:spcAft>
          <a:spcPct val="0"/>
        </a:spcAft>
        <a:defRPr sz="4800">
          <a:solidFill>
            <a:schemeClr val="bg1"/>
          </a:solidFill>
          <a:latin typeface="Arial" charset="0"/>
        </a:defRPr>
      </a:lvl8pPr>
      <a:lvl9pPr marL="1828800" algn="l" rtl="0" eaLnBrk="0" fontAlgn="base" hangingPunct="0">
        <a:lnSpc>
          <a:spcPct val="80000"/>
        </a:lnSpc>
        <a:spcBef>
          <a:spcPct val="0"/>
        </a:spcBef>
        <a:spcAft>
          <a:spcPct val="0"/>
        </a:spcAft>
        <a:defRPr sz="4800">
          <a:solidFill>
            <a:schemeClr val="bg1"/>
          </a:solidFill>
          <a:latin typeface="Arial" charset="0"/>
        </a:defRPr>
      </a:lvl9pPr>
    </p:titleStyle>
    <p:bodyStyle>
      <a:lvl1pPr marL="342900" indent="-342900" algn="l" rtl="0" eaLnBrk="0" fontAlgn="base" hangingPunct="0">
        <a:spcBef>
          <a:spcPct val="50000"/>
        </a:spcBef>
        <a:spcAft>
          <a:spcPct val="0"/>
        </a:spcAft>
        <a:buClr>
          <a:srgbClr val="000066"/>
        </a:buClr>
        <a:buSzPct val="70000"/>
        <a:buFont typeface="Webdings" pitchFamily="18" charset="2"/>
        <a:defRPr sz="2800">
          <a:solidFill>
            <a:schemeClr val="tx1"/>
          </a:solidFill>
          <a:latin typeface="+mn-lt"/>
          <a:ea typeface="+mn-ea"/>
          <a:cs typeface="+mn-cs"/>
        </a:defRPr>
      </a:lvl1pPr>
      <a:lvl2pPr marL="914400" indent="-457200" algn="l" rtl="0" eaLnBrk="0" fontAlgn="base" hangingPunct="0">
        <a:spcBef>
          <a:spcPct val="20000"/>
        </a:spcBef>
        <a:spcAft>
          <a:spcPct val="0"/>
        </a:spcAft>
        <a:buClr>
          <a:srgbClr val="333399"/>
        </a:buClr>
        <a:buSzPct val="85000"/>
        <a:buFont typeface="Webdings" pitchFamily="18" charset="2"/>
        <a:buChar char="ü"/>
        <a:defRPr sz="2400">
          <a:solidFill>
            <a:schemeClr val="tx1"/>
          </a:solidFill>
          <a:latin typeface="+mn-lt"/>
        </a:defRPr>
      </a:lvl2pPr>
      <a:lvl3pPr marL="1377950" indent="-349250" algn="l" rtl="0" eaLnBrk="0" fontAlgn="base" hangingPunct="0">
        <a:spcBef>
          <a:spcPct val="20000"/>
        </a:spcBef>
        <a:spcAft>
          <a:spcPct val="0"/>
        </a:spcAft>
        <a:buClr>
          <a:schemeClr val="accent2"/>
        </a:buClr>
        <a:buSzPct val="75000"/>
        <a:buFont typeface="Webdings" pitchFamily="18" charset="2"/>
        <a:buChar char="þ"/>
        <a:defRPr sz="2000">
          <a:solidFill>
            <a:schemeClr val="tx1"/>
          </a:solidFill>
          <a:latin typeface="+mn-lt"/>
        </a:defRPr>
      </a:lvl3pPr>
      <a:lvl4pPr marL="1828800" indent="-336550" algn="l" rtl="0" eaLnBrk="0" fontAlgn="base" hangingPunct="0">
        <a:spcBef>
          <a:spcPct val="20000"/>
        </a:spcBef>
        <a:spcAft>
          <a:spcPct val="0"/>
        </a:spcAft>
        <a:buClr>
          <a:srgbClr val="3366FF"/>
        </a:buClr>
        <a:buSzPct val="85000"/>
        <a:buFont typeface="Wingdings 2" pitchFamily="18" charset="2"/>
        <a:buChar char=""/>
        <a:defRPr>
          <a:solidFill>
            <a:schemeClr val="tx1"/>
          </a:solidFill>
          <a:latin typeface="+mn-lt"/>
        </a:defRPr>
      </a:lvl4pPr>
      <a:lvl5pPr marL="2292350" indent="-349250" algn="l" rtl="0" eaLnBrk="0" fontAlgn="base" hangingPunct="0">
        <a:spcBef>
          <a:spcPct val="20000"/>
        </a:spcBef>
        <a:spcAft>
          <a:spcPct val="0"/>
        </a:spcAft>
        <a:buSzPct val="90000"/>
        <a:buFont typeface="Wingdings 2" pitchFamily="18" charset="2"/>
        <a:buChar char="·"/>
        <a:defRPr>
          <a:solidFill>
            <a:schemeClr val="tx1"/>
          </a:solidFill>
          <a:latin typeface="+mn-lt"/>
        </a:defRPr>
      </a:lvl5pPr>
      <a:lvl6pPr marL="2749550" indent="-349250" algn="l" rtl="0" eaLnBrk="0" fontAlgn="base" hangingPunct="0">
        <a:spcBef>
          <a:spcPct val="20000"/>
        </a:spcBef>
        <a:spcAft>
          <a:spcPct val="0"/>
        </a:spcAft>
        <a:buSzPct val="90000"/>
        <a:buFont typeface="Wingdings 2" pitchFamily="18" charset="2"/>
        <a:buChar char="·"/>
        <a:defRPr>
          <a:solidFill>
            <a:schemeClr val="tx1"/>
          </a:solidFill>
          <a:latin typeface="+mn-lt"/>
        </a:defRPr>
      </a:lvl6pPr>
      <a:lvl7pPr marL="3206750" indent="-349250" algn="l" rtl="0" eaLnBrk="0" fontAlgn="base" hangingPunct="0">
        <a:spcBef>
          <a:spcPct val="20000"/>
        </a:spcBef>
        <a:spcAft>
          <a:spcPct val="0"/>
        </a:spcAft>
        <a:buSzPct val="90000"/>
        <a:buFont typeface="Wingdings 2" pitchFamily="18" charset="2"/>
        <a:buChar char="·"/>
        <a:defRPr>
          <a:solidFill>
            <a:schemeClr val="tx1"/>
          </a:solidFill>
          <a:latin typeface="+mn-lt"/>
        </a:defRPr>
      </a:lvl7pPr>
      <a:lvl8pPr marL="3663950" indent="-349250" algn="l" rtl="0" eaLnBrk="0" fontAlgn="base" hangingPunct="0">
        <a:spcBef>
          <a:spcPct val="20000"/>
        </a:spcBef>
        <a:spcAft>
          <a:spcPct val="0"/>
        </a:spcAft>
        <a:buSzPct val="90000"/>
        <a:buFont typeface="Wingdings 2" pitchFamily="18" charset="2"/>
        <a:buChar char="·"/>
        <a:defRPr>
          <a:solidFill>
            <a:schemeClr val="tx1"/>
          </a:solidFill>
          <a:latin typeface="+mn-lt"/>
        </a:defRPr>
      </a:lvl8pPr>
      <a:lvl9pPr marL="4121150" indent="-349250" algn="l" rtl="0" eaLnBrk="0" fontAlgn="base" hangingPunct="0">
        <a:spcBef>
          <a:spcPct val="20000"/>
        </a:spcBef>
        <a:spcAft>
          <a:spcPct val="0"/>
        </a:spcAft>
        <a:buSzPct val="90000"/>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28.jpeg"/><Relationship Id="rId11" Type="http://schemas.openxmlformats.org/officeDocument/2006/relationships/image" Target="../media/image33.png"/><Relationship Id="rId5" Type="http://schemas.openxmlformats.org/officeDocument/2006/relationships/image" Target="../media/image27.jpeg"/><Relationship Id="rId10" Type="http://schemas.openxmlformats.org/officeDocument/2006/relationships/image" Target="../media/image32.png"/><Relationship Id="rId4" Type="http://schemas.openxmlformats.org/officeDocument/2006/relationships/image" Target="../media/image26.jpe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8" Type="http://schemas.openxmlformats.org/officeDocument/2006/relationships/hyperlink" Target="http://www.geonetcastamericas.noaa.gov/index.html" TargetMode="External"/><Relationship Id="rId13" Type="http://schemas.openxmlformats.org/officeDocument/2006/relationships/image" Target="../media/image40.png"/><Relationship Id="rId3" Type="http://schemas.openxmlformats.org/officeDocument/2006/relationships/hyperlink" Target="http://www.weather.gov/emwin/index.htm" TargetMode="External"/><Relationship Id="rId7" Type="http://schemas.openxmlformats.org/officeDocument/2006/relationships/hyperlink" Target="http://www.sarsat.noaa.gov/" TargetMode="External"/><Relationship Id="rId12"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hyperlink" Target="http://www.noaasis.noaa.gov/ARGOS/" TargetMode="External"/><Relationship Id="rId11" Type="http://schemas.openxmlformats.org/officeDocument/2006/relationships/image" Target="../media/image38.jpeg"/><Relationship Id="rId5" Type="http://schemas.openxmlformats.org/officeDocument/2006/relationships/hyperlink" Target="http://www.noaasis.noaa.gov/DCS/" TargetMode="External"/><Relationship Id="rId10" Type="http://schemas.openxmlformats.org/officeDocument/2006/relationships/image" Target="../media/image37.jpeg"/><Relationship Id="rId4" Type="http://schemas.openxmlformats.org/officeDocument/2006/relationships/hyperlink" Target="http://www.noaasis.noaa.gov/LRIT/" TargetMode="External"/><Relationship Id="rId9"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www.youtube.com/watch?v=9egzHARz9oY" TargetMode="External"/><Relationship Id="rId1" Type="http://schemas.openxmlformats.org/officeDocument/2006/relationships/slideLayout" Target="../slideLayouts/slideLayout18.xml"/><Relationship Id="rId5" Type="http://schemas.openxmlformats.org/officeDocument/2006/relationships/image" Target="../media/image43.jpe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fjallfoss.fcc.gov/ecfs/proceeding/view?z=ryjse&amp;name=10-123" TargetMode="Externa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18.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3.xml"/><Relationship Id="rId4" Type="http://schemas.openxmlformats.org/officeDocument/2006/relationships/hyperlink" Target="http://www.ssd.noaa.gov/PS/MPS/deepwater.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18.xml"/><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18.xml"/><Relationship Id="rId1" Type="http://schemas.openxmlformats.org/officeDocument/2006/relationships/video" Target="file:///C:\Documents%20and%20Settings\Brian.Hughes\Desktop\Working%20Folders\Presentations%20and%20Images\Harris09\kat.avi" TargetMode="External"/><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hyperlink" Target="http://www.goes.noaa.gov/WINDS/windsNHIRE.html" TargetMode="External"/><Relationship Id="rId2" Type="http://schemas.openxmlformats.org/officeDocument/2006/relationships/image" Target="../media/image69.png"/><Relationship Id="rId1" Type="http://schemas.openxmlformats.org/officeDocument/2006/relationships/slideLayout" Target="../slideLayouts/slideLayout26.xml"/><Relationship Id="rId5" Type="http://schemas.openxmlformats.org/officeDocument/2006/relationships/image" Target="../media/image71.png"/><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2" Type="http://schemas.openxmlformats.org/officeDocument/2006/relationships/hyperlink" Target="http://www.ngdc.noaa.gov/speeds/" TargetMode="Externa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openxmlformats.org/officeDocument/2006/relationships/image" Target="../media/image76.jpeg"/><Relationship Id="rId2" Type="http://schemas.openxmlformats.org/officeDocument/2006/relationships/slideLayout" Target="../slideLayouts/slideLayout2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75.png"/><Relationship Id="rId10" Type="http://schemas.openxmlformats.org/officeDocument/2006/relationships/image" Target="../media/image79.png"/><Relationship Id="rId4" Type="http://schemas.openxmlformats.org/officeDocument/2006/relationships/image" Target="../media/image74.png"/><Relationship Id="rId9" Type="http://schemas.openxmlformats.org/officeDocument/2006/relationships/image" Target="../media/image78.png"/></Relationships>
</file>

<file path=ppt/slides/_rels/slide3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jpeg"/></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hyperlink" Target="http://www.oso.noaa.gov/" TargetMode="External"/><Relationship Id="rId2" Type="http://schemas.openxmlformats.org/officeDocument/2006/relationships/image" Target="../media/image84.png"/><Relationship Id="rId1" Type="http://schemas.openxmlformats.org/officeDocument/2006/relationships/slideLayout" Target="../slideLayouts/slideLayout18.xml"/><Relationship Id="rId6" Type="http://schemas.openxmlformats.org/officeDocument/2006/relationships/hyperlink" Target="http://www.osdpd.noaa.gov/" TargetMode="External"/><Relationship Id="rId5" Type="http://schemas.openxmlformats.org/officeDocument/2006/relationships/image" Target="../media/image87.png"/><Relationship Id="rId4" Type="http://schemas.openxmlformats.org/officeDocument/2006/relationships/image" Target="../media/image86.pn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13.xml"/><Relationship Id="rId1" Type="http://schemas.openxmlformats.org/officeDocument/2006/relationships/video" Target="file:///C:\Documents%20and%20Settings\Brian.Hughes\Desktop\Working%20Folders\Presentations%20and%20Images\Images%20and%20Loops\NCfires.avi" TargetMode="External"/><Relationship Id="rId5" Type="http://schemas.openxmlformats.org/officeDocument/2006/relationships/image" Target="../media/image90.pn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image" Target="../media/image91.jpeg"/><Relationship Id="rId1" Type="http://schemas.openxmlformats.org/officeDocument/2006/relationships/slideLayout" Target="../slideLayouts/slideLayout17.xml"/><Relationship Id="rId5" Type="http://schemas.openxmlformats.org/officeDocument/2006/relationships/image" Target="../media/image94.png"/><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7.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7.xml"/><Relationship Id="rId5" Type="http://schemas.openxmlformats.org/officeDocument/2006/relationships/image" Target="../media/image103.jpeg"/><Relationship Id="rId4" Type="http://schemas.openxmlformats.org/officeDocument/2006/relationships/image" Target="../media/image102.jpeg"/></Relationships>
</file>

<file path=ppt/slides/_rels/slide41.xml.rels><?xml version="1.0" encoding="UTF-8" standalone="yes"?>
<Relationships xmlns="http://schemas.openxmlformats.org/package/2006/relationships"><Relationship Id="rId3" Type="http://schemas.openxmlformats.org/officeDocument/2006/relationships/hyperlink" Target="http://www.osdpd.noaa.gov/" TargetMode="External"/><Relationship Id="rId7" Type="http://schemas.openxmlformats.org/officeDocument/2006/relationships/image" Target="../media/image107.jpe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106.gif"/><Relationship Id="rId5" Type="http://schemas.openxmlformats.org/officeDocument/2006/relationships/image" Target="../media/image105.jpeg"/><Relationship Id="rId4" Type="http://schemas.openxmlformats.org/officeDocument/2006/relationships/image" Target="../media/image104.jpeg"/></Relationships>
</file>

<file path=ppt/slides/_rels/slide4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110.png"/><Relationship Id="rId4" Type="http://schemas.openxmlformats.org/officeDocument/2006/relationships/image" Target="../media/image10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2"/>
          <p:cNvSpPr>
            <a:spLocks noGrp="1"/>
          </p:cNvSpPr>
          <p:nvPr>
            <p:ph type="ftr" sz="quarter" idx="11"/>
          </p:nvPr>
        </p:nvSpPr>
        <p:spPr/>
        <p:txBody>
          <a:bodyPr/>
          <a:lstStyle/>
          <a:p>
            <a:r>
              <a:rPr lang="en-US"/>
              <a:t>DRAFT</a:t>
            </a:r>
          </a:p>
        </p:txBody>
      </p:sp>
      <p:sp>
        <p:nvSpPr>
          <p:cNvPr id="8" name="Slide Number Placeholder 3"/>
          <p:cNvSpPr>
            <a:spLocks noGrp="1"/>
          </p:cNvSpPr>
          <p:nvPr>
            <p:ph type="sldNum" sz="quarter" idx="12"/>
          </p:nvPr>
        </p:nvSpPr>
        <p:spPr/>
        <p:txBody>
          <a:bodyPr/>
          <a:lstStyle/>
          <a:p>
            <a:pPr>
              <a:defRPr/>
            </a:pPr>
            <a:fld id="{3D065EE2-B2D2-4022-A981-E625410B5C10}" type="slidenum">
              <a:rPr lang="en-US"/>
              <a:pPr>
                <a:defRPr/>
              </a:pPr>
              <a:t>1</a:t>
            </a:fld>
            <a:endParaRPr lang="en-US"/>
          </a:p>
        </p:txBody>
      </p:sp>
      <p:sp>
        <p:nvSpPr>
          <p:cNvPr id="36866" name="Rectangle 2"/>
          <p:cNvSpPr>
            <a:spLocks noGrp="1" noChangeArrowheads="1"/>
          </p:cNvSpPr>
          <p:nvPr>
            <p:ph type="ctrTitle" idx="4294967295"/>
          </p:nvPr>
        </p:nvSpPr>
        <p:spPr>
          <a:xfrm>
            <a:off x="0" y="381000"/>
            <a:ext cx="9144000" cy="1905000"/>
          </a:xfrm>
        </p:spPr>
        <p:txBody>
          <a:bodyPr lIns="274320" tIns="45720" rIns="91440" bIns="45720"/>
          <a:lstStyle/>
          <a:p>
            <a:pPr algn="ctr">
              <a:lnSpc>
                <a:spcPct val="85000"/>
              </a:lnSpc>
              <a:spcBef>
                <a:spcPct val="145000"/>
              </a:spcBef>
            </a:pPr>
            <a:r>
              <a:rPr lang="en-US" sz="4400" b="1" dirty="0" smtClean="0"/>
              <a:t>NOAA Satellite Update and McIDAS at ESPC</a:t>
            </a:r>
            <a:r>
              <a:rPr lang="en-US" sz="4400" b="1" dirty="0"/>
              <a:t/>
            </a:r>
            <a:br>
              <a:rPr lang="en-US" sz="4400" b="1" dirty="0"/>
            </a:br>
            <a:endParaRPr lang="en-US" sz="2000" b="1" dirty="0"/>
          </a:p>
        </p:txBody>
      </p:sp>
      <p:sp>
        <p:nvSpPr>
          <p:cNvPr id="36867" name="Rectangle 3"/>
          <p:cNvSpPr>
            <a:spLocks noGrp="1" noChangeArrowheads="1"/>
          </p:cNvSpPr>
          <p:nvPr>
            <p:ph type="subTitle" idx="4294967295"/>
          </p:nvPr>
        </p:nvSpPr>
        <p:spPr>
          <a:xfrm>
            <a:off x="1905000" y="4876800"/>
            <a:ext cx="7315200" cy="1752600"/>
          </a:xfrm>
        </p:spPr>
        <p:txBody>
          <a:bodyPr/>
          <a:lstStyle/>
          <a:p>
            <a:pPr marL="0" indent="0" algn="r">
              <a:spcBef>
                <a:spcPct val="0"/>
              </a:spcBef>
            </a:pPr>
            <a:r>
              <a:rPr lang="en-US" sz="2400" dirty="0" smtClean="0">
                <a:solidFill>
                  <a:schemeClr val="bg1"/>
                </a:solidFill>
              </a:rPr>
              <a:t>Brian Hughes</a:t>
            </a:r>
            <a:endParaRPr lang="en-US" sz="2400" baseline="30000" dirty="0">
              <a:solidFill>
                <a:schemeClr val="bg1"/>
              </a:solidFill>
            </a:endParaRPr>
          </a:p>
          <a:p>
            <a:pPr marL="0" indent="0" algn="r">
              <a:spcBef>
                <a:spcPct val="0"/>
              </a:spcBef>
            </a:pPr>
            <a:r>
              <a:rPr lang="en-US" sz="2400" dirty="0" smtClean="0">
                <a:solidFill>
                  <a:schemeClr val="bg1"/>
                </a:solidFill>
              </a:rPr>
              <a:t>User Services Team </a:t>
            </a:r>
            <a:r>
              <a:rPr lang="en-US" sz="2400" dirty="0" smtClean="0">
                <a:solidFill>
                  <a:schemeClr val="bg1"/>
                </a:solidFill>
              </a:rPr>
              <a:t>Lead</a:t>
            </a:r>
          </a:p>
          <a:p>
            <a:pPr marL="0" indent="0" algn="r">
              <a:spcBef>
                <a:spcPct val="0"/>
              </a:spcBef>
            </a:pPr>
            <a:r>
              <a:rPr lang="en-US" sz="2400" dirty="0" smtClean="0">
                <a:solidFill>
                  <a:schemeClr val="bg1"/>
                </a:solidFill>
              </a:rPr>
              <a:t>Satellite Products and Services Division</a:t>
            </a:r>
          </a:p>
          <a:p>
            <a:pPr marL="0" indent="0" algn="r">
              <a:spcBef>
                <a:spcPct val="0"/>
              </a:spcBef>
            </a:pPr>
            <a:r>
              <a:rPr lang="en-US" sz="1800" dirty="0" smtClean="0">
                <a:solidFill>
                  <a:schemeClr val="bg1"/>
                </a:solidFill>
              </a:rPr>
              <a:t>NOAA/NESDIS </a:t>
            </a:r>
            <a:r>
              <a:rPr lang="en-US" sz="1800" dirty="0" smtClean="0">
                <a:solidFill>
                  <a:schemeClr val="bg1"/>
                </a:solidFill>
              </a:rPr>
              <a:t>Office of Satellite Products and Operations</a:t>
            </a:r>
          </a:p>
          <a:p>
            <a:pPr marL="0" indent="0" algn="r">
              <a:spcBef>
                <a:spcPct val="0"/>
              </a:spcBef>
            </a:pPr>
            <a:r>
              <a:rPr lang="en-US" sz="1800" dirty="0" smtClean="0">
                <a:solidFill>
                  <a:schemeClr val="bg1"/>
                </a:solidFill>
              </a:rPr>
              <a:t>2010 McIDAS Users’ Group Meeting, Madison, WI</a:t>
            </a:r>
          </a:p>
          <a:p>
            <a:pPr marL="0" indent="0" algn="r">
              <a:spcBef>
                <a:spcPct val="0"/>
              </a:spcBef>
            </a:pPr>
            <a:endParaRPr lang="en-US" sz="1600" dirty="0">
              <a:solidFill>
                <a:schemeClr val="bg1"/>
              </a:solidFill>
            </a:endParaRPr>
          </a:p>
        </p:txBody>
      </p:sp>
      <p:pic>
        <p:nvPicPr>
          <p:cNvPr id="36868" name="Picture 4" descr="NOAA"/>
          <p:cNvPicPr>
            <a:picLocks noChangeAspect="1" noChangeArrowheads="1"/>
          </p:cNvPicPr>
          <p:nvPr/>
        </p:nvPicPr>
        <p:blipFill>
          <a:blip r:embed="rId3" cstate="email"/>
          <a:srcRect/>
          <a:stretch>
            <a:fillRect/>
          </a:stretch>
        </p:blipFill>
        <p:spPr bwMode="auto">
          <a:xfrm>
            <a:off x="0" y="5181600"/>
            <a:ext cx="990600" cy="990600"/>
          </a:xfrm>
          <a:prstGeom prst="rect">
            <a:avLst/>
          </a:prstGeom>
          <a:noFill/>
          <a:ln w="9525">
            <a:noFill/>
            <a:miter lim="800000"/>
            <a:headEnd/>
            <a:tailEnd/>
          </a:ln>
        </p:spPr>
      </p:pic>
      <p:pic>
        <p:nvPicPr>
          <p:cNvPr id="36869" name="Picture 5" descr="Dept of Commerce Seal"/>
          <p:cNvPicPr>
            <a:picLocks noChangeAspect="1" noChangeArrowheads="1"/>
          </p:cNvPicPr>
          <p:nvPr/>
        </p:nvPicPr>
        <p:blipFill>
          <a:blip r:embed="rId4" cstate="email"/>
          <a:srcRect/>
          <a:stretch>
            <a:fillRect/>
          </a:stretch>
        </p:blipFill>
        <p:spPr bwMode="auto">
          <a:xfrm>
            <a:off x="1066800" y="5153025"/>
            <a:ext cx="1023938" cy="1019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goesSpacecraft"/>
          <p:cNvPicPr>
            <a:picLocks noChangeAspect="1" noChangeArrowheads="1"/>
          </p:cNvPicPr>
          <p:nvPr/>
        </p:nvPicPr>
        <p:blipFill>
          <a:blip r:embed="rId2" cstate="email"/>
          <a:srcRect/>
          <a:stretch>
            <a:fillRect/>
          </a:stretch>
        </p:blipFill>
        <p:spPr bwMode="auto">
          <a:xfrm>
            <a:off x="1295400" y="152400"/>
            <a:ext cx="1530350" cy="2362200"/>
          </a:xfrm>
          <a:prstGeom prst="rect">
            <a:avLst/>
          </a:prstGeom>
          <a:noFill/>
        </p:spPr>
      </p:pic>
      <p:grpSp>
        <p:nvGrpSpPr>
          <p:cNvPr id="2" name="Group 3"/>
          <p:cNvGrpSpPr>
            <a:grpSpLocks/>
          </p:cNvGrpSpPr>
          <p:nvPr/>
        </p:nvGrpSpPr>
        <p:grpSpPr bwMode="auto">
          <a:xfrm>
            <a:off x="2133600" y="152400"/>
            <a:ext cx="2895600" cy="1477963"/>
            <a:chOff x="3042" y="1016"/>
            <a:chExt cx="919" cy="336"/>
          </a:xfrm>
        </p:grpSpPr>
        <p:sp>
          <p:nvSpPr>
            <p:cNvPr id="194564" name="Rectangle 4"/>
            <p:cNvSpPr>
              <a:spLocks noChangeArrowheads="1"/>
            </p:cNvSpPr>
            <p:nvPr/>
          </p:nvSpPr>
          <p:spPr bwMode="auto">
            <a:xfrm>
              <a:off x="3042" y="1243"/>
              <a:ext cx="919" cy="55"/>
            </a:xfrm>
            <a:prstGeom prst="rect">
              <a:avLst/>
            </a:prstGeom>
            <a:noFill/>
            <a:ln w="9525">
              <a:noFill/>
              <a:miter lim="800000"/>
              <a:headEnd/>
              <a:tailEnd/>
            </a:ln>
            <a:effectLst/>
          </p:spPr>
          <p:txBody>
            <a:bodyPr lIns="41272" tIns="22223" rIns="41272" bIns="22223">
              <a:spAutoFit/>
            </a:bodyPr>
            <a:lstStyle/>
            <a:p>
              <a:pPr algn="ctr" defTabSz="195263" eaLnBrk="0" hangingPunct="0"/>
              <a:endParaRPr lang="en-US" sz="1300"/>
            </a:p>
          </p:txBody>
        </p:sp>
        <p:pic>
          <p:nvPicPr>
            <p:cNvPr id="194565" name="Picture 5"/>
            <p:cNvPicPr>
              <a:picLocks noChangeAspect="1" noChangeArrowheads="1"/>
            </p:cNvPicPr>
            <p:nvPr/>
          </p:nvPicPr>
          <p:blipFill>
            <a:blip r:embed="rId3" cstate="email">
              <a:clrChange>
                <a:clrFrom>
                  <a:srgbClr val="9594BE"/>
                </a:clrFrom>
                <a:clrTo>
                  <a:srgbClr val="9594BE">
                    <a:alpha val="0"/>
                  </a:srgbClr>
                </a:clrTo>
              </a:clrChange>
              <a:lum bright="6000"/>
            </a:blip>
            <a:srcRect/>
            <a:stretch>
              <a:fillRect/>
            </a:stretch>
          </p:blipFill>
          <p:spPr bwMode="gray">
            <a:xfrm>
              <a:off x="3398" y="1016"/>
              <a:ext cx="546" cy="336"/>
            </a:xfrm>
            <a:prstGeom prst="rect">
              <a:avLst/>
            </a:prstGeom>
            <a:noFill/>
          </p:spPr>
        </p:pic>
      </p:grpSp>
      <p:pic>
        <p:nvPicPr>
          <p:cNvPr id="194566" name="Picture 6" descr="NSOFmedEVE_small"/>
          <p:cNvPicPr>
            <a:picLocks noChangeAspect="1" noChangeArrowheads="1"/>
          </p:cNvPicPr>
          <p:nvPr/>
        </p:nvPicPr>
        <p:blipFill>
          <a:blip r:embed="rId4" cstate="email"/>
          <a:srcRect/>
          <a:stretch>
            <a:fillRect/>
          </a:stretch>
        </p:blipFill>
        <p:spPr bwMode="auto">
          <a:xfrm>
            <a:off x="304800" y="3048000"/>
            <a:ext cx="3048000" cy="2571750"/>
          </a:xfrm>
          <a:prstGeom prst="rect">
            <a:avLst/>
          </a:prstGeom>
          <a:noFill/>
        </p:spPr>
      </p:pic>
      <p:pic>
        <p:nvPicPr>
          <p:cNvPr id="194567" name="Picture 7" descr="1053-data%20sheet"/>
          <p:cNvPicPr>
            <a:picLocks noChangeAspect="1" noChangeArrowheads="1"/>
          </p:cNvPicPr>
          <p:nvPr/>
        </p:nvPicPr>
        <p:blipFill>
          <a:blip r:embed="rId5" cstate="email">
            <a:lum bright="6000"/>
          </a:blip>
          <a:srcRect/>
          <a:stretch>
            <a:fillRect/>
          </a:stretch>
        </p:blipFill>
        <p:spPr bwMode="auto">
          <a:xfrm>
            <a:off x="6324600" y="2667000"/>
            <a:ext cx="904875" cy="1295400"/>
          </a:xfrm>
          <a:prstGeom prst="rect">
            <a:avLst/>
          </a:prstGeom>
          <a:noFill/>
          <a:ln w="9525">
            <a:noFill/>
            <a:miter lim="800000"/>
            <a:headEnd/>
            <a:tailEnd/>
          </a:ln>
        </p:spPr>
      </p:pic>
      <p:pic>
        <p:nvPicPr>
          <p:cNvPr id="194568" name="Picture 8"/>
          <p:cNvPicPr>
            <a:picLocks noChangeAspect="1" noChangeArrowheads="1"/>
          </p:cNvPicPr>
          <p:nvPr/>
        </p:nvPicPr>
        <p:blipFill>
          <a:blip r:embed="rId6" cstate="email"/>
          <a:srcRect/>
          <a:stretch>
            <a:fillRect/>
          </a:stretch>
        </p:blipFill>
        <p:spPr bwMode="auto">
          <a:xfrm>
            <a:off x="7086600" y="3048000"/>
            <a:ext cx="1247775" cy="1293813"/>
          </a:xfrm>
          <a:prstGeom prst="rect">
            <a:avLst/>
          </a:prstGeom>
          <a:noFill/>
          <a:ln w="9525">
            <a:noFill/>
            <a:miter lim="800000"/>
            <a:headEnd/>
            <a:tailEnd/>
          </a:ln>
        </p:spPr>
      </p:pic>
      <p:sp>
        <p:nvSpPr>
          <p:cNvPr id="194569" name="Line 9"/>
          <p:cNvSpPr>
            <a:spLocks noChangeShapeType="1"/>
          </p:cNvSpPr>
          <p:nvPr/>
        </p:nvSpPr>
        <p:spPr bwMode="auto">
          <a:xfrm>
            <a:off x="4724400" y="1828800"/>
            <a:ext cx="1524000" cy="990600"/>
          </a:xfrm>
          <a:prstGeom prst="line">
            <a:avLst/>
          </a:prstGeom>
          <a:noFill/>
          <a:ln w="9525">
            <a:solidFill>
              <a:schemeClr val="tx1"/>
            </a:solidFill>
            <a:round/>
            <a:headEnd/>
            <a:tailEnd type="triangle" w="med" len="med"/>
          </a:ln>
          <a:effectLst/>
        </p:spPr>
        <p:txBody>
          <a:bodyPr/>
          <a:lstStyle/>
          <a:p>
            <a:endParaRPr lang="en-US"/>
          </a:p>
        </p:txBody>
      </p:sp>
      <p:sp>
        <p:nvSpPr>
          <p:cNvPr id="194570" name="Line 10"/>
          <p:cNvSpPr>
            <a:spLocks noChangeShapeType="1"/>
          </p:cNvSpPr>
          <p:nvPr/>
        </p:nvSpPr>
        <p:spPr bwMode="auto">
          <a:xfrm flipH="1">
            <a:off x="7010400" y="1981200"/>
            <a:ext cx="228600" cy="685800"/>
          </a:xfrm>
          <a:prstGeom prst="line">
            <a:avLst/>
          </a:prstGeom>
          <a:noFill/>
          <a:ln w="9525">
            <a:solidFill>
              <a:schemeClr val="tx1"/>
            </a:solidFill>
            <a:round/>
            <a:headEnd/>
            <a:tailEnd type="triangle" w="med" len="med"/>
          </a:ln>
          <a:effectLst/>
        </p:spPr>
        <p:txBody>
          <a:bodyPr/>
          <a:lstStyle/>
          <a:p>
            <a:endParaRPr lang="en-US"/>
          </a:p>
        </p:txBody>
      </p:sp>
      <p:sp>
        <p:nvSpPr>
          <p:cNvPr id="194571" name="Text Box 11"/>
          <p:cNvSpPr txBox="1">
            <a:spLocks noChangeArrowheads="1"/>
          </p:cNvSpPr>
          <p:nvPr/>
        </p:nvSpPr>
        <p:spPr bwMode="auto">
          <a:xfrm>
            <a:off x="152400" y="1600200"/>
            <a:ext cx="2590800" cy="954107"/>
          </a:xfrm>
          <a:prstGeom prst="rect">
            <a:avLst/>
          </a:prstGeom>
          <a:solidFill>
            <a:schemeClr val="bg1">
              <a:alpha val="60001"/>
            </a:schemeClr>
          </a:solidFill>
          <a:ln w="9525">
            <a:noFill/>
            <a:miter lim="800000"/>
            <a:headEnd/>
            <a:tailEnd/>
          </a:ln>
          <a:effectLst/>
        </p:spPr>
        <p:txBody>
          <a:bodyPr>
            <a:spAutoFit/>
          </a:bodyPr>
          <a:lstStyle/>
          <a:p>
            <a:pPr>
              <a:spcBef>
                <a:spcPct val="50000"/>
              </a:spcBef>
            </a:pPr>
            <a:r>
              <a:rPr lang="en-US" sz="1400" b="1" dirty="0" smtClean="0">
                <a:latin typeface="Helvetica" pitchFamily="34" charset="0"/>
              </a:rPr>
              <a:t>MTSAT-2 </a:t>
            </a:r>
            <a:r>
              <a:rPr lang="en-US" sz="1400" b="1" dirty="0">
                <a:latin typeface="Helvetica" pitchFamily="34" charset="0"/>
              </a:rPr>
              <a:t>(DOMSAT)</a:t>
            </a:r>
          </a:p>
          <a:p>
            <a:pPr>
              <a:spcBef>
                <a:spcPct val="50000"/>
              </a:spcBef>
            </a:pPr>
            <a:r>
              <a:rPr lang="en-US" sz="1400" b="1" dirty="0">
                <a:latin typeface="Helvetica" pitchFamily="34" charset="0"/>
              </a:rPr>
              <a:t>MSG </a:t>
            </a:r>
            <a:r>
              <a:rPr lang="en-US" sz="1400" b="1" dirty="0" smtClean="0">
                <a:latin typeface="Helvetica" pitchFamily="34" charset="0"/>
              </a:rPr>
              <a:t>(DOMAST </a:t>
            </a:r>
            <a:r>
              <a:rPr lang="en-US" sz="1400" b="1" dirty="0">
                <a:latin typeface="Helvetica" pitchFamily="34" charset="0"/>
              </a:rPr>
              <a:t>via Wallops)</a:t>
            </a:r>
          </a:p>
          <a:p>
            <a:pPr>
              <a:spcBef>
                <a:spcPct val="50000"/>
              </a:spcBef>
            </a:pPr>
            <a:r>
              <a:rPr lang="en-US" sz="1400" b="1" dirty="0">
                <a:latin typeface="Helvetica" pitchFamily="34" charset="0"/>
              </a:rPr>
              <a:t>Meteosat-7 (landline)</a:t>
            </a:r>
          </a:p>
        </p:txBody>
      </p:sp>
      <p:sp>
        <p:nvSpPr>
          <p:cNvPr id="194572" name="Line 12"/>
          <p:cNvSpPr>
            <a:spLocks noChangeShapeType="1"/>
          </p:cNvSpPr>
          <p:nvPr/>
        </p:nvSpPr>
        <p:spPr bwMode="auto">
          <a:xfrm flipH="1">
            <a:off x="838200" y="2514600"/>
            <a:ext cx="304800" cy="1447800"/>
          </a:xfrm>
          <a:prstGeom prst="line">
            <a:avLst/>
          </a:prstGeom>
          <a:noFill/>
          <a:ln w="9525">
            <a:solidFill>
              <a:schemeClr val="tx1"/>
            </a:solidFill>
            <a:round/>
            <a:headEnd/>
            <a:tailEnd type="triangle" w="med" len="med"/>
          </a:ln>
          <a:effectLst/>
        </p:spPr>
        <p:txBody>
          <a:bodyPr/>
          <a:lstStyle/>
          <a:p>
            <a:endParaRPr lang="en-US"/>
          </a:p>
        </p:txBody>
      </p:sp>
      <p:sp>
        <p:nvSpPr>
          <p:cNvPr id="194573" name="Text Box 13"/>
          <p:cNvSpPr txBox="1">
            <a:spLocks noChangeArrowheads="1"/>
          </p:cNvSpPr>
          <p:nvPr/>
        </p:nvSpPr>
        <p:spPr bwMode="auto">
          <a:xfrm>
            <a:off x="6553200" y="4419600"/>
            <a:ext cx="2514600" cy="2346325"/>
          </a:xfrm>
          <a:prstGeom prst="rect">
            <a:avLst/>
          </a:prstGeom>
          <a:noFill/>
          <a:ln w="9525">
            <a:noFill/>
            <a:miter lim="800000"/>
            <a:headEnd/>
            <a:tailEnd/>
          </a:ln>
          <a:effectLst/>
        </p:spPr>
        <p:txBody>
          <a:bodyPr>
            <a:spAutoFit/>
          </a:bodyPr>
          <a:lstStyle/>
          <a:p>
            <a:pPr>
              <a:lnSpc>
                <a:spcPct val="80000"/>
              </a:lnSpc>
              <a:spcBef>
                <a:spcPct val="20000"/>
              </a:spcBef>
            </a:pPr>
            <a:r>
              <a:rPr lang="en-US" sz="1400" b="1">
                <a:latin typeface="Helvetica" pitchFamily="34" charset="0"/>
              </a:rPr>
              <a:t>Polar Acquisition Stations for POES, MetOp, EOS</a:t>
            </a:r>
          </a:p>
          <a:p>
            <a:pPr>
              <a:lnSpc>
                <a:spcPct val="80000"/>
              </a:lnSpc>
              <a:spcBef>
                <a:spcPct val="20000"/>
              </a:spcBef>
              <a:buFontTx/>
              <a:buChar char="-"/>
            </a:pPr>
            <a:r>
              <a:rPr lang="en-US" sz="1400" b="1">
                <a:latin typeface="Helvetica" pitchFamily="34" charset="0"/>
              </a:rPr>
              <a:t> Wallops, VA</a:t>
            </a:r>
          </a:p>
          <a:p>
            <a:pPr>
              <a:lnSpc>
                <a:spcPct val="80000"/>
              </a:lnSpc>
              <a:spcBef>
                <a:spcPct val="20000"/>
              </a:spcBef>
              <a:buFontTx/>
              <a:buChar char="-"/>
            </a:pPr>
            <a:r>
              <a:rPr lang="en-US" sz="1400" b="1">
                <a:latin typeface="Helvetica" pitchFamily="34" charset="0"/>
              </a:rPr>
              <a:t> Fairbanks, AK</a:t>
            </a:r>
          </a:p>
          <a:p>
            <a:pPr>
              <a:lnSpc>
                <a:spcPct val="80000"/>
              </a:lnSpc>
              <a:spcBef>
                <a:spcPct val="20000"/>
              </a:spcBef>
              <a:buFontTx/>
              <a:buChar char="-"/>
            </a:pPr>
            <a:r>
              <a:rPr lang="en-US" sz="1400" b="1">
                <a:latin typeface="Helvetica" pitchFamily="34" charset="0"/>
              </a:rPr>
              <a:t> Gilmore Creek, AK</a:t>
            </a:r>
          </a:p>
          <a:p>
            <a:pPr>
              <a:lnSpc>
                <a:spcPct val="80000"/>
              </a:lnSpc>
              <a:spcBef>
                <a:spcPct val="20000"/>
              </a:spcBef>
              <a:buFontTx/>
              <a:buChar char="-"/>
            </a:pPr>
            <a:r>
              <a:rPr lang="en-US" sz="1400" b="1">
                <a:latin typeface="Helvetica" pitchFamily="34" charset="0"/>
              </a:rPr>
              <a:t> Svalbard</a:t>
            </a:r>
          </a:p>
          <a:p>
            <a:pPr>
              <a:lnSpc>
                <a:spcPct val="80000"/>
              </a:lnSpc>
              <a:spcBef>
                <a:spcPct val="20000"/>
              </a:spcBef>
              <a:buFontTx/>
              <a:buChar char="-"/>
            </a:pPr>
            <a:r>
              <a:rPr lang="en-US" sz="1400" b="1">
                <a:latin typeface="Helvetica" pitchFamily="34" charset="0"/>
              </a:rPr>
              <a:t> Honolulu, HI</a:t>
            </a:r>
          </a:p>
          <a:p>
            <a:pPr>
              <a:lnSpc>
                <a:spcPct val="80000"/>
              </a:lnSpc>
              <a:spcBef>
                <a:spcPct val="20000"/>
              </a:spcBef>
              <a:buFontTx/>
              <a:buChar char="-"/>
            </a:pPr>
            <a:r>
              <a:rPr lang="en-US" sz="1400" b="1">
                <a:latin typeface="Helvetica" pitchFamily="34" charset="0"/>
              </a:rPr>
              <a:t> Miami, FL</a:t>
            </a:r>
          </a:p>
          <a:p>
            <a:pPr>
              <a:lnSpc>
                <a:spcPct val="80000"/>
              </a:lnSpc>
              <a:spcBef>
                <a:spcPct val="20000"/>
              </a:spcBef>
              <a:buFontTx/>
              <a:buChar char="-"/>
            </a:pPr>
            <a:r>
              <a:rPr lang="en-US" sz="1400" b="1">
                <a:latin typeface="Helvetica" pitchFamily="34" charset="0"/>
              </a:rPr>
              <a:t> Australia</a:t>
            </a:r>
          </a:p>
          <a:p>
            <a:pPr>
              <a:lnSpc>
                <a:spcPct val="80000"/>
              </a:lnSpc>
              <a:spcBef>
                <a:spcPct val="20000"/>
              </a:spcBef>
              <a:buFontTx/>
              <a:buChar char="-"/>
            </a:pPr>
            <a:r>
              <a:rPr lang="en-US" sz="1400" b="1">
                <a:latin typeface="Helvetica" pitchFamily="34" charset="0"/>
              </a:rPr>
              <a:t> Monterey, CA</a:t>
            </a:r>
          </a:p>
          <a:p>
            <a:pPr>
              <a:lnSpc>
                <a:spcPct val="80000"/>
              </a:lnSpc>
              <a:spcBef>
                <a:spcPct val="20000"/>
              </a:spcBef>
              <a:buFontTx/>
              <a:buChar char="-"/>
            </a:pPr>
            <a:r>
              <a:rPr lang="en-US" sz="1400" b="1">
                <a:latin typeface="Helvetica" pitchFamily="34" charset="0"/>
              </a:rPr>
              <a:t> NASA DAACs</a:t>
            </a:r>
          </a:p>
        </p:txBody>
      </p:sp>
      <p:sp>
        <p:nvSpPr>
          <p:cNvPr id="194574" name="AutoShape 14"/>
          <p:cNvSpPr>
            <a:spLocks noChangeArrowheads="1"/>
          </p:cNvSpPr>
          <p:nvPr/>
        </p:nvSpPr>
        <p:spPr bwMode="auto">
          <a:xfrm>
            <a:off x="3657600" y="3581400"/>
            <a:ext cx="2286000" cy="762000"/>
          </a:xfrm>
          <a:prstGeom prst="leftArrow">
            <a:avLst>
              <a:gd name="adj1" fmla="val 50000"/>
              <a:gd name="adj2" fmla="val 75000"/>
            </a:avLst>
          </a:prstGeom>
          <a:gradFill rotWithShape="1">
            <a:gsLst>
              <a:gs pos="0">
                <a:srgbClr val="660066"/>
              </a:gs>
              <a:gs pos="100000">
                <a:srgbClr val="99CCFF"/>
              </a:gs>
            </a:gsLst>
            <a:lin ang="0" scaled="1"/>
          </a:gradFill>
          <a:ln w="9525">
            <a:solidFill>
              <a:schemeClr val="tx1"/>
            </a:solidFill>
            <a:miter lim="800000"/>
            <a:headEnd/>
            <a:tailEnd/>
          </a:ln>
          <a:effectLst/>
        </p:spPr>
        <p:txBody>
          <a:bodyPr wrap="none" anchor="ctr"/>
          <a:lstStyle/>
          <a:p>
            <a:endParaRPr lang="en-US"/>
          </a:p>
        </p:txBody>
      </p:sp>
      <p:sp>
        <p:nvSpPr>
          <p:cNvPr id="194575" name="Text Box 15"/>
          <p:cNvSpPr txBox="1">
            <a:spLocks noChangeArrowheads="1"/>
          </p:cNvSpPr>
          <p:nvPr/>
        </p:nvSpPr>
        <p:spPr bwMode="auto">
          <a:xfrm>
            <a:off x="4114800" y="3733800"/>
            <a:ext cx="1752600" cy="366713"/>
          </a:xfrm>
          <a:prstGeom prst="rect">
            <a:avLst/>
          </a:prstGeom>
          <a:noFill/>
          <a:ln w="9525">
            <a:noFill/>
            <a:miter lim="800000"/>
            <a:headEnd/>
            <a:tailEnd/>
          </a:ln>
          <a:effectLst/>
        </p:spPr>
        <p:txBody>
          <a:bodyPr>
            <a:spAutoFit/>
          </a:bodyPr>
          <a:lstStyle/>
          <a:p>
            <a:pPr>
              <a:spcBef>
                <a:spcPct val="50000"/>
              </a:spcBef>
            </a:pPr>
            <a:r>
              <a:rPr lang="en-US">
                <a:latin typeface="Helvetica" pitchFamily="34" charset="0"/>
              </a:rPr>
              <a:t>Various Ways</a:t>
            </a:r>
          </a:p>
        </p:txBody>
      </p:sp>
      <p:sp>
        <p:nvSpPr>
          <p:cNvPr id="194576" name="AutoShape 16"/>
          <p:cNvSpPr>
            <a:spLocks noChangeArrowheads="1"/>
          </p:cNvSpPr>
          <p:nvPr/>
        </p:nvSpPr>
        <p:spPr bwMode="auto">
          <a:xfrm rot="5400000">
            <a:off x="1485900" y="5524500"/>
            <a:ext cx="1143000" cy="91440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gradFill rotWithShape="1">
            <a:gsLst>
              <a:gs pos="0">
                <a:schemeClr val="folHlink"/>
              </a:gs>
              <a:gs pos="100000">
                <a:srgbClr val="660066"/>
              </a:gs>
            </a:gsLst>
            <a:lin ang="5400000" scaled="1"/>
          </a:gradFill>
          <a:ln w="9525">
            <a:solidFill>
              <a:schemeClr val="tx1"/>
            </a:solidFill>
            <a:miter lim="800000"/>
            <a:headEnd/>
            <a:tailEnd/>
          </a:ln>
          <a:effectLst/>
        </p:spPr>
        <p:txBody>
          <a:bodyPr wrap="none" anchor="ctr"/>
          <a:lstStyle/>
          <a:p>
            <a:endParaRPr lang="en-US"/>
          </a:p>
        </p:txBody>
      </p:sp>
      <p:sp>
        <p:nvSpPr>
          <p:cNvPr id="194577" name="Text Box 17"/>
          <p:cNvSpPr txBox="1">
            <a:spLocks noChangeArrowheads="1"/>
          </p:cNvSpPr>
          <p:nvPr/>
        </p:nvSpPr>
        <p:spPr bwMode="auto">
          <a:xfrm>
            <a:off x="2514600" y="5715000"/>
            <a:ext cx="3505200" cy="863600"/>
          </a:xfrm>
          <a:prstGeom prst="rect">
            <a:avLst/>
          </a:prstGeom>
          <a:noFill/>
          <a:ln w="9525">
            <a:solidFill>
              <a:schemeClr val="tx1"/>
            </a:solidFill>
            <a:miter lim="800000"/>
            <a:headEnd/>
            <a:tailEnd/>
          </a:ln>
          <a:effectLst/>
        </p:spPr>
        <p:txBody>
          <a:bodyPr>
            <a:spAutoFit/>
          </a:bodyPr>
          <a:lstStyle/>
          <a:p>
            <a:pPr algn="ctr">
              <a:spcBef>
                <a:spcPct val="50000"/>
              </a:spcBef>
            </a:pPr>
            <a:r>
              <a:rPr lang="en-US" sz="2000">
                <a:latin typeface="Helvetica" pitchFamily="34" charset="0"/>
              </a:rPr>
              <a:t>Partners and Customers</a:t>
            </a:r>
          </a:p>
          <a:p>
            <a:pPr algn="ctr">
              <a:spcBef>
                <a:spcPct val="50000"/>
              </a:spcBef>
            </a:pPr>
            <a:r>
              <a:rPr lang="en-US" sz="2000">
                <a:latin typeface="Helvetica" pitchFamily="34" charset="0"/>
              </a:rPr>
              <a:t>Public</a:t>
            </a:r>
          </a:p>
        </p:txBody>
      </p:sp>
      <p:sp>
        <p:nvSpPr>
          <p:cNvPr id="194578" name="Text Box 18"/>
          <p:cNvSpPr txBox="1">
            <a:spLocks noChangeArrowheads="1"/>
          </p:cNvSpPr>
          <p:nvPr/>
        </p:nvSpPr>
        <p:spPr bwMode="auto">
          <a:xfrm>
            <a:off x="2667000" y="2133600"/>
            <a:ext cx="2438400" cy="641350"/>
          </a:xfrm>
          <a:prstGeom prst="rect">
            <a:avLst/>
          </a:prstGeom>
          <a:solidFill>
            <a:schemeClr val="bg1">
              <a:alpha val="60001"/>
            </a:schemeClr>
          </a:solidFill>
          <a:ln w="9525">
            <a:noFill/>
            <a:miter lim="800000"/>
            <a:headEnd/>
            <a:tailEnd/>
          </a:ln>
          <a:effectLst/>
        </p:spPr>
        <p:txBody>
          <a:bodyPr>
            <a:spAutoFit/>
          </a:bodyPr>
          <a:lstStyle/>
          <a:p>
            <a:pPr>
              <a:spcBef>
                <a:spcPct val="50000"/>
              </a:spcBef>
            </a:pPr>
            <a:r>
              <a:rPr lang="en-US" b="1">
                <a:latin typeface="Helvetica" pitchFamily="34" charset="0"/>
              </a:rPr>
              <a:t>GOES-11, 12, 13, 14, 15</a:t>
            </a:r>
          </a:p>
        </p:txBody>
      </p:sp>
      <p:sp>
        <p:nvSpPr>
          <p:cNvPr id="194579" name="Text Box 19"/>
          <p:cNvSpPr txBox="1">
            <a:spLocks noChangeArrowheads="1"/>
          </p:cNvSpPr>
          <p:nvPr/>
        </p:nvSpPr>
        <p:spPr bwMode="auto">
          <a:xfrm>
            <a:off x="5334000" y="1066800"/>
            <a:ext cx="2133600" cy="1262063"/>
          </a:xfrm>
          <a:prstGeom prst="rect">
            <a:avLst/>
          </a:prstGeom>
          <a:solidFill>
            <a:schemeClr val="bg1">
              <a:alpha val="60001"/>
            </a:schemeClr>
          </a:solidFill>
          <a:ln w="9525">
            <a:noFill/>
            <a:miter lim="800000"/>
            <a:headEnd/>
            <a:tailEnd/>
          </a:ln>
          <a:effectLst/>
        </p:spPr>
        <p:txBody>
          <a:bodyPr>
            <a:spAutoFit/>
          </a:bodyPr>
          <a:lstStyle/>
          <a:p>
            <a:pPr>
              <a:spcBef>
                <a:spcPct val="50000"/>
              </a:spcBef>
            </a:pPr>
            <a:r>
              <a:rPr lang="en-US" sz="1400" b="1">
                <a:latin typeface="Helvetica" pitchFamily="34" charset="0"/>
              </a:rPr>
              <a:t>NOAA-15, 16, 17, 18, 19</a:t>
            </a:r>
          </a:p>
          <a:p>
            <a:pPr>
              <a:spcBef>
                <a:spcPct val="50000"/>
              </a:spcBef>
            </a:pPr>
            <a:r>
              <a:rPr lang="en-US" sz="1400" b="1">
                <a:latin typeface="Helvetica" pitchFamily="34" charset="0"/>
              </a:rPr>
              <a:t>Metop-A</a:t>
            </a:r>
          </a:p>
          <a:p>
            <a:pPr>
              <a:spcBef>
                <a:spcPct val="50000"/>
              </a:spcBef>
            </a:pPr>
            <a:r>
              <a:rPr lang="en-US" sz="1400" b="1">
                <a:latin typeface="Helvetica" pitchFamily="34" charset="0"/>
              </a:rPr>
              <a:t>NASA Terra, Aqua</a:t>
            </a:r>
          </a:p>
          <a:p>
            <a:pPr>
              <a:spcBef>
                <a:spcPct val="50000"/>
              </a:spcBef>
            </a:pPr>
            <a:r>
              <a:rPr lang="en-US" sz="1400" b="1">
                <a:latin typeface="Helvetica" pitchFamily="34" charset="0"/>
              </a:rPr>
              <a:t>DoD DMSP</a:t>
            </a:r>
          </a:p>
        </p:txBody>
      </p:sp>
      <p:sp>
        <p:nvSpPr>
          <p:cNvPr id="194580" name="Text Box 20"/>
          <p:cNvSpPr txBox="1">
            <a:spLocks noChangeArrowheads="1"/>
          </p:cNvSpPr>
          <p:nvPr/>
        </p:nvSpPr>
        <p:spPr bwMode="auto">
          <a:xfrm>
            <a:off x="4343400" y="3443288"/>
            <a:ext cx="1524000" cy="366712"/>
          </a:xfrm>
          <a:prstGeom prst="rect">
            <a:avLst/>
          </a:prstGeom>
          <a:noFill/>
          <a:ln w="9525">
            <a:noFill/>
            <a:miter lim="800000"/>
            <a:headEnd/>
            <a:tailEnd/>
          </a:ln>
          <a:effectLst/>
        </p:spPr>
        <p:txBody>
          <a:bodyPr>
            <a:spAutoFit/>
          </a:bodyPr>
          <a:lstStyle/>
          <a:p>
            <a:pPr>
              <a:spcBef>
                <a:spcPct val="50000"/>
              </a:spcBef>
            </a:pPr>
            <a:r>
              <a:rPr lang="en-US">
                <a:latin typeface="Helvetica" pitchFamily="34" charset="0"/>
              </a:rPr>
              <a:t>“Raw” Data</a:t>
            </a:r>
          </a:p>
        </p:txBody>
      </p:sp>
      <p:sp>
        <p:nvSpPr>
          <p:cNvPr id="194581" name="Text Box 21"/>
          <p:cNvSpPr txBox="1">
            <a:spLocks noChangeArrowheads="1"/>
          </p:cNvSpPr>
          <p:nvPr/>
        </p:nvSpPr>
        <p:spPr bwMode="auto">
          <a:xfrm>
            <a:off x="228600" y="5559425"/>
            <a:ext cx="1371600" cy="1069975"/>
          </a:xfrm>
          <a:prstGeom prst="rect">
            <a:avLst/>
          </a:prstGeom>
          <a:solidFill>
            <a:schemeClr val="bg1">
              <a:alpha val="60001"/>
            </a:schemeClr>
          </a:solidFill>
          <a:ln w="9525">
            <a:noFill/>
            <a:miter lim="800000"/>
            <a:headEnd/>
            <a:tailEnd/>
          </a:ln>
          <a:effectLst/>
        </p:spPr>
        <p:txBody>
          <a:bodyPr>
            <a:spAutoFit/>
          </a:bodyPr>
          <a:lstStyle/>
          <a:p>
            <a:pPr algn="ctr">
              <a:spcBef>
                <a:spcPct val="50000"/>
              </a:spcBef>
            </a:pPr>
            <a:r>
              <a:rPr lang="en-US" sz="1600" dirty="0">
                <a:latin typeface="Helvetica" pitchFamily="34" charset="0"/>
              </a:rPr>
              <a:t>Processed data, products, and services</a:t>
            </a:r>
          </a:p>
        </p:txBody>
      </p:sp>
      <p:sp>
        <p:nvSpPr>
          <p:cNvPr id="194582" name="Line 22"/>
          <p:cNvSpPr>
            <a:spLocks noChangeShapeType="1"/>
          </p:cNvSpPr>
          <p:nvPr/>
        </p:nvSpPr>
        <p:spPr bwMode="auto">
          <a:xfrm flipH="1">
            <a:off x="1447800" y="2362200"/>
            <a:ext cx="914400" cy="1066800"/>
          </a:xfrm>
          <a:prstGeom prst="line">
            <a:avLst/>
          </a:prstGeom>
          <a:noFill/>
          <a:ln w="9525">
            <a:solidFill>
              <a:schemeClr val="tx1"/>
            </a:solidFill>
            <a:round/>
            <a:headEnd/>
            <a:tailEnd type="triangle" w="med" len="med"/>
          </a:ln>
          <a:effectLst/>
        </p:spPr>
        <p:txBody>
          <a:bodyPr/>
          <a:lstStyle/>
          <a:p>
            <a:endParaRPr lang="en-US"/>
          </a:p>
        </p:txBody>
      </p:sp>
      <p:sp>
        <p:nvSpPr>
          <p:cNvPr id="194583" name="Text Box 23"/>
          <p:cNvSpPr txBox="1">
            <a:spLocks noChangeArrowheads="1"/>
          </p:cNvSpPr>
          <p:nvPr/>
        </p:nvSpPr>
        <p:spPr bwMode="auto">
          <a:xfrm>
            <a:off x="1676400" y="44450"/>
            <a:ext cx="1676400" cy="641350"/>
          </a:xfrm>
          <a:prstGeom prst="rect">
            <a:avLst/>
          </a:prstGeom>
          <a:solidFill>
            <a:schemeClr val="tx1">
              <a:alpha val="30000"/>
            </a:schemeClr>
          </a:solidFill>
          <a:ln w="9525">
            <a:noFill/>
            <a:miter lim="800000"/>
            <a:headEnd/>
            <a:tailEnd/>
          </a:ln>
          <a:effectLst/>
        </p:spPr>
        <p:txBody>
          <a:bodyPr>
            <a:spAutoFit/>
          </a:bodyPr>
          <a:lstStyle/>
          <a:p>
            <a:pPr>
              <a:spcBef>
                <a:spcPct val="50000"/>
              </a:spcBef>
            </a:pPr>
            <a:r>
              <a:rPr lang="en-US">
                <a:solidFill>
                  <a:schemeClr val="bg1"/>
                </a:solidFill>
                <a:latin typeface="Helvetica" pitchFamily="34" charset="0"/>
              </a:rPr>
              <a:t>Geostationary Satellites</a:t>
            </a:r>
          </a:p>
        </p:txBody>
      </p:sp>
      <p:sp>
        <p:nvSpPr>
          <p:cNvPr id="194584" name="Text Box 24"/>
          <p:cNvSpPr txBox="1">
            <a:spLocks noChangeArrowheads="1"/>
          </p:cNvSpPr>
          <p:nvPr/>
        </p:nvSpPr>
        <p:spPr bwMode="auto">
          <a:xfrm>
            <a:off x="5181600" y="152400"/>
            <a:ext cx="1676400" cy="641350"/>
          </a:xfrm>
          <a:prstGeom prst="rect">
            <a:avLst/>
          </a:prstGeom>
          <a:noFill/>
          <a:ln w="9525">
            <a:noFill/>
            <a:miter lim="800000"/>
            <a:headEnd/>
            <a:tailEnd/>
          </a:ln>
          <a:effectLst/>
        </p:spPr>
        <p:txBody>
          <a:bodyPr>
            <a:spAutoFit/>
          </a:bodyPr>
          <a:lstStyle/>
          <a:p>
            <a:pPr algn="ctr">
              <a:spcBef>
                <a:spcPct val="50000"/>
              </a:spcBef>
            </a:pPr>
            <a:r>
              <a:rPr lang="en-US">
                <a:solidFill>
                  <a:schemeClr val="bg1"/>
                </a:solidFill>
                <a:latin typeface="Helvetica" pitchFamily="34" charset="0"/>
              </a:rPr>
              <a:t>Polar Orbiting Satellites</a:t>
            </a:r>
          </a:p>
        </p:txBody>
      </p:sp>
      <p:grpSp>
        <p:nvGrpSpPr>
          <p:cNvPr id="3" name="Group 25"/>
          <p:cNvGrpSpPr>
            <a:grpSpLocks/>
          </p:cNvGrpSpPr>
          <p:nvPr/>
        </p:nvGrpSpPr>
        <p:grpSpPr bwMode="auto">
          <a:xfrm>
            <a:off x="6553200" y="381000"/>
            <a:ext cx="2971800" cy="2133600"/>
            <a:chOff x="3976" y="748"/>
            <a:chExt cx="919" cy="339"/>
          </a:xfrm>
        </p:grpSpPr>
        <p:sp>
          <p:nvSpPr>
            <p:cNvPr id="194586" name="Rectangle 26"/>
            <p:cNvSpPr>
              <a:spLocks noChangeArrowheads="1"/>
            </p:cNvSpPr>
            <p:nvPr/>
          </p:nvSpPr>
          <p:spPr bwMode="auto">
            <a:xfrm>
              <a:off x="3976" y="748"/>
              <a:ext cx="919" cy="39"/>
            </a:xfrm>
            <a:prstGeom prst="rect">
              <a:avLst/>
            </a:prstGeom>
            <a:noFill/>
            <a:ln w="9525">
              <a:noFill/>
              <a:miter lim="800000"/>
              <a:headEnd/>
              <a:tailEnd/>
            </a:ln>
            <a:effectLst/>
          </p:spPr>
          <p:txBody>
            <a:bodyPr lIns="41272" tIns="22223" rIns="41272" bIns="22223">
              <a:spAutoFit/>
            </a:bodyPr>
            <a:lstStyle/>
            <a:p>
              <a:pPr algn="ctr" defTabSz="195263" eaLnBrk="0" hangingPunct="0"/>
              <a:endParaRPr lang="en-US" sz="1300"/>
            </a:p>
          </p:txBody>
        </p:sp>
        <p:pic>
          <p:nvPicPr>
            <p:cNvPr id="194587" name="Picture 27" descr="eumetsat"/>
            <p:cNvPicPr>
              <a:picLocks noChangeAspect="1" noChangeArrowheads="1"/>
            </p:cNvPicPr>
            <p:nvPr/>
          </p:nvPicPr>
          <p:blipFill>
            <a:blip r:embed="rId7" cstate="email"/>
            <a:srcRect/>
            <a:stretch>
              <a:fillRect/>
            </a:stretch>
          </p:blipFill>
          <p:spPr bwMode="auto">
            <a:xfrm>
              <a:off x="4204" y="862"/>
              <a:ext cx="441" cy="225"/>
            </a:xfrm>
            <a:prstGeom prst="rect">
              <a:avLst/>
            </a:prstGeom>
            <a:noFill/>
          </p:spPr>
        </p:pic>
      </p:grpSp>
      <p:pic>
        <p:nvPicPr>
          <p:cNvPr id="194588" name="Picture 28" descr="ISABEL-N15a"/>
          <p:cNvPicPr>
            <a:picLocks noChangeAspect="1" noChangeArrowheads="1"/>
          </p:cNvPicPr>
          <p:nvPr/>
        </p:nvPicPr>
        <p:blipFill>
          <a:blip r:embed="rId8" cstate="email"/>
          <a:srcRect/>
          <a:stretch>
            <a:fillRect/>
          </a:stretch>
        </p:blipFill>
        <p:spPr bwMode="auto">
          <a:xfrm>
            <a:off x="2590800" y="6102350"/>
            <a:ext cx="609600" cy="450850"/>
          </a:xfrm>
          <a:prstGeom prst="rect">
            <a:avLst/>
          </a:prstGeom>
          <a:noFill/>
        </p:spPr>
      </p:pic>
      <p:pic>
        <p:nvPicPr>
          <p:cNvPr id="194589" name="Picture 29" descr="30803IFFA~OK"/>
          <p:cNvPicPr>
            <a:picLocks noChangeAspect="1" noChangeArrowheads="1"/>
          </p:cNvPicPr>
          <p:nvPr/>
        </p:nvPicPr>
        <p:blipFill>
          <a:blip r:embed="rId9" cstate="email"/>
          <a:srcRect/>
          <a:stretch>
            <a:fillRect/>
          </a:stretch>
        </p:blipFill>
        <p:spPr bwMode="auto">
          <a:xfrm>
            <a:off x="3124200" y="6248400"/>
            <a:ext cx="685800" cy="487363"/>
          </a:xfrm>
          <a:prstGeom prst="rect">
            <a:avLst/>
          </a:prstGeom>
          <a:noFill/>
        </p:spPr>
      </p:pic>
      <p:pic>
        <p:nvPicPr>
          <p:cNvPr id="194590" name="Picture 30" descr="30601AMSUTPW06"/>
          <p:cNvPicPr>
            <a:picLocks noChangeAspect="1" noChangeArrowheads="1"/>
          </p:cNvPicPr>
          <p:nvPr/>
        </p:nvPicPr>
        <p:blipFill>
          <a:blip r:embed="rId10" cstate="email"/>
          <a:srcRect/>
          <a:stretch>
            <a:fillRect/>
          </a:stretch>
        </p:blipFill>
        <p:spPr bwMode="auto">
          <a:xfrm>
            <a:off x="4724400" y="6142038"/>
            <a:ext cx="685800" cy="487362"/>
          </a:xfrm>
          <a:prstGeom prst="rect">
            <a:avLst/>
          </a:prstGeom>
          <a:noFill/>
        </p:spPr>
      </p:pic>
      <p:pic>
        <p:nvPicPr>
          <p:cNvPr id="194591" name="Picture 31" descr="VOAFIRE3"/>
          <p:cNvPicPr>
            <a:picLocks noChangeAspect="1" noChangeArrowheads="1"/>
          </p:cNvPicPr>
          <p:nvPr/>
        </p:nvPicPr>
        <p:blipFill>
          <a:blip r:embed="rId11" cstate="email"/>
          <a:srcRect/>
          <a:stretch>
            <a:fillRect/>
          </a:stretch>
        </p:blipFill>
        <p:spPr bwMode="auto">
          <a:xfrm>
            <a:off x="5287963" y="6324600"/>
            <a:ext cx="731837" cy="501650"/>
          </a:xfrm>
          <a:prstGeom prst="rect">
            <a:avLst/>
          </a:prstGeom>
          <a:noFill/>
          <a:ln w="9525">
            <a:noFill/>
            <a:miter lim="800000"/>
            <a:headEnd/>
            <a:tailEnd/>
          </a:ln>
        </p:spPr>
      </p:pic>
      <p:sp>
        <p:nvSpPr>
          <p:cNvPr id="32" name="TextBox 31"/>
          <p:cNvSpPr txBox="1"/>
          <p:nvPr/>
        </p:nvSpPr>
        <p:spPr>
          <a:xfrm>
            <a:off x="381000" y="4963180"/>
            <a:ext cx="2971800" cy="523220"/>
          </a:xfrm>
          <a:prstGeom prst="rect">
            <a:avLst/>
          </a:prstGeom>
          <a:noFill/>
        </p:spPr>
        <p:txBody>
          <a:bodyPr wrap="square" rtlCol="0">
            <a:spAutoFit/>
          </a:bodyPr>
          <a:lstStyle/>
          <a:p>
            <a:pPr algn="ctr"/>
            <a:r>
              <a:rPr lang="en-US" sz="1400" b="1" dirty="0" smtClean="0">
                <a:solidFill>
                  <a:schemeClr val="bg1"/>
                </a:solidFill>
              </a:rPr>
              <a:t>NOAA Satellite Operations Facility, Suitland, MD</a:t>
            </a:r>
            <a:endParaRPr lang="en-US" sz="1400" b="1" dirty="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7" name="Picture 3" descr="NSOFmedEVE_small"/>
          <p:cNvPicPr>
            <a:picLocks noChangeAspect="1" noChangeArrowheads="1"/>
          </p:cNvPicPr>
          <p:nvPr/>
        </p:nvPicPr>
        <p:blipFill>
          <a:blip r:embed="rId2" cstate="email"/>
          <a:srcRect/>
          <a:stretch>
            <a:fillRect/>
          </a:stretch>
        </p:blipFill>
        <p:spPr bwMode="auto">
          <a:xfrm>
            <a:off x="152400" y="1295400"/>
            <a:ext cx="3200400" cy="2423067"/>
          </a:xfrm>
          <a:prstGeom prst="rect">
            <a:avLst/>
          </a:prstGeom>
          <a:noFill/>
        </p:spPr>
      </p:pic>
      <p:pic>
        <p:nvPicPr>
          <p:cNvPr id="129028" name="Picture 4" descr="noaa-wwb2004b"/>
          <p:cNvPicPr>
            <a:picLocks noChangeAspect="1" noChangeArrowheads="1"/>
          </p:cNvPicPr>
          <p:nvPr/>
        </p:nvPicPr>
        <p:blipFill>
          <a:blip r:embed="rId3" cstate="email"/>
          <a:srcRect/>
          <a:stretch>
            <a:fillRect/>
          </a:stretch>
        </p:blipFill>
        <p:spPr bwMode="auto">
          <a:xfrm>
            <a:off x="152400" y="4236188"/>
            <a:ext cx="3200400" cy="2164612"/>
          </a:xfrm>
          <a:prstGeom prst="rect">
            <a:avLst/>
          </a:prstGeom>
          <a:noFill/>
        </p:spPr>
      </p:pic>
      <p:sp>
        <p:nvSpPr>
          <p:cNvPr id="129029" name="Text Box 5"/>
          <p:cNvSpPr txBox="1">
            <a:spLocks noChangeArrowheads="1"/>
          </p:cNvSpPr>
          <p:nvPr/>
        </p:nvSpPr>
        <p:spPr bwMode="auto">
          <a:xfrm>
            <a:off x="3352800" y="1219200"/>
            <a:ext cx="5791200" cy="5216813"/>
          </a:xfrm>
          <a:prstGeom prst="rect">
            <a:avLst/>
          </a:prstGeom>
          <a:noFill/>
          <a:ln w="63500">
            <a:noFill/>
            <a:miter lim="800000"/>
            <a:headEnd/>
            <a:tailEnd/>
          </a:ln>
          <a:effectLst/>
        </p:spPr>
        <p:txBody>
          <a:bodyPr wrap="square">
            <a:spAutoFit/>
          </a:bodyPr>
          <a:lstStyle/>
          <a:p>
            <a:pPr>
              <a:spcBef>
                <a:spcPct val="50000"/>
              </a:spcBef>
            </a:pPr>
            <a:r>
              <a:rPr lang="en-US" b="1" i="1" dirty="0"/>
              <a:t>Office of Satellite </a:t>
            </a:r>
            <a:r>
              <a:rPr lang="en-US" b="1" i="1" dirty="0" smtClean="0"/>
              <a:t>and Product Operations </a:t>
            </a:r>
            <a:r>
              <a:rPr lang="en-US" b="1" i="1" dirty="0"/>
              <a:t>(</a:t>
            </a:r>
            <a:r>
              <a:rPr lang="en-US" b="1" i="1" dirty="0" smtClean="0"/>
              <a:t>OSPO</a:t>
            </a:r>
            <a:r>
              <a:rPr lang="en-US" b="1" i="1" dirty="0"/>
              <a:t>):</a:t>
            </a:r>
            <a:r>
              <a:rPr lang="en-US" dirty="0"/>
              <a:t> </a:t>
            </a:r>
            <a:r>
              <a:rPr lang="en-US" dirty="0" smtClean="0"/>
              <a:t>Merges the functions of the Office of Satellite Operations (OSO) and Office of Satellite Data Processing and Distribution (OSDPD) as of October 10, 2010. The core functions of OSPO include:</a:t>
            </a:r>
          </a:p>
          <a:p>
            <a:pPr>
              <a:spcBef>
                <a:spcPct val="50000"/>
              </a:spcBef>
              <a:buFont typeface="Arial" pitchFamily="34" charset="0"/>
              <a:buChar char="•"/>
            </a:pPr>
            <a:r>
              <a:rPr lang="en-US" dirty="0" smtClean="0"/>
              <a:t> Control of NOAA’s Satellite Constellations</a:t>
            </a:r>
          </a:p>
          <a:p>
            <a:pPr>
              <a:spcBef>
                <a:spcPct val="50000"/>
              </a:spcBef>
              <a:buFont typeface="Arial" pitchFamily="34" charset="0"/>
              <a:buChar char="•"/>
            </a:pPr>
            <a:r>
              <a:rPr lang="en-US" dirty="0" smtClean="0"/>
              <a:t> Management of the Enterprise of the Ground Systems for Command and Control, Data Ingest, Product Generation and Distribution (Environmental Satellite Processing and Distribution System – ESPDS) and Critical Infrastructure Protection (CIP)</a:t>
            </a:r>
          </a:p>
          <a:p>
            <a:pPr>
              <a:spcBef>
                <a:spcPct val="50000"/>
              </a:spcBef>
              <a:buFont typeface="Arial" pitchFamily="34" charset="0"/>
              <a:buChar char="•"/>
            </a:pPr>
            <a:r>
              <a:rPr lang="en-US" dirty="0" smtClean="0"/>
              <a:t> Operational support of NOAA’s satellite products and services, including interactive products and SARSAT</a:t>
            </a:r>
          </a:p>
          <a:p>
            <a:pPr>
              <a:spcBef>
                <a:spcPct val="50000"/>
              </a:spcBef>
              <a:buFont typeface="Arial" pitchFamily="34" charset="0"/>
              <a:buChar char="•"/>
            </a:pPr>
            <a:r>
              <a:rPr lang="en-US" dirty="0" smtClean="0"/>
              <a:t> Joint command of NOAA’s Ice Center</a:t>
            </a:r>
          </a:p>
          <a:p>
            <a:pPr>
              <a:spcBef>
                <a:spcPct val="50000"/>
              </a:spcBef>
              <a:buFont typeface="Arial" pitchFamily="34" charset="0"/>
              <a:buChar char="•"/>
            </a:pPr>
            <a:r>
              <a:rPr lang="en-US" dirty="0" smtClean="0"/>
              <a:t> Management of integration of NPP, JPSS, and GOES-R future systems</a:t>
            </a:r>
          </a:p>
        </p:txBody>
      </p:sp>
      <p:sp>
        <p:nvSpPr>
          <p:cNvPr id="7" name="Text Box 6"/>
          <p:cNvSpPr txBox="1">
            <a:spLocks noChangeArrowheads="1"/>
          </p:cNvSpPr>
          <p:nvPr/>
        </p:nvSpPr>
        <p:spPr bwMode="auto">
          <a:xfrm>
            <a:off x="1828800" y="47625"/>
            <a:ext cx="7315200" cy="863600"/>
          </a:xfrm>
          <a:prstGeom prst="rect">
            <a:avLst/>
          </a:prstGeom>
          <a:noFill/>
          <a:ln w="9525">
            <a:noFill/>
            <a:miter lim="800000"/>
            <a:headEnd/>
            <a:tailEnd/>
          </a:ln>
          <a:effectLst/>
        </p:spPr>
        <p:txBody>
          <a:bodyPr anchor="ctr" anchorCtr="1"/>
          <a:lstStyle/>
          <a:p>
            <a:pPr algn="ctr">
              <a:spcBef>
                <a:spcPct val="50000"/>
              </a:spcBef>
            </a:pPr>
            <a:r>
              <a:rPr lang="en-US" sz="2800" dirty="0">
                <a:solidFill>
                  <a:schemeClr val="bg1"/>
                </a:solidFill>
              </a:rPr>
              <a:t>Office of Satellite and Product Operations (OSPO)</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101F16A-ADF7-466D-BD97-EE24733141B4}" type="slidenum">
              <a:rPr lang="en-US" smtClean="0"/>
              <a:pPr/>
              <a:t>12</a:t>
            </a:fld>
            <a:endParaRPr lang="en-US"/>
          </a:p>
        </p:txBody>
      </p:sp>
      <p:sp>
        <p:nvSpPr>
          <p:cNvPr id="3" name="AutoShape 173"/>
          <p:cNvSpPr>
            <a:spLocks noChangeArrowheads="1"/>
          </p:cNvSpPr>
          <p:nvPr/>
        </p:nvSpPr>
        <p:spPr bwMode="auto">
          <a:xfrm>
            <a:off x="3867150" y="4695825"/>
            <a:ext cx="3114675" cy="1704975"/>
          </a:xfrm>
          <a:prstGeom prst="roundRect">
            <a:avLst>
              <a:gd name="adj" fmla="val 16667"/>
            </a:avLst>
          </a:prstGeom>
          <a:solidFill>
            <a:srgbClr val="D0EAEC"/>
          </a:solidFill>
          <a:ln w="9525">
            <a:noFill/>
            <a:round/>
            <a:headEnd/>
            <a:tailEnd/>
          </a:ln>
          <a:effectLst/>
        </p:spPr>
        <p:txBody>
          <a:bodyPr wrap="none" anchor="ctr"/>
          <a:lstStyle/>
          <a:p>
            <a:endParaRPr lang="en-US"/>
          </a:p>
        </p:txBody>
      </p:sp>
      <p:sp>
        <p:nvSpPr>
          <p:cNvPr id="4" name="Rectangle 17"/>
          <p:cNvSpPr>
            <a:spLocks noChangeArrowheads="1"/>
          </p:cNvSpPr>
          <p:nvPr/>
        </p:nvSpPr>
        <p:spPr bwMode="auto">
          <a:xfrm>
            <a:off x="522288" y="4513263"/>
            <a:ext cx="1143000" cy="411162"/>
          </a:xfrm>
          <a:prstGeom prst="rect">
            <a:avLst/>
          </a:prstGeom>
          <a:noFill/>
          <a:ln w="9525">
            <a:solidFill>
              <a:schemeClr val="tx1"/>
            </a:solidFill>
            <a:miter lim="800000"/>
            <a:headEnd/>
            <a:tailEnd/>
          </a:ln>
          <a:effectLst/>
        </p:spPr>
        <p:txBody>
          <a:bodyPr wrap="none" anchor="ctr"/>
          <a:lstStyle/>
          <a:p>
            <a:endParaRPr lang="en-US"/>
          </a:p>
        </p:txBody>
      </p:sp>
      <p:sp>
        <p:nvSpPr>
          <p:cNvPr id="5" name="Text Box 18"/>
          <p:cNvSpPr txBox="1">
            <a:spLocks noChangeArrowheads="1"/>
          </p:cNvSpPr>
          <p:nvPr/>
        </p:nvSpPr>
        <p:spPr bwMode="auto">
          <a:xfrm>
            <a:off x="576263" y="4475163"/>
            <a:ext cx="1033462" cy="473075"/>
          </a:xfrm>
          <a:prstGeom prst="rect">
            <a:avLst/>
          </a:prstGeom>
          <a:noFill/>
          <a:ln w="9525">
            <a:noFill/>
            <a:miter lim="800000"/>
            <a:headEnd/>
            <a:tailEnd/>
          </a:ln>
          <a:effectLst/>
        </p:spPr>
        <p:txBody>
          <a:bodyPr>
            <a:spAutoFit/>
          </a:bodyPr>
          <a:lstStyle/>
          <a:p>
            <a:pPr algn="ctr">
              <a:spcBef>
                <a:spcPct val="50000"/>
              </a:spcBef>
            </a:pPr>
            <a:r>
              <a:rPr lang="en-US" sz="1000"/>
              <a:t>Operations </a:t>
            </a:r>
            <a:r>
              <a:rPr lang="en-US" sz="700"/>
              <a:t>(E/SPO11)</a:t>
            </a:r>
          </a:p>
          <a:p>
            <a:pPr algn="ctr"/>
            <a:r>
              <a:rPr lang="en-US" sz="800">
                <a:solidFill>
                  <a:schemeClr val="accent2"/>
                </a:solidFill>
              </a:rPr>
              <a:t>Steve Schaffer</a:t>
            </a:r>
          </a:p>
        </p:txBody>
      </p:sp>
      <p:grpSp>
        <p:nvGrpSpPr>
          <p:cNvPr id="6" name="Group 94"/>
          <p:cNvGrpSpPr>
            <a:grpSpLocks/>
          </p:cNvGrpSpPr>
          <p:nvPr/>
        </p:nvGrpSpPr>
        <p:grpSpPr bwMode="auto">
          <a:xfrm>
            <a:off x="522288" y="4900613"/>
            <a:ext cx="1143000" cy="488950"/>
            <a:chOff x="325" y="3158"/>
            <a:chExt cx="720" cy="308"/>
          </a:xfrm>
        </p:grpSpPr>
        <p:sp>
          <p:nvSpPr>
            <p:cNvPr id="7" name="Rectangle 20"/>
            <p:cNvSpPr>
              <a:spLocks noChangeArrowheads="1"/>
            </p:cNvSpPr>
            <p:nvPr/>
          </p:nvSpPr>
          <p:spPr bwMode="auto">
            <a:xfrm>
              <a:off x="325" y="3158"/>
              <a:ext cx="720" cy="259"/>
            </a:xfrm>
            <a:prstGeom prst="rect">
              <a:avLst/>
            </a:prstGeom>
            <a:noFill/>
            <a:ln w="9525">
              <a:noFill/>
              <a:miter lim="800000"/>
              <a:headEnd/>
              <a:tailEnd/>
            </a:ln>
            <a:effectLst/>
          </p:spPr>
          <p:txBody>
            <a:bodyPr wrap="none" anchor="ctr"/>
            <a:lstStyle/>
            <a:p>
              <a:endParaRPr lang="en-US"/>
            </a:p>
          </p:txBody>
        </p:sp>
        <p:sp>
          <p:nvSpPr>
            <p:cNvPr id="8" name="Text Box 21"/>
            <p:cNvSpPr txBox="1">
              <a:spLocks noChangeArrowheads="1"/>
            </p:cNvSpPr>
            <p:nvPr/>
          </p:nvSpPr>
          <p:spPr bwMode="auto">
            <a:xfrm>
              <a:off x="359" y="3168"/>
              <a:ext cx="651" cy="298"/>
            </a:xfrm>
            <a:prstGeom prst="rect">
              <a:avLst/>
            </a:prstGeom>
            <a:noFill/>
            <a:ln w="9525">
              <a:noFill/>
              <a:miter lim="800000"/>
              <a:headEnd/>
              <a:tailEnd/>
            </a:ln>
            <a:effectLst/>
          </p:spPr>
          <p:txBody>
            <a:bodyPr>
              <a:spAutoFit/>
            </a:bodyPr>
            <a:lstStyle/>
            <a:p>
              <a:pPr algn="ctr">
                <a:spcBef>
                  <a:spcPct val="50000"/>
                </a:spcBef>
              </a:pPr>
              <a:r>
                <a:rPr lang="en-US" sz="1000"/>
                <a:t>Support </a:t>
              </a:r>
              <a:r>
                <a:rPr lang="en-US" sz="700"/>
                <a:t>(E/SPO12)</a:t>
              </a:r>
            </a:p>
            <a:p>
              <a:pPr algn="ctr"/>
              <a:r>
                <a:rPr lang="en-US" sz="800">
                  <a:solidFill>
                    <a:schemeClr val="accent2"/>
                  </a:solidFill>
                </a:rPr>
                <a:t>Mike Settles</a:t>
              </a:r>
            </a:p>
          </p:txBody>
        </p:sp>
      </p:grpSp>
      <p:sp>
        <p:nvSpPr>
          <p:cNvPr id="9" name="Rectangle 23"/>
          <p:cNvSpPr>
            <a:spLocks noChangeArrowheads="1"/>
          </p:cNvSpPr>
          <p:nvPr/>
        </p:nvSpPr>
        <p:spPr bwMode="auto">
          <a:xfrm>
            <a:off x="7572375" y="4519613"/>
            <a:ext cx="1316038" cy="411162"/>
          </a:xfrm>
          <a:prstGeom prst="rect">
            <a:avLst/>
          </a:prstGeom>
          <a:noFill/>
          <a:ln w="9525">
            <a:solidFill>
              <a:schemeClr val="tx1"/>
            </a:solidFill>
            <a:miter lim="800000"/>
            <a:headEnd/>
            <a:tailEnd/>
          </a:ln>
          <a:effectLst/>
        </p:spPr>
        <p:txBody>
          <a:bodyPr wrap="none" anchor="ctr"/>
          <a:lstStyle/>
          <a:p>
            <a:endParaRPr lang="en-US"/>
          </a:p>
        </p:txBody>
      </p:sp>
      <p:sp>
        <p:nvSpPr>
          <p:cNvPr id="10" name="Text Box 24"/>
          <p:cNvSpPr txBox="1">
            <a:spLocks noChangeArrowheads="1"/>
          </p:cNvSpPr>
          <p:nvPr/>
        </p:nvSpPr>
        <p:spPr bwMode="auto">
          <a:xfrm>
            <a:off x="7620000" y="4476750"/>
            <a:ext cx="1208088" cy="473075"/>
          </a:xfrm>
          <a:prstGeom prst="rect">
            <a:avLst/>
          </a:prstGeom>
          <a:noFill/>
          <a:ln w="9525">
            <a:noFill/>
            <a:miter lim="800000"/>
            <a:headEnd/>
            <a:tailEnd/>
          </a:ln>
          <a:effectLst/>
        </p:spPr>
        <p:txBody>
          <a:bodyPr>
            <a:spAutoFit/>
          </a:bodyPr>
          <a:lstStyle/>
          <a:p>
            <a:pPr algn="ctr">
              <a:spcBef>
                <a:spcPct val="50000"/>
              </a:spcBef>
            </a:pPr>
            <a:r>
              <a:rPr lang="en-US" sz="1000"/>
              <a:t>Satellite Products </a:t>
            </a:r>
            <a:r>
              <a:rPr lang="en-US" sz="700"/>
              <a:t>(E/SPO51)</a:t>
            </a:r>
          </a:p>
          <a:p>
            <a:pPr algn="ctr"/>
            <a:r>
              <a:rPr lang="en-US" sz="800">
                <a:solidFill>
                  <a:schemeClr val="accent2"/>
                </a:solidFill>
              </a:rPr>
              <a:t>Ricky Irving</a:t>
            </a:r>
          </a:p>
        </p:txBody>
      </p:sp>
      <p:sp>
        <p:nvSpPr>
          <p:cNvPr id="11" name="Rectangle 39"/>
          <p:cNvSpPr>
            <a:spLocks noChangeArrowheads="1"/>
          </p:cNvSpPr>
          <p:nvPr/>
        </p:nvSpPr>
        <p:spPr bwMode="auto">
          <a:xfrm>
            <a:off x="515938" y="5857875"/>
            <a:ext cx="1143000" cy="411163"/>
          </a:xfrm>
          <a:prstGeom prst="rect">
            <a:avLst/>
          </a:prstGeom>
          <a:noFill/>
          <a:ln w="9525">
            <a:solidFill>
              <a:schemeClr val="tx1"/>
            </a:solidFill>
            <a:miter lim="800000"/>
            <a:headEnd/>
            <a:tailEnd/>
          </a:ln>
          <a:effectLst/>
        </p:spPr>
        <p:txBody>
          <a:bodyPr wrap="none" anchor="ctr"/>
          <a:lstStyle/>
          <a:p>
            <a:endParaRPr lang="en-US"/>
          </a:p>
        </p:txBody>
      </p:sp>
      <p:sp>
        <p:nvSpPr>
          <p:cNvPr id="12" name="Text Box 40"/>
          <p:cNvSpPr txBox="1">
            <a:spLocks noChangeArrowheads="1"/>
          </p:cNvSpPr>
          <p:nvPr/>
        </p:nvSpPr>
        <p:spPr bwMode="auto">
          <a:xfrm>
            <a:off x="569913" y="5807075"/>
            <a:ext cx="1033462" cy="473075"/>
          </a:xfrm>
          <a:prstGeom prst="rect">
            <a:avLst/>
          </a:prstGeom>
          <a:noFill/>
          <a:ln w="9525">
            <a:noFill/>
            <a:miter lim="800000"/>
            <a:headEnd/>
            <a:tailEnd/>
          </a:ln>
          <a:effectLst/>
        </p:spPr>
        <p:txBody>
          <a:bodyPr>
            <a:spAutoFit/>
          </a:bodyPr>
          <a:lstStyle/>
          <a:p>
            <a:pPr algn="ctr">
              <a:spcBef>
                <a:spcPct val="50000"/>
              </a:spcBef>
            </a:pPr>
            <a:r>
              <a:rPr lang="en-US" sz="1000"/>
              <a:t>Engineering </a:t>
            </a:r>
            <a:r>
              <a:rPr lang="en-US" sz="700"/>
              <a:t>(E/SPO14)</a:t>
            </a:r>
          </a:p>
          <a:p>
            <a:pPr algn="ctr"/>
            <a:r>
              <a:rPr lang="en-US" sz="800">
                <a:solidFill>
                  <a:schemeClr val="accent2"/>
                </a:solidFill>
              </a:rPr>
              <a:t>Cindy Hampton</a:t>
            </a:r>
          </a:p>
        </p:txBody>
      </p:sp>
      <p:sp>
        <p:nvSpPr>
          <p:cNvPr id="13" name="Rectangle 42"/>
          <p:cNvSpPr>
            <a:spLocks noChangeArrowheads="1"/>
          </p:cNvSpPr>
          <p:nvPr/>
        </p:nvSpPr>
        <p:spPr bwMode="auto">
          <a:xfrm>
            <a:off x="515938" y="5405438"/>
            <a:ext cx="1143000" cy="411162"/>
          </a:xfrm>
          <a:prstGeom prst="rect">
            <a:avLst/>
          </a:prstGeom>
          <a:noFill/>
          <a:ln w="9525">
            <a:solidFill>
              <a:schemeClr val="tx1"/>
            </a:solidFill>
            <a:miter lim="800000"/>
            <a:headEnd/>
            <a:tailEnd/>
          </a:ln>
          <a:effectLst/>
        </p:spPr>
        <p:txBody>
          <a:bodyPr wrap="none" anchor="ctr"/>
          <a:lstStyle/>
          <a:p>
            <a:endParaRPr lang="en-US"/>
          </a:p>
        </p:txBody>
      </p:sp>
      <p:sp>
        <p:nvSpPr>
          <p:cNvPr id="14" name="Text Box 43"/>
          <p:cNvSpPr txBox="1">
            <a:spLocks noChangeArrowheads="1"/>
          </p:cNvSpPr>
          <p:nvPr/>
        </p:nvSpPr>
        <p:spPr bwMode="auto">
          <a:xfrm>
            <a:off x="569913" y="5380038"/>
            <a:ext cx="1033462" cy="473075"/>
          </a:xfrm>
          <a:prstGeom prst="rect">
            <a:avLst/>
          </a:prstGeom>
          <a:noFill/>
          <a:ln w="9525">
            <a:noFill/>
            <a:miter lim="800000"/>
            <a:headEnd/>
            <a:tailEnd/>
          </a:ln>
          <a:effectLst/>
        </p:spPr>
        <p:txBody>
          <a:bodyPr>
            <a:spAutoFit/>
          </a:bodyPr>
          <a:lstStyle/>
          <a:p>
            <a:pPr algn="ctr">
              <a:spcBef>
                <a:spcPct val="50000"/>
              </a:spcBef>
            </a:pPr>
            <a:r>
              <a:rPr lang="en-US" sz="1000"/>
              <a:t>Systems </a:t>
            </a:r>
            <a:r>
              <a:rPr lang="en-US" sz="700"/>
              <a:t>(E/SPO13)</a:t>
            </a:r>
          </a:p>
          <a:p>
            <a:pPr algn="ctr"/>
            <a:r>
              <a:rPr lang="en-US" sz="800">
                <a:solidFill>
                  <a:schemeClr val="accent2"/>
                </a:solidFill>
              </a:rPr>
              <a:t>Alva Barnette</a:t>
            </a:r>
            <a:endParaRPr lang="en-US" sz="400">
              <a:solidFill>
                <a:schemeClr val="accent2"/>
              </a:solidFill>
            </a:endParaRPr>
          </a:p>
        </p:txBody>
      </p:sp>
      <p:sp>
        <p:nvSpPr>
          <p:cNvPr id="15" name="Rectangle 45"/>
          <p:cNvSpPr>
            <a:spLocks noChangeArrowheads="1"/>
          </p:cNvSpPr>
          <p:nvPr/>
        </p:nvSpPr>
        <p:spPr bwMode="auto">
          <a:xfrm>
            <a:off x="2363788" y="4329113"/>
            <a:ext cx="1143000" cy="411162"/>
          </a:xfrm>
          <a:prstGeom prst="rect">
            <a:avLst/>
          </a:prstGeom>
          <a:noFill/>
          <a:ln w="9525">
            <a:solidFill>
              <a:schemeClr val="tx1"/>
            </a:solidFill>
            <a:miter lim="800000"/>
            <a:headEnd/>
            <a:tailEnd/>
          </a:ln>
          <a:effectLst/>
        </p:spPr>
        <p:txBody>
          <a:bodyPr wrap="none" anchor="ctr"/>
          <a:lstStyle/>
          <a:p>
            <a:endParaRPr lang="en-US"/>
          </a:p>
        </p:txBody>
      </p:sp>
      <p:sp>
        <p:nvSpPr>
          <p:cNvPr id="16" name="Text Box 46"/>
          <p:cNvSpPr txBox="1">
            <a:spLocks noChangeArrowheads="1"/>
          </p:cNvSpPr>
          <p:nvPr/>
        </p:nvSpPr>
        <p:spPr bwMode="auto">
          <a:xfrm>
            <a:off x="2417763" y="4287838"/>
            <a:ext cx="1033462" cy="473075"/>
          </a:xfrm>
          <a:prstGeom prst="rect">
            <a:avLst/>
          </a:prstGeom>
          <a:noFill/>
          <a:ln w="9525">
            <a:noFill/>
            <a:miter lim="800000"/>
            <a:headEnd/>
            <a:tailEnd/>
          </a:ln>
          <a:effectLst/>
        </p:spPr>
        <p:txBody>
          <a:bodyPr>
            <a:spAutoFit/>
          </a:bodyPr>
          <a:lstStyle/>
          <a:p>
            <a:pPr algn="ctr">
              <a:spcBef>
                <a:spcPct val="50000"/>
              </a:spcBef>
            </a:pPr>
            <a:r>
              <a:rPr lang="en-US" sz="1000"/>
              <a:t>Operations </a:t>
            </a:r>
            <a:r>
              <a:rPr lang="en-US" sz="700"/>
              <a:t>(E/SPO21)</a:t>
            </a:r>
          </a:p>
          <a:p>
            <a:pPr algn="ctr"/>
            <a:r>
              <a:rPr lang="en-US" sz="800">
                <a:solidFill>
                  <a:schemeClr val="accent2"/>
                </a:solidFill>
              </a:rPr>
              <a:t>Al McMath</a:t>
            </a:r>
          </a:p>
        </p:txBody>
      </p:sp>
      <p:grpSp>
        <p:nvGrpSpPr>
          <p:cNvPr id="17" name="Group 47"/>
          <p:cNvGrpSpPr>
            <a:grpSpLocks/>
          </p:cNvGrpSpPr>
          <p:nvPr/>
        </p:nvGrpSpPr>
        <p:grpSpPr bwMode="auto">
          <a:xfrm>
            <a:off x="2363788" y="4776788"/>
            <a:ext cx="1143000" cy="411162"/>
            <a:chOff x="1171" y="3510"/>
            <a:chExt cx="720" cy="259"/>
          </a:xfrm>
        </p:grpSpPr>
        <p:sp>
          <p:nvSpPr>
            <p:cNvPr id="18" name="Rectangle 48"/>
            <p:cNvSpPr>
              <a:spLocks noChangeArrowheads="1"/>
            </p:cNvSpPr>
            <p:nvPr/>
          </p:nvSpPr>
          <p:spPr bwMode="auto">
            <a:xfrm>
              <a:off x="1171" y="3510"/>
              <a:ext cx="720" cy="259"/>
            </a:xfrm>
            <a:prstGeom prst="rect">
              <a:avLst/>
            </a:prstGeom>
            <a:noFill/>
            <a:ln w="9525">
              <a:solidFill>
                <a:schemeClr val="tx1"/>
              </a:solidFill>
              <a:miter lim="800000"/>
              <a:headEnd/>
              <a:tailEnd/>
            </a:ln>
            <a:effectLst/>
          </p:spPr>
          <p:txBody>
            <a:bodyPr wrap="none" anchor="ctr"/>
            <a:lstStyle/>
            <a:p>
              <a:endParaRPr lang="en-US"/>
            </a:p>
          </p:txBody>
        </p:sp>
        <p:sp>
          <p:nvSpPr>
            <p:cNvPr id="19" name="Text Box 49"/>
            <p:cNvSpPr txBox="1">
              <a:spLocks noChangeArrowheads="1"/>
            </p:cNvSpPr>
            <p:nvPr/>
          </p:nvSpPr>
          <p:spPr bwMode="auto">
            <a:xfrm>
              <a:off x="1205" y="3515"/>
              <a:ext cx="651" cy="135"/>
            </a:xfrm>
            <a:prstGeom prst="rect">
              <a:avLst/>
            </a:prstGeom>
            <a:noFill/>
            <a:ln w="9525">
              <a:noFill/>
              <a:miter lim="800000"/>
              <a:headEnd/>
              <a:tailEnd/>
            </a:ln>
            <a:effectLst/>
          </p:spPr>
          <p:txBody>
            <a:bodyPr>
              <a:spAutoFit/>
            </a:bodyPr>
            <a:lstStyle/>
            <a:p>
              <a:pPr algn="ctr">
                <a:spcBef>
                  <a:spcPct val="50000"/>
                </a:spcBef>
              </a:pPr>
              <a:endParaRPr lang="en-US" sz="800">
                <a:solidFill>
                  <a:schemeClr val="accent2"/>
                </a:solidFill>
              </a:endParaRPr>
            </a:p>
          </p:txBody>
        </p:sp>
      </p:grpSp>
      <p:sp>
        <p:nvSpPr>
          <p:cNvPr id="20" name="Rectangle 55"/>
          <p:cNvSpPr>
            <a:spLocks noChangeArrowheads="1"/>
          </p:cNvSpPr>
          <p:nvPr/>
        </p:nvSpPr>
        <p:spPr bwMode="auto">
          <a:xfrm>
            <a:off x="2363788" y="5253038"/>
            <a:ext cx="1143000" cy="525462"/>
          </a:xfrm>
          <a:prstGeom prst="rect">
            <a:avLst/>
          </a:prstGeom>
          <a:noFill/>
          <a:ln w="9525">
            <a:solidFill>
              <a:schemeClr val="tx1"/>
            </a:solidFill>
            <a:miter lim="800000"/>
            <a:headEnd/>
            <a:tailEnd/>
          </a:ln>
          <a:effectLst/>
        </p:spPr>
        <p:txBody>
          <a:bodyPr wrap="none" anchor="ctr"/>
          <a:lstStyle/>
          <a:p>
            <a:endParaRPr lang="en-US"/>
          </a:p>
        </p:txBody>
      </p:sp>
      <p:sp>
        <p:nvSpPr>
          <p:cNvPr id="21" name="Text Box 56"/>
          <p:cNvSpPr txBox="1">
            <a:spLocks noChangeArrowheads="1"/>
          </p:cNvSpPr>
          <p:nvPr/>
        </p:nvSpPr>
        <p:spPr bwMode="auto">
          <a:xfrm>
            <a:off x="2419350" y="5205413"/>
            <a:ext cx="1033463" cy="625475"/>
          </a:xfrm>
          <a:prstGeom prst="rect">
            <a:avLst/>
          </a:prstGeom>
          <a:noFill/>
          <a:ln w="9525">
            <a:noFill/>
            <a:miter lim="800000"/>
            <a:headEnd/>
            <a:tailEnd/>
          </a:ln>
          <a:effectLst/>
        </p:spPr>
        <p:txBody>
          <a:bodyPr>
            <a:spAutoFit/>
          </a:bodyPr>
          <a:lstStyle/>
          <a:p>
            <a:pPr algn="ctr">
              <a:spcBef>
                <a:spcPct val="50000"/>
              </a:spcBef>
            </a:pPr>
            <a:r>
              <a:rPr lang="en-US" sz="1000"/>
              <a:t>Systems Engineering </a:t>
            </a:r>
            <a:r>
              <a:rPr lang="en-US" sz="700"/>
              <a:t>(E/SPO23)</a:t>
            </a:r>
          </a:p>
          <a:p>
            <a:pPr algn="ctr"/>
            <a:r>
              <a:rPr lang="en-US" sz="800">
                <a:solidFill>
                  <a:schemeClr val="accent2"/>
                </a:solidFill>
              </a:rPr>
              <a:t>Bob Clark</a:t>
            </a:r>
          </a:p>
        </p:txBody>
      </p:sp>
      <p:grpSp>
        <p:nvGrpSpPr>
          <p:cNvPr id="22" name="Group 60"/>
          <p:cNvGrpSpPr>
            <a:grpSpLocks/>
          </p:cNvGrpSpPr>
          <p:nvPr/>
        </p:nvGrpSpPr>
        <p:grpSpPr bwMode="auto">
          <a:xfrm>
            <a:off x="1006475" y="1955800"/>
            <a:ext cx="1455738" cy="495300"/>
            <a:chOff x="654" y="986"/>
            <a:chExt cx="917" cy="312"/>
          </a:xfrm>
        </p:grpSpPr>
        <p:sp>
          <p:nvSpPr>
            <p:cNvPr id="23" name="Rectangle 61"/>
            <p:cNvSpPr>
              <a:spLocks noChangeArrowheads="1"/>
            </p:cNvSpPr>
            <p:nvPr/>
          </p:nvSpPr>
          <p:spPr bwMode="auto">
            <a:xfrm>
              <a:off x="654" y="990"/>
              <a:ext cx="917" cy="308"/>
            </a:xfrm>
            <a:prstGeom prst="rect">
              <a:avLst/>
            </a:prstGeom>
            <a:noFill/>
            <a:ln w="9525">
              <a:solidFill>
                <a:schemeClr val="tx1"/>
              </a:solidFill>
              <a:miter lim="800000"/>
              <a:headEnd/>
              <a:tailEnd/>
            </a:ln>
            <a:effectLst/>
          </p:spPr>
          <p:txBody>
            <a:bodyPr wrap="none" anchor="ctr"/>
            <a:lstStyle/>
            <a:p>
              <a:endParaRPr lang="en-US"/>
            </a:p>
          </p:txBody>
        </p:sp>
        <p:sp>
          <p:nvSpPr>
            <p:cNvPr id="24" name="Text Box 62"/>
            <p:cNvSpPr txBox="1">
              <a:spLocks noChangeArrowheads="1"/>
            </p:cNvSpPr>
            <p:nvPr/>
          </p:nvSpPr>
          <p:spPr bwMode="auto">
            <a:xfrm>
              <a:off x="659" y="986"/>
              <a:ext cx="912" cy="269"/>
            </a:xfrm>
            <a:prstGeom prst="rect">
              <a:avLst/>
            </a:prstGeom>
            <a:noFill/>
            <a:ln w="9525">
              <a:noFill/>
              <a:miter lim="800000"/>
              <a:headEnd/>
              <a:tailEnd/>
            </a:ln>
            <a:effectLst/>
          </p:spPr>
          <p:txBody>
            <a:bodyPr>
              <a:spAutoFit/>
            </a:bodyPr>
            <a:lstStyle/>
            <a:p>
              <a:pPr algn="ctr">
                <a:spcBef>
                  <a:spcPct val="50000"/>
                </a:spcBef>
              </a:pPr>
              <a:r>
                <a:rPr lang="en-US" sz="1200"/>
                <a:t>Assistant Director </a:t>
              </a:r>
              <a:r>
                <a:rPr lang="en-US" sz="1000">
                  <a:solidFill>
                    <a:schemeClr val="accent2"/>
                  </a:solidFill>
                </a:rPr>
                <a:t>CAPT Mark Moran</a:t>
              </a:r>
            </a:p>
          </p:txBody>
        </p:sp>
      </p:grpSp>
      <p:grpSp>
        <p:nvGrpSpPr>
          <p:cNvPr id="25" name="Group 63"/>
          <p:cNvGrpSpPr>
            <a:grpSpLocks/>
          </p:cNvGrpSpPr>
          <p:nvPr/>
        </p:nvGrpSpPr>
        <p:grpSpPr bwMode="auto">
          <a:xfrm>
            <a:off x="993775" y="1377950"/>
            <a:ext cx="1455738" cy="495300"/>
            <a:chOff x="654" y="986"/>
            <a:chExt cx="917" cy="312"/>
          </a:xfrm>
        </p:grpSpPr>
        <p:sp>
          <p:nvSpPr>
            <p:cNvPr id="26" name="Rectangle 64"/>
            <p:cNvSpPr>
              <a:spLocks noChangeArrowheads="1"/>
            </p:cNvSpPr>
            <p:nvPr/>
          </p:nvSpPr>
          <p:spPr bwMode="auto">
            <a:xfrm>
              <a:off x="654" y="990"/>
              <a:ext cx="917" cy="308"/>
            </a:xfrm>
            <a:prstGeom prst="rect">
              <a:avLst/>
            </a:prstGeom>
            <a:noFill/>
            <a:ln w="9525">
              <a:solidFill>
                <a:schemeClr val="tx1"/>
              </a:solidFill>
              <a:miter lim="800000"/>
              <a:headEnd/>
              <a:tailEnd/>
            </a:ln>
            <a:effectLst/>
          </p:spPr>
          <p:txBody>
            <a:bodyPr wrap="none" anchor="ctr"/>
            <a:lstStyle/>
            <a:p>
              <a:endParaRPr lang="en-US"/>
            </a:p>
          </p:txBody>
        </p:sp>
        <p:sp>
          <p:nvSpPr>
            <p:cNvPr id="27" name="Text Box 65"/>
            <p:cNvSpPr txBox="1">
              <a:spLocks noChangeArrowheads="1"/>
            </p:cNvSpPr>
            <p:nvPr/>
          </p:nvSpPr>
          <p:spPr bwMode="auto">
            <a:xfrm>
              <a:off x="659" y="986"/>
              <a:ext cx="912" cy="269"/>
            </a:xfrm>
            <a:prstGeom prst="rect">
              <a:avLst/>
            </a:prstGeom>
            <a:noFill/>
            <a:ln w="9525">
              <a:noFill/>
              <a:miter lim="800000"/>
              <a:headEnd/>
              <a:tailEnd/>
            </a:ln>
            <a:effectLst/>
          </p:spPr>
          <p:txBody>
            <a:bodyPr>
              <a:spAutoFit/>
            </a:bodyPr>
            <a:lstStyle/>
            <a:p>
              <a:pPr algn="ctr"/>
              <a:r>
                <a:rPr lang="en-US" sz="1200"/>
                <a:t>Admin Officer</a:t>
              </a:r>
            </a:p>
            <a:p>
              <a:pPr algn="ctr"/>
              <a:r>
                <a:rPr lang="en-US" sz="1000">
                  <a:solidFill>
                    <a:schemeClr val="accent2"/>
                  </a:solidFill>
                </a:rPr>
                <a:t>Linda Brown</a:t>
              </a:r>
            </a:p>
          </p:txBody>
        </p:sp>
      </p:grpSp>
      <p:grpSp>
        <p:nvGrpSpPr>
          <p:cNvPr id="28" name="Group 66"/>
          <p:cNvGrpSpPr>
            <a:grpSpLocks/>
          </p:cNvGrpSpPr>
          <p:nvPr/>
        </p:nvGrpSpPr>
        <p:grpSpPr bwMode="auto">
          <a:xfrm>
            <a:off x="993775" y="2538413"/>
            <a:ext cx="1455738" cy="495300"/>
            <a:chOff x="654" y="986"/>
            <a:chExt cx="917" cy="312"/>
          </a:xfrm>
        </p:grpSpPr>
        <p:sp>
          <p:nvSpPr>
            <p:cNvPr id="29" name="Rectangle 67"/>
            <p:cNvSpPr>
              <a:spLocks noChangeArrowheads="1"/>
            </p:cNvSpPr>
            <p:nvPr/>
          </p:nvSpPr>
          <p:spPr bwMode="auto">
            <a:xfrm>
              <a:off x="654" y="990"/>
              <a:ext cx="917" cy="308"/>
            </a:xfrm>
            <a:prstGeom prst="rect">
              <a:avLst/>
            </a:prstGeom>
            <a:noFill/>
            <a:ln w="9525">
              <a:solidFill>
                <a:schemeClr val="tx1"/>
              </a:solidFill>
              <a:miter lim="800000"/>
              <a:headEnd/>
              <a:tailEnd/>
            </a:ln>
            <a:effectLst/>
          </p:spPr>
          <p:txBody>
            <a:bodyPr wrap="none" anchor="ctr"/>
            <a:lstStyle/>
            <a:p>
              <a:endParaRPr lang="en-US"/>
            </a:p>
          </p:txBody>
        </p:sp>
        <p:sp>
          <p:nvSpPr>
            <p:cNvPr id="30" name="Text Box 68"/>
            <p:cNvSpPr txBox="1">
              <a:spLocks noChangeArrowheads="1"/>
            </p:cNvSpPr>
            <p:nvPr/>
          </p:nvSpPr>
          <p:spPr bwMode="auto">
            <a:xfrm>
              <a:off x="659" y="986"/>
              <a:ext cx="912" cy="269"/>
            </a:xfrm>
            <a:prstGeom prst="rect">
              <a:avLst/>
            </a:prstGeom>
            <a:noFill/>
            <a:ln w="9525">
              <a:noFill/>
              <a:miter lim="800000"/>
              <a:headEnd/>
              <a:tailEnd/>
            </a:ln>
            <a:effectLst/>
          </p:spPr>
          <p:txBody>
            <a:bodyPr>
              <a:spAutoFit/>
            </a:bodyPr>
            <a:lstStyle/>
            <a:p>
              <a:pPr algn="ctr">
                <a:spcBef>
                  <a:spcPct val="50000"/>
                </a:spcBef>
              </a:pPr>
              <a:r>
                <a:rPr lang="en-US" sz="1200"/>
                <a:t>Special Projects </a:t>
              </a:r>
              <a:r>
                <a:rPr lang="en-US" sz="1000">
                  <a:solidFill>
                    <a:schemeClr val="accent2"/>
                  </a:solidFill>
                </a:rPr>
                <a:t>Selina Nauman</a:t>
              </a:r>
            </a:p>
          </p:txBody>
        </p:sp>
      </p:grpSp>
      <p:cxnSp>
        <p:nvCxnSpPr>
          <p:cNvPr id="31" name="AutoShape 69"/>
          <p:cNvCxnSpPr>
            <a:cxnSpLocks noChangeShapeType="1"/>
            <a:stCxn id="30" idx="3"/>
            <a:endCxn id="27" idx="3"/>
          </p:cNvCxnSpPr>
          <p:nvPr/>
        </p:nvCxnSpPr>
        <p:spPr bwMode="auto">
          <a:xfrm flipV="1">
            <a:off x="2449513" y="1592263"/>
            <a:ext cx="1587" cy="1160462"/>
          </a:xfrm>
          <a:prstGeom prst="bentConnector3">
            <a:avLst>
              <a:gd name="adj1" fmla="val 14400000"/>
            </a:avLst>
          </a:prstGeom>
          <a:noFill/>
          <a:ln w="9525">
            <a:solidFill>
              <a:schemeClr val="tx1"/>
            </a:solidFill>
            <a:miter lim="800000"/>
            <a:headEnd/>
            <a:tailEnd/>
          </a:ln>
          <a:effectLst/>
        </p:spPr>
      </p:cxnSp>
      <p:sp>
        <p:nvSpPr>
          <p:cNvPr id="32" name="Rectangle 71"/>
          <p:cNvSpPr>
            <a:spLocks noChangeArrowheads="1"/>
          </p:cNvSpPr>
          <p:nvPr/>
        </p:nvSpPr>
        <p:spPr bwMode="auto">
          <a:xfrm>
            <a:off x="520700" y="6321425"/>
            <a:ext cx="1143000" cy="411163"/>
          </a:xfrm>
          <a:prstGeom prst="rect">
            <a:avLst/>
          </a:prstGeom>
          <a:noFill/>
          <a:ln w="9525">
            <a:solidFill>
              <a:schemeClr val="tx1"/>
            </a:solidFill>
            <a:miter lim="800000"/>
            <a:headEnd/>
            <a:tailEnd/>
          </a:ln>
          <a:effectLst/>
        </p:spPr>
        <p:txBody>
          <a:bodyPr wrap="none" anchor="ctr"/>
          <a:lstStyle/>
          <a:p>
            <a:endParaRPr lang="en-US"/>
          </a:p>
        </p:txBody>
      </p:sp>
      <p:sp>
        <p:nvSpPr>
          <p:cNvPr id="33" name="Text Box 72"/>
          <p:cNvSpPr txBox="1">
            <a:spLocks noChangeArrowheads="1"/>
          </p:cNvSpPr>
          <p:nvPr/>
        </p:nvSpPr>
        <p:spPr bwMode="auto">
          <a:xfrm>
            <a:off x="574675" y="6278563"/>
            <a:ext cx="1033463" cy="473075"/>
          </a:xfrm>
          <a:prstGeom prst="rect">
            <a:avLst/>
          </a:prstGeom>
          <a:noFill/>
          <a:ln w="9525">
            <a:noFill/>
            <a:miter lim="800000"/>
            <a:headEnd/>
            <a:tailEnd/>
          </a:ln>
          <a:effectLst/>
        </p:spPr>
        <p:txBody>
          <a:bodyPr>
            <a:spAutoFit/>
          </a:bodyPr>
          <a:lstStyle/>
          <a:p>
            <a:pPr algn="ctr">
              <a:spcBef>
                <a:spcPct val="50000"/>
              </a:spcBef>
            </a:pPr>
            <a:r>
              <a:rPr lang="en-US" sz="1000"/>
              <a:t>IT Services </a:t>
            </a:r>
            <a:r>
              <a:rPr lang="en-US" sz="700"/>
              <a:t>(E/SPO15)</a:t>
            </a:r>
          </a:p>
          <a:p>
            <a:pPr algn="ctr"/>
            <a:r>
              <a:rPr lang="en-US" sz="800">
                <a:solidFill>
                  <a:schemeClr val="accent2"/>
                </a:solidFill>
              </a:rPr>
              <a:t>Andre Hammond</a:t>
            </a:r>
            <a:endParaRPr lang="en-US" sz="1000">
              <a:solidFill>
                <a:schemeClr val="accent2"/>
              </a:solidFill>
            </a:endParaRPr>
          </a:p>
        </p:txBody>
      </p:sp>
      <p:grpSp>
        <p:nvGrpSpPr>
          <p:cNvPr id="34" name="Group 103"/>
          <p:cNvGrpSpPr>
            <a:grpSpLocks/>
          </p:cNvGrpSpPr>
          <p:nvPr/>
        </p:nvGrpSpPr>
        <p:grpSpPr bwMode="auto">
          <a:xfrm>
            <a:off x="3886200" y="1209675"/>
            <a:ext cx="1447800" cy="781050"/>
            <a:chOff x="1299" y="2225"/>
            <a:chExt cx="912" cy="624"/>
          </a:xfrm>
        </p:grpSpPr>
        <p:sp>
          <p:nvSpPr>
            <p:cNvPr id="35" name="Rectangle 104"/>
            <p:cNvSpPr>
              <a:spLocks noChangeArrowheads="1"/>
            </p:cNvSpPr>
            <p:nvPr/>
          </p:nvSpPr>
          <p:spPr bwMode="auto">
            <a:xfrm>
              <a:off x="1299" y="2225"/>
              <a:ext cx="912" cy="624"/>
            </a:xfrm>
            <a:prstGeom prst="rect">
              <a:avLst/>
            </a:prstGeom>
            <a:noFill/>
            <a:ln w="9525">
              <a:solidFill>
                <a:schemeClr val="tx1"/>
              </a:solidFill>
              <a:miter lim="800000"/>
              <a:headEnd/>
              <a:tailEnd/>
            </a:ln>
            <a:effectLst/>
          </p:spPr>
          <p:txBody>
            <a:bodyPr wrap="none" anchor="ctr"/>
            <a:lstStyle/>
            <a:p>
              <a:pPr algn="ctr"/>
              <a:r>
                <a:rPr lang="en-US" sz="1400"/>
                <a:t>Director</a:t>
              </a:r>
            </a:p>
            <a:p>
              <a:pPr algn="ctr"/>
              <a:r>
                <a:rPr lang="en-US" sz="700"/>
                <a:t>E/SPO</a:t>
              </a:r>
            </a:p>
            <a:p>
              <a:pPr algn="ctr"/>
              <a:r>
                <a:rPr lang="en-US" sz="1400">
                  <a:solidFill>
                    <a:schemeClr val="accent2"/>
                  </a:solidFill>
                </a:rPr>
                <a:t>Kathy Kelly</a:t>
              </a:r>
            </a:p>
          </p:txBody>
        </p:sp>
        <p:sp>
          <p:nvSpPr>
            <p:cNvPr id="36" name="Text Box 105"/>
            <p:cNvSpPr txBox="1">
              <a:spLocks noChangeArrowheads="1"/>
            </p:cNvSpPr>
            <p:nvPr/>
          </p:nvSpPr>
          <p:spPr bwMode="auto">
            <a:xfrm>
              <a:off x="1299" y="2351"/>
              <a:ext cx="912" cy="158"/>
            </a:xfrm>
            <a:prstGeom prst="rect">
              <a:avLst/>
            </a:prstGeom>
            <a:noFill/>
            <a:ln w="9525">
              <a:noFill/>
              <a:miter lim="800000"/>
              <a:headEnd/>
              <a:tailEnd/>
            </a:ln>
            <a:effectLst/>
          </p:spPr>
          <p:txBody>
            <a:bodyPr>
              <a:spAutoFit/>
            </a:bodyPr>
            <a:lstStyle/>
            <a:p>
              <a:pPr algn="ctr">
                <a:spcBef>
                  <a:spcPct val="50000"/>
                </a:spcBef>
              </a:pPr>
              <a:endParaRPr lang="en-US" sz="700"/>
            </a:p>
          </p:txBody>
        </p:sp>
      </p:grpSp>
      <p:grpSp>
        <p:nvGrpSpPr>
          <p:cNvPr id="37" name="Group 108"/>
          <p:cNvGrpSpPr>
            <a:grpSpLocks/>
          </p:cNvGrpSpPr>
          <p:nvPr/>
        </p:nvGrpSpPr>
        <p:grpSpPr bwMode="auto">
          <a:xfrm>
            <a:off x="3889375" y="2333625"/>
            <a:ext cx="1447800" cy="790575"/>
            <a:chOff x="1299" y="2225"/>
            <a:chExt cx="912" cy="624"/>
          </a:xfrm>
        </p:grpSpPr>
        <p:sp>
          <p:nvSpPr>
            <p:cNvPr id="38" name="Rectangle 109"/>
            <p:cNvSpPr>
              <a:spLocks noChangeArrowheads="1"/>
            </p:cNvSpPr>
            <p:nvPr/>
          </p:nvSpPr>
          <p:spPr bwMode="auto">
            <a:xfrm>
              <a:off x="1299" y="2225"/>
              <a:ext cx="912" cy="624"/>
            </a:xfrm>
            <a:prstGeom prst="rect">
              <a:avLst/>
            </a:prstGeom>
            <a:noFill/>
            <a:ln w="9525">
              <a:solidFill>
                <a:schemeClr val="tx1"/>
              </a:solidFill>
              <a:miter lim="800000"/>
              <a:headEnd/>
              <a:tailEnd/>
            </a:ln>
            <a:effectLst/>
          </p:spPr>
          <p:txBody>
            <a:bodyPr wrap="none" anchor="ctr"/>
            <a:lstStyle/>
            <a:p>
              <a:pPr algn="ctr"/>
              <a:r>
                <a:rPr lang="en-US" sz="1400"/>
                <a:t>Deputy Director</a:t>
              </a:r>
            </a:p>
            <a:p>
              <a:pPr algn="ctr"/>
              <a:r>
                <a:rPr lang="en-US" sz="700"/>
                <a:t>E/SPO</a:t>
              </a:r>
            </a:p>
            <a:p>
              <a:pPr algn="ctr"/>
              <a:r>
                <a:rPr lang="en-US" sz="1400">
                  <a:solidFill>
                    <a:schemeClr val="accent2"/>
                  </a:solidFill>
                </a:rPr>
                <a:t>Ajay Mehta</a:t>
              </a:r>
            </a:p>
          </p:txBody>
        </p:sp>
        <p:sp>
          <p:nvSpPr>
            <p:cNvPr id="39" name="Text Box 110"/>
            <p:cNvSpPr txBox="1">
              <a:spLocks noChangeArrowheads="1"/>
            </p:cNvSpPr>
            <p:nvPr/>
          </p:nvSpPr>
          <p:spPr bwMode="auto">
            <a:xfrm>
              <a:off x="1299" y="2352"/>
              <a:ext cx="912" cy="156"/>
            </a:xfrm>
            <a:prstGeom prst="rect">
              <a:avLst/>
            </a:prstGeom>
            <a:noFill/>
            <a:ln w="9525">
              <a:noFill/>
              <a:miter lim="800000"/>
              <a:headEnd/>
              <a:tailEnd/>
            </a:ln>
            <a:effectLst/>
          </p:spPr>
          <p:txBody>
            <a:bodyPr>
              <a:spAutoFit/>
            </a:bodyPr>
            <a:lstStyle/>
            <a:p>
              <a:pPr algn="ctr">
                <a:spcBef>
                  <a:spcPct val="50000"/>
                </a:spcBef>
              </a:pPr>
              <a:endParaRPr lang="en-US" sz="700"/>
            </a:p>
          </p:txBody>
        </p:sp>
      </p:grpSp>
      <p:cxnSp>
        <p:nvCxnSpPr>
          <p:cNvPr id="40" name="AutoShape 111"/>
          <p:cNvCxnSpPr>
            <a:cxnSpLocks noChangeShapeType="1"/>
            <a:stCxn id="35" idx="2"/>
            <a:endCxn id="38" idx="0"/>
          </p:cNvCxnSpPr>
          <p:nvPr/>
        </p:nvCxnSpPr>
        <p:spPr bwMode="auto">
          <a:xfrm>
            <a:off x="4610100" y="1990725"/>
            <a:ext cx="3175" cy="342900"/>
          </a:xfrm>
          <a:prstGeom prst="straightConnector1">
            <a:avLst/>
          </a:prstGeom>
          <a:noFill/>
          <a:ln w="9525">
            <a:solidFill>
              <a:schemeClr val="tx1"/>
            </a:solidFill>
            <a:round/>
            <a:headEnd/>
            <a:tailEnd/>
          </a:ln>
          <a:effectLst/>
        </p:spPr>
      </p:cxnSp>
      <p:grpSp>
        <p:nvGrpSpPr>
          <p:cNvPr id="41" name="Group 115"/>
          <p:cNvGrpSpPr>
            <a:grpSpLocks/>
          </p:cNvGrpSpPr>
          <p:nvPr/>
        </p:nvGrpSpPr>
        <p:grpSpPr bwMode="auto">
          <a:xfrm>
            <a:off x="6743700" y="1671638"/>
            <a:ext cx="1447800" cy="990600"/>
            <a:chOff x="1299" y="2225"/>
            <a:chExt cx="912" cy="624"/>
          </a:xfrm>
        </p:grpSpPr>
        <p:sp>
          <p:nvSpPr>
            <p:cNvPr id="42" name="Rectangle 116"/>
            <p:cNvSpPr>
              <a:spLocks noChangeArrowheads="1"/>
            </p:cNvSpPr>
            <p:nvPr/>
          </p:nvSpPr>
          <p:spPr bwMode="auto">
            <a:xfrm>
              <a:off x="1299" y="2225"/>
              <a:ext cx="912" cy="624"/>
            </a:xfrm>
            <a:prstGeom prst="rect">
              <a:avLst/>
            </a:prstGeom>
            <a:noFill/>
            <a:ln w="9525">
              <a:solidFill>
                <a:schemeClr val="tx1"/>
              </a:solidFill>
              <a:miter lim="800000"/>
              <a:headEnd/>
              <a:tailEnd/>
            </a:ln>
            <a:effectLst/>
          </p:spPr>
          <p:txBody>
            <a:bodyPr wrap="none" anchor="ctr"/>
            <a:lstStyle/>
            <a:p>
              <a:pPr algn="ctr"/>
              <a:r>
                <a:rPr lang="en-US" sz="1400"/>
                <a:t>Corporate</a:t>
              </a:r>
            </a:p>
            <a:p>
              <a:pPr algn="ctr"/>
              <a:r>
                <a:rPr lang="en-US" sz="1400"/>
                <a:t>Services</a:t>
              </a:r>
            </a:p>
            <a:p>
              <a:pPr algn="ctr"/>
              <a:r>
                <a:rPr lang="en-US" sz="700"/>
                <a:t>E/SPOx1</a:t>
              </a:r>
            </a:p>
            <a:p>
              <a:pPr algn="ctr"/>
              <a:r>
                <a:rPr lang="en-US" sz="1000">
                  <a:solidFill>
                    <a:schemeClr val="accent2"/>
                  </a:solidFill>
                </a:rPr>
                <a:t>Keith Amburgey</a:t>
              </a:r>
            </a:p>
          </p:txBody>
        </p:sp>
        <p:sp>
          <p:nvSpPr>
            <p:cNvPr id="43" name="Text Box 117"/>
            <p:cNvSpPr txBox="1">
              <a:spLocks noChangeArrowheads="1"/>
            </p:cNvSpPr>
            <p:nvPr/>
          </p:nvSpPr>
          <p:spPr bwMode="auto">
            <a:xfrm>
              <a:off x="1299" y="2351"/>
              <a:ext cx="912" cy="125"/>
            </a:xfrm>
            <a:prstGeom prst="rect">
              <a:avLst/>
            </a:prstGeom>
            <a:noFill/>
            <a:ln w="9525">
              <a:noFill/>
              <a:miter lim="800000"/>
              <a:headEnd/>
              <a:tailEnd/>
            </a:ln>
            <a:effectLst/>
          </p:spPr>
          <p:txBody>
            <a:bodyPr>
              <a:spAutoFit/>
            </a:bodyPr>
            <a:lstStyle/>
            <a:p>
              <a:pPr algn="ctr">
                <a:spcBef>
                  <a:spcPct val="50000"/>
                </a:spcBef>
              </a:pPr>
              <a:endParaRPr lang="en-US" sz="700"/>
            </a:p>
          </p:txBody>
        </p:sp>
      </p:grpSp>
      <p:grpSp>
        <p:nvGrpSpPr>
          <p:cNvPr id="44" name="Group 120"/>
          <p:cNvGrpSpPr>
            <a:grpSpLocks/>
          </p:cNvGrpSpPr>
          <p:nvPr/>
        </p:nvGrpSpPr>
        <p:grpSpPr bwMode="auto">
          <a:xfrm>
            <a:off x="3886200" y="3538538"/>
            <a:ext cx="1447800" cy="628650"/>
            <a:chOff x="1299" y="2225"/>
            <a:chExt cx="912" cy="624"/>
          </a:xfrm>
        </p:grpSpPr>
        <p:sp>
          <p:nvSpPr>
            <p:cNvPr id="45" name="Rectangle 121"/>
            <p:cNvSpPr>
              <a:spLocks noChangeArrowheads="1"/>
            </p:cNvSpPr>
            <p:nvPr/>
          </p:nvSpPr>
          <p:spPr bwMode="auto">
            <a:xfrm>
              <a:off x="1299" y="2225"/>
              <a:ext cx="912" cy="624"/>
            </a:xfrm>
            <a:prstGeom prst="rect">
              <a:avLst/>
            </a:prstGeom>
            <a:noFill/>
            <a:ln w="9525">
              <a:solidFill>
                <a:schemeClr val="tx1"/>
              </a:solidFill>
              <a:miter lim="800000"/>
              <a:headEnd/>
              <a:tailEnd/>
            </a:ln>
            <a:effectLst/>
          </p:spPr>
          <p:txBody>
            <a:bodyPr wrap="none" anchor="ctr"/>
            <a:lstStyle/>
            <a:p>
              <a:pPr algn="ctr"/>
              <a:r>
                <a:rPr lang="en-US" sz="1400"/>
                <a:t>Fairbanks CDA</a:t>
              </a:r>
            </a:p>
            <a:p>
              <a:pPr algn="ctr"/>
              <a:r>
                <a:rPr lang="en-US" sz="700"/>
                <a:t>E/SPO3</a:t>
              </a:r>
            </a:p>
            <a:p>
              <a:pPr algn="ctr"/>
              <a:r>
                <a:rPr lang="en-US" sz="1000">
                  <a:solidFill>
                    <a:schemeClr val="accent2"/>
                  </a:solidFill>
                </a:rPr>
                <a:t>Larry Ledlow (acting)</a:t>
              </a:r>
            </a:p>
          </p:txBody>
        </p:sp>
        <p:sp>
          <p:nvSpPr>
            <p:cNvPr id="46" name="Text Box 122"/>
            <p:cNvSpPr txBox="1">
              <a:spLocks noChangeArrowheads="1"/>
            </p:cNvSpPr>
            <p:nvPr/>
          </p:nvSpPr>
          <p:spPr bwMode="auto">
            <a:xfrm>
              <a:off x="1299" y="2351"/>
              <a:ext cx="912" cy="197"/>
            </a:xfrm>
            <a:prstGeom prst="rect">
              <a:avLst/>
            </a:prstGeom>
            <a:noFill/>
            <a:ln w="9525">
              <a:noFill/>
              <a:miter lim="800000"/>
              <a:headEnd/>
              <a:tailEnd/>
            </a:ln>
            <a:effectLst/>
          </p:spPr>
          <p:txBody>
            <a:bodyPr>
              <a:spAutoFit/>
            </a:bodyPr>
            <a:lstStyle/>
            <a:p>
              <a:pPr algn="ctr">
                <a:spcBef>
                  <a:spcPct val="50000"/>
                </a:spcBef>
              </a:pPr>
              <a:endParaRPr lang="en-US" sz="700"/>
            </a:p>
          </p:txBody>
        </p:sp>
      </p:grpSp>
      <p:grpSp>
        <p:nvGrpSpPr>
          <p:cNvPr id="47" name="Group 123"/>
          <p:cNvGrpSpPr>
            <a:grpSpLocks/>
          </p:cNvGrpSpPr>
          <p:nvPr/>
        </p:nvGrpSpPr>
        <p:grpSpPr bwMode="auto">
          <a:xfrm>
            <a:off x="2127250" y="3535363"/>
            <a:ext cx="1447800" cy="628650"/>
            <a:chOff x="1299" y="2225"/>
            <a:chExt cx="912" cy="624"/>
          </a:xfrm>
        </p:grpSpPr>
        <p:sp>
          <p:nvSpPr>
            <p:cNvPr id="48" name="Rectangle 124"/>
            <p:cNvSpPr>
              <a:spLocks noChangeArrowheads="1"/>
            </p:cNvSpPr>
            <p:nvPr/>
          </p:nvSpPr>
          <p:spPr bwMode="auto">
            <a:xfrm>
              <a:off x="1299" y="2225"/>
              <a:ext cx="912" cy="624"/>
            </a:xfrm>
            <a:prstGeom prst="rect">
              <a:avLst/>
            </a:prstGeom>
            <a:noFill/>
            <a:ln w="9525">
              <a:solidFill>
                <a:schemeClr val="tx1"/>
              </a:solidFill>
              <a:miter lim="800000"/>
              <a:headEnd/>
              <a:tailEnd/>
            </a:ln>
            <a:effectLst/>
          </p:spPr>
          <p:txBody>
            <a:bodyPr wrap="none" anchor="ctr"/>
            <a:lstStyle/>
            <a:p>
              <a:pPr algn="ctr"/>
              <a:r>
                <a:rPr lang="en-US" sz="1400"/>
                <a:t>Wallops CDA</a:t>
              </a:r>
            </a:p>
            <a:p>
              <a:pPr algn="ctr"/>
              <a:r>
                <a:rPr lang="en-US" sz="700"/>
                <a:t>E/SPO2</a:t>
              </a:r>
            </a:p>
            <a:p>
              <a:pPr algn="ctr"/>
              <a:r>
                <a:rPr lang="en-US" sz="1000">
                  <a:solidFill>
                    <a:schemeClr val="accent2"/>
                  </a:solidFill>
                </a:rPr>
                <a:t>Doug Crawford</a:t>
              </a:r>
            </a:p>
          </p:txBody>
        </p:sp>
        <p:sp>
          <p:nvSpPr>
            <p:cNvPr id="49" name="Text Box 125"/>
            <p:cNvSpPr txBox="1">
              <a:spLocks noChangeArrowheads="1"/>
            </p:cNvSpPr>
            <p:nvPr/>
          </p:nvSpPr>
          <p:spPr bwMode="auto">
            <a:xfrm>
              <a:off x="1299" y="2351"/>
              <a:ext cx="912" cy="197"/>
            </a:xfrm>
            <a:prstGeom prst="rect">
              <a:avLst/>
            </a:prstGeom>
            <a:noFill/>
            <a:ln w="9525">
              <a:noFill/>
              <a:miter lim="800000"/>
              <a:headEnd/>
              <a:tailEnd/>
            </a:ln>
            <a:effectLst/>
          </p:spPr>
          <p:txBody>
            <a:bodyPr>
              <a:spAutoFit/>
            </a:bodyPr>
            <a:lstStyle/>
            <a:p>
              <a:pPr algn="ctr">
                <a:spcBef>
                  <a:spcPct val="50000"/>
                </a:spcBef>
              </a:pPr>
              <a:endParaRPr lang="en-US" sz="700"/>
            </a:p>
          </p:txBody>
        </p:sp>
      </p:grpSp>
      <p:grpSp>
        <p:nvGrpSpPr>
          <p:cNvPr id="50" name="Group 126"/>
          <p:cNvGrpSpPr>
            <a:grpSpLocks/>
          </p:cNvGrpSpPr>
          <p:nvPr/>
        </p:nvGrpSpPr>
        <p:grpSpPr bwMode="auto">
          <a:xfrm>
            <a:off x="279400" y="3532188"/>
            <a:ext cx="1447800" cy="819150"/>
            <a:chOff x="1299" y="2225"/>
            <a:chExt cx="912" cy="624"/>
          </a:xfrm>
        </p:grpSpPr>
        <p:sp>
          <p:nvSpPr>
            <p:cNvPr id="51" name="Rectangle 127"/>
            <p:cNvSpPr>
              <a:spLocks noChangeArrowheads="1"/>
            </p:cNvSpPr>
            <p:nvPr/>
          </p:nvSpPr>
          <p:spPr bwMode="auto">
            <a:xfrm>
              <a:off x="1299" y="2225"/>
              <a:ext cx="912" cy="624"/>
            </a:xfrm>
            <a:prstGeom prst="rect">
              <a:avLst/>
            </a:prstGeom>
            <a:noFill/>
            <a:ln w="9525">
              <a:solidFill>
                <a:schemeClr val="tx1"/>
              </a:solidFill>
              <a:miter lim="800000"/>
              <a:headEnd/>
              <a:tailEnd/>
            </a:ln>
            <a:effectLst/>
          </p:spPr>
          <p:txBody>
            <a:bodyPr wrap="none" anchor="ctr"/>
            <a:lstStyle/>
            <a:p>
              <a:pPr algn="ctr"/>
              <a:r>
                <a:rPr lang="en-US" sz="1400"/>
                <a:t>MOD</a:t>
              </a:r>
            </a:p>
            <a:p>
              <a:pPr algn="ctr"/>
              <a:r>
                <a:rPr lang="en-US" sz="700"/>
                <a:t>E/SPO2</a:t>
              </a:r>
            </a:p>
            <a:p>
              <a:pPr algn="ctr"/>
              <a:r>
                <a:rPr lang="en-US" sz="1000">
                  <a:solidFill>
                    <a:schemeClr val="accent2"/>
                  </a:solidFill>
                </a:rPr>
                <a:t>Ron Mahmot</a:t>
              </a:r>
            </a:p>
            <a:p>
              <a:pPr algn="ctr"/>
              <a:endParaRPr lang="en-US" sz="1000">
                <a:solidFill>
                  <a:schemeClr val="accent2"/>
                </a:solidFill>
              </a:endParaRPr>
            </a:p>
          </p:txBody>
        </p:sp>
        <p:sp>
          <p:nvSpPr>
            <p:cNvPr id="52" name="Text Box 128"/>
            <p:cNvSpPr txBox="1">
              <a:spLocks noChangeArrowheads="1"/>
            </p:cNvSpPr>
            <p:nvPr/>
          </p:nvSpPr>
          <p:spPr bwMode="auto">
            <a:xfrm>
              <a:off x="1299" y="2351"/>
              <a:ext cx="912" cy="151"/>
            </a:xfrm>
            <a:prstGeom prst="rect">
              <a:avLst/>
            </a:prstGeom>
            <a:noFill/>
            <a:ln w="9525">
              <a:noFill/>
              <a:miter lim="800000"/>
              <a:headEnd/>
              <a:tailEnd/>
            </a:ln>
            <a:effectLst/>
          </p:spPr>
          <p:txBody>
            <a:bodyPr>
              <a:spAutoFit/>
            </a:bodyPr>
            <a:lstStyle/>
            <a:p>
              <a:pPr algn="ctr">
                <a:spcBef>
                  <a:spcPct val="50000"/>
                </a:spcBef>
              </a:pPr>
              <a:endParaRPr lang="en-US" sz="700"/>
            </a:p>
          </p:txBody>
        </p:sp>
      </p:grpSp>
      <p:sp>
        <p:nvSpPr>
          <p:cNvPr id="53" name="Rectangle 129"/>
          <p:cNvSpPr>
            <a:spLocks noChangeArrowheads="1"/>
          </p:cNvSpPr>
          <p:nvPr/>
        </p:nvSpPr>
        <p:spPr bwMode="auto">
          <a:xfrm>
            <a:off x="523875" y="4959350"/>
            <a:ext cx="1143000" cy="411163"/>
          </a:xfrm>
          <a:prstGeom prst="rect">
            <a:avLst/>
          </a:prstGeom>
          <a:noFill/>
          <a:ln w="9525">
            <a:solidFill>
              <a:schemeClr val="tx1"/>
            </a:solidFill>
            <a:miter lim="800000"/>
            <a:headEnd/>
            <a:tailEnd/>
          </a:ln>
          <a:effectLst/>
        </p:spPr>
        <p:txBody>
          <a:bodyPr wrap="none" anchor="ctr"/>
          <a:lstStyle/>
          <a:p>
            <a:endParaRPr lang="en-US"/>
          </a:p>
        </p:txBody>
      </p:sp>
      <p:grpSp>
        <p:nvGrpSpPr>
          <p:cNvPr id="54" name="Group 130"/>
          <p:cNvGrpSpPr>
            <a:grpSpLocks/>
          </p:cNvGrpSpPr>
          <p:nvPr/>
        </p:nvGrpSpPr>
        <p:grpSpPr bwMode="auto">
          <a:xfrm>
            <a:off x="5683250" y="3532188"/>
            <a:ext cx="1447800" cy="628650"/>
            <a:chOff x="1299" y="2225"/>
            <a:chExt cx="912" cy="624"/>
          </a:xfrm>
        </p:grpSpPr>
        <p:sp>
          <p:nvSpPr>
            <p:cNvPr id="55" name="Rectangle 131"/>
            <p:cNvSpPr>
              <a:spLocks noChangeArrowheads="1"/>
            </p:cNvSpPr>
            <p:nvPr/>
          </p:nvSpPr>
          <p:spPr bwMode="auto">
            <a:xfrm>
              <a:off x="1299" y="2225"/>
              <a:ext cx="912" cy="624"/>
            </a:xfrm>
            <a:prstGeom prst="rect">
              <a:avLst/>
            </a:prstGeom>
            <a:noFill/>
            <a:ln w="9525">
              <a:solidFill>
                <a:schemeClr val="tx1"/>
              </a:solidFill>
              <a:miter lim="800000"/>
              <a:headEnd/>
              <a:tailEnd/>
            </a:ln>
            <a:effectLst/>
          </p:spPr>
          <p:txBody>
            <a:bodyPr wrap="none" anchor="ctr"/>
            <a:lstStyle/>
            <a:p>
              <a:pPr algn="ctr"/>
              <a:r>
                <a:rPr lang="en-US" sz="1400"/>
                <a:t>NOAA Ice Center</a:t>
              </a:r>
            </a:p>
            <a:p>
              <a:pPr algn="ctr"/>
              <a:r>
                <a:rPr lang="en-US" sz="700"/>
                <a:t>E/SPO4</a:t>
              </a:r>
            </a:p>
            <a:p>
              <a:pPr algn="ctr"/>
              <a:r>
                <a:rPr lang="en-US" sz="1000">
                  <a:solidFill>
                    <a:schemeClr val="accent2"/>
                  </a:solidFill>
                </a:rPr>
                <a:t>Sharolyn Young</a:t>
              </a:r>
            </a:p>
          </p:txBody>
        </p:sp>
        <p:sp>
          <p:nvSpPr>
            <p:cNvPr id="56" name="Text Box 132"/>
            <p:cNvSpPr txBox="1">
              <a:spLocks noChangeArrowheads="1"/>
            </p:cNvSpPr>
            <p:nvPr/>
          </p:nvSpPr>
          <p:spPr bwMode="auto">
            <a:xfrm>
              <a:off x="1299" y="2351"/>
              <a:ext cx="912" cy="197"/>
            </a:xfrm>
            <a:prstGeom prst="rect">
              <a:avLst/>
            </a:prstGeom>
            <a:noFill/>
            <a:ln w="9525">
              <a:noFill/>
              <a:miter lim="800000"/>
              <a:headEnd/>
              <a:tailEnd/>
            </a:ln>
            <a:effectLst/>
          </p:spPr>
          <p:txBody>
            <a:bodyPr>
              <a:spAutoFit/>
            </a:bodyPr>
            <a:lstStyle/>
            <a:p>
              <a:pPr algn="ctr">
                <a:spcBef>
                  <a:spcPct val="50000"/>
                </a:spcBef>
              </a:pPr>
              <a:endParaRPr lang="en-US" sz="700"/>
            </a:p>
          </p:txBody>
        </p:sp>
      </p:grpSp>
      <p:grpSp>
        <p:nvGrpSpPr>
          <p:cNvPr id="57" name="Group 133"/>
          <p:cNvGrpSpPr>
            <a:grpSpLocks/>
          </p:cNvGrpSpPr>
          <p:nvPr/>
        </p:nvGrpSpPr>
        <p:grpSpPr bwMode="auto">
          <a:xfrm>
            <a:off x="7542213" y="3529013"/>
            <a:ext cx="1447800" cy="819150"/>
            <a:chOff x="1299" y="2225"/>
            <a:chExt cx="912" cy="624"/>
          </a:xfrm>
        </p:grpSpPr>
        <p:sp>
          <p:nvSpPr>
            <p:cNvPr id="58" name="Rectangle 134"/>
            <p:cNvSpPr>
              <a:spLocks noChangeArrowheads="1"/>
            </p:cNvSpPr>
            <p:nvPr/>
          </p:nvSpPr>
          <p:spPr bwMode="auto">
            <a:xfrm>
              <a:off x="1299" y="2225"/>
              <a:ext cx="912" cy="624"/>
            </a:xfrm>
            <a:prstGeom prst="rect">
              <a:avLst/>
            </a:prstGeom>
            <a:noFill/>
            <a:ln w="9525">
              <a:solidFill>
                <a:schemeClr val="tx1"/>
              </a:solidFill>
              <a:miter lim="800000"/>
              <a:headEnd/>
              <a:tailEnd/>
            </a:ln>
            <a:effectLst/>
          </p:spPr>
          <p:txBody>
            <a:bodyPr wrap="none" anchor="ctr"/>
            <a:lstStyle/>
            <a:p>
              <a:pPr algn="ctr"/>
              <a:r>
                <a:rPr lang="en-US" sz="1400"/>
                <a:t>SPSD</a:t>
              </a:r>
            </a:p>
            <a:p>
              <a:pPr algn="ctr"/>
              <a:r>
                <a:rPr lang="en-US" sz="700"/>
                <a:t>E/SPO5</a:t>
              </a:r>
            </a:p>
            <a:p>
              <a:pPr algn="ctr"/>
              <a:r>
                <a:rPr lang="en-US" sz="1000">
                  <a:solidFill>
                    <a:schemeClr val="accent2"/>
                  </a:solidFill>
                </a:rPr>
                <a:t>Dave Benner</a:t>
              </a:r>
            </a:p>
            <a:p>
              <a:pPr algn="ctr"/>
              <a:endParaRPr lang="en-US" sz="1000">
                <a:solidFill>
                  <a:schemeClr val="accent2"/>
                </a:solidFill>
              </a:endParaRPr>
            </a:p>
          </p:txBody>
        </p:sp>
        <p:sp>
          <p:nvSpPr>
            <p:cNvPr id="59" name="Text Box 135"/>
            <p:cNvSpPr txBox="1">
              <a:spLocks noChangeArrowheads="1"/>
            </p:cNvSpPr>
            <p:nvPr/>
          </p:nvSpPr>
          <p:spPr bwMode="auto">
            <a:xfrm>
              <a:off x="1299" y="2351"/>
              <a:ext cx="912" cy="151"/>
            </a:xfrm>
            <a:prstGeom prst="rect">
              <a:avLst/>
            </a:prstGeom>
            <a:noFill/>
            <a:ln w="9525">
              <a:noFill/>
              <a:miter lim="800000"/>
              <a:headEnd/>
              <a:tailEnd/>
            </a:ln>
            <a:effectLst/>
          </p:spPr>
          <p:txBody>
            <a:bodyPr>
              <a:spAutoFit/>
            </a:bodyPr>
            <a:lstStyle/>
            <a:p>
              <a:pPr algn="ctr">
                <a:spcBef>
                  <a:spcPct val="50000"/>
                </a:spcBef>
              </a:pPr>
              <a:endParaRPr lang="en-US" sz="700"/>
            </a:p>
          </p:txBody>
        </p:sp>
      </p:grpSp>
      <p:sp>
        <p:nvSpPr>
          <p:cNvPr id="60" name="Rectangle 137"/>
          <p:cNvSpPr>
            <a:spLocks noChangeArrowheads="1"/>
          </p:cNvSpPr>
          <p:nvPr/>
        </p:nvSpPr>
        <p:spPr bwMode="auto">
          <a:xfrm>
            <a:off x="7562850" y="5005388"/>
            <a:ext cx="1316038" cy="411162"/>
          </a:xfrm>
          <a:prstGeom prst="rect">
            <a:avLst/>
          </a:prstGeom>
          <a:noFill/>
          <a:ln w="9525">
            <a:solidFill>
              <a:schemeClr val="tx1"/>
            </a:solidFill>
            <a:miter lim="800000"/>
            <a:headEnd/>
            <a:tailEnd/>
          </a:ln>
          <a:effectLst/>
        </p:spPr>
        <p:txBody>
          <a:bodyPr wrap="none" anchor="ctr"/>
          <a:lstStyle/>
          <a:p>
            <a:endParaRPr lang="en-US"/>
          </a:p>
        </p:txBody>
      </p:sp>
      <p:sp>
        <p:nvSpPr>
          <p:cNvPr id="61" name="Text Box 138"/>
          <p:cNvSpPr txBox="1">
            <a:spLocks noChangeArrowheads="1"/>
          </p:cNvSpPr>
          <p:nvPr/>
        </p:nvSpPr>
        <p:spPr bwMode="auto">
          <a:xfrm>
            <a:off x="7620000" y="4962525"/>
            <a:ext cx="1208088" cy="473075"/>
          </a:xfrm>
          <a:prstGeom prst="rect">
            <a:avLst/>
          </a:prstGeom>
          <a:noFill/>
          <a:ln w="9525">
            <a:noFill/>
            <a:miter lim="800000"/>
            <a:headEnd/>
            <a:tailEnd/>
          </a:ln>
          <a:effectLst/>
        </p:spPr>
        <p:txBody>
          <a:bodyPr>
            <a:spAutoFit/>
          </a:bodyPr>
          <a:lstStyle/>
          <a:p>
            <a:pPr algn="ctr">
              <a:spcBef>
                <a:spcPct val="50000"/>
              </a:spcBef>
            </a:pPr>
            <a:r>
              <a:rPr lang="en-US" sz="1000"/>
              <a:t>Satellite Analysis </a:t>
            </a:r>
            <a:r>
              <a:rPr lang="en-US" sz="700"/>
              <a:t>(E/SPO52)</a:t>
            </a:r>
          </a:p>
          <a:p>
            <a:pPr algn="ctr"/>
            <a:r>
              <a:rPr lang="en-US" sz="800">
                <a:solidFill>
                  <a:schemeClr val="accent2"/>
                </a:solidFill>
              </a:rPr>
              <a:t>Davida Streett</a:t>
            </a:r>
          </a:p>
        </p:txBody>
      </p:sp>
      <p:sp>
        <p:nvSpPr>
          <p:cNvPr id="62" name="Rectangle 139"/>
          <p:cNvSpPr>
            <a:spLocks noChangeArrowheads="1"/>
          </p:cNvSpPr>
          <p:nvPr/>
        </p:nvSpPr>
        <p:spPr bwMode="auto">
          <a:xfrm>
            <a:off x="7558088" y="5491163"/>
            <a:ext cx="1316037" cy="411162"/>
          </a:xfrm>
          <a:prstGeom prst="rect">
            <a:avLst/>
          </a:prstGeom>
          <a:noFill/>
          <a:ln w="9525">
            <a:solidFill>
              <a:schemeClr val="tx1"/>
            </a:solidFill>
            <a:miter lim="800000"/>
            <a:headEnd/>
            <a:tailEnd/>
          </a:ln>
          <a:effectLst/>
        </p:spPr>
        <p:txBody>
          <a:bodyPr wrap="none" anchor="ctr"/>
          <a:lstStyle/>
          <a:p>
            <a:endParaRPr lang="en-US"/>
          </a:p>
        </p:txBody>
      </p:sp>
      <p:sp>
        <p:nvSpPr>
          <p:cNvPr id="63" name="Text Box 140"/>
          <p:cNvSpPr txBox="1">
            <a:spLocks noChangeArrowheads="1"/>
          </p:cNvSpPr>
          <p:nvPr/>
        </p:nvSpPr>
        <p:spPr bwMode="auto">
          <a:xfrm>
            <a:off x="7620000" y="5448300"/>
            <a:ext cx="1208088" cy="473075"/>
          </a:xfrm>
          <a:prstGeom prst="rect">
            <a:avLst/>
          </a:prstGeom>
          <a:noFill/>
          <a:ln w="9525">
            <a:noFill/>
            <a:miter lim="800000"/>
            <a:headEnd/>
            <a:tailEnd/>
          </a:ln>
          <a:effectLst/>
        </p:spPr>
        <p:txBody>
          <a:bodyPr>
            <a:spAutoFit/>
          </a:bodyPr>
          <a:lstStyle/>
          <a:p>
            <a:pPr algn="ctr">
              <a:spcBef>
                <a:spcPct val="50000"/>
              </a:spcBef>
            </a:pPr>
            <a:r>
              <a:rPr lang="en-US" sz="1000"/>
              <a:t>Direct Services </a:t>
            </a:r>
            <a:r>
              <a:rPr lang="en-US" sz="700"/>
              <a:t>(E/SPO53)</a:t>
            </a:r>
          </a:p>
          <a:p>
            <a:pPr algn="ctr"/>
            <a:r>
              <a:rPr lang="en-US" sz="800">
                <a:solidFill>
                  <a:schemeClr val="accent2"/>
                </a:solidFill>
              </a:rPr>
              <a:t>Chris O’Connors</a:t>
            </a:r>
          </a:p>
        </p:txBody>
      </p:sp>
      <p:cxnSp>
        <p:nvCxnSpPr>
          <p:cNvPr id="64" name="AutoShape 141"/>
          <p:cNvCxnSpPr>
            <a:cxnSpLocks noChangeShapeType="1"/>
            <a:stCxn id="45" idx="0"/>
            <a:endCxn id="38" idx="2"/>
          </p:cNvCxnSpPr>
          <p:nvPr/>
        </p:nvCxnSpPr>
        <p:spPr bwMode="auto">
          <a:xfrm flipV="1">
            <a:off x="4610100" y="3124200"/>
            <a:ext cx="3175" cy="414338"/>
          </a:xfrm>
          <a:prstGeom prst="straightConnector1">
            <a:avLst/>
          </a:prstGeom>
          <a:noFill/>
          <a:ln w="9525">
            <a:solidFill>
              <a:schemeClr val="tx1"/>
            </a:solidFill>
            <a:round/>
            <a:headEnd/>
            <a:tailEnd/>
          </a:ln>
          <a:effectLst/>
        </p:spPr>
      </p:cxnSp>
      <p:cxnSp>
        <p:nvCxnSpPr>
          <p:cNvPr id="65" name="AutoShape 142"/>
          <p:cNvCxnSpPr>
            <a:cxnSpLocks noChangeShapeType="1"/>
            <a:stCxn id="48" idx="0"/>
            <a:endCxn id="38" idx="2"/>
          </p:cNvCxnSpPr>
          <p:nvPr/>
        </p:nvCxnSpPr>
        <p:spPr bwMode="auto">
          <a:xfrm rot="16200000">
            <a:off x="3526631" y="2448719"/>
            <a:ext cx="411163" cy="1762125"/>
          </a:xfrm>
          <a:prstGeom prst="bentConnector3">
            <a:avLst>
              <a:gd name="adj1" fmla="val 49806"/>
            </a:avLst>
          </a:prstGeom>
          <a:noFill/>
          <a:ln w="9525">
            <a:solidFill>
              <a:schemeClr val="tx1"/>
            </a:solidFill>
            <a:miter lim="800000"/>
            <a:headEnd/>
            <a:tailEnd/>
          </a:ln>
          <a:effectLst/>
        </p:spPr>
      </p:cxnSp>
      <p:cxnSp>
        <p:nvCxnSpPr>
          <p:cNvPr id="66" name="AutoShape 143"/>
          <p:cNvCxnSpPr>
            <a:cxnSpLocks noChangeShapeType="1"/>
            <a:stCxn id="51" idx="0"/>
            <a:endCxn id="38" idx="2"/>
          </p:cNvCxnSpPr>
          <p:nvPr/>
        </p:nvCxnSpPr>
        <p:spPr bwMode="auto">
          <a:xfrm rot="16200000">
            <a:off x="2604294" y="1523206"/>
            <a:ext cx="407988" cy="3609975"/>
          </a:xfrm>
          <a:prstGeom prst="bentConnector3">
            <a:avLst>
              <a:gd name="adj1" fmla="val 49806"/>
            </a:avLst>
          </a:prstGeom>
          <a:noFill/>
          <a:ln w="9525">
            <a:solidFill>
              <a:schemeClr val="tx1"/>
            </a:solidFill>
            <a:miter lim="800000"/>
            <a:headEnd/>
            <a:tailEnd/>
          </a:ln>
          <a:effectLst/>
        </p:spPr>
      </p:cxnSp>
      <p:cxnSp>
        <p:nvCxnSpPr>
          <p:cNvPr id="67" name="AutoShape 144"/>
          <p:cNvCxnSpPr>
            <a:cxnSpLocks noChangeShapeType="1"/>
            <a:stCxn id="55" idx="0"/>
            <a:endCxn id="38" idx="2"/>
          </p:cNvCxnSpPr>
          <p:nvPr/>
        </p:nvCxnSpPr>
        <p:spPr bwMode="auto">
          <a:xfrm rot="5400000" flipH="1">
            <a:off x="5306219" y="2431256"/>
            <a:ext cx="407988" cy="1793875"/>
          </a:xfrm>
          <a:prstGeom prst="bentConnector3">
            <a:avLst>
              <a:gd name="adj1" fmla="val 49806"/>
            </a:avLst>
          </a:prstGeom>
          <a:noFill/>
          <a:ln w="9525">
            <a:solidFill>
              <a:schemeClr val="tx1"/>
            </a:solidFill>
            <a:miter lim="800000"/>
            <a:headEnd/>
            <a:tailEnd/>
          </a:ln>
          <a:effectLst/>
        </p:spPr>
      </p:cxnSp>
      <p:cxnSp>
        <p:nvCxnSpPr>
          <p:cNvPr id="68" name="AutoShape 145"/>
          <p:cNvCxnSpPr>
            <a:cxnSpLocks noChangeShapeType="1"/>
            <a:stCxn id="58" idx="0"/>
            <a:endCxn id="38" idx="2"/>
          </p:cNvCxnSpPr>
          <p:nvPr/>
        </p:nvCxnSpPr>
        <p:spPr bwMode="auto">
          <a:xfrm rot="5400000" flipH="1">
            <a:off x="6237287" y="1500188"/>
            <a:ext cx="404813" cy="3652838"/>
          </a:xfrm>
          <a:prstGeom prst="bentConnector3">
            <a:avLst>
              <a:gd name="adj1" fmla="val 49806"/>
            </a:avLst>
          </a:prstGeom>
          <a:noFill/>
          <a:ln w="9525">
            <a:solidFill>
              <a:schemeClr val="tx1"/>
            </a:solidFill>
            <a:miter lim="800000"/>
            <a:headEnd/>
            <a:tailEnd/>
          </a:ln>
          <a:effectLst/>
        </p:spPr>
      </p:cxnSp>
      <p:cxnSp>
        <p:nvCxnSpPr>
          <p:cNvPr id="69" name="AutoShape 146"/>
          <p:cNvCxnSpPr>
            <a:cxnSpLocks noChangeShapeType="1"/>
            <a:stCxn id="35" idx="2"/>
            <a:endCxn id="24" idx="3"/>
          </p:cNvCxnSpPr>
          <p:nvPr/>
        </p:nvCxnSpPr>
        <p:spPr bwMode="auto">
          <a:xfrm rot="5400000">
            <a:off x="3446463" y="1006475"/>
            <a:ext cx="179388" cy="2147887"/>
          </a:xfrm>
          <a:prstGeom prst="bentConnector2">
            <a:avLst/>
          </a:prstGeom>
          <a:noFill/>
          <a:ln w="9525">
            <a:solidFill>
              <a:schemeClr val="tx1"/>
            </a:solidFill>
            <a:miter lim="800000"/>
            <a:headEnd/>
            <a:tailEnd/>
          </a:ln>
          <a:effectLst/>
        </p:spPr>
      </p:cxnSp>
      <p:cxnSp>
        <p:nvCxnSpPr>
          <p:cNvPr id="70" name="AutoShape 147"/>
          <p:cNvCxnSpPr>
            <a:cxnSpLocks noChangeShapeType="1"/>
            <a:stCxn id="42" idx="1"/>
            <a:endCxn id="35" idx="2"/>
          </p:cNvCxnSpPr>
          <p:nvPr/>
        </p:nvCxnSpPr>
        <p:spPr bwMode="auto">
          <a:xfrm rot="10800000">
            <a:off x="4610100" y="1990725"/>
            <a:ext cx="2133600" cy="176213"/>
          </a:xfrm>
          <a:prstGeom prst="bentConnector2">
            <a:avLst/>
          </a:prstGeom>
          <a:noFill/>
          <a:ln w="9525">
            <a:solidFill>
              <a:schemeClr val="tx1"/>
            </a:solidFill>
            <a:miter lim="800000"/>
            <a:headEnd/>
            <a:tailEnd/>
          </a:ln>
          <a:effectLst/>
        </p:spPr>
      </p:cxnSp>
      <p:cxnSp>
        <p:nvCxnSpPr>
          <p:cNvPr id="71" name="AutoShape 149"/>
          <p:cNvCxnSpPr>
            <a:cxnSpLocks noChangeShapeType="1"/>
            <a:stCxn id="60" idx="1"/>
            <a:endCxn id="58" idx="1"/>
          </p:cNvCxnSpPr>
          <p:nvPr/>
        </p:nvCxnSpPr>
        <p:spPr bwMode="auto">
          <a:xfrm rot="10800000">
            <a:off x="7542213" y="3938588"/>
            <a:ext cx="20637" cy="1273175"/>
          </a:xfrm>
          <a:prstGeom prst="bentConnector3">
            <a:avLst>
              <a:gd name="adj1" fmla="val 1207694"/>
            </a:avLst>
          </a:prstGeom>
          <a:noFill/>
          <a:ln w="9525">
            <a:solidFill>
              <a:schemeClr val="tx1"/>
            </a:solidFill>
            <a:miter lim="800000"/>
            <a:headEnd/>
            <a:tailEnd/>
          </a:ln>
          <a:effectLst/>
        </p:spPr>
      </p:cxnSp>
      <p:cxnSp>
        <p:nvCxnSpPr>
          <p:cNvPr id="72" name="AutoShape 150"/>
          <p:cNvCxnSpPr>
            <a:cxnSpLocks noChangeShapeType="1"/>
            <a:stCxn id="62" idx="1"/>
            <a:endCxn id="58" idx="1"/>
          </p:cNvCxnSpPr>
          <p:nvPr/>
        </p:nvCxnSpPr>
        <p:spPr bwMode="auto">
          <a:xfrm rot="10800000">
            <a:off x="7542213" y="3938588"/>
            <a:ext cx="15875" cy="1758950"/>
          </a:xfrm>
          <a:prstGeom prst="bentConnector3">
            <a:avLst>
              <a:gd name="adj1" fmla="val 1540000"/>
            </a:avLst>
          </a:prstGeom>
          <a:noFill/>
          <a:ln w="9525">
            <a:solidFill>
              <a:schemeClr val="tx1"/>
            </a:solidFill>
            <a:miter lim="800000"/>
            <a:headEnd/>
            <a:tailEnd/>
          </a:ln>
          <a:effectLst/>
        </p:spPr>
      </p:cxnSp>
      <p:cxnSp>
        <p:nvCxnSpPr>
          <p:cNvPr id="73" name="AutoShape 151"/>
          <p:cNvCxnSpPr>
            <a:cxnSpLocks noChangeShapeType="1"/>
            <a:stCxn id="32" idx="1"/>
            <a:endCxn id="51" idx="1"/>
          </p:cNvCxnSpPr>
          <p:nvPr/>
        </p:nvCxnSpPr>
        <p:spPr bwMode="auto">
          <a:xfrm rot="10800000">
            <a:off x="279400" y="3941763"/>
            <a:ext cx="241300" cy="2586037"/>
          </a:xfrm>
          <a:prstGeom prst="bentConnector3">
            <a:avLst>
              <a:gd name="adj1" fmla="val 194736"/>
            </a:avLst>
          </a:prstGeom>
          <a:noFill/>
          <a:ln w="9525">
            <a:solidFill>
              <a:schemeClr val="tx1"/>
            </a:solidFill>
            <a:miter lim="800000"/>
            <a:headEnd/>
            <a:tailEnd/>
          </a:ln>
          <a:effectLst/>
        </p:spPr>
      </p:cxnSp>
      <p:cxnSp>
        <p:nvCxnSpPr>
          <p:cNvPr id="74" name="AutoShape 157"/>
          <p:cNvCxnSpPr>
            <a:cxnSpLocks noChangeShapeType="1"/>
            <a:stCxn id="11" idx="1"/>
            <a:endCxn id="51" idx="1"/>
          </p:cNvCxnSpPr>
          <p:nvPr/>
        </p:nvCxnSpPr>
        <p:spPr bwMode="auto">
          <a:xfrm rot="10800000">
            <a:off x="279400" y="3941763"/>
            <a:ext cx="236538" cy="2122487"/>
          </a:xfrm>
          <a:prstGeom prst="bentConnector3">
            <a:avLst>
              <a:gd name="adj1" fmla="val 196644"/>
            </a:avLst>
          </a:prstGeom>
          <a:noFill/>
          <a:ln w="9525">
            <a:solidFill>
              <a:schemeClr val="tx1"/>
            </a:solidFill>
            <a:miter lim="800000"/>
            <a:headEnd/>
            <a:tailEnd/>
          </a:ln>
          <a:effectLst/>
        </p:spPr>
      </p:cxnSp>
      <p:cxnSp>
        <p:nvCxnSpPr>
          <p:cNvPr id="75" name="AutoShape 158"/>
          <p:cNvCxnSpPr>
            <a:cxnSpLocks noChangeShapeType="1"/>
            <a:stCxn id="13" idx="1"/>
            <a:endCxn id="51" idx="1"/>
          </p:cNvCxnSpPr>
          <p:nvPr/>
        </p:nvCxnSpPr>
        <p:spPr bwMode="auto">
          <a:xfrm rot="10800000">
            <a:off x="279400" y="3941763"/>
            <a:ext cx="236538" cy="1670050"/>
          </a:xfrm>
          <a:prstGeom prst="bentConnector3">
            <a:avLst>
              <a:gd name="adj1" fmla="val 196644"/>
            </a:avLst>
          </a:prstGeom>
          <a:noFill/>
          <a:ln w="9525">
            <a:solidFill>
              <a:schemeClr val="tx1"/>
            </a:solidFill>
            <a:miter lim="800000"/>
            <a:headEnd/>
            <a:tailEnd/>
          </a:ln>
          <a:effectLst/>
        </p:spPr>
      </p:cxnSp>
      <p:cxnSp>
        <p:nvCxnSpPr>
          <p:cNvPr id="76" name="AutoShape 159"/>
          <p:cNvCxnSpPr>
            <a:cxnSpLocks noChangeShapeType="1"/>
            <a:stCxn id="53" idx="1"/>
            <a:endCxn id="51" idx="1"/>
          </p:cNvCxnSpPr>
          <p:nvPr/>
        </p:nvCxnSpPr>
        <p:spPr bwMode="auto">
          <a:xfrm rot="10800000">
            <a:off x="279400" y="3941763"/>
            <a:ext cx="244475" cy="1223962"/>
          </a:xfrm>
          <a:prstGeom prst="bentConnector3">
            <a:avLst>
              <a:gd name="adj1" fmla="val 193505"/>
            </a:avLst>
          </a:prstGeom>
          <a:noFill/>
          <a:ln w="9525">
            <a:solidFill>
              <a:schemeClr val="tx1"/>
            </a:solidFill>
            <a:miter lim="800000"/>
            <a:headEnd/>
            <a:tailEnd/>
          </a:ln>
          <a:effectLst/>
        </p:spPr>
      </p:cxnSp>
      <p:cxnSp>
        <p:nvCxnSpPr>
          <p:cNvPr id="77" name="AutoShape 160"/>
          <p:cNvCxnSpPr>
            <a:cxnSpLocks noChangeShapeType="1"/>
            <a:stCxn id="4" idx="1"/>
            <a:endCxn id="51" idx="1"/>
          </p:cNvCxnSpPr>
          <p:nvPr/>
        </p:nvCxnSpPr>
        <p:spPr bwMode="auto">
          <a:xfrm rot="10800000">
            <a:off x="279400" y="3941763"/>
            <a:ext cx="242888" cy="777875"/>
          </a:xfrm>
          <a:prstGeom prst="bentConnector3">
            <a:avLst>
              <a:gd name="adj1" fmla="val 194116"/>
            </a:avLst>
          </a:prstGeom>
          <a:noFill/>
          <a:ln w="9525">
            <a:solidFill>
              <a:schemeClr val="tx1"/>
            </a:solidFill>
            <a:miter lim="800000"/>
            <a:headEnd/>
            <a:tailEnd/>
          </a:ln>
          <a:effectLst/>
        </p:spPr>
      </p:cxnSp>
      <p:cxnSp>
        <p:nvCxnSpPr>
          <p:cNvPr id="78" name="AutoShape 161"/>
          <p:cNvCxnSpPr>
            <a:cxnSpLocks noChangeShapeType="1"/>
            <a:stCxn id="20" idx="1"/>
            <a:endCxn id="48" idx="1"/>
          </p:cNvCxnSpPr>
          <p:nvPr/>
        </p:nvCxnSpPr>
        <p:spPr bwMode="auto">
          <a:xfrm rot="10800000">
            <a:off x="2127250" y="3849688"/>
            <a:ext cx="236538" cy="1666875"/>
          </a:xfrm>
          <a:prstGeom prst="bentConnector3">
            <a:avLst>
              <a:gd name="adj1" fmla="val 196644"/>
            </a:avLst>
          </a:prstGeom>
          <a:noFill/>
          <a:ln w="9525">
            <a:solidFill>
              <a:schemeClr val="tx1"/>
            </a:solidFill>
            <a:miter lim="800000"/>
            <a:headEnd/>
            <a:tailEnd/>
          </a:ln>
          <a:effectLst/>
        </p:spPr>
      </p:cxnSp>
      <p:cxnSp>
        <p:nvCxnSpPr>
          <p:cNvPr id="79" name="AutoShape 162"/>
          <p:cNvCxnSpPr>
            <a:cxnSpLocks noChangeShapeType="1"/>
            <a:stCxn id="18" idx="1"/>
            <a:endCxn id="48" idx="1"/>
          </p:cNvCxnSpPr>
          <p:nvPr/>
        </p:nvCxnSpPr>
        <p:spPr bwMode="auto">
          <a:xfrm rot="10800000">
            <a:off x="2127250" y="3849688"/>
            <a:ext cx="236538" cy="1133475"/>
          </a:xfrm>
          <a:prstGeom prst="bentConnector3">
            <a:avLst>
              <a:gd name="adj1" fmla="val 196644"/>
            </a:avLst>
          </a:prstGeom>
          <a:noFill/>
          <a:ln w="9525">
            <a:solidFill>
              <a:schemeClr val="tx1"/>
            </a:solidFill>
            <a:miter lim="800000"/>
            <a:headEnd/>
            <a:tailEnd/>
          </a:ln>
          <a:effectLst/>
        </p:spPr>
      </p:cxnSp>
      <p:cxnSp>
        <p:nvCxnSpPr>
          <p:cNvPr id="80" name="AutoShape 163"/>
          <p:cNvCxnSpPr>
            <a:cxnSpLocks noChangeShapeType="1"/>
            <a:stCxn id="15" idx="1"/>
            <a:endCxn id="48" idx="1"/>
          </p:cNvCxnSpPr>
          <p:nvPr/>
        </p:nvCxnSpPr>
        <p:spPr bwMode="auto">
          <a:xfrm rot="10800000">
            <a:off x="2127250" y="3849688"/>
            <a:ext cx="236538" cy="685800"/>
          </a:xfrm>
          <a:prstGeom prst="bentConnector3">
            <a:avLst>
              <a:gd name="adj1" fmla="val 196644"/>
            </a:avLst>
          </a:prstGeom>
          <a:noFill/>
          <a:ln w="9525">
            <a:solidFill>
              <a:schemeClr val="tx1"/>
            </a:solidFill>
            <a:miter lim="800000"/>
            <a:headEnd/>
            <a:tailEnd/>
          </a:ln>
          <a:effectLst/>
        </p:spPr>
      </p:cxnSp>
      <p:cxnSp>
        <p:nvCxnSpPr>
          <p:cNvPr id="81" name="AutoShape 164"/>
          <p:cNvCxnSpPr>
            <a:cxnSpLocks noChangeShapeType="1"/>
            <a:stCxn id="9" idx="1"/>
            <a:endCxn id="58" idx="1"/>
          </p:cNvCxnSpPr>
          <p:nvPr/>
        </p:nvCxnSpPr>
        <p:spPr bwMode="auto">
          <a:xfrm rot="10800000">
            <a:off x="7542213" y="3938588"/>
            <a:ext cx="30162" cy="787400"/>
          </a:xfrm>
          <a:prstGeom prst="bentConnector3">
            <a:avLst>
              <a:gd name="adj1" fmla="val 857894"/>
            </a:avLst>
          </a:prstGeom>
          <a:noFill/>
          <a:ln w="9525">
            <a:solidFill>
              <a:schemeClr val="tx1"/>
            </a:solidFill>
            <a:miter lim="800000"/>
            <a:headEnd/>
            <a:tailEnd/>
          </a:ln>
          <a:effectLst/>
        </p:spPr>
      </p:cxnSp>
      <p:sp>
        <p:nvSpPr>
          <p:cNvPr id="82" name="Rectangle 166"/>
          <p:cNvSpPr>
            <a:spLocks noChangeArrowheads="1"/>
          </p:cNvSpPr>
          <p:nvPr/>
        </p:nvSpPr>
        <p:spPr bwMode="auto">
          <a:xfrm>
            <a:off x="2381250" y="4741863"/>
            <a:ext cx="1104900" cy="473075"/>
          </a:xfrm>
          <a:prstGeom prst="rect">
            <a:avLst/>
          </a:prstGeom>
          <a:noFill/>
          <a:ln w="9525">
            <a:noFill/>
            <a:miter lim="800000"/>
            <a:headEnd/>
            <a:tailEnd/>
          </a:ln>
          <a:effectLst/>
        </p:spPr>
        <p:txBody>
          <a:bodyPr>
            <a:spAutoFit/>
          </a:bodyPr>
          <a:lstStyle/>
          <a:p>
            <a:pPr algn="ctr">
              <a:spcBef>
                <a:spcPct val="50000"/>
              </a:spcBef>
            </a:pPr>
            <a:r>
              <a:rPr lang="en-US" sz="1000"/>
              <a:t>Support</a:t>
            </a:r>
          </a:p>
          <a:p>
            <a:pPr algn="ctr"/>
            <a:r>
              <a:rPr lang="en-US" sz="700"/>
              <a:t>(E/SPO22)</a:t>
            </a:r>
          </a:p>
          <a:p>
            <a:pPr algn="ctr"/>
            <a:r>
              <a:rPr lang="en-US" sz="800">
                <a:solidFill>
                  <a:schemeClr val="accent2"/>
                </a:solidFill>
              </a:rPr>
              <a:t>Stephen Howard</a:t>
            </a:r>
          </a:p>
        </p:txBody>
      </p:sp>
      <p:sp>
        <p:nvSpPr>
          <p:cNvPr id="83" name="Text Box 167"/>
          <p:cNvSpPr txBox="1">
            <a:spLocks noChangeArrowheads="1"/>
          </p:cNvSpPr>
          <p:nvPr/>
        </p:nvSpPr>
        <p:spPr bwMode="auto">
          <a:xfrm>
            <a:off x="3962400" y="4724400"/>
            <a:ext cx="3016250" cy="1600438"/>
          </a:xfrm>
          <a:prstGeom prst="rect">
            <a:avLst/>
          </a:prstGeom>
          <a:noFill/>
          <a:ln w="9525">
            <a:noFill/>
            <a:miter lim="800000"/>
            <a:headEnd/>
            <a:tailEnd/>
          </a:ln>
          <a:effectLst/>
        </p:spPr>
        <p:txBody>
          <a:bodyPr wrap="square">
            <a:spAutoFit/>
          </a:bodyPr>
          <a:lstStyle/>
          <a:p>
            <a:pPr>
              <a:spcBef>
                <a:spcPct val="25000"/>
              </a:spcBef>
              <a:spcAft>
                <a:spcPct val="25000"/>
              </a:spcAft>
            </a:pPr>
            <a:r>
              <a:rPr lang="en-US" sz="1400" b="1" dirty="0"/>
              <a:t>	Acronyms</a:t>
            </a:r>
            <a:endParaRPr lang="en-US" sz="1400" b="1" u="sng" dirty="0"/>
          </a:p>
          <a:p>
            <a:pPr>
              <a:spcBef>
                <a:spcPct val="25000"/>
              </a:spcBef>
            </a:pPr>
            <a:r>
              <a:rPr lang="en-US" sz="1400" dirty="0"/>
              <a:t>CDA – Command and Data Acquisition</a:t>
            </a:r>
          </a:p>
          <a:p>
            <a:pPr>
              <a:spcBef>
                <a:spcPct val="25000"/>
              </a:spcBef>
            </a:pPr>
            <a:r>
              <a:rPr lang="en-US" sz="1400" dirty="0"/>
              <a:t>MOD – Mission Operations Division</a:t>
            </a:r>
          </a:p>
          <a:p>
            <a:pPr>
              <a:spcBef>
                <a:spcPct val="25000"/>
              </a:spcBef>
            </a:pPr>
            <a:r>
              <a:rPr lang="en-US" sz="1400" dirty="0"/>
              <a:t>SPSD – Satellite Products and Services Division</a:t>
            </a:r>
          </a:p>
        </p:txBody>
      </p:sp>
      <p:sp>
        <p:nvSpPr>
          <p:cNvPr id="84" name="Text Box 168"/>
          <p:cNvSpPr txBox="1">
            <a:spLocks noChangeArrowheads="1"/>
          </p:cNvSpPr>
          <p:nvPr/>
        </p:nvSpPr>
        <p:spPr bwMode="auto">
          <a:xfrm>
            <a:off x="336550" y="4160838"/>
            <a:ext cx="1328738" cy="214312"/>
          </a:xfrm>
          <a:prstGeom prst="rect">
            <a:avLst/>
          </a:prstGeom>
          <a:noFill/>
          <a:ln w="9525">
            <a:noFill/>
            <a:miter lim="800000"/>
            <a:headEnd/>
            <a:tailEnd/>
          </a:ln>
          <a:effectLst/>
        </p:spPr>
        <p:txBody>
          <a:bodyPr wrap="none">
            <a:spAutoFit/>
          </a:bodyPr>
          <a:lstStyle/>
          <a:p>
            <a:pPr algn="ctr"/>
            <a:r>
              <a:rPr lang="en-US" sz="800">
                <a:solidFill>
                  <a:schemeClr val="accent2"/>
                </a:solidFill>
              </a:rPr>
              <a:t>Deputy: Linda Stathoplos</a:t>
            </a:r>
          </a:p>
        </p:txBody>
      </p:sp>
      <p:sp>
        <p:nvSpPr>
          <p:cNvPr id="85" name="Text Box 169"/>
          <p:cNvSpPr txBox="1">
            <a:spLocks noChangeArrowheads="1"/>
          </p:cNvSpPr>
          <p:nvPr/>
        </p:nvSpPr>
        <p:spPr bwMode="auto">
          <a:xfrm>
            <a:off x="7605713" y="4160838"/>
            <a:ext cx="1308100" cy="214312"/>
          </a:xfrm>
          <a:prstGeom prst="rect">
            <a:avLst/>
          </a:prstGeom>
          <a:noFill/>
          <a:ln w="9525">
            <a:noFill/>
            <a:miter lim="800000"/>
            <a:headEnd/>
            <a:tailEnd/>
          </a:ln>
          <a:effectLst/>
        </p:spPr>
        <p:txBody>
          <a:bodyPr wrap="none">
            <a:spAutoFit/>
          </a:bodyPr>
          <a:lstStyle/>
          <a:p>
            <a:pPr algn="ctr"/>
            <a:r>
              <a:rPr lang="en-US" sz="800">
                <a:solidFill>
                  <a:schemeClr val="accent2"/>
                </a:solidFill>
              </a:rPr>
              <a:t>Deputy: Tom Renkevens</a:t>
            </a:r>
          </a:p>
        </p:txBody>
      </p:sp>
      <p:sp>
        <p:nvSpPr>
          <p:cNvPr id="86" name="Line 170"/>
          <p:cNvSpPr>
            <a:spLocks noChangeShapeType="1"/>
          </p:cNvSpPr>
          <p:nvPr/>
        </p:nvSpPr>
        <p:spPr bwMode="auto">
          <a:xfrm>
            <a:off x="276225" y="4152900"/>
            <a:ext cx="1447800" cy="0"/>
          </a:xfrm>
          <a:prstGeom prst="line">
            <a:avLst/>
          </a:prstGeom>
          <a:noFill/>
          <a:ln w="9525">
            <a:solidFill>
              <a:schemeClr val="tx1"/>
            </a:solidFill>
            <a:round/>
            <a:headEnd/>
            <a:tailEnd/>
          </a:ln>
          <a:effectLst/>
        </p:spPr>
        <p:txBody>
          <a:bodyPr/>
          <a:lstStyle/>
          <a:p>
            <a:endParaRPr lang="en-US"/>
          </a:p>
        </p:txBody>
      </p:sp>
      <p:sp>
        <p:nvSpPr>
          <p:cNvPr id="87" name="Line 171"/>
          <p:cNvSpPr>
            <a:spLocks noChangeShapeType="1"/>
          </p:cNvSpPr>
          <p:nvPr/>
        </p:nvSpPr>
        <p:spPr bwMode="auto">
          <a:xfrm>
            <a:off x="7534275" y="4152900"/>
            <a:ext cx="1447800" cy="0"/>
          </a:xfrm>
          <a:prstGeom prst="line">
            <a:avLst/>
          </a:prstGeom>
          <a:noFill/>
          <a:ln w="9525">
            <a:solidFill>
              <a:schemeClr val="tx1"/>
            </a:solidFill>
            <a:round/>
            <a:headEnd/>
            <a:tailEnd/>
          </a:ln>
          <a:effectLst/>
        </p:spPr>
        <p:txBody>
          <a:bodyPr/>
          <a:lstStyle/>
          <a:p>
            <a:endParaRPr lang="en-US"/>
          </a:p>
        </p:txBody>
      </p:sp>
      <p:sp>
        <p:nvSpPr>
          <p:cNvPr id="88" name="Text Box 6"/>
          <p:cNvSpPr txBox="1">
            <a:spLocks noChangeArrowheads="1"/>
          </p:cNvSpPr>
          <p:nvPr/>
        </p:nvSpPr>
        <p:spPr bwMode="auto">
          <a:xfrm>
            <a:off x="1828800" y="47625"/>
            <a:ext cx="7315200" cy="863600"/>
          </a:xfrm>
          <a:prstGeom prst="rect">
            <a:avLst/>
          </a:prstGeom>
          <a:noFill/>
          <a:ln w="9525">
            <a:noFill/>
            <a:miter lim="800000"/>
            <a:headEnd/>
            <a:tailEnd/>
          </a:ln>
          <a:effectLst/>
        </p:spPr>
        <p:txBody>
          <a:bodyPr anchor="ctr" anchorCtr="1"/>
          <a:lstStyle/>
          <a:p>
            <a:pPr algn="ctr">
              <a:spcBef>
                <a:spcPct val="50000"/>
              </a:spcBef>
            </a:pPr>
            <a:r>
              <a:rPr lang="en-US" sz="2800" dirty="0">
                <a:solidFill>
                  <a:schemeClr val="bg1"/>
                </a:solidFill>
              </a:rPr>
              <a:t>Office of Satellite and Product Operations (OSPO)</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4"/>
          <p:cNvSpPr>
            <a:spLocks noGrp="1" noChangeArrowheads="1"/>
          </p:cNvSpPr>
          <p:nvPr>
            <p:ph type="title" idx="4294967295"/>
          </p:nvPr>
        </p:nvSpPr>
        <p:spPr/>
        <p:txBody>
          <a:bodyPr lIns="92075" tIns="46038" rIns="92075" bIns="46038"/>
          <a:lstStyle/>
          <a:p>
            <a:pPr algn="ctr"/>
            <a:r>
              <a:rPr lang="en-US" sz="4000" dirty="0" smtClean="0"/>
              <a:t>Direct Service Operations</a:t>
            </a:r>
          </a:p>
        </p:txBody>
      </p:sp>
      <p:sp>
        <p:nvSpPr>
          <p:cNvPr id="229380" name="Text Box 6"/>
          <p:cNvSpPr txBox="1">
            <a:spLocks noChangeArrowheads="1"/>
          </p:cNvSpPr>
          <p:nvPr/>
        </p:nvSpPr>
        <p:spPr bwMode="auto">
          <a:xfrm>
            <a:off x="0" y="1092200"/>
            <a:ext cx="8153400" cy="5824538"/>
          </a:xfrm>
          <a:prstGeom prst="rect">
            <a:avLst/>
          </a:prstGeom>
          <a:solidFill>
            <a:schemeClr val="bg1"/>
          </a:solidFill>
          <a:ln w="9525">
            <a:noFill/>
            <a:miter lim="800000"/>
            <a:headEnd/>
            <a:tailEnd/>
          </a:ln>
        </p:spPr>
        <p:txBody>
          <a:bodyPr>
            <a:spAutoFit/>
          </a:bodyPr>
          <a:lstStyle/>
          <a:p>
            <a:pPr marL="228600" indent="-228600">
              <a:lnSpc>
                <a:spcPct val="90000"/>
              </a:lnSpc>
              <a:spcBef>
                <a:spcPct val="50000"/>
              </a:spcBef>
            </a:pPr>
            <a:r>
              <a:rPr lang="en-US" sz="1600" b="1" i="1">
                <a:latin typeface="Arial" charset="0"/>
              </a:rPr>
              <a:t>Emergency Managers Weather Information Network (EMWIN):</a:t>
            </a:r>
            <a:r>
              <a:rPr lang="en-US" sz="1600">
                <a:latin typeface="Arial" charset="0"/>
              </a:rPr>
              <a:t> </a:t>
            </a:r>
          </a:p>
          <a:p>
            <a:pPr marL="228600" indent="-228600">
              <a:lnSpc>
                <a:spcPct val="90000"/>
              </a:lnSpc>
              <a:spcBef>
                <a:spcPct val="20000"/>
              </a:spcBef>
              <a:buClr>
                <a:srgbClr val="333399"/>
              </a:buClr>
              <a:buFont typeface="Webdings" pitchFamily="18" charset="2"/>
              <a:buChar char="ü"/>
            </a:pPr>
            <a:r>
              <a:rPr lang="en-US" sz="1600">
                <a:latin typeface="Arial" charset="0"/>
              </a:rPr>
              <a:t>NOAA satellites relay critical information to users across the country.</a:t>
            </a:r>
            <a:r>
              <a:rPr lang="en-US" sz="1400">
                <a:latin typeface="Arial" charset="0"/>
              </a:rPr>
              <a:t> </a:t>
            </a:r>
          </a:p>
          <a:p>
            <a:pPr marL="514350" lvl="1">
              <a:lnSpc>
                <a:spcPct val="90000"/>
              </a:lnSpc>
              <a:spcBef>
                <a:spcPct val="20000"/>
              </a:spcBef>
              <a:buClr>
                <a:srgbClr val="333399"/>
              </a:buClr>
              <a:buFont typeface="Webdings" pitchFamily="18" charset="2"/>
              <a:buChar char="ü"/>
            </a:pPr>
            <a:r>
              <a:rPr lang="en-US" sz="1600">
                <a:latin typeface="Arial" charset="0"/>
              </a:rPr>
              <a:t> </a:t>
            </a:r>
            <a:r>
              <a:rPr lang="en-US" sz="1600">
                <a:latin typeface="Arial" charset="0"/>
                <a:hlinkClick r:id="rId3"/>
              </a:rPr>
              <a:t>http://www.weather.gov/emwin/index.htm</a:t>
            </a:r>
            <a:r>
              <a:rPr lang="en-US" sz="1600">
                <a:latin typeface="Arial" charset="0"/>
              </a:rPr>
              <a:t> </a:t>
            </a:r>
          </a:p>
          <a:p>
            <a:pPr marL="514350" lvl="1">
              <a:lnSpc>
                <a:spcPct val="90000"/>
              </a:lnSpc>
              <a:spcBef>
                <a:spcPct val="20000"/>
              </a:spcBef>
              <a:buClr>
                <a:srgbClr val="333399"/>
              </a:buClr>
              <a:buFont typeface="Webdings" pitchFamily="18" charset="2"/>
              <a:buNone/>
            </a:pPr>
            <a:endParaRPr lang="en-US" sz="1600">
              <a:latin typeface="Arial" charset="0"/>
            </a:endParaRPr>
          </a:p>
          <a:p>
            <a:pPr marL="228600" indent="-228600">
              <a:lnSpc>
                <a:spcPct val="90000"/>
              </a:lnSpc>
              <a:spcBef>
                <a:spcPct val="20000"/>
              </a:spcBef>
              <a:buClr>
                <a:srgbClr val="333399"/>
              </a:buClr>
              <a:buFont typeface="Webdings" pitchFamily="18" charset="2"/>
              <a:buNone/>
            </a:pPr>
            <a:r>
              <a:rPr lang="en-US" sz="1600" b="1" i="1">
                <a:latin typeface="Arial" charset="0"/>
              </a:rPr>
              <a:t>Low Resolution Image Transmission (LRIT):</a:t>
            </a:r>
          </a:p>
          <a:p>
            <a:pPr marL="228600" indent="-228600">
              <a:lnSpc>
                <a:spcPct val="90000"/>
              </a:lnSpc>
              <a:spcBef>
                <a:spcPct val="20000"/>
              </a:spcBef>
              <a:buClr>
                <a:srgbClr val="333399"/>
              </a:buClr>
              <a:buFont typeface="Webdings" pitchFamily="18" charset="2"/>
              <a:buChar char="ü"/>
            </a:pPr>
            <a:r>
              <a:rPr lang="en-US" sz="1600">
                <a:latin typeface="Arial" charset="0"/>
              </a:rPr>
              <a:t>NOAA satellites are used to relay satellite and weather products to users in remote locations, that do not have</a:t>
            </a:r>
            <a:r>
              <a:rPr lang="en-US" sz="1600" b="1">
                <a:solidFill>
                  <a:schemeClr val="bg1"/>
                </a:solidFill>
                <a:latin typeface="Arial" charset="0"/>
              </a:rPr>
              <a:t> </a:t>
            </a:r>
            <a:r>
              <a:rPr lang="en-US" sz="1600">
                <a:latin typeface="Arial" charset="0"/>
              </a:rPr>
              <a:t>landlines or internet connections</a:t>
            </a:r>
            <a:r>
              <a:rPr lang="en-US" sz="1400">
                <a:latin typeface="Arial" charset="0"/>
              </a:rPr>
              <a:t>.</a:t>
            </a:r>
          </a:p>
          <a:p>
            <a:pPr marL="514350" lvl="1">
              <a:lnSpc>
                <a:spcPct val="90000"/>
              </a:lnSpc>
              <a:spcBef>
                <a:spcPct val="20000"/>
              </a:spcBef>
              <a:buClr>
                <a:srgbClr val="333399"/>
              </a:buClr>
              <a:buFont typeface="Webdings" pitchFamily="18" charset="2"/>
              <a:buChar char="ü"/>
            </a:pPr>
            <a:r>
              <a:rPr lang="en-US" sz="1600">
                <a:latin typeface="Arial" charset="0"/>
                <a:hlinkClick r:id="rId4"/>
              </a:rPr>
              <a:t>http://www.noaasis.noaa.gov/LRIT/</a:t>
            </a:r>
            <a:r>
              <a:rPr lang="en-US" sz="1600" b="1">
                <a:latin typeface="Arial" charset="0"/>
              </a:rPr>
              <a:t> </a:t>
            </a:r>
          </a:p>
          <a:p>
            <a:pPr marL="514350" lvl="1">
              <a:lnSpc>
                <a:spcPct val="90000"/>
              </a:lnSpc>
              <a:spcBef>
                <a:spcPct val="20000"/>
              </a:spcBef>
              <a:buClr>
                <a:srgbClr val="333399"/>
              </a:buClr>
              <a:buFont typeface="Webdings" pitchFamily="18" charset="2"/>
              <a:buNone/>
            </a:pPr>
            <a:endParaRPr lang="en-US" sz="1600" b="1">
              <a:latin typeface="Arial" charset="0"/>
            </a:endParaRPr>
          </a:p>
          <a:p>
            <a:pPr marL="228600" indent="-228600">
              <a:lnSpc>
                <a:spcPct val="90000"/>
              </a:lnSpc>
              <a:spcBef>
                <a:spcPct val="20000"/>
              </a:spcBef>
              <a:buClr>
                <a:srgbClr val="333399"/>
              </a:buClr>
              <a:buFont typeface="Webdings" pitchFamily="18" charset="2"/>
              <a:buNone/>
            </a:pPr>
            <a:r>
              <a:rPr lang="en-US" sz="1600" b="1" i="1">
                <a:latin typeface="Arial" charset="0"/>
              </a:rPr>
              <a:t>Data Collection:</a:t>
            </a:r>
          </a:p>
          <a:p>
            <a:pPr marL="228600" indent="-228600">
              <a:lnSpc>
                <a:spcPct val="90000"/>
              </a:lnSpc>
              <a:spcBef>
                <a:spcPct val="20000"/>
              </a:spcBef>
              <a:buClr>
                <a:srgbClr val="333399"/>
              </a:buClr>
              <a:buFont typeface="Webdings" pitchFamily="18" charset="2"/>
              <a:buChar char="ü"/>
            </a:pPr>
            <a:r>
              <a:rPr lang="en-US" sz="1600">
                <a:latin typeface="Arial" charset="0"/>
              </a:rPr>
              <a:t>NOAA satellites are used to collect and relay scientific data from around the globe.</a:t>
            </a:r>
          </a:p>
          <a:p>
            <a:pPr marL="514350" lvl="1">
              <a:lnSpc>
                <a:spcPct val="90000"/>
              </a:lnSpc>
              <a:spcBef>
                <a:spcPct val="20000"/>
              </a:spcBef>
              <a:buClr>
                <a:srgbClr val="333399"/>
              </a:buClr>
              <a:buFont typeface="Webdings" pitchFamily="18" charset="2"/>
              <a:buChar char="ü"/>
            </a:pPr>
            <a:r>
              <a:rPr lang="en-US" sz="1600">
                <a:latin typeface="Arial" charset="0"/>
                <a:hlinkClick r:id="rId5"/>
              </a:rPr>
              <a:t>http://www.noaasis.noaa.gov/DCS/</a:t>
            </a:r>
            <a:r>
              <a:rPr lang="en-US" sz="1600">
                <a:latin typeface="Arial" charset="0"/>
              </a:rPr>
              <a:t>      </a:t>
            </a:r>
            <a:r>
              <a:rPr lang="en-US" sz="1600">
                <a:latin typeface="Arial" charset="0"/>
                <a:hlinkClick r:id="rId6"/>
              </a:rPr>
              <a:t>http://www.noaasis.noaa.gov/ARGOS/</a:t>
            </a:r>
            <a:r>
              <a:rPr lang="en-US" sz="1600">
                <a:latin typeface="Arial" charset="0"/>
              </a:rPr>
              <a:t> </a:t>
            </a:r>
            <a:r>
              <a:rPr lang="en-US" sz="1400">
                <a:latin typeface="Arial" charset="0"/>
              </a:rPr>
              <a:t> </a:t>
            </a:r>
          </a:p>
          <a:p>
            <a:pPr marL="514350" lvl="1">
              <a:lnSpc>
                <a:spcPct val="90000"/>
              </a:lnSpc>
              <a:spcBef>
                <a:spcPct val="20000"/>
              </a:spcBef>
              <a:buClr>
                <a:srgbClr val="333399"/>
              </a:buClr>
              <a:buFont typeface="Webdings" pitchFamily="18" charset="2"/>
              <a:buNone/>
            </a:pPr>
            <a:endParaRPr lang="en-US" sz="1400">
              <a:latin typeface="Arial" charset="0"/>
            </a:endParaRPr>
          </a:p>
          <a:p>
            <a:pPr marL="228600" indent="-228600">
              <a:lnSpc>
                <a:spcPct val="90000"/>
              </a:lnSpc>
              <a:spcBef>
                <a:spcPct val="20000"/>
              </a:spcBef>
              <a:buClr>
                <a:srgbClr val="333399"/>
              </a:buClr>
              <a:buFont typeface="Webdings" pitchFamily="18" charset="2"/>
              <a:buNone/>
            </a:pPr>
            <a:r>
              <a:rPr lang="en-US" sz="1600" b="1" i="1">
                <a:latin typeface="Arial" charset="0"/>
              </a:rPr>
              <a:t>Search and Rescue:</a:t>
            </a:r>
          </a:p>
          <a:p>
            <a:pPr marL="228600" indent="-228600">
              <a:lnSpc>
                <a:spcPct val="90000"/>
              </a:lnSpc>
              <a:spcBef>
                <a:spcPct val="20000"/>
              </a:spcBef>
              <a:buClr>
                <a:srgbClr val="333399"/>
              </a:buClr>
              <a:buFont typeface="Webdings" pitchFamily="18" charset="2"/>
              <a:buChar char="ü"/>
            </a:pPr>
            <a:r>
              <a:rPr lang="en-US" sz="1600">
                <a:latin typeface="Arial" charset="0"/>
              </a:rPr>
              <a:t>NOAA satellites are used to relay distress alerts from aviators, mariners                           and land-based users.</a:t>
            </a:r>
            <a:r>
              <a:rPr lang="en-US" sz="1400">
                <a:latin typeface="Arial" charset="0"/>
              </a:rPr>
              <a:t> </a:t>
            </a:r>
          </a:p>
          <a:p>
            <a:pPr marL="514350" lvl="1">
              <a:lnSpc>
                <a:spcPct val="90000"/>
              </a:lnSpc>
              <a:spcBef>
                <a:spcPct val="20000"/>
              </a:spcBef>
              <a:buClr>
                <a:srgbClr val="333399"/>
              </a:buClr>
              <a:buFont typeface="Webdings" pitchFamily="18" charset="2"/>
              <a:buChar char="ü"/>
            </a:pPr>
            <a:r>
              <a:rPr lang="en-US" sz="1600">
                <a:latin typeface="Arial" charset="0"/>
                <a:hlinkClick r:id="rId7"/>
              </a:rPr>
              <a:t>http://www.sarsat.noaa.gov/</a:t>
            </a:r>
            <a:r>
              <a:rPr lang="en-US" sz="1600">
                <a:latin typeface="Arial" charset="0"/>
              </a:rPr>
              <a:t> </a:t>
            </a:r>
          </a:p>
          <a:p>
            <a:pPr marL="514350" lvl="1">
              <a:lnSpc>
                <a:spcPct val="90000"/>
              </a:lnSpc>
              <a:spcBef>
                <a:spcPct val="20000"/>
              </a:spcBef>
              <a:buClr>
                <a:srgbClr val="333399"/>
              </a:buClr>
              <a:buFont typeface="Webdings" pitchFamily="18" charset="2"/>
              <a:buNone/>
            </a:pPr>
            <a:endParaRPr lang="en-US" sz="1600">
              <a:latin typeface="Arial" charset="0"/>
            </a:endParaRPr>
          </a:p>
          <a:p>
            <a:pPr marL="228600" indent="-228600">
              <a:lnSpc>
                <a:spcPct val="90000"/>
              </a:lnSpc>
              <a:spcBef>
                <a:spcPct val="20000"/>
              </a:spcBef>
              <a:buClr>
                <a:srgbClr val="333399"/>
              </a:buClr>
              <a:buFont typeface="Webdings" pitchFamily="18" charset="2"/>
              <a:buNone/>
            </a:pPr>
            <a:r>
              <a:rPr lang="en-US" sz="1600" b="1" i="1">
                <a:latin typeface="Arial" charset="0"/>
              </a:rPr>
              <a:t>Geonetcast Americas</a:t>
            </a:r>
          </a:p>
          <a:p>
            <a:pPr marL="228600" indent="-228600">
              <a:lnSpc>
                <a:spcPct val="90000"/>
              </a:lnSpc>
              <a:spcBef>
                <a:spcPct val="20000"/>
              </a:spcBef>
              <a:buClr>
                <a:srgbClr val="333399"/>
              </a:buClr>
              <a:buFont typeface="Webdings" pitchFamily="18" charset="2"/>
              <a:buChar char="ü"/>
            </a:pPr>
            <a:r>
              <a:rPr lang="en-US" sz="1600">
                <a:latin typeface="Arial" charset="0"/>
              </a:rPr>
              <a:t> Data from NOAA for diverse societal benefits including agriculture, energy, health, climate, weather, disaster mitigation, biodiversity, water resources, and ecosystems.</a:t>
            </a:r>
            <a:r>
              <a:rPr lang="en-US">
                <a:latin typeface="Arial" charset="0"/>
              </a:rPr>
              <a:t> </a:t>
            </a:r>
            <a:endParaRPr lang="en-US" sz="1400">
              <a:latin typeface="Arial" charset="0"/>
            </a:endParaRPr>
          </a:p>
          <a:p>
            <a:pPr marL="514350" lvl="1">
              <a:lnSpc>
                <a:spcPct val="90000"/>
              </a:lnSpc>
              <a:spcBef>
                <a:spcPct val="20000"/>
              </a:spcBef>
              <a:buClr>
                <a:srgbClr val="333399"/>
              </a:buClr>
              <a:buFont typeface="Webdings" pitchFamily="18" charset="2"/>
              <a:buChar char="ü"/>
            </a:pPr>
            <a:r>
              <a:rPr lang="en-US" sz="1600">
                <a:latin typeface="Arial" charset="0"/>
                <a:hlinkClick r:id="rId8"/>
              </a:rPr>
              <a:t>http://www.geonetcastamericas.noaa.gov/index.html</a:t>
            </a:r>
            <a:r>
              <a:rPr lang="en-US" sz="1600">
                <a:latin typeface="Arial" charset="0"/>
              </a:rPr>
              <a:t> </a:t>
            </a:r>
          </a:p>
        </p:txBody>
      </p:sp>
      <p:pic>
        <p:nvPicPr>
          <p:cNvPr id="229381" name="Picture 7" descr="uscg"/>
          <p:cNvPicPr>
            <a:picLocks noChangeAspect="1" noChangeArrowheads="1"/>
          </p:cNvPicPr>
          <p:nvPr/>
        </p:nvPicPr>
        <p:blipFill>
          <a:blip r:embed="rId9" cstate="email"/>
          <a:srcRect/>
          <a:stretch>
            <a:fillRect/>
          </a:stretch>
        </p:blipFill>
        <p:spPr bwMode="auto">
          <a:xfrm>
            <a:off x="8001000" y="4495800"/>
            <a:ext cx="1106488" cy="1371600"/>
          </a:xfrm>
          <a:prstGeom prst="rect">
            <a:avLst/>
          </a:prstGeom>
          <a:noFill/>
          <a:ln w="9525">
            <a:noFill/>
            <a:miter lim="800000"/>
            <a:headEnd/>
            <a:tailEnd/>
          </a:ln>
        </p:spPr>
      </p:pic>
      <p:pic>
        <p:nvPicPr>
          <p:cNvPr id="229382" name="Picture 8" descr="buoy1"/>
          <p:cNvPicPr>
            <a:picLocks noChangeAspect="1" noChangeArrowheads="1"/>
          </p:cNvPicPr>
          <p:nvPr/>
        </p:nvPicPr>
        <p:blipFill>
          <a:blip r:embed="rId10" cstate="email"/>
          <a:srcRect/>
          <a:stretch>
            <a:fillRect/>
          </a:stretch>
        </p:blipFill>
        <p:spPr bwMode="auto">
          <a:xfrm>
            <a:off x="8080375" y="3200400"/>
            <a:ext cx="1063625" cy="1192213"/>
          </a:xfrm>
          <a:prstGeom prst="rect">
            <a:avLst/>
          </a:prstGeom>
          <a:noFill/>
          <a:ln w="9525">
            <a:noFill/>
            <a:miter lim="800000"/>
            <a:headEnd/>
            <a:tailEnd/>
          </a:ln>
        </p:spPr>
      </p:pic>
      <p:pic>
        <p:nvPicPr>
          <p:cNvPr id="229383" name="Picture 9" descr="lrit"/>
          <p:cNvPicPr>
            <a:picLocks noChangeAspect="1" noChangeArrowheads="1"/>
          </p:cNvPicPr>
          <p:nvPr/>
        </p:nvPicPr>
        <p:blipFill>
          <a:blip r:embed="rId11" cstate="email"/>
          <a:srcRect/>
          <a:stretch>
            <a:fillRect/>
          </a:stretch>
        </p:blipFill>
        <p:spPr bwMode="auto">
          <a:xfrm>
            <a:off x="7848600" y="2133600"/>
            <a:ext cx="1295400" cy="1143000"/>
          </a:xfrm>
          <a:prstGeom prst="rect">
            <a:avLst/>
          </a:prstGeom>
          <a:noFill/>
          <a:ln w="9525">
            <a:noFill/>
            <a:miter lim="800000"/>
            <a:headEnd/>
            <a:tailEnd/>
          </a:ln>
        </p:spPr>
      </p:pic>
      <p:pic>
        <p:nvPicPr>
          <p:cNvPr id="229384" name="Picture 10" descr="uscwa"/>
          <p:cNvPicPr>
            <a:picLocks noChangeAspect="1" noChangeArrowheads="1"/>
          </p:cNvPicPr>
          <p:nvPr/>
        </p:nvPicPr>
        <p:blipFill>
          <a:blip r:embed="rId12" cstate="email"/>
          <a:srcRect/>
          <a:stretch>
            <a:fillRect/>
          </a:stretch>
        </p:blipFill>
        <p:spPr bwMode="auto">
          <a:xfrm>
            <a:off x="7646988" y="1143000"/>
            <a:ext cx="1497012" cy="1020763"/>
          </a:xfrm>
          <a:prstGeom prst="rect">
            <a:avLst/>
          </a:prstGeom>
          <a:noFill/>
          <a:ln w="9525">
            <a:noFill/>
            <a:miter lim="800000"/>
            <a:headEnd/>
            <a:tailEnd/>
          </a:ln>
        </p:spPr>
      </p:pic>
      <p:pic>
        <p:nvPicPr>
          <p:cNvPr id="229385" name="Picture 11" descr="Map of world showing coverage of all GEONETCast contributors"/>
          <p:cNvPicPr>
            <a:picLocks noChangeAspect="1" noChangeArrowheads="1"/>
          </p:cNvPicPr>
          <p:nvPr/>
        </p:nvPicPr>
        <p:blipFill>
          <a:blip r:embed="rId13" cstate="email"/>
          <a:srcRect/>
          <a:stretch>
            <a:fillRect/>
          </a:stretch>
        </p:blipFill>
        <p:spPr bwMode="auto">
          <a:xfrm>
            <a:off x="7848600" y="5608638"/>
            <a:ext cx="1295400" cy="868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ChangeArrowheads="1"/>
          </p:cNvSpPr>
          <p:nvPr/>
        </p:nvSpPr>
        <p:spPr bwMode="auto">
          <a:xfrm>
            <a:off x="1143000" y="0"/>
            <a:ext cx="7772400" cy="1143000"/>
          </a:xfrm>
          <a:prstGeom prst="rect">
            <a:avLst/>
          </a:prstGeom>
          <a:noFill/>
          <a:ln w="9525">
            <a:noFill/>
            <a:miter lim="800000"/>
            <a:headEnd/>
            <a:tailEnd/>
          </a:ln>
          <a:effectLst>
            <a:outerShdw dist="35921" dir="2700000" algn="ctr" rotWithShape="0">
              <a:schemeClr val="tx1"/>
            </a:outerShdw>
          </a:effectLst>
        </p:spPr>
        <p:txBody>
          <a:bodyPr anchor="ctr"/>
          <a:lstStyle/>
          <a:p>
            <a:pPr algn="ctr" eaLnBrk="0" hangingPunct="0">
              <a:lnSpc>
                <a:spcPct val="80000"/>
              </a:lnSpc>
            </a:pPr>
            <a:r>
              <a:rPr lang="en-US" sz="4000" dirty="0">
                <a:solidFill>
                  <a:schemeClr val="bg1"/>
                </a:solidFill>
              </a:rPr>
              <a:t>User </a:t>
            </a:r>
            <a:r>
              <a:rPr lang="en-US" sz="4000" dirty="0" smtClean="0">
                <a:solidFill>
                  <a:schemeClr val="bg1"/>
                </a:solidFill>
              </a:rPr>
              <a:t>Services*</a:t>
            </a:r>
            <a:endParaRPr lang="en-US" sz="4000" dirty="0">
              <a:solidFill>
                <a:schemeClr val="bg1"/>
              </a:solidFill>
            </a:endParaRPr>
          </a:p>
        </p:txBody>
      </p:sp>
      <p:sp>
        <p:nvSpPr>
          <p:cNvPr id="195588" name="Text Box 4"/>
          <p:cNvSpPr txBox="1">
            <a:spLocks noChangeArrowheads="1"/>
          </p:cNvSpPr>
          <p:nvPr/>
        </p:nvSpPr>
        <p:spPr bwMode="auto">
          <a:xfrm>
            <a:off x="76200" y="2714179"/>
            <a:ext cx="4419600" cy="3000821"/>
          </a:xfrm>
          <a:prstGeom prst="rect">
            <a:avLst/>
          </a:prstGeom>
          <a:noFill/>
          <a:ln w="63500">
            <a:noFill/>
            <a:miter lim="800000"/>
            <a:headEnd/>
            <a:tailEnd/>
          </a:ln>
          <a:effectLst/>
        </p:spPr>
        <p:txBody>
          <a:bodyPr wrap="square">
            <a:spAutoFit/>
          </a:bodyPr>
          <a:lstStyle/>
          <a:p>
            <a:pPr>
              <a:spcBef>
                <a:spcPct val="50000"/>
              </a:spcBef>
              <a:buFont typeface="Arial" pitchFamily="34" charset="0"/>
              <a:buChar char="•"/>
            </a:pPr>
            <a:r>
              <a:rPr lang="en-US" sz="1600" b="1" i="1" dirty="0" smtClean="0"/>
              <a:t> </a:t>
            </a:r>
            <a:r>
              <a:rPr lang="en-US" sz="1600" i="1" dirty="0" smtClean="0"/>
              <a:t>Provides</a:t>
            </a:r>
            <a:r>
              <a:rPr lang="en-US" sz="1600" dirty="0" smtClean="0"/>
              <a:t> </a:t>
            </a:r>
            <a:r>
              <a:rPr lang="en-US" sz="1600" dirty="0"/>
              <a:t>realtime notifications to users and stakeholders of any type of activity affecting product ingest, processing or distribution</a:t>
            </a:r>
          </a:p>
          <a:p>
            <a:pPr>
              <a:spcBef>
                <a:spcPct val="50000"/>
              </a:spcBef>
              <a:buFontTx/>
              <a:buChar char="•"/>
            </a:pPr>
            <a:r>
              <a:rPr lang="en-US" sz="1600" dirty="0"/>
              <a:t> </a:t>
            </a:r>
            <a:r>
              <a:rPr lang="en-US" sz="1600" i="1" dirty="0"/>
              <a:t>Maintains</a:t>
            </a:r>
            <a:r>
              <a:rPr lang="en-US" sz="1600" dirty="0"/>
              <a:t> “One Stop Shop” Help Desk responsible for the monitoring of many operational OSDPD products and </a:t>
            </a:r>
            <a:r>
              <a:rPr lang="en-US" sz="1600" dirty="0" smtClean="0"/>
              <a:t>services.</a:t>
            </a:r>
            <a:endParaRPr lang="en-US" sz="1600" dirty="0"/>
          </a:p>
          <a:p>
            <a:pPr>
              <a:spcBef>
                <a:spcPct val="50000"/>
              </a:spcBef>
              <a:buFontTx/>
              <a:buChar char="•"/>
            </a:pPr>
            <a:r>
              <a:rPr lang="en-US" sz="1600" dirty="0"/>
              <a:t> </a:t>
            </a:r>
            <a:r>
              <a:rPr lang="en-US" sz="1600" i="1" dirty="0"/>
              <a:t>Serves</a:t>
            </a:r>
            <a:r>
              <a:rPr lang="en-US" sz="1600" dirty="0"/>
              <a:t> as the conduit of information between users and the Product Area Leads (PALs</a:t>
            </a:r>
            <a:r>
              <a:rPr lang="en-US" sz="1600" dirty="0" smtClean="0"/>
              <a:t>).</a:t>
            </a:r>
            <a:endParaRPr lang="en-US" sz="1600" dirty="0"/>
          </a:p>
          <a:p>
            <a:pPr>
              <a:spcBef>
                <a:spcPct val="50000"/>
              </a:spcBef>
              <a:buFontTx/>
              <a:buChar char="•"/>
            </a:pPr>
            <a:r>
              <a:rPr lang="en-US" sz="1600" dirty="0"/>
              <a:t> </a:t>
            </a:r>
            <a:r>
              <a:rPr lang="en-US" sz="1600" i="1" dirty="0"/>
              <a:t>Enhances</a:t>
            </a:r>
            <a:r>
              <a:rPr lang="en-US" sz="1600" dirty="0"/>
              <a:t> the knowledge transfer between OSDPD and </a:t>
            </a:r>
            <a:r>
              <a:rPr lang="en-US" sz="1600" dirty="0" smtClean="0"/>
              <a:t>stakeholders.</a:t>
            </a:r>
            <a:endParaRPr lang="en-US" sz="1600" dirty="0"/>
          </a:p>
        </p:txBody>
      </p:sp>
      <p:sp>
        <p:nvSpPr>
          <p:cNvPr id="6" name="Text Box 3"/>
          <p:cNvSpPr txBox="1">
            <a:spLocks noChangeArrowheads="1"/>
          </p:cNvSpPr>
          <p:nvPr/>
        </p:nvSpPr>
        <p:spPr bwMode="auto">
          <a:xfrm>
            <a:off x="4572000" y="2633752"/>
            <a:ext cx="4572000" cy="3046988"/>
          </a:xfrm>
          <a:prstGeom prst="rect">
            <a:avLst/>
          </a:prstGeom>
          <a:solidFill>
            <a:schemeClr val="bg1"/>
          </a:solidFill>
          <a:ln w="63500">
            <a:noFill/>
            <a:miter lim="800000"/>
            <a:headEnd/>
            <a:tailEnd/>
          </a:ln>
          <a:effectLst/>
        </p:spPr>
        <p:txBody>
          <a:bodyPr wrap="square">
            <a:spAutoFit/>
          </a:bodyPr>
          <a:lstStyle/>
          <a:p>
            <a:pPr>
              <a:spcBef>
                <a:spcPct val="50000"/>
              </a:spcBef>
              <a:buFontTx/>
              <a:buChar char="•"/>
            </a:pPr>
            <a:r>
              <a:rPr lang="en-US" sz="1600" dirty="0"/>
              <a:t> Actively engaging users, stakeholders, potential customers, and the </a:t>
            </a:r>
            <a:r>
              <a:rPr lang="en-US" sz="1600" dirty="0" smtClean="0"/>
              <a:t>public.</a:t>
            </a:r>
            <a:endParaRPr lang="en-US" sz="1600" dirty="0"/>
          </a:p>
          <a:p>
            <a:pPr>
              <a:spcBef>
                <a:spcPct val="50000"/>
              </a:spcBef>
              <a:buFontTx/>
              <a:buChar char="•"/>
            </a:pPr>
            <a:r>
              <a:rPr lang="en-US" sz="1600" dirty="0"/>
              <a:t> Soliciting feedback from existing users on our performance</a:t>
            </a:r>
          </a:p>
          <a:p>
            <a:pPr>
              <a:spcBef>
                <a:spcPct val="50000"/>
              </a:spcBef>
              <a:buFontTx/>
              <a:buChar char="•"/>
            </a:pPr>
            <a:r>
              <a:rPr lang="en-US" sz="1600" dirty="0"/>
              <a:t> Continually assessing user </a:t>
            </a:r>
            <a:r>
              <a:rPr lang="en-US" sz="1600" dirty="0" smtClean="0"/>
              <a:t>requirements.</a:t>
            </a:r>
            <a:endParaRPr lang="en-US" sz="1600" dirty="0"/>
          </a:p>
          <a:p>
            <a:pPr>
              <a:spcBef>
                <a:spcPct val="50000"/>
              </a:spcBef>
              <a:buFontTx/>
              <a:buChar char="•"/>
            </a:pPr>
            <a:r>
              <a:rPr lang="en-US" sz="1600" dirty="0"/>
              <a:t> Briefing users on the process to set up new or enhances satellite products and </a:t>
            </a:r>
            <a:r>
              <a:rPr lang="en-US" sz="1600" dirty="0" smtClean="0"/>
              <a:t>services</a:t>
            </a:r>
            <a:endParaRPr lang="en-US" sz="1600" dirty="0"/>
          </a:p>
          <a:p>
            <a:pPr>
              <a:spcBef>
                <a:spcPct val="50000"/>
              </a:spcBef>
              <a:buFontTx/>
              <a:buChar char="•"/>
            </a:pPr>
            <a:r>
              <a:rPr lang="en-US" sz="1600" dirty="0"/>
              <a:t> Exploring the use of Web 2.0 technologies such as YouTube and Twitter: </a:t>
            </a:r>
            <a:r>
              <a:rPr lang="en-US" sz="1600" i="1" dirty="0">
                <a:solidFill>
                  <a:srgbClr val="000066"/>
                </a:solidFill>
              </a:rPr>
              <a:t>www.twitter.com/noaa_osdpd</a:t>
            </a:r>
          </a:p>
        </p:txBody>
      </p:sp>
      <p:sp>
        <p:nvSpPr>
          <p:cNvPr id="8" name="TextBox 7"/>
          <p:cNvSpPr txBox="1"/>
          <p:nvPr/>
        </p:nvSpPr>
        <p:spPr>
          <a:xfrm>
            <a:off x="609600" y="1419761"/>
            <a:ext cx="8001000" cy="1569660"/>
          </a:xfrm>
          <a:prstGeom prst="rect">
            <a:avLst/>
          </a:prstGeom>
          <a:noFill/>
        </p:spPr>
        <p:txBody>
          <a:bodyPr wrap="square" rtlCol="0">
            <a:spAutoFit/>
          </a:bodyPr>
          <a:lstStyle/>
          <a:p>
            <a:pPr algn="ctr"/>
            <a:r>
              <a:rPr lang="en-US" sz="2400" dirty="0" smtClean="0"/>
              <a:t>The Satellite Products and Services Division serves as the </a:t>
            </a:r>
            <a:r>
              <a:rPr lang="en-US" sz="2400" b="1" dirty="0" smtClean="0"/>
              <a:t>primary interface with the user community of environmental satellite data and products</a:t>
            </a:r>
            <a:r>
              <a:rPr lang="en-US" sz="2400" dirty="0" smtClean="0"/>
              <a:t>:</a:t>
            </a:r>
          </a:p>
          <a:p>
            <a:pPr algn="ctr"/>
            <a:endParaRPr lang="en-US" sz="2400" dirty="0"/>
          </a:p>
        </p:txBody>
      </p:sp>
      <p:pic>
        <p:nvPicPr>
          <p:cNvPr id="9" name="Picture 7">
            <a:hlinkClick r:id="rId2"/>
          </p:cNvPr>
          <p:cNvPicPr>
            <a:picLocks noChangeAspect="1" noChangeArrowheads="1"/>
          </p:cNvPicPr>
          <p:nvPr/>
        </p:nvPicPr>
        <p:blipFill>
          <a:blip r:embed="rId3" cstate="email"/>
          <a:srcRect/>
          <a:stretch>
            <a:fillRect/>
          </a:stretch>
        </p:blipFill>
        <p:spPr bwMode="auto">
          <a:xfrm>
            <a:off x="381000" y="5562600"/>
            <a:ext cx="2209800" cy="1228690"/>
          </a:xfrm>
          <a:prstGeom prst="rect">
            <a:avLst/>
          </a:prstGeom>
          <a:noFill/>
          <a:ln w="25400">
            <a:noFill/>
            <a:miter lim="800000"/>
            <a:headEnd/>
            <a:tailEnd/>
          </a:ln>
          <a:effectLst/>
        </p:spPr>
      </p:pic>
      <p:pic>
        <p:nvPicPr>
          <p:cNvPr id="10" name="Picture 6" descr="DSCF1350"/>
          <p:cNvPicPr>
            <a:picLocks noChangeAspect="1" noChangeArrowheads="1"/>
          </p:cNvPicPr>
          <p:nvPr/>
        </p:nvPicPr>
        <p:blipFill>
          <a:blip r:embed="rId4" cstate="email"/>
          <a:srcRect/>
          <a:stretch>
            <a:fillRect/>
          </a:stretch>
        </p:blipFill>
        <p:spPr bwMode="auto">
          <a:xfrm>
            <a:off x="2819400" y="5410200"/>
            <a:ext cx="1752600" cy="1314450"/>
          </a:xfrm>
          <a:prstGeom prst="rect">
            <a:avLst/>
          </a:prstGeom>
          <a:noFill/>
        </p:spPr>
      </p:pic>
      <p:pic>
        <p:nvPicPr>
          <p:cNvPr id="11" name="Picture 5" descr="DSCF0638"/>
          <p:cNvPicPr>
            <a:picLocks noChangeAspect="1" noChangeArrowheads="1"/>
          </p:cNvPicPr>
          <p:nvPr/>
        </p:nvPicPr>
        <p:blipFill>
          <a:blip r:embed="rId5" cstate="email"/>
          <a:srcRect/>
          <a:stretch>
            <a:fillRect/>
          </a:stretch>
        </p:blipFill>
        <p:spPr bwMode="auto">
          <a:xfrm>
            <a:off x="5181600" y="5638800"/>
            <a:ext cx="1524000" cy="11430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p:txBody>
          <a:bodyPr/>
          <a:lstStyle/>
          <a:p>
            <a:r>
              <a:rPr lang="en-US" sz="4000" dirty="0" smtClean="0"/>
              <a:t>FCC Radio Spectrum Notice</a:t>
            </a:r>
            <a:endParaRPr lang="en-US" sz="4000" dirty="0"/>
          </a:p>
        </p:txBody>
      </p:sp>
      <p:sp>
        <p:nvSpPr>
          <p:cNvPr id="398339" name="Rectangle 3"/>
          <p:cNvSpPr>
            <a:spLocks noGrp="1" noChangeArrowheads="1"/>
          </p:cNvSpPr>
          <p:nvPr>
            <p:ph type="body" idx="1"/>
          </p:nvPr>
        </p:nvSpPr>
        <p:spPr>
          <a:xfrm>
            <a:off x="304800" y="1447800"/>
            <a:ext cx="8610600" cy="2590800"/>
          </a:xfrm>
        </p:spPr>
        <p:txBody>
          <a:bodyPr/>
          <a:lstStyle/>
          <a:p>
            <a:r>
              <a:rPr lang="en-US" sz="2000" b="1" dirty="0" smtClean="0"/>
              <a:t>FCC released Public Notice 10-123 on 6/4/10</a:t>
            </a:r>
          </a:p>
          <a:p>
            <a:pPr lvl="1"/>
            <a:r>
              <a:rPr lang="en-US" sz="1600" b="1" dirty="0" smtClean="0"/>
              <a:t>Covers the use of spectrum in the 1675 – 1710 MHz range</a:t>
            </a:r>
          </a:p>
          <a:p>
            <a:pPr lvl="1"/>
            <a:r>
              <a:rPr lang="en-US" sz="1600" b="1" dirty="0" smtClean="0"/>
              <a:t>Affects NWS </a:t>
            </a:r>
            <a:r>
              <a:rPr lang="en-US" sz="1600" b="1" dirty="0" err="1" smtClean="0"/>
              <a:t>radiosondes</a:t>
            </a:r>
            <a:r>
              <a:rPr lang="en-US" sz="1600" b="1" dirty="0" smtClean="0"/>
              <a:t> and GOES/POES downlinks </a:t>
            </a:r>
          </a:p>
          <a:p>
            <a:pPr lvl="2"/>
            <a:r>
              <a:rPr lang="en-US" sz="1400" b="1" dirty="0" smtClean="0"/>
              <a:t>GVAR</a:t>
            </a:r>
          </a:p>
          <a:p>
            <a:pPr lvl="2"/>
            <a:r>
              <a:rPr lang="en-US" sz="1400" b="1" dirty="0" smtClean="0"/>
              <a:t>HRPT</a:t>
            </a:r>
          </a:p>
          <a:p>
            <a:pPr lvl="2"/>
            <a:r>
              <a:rPr lang="en-US" sz="1400" b="1" dirty="0" smtClean="0"/>
              <a:t>EMWIN, LRIT, DCS</a:t>
            </a:r>
          </a:p>
          <a:p>
            <a:pPr lvl="2"/>
            <a:r>
              <a:rPr lang="en-US" sz="1400" b="1" dirty="0" smtClean="0">
                <a:hlinkClick r:id="rId2"/>
              </a:rPr>
              <a:t>http://fjallfoss.fcc.gov/ecfs/proceeding/view?z=ryjse&amp;name=10-123</a:t>
            </a:r>
            <a:endParaRPr lang="en-US" sz="1400" b="1" dirty="0" smtClean="0"/>
          </a:p>
        </p:txBody>
      </p:sp>
      <p:sp>
        <p:nvSpPr>
          <p:cNvPr id="4" name="Slide Number Placeholder 3"/>
          <p:cNvSpPr>
            <a:spLocks noGrp="1"/>
          </p:cNvSpPr>
          <p:nvPr>
            <p:ph type="sldNum" sz="quarter" idx="12"/>
          </p:nvPr>
        </p:nvSpPr>
        <p:spPr>
          <a:xfrm>
            <a:off x="8189396" y="6553200"/>
            <a:ext cx="954604" cy="180975"/>
          </a:xfrm>
        </p:spPr>
        <p:txBody>
          <a:bodyPr/>
          <a:lstStyle/>
          <a:p>
            <a:fld id="{014F6455-80A1-42DE-9860-22FDDEB5BEB8}" type="slidenum">
              <a:rPr lang="en-US" smtClean="0"/>
              <a:pPr/>
              <a:t>15</a:t>
            </a:fld>
            <a:endParaRPr lang="en-US"/>
          </a:p>
        </p:txBody>
      </p:sp>
      <p:pic>
        <p:nvPicPr>
          <p:cNvPr id="5" name="Picture 4" descr="D:\My Documents\Projects\NOAA\L-Band Sharing\AlionPowerPoint\SupportingData\FreqChartV6.JPG"/>
          <p:cNvPicPr>
            <a:picLocks noChangeAspect="1" noChangeArrowheads="1"/>
          </p:cNvPicPr>
          <p:nvPr/>
        </p:nvPicPr>
        <p:blipFill>
          <a:blip r:embed="rId3" cstate="email">
            <a:lum contrast="10000"/>
          </a:blip>
          <a:srcRect/>
          <a:stretch>
            <a:fillRect/>
          </a:stretch>
        </p:blipFill>
        <p:spPr bwMode="auto">
          <a:xfrm>
            <a:off x="1143000" y="3598069"/>
            <a:ext cx="7086600" cy="3183731"/>
          </a:xfrm>
          <a:prstGeom prst="rect">
            <a:avLst/>
          </a:prstGeom>
          <a:noFill/>
          <a:ln w="9525">
            <a:noFill/>
            <a:miter lim="800000"/>
            <a:headEnd/>
            <a:tailEnd/>
          </a:ln>
        </p:spPr>
      </p:pic>
      <p:sp>
        <p:nvSpPr>
          <p:cNvPr id="7" name="Slide Number Placeholder 4"/>
          <p:cNvSpPr txBox="1">
            <a:spLocks/>
          </p:cNvSpPr>
          <p:nvPr/>
        </p:nvSpPr>
        <p:spPr bwMode="auto">
          <a:xfrm>
            <a:off x="7605874" y="6248400"/>
            <a:ext cx="852325" cy="2714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25BADE-34E1-416D-BC6C-04DAC0ECECBF}"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400" b="0" i="0" u="none" strike="noStrike" kern="1200" cap="none" spc="0" normalizeH="0" baseline="0" noProof="0">
              <a:ln>
                <a:noFill/>
              </a:ln>
              <a:solidFill>
                <a:schemeClr val="tx1"/>
              </a:solidFill>
              <a:effectLst/>
              <a:uLnTx/>
              <a:uFillTx/>
              <a:latin typeface="Arial" charset="0"/>
              <a:ea typeface="+mn-ea"/>
              <a:cs typeface="+mn-cs"/>
            </a:endParaRPr>
          </a:p>
        </p:txBody>
      </p:sp>
      <p:sp>
        <p:nvSpPr>
          <p:cNvPr id="8" name="Footer Placeholder 5"/>
          <p:cNvSpPr>
            <a:spLocks noGrp="1"/>
          </p:cNvSpPr>
          <p:nvPr>
            <p:ph type="ftr" sz="quarter" idx="11"/>
          </p:nvPr>
        </p:nvSpPr>
        <p:spPr>
          <a:xfrm>
            <a:off x="3733800" y="6586537"/>
            <a:ext cx="2362200" cy="119063"/>
          </a:xfrm>
        </p:spPr>
        <p:txBody>
          <a:bodyPr/>
          <a:lstStyle/>
          <a:p>
            <a:pPr>
              <a:defRPr/>
            </a:pPr>
            <a:r>
              <a:rPr lang="en-US" sz="1100" dirty="0" err="1"/>
              <a:t>Alion</a:t>
            </a:r>
            <a:r>
              <a:rPr lang="en-US" sz="1100" dirty="0"/>
              <a:t> Science &amp; Technology</a:t>
            </a:r>
          </a:p>
        </p:txBody>
      </p:sp>
      <p:sp>
        <p:nvSpPr>
          <p:cNvPr id="9" name="Rectangle 8"/>
          <p:cNvSpPr/>
          <p:nvPr/>
        </p:nvSpPr>
        <p:spPr>
          <a:xfrm>
            <a:off x="2743200" y="3525032"/>
            <a:ext cx="4572000" cy="3332968"/>
          </a:xfrm>
          <a:prstGeom prst="rect">
            <a:avLst/>
          </a:prstGeom>
          <a:solidFill>
            <a:srgbClr val="FFFF0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McIDAS at ESPC</a:t>
            </a:r>
            <a:endParaRPr lang="en-US" dirty="0"/>
          </a:p>
        </p:txBody>
      </p:sp>
      <p:sp>
        <p:nvSpPr>
          <p:cNvPr id="4" name="Slide Number Placeholder 3"/>
          <p:cNvSpPr>
            <a:spLocks noGrp="1"/>
          </p:cNvSpPr>
          <p:nvPr>
            <p:ph type="sldNum" sz="quarter" idx="12"/>
          </p:nvPr>
        </p:nvSpPr>
        <p:spPr/>
        <p:txBody>
          <a:bodyPr/>
          <a:lstStyle/>
          <a:p>
            <a:fld id="{014F6455-80A1-42DE-9860-22FDDEB5BEB8}" type="slidenum">
              <a:rPr lang="en-US" smtClean="0"/>
              <a:pPr/>
              <a:t>16</a:t>
            </a:fld>
            <a:endParaRPr lang="en-US"/>
          </a:p>
        </p:txBody>
      </p:sp>
      <p:pic>
        <p:nvPicPr>
          <p:cNvPr id="177155" name="Picture 3"/>
          <p:cNvPicPr>
            <a:picLocks noChangeAspect="1" noChangeArrowheads="1"/>
          </p:cNvPicPr>
          <p:nvPr/>
        </p:nvPicPr>
        <p:blipFill>
          <a:blip r:embed="rId2"/>
          <a:srcRect/>
          <a:stretch>
            <a:fillRect/>
          </a:stretch>
        </p:blipFill>
        <p:spPr bwMode="auto">
          <a:xfrm>
            <a:off x="4724400" y="3638550"/>
            <a:ext cx="4191000" cy="3143250"/>
          </a:xfrm>
          <a:prstGeom prst="rect">
            <a:avLst/>
          </a:prstGeom>
          <a:noFill/>
          <a:ln w="9525">
            <a:noFill/>
            <a:miter lim="800000"/>
            <a:headEnd/>
            <a:tailEnd/>
          </a:ln>
        </p:spPr>
      </p:pic>
      <p:pic>
        <p:nvPicPr>
          <p:cNvPr id="177154" name="Picture 2"/>
          <p:cNvPicPr>
            <a:picLocks noChangeAspect="1" noChangeArrowheads="1"/>
          </p:cNvPicPr>
          <p:nvPr/>
        </p:nvPicPr>
        <p:blipFill>
          <a:blip r:embed="rId3"/>
          <a:srcRect/>
          <a:stretch>
            <a:fillRect/>
          </a:stretch>
        </p:blipFill>
        <p:spPr bwMode="auto">
          <a:xfrm>
            <a:off x="4724400" y="1295400"/>
            <a:ext cx="4189016" cy="2792475"/>
          </a:xfrm>
          <a:prstGeom prst="rect">
            <a:avLst/>
          </a:prstGeom>
          <a:noFill/>
          <a:ln w="9525">
            <a:noFill/>
            <a:miter lim="800000"/>
            <a:headEnd/>
            <a:tailEnd/>
          </a:ln>
        </p:spPr>
      </p:pic>
      <p:sp>
        <p:nvSpPr>
          <p:cNvPr id="7" name="TextBox 6"/>
          <p:cNvSpPr txBox="1"/>
          <p:nvPr/>
        </p:nvSpPr>
        <p:spPr>
          <a:xfrm>
            <a:off x="152400" y="1447800"/>
            <a:ext cx="4572000" cy="5355312"/>
          </a:xfrm>
          <a:prstGeom prst="rect">
            <a:avLst/>
          </a:prstGeom>
          <a:noFill/>
        </p:spPr>
        <p:txBody>
          <a:bodyPr wrap="square" rtlCol="0">
            <a:spAutoFit/>
          </a:bodyPr>
          <a:lstStyle/>
          <a:p>
            <a:pPr>
              <a:buFont typeface="Arial" pitchFamily="34" charset="0"/>
              <a:buChar char="•"/>
            </a:pPr>
            <a:r>
              <a:rPr lang="en-US" dirty="0" smtClean="0"/>
              <a:t> Over 20 SDIs at NSOF and Wallops OBF:</a:t>
            </a:r>
          </a:p>
          <a:p>
            <a:pPr lvl="1">
              <a:buFont typeface="Arial" pitchFamily="34" charset="0"/>
              <a:buChar char="•"/>
            </a:pPr>
            <a:r>
              <a:rPr lang="en-US" dirty="0" smtClean="0"/>
              <a:t> GOES-East, West, spare (-15)</a:t>
            </a:r>
          </a:p>
          <a:p>
            <a:pPr lvl="1">
              <a:buFont typeface="Arial" pitchFamily="34" charset="0"/>
              <a:buChar char="•"/>
            </a:pPr>
            <a:r>
              <a:rPr lang="en-US" dirty="0" smtClean="0"/>
              <a:t> MTSAT</a:t>
            </a:r>
          </a:p>
          <a:p>
            <a:pPr lvl="1">
              <a:buFont typeface="Arial" pitchFamily="34" charset="0"/>
              <a:buChar char="•"/>
            </a:pPr>
            <a:r>
              <a:rPr lang="en-US" dirty="0" smtClean="0"/>
              <a:t> GOES Ingest and NOAAPORT Interface (GINI)</a:t>
            </a:r>
          </a:p>
          <a:p>
            <a:pPr lvl="1"/>
            <a:endParaRPr lang="en-US" dirty="0" smtClean="0"/>
          </a:p>
          <a:p>
            <a:pPr>
              <a:buFont typeface="Arial" pitchFamily="34" charset="0"/>
              <a:buChar char="•"/>
            </a:pPr>
            <a:r>
              <a:rPr lang="en-US" dirty="0" smtClean="0"/>
              <a:t> Over 20 High Performance Workstations in Satellite Analysis Branch:</a:t>
            </a:r>
          </a:p>
          <a:p>
            <a:pPr lvl="1">
              <a:buFont typeface="Arial" pitchFamily="34" charset="0"/>
              <a:buChar char="•"/>
            </a:pPr>
            <a:r>
              <a:rPr lang="en-US" dirty="0" smtClean="0"/>
              <a:t> -X for realtime analysis, product generation, and QA/QC</a:t>
            </a:r>
          </a:p>
          <a:p>
            <a:pPr lvl="1">
              <a:buFont typeface="Arial" pitchFamily="34" charset="0"/>
              <a:buChar char="•"/>
            </a:pPr>
            <a:r>
              <a:rPr lang="en-US" dirty="0" smtClean="0"/>
              <a:t> RHEL 5 Linux on Intel x86</a:t>
            </a:r>
          </a:p>
          <a:p>
            <a:pPr lvl="1">
              <a:buFont typeface="Arial" pitchFamily="34" charset="0"/>
              <a:buChar char="•"/>
            </a:pPr>
            <a:r>
              <a:rPr lang="en-US" dirty="0" smtClean="0"/>
              <a:t> Many “home grown” programs in Fortran, .PGM, BATCH</a:t>
            </a:r>
          </a:p>
          <a:p>
            <a:pPr lvl="1"/>
            <a:endParaRPr lang="en-US" dirty="0" smtClean="0"/>
          </a:p>
          <a:p>
            <a:pPr>
              <a:buFont typeface="Arial" pitchFamily="34" charset="0"/>
              <a:buChar char="•"/>
            </a:pPr>
            <a:r>
              <a:rPr lang="en-US" dirty="0" smtClean="0"/>
              <a:t> ESPC Product Generation/Distribution:</a:t>
            </a:r>
          </a:p>
          <a:p>
            <a:pPr lvl="1">
              <a:buFont typeface="Arial" pitchFamily="34" charset="0"/>
              <a:buChar char="•"/>
            </a:pPr>
            <a:r>
              <a:rPr lang="en-US" dirty="0" smtClean="0"/>
              <a:t> IBM P6 Series with Linux Partitions</a:t>
            </a:r>
          </a:p>
          <a:p>
            <a:pPr lvl="1">
              <a:buFont typeface="Arial" pitchFamily="34" charset="0"/>
              <a:buChar char="•"/>
            </a:pPr>
            <a:r>
              <a:rPr lang="en-US" dirty="0" smtClean="0"/>
              <a:t> Migration from Intel to IBM completed in 2008 (byte flipping)</a:t>
            </a:r>
          </a:p>
          <a:p>
            <a:pPr lvl="1">
              <a:buFont typeface="Arial" pitchFamily="34" charset="0"/>
              <a:buChar char="•"/>
            </a:pPr>
            <a:r>
              <a:rPr lang="en-US" dirty="0" smtClean="0"/>
              <a:t> GINI running on SGI IRIX</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McIDAS at ESPC</a:t>
            </a:r>
            <a:endParaRPr lang="en-US" dirty="0"/>
          </a:p>
        </p:txBody>
      </p:sp>
      <p:sp>
        <p:nvSpPr>
          <p:cNvPr id="4" name="Slide Number Placeholder 3"/>
          <p:cNvSpPr>
            <a:spLocks noGrp="1"/>
          </p:cNvSpPr>
          <p:nvPr>
            <p:ph type="sldNum" sz="quarter" idx="12"/>
          </p:nvPr>
        </p:nvSpPr>
        <p:spPr/>
        <p:txBody>
          <a:bodyPr/>
          <a:lstStyle/>
          <a:p>
            <a:fld id="{014F6455-80A1-42DE-9860-22FDDEB5BEB8}" type="slidenum">
              <a:rPr lang="en-US" smtClean="0"/>
              <a:pPr/>
              <a:t>17</a:t>
            </a:fld>
            <a:endParaRPr lang="en-US"/>
          </a:p>
        </p:txBody>
      </p:sp>
      <p:sp>
        <p:nvSpPr>
          <p:cNvPr id="5" name="Slide Number Placeholder 3"/>
          <p:cNvSpPr txBox="1">
            <a:spLocks/>
          </p:cNvSpPr>
          <p:nvPr/>
        </p:nvSpPr>
        <p:spPr bwMode="auto">
          <a:xfrm>
            <a:off x="70104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14F6455-80A1-42DE-9860-22FDDEB5BEB8}"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400" b="0" i="0" u="none" strike="noStrike" kern="1200" cap="none" spc="0" normalizeH="0" baseline="0" noProof="0">
              <a:ln>
                <a:noFill/>
              </a:ln>
              <a:solidFill>
                <a:schemeClr val="tx1"/>
              </a:solidFill>
              <a:effectLst/>
              <a:uLnTx/>
              <a:uFillTx/>
              <a:latin typeface="Arial" charset="0"/>
              <a:ea typeface="+mn-ea"/>
              <a:cs typeface="+mn-cs"/>
            </a:endParaRPr>
          </a:p>
        </p:txBody>
      </p:sp>
      <p:sp>
        <p:nvSpPr>
          <p:cNvPr id="8" name="TextBox 7"/>
          <p:cNvSpPr txBox="1"/>
          <p:nvPr/>
        </p:nvSpPr>
        <p:spPr>
          <a:xfrm>
            <a:off x="152400" y="1219200"/>
            <a:ext cx="8839200" cy="2554545"/>
          </a:xfrm>
          <a:prstGeom prst="rect">
            <a:avLst/>
          </a:prstGeom>
          <a:noFill/>
        </p:spPr>
        <p:txBody>
          <a:bodyPr wrap="square" rtlCol="0">
            <a:spAutoFit/>
          </a:bodyPr>
          <a:lstStyle/>
          <a:p>
            <a:r>
              <a:rPr lang="en-US" sz="2000" dirty="0" smtClean="0"/>
              <a:t>Advantages of McIDAS at ESPC:</a:t>
            </a:r>
          </a:p>
          <a:p>
            <a:pPr>
              <a:buFont typeface="Arial" pitchFamily="34" charset="0"/>
              <a:buChar char="•"/>
            </a:pPr>
            <a:r>
              <a:rPr lang="en-US" sz="2000" dirty="0" smtClean="0"/>
              <a:t> The ADDE protocol allows for many users accessing single systems with one port (112) </a:t>
            </a:r>
          </a:p>
          <a:p>
            <a:pPr>
              <a:buFont typeface="Arial" pitchFamily="34" charset="0"/>
              <a:buChar char="•"/>
            </a:pPr>
            <a:r>
              <a:rPr lang="en-US" sz="2000" dirty="0" smtClean="0"/>
              <a:t> Common legacy (and future?) formats for satellite remote sensing data (GOES and POES) and ancillary information for research and ops</a:t>
            </a:r>
          </a:p>
          <a:p>
            <a:pPr>
              <a:buFont typeface="Arial" pitchFamily="34" charset="0"/>
              <a:buChar char="•"/>
            </a:pPr>
            <a:r>
              <a:rPr lang="en-US" sz="2000" dirty="0" smtClean="0"/>
              <a:t> Simple and quick visualization and UI customization (McIDAS-V makes remapping, overlays, sampling, other tasks much easier!)</a:t>
            </a:r>
          </a:p>
          <a:p>
            <a:pPr>
              <a:buFont typeface="Arial" pitchFamily="34" charset="0"/>
              <a:buChar char="•"/>
            </a:pPr>
            <a:r>
              <a:rPr lang="en-US" sz="2000" dirty="0" smtClean="0"/>
              <a:t> Platform independence of </a:t>
            </a:r>
            <a:r>
              <a:rPr lang="en-US" sz="2000" dirty="0" smtClean="0"/>
              <a:t>McIDAS-V</a:t>
            </a:r>
            <a:endParaRPr lang="en-US" sz="2000" dirty="0" smtClean="0"/>
          </a:p>
        </p:txBody>
      </p:sp>
      <p:pic>
        <p:nvPicPr>
          <p:cNvPr id="179202" name="Picture 2"/>
          <p:cNvPicPr>
            <a:picLocks noChangeAspect="1" noChangeArrowheads="1"/>
          </p:cNvPicPr>
          <p:nvPr/>
        </p:nvPicPr>
        <p:blipFill>
          <a:blip r:embed="rId2"/>
          <a:srcRect/>
          <a:stretch>
            <a:fillRect/>
          </a:stretch>
        </p:blipFill>
        <p:spPr bwMode="auto">
          <a:xfrm>
            <a:off x="76200" y="3886200"/>
            <a:ext cx="4953000" cy="2902148"/>
          </a:xfrm>
          <a:prstGeom prst="rect">
            <a:avLst/>
          </a:prstGeom>
          <a:noFill/>
          <a:ln w="9525">
            <a:noFill/>
            <a:miter lim="800000"/>
            <a:headEnd/>
            <a:tailEnd/>
          </a:ln>
        </p:spPr>
      </p:pic>
      <p:pic>
        <p:nvPicPr>
          <p:cNvPr id="179204" name="Picture 4"/>
          <p:cNvPicPr>
            <a:picLocks noChangeAspect="1" noChangeArrowheads="1"/>
          </p:cNvPicPr>
          <p:nvPr/>
        </p:nvPicPr>
        <p:blipFill>
          <a:blip r:embed="rId3"/>
          <a:srcRect/>
          <a:stretch>
            <a:fillRect/>
          </a:stretch>
        </p:blipFill>
        <p:spPr bwMode="auto">
          <a:xfrm>
            <a:off x="4229396" y="3886200"/>
            <a:ext cx="4914603" cy="29717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McIDAS at ESPC</a:t>
            </a:r>
            <a:endParaRPr lang="en-US" dirty="0"/>
          </a:p>
        </p:txBody>
      </p:sp>
      <p:sp>
        <p:nvSpPr>
          <p:cNvPr id="4" name="Slide Number Placeholder 3"/>
          <p:cNvSpPr>
            <a:spLocks noGrp="1"/>
          </p:cNvSpPr>
          <p:nvPr>
            <p:ph type="sldNum" sz="quarter" idx="12"/>
          </p:nvPr>
        </p:nvSpPr>
        <p:spPr/>
        <p:txBody>
          <a:bodyPr/>
          <a:lstStyle/>
          <a:p>
            <a:fld id="{014F6455-80A1-42DE-9860-22FDDEB5BEB8}" type="slidenum">
              <a:rPr lang="en-US" smtClean="0"/>
              <a:pPr/>
              <a:t>18</a:t>
            </a:fld>
            <a:endParaRPr lang="en-US"/>
          </a:p>
        </p:txBody>
      </p:sp>
      <p:pic>
        <p:nvPicPr>
          <p:cNvPr id="178178" name="Picture 2"/>
          <p:cNvPicPr>
            <a:picLocks noChangeAspect="1" noChangeArrowheads="1"/>
          </p:cNvPicPr>
          <p:nvPr/>
        </p:nvPicPr>
        <p:blipFill>
          <a:blip r:embed="rId2"/>
          <a:srcRect/>
          <a:stretch>
            <a:fillRect/>
          </a:stretch>
        </p:blipFill>
        <p:spPr bwMode="auto">
          <a:xfrm>
            <a:off x="76200" y="4114800"/>
            <a:ext cx="5234976" cy="2590800"/>
          </a:xfrm>
          <a:prstGeom prst="rect">
            <a:avLst/>
          </a:prstGeom>
          <a:noFill/>
          <a:ln w="9525">
            <a:noFill/>
            <a:miter lim="800000"/>
            <a:headEnd/>
            <a:tailEnd/>
          </a:ln>
        </p:spPr>
      </p:pic>
      <p:pic>
        <p:nvPicPr>
          <p:cNvPr id="178179" name="Picture 3"/>
          <p:cNvPicPr>
            <a:picLocks noChangeAspect="1" noChangeArrowheads="1"/>
          </p:cNvPicPr>
          <p:nvPr/>
        </p:nvPicPr>
        <p:blipFill>
          <a:blip r:embed="rId3"/>
          <a:srcRect/>
          <a:stretch>
            <a:fillRect/>
          </a:stretch>
        </p:blipFill>
        <p:spPr bwMode="auto">
          <a:xfrm>
            <a:off x="4813308" y="4267200"/>
            <a:ext cx="4208716" cy="2209800"/>
          </a:xfrm>
          <a:prstGeom prst="rect">
            <a:avLst/>
          </a:prstGeom>
          <a:noFill/>
          <a:ln w="9525">
            <a:noFill/>
            <a:miter lim="800000"/>
            <a:headEnd/>
            <a:tailEnd/>
          </a:ln>
        </p:spPr>
      </p:pic>
      <p:sp>
        <p:nvSpPr>
          <p:cNvPr id="7" name="TextBox 6"/>
          <p:cNvSpPr txBox="1"/>
          <p:nvPr/>
        </p:nvSpPr>
        <p:spPr>
          <a:xfrm>
            <a:off x="152400" y="1371600"/>
            <a:ext cx="8839200" cy="2554545"/>
          </a:xfrm>
          <a:prstGeom prst="rect">
            <a:avLst/>
          </a:prstGeom>
          <a:noFill/>
        </p:spPr>
        <p:txBody>
          <a:bodyPr wrap="square" rtlCol="0">
            <a:spAutoFit/>
          </a:bodyPr>
          <a:lstStyle/>
          <a:p>
            <a:r>
              <a:rPr lang="en-US" sz="2000" dirty="0" smtClean="0"/>
              <a:t>Challenges at ESPC:</a:t>
            </a:r>
          </a:p>
          <a:p>
            <a:pPr>
              <a:buFont typeface="Arial" pitchFamily="34" charset="0"/>
              <a:buChar char="•"/>
            </a:pPr>
            <a:r>
              <a:rPr lang="en-US" sz="2000" dirty="0" smtClean="0"/>
              <a:t> Maintaining efficient access to servers for operations</a:t>
            </a:r>
          </a:p>
          <a:p>
            <a:pPr>
              <a:buFont typeface="Arial" pitchFamily="34" charset="0"/>
              <a:buChar char="•"/>
            </a:pPr>
            <a:r>
              <a:rPr lang="en-US" sz="2000" dirty="0" smtClean="0"/>
              <a:t> “Version-</a:t>
            </a:r>
            <a:r>
              <a:rPr lang="en-US" sz="2000" dirty="0" err="1" smtClean="0"/>
              <a:t>itis</a:t>
            </a:r>
            <a:r>
              <a:rPr lang="en-US" sz="2000" dirty="0" smtClean="0"/>
              <a:t>” between systems (GINI still running v.2005!)</a:t>
            </a:r>
          </a:p>
          <a:p>
            <a:pPr>
              <a:buFont typeface="Arial" pitchFamily="34" charset="0"/>
              <a:buChar char="•"/>
            </a:pPr>
            <a:r>
              <a:rPr lang="en-US" sz="2000" dirty="0" smtClean="0"/>
              <a:t> Additional customer requirements for advanced formats (GIS, KMZ)</a:t>
            </a:r>
          </a:p>
          <a:p>
            <a:pPr>
              <a:buFont typeface="Arial" pitchFamily="34" charset="0"/>
              <a:buChar char="•"/>
            </a:pPr>
            <a:r>
              <a:rPr lang="en-US" sz="2000" dirty="0" smtClean="0"/>
              <a:t> McIDAS-V Testing and Evaluation:</a:t>
            </a:r>
          </a:p>
          <a:p>
            <a:pPr lvl="1">
              <a:buFont typeface="Arial" pitchFamily="34" charset="0"/>
              <a:buChar char="•"/>
            </a:pPr>
            <a:r>
              <a:rPr lang="en-US" sz="2000" dirty="0" smtClean="0"/>
              <a:t> Performance</a:t>
            </a:r>
          </a:p>
          <a:p>
            <a:pPr lvl="1">
              <a:buFont typeface="Arial" pitchFamily="34" charset="0"/>
              <a:buChar char="•"/>
            </a:pPr>
            <a:r>
              <a:rPr lang="en-US" sz="2000" dirty="0" smtClean="0"/>
              <a:t> Functionality and carry over of –X commands used for years</a:t>
            </a:r>
          </a:p>
          <a:p>
            <a:pPr lvl="1">
              <a:buFont typeface="Arial" pitchFamily="34" charset="0"/>
              <a:buChar char="•"/>
            </a:pPr>
            <a:r>
              <a:rPr lang="en-US" sz="2000" dirty="0" smtClean="0"/>
              <a:t> Migration of software from –X to –V</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2011 NOAA Satellite Direct Readout Conference</a:t>
            </a:r>
            <a:endParaRPr lang="en-US" sz="3600" dirty="0"/>
          </a:p>
        </p:txBody>
      </p:sp>
      <p:sp>
        <p:nvSpPr>
          <p:cNvPr id="3" name="Content Placeholder 2"/>
          <p:cNvSpPr>
            <a:spLocks noGrp="1"/>
          </p:cNvSpPr>
          <p:nvPr>
            <p:ph idx="1"/>
          </p:nvPr>
        </p:nvSpPr>
        <p:spPr>
          <a:xfrm>
            <a:off x="609600" y="1371600"/>
            <a:ext cx="7772400" cy="4953000"/>
          </a:xfrm>
        </p:spPr>
        <p:txBody>
          <a:bodyPr/>
          <a:lstStyle/>
          <a:p>
            <a:r>
              <a:rPr lang="en-US" sz="2000" dirty="0" smtClean="0"/>
              <a:t>The focus of the conference will be on current GOES and POES data access, distribution, and preparing users for the upcoming changes to NOAA satellite programs. We will present users with information on APT, HRPT, GVAR, ARGOS DCS, GOES DCS, LRIT, EMWIN, </a:t>
            </a:r>
            <a:r>
              <a:rPr lang="en-US" sz="2000" dirty="0" err="1" smtClean="0"/>
              <a:t>GEONETCast</a:t>
            </a:r>
            <a:r>
              <a:rPr lang="en-US" sz="2000" dirty="0" smtClean="0"/>
              <a:t> Americas and other NOAA systems. We will also review the upcoming GOES-R and Joint Polar Satellite System (JPSS) Programs.</a:t>
            </a:r>
          </a:p>
          <a:p>
            <a:pPr>
              <a:buFont typeface="Arial" pitchFamily="34" charset="0"/>
              <a:buChar char="•"/>
            </a:pPr>
            <a:r>
              <a:rPr lang="en-US" dirty="0" smtClean="0"/>
              <a:t>April 4-8, 2011</a:t>
            </a:r>
          </a:p>
          <a:p>
            <a:pPr>
              <a:buFont typeface="Arial" pitchFamily="34" charset="0"/>
              <a:buChar char="•"/>
            </a:pPr>
            <a:r>
              <a:rPr lang="en-US" dirty="0" smtClean="0"/>
              <a:t>Hilton Miami Airport Hotel, Miami, FL</a:t>
            </a:r>
          </a:p>
          <a:p>
            <a:pPr>
              <a:buFont typeface="Arial" pitchFamily="34" charset="0"/>
              <a:buChar char="•"/>
            </a:pPr>
            <a:r>
              <a:rPr lang="en-US" dirty="0" smtClean="0"/>
              <a:t>directreadout.noaa.gov</a:t>
            </a:r>
          </a:p>
          <a:p>
            <a:pPr algn="ctr"/>
            <a:r>
              <a:rPr lang="en-US" sz="2000" dirty="0" smtClean="0"/>
              <a:t>“Real-time Access for Real-time Applications” </a:t>
            </a:r>
          </a:p>
          <a:p>
            <a:endParaRPr lang="en-US" sz="2000" dirty="0"/>
          </a:p>
        </p:txBody>
      </p:sp>
      <p:sp>
        <p:nvSpPr>
          <p:cNvPr id="4" name="Slide Number Placeholder 3"/>
          <p:cNvSpPr>
            <a:spLocks noGrp="1"/>
          </p:cNvSpPr>
          <p:nvPr>
            <p:ph type="sldNum" sz="quarter" idx="12"/>
          </p:nvPr>
        </p:nvSpPr>
        <p:spPr/>
        <p:txBody>
          <a:bodyPr/>
          <a:lstStyle/>
          <a:p>
            <a:fld id="{014F6455-80A1-42DE-9860-22FDDEB5BEB8}" type="slidenum">
              <a:rPr lang="en-US" smtClean="0"/>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4"/>
          <p:cNvSpPr>
            <a:spLocks noChangeArrowheads="1"/>
          </p:cNvSpPr>
          <p:nvPr/>
        </p:nvSpPr>
        <p:spPr bwMode="auto">
          <a:xfrm>
            <a:off x="0" y="0"/>
            <a:ext cx="9144000" cy="1143000"/>
          </a:xfrm>
          <a:prstGeom prst="rect">
            <a:avLst/>
          </a:prstGeom>
          <a:noFill/>
          <a:ln w="9525">
            <a:noFill/>
            <a:miter lim="800000"/>
            <a:headEnd/>
            <a:tailEnd/>
          </a:ln>
        </p:spPr>
        <p:txBody>
          <a:bodyPr lIns="92075" tIns="46038" rIns="92075" bIns="46038" anchor="ctr"/>
          <a:lstStyle/>
          <a:p>
            <a:pPr eaLnBrk="0" hangingPunct="0">
              <a:lnSpc>
                <a:spcPct val="80000"/>
              </a:lnSpc>
            </a:pPr>
            <a:r>
              <a:rPr lang="en-US" sz="3700">
                <a:solidFill>
                  <a:schemeClr val="bg1"/>
                </a:solidFill>
                <a:cs typeface="Arial" charset="0"/>
              </a:rPr>
              <a:t>             NOAA Satellite Program Overview</a:t>
            </a:r>
          </a:p>
        </p:txBody>
      </p:sp>
      <p:sp>
        <p:nvSpPr>
          <p:cNvPr id="139274" name="Rectangle 15"/>
          <p:cNvSpPr>
            <a:spLocks noChangeArrowheads="1"/>
          </p:cNvSpPr>
          <p:nvPr/>
        </p:nvSpPr>
        <p:spPr bwMode="auto">
          <a:xfrm>
            <a:off x="4562475" y="4379913"/>
            <a:ext cx="4581525" cy="1260475"/>
          </a:xfrm>
          <a:prstGeom prst="rect">
            <a:avLst/>
          </a:prstGeom>
          <a:noFill/>
          <a:ln w="9525">
            <a:noFill/>
            <a:miter lim="800000"/>
            <a:headEnd/>
            <a:tailEnd/>
          </a:ln>
        </p:spPr>
        <p:txBody>
          <a:bodyPr>
            <a:spAutoFit/>
          </a:bodyPr>
          <a:lstStyle/>
          <a:p>
            <a:pPr marL="114300" indent="-114300">
              <a:lnSpc>
                <a:spcPct val="90000"/>
              </a:lnSpc>
              <a:spcBef>
                <a:spcPct val="50000"/>
              </a:spcBef>
              <a:buFont typeface="Arial" charset="0"/>
              <a:buChar char="•"/>
            </a:pPr>
            <a:r>
              <a:rPr lang="en-US" sz="1500" dirty="0"/>
              <a:t>Two operational geostationary satellites</a:t>
            </a:r>
          </a:p>
          <a:p>
            <a:pPr marL="114300" indent="-114300">
              <a:lnSpc>
                <a:spcPct val="90000"/>
              </a:lnSpc>
              <a:spcBef>
                <a:spcPct val="50000"/>
              </a:spcBef>
              <a:buFont typeface="Arial" charset="0"/>
              <a:buChar char="•"/>
            </a:pPr>
            <a:r>
              <a:rPr lang="en-US" sz="1500" dirty="0"/>
              <a:t>On-orbit spare</a:t>
            </a:r>
          </a:p>
          <a:p>
            <a:pPr marL="114300" indent="-114300">
              <a:lnSpc>
                <a:spcPct val="90000"/>
              </a:lnSpc>
              <a:spcBef>
                <a:spcPct val="50000"/>
              </a:spcBef>
              <a:buFont typeface="Arial" charset="0"/>
              <a:buChar char="•"/>
            </a:pPr>
            <a:r>
              <a:rPr lang="en-US" sz="1500" dirty="0"/>
              <a:t>GOES-13 </a:t>
            </a:r>
            <a:r>
              <a:rPr lang="en-US" sz="1500" dirty="0" smtClean="0"/>
              <a:t>became GOES-East </a:t>
            </a:r>
            <a:r>
              <a:rPr lang="en-US" sz="1500" dirty="0"/>
              <a:t>on 4/14/10</a:t>
            </a:r>
          </a:p>
          <a:p>
            <a:pPr marL="114300" indent="-114300">
              <a:lnSpc>
                <a:spcPct val="90000"/>
              </a:lnSpc>
              <a:spcBef>
                <a:spcPct val="50000"/>
              </a:spcBef>
              <a:buFont typeface="Arial" charset="0"/>
              <a:buChar char="•"/>
            </a:pPr>
            <a:r>
              <a:rPr lang="en-US" sz="1500" dirty="0"/>
              <a:t>Continuity of operations since 1974</a:t>
            </a:r>
          </a:p>
        </p:txBody>
      </p:sp>
      <p:sp>
        <p:nvSpPr>
          <p:cNvPr id="139275" name="Rectangle 16"/>
          <p:cNvSpPr>
            <a:spLocks noChangeArrowheads="1"/>
          </p:cNvSpPr>
          <p:nvPr/>
        </p:nvSpPr>
        <p:spPr bwMode="auto">
          <a:xfrm>
            <a:off x="142875" y="4251325"/>
            <a:ext cx="4505325" cy="1879600"/>
          </a:xfrm>
          <a:prstGeom prst="rect">
            <a:avLst/>
          </a:prstGeom>
          <a:noFill/>
          <a:ln w="9525">
            <a:noFill/>
            <a:miter lim="800000"/>
            <a:headEnd/>
            <a:tailEnd/>
          </a:ln>
        </p:spPr>
        <p:txBody>
          <a:bodyPr>
            <a:spAutoFit/>
          </a:bodyPr>
          <a:lstStyle/>
          <a:p>
            <a:pPr marL="114300" indent="-114300">
              <a:lnSpc>
                <a:spcPct val="90000"/>
              </a:lnSpc>
              <a:spcBef>
                <a:spcPct val="50000"/>
              </a:spcBef>
              <a:buFont typeface="Arial" charset="0"/>
              <a:buChar char="•"/>
            </a:pPr>
            <a:r>
              <a:rPr lang="en-US" sz="1500"/>
              <a:t>Two polar operational satellites; one in morning and one in afternoon orbit</a:t>
            </a:r>
          </a:p>
          <a:p>
            <a:pPr marL="114300" indent="-114300">
              <a:lnSpc>
                <a:spcPct val="90000"/>
              </a:lnSpc>
              <a:spcBef>
                <a:spcPct val="50000"/>
              </a:spcBef>
              <a:buFont typeface="Arial" charset="0"/>
              <a:buChar char="•"/>
            </a:pPr>
            <a:r>
              <a:rPr lang="en-US" sz="1500"/>
              <a:t>Launch upon failure of imager or sounder</a:t>
            </a:r>
          </a:p>
          <a:p>
            <a:pPr marL="114300" indent="-114300">
              <a:lnSpc>
                <a:spcPct val="90000"/>
              </a:lnSpc>
              <a:spcBef>
                <a:spcPct val="50000"/>
              </a:spcBef>
              <a:buFont typeface="Arial" charset="0"/>
              <a:buChar char="•"/>
            </a:pPr>
            <a:r>
              <a:rPr lang="en-US" sz="1500"/>
              <a:t>Continuity of operations since early 1960s</a:t>
            </a:r>
          </a:p>
          <a:p>
            <a:pPr marL="114300" indent="-114300">
              <a:lnSpc>
                <a:spcPct val="90000"/>
              </a:lnSpc>
              <a:spcBef>
                <a:spcPct val="50000"/>
              </a:spcBef>
              <a:buFont typeface="Arial" charset="0"/>
              <a:buChar char="•"/>
            </a:pPr>
            <a:r>
              <a:rPr lang="en-US" sz="1500"/>
              <a:t>Since May 2007, NOAA using EUMETSAT satellite operationally for mid-morning orbit through NOAA/EUMETSAT partnership</a:t>
            </a:r>
          </a:p>
        </p:txBody>
      </p:sp>
      <p:sp>
        <p:nvSpPr>
          <p:cNvPr id="139276" name="Text Box 17"/>
          <p:cNvSpPr txBox="1">
            <a:spLocks noChangeArrowheads="1"/>
          </p:cNvSpPr>
          <p:nvPr/>
        </p:nvSpPr>
        <p:spPr bwMode="auto">
          <a:xfrm>
            <a:off x="1571625" y="6554788"/>
            <a:ext cx="7791450" cy="274637"/>
          </a:xfrm>
          <a:prstGeom prst="rect">
            <a:avLst/>
          </a:prstGeom>
          <a:noFill/>
          <a:ln w="9525">
            <a:noFill/>
            <a:miter lim="800000"/>
            <a:headEnd/>
            <a:tailEnd/>
          </a:ln>
        </p:spPr>
        <p:txBody>
          <a:bodyPr>
            <a:spAutoFit/>
          </a:bodyPr>
          <a:lstStyle/>
          <a:p>
            <a:r>
              <a:rPr lang="en-US" sz="1200"/>
              <a:t>Note:  Satellites are labeled with letters on the ground and changed to numbers on orbit </a:t>
            </a:r>
          </a:p>
        </p:txBody>
      </p:sp>
      <p:sp>
        <p:nvSpPr>
          <p:cNvPr id="139277" name="Text Box 18"/>
          <p:cNvSpPr txBox="1">
            <a:spLocks noChangeArrowheads="1"/>
          </p:cNvSpPr>
          <p:nvPr/>
        </p:nvSpPr>
        <p:spPr bwMode="auto">
          <a:xfrm>
            <a:off x="1333500" y="6105525"/>
            <a:ext cx="6591300" cy="385763"/>
          </a:xfrm>
          <a:prstGeom prst="rect">
            <a:avLst/>
          </a:prstGeom>
          <a:solidFill>
            <a:srgbClr val="FFFFFF">
              <a:alpha val="59999"/>
            </a:srgbClr>
          </a:solidFill>
          <a:ln w="19050">
            <a:solidFill>
              <a:schemeClr val="tx1"/>
            </a:solidFill>
            <a:miter lim="800000"/>
            <a:headEnd/>
            <a:tailEnd/>
          </a:ln>
        </p:spPr>
        <p:txBody>
          <a:bodyPr>
            <a:spAutoFit/>
          </a:bodyPr>
          <a:lstStyle/>
          <a:p>
            <a:pPr algn="ctr"/>
            <a:r>
              <a:rPr lang="en-US" sz="1400" b="1"/>
              <a:t>DOC/NOAA is the U.S. civil operational</a:t>
            </a:r>
            <a:r>
              <a:rPr lang="en-US" b="1"/>
              <a:t> </a:t>
            </a:r>
            <a:r>
              <a:rPr lang="en-US" sz="1400" b="1"/>
              <a:t>environmental satellite agency </a:t>
            </a:r>
          </a:p>
        </p:txBody>
      </p:sp>
      <p:sp>
        <p:nvSpPr>
          <p:cNvPr id="139278" name="Text Box 19"/>
          <p:cNvSpPr txBox="1">
            <a:spLocks noChangeArrowheads="1"/>
          </p:cNvSpPr>
          <p:nvPr/>
        </p:nvSpPr>
        <p:spPr bwMode="auto">
          <a:xfrm>
            <a:off x="76200" y="1731963"/>
            <a:ext cx="1905000" cy="396875"/>
          </a:xfrm>
          <a:prstGeom prst="rect">
            <a:avLst/>
          </a:prstGeom>
          <a:noFill/>
          <a:ln w="9525">
            <a:noFill/>
            <a:miter lim="800000"/>
            <a:headEnd/>
            <a:tailEnd/>
          </a:ln>
        </p:spPr>
        <p:txBody>
          <a:bodyPr>
            <a:spAutoFit/>
          </a:bodyPr>
          <a:lstStyle/>
          <a:p>
            <a:pPr>
              <a:spcBef>
                <a:spcPct val="50000"/>
              </a:spcBef>
            </a:pPr>
            <a:r>
              <a:rPr lang="en-US" sz="1000" b="1"/>
              <a:t>2 p.m. Orbit</a:t>
            </a:r>
            <a:br>
              <a:rPr lang="en-US" sz="1000" b="1"/>
            </a:br>
            <a:endParaRPr lang="en-US" sz="1000" b="1"/>
          </a:p>
        </p:txBody>
      </p:sp>
      <p:sp>
        <p:nvSpPr>
          <p:cNvPr id="139279" name="Text Box 20"/>
          <p:cNvSpPr txBox="1">
            <a:spLocks noChangeArrowheads="1"/>
          </p:cNvSpPr>
          <p:nvPr/>
        </p:nvSpPr>
        <p:spPr bwMode="auto">
          <a:xfrm>
            <a:off x="0" y="3343275"/>
            <a:ext cx="2057400" cy="396875"/>
          </a:xfrm>
          <a:prstGeom prst="rect">
            <a:avLst/>
          </a:prstGeom>
          <a:noFill/>
          <a:ln w="9525" algn="ctr">
            <a:noFill/>
            <a:miter lim="800000"/>
            <a:headEnd/>
            <a:tailEnd/>
          </a:ln>
        </p:spPr>
        <p:txBody>
          <a:bodyPr>
            <a:spAutoFit/>
          </a:bodyPr>
          <a:lstStyle/>
          <a:p>
            <a:pPr>
              <a:spcBef>
                <a:spcPct val="50000"/>
              </a:spcBef>
            </a:pPr>
            <a:r>
              <a:rPr lang="en-US" sz="1000" b="1"/>
              <a:t>10 a.m. Orbit</a:t>
            </a:r>
            <a:br>
              <a:rPr lang="en-US" sz="1000" b="1"/>
            </a:br>
            <a:endParaRPr lang="en-US" sz="1000" b="1"/>
          </a:p>
        </p:txBody>
      </p:sp>
      <p:pic>
        <p:nvPicPr>
          <p:cNvPr id="139280" name="Picture 21" descr="Orbits 00Z 1400"/>
          <p:cNvPicPr>
            <a:picLocks noChangeAspect="1" noChangeArrowheads="1"/>
          </p:cNvPicPr>
          <p:nvPr/>
        </p:nvPicPr>
        <p:blipFill>
          <a:blip r:embed="rId2" cstate="email"/>
          <a:srcRect/>
          <a:stretch>
            <a:fillRect/>
          </a:stretch>
        </p:blipFill>
        <p:spPr bwMode="auto">
          <a:xfrm>
            <a:off x="992188" y="1052513"/>
            <a:ext cx="3198812" cy="1603375"/>
          </a:xfrm>
          <a:prstGeom prst="rect">
            <a:avLst/>
          </a:prstGeom>
          <a:noFill/>
          <a:ln w="9525">
            <a:noFill/>
            <a:miter lim="800000"/>
            <a:headEnd/>
            <a:tailEnd/>
          </a:ln>
        </p:spPr>
      </p:pic>
      <p:pic>
        <p:nvPicPr>
          <p:cNvPr id="139281" name="Picture 22" descr="Orbits 00Z 1000"/>
          <p:cNvPicPr>
            <a:picLocks noChangeAspect="1" noChangeArrowheads="1"/>
          </p:cNvPicPr>
          <p:nvPr/>
        </p:nvPicPr>
        <p:blipFill>
          <a:blip r:embed="rId3" cstate="email"/>
          <a:srcRect/>
          <a:stretch>
            <a:fillRect/>
          </a:stretch>
        </p:blipFill>
        <p:spPr bwMode="auto">
          <a:xfrm>
            <a:off x="1001713" y="2663825"/>
            <a:ext cx="3198812" cy="1603375"/>
          </a:xfrm>
          <a:prstGeom prst="rect">
            <a:avLst/>
          </a:prstGeom>
          <a:noFill/>
          <a:ln w="9525">
            <a:noFill/>
            <a:miter lim="800000"/>
            <a:headEnd/>
            <a:tailEnd/>
          </a:ln>
        </p:spPr>
      </p:pic>
      <p:pic>
        <p:nvPicPr>
          <p:cNvPr id="28" name="Picture 4"/>
          <p:cNvPicPr>
            <a:picLocks noChangeAspect="1" noChangeArrowheads="1"/>
          </p:cNvPicPr>
          <p:nvPr/>
        </p:nvPicPr>
        <p:blipFill>
          <a:blip r:embed="rId4" cstate="email"/>
          <a:srcRect/>
          <a:stretch>
            <a:fillRect/>
          </a:stretch>
        </p:blipFill>
        <p:spPr bwMode="auto">
          <a:xfrm>
            <a:off x="4554538" y="1298575"/>
            <a:ext cx="4351337" cy="2686050"/>
          </a:xfrm>
          <a:prstGeom prst="rect">
            <a:avLst/>
          </a:prstGeom>
          <a:noFill/>
          <a:ln w="9525">
            <a:noFill/>
            <a:miter lim="800000"/>
            <a:headEnd/>
            <a:tailEnd/>
          </a:ln>
          <a:effectLst/>
        </p:spPr>
      </p:pic>
      <p:grpSp>
        <p:nvGrpSpPr>
          <p:cNvPr id="29" name="Group 5"/>
          <p:cNvGrpSpPr>
            <a:grpSpLocks noChangeAspect="1"/>
          </p:cNvGrpSpPr>
          <p:nvPr/>
        </p:nvGrpSpPr>
        <p:grpSpPr bwMode="auto">
          <a:xfrm>
            <a:off x="6335713" y="1584325"/>
            <a:ext cx="1439862" cy="2057400"/>
            <a:chOff x="2352" y="432"/>
            <a:chExt cx="1344" cy="1920"/>
          </a:xfrm>
        </p:grpSpPr>
        <p:sp>
          <p:nvSpPr>
            <p:cNvPr id="30" name="AutoShape 6"/>
            <p:cNvSpPr>
              <a:spLocks noChangeAspect="1" noChangeArrowheads="1"/>
            </p:cNvSpPr>
            <p:nvPr/>
          </p:nvSpPr>
          <p:spPr bwMode="auto">
            <a:xfrm rot="16200000">
              <a:off x="2544" y="240"/>
              <a:ext cx="960" cy="1344"/>
            </a:xfrm>
            <a:prstGeom prst="flowChartDelay">
              <a:avLst/>
            </a:prstGeom>
            <a:solidFill>
              <a:schemeClr val="hlink">
                <a:alpha val="39999"/>
              </a:schemeClr>
            </a:solidFill>
            <a:ln w="9525">
              <a:noFill/>
              <a:miter lim="800000"/>
              <a:headEnd/>
              <a:tailEnd/>
            </a:ln>
            <a:effectLst/>
          </p:spPr>
          <p:txBody>
            <a:bodyPr wrap="none" anchor="ctr"/>
            <a:lstStyle/>
            <a:p>
              <a:endParaRPr lang="en-US"/>
            </a:p>
          </p:txBody>
        </p:sp>
        <p:sp>
          <p:nvSpPr>
            <p:cNvPr id="31" name="AutoShape 7"/>
            <p:cNvSpPr>
              <a:spLocks noChangeAspect="1" noChangeArrowheads="1"/>
            </p:cNvSpPr>
            <p:nvPr/>
          </p:nvSpPr>
          <p:spPr bwMode="auto">
            <a:xfrm rot="16200000" flipH="1" flipV="1">
              <a:off x="2544" y="1200"/>
              <a:ext cx="960" cy="1344"/>
            </a:xfrm>
            <a:prstGeom prst="flowChartDelay">
              <a:avLst/>
            </a:prstGeom>
            <a:solidFill>
              <a:schemeClr val="hlink">
                <a:alpha val="39999"/>
              </a:schemeClr>
            </a:solidFill>
            <a:ln w="9525">
              <a:noFill/>
              <a:miter lim="800000"/>
              <a:headEnd/>
              <a:tailEnd/>
            </a:ln>
            <a:effectLst/>
          </p:spPr>
          <p:txBody>
            <a:bodyPr wrap="none" anchor="ctr"/>
            <a:lstStyle/>
            <a:p>
              <a:endParaRPr lang="en-US"/>
            </a:p>
          </p:txBody>
        </p:sp>
      </p:grpSp>
      <p:grpSp>
        <p:nvGrpSpPr>
          <p:cNvPr id="32" name="Group 8"/>
          <p:cNvGrpSpPr>
            <a:grpSpLocks noChangeAspect="1"/>
          </p:cNvGrpSpPr>
          <p:nvPr/>
        </p:nvGrpSpPr>
        <p:grpSpPr bwMode="auto">
          <a:xfrm>
            <a:off x="5411788" y="1584325"/>
            <a:ext cx="1439862" cy="2057400"/>
            <a:chOff x="2352" y="432"/>
            <a:chExt cx="1344" cy="1920"/>
          </a:xfrm>
        </p:grpSpPr>
        <p:sp>
          <p:nvSpPr>
            <p:cNvPr id="33" name="AutoShape 9"/>
            <p:cNvSpPr>
              <a:spLocks noChangeAspect="1" noChangeArrowheads="1"/>
            </p:cNvSpPr>
            <p:nvPr/>
          </p:nvSpPr>
          <p:spPr bwMode="auto">
            <a:xfrm rot="16200000">
              <a:off x="2544" y="240"/>
              <a:ext cx="960" cy="1344"/>
            </a:xfrm>
            <a:prstGeom prst="flowChartDelay">
              <a:avLst/>
            </a:prstGeom>
            <a:solidFill>
              <a:schemeClr val="hlink">
                <a:alpha val="39999"/>
              </a:schemeClr>
            </a:solidFill>
            <a:ln w="9525">
              <a:noFill/>
              <a:miter lim="800000"/>
              <a:headEnd/>
              <a:tailEnd/>
            </a:ln>
            <a:effectLst/>
          </p:spPr>
          <p:txBody>
            <a:bodyPr wrap="none" anchor="ctr"/>
            <a:lstStyle/>
            <a:p>
              <a:endParaRPr lang="en-US"/>
            </a:p>
          </p:txBody>
        </p:sp>
        <p:sp>
          <p:nvSpPr>
            <p:cNvPr id="34" name="AutoShape 10"/>
            <p:cNvSpPr>
              <a:spLocks noChangeAspect="1" noChangeArrowheads="1"/>
            </p:cNvSpPr>
            <p:nvPr/>
          </p:nvSpPr>
          <p:spPr bwMode="auto">
            <a:xfrm rot="16200000" flipH="1" flipV="1">
              <a:off x="2544" y="1200"/>
              <a:ext cx="960" cy="1344"/>
            </a:xfrm>
            <a:prstGeom prst="flowChartDelay">
              <a:avLst/>
            </a:prstGeom>
            <a:solidFill>
              <a:schemeClr val="hlink">
                <a:alpha val="39999"/>
              </a:schemeClr>
            </a:solidFill>
            <a:ln w="9525">
              <a:noFill/>
              <a:miter lim="800000"/>
              <a:headEnd/>
              <a:tailEnd/>
            </a:ln>
            <a:effectLst/>
          </p:spPr>
          <p:txBody>
            <a:bodyPr wrap="none" anchor="ctr"/>
            <a:lstStyle/>
            <a:p>
              <a:endParaRPr lang="en-US"/>
            </a:p>
          </p:txBody>
        </p:sp>
      </p:grpSp>
      <p:grpSp>
        <p:nvGrpSpPr>
          <p:cNvPr id="35" name="Group 11"/>
          <p:cNvGrpSpPr>
            <a:grpSpLocks noChangeAspect="1"/>
          </p:cNvGrpSpPr>
          <p:nvPr/>
        </p:nvGrpSpPr>
        <p:grpSpPr bwMode="auto">
          <a:xfrm>
            <a:off x="6729413" y="1597025"/>
            <a:ext cx="1439862" cy="2057400"/>
            <a:chOff x="2352" y="432"/>
            <a:chExt cx="1344" cy="1920"/>
          </a:xfrm>
        </p:grpSpPr>
        <p:sp>
          <p:nvSpPr>
            <p:cNvPr id="36" name="AutoShape 12"/>
            <p:cNvSpPr>
              <a:spLocks noChangeAspect="1" noChangeArrowheads="1"/>
            </p:cNvSpPr>
            <p:nvPr/>
          </p:nvSpPr>
          <p:spPr bwMode="auto">
            <a:xfrm rot="16200000">
              <a:off x="2544" y="240"/>
              <a:ext cx="960" cy="1344"/>
            </a:xfrm>
            <a:prstGeom prst="flowChartDelay">
              <a:avLst/>
            </a:prstGeom>
            <a:solidFill>
              <a:schemeClr val="hlink">
                <a:alpha val="30000"/>
              </a:schemeClr>
            </a:solidFill>
            <a:ln w="9525">
              <a:noFill/>
              <a:miter lim="800000"/>
              <a:headEnd/>
              <a:tailEnd/>
            </a:ln>
            <a:effectLst/>
          </p:spPr>
          <p:txBody>
            <a:bodyPr wrap="none" anchor="ctr"/>
            <a:lstStyle/>
            <a:p>
              <a:endParaRPr lang="en-US"/>
            </a:p>
          </p:txBody>
        </p:sp>
        <p:sp>
          <p:nvSpPr>
            <p:cNvPr id="37" name="AutoShape 13"/>
            <p:cNvSpPr>
              <a:spLocks noChangeAspect="1" noChangeArrowheads="1"/>
            </p:cNvSpPr>
            <p:nvPr/>
          </p:nvSpPr>
          <p:spPr bwMode="auto">
            <a:xfrm rot="16200000" flipH="1" flipV="1">
              <a:off x="2544" y="1200"/>
              <a:ext cx="960" cy="1344"/>
            </a:xfrm>
            <a:prstGeom prst="flowChartDelay">
              <a:avLst/>
            </a:prstGeom>
            <a:solidFill>
              <a:schemeClr val="hlink">
                <a:alpha val="30000"/>
              </a:schemeClr>
            </a:solidFill>
            <a:ln w="9525">
              <a:noFill/>
              <a:miter lim="800000"/>
              <a:headEnd/>
              <a:tailEnd/>
            </a:ln>
            <a:effectLst/>
          </p:spPr>
          <p:txBody>
            <a:bodyPr wrap="none" anchor="ctr"/>
            <a:lstStyle/>
            <a:p>
              <a:endParaRPr lang="en-US"/>
            </a:p>
          </p:txBody>
        </p:sp>
      </p:grpSp>
      <p:sp>
        <p:nvSpPr>
          <p:cNvPr id="38" name="Rectangle 23"/>
          <p:cNvSpPr>
            <a:spLocks noChangeAspect="1" noChangeArrowheads="1"/>
          </p:cNvSpPr>
          <p:nvPr/>
        </p:nvSpPr>
        <p:spPr bwMode="auto">
          <a:xfrm>
            <a:off x="5795963" y="1995488"/>
            <a:ext cx="511175" cy="246062"/>
          </a:xfrm>
          <a:prstGeom prst="rect">
            <a:avLst/>
          </a:prstGeom>
          <a:noFill/>
          <a:ln w="9525">
            <a:noFill/>
            <a:miter lim="800000"/>
            <a:headEnd/>
            <a:tailEnd/>
          </a:ln>
        </p:spPr>
        <p:txBody>
          <a:bodyPr wrap="none" lIns="0" tIns="0" rIns="0" bIns="0">
            <a:spAutoFit/>
          </a:bodyPr>
          <a:lstStyle/>
          <a:p>
            <a:pPr algn="ctr"/>
            <a:r>
              <a:rPr lang="en-US" sz="800" b="1">
                <a:solidFill>
                  <a:srgbClr val="FFFF99"/>
                </a:solidFill>
              </a:rPr>
              <a:t>GOES-11</a:t>
            </a:r>
          </a:p>
          <a:p>
            <a:pPr algn="ctr"/>
            <a:r>
              <a:rPr lang="en-US" sz="800" b="1">
                <a:solidFill>
                  <a:srgbClr val="FFFF99"/>
                </a:solidFill>
              </a:rPr>
              <a:t>135° West </a:t>
            </a:r>
          </a:p>
        </p:txBody>
      </p:sp>
      <p:sp>
        <p:nvSpPr>
          <p:cNvPr id="39" name="Rectangle 24"/>
          <p:cNvSpPr>
            <a:spLocks noChangeAspect="1" noChangeArrowheads="1"/>
          </p:cNvSpPr>
          <p:nvPr/>
        </p:nvSpPr>
        <p:spPr bwMode="auto">
          <a:xfrm>
            <a:off x="6809738" y="1995488"/>
            <a:ext cx="460062" cy="246221"/>
          </a:xfrm>
          <a:prstGeom prst="rect">
            <a:avLst/>
          </a:prstGeom>
          <a:noFill/>
          <a:ln w="9525">
            <a:noFill/>
            <a:miter lim="800000"/>
            <a:headEnd/>
            <a:tailEnd/>
          </a:ln>
        </p:spPr>
        <p:txBody>
          <a:bodyPr wrap="none" lIns="0" tIns="0" rIns="0" bIns="0">
            <a:spAutoFit/>
          </a:bodyPr>
          <a:lstStyle/>
          <a:p>
            <a:pPr algn="ctr"/>
            <a:r>
              <a:rPr lang="en-US" sz="800" b="1" dirty="0" smtClean="0">
                <a:solidFill>
                  <a:srgbClr val="FFFF99"/>
                </a:solidFill>
              </a:rPr>
              <a:t>GOES-13</a:t>
            </a:r>
            <a:endParaRPr lang="en-US" sz="800" b="1" dirty="0">
              <a:solidFill>
                <a:srgbClr val="FFFF99"/>
              </a:solidFill>
            </a:endParaRPr>
          </a:p>
          <a:p>
            <a:pPr algn="ctr"/>
            <a:r>
              <a:rPr lang="en-US" sz="800" b="1" dirty="0">
                <a:solidFill>
                  <a:srgbClr val="FFFF99"/>
                </a:solidFill>
              </a:rPr>
              <a:t>75° West </a:t>
            </a:r>
          </a:p>
        </p:txBody>
      </p:sp>
      <p:sp>
        <p:nvSpPr>
          <p:cNvPr id="40" name="Rectangle 25"/>
          <p:cNvSpPr>
            <a:spLocks noChangeAspect="1" noChangeArrowheads="1"/>
          </p:cNvSpPr>
          <p:nvPr/>
        </p:nvSpPr>
        <p:spPr bwMode="auto">
          <a:xfrm>
            <a:off x="6248400" y="3022600"/>
            <a:ext cx="476091" cy="246221"/>
          </a:xfrm>
          <a:prstGeom prst="rect">
            <a:avLst/>
          </a:prstGeom>
          <a:noFill/>
          <a:ln w="9525">
            <a:noFill/>
            <a:miter lim="800000"/>
            <a:headEnd/>
            <a:tailEnd/>
          </a:ln>
        </p:spPr>
        <p:txBody>
          <a:bodyPr wrap="none" lIns="0" tIns="0" rIns="0" bIns="0">
            <a:spAutoFit/>
          </a:bodyPr>
          <a:lstStyle/>
          <a:p>
            <a:pPr algn="ctr"/>
            <a:r>
              <a:rPr lang="en-US" sz="800" b="1" dirty="0" smtClean="0">
                <a:solidFill>
                  <a:srgbClr val="FFFF99"/>
                </a:solidFill>
              </a:rPr>
              <a:t>GOES-14 </a:t>
            </a:r>
          </a:p>
          <a:p>
            <a:pPr algn="ctr"/>
            <a:r>
              <a:rPr lang="en-US" sz="800" b="1" dirty="0" smtClean="0">
                <a:solidFill>
                  <a:srgbClr val="FFFF99"/>
                </a:solidFill>
              </a:rPr>
              <a:t>@ 105°W</a:t>
            </a:r>
            <a:endParaRPr lang="en-US" sz="800" b="1" dirty="0">
              <a:solidFill>
                <a:srgbClr val="FFFF99"/>
              </a:solidFill>
            </a:endParaRPr>
          </a:p>
        </p:txBody>
      </p:sp>
      <p:pic>
        <p:nvPicPr>
          <p:cNvPr id="41" name="Picture 26" descr="goes n sat"/>
          <p:cNvPicPr>
            <a:picLocks noChangeAspect="1" noChangeArrowheads="1"/>
          </p:cNvPicPr>
          <p:nvPr/>
        </p:nvPicPr>
        <p:blipFill>
          <a:blip r:embed="rId5" cstate="email">
            <a:clrChange>
              <a:clrFrom>
                <a:srgbClr val="00009C"/>
              </a:clrFrom>
              <a:clrTo>
                <a:srgbClr val="00009C">
                  <a:alpha val="0"/>
                </a:srgbClr>
              </a:clrTo>
            </a:clrChange>
          </a:blip>
          <a:srcRect/>
          <a:stretch>
            <a:fillRect/>
          </a:stretch>
        </p:blipFill>
        <p:spPr bwMode="auto">
          <a:xfrm>
            <a:off x="6324600" y="2246313"/>
            <a:ext cx="339725" cy="566737"/>
          </a:xfrm>
          <a:prstGeom prst="rect">
            <a:avLst/>
          </a:prstGeom>
          <a:noFill/>
        </p:spPr>
      </p:pic>
      <p:pic>
        <p:nvPicPr>
          <p:cNvPr id="42" name="Picture 27" descr="goessat2"/>
          <p:cNvPicPr>
            <a:picLocks noChangeAspect="1" noChangeArrowheads="1"/>
          </p:cNvPicPr>
          <p:nvPr/>
        </p:nvPicPr>
        <p:blipFill>
          <a:blip r:embed="rId6" cstate="email">
            <a:clrChange>
              <a:clrFrom>
                <a:srgbClr val="010066"/>
              </a:clrFrom>
              <a:clrTo>
                <a:srgbClr val="010066">
                  <a:alpha val="0"/>
                </a:srgbClr>
              </a:clrTo>
            </a:clrChange>
          </a:blip>
          <a:srcRect/>
          <a:stretch>
            <a:fillRect/>
          </a:stretch>
        </p:blipFill>
        <p:spPr bwMode="auto">
          <a:xfrm>
            <a:off x="6019800" y="2455863"/>
            <a:ext cx="257175" cy="490537"/>
          </a:xfrm>
          <a:prstGeom prst="rect">
            <a:avLst/>
          </a:prstGeom>
          <a:noFill/>
        </p:spPr>
      </p:pic>
      <p:pic>
        <p:nvPicPr>
          <p:cNvPr id="44" name="Picture 29" descr="goessat2"/>
          <p:cNvPicPr>
            <a:picLocks noChangeAspect="1" noChangeArrowheads="1"/>
          </p:cNvPicPr>
          <p:nvPr/>
        </p:nvPicPr>
        <p:blipFill>
          <a:blip r:embed="rId7" cstate="email">
            <a:clrChange>
              <a:clrFrom>
                <a:srgbClr val="000066"/>
              </a:clrFrom>
              <a:clrTo>
                <a:srgbClr val="000066">
                  <a:alpha val="0"/>
                </a:srgbClr>
              </a:clrTo>
            </a:clrChange>
          </a:blip>
          <a:srcRect/>
          <a:stretch>
            <a:fillRect/>
          </a:stretch>
        </p:blipFill>
        <p:spPr bwMode="auto">
          <a:xfrm>
            <a:off x="7315200" y="2328863"/>
            <a:ext cx="257175" cy="490537"/>
          </a:xfrm>
          <a:prstGeom prst="rect">
            <a:avLst/>
          </a:prstGeom>
          <a:noFill/>
        </p:spPr>
      </p:pic>
      <p:sp>
        <p:nvSpPr>
          <p:cNvPr id="45" name="Rectangle 30"/>
          <p:cNvSpPr>
            <a:spLocks noChangeAspect="1" noChangeArrowheads="1"/>
          </p:cNvSpPr>
          <p:nvPr/>
        </p:nvSpPr>
        <p:spPr bwMode="auto">
          <a:xfrm>
            <a:off x="7317738" y="1989138"/>
            <a:ext cx="460062" cy="246221"/>
          </a:xfrm>
          <a:prstGeom prst="rect">
            <a:avLst/>
          </a:prstGeom>
          <a:noFill/>
          <a:ln w="9525">
            <a:noFill/>
            <a:miter lim="800000"/>
            <a:headEnd/>
            <a:tailEnd/>
          </a:ln>
        </p:spPr>
        <p:txBody>
          <a:bodyPr wrap="none" lIns="0" tIns="0" rIns="0" bIns="0">
            <a:spAutoFit/>
          </a:bodyPr>
          <a:lstStyle/>
          <a:p>
            <a:pPr algn="ctr"/>
            <a:r>
              <a:rPr lang="en-US" sz="800" b="1" dirty="0" smtClean="0">
                <a:solidFill>
                  <a:srgbClr val="FFFF99"/>
                </a:solidFill>
              </a:rPr>
              <a:t>GOES-12</a:t>
            </a:r>
            <a:endParaRPr lang="en-US" sz="800" b="1" dirty="0">
              <a:solidFill>
                <a:srgbClr val="FFFF99"/>
              </a:solidFill>
            </a:endParaRPr>
          </a:p>
          <a:p>
            <a:pPr algn="ctr"/>
            <a:r>
              <a:rPr lang="en-US" sz="800" b="1" dirty="0">
                <a:solidFill>
                  <a:srgbClr val="FFFF99"/>
                </a:solidFill>
              </a:rPr>
              <a:t>60° West </a:t>
            </a:r>
          </a:p>
        </p:txBody>
      </p:sp>
      <p:pic>
        <p:nvPicPr>
          <p:cNvPr id="46" name="Picture 26" descr="goes n sat"/>
          <p:cNvPicPr>
            <a:picLocks noChangeAspect="1" noChangeArrowheads="1"/>
          </p:cNvPicPr>
          <p:nvPr/>
        </p:nvPicPr>
        <p:blipFill>
          <a:blip r:embed="rId5" cstate="email">
            <a:clrChange>
              <a:clrFrom>
                <a:srgbClr val="00009C"/>
              </a:clrFrom>
              <a:clrTo>
                <a:srgbClr val="00009C">
                  <a:alpha val="0"/>
                </a:srgbClr>
              </a:clrTo>
            </a:clrChange>
          </a:blip>
          <a:srcRect/>
          <a:stretch>
            <a:fillRect/>
          </a:stretch>
        </p:blipFill>
        <p:spPr bwMode="auto">
          <a:xfrm>
            <a:off x="6629400" y="2252663"/>
            <a:ext cx="339725" cy="566737"/>
          </a:xfrm>
          <a:prstGeom prst="rect">
            <a:avLst/>
          </a:prstGeom>
          <a:noFill/>
        </p:spPr>
      </p:pic>
      <p:pic>
        <p:nvPicPr>
          <p:cNvPr id="47" name="Picture 26" descr="goes n sat"/>
          <p:cNvPicPr>
            <a:picLocks noChangeAspect="1" noChangeArrowheads="1"/>
          </p:cNvPicPr>
          <p:nvPr/>
        </p:nvPicPr>
        <p:blipFill>
          <a:blip r:embed="rId5" cstate="email">
            <a:clrChange>
              <a:clrFrom>
                <a:srgbClr val="00009C"/>
              </a:clrFrom>
              <a:clrTo>
                <a:srgbClr val="00009C">
                  <a:alpha val="0"/>
                </a:srgbClr>
              </a:clrTo>
            </a:clrChange>
          </a:blip>
          <a:srcRect/>
          <a:stretch>
            <a:fillRect/>
          </a:stretch>
        </p:blipFill>
        <p:spPr bwMode="auto">
          <a:xfrm>
            <a:off x="7010400" y="2252663"/>
            <a:ext cx="339725" cy="566737"/>
          </a:xfrm>
          <a:prstGeom prst="rect">
            <a:avLst/>
          </a:prstGeom>
          <a:noFill/>
        </p:spPr>
      </p:pic>
      <p:sp>
        <p:nvSpPr>
          <p:cNvPr id="49" name="Rectangle 25"/>
          <p:cNvSpPr>
            <a:spLocks noChangeAspect="1" noChangeArrowheads="1"/>
          </p:cNvSpPr>
          <p:nvPr/>
        </p:nvSpPr>
        <p:spPr bwMode="auto">
          <a:xfrm>
            <a:off x="6839109" y="3030379"/>
            <a:ext cx="476092" cy="246221"/>
          </a:xfrm>
          <a:prstGeom prst="rect">
            <a:avLst/>
          </a:prstGeom>
          <a:noFill/>
          <a:ln w="9525">
            <a:noFill/>
            <a:miter lim="800000"/>
            <a:headEnd/>
            <a:tailEnd/>
          </a:ln>
        </p:spPr>
        <p:txBody>
          <a:bodyPr wrap="none" lIns="0" tIns="0" rIns="0" bIns="0">
            <a:spAutoFit/>
          </a:bodyPr>
          <a:lstStyle/>
          <a:p>
            <a:pPr algn="ctr"/>
            <a:r>
              <a:rPr lang="en-US" sz="800" b="1" dirty="0" smtClean="0">
                <a:solidFill>
                  <a:srgbClr val="FFFF99"/>
                </a:solidFill>
              </a:rPr>
              <a:t>GOES-15 </a:t>
            </a:r>
          </a:p>
          <a:p>
            <a:pPr algn="ctr"/>
            <a:r>
              <a:rPr lang="en-US" sz="800" b="1" dirty="0" smtClean="0">
                <a:solidFill>
                  <a:srgbClr val="FFFF99"/>
                </a:solidFill>
              </a:rPr>
              <a:t>@ 90°W</a:t>
            </a:r>
            <a:endParaRPr lang="en-US" sz="800" b="1" dirty="0">
              <a:solidFill>
                <a:srgbClr val="FFFF99"/>
              </a:solidFill>
            </a:endParaRPr>
          </a:p>
        </p:txBody>
      </p:sp>
      <p:sp>
        <p:nvSpPr>
          <p:cNvPr id="50" name="Line 36"/>
          <p:cNvSpPr>
            <a:spLocks noChangeShapeType="1"/>
          </p:cNvSpPr>
          <p:nvPr/>
        </p:nvSpPr>
        <p:spPr bwMode="auto">
          <a:xfrm flipV="1">
            <a:off x="6400800" y="2743200"/>
            <a:ext cx="76200" cy="228600"/>
          </a:xfrm>
          <a:prstGeom prst="line">
            <a:avLst/>
          </a:prstGeom>
          <a:noFill/>
          <a:ln w="3175">
            <a:solidFill>
              <a:srgbClr val="FFFF99"/>
            </a:solidFill>
            <a:round/>
            <a:headEnd/>
            <a:tailEnd type="triangle" w="med" len="med"/>
          </a:ln>
          <a:effectLst/>
        </p:spPr>
        <p:txBody>
          <a:bodyPr/>
          <a:lstStyle/>
          <a:p>
            <a:endParaRPr lang="en-US"/>
          </a:p>
        </p:txBody>
      </p:sp>
      <p:sp>
        <p:nvSpPr>
          <p:cNvPr id="51" name="Line 36"/>
          <p:cNvSpPr>
            <a:spLocks noChangeShapeType="1"/>
          </p:cNvSpPr>
          <p:nvPr/>
        </p:nvSpPr>
        <p:spPr bwMode="auto">
          <a:xfrm flipH="1" flipV="1">
            <a:off x="6858000" y="2743200"/>
            <a:ext cx="152400" cy="228600"/>
          </a:xfrm>
          <a:prstGeom prst="line">
            <a:avLst/>
          </a:prstGeom>
          <a:noFill/>
          <a:ln w="3175">
            <a:solidFill>
              <a:srgbClr val="FFFF99"/>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solidFill>
                  <a:schemeClr val="tx1"/>
                </a:solidFill>
              </a:rPr>
              <a:t>Backup Slides</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014F6455-80A1-42DE-9860-22FDDEB5BEB8}" type="slidenum">
              <a:rPr lang="en-US" smtClean="0"/>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Experimental Marine Pollution Surveillance Report</a:t>
            </a:r>
            <a:endParaRPr lang="en-US" sz="4000" dirty="0"/>
          </a:p>
        </p:txBody>
      </p:sp>
      <p:sp>
        <p:nvSpPr>
          <p:cNvPr id="7" name="Text Box 8"/>
          <p:cNvSpPr txBox="1">
            <a:spLocks noChangeArrowheads="1"/>
          </p:cNvSpPr>
          <p:nvPr/>
        </p:nvSpPr>
        <p:spPr bwMode="auto">
          <a:xfrm>
            <a:off x="407988" y="5181600"/>
            <a:ext cx="4240212" cy="830997"/>
          </a:xfrm>
          <a:prstGeom prst="rect">
            <a:avLst/>
          </a:prstGeom>
          <a:noFill/>
          <a:ln w="9525">
            <a:noFill/>
            <a:miter lim="800000"/>
            <a:headEnd/>
            <a:tailEnd/>
          </a:ln>
          <a:effectLst/>
        </p:spPr>
        <p:txBody>
          <a:bodyPr>
            <a:spAutoFit/>
          </a:bodyPr>
          <a:lstStyle/>
          <a:p>
            <a:pPr algn="ctr">
              <a:spcBef>
                <a:spcPct val="50000"/>
              </a:spcBef>
            </a:pPr>
            <a:r>
              <a:rPr lang="en-US" sz="1600" b="1" dirty="0" smtClean="0">
                <a:solidFill>
                  <a:schemeClr val="accent2"/>
                </a:solidFill>
              </a:rPr>
              <a:t>SAB </a:t>
            </a:r>
            <a:r>
              <a:rPr lang="en-US" sz="1600" b="1" dirty="0">
                <a:solidFill>
                  <a:schemeClr val="accent2"/>
                </a:solidFill>
              </a:rPr>
              <a:t>product depicting oil spill location for May 22.  MODIS, ENVISAT and RADARSAT imagery used.</a:t>
            </a:r>
          </a:p>
        </p:txBody>
      </p:sp>
      <p:sp>
        <p:nvSpPr>
          <p:cNvPr id="8" name="Rectangle 8"/>
          <p:cNvSpPr>
            <a:spLocks noChangeArrowheads="1"/>
          </p:cNvSpPr>
          <p:nvPr/>
        </p:nvSpPr>
        <p:spPr bwMode="auto">
          <a:xfrm>
            <a:off x="4800599" y="1303337"/>
            <a:ext cx="4314825" cy="2292935"/>
          </a:xfrm>
          <a:prstGeom prst="rect">
            <a:avLst/>
          </a:prstGeom>
          <a:noFill/>
          <a:ln w="19050">
            <a:solidFill>
              <a:srgbClr val="FF3300"/>
            </a:solidFill>
            <a:miter lim="800000"/>
            <a:headEnd/>
            <a:tailEnd/>
          </a:ln>
        </p:spPr>
        <p:txBody>
          <a:bodyPr wrap="square">
            <a:spAutoFit/>
          </a:bodyPr>
          <a:lstStyle/>
          <a:p>
            <a:pPr algn="ctr"/>
            <a:r>
              <a:rPr lang="en-US" sz="1300" b="1" i="1" u="sng" dirty="0">
                <a:solidFill>
                  <a:srgbClr val="FF3300"/>
                </a:solidFill>
              </a:rPr>
              <a:t>New Users of SAB Oil Location Products</a:t>
            </a:r>
          </a:p>
          <a:p>
            <a:pPr marL="742950" lvl="1" indent="-285750">
              <a:buFontTx/>
              <a:buChar char="•"/>
            </a:pPr>
            <a:r>
              <a:rPr lang="en-US" sz="1300" b="1" i="1" dirty="0">
                <a:solidFill>
                  <a:srgbClr val="FF3300"/>
                </a:solidFill>
              </a:rPr>
              <a:t> Many new additional NOAA users especially in NOS, NESDIS and ICC</a:t>
            </a:r>
          </a:p>
          <a:p>
            <a:pPr marL="742950" lvl="1" indent="-285750">
              <a:buFontTx/>
              <a:buChar char="•"/>
            </a:pPr>
            <a:r>
              <a:rPr lang="en-US" sz="1300" b="1" i="1" dirty="0">
                <a:solidFill>
                  <a:srgbClr val="FF3300"/>
                </a:solidFill>
              </a:rPr>
              <a:t> United States Geological Survey (USGS)</a:t>
            </a:r>
          </a:p>
          <a:p>
            <a:pPr marL="742950" lvl="1" indent="-285750">
              <a:buFontTx/>
              <a:buChar char="•"/>
            </a:pPr>
            <a:r>
              <a:rPr lang="en-US" sz="1300" b="1" i="1" dirty="0">
                <a:solidFill>
                  <a:srgbClr val="FF3300"/>
                </a:solidFill>
              </a:rPr>
              <a:t> Pentagon</a:t>
            </a:r>
          </a:p>
          <a:p>
            <a:pPr marL="742950" lvl="1" indent="-285750">
              <a:buFontTx/>
              <a:buChar char="•"/>
            </a:pPr>
            <a:r>
              <a:rPr lang="en-US" sz="1300" b="1" i="1" dirty="0">
                <a:solidFill>
                  <a:srgbClr val="FF3300"/>
                </a:solidFill>
              </a:rPr>
              <a:t> National Geospatial-Intelligence Agency (NGA)</a:t>
            </a:r>
          </a:p>
          <a:p>
            <a:pPr marL="742950" lvl="1" indent="-285750">
              <a:buFontTx/>
              <a:buChar char="•"/>
            </a:pPr>
            <a:r>
              <a:rPr lang="en-US" sz="1300" b="1" i="1" dirty="0">
                <a:solidFill>
                  <a:srgbClr val="FF3300"/>
                </a:solidFill>
              </a:rPr>
              <a:t> Dept of the Interior headquarters (info source for briefings of the Secretary of the Interior)</a:t>
            </a:r>
          </a:p>
          <a:p>
            <a:pPr marL="742950" lvl="1" indent="-285750">
              <a:buFontTx/>
              <a:buChar char="•"/>
            </a:pPr>
            <a:r>
              <a:rPr lang="en-US" sz="1300" b="1" i="1" dirty="0">
                <a:solidFill>
                  <a:srgbClr val="FF3300"/>
                </a:solidFill>
              </a:rPr>
              <a:t> Department of Homeland Security</a:t>
            </a:r>
          </a:p>
        </p:txBody>
      </p:sp>
      <p:pic>
        <p:nvPicPr>
          <p:cNvPr id="9" name="Picture 10" descr="Deepwater_Horizon_Spill_Composite_May22"/>
          <p:cNvPicPr>
            <a:picLocks noChangeAspect="1" noChangeArrowheads="1"/>
          </p:cNvPicPr>
          <p:nvPr/>
        </p:nvPicPr>
        <p:blipFill>
          <a:blip r:embed="rId2" cstate="email"/>
          <a:srcRect/>
          <a:stretch>
            <a:fillRect/>
          </a:stretch>
        </p:blipFill>
        <p:spPr bwMode="auto">
          <a:xfrm>
            <a:off x="0" y="1219200"/>
            <a:ext cx="5229269" cy="4038600"/>
          </a:xfrm>
          <a:prstGeom prst="rect">
            <a:avLst/>
          </a:prstGeom>
          <a:noFill/>
        </p:spPr>
      </p:pic>
      <p:pic>
        <p:nvPicPr>
          <p:cNvPr id="60418" name="Picture 2" descr="Oil Slick in the Gulf of Mexico"/>
          <p:cNvPicPr>
            <a:picLocks noChangeAspect="1" noChangeArrowheads="1"/>
          </p:cNvPicPr>
          <p:nvPr/>
        </p:nvPicPr>
        <p:blipFill>
          <a:blip r:embed="rId3" cstate="email"/>
          <a:srcRect/>
          <a:stretch>
            <a:fillRect/>
          </a:stretch>
        </p:blipFill>
        <p:spPr bwMode="auto">
          <a:xfrm>
            <a:off x="5181600" y="3733800"/>
            <a:ext cx="3810000" cy="2540000"/>
          </a:xfrm>
          <a:prstGeom prst="rect">
            <a:avLst/>
          </a:prstGeom>
          <a:noFill/>
        </p:spPr>
      </p:pic>
      <p:sp>
        <p:nvSpPr>
          <p:cNvPr id="10" name="TextBox 9"/>
          <p:cNvSpPr txBox="1"/>
          <p:nvPr/>
        </p:nvSpPr>
        <p:spPr>
          <a:xfrm>
            <a:off x="76200" y="6260068"/>
            <a:ext cx="5943600" cy="369332"/>
          </a:xfrm>
          <a:prstGeom prst="rect">
            <a:avLst/>
          </a:prstGeom>
          <a:noFill/>
        </p:spPr>
        <p:txBody>
          <a:bodyPr wrap="square" rtlCol="0">
            <a:spAutoFit/>
          </a:bodyPr>
          <a:lstStyle/>
          <a:p>
            <a:r>
              <a:rPr lang="en-US" dirty="0" smtClean="0">
                <a:hlinkClick r:id="rId4"/>
              </a:rPr>
              <a:t>http://www.ssd.noaa.gov/PS/MPS/deepwater.html</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14F6455-80A1-42DE-9860-22FDDEB5BEB8}" type="slidenum">
              <a:rPr lang="en-US" smtClean="0"/>
              <a:pPr/>
              <a:t>22</a:t>
            </a:fld>
            <a:endParaRPr lang="en-US"/>
          </a:p>
        </p:txBody>
      </p:sp>
      <p:sp>
        <p:nvSpPr>
          <p:cNvPr id="7" name="Rectangle 4"/>
          <p:cNvSpPr txBox="1">
            <a:spLocks noChangeArrowheads="1"/>
          </p:cNvSpPr>
          <p:nvPr/>
        </p:nvSpPr>
        <p:spPr bwMode="auto">
          <a:xfrm>
            <a:off x="304800" y="76200"/>
            <a:ext cx="8229599" cy="1143000"/>
          </a:xfrm>
          <a:prstGeom prst="rect">
            <a:avLst/>
          </a:prstGeom>
          <a:noFill/>
          <a:ln w="9525">
            <a:noFill/>
            <a:miter lim="800000"/>
            <a:headEnd/>
            <a:tailEnd/>
          </a:ln>
        </p:spPr>
        <p:txBody>
          <a:bodyPr vert="horz" wrap="square" lIns="2011680" tIns="0" rIns="182880" bIns="0" numCol="1" anchor="ctr" anchorCtr="0" compatLnSpc="1">
            <a:prstTxWarp prst="textNoShape">
              <a:avLst/>
            </a:prstTxWarp>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bg1"/>
                </a:solidFill>
                <a:effectLst/>
                <a:uLnTx/>
                <a:uFillTx/>
                <a:latin typeface="+mj-lt"/>
                <a:ea typeface="+mj-ea"/>
                <a:cs typeface="+mj-cs"/>
              </a:rPr>
              <a:t>Differences in Imager cancellations: </a:t>
            </a:r>
            <a:br>
              <a:rPr kumimoji="0" lang="en-US" sz="3200" b="0" i="0" u="none" strike="noStrike" kern="0" cap="none" spc="0" normalizeH="0" baseline="0" noProof="0" dirty="0" smtClean="0">
                <a:ln>
                  <a:noFill/>
                </a:ln>
                <a:solidFill>
                  <a:schemeClr val="bg1"/>
                </a:solidFill>
                <a:effectLst/>
                <a:uLnTx/>
                <a:uFillTx/>
                <a:latin typeface="+mj-lt"/>
                <a:ea typeface="+mj-ea"/>
                <a:cs typeface="+mj-cs"/>
              </a:rPr>
            </a:br>
            <a:r>
              <a:rPr kumimoji="0" lang="en-US" sz="3200" b="0" i="0" u="none" strike="noStrike" kern="0" cap="none" spc="0" normalizeH="0" baseline="0" noProof="0" dirty="0" smtClean="0">
                <a:ln>
                  <a:noFill/>
                </a:ln>
                <a:solidFill>
                  <a:schemeClr val="bg1"/>
                </a:solidFill>
                <a:effectLst/>
                <a:uLnTx/>
                <a:uFillTx/>
                <a:latin typeface="+mj-lt"/>
                <a:ea typeface="+mj-ea"/>
                <a:cs typeface="+mj-cs"/>
              </a:rPr>
              <a:t>GOES-12 and GOES-13</a:t>
            </a:r>
            <a:endParaRPr kumimoji="0" lang="en-US" sz="3200" b="0" i="0" u="none" strike="noStrike" kern="0" cap="none" spc="0" normalizeH="0" baseline="0" noProof="0" dirty="0">
              <a:ln>
                <a:noFill/>
              </a:ln>
              <a:solidFill>
                <a:schemeClr val="bg1"/>
              </a:solidFill>
              <a:effectLst/>
              <a:uLnTx/>
              <a:uFillTx/>
              <a:latin typeface="+mj-lt"/>
              <a:ea typeface="+mj-ea"/>
              <a:cs typeface="+mj-cs"/>
            </a:endParaRPr>
          </a:p>
        </p:txBody>
      </p:sp>
      <p:pic>
        <p:nvPicPr>
          <p:cNvPr id="8" name="Picture 5"/>
          <p:cNvPicPr>
            <a:picLocks noChangeAspect="1" noChangeArrowheads="1"/>
          </p:cNvPicPr>
          <p:nvPr/>
        </p:nvPicPr>
        <p:blipFill>
          <a:blip r:embed="rId2" cstate="email"/>
          <a:srcRect l="3273" t="10101" r="3233" b="4034"/>
          <a:stretch>
            <a:fillRect/>
          </a:stretch>
        </p:blipFill>
        <p:spPr bwMode="auto">
          <a:xfrm>
            <a:off x="403225" y="2438400"/>
            <a:ext cx="3635375" cy="4038600"/>
          </a:xfrm>
          <a:prstGeom prst="rect">
            <a:avLst/>
          </a:prstGeom>
          <a:noFill/>
          <a:ln w="9525">
            <a:noFill/>
            <a:miter lim="800000"/>
            <a:headEnd/>
            <a:tailEnd/>
          </a:ln>
        </p:spPr>
      </p:pic>
      <p:sp>
        <p:nvSpPr>
          <p:cNvPr id="9" name="Text Box 7"/>
          <p:cNvSpPr txBox="1">
            <a:spLocks noChangeArrowheads="1"/>
          </p:cNvSpPr>
          <p:nvPr/>
        </p:nvSpPr>
        <p:spPr bwMode="auto">
          <a:xfrm>
            <a:off x="228600" y="1676400"/>
            <a:ext cx="3962400" cy="646331"/>
          </a:xfrm>
          <a:prstGeom prst="rect">
            <a:avLst/>
          </a:prstGeom>
          <a:noFill/>
          <a:ln w="9525">
            <a:noFill/>
            <a:miter lim="800000"/>
            <a:headEnd/>
            <a:tailEnd/>
          </a:ln>
        </p:spPr>
        <p:txBody>
          <a:bodyPr wrap="square">
            <a:spAutoFit/>
          </a:bodyPr>
          <a:lstStyle/>
          <a:p>
            <a:pPr algn="ctr">
              <a:spcBef>
                <a:spcPct val="50000"/>
              </a:spcBef>
            </a:pPr>
            <a:r>
              <a:rPr lang="en-US" b="1"/>
              <a:t>KOZ plus Eclipse cancellations (GOES-12 @ 75</a:t>
            </a:r>
            <a:r>
              <a:rPr lang="en-US" b="1">
                <a:cs typeface="Arial" pitchFamily="34" charset="0"/>
              </a:rPr>
              <a:t>°W, KOZ @ 6</a:t>
            </a:r>
            <a:r>
              <a:rPr lang="en-US" b="1"/>
              <a:t>° Sun)</a:t>
            </a:r>
          </a:p>
        </p:txBody>
      </p:sp>
      <p:sp>
        <p:nvSpPr>
          <p:cNvPr id="10" name="Text Box 8"/>
          <p:cNvSpPr txBox="1">
            <a:spLocks noChangeArrowheads="1"/>
          </p:cNvSpPr>
          <p:nvPr/>
        </p:nvSpPr>
        <p:spPr bwMode="auto">
          <a:xfrm>
            <a:off x="4400939" y="1972270"/>
            <a:ext cx="4285861" cy="923330"/>
          </a:xfrm>
          <a:prstGeom prst="rect">
            <a:avLst/>
          </a:prstGeom>
          <a:noFill/>
          <a:ln w="9525">
            <a:noFill/>
            <a:miter lim="800000"/>
            <a:headEnd/>
            <a:tailEnd/>
          </a:ln>
        </p:spPr>
        <p:txBody>
          <a:bodyPr wrap="square">
            <a:spAutoFit/>
          </a:bodyPr>
          <a:lstStyle/>
          <a:p>
            <a:pPr algn="ctr">
              <a:spcBef>
                <a:spcPct val="50000"/>
              </a:spcBef>
            </a:pPr>
            <a:r>
              <a:rPr lang="en-US" b="1" dirty="0"/>
              <a:t>Actual Spring 2010 cancellations on GOES-13 for KOZ only, including partial frame scans (in green)</a:t>
            </a:r>
          </a:p>
        </p:txBody>
      </p:sp>
      <p:pic>
        <p:nvPicPr>
          <p:cNvPr id="11" name="Picture 3"/>
          <p:cNvPicPr>
            <a:picLocks noChangeAspect="1" noChangeArrowheads="1"/>
          </p:cNvPicPr>
          <p:nvPr/>
        </p:nvPicPr>
        <p:blipFill>
          <a:blip r:embed="rId3" cstate="email"/>
          <a:srcRect/>
          <a:stretch>
            <a:fillRect/>
          </a:stretch>
        </p:blipFill>
        <p:spPr bwMode="auto">
          <a:xfrm>
            <a:off x="4191000" y="3048000"/>
            <a:ext cx="4741863"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101F16A-ADF7-466D-BD97-EE24733141B4}" type="slidenum">
              <a:rPr lang="en-US" smtClean="0"/>
              <a:pPr/>
              <a:t>23</a:t>
            </a:fld>
            <a:endParaRPr lang="en-US"/>
          </a:p>
        </p:txBody>
      </p:sp>
      <p:sp>
        <p:nvSpPr>
          <p:cNvPr id="3" name="Rectangle 4"/>
          <p:cNvSpPr txBox="1">
            <a:spLocks noChangeArrowheads="1"/>
          </p:cNvSpPr>
          <p:nvPr/>
        </p:nvSpPr>
        <p:spPr bwMode="auto">
          <a:xfrm>
            <a:off x="457200" y="76200"/>
            <a:ext cx="8001000" cy="1066800"/>
          </a:xfrm>
          <a:prstGeom prst="rect">
            <a:avLst/>
          </a:prstGeom>
          <a:noFill/>
          <a:ln w="9525">
            <a:noFill/>
            <a:miter lim="800000"/>
            <a:headEnd/>
            <a:tailEnd/>
          </a:ln>
        </p:spPr>
        <p:txBody>
          <a:bodyPr vert="horz" wrap="square" lIns="2011680" tIns="0" rIns="182880" bIns="0" numCol="1" anchor="ctr" anchorCtr="0" compatLnSpc="1">
            <a:prstTxWarp prst="textNoShape">
              <a:avLst/>
            </a:prstTxWarp>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bg1"/>
                </a:solidFill>
                <a:effectLst/>
                <a:uLnTx/>
                <a:uFillTx/>
                <a:latin typeface="+mj-lt"/>
                <a:ea typeface="+mj-ea"/>
                <a:cs typeface="+mj-cs"/>
              </a:rPr>
              <a:t>Differences in Sounder cancellations: GOES-12 and GOES-13</a:t>
            </a:r>
            <a:endParaRPr kumimoji="0" lang="en-US" sz="3200" b="0" i="0" u="none" strike="noStrike" kern="0" cap="none" spc="0" normalizeH="0" baseline="0" noProof="0" dirty="0">
              <a:ln>
                <a:noFill/>
              </a:ln>
              <a:solidFill>
                <a:schemeClr val="bg1"/>
              </a:solidFill>
              <a:effectLst/>
              <a:uLnTx/>
              <a:uFillTx/>
              <a:latin typeface="+mj-lt"/>
              <a:ea typeface="+mj-ea"/>
              <a:cs typeface="+mj-cs"/>
            </a:endParaRPr>
          </a:p>
        </p:txBody>
      </p:sp>
      <p:pic>
        <p:nvPicPr>
          <p:cNvPr id="4" name="Picture 5"/>
          <p:cNvPicPr>
            <a:picLocks noChangeAspect="1" noChangeArrowheads="1"/>
          </p:cNvPicPr>
          <p:nvPr/>
        </p:nvPicPr>
        <p:blipFill>
          <a:blip r:embed="rId2" cstate="email"/>
          <a:srcRect/>
          <a:stretch>
            <a:fillRect/>
          </a:stretch>
        </p:blipFill>
        <p:spPr bwMode="auto">
          <a:xfrm>
            <a:off x="641350" y="2365375"/>
            <a:ext cx="3205163" cy="3690938"/>
          </a:xfrm>
          <a:prstGeom prst="rect">
            <a:avLst/>
          </a:prstGeom>
          <a:noFill/>
          <a:ln w="9525">
            <a:noFill/>
            <a:miter lim="800000"/>
            <a:headEnd/>
            <a:tailEnd/>
          </a:ln>
        </p:spPr>
      </p:pic>
      <p:sp>
        <p:nvSpPr>
          <p:cNvPr id="5" name="Text Box 7"/>
          <p:cNvSpPr txBox="1">
            <a:spLocks noChangeArrowheads="1"/>
          </p:cNvSpPr>
          <p:nvPr/>
        </p:nvSpPr>
        <p:spPr bwMode="auto">
          <a:xfrm>
            <a:off x="304800" y="1639669"/>
            <a:ext cx="4038600" cy="646331"/>
          </a:xfrm>
          <a:prstGeom prst="rect">
            <a:avLst/>
          </a:prstGeom>
          <a:noFill/>
          <a:ln w="9525">
            <a:noFill/>
            <a:miter lim="800000"/>
            <a:headEnd/>
            <a:tailEnd/>
          </a:ln>
        </p:spPr>
        <p:txBody>
          <a:bodyPr wrap="square">
            <a:spAutoFit/>
          </a:bodyPr>
          <a:lstStyle/>
          <a:p>
            <a:pPr algn="ctr">
              <a:spcBef>
                <a:spcPct val="50000"/>
              </a:spcBef>
            </a:pPr>
            <a:r>
              <a:rPr lang="en-US" b="1" dirty="0"/>
              <a:t>KOZ plus Eclipse cancellations (GOES-12 @ 75</a:t>
            </a:r>
            <a:r>
              <a:rPr lang="en-US" b="1" dirty="0">
                <a:cs typeface="Arial" pitchFamily="34" charset="0"/>
              </a:rPr>
              <a:t>°W, KOZ @ 6</a:t>
            </a:r>
            <a:r>
              <a:rPr lang="en-US" b="1" dirty="0"/>
              <a:t>° Sun)</a:t>
            </a:r>
          </a:p>
        </p:txBody>
      </p:sp>
      <p:sp>
        <p:nvSpPr>
          <p:cNvPr id="6" name="Text Box 8"/>
          <p:cNvSpPr txBox="1">
            <a:spLocks noChangeArrowheads="1"/>
          </p:cNvSpPr>
          <p:nvPr/>
        </p:nvSpPr>
        <p:spPr bwMode="auto">
          <a:xfrm>
            <a:off x="4394718" y="1639669"/>
            <a:ext cx="4368282" cy="646331"/>
          </a:xfrm>
          <a:prstGeom prst="rect">
            <a:avLst/>
          </a:prstGeom>
          <a:noFill/>
          <a:ln w="9525">
            <a:noFill/>
            <a:miter lim="800000"/>
            <a:headEnd/>
            <a:tailEnd/>
          </a:ln>
        </p:spPr>
        <p:txBody>
          <a:bodyPr wrap="square">
            <a:spAutoFit/>
          </a:bodyPr>
          <a:lstStyle/>
          <a:p>
            <a:pPr algn="ctr">
              <a:spcBef>
                <a:spcPct val="50000"/>
              </a:spcBef>
            </a:pPr>
            <a:r>
              <a:rPr lang="en-US" b="1" dirty="0"/>
              <a:t>Actual Spring 2010 cancellations on GOES-13 for KOZ only </a:t>
            </a:r>
          </a:p>
        </p:txBody>
      </p:sp>
      <p:pic>
        <p:nvPicPr>
          <p:cNvPr id="7" name="Picture 3"/>
          <p:cNvPicPr>
            <a:picLocks noChangeAspect="1" noChangeArrowheads="1"/>
          </p:cNvPicPr>
          <p:nvPr/>
        </p:nvPicPr>
        <p:blipFill>
          <a:blip r:embed="rId3" cstate="email"/>
          <a:srcRect/>
          <a:stretch>
            <a:fillRect/>
          </a:stretch>
        </p:blipFill>
        <p:spPr bwMode="auto">
          <a:xfrm>
            <a:off x="4419600" y="2514600"/>
            <a:ext cx="4038600" cy="3409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101F16A-ADF7-466D-BD97-EE24733141B4}" type="slidenum">
              <a:rPr lang="en-US" smtClean="0"/>
              <a:pPr/>
              <a:t>24</a:t>
            </a:fld>
            <a:endParaRPr lang="en-US"/>
          </a:p>
        </p:txBody>
      </p:sp>
      <p:grpSp>
        <p:nvGrpSpPr>
          <p:cNvPr id="3" name="Group 3"/>
          <p:cNvGrpSpPr>
            <a:grpSpLocks/>
          </p:cNvGrpSpPr>
          <p:nvPr/>
        </p:nvGrpSpPr>
        <p:grpSpPr bwMode="auto">
          <a:xfrm>
            <a:off x="1295400" y="1143000"/>
            <a:ext cx="7163038" cy="5638800"/>
            <a:chOff x="726" y="48"/>
            <a:chExt cx="4878" cy="4320"/>
          </a:xfrm>
        </p:grpSpPr>
        <p:pic>
          <p:nvPicPr>
            <p:cNvPr id="4" name="Picture 4" descr="SSW_DIFF_COUNTS_G13"/>
            <p:cNvPicPr>
              <a:picLocks noChangeAspect="1" noChangeArrowheads="1"/>
            </p:cNvPicPr>
            <p:nvPr/>
          </p:nvPicPr>
          <p:blipFill>
            <a:blip r:embed="rId2" cstate="email"/>
            <a:srcRect l="12613" r="2703"/>
            <a:stretch>
              <a:fillRect/>
            </a:stretch>
          </p:blipFill>
          <p:spPr bwMode="auto">
            <a:xfrm>
              <a:off x="726" y="48"/>
              <a:ext cx="4878" cy="4320"/>
            </a:xfrm>
            <a:prstGeom prst="rect">
              <a:avLst/>
            </a:prstGeom>
            <a:noFill/>
          </p:spPr>
        </p:pic>
        <p:sp>
          <p:nvSpPr>
            <p:cNvPr id="5" name="Rectangle 5"/>
            <p:cNvSpPr>
              <a:spLocks noChangeArrowheads="1"/>
            </p:cNvSpPr>
            <p:nvPr/>
          </p:nvSpPr>
          <p:spPr bwMode="auto">
            <a:xfrm>
              <a:off x="768" y="1296"/>
              <a:ext cx="4752" cy="2736"/>
            </a:xfrm>
            <a:prstGeom prst="rect">
              <a:avLst/>
            </a:prstGeom>
            <a:noFill/>
            <a:ln w="34925">
              <a:solidFill>
                <a:srgbClr val="FFFF00"/>
              </a:solidFill>
              <a:miter lim="800000"/>
              <a:headEnd/>
              <a:tailEnd/>
            </a:ln>
            <a:effectLst/>
          </p:spPr>
          <p:txBody>
            <a:bodyPr wrap="none" anchor="ctr"/>
            <a:lstStyle/>
            <a:p>
              <a:endParaRPr lang="en-US"/>
            </a:p>
          </p:txBody>
        </p:sp>
        <p:sp>
          <p:nvSpPr>
            <p:cNvPr id="6" name="Text Box 6"/>
            <p:cNvSpPr txBox="1">
              <a:spLocks noChangeArrowheads="1"/>
            </p:cNvSpPr>
            <p:nvPr/>
          </p:nvSpPr>
          <p:spPr bwMode="auto">
            <a:xfrm>
              <a:off x="816" y="1392"/>
              <a:ext cx="3095" cy="267"/>
            </a:xfrm>
            <a:prstGeom prst="rect">
              <a:avLst/>
            </a:prstGeom>
            <a:noFill/>
            <a:ln w="9525">
              <a:noFill/>
              <a:miter lim="800000"/>
              <a:headEnd/>
              <a:tailEnd/>
            </a:ln>
            <a:effectLst/>
          </p:spPr>
          <p:txBody>
            <a:bodyPr wrap="none">
              <a:spAutoFit/>
            </a:bodyPr>
            <a:lstStyle/>
            <a:p>
              <a:r>
                <a:rPr lang="en-US">
                  <a:solidFill>
                    <a:srgbClr val="FFFF00"/>
                  </a:solidFill>
                </a:rPr>
                <a:t>Why not scan away from contaminated data?</a:t>
              </a:r>
            </a:p>
          </p:txBody>
        </p:sp>
      </p:grpSp>
      <p:sp>
        <p:nvSpPr>
          <p:cNvPr id="7" name="Rectangle 2"/>
          <p:cNvSpPr txBox="1">
            <a:spLocks noChangeArrowheads="1"/>
          </p:cNvSpPr>
          <p:nvPr/>
        </p:nvSpPr>
        <p:spPr>
          <a:xfrm>
            <a:off x="1447800" y="304800"/>
            <a:ext cx="8229600" cy="1143000"/>
          </a:xfrm>
          <a:prstGeom prst="rect">
            <a:avLst/>
          </a:prstGeom>
        </p:spPr>
        <p:txBody>
          <a:bodyPr/>
          <a:lstStyle/>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4000" b="0" i="0" u="none" strike="noStrike" kern="0" cap="none" spc="0" normalizeH="0" baseline="0" noProof="0" dirty="0" smtClean="0">
                <a:ln>
                  <a:noFill/>
                </a:ln>
                <a:solidFill>
                  <a:schemeClr val="bg1"/>
                </a:solidFill>
                <a:effectLst/>
                <a:uLnTx/>
                <a:uFillTx/>
                <a:latin typeface="+mj-lt"/>
                <a:ea typeface="+mj-ea"/>
                <a:cs typeface="+mj-cs"/>
              </a:rPr>
              <a:t>GOES-13 Schedules and Eclipse</a:t>
            </a:r>
            <a:endParaRPr kumimoji="0" lang="en-US" sz="4000" b="0" i="0" u="none" strike="noStrike" kern="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76200"/>
            <a:ext cx="9144000" cy="1143000"/>
          </a:xfrm>
        </p:spPr>
        <p:txBody>
          <a:bodyPr/>
          <a:lstStyle/>
          <a:p>
            <a:r>
              <a:rPr lang="en-US" dirty="0" smtClean="0"/>
              <a:t>GOES Current Series Plans - Summary</a:t>
            </a:r>
            <a:endParaRPr lang="en-US" dirty="0"/>
          </a:p>
        </p:txBody>
      </p:sp>
      <p:sp>
        <p:nvSpPr>
          <p:cNvPr id="4" name="Content Placeholder 3"/>
          <p:cNvSpPr>
            <a:spLocks noGrp="1"/>
          </p:cNvSpPr>
          <p:nvPr>
            <p:ph idx="1"/>
          </p:nvPr>
        </p:nvSpPr>
        <p:spPr/>
        <p:txBody>
          <a:bodyPr/>
          <a:lstStyle/>
          <a:p>
            <a:pPr>
              <a:buFont typeface="Arial" pitchFamily="34" charset="0"/>
              <a:buChar char="•"/>
            </a:pPr>
            <a:r>
              <a:rPr lang="en-US" dirty="0" smtClean="0"/>
              <a:t>GOES-11 as GOES-West until late 2011</a:t>
            </a:r>
          </a:p>
          <a:p>
            <a:pPr>
              <a:buFont typeface="Arial" pitchFamily="34" charset="0"/>
              <a:buChar char="•"/>
            </a:pPr>
            <a:r>
              <a:rPr lang="en-US" dirty="0" smtClean="0"/>
              <a:t>GOES-12 serving over South America</a:t>
            </a:r>
          </a:p>
          <a:p>
            <a:pPr>
              <a:buFont typeface="Arial" pitchFamily="34" charset="0"/>
              <a:buChar char="•"/>
            </a:pPr>
            <a:r>
              <a:rPr lang="en-US" dirty="0" smtClean="0"/>
              <a:t>GOES-14 tested and set as spare at 105°W with XRS in operation</a:t>
            </a:r>
          </a:p>
          <a:p>
            <a:pPr>
              <a:buFont typeface="Arial" pitchFamily="34" charset="0"/>
              <a:buChar char="•"/>
            </a:pPr>
            <a:r>
              <a:rPr lang="en-US" dirty="0" smtClean="0"/>
              <a:t>GOES-15 (launched 3/4/10) at 90°W to undergo Science Testing beginning August 7, 2010.</a:t>
            </a:r>
          </a:p>
          <a:p>
            <a:pPr>
              <a:buFont typeface="Arial" pitchFamily="34" charset="0"/>
              <a:buChar char="•"/>
            </a:pPr>
            <a:r>
              <a:rPr lang="en-US" dirty="0" smtClean="0"/>
              <a:t>GOES-R scheduled for launch </a:t>
            </a:r>
            <a:r>
              <a:rPr lang="en-US" dirty="0" err="1" smtClean="0"/>
              <a:t>n.e.t</a:t>
            </a:r>
            <a:r>
              <a:rPr lang="en-US" dirty="0" smtClean="0"/>
              <a:t>. October 2015.</a:t>
            </a:r>
            <a:endParaRPr lang="en-US" dirty="0"/>
          </a:p>
        </p:txBody>
      </p:sp>
      <p:sp>
        <p:nvSpPr>
          <p:cNvPr id="2" name="Slide Number Placeholder 1"/>
          <p:cNvSpPr>
            <a:spLocks noGrp="1"/>
          </p:cNvSpPr>
          <p:nvPr>
            <p:ph type="sldNum" sz="quarter" idx="12"/>
          </p:nvPr>
        </p:nvSpPr>
        <p:spPr/>
        <p:txBody>
          <a:bodyPr/>
          <a:lstStyle/>
          <a:p>
            <a:fld id="{A101F16A-ADF7-466D-BD97-EE24733141B4}" type="slidenum">
              <a:rPr lang="en-US" smtClean="0"/>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ChangeArrowheads="1"/>
          </p:cNvSpPr>
          <p:nvPr/>
        </p:nvSpPr>
        <p:spPr bwMode="auto">
          <a:xfrm>
            <a:off x="1905000" y="0"/>
            <a:ext cx="6934200" cy="990600"/>
          </a:xfrm>
          <a:prstGeom prst="rect">
            <a:avLst/>
          </a:prstGeom>
          <a:noFill/>
          <a:ln w="9525">
            <a:noFill/>
            <a:miter lim="800000"/>
            <a:headEnd/>
            <a:tailEnd/>
          </a:ln>
          <a:effectLst/>
        </p:spPr>
        <p:txBody>
          <a:bodyPr anchor="ctr"/>
          <a:lstStyle/>
          <a:p>
            <a:pPr eaLnBrk="0" hangingPunct="0">
              <a:lnSpc>
                <a:spcPct val="80000"/>
              </a:lnSpc>
            </a:pPr>
            <a:r>
              <a:rPr lang="en-US" sz="4400">
                <a:solidFill>
                  <a:schemeClr val="bg1"/>
                </a:solidFill>
              </a:rPr>
              <a:t>Research to Operations</a:t>
            </a:r>
          </a:p>
        </p:txBody>
      </p:sp>
      <p:sp>
        <p:nvSpPr>
          <p:cNvPr id="190467" name="Rectangle 3"/>
          <p:cNvSpPr>
            <a:spLocks noChangeArrowheads="1"/>
          </p:cNvSpPr>
          <p:nvPr/>
        </p:nvSpPr>
        <p:spPr bwMode="auto">
          <a:xfrm>
            <a:off x="228600" y="1524000"/>
            <a:ext cx="8610600" cy="5029200"/>
          </a:xfrm>
          <a:prstGeom prst="rect">
            <a:avLst/>
          </a:prstGeom>
          <a:noFill/>
          <a:ln w="9525">
            <a:noFill/>
            <a:miter lim="800000"/>
            <a:headEnd/>
            <a:tailEnd/>
          </a:ln>
          <a:effectLst/>
        </p:spPr>
        <p:txBody>
          <a:bodyPr/>
          <a:lstStyle/>
          <a:p>
            <a:pPr marL="342900" indent="-342900" eaLnBrk="0" hangingPunct="0">
              <a:lnSpc>
                <a:spcPct val="80000"/>
              </a:lnSpc>
              <a:spcBef>
                <a:spcPct val="50000"/>
              </a:spcBef>
              <a:buClr>
                <a:srgbClr val="000066"/>
              </a:buClr>
              <a:buSzPct val="70000"/>
              <a:buFontTx/>
              <a:buChar char="-"/>
            </a:pPr>
            <a:r>
              <a:rPr lang="en-US" sz="2400" b="1">
                <a:solidFill>
                  <a:srgbClr val="FF0000"/>
                </a:solidFill>
              </a:rPr>
              <a:t>User Request:</a:t>
            </a:r>
            <a:r>
              <a:rPr lang="en-US" sz="2400"/>
              <a:t>  Users can identify a need for new or improved observations or products. </a:t>
            </a:r>
            <a:r>
              <a:rPr lang="en-US" sz="2400" b="1" i="1">
                <a:solidFill>
                  <a:srgbClr val="FF0000"/>
                </a:solidFill>
              </a:rPr>
              <a:t> </a:t>
            </a:r>
          </a:p>
          <a:p>
            <a:pPr marL="342900" indent="-342900" eaLnBrk="0" hangingPunct="0">
              <a:lnSpc>
                <a:spcPct val="80000"/>
              </a:lnSpc>
              <a:spcBef>
                <a:spcPct val="50000"/>
              </a:spcBef>
              <a:buClr>
                <a:srgbClr val="000066"/>
              </a:buClr>
              <a:buSzPct val="70000"/>
              <a:buFontTx/>
              <a:buChar char="-"/>
            </a:pPr>
            <a:r>
              <a:rPr lang="en-US" sz="2400" b="1">
                <a:solidFill>
                  <a:srgbClr val="FF0000"/>
                </a:solidFill>
              </a:rPr>
              <a:t>Mature Science Development:</a:t>
            </a:r>
            <a:r>
              <a:rPr lang="en-US" sz="2400"/>
              <a:t>  Scientists can identify  maturing scientific development or algorithm thought to provide significant user benefit.</a:t>
            </a:r>
          </a:p>
          <a:p>
            <a:pPr marL="342900" indent="-342900" eaLnBrk="0" hangingPunct="0">
              <a:lnSpc>
                <a:spcPct val="80000"/>
              </a:lnSpc>
              <a:spcBef>
                <a:spcPct val="50000"/>
              </a:spcBef>
              <a:buClr>
                <a:srgbClr val="000066"/>
              </a:buClr>
              <a:buSzPct val="70000"/>
              <a:buFontTx/>
              <a:buChar char="-"/>
            </a:pPr>
            <a:r>
              <a:rPr lang="en-US" sz="2400" b="1">
                <a:solidFill>
                  <a:srgbClr val="FF0000"/>
                </a:solidFill>
              </a:rPr>
              <a:t>NOAA </a:t>
            </a:r>
            <a:r>
              <a:rPr lang="en-US" sz="2400" b="1" i="1">
                <a:solidFill>
                  <a:srgbClr val="FF0000"/>
                </a:solidFill>
              </a:rPr>
              <a:t>Program/NESDIS Project Manager Directed Project:</a:t>
            </a:r>
            <a:r>
              <a:rPr lang="en-US" sz="2400"/>
              <a:t>  NOAA/NESDIS program or project managers can provide requirements to develop new or improved products. These acquisition managers formulate plans to acquire the new products</a:t>
            </a:r>
          </a:p>
          <a:p>
            <a:pPr marL="342900" indent="-342900" eaLnBrk="0" hangingPunct="0">
              <a:lnSpc>
                <a:spcPct val="80000"/>
              </a:lnSpc>
              <a:spcBef>
                <a:spcPct val="50000"/>
              </a:spcBef>
              <a:buClr>
                <a:srgbClr val="000066"/>
              </a:buClr>
              <a:buSzPct val="70000"/>
              <a:buFontTx/>
              <a:buChar char="-"/>
            </a:pPr>
            <a:r>
              <a:rPr lang="en-US" sz="2400"/>
              <a:t>An integrated product team (IPT) will be formed to coordinate the development process, and submitted to the Satellite Products and Services Review Board for funding.</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400" dirty="0" smtClean="0"/>
              <a:t>Office of Satellite Products and Operations (OSPO)</a:t>
            </a:r>
            <a:endParaRPr lang="en-US" sz="4400" dirty="0"/>
          </a:p>
        </p:txBody>
      </p:sp>
      <p:sp>
        <p:nvSpPr>
          <p:cNvPr id="2" name="Slide Number Placeholder 1"/>
          <p:cNvSpPr>
            <a:spLocks noGrp="1"/>
          </p:cNvSpPr>
          <p:nvPr>
            <p:ph type="sldNum" sz="quarter" idx="12"/>
          </p:nvPr>
        </p:nvSpPr>
        <p:spPr/>
        <p:txBody>
          <a:bodyPr/>
          <a:lstStyle/>
          <a:p>
            <a:fld id="{A101F16A-ADF7-466D-BD97-EE24733141B4}" type="slidenum">
              <a:rPr lang="en-US" smtClean="0"/>
              <a:pPr/>
              <a:t>27</a:t>
            </a:fld>
            <a:endParaRPr lang="en-US"/>
          </a:p>
        </p:txBody>
      </p:sp>
      <p:sp>
        <p:nvSpPr>
          <p:cNvPr id="7" name="Text Box 80"/>
          <p:cNvSpPr txBox="1">
            <a:spLocks noChangeArrowheads="1"/>
          </p:cNvSpPr>
          <p:nvPr/>
        </p:nvSpPr>
        <p:spPr bwMode="auto">
          <a:xfrm>
            <a:off x="76200" y="5867400"/>
            <a:ext cx="3505200" cy="274638"/>
          </a:xfrm>
          <a:prstGeom prst="rect">
            <a:avLst/>
          </a:prstGeom>
          <a:noFill/>
          <a:ln w="9525">
            <a:noFill/>
            <a:miter lim="800000"/>
            <a:headEnd/>
            <a:tailEnd/>
          </a:ln>
        </p:spPr>
        <p:txBody>
          <a:bodyPr>
            <a:spAutoFit/>
          </a:bodyPr>
          <a:lstStyle/>
          <a:p>
            <a:pPr>
              <a:spcBef>
                <a:spcPct val="50000"/>
              </a:spcBef>
            </a:pPr>
            <a:r>
              <a:rPr lang="en-US" sz="1200">
                <a:latin typeface="Arial" charset="0"/>
              </a:rPr>
              <a:t>Orange indicates GOES-R participation</a:t>
            </a:r>
          </a:p>
        </p:txBody>
      </p:sp>
      <p:grpSp>
        <p:nvGrpSpPr>
          <p:cNvPr id="3" name="Group 81"/>
          <p:cNvGrpSpPr>
            <a:grpSpLocks/>
          </p:cNvGrpSpPr>
          <p:nvPr/>
        </p:nvGrpSpPr>
        <p:grpSpPr bwMode="auto">
          <a:xfrm>
            <a:off x="3810000" y="1295400"/>
            <a:ext cx="1447800" cy="1055688"/>
            <a:chOff x="2448" y="864"/>
            <a:chExt cx="912" cy="665"/>
          </a:xfrm>
        </p:grpSpPr>
        <p:sp>
          <p:nvSpPr>
            <p:cNvPr id="9" name="Rectangle 82"/>
            <p:cNvSpPr>
              <a:spLocks noChangeArrowheads="1"/>
            </p:cNvSpPr>
            <p:nvPr/>
          </p:nvSpPr>
          <p:spPr bwMode="auto">
            <a:xfrm>
              <a:off x="2448" y="864"/>
              <a:ext cx="912" cy="665"/>
            </a:xfrm>
            <a:prstGeom prst="rect">
              <a:avLst/>
            </a:prstGeom>
            <a:solidFill>
              <a:srgbClr val="FF6600"/>
            </a:solidFill>
            <a:ln w="9525">
              <a:solidFill>
                <a:schemeClr val="tx1"/>
              </a:solidFill>
              <a:miter lim="800000"/>
              <a:headEnd/>
              <a:tailEnd/>
            </a:ln>
          </p:spPr>
          <p:txBody>
            <a:bodyPr wrap="none" anchor="ctr"/>
            <a:lstStyle/>
            <a:p>
              <a:endParaRPr lang="en-US" sz="1000" b="1">
                <a:latin typeface="Arial" charset="0"/>
              </a:endParaRPr>
            </a:p>
          </p:txBody>
        </p:sp>
        <p:sp>
          <p:nvSpPr>
            <p:cNvPr id="10" name="Text Box 83"/>
            <p:cNvSpPr txBox="1">
              <a:spLocks noChangeArrowheads="1"/>
            </p:cNvSpPr>
            <p:nvPr/>
          </p:nvSpPr>
          <p:spPr bwMode="auto">
            <a:xfrm>
              <a:off x="2592" y="912"/>
              <a:ext cx="624" cy="576"/>
            </a:xfrm>
            <a:prstGeom prst="rect">
              <a:avLst/>
            </a:prstGeom>
            <a:solidFill>
              <a:srgbClr val="FF6600"/>
            </a:solidFill>
            <a:ln w="9525">
              <a:noFill/>
              <a:miter lim="800000"/>
              <a:headEnd/>
              <a:tailEnd/>
            </a:ln>
          </p:spPr>
          <p:txBody>
            <a:bodyPr>
              <a:spAutoFit/>
            </a:bodyPr>
            <a:lstStyle/>
            <a:p>
              <a:pPr algn="ctr">
                <a:spcBef>
                  <a:spcPct val="50000"/>
                </a:spcBef>
              </a:pPr>
              <a:r>
                <a:rPr lang="en-US" sz="1200">
                  <a:latin typeface="Arial" charset="0"/>
                </a:rPr>
                <a:t>Kathy Kelly, Director</a:t>
              </a:r>
            </a:p>
            <a:p>
              <a:pPr algn="ctr">
                <a:spcBef>
                  <a:spcPct val="50000"/>
                </a:spcBef>
              </a:pPr>
              <a:r>
                <a:rPr lang="en-US" sz="1200">
                  <a:latin typeface="Arial" charset="0"/>
                </a:rPr>
                <a:t>Ajay Mehta, Deputy</a:t>
              </a:r>
            </a:p>
          </p:txBody>
        </p:sp>
      </p:grpSp>
      <p:grpSp>
        <p:nvGrpSpPr>
          <p:cNvPr id="4" name="Group 84"/>
          <p:cNvGrpSpPr>
            <a:grpSpLocks/>
          </p:cNvGrpSpPr>
          <p:nvPr/>
        </p:nvGrpSpPr>
        <p:grpSpPr bwMode="auto">
          <a:xfrm>
            <a:off x="6781800" y="1524000"/>
            <a:ext cx="1447800" cy="990600"/>
            <a:chOff x="4625" y="1170"/>
            <a:chExt cx="912" cy="624"/>
          </a:xfrm>
        </p:grpSpPr>
        <p:sp>
          <p:nvSpPr>
            <p:cNvPr id="12" name="Rectangle 85"/>
            <p:cNvSpPr>
              <a:spLocks noChangeArrowheads="1"/>
            </p:cNvSpPr>
            <p:nvPr/>
          </p:nvSpPr>
          <p:spPr bwMode="auto">
            <a:xfrm>
              <a:off x="4625" y="1170"/>
              <a:ext cx="912" cy="624"/>
            </a:xfrm>
            <a:prstGeom prst="rect">
              <a:avLst/>
            </a:prstGeom>
            <a:solidFill>
              <a:schemeClr val="accent1"/>
            </a:solidFill>
            <a:ln w="9525">
              <a:solidFill>
                <a:schemeClr val="tx1"/>
              </a:solidFill>
              <a:miter lim="800000"/>
              <a:headEnd/>
              <a:tailEnd/>
            </a:ln>
          </p:spPr>
          <p:txBody>
            <a:bodyPr wrap="none" anchor="ctr"/>
            <a:lstStyle/>
            <a:p>
              <a:endParaRPr lang="en-US" sz="1000" b="1">
                <a:latin typeface="Arial" charset="0"/>
              </a:endParaRPr>
            </a:p>
          </p:txBody>
        </p:sp>
        <p:sp>
          <p:nvSpPr>
            <p:cNvPr id="13" name="Text Box 86"/>
            <p:cNvSpPr txBox="1">
              <a:spLocks noChangeArrowheads="1"/>
            </p:cNvSpPr>
            <p:nvPr/>
          </p:nvSpPr>
          <p:spPr bwMode="auto">
            <a:xfrm>
              <a:off x="4625" y="1338"/>
              <a:ext cx="912" cy="288"/>
            </a:xfrm>
            <a:prstGeom prst="rect">
              <a:avLst/>
            </a:prstGeom>
            <a:noFill/>
            <a:ln w="9525">
              <a:noFill/>
              <a:miter lim="800000"/>
              <a:headEnd/>
              <a:tailEnd/>
            </a:ln>
          </p:spPr>
          <p:txBody>
            <a:bodyPr>
              <a:spAutoFit/>
            </a:bodyPr>
            <a:lstStyle/>
            <a:p>
              <a:pPr algn="ctr">
                <a:spcBef>
                  <a:spcPct val="50000"/>
                </a:spcBef>
              </a:pPr>
              <a:r>
                <a:rPr lang="en-US" sz="1200">
                  <a:latin typeface="Arial" charset="0"/>
                </a:rPr>
                <a:t>Corporate Services Manager</a:t>
              </a:r>
            </a:p>
          </p:txBody>
        </p:sp>
      </p:grpSp>
      <p:sp>
        <p:nvSpPr>
          <p:cNvPr id="14" name="Rectangle 87"/>
          <p:cNvSpPr>
            <a:spLocks noChangeArrowheads="1"/>
          </p:cNvSpPr>
          <p:nvPr/>
        </p:nvSpPr>
        <p:spPr bwMode="auto">
          <a:xfrm>
            <a:off x="4116388" y="4113213"/>
            <a:ext cx="1143000" cy="411162"/>
          </a:xfrm>
          <a:prstGeom prst="rect">
            <a:avLst/>
          </a:prstGeom>
          <a:solidFill>
            <a:srgbClr val="FF6600"/>
          </a:solidFill>
          <a:ln w="9525">
            <a:solidFill>
              <a:schemeClr val="tx1"/>
            </a:solidFill>
            <a:miter lim="800000"/>
            <a:headEnd/>
            <a:tailEnd/>
          </a:ln>
        </p:spPr>
        <p:txBody>
          <a:bodyPr wrap="none" anchor="ctr"/>
          <a:lstStyle/>
          <a:p>
            <a:endParaRPr lang="en-US" sz="1000" b="1">
              <a:latin typeface="Arial" charset="0"/>
            </a:endParaRPr>
          </a:p>
        </p:txBody>
      </p:sp>
      <p:sp>
        <p:nvSpPr>
          <p:cNvPr id="15" name="Text Box 88"/>
          <p:cNvSpPr txBox="1">
            <a:spLocks noChangeArrowheads="1"/>
          </p:cNvSpPr>
          <p:nvPr/>
        </p:nvSpPr>
        <p:spPr bwMode="auto">
          <a:xfrm>
            <a:off x="4170363" y="4189413"/>
            <a:ext cx="1033462" cy="244475"/>
          </a:xfrm>
          <a:prstGeom prst="rect">
            <a:avLst/>
          </a:prstGeom>
          <a:noFill/>
          <a:ln w="9525">
            <a:noFill/>
            <a:miter lim="800000"/>
            <a:headEnd/>
            <a:tailEnd/>
          </a:ln>
        </p:spPr>
        <p:txBody>
          <a:bodyPr>
            <a:spAutoFit/>
          </a:bodyPr>
          <a:lstStyle/>
          <a:p>
            <a:pPr algn="ctr">
              <a:spcBef>
                <a:spcPct val="50000"/>
              </a:spcBef>
            </a:pPr>
            <a:r>
              <a:rPr lang="en-US" sz="1000">
                <a:latin typeface="Arial" charset="0"/>
              </a:rPr>
              <a:t>IT Services</a:t>
            </a:r>
          </a:p>
        </p:txBody>
      </p:sp>
      <p:grpSp>
        <p:nvGrpSpPr>
          <p:cNvPr id="6" name="Group 89"/>
          <p:cNvGrpSpPr>
            <a:grpSpLocks/>
          </p:cNvGrpSpPr>
          <p:nvPr/>
        </p:nvGrpSpPr>
        <p:grpSpPr bwMode="auto">
          <a:xfrm>
            <a:off x="4116388" y="4556125"/>
            <a:ext cx="1143000" cy="411163"/>
            <a:chOff x="2089" y="3827"/>
            <a:chExt cx="720" cy="259"/>
          </a:xfrm>
        </p:grpSpPr>
        <p:sp>
          <p:nvSpPr>
            <p:cNvPr id="17" name="Rectangle 90"/>
            <p:cNvSpPr>
              <a:spLocks noChangeArrowheads="1"/>
            </p:cNvSpPr>
            <p:nvPr/>
          </p:nvSpPr>
          <p:spPr bwMode="auto">
            <a:xfrm>
              <a:off x="2089" y="3827"/>
              <a:ext cx="720" cy="259"/>
            </a:xfrm>
            <a:prstGeom prst="rect">
              <a:avLst/>
            </a:prstGeom>
            <a:solidFill>
              <a:srgbClr val="FF6600"/>
            </a:solidFill>
            <a:ln w="9525">
              <a:solidFill>
                <a:schemeClr val="tx1"/>
              </a:solidFill>
              <a:miter lim="800000"/>
              <a:headEnd/>
              <a:tailEnd/>
            </a:ln>
          </p:spPr>
          <p:txBody>
            <a:bodyPr wrap="none" anchor="ctr"/>
            <a:lstStyle/>
            <a:p>
              <a:endParaRPr lang="en-US" sz="1000" b="1">
                <a:latin typeface="Arial" charset="0"/>
              </a:endParaRPr>
            </a:p>
          </p:txBody>
        </p:sp>
        <p:sp>
          <p:nvSpPr>
            <p:cNvPr id="18" name="Text Box 91"/>
            <p:cNvSpPr txBox="1">
              <a:spLocks noChangeArrowheads="1"/>
            </p:cNvSpPr>
            <p:nvPr/>
          </p:nvSpPr>
          <p:spPr bwMode="auto">
            <a:xfrm>
              <a:off x="2123" y="3879"/>
              <a:ext cx="651" cy="154"/>
            </a:xfrm>
            <a:prstGeom prst="rect">
              <a:avLst/>
            </a:prstGeom>
            <a:solidFill>
              <a:srgbClr val="FF6600"/>
            </a:solidFill>
            <a:ln w="9525">
              <a:noFill/>
              <a:miter lim="800000"/>
              <a:headEnd/>
              <a:tailEnd/>
            </a:ln>
          </p:spPr>
          <p:txBody>
            <a:bodyPr>
              <a:spAutoFit/>
            </a:bodyPr>
            <a:lstStyle/>
            <a:p>
              <a:pPr algn="ctr">
                <a:spcBef>
                  <a:spcPct val="50000"/>
                </a:spcBef>
              </a:pPr>
              <a:r>
                <a:rPr lang="en-US" sz="1000">
                  <a:latin typeface="Arial" charset="0"/>
                </a:rPr>
                <a:t>Support</a:t>
              </a:r>
            </a:p>
          </p:txBody>
        </p:sp>
      </p:grpSp>
      <p:grpSp>
        <p:nvGrpSpPr>
          <p:cNvPr id="8" name="Group 92"/>
          <p:cNvGrpSpPr>
            <a:grpSpLocks/>
          </p:cNvGrpSpPr>
          <p:nvPr/>
        </p:nvGrpSpPr>
        <p:grpSpPr bwMode="auto">
          <a:xfrm>
            <a:off x="7769225" y="4113213"/>
            <a:ext cx="1143000" cy="411162"/>
            <a:chOff x="1250" y="3674"/>
            <a:chExt cx="720" cy="259"/>
          </a:xfrm>
        </p:grpSpPr>
        <p:sp>
          <p:nvSpPr>
            <p:cNvPr id="20" name="Rectangle 93"/>
            <p:cNvSpPr>
              <a:spLocks noChangeArrowheads="1"/>
            </p:cNvSpPr>
            <p:nvPr/>
          </p:nvSpPr>
          <p:spPr bwMode="auto">
            <a:xfrm>
              <a:off x="1250" y="3674"/>
              <a:ext cx="720" cy="259"/>
            </a:xfrm>
            <a:prstGeom prst="rect">
              <a:avLst/>
            </a:prstGeom>
            <a:solidFill>
              <a:srgbClr val="FF6600"/>
            </a:solidFill>
            <a:ln w="9525">
              <a:solidFill>
                <a:schemeClr val="tx1"/>
              </a:solidFill>
              <a:miter lim="800000"/>
              <a:headEnd/>
              <a:tailEnd/>
            </a:ln>
          </p:spPr>
          <p:txBody>
            <a:bodyPr wrap="none" anchor="ctr"/>
            <a:lstStyle/>
            <a:p>
              <a:endParaRPr lang="en-US" sz="1000" b="1">
                <a:latin typeface="Arial" charset="0"/>
              </a:endParaRPr>
            </a:p>
          </p:txBody>
        </p:sp>
        <p:sp>
          <p:nvSpPr>
            <p:cNvPr id="21" name="Text Box 94"/>
            <p:cNvSpPr txBox="1">
              <a:spLocks noChangeArrowheads="1"/>
            </p:cNvSpPr>
            <p:nvPr/>
          </p:nvSpPr>
          <p:spPr bwMode="auto">
            <a:xfrm>
              <a:off x="1284" y="3679"/>
              <a:ext cx="651" cy="250"/>
            </a:xfrm>
            <a:prstGeom prst="rect">
              <a:avLst/>
            </a:prstGeom>
            <a:solidFill>
              <a:srgbClr val="FF6600"/>
            </a:solidFill>
            <a:ln w="9525">
              <a:noFill/>
              <a:miter lim="800000"/>
              <a:headEnd/>
              <a:tailEnd/>
            </a:ln>
          </p:spPr>
          <p:txBody>
            <a:bodyPr>
              <a:spAutoFit/>
            </a:bodyPr>
            <a:lstStyle/>
            <a:p>
              <a:pPr algn="ctr">
                <a:spcBef>
                  <a:spcPct val="50000"/>
                </a:spcBef>
              </a:pPr>
              <a:r>
                <a:rPr lang="en-US" sz="1000">
                  <a:latin typeface="Arial" charset="0"/>
                </a:rPr>
                <a:t>Satellite Products</a:t>
              </a:r>
            </a:p>
          </p:txBody>
        </p:sp>
      </p:grpSp>
      <p:grpSp>
        <p:nvGrpSpPr>
          <p:cNvPr id="11" name="Group 95"/>
          <p:cNvGrpSpPr>
            <a:grpSpLocks/>
          </p:cNvGrpSpPr>
          <p:nvPr/>
        </p:nvGrpSpPr>
        <p:grpSpPr bwMode="auto">
          <a:xfrm>
            <a:off x="7769225" y="4570413"/>
            <a:ext cx="1143000" cy="411162"/>
            <a:chOff x="4143" y="3903"/>
            <a:chExt cx="720" cy="259"/>
          </a:xfrm>
        </p:grpSpPr>
        <p:sp>
          <p:nvSpPr>
            <p:cNvPr id="23" name="Rectangle 96"/>
            <p:cNvSpPr>
              <a:spLocks noChangeArrowheads="1"/>
            </p:cNvSpPr>
            <p:nvPr/>
          </p:nvSpPr>
          <p:spPr bwMode="auto">
            <a:xfrm>
              <a:off x="4143" y="3903"/>
              <a:ext cx="720" cy="259"/>
            </a:xfrm>
            <a:prstGeom prst="rect">
              <a:avLst/>
            </a:prstGeom>
            <a:solidFill>
              <a:srgbClr val="FF6600"/>
            </a:solidFill>
            <a:ln w="9525">
              <a:solidFill>
                <a:schemeClr val="tx1"/>
              </a:solidFill>
              <a:miter lim="800000"/>
              <a:headEnd/>
              <a:tailEnd/>
            </a:ln>
          </p:spPr>
          <p:txBody>
            <a:bodyPr wrap="none" anchor="ctr"/>
            <a:lstStyle/>
            <a:p>
              <a:endParaRPr lang="en-US" sz="1000" b="1">
                <a:latin typeface="Arial" charset="0"/>
              </a:endParaRPr>
            </a:p>
          </p:txBody>
        </p:sp>
        <p:sp>
          <p:nvSpPr>
            <p:cNvPr id="24" name="Text Box 97"/>
            <p:cNvSpPr txBox="1">
              <a:spLocks noChangeArrowheads="1"/>
            </p:cNvSpPr>
            <p:nvPr/>
          </p:nvSpPr>
          <p:spPr bwMode="auto">
            <a:xfrm>
              <a:off x="4177" y="3908"/>
              <a:ext cx="651" cy="250"/>
            </a:xfrm>
            <a:prstGeom prst="rect">
              <a:avLst/>
            </a:prstGeom>
            <a:solidFill>
              <a:srgbClr val="FF6600"/>
            </a:solidFill>
            <a:ln w="9525">
              <a:noFill/>
              <a:miter lim="800000"/>
              <a:headEnd/>
              <a:tailEnd/>
            </a:ln>
          </p:spPr>
          <p:txBody>
            <a:bodyPr>
              <a:spAutoFit/>
            </a:bodyPr>
            <a:lstStyle/>
            <a:p>
              <a:pPr algn="ctr">
                <a:spcBef>
                  <a:spcPct val="50000"/>
                </a:spcBef>
              </a:pPr>
              <a:r>
                <a:rPr lang="en-US" sz="1000">
                  <a:latin typeface="Arial" charset="0"/>
                </a:rPr>
                <a:t>Satellite Analysis</a:t>
              </a:r>
            </a:p>
          </p:txBody>
        </p:sp>
      </p:grpSp>
      <p:grpSp>
        <p:nvGrpSpPr>
          <p:cNvPr id="16" name="Group 98"/>
          <p:cNvGrpSpPr>
            <a:grpSpLocks/>
          </p:cNvGrpSpPr>
          <p:nvPr/>
        </p:nvGrpSpPr>
        <p:grpSpPr bwMode="auto">
          <a:xfrm>
            <a:off x="7769225" y="5033963"/>
            <a:ext cx="1143000" cy="411162"/>
            <a:chOff x="4143" y="3903"/>
            <a:chExt cx="720" cy="259"/>
          </a:xfrm>
        </p:grpSpPr>
        <p:sp>
          <p:nvSpPr>
            <p:cNvPr id="26" name="Rectangle 99"/>
            <p:cNvSpPr>
              <a:spLocks noChangeArrowheads="1"/>
            </p:cNvSpPr>
            <p:nvPr/>
          </p:nvSpPr>
          <p:spPr bwMode="auto">
            <a:xfrm>
              <a:off x="4143" y="3903"/>
              <a:ext cx="720" cy="259"/>
            </a:xfrm>
            <a:prstGeom prst="rect">
              <a:avLst/>
            </a:prstGeom>
            <a:solidFill>
              <a:srgbClr val="FF6600"/>
            </a:solidFill>
            <a:ln w="9525">
              <a:solidFill>
                <a:schemeClr val="tx1"/>
              </a:solidFill>
              <a:miter lim="800000"/>
              <a:headEnd/>
              <a:tailEnd/>
            </a:ln>
          </p:spPr>
          <p:txBody>
            <a:bodyPr wrap="none" anchor="ctr"/>
            <a:lstStyle/>
            <a:p>
              <a:endParaRPr lang="en-US" sz="1000" b="1">
                <a:latin typeface="Arial" charset="0"/>
              </a:endParaRPr>
            </a:p>
          </p:txBody>
        </p:sp>
        <p:sp>
          <p:nvSpPr>
            <p:cNvPr id="27" name="Text Box 100"/>
            <p:cNvSpPr txBox="1">
              <a:spLocks noChangeArrowheads="1"/>
            </p:cNvSpPr>
            <p:nvPr/>
          </p:nvSpPr>
          <p:spPr bwMode="auto">
            <a:xfrm>
              <a:off x="4177" y="3908"/>
              <a:ext cx="651" cy="250"/>
            </a:xfrm>
            <a:prstGeom prst="rect">
              <a:avLst/>
            </a:prstGeom>
            <a:solidFill>
              <a:srgbClr val="FF6600"/>
            </a:solidFill>
            <a:ln w="9525">
              <a:noFill/>
              <a:miter lim="800000"/>
              <a:headEnd/>
              <a:tailEnd/>
            </a:ln>
          </p:spPr>
          <p:txBody>
            <a:bodyPr>
              <a:spAutoFit/>
            </a:bodyPr>
            <a:lstStyle/>
            <a:p>
              <a:pPr algn="ctr">
                <a:spcBef>
                  <a:spcPct val="50000"/>
                </a:spcBef>
              </a:pPr>
              <a:r>
                <a:rPr lang="en-US" sz="1000">
                  <a:latin typeface="Arial" charset="0"/>
                </a:rPr>
                <a:t>Direct Services</a:t>
              </a:r>
            </a:p>
          </p:txBody>
        </p:sp>
      </p:grpSp>
      <p:sp>
        <p:nvSpPr>
          <p:cNvPr id="28" name="Line 101"/>
          <p:cNvSpPr>
            <a:spLocks noChangeShapeType="1"/>
          </p:cNvSpPr>
          <p:nvPr/>
        </p:nvSpPr>
        <p:spPr bwMode="auto">
          <a:xfrm>
            <a:off x="7534275" y="4060825"/>
            <a:ext cx="0" cy="1198563"/>
          </a:xfrm>
          <a:prstGeom prst="line">
            <a:avLst/>
          </a:prstGeom>
          <a:noFill/>
          <a:ln w="9525">
            <a:solidFill>
              <a:schemeClr val="tx1"/>
            </a:solidFill>
            <a:round/>
            <a:headEnd/>
            <a:tailEnd/>
          </a:ln>
        </p:spPr>
        <p:txBody>
          <a:bodyPr/>
          <a:lstStyle/>
          <a:p>
            <a:endParaRPr lang="en-US"/>
          </a:p>
        </p:txBody>
      </p:sp>
      <p:sp>
        <p:nvSpPr>
          <p:cNvPr id="29" name="Line 102"/>
          <p:cNvSpPr>
            <a:spLocks noChangeShapeType="1"/>
          </p:cNvSpPr>
          <p:nvPr/>
        </p:nvSpPr>
        <p:spPr bwMode="auto">
          <a:xfrm>
            <a:off x="7534275" y="5259388"/>
            <a:ext cx="219075" cy="0"/>
          </a:xfrm>
          <a:prstGeom prst="line">
            <a:avLst/>
          </a:prstGeom>
          <a:noFill/>
          <a:ln w="9525">
            <a:solidFill>
              <a:schemeClr val="tx1"/>
            </a:solidFill>
            <a:round/>
            <a:headEnd/>
            <a:tailEnd/>
          </a:ln>
        </p:spPr>
        <p:txBody>
          <a:bodyPr/>
          <a:lstStyle/>
          <a:p>
            <a:endParaRPr lang="en-US"/>
          </a:p>
        </p:txBody>
      </p:sp>
      <p:sp>
        <p:nvSpPr>
          <p:cNvPr id="30" name="Line 103"/>
          <p:cNvSpPr>
            <a:spLocks noChangeShapeType="1"/>
          </p:cNvSpPr>
          <p:nvPr/>
        </p:nvSpPr>
        <p:spPr bwMode="auto">
          <a:xfrm>
            <a:off x="7539038" y="4773613"/>
            <a:ext cx="219075" cy="0"/>
          </a:xfrm>
          <a:prstGeom prst="line">
            <a:avLst/>
          </a:prstGeom>
          <a:noFill/>
          <a:ln w="9525">
            <a:solidFill>
              <a:schemeClr val="tx1"/>
            </a:solidFill>
            <a:round/>
            <a:headEnd/>
            <a:tailEnd/>
          </a:ln>
        </p:spPr>
        <p:txBody>
          <a:bodyPr/>
          <a:lstStyle/>
          <a:p>
            <a:endParaRPr lang="en-US"/>
          </a:p>
        </p:txBody>
      </p:sp>
      <p:sp>
        <p:nvSpPr>
          <p:cNvPr id="31" name="Line 104"/>
          <p:cNvSpPr>
            <a:spLocks noChangeShapeType="1"/>
          </p:cNvSpPr>
          <p:nvPr/>
        </p:nvSpPr>
        <p:spPr bwMode="auto">
          <a:xfrm>
            <a:off x="7548563" y="4335463"/>
            <a:ext cx="219075" cy="0"/>
          </a:xfrm>
          <a:prstGeom prst="line">
            <a:avLst/>
          </a:prstGeom>
          <a:noFill/>
          <a:ln w="9525">
            <a:solidFill>
              <a:schemeClr val="tx1"/>
            </a:solidFill>
            <a:round/>
            <a:headEnd/>
            <a:tailEnd/>
          </a:ln>
        </p:spPr>
        <p:txBody>
          <a:bodyPr/>
          <a:lstStyle/>
          <a:p>
            <a:endParaRPr lang="en-US"/>
          </a:p>
        </p:txBody>
      </p:sp>
      <p:sp>
        <p:nvSpPr>
          <p:cNvPr id="32" name="Line 105"/>
          <p:cNvSpPr>
            <a:spLocks noChangeShapeType="1"/>
          </p:cNvSpPr>
          <p:nvPr/>
        </p:nvSpPr>
        <p:spPr bwMode="auto">
          <a:xfrm>
            <a:off x="3884613" y="4076700"/>
            <a:ext cx="0" cy="2030413"/>
          </a:xfrm>
          <a:prstGeom prst="line">
            <a:avLst/>
          </a:prstGeom>
          <a:noFill/>
          <a:ln w="9525">
            <a:solidFill>
              <a:schemeClr val="tx1"/>
            </a:solidFill>
            <a:round/>
            <a:headEnd/>
            <a:tailEnd/>
          </a:ln>
        </p:spPr>
        <p:txBody>
          <a:bodyPr/>
          <a:lstStyle/>
          <a:p>
            <a:endParaRPr lang="en-US"/>
          </a:p>
        </p:txBody>
      </p:sp>
      <p:sp>
        <p:nvSpPr>
          <p:cNvPr id="33" name="Line 106"/>
          <p:cNvSpPr>
            <a:spLocks noChangeShapeType="1"/>
          </p:cNvSpPr>
          <p:nvPr/>
        </p:nvSpPr>
        <p:spPr bwMode="auto">
          <a:xfrm>
            <a:off x="3884613" y="4765675"/>
            <a:ext cx="220662" cy="0"/>
          </a:xfrm>
          <a:prstGeom prst="line">
            <a:avLst/>
          </a:prstGeom>
          <a:noFill/>
          <a:ln w="9525">
            <a:solidFill>
              <a:schemeClr val="tx1"/>
            </a:solidFill>
            <a:round/>
            <a:headEnd/>
            <a:tailEnd/>
          </a:ln>
        </p:spPr>
        <p:txBody>
          <a:bodyPr/>
          <a:lstStyle/>
          <a:p>
            <a:endParaRPr lang="en-US"/>
          </a:p>
        </p:txBody>
      </p:sp>
      <p:sp>
        <p:nvSpPr>
          <p:cNvPr id="34" name="Line 107"/>
          <p:cNvSpPr>
            <a:spLocks noChangeShapeType="1"/>
          </p:cNvSpPr>
          <p:nvPr/>
        </p:nvSpPr>
        <p:spPr bwMode="auto">
          <a:xfrm>
            <a:off x="3881438" y="4322763"/>
            <a:ext cx="220662" cy="0"/>
          </a:xfrm>
          <a:prstGeom prst="line">
            <a:avLst/>
          </a:prstGeom>
          <a:noFill/>
          <a:ln w="9525">
            <a:solidFill>
              <a:schemeClr val="tx1"/>
            </a:solidFill>
            <a:round/>
            <a:headEnd/>
            <a:tailEnd/>
          </a:ln>
        </p:spPr>
        <p:txBody>
          <a:bodyPr/>
          <a:lstStyle/>
          <a:p>
            <a:endParaRPr lang="en-US"/>
          </a:p>
        </p:txBody>
      </p:sp>
      <p:grpSp>
        <p:nvGrpSpPr>
          <p:cNvPr id="19" name="Group 108"/>
          <p:cNvGrpSpPr>
            <a:grpSpLocks/>
          </p:cNvGrpSpPr>
          <p:nvPr/>
        </p:nvGrpSpPr>
        <p:grpSpPr bwMode="auto">
          <a:xfrm>
            <a:off x="4116388" y="5457825"/>
            <a:ext cx="1143000" cy="411163"/>
            <a:chOff x="2133" y="3821"/>
            <a:chExt cx="720" cy="259"/>
          </a:xfrm>
        </p:grpSpPr>
        <p:sp>
          <p:nvSpPr>
            <p:cNvPr id="36" name="Rectangle 109"/>
            <p:cNvSpPr>
              <a:spLocks noChangeArrowheads="1"/>
            </p:cNvSpPr>
            <p:nvPr/>
          </p:nvSpPr>
          <p:spPr bwMode="auto">
            <a:xfrm>
              <a:off x="2133" y="3821"/>
              <a:ext cx="720" cy="259"/>
            </a:xfrm>
            <a:prstGeom prst="rect">
              <a:avLst/>
            </a:prstGeom>
            <a:solidFill>
              <a:srgbClr val="FF6600"/>
            </a:solidFill>
            <a:ln w="9525">
              <a:solidFill>
                <a:schemeClr val="tx1"/>
              </a:solidFill>
              <a:miter lim="800000"/>
              <a:headEnd/>
              <a:tailEnd/>
            </a:ln>
          </p:spPr>
          <p:txBody>
            <a:bodyPr wrap="none" anchor="ctr"/>
            <a:lstStyle/>
            <a:p>
              <a:endParaRPr lang="en-US" sz="1000" b="1">
                <a:latin typeface="Arial" charset="0"/>
              </a:endParaRPr>
            </a:p>
          </p:txBody>
        </p:sp>
        <p:sp>
          <p:nvSpPr>
            <p:cNvPr id="37" name="Text Box 110"/>
            <p:cNvSpPr txBox="1">
              <a:spLocks noChangeArrowheads="1"/>
            </p:cNvSpPr>
            <p:nvPr/>
          </p:nvSpPr>
          <p:spPr bwMode="auto">
            <a:xfrm>
              <a:off x="2167" y="3873"/>
              <a:ext cx="651" cy="154"/>
            </a:xfrm>
            <a:prstGeom prst="rect">
              <a:avLst/>
            </a:prstGeom>
            <a:solidFill>
              <a:srgbClr val="FF6600"/>
            </a:solidFill>
            <a:ln w="9525">
              <a:noFill/>
              <a:miter lim="800000"/>
              <a:headEnd/>
              <a:tailEnd/>
            </a:ln>
          </p:spPr>
          <p:txBody>
            <a:bodyPr>
              <a:spAutoFit/>
            </a:bodyPr>
            <a:lstStyle/>
            <a:p>
              <a:pPr algn="ctr">
                <a:spcBef>
                  <a:spcPct val="50000"/>
                </a:spcBef>
              </a:pPr>
              <a:r>
                <a:rPr lang="en-US" sz="1000">
                  <a:latin typeface="Arial" charset="0"/>
                </a:rPr>
                <a:t>Engineering</a:t>
              </a:r>
            </a:p>
          </p:txBody>
        </p:sp>
      </p:grpSp>
      <p:sp>
        <p:nvSpPr>
          <p:cNvPr id="38" name="Line 111"/>
          <p:cNvSpPr>
            <a:spLocks noChangeShapeType="1"/>
          </p:cNvSpPr>
          <p:nvPr/>
        </p:nvSpPr>
        <p:spPr bwMode="auto">
          <a:xfrm>
            <a:off x="3890963" y="5664200"/>
            <a:ext cx="219075" cy="0"/>
          </a:xfrm>
          <a:prstGeom prst="line">
            <a:avLst/>
          </a:prstGeom>
          <a:noFill/>
          <a:ln w="9525">
            <a:solidFill>
              <a:schemeClr val="tx1"/>
            </a:solidFill>
            <a:round/>
            <a:headEnd/>
            <a:tailEnd/>
          </a:ln>
        </p:spPr>
        <p:txBody>
          <a:bodyPr/>
          <a:lstStyle/>
          <a:p>
            <a:endParaRPr lang="en-US"/>
          </a:p>
        </p:txBody>
      </p:sp>
      <p:sp>
        <p:nvSpPr>
          <p:cNvPr id="39" name="Rectangle 112"/>
          <p:cNvSpPr>
            <a:spLocks noChangeArrowheads="1"/>
          </p:cNvSpPr>
          <p:nvPr/>
        </p:nvSpPr>
        <p:spPr bwMode="auto">
          <a:xfrm>
            <a:off x="4116388" y="5005388"/>
            <a:ext cx="1143000" cy="411162"/>
          </a:xfrm>
          <a:prstGeom prst="rect">
            <a:avLst/>
          </a:prstGeom>
          <a:solidFill>
            <a:srgbClr val="FF6600"/>
          </a:solidFill>
          <a:ln w="9525">
            <a:solidFill>
              <a:schemeClr val="tx1"/>
            </a:solidFill>
            <a:miter lim="800000"/>
            <a:headEnd/>
            <a:tailEnd/>
          </a:ln>
        </p:spPr>
        <p:txBody>
          <a:bodyPr wrap="none" anchor="ctr"/>
          <a:lstStyle/>
          <a:p>
            <a:endParaRPr lang="en-US" sz="1000" b="1">
              <a:latin typeface="Arial" charset="0"/>
            </a:endParaRPr>
          </a:p>
        </p:txBody>
      </p:sp>
      <p:sp>
        <p:nvSpPr>
          <p:cNvPr id="40" name="Text Box 113"/>
          <p:cNvSpPr txBox="1">
            <a:spLocks noChangeArrowheads="1"/>
          </p:cNvSpPr>
          <p:nvPr/>
        </p:nvSpPr>
        <p:spPr bwMode="auto">
          <a:xfrm>
            <a:off x="4170363" y="5078413"/>
            <a:ext cx="1033462" cy="244475"/>
          </a:xfrm>
          <a:prstGeom prst="rect">
            <a:avLst/>
          </a:prstGeom>
          <a:noFill/>
          <a:ln w="9525">
            <a:noFill/>
            <a:miter lim="800000"/>
            <a:headEnd/>
            <a:tailEnd/>
          </a:ln>
        </p:spPr>
        <p:txBody>
          <a:bodyPr>
            <a:spAutoFit/>
          </a:bodyPr>
          <a:lstStyle/>
          <a:p>
            <a:pPr algn="ctr">
              <a:spcBef>
                <a:spcPct val="50000"/>
              </a:spcBef>
            </a:pPr>
            <a:r>
              <a:rPr lang="en-US" sz="1000">
                <a:latin typeface="Arial" charset="0"/>
              </a:rPr>
              <a:t>Systems</a:t>
            </a:r>
          </a:p>
        </p:txBody>
      </p:sp>
      <p:grpSp>
        <p:nvGrpSpPr>
          <p:cNvPr id="22" name="Group 114"/>
          <p:cNvGrpSpPr>
            <a:grpSpLocks/>
          </p:cNvGrpSpPr>
          <p:nvPr/>
        </p:nvGrpSpPr>
        <p:grpSpPr bwMode="auto">
          <a:xfrm>
            <a:off x="2282825" y="4138613"/>
            <a:ext cx="1143000" cy="411162"/>
            <a:chOff x="1171" y="3174"/>
            <a:chExt cx="720" cy="259"/>
          </a:xfrm>
        </p:grpSpPr>
        <p:sp>
          <p:nvSpPr>
            <p:cNvPr id="42" name="Rectangle 115"/>
            <p:cNvSpPr>
              <a:spLocks noChangeArrowheads="1"/>
            </p:cNvSpPr>
            <p:nvPr/>
          </p:nvSpPr>
          <p:spPr bwMode="auto">
            <a:xfrm>
              <a:off x="1171" y="3174"/>
              <a:ext cx="720" cy="259"/>
            </a:xfrm>
            <a:prstGeom prst="rect">
              <a:avLst/>
            </a:prstGeom>
            <a:solidFill>
              <a:srgbClr val="FF6600"/>
            </a:solidFill>
            <a:ln w="9525">
              <a:solidFill>
                <a:schemeClr val="tx1"/>
              </a:solidFill>
              <a:miter lim="800000"/>
              <a:headEnd/>
              <a:tailEnd/>
            </a:ln>
          </p:spPr>
          <p:txBody>
            <a:bodyPr wrap="none" anchor="ctr"/>
            <a:lstStyle/>
            <a:p>
              <a:endParaRPr lang="en-US" sz="1000" b="1">
                <a:latin typeface="Arial" charset="0"/>
              </a:endParaRPr>
            </a:p>
          </p:txBody>
        </p:sp>
        <p:sp>
          <p:nvSpPr>
            <p:cNvPr id="43" name="Text Box 116"/>
            <p:cNvSpPr txBox="1">
              <a:spLocks noChangeArrowheads="1"/>
            </p:cNvSpPr>
            <p:nvPr/>
          </p:nvSpPr>
          <p:spPr bwMode="auto">
            <a:xfrm>
              <a:off x="1205" y="3226"/>
              <a:ext cx="651" cy="154"/>
            </a:xfrm>
            <a:prstGeom prst="rect">
              <a:avLst/>
            </a:prstGeom>
            <a:solidFill>
              <a:srgbClr val="FF6600"/>
            </a:solidFill>
            <a:ln w="9525">
              <a:noFill/>
              <a:miter lim="800000"/>
              <a:headEnd/>
              <a:tailEnd/>
            </a:ln>
          </p:spPr>
          <p:txBody>
            <a:bodyPr>
              <a:spAutoFit/>
            </a:bodyPr>
            <a:lstStyle/>
            <a:p>
              <a:pPr algn="ctr">
                <a:spcBef>
                  <a:spcPct val="50000"/>
                </a:spcBef>
              </a:pPr>
              <a:r>
                <a:rPr lang="en-US" sz="1000">
                  <a:latin typeface="Arial" charset="0"/>
                </a:rPr>
                <a:t>Operations</a:t>
              </a:r>
            </a:p>
          </p:txBody>
        </p:sp>
      </p:grpSp>
      <p:grpSp>
        <p:nvGrpSpPr>
          <p:cNvPr id="25" name="Group 117"/>
          <p:cNvGrpSpPr>
            <a:grpSpLocks/>
          </p:cNvGrpSpPr>
          <p:nvPr/>
        </p:nvGrpSpPr>
        <p:grpSpPr bwMode="auto">
          <a:xfrm>
            <a:off x="2282825" y="4605338"/>
            <a:ext cx="1143000" cy="411162"/>
            <a:chOff x="1171" y="3510"/>
            <a:chExt cx="720" cy="259"/>
          </a:xfrm>
        </p:grpSpPr>
        <p:sp>
          <p:nvSpPr>
            <p:cNvPr id="45" name="Rectangle 118"/>
            <p:cNvSpPr>
              <a:spLocks noChangeArrowheads="1"/>
            </p:cNvSpPr>
            <p:nvPr/>
          </p:nvSpPr>
          <p:spPr bwMode="auto">
            <a:xfrm>
              <a:off x="1171" y="3510"/>
              <a:ext cx="720" cy="259"/>
            </a:xfrm>
            <a:prstGeom prst="rect">
              <a:avLst/>
            </a:prstGeom>
            <a:solidFill>
              <a:srgbClr val="FF6600"/>
            </a:solidFill>
            <a:ln w="9525">
              <a:solidFill>
                <a:schemeClr val="tx1"/>
              </a:solidFill>
              <a:miter lim="800000"/>
              <a:headEnd/>
              <a:tailEnd/>
            </a:ln>
          </p:spPr>
          <p:txBody>
            <a:bodyPr wrap="none" anchor="ctr"/>
            <a:lstStyle/>
            <a:p>
              <a:endParaRPr lang="en-US" sz="1000" b="1">
                <a:latin typeface="Arial" charset="0"/>
              </a:endParaRPr>
            </a:p>
          </p:txBody>
        </p:sp>
        <p:sp>
          <p:nvSpPr>
            <p:cNvPr id="46" name="Text Box 119"/>
            <p:cNvSpPr txBox="1">
              <a:spLocks noChangeArrowheads="1"/>
            </p:cNvSpPr>
            <p:nvPr/>
          </p:nvSpPr>
          <p:spPr bwMode="auto">
            <a:xfrm>
              <a:off x="1205" y="3515"/>
              <a:ext cx="651" cy="250"/>
            </a:xfrm>
            <a:prstGeom prst="rect">
              <a:avLst/>
            </a:prstGeom>
            <a:solidFill>
              <a:srgbClr val="FF6600"/>
            </a:solidFill>
            <a:ln w="9525">
              <a:noFill/>
              <a:miter lim="800000"/>
              <a:headEnd/>
              <a:tailEnd/>
            </a:ln>
          </p:spPr>
          <p:txBody>
            <a:bodyPr>
              <a:spAutoFit/>
            </a:bodyPr>
            <a:lstStyle/>
            <a:p>
              <a:pPr algn="ctr">
                <a:spcBef>
                  <a:spcPct val="50000"/>
                </a:spcBef>
              </a:pPr>
              <a:r>
                <a:rPr lang="en-US" sz="1000">
                  <a:latin typeface="Arial" charset="0"/>
                </a:rPr>
                <a:t>Systems Support</a:t>
              </a:r>
            </a:p>
          </p:txBody>
        </p:sp>
      </p:grpSp>
      <p:sp>
        <p:nvSpPr>
          <p:cNvPr id="47" name="Line 120"/>
          <p:cNvSpPr>
            <a:spLocks noChangeShapeType="1"/>
          </p:cNvSpPr>
          <p:nvPr/>
        </p:nvSpPr>
        <p:spPr bwMode="auto">
          <a:xfrm>
            <a:off x="2057400" y="4064000"/>
            <a:ext cx="0" cy="1235075"/>
          </a:xfrm>
          <a:prstGeom prst="line">
            <a:avLst/>
          </a:prstGeom>
          <a:noFill/>
          <a:ln w="9525">
            <a:solidFill>
              <a:schemeClr val="tx1"/>
            </a:solidFill>
            <a:round/>
            <a:headEnd/>
            <a:tailEnd/>
          </a:ln>
        </p:spPr>
        <p:txBody>
          <a:bodyPr/>
          <a:lstStyle/>
          <a:p>
            <a:endParaRPr lang="en-US"/>
          </a:p>
        </p:txBody>
      </p:sp>
      <p:sp>
        <p:nvSpPr>
          <p:cNvPr id="48" name="Line 121"/>
          <p:cNvSpPr>
            <a:spLocks noChangeShapeType="1"/>
          </p:cNvSpPr>
          <p:nvPr/>
        </p:nvSpPr>
        <p:spPr bwMode="auto">
          <a:xfrm>
            <a:off x="2066925" y="4822825"/>
            <a:ext cx="220663" cy="0"/>
          </a:xfrm>
          <a:prstGeom prst="line">
            <a:avLst/>
          </a:prstGeom>
          <a:noFill/>
          <a:ln w="9525">
            <a:solidFill>
              <a:schemeClr val="tx1"/>
            </a:solidFill>
            <a:round/>
            <a:headEnd/>
            <a:tailEnd/>
          </a:ln>
        </p:spPr>
        <p:txBody>
          <a:bodyPr/>
          <a:lstStyle/>
          <a:p>
            <a:endParaRPr lang="en-US"/>
          </a:p>
        </p:txBody>
      </p:sp>
      <p:sp>
        <p:nvSpPr>
          <p:cNvPr id="49" name="Line 122"/>
          <p:cNvSpPr>
            <a:spLocks noChangeShapeType="1"/>
          </p:cNvSpPr>
          <p:nvPr/>
        </p:nvSpPr>
        <p:spPr bwMode="auto">
          <a:xfrm>
            <a:off x="2054225" y="4371975"/>
            <a:ext cx="220663" cy="0"/>
          </a:xfrm>
          <a:prstGeom prst="line">
            <a:avLst/>
          </a:prstGeom>
          <a:noFill/>
          <a:ln w="9525">
            <a:solidFill>
              <a:schemeClr val="tx1"/>
            </a:solidFill>
            <a:round/>
            <a:headEnd/>
            <a:tailEnd/>
          </a:ln>
        </p:spPr>
        <p:txBody>
          <a:bodyPr/>
          <a:lstStyle/>
          <a:p>
            <a:endParaRPr lang="en-US"/>
          </a:p>
        </p:txBody>
      </p:sp>
      <p:grpSp>
        <p:nvGrpSpPr>
          <p:cNvPr id="35" name="Group 123"/>
          <p:cNvGrpSpPr>
            <a:grpSpLocks/>
          </p:cNvGrpSpPr>
          <p:nvPr/>
        </p:nvGrpSpPr>
        <p:grpSpPr bwMode="auto">
          <a:xfrm>
            <a:off x="2292350" y="5062538"/>
            <a:ext cx="1143000" cy="411162"/>
            <a:chOff x="1177" y="3756"/>
            <a:chExt cx="720" cy="259"/>
          </a:xfrm>
        </p:grpSpPr>
        <p:sp>
          <p:nvSpPr>
            <p:cNvPr id="51" name="Rectangle 124"/>
            <p:cNvSpPr>
              <a:spLocks noChangeArrowheads="1"/>
            </p:cNvSpPr>
            <p:nvPr/>
          </p:nvSpPr>
          <p:spPr bwMode="auto">
            <a:xfrm>
              <a:off x="1177" y="3756"/>
              <a:ext cx="720" cy="259"/>
            </a:xfrm>
            <a:prstGeom prst="rect">
              <a:avLst/>
            </a:prstGeom>
            <a:solidFill>
              <a:srgbClr val="FF6600"/>
            </a:solidFill>
            <a:ln w="9525">
              <a:solidFill>
                <a:schemeClr val="tx1"/>
              </a:solidFill>
              <a:miter lim="800000"/>
              <a:headEnd/>
              <a:tailEnd/>
            </a:ln>
          </p:spPr>
          <p:txBody>
            <a:bodyPr wrap="none" anchor="ctr"/>
            <a:lstStyle/>
            <a:p>
              <a:endParaRPr lang="en-US" sz="1000" b="1">
                <a:latin typeface="Arial" charset="0"/>
              </a:endParaRPr>
            </a:p>
          </p:txBody>
        </p:sp>
        <p:sp>
          <p:nvSpPr>
            <p:cNvPr id="52" name="Text Box 125"/>
            <p:cNvSpPr txBox="1">
              <a:spLocks noChangeArrowheads="1"/>
            </p:cNvSpPr>
            <p:nvPr/>
          </p:nvSpPr>
          <p:spPr bwMode="auto">
            <a:xfrm>
              <a:off x="1211" y="3808"/>
              <a:ext cx="651" cy="154"/>
            </a:xfrm>
            <a:prstGeom prst="rect">
              <a:avLst/>
            </a:prstGeom>
            <a:solidFill>
              <a:srgbClr val="FF6600"/>
            </a:solidFill>
            <a:ln w="9525">
              <a:noFill/>
              <a:miter lim="800000"/>
              <a:headEnd/>
              <a:tailEnd/>
            </a:ln>
          </p:spPr>
          <p:txBody>
            <a:bodyPr>
              <a:spAutoFit/>
            </a:bodyPr>
            <a:lstStyle/>
            <a:p>
              <a:pPr algn="ctr">
                <a:spcBef>
                  <a:spcPct val="50000"/>
                </a:spcBef>
              </a:pPr>
              <a:r>
                <a:rPr lang="en-US" sz="1000">
                  <a:latin typeface="Arial" charset="0"/>
                </a:rPr>
                <a:t>Engineering</a:t>
              </a:r>
            </a:p>
          </p:txBody>
        </p:sp>
      </p:grpSp>
      <p:sp>
        <p:nvSpPr>
          <p:cNvPr id="53" name="Line 126"/>
          <p:cNvSpPr>
            <a:spLocks noChangeShapeType="1"/>
          </p:cNvSpPr>
          <p:nvPr/>
        </p:nvSpPr>
        <p:spPr bwMode="auto">
          <a:xfrm>
            <a:off x="2066925" y="5299075"/>
            <a:ext cx="220663" cy="0"/>
          </a:xfrm>
          <a:prstGeom prst="line">
            <a:avLst/>
          </a:prstGeom>
          <a:noFill/>
          <a:ln w="9525">
            <a:solidFill>
              <a:schemeClr val="tx1"/>
            </a:solidFill>
            <a:round/>
            <a:headEnd/>
            <a:tailEnd/>
          </a:ln>
        </p:spPr>
        <p:txBody>
          <a:bodyPr/>
          <a:lstStyle/>
          <a:p>
            <a:endParaRPr lang="en-US"/>
          </a:p>
        </p:txBody>
      </p:sp>
      <p:sp>
        <p:nvSpPr>
          <p:cNvPr id="54" name="Line 127"/>
          <p:cNvSpPr>
            <a:spLocks noChangeShapeType="1"/>
          </p:cNvSpPr>
          <p:nvPr/>
        </p:nvSpPr>
        <p:spPr bwMode="auto">
          <a:xfrm>
            <a:off x="3890963" y="5216525"/>
            <a:ext cx="220662" cy="0"/>
          </a:xfrm>
          <a:prstGeom prst="line">
            <a:avLst/>
          </a:prstGeom>
          <a:noFill/>
          <a:ln w="9525">
            <a:solidFill>
              <a:schemeClr val="tx1"/>
            </a:solidFill>
            <a:round/>
            <a:headEnd/>
            <a:tailEnd/>
          </a:ln>
        </p:spPr>
        <p:txBody>
          <a:bodyPr/>
          <a:lstStyle/>
          <a:p>
            <a:endParaRPr lang="en-US"/>
          </a:p>
        </p:txBody>
      </p:sp>
      <p:grpSp>
        <p:nvGrpSpPr>
          <p:cNvPr id="41" name="Group 128"/>
          <p:cNvGrpSpPr>
            <a:grpSpLocks/>
          </p:cNvGrpSpPr>
          <p:nvPr/>
        </p:nvGrpSpPr>
        <p:grpSpPr bwMode="auto">
          <a:xfrm>
            <a:off x="4121150" y="5911850"/>
            <a:ext cx="1143000" cy="411163"/>
            <a:chOff x="2133" y="3821"/>
            <a:chExt cx="720" cy="259"/>
          </a:xfrm>
        </p:grpSpPr>
        <p:sp>
          <p:nvSpPr>
            <p:cNvPr id="56" name="Rectangle 129"/>
            <p:cNvSpPr>
              <a:spLocks noChangeArrowheads="1"/>
            </p:cNvSpPr>
            <p:nvPr/>
          </p:nvSpPr>
          <p:spPr bwMode="auto">
            <a:xfrm>
              <a:off x="2133" y="3821"/>
              <a:ext cx="720" cy="259"/>
            </a:xfrm>
            <a:prstGeom prst="rect">
              <a:avLst/>
            </a:prstGeom>
            <a:solidFill>
              <a:srgbClr val="FF6600"/>
            </a:solidFill>
            <a:ln w="9525">
              <a:solidFill>
                <a:schemeClr val="tx1"/>
              </a:solidFill>
              <a:miter lim="800000"/>
              <a:headEnd/>
              <a:tailEnd/>
            </a:ln>
          </p:spPr>
          <p:txBody>
            <a:bodyPr wrap="none" anchor="ctr"/>
            <a:lstStyle/>
            <a:p>
              <a:endParaRPr lang="en-US" sz="1000" b="1">
                <a:latin typeface="Arial" charset="0"/>
              </a:endParaRPr>
            </a:p>
          </p:txBody>
        </p:sp>
        <p:sp>
          <p:nvSpPr>
            <p:cNvPr id="57" name="Text Box 130"/>
            <p:cNvSpPr txBox="1">
              <a:spLocks noChangeArrowheads="1"/>
            </p:cNvSpPr>
            <p:nvPr/>
          </p:nvSpPr>
          <p:spPr bwMode="auto">
            <a:xfrm>
              <a:off x="2167" y="3873"/>
              <a:ext cx="651" cy="154"/>
            </a:xfrm>
            <a:prstGeom prst="rect">
              <a:avLst/>
            </a:prstGeom>
            <a:solidFill>
              <a:srgbClr val="FF6600"/>
            </a:solidFill>
            <a:ln w="9525">
              <a:noFill/>
              <a:miter lim="800000"/>
              <a:headEnd/>
              <a:tailEnd/>
            </a:ln>
          </p:spPr>
          <p:txBody>
            <a:bodyPr>
              <a:spAutoFit/>
            </a:bodyPr>
            <a:lstStyle/>
            <a:p>
              <a:pPr algn="ctr">
                <a:spcBef>
                  <a:spcPct val="50000"/>
                </a:spcBef>
              </a:pPr>
              <a:r>
                <a:rPr lang="en-US" sz="1000">
                  <a:latin typeface="Arial" charset="0"/>
                </a:rPr>
                <a:t>Control</a:t>
              </a:r>
            </a:p>
          </p:txBody>
        </p:sp>
      </p:grpSp>
      <p:grpSp>
        <p:nvGrpSpPr>
          <p:cNvPr id="44" name="Group 131"/>
          <p:cNvGrpSpPr>
            <a:grpSpLocks/>
          </p:cNvGrpSpPr>
          <p:nvPr/>
        </p:nvGrpSpPr>
        <p:grpSpPr bwMode="auto">
          <a:xfrm>
            <a:off x="161925" y="3074988"/>
            <a:ext cx="1447800" cy="990600"/>
            <a:chOff x="150" y="1985"/>
            <a:chExt cx="912" cy="624"/>
          </a:xfrm>
        </p:grpSpPr>
        <p:sp>
          <p:nvSpPr>
            <p:cNvPr id="59" name="Rectangle 132"/>
            <p:cNvSpPr>
              <a:spLocks noChangeArrowheads="1"/>
            </p:cNvSpPr>
            <p:nvPr/>
          </p:nvSpPr>
          <p:spPr bwMode="auto">
            <a:xfrm>
              <a:off x="150" y="1985"/>
              <a:ext cx="912" cy="624"/>
            </a:xfrm>
            <a:prstGeom prst="rect">
              <a:avLst/>
            </a:prstGeom>
            <a:solidFill>
              <a:schemeClr val="accent1"/>
            </a:solidFill>
            <a:ln w="9525">
              <a:solidFill>
                <a:schemeClr val="tx1"/>
              </a:solidFill>
              <a:miter lim="800000"/>
              <a:headEnd/>
              <a:tailEnd/>
            </a:ln>
          </p:spPr>
          <p:txBody>
            <a:bodyPr wrap="none" anchor="ctr"/>
            <a:lstStyle/>
            <a:p>
              <a:endParaRPr lang="en-US" sz="1000" b="1">
                <a:latin typeface="Arial" charset="0"/>
              </a:endParaRPr>
            </a:p>
          </p:txBody>
        </p:sp>
        <p:sp>
          <p:nvSpPr>
            <p:cNvPr id="60" name="Text Box 133"/>
            <p:cNvSpPr txBox="1">
              <a:spLocks noChangeArrowheads="1"/>
            </p:cNvSpPr>
            <p:nvPr/>
          </p:nvSpPr>
          <p:spPr bwMode="auto">
            <a:xfrm>
              <a:off x="240" y="2256"/>
              <a:ext cx="768" cy="173"/>
            </a:xfrm>
            <a:prstGeom prst="rect">
              <a:avLst/>
            </a:prstGeom>
            <a:solidFill>
              <a:schemeClr val="accent1"/>
            </a:solidFill>
            <a:ln w="9525">
              <a:noFill/>
              <a:miter lim="800000"/>
              <a:headEnd/>
              <a:tailEnd/>
            </a:ln>
          </p:spPr>
          <p:txBody>
            <a:bodyPr>
              <a:spAutoFit/>
            </a:bodyPr>
            <a:lstStyle/>
            <a:p>
              <a:pPr algn="ctr">
                <a:spcBef>
                  <a:spcPct val="50000"/>
                </a:spcBef>
              </a:pPr>
              <a:r>
                <a:rPr lang="en-US" sz="1200">
                  <a:latin typeface="Arial" charset="0"/>
                </a:rPr>
                <a:t>Fairbanks CDA</a:t>
              </a:r>
            </a:p>
          </p:txBody>
        </p:sp>
      </p:grpSp>
      <p:grpSp>
        <p:nvGrpSpPr>
          <p:cNvPr id="50" name="Group 134"/>
          <p:cNvGrpSpPr>
            <a:grpSpLocks/>
          </p:cNvGrpSpPr>
          <p:nvPr/>
        </p:nvGrpSpPr>
        <p:grpSpPr bwMode="auto">
          <a:xfrm>
            <a:off x="1985963" y="3074988"/>
            <a:ext cx="1447800" cy="990600"/>
            <a:chOff x="1299" y="1985"/>
            <a:chExt cx="912" cy="624"/>
          </a:xfrm>
        </p:grpSpPr>
        <p:sp>
          <p:nvSpPr>
            <p:cNvPr id="62" name="Rectangle 135"/>
            <p:cNvSpPr>
              <a:spLocks noChangeArrowheads="1"/>
            </p:cNvSpPr>
            <p:nvPr/>
          </p:nvSpPr>
          <p:spPr bwMode="auto">
            <a:xfrm>
              <a:off x="1299" y="1985"/>
              <a:ext cx="912" cy="624"/>
            </a:xfrm>
            <a:prstGeom prst="rect">
              <a:avLst/>
            </a:prstGeom>
            <a:solidFill>
              <a:srgbClr val="FF6600"/>
            </a:solidFill>
            <a:ln w="9525">
              <a:solidFill>
                <a:schemeClr val="tx1"/>
              </a:solidFill>
              <a:miter lim="800000"/>
              <a:headEnd/>
              <a:tailEnd/>
            </a:ln>
          </p:spPr>
          <p:txBody>
            <a:bodyPr wrap="none" anchor="ctr"/>
            <a:lstStyle/>
            <a:p>
              <a:endParaRPr lang="en-US" sz="1000" b="1">
                <a:latin typeface="Arial" charset="0"/>
              </a:endParaRPr>
            </a:p>
          </p:txBody>
        </p:sp>
        <p:sp>
          <p:nvSpPr>
            <p:cNvPr id="63" name="Text Box 136"/>
            <p:cNvSpPr txBox="1">
              <a:spLocks noChangeArrowheads="1"/>
            </p:cNvSpPr>
            <p:nvPr/>
          </p:nvSpPr>
          <p:spPr bwMode="auto">
            <a:xfrm>
              <a:off x="1344" y="2064"/>
              <a:ext cx="768" cy="461"/>
            </a:xfrm>
            <a:prstGeom prst="rect">
              <a:avLst/>
            </a:prstGeom>
            <a:solidFill>
              <a:srgbClr val="FF6600"/>
            </a:solidFill>
            <a:ln w="9525">
              <a:noFill/>
              <a:miter lim="800000"/>
              <a:headEnd/>
              <a:tailEnd/>
            </a:ln>
          </p:spPr>
          <p:txBody>
            <a:bodyPr>
              <a:spAutoFit/>
            </a:bodyPr>
            <a:lstStyle/>
            <a:p>
              <a:pPr algn="ctr">
                <a:spcBef>
                  <a:spcPct val="50000"/>
                </a:spcBef>
              </a:pPr>
              <a:r>
                <a:rPr lang="en-US" sz="1200">
                  <a:latin typeface="Arial" charset="0"/>
                </a:rPr>
                <a:t>Wallops Island CDA</a:t>
              </a:r>
            </a:p>
            <a:p>
              <a:pPr algn="ctr">
                <a:spcBef>
                  <a:spcPct val="50000"/>
                </a:spcBef>
              </a:pPr>
              <a:r>
                <a:rPr lang="en-US" sz="1200">
                  <a:latin typeface="Arial" charset="0"/>
                </a:rPr>
                <a:t>Doug Crawford</a:t>
              </a:r>
            </a:p>
          </p:txBody>
        </p:sp>
      </p:grpSp>
      <p:grpSp>
        <p:nvGrpSpPr>
          <p:cNvPr id="55" name="Group 137"/>
          <p:cNvGrpSpPr>
            <a:grpSpLocks/>
          </p:cNvGrpSpPr>
          <p:nvPr/>
        </p:nvGrpSpPr>
        <p:grpSpPr bwMode="auto">
          <a:xfrm>
            <a:off x="3810000" y="3074988"/>
            <a:ext cx="1447800" cy="1008062"/>
            <a:chOff x="2448" y="2904"/>
            <a:chExt cx="912" cy="635"/>
          </a:xfrm>
        </p:grpSpPr>
        <p:sp>
          <p:nvSpPr>
            <p:cNvPr id="65" name="Rectangle 138"/>
            <p:cNvSpPr>
              <a:spLocks noChangeArrowheads="1"/>
            </p:cNvSpPr>
            <p:nvPr/>
          </p:nvSpPr>
          <p:spPr bwMode="auto">
            <a:xfrm>
              <a:off x="2448" y="2904"/>
              <a:ext cx="912" cy="624"/>
            </a:xfrm>
            <a:prstGeom prst="rect">
              <a:avLst/>
            </a:prstGeom>
            <a:solidFill>
              <a:srgbClr val="FF6600"/>
            </a:solidFill>
            <a:ln w="9525">
              <a:solidFill>
                <a:schemeClr val="tx1"/>
              </a:solidFill>
              <a:miter lim="800000"/>
              <a:headEnd/>
              <a:tailEnd/>
            </a:ln>
          </p:spPr>
          <p:txBody>
            <a:bodyPr wrap="none" anchor="ctr"/>
            <a:lstStyle/>
            <a:p>
              <a:endParaRPr lang="en-US" sz="1000" b="1">
                <a:latin typeface="Arial" charset="0"/>
              </a:endParaRPr>
            </a:p>
          </p:txBody>
        </p:sp>
        <p:sp>
          <p:nvSpPr>
            <p:cNvPr id="66" name="Text Box 139"/>
            <p:cNvSpPr txBox="1">
              <a:spLocks noChangeArrowheads="1"/>
            </p:cNvSpPr>
            <p:nvPr/>
          </p:nvSpPr>
          <p:spPr bwMode="auto">
            <a:xfrm>
              <a:off x="2494" y="2963"/>
              <a:ext cx="814" cy="576"/>
            </a:xfrm>
            <a:prstGeom prst="rect">
              <a:avLst/>
            </a:prstGeom>
            <a:noFill/>
            <a:ln w="9525">
              <a:noFill/>
              <a:miter lim="800000"/>
              <a:headEnd/>
              <a:tailEnd/>
            </a:ln>
          </p:spPr>
          <p:txBody>
            <a:bodyPr>
              <a:spAutoFit/>
            </a:bodyPr>
            <a:lstStyle/>
            <a:p>
              <a:pPr algn="ctr">
                <a:spcBef>
                  <a:spcPct val="50000"/>
                </a:spcBef>
              </a:pPr>
              <a:r>
                <a:rPr lang="en-US" sz="1200">
                  <a:latin typeface="Arial" charset="0"/>
                </a:rPr>
                <a:t>Mission Operations Division</a:t>
              </a:r>
            </a:p>
            <a:p>
              <a:pPr algn="ctr">
                <a:spcBef>
                  <a:spcPct val="50000"/>
                </a:spcBef>
              </a:pPr>
              <a:r>
                <a:rPr lang="en-US" sz="1200">
                  <a:latin typeface="Arial" charset="0"/>
                </a:rPr>
                <a:t>Ron Mahmot</a:t>
              </a:r>
            </a:p>
          </p:txBody>
        </p:sp>
      </p:grpSp>
      <p:grpSp>
        <p:nvGrpSpPr>
          <p:cNvPr id="58" name="Group 140"/>
          <p:cNvGrpSpPr>
            <a:grpSpLocks/>
          </p:cNvGrpSpPr>
          <p:nvPr/>
        </p:nvGrpSpPr>
        <p:grpSpPr bwMode="auto">
          <a:xfrm>
            <a:off x="7459663" y="2971800"/>
            <a:ext cx="1447800" cy="1084263"/>
            <a:chOff x="4747" y="1920"/>
            <a:chExt cx="912" cy="683"/>
          </a:xfrm>
        </p:grpSpPr>
        <p:sp>
          <p:nvSpPr>
            <p:cNvPr id="68" name="Rectangle 141"/>
            <p:cNvSpPr>
              <a:spLocks noChangeArrowheads="1"/>
            </p:cNvSpPr>
            <p:nvPr/>
          </p:nvSpPr>
          <p:spPr bwMode="auto">
            <a:xfrm>
              <a:off x="4747" y="1920"/>
              <a:ext cx="912" cy="683"/>
            </a:xfrm>
            <a:prstGeom prst="rect">
              <a:avLst/>
            </a:prstGeom>
            <a:solidFill>
              <a:srgbClr val="FF6600"/>
            </a:solidFill>
            <a:ln w="9525">
              <a:solidFill>
                <a:schemeClr val="tx1"/>
              </a:solidFill>
              <a:miter lim="800000"/>
              <a:headEnd/>
              <a:tailEnd/>
            </a:ln>
          </p:spPr>
          <p:txBody>
            <a:bodyPr wrap="none" anchor="ctr"/>
            <a:lstStyle/>
            <a:p>
              <a:endParaRPr lang="en-US" sz="1000" b="1">
                <a:latin typeface="Arial" charset="0"/>
              </a:endParaRPr>
            </a:p>
          </p:txBody>
        </p:sp>
        <p:sp>
          <p:nvSpPr>
            <p:cNvPr id="69" name="Text Box 142"/>
            <p:cNvSpPr txBox="1">
              <a:spLocks noChangeArrowheads="1"/>
            </p:cNvSpPr>
            <p:nvPr/>
          </p:nvSpPr>
          <p:spPr bwMode="auto">
            <a:xfrm>
              <a:off x="4752" y="1968"/>
              <a:ext cx="864" cy="576"/>
            </a:xfrm>
            <a:prstGeom prst="rect">
              <a:avLst/>
            </a:prstGeom>
            <a:solidFill>
              <a:srgbClr val="FF6600"/>
            </a:solidFill>
            <a:ln w="9525">
              <a:noFill/>
              <a:miter lim="800000"/>
              <a:headEnd/>
              <a:tailEnd/>
            </a:ln>
          </p:spPr>
          <p:txBody>
            <a:bodyPr>
              <a:spAutoFit/>
            </a:bodyPr>
            <a:lstStyle/>
            <a:p>
              <a:pPr algn="ctr">
                <a:spcBef>
                  <a:spcPct val="50000"/>
                </a:spcBef>
              </a:pPr>
              <a:r>
                <a:rPr lang="en-US" sz="1200">
                  <a:latin typeface="Arial" charset="0"/>
                </a:rPr>
                <a:t>Satellite Products and Services Division</a:t>
              </a:r>
            </a:p>
            <a:p>
              <a:pPr algn="ctr">
                <a:spcBef>
                  <a:spcPct val="50000"/>
                </a:spcBef>
              </a:pPr>
              <a:r>
                <a:rPr lang="en-US" sz="1200">
                  <a:latin typeface="Arial" charset="0"/>
                </a:rPr>
                <a:t>David Benner</a:t>
              </a:r>
            </a:p>
          </p:txBody>
        </p:sp>
      </p:grpSp>
      <p:grpSp>
        <p:nvGrpSpPr>
          <p:cNvPr id="61" name="Group 143"/>
          <p:cNvGrpSpPr>
            <a:grpSpLocks/>
          </p:cNvGrpSpPr>
          <p:nvPr/>
        </p:nvGrpSpPr>
        <p:grpSpPr bwMode="auto">
          <a:xfrm>
            <a:off x="5634038" y="3074988"/>
            <a:ext cx="1447800" cy="990600"/>
            <a:chOff x="3597" y="1985"/>
            <a:chExt cx="912" cy="624"/>
          </a:xfrm>
        </p:grpSpPr>
        <p:sp>
          <p:nvSpPr>
            <p:cNvPr id="71" name="Rectangle 144"/>
            <p:cNvSpPr>
              <a:spLocks noChangeArrowheads="1"/>
            </p:cNvSpPr>
            <p:nvPr/>
          </p:nvSpPr>
          <p:spPr bwMode="auto">
            <a:xfrm>
              <a:off x="3597" y="1985"/>
              <a:ext cx="912" cy="624"/>
            </a:xfrm>
            <a:prstGeom prst="rect">
              <a:avLst/>
            </a:prstGeom>
            <a:solidFill>
              <a:schemeClr val="accent1"/>
            </a:solidFill>
            <a:ln w="9525">
              <a:solidFill>
                <a:schemeClr val="tx1"/>
              </a:solidFill>
              <a:miter lim="800000"/>
              <a:headEnd/>
              <a:tailEnd/>
            </a:ln>
          </p:spPr>
          <p:txBody>
            <a:bodyPr wrap="none" anchor="ctr"/>
            <a:lstStyle/>
            <a:p>
              <a:endParaRPr lang="en-US" sz="1000" b="1">
                <a:latin typeface="Arial" charset="0"/>
              </a:endParaRPr>
            </a:p>
          </p:txBody>
        </p:sp>
        <p:sp>
          <p:nvSpPr>
            <p:cNvPr id="72" name="Text Box 145"/>
            <p:cNvSpPr txBox="1">
              <a:spLocks noChangeArrowheads="1"/>
            </p:cNvSpPr>
            <p:nvPr/>
          </p:nvSpPr>
          <p:spPr bwMode="auto">
            <a:xfrm>
              <a:off x="3648" y="2064"/>
              <a:ext cx="816" cy="503"/>
            </a:xfrm>
            <a:prstGeom prst="rect">
              <a:avLst/>
            </a:prstGeom>
            <a:solidFill>
              <a:schemeClr val="accent1"/>
            </a:solidFill>
            <a:ln w="9525">
              <a:noFill/>
              <a:miter lim="800000"/>
              <a:headEnd/>
              <a:tailEnd/>
            </a:ln>
          </p:spPr>
          <p:txBody>
            <a:bodyPr>
              <a:spAutoFit/>
            </a:bodyPr>
            <a:lstStyle/>
            <a:p>
              <a:pPr algn="ctr">
                <a:spcBef>
                  <a:spcPct val="50000"/>
                </a:spcBef>
              </a:pPr>
              <a:r>
                <a:rPr lang="en-US" sz="1200">
                  <a:latin typeface="Arial" charset="0"/>
                </a:rPr>
                <a:t>NOAA Ice Center</a:t>
              </a:r>
            </a:p>
            <a:p>
              <a:pPr algn="ctr">
                <a:spcBef>
                  <a:spcPct val="50000"/>
                </a:spcBef>
              </a:pPr>
              <a:r>
                <a:rPr lang="en-US" sz="900">
                  <a:latin typeface="Arial" charset="0"/>
                </a:rPr>
                <a:t>(Navy, NOAA, USCG)</a:t>
              </a:r>
            </a:p>
          </p:txBody>
        </p:sp>
      </p:grpSp>
      <p:cxnSp>
        <p:nvCxnSpPr>
          <p:cNvPr id="73" name="AutoShape 146"/>
          <p:cNvCxnSpPr>
            <a:cxnSpLocks noChangeShapeType="1"/>
            <a:stCxn id="9" idx="2"/>
            <a:endCxn id="65" idx="0"/>
          </p:cNvCxnSpPr>
          <p:nvPr/>
        </p:nvCxnSpPr>
        <p:spPr bwMode="auto">
          <a:xfrm>
            <a:off x="4533900" y="2351088"/>
            <a:ext cx="0" cy="723900"/>
          </a:xfrm>
          <a:prstGeom prst="straightConnector1">
            <a:avLst/>
          </a:prstGeom>
          <a:noFill/>
          <a:ln w="9525">
            <a:solidFill>
              <a:schemeClr val="tx1"/>
            </a:solidFill>
            <a:round/>
            <a:headEnd/>
            <a:tailEnd/>
          </a:ln>
        </p:spPr>
      </p:cxnSp>
      <p:cxnSp>
        <p:nvCxnSpPr>
          <p:cNvPr id="74" name="AutoShape 147"/>
          <p:cNvCxnSpPr>
            <a:cxnSpLocks noChangeShapeType="1"/>
            <a:stCxn id="59" idx="0"/>
            <a:endCxn id="68" idx="0"/>
          </p:cNvCxnSpPr>
          <p:nvPr/>
        </p:nvCxnSpPr>
        <p:spPr bwMode="auto">
          <a:xfrm rot="16200000">
            <a:off x="4483100" y="-625475"/>
            <a:ext cx="103188" cy="7297738"/>
          </a:xfrm>
          <a:prstGeom prst="bentConnector3">
            <a:avLst>
              <a:gd name="adj1" fmla="val 321537"/>
            </a:avLst>
          </a:prstGeom>
          <a:noFill/>
          <a:ln w="9525">
            <a:solidFill>
              <a:schemeClr val="tx1"/>
            </a:solidFill>
            <a:miter lim="800000"/>
            <a:headEnd/>
            <a:tailEnd/>
          </a:ln>
        </p:spPr>
      </p:cxnSp>
      <p:sp>
        <p:nvSpPr>
          <p:cNvPr id="75" name="Line 148"/>
          <p:cNvSpPr>
            <a:spLocks noChangeShapeType="1"/>
          </p:cNvSpPr>
          <p:nvPr/>
        </p:nvSpPr>
        <p:spPr bwMode="auto">
          <a:xfrm>
            <a:off x="3898900" y="6116638"/>
            <a:ext cx="219075" cy="0"/>
          </a:xfrm>
          <a:prstGeom prst="line">
            <a:avLst/>
          </a:prstGeom>
          <a:noFill/>
          <a:ln w="9525">
            <a:solidFill>
              <a:schemeClr val="tx1"/>
            </a:solidFill>
            <a:round/>
            <a:headEnd/>
            <a:tailEnd/>
          </a:ln>
        </p:spPr>
        <p:txBody>
          <a:bodyPr/>
          <a:lstStyle/>
          <a:p>
            <a:endParaRPr lang="en-US"/>
          </a:p>
        </p:txBody>
      </p:sp>
      <p:sp>
        <p:nvSpPr>
          <p:cNvPr id="76" name="Line 149"/>
          <p:cNvSpPr>
            <a:spLocks noChangeShapeType="1"/>
          </p:cNvSpPr>
          <p:nvPr/>
        </p:nvSpPr>
        <p:spPr bwMode="auto">
          <a:xfrm>
            <a:off x="2743200" y="2743200"/>
            <a:ext cx="0" cy="304800"/>
          </a:xfrm>
          <a:prstGeom prst="line">
            <a:avLst/>
          </a:prstGeom>
          <a:noFill/>
          <a:ln w="9525">
            <a:solidFill>
              <a:schemeClr val="tx1"/>
            </a:solidFill>
            <a:round/>
            <a:headEnd/>
            <a:tailEnd/>
          </a:ln>
        </p:spPr>
        <p:txBody>
          <a:bodyPr/>
          <a:lstStyle/>
          <a:p>
            <a:endParaRPr lang="en-US"/>
          </a:p>
        </p:txBody>
      </p:sp>
      <p:sp>
        <p:nvSpPr>
          <p:cNvPr id="77" name="Line 150"/>
          <p:cNvSpPr>
            <a:spLocks noChangeShapeType="1"/>
          </p:cNvSpPr>
          <p:nvPr/>
        </p:nvSpPr>
        <p:spPr bwMode="auto">
          <a:xfrm flipH="1">
            <a:off x="6324600" y="2743200"/>
            <a:ext cx="0" cy="304800"/>
          </a:xfrm>
          <a:prstGeom prst="line">
            <a:avLst/>
          </a:prstGeom>
          <a:noFill/>
          <a:ln w="9525">
            <a:solidFill>
              <a:schemeClr val="tx1"/>
            </a:solidFill>
            <a:round/>
            <a:headEnd/>
            <a:tailEnd/>
          </a:ln>
        </p:spPr>
        <p:txBody>
          <a:bodyPr/>
          <a:lstStyle/>
          <a:p>
            <a:endParaRPr lang="en-US"/>
          </a:p>
        </p:txBody>
      </p:sp>
      <p:grpSp>
        <p:nvGrpSpPr>
          <p:cNvPr id="64" name="Group 151"/>
          <p:cNvGrpSpPr>
            <a:grpSpLocks/>
          </p:cNvGrpSpPr>
          <p:nvPr/>
        </p:nvGrpSpPr>
        <p:grpSpPr bwMode="auto">
          <a:xfrm>
            <a:off x="914400" y="1447800"/>
            <a:ext cx="1447800" cy="1143000"/>
            <a:chOff x="1344" y="1008"/>
            <a:chExt cx="912" cy="720"/>
          </a:xfrm>
        </p:grpSpPr>
        <p:sp>
          <p:nvSpPr>
            <p:cNvPr id="79" name="Rectangle 152"/>
            <p:cNvSpPr>
              <a:spLocks noChangeArrowheads="1"/>
            </p:cNvSpPr>
            <p:nvPr/>
          </p:nvSpPr>
          <p:spPr bwMode="auto">
            <a:xfrm>
              <a:off x="1344" y="1008"/>
              <a:ext cx="912" cy="720"/>
            </a:xfrm>
            <a:prstGeom prst="rect">
              <a:avLst/>
            </a:prstGeom>
            <a:solidFill>
              <a:schemeClr val="accent1"/>
            </a:solidFill>
            <a:ln w="9525">
              <a:solidFill>
                <a:schemeClr val="tx1"/>
              </a:solidFill>
              <a:miter lim="800000"/>
              <a:headEnd/>
              <a:tailEnd/>
            </a:ln>
          </p:spPr>
          <p:txBody>
            <a:bodyPr wrap="none" anchor="ctr"/>
            <a:lstStyle/>
            <a:p>
              <a:endParaRPr lang="en-US" sz="1000" b="1">
                <a:latin typeface="Arial" charset="0"/>
              </a:endParaRPr>
            </a:p>
          </p:txBody>
        </p:sp>
        <p:sp>
          <p:nvSpPr>
            <p:cNvPr id="80" name="Text Box 153"/>
            <p:cNvSpPr txBox="1">
              <a:spLocks noChangeArrowheads="1"/>
            </p:cNvSpPr>
            <p:nvPr/>
          </p:nvSpPr>
          <p:spPr bwMode="auto">
            <a:xfrm>
              <a:off x="1344" y="1056"/>
              <a:ext cx="912" cy="634"/>
            </a:xfrm>
            <a:prstGeom prst="rect">
              <a:avLst/>
            </a:prstGeom>
            <a:noFill/>
            <a:ln w="9525">
              <a:noFill/>
              <a:miter lim="800000"/>
              <a:headEnd/>
              <a:tailEnd/>
            </a:ln>
          </p:spPr>
          <p:txBody>
            <a:bodyPr>
              <a:spAutoFit/>
            </a:bodyPr>
            <a:lstStyle/>
            <a:p>
              <a:pPr algn="ctr">
                <a:spcBef>
                  <a:spcPct val="50000"/>
                </a:spcBef>
              </a:pPr>
              <a:r>
                <a:rPr lang="en-US" sz="1200">
                  <a:latin typeface="Arial" charset="0"/>
                </a:rPr>
                <a:t>Administrative Officer</a:t>
              </a:r>
            </a:p>
            <a:p>
              <a:pPr algn="ctr">
                <a:spcBef>
                  <a:spcPct val="50000"/>
                </a:spcBef>
              </a:pPr>
              <a:r>
                <a:rPr lang="en-US" sz="1200">
                  <a:latin typeface="Arial" charset="0"/>
                </a:rPr>
                <a:t>Assistant Director</a:t>
              </a:r>
            </a:p>
            <a:p>
              <a:pPr algn="ctr">
                <a:spcBef>
                  <a:spcPct val="50000"/>
                </a:spcBef>
              </a:pPr>
              <a:r>
                <a:rPr lang="en-US" sz="1200">
                  <a:latin typeface="Arial" charset="0"/>
                </a:rPr>
                <a:t>Special Projects</a:t>
              </a:r>
            </a:p>
          </p:txBody>
        </p:sp>
      </p:grpSp>
      <p:cxnSp>
        <p:nvCxnSpPr>
          <p:cNvPr id="81" name="AutoShape 154"/>
          <p:cNvCxnSpPr>
            <a:cxnSpLocks noChangeShapeType="1"/>
            <a:stCxn id="80" idx="3"/>
          </p:cNvCxnSpPr>
          <p:nvPr/>
        </p:nvCxnSpPr>
        <p:spPr bwMode="auto">
          <a:xfrm>
            <a:off x="2362200" y="2027238"/>
            <a:ext cx="2133600" cy="563562"/>
          </a:xfrm>
          <a:prstGeom prst="bentConnector3">
            <a:avLst>
              <a:gd name="adj1" fmla="val 50000"/>
            </a:avLst>
          </a:prstGeom>
          <a:noFill/>
          <a:ln w="9525">
            <a:solidFill>
              <a:schemeClr val="tx1"/>
            </a:solidFill>
            <a:miter lim="800000"/>
            <a:headEnd/>
            <a:tailEnd/>
          </a:ln>
        </p:spPr>
      </p:cxnSp>
      <p:cxnSp>
        <p:nvCxnSpPr>
          <p:cNvPr id="82" name="AutoShape 155"/>
          <p:cNvCxnSpPr>
            <a:cxnSpLocks noChangeShapeType="1"/>
            <a:stCxn id="13" idx="1"/>
          </p:cNvCxnSpPr>
          <p:nvPr/>
        </p:nvCxnSpPr>
        <p:spPr bwMode="auto">
          <a:xfrm rot="10800000" flipV="1">
            <a:off x="4495800" y="2019300"/>
            <a:ext cx="2286000" cy="571500"/>
          </a:xfrm>
          <a:prstGeom prst="bentConnector3">
            <a:avLst>
              <a:gd name="adj1" fmla="val 50000"/>
            </a:avLst>
          </a:prstGeom>
          <a:noFill/>
          <a:ln w="9525">
            <a:solidFill>
              <a:schemeClr val="tx1"/>
            </a:solidFill>
            <a:miter lim="800000"/>
            <a:headEnd/>
            <a:tailEnd/>
          </a:ln>
        </p:spPr>
      </p:cxnSp>
      <p:sp>
        <p:nvSpPr>
          <p:cNvPr id="83" name="Text Box 156"/>
          <p:cNvSpPr txBox="1">
            <a:spLocks noChangeArrowheads="1"/>
          </p:cNvSpPr>
          <p:nvPr/>
        </p:nvSpPr>
        <p:spPr bwMode="auto">
          <a:xfrm>
            <a:off x="5546725" y="5522913"/>
            <a:ext cx="2530475" cy="641350"/>
          </a:xfrm>
          <a:prstGeom prst="rect">
            <a:avLst/>
          </a:prstGeom>
          <a:noFill/>
          <a:ln w="9525">
            <a:noFill/>
            <a:miter lim="800000"/>
            <a:headEnd/>
            <a:tailEnd/>
          </a:ln>
        </p:spPr>
        <p:txBody>
          <a:bodyPr>
            <a:spAutoFit/>
          </a:bodyPr>
          <a:lstStyle/>
          <a:p>
            <a:r>
              <a:rPr lang="en-US" b="1">
                <a:latin typeface="Arial" charset="0"/>
              </a:rPr>
              <a:t>Satellite and Product Operations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idx="4294967295"/>
          </p:nvPr>
        </p:nvSpPr>
        <p:spPr/>
        <p:txBody>
          <a:bodyPr lIns="92075" tIns="46038" rIns="92075" bIns="46038"/>
          <a:lstStyle/>
          <a:p>
            <a:pPr algn="ctr" eaLnBrk="1" hangingPunct="1"/>
            <a:r>
              <a:rPr lang="en-US" sz="4000" smtClean="0"/>
              <a:t>           Product PD Operations - AWIPS</a:t>
            </a:r>
          </a:p>
        </p:txBody>
      </p:sp>
      <p:pic>
        <p:nvPicPr>
          <p:cNvPr id="230403" name="Picture 5" descr="NOAAPORT system&#10;&#10;diagram"/>
          <p:cNvPicPr>
            <a:picLocks noChangeAspect="1" noChangeArrowheads="1"/>
          </p:cNvPicPr>
          <p:nvPr/>
        </p:nvPicPr>
        <p:blipFill>
          <a:blip r:embed="rId2" cstate="email"/>
          <a:srcRect/>
          <a:stretch>
            <a:fillRect/>
          </a:stretch>
        </p:blipFill>
        <p:spPr bwMode="auto">
          <a:xfrm>
            <a:off x="5033963" y="990600"/>
            <a:ext cx="3729037" cy="2873375"/>
          </a:xfrm>
          <a:prstGeom prst="rect">
            <a:avLst/>
          </a:prstGeom>
          <a:noFill/>
          <a:ln w="9525">
            <a:noFill/>
            <a:miter lim="800000"/>
            <a:headEnd/>
            <a:tailEnd/>
          </a:ln>
        </p:spPr>
      </p:pic>
      <p:pic>
        <p:nvPicPr>
          <p:cNvPr id="230404" name="Picture 6"/>
          <p:cNvPicPr>
            <a:picLocks noChangeAspect="1" noChangeArrowheads="1"/>
          </p:cNvPicPr>
          <p:nvPr/>
        </p:nvPicPr>
        <p:blipFill>
          <a:blip r:embed="rId3" cstate="email"/>
          <a:srcRect l="1108" t="4831" r="3175" b="7208"/>
          <a:stretch>
            <a:fillRect/>
          </a:stretch>
        </p:blipFill>
        <p:spPr bwMode="auto">
          <a:xfrm>
            <a:off x="4833938" y="3581400"/>
            <a:ext cx="4081462" cy="2836863"/>
          </a:xfrm>
          <a:prstGeom prst="rect">
            <a:avLst/>
          </a:prstGeom>
          <a:noFill/>
          <a:ln w="9525">
            <a:noFill/>
            <a:miter lim="800000"/>
            <a:headEnd/>
            <a:tailEnd/>
          </a:ln>
        </p:spPr>
      </p:pic>
      <p:pic>
        <p:nvPicPr>
          <p:cNvPr id="230405" name="Picture 7" descr="Awips Workstation"/>
          <p:cNvPicPr>
            <a:picLocks noChangeAspect="1" noChangeArrowheads="1"/>
          </p:cNvPicPr>
          <p:nvPr/>
        </p:nvPicPr>
        <p:blipFill>
          <a:blip r:embed="rId4" cstate="email"/>
          <a:srcRect/>
          <a:stretch>
            <a:fillRect/>
          </a:stretch>
        </p:blipFill>
        <p:spPr bwMode="auto">
          <a:xfrm>
            <a:off x="6477000" y="6029325"/>
            <a:ext cx="2667000" cy="828675"/>
          </a:xfrm>
          <a:prstGeom prst="rect">
            <a:avLst/>
          </a:prstGeom>
          <a:noFill/>
          <a:ln w="9525">
            <a:noFill/>
            <a:miter lim="800000"/>
            <a:headEnd/>
            <a:tailEnd/>
          </a:ln>
        </p:spPr>
      </p:pic>
      <p:sp>
        <p:nvSpPr>
          <p:cNvPr id="230406" name="Text Box 8"/>
          <p:cNvSpPr txBox="1">
            <a:spLocks noChangeArrowheads="1"/>
          </p:cNvSpPr>
          <p:nvPr/>
        </p:nvSpPr>
        <p:spPr bwMode="auto">
          <a:xfrm>
            <a:off x="76200" y="1066800"/>
            <a:ext cx="5943600" cy="885825"/>
          </a:xfrm>
          <a:prstGeom prst="rect">
            <a:avLst/>
          </a:prstGeom>
          <a:noFill/>
          <a:ln w="9525">
            <a:noFill/>
            <a:miter lim="800000"/>
            <a:headEnd/>
            <a:tailEnd/>
          </a:ln>
        </p:spPr>
        <p:txBody>
          <a:bodyPr>
            <a:spAutoFit/>
          </a:bodyPr>
          <a:lstStyle/>
          <a:p>
            <a:pPr>
              <a:spcBef>
                <a:spcPct val="50000"/>
              </a:spcBef>
            </a:pPr>
            <a:r>
              <a:rPr lang="en-US" sz="2800" b="1">
                <a:latin typeface="Arial" charset="0"/>
              </a:rPr>
              <a:t>NOAAPORT Distribution</a:t>
            </a:r>
          </a:p>
          <a:p>
            <a:pPr>
              <a:spcBef>
                <a:spcPct val="50000"/>
              </a:spcBef>
            </a:pPr>
            <a:r>
              <a:rPr lang="en-US" sz="1600">
                <a:latin typeface="Arial" charset="0"/>
              </a:rPr>
              <a:t>http://www.weather.gov/noaaport/html/noaaport.shtml</a:t>
            </a:r>
          </a:p>
        </p:txBody>
      </p:sp>
      <p:sp>
        <p:nvSpPr>
          <p:cNvPr id="230407" name="Rectangle 4"/>
          <p:cNvSpPr>
            <a:spLocks noChangeArrowheads="1"/>
          </p:cNvSpPr>
          <p:nvPr/>
        </p:nvSpPr>
        <p:spPr bwMode="auto">
          <a:xfrm>
            <a:off x="0" y="1905000"/>
            <a:ext cx="4953000" cy="4953000"/>
          </a:xfrm>
          <a:prstGeom prst="rect">
            <a:avLst/>
          </a:prstGeom>
          <a:solidFill>
            <a:schemeClr val="bg1"/>
          </a:solidFill>
          <a:ln w="9525">
            <a:noFill/>
            <a:miter lim="800000"/>
            <a:headEnd/>
            <a:tailEnd/>
          </a:ln>
        </p:spPr>
        <p:txBody>
          <a:bodyPr/>
          <a:lstStyle/>
          <a:p>
            <a:pPr marL="342900" indent="-342900">
              <a:spcBef>
                <a:spcPct val="20000"/>
              </a:spcBef>
              <a:buClr>
                <a:srgbClr val="D4272E"/>
              </a:buClr>
              <a:buFontTx/>
              <a:buChar char="•"/>
            </a:pPr>
            <a:r>
              <a:rPr lang="en-US" sz="2000" b="1" i="1" u="sng">
                <a:latin typeface="Arial" charset="0"/>
              </a:rPr>
              <a:t>Main User – NWS / AWIPS</a:t>
            </a:r>
          </a:p>
          <a:p>
            <a:pPr marL="342900" indent="-342900">
              <a:spcBef>
                <a:spcPct val="20000"/>
              </a:spcBef>
              <a:buClr>
                <a:srgbClr val="D4272E"/>
              </a:buClr>
              <a:buFontTx/>
              <a:buChar char="•"/>
            </a:pPr>
            <a:r>
              <a:rPr lang="en-US" sz="2000">
                <a:latin typeface="Arial" charset="0"/>
              </a:rPr>
              <a:t>Satellite Broadcast Network (SBN)</a:t>
            </a:r>
          </a:p>
          <a:p>
            <a:pPr marL="742950" lvl="1" indent="-285750">
              <a:spcBef>
                <a:spcPct val="20000"/>
              </a:spcBef>
              <a:buFontTx/>
              <a:buChar char="–"/>
            </a:pPr>
            <a:r>
              <a:rPr lang="en-US">
                <a:latin typeface="Arial" charset="0"/>
              </a:rPr>
              <a:t>Provides broadcast and reliable multicast data transmission to field sites.</a:t>
            </a:r>
          </a:p>
          <a:p>
            <a:pPr marL="1085850" lvl="2" indent="-228600">
              <a:spcBef>
                <a:spcPct val="20000"/>
              </a:spcBef>
              <a:buFontTx/>
              <a:buChar char="•"/>
            </a:pPr>
            <a:r>
              <a:rPr lang="en-US">
                <a:latin typeface="Arial" charset="0"/>
              </a:rPr>
              <a:t>Transmitted data includes: Centrally collected radar data, GOES imagery, NCEP model data, field observations, and watches and warnings</a:t>
            </a:r>
          </a:p>
          <a:p>
            <a:pPr marL="742950" lvl="1" indent="-285750">
              <a:spcBef>
                <a:spcPct val="20000"/>
              </a:spcBef>
              <a:buFontTx/>
              <a:buChar char="–"/>
            </a:pPr>
            <a:r>
              <a:rPr lang="en-US">
                <a:latin typeface="Arial" charset="0"/>
              </a:rPr>
              <a:t>DVB-S</a:t>
            </a:r>
          </a:p>
          <a:p>
            <a:pPr marL="1085850" lvl="2" indent="-228600">
              <a:spcBef>
                <a:spcPct val="20000"/>
              </a:spcBef>
              <a:buFontTx/>
              <a:buChar char="•"/>
            </a:pPr>
            <a:r>
              <a:rPr lang="en-US">
                <a:latin typeface="Arial" charset="0"/>
              </a:rPr>
              <a:t>Single channel solution.</a:t>
            </a:r>
          </a:p>
          <a:p>
            <a:pPr marL="1085850" lvl="2" indent="-228600">
              <a:spcBef>
                <a:spcPct val="20000"/>
              </a:spcBef>
              <a:buFontTx/>
              <a:buChar char="•"/>
            </a:pPr>
            <a:r>
              <a:rPr lang="en-US">
                <a:latin typeface="Arial" charset="0"/>
              </a:rPr>
              <a:t>Linearly scalable up to 43 Mbps</a:t>
            </a:r>
          </a:p>
          <a:p>
            <a:pPr marL="342900" indent="-342900">
              <a:spcBef>
                <a:spcPct val="20000"/>
              </a:spcBef>
              <a:buFontTx/>
              <a:buChar char="•"/>
            </a:pPr>
            <a:r>
              <a:rPr lang="en-US" b="1">
                <a:latin typeface="Arial" charset="0"/>
              </a:rPr>
              <a:t>Satellite Data on NOAAPORT limited to remapped CONUS and AK, HI, PR with subset of sounder bands</a:t>
            </a:r>
          </a:p>
          <a:p>
            <a:pPr marL="342900" indent="-342900">
              <a:lnSpc>
                <a:spcPct val="90000"/>
              </a:lnSpc>
              <a:spcBef>
                <a:spcPct val="20000"/>
              </a:spcBef>
              <a:buClr>
                <a:srgbClr val="D4272E"/>
              </a:buClr>
              <a:buFontTx/>
              <a:buChar char="•"/>
            </a:pPr>
            <a:endParaRPr lang="en-US" sz="2000" b="1">
              <a:latin typeface="Arial"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ChangeArrowheads="1"/>
          </p:cNvSpPr>
          <p:nvPr/>
        </p:nvSpPr>
        <p:spPr bwMode="auto">
          <a:xfrm>
            <a:off x="1143000" y="76200"/>
            <a:ext cx="7772400" cy="1143000"/>
          </a:xfrm>
          <a:prstGeom prst="rect">
            <a:avLst/>
          </a:prstGeom>
          <a:noFill/>
          <a:ln w="9525">
            <a:noFill/>
            <a:miter lim="800000"/>
            <a:headEnd/>
            <a:tailEnd/>
          </a:ln>
          <a:effectLst>
            <a:outerShdw dist="35921" dir="2700000" algn="ctr" rotWithShape="0">
              <a:schemeClr val="tx1"/>
            </a:outerShdw>
          </a:effectLst>
        </p:spPr>
        <p:txBody>
          <a:bodyPr anchor="ctr"/>
          <a:lstStyle/>
          <a:p>
            <a:pPr algn="ctr" eaLnBrk="0" hangingPunct="0">
              <a:lnSpc>
                <a:spcPct val="80000"/>
              </a:lnSpc>
            </a:pPr>
            <a:r>
              <a:rPr lang="en-US" sz="4000">
                <a:solidFill>
                  <a:schemeClr val="bg1"/>
                </a:solidFill>
                <a:latin typeface="Arial" charset="0"/>
              </a:rPr>
              <a:t>“Snapshot” of SSD Users</a:t>
            </a:r>
          </a:p>
        </p:txBody>
      </p:sp>
      <p:sp>
        <p:nvSpPr>
          <p:cNvPr id="220164" name="Rectangle 3"/>
          <p:cNvSpPr>
            <a:spLocks noChangeArrowheads="1"/>
          </p:cNvSpPr>
          <p:nvPr/>
        </p:nvSpPr>
        <p:spPr bwMode="auto">
          <a:xfrm>
            <a:off x="381000" y="1327150"/>
            <a:ext cx="8324850" cy="5149850"/>
          </a:xfrm>
          <a:prstGeom prst="rect">
            <a:avLst/>
          </a:prstGeom>
          <a:noFill/>
          <a:ln w="9525">
            <a:noFill/>
            <a:miter lim="800000"/>
            <a:headEnd/>
            <a:tailEnd/>
          </a:ln>
        </p:spPr>
        <p:txBody>
          <a:bodyPr lIns="92075" tIns="46038" rIns="92075" bIns="46038"/>
          <a:lstStyle/>
          <a:p>
            <a:pPr marL="342900" indent="-342900">
              <a:spcBef>
                <a:spcPct val="50000"/>
              </a:spcBef>
              <a:buClr>
                <a:srgbClr val="000066"/>
              </a:buClr>
              <a:buSzPct val="70000"/>
              <a:buFont typeface="Webdings" pitchFamily="18" charset="2"/>
              <a:buNone/>
            </a:pPr>
            <a:r>
              <a:rPr lang="en-US" sz="2400">
                <a:latin typeface="Arial" charset="0"/>
              </a:rPr>
              <a:t>Major Users:</a:t>
            </a:r>
          </a:p>
          <a:p>
            <a:pPr marL="742950" lvl="1" indent="-285750">
              <a:spcBef>
                <a:spcPct val="20000"/>
              </a:spcBef>
              <a:buClr>
                <a:srgbClr val="333399"/>
              </a:buClr>
              <a:buSzPct val="85000"/>
              <a:buFont typeface="Webdings" pitchFamily="18" charset="2"/>
              <a:buChar char="ü"/>
            </a:pPr>
            <a:r>
              <a:rPr lang="en-US" sz="2000">
                <a:latin typeface="Arial" charset="0"/>
              </a:rPr>
              <a:t>NWS National Centers for Environmental Prediction (NCEP): HPC, OPC, TPC, SPC, NCO, AWC, EMC, CPC, SWPC</a:t>
            </a:r>
          </a:p>
          <a:p>
            <a:pPr marL="1085850" lvl="2" indent="-228600">
              <a:spcBef>
                <a:spcPct val="20000"/>
              </a:spcBef>
              <a:buClr>
                <a:schemeClr val="accent2"/>
              </a:buClr>
              <a:buSzPct val="75000"/>
              <a:buFont typeface="Webdings" pitchFamily="18" charset="2"/>
              <a:buChar char="þ"/>
            </a:pPr>
            <a:r>
              <a:rPr lang="en-US">
                <a:latin typeface="Arial" charset="0"/>
              </a:rPr>
              <a:t>N-AWIPS, AWIPS, Direct Broadcast, sFTP, Internet, ADDE</a:t>
            </a:r>
          </a:p>
          <a:p>
            <a:pPr marL="742950" lvl="1" indent="-285750">
              <a:spcBef>
                <a:spcPct val="20000"/>
              </a:spcBef>
              <a:buClr>
                <a:srgbClr val="333399"/>
              </a:buClr>
              <a:buSzPct val="85000"/>
              <a:buFont typeface="Webdings" pitchFamily="18" charset="2"/>
              <a:buChar char="ü"/>
            </a:pPr>
            <a:r>
              <a:rPr lang="en-US" sz="2000">
                <a:latin typeface="Arial" charset="0"/>
              </a:rPr>
              <a:t>NWS Weather Forecast Offices and River Forecast Centers</a:t>
            </a:r>
          </a:p>
          <a:p>
            <a:pPr marL="1085850" lvl="2" indent="-228600">
              <a:spcBef>
                <a:spcPct val="20000"/>
              </a:spcBef>
              <a:buClr>
                <a:schemeClr val="accent2"/>
              </a:buClr>
              <a:buSzPct val="75000"/>
              <a:buFont typeface="Webdings" pitchFamily="18" charset="2"/>
              <a:buChar char="þ"/>
            </a:pPr>
            <a:r>
              <a:rPr lang="en-US">
                <a:latin typeface="Arial" charset="0"/>
              </a:rPr>
              <a:t>AWIPS and Internet</a:t>
            </a:r>
          </a:p>
          <a:p>
            <a:pPr marL="742950" lvl="1" indent="-285750">
              <a:spcBef>
                <a:spcPct val="20000"/>
              </a:spcBef>
              <a:buClr>
                <a:srgbClr val="333399"/>
              </a:buClr>
              <a:buSzPct val="85000"/>
              <a:buFont typeface="Webdings" pitchFamily="18" charset="2"/>
              <a:buChar char="ü"/>
            </a:pPr>
            <a:r>
              <a:rPr lang="en-US" sz="2000">
                <a:latin typeface="Arial" charset="0"/>
              </a:rPr>
              <a:t>National Ocean Service (NOS), National Marine Fisheries Service (NMFS)</a:t>
            </a:r>
          </a:p>
          <a:p>
            <a:pPr marL="1085850" lvl="2" indent="-228600">
              <a:spcBef>
                <a:spcPct val="20000"/>
              </a:spcBef>
              <a:buClr>
                <a:schemeClr val="accent2"/>
              </a:buClr>
              <a:buSzPct val="75000"/>
              <a:buFont typeface="Webdings" pitchFamily="18" charset="2"/>
              <a:buChar char="þ"/>
            </a:pPr>
            <a:r>
              <a:rPr lang="en-US">
                <a:latin typeface="Arial" charset="0"/>
              </a:rPr>
              <a:t>Internet and sFTP</a:t>
            </a:r>
          </a:p>
          <a:p>
            <a:pPr marL="742950" lvl="1" indent="-285750">
              <a:spcBef>
                <a:spcPct val="20000"/>
              </a:spcBef>
              <a:buClr>
                <a:srgbClr val="333399"/>
              </a:buClr>
              <a:buSzPct val="85000"/>
              <a:buFont typeface="Webdings" pitchFamily="18" charset="2"/>
              <a:buChar char="ü"/>
            </a:pPr>
            <a:r>
              <a:rPr lang="en-US" sz="2000">
                <a:latin typeface="Arial" charset="0"/>
              </a:rPr>
              <a:t>DoD, DoI, DoT, USDA, EPA, NASA, FEMA, NTSB, USGS</a:t>
            </a:r>
          </a:p>
          <a:p>
            <a:pPr marL="1085850" lvl="2" indent="-228600">
              <a:spcBef>
                <a:spcPct val="20000"/>
              </a:spcBef>
              <a:buClr>
                <a:schemeClr val="accent2"/>
              </a:buClr>
              <a:buSzPct val="75000"/>
              <a:buFont typeface="Webdings" pitchFamily="18" charset="2"/>
              <a:buChar char="þ"/>
            </a:pPr>
            <a:r>
              <a:rPr lang="en-US">
                <a:latin typeface="Arial" charset="0"/>
              </a:rPr>
              <a:t>Shared Processing (DAPE), Internet, sFTP, Direct Broadcast, NOAAPORT, ADDE</a:t>
            </a:r>
          </a:p>
          <a:p>
            <a:pPr marL="742950" lvl="1" indent="-285750">
              <a:spcBef>
                <a:spcPct val="20000"/>
              </a:spcBef>
              <a:buClr>
                <a:srgbClr val="333399"/>
              </a:buClr>
              <a:buSzPct val="85000"/>
              <a:buFont typeface="Webdings" pitchFamily="18" charset="2"/>
              <a:buChar char="ü"/>
            </a:pPr>
            <a:r>
              <a:rPr lang="en-US" sz="2000">
                <a:latin typeface="Arial" charset="0"/>
              </a:rPr>
              <a:t>International: EUMETSAT, ECMWF, UKMET</a:t>
            </a:r>
          </a:p>
          <a:p>
            <a:pPr marL="1085850" lvl="2" indent="-228600">
              <a:spcBef>
                <a:spcPct val="20000"/>
              </a:spcBef>
              <a:buClr>
                <a:schemeClr val="accent2"/>
              </a:buClr>
              <a:buSzPct val="75000"/>
              <a:buFont typeface="Webdings" pitchFamily="18" charset="2"/>
              <a:buChar char="þ"/>
            </a:pPr>
            <a:r>
              <a:rPr lang="en-US">
                <a:latin typeface="Arial" charset="0"/>
              </a:rPr>
              <a:t>Direct Broadcast, Internet, ADDE</a:t>
            </a:r>
          </a:p>
          <a:p>
            <a:pPr marL="742950" lvl="1" indent="-285750">
              <a:spcBef>
                <a:spcPct val="20000"/>
              </a:spcBef>
              <a:buClr>
                <a:srgbClr val="333399"/>
              </a:buClr>
              <a:buSzPct val="85000"/>
              <a:buFont typeface="Webdings" pitchFamily="18" charset="2"/>
              <a:buChar char="ü"/>
            </a:pPr>
            <a:endParaRPr lang="en-US" sz="2000">
              <a:latin typeface="Arial"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ChangeArrowheads="1"/>
          </p:cNvSpPr>
          <p:nvPr/>
        </p:nvSpPr>
        <p:spPr bwMode="auto">
          <a:xfrm>
            <a:off x="0" y="0"/>
            <a:ext cx="9144000" cy="1143000"/>
          </a:xfrm>
          <a:prstGeom prst="rect">
            <a:avLst/>
          </a:prstGeom>
          <a:noFill/>
          <a:ln w="9525">
            <a:noFill/>
            <a:miter lim="800000"/>
            <a:headEnd/>
            <a:tailEnd/>
          </a:ln>
        </p:spPr>
        <p:txBody>
          <a:bodyPr lIns="92075" tIns="46038" rIns="92075" bIns="46038" anchor="ctr"/>
          <a:lstStyle/>
          <a:p>
            <a:pPr>
              <a:lnSpc>
                <a:spcPct val="80000"/>
              </a:lnSpc>
            </a:pPr>
            <a:r>
              <a:rPr lang="en-US" sz="4000" dirty="0">
                <a:solidFill>
                  <a:schemeClr val="bg1"/>
                </a:solidFill>
              </a:rPr>
              <a:t>                 Operations Overview</a:t>
            </a:r>
          </a:p>
        </p:txBody>
      </p:sp>
      <p:sp>
        <p:nvSpPr>
          <p:cNvPr id="140291" name="Rectangle 3"/>
          <p:cNvSpPr>
            <a:spLocks noChangeArrowheads="1"/>
          </p:cNvSpPr>
          <p:nvPr/>
        </p:nvSpPr>
        <p:spPr bwMode="auto">
          <a:xfrm>
            <a:off x="609600" y="1219200"/>
            <a:ext cx="8305800" cy="4953000"/>
          </a:xfrm>
          <a:prstGeom prst="rect">
            <a:avLst/>
          </a:prstGeom>
          <a:noFill/>
          <a:ln w="9525">
            <a:noFill/>
            <a:miter lim="800000"/>
            <a:headEnd/>
            <a:tailEnd/>
          </a:ln>
        </p:spPr>
        <p:txBody>
          <a:bodyPr lIns="92075" tIns="46038" rIns="92075" bIns="46038"/>
          <a:lstStyle/>
          <a:p>
            <a:pPr marL="342900" indent="-342900">
              <a:lnSpc>
                <a:spcPct val="80000"/>
              </a:lnSpc>
              <a:spcBef>
                <a:spcPct val="50000"/>
              </a:spcBef>
              <a:buClr>
                <a:srgbClr val="000066"/>
              </a:buClr>
              <a:buSzPct val="70000"/>
              <a:buFont typeface="Webdings" pitchFamily="18" charset="2"/>
              <a:buNone/>
            </a:pPr>
            <a:r>
              <a:rPr lang="en-US" sz="2200" b="1"/>
              <a:t>Geostationary Operational Environmental Satellites (GOES)</a:t>
            </a:r>
            <a:r>
              <a:rPr lang="en-US" sz="2200"/>
              <a:t> </a:t>
            </a:r>
          </a:p>
          <a:p>
            <a:pPr marL="914400" lvl="1" indent="-457200">
              <a:lnSpc>
                <a:spcPct val="80000"/>
              </a:lnSpc>
              <a:spcBef>
                <a:spcPct val="20000"/>
              </a:spcBef>
              <a:buClr>
                <a:srgbClr val="333399"/>
              </a:buClr>
              <a:buSzPct val="85000"/>
              <a:buFont typeface="Webdings" pitchFamily="18" charset="2"/>
              <a:buChar char="ü"/>
            </a:pPr>
            <a:r>
              <a:rPr lang="en-US"/>
              <a:t>Provide continuous monitoring of North and South America, and Atlantic and Eastern Pacific Oceans</a:t>
            </a:r>
          </a:p>
          <a:p>
            <a:pPr marL="914400" lvl="1" indent="-457200">
              <a:lnSpc>
                <a:spcPct val="80000"/>
              </a:lnSpc>
              <a:spcBef>
                <a:spcPct val="20000"/>
              </a:spcBef>
              <a:buClr>
                <a:srgbClr val="333399"/>
              </a:buClr>
              <a:buSzPct val="85000"/>
              <a:buFont typeface="Webdings" pitchFamily="18" charset="2"/>
              <a:buChar char="ü"/>
            </a:pPr>
            <a:r>
              <a:rPr lang="en-US"/>
              <a:t>Primary source of data for short term forecasting, especially of severe weather such as tropical storms</a:t>
            </a:r>
          </a:p>
          <a:p>
            <a:pPr marL="342900" indent="-342900">
              <a:lnSpc>
                <a:spcPct val="80000"/>
              </a:lnSpc>
              <a:spcBef>
                <a:spcPct val="50000"/>
              </a:spcBef>
              <a:buClr>
                <a:srgbClr val="000066"/>
              </a:buClr>
              <a:buSzPct val="70000"/>
              <a:buFont typeface="Webdings" pitchFamily="18" charset="2"/>
              <a:buNone/>
            </a:pPr>
            <a:r>
              <a:rPr lang="en-US" sz="2200" b="1"/>
              <a:t>Polar-orbiting Operational Environmental Satellites (POES)</a:t>
            </a:r>
          </a:p>
          <a:p>
            <a:pPr marL="914400" lvl="1" indent="-457200">
              <a:lnSpc>
                <a:spcPct val="80000"/>
              </a:lnSpc>
              <a:spcBef>
                <a:spcPct val="20000"/>
              </a:spcBef>
              <a:buClr>
                <a:srgbClr val="333399"/>
              </a:buClr>
              <a:buSzPct val="85000"/>
              <a:buFont typeface="Webdings" pitchFamily="18" charset="2"/>
              <a:buChar char="ü"/>
            </a:pPr>
            <a:r>
              <a:rPr lang="en-US"/>
              <a:t>Provides world-wide coverage every 12 hours</a:t>
            </a:r>
          </a:p>
          <a:p>
            <a:pPr marL="914400" lvl="1" indent="-457200">
              <a:lnSpc>
                <a:spcPct val="80000"/>
              </a:lnSpc>
              <a:spcBef>
                <a:spcPct val="20000"/>
              </a:spcBef>
              <a:buClr>
                <a:srgbClr val="333399"/>
              </a:buClr>
              <a:buSzPct val="85000"/>
              <a:buFont typeface="Webdings" pitchFamily="18" charset="2"/>
              <a:buChar char="ü"/>
            </a:pPr>
            <a:r>
              <a:rPr lang="en-US"/>
              <a:t>Directly broadcasts data to users worldwide</a:t>
            </a:r>
          </a:p>
          <a:p>
            <a:pPr marL="914400" lvl="1" indent="-457200">
              <a:lnSpc>
                <a:spcPct val="80000"/>
              </a:lnSpc>
              <a:spcBef>
                <a:spcPct val="20000"/>
              </a:spcBef>
              <a:buClr>
                <a:srgbClr val="333399"/>
              </a:buClr>
              <a:buSzPct val="85000"/>
              <a:buFont typeface="Webdings" pitchFamily="18" charset="2"/>
              <a:buChar char="ü"/>
            </a:pPr>
            <a:r>
              <a:rPr lang="en-US"/>
              <a:t>Primary source of data for longer term weather prediction, global environmental monitoring, and long-term predictions</a:t>
            </a:r>
          </a:p>
          <a:p>
            <a:pPr marL="342900" indent="-342900">
              <a:lnSpc>
                <a:spcPct val="80000"/>
              </a:lnSpc>
              <a:spcBef>
                <a:spcPct val="50000"/>
              </a:spcBef>
              <a:buClr>
                <a:srgbClr val="000066"/>
              </a:buClr>
              <a:buSzPct val="70000"/>
              <a:buFont typeface="Webdings" pitchFamily="18" charset="2"/>
              <a:buNone/>
            </a:pPr>
            <a:r>
              <a:rPr lang="en-US" sz="2200" b="1"/>
              <a:t>Defense Meteorological Satellite Program (DMSP)</a:t>
            </a:r>
          </a:p>
          <a:p>
            <a:pPr marL="914400" lvl="1" indent="-457200">
              <a:lnSpc>
                <a:spcPct val="80000"/>
              </a:lnSpc>
              <a:spcBef>
                <a:spcPct val="20000"/>
              </a:spcBef>
              <a:buClr>
                <a:srgbClr val="333399"/>
              </a:buClr>
              <a:buSzPct val="85000"/>
              <a:buFont typeface="Webdings" pitchFamily="18" charset="2"/>
              <a:buChar char="ü"/>
            </a:pPr>
            <a:r>
              <a:rPr lang="en-US"/>
              <a:t>Department of Defense satellite operated by NOAA</a:t>
            </a:r>
          </a:p>
          <a:p>
            <a:pPr marL="914400" lvl="1" indent="-457200">
              <a:lnSpc>
                <a:spcPct val="80000"/>
              </a:lnSpc>
              <a:spcBef>
                <a:spcPct val="20000"/>
              </a:spcBef>
              <a:buClr>
                <a:srgbClr val="333399"/>
              </a:buClr>
              <a:buSzPct val="85000"/>
              <a:buFont typeface="Webdings" pitchFamily="18" charset="2"/>
              <a:buChar char="ü"/>
            </a:pPr>
            <a:r>
              <a:rPr lang="en-US"/>
              <a:t>Provides world-wide coverage every 12 hours </a:t>
            </a:r>
          </a:p>
          <a:p>
            <a:pPr marL="914400" lvl="1" indent="-457200">
              <a:lnSpc>
                <a:spcPct val="80000"/>
              </a:lnSpc>
              <a:spcBef>
                <a:spcPct val="20000"/>
              </a:spcBef>
              <a:buClr>
                <a:srgbClr val="333399"/>
              </a:buClr>
              <a:buSzPct val="85000"/>
              <a:buFont typeface="Webdings" pitchFamily="18" charset="2"/>
              <a:buChar char="ü"/>
            </a:pPr>
            <a:r>
              <a:rPr lang="en-US"/>
              <a:t>Directly broadcasts data to Department of Defense users</a:t>
            </a:r>
          </a:p>
          <a:p>
            <a:pPr marL="342900" indent="-342900">
              <a:lnSpc>
                <a:spcPct val="80000"/>
              </a:lnSpc>
              <a:spcBef>
                <a:spcPct val="50000"/>
              </a:spcBef>
              <a:buClr>
                <a:srgbClr val="000066"/>
              </a:buClr>
              <a:buSzPct val="70000"/>
              <a:buFont typeface="Webdings" pitchFamily="18" charset="2"/>
              <a:buNone/>
            </a:pPr>
            <a:r>
              <a:rPr lang="en-US" sz="2200" b="1"/>
              <a:t>Ocean Surface Topography Mission (OTSM) Jason-2</a:t>
            </a:r>
          </a:p>
          <a:p>
            <a:pPr marL="914400" lvl="1" indent="-457200">
              <a:lnSpc>
                <a:spcPct val="80000"/>
              </a:lnSpc>
              <a:spcBef>
                <a:spcPct val="20000"/>
              </a:spcBef>
              <a:buClr>
                <a:srgbClr val="333399"/>
              </a:buClr>
              <a:buSzPct val="85000"/>
              <a:buFont typeface="Webdings" pitchFamily="18" charset="2"/>
              <a:buChar char="ü"/>
            </a:pPr>
            <a:r>
              <a:rPr lang="en-US"/>
              <a:t>Joint NOAA, NASA, CNES, EUMETSAT effort</a:t>
            </a:r>
          </a:p>
          <a:p>
            <a:pPr marL="914400" lvl="1" indent="-457200">
              <a:lnSpc>
                <a:spcPct val="80000"/>
              </a:lnSpc>
              <a:spcBef>
                <a:spcPct val="20000"/>
              </a:spcBef>
              <a:buClr>
                <a:srgbClr val="333399"/>
              </a:buClr>
              <a:buSzPct val="85000"/>
              <a:buFont typeface="Webdings" pitchFamily="18" charset="2"/>
              <a:buChar char="ü"/>
            </a:pPr>
            <a:r>
              <a:rPr lang="en-US"/>
              <a:t>provides sea surface heights for determining ocean circulation, climate change and sea-level rise </a:t>
            </a:r>
          </a:p>
          <a:p>
            <a:pPr marL="342900" indent="-342900">
              <a:lnSpc>
                <a:spcPct val="80000"/>
              </a:lnSpc>
              <a:spcBef>
                <a:spcPct val="50000"/>
              </a:spcBef>
              <a:buClr>
                <a:srgbClr val="000066"/>
              </a:buClr>
              <a:buSzPct val="70000"/>
              <a:buFont typeface="Webdings" pitchFamily="18" charset="2"/>
              <a:buNone/>
            </a:pPr>
            <a:endParaRPr lang="en-US" sz="2200"/>
          </a:p>
        </p:txBody>
      </p:sp>
      <p:sp>
        <p:nvSpPr>
          <p:cNvPr id="140292" name="Rectangle 5"/>
          <p:cNvSpPr>
            <a:spLocks noChangeArrowheads="1"/>
          </p:cNvSpPr>
          <p:nvPr/>
        </p:nvSpPr>
        <p:spPr bwMode="auto">
          <a:xfrm>
            <a:off x="2209800" y="6475413"/>
            <a:ext cx="5127625" cy="382587"/>
          </a:xfrm>
          <a:prstGeom prst="rect">
            <a:avLst/>
          </a:prstGeom>
          <a:noFill/>
          <a:ln w="15875">
            <a:solidFill>
              <a:schemeClr val="tx1"/>
            </a:solidFill>
            <a:miter lim="800000"/>
            <a:headEnd/>
            <a:tailEnd/>
          </a:ln>
        </p:spPr>
        <p:txBody>
          <a:bodyPr wrap="none">
            <a:spAutoFit/>
          </a:bodyPr>
          <a:lstStyle/>
          <a:p>
            <a:pPr>
              <a:buClr>
                <a:srgbClr val="333399"/>
              </a:buClr>
              <a:buFont typeface="Webdings" pitchFamily="18" charset="2"/>
              <a:buNone/>
            </a:pPr>
            <a:r>
              <a:rPr lang="en-US" b="1" i="1"/>
              <a:t>Non-NOAA Data </a:t>
            </a:r>
            <a:r>
              <a:rPr lang="en-US" i="1"/>
              <a:t>(NASA, Foreign Governments)</a:t>
            </a:r>
          </a:p>
        </p:txBody>
      </p:sp>
      <p:pic>
        <p:nvPicPr>
          <p:cNvPr id="140293" name="Picture 6" descr="5D3a"/>
          <p:cNvPicPr>
            <a:picLocks noChangeAspect="1" noChangeArrowheads="1"/>
          </p:cNvPicPr>
          <p:nvPr/>
        </p:nvPicPr>
        <p:blipFill>
          <a:blip r:embed="rId2" cstate="email">
            <a:clrChange>
              <a:clrFrom>
                <a:srgbClr val="00FF00"/>
              </a:clrFrom>
              <a:clrTo>
                <a:srgbClr val="00FF00">
                  <a:alpha val="0"/>
                </a:srgbClr>
              </a:clrTo>
            </a:clrChange>
          </a:blip>
          <a:srcRect/>
          <a:stretch>
            <a:fillRect/>
          </a:stretch>
        </p:blipFill>
        <p:spPr bwMode="auto">
          <a:xfrm>
            <a:off x="7467600" y="4114800"/>
            <a:ext cx="1524000" cy="1077913"/>
          </a:xfrm>
          <a:prstGeom prst="rect">
            <a:avLst/>
          </a:prstGeom>
          <a:noFill/>
          <a:ln w="9525">
            <a:noFill/>
            <a:miter lim="800000"/>
            <a:headEnd/>
            <a:tailEnd/>
          </a:ln>
        </p:spPr>
      </p:pic>
      <p:pic>
        <p:nvPicPr>
          <p:cNvPr id="21511" name="Picture 7" descr="GOEShres1"/>
          <p:cNvPicPr>
            <a:picLocks noChangeAspect="1" noChangeArrowheads="1"/>
          </p:cNvPicPr>
          <p:nvPr/>
        </p:nvPicPr>
        <p:blipFill>
          <a:blip r:embed="rId3" cstate="email"/>
          <a:srcRect/>
          <a:stretch>
            <a:fillRect/>
          </a:stretch>
        </p:blipFill>
        <p:spPr bwMode="auto">
          <a:xfrm>
            <a:off x="152400" y="1371600"/>
            <a:ext cx="974725" cy="1249363"/>
          </a:xfrm>
          <a:prstGeom prst="rect">
            <a:avLst/>
          </a:prstGeom>
          <a:noFill/>
          <a:effectLst>
            <a:outerShdw dist="35921" dir="2700000" algn="ctr" rotWithShape="0">
              <a:srgbClr val="808080"/>
            </a:outerShdw>
          </a:effectLst>
        </p:spPr>
      </p:pic>
      <p:pic>
        <p:nvPicPr>
          <p:cNvPr id="21512" name="Picture 8" descr="poes"/>
          <p:cNvPicPr>
            <a:picLocks noChangeAspect="1" noChangeArrowheads="1"/>
          </p:cNvPicPr>
          <p:nvPr/>
        </p:nvPicPr>
        <p:blipFill>
          <a:blip r:embed="rId4" cstate="email"/>
          <a:srcRect/>
          <a:stretch>
            <a:fillRect/>
          </a:stretch>
        </p:blipFill>
        <p:spPr bwMode="auto">
          <a:xfrm>
            <a:off x="228600" y="5883275"/>
            <a:ext cx="1368425" cy="898525"/>
          </a:xfrm>
          <a:prstGeom prst="rect">
            <a:avLst/>
          </a:prstGeom>
          <a:noFill/>
          <a:effectLst>
            <a:outerShdw dist="35921" dir="2700000" algn="ctr" rotWithShape="0">
              <a:srgbClr val="808080"/>
            </a:outerShdw>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8" name="Rectangle 4"/>
          <p:cNvSpPr>
            <a:spLocks noChangeArrowheads="1"/>
          </p:cNvSpPr>
          <p:nvPr/>
        </p:nvSpPr>
        <p:spPr bwMode="auto">
          <a:xfrm>
            <a:off x="1143000" y="76200"/>
            <a:ext cx="7772400" cy="1143000"/>
          </a:xfrm>
          <a:prstGeom prst="rect">
            <a:avLst/>
          </a:prstGeom>
          <a:noFill/>
          <a:ln w="9525">
            <a:noFill/>
            <a:miter lim="800000"/>
            <a:headEnd/>
            <a:tailEnd/>
          </a:ln>
          <a:effectLst>
            <a:outerShdw dist="35921" dir="2700000" algn="ctr" rotWithShape="0">
              <a:schemeClr val="tx1"/>
            </a:outerShdw>
          </a:effectLst>
        </p:spPr>
        <p:txBody>
          <a:bodyPr anchor="ctr"/>
          <a:lstStyle/>
          <a:p>
            <a:pPr algn="ctr" eaLnBrk="0" hangingPunct="0">
              <a:lnSpc>
                <a:spcPct val="80000"/>
              </a:lnSpc>
            </a:pPr>
            <a:r>
              <a:rPr lang="en-US" sz="4000">
                <a:solidFill>
                  <a:schemeClr val="bg1"/>
                </a:solidFill>
                <a:latin typeface="Arial" charset="0"/>
              </a:rPr>
              <a:t>“Snapshot” of SSD Users</a:t>
            </a:r>
          </a:p>
        </p:txBody>
      </p:sp>
      <p:sp>
        <p:nvSpPr>
          <p:cNvPr id="226309" name="Rectangle 3"/>
          <p:cNvSpPr>
            <a:spLocks noChangeArrowheads="1"/>
          </p:cNvSpPr>
          <p:nvPr/>
        </p:nvSpPr>
        <p:spPr bwMode="auto">
          <a:xfrm>
            <a:off x="381000" y="1174750"/>
            <a:ext cx="8324850" cy="5149850"/>
          </a:xfrm>
          <a:prstGeom prst="rect">
            <a:avLst/>
          </a:prstGeom>
          <a:noFill/>
          <a:ln w="9525">
            <a:noFill/>
            <a:miter lim="800000"/>
            <a:headEnd/>
            <a:tailEnd/>
          </a:ln>
        </p:spPr>
        <p:txBody>
          <a:bodyPr lIns="92075" tIns="46038" rIns="92075" bIns="46038"/>
          <a:lstStyle/>
          <a:p>
            <a:pPr marL="342900" indent="-342900">
              <a:lnSpc>
                <a:spcPct val="90000"/>
              </a:lnSpc>
              <a:spcBef>
                <a:spcPct val="50000"/>
              </a:spcBef>
              <a:buClr>
                <a:srgbClr val="000066"/>
              </a:buClr>
              <a:buSzPct val="70000"/>
              <a:buFont typeface="Webdings" pitchFamily="18" charset="2"/>
              <a:buNone/>
            </a:pPr>
            <a:r>
              <a:rPr lang="en-US" sz="2400">
                <a:latin typeface="Arial" charset="0"/>
              </a:rPr>
              <a:t>Major Users:</a:t>
            </a:r>
          </a:p>
          <a:p>
            <a:pPr marL="742950" lvl="1" indent="-285750">
              <a:lnSpc>
                <a:spcPct val="90000"/>
              </a:lnSpc>
              <a:spcBef>
                <a:spcPct val="20000"/>
              </a:spcBef>
              <a:buClr>
                <a:srgbClr val="333399"/>
              </a:buClr>
              <a:buSzPct val="85000"/>
              <a:buFont typeface="Webdings" pitchFamily="18" charset="2"/>
              <a:buChar char="ü"/>
            </a:pPr>
            <a:r>
              <a:rPr lang="en-US" sz="2000">
                <a:latin typeface="Arial" charset="0"/>
              </a:rPr>
              <a:t>Private Industry: WSI, WSC, Meteorologix, Accu-Weather, Unisys, Baron, IPS Meteostar, airlines (Domestic and Int’l, and Cargo)</a:t>
            </a:r>
          </a:p>
          <a:p>
            <a:pPr marL="1085850" lvl="2" indent="-228600">
              <a:lnSpc>
                <a:spcPct val="90000"/>
              </a:lnSpc>
              <a:spcBef>
                <a:spcPct val="20000"/>
              </a:spcBef>
              <a:buClr>
                <a:schemeClr val="accent2"/>
              </a:buClr>
              <a:buSzPct val="75000"/>
              <a:buFont typeface="Webdings" pitchFamily="18" charset="2"/>
              <a:buChar char="þ"/>
            </a:pPr>
            <a:r>
              <a:rPr lang="en-US">
                <a:latin typeface="Arial" charset="0"/>
              </a:rPr>
              <a:t>Direct Broadcast, NOAAPORT, Internet, ADDE</a:t>
            </a:r>
          </a:p>
          <a:p>
            <a:pPr marL="742950" lvl="1" indent="-285750">
              <a:lnSpc>
                <a:spcPct val="90000"/>
              </a:lnSpc>
              <a:spcBef>
                <a:spcPct val="20000"/>
              </a:spcBef>
              <a:buClr>
                <a:srgbClr val="333399"/>
              </a:buClr>
              <a:buSzPct val="85000"/>
              <a:buFont typeface="Webdings" pitchFamily="18" charset="2"/>
              <a:buChar char="ü"/>
            </a:pPr>
            <a:r>
              <a:rPr lang="en-US" sz="2000">
                <a:latin typeface="Arial" charset="0"/>
              </a:rPr>
              <a:t>Universities and Cooperative Institutes</a:t>
            </a:r>
          </a:p>
          <a:p>
            <a:pPr marL="1085850" lvl="2" indent="-228600">
              <a:lnSpc>
                <a:spcPct val="90000"/>
              </a:lnSpc>
              <a:spcBef>
                <a:spcPct val="20000"/>
              </a:spcBef>
              <a:buClr>
                <a:schemeClr val="accent2"/>
              </a:buClr>
              <a:buSzPct val="75000"/>
              <a:buFont typeface="Webdings" pitchFamily="18" charset="2"/>
              <a:buChar char="þ"/>
            </a:pPr>
            <a:r>
              <a:rPr lang="en-US">
                <a:latin typeface="Arial" charset="0"/>
              </a:rPr>
              <a:t>Direct Broadcast, NOAAPORT, Internet, ADDE</a:t>
            </a:r>
          </a:p>
          <a:p>
            <a:pPr marL="742950" lvl="1" indent="-285750">
              <a:lnSpc>
                <a:spcPct val="90000"/>
              </a:lnSpc>
              <a:spcBef>
                <a:spcPct val="20000"/>
              </a:spcBef>
              <a:buClr>
                <a:srgbClr val="333399"/>
              </a:buClr>
              <a:buSzPct val="85000"/>
              <a:buFont typeface="Webdings" pitchFamily="18" charset="2"/>
              <a:buChar char="ü"/>
            </a:pPr>
            <a:r>
              <a:rPr lang="en-US" sz="2000">
                <a:latin typeface="Arial" charset="0"/>
              </a:rPr>
              <a:t>International Meteorological Services: Central and South America, New Zealand, France; Research institutions, Volcanic Ash Advisory Centers. Media and Private Users</a:t>
            </a:r>
          </a:p>
          <a:p>
            <a:pPr marL="1085850" lvl="2" indent="-228600">
              <a:lnSpc>
                <a:spcPct val="90000"/>
              </a:lnSpc>
              <a:spcBef>
                <a:spcPct val="20000"/>
              </a:spcBef>
              <a:buClr>
                <a:schemeClr val="accent2"/>
              </a:buClr>
              <a:buSzPct val="75000"/>
              <a:buFont typeface="Webdings" pitchFamily="18" charset="2"/>
              <a:buChar char="þ"/>
            </a:pPr>
            <a:r>
              <a:rPr lang="en-US">
                <a:latin typeface="Arial" charset="0"/>
              </a:rPr>
              <a:t>Direct Broadcast, NOAAPORT, GeoNetCast</a:t>
            </a:r>
          </a:p>
          <a:p>
            <a:pPr marL="742950" lvl="1" indent="-285750">
              <a:lnSpc>
                <a:spcPct val="90000"/>
              </a:lnSpc>
              <a:spcBef>
                <a:spcPct val="20000"/>
              </a:spcBef>
              <a:buClr>
                <a:srgbClr val="333399"/>
              </a:buClr>
              <a:buSzPct val="85000"/>
              <a:buFont typeface="Webdings" pitchFamily="18" charset="2"/>
              <a:buChar char="ü"/>
            </a:pPr>
            <a:r>
              <a:rPr lang="en-US" sz="2000">
                <a:latin typeface="Arial" charset="0"/>
              </a:rPr>
              <a:t>General Public</a:t>
            </a:r>
          </a:p>
          <a:p>
            <a:pPr marL="1085850" lvl="2" indent="-228600">
              <a:lnSpc>
                <a:spcPct val="90000"/>
              </a:lnSpc>
              <a:spcBef>
                <a:spcPct val="20000"/>
              </a:spcBef>
              <a:buClr>
                <a:schemeClr val="accent2"/>
              </a:buClr>
              <a:buSzPct val="75000"/>
              <a:buFont typeface="Webdings" pitchFamily="18" charset="2"/>
              <a:buChar char="þ"/>
            </a:pPr>
            <a:r>
              <a:rPr lang="en-US">
                <a:latin typeface="Arial" charset="0"/>
              </a:rPr>
              <a:t>Internet, ADDE</a:t>
            </a:r>
          </a:p>
          <a:p>
            <a:pPr marL="1085850" lvl="2" indent="-228600">
              <a:lnSpc>
                <a:spcPct val="90000"/>
              </a:lnSpc>
              <a:spcBef>
                <a:spcPct val="20000"/>
              </a:spcBef>
              <a:buClr>
                <a:schemeClr val="accent2"/>
              </a:buClr>
              <a:buSzPct val="75000"/>
              <a:buFont typeface="Webdings" pitchFamily="18" charset="2"/>
              <a:buChar char="þ"/>
            </a:pPr>
            <a:r>
              <a:rPr lang="en-US">
                <a:latin typeface="Arial" charset="0"/>
              </a:rPr>
              <a:t>Public demand for GOES imagery during a land falling hurricane can account for as much as 300 million “hits” per week, and over 10 Tb of data served!</a:t>
            </a:r>
          </a:p>
        </p:txBody>
      </p:sp>
      <p:pic>
        <p:nvPicPr>
          <p:cNvPr id="27652" name="Picture 4"/>
          <p:cNvPicPr>
            <a:picLocks noChangeAspect="1" noChangeArrowheads="1"/>
          </p:cNvPicPr>
          <p:nvPr/>
        </p:nvPicPr>
        <p:blipFill>
          <a:blip r:embed="rId3" cstate="email"/>
          <a:srcRect/>
          <a:stretch>
            <a:fillRect/>
          </a:stretch>
        </p:blipFill>
        <p:spPr bwMode="auto">
          <a:xfrm>
            <a:off x="5867400" y="5791200"/>
            <a:ext cx="1524000" cy="1016000"/>
          </a:xfrm>
          <a:prstGeom prst="rect">
            <a:avLst/>
          </a:prstGeom>
          <a:noFill/>
          <a:ln w="9525">
            <a:noFill/>
            <a:miter lim="800000"/>
            <a:headEnd/>
            <a:tailEnd/>
          </a:ln>
        </p:spPr>
      </p:pic>
      <p:pic>
        <p:nvPicPr>
          <p:cNvPr id="27653" name="kat.avi">
            <a:hlinkClick r:id="" action="ppaction://media"/>
          </p:cNvPr>
          <p:cNvPicPr>
            <a:picLocks noRot="1" noChangeAspect="1" noChangeArrowheads="1"/>
          </p:cNvPicPr>
          <p:nvPr>
            <a:videoFile r:link="rId1"/>
          </p:nvPr>
        </p:nvPicPr>
        <p:blipFill>
          <a:blip r:embed="rId4" cstate="email"/>
          <a:srcRect/>
          <a:stretch>
            <a:fillRect/>
          </a:stretch>
        </p:blipFill>
        <p:spPr bwMode="auto">
          <a:xfrm>
            <a:off x="7467600" y="5791200"/>
            <a:ext cx="1447800" cy="1066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 fill="hold"/>
                                        <p:tgtEl>
                                          <p:spTgt spid="2765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7653"/>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r>
              <a:rPr lang="en-US" dirty="0" smtClean="0"/>
              <a:t>Satellite Data Products </a:t>
            </a:r>
            <a:r>
              <a:rPr lang="en-US" sz="2400" b="1" dirty="0" smtClean="0">
                <a:solidFill>
                  <a:srgbClr val="FFFF00"/>
                </a:solidFill>
              </a:rPr>
              <a:t>http://www.osdpd.noaa.gov/</a:t>
            </a:r>
            <a:r>
              <a:rPr lang="en-US" sz="3200" b="1" dirty="0" smtClean="0">
                <a:solidFill>
                  <a:srgbClr val="FFFF00"/>
                </a:solidFill>
              </a:rPr>
              <a:t> </a:t>
            </a:r>
          </a:p>
        </p:txBody>
      </p:sp>
      <p:sp>
        <p:nvSpPr>
          <p:cNvPr id="186371" name="Slide Number Placeholder 5"/>
          <p:cNvSpPr txBox="1">
            <a:spLocks noGrp="1"/>
          </p:cNvSpPr>
          <p:nvPr/>
        </p:nvSpPr>
        <p:spPr bwMode="auto">
          <a:xfrm>
            <a:off x="7010400" y="6553200"/>
            <a:ext cx="2133600" cy="304800"/>
          </a:xfrm>
          <a:prstGeom prst="rect">
            <a:avLst/>
          </a:prstGeom>
          <a:noFill/>
          <a:ln w="9525">
            <a:noFill/>
            <a:miter lim="800000"/>
            <a:headEnd/>
            <a:tailEnd/>
          </a:ln>
        </p:spPr>
        <p:txBody>
          <a:bodyPr/>
          <a:lstStyle/>
          <a:p>
            <a:pPr algn="r"/>
            <a:fld id="{E2EC9FF8-69C0-42FE-ADD1-D922335594A0}" type="slidenum">
              <a:rPr lang="en-US" sz="1400"/>
              <a:pPr algn="r"/>
              <a:t>31</a:t>
            </a:fld>
            <a:endParaRPr lang="en-US" sz="1400"/>
          </a:p>
        </p:txBody>
      </p:sp>
      <p:pic>
        <p:nvPicPr>
          <p:cNvPr id="186372" name="Picture 4" descr="VSHkasatochi225_G12"/>
          <p:cNvPicPr>
            <a:picLocks noChangeAspect="1" noChangeArrowheads="1"/>
          </p:cNvPicPr>
          <p:nvPr/>
        </p:nvPicPr>
        <p:blipFill>
          <a:blip r:embed="rId3" cstate="email"/>
          <a:srcRect/>
          <a:stretch>
            <a:fillRect/>
          </a:stretch>
        </p:blipFill>
        <p:spPr bwMode="auto">
          <a:xfrm>
            <a:off x="190500" y="1235075"/>
            <a:ext cx="2705100" cy="2163763"/>
          </a:xfrm>
          <a:prstGeom prst="rect">
            <a:avLst/>
          </a:prstGeom>
          <a:noFill/>
        </p:spPr>
      </p:pic>
      <p:pic>
        <p:nvPicPr>
          <p:cNvPr id="186373" name="Picture 5" descr="natlanti_c"/>
          <p:cNvPicPr>
            <a:picLocks noChangeAspect="1" noChangeArrowheads="1"/>
          </p:cNvPicPr>
          <p:nvPr/>
        </p:nvPicPr>
        <p:blipFill>
          <a:blip r:embed="rId4" cstate="email"/>
          <a:srcRect/>
          <a:stretch>
            <a:fillRect/>
          </a:stretch>
        </p:blipFill>
        <p:spPr bwMode="auto">
          <a:xfrm>
            <a:off x="3198813" y="3970338"/>
            <a:ext cx="2624137" cy="2312987"/>
          </a:xfrm>
          <a:prstGeom prst="rect">
            <a:avLst/>
          </a:prstGeom>
          <a:noFill/>
        </p:spPr>
      </p:pic>
      <p:pic>
        <p:nvPicPr>
          <p:cNvPr id="186374" name="Picture 6" descr="08-23-2008"/>
          <p:cNvPicPr>
            <a:picLocks noChangeAspect="1" noChangeArrowheads="1"/>
          </p:cNvPicPr>
          <p:nvPr/>
        </p:nvPicPr>
        <p:blipFill>
          <a:blip r:embed="rId5" cstate="email"/>
          <a:srcRect/>
          <a:stretch>
            <a:fillRect/>
          </a:stretch>
        </p:blipFill>
        <p:spPr bwMode="auto">
          <a:xfrm>
            <a:off x="5943600" y="3986213"/>
            <a:ext cx="3022600" cy="2335212"/>
          </a:xfrm>
          <a:prstGeom prst="rect">
            <a:avLst/>
          </a:prstGeom>
          <a:noFill/>
        </p:spPr>
      </p:pic>
      <p:pic>
        <p:nvPicPr>
          <p:cNvPr id="186375" name="Picture 7" descr="c818nwir"/>
          <p:cNvPicPr>
            <a:picLocks noChangeAspect="1" noChangeArrowheads="1"/>
          </p:cNvPicPr>
          <p:nvPr/>
        </p:nvPicPr>
        <p:blipFill>
          <a:blip r:embed="rId6" cstate="email"/>
          <a:srcRect/>
          <a:stretch>
            <a:fillRect/>
          </a:stretch>
        </p:blipFill>
        <p:spPr bwMode="auto">
          <a:xfrm>
            <a:off x="84138" y="3978275"/>
            <a:ext cx="2963862" cy="2222500"/>
          </a:xfrm>
          <a:prstGeom prst="rect">
            <a:avLst/>
          </a:prstGeom>
          <a:noFill/>
        </p:spPr>
      </p:pic>
      <p:sp>
        <p:nvSpPr>
          <p:cNvPr id="186376" name="Text Box 8"/>
          <p:cNvSpPr txBox="1">
            <a:spLocks noChangeArrowheads="1"/>
          </p:cNvSpPr>
          <p:nvPr/>
        </p:nvSpPr>
        <p:spPr bwMode="auto">
          <a:xfrm>
            <a:off x="158750" y="3508375"/>
            <a:ext cx="2724150" cy="457200"/>
          </a:xfrm>
          <a:prstGeom prst="rect">
            <a:avLst/>
          </a:prstGeom>
          <a:noFill/>
          <a:ln w="9525">
            <a:noFill/>
            <a:miter lim="800000"/>
            <a:headEnd/>
            <a:tailEnd/>
          </a:ln>
          <a:effectLst/>
        </p:spPr>
        <p:txBody>
          <a:bodyPr>
            <a:spAutoFit/>
          </a:bodyPr>
          <a:lstStyle/>
          <a:p>
            <a:pPr algn="ctr">
              <a:spcBef>
                <a:spcPct val="50000"/>
              </a:spcBef>
            </a:pPr>
            <a:endParaRPr lang="en-US" sz="2400">
              <a:latin typeface="Times New Roman" pitchFamily="18" charset="0"/>
            </a:endParaRPr>
          </a:p>
        </p:txBody>
      </p:sp>
      <p:sp>
        <p:nvSpPr>
          <p:cNvPr id="186377" name="Text Box 9"/>
          <p:cNvSpPr txBox="1">
            <a:spLocks noChangeArrowheads="1"/>
          </p:cNvSpPr>
          <p:nvPr/>
        </p:nvSpPr>
        <p:spPr bwMode="auto">
          <a:xfrm>
            <a:off x="71438" y="3513138"/>
            <a:ext cx="2747962" cy="396875"/>
          </a:xfrm>
          <a:prstGeom prst="rect">
            <a:avLst/>
          </a:prstGeom>
          <a:noFill/>
          <a:ln w="9525">
            <a:noFill/>
            <a:miter lim="800000"/>
            <a:headEnd/>
            <a:tailEnd/>
          </a:ln>
          <a:effectLst/>
        </p:spPr>
        <p:txBody>
          <a:bodyPr>
            <a:spAutoFit/>
          </a:bodyPr>
          <a:lstStyle/>
          <a:p>
            <a:pPr algn="ctr">
              <a:spcBef>
                <a:spcPct val="50000"/>
              </a:spcBef>
            </a:pPr>
            <a:r>
              <a:rPr lang="en-US" sz="2000" b="1"/>
              <a:t>Volcanic Ash &amp; Fires</a:t>
            </a:r>
          </a:p>
        </p:txBody>
      </p:sp>
      <p:sp>
        <p:nvSpPr>
          <p:cNvPr id="186378" name="Text Box 10"/>
          <p:cNvSpPr txBox="1">
            <a:spLocks noChangeArrowheads="1"/>
          </p:cNvSpPr>
          <p:nvPr/>
        </p:nvSpPr>
        <p:spPr bwMode="auto">
          <a:xfrm>
            <a:off x="3132138" y="3500438"/>
            <a:ext cx="2747962" cy="396875"/>
          </a:xfrm>
          <a:prstGeom prst="rect">
            <a:avLst/>
          </a:prstGeom>
          <a:noFill/>
          <a:ln w="9525">
            <a:noFill/>
            <a:miter lim="800000"/>
            <a:headEnd/>
            <a:tailEnd/>
          </a:ln>
          <a:effectLst/>
        </p:spPr>
        <p:txBody>
          <a:bodyPr>
            <a:spAutoFit/>
          </a:bodyPr>
          <a:lstStyle/>
          <a:p>
            <a:pPr algn="ctr">
              <a:spcBef>
                <a:spcPct val="50000"/>
              </a:spcBef>
            </a:pPr>
            <a:r>
              <a:rPr lang="en-US" sz="2000" b="1"/>
              <a:t>Hurricanes</a:t>
            </a:r>
          </a:p>
        </p:txBody>
      </p:sp>
      <p:sp>
        <p:nvSpPr>
          <p:cNvPr id="186379" name="Text Box 11"/>
          <p:cNvSpPr txBox="1">
            <a:spLocks noChangeArrowheads="1"/>
          </p:cNvSpPr>
          <p:nvPr/>
        </p:nvSpPr>
        <p:spPr bwMode="auto">
          <a:xfrm>
            <a:off x="6180138" y="3487738"/>
            <a:ext cx="2747962" cy="396875"/>
          </a:xfrm>
          <a:prstGeom prst="rect">
            <a:avLst/>
          </a:prstGeom>
          <a:noFill/>
          <a:ln w="9525">
            <a:noFill/>
            <a:miter lim="800000"/>
            <a:headEnd/>
            <a:tailEnd/>
          </a:ln>
          <a:effectLst/>
        </p:spPr>
        <p:txBody>
          <a:bodyPr>
            <a:spAutoFit/>
          </a:bodyPr>
          <a:lstStyle/>
          <a:p>
            <a:pPr algn="ctr">
              <a:spcBef>
                <a:spcPct val="50000"/>
              </a:spcBef>
            </a:pPr>
            <a:r>
              <a:rPr lang="en-US" sz="2000" b="1"/>
              <a:t>Midwest Floods</a:t>
            </a:r>
          </a:p>
        </p:txBody>
      </p:sp>
      <p:sp>
        <p:nvSpPr>
          <p:cNvPr id="186380" name="Text Box 12"/>
          <p:cNvSpPr txBox="1">
            <a:spLocks noChangeArrowheads="1"/>
          </p:cNvSpPr>
          <p:nvPr/>
        </p:nvSpPr>
        <p:spPr bwMode="auto">
          <a:xfrm>
            <a:off x="228600" y="6156325"/>
            <a:ext cx="2747963" cy="701675"/>
          </a:xfrm>
          <a:prstGeom prst="rect">
            <a:avLst/>
          </a:prstGeom>
          <a:noFill/>
          <a:ln w="9525">
            <a:noFill/>
            <a:miter lim="800000"/>
            <a:headEnd/>
            <a:tailEnd/>
          </a:ln>
          <a:effectLst/>
        </p:spPr>
        <p:txBody>
          <a:bodyPr>
            <a:spAutoFit/>
          </a:bodyPr>
          <a:lstStyle/>
          <a:p>
            <a:pPr algn="ctr">
              <a:spcBef>
                <a:spcPct val="50000"/>
              </a:spcBef>
            </a:pPr>
            <a:r>
              <a:rPr lang="en-US" sz="2000" b="1"/>
              <a:t>Wind Speed/Direction</a:t>
            </a:r>
          </a:p>
        </p:txBody>
      </p:sp>
      <p:sp>
        <p:nvSpPr>
          <p:cNvPr id="186381" name="Text Box 13"/>
          <p:cNvSpPr txBox="1">
            <a:spLocks noChangeArrowheads="1"/>
          </p:cNvSpPr>
          <p:nvPr/>
        </p:nvSpPr>
        <p:spPr bwMode="auto">
          <a:xfrm>
            <a:off x="2994025" y="6172200"/>
            <a:ext cx="3003550" cy="701675"/>
          </a:xfrm>
          <a:prstGeom prst="rect">
            <a:avLst/>
          </a:prstGeom>
          <a:noFill/>
          <a:ln w="9525">
            <a:noFill/>
            <a:miter lim="800000"/>
            <a:headEnd/>
            <a:tailEnd/>
          </a:ln>
          <a:effectLst/>
        </p:spPr>
        <p:txBody>
          <a:bodyPr>
            <a:spAutoFit/>
          </a:bodyPr>
          <a:lstStyle/>
          <a:p>
            <a:pPr algn="ctr">
              <a:spcBef>
                <a:spcPct val="50000"/>
              </a:spcBef>
            </a:pPr>
            <a:r>
              <a:rPr lang="en-US" sz="2000" b="1"/>
              <a:t>Sea Surface Temperature</a:t>
            </a:r>
          </a:p>
        </p:txBody>
      </p:sp>
      <p:sp>
        <p:nvSpPr>
          <p:cNvPr id="186382" name="Text Box 14"/>
          <p:cNvSpPr txBox="1">
            <a:spLocks noChangeArrowheads="1"/>
          </p:cNvSpPr>
          <p:nvPr/>
        </p:nvSpPr>
        <p:spPr bwMode="auto">
          <a:xfrm>
            <a:off x="6172200" y="6172200"/>
            <a:ext cx="2747963" cy="396875"/>
          </a:xfrm>
          <a:prstGeom prst="rect">
            <a:avLst/>
          </a:prstGeom>
          <a:noFill/>
          <a:ln w="9525">
            <a:noFill/>
            <a:miter lim="800000"/>
            <a:headEnd/>
            <a:tailEnd/>
          </a:ln>
          <a:effectLst/>
        </p:spPr>
        <p:txBody>
          <a:bodyPr>
            <a:spAutoFit/>
          </a:bodyPr>
          <a:lstStyle/>
          <a:p>
            <a:pPr algn="ctr">
              <a:spcBef>
                <a:spcPct val="50000"/>
              </a:spcBef>
            </a:pPr>
            <a:r>
              <a:rPr lang="en-US" sz="2000" b="1"/>
              <a:t>Drought Monitoring</a:t>
            </a:r>
          </a:p>
        </p:txBody>
      </p:sp>
      <p:pic>
        <p:nvPicPr>
          <p:cNvPr id="186383" name="Picture 15" descr="FLDus163_N7"/>
          <p:cNvPicPr>
            <a:picLocks noChangeAspect="1" noChangeArrowheads="1"/>
          </p:cNvPicPr>
          <p:nvPr/>
        </p:nvPicPr>
        <p:blipFill>
          <a:blip r:embed="rId7" cstate="email"/>
          <a:srcRect/>
          <a:stretch>
            <a:fillRect/>
          </a:stretch>
        </p:blipFill>
        <p:spPr bwMode="auto">
          <a:xfrm>
            <a:off x="6115050" y="1219200"/>
            <a:ext cx="2711450" cy="2170113"/>
          </a:xfrm>
          <a:prstGeom prst="rect">
            <a:avLst/>
          </a:prstGeom>
          <a:noFill/>
        </p:spPr>
      </p:pic>
      <p:pic>
        <p:nvPicPr>
          <p:cNvPr id="186384" name="Picture 16" descr="TRCeast246_G12"/>
          <p:cNvPicPr>
            <a:picLocks noChangeAspect="1" noChangeArrowheads="1"/>
          </p:cNvPicPr>
          <p:nvPr/>
        </p:nvPicPr>
        <p:blipFill>
          <a:blip r:embed="rId8" cstate="email"/>
          <a:srcRect/>
          <a:stretch>
            <a:fillRect/>
          </a:stretch>
        </p:blipFill>
        <p:spPr bwMode="auto">
          <a:xfrm>
            <a:off x="3124200" y="1219200"/>
            <a:ext cx="2743200" cy="2192338"/>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381000" y="274638"/>
            <a:ext cx="8686800" cy="1143000"/>
          </a:xfrm>
        </p:spPr>
        <p:txBody>
          <a:bodyPr/>
          <a:lstStyle/>
          <a:p>
            <a:r>
              <a:rPr lang="en-US" sz="3600" smtClean="0"/>
              <a:t>Diverse Products and Services</a:t>
            </a:r>
          </a:p>
        </p:txBody>
      </p:sp>
      <p:pic>
        <p:nvPicPr>
          <p:cNvPr id="185347" name="Picture 3"/>
          <p:cNvPicPr>
            <a:picLocks noGrp="1" noChangeAspect="1" noChangeArrowheads="1"/>
          </p:cNvPicPr>
          <p:nvPr>
            <p:ph sz="half" idx="1"/>
          </p:nvPr>
        </p:nvPicPr>
        <p:blipFill>
          <a:blip r:embed="rId2" cstate="email"/>
          <a:srcRect/>
          <a:stretch>
            <a:fillRect/>
          </a:stretch>
        </p:blipFill>
        <p:spPr>
          <a:xfrm>
            <a:off x="152400" y="3200400"/>
            <a:ext cx="2743200" cy="1905000"/>
          </a:xfrm>
          <a:noFill/>
          <a:ln/>
        </p:spPr>
      </p:pic>
      <p:pic>
        <p:nvPicPr>
          <p:cNvPr id="185348" name="Picture 4" descr="winds-ir-12z0827">
            <a:hlinkClick r:id="rId3"/>
          </p:cNvPr>
          <p:cNvPicPr>
            <a:picLocks noGrp="1" noChangeAspect="1" noChangeArrowheads="1"/>
          </p:cNvPicPr>
          <p:nvPr>
            <p:ph sz="quarter" idx="2"/>
          </p:nvPr>
        </p:nvPicPr>
        <p:blipFill>
          <a:blip r:embed="rId4" cstate="email"/>
          <a:srcRect/>
          <a:stretch>
            <a:fillRect/>
          </a:stretch>
        </p:blipFill>
        <p:spPr>
          <a:xfrm>
            <a:off x="6534150" y="1371600"/>
            <a:ext cx="2533650" cy="1900238"/>
          </a:xfrm>
          <a:noFill/>
          <a:ln/>
        </p:spPr>
      </p:pic>
      <p:pic>
        <p:nvPicPr>
          <p:cNvPr id="185350" name="Picture 6"/>
          <p:cNvPicPr>
            <a:picLocks noGrp="1" noChangeAspect="1" noChangeArrowheads="1"/>
          </p:cNvPicPr>
          <p:nvPr>
            <p:ph sz="quarter" idx="3"/>
          </p:nvPr>
        </p:nvPicPr>
        <p:blipFill>
          <a:blip r:embed="rId5" cstate="email"/>
          <a:srcRect/>
          <a:stretch>
            <a:fillRect/>
          </a:stretch>
        </p:blipFill>
        <p:spPr>
          <a:xfrm>
            <a:off x="5562600" y="5410200"/>
            <a:ext cx="3581400" cy="1331913"/>
          </a:xfrm>
          <a:noFill/>
          <a:ln/>
        </p:spPr>
      </p:pic>
      <p:sp>
        <p:nvSpPr>
          <p:cNvPr id="185351" name="Text Box 7"/>
          <p:cNvSpPr txBox="1">
            <a:spLocks noChangeArrowheads="1"/>
          </p:cNvSpPr>
          <p:nvPr/>
        </p:nvSpPr>
        <p:spPr bwMode="auto">
          <a:xfrm>
            <a:off x="228600" y="1412875"/>
            <a:ext cx="6248400" cy="1558925"/>
          </a:xfrm>
          <a:prstGeom prst="rect">
            <a:avLst/>
          </a:prstGeom>
          <a:noFill/>
          <a:ln w="9525">
            <a:noFill/>
            <a:miter lim="800000"/>
            <a:headEnd/>
            <a:tailEnd/>
          </a:ln>
          <a:effectLst/>
        </p:spPr>
        <p:txBody>
          <a:bodyPr>
            <a:spAutoFit/>
          </a:bodyPr>
          <a:lstStyle/>
          <a:p>
            <a:pPr>
              <a:spcBef>
                <a:spcPct val="50000"/>
              </a:spcBef>
            </a:pPr>
            <a:r>
              <a:rPr lang="en-US" sz="1600" b="1" i="1">
                <a:solidFill>
                  <a:schemeClr val="hlink"/>
                </a:solidFill>
              </a:rPr>
              <a:t>Atmospheric Products</a:t>
            </a:r>
            <a:r>
              <a:rPr lang="en-US" sz="1600" b="1"/>
              <a:t> are the most common generated by satellites. Sensors on board Geostationary and Polar Orbiting satellites measure electromagnetic radiation emitted by the atmosphere at many levels. Complex algorithms can turn these measurements into meteorological variables used by forecasters to predict weather.</a:t>
            </a:r>
          </a:p>
        </p:txBody>
      </p:sp>
      <p:sp>
        <p:nvSpPr>
          <p:cNvPr id="185352" name="Text Box 8"/>
          <p:cNvSpPr txBox="1">
            <a:spLocks noChangeArrowheads="1"/>
          </p:cNvSpPr>
          <p:nvPr/>
        </p:nvSpPr>
        <p:spPr bwMode="auto">
          <a:xfrm>
            <a:off x="2895600" y="3276600"/>
            <a:ext cx="6248400" cy="1803400"/>
          </a:xfrm>
          <a:prstGeom prst="rect">
            <a:avLst/>
          </a:prstGeom>
          <a:noFill/>
          <a:ln w="9525">
            <a:noFill/>
            <a:miter lim="800000"/>
            <a:headEnd/>
            <a:tailEnd/>
          </a:ln>
          <a:effectLst/>
        </p:spPr>
        <p:txBody>
          <a:bodyPr>
            <a:spAutoFit/>
          </a:bodyPr>
          <a:lstStyle/>
          <a:p>
            <a:pPr>
              <a:spcBef>
                <a:spcPct val="50000"/>
              </a:spcBef>
            </a:pPr>
            <a:r>
              <a:rPr lang="en-US" sz="1600" b="1" i="1">
                <a:solidFill>
                  <a:schemeClr val="hlink"/>
                </a:solidFill>
              </a:rPr>
              <a:t>Ocean Products</a:t>
            </a:r>
            <a:r>
              <a:rPr lang="en-US" sz="1600" b="1"/>
              <a:t> are a staple of remote sensing platforms since the dawn of satellites, in vast ocean areas where in-situ measurements are few and far between.  Satellites are used to measure many variables such as temperature, winds, waves, surface currents, and ocean color. These products are used by meteorologists and biologists, as well as commercial fishing fleets.</a:t>
            </a:r>
          </a:p>
        </p:txBody>
      </p:sp>
      <p:sp>
        <p:nvSpPr>
          <p:cNvPr id="185353" name="Text Box 9"/>
          <p:cNvSpPr txBox="1">
            <a:spLocks noChangeArrowheads="1"/>
          </p:cNvSpPr>
          <p:nvPr/>
        </p:nvSpPr>
        <p:spPr bwMode="auto">
          <a:xfrm>
            <a:off x="152400" y="5257800"/>
            <a:ext cx="5334000" cy="1558925"/>
          </a:xfrm>
          <a:prstGeom prst="rect">
            <a:avLst/>
          </a:prstGeom>
          <a:noFill/>
          <a:ln w="9525">
            <a:noFill/>
            <a:miter lim="800000"/>
            <a:headEnd/>
            <a:tailEnd/>
          </a:ln>
          <a:effectLst/>
        </p:spPr>
        <p:txBody>
          <a:bodyPr>
            <a:spAutoFit/>
          </a:bodyPr>
          <a:lstStyle/>
          <a:p>
            <a:pPr>
              <a:spcBef>
                <a:spcPct val="50000"/>
              </a:spcBef>
            </a:pPr>
            <a:r>
              <a:rPr lang="en-US" sz="1600" b="1" i="1">
                <a:solidFill>
                  <a:schemeClr val="hlink"/>
                </a:solidFill>
              </a:rPr>
              <a:t>Land Products</a:t>
            </a:r>
            <a:r>
              <a:rPr lang="en-US" sz="1600" b="1"/>
              <a:t> are very important to numerical weather models, and have benefit in climate applications. In recent years, advanced sensors from both NOAA and NASA assist forestry managers to determine vegetation stress in relation to droughts and wildfire dangers.</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4"/>
          <p:cNvSpPr>
            <a:spLocks noGrp="1" noChangeArrowheads="1"/>
          </p:cNvSpPr>
          <p:nvPr>
            <p:ph type="title" idx="4294967295"/>
          </p:nvPr>
        </p:nvSpPr>
        <p:spPr>
          <a:xfrm>
            <a:off x="1905000" y="0"/>
            <a:ext cx="7239000" cy="1143000"/>
          </a:xfrm>
        </p:spPr>
        <p:txBody>
          <a:bodyPr lIns="92075" tIns="46038" rIns="92075" bIns="46038"/>
          <a:lstStyle/>
          <a:p>
            <a:pPr eaLnBrk="1" hangingPunct="1"/>
            <a:r>
              <a:rPr lang="en-US" dirty="0" smtClean="0"/>
              <a:t>Product Operations</a:t>
            </a:r>
          </a:p>
        </p:txBody>
      </p:sp>
      <p:sp>
        <p:nvSpPr>
          <p:cNvPr id="22533" name="Text Box 5"/>
          <p:cNvSpPr txBox="1">
            <a:spLocks noChangeArrowheads="1"/>
          </p:cNvSpPr>
          <p:nvPr/>
        </p:nvSpPr>
        <p:spPr bwMode="auto">
          <a:xfrm>
            <a:off x="228600" y="1284288"/>
            <a:ext cx="2590800" cy="3844925"/>
          </a:xfrm>
          <a:prstGeom prst="rect">
            <a:avLst/>
          </a:prstGeom>
          <a:noFill/>
          <a:ln w="9525">
            <a:noFill/>
            <a:miter lim="800000"/>
            <a:headEnd/>
            <a:tailEnd/>
          </a:ln>
          <a:effectLst/>
        </p:spPr>
        <p:txBody>
          <a:bodyPr>
            <a:spAutoFit/>
          </a:bodyPr>
          <a:lstStyle/>
          <a:p>
            <a:r>
              <a:rPr lang="en-US" sz="1600" b="1" u="sng" dirty="0">
                <a:effectLst>
                  <a:outerShdw blurRad="38100" dist="38100" dir="2700000" algn="tl">
                    <a:srgbClr val="C0C0C0"/>
                  </a:outerShdw>
                </a:effectLst>
                <a:latin typeface="Arial" charset="0"/>
              </a:rPr>
              <a:t>“RAW” Imagery Data</a:t>
            </a:r>
          </a:p>
          <a:p>
            <a:pPr algn="ctr">
              <a:buFont typeface="Lucida Console" pitchFamily="49" charset="0"/>
              <a:buNone/>
            </a:pPr>
            <a:endParaRPr lang="en-US" sz="1400" b="1" i="1" dirty="0">
              <a:latin typeface="Arial" charset="0"/>
            </a:endParaRPr>
          </a:p>
          <a:p>
            <a:pPr>
              <a:buFont typeface="Lucida Console" pitchFamily="49" charset="0"/>
              <a:buNone/>
            </a:pPr>
            <a:r>
              <a:rPr lang="en-US" b="1" i="1" dirty="0" smtClean="0">
                <a:latin typeface="Arial" charset="0"/>
              </a:rPr>
              <a:t>GOES-13</a:t>
            </a:r>
            <a:endParaRPr lang="en-US" b="1" i="1" dirty="0">
              <a:latin typeface="Arial" charset="0"/>
            </a:endParaRPr>
          </a:p>
          <a:p>
            <a:pPr>
              <a:buFont typeface="Lucida Console" pitchFamily="49" charset="0"/>
              <a:buNone/>
            </a:pPr>
            <a:r>
              <a:rPr lang="en-US" b="1" i="1" dirty="0">
                <a:latin typeface="Arial" charset="0"/>
              </a:rPr>
              <a:t>GOES-11</a:t>
            </a:r>
          </a:p>
          <a:p>
            <a:pPr>
              <a:buFont typeface="Lucida Console" pitchFamily="49" charset="0"/>
              <a:buNone/>
            </a:pPr>
            <a:r>
              <a:rPr lang="en-US" b="1" i="1" dirty="0" smtClean="0">
                <a:latin typeface="Arial" charset="0"/>
              </a:rPr>
              <a:t>MTSAT-2</a:t>
            </a:r>
            <a:endParaRPr lang="en-US" b="1" i="1" dirty="0">
              <a:latin typeface="Arial" charset="0"/>
            </a:endParaRPr>
          </a:p>
          <a:p>
            <a:pPr>
              <a:buFont typeface="Lucida Console" pitchFamily="49" charset="0"/>
              <a:buNone/>
            </a:pPr>
            <a:r>
              <a:rPr lang="en-US" b="1" i="1" dirty="0">
                <a:latin typeface="Arial" charset="0"/>
              </a:rPr>
              <a:t>NOAA-15</a:t>
            </a:r>
          </a:p>
          <a:p>
            <a:pPr>
              <a:buFont typeface="Lucida Console" pitchFamily="49" charset="0"/>
              <a:buNone/>
            </a:pPr>
            <a:r>
              <a:rPr lang="en-US" b="1" i="1" dirty="0">
                <a:latin typeface="Arial" charset="0"/>
              </a:rPr>
              <a:t>NOAA-16</a:t>
            </a:r>
          </a:p>
          <a:p>
            <a:pPr>
              <a:buFont typeface="Lucida Console" pitchFamily="49" charset="0"/>
              <a:buNone/>
            </a:pPr>
            <a:r>
              <a:rPr lang="en-US" b="1" i="1" dirty="0">
                <a:latin typeface="Arial" charset="0"/>
              </a:rPr>
              <a:t>NOAA-17</a:t>
            </a:r>
          </a:p>
          <a:p>
            <a:pPr>
              <a:buFont typeface="Lucida Console" pitchFamily="49" charset="0"/>
              <a:buNone/>
            </a:pPr>
            <a:r>
              <a:rPr lang="en-US" b="1" i="1" dirty="0">
                <a:latin typeface="Arial" charset="0"/>
              </a:rPr>
              <a:t>NOAA-18</a:t>
            </a:r>
          </a:p>
          <a:p>
            <a:pPr>
              <a:buFont typeface="Lucida Console" pitchFamily="49" charset="0"/>
              <a:buNone/>
            </a:pPr>
            <a:r>
              <a:rPr lang="en-US" b="1" i="1" dirty="0">
                <a:latin typeface="Arial" charset="0"/>
              </a:rPr>
              <a:t>NOAA-19</a:t>
            </a:r>
          </a:p>
          <a:p>
            <a:pPr>
              <a:buFont typeface="Lucida Console" pitchFamily="49" charset="0"/>
              <a:buNone/>
            </a:pPr>
            <a:r>
              <a:rPr lang="en-US" b="1" i="1" dirty="0" smtClean="0">
                <a:latin typeface="Arial" charset="0"/>
              </a:rPr>
              <a:t>Metop-A</a:t>
            </a:r>
            <a:endParaRPr lang="en-US" b="1" i="1" dirty="0">
              <a:latin typeface="Arial" charset="0"/>
            </a:endParaRPr>
          </a:p>
          <a:p>
            <a:pPr>
              <a:buFont typeface="Lucida Console" pitchFamily="49" charset="0"/>
              <a:buNone/>
            </a:pPr>
            <a:r>
              <a:rPr lang="en-US" b="1" i="1" dirty="0">
                <a:latin typeface="Arial" charset="0"/>
              </a:rPr>
              <a:t>Meteosat-9</a:t>
            </a:r>
          </a:p>
          <a:p>
            <a:pPr>
              <a:buFont typeface="Lucida Console" pitchFamily="49" charset="0"/>
              <a:buNone/>
            </a:pPr>
            <a:r>
              <a:rPr lang="en-US" b="1" i="1" dirty="0">
                <a:latin typeface="Arial" charset="0"/>
              </a:rPr>
              <a:t>Meteosat-7</a:t>
            </a:r>
          </a:p>
          <a:p>
            <a:pPr>
              <a:buFont typeface="Lucida Console" pitchFamily="49" charset="0"/>
              <a:buNone/>
            </a:pPr>
            <a:r>
              <a:rPr lang="en-US" b="1" i="1" dirty="0">
                <a:latin typeface="Arial" charset="0"/>
              </a:rPr>
              <a:t>Other NASA</a:t>
            </a:r>
          </a:p>
        </p:txBody>
      </p:sp>
      <p:sp>
        <p:nvSpPr>
          <p:cNvPr id="22534" name="Text Box 6"/>
          <p:cNvSpPr txBox="1">
            <a:spLocks noChangeArrowheads="1"/>
          </p:cNvSpPr>
          <p:nvPr/>
        </p:nvSpPr>
        <p:spPr bwMode="auto">
          <a:xfrm>
            <a:off x="3962400" y="1219200"/>
            <a:ext cx="5029200" cy="1654175"/>
          </a:xfrm>
          <a:prstGeom prst="rect">
            <a:avLst/>
          </a:prstGeom>
          <a:noFill/>
          <a:ln w="9525">
            <a:solidFill>
              <a:schemeClr val="tx1"/>
            </a:solidFill>
            <a:miter lim="800000"/>
            <a:headEnd/>
            <a:tailEnd/>
          </a:ln>
          <a:effectLst/>
        </p:spPr>
        <p:txBody>
          <a:bodyPr>
            <a:spAutoFit/>
          </a:bodyPr>
          <a:lstStyle/>
          <a:p>
            <a:pPr algn="ctr">
              <a:defRPr/>
            </a:pPr>
            <a:r>
              <a:rPr lang="en-US" b="1" u="sng">
                <a:effectLst>
                  <a:outerShdw blurRad="38100" dist="38100" dir="2700000" algn="tl">
                    <a:srgbClr val="C0C0C0"/>
                  </a:outerShdw>
                </a:effectLst>
                <a:latin typeface="Arial" charset="0"/>
              </a:rPr>
              <a:t>“Ancillary” Data Input</a:t>
            </a:r>
            <a:r>
              <a:rPr lang="en-US" sz="1200" b="1">
                <a:latin typeface="Arial" charset="0"/>
              </a:rPr>
              <a:t>	</a:t>
            </a:r>
          </a:p>
          <a:p>
            <a:pPr>
              <a:defRPr/>
            </a:pPr>
            <a:endParaRPr lang="en-US" sz="1200" b="1">
              <a:latin typeface="Arial" charset="0"/>
            </a:endParaRPr>
          </a:p>
          <a:p>
            <a:pPr>
              <a:defRPr/>
            </a:pPr>
            <a:r>
              <a:rPr lang="en-US" sz="1200" b="1">
                <a:latin typeface="Arial" charset="0"/>
              </a:rPr>
              <a:t>RADAR Data		Profiler Data</a:t>
            </a:r>
            <a:r>
              <a:rPr lang="en-US" sz="1000" b="1">
                <a:latin typeface="Arial" charset="0"/>
              </a:rPr>
              <a:t>	</a:t>
            </a:r>
            <a:endParaRPr lang="en-US" sz="1200" b="1">
              <a:latin typeface="Arial" charset="0"/>
            </a:endParaRPr>
          </a:p>
          <a:p>
            <a:pPr>
              <a:defRPr/>
            </a:pPr>
            <a:r>
              <a:rPr lang="en-US" sz="1200" b="1">
                <a:latin typeface="Arial" charset="0"/>
              </a:rPr>
              <a:t>Model Data	 		RAOB/Radiosonde Data</a:t>
            </a:r>
          </a:p>
          <a:p>
            <a:pPr>
              <a:defRPr/>
            </a:pPr>
            <a:r>
              <a:rPr lang="en-US" sz="1200" b="1">
                <a:latin typeface="Arial" charset="0"/>
              </a:rPr>
              <a:t>Forecast Data		Ship Reports</a:t>
            </a:r>
          </a:p>
          <a:p>
            <a:pPr>
              <a:defRPr/>
            </a:pPr>
            <a:r>
              <a:rPr lang="en-US" sz="1200" b="1">
                <a:latin typeface="Arial" charset="0"/>
              </a:rPr>
              <a:t>Surface Data		Pilot Reports</a:t>
            </a:r>
          </a:p>
          <a:p>
            <a:pPr>
              <a:defRPr/>
            </a:pPr>
            <a:r>
              <a:rPr lang="en-US" sz="1200" b="1">
                <a:latin typeface="Arial" charset="0"/>
              </a:rPr>
              <a:t>Upper Air Data		Buoy Reports</a:t>
            </a:r>
          </a:p>
          <a:p>
            <a:pPr>
              <a:defRPr/>
            </a:pPr>
            <a:r>
              <a:rPr lang="en-US" sz="1200" b="1">
                <a:latin typeface="Arial" charset="0"/>
              </a:rPr>
              <a:t>		</a:t>
            </a:r>
          </a:p>
        </p:txBody>
      </p:sp>
      <p:sp>
        <p:nvSpPr>
          <p:cNvPr id="22535" name="Text Box 7"/>
          <p:cNvSpPr txBox="1">
            <a:spLocks noChangeArrowheads="1"/>
          </p:cNvSpPr>
          <p:nvPr/>
        </p:nvSpPr>
        <p:spPr bwMode="auto">
          <a:xfrm>
            <a:off x="2133600" y="2843213"/>
            <a:ext cx="2895600" cy="3557587"/>
          </a:xfrm>
          <a:prstGeom prst="rect">
            <a:avLst/>
          </a:prstGeom>
          <a:noFill/>
          <a:ln w="9525">
            <a:noFill/>
            <a:miter lim="800000"/>
            <a:headEnd/>
            <a:tailEnd/>
          </a:ln>
          <a:effectLst/>
        </p:spPr>
        <p:txBody>
          <a:bodyPr>
            <a:spAutoFit/>
          </a:bodyPr>
          <a:lstStyle/>
          <a:p>
            <a:pPr>
              <a:defRPr/>
            </a:pPr>
            <a:r>
              <a:rPr lang="en-US" b="1" u="sng">
                <a:effectLst>
                  <a:outerShdw blurRad="38100" dist="38100" dir="2700000" algn="tl">
                    <a:srgbClr val="C0C0C0"/>
                  </a:outerShdw>
                </a:effectLst>
                <a:latin typeface="Arial" charset="0"/>
              </a:rPr>
              <a:t>Applications (subset)</a:t>
            </a:r>
          </a:p>
          <a:p>
            <a:pPr>
              <a:defRPr/>
            </a:pPr>
            <a:endParaRPr lang="en-US" sz="1400" b="1">
              <a:latin typeface="Arial" charset="0"/>
            </a:endParaRPr>
          </a:p>
          <a:p>
            <a:pPr>
              <a:defRPr/>
            </a:pPr>
            <a:r>
              <a:rPr lang="en-US" sz="1400" b="1">
                <a:latin typeface="Arial" charset="0"/>
              </a:rPr>
              <a:t>Global Geostationary Satellite Imagery</a:t>
            </a:r>
          </a:p>
          <a:p>
            <a:pPr>
              <a:defRPr/>
            </a:pPr>
            <a:r>
              <a:rPr lang="en-US" sz="1400" b="1">
                <a:latin typeface="Arial" charset="0"/>
              </a:rPr>
              <a:t>Tropical Cyclone Analysis</a:t>
            </a:r>
          </a:p>
          <a:p>
            <a:pPr>
              <a:defRPr/>
            </a:pPr>
            <a:r>
              <a:rPr lang="en-US" sz="1400" b="1">
                <a:latin typeface="Arial" charset="0"/>
              </a:rPr>
              <a:t>Volcanic Ash Detection and Tracking</a:t>
            </a:r>
          </a:p>
          <a:p>
            <a:pPr>
              <a:defRPr/>
            </a:pPr>
            <a:r>
              <a:rPr lang="en-US" sz="1400" b="1">
                <a:latin typeface="Arial" charset="0"/>
              </a:rPr>
              <a:t>Fire Monitoring and Analysis</a:t>
            </a:r>
          </a:p>
          <a:p>
            <a:pPr>
              <a:defRPr/>
            </a:pPr>
            <a:r>
              <a:rPr lang="en-US" sz="1400" b="1">
                <a:latin typeface="Arial" charset="0"/>
              </a:rPr>
              <a:t>Flash Flood Analysis</a:t>
            </a:r>
          </a:p>
          <a:p>
            <a:pPr>
              <a:defRPr/>
            </a:pPr>
            <a:r>
              <a:rPr lang="en-US" sz="1400" b="1">
                <a:latin typeface="Arial" charset="0"/>
              </a:rPr>
              <a:t>Satellite Imagery for AWIPS</a:t>
            </a:r>
          </a:p>
          <a:p>
            <a:pPr>
              <a:defRPr/>
            </a:pPr>
            <a:r>
              <a:rPr lang="en-US" sz="1400" b="1">
                <a:latin typeface="Arial" charset="0"/>
              </a:rPr>
              <a:t>Winds</a:t>
            </a:r>
          </a:p>
          <a:p>
            <a:pPr>
              <a:defRPr/>
            </a:pPr>
            <a:r>
              <a:rPr lang="en-US" sz="1400" b="1">
                <a:latin typeface="Arial" charset="0"/>
              </a:rPr>
              <a:t>ASOS Satellite Cloud Project</a:t>
            </a:r>
          </a:p>
          <a:p>
            <a:pPr>
              <a:defRPr/>
            </a:pPr>
            <a:r>
              <a:rPr lang="en-US" sz="1400" b="1">
                <a:latin typeface="Arial" charset="0"/>
              </a:rPr>
              <a:t>Sounding-Derived Products</a:t>
            </a:r>
          </a:p>
          <a:p>
            <a:pPr>
              <a:defRPr/>
            </a:pPr>
            <a:r>
              <a:rPr lang="en-US" sz="1400" b="1">
                <a:latin typeface="Arial" charset="0"/>
              </a:rPr>
              <a:t>Snow Cover</a:t>
            </a:r>
          </a:p>
          <a:p>
            <a:pPr>
              <a:defRPr/>
            </a:pPr>
            <a:r>
              <a:rPr lang="en-US" sz="1400" b="1">
                <a:latin typeface="Arial" charset="0"/>
              </a:rPr>
              <a:t>Special Events Imagery</a:t>
            </a:r>
          </a:p>
          <a:p>
            <a:pPr>
              <a:defRPr/>
            </a:pPr>
            <a:endParaRPr lang="en-US" sz="1400" b="1">
              <a:latin typeface="Arial" charset="0"/>
            </a:endParaRPr>
          </a:p>
        </p:txBody>
      </p:sp>
      <p:sp>
        <p:nvSpPr>
          <p:cNvPr id="22536" name="Text Box 8"/>
          <p:cNvSpPr txBox="1">
            <a:spLocks noChangeArrowheads="1"/>
          </p:cNvSpPr>
          <p:nvPr/>
        </p:nvSpPr>
        <p:spPr bwMode="auto">
          <a:xfrm>
            <a:off x="5029200" y="3346450"/>
            <a:ext cx="4038600" cy="3323987"/>
          </a:xfrm>
          <a:prstGeom prst="rect">
            <a:avLst/>
          </a:prstGeom>
          <a:noFill/>
          <a:ln w="9525">
            <a:solidFill>
              <a:schemeClr val="tx1"/>
            </a:solidFill>
            <a:miter lim="800000"/>
            <a:headEnd/>
            <a:tailEnd/>
          </a:ln>
          <a:effectLst/>
        </p:spPr>
        <p:txBody>
          <a:bodyPr>
            <a:spAutoFit/>
          </a:bodyPr>
          <a:lstStyle/>
          <a:p>
            <a:r>
              <a:rPr lang="en-US" sz="1600" b="1" u="sng" dirty="0">
                <a:effectLst>
                  <a:outerShdw blurRad="38100" dist="38100" dir="2700000" algn="tl">
                    <a:srgbClr val="C0C0C0"/>
                  </a:outerShdw>
                </a:effectLst>
                <a:latin typeface="Times New Roman" pitchFamily="18" charset="0"/>
              </a:rPr>
              <a:t>Products (sampling)</a:t>
            </a:r>
          </a:p>
          <a:p>
            <a:pPr algn="ctr"/>
            <a:endParaRPr lang="en-US" sz="1600" b="1" u="sng" dirty="0">
              <a:effectLst>
                <a:outerShdw blurRad="38100" dist="38100" dir="2700000" algn="tl">
                  <a:srgbClr val="C0C0C0"/>
                </a:outerShdw>
              </a:effectLst>
              <a:latin typeface="Times New Roman" pitchFamily="18" charset="0"/>
            </a:endParaRPr>
          </a:p>
          <a:p>
            <a:pPr>
              <a:buFont typeface="Lucida Console" pitchFamily="49" charset="0"/>
              <a:buNone/>
            </a:pPr>
            <a:r>
              <a:rPr lang="en-US" sz="1000" b="1" dirty="0" smtClean="0">
                <a:latin typeface="Times New Roman" pitchFamily="18" charset="0"/>
              </a:rPr>
              <a:t>GOES-13, </a:t>
            </a:r>
            <a:r>
              <a:rPr lang="en-US" sz="1000" b="1" dirty="0">
                <a:latin typeface="Times New Roman" pitchFamily="18" charset="0"/>
              </a:rPr>
              <a:t>GOES-11, </a:t>
            </a:r>
            <a:r>
              <a:rPr lang="en-US" sz="1000" b="1" dirty="0" smtClean="0">
                <a:latin typeface="Times New Roman" pitchFamily="18" charset="0"/>
              </a:rPr>
              <a:t>MTSAT-2, </a:t>
            </a:r>
            <a:r>
              <a:rPr lang="en-US" sz="1000" b="1" dirty="0">
                <a:latin typeface="Times New Roman" pitchFamily="18" charset="0"/>
              </a:rPr>
              <a:t>Met-9. and Met-7 Remaps	</a:t>
            </a:r>
          </a:p>
          <a:p>
            <a:pPr>
              <a:buFont typeface="Lucida Console" pitchFamily="49" charset="0"/>
              <a:buNone/>
            </a:pPr>
            <a:r>
              <a:rPr lang="en-US" sz="1000" b="1" dirty="0" smtClean="0">
                <a:latin typeface="Times New Roman" pitchFamily="18" charset="0"/>
              </a:rPr>
              <a:t>GOES-13 </a:t>
            </a:r>
            <a:r>
              <a:rPr lang="en-US" sz="1000" b="1" dirty="0">
                <a:latin typeface="Times New Roman" pitchFamily="18" charset="0"/>
              </a:rPr>
              <a:t>and GOES-11 High Density Winds		</a:t>
            </a:r>
          </a:p>
          <a:p>
            <a:pPr>
              <a:buFont typeface="Lucida Console" pitchFamily="49" charset="0"/>
              <a:buNone/>
            </a:pPr>
            <a:r>
              <a:rPr lang="en-US" sz="1000" b="1" dirty="0" smtClean="0">
                <a:latin typeface="Times New Roman" pitchFamily="18" charset="0"/>
              </a:rPr>
              <a:t>GOES-13 </a:t>
            </a:r>
            <a:r>
              <a:rPr lang="en-US" sz="1000" b="1" dirty="0">
                <a:latin typeface="Times New Roman" pitchFamily="18" charset="0"/>
              </a:rPr>
              <a:t>and GOES-11 ASOS SCP 		</a:t>
            </a:r>
          </a:p>
          <a:p>
            <a:pPr>
              <a:buFont typeface="Lucida Console" pitchFamily="49" charset="0"/>
              <a:buNone/>
            </a:pPr>
            <a:r>
              <a:rPr lang="en-US" sz="1000" b="1" dirty="0" smtClean="0">
                <a:latin typeface="Times New Roman" pitchFamily="18" charset="0"/>
              </a:rPr>
              <a:t>GOES-13 </a:t>
            </a:r>
            <a:r>
              <a:rPr lang="en-US" sz="1000" b="1" dirty="0">
                <a:latin typeface="Times New Roman" pitchFamily="18" charset="0"/>
              </a:rPr>
              <a:t>and GOES-11 DPI		</a:t>
            </a:r>
          </a:p>
          <a:p>
            <a:pPr>
              <a:buFont typeface="Lucida Console" pitchFamily="49" charset="0"/>
              <a:buNone/>
            </a:pPr>
            <a:r>
              <a:rPr lang="en-US" sz="1000" b="1" dirty="0" smtClean="0">
                <a:latin typeface="Times New Roman" pitchFamily="18" charset="0"/>
              </a:rPr>
              <a:t>GOES-13 </a:t>
            </a:r>
            <a:r>
              <a:rPr lang="en-US" sz="1000" b="1" dirty="0">
                <a:latin typeface="Times New Roman" pitchFamily="18" charset="0"/>
              </a:rPr>
              <a:t>and GOES-11 Soundings		</a:t>
            </a:r>
          </a:p>
          <a:p>
            <a:pPr>
              <a:buFont typeface="Lucida Console" pitchFamily="49" charset="0"/>
              <a:buNone/>
            </a:pPr>
            <a:r>
              <a:rPr lang="en-US" sz="1000" b="1" dirty="0" smtClean="0">
                <a:latin typeface="Times New Roman" pitchFamily="18" charset="0"/>
              </a:rPr>
              <a:t>GOES-13 </a:t>
            </a:r>
            <a:r>
              <a:rPr lang="en-US" sz="1000" b="1" dirty="0">
                <a:latin typeface="Times New Roman" pitchFamily="18" charset="0"/>
              </a:rPr>
              <a:t>and GOES-11 IFFA		</a:t>
            </a:r>
          </a:p>
          <a:p>
            <a:pPr>
              <a:buFont typeface="Lucida Console" pitchFamily="49" charset="0"/>
              <a:buNone/>
            </a:pPr>
            <a:r>
              <a:rPr lang="en-US" sz="1000" b="1" dirty="0" smtClean="0">
                <a:latin typeface="Times New Roman" pitchFamily="18" charset="0"/>
              </a:rPr>
              <a:t>GOES-13 </a:t>
            </a:r>
            <a:r>
              <a:rPr lang="en-US" sz="1000" b="1" dirty="0">
                <a:latin typeface="Times New Roman" pitchFamily="18" charset="0"/>
              </a:rPr>
              <a:t>and GOES-11 Product Archive (NCDC)    	</a:t>
            </a:r>
          </a:p>
          <a:p>
            <a:pPr>
              <a:buFont typeface="Lucida Console" pitchFamily="49" charset="0"/>
              <a:buNone/>
            </a:pPr>
            <a:r>
              <a:rPr lang="en-US" sz="1000" b="1" dirty="0">
                <a:latin typeface="Times New Roman" pitchFamily="18" charset="0"/>
              </a:rPr>
              <a:t>NOAA-15, 16, 17, 18, 19 Derived SNOW-IMS		</a:t>
            </a:r>
          </a:p>
          <a:p>
            <a:pPr>
              <a:buFont typeface="Lucida Console" pitchFamily="49" charset="0"/>
              <a:buNone/>
            </a:pPr>
            <a:r>
              <a:rPr lang="en-US" sz="1000" b="1" dirty="0">
                <a:latin typeface="Times New Roman" pitchFamily="18" charset="0"/>
              </a:rPr>
              <a:t>GINI: AWIPS Predefined Digitally Remapped Sector Products	</a:t>
            </a:r>
          </a:p>
          <a:p>
            <a:pPr>
              <a:buFont typeface="Lucida Console" pitchFamily="49" charset="0"/>
              <a:buNone/>
            </a:pPr>
            <a:r>
              <a:rPr lang="en-US" sz="1000" b="1" dirty="0">
                <a:latin typeface="Times New Roman" pitchFamily="18" charset="0"/>
              </a:rPr>
              <a:t>SSM/I WINDS, Rain Rate, Total Precipitation Water, Snow	</a:t>
            </a:r>
          </a:p>
          <a:p>
            <a:pPr>
              <a:buFont typeface="Lucida Console" pitchFamily="49" charset="0"/>
              <a:buNone/>
            </a:pPr>
            <a:r>
              <a:rPr lang="en-US" sz="1000" b="1" dirty="0">
                <a:latin typeface="Times New Roman" pitchFamily="18" charset="0"/>
              </a:rPr>
              <a:t>POES Passes and Composites		</a:t>
            </a:r>
          </a:p>
          <a:p>
            <a:pPr>
              <a:buFont typeface="Lucida Console" pitchFamily="49" charset="0"/>
              <a:buNone/>
            </a:pPr>
            <a:r>
              <a:rPr lang="en-US" sz="1000" b="1" dirty="0">
                <a:latin typeface="Times New Roman" pitchFamily="18" charset="0"/>
              </a:rPr>
              <a:t>SSM/I Composites			</a:t>
            </a:r>
          </a:p>
          <a:p>
            <a:pPr>
              <a:buFont typeface="Lucida Console" pitchFamily="49" charset="0"/>
              <a:buNone/>
            </a:pPr>
            <a:r>
              <a:rPr lang="en-US" sz="1000" b="1" dirty="0">
                <a:latin typeface="Times New Roman" pitchFamily="18" charset="0"/>
              </a:rPr>
              <a:t>GOES SST</a:t>
            </a:r>
          </a:p>
          <a:p>
            <a:pPr>
              <a:buFont typeface="Lucida Console" pitchFamily="49" charset="0"/>
              <a:buNone/>
            </a:pPr>
            <a:endParaRPr lang="en-US" sz="1000" b="1" dirty="0">
              <a:latin typeface="Times New Roman" pitchFamily="18" charset="0"/>
            </a:endParaRPr>
          </a:p>
          <a:p>
            <a:pPr>
              <a:buFont typeface="Lucida Console" pitchFamily="49" charset="0"/>
              <a:buNone/>
            </a:pPr>
            <a:r>
              <a:rPr lang="en-US" sz="1000" b="1" dirty="0">
                <a:latin typeface="Times New Roman" pitchFamily="18" charset="0"/>
              </a:rPr>
              <a:t>For more </a:t>
            </a:r>
            <a:r>
              <a:rPr lang="en-US" sz="1000" b="1" dirty="0" smtClean="0">
                <a:latin typeface="Times New Roman" pitchFamily="18" charset="0"/>
              </a:rPr>
              <a:t>product/application </a:t>
            </a:r>
            <a:r>
              <a:rPr lang="en-US" sz="1000" b="1" dirty="0">
                <a:latin typeface="Times New Roman" pitchFamily="18" charset="0"/>
              </a:rPr>
              <a:t>information, see the </a:t>
            </a:r>
            <a:r>
              <a:rPr lang="en-US" sz="1000" b="1" dirty="0" smtClean="0">
                <a:latin typeface="Times New Roman" pitchFamily="18" charset="0"/>
              </a:rPr>
              <a:t>Satellite Product End to End Doc (SPEEDS) at</a:t>
            </a:r>
            <a:r>
              <a:rPr lang="en-US" sz="1000" b="1" dirty="0">
                <a:latin typeface="Times New Roman" pitchFamily="18" charset="0"/>
              </a:rPr>
              <a:t>: </a:t>
            </a:r>
            <a:r>
              <a:rPr lang="en-US" sz="1000" dirty="0" smtClean="0">
                <a:hlinkClick r:id="rId2"/>
              </a:rPr>
              <a:t>http://www.ngdc.noaa.gov/speeds/ </a:t>
            </a:r>
            <a:r>
              <a:rPr lang="en-US" sz="1000" b="1" dirty="0">
                <a:latin typeface="Arial" charset="0"/>
              </a:rPr>
              <a:t>	</a:t>
            </a:r>
            <a:r>
              <a:rPr lang="en-US" sz="1000" dirty="0">
                <a:latin typeface="Times New Roman" pitchFamily="18" charset="0"/>
              </a:rPr>
              <a:t>	</a:t>
            </a:r>
          </a:p>
          <a:p>
            <a:endParaRPr lang="en-US" sz="800" dirty="0">
              <a:latin typeface="Times New Roman" pitchFamily="18" charset="0"/>
            </a:endParaRPr>
          </a:p>
        </p:txBody>
      </p:sp>
      <p:sp>
        <p:nvSpPr>
          <p:cNvPr id="22537" name="Text Box 9"/>
          <p:cNvSpPr txBox="1">
            <a:spLocks noChangeArrowheads="1"/>
          </p:cNvSpPr>
          <p:nvPr/>
        </p:nvSpPr>
        <p:spPr bwMode="auto">
          <a:xfrm>
            <a:off x="274638" y="5334000"/>
            <a:ext cx="1554162" cy="701675"/>
          </a:xfrm>
          <a:prstGeom prst="rect">
            <a:avLst/>
          </a:prstGeom>
          <a:noFill/>
          <a:ln w="9525">
            <a:noFill/>
            <a:miter lim="800000"/>
            <a:headEnd/>
            <a:tailEnd/>
          </a:ln>
          <a:effectLst/>
        </p:spPr>
        <p:txBody>
          <a:bodyPr wrap="none">
            <a:spAutoFit/>
          </a:bodyPr>
          <a:lstStyle/>
          <a:p>
            <a:pPr eaLnBrk="0" hangingPunct="0">
              <a:defRPr/>
            </a:pPr>
            <a:r>
              <a:rPr lang="en-US" sz="2000" b="1" i="1">
                <a:effectLst>
                  <a:outerShdw blurRad="38100" dist="38100" dir="2700000" algn="tl">
                    <a:srgbClr val="C0C0C0"/>
                  </a:outerShdw>
                </a:effectLst>
                <a:latin typeface="Arial" charset="0"/>
              </a:rPr>
              <a:t>ESPC </a:t>
            </a:r>
          </a:p>
          <a:p>
            <a:pPr eaLnBrk="0" hangingPunct="0">
              <a:defRPr/>
            </a:pPr>
            <a:r>
              <a:rPr lang="en-US" sz="2000" b="1" i="1">
                <a:effectLst>
                  <a:outerShdw blurRad="38100" dist="38100" dir="2700000" algn="tl">
                    <a:srgbClr val="C0C0C0"/>
                  </a:outerShdw>
                </a:effectLst>
                <a:latin typeface="Arial" charset="0"/>
              </a:rPr>
              <a:t>Processing</a:t>
            </a:r>
          </a:p>
        </p:txBody>
      </p:sp>
      <p:sp>
        <p:nvSpPr>
          <p:cNvPr id="22538" name="AutoShape 10"/>
          <p:cNvSpPr>
            <a:spLocks noChangeArrowheads="1"/>
          </p:cNvSpPr>
          <p:nvPr/>
        </p:nvSpPr>
        <p:spPr bwMode="auto">
          <a:xfrm>
            <a:off x="1371600" y="5410200"/>
            <a:ext cx="762000" cy="304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a:effectLst>
            <a:outerShdw dist="28398" dir="1593903" algn="ctr" rotWithShape="0">
              <a:srgbClr val="000000"/>
            </a:outerShdw>
          </a:effectLst>
        </p:spPr>
        <p:txBody>
          <a:bodyPr wrap="none" anchor="ctr"/>
          <a:lstStyle/>
          <a:p>
            <a:pPr>
              <a:defRPr/>
            </a:pPr>
            <a:endParaRPr lang="en-US" sz="1000" b="1">
              <a:latin typeface="Arial" charset="0"/>
            </a:endParaRPr>
          </a:p>
        </p:txBody>
      </p:sp>
      <p:sp>
        <p:nvSpPr>
          <p:cNvPr id="22539" name="AutoShape 11"/>
          <p:cNvSpPr>
            <a:spLocks noChangeArrowheads="1"/>
          </p:cNvSpPr>
          <p:nvPr/>
        </p:nvSpPr>
        <p:spPr bwMode="auto">
          <a:xfrm>
            <a:off x="4191000" y="5715000"/>
            <a:ext cx="762000" cy="304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a:effectLst>
            <a:outerShdw dist="35921" dir="2700000" algn="ctr" rotWithShape="0">
              <a:srgbClr val="000000"/>
            </a:outerShdw>
          </a:effectLst>
        </p:spPr>
        <p:txBody>
          <a:bodyPr wrap="none" anchor="ctr"/>
          <a:lstStyle/>
          <a:p>
            <a:pPr>
              <a:defRPr/>
            </a:pPr>
            <a:endParaRPr lang="en-US" sz="1000" b="1">
              <a:latin typeface="Arial" charset="0"/>
            </a:endParaRPr>
          </a:p>
        </p:txBody>
      </p:sp>
      <p:sp>
        <p:nvSpPr>
          <p:cNvPr id="22540" name="AutoShape 12"/>
          <p:cNvSpPr>
            <a:spLocks noChangeArrowheads="1"/>
          </p:cNvSpPr>
          <p:nvPr/>
        </p:nvSpPr>
        <p:spPr bwMode="auto">
          <a:xfrm rot="10800000">
            <a:off x="3124200" y="1981200"/>
            <a:ext cx="762000" cy="53340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folHlink"/>
          </a:solidFill>
          <a:ln w="9525">
            <a:solidFill>
              <a:schemeClr val="tx1"/>
            </a:solidFill>
            <a:miter lim="800000"/>
            <a:headEnd/>
            <a:tailEnd/>
          </a:ln>
          <a:effectLst>
            <a:outerShdw dist="35921" dir="2700000" algn="ctr" rotWithShape="0">
              <a:srgbClr val="000000"/>
            </a:outerShdw>
          </a:effectLst>
        </p:spPr>
        <p:txBody>
          <a:bodyPr wrap="none" anchor="ctr"/>
          <a:lstStyle/>
          <a:p>
            <a:pPr>
              <a:defRPr/>
            </a:pPr>
            <a:endParaRPr lang="en-US" sz="1000" b="1">
              <a:latin typeface="Arial"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9" name="Picture 3"/>
          <p:cNvPicPr>
            <a:picLocks noChangeAspect="1" noChangeArrowheads="1"/>
          </p:cNvPicPr>
          <p:nvPr/>
        </p:nvPicPr>
        <p:blipFill>
          <a:blip r:embed="rId3" cstate="email"/>
          <a:srcRect/>
          <a:stretch>
            <a:fillRect/>
          </a:stretch>
        </p:blipFill>
        <p:spPr bwMode="auto">
          <a:xfrm>
            <a:off x="114300" y="1158875"/>
            <a:ext cx="1828800" cy="1508125"/>
          </a:xfrm>
          <a:prstGeom prst="rect">
            <a:avLst/>
          </a:prstGeom>
          <a:noFill/>
          <a:ln w="9525">
            <a:noFill/>
            <a:miter lim="800000"/>
            <a:headEnd/>
            <a:tailEnd/>
          </a:ln>
          <a:effectLst/>
        </p:spPr>
      </p:pic>
      <p:pic>
        <p:nvPicPr>
          <p:cNvPr id="188420" name="Picture 4"/>
          <p:cNvPicPr>
            <a:picLocks noChangeAspect="1" noChangeArrowheads="1"/>
          </p:cNvPicPr>
          <p:nvPr/>
        </p:nvPicPr>
        <p:blipFill>
          <a:blip r:embed="rId4" cstate="email"/>
          <a:srcRect/>
          <a:stretch>
            <a:fillRect/>
          </a:stretch>
        </p:blipFill>
        <p:spPr bwMode="auto">
          <a:xfrm>
            <a:off x="2171700" y="1158875"/>
            <a:ext cx="2159000" cy="1498600"/>
          </a:xfrm>
          <a:prstGeom prst="rect">
            <a:avLst/>
          </a:prstGeom>
          <a:noFill/>
          <a:ln w="9525">
            <a:noFill/>
            <a:miter lim="800000"/>
            <a:headEnd/>
            <a:tailEnd/>
          </a:ln>
          <a:effectLst/>
        </p:spPr>
      </p:pic>
      <p:pic>
        <p:nvPicPr>
          <p:cNvPr id="188421" name="Picture 5"/>
          <p:cNvPicPr>
            <a:picLocks noChangeAspect="1" noChangeArrowheads="1"/>
          </p:cNvPicPr>
          <p:nvPr/>
        </p:nvPicPr>
        <p:blipFill>
          <a:blip r:embed="rId5" cstate="email"/>
          <a:srcRect/>
          <a:stretch>
            <a:fillRect/>
          </a:stretch>
        </p:blipFill>
        <p:spPr bwMode="auto">
          <a:xfrm>
            <a:off x="7010400" y="1219200"/>
            <a:ext cx="1524000" cy="1263650"/>
          </a:xfrm>
          <a:prstGeom prst="rect">
            <a:avLst/>
          </a:prstGeom>
          <a:noFill/>
          <a:ln w="9525">
            <a:noFill/>
            <a:miter lim="800000"/>
            <a:headEnd/>
            <a:tailEnd/>
          </a:ln>
        </p:spPr>
      </p:pic>
      <p:graphicFrame>
        <p:nvGraphicFramePr>
          <p:cNvPr id="188422" name="Object 6"/>
          <p:cNvGraphicFramePr>
            <a:graphicFrameLocks noChangeAspect="1"/>
          </p:cNvGraphicFramePr>
          <p:nvPr/>
        </p:nvGraphicFramePr>
        <p:xfrm>
          <a:off x="6019800" y="4681538"/>
          <a:ext cx="3048000" cy="1890712"/>
        </p:xfrm>
        <a:graphic>
          <a:graphicData uri="http://schemas.openxmlformats.org/presentationml/2006/ole">
            <p:oleObj spid="_x0000_s100354" name="Paint Shop Pro Image" r:id="rId6" imgW="5648780" imgH="3502439" progId="">
              <p:embed/>
            </p:oleObj>
          </a:graphicData>
        </a:graphic>
      </p:graphicFrame>
      <p:pic>
        <p:nvPicPr>
          <p:cNvPr id="188423" name="Picture 7"/>
          <p:cNvPicPr>
            <a:picLocks noChangeAspect="1" noChangeArrowheads="1"/>
          </p:cNvPicPr>
          <p:nvPr/>
        </p:nvPicPr>
        <p:blipFill>
          <a:blip r:embed="rId7" cstate="email"/>
          <a:srcRect/>
          <a:stretch>
            <a:fillRect/>
          </a:stretch>
        </p:blipFill>
        <p:spPr bwMode="auto">
          <a:xfrm>
            <a:off x="4581525" y="1158875"/>
            <a:ext cx="2209800" cy="1657350"/>
          </a:xfrm>
          <a:prstGeom prst="rect">
            <a:avLst/>
          </a:prstGeom>
          <a:noFill/>
          <a:ln w="9525">
            <a:noFill/>
            <a:miter lim="800000"/>
            <a:headEnd/>
            <a:tailEnd/>
          </a:ln>
          <a:effectLst/>
        </p:spPr>
      </p:pic>
      <p:pic>
        <p:nvPicPr>
          <p:cNvPr id="188424" name="Picture 8"/>
          <p:cNvPicPr>
            <a:picLocks noChangeAspect="1" noChangeArrowheads="1"/>
          </p:cNvPicPr>
          <p:nvPr/>
        </p:nvPicPr>
        <p:blipFill>
          <a:blip r:embed="rId8" cstate="email"/>
          <a:srcRect/>
          <a:stretch>
            <a:fillRect/>
          </a:stretch>
        </p:blipFill>
        <p:spPr bwMode="auto">
          <a:xfrm>
            <a:off x="3048000" y="5010150"/>
            <a:ext cx="2590800" cy="1727200"/>
          </a:xfrm>
          <a:prstGeom prst="rect">
            <a:avLst/>
          </a:prstGeom>
          <a:noFill/>
          <a:ln w="9525">
            <a:noFill/>
            <a:miter lim="800000"/>
            <a:headEnd/>
            <a:tailEnd/>
          </a:ln>
          <a:effectLst/>
        </p:spPr>
      </p:pic>
      <p:pic>
        <p:nvPicPr>
          <p:cNvPr id="188425" name="Picture 9"/>
          <p:cNvPicPr>
            <a:picLocks noChangeAspect="1" noChangeArrowheads="1"/>
          </p:cNvPicPr>
          <p:nvPr/>
        </p:nvPicPr>
        <p:blipFill>
          <a:blip r:embed="rId9" cstate="email"/>
          <a:srcRect/>
          <a:stretch>
            <a:fillRect/>
          </a:stretch>
        </p:blipFill>
        <p:spPr bwMode="auto">
          <a:xfrm>
            <a:off x="228600" y="4953000"/>
            <a:ext cx="2205038" cy="1763713"/>
          </a:xfrm>
          <a:prstGeom prst="rect">
            <a:avLst/>
          </a:prstGeom>
          <a:noFill/>
          <a:ln w="9525">
            <a:noFill/>
            <a:miter lim="800000"/>
            <a:headEnd/>
            <a:tailEnd/>
          </a:ln>
          <a:effectLst/>
        </p:spPr>
      </p:pic>
      <p:sp>
        <p:nvSpPr>
          <p:cNvPr id="188426" name="Text Box 10"/>
          <p:cNvSpPr txBox="1">
            <a:spLocks noChangeArrowheads="1"/>
          </p:cNvSpPr>
          <p:nvPr/>
        </p:nvSpPr>
        <p:spPr bwMode="auto">
          <a:xfrm>
            <a:off x="123825" y="2657475"/>
            <a:ext cx="1828800" cy="457200"/>
          </a:xfrm>
          <a:prstGeom prst="rect">
            <a:avLst/>
          </a:prstGeom>
          <a:noFill/>
          <a:ln w="9525">
            <a:noFill/>
            <a:miter lim="800000"/>
            <a:headEnd/>
            <a:tailEnd/>
          </a:ln>
          <a:effectLst/>
        </p:spPr>
        <p:txBody>
          <a:bodyPr>
            <a:spAutoFit/>
          </a:bodyPr>
          <a:lstStyle/>
          <a:p>
            <a:pPr algn="ctr">
              <a:spcBef>
                <a:spcPct val="50000"/>
              </a:spcBef>
            </a:pPr>
            <a:r>
              <a:rPr lang="en-US" sz="1200" b="1"/>
              <a:t>Satellites measure radiant energy</a:t>
            </a:r>
          </a:p>
        </p:txBody>
      </p:sp>
      <p:sp>
        <p:nvSpPr>
          <p:cNvPr id="188427" name="Text Box 11"/>
          <p:cNvSpPr txBox="1">
            <a:spLocks noChangeArrowheads="1"/>
          </p:cNvSpPr>
          <p:nvPr/>
        </p:nvSpPr>
        <p:spPr bwMode="auto">
          <a:xfrm>
            <a:off x="2324100" y="2676525"/>
            <a:ext cx="1828800" cy="639763"/>
          </a:xfrm>
          <a:prstGeom prst="rect">
            <a:avLst/>
          </a:prstGeom>
          <a:noFill/>
          <a:ln w="9525">
            <a:noFill/>
            <a:miter lim="800000"/>
            <a:headEnd/>
            <a:tailEnd/>
          </a:ln>
          <a:effectLst/>
        </p:spPr>
        <p:txBody>
          <a:bodyPr>
            <a:spAutoFit/>
          </a:bodyPr>
          <a:lstStyle/>
          <a:p>
            <a:pPr algn="ctr">
              <a:spcBef>
                <a:spcPct val="50000"/>
              </a:spcBef>
            </a:pPr>
            <a:r>
              <a:rPr lang="en-US" sz="1200" b="1"/>
              <a:t>Algorithms use satellite data to create products</a:t>
            </a:r>
          </a:p>
        </p:txBody>
      </p:sp>
      <p:sp>
        <p:nvSpPr>
          <p:cNvPr id="188428" name="Text Box 12"/>
          <p:cNvSpPr txBox="1">
            <a:spLocks noChangeArrowheads="1"/>
          </p:cNvSpPr>
          <p:nvPr/>
        </p:nvSpPr>
        <p:spPr bwMode="auto">
          <a:xfrm>
            <a:off x="4800600" y="2819400"/>
            <a:ext cx="1828800" cy="639763"/>
          </a:xfrm>
          <a:prstGeom prst="rect">
            <a:avLst/>
          </a:prstGeom>
          <a:noFill/>
          <a:ln w="9525">
            <a:noFill/>
            <a:miter lim="800000"/>
            <a:headEnd/>
            <a:tailEnd/>
          </a:ln>
          <a:effectLst/>
        </p:spPr>
        <p:txBody>
          <a:bodyPr>
            <a:spAutoFit/>
          </a:bodyPr>
          <a:lstStyle/>
          <a:p>
            <a:pPr algn="ctr">
              <a:spcBef>
                <a:spcPct val="50000"/>
              </a:spcBef>
            </a:pPr>
            <a:r>
              <a:rPr lang="en-US" sz="1200" b="1"/>
              <a:t>Environmental products distributed to users</a:t>
            </a:r>
          </a:p>
        </p:txBody>
      </p:sp>
      <p:sp>
        <p:nvSpPr>
          <p:cNvPr id="188429" name="Text Box 13"/>
          <p:cNvSpPr txBox="1">
            <a:spLocks noChangeArrowheads="1"/>
          </p:cNvSpPr>
          <p:nvPr/>
        </p:nvSpPr>
        <p:spPr bwMode="auto">
          <a:xfrm>
            <a:off x="6057900" y="4214813"/>
            <a:ext cx="2895600" cy="457200"/>
          </a:xfrm>
          <a:prstGeom prst="rect">
            <a:avLst/>
          </a:prstGeom>
          <a:noFill/>
          <a:ln w="9525">
            <a:noFill/>
            <a:miter lim="800000"/>
            <a:headEnd/>
            <a:tailEnd/>
          </a:ln>
          <a:effectLst/>
        </p:spPr>
        <p:txBody>
          <a:bodyPr>
            <a:spAutoFit/>
          </a:bodyPr>
          <a:lstStyle/>
          <a:p>
            <a:pPr algn="ctr">
              <a:spcBef>
                <a:spcPct val="50000"/>
              </a:spcBef>
            </a:pPr>
            <a:r>
              <a:rPr lang="en-US" sz="1200" b="1"/>
              <a:t>Users input products into computer model simulations of the atmosphere</a:t>
            </a:r>
          </a:p>
        </p:txBody>
      </p:sp>
      <p:sp>
        <p:nvSpPr>
          <p:cNvPr id="188430" name="Text Box 14"/>
          <p:cNvSpPr txBox="1">
            <a:spLocks noChangeArrowheads="1"/>
          </p:cNvSpPr>
          <p:nvPr/>
        </p:nvSpPr>
        <p:spPr bwMode="auto">
          <a:xfrm>
            <a:off x="3171825" y="4178300"/>
            <a:ext cx="2438400" cy="822325"/>
          </a:xfrm>
          <a:prstGeom prst="rect">
            <a:avLst/>
          </a:prstGeom>
          <a:noFill/>
          <a:ln w="9525">
            <a:noFill/>
            <a:miter lim="800000"/>
            <a:headEnd/>
            <a:tailEnd/>
          </a:ln>
          <a:effectLst/>
        </p:spPr>
        <p:txBody>
          <a:bodyPr>
            <a:spAutoFit/>
          </a:bodyPr>
          <a:lstStyle/>
          <a:p>
            <a:pPr algn="ctr">
              <a:spcBef>
                <a:spcPct val="50000"/>
              </a:spcBef>
            </a:pPr>
            <a:r>
              <a:rPr lang="en-US" sz="1200" b="1"/>
              <a:t>Using satellite data and models together, forecasters can accurately predict environmental conditions</a:t>
            </a:r>
          </a:p>
        </p:txBody>
      </p:sp>
      <p:sp>
        <p:nvSpPr>
          <p:cNvPr id="188431" name="Text Box 15"/>
          <p:cNvSpPr txBox="1">
            <a:spLocks noChangeArrowheads="1"/>
          </p:cNvSpPr>
          <p:nvPr/>
        </p:nvSpPr>
        <p:spPr bwMode="auto">
          <a:xfrm>
            <a:off x="123825" y="4332288"/>
            <a:ext cx="2438400" cy="639762"/>
          </a:xfrm>
          <a:prstGeom prst="rect">
            <a:avLst/>
          </a:prstGeom>
          <a:noFill/>
          <a:ln w="9525">
            <a:noFill/>
            <a:miter lim="800000"/>
            <a:headEnd/>
            <a:tailEnd/>
          </a:ln>
          <a:effectLst/>
        </p:spPr>
        <p:txBody>
          <a:bodyPr>
            <a:spAutoFit/>
          </a:bodyPr>
          <a:lstStyle/>
          <a:p>
            <a:pPr algn="ctr">
              <a:spcBef>
                <a:spcPct val="50000"/>
              </a:spcBef>
            </a:pPr>
            <a:r>
              <a:rPr lang="en-US" sz="1200" b="1"/>
              <a:t>Putting all the data together, scientists can better warn the public of pending disasters</a:t>
            </a:r>
          </a:p>
        </p:txBody>
      </p:sp>
      <p:sp>
        <p:nvSpPr>
          <p:cNvPr id="188432" name="AutoShape 16"/>
          <p:cNvSpPr>
            <a:spLocks noChangeArrowheads="1"/>
          </p:cNvSpPr>
          <p:nvPr/>
        </p:nvSpPr>
        <p:spPr bwMode="auto">
          <a:xfrm>
            <a:off x="1924050" y="1928813"/>
            <a:ext cx="228600" cy="152400"/>
          </a:xfrm>
          <a:prstGeom prst="rightArrow">
            <a:avLst>
              <a:gd name="adj1" fmla="val 50000"/>
              <a:gd name="adj2" fmla="val 37500"/>
            </a:avLst>
          </a:prstGeom>
          <a:solidFill>
            <a:schemeClr val="accent1"/>
          </a:solidFill>
          <a:ln w="9525">
            <a:solidFill>
              <a:schemeClr val="tx1"/>
            </a:solidFill>
            <a:miter lim="800000"/>
            <a:headEnd/>
            <a:tailEnd/>
          </a:ln>
          <a:effectLst/>
        </p:spPr>
        <p:txBody>
          <a:bodyPr wrap="none" anchor="ctr"/>
          <a:lstStyle/>
          <a:p>
            <a:endParaRPr lang="en-US"/>
          </a:p>
        </p:txBody>
      </p:sp>
      <p:sp>
        <p:nvSpPr>
          <p:cNvPr id="188433" name="AutoShape 17"/>
          <p:cNvSpPr>
            <a:spLocks noChangeArrowheads="1"/>
          </p:cNvSpPr>
          <p:nvPr/>
        </p:nvSpPr>
        <p:spPr bwMode="auto">
          <a:xfrm>
            <a:off x="4343400" y="1928813"/>
            <a:ext cx="228600" cy="152400"/>
          </a:xfrm>
          <a:prstGeom prst="rightArrow">
            <a:avLst>
              <a:gd name="adj1" fmla="val 50000"/>
              <a:gd name="adj2" fmla="val 37500"/>
            </a:avLst>
          </a:prstGeom>
          <a:solidFill>
            <a:schemeClr val="accent1"/>
          </a:solidFill>
          <a:ln w="9525">
            <a:solidFill>
              <a:schemeClr val="tx1"/>
            </a:solidFill>
            <a:miter lim="800000"/>
            <a:headEnd/>
            <a:tailEnd/>
          </a:ln>
          <a:effectLst/>
        </p:spPr>
        <p:txBody>
          <a:bodyPr wrap="none" anchor="ctr"/>
          <a:lstStyle/>
          <a:p>
            <a:endParaRPr lang="en-US"/>
          </a:p>
        </p:txBody>
      </p:sp>
      <p:sp>
        <p:nvSpPr>
          <p:cNvPr id="188434" name="AutoShape 18"/>
          <p:cNvSpPr>
            <a:spLocks noChangeArrowheads="1"/>
          </p:cNvSpPr>
          <p:nvPr/>
        </p:nvSpPr>
        <p:spPr bwMode="auto">
          <a:xfrm>
            <a:off x="6762750" y="1928813"/>
            <a:ext cx="228600" cy="152400"/>
          </a:xfrm>
          <a:prstGeom prst="rightArrow">
            <a:avLst>
              <a:gd name="adj1" fmla="val 50000"/>
              <a:gd name="adj2" fmla="val 37500"/>
            </a:avLst>
          </a:prstGeom>
          <a:solidFill>
            <a:schemeClr val="accent1"/>
          </a:solidFill>
          <a:ln w="9525">
            <a:solidFill>
              <a:schemeClr val="tx1"/>
            </a:solidFill>
            <a:miter lim="800000"/>
            <a:headEnd/>
            <a:tailEnd/>
          </a:ln>
          <a:effectLst/>
        </p:spPr>
        <p:txBody>
          <a:bodyPr wrap="none" anchor="ctr"/>
          <a:lstStyle/>
          <a:p>
            <a:endParaRPr lang="en-US"/>
          </a:p>
        </p:txBody>
      </p:sp>
      <p:sp>
        <p:nvSpPr>
          <p:cNvPr id="188435" name="AutoShape 19"/>
          <p:cNvSpPr>
            <a:spLocks noChangeArrowheads="1"/>
          </p:cNvSpPr>
          <p:nvPr/>
        </p:nvSpPr>
        <p:spPr bwMode="auto">
          <a:xfrm rot="5400000">
            <a:off x="7596187" y="3757613"/>
            <a:ext cx="790575" cy="133350"/>
          </a:xfrm>
          <a:prstGeom prst="rightArrow">
            <a:avLst>
              <a:gd name="adj1" fmla="val 50000"/>
              <a:gd name="adj2" fmla="val 148214"/>
            </a:avLst>
          </a:prstGeom>
          <a:solidFill>
            <a:schemeClr val="accent1"/>
          </a:solidFill>
          <a:ln w="9525">
            <a:solidFill>
              <a:schemeClr val="tx1"/>
            </a:solidFill>
            <a:miter lim="800000"/>
            <a:headEnd/>
            <a:tailEnd/>
          </a:ln>
          <a:effectLst/>
        </p:spPr>
        <p:txBody>
          <a:bodyPr wrap="none" anchor="ctr"/>
          <a:lstStyle/>
          <a:p>
            <a:endParaRPr lang="en-US"/>
          </a:p>
        </p:txBody>
      </p:sp>
      <p:sp>
        <p:nvSpPr>
          <p:cNvPr id="188436" name="AutoShape 20"/>
          <p:cNvSpPr>
            <a:spLocks noChangeArrowheads="1"/>
          </p:cNvSpPr>
          <p:nvPr/>
        </p:nvSpPr>
        <p:spPr bwMode="auto">
          <a:xfrm rot="10800000">
            <a:off x="5657850" y="5743575"/>
            <a:ext cx="228600" cy="152400"/>
          </a:xfrm>
          <a:prstGeom prst="rightArrow">
            <a:avLst>
              <a:gd name="adj1" fmla="val 50000"/>
              <a:gd name="adj2" fmla="val 37500"/>
            </a:avLst>
          </a:prstGeom>
          <a:solidFill>
            <a:schemeClr val="accent1"/>
          </a:solidFill>
          <a:ln w="9525">
            <a:solidFill>
              <a:schemeClr val="tx1"/>
            </a:solidFill>
            <a:miter lim="800000"/>
            <a:headEnd/>
            <a:tailEnd/>
          </a:ln>
          <a:effectLst/>
        </p:spPr>
        <p:txBody>
          <a:bodyPr wrap="none" anchor="ctr"/>
          <a:lstStyle/>
          <a:p>
            <a:endParaRPr lang="en-US"/>
          </a:p>
        </p:txBody>
      </p:sp>
      <p:sp>
        <p:nvSpPr>
          <p:cNvPr id="188437" name="AutoShape 21"/>
          <p:cNvSpPr>
            <a:spLocks noChangeArrowheads="1"/>
          </p:cNvSpPr>
          <p:nvPr/>
        </p:nvSpPr>
        <p:spPr bwMode="auto">
          <a:xfrm rot="10800000">
            <a:off x="2590800" y="5705475"/>
            <a:ext cx="228600" cy="152400"/>
          </a:xfrm>
          <a:prstGeom prst="rightArrow">
            <a:avLst>
              <a:gd name="adj1" fmla="val 50000"/>
              <a:gd name="adj2" fmla="val 37500"/>
            </a:avLst>
          </a:prstGeom>
          <a:solidFill>
            <a:schemeClr val="accent1"/>
          </a:solidFill>
          <a:ln w="9525">
            <a:solidFill>
              <a:schemeClr val="tx1"/>
            </a:solidFill>
            <a:miter lim="800000"/>
            <a:headEnd/>
            <a:tailEnd/>
          </a:ln>
          <a:effectLst/>
        </p:spPr>
        <p:txBody>
          <a:bodyPr wrap="none" anchor="ctr"/>
          <a:lstStyle/>
          <a:p>
            <a:endParaRPr lang="en-US"/>
          </a:p>
        </p:txBody>
      </p:sp>
      <p:sp>
        <p:nvSpPr>
          <p:cNvPr id="188438" name="Text Box 22"/>
          <p:cNvSpPr txBox="1">
            <a:spLocks noChangeArrowheads="1"/>
          </p:cNvSpPr>
          <p:nvPr/>
        </p:nvSpPr>
        <p:spPr bwMode="auto">
          <a:xfrm>
            <a:off x="838200" y="3581400"/>
            <a:ext cx="6553200" cy="457200"/>
          </a:xfrm>
          <a:prstGeom prst="rect">
            <a:avLst/>
          </a:prstGeom>
          <a:solidFill>
            <a:schemeClr val="tx1">
              <a:alpha val="60001"/>
            </a:schemeClr>
          </a:solidFill>
          <a:ln w="9525">
            <a:noFill/>
            <a:miter lim="800000"/>
            <a:headEnd/>
            <a:tailEnd/>
          </a:ln>
          <a:effectLst/>
        </p:spPr>
        <p:txBody>
          <a:bodyPr>
            <a:spAutoFit/>
          </a:bodyPr>
          <a:lstStyle/>
          <a:p>
            <a:pPr algn="ctr">
              <a:spcBef>
                <a:spcPct val="50000"/>
              </a:spcBef>
            </a:pPr>
            <a:r>
              <a:rPr lang="en-US" sz="1200" b="1">
                <a:solidFill>
                  <a:schemeClr val="bg1"/>
                </a:solidFill>
              </a:rPr>
              <a:t>Using these products to construct a “picture” of the environment. These datasets are input into complex computer model simulations of the atmosphere</a:t>
            </a:r>
          </a:p>
        </p:txBody>
      </p:sp>
      <p:pic>
        <p:nvPicPr>
          <p:cNvPr id="188439" name="Picture 23"/>
          <p:cNvPicPr>
            <a:picLocks noGrp="1" noChangeAspect="1" noChangeArrowheads="1"/>
          </p:cNvPicPr>
          <p:nvPr>
            <p:ph/>
          </p:nvPr>
        </p:nvPicPr>
        <p:blipFill>
          <a:blip r:embed="rId10" cstate="email"/>
          <a:srcRect/>
          <a:stretch>
            <a:fillRect/>
          </a:stretch>
        </p:blipFill>
        <p:spPr>
          <a:xfrm>
            <a:off x="7562850" y="2362200"/>
            <a:ext cx="1581150" cy="1130300"/>
          </a:xfrm>
          <a:noFill/>
          <a:ln/>
        </p:spPr>
      </p:pic>
      <p:sp>
        <p:nvSpPr>
          <p:cNvPr id="24" name="Rectangle 4"/>
          <p:cNvSpPr txBox="1">
            <a:spLocks noChangeArrowheads="1"/>
          </p:cNvSpPr>
          <p:nvPr/>
        </p:nvSpPr>
        <p:spPr bwMode="auto">
          <a:xfrm>
            <a:off x="1524000" y="0"/>
            <a:ext cx="7620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chemeClr val="bg1"/>
                </a:solidFill>
                <a:effectLst/>
                <a:uLnTx/>
                <a:uFillTx/>
                <a:latin typeface="+mj-lt"/>
                <a:ea typeface="+mj-ea"/>
                <a:cs typeface="+mj-cs"/>
              </a:rPr>
              <a:t>Satellite Products and the Benefit to Society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88419"/>
                                        </p:tgtEl>
                                        <p:attrNameLst>
                                          <p:attrName>style.visibility</p:attrName>
                                        </p:attrNameLst>
                                      </p:cBhvr>
                                      <p:to>
                                        <p:strVal val="visible"/>
                                      </p:to>
                                    </p:set>
                                    <p:anim calcmode="lin" valueType="num">
                                      <p:cBhvr additive="base">
                                        <p:cTn id="7" dur="500" fill="hold"/>
                                        <p:tgtEl>
                                          <p:spTgt spid="188419"/>
                                        </p:tgtEl>
                                        <p:attrNameLst>
                                          <p:attrName>ppt_x</p:attrName>
                                        </p:attrNameLst>
                                      </p:cBhvr>
                                      <p:tavLst>
                                        <p:tav tm="0">
                                          <p:val>
                                            <p:strVal val="0-#ppt_w/2"/>
                                          </p:val>
                                        </p:tav>
                                        <p:tav tm="100000">
                                          <p:val>
                                            <p:strVal val="#ppt_x"/>
                                          </p:val>
                                        </p:tav>
                                      </p:tavLst>
                                    </p:anim>
                                    <p:anim calcmode="lin" valueType="num">
                                      <p:cBhvr additive="base">
                                        <p:cTn id="8" dur="500" fill="hold"/>
                                        <p:tgtEl>
                                          <p:spTgt spid="18841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8426"/>
                                        </p:tgtEl>
                                        <p:attrNameLst>
                                          <p:attrName>style.visibility</p:attrName>
                                        </p:attrNameLst>
                                      </p:cBhvr>
                                      <p:to>
                                        <p:strVal val="visible"/>
                                      </p:to>
                                    </p:set>
                                    <p:anim calcmode="lin" valueType="num">
                                      <p:cBhvr additive="base">
                                        <p:cTn id="11" dur="500" fill="hold"/>
                                        <p:tgtEl>
                                          <p:spTgt spid="188426"/>
                                        </p:tgtEl>
                                        <p:attrNameLst>
                                          <p:attrName>ppt_x</p:attrName>
                                        </p:attrNameLst>
                                      </p:cBhvr>
                                      <p:tavLst>
                                        <p:tav tm="0">
                                          <p:val>
                                            <p:strVal val="0-#ppt_w/2"/>
                                          </p:val>
                                        </p:tav>
                                        <p:tav tm="100000">
                                          <p:val>
                                            <p:strVal val="#ppt_x"/>
                                          </p:val>
                                        </p:tav>
                                      </p:tavLst>
                                    </p:anim>
                                    <p:anim calcmode="lin" valueType="num">
                                      <p:cBhvr additive="base">
                                        <p:cTn id="12" dur="500" fill="hold"/>
                                        <p:tgtEl>
                                          <p:spTgt spid="1884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1" fill="hold" nodeType="afterEffect">
                                  <p:stCondLst>
                                    <p:cond delay="0"/>
                                  </p:stCondLst>
                                  <p:childTnLst>
                                    <p:set>
                                      <p:cBhvr>
                                        <p:cTn id="15" dur="1" fill="hold">
                                          <p:stCondLst>
                                            <p:cond delay="0"/>
                                          </p:stCondLst>
                                        </p:cTn>
                                        <p:tgtEl>
                                          <p:spTgt spid="188420"/>
                                        </p:tgtEl>
                                        <p:attrNameLst>
                                          <p:attrName>style.visibility</p:attrName>
                                        </p:attrNameLst>
                                      </p:cBhvr>
                                      <p:to>
                                        <p:strVal val="visible"/>
                                      </p:to>
                                    </p:set>
                                    <p:anim calcmode="lin" valueType="num">
                                      <p:cBhvr additive="base">
                                        <p:cTn id="16" dur="500" fill="hold"/>
                                        <p:tgtEl>
                                          <p:spTgt spid="188420"/>
                                        </p:tgtEl>
                                        <p:attrNameLst>
                                          <p:attrName>ppt_x</p:attrName>
                                        </p:attrNameLst>
                                      </p:cBhvr>
                                      <p:tavLst>
                                        <p:tav tm="0">
                                          <p:val>
                                            <p:strVal val="#ppt_x"/>
                                          </p:val>
                                        </p:tav>
                                        <p:tav tm="100000">
                                          <p:val>
                                            <p:strVal val="#ppt_x"/>
                                          </p:val>
                                        </p:tav>
                                      </p:tavLst>
                                    </p:anim>
                                    <p:anim calcmode="lin" valueType="num">
                                      <p:cBhvr additive="base">
                                        <p:cTn id="17" dur="500" fill="hold"/>
                                        <p:tgtEl>
                                          <p:spTgt spid="188420"/>
                                        </p:tgtEl>
                                        <p:attrNameLst>
                                          <p:attrName>ppt_y</p:attrName>
                                        </p:attrNameLst>
                                      </p:cBhvr>
                                      <p:tavLst>
                                        <p:tav tm="0">
                                          <p:val>
                                            <p:strVal val="0-#ppt_h/2"/>
                                          </p:val>
                                        </p:tav>
                                        <p:tav tm="100000">
                                          <p:val>
                                            <p:strVal val="#ppt_y"/>
                                          </p:val>
                                        </p:tav>
                                      </p:tavLst>
                                    </p:anim>
                                  </p:childTnLst>
                                </p:cTn>
                              </p:par>
                              <p:par>
                                <p:cTn id="18" presetID="2" presetClass="entr" presetSubtype="1" fill="hold" grpId="0" nodeType="withEffect">
                                  <p:stCondLst>
                                    <p:cond delay="0"/>
                                  </p:stCondLst>
                                  <p:childTnLst>
                                    <p:set>
                                      <p:cBhvr>
                                        <p:cTn id="19" dur="1" fill="hold">
                                          <p:stCondLst>
                                            <p:cond delay="0"/>
                                          </p:stCondLst>
                                        </p:cTn>
                                        <p:tgtEl>
                                          <p:spTgt spid="188427"/>
                                        </p:tgtEl>
                                        <p:attrNameLst>
                                          <p:attrName>style.visibility</p:attrName>
                                        </p:attrNameLst>
                                      </p:cBhvr>
                                      <p:to>
                                        <p:strVal val="visible"/>
                                      </p:to>
                                    </p:set>
                                    <p:anim calcmode="lin" valueType="num">
                                      <p:cBhvr additive="base">
                                        <p:cTn id="20" dur="500" fill="hold"/>
                                        <p:tgtEl>
                                          <p:spTgt spid="188427"/>
                                        </p:tgtEl>
                                        <p:attrNameLst>
                                          <p:attrName>ppt_x</p:attrName>
                                        </p:attrNameLst>
                                      </p:cBhvr>
                                      <p:tavLst>
                                        <p:tav tm="0">
                                          <p:val>
                                            <p:strVal val="#ppt_x"/>
                                          </p:val>
                                        </p:tav>
                                        <p:tav tm="100000">
                                          <p:val>
                                            <p:strVal val="#ppt_x"/>
                                          </p:val>
                                        </p:tav>
                                      </p:tavLst>
                                    </p:anim>
                                    <p:anim calcmode="lin" valueType="num">
                                      <p:cBhvr additive="base">
                                        <p:cTn id="21" dur="500" fill="hold"/>
                                        <p:tgtEl>
                                          <p:spTgt spid="188427"/>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188423"/>
                                        </p:tgtEl>
                                        <p:attrNameLst>
                                          <p:attrName>style.visibility</p:attrName>
                                        </p:attrNameLst>
                                      </p:cBhvr>
                                      <p:to>
                                        <p:strVal val="visible"/>
                                      </p:to>
                                    </p:set>
                                    <p:anim calcmode="lin" valueType="num">
                                      <p:cBhvr additive="base">
                                        <p:cTn id="25" dur="500" fill="hold"/>
                                        <p:tgtEl>
                                          <p:spTgt spid="188423"/>
                                        </p:tgtEl>
                                        <p:attrNameLst>
                                          <p:attrName>ppt_x</p:attrName>
                                        </p:attrNameLst>
                                      </p:cBhvr>
                                      <p:tavLst>
                                        <p:tav tm="0">
                                          <p:val>
                                            <p:strVal val="#ppt_x"/>
                                          </p:val>
                                        </p:tav>
                                        <p:tav tm="100000">
                                          <p:val>
                                            <p:strVal val="#ppt_x"/>
                                          </p:val>
                                        </p:tav>
                                      </p:tavLst>
                                    </p:anim>
                                    <p:anim calcmode="lin" valueType="num">
                                      <p:cBhvr additive="base">
                                        <p:cTn id="26" dur="500" fill="hold"/>
                                        <p:tgtEl>
                                          <p:spTgt spid="18842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88428"/>
                                        </p:tgtEl>
                                        <p:attrNameLst>
                                          <p:attrName>style.visibility</p:attrName>
                                        </p:attrNameLst>
                                      </p:cBhvr>
                                      <p:to>
                                        <p:strVal val="visible"/>
                                      </p:to>
                                    </p:set>
                                    <p:anim calcmode="lin" valueType="num">
                                      <p:cBhvr additive="base">
                                        <p:cTn id="29" dur="500" fill="hold"/>
                                        <p:tgtEl>
                                          <p:spTgt spid="188428"/>
                                        </p:tgtEl>
                                        <p:attrNameLst>
                                          <p:attrName>ppt_x</p:attrName>
                                        </p:attrNameLst>
                                      </p:cBhvr>
                                      <p:tavLst>
                                        <p:tav tm="0">
                                          <p:val>
                                            <p:strVal val="#ppt_x"/>
                                          </p:val>
                                        </p:tav>
                                        <p:tav tm="100000">
                                          <p:val>
                                            <p:strVal val="#ppt_x"/>
                                          </p:val>
                                        </p:tav>
                                      </p:tavLst>
                                    </p:anim>
                                    <p:anim calcmode="lin" valueType="num">
                                      <p:cBhvr additive="base">
                                        <p:cTn id="30" dur="500" fill="hold"/>
                                        <p:tgtEl>
                                          <p:spTgt spid="188428"/>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2" presetClass="entr" presetSubtype="2" fill="hold" nodeType="afterEffect">
                                  <p:stCondLst>
                                    <p:cond delay="0"/>
                                  </p:stCondLst>
                                  <p:childTnLst>
                                    <p:set>
                                      <p:cBhvr>
                                        <p:cTn id="33" dur="1" fill="hold">
                                          <p:stCondLst>
                                            <p:cond delay="0"/>
                                          </p:stCondLst>
                                        </p:cTn>
                                        <p:tgtEl>
                                          <p:spTgt spid="188421"/>
                                        </p:tgtEl>
                                        <p:attrNameLst>
                                          <p:attrName>style.visibility</p:attrName>
                                        </p:attrNameLst>
                                      </p:cBhvr>
                                      <p:to>
                                        <p:strVal val="visible"/>
                                      </p:to>
                                    </p:set>
                                    <p:anim calcmode="lin" valueType="num">
                                      <p:cBhvr additive="base">
                                        <p:cTn id="34" dur="500" fill="hold"/>
                                        <p:tgtEl>
                                          <p:spTgt spid="188421"/>
                                        </p:tgtEl>
                                        <p:attrNameLst>
                                          <p:attrName>ppt_x</p:attrName>
                                        </p:attrNameLst>
                                      </p:cBhvr>
                                      <p:tavLst>
                                        <p:tav tm="0">
                                          <p:val>
                                            <p:strVal val="1+#ppt_w/2"/>
                                          </p:val>
                                        </p:tav>
                                        <p:tav tm="100000">
                                          <p:val>
                                            <p:strVal val="#ppt_x"/>
                                          </p:val>
                                        </p:tav>
                                      </p:tavLst>
                                    </p:anim>
                                    <p:anim calcmode="lin" valueType="num">
                                      <p:cBhvr additive="base">
                                        <p:cTn id="35" dur="500" fill="hold"/>
                                        <p:tgtEl>
                                          <p:spTgt spid="188421"/>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0"/>
                                  </p:stCondLst>
                                  <p:childTnLst>
                                    <p:set>
                                      <p:cBhvr>
                                        <p:cTn id="37" dur="1" fill="hold">
                                          <p:stCondLst>
                                            <p:cond delay="0"/>
                                          </p:stCondLst>
                                        </p:cTn>
                                        <p:tgtEl>
                                          <p:spTgt spid="188439"/>
                                        </p:tgtEl>
                                        <p:attrNameLst>
                                          <p:attrName>style.visibility</p:attrName>
                                        </p:attrNameLst>
                                      </p:cBhvr>
                                      <p:to>
                                        <p:strVal val="visible"/>
                                      </p:to>
                                    </p:set>
                                    <p:anim calcmode="lin" valueType="num">
                                      <p:cBhvr additive="base">
                                        <p:cTn id="38" dur="500" fill="hold"/>
                                        <p:tgtEl>
                                          <p:spTgt spid="188439"/>
                                        </p:tgtEl>
                                        <p:attrNameLst>
                                          <p:attrName>ppt_x</p:attrName>
                                        </p:attrNameLst>
                                      </p:cBhvr>
                                      <p:tavLst>
                                        <p:tav tm="0">
                                          <p:val>
                                            <p:strVal val="1+#ppt_w/2"/>
                                          </p:val>
                                        </p:tav>
                                        <p:tav tm="100000">
                                          <p:val>
                                            <p:strVal val="#ppt_x"/>
                                          </p:val>
                                        </p:tav>
                                      </p:tavLst>
                                    </p:anim>
                                    <p:anim calcmode="lin" valueType="num">
                                      <p:cBhvr additive="base">
                                        <p:cTn id="39" dur="500" fill="hold"/>
                                        <p:tgtEl>
                                          <p:spTgt spid="188439"/>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0"/>
                                  </p:stCondLst>
                                  <p:childTnLst>
                                    <p:set>
                                      <p:cBhvr>
                                        <p:cTn id="41" dur="1" fill="hold">
                                          <p:stCondLst>
                                            <p:cond delay="0"/>
                                          </p:stCondLst>
                                        </p:cTn>
                                        <p:tgtEl>
                                          <p:spTgt spid="188429"/>
                                        </p:tgtEl>
                                        <p:attrNameLst>
                                          <p:attrName>style.visibility</p:attrName>
                                        </p:attrNameLst>
                                      </p:cBhvr>
                                      <p:to>
                                        <p:strVal val="visible"/>
                                      </p:to>
                                    </p:set>
                                    <p:anim calcmode="lin" valueType="num">
                                      <p:cBhvr additive="base">
                                        <p:cTn id="42" dur="500" fill="hold"/>
                                        <p:tgtEl>
                                          <p:spTgt spid="188429"/>
                                        </p:tgtEl>
                                        <p:attrNameLst>
                                          <p:attrName>ppt_x</p:attrName>
                                        </p:attrNameLst>
                                      </p:cBhvr>
                                      <p:tavLst>
                                        <p:tav tm="0">
                                          <p:val>
                                            <p:strVal val="1+#ppt_w/2"/>
                                          </p:val>
                                        </p:tav>
                                        <p:tav tm="100000">
                                          <p:val>
                                            <p:strVal val="#ppt_x"/>
                                          </p:val>
                                        </p:tav>
                                      </p:tavLst>
                                    </p:anim>
                                    <p:anim calcmode="lin" valueType="num">
                                      <p:cBhvr additive="base">
                                        <p:cTn id="43" dur="500" fill="hold"/>
                                        <p:tgtEl>
                                          <p:spTgt spid="188429"/>
                                        </p:tgtEl>
                                        <p:attrNameLst>
                                          <p:attrName>ppt_y</p:attrName>
                                        </p:attrNameLst>
                                      </p:cBhvr>
                                      <p:tavLst>
                                        <p:tav tm="0">
                                          <p:val>
                                            <p:strVal val="#ppt_y"/>
                                          </p:val>
                                        </p:tav>
                                        <p:tav tm="100000">
                                          <p:val>
                                            <p:strVal val="#ppt_y"/>
                                          </p:val>
                                        </p:tav>
                                      </p:tavLst>
                                    </p:anim>
                                  </p:childTnLst>
                                </p:cTn>
                              </p:par>
                            </p:childTnLst>
                          </p:cTn>
                        </p:par>
                        <p:par>
                          <p:cTn id="44" fill="hold">
                            <p:stCondLst>
                              <p:cond delay="2000"/>
                            </p:stCondLst>
                            <p:childTnLst>
                              <p:par>
                                <p:cTn id="45" presetID="2" presetClass="entr" presetSubtype="2" fill="hold" nodeType="afterEffect">
                                  <p:stCondLst>
                                    <p:cond delay="0"/>
                                  </p:stCondLst>
                                  <p:childTnLst>
                                    <p:set>
                                      <p:cBhvr>
                                        <p:cTn id="46" dur="1" fill="hold">
                                          <p:stCondLst>
                                            <p:cond delay="0"/>
                                          </p:stCondLst>
                                        </p:cTn>
                                        <p:tgtEl>
                                          <p:spTgt spid="188422"/>
                                        </p:tgtEl>
                                        <p:attrNameLst>
                                          <p:attrName>style.visibility</p:attrName>
                                        </p:attrNameLst>
                                      </p:cBhvr>
                                      <p:to>
                                        <p:strVal val="visible"/>
                                      </p:to>
                                    </p:set>
                                    <p:anim calcmode="lin" valueType="num">
                                      <p:cBhvr additive="base">
                                        <p:cTn id="47" dur="500" fill="hold"/>
                                        <p:tgtEl>
                                          <p:spTgt spid="188422"/>
                                        </p:tgtEl>
                                        <p:attrNameLst>
                                          <p:attrName>ppt_x</p:attrName>
                                        </p:attrNameLst>
                                      </p:cBhvr>
                                      <p:tavLst>
                                        <p:tav tm="0">
                                          <p:val>
                                            <p:strVal val="1+#ppt_w/2"/>
                                          </p:val>
                                        </p:tav>
                                        <p:tav tm="100000">
                                          <p:val>
                                            <p:strVal val="#ppt_x"/>
                                          </p:val>
                                        </p:tav>
                                      </p:tavLst>
                                    </p:anim>
                                    <p:anim calcmode="lin" valueType="num">
                                      <p:cBhvr additive="base">
                                        <p:cTn id="48" dur="500" fill="hold"/>
                                        <p:tgtEl>
                                          <p:spTgt spid="188422"/>
                                        </p:tgtEl>
                                        <p:attrNameLst>
                                          <p:attrName>ppt_y</p:attrName>
                                        </p:attrNameLst>
                                      </p:cBhvr>
                                      <p:tavLst>
                                        <p:tav tm="0">
                                          <p:val>
                                            <p:strVal val="#ppt_y"/>
                                          </p:val>
                                        </p:tav>
                                        <p:tav tm="100000">
                                          <p:val>
                                            <p:strVal val="#ppt_y"/>
                                          </p:val>
                                        </p:tav>
                                      </p:tavLst>
                                    </p:anim>
                                  </p:childTnLst>
                                </p:cTn>
                              </p:par>
                            </p:childTnLst>
                          </p:cTn>
                        </p:par>
                        <p:par>
                          <p:cTn id="49" fill="hold">
                            <p:stCondLst>
                              <p:cond delay="2500"/>
                            </p:stCondLst>
                            <p:childTnLst>
                              <p:par>
                                <p:cTn id="50" presetID="2" presetClass="entr" presetSubtype="4" fill="hold" nodeType="afterEffect">
                                  <p:stCondLst>
                                    <p:cond delay="0"/>
                                  </p:stCondLst>
                                  <p:childTnLst>
                                    <p:set>
                                      <p:cBhvr>
                                        <p:cTn id="51" dur="1" fill="hold">
                                          <p:stCondLst>
                                            <p:cond delay="0"/>
                                          </p:stCondLst>
                                        </p:cTn>
                                        <p:tgtEl>
                                          <p:spTgt spid="188424"/>
                                        </p:tgtEl>
                                        <p:attrNameLst>
                                          <p:attrName>style.visibility</p:attrName>
                                        </p:attrNameLst>
                                      </p:cBhvr>
                                      <p:to>
                                        <p:strVal val="visible"/>
                                      </p:to>
                                    </p:set>
                                    <p:anim calcmode="lin" valueType="num">
                                      <p:cBhvr additive="base">
                                        <p:cTn id="52" dur="500" fill="hold"/>
                                        <p:tgtEl>
                                          <p:spTgt spid="188424"/>
                                        </p:tgtEl>
                                        <p:attrNameLst>
                                          <p:attrName>ppt_x</p:attrName>
                                        </p:attrNameLst>
                                      </p:cBhvr>
                                      <p:tavLst>
                                        <p:tav tm="0">
                                          <p:val>
                                            <p:strVal val="#ppt_x"/>
                                          </p:val>
                                        </p:tav>
                                        <p:tav tm="100000">
                                          <p:val>
                                            <p:strVal val="#ppt_x"/>
                                          </p:val>
                                        </p:tav>
                                      </p:tavLst>
                                    </p:anim>
                                    <p:anim calcmode="lin" valueType="num">
                                      <p:cBhvr additive="base">
                                        <p:cTn id="53" dur="500" fill="hold"/>
                                        <p:tgtEl>
                                          <p:spTgt spid="188424"/>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88430"/>
                                        </p:tgtEl>
                                        <p:attrNameLst>
                                          <p:attrName>style.visibility</p:attrName>
                                        </p:attrNameLst>
                                      </p:cBhvr>
                                      <p:to>
                                        <p:strVal val="visible"/>
                                      </p:to>
                                    </p:set>
                                    <p:anim calcmode="lin" valueType="num">
                                      <p:cBhvr additive="base">
                                        <p:cTn id="56" dur="500" fill="hold"/>
                                        <p:tgtEl>
                                          <p:spTgt spid="188430"/>
                                        </p:tgtEl>
                                        <p:attrNameLst>
                                          <p:attrName>ppt_x</p:attrName>
                                        </p:attrNameLst>
                                      </p:cBhvr>
                                      <p:tavLst>
                                        <p:tav tm="0">
                                          <p:val>
                                            <p:strVal val="#ppt_x"/>
                                          </p:val>
                                        </p:tav>
                                        <p:tav tm="100000">
                                          <p:val>
                                            <p:strVal val="#ppt_x"/>
                                          </p:val>
                                        </p:tav>
                                      </p:tavLst>
                                    </p:anim>
                                    <p:anim calcmode="lin" valueType="num">
                                      <p:cBhvr additive="base">
                                        <p:cTn id="57" dur="500" fill="hold"/>
                                        <p:tgtEl>
                                          <p:spTgt spid="188430"/>
                                        </p:tgtEl>
                                        <p:attrNameLst>
                                          <p:attrName>ppt_y</p:attrName>
                                        </p:attrNameLst>
                                      </p:cBhvr>
                                      <p:tavLst>
                                        <p:tav tm="0">
                                          <p:val>
                                            <p:strVal val="1+#ppt_h/2"/>
                                          </p:val>
                                        </p:tav>
                                        <p:tav tm="100000">
                                          <p:val>
                                            <p:strVal val="#ppt_y"/>
                                          </p:val>
                                        </p:tav>
                                      </p:tavLst>
                                    </p:anim>
                                  </p:childTnLst>
                                </p:cTn>
                              </p:par>
                            </p:childTnLst>
                          </p:cTn>
                        </p:par>
                        <p:par>
                          <p:cTn id="58" fill="hold">
                            <p:stCondLst>
                              <p:cond delay="3000"/>
                            </p:stCondLst>
                            <p:childTnLst>
                              <p:par>
                                <p:cTn id="59" presetID="2" presetClass="entr" presetSubtype="8" fill="hold" grpId="0" nodeType="afterEffect">
                                  <p:stCondLst>
                                    <p:cond delay="0"/>
                                  </p:stCondLst>
                                  <p:childTnLst>
                                    <p:set>
                                      <p:cBhvr>
                                        <p:cTn id="60" dur="1" fill="hold">
                                          <p:stCondLst>
                                            <p:cond delay="0"/>
                                          </p:stCondLst>
                                        </p:cTn>
                                        <p:tgtEl>
                                          <p:spTgt spid="188431"/>
                                        </p:tgtEl>
                                        <p:attrNameLst>
                                          <p:attrName>style.visibility</p:attrName>
                                        </p:attrNameLst>
                                      </p:cBhvr>
                                      <p:to>
                                        <p:strVal val="visible"/>
                                      </p:to>
                                    </p:set>
                                    <p:anim calcmode="lin" valueType="num">
                                      <p:cBhvr additive="base">
                                        <p:cTn id="61" dur="500" fill="hold"/>
                                        <p:tgtEl>
                                          <p:spTgt spid="188431"/>
                                        </p:tgtEl>
                                        <p:attrNameLst>
                                          <p:attrName>ppt_x</p:attrName>
                                        </p:attrNameLst>
                                      </p:cBhvr>
                                      <p:tavLst>
                                        <p:tav tm="0">
                                          <p:val>
                                            <p:strVal val="0-#ppt_w/2"/>
                                          </p:val>
                                        </p:tav>
                                        <p:tav tm="100000">
                                          <p:val>
                                            <p:strVal val="#ppt_x"/>
                                          </p:val>
                                        </p:tav>
                                      </p:tavLst>
                                    </p:anim>
                                    <p:anim calcmode="lin" valueType="num">
                                      <p:cBhvr additive="base">
                                        <p:cTn id="62" dur="500" fill="hold"/>
                                        <p:tgtEl>
                                          <p:spTgt spid="188431"/>
                                        </p:tgtEl>
                                        <p:attrNameLst>
                                          <p:attrName>ppt_y</p:attrName>
                                        </p:attrNameLst>
                                      </p:cBhvr>
                                      <p:tavLst>
                                        <p:tav tm="0">
                                          <p:val>
                                            <p:strVal val="#ppt_y"/>
                                          </p:val>
                                        </p:tav>
                                        <p:tav tm="100000">
                                          <p:val>
                                            <p:strVal val="#ppt_y"/>
                                          </p:val>
                                        </p:tav>
                                      </p:tavLst>
                                    </p:anim>
                                  </p:childTnLst>
                                </p:cTn>
                              </p:par>
                              <p:par>
                                <p:cTn id="63" presetID="2" presetClass="entr" presetSubtype="8" fill="hold" nodeType="withEffect">
                                  <p:stCondLst>
                                    <p:cond delay="0"/>
                                  </p:stCondLst>
                                  <p:childTnLst>
                                    <p:set>
                                      <p:cBhvr>
                                        <p:cTn id="64" dur="1" fill="hold">
                                          <p:stCondLst>
                                            <p:cond delay="0"/>
                                          </p:stCondLst>
                                        </p:cTn>
                                        <p:tgtEl>
                                          <p:spTgt spid="188425"/>
                                        </p:tgtEl>
                                        <p:attrNameLst>
                                          <p:attrName>style.visibility</p:attrName>
                                        </p:attrNameLst>
                                      </p:cBhvr>
                                      <p:to>
                                        <p:strVal val="visible"/>
                                      </p:to>
                                    </p:set>
                                    <p:anim calcmode="lin" valueType="num">
                                      <p:cBhvr additive="base">
                                        <p:cTn id="65" dur="500" fill="hold"/>
                                        <p:tgtEl>
                                          <p:spTgt spid="188425"/>
                                        </p:tgtEl>
                                        <p:attrNameLst>
                                          <p:attrName>ppt_x</p:attrName>
                                        </p:attrNameLst>
                                      </p:cBhvr>
                                      <p:tavLst>
                                        <p:tav tm="0">
                                          <p:val>
                                            <p:strVal val="0-#ppt_w/2"/>
                                          </p:val>
                                        </p:tav>
                                        <p:tav tm="100000">
                                          <p:val>
                                            <p:strVal val="#ppt_x"/>
                                          </p:val>
                                        </p:tav>
                                      </p:tavLst>
                                    </p:anim>
                                    <p:anim calcmode="lin" valueType="num">
                                      <p:cBhvr additive="base">
                                        <p:cTn id="66" dur="500" fill="hold"/>
                                        <p:tgtEl>
                                          <p:spTgt spid="188425"/>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188438"/>
                                        </p:tgtEl>
                                        <p:attrNameLst>
                                          <p:attrName>style.visibility</p:attrName>
                                        </p:attrNameLst>
                                      </p:cBhvr>
                                      <p:to>
                                        <p:strVal val="visible"/>
                                      </p:to>
                                    </p:set>
                                    <p:anim calcmode="lin" valueType="num">
                                      <p:cBhvr additive="base">
                                        <p:cTn id="69" dur="500" fill="hold"/>
                                        <p:tgtEl>
                                          <p:spTgt spid="188438"/>
                                        </p:tgtEl>
                                        <p:attrNameLst>
                                          <p:attrName>ppt_x</p:attrName>
                                        </p:attrNameLst>
                                      </p:cBhvr>
                                      <p:tavLst>
                                        <p:tav tm="0">
                                          <p:val>
                                            <p:strVal val="1+#ppt_w/2"/>
                                          </p:val>
                                        </p:tav>
                                        <p:tav tm="100000">
                                          <p:val>
                                            <p:strVal val="#ppt_x"/>
                                          </p:val>
                                        </p:tav>
                                      </p:tavLst>
                                    </p:anim>
                                    <p:anim calcmode="lin" valueType="num">
                                      <p:cBhvr additive="base">
                                        <p:cTn id="70" dur="500" fill="hold"/>
                                        <p:tgtEl>
                                          <p:spTgt spid="1884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26" grpId="0"/>
      <p:bldP spid="188427" grpId="0"/>
      <p:bldP spid="188428" grpId="0"/>
      <p:bldP spid="188429" grpId="0"/>
      <p:bldP spid="188430" grpId="0"/>
      <p:bldP spid="188431" grpId="0"/>
      <p:bldP spid="18843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60" name="Rectangle 4"/>
          <p:cNvSpPr>
            <a:spLocks noGrp="1" noChangeArrowheads="1"/>
          </p:cNvSpPr>
          <p:nvPr>
            <p:ph type="title"/>
          </p:nvPr>
        </p:nvSpPr>
        <p:spPr/>
        <p:txBody>
          <a:bodyPr/>
          <a:lstStyle/>
          <a:p>
            <a:r>
              <a:rPr lang="en-US" sz="4000" dirty="0" smtClean="0"/>
              <a:t>ESPC Product Distribution</a:t>
            </a:r>
          </a:p>
        </p:txBody>
      </p:sp>
      <p:pic>
        <p:nvPicPr>
          <p:cNvPr id="224261" name="Picture 5" descr="NSOFmedEVE_small"/>
          <p:cNvPicPr>
            <a:picLocks noChangeAspect="1" noChangeArrowheads="1"/>
          </p:cNvPicPr>
          <p:nvPr/>
        </p:nvPicPr>
        <p:blipFill>
          <a:blip r:embed="rId3" cstate="email"/>
          <a:srcRect/>
          <a:stretch>
            <a:fillRect/>
          </a:stretch>
        </p:blipFill>
        <p:spPr bwMode="auto">
          <a:xfrm>
            <a:off x="381000" y="1290638"/>
            <a:ext cx="2501900" cy="1893887"/>
          </a:xfrm>
          <a:prstGeom prst="rect">
            <a:avLst/>
          </a:prstGeom>
          <a:noFill/>
          <a:ln w="9525">
            <a:noFill/>
            <a:miter lim="800000"/>
            <a:headEnd/>
            <a:tailEnd/>
          </a:ln>
        </p:spPr>
      </p:pic>
      <p:sp>
        <p:nvSpPr>
          <p:cNvPr id="224262" name="Text Box 6"/>
          <p:cNvSpPr txBox="1">
            <a:spLocks noChangeArrowheads="1"/>
          </p:cNvSpPr>
          <p:nvPr/>
        </p:nvSpPr>
        <p:spPr bwMode="auto">
          <a:xfrm>
            <a:off x="304800" y="3144838"/>
            <a:ext cx="2717800" cy="457200"/>
          </a:xfrm>
          <a:prstGeom prst="rect">
            <a:avLst/>
          </a:prstGeom>
          <a:noFill/>
          <a:ln w="25400">
            <a:noFill/>
            <a:miter lim="800000"/>
            <a:headEnd/>
            <a:tailEnd/>
          </a:ln>
        </p:spPr>
        <p:txBody>
          <a:bodyPr>
            <a:spAutoFit/>
          </a:bodyPr>
          <a:lstStyle/>
          <a:p>
            <a:pPr algn="ctr">
              <a:spcBef>
                <a:spcPct val="50000"/>
              </a:spcBef>
            </a:pPr>
            <a:r>
              <a:rPr lang="en-US" sz="2400">
                <a:latin typeface="Times New Roman" pitchFamily="18" charset="0"/>
              </a:rPr>
              <a:t>ESPC Processing</a:t>
            </a:r>
          </a:p>
        </p:txBody>
      </p:sp>
      <p:pic>
        <p:nvPicPr>
          <p:cNvPr id="224263" name="Picture 7" descr="noaa-wwb2004b"/>
          <p:cNvPicPr>
            <a:picLocks noChangeAspect="1" noChangeArrowheads="1"/>
          </p:cNvPicPr>
          <p:nvPr/>
        </p:nvPicPr>
        <p:blipFill>
          <a:blip r:embed="rId4" cstate="email"/>
          <a:srcRect/>
          <a:stretch>
            <a:fillRect/>
          </a:stretch>
        </p:blipFill>
        <p:spPr bwMode="auto">
          <a:xfrm>
            <a:off x="406400" y="4503738"/>
            <a:ext cx="2578100" cy="1744662"/>
          </a:xfrm>
          <a:prstGeom prst="rect">
            <a:avLst/>
          </a:prstGeom>
          <a:noFill/>
          <a:ln w="9525">
            <a:noFill/>
            <a:miter lim="800000"/>
            <a:headEnd/>
            <a:tailEnd/>
          </a:ln>
        </p:spPr>
      </p:pic>
      <p:sp>
        <p:nvSpPr>
          <p:cNvPr id="224264" name="Text Box 8"/>
          <p:cNvSpPr txBox="1">
            <a:spLocks noChangeArrowheads="1"/>
          </p:cNvSpPr>
          <p:nvPr/>
        </p:nvSpPr>
        <p:spPr bwMode="auto">
          <a:xfrm>
            <a:off x="304800" y="6180138"/>
            <a:ext cx="2717800" cy="457200"/>
          </a:xfrm>
          <a:prstGeom prst="rect">
            <a:avLst/>
          </a:prstGeom>
          <a:noFill/>
          <a:ln w="25400">
            <a:noFill/>
            <a:miter lim="800000"/>
            <a:headEnd/>
            <a:tailEnd/>
          </a:ln>
        </p:spPr>
        <p:txBody>
          <a:bodyPr>
            <a:spAutoFit/>
          </a:bodyPr>
          <a:lstStyle/>
          <a:p>
            <a:pPr algn="ctr">
              <a:spcBef>
                <a:spcPct val="50000"/>
              </a:spcBef>
            </a:pPr>
            <a:r>
              <a:rPr lang="en-US" sz="2400">
                <a:latin typeface="Times New Roman" pitchFamily="18" charset="0"/>
              </a:rPr>
              <a:t>SAB Analysis</a:t>
            </a:r>
          </a:p>
        </p:txBody>
      </p:sp>
      <p:sp>
        <p:nvSpPr>
          <p:cNvPr id="224265" name="AutoShape 9"/>
          <p:cNvSpPr>
            <a:spLocks noChangeArrowheads="1"/>
          </p:cNvSpPr>
          <p:nvPr/>
        </p:nvSpPr>
        <p:spPr bwMode="auto">
          <a:xfrm>
            <a:off x="1498600" y="3716338"/>
            <a:ext cx="393700" cy="673100"/>
          </a:xfrm>
          <a:prstGeom prst="downArrow">
            <a:avLst>
              <a:gd name="adj1" fmla="val 50000"/>
              <a:gd name="adj2" fmla="val 42742"/>
            </a:avLst>
          </a:prstGeom>
          <a:noFill/>
          <a:ln w="25400">
            <a:solidFill>
              <a:schemeClr val="tx1"/>
            </a:solidFill>
            <a:miter lim="800000"/>
            <a:headEnd/>
            <a:tailEnd/>
          </a:ln>
        </p:spPr>
        <p:txBody>
          <a:bodyPr wrap="none" anchor="ctr"/>
          <a:lstStyle/>
          <a:p>
            <a:endParaRPr lang="en-US" sz="1000" b="1">
              <a:latin typeface="Arial" charset="0"/>
            </a:endParaRPr>
          </a:p>
        </p:txBody>
      </p:sp>
      <p:sp>
        <p:nvSpPr>
          <p:cNvPr id="224266" name="tower"/>
          <p:cNvSpPr>
            <a:spLocks noEditPoints="1" noChangeArrowheads="1"/>
          </p:cNvSpPr>
          <p:nvPr/>
        </p:nvSpPr>
        <p:spPr bwMode="auto">
          <a:xfrm>
            <a:off x="4013200" y="1100138"/>
            <a:ext cx="444500" cy="946150"/>
          </a:xfrm>
          <a:custGeom>
            <a:avLst/>
            <a:gdLst>
              <a:gd name="T0" fmla="*/ 0 w 21600"/>
              <a:gd name="T1" fmla="*/ 2147483647 h 21600"/>
              <a:gd name="T2" fmla="*/ 2147483647 w 21600"/>
              <a:gd name="T3" fmla="*/ 0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w 21600"/>
              <a:gd name="T17" fmla="*/ 2147483647 h 21600"/>
              <a:gd name="T18" fmla="*/ 0 w 21600"/>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59 w 21600"/>
              <a:gd name="T31" fmla="*/ 22540 h 21600"/>
              <a:gd name="T32" fmla="*/ 21485 w 21600"/>
              <a:gd name="T33" fmla="*/ 2700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3366FF"/>
          </a:solidFill>
          <a:ln w="9525">
            <a:solidFill>
              <a:srgbClr val="000000"/>
            </a:solidFill>
            <a:miter lim="800000"/>
            <a:headEnd/>
            <a:tailEnd/>
          </a:ln>
        </p:spPr>
        <p:txBody>
          <a:bodyPr/>
          <a:lstStyle/>
          <a:p>
            <a:endParaRPr lang="en-US"/>
          </a:p>
        </p:txBody>
      </p:sp>
      <p:sp>
        <p:nvSpPr>
          <p:cNvPr id="224267" name="tower"/>
          <p:cNvSpPr>
            <a:spLocks noEditPoints="1" noChangeArrowheads="1"/>
          </p:cNvSpPr>
          <p:nvPr/>
        </p:nvSpPr>
        <p:spPr bwMode="auto">
          <a:xfrm>
            <a:off x="4165600" y="1252538"/>
            <a:ext cx="444500" cy="946150"/>
          </a:xfrm>
          <a:custGeom>
            <a:avLst/>
            <a:gdLst>
              <a:gd name="T0" fmla="*/ 0 w 21600"/>
              <a:gd name="T1" fmla="*/ 2147483647 h 21600"/>
              <a:gd name="T2" fmla="*/ 2147483647 w 21600"/>
              <a:gd name="T3" fmla="*/ 0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w 21600"/>
              <a:gd name="T17" fmla="*/ 2147483647 h 21600"/>
              <a:gd name="T18" fmla="*/ 0 w 21600"/>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59 w 21600"/>
              <a:gd name="T31" fmla="*/ 22540 h 21600"/>
              <a:gd name="T32" fmla="*/ 21485 w 21600"/>
              <a:gd name="T33" fmla="*/ 2700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3366FF"/>
          </a:solidFill>
          <a:ln w="9525">
            <a:solidFill>
              <a:srgbClr val="000000"/>
            </a:solidFill>
            <a:miter lim="800000"/>
            <a:headEnd/>
            <a:tailEnd/>
          </a:ln>
        </p:spPr>
        <p:txBody>
          <a:bodyPr/>
          <a:lstStyle/>
          <a:p>
            <a:endParaRPr lang="en-US"/>
          </a:p>
        </p:txBody>
      </p:sp>
      <p:pic>
        <p:nvPicPr>
          <p:cNvPr id="224268" name="Picture 12"/>
          <p:cNvPicPr>
            <a:picLocks noChangeAspect="1" noChangeArrowheads="1"/>
          </p:cNvPicPr>
          <p:nvPr/>
        </p:nvPicPr>
        <p:blipFill>
          <a:blip r:embed="rId5" cstate="email"/>
          <a:srcRect/>
          <a:stretch>
            <a:fillRect/>
          </a:stretch>
        </p:blipFill>
        <p:spPr bwMode="auto">
          <a:xfrm>
            <a:off x="3783013" y="2274888"/>
            <a:ext cx="1146175" cy="1450975"/>
          </a:xfrm>
          <a:prstGeom prst="rect">
            <a:avLst/>
          </a:prstGeom>
          <a:noFill/>
          <a:ln w="25400">
            <a:noFill/>
            <a:miter lim="800000"/>
            <a:headEnd/>
            <a:tailEnd/>
          </a:ln>
        </p:spPr>
      </p:pic>
      <p:pic>
        <p:nvPicPr>
          <p:cNvPr id="224269" name="Picture 13"/>
          <p:cNvPicPr>
            <a:picLocks noChangeAspect="1" noChangeArrowheads="1"/>
          </p:cNvPicPr>
          <p:nvPr/>
        </p:nvPicPr>
        <p:blipFill>
          <a:blip r:embed="rId5" cstate="email"/>
          <a:srcRect/>
          <a:stretch>
            <a:fillRect/>
          </a:stretch>
        </p:blipFill>
        <p:spPr bwMode="auto">
          <a:xfrm>
            <a:off x="3783013" y="3849688"/>
            <a:ext cx="1146175" cy="1450975"/>
          </a:xfrm>
          <a:prstGeom prst="rect">
            <a:avLst/>
          </a:prstGeom>
          <a:noFill/>
          <a:ln w="25400">
            <a:noFill/>
            <a:miter lim="800000"/>
            <a:headEnd/>
            <a:tailEnd/>
          </a:ln>
        </p:spPr>
      </p:pic>
      <p:pic>
        <p:nvPicPr>
          <p:cNvPr id="224270" name="Picture 14"/>
          <p:cNvPicPr>
            <a:picLocks noChangeAspect="1" noChangeArrowheads="1"/>
          </p:cNvPicPr>
          <p:nvPr/>
        </p:nvPicPr>
        <p:blipFill>
          <a:blip r:embed="rId6" cstate="email"/>
          <a:srcRect/>
          <a:stretch>
            <a:fillRect/>
          </a:stretch>
        </p:blipFill>
        <p:spPr bwMode="auto">
          <a:xfrm>
            <a:off x="3810000" y="5464175"/>
            <a:ext cx="1625600" cy="1084263"/>
          </a:xfrm>
          <a:prstGeom prst="rect">
            <a:avLst/>
          </a:prstGeom>
          <a:noFill/>
          <a:ln w="25400">
            <a:noFill/>
            <a:miter lim="800000"/>
            <a:headEnd/>
            <a:tailEnd/>
          </a:ln>
        </p:spPr>
      </p:pic>
      <p:sp>
        <p:nvSpPr>
          <p:cNvPr id="224271" name="Line 15"/>
          <p:cNvSpPr>
            <a:spLocks noChangeShapeType="1"/>
          </p:cNvSpPr>
          <p:nvPr/>
        </p:nvSpPr>
        <p:spPr bwMode="auto">
          <a:xfrm>
            <a:off x="2844800" y="1620838"/>
            <a:ext cx="1016000" cy="0"/>
          </a:xfrm>
          <a:prstGeom prst="line">
            <a:avLst/>
          </a:prstGeom>
          <a:noFill/>
          <a:ln w="25400">
            <a:solidFill>
              <a:schemeClr val="tx1"/>
            </a:solidFill>
            <a:round/>
            <a:headEnd/>
            <a:tailEnd type="triangle" w="med" len="med"/>
          </a:ln>
        </p:spPr>
        <p:txBody>
          <a:bodyPr/>
          <a:lstStyle/>
          <a:p>
            <a:endParaRPr lang="en-US"/>
          </a:p>
        </p:txBody>
      </p:sp>
      <p:sp>
        <p:nvSpPr>
          <p:cNvPr id="224272" name="Line 16"/>
          <p:cNvSpPr>
            <a:spLocks noChangeShapeType="1"/>
          </p:cNvSpPr>
          <p:nvPr/>
        </p:nvSpPr>
        <p:spPr bwMode="auto">
          <a:xfrm>
            <a:off x="2882900" y="2573338"/>
            <a:ext cx="927100" cy="0"/>
          </a:xfrm>
          <a:prstGeom prst="line">
            <a:avLst/>
          </a:prstGeom>
          <a:noFill/>
          <a:ln w="25400">
            <a:solidFill>
              <a:schemeClr val="tx1"/>
            </a:solidFill>
            <a:round/>
            <a:headEnd/>
            <a:tailEnd type="triangle" w="med" len="med"/>
          </a:ln>
        </p:spPr>
        <p:txBody>
          <a:bodyPr/>
          <a:lstStyle/>
          <a:p>
            <a:endParaRPr lang="en-US"/>
          </a:p>
        </p:txBody>
      </p:sp>
      <p:sp>
        <p:nvSpPr>
          <p:cNvPr id="224273" name="Line 17"/>
          <p:cNvSpPr>
            <a:spLocks noChangeShapeType="1"/>
          </p:cNvSpPr>
          <p:nvPr/>
        </p:nvSpPr>
        <p:spPr bwMode="auto">
          <a:xfrm>
            <a:off x="2882900" y="3030538"/>
            <a:ext cx="635000" cy="0"/>
          </a:xfrm>
          <a:prstGeom prst="line">
            <a:avLst/>
          </a:prstGeom>
          <a:noFill/>
          <a:ln w="25400">
            <a:solidFill>
              <a:schemeClr val="tx1"/>
            </a:solidFill>
            <a:round/>
            <a:headEnd/>
            <a:tailEnd/>
          </a:ln>
        </p:spPr>
        <p:txBody>
          <a:bodyPr/>
          <a:lstStyle/>
          <a:p>
            <a:endParaRPr lang="en-US"/>
          </a:p>
        </p:txBody>
      </p:sp>
      <p:sp>
        <p:nvSpPr>
          <p:cNvPr id="224274" name="Line 18"/>
          <p:cNvSpPr>
            <a:spLocks noChangeShapeType="1"/>
          </p:cNvSpPr>
          <p:nvPr/>
        </p:nvSpPr>
        <p:spPr bwMode="auto">
          <a:xfrm>
            <a:off x="3517900" y="3043238"/>
            <a:ext cx="0" cy="1612900"/>
          </a:xfrm>
          <a:prstGeom prst="line">
            <a:avLst/>
          </a:prstGeom>
          <a:noFill/>
          <a:ln w="25400">
            <a:solidFill>
              <a:schemeClr val="tx1"/>
            </a:solidFill>
            <a:round/>
            <a:headEnd/>
            <a:tailEnd/>
          </a:ln>
        </p:spPr>
        <p:txBody>
          <a:bodyPr/>
          <a:lstStyle/>
          <a:p>
            <a:endParaRPr lang="en-US"/>
          </a:p>
        </p:txBody>
      </p:sp>
      <p:sp>
        <p:nvSpPr>
          <p:cNvPr id="224275" name="Line 19"/>
          <p:cNvSpPr>
            <a:spLocks noChangeShapeType="1"/>
          </p:cNvSpPr>
          <p:nvPr/>
        </p:nvSpPr>
        <p:spPr bwMode="auto">
          <a:xfrm>
            <a:off x="3530600" y="4668838"/>
            <a:ext cx="266700" cy="0"/>
          </a:xfrm>
          <a:prstGeom prst="line">
            <a:avLst/>
          </a:prstGeom>
          <a:noFill/>
          <a:ln w="25400">
            <a:solidFill>
              <a:schemeClr val="tx1"/>
            </a:solidFill>
            <a:round/>
            <a:headEnd/>
            <a:tailEnd type="triangle" w="med" len="med"/>
          </a:ln>
        </p:spPr>
        <p:txBody>
          <a:bodyPr/>
          <a:lstStyle/>
          <a:p>
            <a:endParaRPr lang="en-US"/>
          </a:p>
        </p:txBody>
      </p:sp>
      <p:sp>
        <p:nvSpPr>
          <p:cNvPr id="224276" name="Line 20"/>
          <p:cNvSpPr>
            <a:spLocks noChangeShapeType="1"/>
          </p:cNvSpPr>
          <p:nvPr/>
        </p:nvSpPr>
        <p:spPr bwMode="auto">
          <a:xfrm>
            <a:off x="2882900" y="3119438"/>
            <a:ext cx="393700" cy="0"/>
          </a:xfrm>
          <a:prstGeom prst="line">
            <a:avLst/>
          </a:prstGeom>
          <a:noFill/>
          <a:ln w="25400">
            <a:solidFill>
              <a:schemeClr val="tx1"/>
            </a:solidFill>
            <a:round/>
            <a:headEnd/>
            <a:tailEnd/>
          </a:ln>
        </p:spPr>
        <p:txBody>
          <a:bodyPr/>
          <a:lstStyle/>
          <a:p>
            <a:endParaRPr lang="en-US"/>
          </a:p>
        </p:txBody>
      </p:sp>
      <p:sp>
        <p:nvSpPr>
          <p:cNvPr id="224277" name="Line 21"/>
          <p:cNvSpPr>
            <a:spLocks noChangeShapeType="1"/>
          </p:cNvSpPr>
          <p:nvPr/>
        </p:nvSpPr>
        <p:spPr bwMode="auto">
          <a:xfrm>
            <a:off x="3276600" y="3119438"/>
            <a:ext cx="0" cy="2730500"/>
          </a:xfrm>
          <a:prstGeom prst="line">
            <a:avLst/>
          </a:prstGeom>
          <a:noFill/>
          <a:ln w="25400">
            <a:solidFill>
              <a:schemeClr val="tx1"/>
            </a:solidFill>
            <a:round/>
            <a:headEnd/>
            <a:tailEnd/>
          </a:ln>
        </p:spPr>
        <p:txBody>
          <a:bodyPr/>
          <a:lstStyle/>
          <a:p>
            <a:endParaRPr lang="en-US"/>
          </a:p>
        </p:txBody>
      </p:sp>
      <p:sp>
        <p:nvSpPr>
          <p:cNvPr id="224278" name="Line 22"/>
          <p:cNvSpPr>
            <a:spLocks noChangeShapeType="1"/>
          </p:cNvSpPr>
          <p:nvPr/>
        </p:nvSpPr>
        <p:spPr bwMode="auto">
          <a:xfrm>
            <a:off x="3251200" y="5862638"/>
            <a:ext cx="558800" cy="0"/>
          </a:xfrm>
          <a:prstGeom prst="line">
            <a:avLst/>
          </a:prstGeom>
          <a:noFill/>
          <a:ln w="25400">
            <a:solidFill>
              <a:schemeClr val="tx1"/>
            </a:solidFill>
            <a:round/>
            <a:headEnd/>
            <a:tailEnd type="triangle" w="med" len="med"/>
          </a:ln>
        </p:spPr>
        <p:txBody>
          <a:bodyPr/>
          <a:lstStyle/>
          <a:p>
            <a:endParaRPr lang="en-US"/>
          </a:p>
        </p:txBody>
      </p:sp>
      <p:sp>
        <p:nvSpPr>
          <p:cNvPr id="224279" name="Text Box 23"/>
          <p:cNvSpPr txBox="1">
            <a:spLocks noChangeArrowheads="1"/>
          </p:cNvSpPr>
          <p:nvPr/>
        </p:nvSpPr>
        <p:spPr bwMode="auto">
          <a:xfrm>
            <a:off x="4470400" y="1227138"/>
            <a:ext cx="2184400" cy="730250"/>
          </a:xfrm>
          <a:prstGeom prst="rect">
            <a:avLst/>
          </a:prstGeom>
          <a:noFill/>
          <a:ln w="25400">
            <a:noFill/>
            <a:miter lim="800000"/>
            <a:headEnd/>
            <a:tailEnd/>
          </a:ln>
        </p:spPr>
        <p:txBody>
          <a:bodyPr>
            <a:spAutoFit/>
          </a:bodyPr>
          <a:lstStyle/>
          <a:p>
            <a:pPr algn="ctr">
              <a:spcBef>
                <a:spcPct val="50000"/>
              </a:spcBef>
            </a:pPr>
            <a:r>
              <a:rPr lang="en-US" sz="1400" b="1">
                <a:latin typeface="Times New Roman" pitchFamily="18" charset="0"/>
              </a:rPr>
              <a:t>GOES Ingest and NOAAPort Interface (GINI)</a:t>
            </a:r>
          </a:p>
        </p:txBody>
      </p:sp>
      <p:sp>
        <p:nvSpPr>
          <p:cNvPr id="224280" name="Text Box 24"/>
          <p:cNvSpPr txBox="1">
            <a:spLocks noChangeArrowheads="1"/>
          </p:cNvSpPr>
          <p:nvPr/>
        </p:nvSpPr>
        <p:spPr bwMode="auto">
          <a:xfrm>
            <a:off x="4660900" y="2560638"/>
            <a:ext cx="2184400" cy="836612"/>
          </a:xfrm>
          <a:prstGeom prst="rect">
            <a:avLst/>
          </a:prstGeom>
          <a:noFill/>
          <a:ln w="25400">
            <a:noFill/>
            <a:miter lim="800000"/>
            <a:headEnd/>
            <a:tailEnd/>
          </a:ln>
        </p:spPr>
        <p:txBody>
          <a:bodyPr>
            <a:spAutoFit/>
          </a:bodyPr>
          <a:lstStyle/>
          <a:p>
            <a:pPr algn="ctr">
              <a:spcBef>
                <a:spcPct val="50000"/>
              </a:spcBef>
            </a:pPr>
            <a:r>
              <a:rPr lang="en-US" sz="1400" b="1">
                <a:latin typeface="Times New Roman" pitchFamily="18" charset="0"/>
              </a:rPr>
              <a:t>IBM SATEPSDIST Servers</a:t>
            </a:r>
          </a:p>
          <a:p>
            <a:pPr algn="ctr">
              <a:spcBef>
                <a:spcPct val="50000"/>
              </a:spcBef>
            </a:pPr>
            <a:r>
              <a:rPr lang="en-US" sz="1400" b="1">
                <a:latin typeface="Times New Roman" pitchFamily="18" charset="0"/>
              </a:rPr>
              <a:t>(ADDE and FTP)</a:t>
            </a:r>
          </a:p>
        </p:txBody>
      </p:sp>
      <p:sp>
        <p:nvSpPr>
          <p:cNvPr id="224281" name="Text Box 25"/>
          <p:cNvSpPr txBox="1">
            <a:spLocks noChangeArrowheads="1"/>
          </p:cNvSpPr>
          <p:nvPr/>
        </p:nvSpPr>
        <p:spPr bwMode="auto">
          <a:xfrm>
            <a:off x="4826000" y="4097338"/>
            <a:ext cx="2184400" cy="517525"/>
          </a:xfrm>
          <a:prstGeom prst="rect">
            <a:avLst/>
          </a:prstGeom>
          <a:noFill/>
          <a:ln w="25400">
            <a:noFill/>
            <a:miter lim="800000"/>
            <a:headEnd/>
            <a:tailEnd/>
          </a:ln>
        </p:spPr>
        <p:txBody>
          <a:bodyPr>
            <a:spAutoFit/>
          </a:bodyPr>
          <a:lstStyle/>
          <a:p>
            <a:pPr algn="ctr">
              <a:spcBef>
                <a:spcPct val="50000"/>
              </a:spcBef>
            </a:pPr>
            <a:r>
              <a:rPr lang="en-US" sz="1400" b="1">
                <a:latin typeface="Times New Roman" pitchFamily="18" charset="0"/>
              </a:rPr>
              <a:t>Data Distribution Server (DDS)</a:t>
            </a:r>
          </a:p>
        </p:txBody>
      </p:sp>
      <p:sp>
        <p:nvSpPr>
          <p:cNvPr id="224282" name="Text Box 26"/>
          <p:cNvSpPr txBox="1">
            <a:spLocks noChangeArrowheads="1"/>
          </p:cNvSpPr>
          <p:nvPr/>
        </p:nvSpPr>
        <p:spPr bwMode="auto">
          <a:xfrm>
            <a:off x="5219700" y="5697538"/>
            <a:ext cx="2184400" cy="517525"/>
          </a:xfrm>
          <a:prstGeom prst="rect">
            <a:avLst/>
          </a:prstGeom>
          <a:noFill/>
          <a:ln w="25400">
            <a:noFill/>
            <a:miter lim="800000"/>
            <a:headEnd/>
            <a:tailEnd/>
          </a:ln>
        </p:spPr>
        <p:txBody>
          <a:bodyPr>
            <a:spAutoFit/>
          </a:bodyPr>
          <a:lstStyle/>
          <a:p>
            <a:pPr algn="ctr">
              <a:spcBef>
                <a:spcPct val="50000"/>
              </a:spcBef>
            </a:pPr>
            <a:r>
              <a:rPr lang="en-US" sz="1400" b="1">
                <a:latin typeface="Times New Roman" pitchFamily="18" charset="0"/>
              </a:rPr>
              <a:t>Dell Blade Servers (Linux)</a:t>
            </a:r>
          </a:p>
        </p:txBody>
      </p:sp>
      <p:sp>
        <p:nvSpPr>
          <p:cNvPr id="26651" name="Cloud"/>
          <p:cNvSpPr>
            <a:spLocks noChangeAspect="1" noEditPoints="1" noChangeArrowheads="1"/>
          </p:cNvSpPr>
          <p:nvPr/>
        </p:nvSpPr>
        <p:spPr bwMode="auto">
          <a:xfrm>
            <a:off x="6929438" y="1031875"/>
            <a:ext cx="1871662" cy="125412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00FFFF">
              <a:alpha val="70000"/>
            </a:srgbClr>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sz="1000" b="1">
              <a:latin typeface="Arial" charset="0"/>
            </a:endParaRPr>
          </a:p>
        </p:txBody>
      </p:sp>
      <p:sp>
        <p:nvSpPr>
          <p:cNvPr id="224284" name="Text Box 28"/>
          <p:cNvSpPr txBox="1">
            <a:spLocks noChangeArrowheads="1"/>
          </p:cNvSpPr>
          <p:nvPr/>
        </p:nvSpPr>
        <p:spPr bwMode="auto">
          <a:xfrm>
            <a:off x="6832600" y="1481138"/>
            <a:ext cx="2184400" cy="411162"/>
          </a:xfrm>
          <a:prstGeom prst="rect">
            <a:avLst/>
          </a:prstGeom>
          <a:noFill/>
          <a:ln w="25400">
            <a:noFill/>
            <a:miter lim="800000"/>
            <a:headEnd/>
            <a:tailEnd/>
          </a:ln>
        </p:spPr>
        <p:txBody>
          <a:bodyPr>
            <a:spAutoFit/>
          </a:bodyPr>
          <a:lstStyle/>
          <a:p>
            <a:pPr algn="ctr">
              <a:lnSpc>
                <a:spcPct val="50000"/>
              </a:lnSpc>
              <a:spcBef>
                <a:spcPct val="50000"/>
              </a:spcBef>
            </a:pPr>
            <a:r>
              <a:rPr lang="en-US" sz="1400" b="1">
                <a:latin typeface="Times New Roman" pitchFamily="18" charset="0"/>
              </a:rPr>
              <a:t>NOAAPort/AWIPS</a:t>
            </a:r>
          </a:p>
          <a:p>
            <a:pPr algn="ctr">
              <a:lnSpc>
                <a:spcPct val="50000"/>
              </a:lnSpc>
              <a:spcBef>
                <a:spcPct val="50000"/>
              </a:spcBef>
            </a:pPr>
            <a:r>
              <a:rPr lang="en-US" sz="1400" b="1">
                <a:latin typeface="Times New Roman" pitchFamily="18" charset="0"/>
              </a:rPr>
              <a:t>NWS</a:t>
            </a:r>
          </a:p>
        </p:txBody>
      </p:sp>
      <p:sp>
        <p:nvSpPr>
          <p:cNvPr id="224285" name="AutoShape 29"/>
          <p:cNvSpPr>
            <a:spLocks noChangeArrowheads="1"/>
          </p:cNvSpPr>
          <p:nvPr/>
        </p:nvSpPr>
        <p:spPr bwMode="auto">
          <a:xfrm>
            <a:off x="6502400" y="1455738"/>
            <a:ext cx="342900" cy="190500"/>
          </a:xfrm>
          <a:prstGeom prst="rightArrow">
            <a:avLst>
              <a:gd name="adj1" fmla="val 50000"/>
              <a:gd name="adj2" fmla="val 45000"/>
            </a:avLst>
          </a:prstGeom>
          <a:noFill/>
          <a:ln w="25400">
            <a:solidFill>
              <a:schemeClr val="tx1"/>
            </a:solidFill>
            <a:miter lim="800000"/>
            <a:headEnd/>
            <a:tailEnd/>
          </a:ln>
        </p:spPr>
        <p:txBody>
          <a:bodyPr wrap="none" anchor="ctr"/>
          <a:lstStyle/>
          <a:p>
            <a:endParaRPr lang="en-US" sz="1000" b="1">
              <a:latin typeface="Arial" charset="0"/>
            </a:endParaRPr>
          </a:p>
        </p:txBody>
      </p:sp>
      <p:sp>
        <p:nvSpPr>
          <p:cNvPr id="26654" name="Cloud"/>
          <p:cNvSpPr>
            <a:spLocks noChangeAspect="1" noEditPoints="1" noChangeArrowheads="1"/>
          </p:cNvSpPr>
          <p:nvPr/>
        </p:nvSpPr>
        <p:spPr bwMode="auto">
          <a:xfrm>
            <a:off x="6942138" y="2441575"/>
            <a:ext cx="1871662" cy="125412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00FFFF">
              <a:alpha val="70000"/>
            </a:srgbClr>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sz="1000" b="1">
              <a:latin typeface="Arial" charset="0"/>
            </a:endParaRPr>
          </a:p>
        </p:txBody>
      </p:sp>
      <p:sp>
        <p:nvSpPr>
          <p:cNvPr id="224287" name="Text Box 31"/>
          <p:cNvSpPr txBox="1">
            <a:spLocks noChangeArrowheads="1"/>
          </p:cNvSpPr>
          <p:nvPr/>
        </p:nvSpPr>
        <p:spPr bwMode="auto">
          <a:xfrm>
            <a:off x="6832600" y="2573338"/>
            <a:ext cx="2184400" cy="1009650"/>
          </a:xfrm>
          <a:prstGeom prst="rect">
            <a:avLst/>
          </a:prstGeom>
          <a:noFill/>
          <a:ln w="25400">
            <a:noFill/>
            <a:miter lim="800000"/>
            <a:headEnd/>
            <a:tailEnd/>
          </a:ln>
        </p:spPr>
        <p:txBody>
          <a:bodyPr>
            <a:spAutoFit/>
          </a:bodyPr>
          <a:lstStyle/>
          <a:p>
            <a:pPr algn="ctr">
              <a:lnSpc>
                <a:spcPct val="50000"/>
              </a:lnSpc>
              <a:spcBef>
                <a:spcPct val="40000"/>
              </a:spcBef>
            </a:pPr>
            <a:r>
              <a:rPr lang="en-US" sz="1200" b="1">
                <a:latin typeface="Times New Roman" pitchFamily="18" charset="0"/>
              </a:rPr>
              <a:t>NWS/NCEP</a:t>
            </a:r>
          </a:p>
          <a:p>
            <a:pPr algn="ctr">
              <a:lnSpc>
                <a:spcPct val="50000"/>
              </a:lnSpc>
              <a:spcBef>
                <a:spcPct val="40000"/>
              </a:spcBef>
            </a:pPr>
            <a:r>
              <a:rPr lang="en-US" sz="1200" b="1">
                <a:latin typeface="Times New Roman" pitchFamily="18" charset="0"/>
              </a:rPr>
              <a:t>DOD</a:t>
            </a:r>
          </a:p>
          <a:p>
            <a:pPr algn="ctr">
              <a:lnSpc>
                <a:spcPct val="50000"/>
              </a:lnSpc>
              <a:spcBef>
                <a:spcPct val="40000"/>
              </a:spcBef>
            </a:pPr>
            <a:r>
              <a:rPr lang="en-US" sz="1200" b="1">
                <a:latin typeface="Times New Roman" pitchFamily="18" charset="0"/>
              </a:rPr>
              <a:t>STAR</a:t>
            </a:r>
          </a:p>
          <a:p>
            <a:pPr algn="ctr">
              <a:lnSpc>
                <a:spcPct val="50000"/>
              </a:lnSpc>
              <a:spcBef>
                <a:spcPct val="40000"/>
              </a:spcBef>
            </a:pPr>
            <a:r>
              <a:rPr lang="en-US" sz="1200" b="1">
                <a:latin typeface="Times New Roman" pitchFamily="18" charset="0"/>
              </a:rPr>
              <a:t>SAB</a:t>
            </a:r>
          </a:p>
          <a:p>
            <a:pPr algn="ctr">
              <a:lnSpc>
                <a:spcPct val="50000"/>
              </a:lnSpc>
              <a:spcBef>
                <a:spcPct val="40000"/>
              </a:spcBef>
            </a:pPr>
            <a:r>
              <a:rPr lang="en-US" sz="1200" b="1">
                <a:latin typeface="Times New Roman" pitchFamily="18" charset="0"/>
              </a:rPr>
              <a:t>Universities</a:t>
            </a:r>
          </a:p>
          <a:p>
            <a:pPr algn="ctr">
              <a:lnSpc>
                <a:spcPct val="50000"/>
              </a:lnSpc>
              <a:spcBef>
                <a:spcPct val="40000"/>
              </a:spcBef>
            </a:pPr>
            <a:r>
              <a:rPr lang="en-US" sz="1200" b="1">
                <a:latin typeface="Times New Roman" pitchFamily="18" charset="0"/>
              </a:rPr>
              <a:t>Private Industry</a:t>
            </a:r>
          </a:p>
        </p:txBody>
      </p:sp>
      <p:sp>
        <p:nvSpPr>
          <p:cNvPr id="224288" name="AutoShape 32"/>
          <p:cNvSpPr>
            <a:spLocks noChangeArrowheads="1"/>
          </p:cNvSpPr>
          <p:nvPr/>
        </p:nvSpPr>
        <p:spPr bwMode="auto">
          <a:xfrm>
            <a:off x="6515100" y="2865438"/>
            <a:ext cx="342900" cy="190500"/>
          </a:xfrm>
          <a:prstGeom prst="rightArrow">
            <a:avLst>
              <a:gd name="adj1" fmla="val 50000"/>
              <a:gd name="adj2" fmla="val 45000"/>
            </a:avLst>
          </a:prstGeom>
          <a:noFill/>
          <a:ln w="25400">
            <a:solidFill>
              <a:schemeClr val="tx1"/>
            </a:solidFill>
            <a:miter lim="800000"/>
            <a:headEnd/>
            <a:tailEnd/>
          </a:ln>
        </p:spPr>
        <p:txBody>
          <a:bodyPr wrap="none" anchor="ctr"/>
          <a:lstStyle/>
          <a:p>
            <a:endParaRPr lang="en-US" sz="1000" b="1">
              <a:latin typeface="Arial" charset="0"/>
            </a:endParaRPr>
          </a:p>
        </p:txBody>
      </p:sp>
      <p:sp>
        <p:nvSpPr>
          <p:cNvPr id="26657" name="Cloud"/>
          <p:cNvSpPr>
            <a:spLocks noChangeAspect="1" noEditPoints="1" noChangeArrowheads="1"/>
          </p:cNvSpPr>
          <p:nvPr/>
        </p:nvSpPr>
        <p:spPr bwMode="auto">
          <a:xfrm>
            <a:off x="6942138" y="3990975"/>
            <a:ext cx="1871662" cy="125412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00FFFF">
              <a:alpha val="70000"/>
            </a:srgbClr>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sz="1000" b="1">
              <a:latin typeface="Arial" charset="0"/>
            </a:endParaRPr>
          </a:p>
        </p:txBody>
      </p:sp>
      <p:sp>
        <p:nvSpPr>
          <p:cNvPr id="224290" name="Text Box 34"/>
          <p:cNvSpPr txBox="1">
            <a:spLocks noChangeArrowheads="1"/>
          </p:cNvSpPr>
          <p:nvPr/>
        </p:nvSpPr>
        <p:spPr bwMode="auto">
          <a:xfrm>
            <a:off x="6832600" y="4249738"/>
            <a:ext cx="2184400" cy="844550"/>
          </a:xfrm>
          <a:prstGeom prst="rect">
            <a:avLst/>
          </a:prstGeom>
          <a:noFill/>
          <a:ln w="25400">
            <a:noFill/>
            <a:miter lim="800000"/>
            <a:headEnd/>
            <a:tailEnd/>
          </a:ln>
        </p:spPr>
        <p:txBody>
          <a:bodyPr>
            <a:spAutoFit/>
          </a:bodyPr>
          <a:lstStyle/>
          <a:p>
            <a:pPr algn="ctr">
              <a:lnSpc>
                <a:spcPct val="50000"/>
              </a:lnSpc>
              <a:spcBef>
                <a:spcPct val="40000"/>
              </a:spcBef>
            </a:pPr>
            <a:r>
              <a:rPr lang="en-US" sz="1200" b="1">
                <a:latin typeface="Times New Roman" pitchFamily="18" charset="0"/>
              </a:rPr>
              <a:t>NWS/NCEP/EMC</a:t>
            </a:r>
          </a:p>
          <a:p>
            <a:pPr algn="ctr">
              <a:lnSpc>
                <a:spcPct val="50000"/>
              </a:lnSpc>
              <a:spcBef>
                <a:spcPct val="40000"/>
              </a:spcBef>
            </a:pPr>
            <a:r>
              <a:rPr lang="en-US" sz="1200" b="1">
                <a:latin typeface="Times New Roman" pitchFamily="18" charset="0"/>
              </a:rPr>
              <a:t>ECMWF</a:t>
            </a:r>
          </a:p>
          <a:p>
            <a:pPr algn="ctr">
              <a:lnSpc>
                <a:spcPct val="50000"/>
              </a:lnSpc>
              <a:spcBef>
                <a:spcPct val="40000"/>
              </a:spcBef>
            </a:pPr>
            <a:r>
              <a:rPr lang="en-US" sz="1200" b="1">
                <a:latin typeface="Times New Roman" pitchFamily="18" charset="0"/>
              </a:rPr>
              <a:t>UKMET</a:t>
            </a:r>
          </a:p>
          <a:p>
            <a:pPr algn="ctr">
              <a:lnSpc>
                <a:spcPct val="50000"/>
              </a:lnSpc>
              <a:spcBef>
                <a:spcPct val="40000"/>
              </a:spcBef>
            </a:pPr>
            <a:r>
              <a:rPr lang="en-US" sz="1200" b="1">
                <a:latin typeface="Times New Roman" pitchFamily="18" charset="0"/>
              </a:rPr>
              <a:t>STAR</a:t>
            </a:r>
          </a:p>
          <a:p>
            <a:pPr algn="ctr">
              <a:lnSpc>
                <a:spcPct val="50000"/>
              </a:lnSpc>
              <a:spcBef>
                <a:spcPct val="40000"/>
              </a:spcBef>
            </a:pPr>
            <a:r>
              <a:rPr lang="en-US" sz="1200" b="1">
                <a:latin typeface="Times New Roman" pitchFamily="18" charset="0"/>
              </a:rPr>
              <a:t>DOD</a:t>
            </a:r>
          </a:p>
        </p:txBody>
      </p:sp>
      <p:sp>
        <p:nvSpPr>
          <p:cNvPr id="224291" name="AutoShape 35"/>
          <p:cNvSpPr>
            <a:spLocks noChangeArrowheads="1"/>
          </p:cNvSpPr>
          <p:nvPr/>
        </p:nvSpPr>
        <p:spPr bwMode="auto">
          <a:xfrm>
            <a:off x="6515100" y="4414838"/>
            <a:ext cx="342900" cy="190500"/>
          </a:xfrm>
          <a:prstGeom prst="rightArrow">
            <a:avLst>
              <a:gd name="adj1" fmla="val 50000"/>
              <a:gd name="adj2" fmla="val 45000"/>
            </a:avLst>
          </a:prstGeom>
          <a:noFill/>
          <a:ln w="25400">
            <a:solidFill>
              <a:schemeClr val="tx1"/>
            </a:solidFill>
            <a:miter lim="800000"/>
            <a:headEnd/>
            <a:tailEnd/>
          </a:ln>
        </p:spPr>
        <p:txBody>
          <a:bodyPr wrap="none" anchor="ctr"/>
          <a:lstStyle/>
          <a:p>
            <a:endParaRPr lang="en-US" sz="1000" b="1">
              <a:latin typeface="Arial" charset="0"/>
            </a:endParaRPr>
          </a:p>
        </p:txBody>
      </p:sp>
      <p:sp>
        <p:nvSpPr>
          <p:cNvPr id="26660" name="Cloud"/>
          <p:cNvSpPr>
            <a:spLocks noChangeAspect="1" noEditPoints="1" noChangeArrowheads="1"/>
          </p:cNvSpPr>
          <p:nvPr/>
        </p:nvSpPr>
        <p:spPr bwMode="auto">
          <a:xfrm>
            <a:off x="7043738" y="5527675"/>
            <a:ext cx="1947862" cy="130492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00FFFF">
              <a:alpha val="70000"/>
            </a:srgbClr>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sz="1000" b="1">
              <a:latin typeface="Arial" charset="0"/>
            </a:endParaRPr>
          </a:p>
        </p:txBody>
      </p:sp>
      <p:sp>
        <p:nvSpPr>
          <p:cNvPr id="224293" name="Text Box 37"/>
          <p:cNvSpPr txBox="1">
            <a:spLocks noChangeArrowheads="1"/>
          </p:cNvSpPr>
          <p:nvPr/>
        </p:nvSpPr>
        <p:spPr bwMode="auto">
          <a:xfrm>
            <a:off x="6781800" y="5684838"/>
            <a:ext cx="2336800" cy="1009650"/>
          </a:xfrm>
          <a:prstGeom prst="rect">
            <a:avLst/>
          </a:prstGeom>
          <a:noFill/>
          <a:ln w="25400">
            <a:noFill/>
            <a:miter lim="800000"/>
            <a:headEnd/>
            <a:tailEnd/>
          </a:ln>
        </p:spPr>
        <p:txBody>
          <a:bodyPr>
            <a:spAutoFit/>
          </a:bodyPr>
          <a:lstStyle/>
          <a:p>
            <a:pPr algn="ctr">
              <a:lnSpc>
                <a:spcPct val="50000"/>
              </a:lnSpc>
              <a:spcBef>
                <a:spcPct val="40000"/>
              </a:spcBef>
            </a:pPr>
            <a:r>
              <a:rPr lang="en-US" sz="1200" b="1">
                <a:latin typeface="Times New Roman" pitchFamily="18" charset="0"/>
              </a:rPr>
              <a:t>NWS/NCEP</a:t>
            </a:r>
          </a:p>
          <a:p>
            <a:pPr algn="ctr">
              <a:lnSpc>
                <a:spcPct val="50000"/>
              </a:lnSpc>
              <a:spcBef>
                <a:spcPct val="40000"/>
              </a:spcBef>
            </a:pPr>
            <a:r>
              <a:rPr lang="en-US" sz="1200" b="1">
                <a:latin typeface="Times New Roman" pitchFamily="18" charset="0"/>
              </a:rPr>
              <a:t>DOD</a:t>
            </a:r>
          </a:p>
          <a:p>
            <a:pPr algn="ctr">
              <a:lnSpc>
                <a:spcPct val="50000"/>
              </a:lnSpc>
              <a:spcBef>
                <a:spcPct val="40000"/>
              </a:spcBef>
            </a:pPr>
            <a:r>
              <a:rPr lang="en-US" sz="1200" b="1">
                <a:latin typeface="Times New Roman" pitchFamily="18" charset="0"/>
              </a:rPr>
              <a:t>STAR</a:t>
            </a:r>
          </a:p>
          <a:p>
            <a:pPr algn="ctr">
              <a:lnSpc>
                <a:spcPct val="50000"/>
              </a:lnSpc>
              <a:spcBef>
                <a:spcPct val="40000"/>
              </a:spcBef>
            </a:pPr>
            <a:r>
              <a:rPr lang="en-US" sz="1200" b="1">
                <a:latin typeface="Times New Roman" pitchFamily="18" charset="0"/>
              </a:rPr>
              <a:t>SAB</a:t>
            </a:r>
          </a:p>
          <a:p>
            <a:pPr algn="ctr">
              <a:lnSpc>
                <a:spcPct val="50000"/>
              </a:lnSpc>
              <a:spcBef>
                <a:spcPct val="40000"/>
              </a:spcBef>
            </a:pPr>
            <a:r>
              <a:rPr lang="en-US" sz="1200" b="1">
                <a:latin typeface="Times New Roman" pitchFamily="18" charset="0"/>
              </a:rPr>
              <a:t>Universities</a:t>
            </a:r>
          </a:p>
          <a:p>
            <a:pPr algn="ctr">
              <a:lnSpc>
                <a:spcPct val="50000"/>
              </a:lnSpc>
              <a:spcBef>
                <a:spcPct val="40000"/>
              </a:spcBef>
            </a:pPr>
            <a:r>
              <a:rPr lang="en-US" sz="1200" b="1">
                <a:latin typeface="Times New Roman" pitchFamily="18" charset="0"/>
              </a:rPr>
              <a:t>Private Industry</a:t>
            </a:r>
          </a:p>
        </p:txBody>
      </p:sp>
      <p:sp>
        <p:nvSpPr>
          <p:cNvPr id="224294" name="AutoShape 38"/>
          <p:cNvSpPr>
            <a:spLocks noChangeArrowheads="1"/>
          </p:cNvSpPr>
          <p:nvPr/>
        </p:nvSpPr>
        <p:spPr bwMode="auto">
          <a:xfrm>
            <a:off x="6591300" y="6162675"/>
            <a:ext cx="342900" cy="190500"/>
          </a:xfrm>
          <a:prstGeom prst="rightArrow">
            <a:avLst>
              <a:gd name="adj1" fmla="val 50000"/>
              <a:gd name="adj2" fmla="val 45000"/>
            </a:avLst>
          </a:prstGeom>
          <a:noFill/>
          <a:ln w="25400">
            <a:solidFill>
              <a:schemeClr val="tx1"/>
            </a:solidFill>
            <a:miter lim="800000"/>
            <a:headEnd/>
            <a:tailEnd/>
          </a:ln>
        </p:spPr>
        <p:txBody>
          <a:bodyPr wrap="none" anchor="ctr"/>
          <a:lstStyle/>
          <a:p>
            <a:endParaRPr lang="en-US" sz="1000" b="1">
              <a:latin typeface="Arial" charset="0"/>
            </a:endParaRPr>
          </a:p>
        </p:txBody>
      </p:sp>
      <p:sp>
        <p:nvSpPr>
          <p:cNvPr id="224295" name="Line 39"/>
          <p:cNvSpPr>
            <a:spLocks noChangeShapeType="1"/>
          </p:cNvSpPr>
          <p:nvPr/>
        </p:nvSpPr>
        <p:spPr bwMode="auto">
          <a:xfrm flipV="1">
            <a:off x="2819400" y="3581400"/>
            <a:ext cx="0" cy="914400"/>
          </a:xfrm>
          <a:prstGeom prst="line">
            <a:avLst/>
          </a:prstGeom>
          <a:noFill/>
          <a:ln w="28575">
            <a:solidFill>
              <a:schemeClr val="tx1"/>
            </a:solidFill>
            <a:round/>
            <a:headEnd/>
            <a:tailEnd/>
          </a:ln>
          <a:effectLst/>
        </p:spPr>
        <p:txBody>
          <a:bodyPr/>
          <a:lstStyle/>
          <a:p>
            <a:endParaRPr lang="en-US"/>
          </a:p>
        </p:txBody>
      </p:sp>
      <p:sp>
        <p:nvSpPr>
          <p:cNvPr id="224296" name="Line 40"/>
          <p:cNvSpPr>
            <a:spLocks noChangeShapeType="1"/>
          </p:cNvSpPr>
          <p:nvPr/>
        </p:nvSpPr>
        <p:spPr bwMode="auto">
          <a:xfrm>
            <a:off x="2819400" y="3581400"/>
            <a:ext cx="990600" cy="0"/>
          </a:xfrm>
          <a:prstGeom prst="line">
            <a:avLst/>
          </a:prstGeom>
          <a:noFill/>
          <a:ln w="28575">
            <a:solidFill>
              <a:schemeClr val="tx1"/>
            </a:solidFill>
            <a:round/>
            <a:headEnd/>
            <a:tailEnd type="triangle" w="med" len="med"/>
          </a:ln>
          <a:effectLst/>
        </p:spPr>
        <p:txBody>
          <a:bodyPr/>
          <a:lstStyle/>
          <a:p>
            <a:endParaRPr lang="en-US"/>
          </a:p>
        </p:txBody>
      </p:sp>
      <p:cxnSp>
        <p:nvCxnSpPr>
          <p:cNvPr id="40" name="Straight Connector 39"/>
          <p:cNvCxnSpPr/>
          <p:nvPr/>
        </p:nvCxnSpPr>
        <p:spPr>
          <a:xfrm rot="5400000">
            <a:off x="2590800" y="6477000"/>
            <a:ext cx="457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2819400" y="6705600"/>
            <a:ext cx="44958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ChangeArrowheads="1"/>
          </p:cNvSpPr>
          <p:nvPr/>
        </p:nvSpPr>
        <p:spPr bwMode="auto">
          <a:xfrm>
            <a:off x="1143000" y="76200"/>
            <a:ext cx="7772400" cy="1143000"/>
          </a:xfrm>
          <a:prstGeom prst="rect">
            <a:avLst/>
          </a:prstGeom>
          <a:noFill/>
          <a:ln w="9525">
            <a:noFill/>
            <a:miter lim="800000"/>
            <a:headEnd/>
            <a:tailEnd/>
          </a:ln>
          <a:effectLst>
            <a:outerShdw dist="35921" dir="2700000" algn="ctr" rotWithShape="0">
              <a:schemeClr val="tx1"/>
            </a:outerShdw>
          </a:effectLst>
        </p:spPr>
        <p:txBody>
          <a:bodyPr anchor="ctr"/>
          <a:lstStyle/>
          <a:p>
            <a:pPr algn="ctr" eaLnBrk="0" hangingPunct="0">
              <a:lnSpc>
                <a:spcPct val="80000"/>
              </a:lnSpc>
            </a:pPr>
            <a:r>
              <a:rPr lang="en-US" sz="4000">
                <a:solidFill>
                  <a:schemeClr val="bg1"/>
                </a:solidFill>
              </a:rPr>
              <a:t>User Services</a:t>
            </a:r>
          </a:p>
        </p:txBody>
      </p:sp>
      <p:sp>
        <p:nvSpPr>
          <p:cNvPr id="217091" name="Rectangle 3"/>
          <p:cNvSpPr>
            <a:spLocks noChangeArrowheads="1"/>
          </p:cNvSpPr>
          <p:nvPr/>
        </p:nvSpPr>
        <p:spPr bwMode="auto">
          <a:xfrm>
            <a:off x="3962400" y="1219200"/>
            <a:ext cx="5257800" cy="5255285"/>
          </a:xfrm>
          <a:prstGeom prst="rect">
            <a:avLst/>
          </a:prstGeom>
          <a:solidFill>
            <a:schemeClr val="bg1"/>
          </a:solidFill>
          <a:ln w="9525" algn="ctr">
            <a:noFill/>
            <a:miter lim="800000"/>
            <a:headEnd/>
            <a:tailEnd/>
          </a:ln>
          <a:effectLst/>
        </p:spPr>
        <p:txBody>
          <a:bodyPr>
            <a:spAutoFit/>
          </a:bodyPr>
          <a:lstStyle/>
          <a:p>
            <a:pPr marL="533400" indent="-533400" eaLnBrk="0" hangingPunct="0">
              <a:spcBef>
                <a:spcPct val="50000"/>
              </a:spcBef>
              <a:buClr>
                <a:srgbClr val="000066"/>
              </a:buClr>
              <a:buSzPct val="70000"/>
            </a:pPr>
            <a:r>
              <a:rPr lang="en-US" sz="2000" b="1" dirty="0"/>
              <a:t>       Maintaining information portals to enhance the flow of information between OSDPD/SSD and users:</a:t>
            </a:r>
          </a:p>
          <a:p>
            <a:pPr lvl="1" eaLnBrk="0" hangingPunct="0">
              <a:spcBef>
                <a:spcPct val="50000"/>
              </a:spcBef>
              <a:buClr>
                <a:srgbClr val="000066"/>
              </a:buClr>
              <a:buSzPct val="70000"/>
              <a:buFontTx/>
              <a:buChar char="•"/>
            </a:pPr>
            <a:r>
              <a:rPr lang="en-US" sz="1900" dirty="0"/>
              <a:t> Updated web page with FAQ, contacts, and archive of all notifications</a:t>
            </a:r>
          </a:p>
          <a:p>
            <a:pPr lvl="1" eaLnBrk="0" hangingPunct="0">
              <a:spcBef>
                <a:spcPct val="50000"/>
              </a:spcBef>
              <a:buClr>
                <a:srgbClr val="000066"/>
              </a:buClr>
              <a:buSzPct val="70000"/>
              <a:buFontTx/>
              <a:buChar char="•"/>
            </a:pPr>
            <a:r>
              <a:rPr lang="en-US" sz="1900" dirty="0"/>
              <a:t> E-mail lists, GTS bulletins, Twitter, RSS feeds </a:t>
            </a:r>
            <a:r>
              <a:rPr lang="en-US" sz="1900" dirty="0" smtClean="0"/>
              <a:t> (Twitter: </a:t>
            </a:r>
            <a:r>
              <a:rPr lang="en-US" sz="1900" b="1" i="1" dirty="0" smtClean="0"/>
              <a:t>@</a:t>
            </a:r>
            <a:r>
              <a:rPr lang="en-US" sz="1900" b="1" i="1" dirty="0" err="1" smtClean="0"/>
              <a:t>noaa_osdpd</a:t>
            </a:r>
            <a:r>
              <a:rPr lang="en-US" sz="1900" b="1" i="1" dirty="0" smtClean="0"/>
              <a:t> </a:t>
            </a:r>
            <a:r>
              <a:rPr lang="en-US" sz="1900" dirty="0" smtClean="0"/>
              <a:t>)</a:t>
            </a:r>
            <a:endParaRPr lang="en-US" sz="1900" dirty="0"/>
          </a:p>
          <a:p>
            <a:pPr lvl="1" eaLnBrk="0" hangingPunct="0">
              <a:spcBef>
                <a:spcPct val="50000"/>
              </a:spcBef>
              <a:buClr>
                <a:srgbClr val="000066"/>
              </a:buClr>
              <a:buSzPct val="70000"/>
              <a:buFontTx/>
              <a:buChar char="•"/>
            </a:pPr>
            <a:r>
              <a:rPr lang="en-US" sz="1900" dirty="0"/>
              <a:t> Acquiring Help Desk/CRM Tools with user “portals” for instant access to information </a:t>
            </a:r>
          </a:p>
          <a:p>
            <a:pPr lvl="1" eaLnBrk="0" hangingPunct="0">
              <a:spcBef>
                <a:spcPct val="50000"/>
              </a:spcBef>
              <a:buClr>
                <a:srgbClr val="000066"/>
              </a:buClr>
              <a:buSzPct val="70000"/>
              <a:buFontTx/>
              <a:buChar char="•"/>
            </a:pPr>
            <a:r>
              <a:rPr lang="en-US" sz="1900" dirty="0"/>
              <a:t> Integrating web based information delivery pages with existing SOCC status charts </a:t>
            </a:r>
          </a:p>
          <a:p>
            <a:pPr lvl="1" eaLnBrk="0" hangingPunct="0">
              <a:spcBef>
                <a:spcPct val="50000"/>
              </a:spcBef>
              <a:buClr>
                <a:srgbClr val="000066"/>
              </a:buClr>
              <a:buSzPct val="70000"/>
              <a:buFontTx/>
              <a:buChar char="•"/>
            </a:pPr>
            <a:r>
              <a:rPr lang="en-US" sz="1900" dirty="0"/>
              <a:t> Involved in the development and deployment of the Satellite Product End to End Documentation System (SPEEDS)</a:t>
            </a:r>
          </a:p>
        </p:txBody>
      </p:sp>
      <p:pic>
        <p:nvPicPr>
          <p:cNvPr id="217092" name="Picture 4"/>
          <p:cNvPicPr>
            <a:picLocks noChangeAspect="1" noChangeArrowheads="1"/>
          </p:cNvPicPr>
          <p:nvPr/>
        </p:nvPicPr>
        <p:blipFill>
          <a:blip r:embed="rId2" cstate="email"/>
          <a:srcRect/>
          <a:stretch>
            <a:fillRect/>
          </a:stretch>
        </p:blipFill>
        <p:spPr bwMode="auto">
          <a:xfrm>
            <a:off x="152400" y="1187450"/>
            <a:ext cx="2209800" cy="2103438"/>
          </a:xfrm>
          <a:prstGeom prst="rect">
            <a:avLst/>
          </a:prstGeom>
          <a:noFill/>
          <a:ln w="9525" algn="ctr">
            <a:noFill/>
            <a:miter lim="800000"/>
            <a:headEnd/>
            <a:tailEnd/>
          </a:ln>
          <a:effectLst/>
        </p:spPr>
      </p:pic>
      <p:pic>
        <p:nvPicPr>
          <p:cNvPr id="217093" name="Picture 5"/>
          <p:cNvPicPr>
            <a:picLocks noChangeAspect="1" noChangeArrowheads="1"/>
          </p:cNvPicPr>
          <p:nvPr/>
        </p:nvPicPr>
        <p:blipFill>
          <a:blip r:embed="rId3" cstate="email"/>
          <a:srcRect/>
          <a:stretch>
            <a:fillRect/>
          </a:stretch>
        </p:blipFill>
        <p:spPr bwMode="auto">
          <a:xfrm>
            <a:off x="115888" y="3352800"/>
            <a:ext cx="2246312" cy="2286000"/>
          </a:xfrm>
          <a:prstGeom prst="rect">
            <a:avLst/>
          </a:prstGeom>
          <a:noFill/>
          <a:ln w="9525" algn="ctr">
            <a:noFill/>
            <a:miter lim="800000"/>
            <a:headEnd/>
            <a:tailEnd/>
          </a:ln>
          <a:effectLst/>
        </p:spPr>
      </p:pic>
      <p:pic>
        <p:nvPicPr>
          <p:cNvPr id="217094" name="Picture 6"/>
          <p:cNvPicPr>
            <a:picLocks noChangeAspect="1" noChangeArrowheads="1"/>
          </p:cNvPicPr>
          <p:nvPr/>
        </p:nvPicPr>
        <p:blipFill>
          <a:blip r:embed="rId4" cstate="email"/>
          <a:srcRect/>
          <a:stretch>
            <a:fillRect/>
          </a:stretch>
        </p:blipFill>
        <p:spPr bwMode="auto">
          <a:xfrm>
            <a:off x="2438400" y="1295400"/>
            <a:ext cx="1816100" cy="2057400"/>
          </a:xfrm>
          <a:prstGeom prst="rect">
            <a:avLst/>
          </a:prstGeom>
          <a:noFill/>
          <a:ln w="9525" algn="ctr">
            <a:noFill/>
            <a:miter lim="800000"/>
            <a:headEnd/>
            <a:tailEnd/>
          </a:ln>
          <a:effectLst/>
        </p:spPr>
      </p:pic>
      <p:pic>
        <p:nvPicPr>
          <p:cNvPr id="217095" name="Picture 7"/>
          <p:cNvPicPr>
            <a:picLocks noChangeAspect="1" noChangeArrowheads="1"/>
          </p:cNvPicPr>
          <p:nvPr/>
        </p:nvPicPr>
        <p:blipFill>
          <a:blip r:embed="rId5" cstate="email"/>
          <a:srcRect/>
          <a:stretch>
            <a:fillRect/>
          </a:stretch>
        </p:blipFill>
        <p:spPr bwMode="auto">
          <a:xfrm>
            <a:off x="2438400" y="3367088"/>
            <a:ext cx="1976438" cy="2347912"/>
          </a:xfrm>
          <a:prstGeom prst="rect">
            <a:avLst/>
          </a:prstGeom>
          <a:noFill/>
          <a:ln w="9525" algn="ctr">
            <a:noFill/>
            <a:miter lim="800000"/>
            <a:headEnd/>
            <a:tailEnd/>
          </a:ln>
          <a:effectLst/>
        </p:spPr>
      </p:pic>
      <p:sp>
        <p:nvSpPr>
          <p:cNvPr id="217096" name="Text Box 8"/>
          <p:cNvSpPr txBox="1">
            <a:spLocks noChangeArrowheads="1"/>
          </p:cNvSpPr>
          <p:nvPr/>
        </p:nvSpPr>
        <p:spPr bwMode="auto">
          <a:xfrm>
            <a:off x="152400" y="5638800"/>
            <a:ext cx="4343400" cy="2443163"/>
          </a:xfrm>
          <a:prstGeom prst="rect">
            <a:avLst/>
          </a:prstGeom>
          <a:noFill/>
          <a:ln w="63500">
            <a:noFill/>
            <a:miter lim="800000"/>
            <a:headEnd/>
            <a:tailEnd/>
          </a:ln>
          <a:effectLst/>
        </p:spPr>
        <p:txBody>
          <a:bodyPr>
            <a:spAutoFit/>
          </a:bodyPr>
          <a:lstStyle/>
          <a:p>
            <a:pPr>
              <a:spcBef>
                <a:spcPct val="50000"/>
              </a:spcBef>
            </a:pPr>
            <a:r>
              <a:rPr lang="en-US" sz="2800" b="1">
                <a:hlinkClick r:id="rId6"/>
              </a:rPr>
              <a:t>www.osdpd.noaa.gov</a:t>
            </a:r>
            <a:endParaRPr lang="en-US" sz="2800" b="1"/>
          </a:p>
          <a:p>
            <a:pPr>
              <a:spcBef>
                <a:spcPct val="50000"/>
              </a:spcBef>
            </a:pPr>
            <a:r>
              <a:rPr lang="en-US" sz="2800" b="1">
                <a:hlinkClick r:id="rId7"/>
              </a:rPr>
              <a:t>www.oso.noaa.gov</a:t>
            </a:r>
            <a:endParaRPr lang="en-US" sz="2800" b="1"/>
          </a:p>
          <a:p>
            <a:pPr>
              <a:spcBef>
                <a:spcPct val="50000"/>
              </a:spcBef>
            </a:pPr>
            <a:endParaRPr lang="en-US" sz="2800" b="1"/>
          </a:p>
          <a:p>
            <a:pPr>
              <a:spcBef>
                <a:spcPct val="50000"/>
              </a:spcBef>
            </a:pPr>
            <a:endParaRPr lang="en-US" sz="2800" b="1"/>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defRPr/>
            </a:pPr>
            <a:r>
              <a:rPr lang="en-US" sz="4000" dirty="0" smtClean="0">
                <a:ea typeface="+mn-ea"/>
                <a:cs typeface="+mn-cs"/>
              </a:rPr>
              <a:t>Smoke and Fire Detection </a:t>
            </a:r>
            <a:endParaRPr lang="en-US" sz="4000" dirty="0"/>
          </a:p>
        </p:txBody>
      </p:sp>
      <p:sp>
        <p:nvSpPr>
          <p:cNvPr id="4" name="Slide Number Placeholder 3"/>
          <p:cNvSpPr>
            <a:spLocks noGrp="1"/>
          </p:cNvSpPr>
          <p:nvPr>
            <p:ph type="sldNum" sz="quarter" idx="12"/>
          </p:nvPr>
        </p:nvSpPr>
        <p:spPr/>
        <p:txBody>
          <a:bodyPr/>
          <a:lstStyle/>
          <a:p>
            <a:fld id="{014F6455-80A1-42DE-9860-22FDDEB5BEB8}" type="slidenum">
              <a:rPr lang="en-US" smtClean="0"/>
              <a:pPr/>
              <a:t>37</a:t>
            </a:fld>
            <a:endParaRPr lang="en-US"/>
          </a:p>
        </p:txBody>
      </p:sp>
      <p:pic>
        <p:nvPicPr>
          <p:cNvPr id="6" name="Picture 8"/>
          <p:cNvPicPr>
            <a:picLocks noChangeAspect="1" noChangeArrowheads="1"/>
          </p:cNvPicPr>
          <p:nvPr/>
        </p:nvPicPr>
        <p:blipFill>
          <a:blip r:embed="rId3"/>
          <a:srcRect l="24001" t="37294" r="42000" b="14323"/>
          <a:stretch>
            <a:fillRect/>
          </a:stretch>
        </p:blipFill>
        <p:spPr>
          <a:xfrm>
            <a:off x="5216151" y="4114800"/>
            <a:ext cx="3470649" cy="2725738"/>
          </a:xfrm>
          <a:prstGeom prst="rect">
            <a:avLst/>
          </a:prstGeom>
          <a:noFill/>
        </p:spPr>
      </p:pic>
      <p:pic>
        <p:nvPicPr>
          <p:cNvPr id="7" name="Picture 10"/>
          <p:cNvPicPr>
            <a:picLocks noChangeAspect="1" noChangeArrowheads="1"/>
          </p:cNvPicPr>
          <p:nvPr/>
        </p:nvPicPr>
        <p:blipFill>
          <a:blip r:embed="rId4"/>
          <a:srcRect/>
          <a:stretch>
            <a:fillRect/>
          </a:stretch>
        </p:blipFill>
        <p:spPr>
          <a:xfrm>
            <a:off x="304800" y="3733800"/>
            <a:ext cx="3886200" cy="3052961"/>
          </a:xfrm>
          <a:prstGeom prst="rect">
            <a:avLst/>
          </a:prstGeom>
          <a:noFill/>
        </p:spPr>
      </p:pic>
      <p:sp>
        <p:nvSpPr>
          <p:cNvPr id="8" name="Text Box 12"/>
          <p:cNvSpPr txBox="1">
            <a:spLocks noChangeArrowheads="1"/>
          </p:cNvSpPr>
          <p:nvPr/>
        </p:nvSpPr>
        <p:spPr bwMode="auto">
          <a:xfrm>
            <a:off x="228600" y="1447800"/>
            <a:ext cx="4572000" cy="2170112"/>
          </a:xfrm>
          <a:prstGeom prst="rect">
            <a:avLst/>
          </a:prstGeom>
          <a:noFill/>
          <a:ln w="9525">
            <a:noFill/>
            <a:miter lim="800000"/>
            <a:headEnd/>
            <a:tailEnd/>
          </a:ln>
          <a:effectLst/>
        </p:spPr>
        <p:txBody>
          <a:bodyPr>
            <a:spAutoFit/>
          </a:bodyPr>
          <a:lstStyle/>
          <a:p>
            <a:pPr>
              <a:spcBef>
                <a:spcPct val="50000"/>
              </a:spcBef>
              <a:defRPr/>
            </a:pPr>
            <a:r>
              <a:rPr lang="en-US" sz="1600" dirty="0">
                <a:latin typeface="Verdana" pitchFamily="34" charset="0"/>
              </a:rPr>
              <a:t>GOES and POES imagery, products, and analyses support State and Federal firefighting programs by detecting and tracking areas of smoke, and detecting and monitoring large wildfires.</a:t>
            </a:r>
          </a:p>
          <a:p>
            <a:pPr>
              <a:spcBef>
                <a:spcPct val="50000"/>
              </a:spcBef>
              <a:defRPr/>
            </a:pPr>
            <a:r>
              <a:rPr lang="en-US" sz="1600" dirty="0">
                <a:latin typeface="Verdana" pitchFamily="34" charset="0"/>
              </a:rPr>
              <a:t>Analysis of smoke and fire, performed 2x/day, sent to field centers and input into local weather models to forecast AQ.</a:t>
            </a:r>
          </a:p>
        </p:txBody>
      </p:sp>
      <p:pic>
        <p:nvPicPr>
          <p:cNvPr id="10" name="NCfires.avi">
            <a:hlinkClick r:id="" action="ppaction://media"/>
          </p:cNvPr>
          <p:cNvPicPr>
            <a:picLocks noRot="1" noChangeAspect="1"/>
          </p:cNvPicPr>
          <p:nvPr>
            <a:videoFile r:link="rId1"/>
          </p:nvPr>
        </p:nvPicPr>
        <p:blipFill>
          <a:blip r:embed="rId5"/>
          <a:stretch>
            <a:fillRect/>
          </a:stretch>
        </p:blipFill>
        <p:spPr>
          <a:xfrm>
            <a:off x="4800600" y="1295400"/>
            <a:ext cx="4114800" cy="2743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smtClean="0"/>
              <a:t>Southern California Wildfires</a:t>
            </a:r>
            <a:endParaRPr lang="en-US" sz="4000" dirty="0"/>
          </a:p>
        </p:txBody>
      </p:sp>
      <p:sp>
        <p:nvSpPr>
          <p:cNvPr id="4" name="Slide Number Placeholder 3"/>
          <p:cNvSpPr>
            <a:spLocks noGrp="1"/>
          </p:cNvSpPr>
          <p:nvPr>
            <p:ph type="sldNum" sz="quarter" idx="12"/>
          </p:nvPr>
        </p:nvSpPr>
        <p:spPr/>
        <p:txBody>
          <a:bodyPr/>
          <a:lstStyle/>
          <a:p>
            <a:fld id="{014F6455-80A1-42DE-9860-22FDDEB5BEB8}" type="slidenum">
              <a:rPr lang="en-US" smtClean="0"/>
              <a:pPr/>
              <a:t>38</a:t>
            </a:fld>
            <a:endParaRPr lang="en-US"/>
          </a:p>
        </p:txBody>
      </p:sp>
      <p:pic>
        <p:nvPicPr>
          <p:cNvPr id="6" name="Picture 5" descr="DSCF0638"/>
          <p:cNvPicPr>
            <a:picLocks noChangeAspect="1" noChangeArrowheads="1"/>
          </p:cNvPicPr>
          <p:nvPr/>
        </p:nvPicPr>
        <p:blipFill>
          <a:blip r:embed="rId2"/>
          <a:srcRect/>
          <a:stretch>
            <a:fillRect/>
          </a:stretch>
        </p:blipFill>
        <p:spPr>
          <a:xfrm>
            <a:off x="5638800" y="4610100"/>
            <a:ext cx="2895600" cy="2171700"/>
          </a:xfrm>
          <a:prstGeom prst="rect">
            <a:avLst/>
          </a:prstGeom>
          <a:noFill/>
        </p:spPr>
      </p:pic>
      <p:pic>
        <p:nvPicPr>
          <p:cNvPr id="7" name="Picture 8" descr="casmoke-crop"/>
          <p:cNvPicPr>
            <a:picLocks noChangeAspect="1" noChangeArrowheads="1" noCrop="1"/>
          </p:cNvPicPr>
          <p:nvPr/>
        </p:nvPicPr>
        <p:blipFill>
          <a:blip r:embed="rId3"/>
          <a:srcRect/>
          <a:stretch>
            <a:fillRect/>
          </a:stretch>
        </p:blipFill>
        <p:spPr>
          <a:xfrm>
            <a:off x="76200" y="1519237"/>
            <a:ext cx="4191000" cy="2976563"/>
          </a:xfrm>
          <a:prstGeom prst="rect">
            <a:avLst/>
          </a:prstGeom>
          <a:noFill/>
        </p:spPr>
      </p:pic>
      <p:pic>
        <p:nvPicPr>
          <p:cNvPr id="8" name="Picture 10" descr="ca-smoke-hysplit"/>
          <p:cNvPicPr>
            <a:picLocks noChangeAspect="1" noChangeArrowheads="1"/>
          </p:cNvPicPr>
          <p:nvPr/>
        </p:nvPicPr>
        <p:blipFill>
          <a:blip r:embed="rId4"/>
          <a:srcRect/>
          <a:stretch>
            <a:fillRect/>
          </a:stretch>
        </p:blipFill>
        <p:spPr bwMode="auto">
          <a:xfrm>
            <a:off x="2590799" y="4572000"/>
            <a:ext cx="2378607" cy="2219325"/>
          </a:xfrm>
          <a:prstGeom prst="rect">
            <a:avLst/>
          </a:prstGeom>
          <a:noFill/>
          <a:ln w="9525">
            <a:noFill/>
            <a:miter lim="800000"/>
            <a:headEnd/>
            <a:tailEnd/>
          </a:ln>
        </p:spPr>
      </p:pic>
      <p:pic>
        <p:nvPicPr>
          <p:cNvPr id="9" name="Picture 11"/>
          <p:cNvPicPr>
            <a:picLocks noChangeAspect="1" noChangeArrowheads="1"/>
          </p:cNvPicPr>
          <p:nvPr/>
        </p:nvPicPr>
        <p:blipFill>
          <a:blip r:embed="rId5"/>
          <a:srcRect/>
          <a:stretch>
            <a:fillRect/>
          </a:stretch>
        </p:blipFill>
        <p:spPr bwMode="auto">
          <a:xfrm>
            <a:off x="228600" y="4816475"/>
            <a:ext cx="2286000" cy="1965325"/>
          </a:xfrm>
          <a:prstGeom prst="rect">
            <a:avLst/>
          </a:prstGeom>
          <a:noFill/>
          <a:ln w="9525">
            <a:noFill/>
            <a:miter lim="800000"/>
            <a:headEnd/>
            <a:tailEnd/>
          </a:ln>
        </p:spPr>
      </p:pic>
      <p:sp>
        <p:nvSpPr>
          <p:cNvPr id="10" name="Text Box 12"/>
          <p:cNvSpPr txBox="1">
            <a:spLocks noChangeArrowheads="1"/>
          </p:cNvSpPr>
          <p:nvPr/>
        </p:nvSpPr>
        <p:spPr bwMode="auto">
          <a:xfrm>
            <a:off x="4495800" y="1828800"/>
            <a:ext cx="4572000" cy="2292350"/>
          </a:xfrm>
          <a:prstGeom prst="rect">
            <a:avLst/>
          </a:prstGeom>
          <a:noFill/>
          <a:ln w="9525">
            <a:noFill/>
            <a:miter lim="800000"/>
            <a:headEnd/>
            <a:tailEnd/>
          </a:ln>
          <a:effectLst/>
        </p:spPr>
        <p:txBody>
          <a:bodyPr>
            <a:spAutoFit/>
          </a:bodyPr>
          <a:lstStyle/>
          <a:p>
            <a:pPr>
              <a:spcBef>
                <a:spcPct val="50000"/>
              </a:spcBef>
              <a:defRPr/>
            </a:pPr>
            <a:r>
              <a:rPr lang="en-US" sz="1600" dirty="0">
                <a:latin typeface="Verdana" pitchFamily="34" charset="0"/>
              </a:rPr>
              <a:t>Infrared and visible sensors on board Geostationary and low Earth orbiting satellites can detect heat signatures such as fires, and show the aerial extent of smoke from those fires. Smoke locations are derived from the measurements, then sent to the National Weather Service as input into regional and local Air Quality models.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smtClean="0"/>
              <a:t>OSPO/NIC Sea Ice Products</a:t>
            </a:r>
            <a:br>
              <a:rPr lang="en-US" sz="4000" dirty="0" smtClean="0"/>
            </a:br>
            <a:r>
              <a:rPr lang="en-US" sz="3200" dirty="0" smtClean="0">
                <a:cs typeface="Arial" charset="0"/>
              </a:rPr>
              <a:t> www.natice.noaa.gov</a:t>
            </a:r>
            <a:endParaRPr lang="en-US" sz="4000" dirty="0"/>
          </a:p>
        </p:txBody>
      </p:sp>
      <p:sp>
        <p:nvSpPr>
          <p:cNvPr id="3" name="Slide Number Placeholder 2"/>
          <p:cNvSpPr>
            <a:spLocks noGrp="1"/>
          </p:cNvSpPr>
          <p:nvPr>
            <p:ph type="sldNum" sz="quarter" idx="12"/>
          </p:nvPr>
        </p:nvSpPr>
        <p:spPr/>
        <p:txBody>
          <a:bodyPr/>
          <a:lstStyle/>
          <a:p>
            <a:fld id="{34D97831-A021-4845-A965-87110FD37BA4}" type="slidenum">
              <a:rPr lang="en-US" smtClean="0"/>
              <a:pPr/>
              <a:t>39</a:t>
            </a:fld>
            <a:endParaRPr lang="en-US"/>
          </a:p>
        </p:txBody>
      </p:sp>
      <p:pic>
        <p:nvPicPr>
          <p:cNvPr id="4" name="Picture 5" descr="small_oblique_globes_01a_72dpi.tif"/>
          <p:cNvPicPr>
            <a:picLocks noChangeAspect="1"/>
          </p:cNvPicPr>
          <p:nvPr/>
        </p:nvPicPr>
        <p:blipFill>
          <a:blip r:embed="rId2"/>
          <a:srcRect/>
          <a:stretch>
            <a:fillRect/>
          </a:stretch>
        </p:blipFill>
        <p:spPr bwMode="auto">
          <a:xfrm>
            <a:off x="4648200" y="1066800"/>
            <a:ext cx="4495800" cy="2805113"/>
          </a:xfrm>
          <a:prstGeom prst="rect">
            <a:avLst/>
          </a:prstGeom>
          <a:noFill/>
          <a:ln w="9525">
            <a:noFill/>
            <a:miter lim="800000"/>
            <a:headEnd/>
            <a:tailEnd/>
          </a:ln>
        </p:spPr>
      </p:pic>
      <p:sp>
        <p:nvSpPr>
          <p:cNvPr id="5" name="Rectangle 7"/>
          <p:cNvSpPr>
            <a:spLocks noChangeArrowheads="1"/>
          </p:cNvSpPr>
          <p:nvPr/>
        </p:nvSpPr>
        <p:spPr bwMode="auto">
          <a:xfrm>
            <a:off x="152400" y="914400"/>
            <a:ext cx="4495800" cy="5665788"/>
          </a:xfrm>
          <a:prstGeom prst="rect">
            <a:avLst/>
          </a:prstGeom>
          <a:noFill/>
          <a:ln w="28575">
            <a:noFill/>
            <a:miter lim="800000"/>
            <a:headEnd/>
            <a:tailEnd/>
          </a:ln>
        </p:spPr>
        <p:txBody>
          <a:bodyPr>
            <a:spAutoFit/>
          </a:bodyPr>
          <a:lstStyle/>
          <a:p>
            <a:pPr algn="ctr"/>
            <a:endParaRPr lang="en-US" b="1" i="1" u="sng">
              <a:solidFill>
                <a:srgbClr val="000099"/>
              </a:solidFill>
              <a:cs typeface="Arial" charset="0"/>
            </a:endParaRPr>
          </a:p>
          <a:p>
            <a:pPr algn="ctr"/>
            <a:r>
              <a:rPr lang="en-US" b="1" u="sng">
                <a:solidFill>
                  <a:srgbClr val="000099"/>
                </a:solidFill>
                <a:cs typeface="Arial" charset="0"/>
              </a:rPr>
              <a:t>PRODUCTS</a:t>
            </a:r>
          </a:p>
          <a:p>
            <a:pPr algn="ctr"/>
            <a:r>
              <a:rPr lang="en-US" b="1">
                <a:solidFill>
                  <a:srgbClr val="000099"/>
                </a:solidFill>
                <a:cs typeface="Arial" charset="0"/>
              </a:rPr>
              <a:t>Ice Charts for Northern and Southern Hemispheres</a:t>
            </a:r>
          </a:p>
          <a:p>
            <a:pPr algn="ctr"/>
            <a:r>
              <a:rPr lang="en-US" b="1">
                <a:cs typeface="Arial" charset="0"/>
              </a:rPr>
              <a:t>Sea Ice Forecast and Outlooks</a:t>
            </a:r>
          </a:p>
          <a:p>
            <a:pPr algn="ctr"/>
            <a:r>
              <a:rPr lang="en-US" b="1">
                <a:solidFill>
                  <a:srgbClr val="000099"/>
                </a:solidFill>
                <a:cs typeface="Arial" charset="0"/>
              </a:rPr>
              <a:t>Daily Ice Concentration</a:t>
            </a:r>
          </a:p>
          <a:p>
            <a:pPr algn="ctr"/>
            <a:r>
              <a:rPr lang="en-US" b="1">
                <a:cs typeface="Arial" charset="0"/>
              </a:rPr>
              <a:t>Iceberg Tracking</a:t>
            </a:r>
          </a:p>
          <a:p>
            <a:pPr algn="ctr"/>
            <a:r>
              <a:rPr lang="en-US" b="1">
                <a:solidFill>
                  <a:srgbClr val="000099"/>
                </a:solidFill>
                <a:cs typeface="Arial" charset="0"/>
              </a:rPr>
              <a:t>Special Support for Government Ships</a:t>
            </a:r>
          </a:p>
          <a:p>
            <a:pPr algn="ctr"/>
            <a:endParaRPr lang="en-US" b="1">
              <a:solidFill>
                <a:srgbClr val="000099"/>
              </a:solidFill>
              <a:cs typeface="Arial" charset="0"/>
            </a:endParaRPr>
          </a:p>
          <a:p>
            <a:pPr algn="ctr"/>
            <a:endParaRPr lang="en-US" b="1" i="1">
              <a:solidFill>
                <a:srgbClr val="000099"/>
              </a:solidFill>
              <a:cs typeface="Arial" charset="0"/>
            </a:endParaRPr>
          </a:p>
          <a:p>
            <a:pPr algn="ctr"/>
            <a:r>
              <a:rPr lang="en-US" b="1" u="sng">
                <a:solidFill>
                  <a:srgbClr val="000099"/>
                </a:solidFill>
                <a:cs typeface="Arial" charset="0"/>
              </a:rPr>
              <a:t>Among known CUSTOMERS</a:t>
            </a:r>
          </a:p>
          <a:p>
            <a:pPr algn="ctr"/>
            <a:r>
              <a:rPr lang="en-US" sz="1400" b="1">
                <a:solidFill>
                  <a:srgbClr val="000099"/>
                </a:solidFill>
                <a:cs typeface="Arial" charset="0"/>
              </a:rPr>
              <a:t>National Weather Service – Alaska Region</a:t>
            </a:r>
          </a:p>
          <a:p>
            <a:pPr algn="ctr"/>
            <a:r>
              <a:rPr lang="en-US" sz="1400" b="1">
                <a:cs typeface="Times New Roman" pitchFamily="18" charset="0"/>
              </a:rPr>
              <a:t>NOAA Pacific Marine Environmental Laboratory</a:t>
            </a:r>
            <a:endParaRPr lang="en-US" sz="1400" b="1">
              <a:solidFill>
                <a:srgbClr val="000099"/>
              </a:solidFill>
              <a:cs typeface="Arial" charset="0"/>
            </a:endParaRPr>
          </a:p>
          <a:p>
            <a:pPr algn="ctr"/>
            <a:r>
              <a:rPr lang="en-US" sz="1400" b="1">
                <a:solidFill>
                  <a:srgbClr val="000099"/>
                </a:solidFill>
                <a:cs typeface="Arial" charset="0"/>
              </a:rPr>
              <a:t>North American Ice Service (NAIS)</a:t>
            </a:r>
          </a:p>
          <a:p>
            <a:pPr algn="ctr"/>
            <a:r>
              <a:rPr lang="en-US" sz="1400" b="1">
                <a:cs typeface="Arial" charset="0"/>
              </a:rPr>
              <a:t>US SUBFOR</a:t>
            </a:r>
            <a:r>
              <a:rPr lang="en-US" sz="1400" b="1">
                <a:cs typeface="Times New Roman" pitchFamily="18" charset="0"/>
              </a:rPr>
              <a:t> </a:t>
            </a:r>
          </a:p>
          <a:p>
            <a:pPr algn="ctr"/>
            <a:r>
              <a:rPr lang="en-US" sz="1400" b="1">
                <a:solidFill>
                  <a:srgbClr val="000099"/>
                </a:solidFill>
                <a:cs typeface="Times New Roman" pitchFamily="18" charset="0"/>
              </a:rPr>
              <a:t>Arctic Submarine Lab</a:t>
            </a:r>
          </a:p>
          <a:p>
            <a:pPr algn="ctr"/>
            <a:r>
              <a:rPr lang="en-US" sz="1400" b="1">
                <a:cs typeface="Times New Roman" pitchFamily="18" charset="0"/>
              </a:rPr>
              <a:t>US Coast Guard District Office 17 </a:t>
            </a:r>
          </a:p>
          <a:p>
            <a:pPr algn="ctr"/>
            <a:r>
              <a:rPr lang="en-US" sz="1400" b="1">
                <a:solidFill>
                  <a:srgbClr val="000099"/>
                </a:solidFill>
                <a:cs typeface="Times New Roman" pitchFamily="18" charset="0"/>
              </a:rPr>
              <a:t>Arctic Research Consortium of the United States (ARCUS)</a:t>
            </a:r>
          </a:p>
          <a:p>
            <a:pPr algn="ctr"/>
            <a:r>
              <a:rPr lang="en-US" sz="1400" b="1">
                <a:cs typeface="Times New Roman" pitchFamily="18" charset="0"/>
              </a:rPr>
              <a:t>US Mineral Management Service</a:t>
            </a:r>
          </a:p>
          <a:p>
            <a:pPr algn="ctr"/>
            <a:r>
              <a:rPr lang="en-US" sz="1400" b="1">
                <a:solidFill>
                  <a:srgbClr val="000099"/>
                </a:solidFill>
                <a:cs typeface="Arial" charset="0"/>
              </a:rPr>
              <a:t>Private Companies</a:t>
            </a:r>
          </a:p>
          <a:p>
            <a:pPr algn="ctr"/>
            <a:r>
              <a:rPr lang="en-US" sz="1400" b="1">
                <a:cs typeface="Arial" charset="0"/>
              </a:rPr>
              <a:t>University and Research Groups</a:t>
            </a:r>
          </a:p>
          <a:p>
            <a:pPr algn="ctr"/>
            <a:r>
              <a:rPr lang="en-US" sz="1400" b="1">
                <a:solidFill>
                  <a:srgbClr val="000099"/>
                </a:solidFill>
                <a:cs typeface="Arial" charset="0"/>
              </a:rPr>
              <a:t>Foreign Governments</a:t>
            </a:r>
          </a:p>
        </p:txBody>
      </p:sp>
      <p:sp>
        <p:nvSpPr>
          <p:cNvPr id="6" name="Slide Number Placeholder 58"/>
          <p:cNvSpPr txBox="1">
            <a:spLocks/>
          </p:cNvSpPr>
          <p:nvPr/>
        </p:nvSpPr>
        <p:spPr bwMode="auto">
          <a:xfrm>
            <a:off x="7239000" y="6705600"/>
            <a:ext cx="1905000" cy="304800"/>
          </a:xfrm>
          <a:prstGeom prst="rect">
            <a:avLst/>
          </a:prstGeom>
          <a:noFill/>
          <a:ln w="9525">
            <a:noFill/>
            <a:miter lim="800000"/>
            <a:headEnd/>
            <a:tailEnd/>
          </a:ln>
        </p:spPr>
        <p:txBody>
          <a:bodyPr/>
          <a:lstStyle/>
          <a:p>
            <a:pPr algn="r"/>
            <a:endParaRPr lang="en-US" sz="1200" b="1" i="1">
              <a:latin typeface="Calibri" pitchFamily="34" charset="0"/>
              <a:cs typeface="Times New Roman" pitchFamily="18" charset="0"/>
            </a:endParaRPr>
          </a:p>
        </p:txBody>
      </p:sp>
      <p:sp>
        <p:nvSpPr>
          <p:cNvPr id="7" name="Rectangle 11"/>
          <p:cNvSpPr>
            <a:spLocks noChangeArrowheads="1"/>
          </p:cNvSpPr>
          <p:nvPr/>
        </p:nvSpPr>
        <p:spPr bwMode="auto">
          <a:xfrm>
            <a:off x="1981200" y="1219200"/>
            <a:ext cx="4572000" cy="369888"/>
          </a:xfrm>
          <a:prstGeom prst="rect">
            <a:avLst/>
          </a:prstGeom>
          <a:noFill/>
          <a:ln w="9525">
            <a:noFill/>
            <a:miter lim="800000"/>
            <a:headEnd/>
            <a:tailEnd/>
          </a:ln>
        </p:spPr>
        <p:txBody>
          <a:bodyPr>
            <a:spAutoFit/>
          </a:bodyPr>
          <a:lstStyle/>
          <a:p>
            <a:pPr algn="ctr"/>
            <a:r>
              <a:rPr lang="en-US" b="1" i="1">
                <a:solidFill>
                  <a:srgbClr val="000099"/>
                </a:solidFill>
                <a:cs typeface="Arial" charset="0"/>
              </a:rPr>
              <a:t>   </a:t>
            </a:r>
          </a:p>
        </p:txBody>
      </p:sp>
      <p:pic>
        <p:nvPicPr>
          <p:cNvPr id="8" name="Picture 29"/>
          <p:cNvPicPr>
            <a:picLocks noChangeArrowheads="1"/>
          </p:cNvPicPr>
          <p:nvPr/>
        </p:nvPicPr>
        <p:blipFill>
          <a:blip r:embed="rId3"/>
          <a:srcRect/>
          <a:stretch>
            <a:fillRect/>
          </a:stretch>
        </p:blipFill>
        <p:spPr bwMode="auto">
          <a:xfrm>
            <a:off x="4419600" y="3200400"/>
            <a:ext cx="1905000" cy="1676400"/>
          </a:xfrm>
          <a:prstGeom prst="rect">
            <a:avLst/>
          </a:prstGeom>
          <a:noFill/>
          <a:ln w="9525">
            <a:solidFill>
              <a:schemeClr val="tx1"/>
            </a:solidFill>
            <a:miter lim="800000"/>
            <a:headEnd/>
            <a:tailEnd/>
          </a:ln>
        </p:spPr>
      </p:pic>
      <p:grpSp>
        <p:nvGrpSpPr>
          <p:cNvPr id="9" name="Group 45"/>
          <p:cNvGrpSpPr>
            <a:grpSpLocks/>
          </p:cNvGrpSpPr>
          <p:nvPr/>
        </p:nvGrpSpPr>
        <p:grpSpPr bwMode="auto">
          <a:xfrm>
            <a:off x="4648200" y="5334000"/>
            <a:ext cx="4191000" cy="1589088"/>
            <a:chOff x="5410200" y="530235"/>
            <a:chExt cx="8229602" cy="3418349"/>
          </a:xfrm>
        </p:grpSpPr>
        <p:pic>
          <p:nvPicPr>
            <p:cNvPr id="10" name="Picture 14" descr="HEALY.JPG"/>
            <p:cNvPicPr>
              <a:picLocks noChangeAspect="1"/>
            </p:cNvPicPr>
            <p:nvPr/>
          </p:nvPicPr>
          <p:blipFill>
            <a:blip r:embed="rId4"/>
            <a:srcRect b="8347"/>
            <a:stretch>
              <a:fillRect/>
            </a:stretch>
          </p:blipFill>
          <p:spPr bwMode="auto">
            <a:xfrm>
              <a:off x="5562600" y="530235"/>
              <a:ext cx="8001002" cy="3279419"/>
            </a:xfrm>
            <a:prstGeom prst="rect">
              <a:avLst/>
            </a:prstGeom>
            <a:noFill/>
            <a:ln w="25400">
              <a:solidFill>
                <a:schemeClr val="tx1"/>
              </a:solidFill>
              <a:miter lim="800000"/>
              <a:headEnd/>
              <a:tailEnd/>
            </a:ln>
          </p:spPr>
        </p:pic>
        <p:sp>
          <p:nvSpPr>
            <p:cNvPr id="11" name="TextBox 15"/>
            <p:cNvSpPr txBox="1">
              <a:spLocks noChangeArrowheads="1"/>
            </p:cNvSpPr>
            <p:nvPr/>
          </p:nvSpPr>
          <p:spPr bwMode="auto">
            <a:xfrm>
              <a:off x="5410200" y="3352524"/>
              <a:ext cx="8229602" cy="596060"/>
            </a:xfrm>
            <a:prstGeom prst="rect">
              <a:avLst/>
            </a:prstGeom>
            <a:noFill/>
            <a:ln w="9525">
              <a:noFill/>
              <a:miter lim="800000"/>
              <a:headEnd/>
              <a:tailEnd/>
            </a:ln>
          </p:spPr>
          <p:txBody>
            <a:bodyPr>
              <a:spAutoFit/>
            </a:bodyPr>
            <a:lstStyle/>
            <a:p>
              <a:pPr algn="ctr"/>
              <a:r>
                <a:rPr lang="en-US" sz="1200" b="1">
                  <a:solidFill>
                    <a:schemeClr val="bg1"/>
                  </a:solidFill>
                  <a:cs typeface="Times New Roman" pitchFamily="18" charset="0"/>
                </a:rPr>
                <a:t>USCGC HEALY conducts operations in the Chukchi</a:t>
              </a:r>
            </a:p>
          </p:txBody>
        </p:sp>
      </p:grpSp>
      <p:pic>
        <p:nvPicPr>
          <p:cNvPr id="12" name="Picture 18" descr="freeman2006JUNE08.jpg"/>
          <p:cNvPicPr>
            <a:picLocks noChangeAspect="1"/>
          </p:cNvPicPr>
          <p:nvPr/>
        </p:nvPicPr>
        <p:blipFill>
          <a:blip r:embed="rId5"/>
          <a:srcRect/>
          <a:stretch>
            <a:fillRect/>
          </a:stretch>
        </p:blipFill>
        <p:spPr bwMode="auto">
          <a:xfrm>
            <a:off x="6477000" y="3886200"/>
            <a:ext cx="1971675" cy="1524000"/>
          </a:xfrm>
          <a:prstGeom prst="rect">
            <a:avLst/>
          </a:prstGeom>
          <a:noFill/>
          <a:ln w="9525">
            <a:noFill/>
            <a:miter lim="800000"/>
            <a:headEnd/>
            <a:tailEnd/>
          </a:ln>
        </p:spPr>
      </p:pic>
      <p:pic>
        <p:nvPicPr>
          <p:cNvPr id="13" name="Picture 9" descr="alex-DC07_0016_091 sunset.jpg"/>
          <p:cNvPicPr>
            <a:picLocks noChangeAspect="1"/>
          </p:cNvPicPr>
          <p:nvPr/>
        </p:nvPicPr>
        <p:blipFill>
          <a:blip r:embed="rId6"/>
          <a:srcRect/>
          <a:stretch>
            <a:fillRect/>
          </a:stretch>
        </p:blipFill>
        <p:spPr bwMode="auto">
          <a:xfrm>
            <a:off x="5257800" y="3886200"/>
            <a:ext cx="1371600" cy="2057400"/>
          </a:xfrm>
          <a:prstGeom prst="rect">
            <a:avLst/>
          </a:prstGeom>
          <a:noFill/>
          <a:ln w="28575">
            <a:solidFill>
              <a:schemeClr val="tx1"/>
            </a:solid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101F16A-ADF7-466D-BD97-EE24733141B4}" type="slidenum">
              <a:rPr lang="en-US" smtClean="0"/>
              <a:pPr/>
              <a:t>4</a:t>
            </a:fld>
            <a:endParaRPr lang="en-US"/>
          </a:p>
        </p:txBody>
      </p:sp>
      <p:sp>
        <p:nvSpPr>
          <p:cNvPr id="3" name="Slide Number Placeholder 2"/>
          <p:cNvSpPr txBox="1">
            <a:spLocks/>
          </p:cNvSpPr>
          <p:nvPr/>
        </p:nvSpPr>
        <p:spPr bwMode="auto">
          <a:xfrm>
            <a:off x="8686800" y="6534150"/>
            <a:ext cx="4572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BC88ED62-BCC3-4C08-AC02-826FAC4192A9}" type="slidenum">
              <a:rPr kumimoji="0" lang="en-US" sz="1400" b="0" i="0" u="none" strike="noStrike" kern="1200" cap="none" spc="0" normalizeH="0" baseline="0" noProof="0" smtClean="0">
                <a:ln>
                  <a:noFill/>
                </a:ln>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a:t>
            </a:fld>
            <a:endParaRPr kumimoji="0" lang="en-US" sz="1400" b="0" i="0" u="none" strike="noStrike" kern="1200" cap="none" spc="0" normalizeH="0" baseline="0" noProof="0">
              <a:ln>
                <a:noFill/>
              </a:ln>
              <a:effectLst/>
              <a:uLnTx/>
              <a:uFillTx/>
              <a:latin typeface="Arial" charset="0"/>
              <a:ea typeface="+mn-ea"/>
              <a:cs typeface="+mn-cs"/>
            </a:endParaRPr>
          </a:p>
        </p:txBody>
      </p:sp>
      <p:pic>
        <p:nvPicPr>
          <p:cNvPr id="4" name="Picture 2" descr="XGOHI_IMAGER_FD_B1"/>
          <p:cNvPicPr>
            <a:picLocks noChangeAspect="1" noChangeArrowheads="1"/>
          </p:cNvPicPr>
          <p:nvPr/>
        </p:nvPicPr>
        <p:blipFill>
          <a:blip r:embed="rId2" cstate="email"/>
          <a:srcRect r="13701"/>
          <a:stretch>
            <a:fillRect/>
          </a:stretch>
        </p:blipFill>
        <p:spPr bwMode="auto">
          <a:xfrm>
            <a:off x="6477000" y="3429000"/>
            <a:ext cx="2209800" cy="2209800"/>
          </a:xfrm>
          <a:prstGeom prst="rect">
            <a:avLst/>
          </a:prstGeom>
          <a:noFill/>
        </p:spPr>
      </p:pic>
      <p:pic>
        <p:nvPicPr>
          <p:cNvPr id="5" name="Picture 4" descr="goesSpacecraft"/>
          <p:cNvPicPr>
            <a:picLocks noChangeAspect="1" noChangeArrowheads="1"/>
          </p:cNvPicPr>
          <p:nvPr/>
        </p:nvPicPr>
        <p:blipFill>
          <a:blip r:embed="rId3" cstate="email"/>
          <a:srcRect/>
          <a:stretch>
            <a:fillRect/>
          </a:stretch>
        </p:blipFill>
        <p:spPr bwMode="auto">
          <a:xfrm>
            <a:off x="762000" y="990600"/>
            <a:ext cx="1595438" cy="2463800"/>
          </a:xfrm>
          <a:prstGeom prst="rect">
            <a:avLst/>
          </a:prstGeom>
          <a:noFill/>
        </p:spPr>
      </p:pic>
      <p:pic>
        <p:nvPicPr>
          <p:cNvPr id="6" name="Picture 5" descr="n-q_spacecraft"/>
          <p:cNvPicPr>
            <a:picLocks noChangeAspect="1" noChangeArrowheads="1"/>
          </p:cNvPicPr>
          <p:nvPr/>
        </p:nvPicPr>
        <p:blipFill>
          <a:blip r:embed="rId4" cstate="email"/>
          <a:srcRect/>
          <a:stretch>
            <a:fillRect/>
          </a:stretch>
        </p:blipFill>
        <p:spPr bwMode="auto">
          <a:xfrm>
            <a:off x="2057400" y="4648200"/>
            <a:ext cx="2381250" cy="1766888"/>
          </a:xfrm>
          <a:prstGeom prst="rect">
            <a:avLst/>
          </a:prstGeom>
          <a:noFill/>
        </p:spPr>
      </p:pic>
      <p:sp>
        <p:nvSpPr>
          <p:cNvPr id="7" name="Text Box 6"/>
          <p:cNvSpPr txBox="1">
            <a:spLocks noChangeArrowheads="1"/>
          </p:cNvSpPr>
          <p:nvPr/>
        </p:nvSpPr>
        <p:spPr bwMode="auto">
          <a:xfrm rot="16200000">
            <a:off x="-391318" y="2289968"/>
            <a:ext cx="1454150" cy="366713"/>
          </a:xfrm>
          <a:prstGeom prst="rect">
            <a:avLst/>
          </a:prstGeom>
          <a:noFill/>
          <a:ln w="9525">
            <a:noFill/>
            <a:miter lim="800000"/>
            <a:headEnd/>
            <a:tailEnd/>
          </a:ln>
          <a:effectLst/>
        </p:spPr>
        <p:txBody>
          <a:bodyPr wrap="none">
            <a:spAutoFit/>
          </a:bodyPr>
          <a:lstStyle/>
          <a:p>
            <a:r>
              <a:rPr lang="en-US" b="1"/>
              <a:t>Operational</a:t>
            </a:r>
          </a:p>
        </p:txBody>
      </p:sp>
      <p:sp>
        <p:nvSpPr>
          <p:cNvPr id="8" name="Text Box 7"/>
          <p:cNvSpPr txBox="1">
            <a:spLocks noChangeArrowheads="1"/>
          </p:cNvSpPr>
          <p:nvPr/>
        </p:nvSpPr>
        <p:spPr bwMode="auto">
          <a:xfrm>
            <a:off x="2041525" y="1484313"/>
            <a:ext cx="1174750" cy="641350"/>
          </a:xfrm>
          <a:prstGeom prst="rect">
            <a:avLst/>
          </a:prstGeom>
          <a:noFill/>
          <a:ln w="9525">
            <a:noFill/>
            <a:miter lim="800000"/>
            <a:headEnd/>
            <a:tailEnd/>
          </a:ln>
          <a:effectLst/>
        </p:spPr>
        <p:txBody>
          <a:bodyPr wrap="none">
            <a:spAutoFit/>
          </a:bodyPr>
          <a:lstStyle/>
          <a:p>
            <a:r>
              <a:rPr lang="en-US" b="1"/>
              <a:t>GOES-11</a:t>
            </a:r>
          </a:p>
          <a:p>
            <a:r>
              <a:rPr lang="en-US" b="1"/>
              <a:t>(135W)</a:t>
            </a:r>
          </a:p>
        </p:txBody>
      </p:sp>
      <p:sp>
        <p:nvSpPr>
          <p:cNvPr id="9" name="Text Box 8"/>
          <p:cNvSpPr txBox="1">
            <a:spLocks noChangeArrowheads="1"/>
          </p:cNvSpPr>
          <p:nvPr/>
        </p:nvSpPr>
        <p:spPr bwMode="auto">
          <a:xfrm>
            <a:off x="5410200" y="1371600"/>
            <a:ext cx="1174750" cy="641350"/>
          </a:xfrm>
          <a:prstGeom prst="rect">
            <a:avLst/>
          </a:prstGeom>
          <a:noFill/>
          <a:ln w="9525">
            <a:noFill/>
            <a:miter lim="800000"/>
            <a:headEnd/>
            <a:tailEnd/>
          </a:ln>
          <a:effectLst/>
        </p:spPr>
        <p:txBody>
          <a:bodyPr wrap="none">
            <a:spAutoFit/>
          </a:bodyPr>
          <a:lstStyle/>
          <a:p>
            <a:r>
              <a:rPr lang="en-US" b="1"/>
              <a:t>GOES-13</a:t>
            </a:r>
          </a:p>
          <a:p>
            <a:r>
              <a:rPr lang="en-US" b="1"/>
              <a:t>(75W)</a:t>
            </a:r>
          </a:p>
        </p:txBody>
      </p:sp>
      <p:sp>
        <p:nvSpPr>
          <p:cNvPr id="10" name="Text Box 9"/>
          <p:cNvSpPr txBox="1">
            <a:spLocks noChangeArrowheads="1"/>
          </p:cNvSpPr>
          <p:nvPr/>
        </p:nvSpPr>
        <p:spPr bwMode="auto">
          <a:xfrm>
            <a:off x="1219200" y="5362575"/>
            <a:ext cx="1174750" cy="1190625"/>
          </a:xfrm>
          <a:prstGeom prst="rect">
            <a:avLst/>
          </a:prstGeom>
          <a:noFill/>
          <a:ln w="9525">
            <a:noFill/>
            <a:miter lim="800000"/>
            <a:headEnd/>
            <a:tailEnd/>
          </a:ln>
          <a:effectLst/>
        </p:spPr>
        <p:txBody>
          <a:bodyPr wrap="none">
            <a:spAutoFit/>
          </a:bodyPr>
          <a:lstStyle/>
          <a:p>
            <a:r>
              <a:rPr lang="en-US" b="1" dirty="0"/>
              <a:t>GOES-14</a:t>
            </a:r>
          </a:p>
          <a:p>
            <a:r>
              <a:rPr lang="en-US" b="1" dirty="0"/>
              <a:t>(105W)</a:t>
            </a:r>
          </a:p>
          <a:p>
            <a:r>
              <a:rPr lang="en-US" b="1" dirty="0"/>
              <a:t>In-orbit</a:t>
            </a:r>
          </a:p>
          <a:p>
            <a:r>
              <a:rPr lang="en-US" b="1" dirty="0"/>
              <a:t>Back-up</a:t>
            </a:r>
          </a:p>
        </p:txBody>
      </p:sp>
      <p:sp>
        <p:nvSpPr>
          <p:cNvPr id="11" name="Text Box 10"/>
          <p:cNvSpPr txBox="1">
            <a:spLocks noChangeArrowheads="1"/>
          </p:cNvSpPr>
          <p:nvPr/>
        </p:nvSpPr>
        <p:spPr bwMode="auto">
          <a:xfrm>
            <a:off x="6400800" y="5591175"/>
            <a:ext cx="1797050" cy="915988"/>
          </a:xfrm>
          <a:prstGeom prst="rect">
            <a:avLst/>
          </a:prstGeom>
          <a:noFill/>
          <a:ln w="9525">
            <a:noFill/>
            <a:miter lim="800000"/>
            <a:headEnd/>
            <a:tailEnd/>
          </a:ln>
          <a:effectLst/>
        </p:spPr>
        <p:txBody>
          <a:bodyPr wrap="none">
            <a:spAutoFit/>
          </a:bodyPr>
          <a:lstStyle/>
          <a:p>
            <a:r>
              <a:rPr lang="en-US" b="1"/>
              <a:t>GOES-12</a:t>
            </a:r>
          </a:p>
          <a:p>
            <a:r>
              <a:rPr lang="en-US" b="1"/>
              <a:t>(60W)</a:t>
            </a:r>
          </a:p>
          <a:p>
            <a:r>
              <a:rPr lang="en-US" b="1"/>
              <a:t>South America</a:t>
            </a:r>
          </a:p>
        </p:txBody>
      </p:sp>
      <p:pic>
        <p:nvPicPr>
          <p:cNvPr id="12" name="Picture 11" descr="latest_westvishem"/>
          <p:cNvPicPr>
            <a:picLocks noChangeAspect="1" noChangeArrowheads="1"/>
          </p:cNvPicPr>
          <p:nvPr/>
        </p:nvPicPr>
        <p:blipFill>
          <a:blip r:embed="rId5" cstate="email"/>
          <a:srcRect/>
          <a:stretch>
            <a:fillRect/>
          </a:stretch>
        </p:blipFill>
        <p:spPr bwMode="auto">
          <a:xfrm>
            <a:off x="2362200" y="2143125"/>
            <a:ext cx="2209800" cy="2209800"/>
          </a:xfrm>
          <a:prstGeom prst="rect">
            <a:avLst/>
          </a:prstGeom>
          <a:noFill/>
        </p:spPr>
      </p:pic>
      <p:pic>
        <p:nvPicPr>
          <p:cNvPr id="13" name="Picture 12" descr="latest_eastvishem"/>
          <p:cNvPicPr>
            <a:picLocks noChangeAspect="1" noChangeArrowheads="1"/>
          </p:cNvPicPr>
          <p:nvPr/>
        </p:nvPicPr>
        <p:blipFill>
          <a:blip r:embed="rId6" cstate="email"/>
          <a:srcRect/>
          <a:stretch>
            <a:fillRect/>
          </a:stretch>
        </p:blipFill>
        <p:spPr bwMode="auto">
          <a:xfrm>
            <a:off x="4648200" y="2147888"/>
            <a:ext cx="2209800" cy="2209800"/>
          </a:xfrm>
          <a:prstGeom prst="rect">
            <a:avLst/>
          </a:prstGeom>
          <a:noFill/>
        </p:spPr>
      </p:pic>
      <p:sp>
        <p:nvSpPr>
          <p:cNvPr id="14" name="Text Box 13"/>
          <p:cNvSpPr txBox="1">
            <a:spLocks noChangeArrowheads="1"/>
          </p:cNvSpPr>
          <p:nvPr/>
        </p:nvSpPr>
        <p:spPr bwMode="auto">
          <a:xfrm rot="16200000">
            <a:off x="7928769" y="2296319"/>
            <a:ext cx="1454150" cy="366712"/>
          </a:xfrm>
          <a:prstGeom prst="rect">
            <a:avLst/>
          </a:prstGeom>
          <a:noFill/>
          <a:ln w="9525">
            <a:noFill/>
            <a:miter lim="800000"/>
            <a:headEnd/>
            <a:tailEnd/>
          </a:ln>
          <a:effectLst/>
        </p:spPr>
        <p:txBody>
          <a:bodyPr wrap="none">
            <a:spAutoFit/>
          </a:bodyPr>
          <a:lstStyle/>
          <a:p>
            <a:r>
              <a:rPr lang="en-US" b="1"/>
              <a:t>Operational</a:t>
            </a:r>
          </a:p>
        </p:txBody>
      </p:sp>
      <p:pic>
        <p:nvPicPr>
          <p:cNvPr id="15" name="Picture 14" descr="goesSpacecraft"/>
          <p:cNvPicPr>
            <a:picLocks noChangeAspect="1" noChangeArrowheads="1"/>
          </p:cNvPicPr>
          <p:nvPr/>
        </p:nvPicPr>
        <p:blipFill>
          <a:blip r:embed="rId3" cstate="email"/>
          <a:srcRect/>
          <a:stretch>
            <a:fillRect/>
          </a:stretch>
        </p:blipFill>
        <p:spPr bwMode="auto">
          <a:xfrm>
            <a:off x="7548563" y="4191000"/>
            <a:ext cx="1595437" cy="2463800"/>
          </a:xfrm>
          <a:prstGeom prst="rect">
            <a:avLst/>
          </a:prstGeom>
          <a:noFill/>
        </p:spPr>
      </p:pic>
      <p:pic>
        <p:nvPicPr>
          <p:cNvPr id="16" name="Picture 15" descr="n-q_spacecraft"/>
          <p:cNvPicPr>
            <a:picLocks noChangeAspect="1" noChangeArrowheads="1"/>
          </p:cNvPicPr>
          <p:nvPr/>
        </p:nvPicPr>
        <p:blipFill>
          <a:blip r:embed="rId4" cstate="email"/>
          <a:srcRect/>
          <a:stretch>
            <a:fillRect/>
          </a:stretch>
        </p:blipFill>
        <p:spPr bwMode="auto">
          <a:xfrm>
            <a:off x="6553200" y="914400"/>
            <a:ext cx="2381250" cy="1766888"/>
          </a:xfrm>
          <a:prstGeom prst="rect">
            <a:avLst/>
          </a:prstGeom>
          <a:noFill/>
        </p:spPr>
      </p:pic>
      <p:pic>
        <p:nvPicPr>
          <p:cNvPr id="17" name="Picture 16" descr="n-q_spacecraft"/>
          <p:cNvPicPr>
            <a:picLocks noChangeAspect="1" noChangeArrowheads="1"/>
          </p:cNvPicPr>
          <p:nvPr/>
        </p:nvPicPr>
        <p:blipFill>
          <a:blip r:embed="rId4" cstate="email"/>
          <a:srcRect/>
          <a:stretch>
            <a:fillRect/>
          </a:stretch>
        </p:blipFill>
        <p:spPr bwMode="auto">
          <a:xfrm>
            <a:off x="4400550" y="4648200"/>
            <a:ext cx="2381250" cy="1766888"/>
          </a:xfrm>
          <a:prstGeom prst="rect">
            <a:avLst/>
          </a:prstGeom>
          <a:noFill/>
        </p:spPr>
      </p:pic>
      <p:sp>
        <p:nvSpPr>
          <p:cNvPr id="18" name="Text Box 17"/>
          <p:cNvSpPr txBox="1">
            <a:spLocks noChangeArrowheads="1"/>
          </p:cNvSpPr>
          <p:nvPr/>
        </p:nvSpPr>
        <p:spPr bwMode="auto">
          <a:xfrm>
            <a:off x="3778250" y="5484813"/>
            <a:ext cx="1174750" cy="915987"/>
          </a:xfrm>
          <a:prstGeom prst="rect">
            <a:avLst/>
          </a:prstGeom>
          <a:noFill/>
          <a:ln w="9525">
            <a:noFill/>
            <a:miter lim="800000"/>
            <a:headEnd/>
            <a:tailEnd/>
          </a:ln>
          <a:effectLst/>
        </p:spPr>
        <p:txBody>
          <a:bodyPr wrap="none">
            <a:spAutoFit/>
          </a:bodyPr>
          <a:lstStyle/>
          <a:p>
            <a:r>
              <a:rPr lang="en-US" b="1"/>
              <a:t>GOES-15</a:t>
            </a:r>
          </a:p>
          <a:p>
            <a:r>
              <a:rPr lang="en-US" b="1"/>
              <a:t>(90W)</a:t>
            </a:r>
          </a:p>
          <a:p>
            <a:r>
              <a:rPr lang="en-US" b="1"/>
              <a:t>Testing</a:t>
            </a:r>
          </a:p>
        </p:txBody>
      </p:sp>
      <p:sp>
        <p:nvSpPr>
          <p:cNvPr id="19" name="Text Box 18"/>
          <p:cNvSpPr txBox="1">
            <a:spLocks noChangeArrowheads="1"/>
          </p:cNvSpPr>
          <p:nvPr/>
        </p:nvSpPr>
        <p:spPr bwMode="auto">
          <a:xfrm>
            <a:off x="228600" y="4038600"/>
            <a:ext cx="1905000" cy="561975"/>
          </a:xfrm>
          <a:prstGeom prst="rect">
            <a:avLst/>
          </a:prstGeom>
          <a:solidFill>
            <a:srgbClr val="CCFFCC"/>
          </a:solidFill>
          <a:ln w="12700">
            <a:solidFill>
              <a:schemeClr val="tx1"/>
            </a:solidFill>
            <a:miter lim="800000"/>
            <a:headEnd/>
            <a:tailEnd/>
          </a:ln>
          <a:effectLst/>
        </p:spPr>
        <p:txBody>
          <a:bodyPr>
            <a:spAutoFit/>
          </a:bodyPr>
          <a:lstStyle/>
          <a:p>
            <a:pPr>
              <a:spcBef>
                <a:spcPct val="50000"/>
              </a:spcBef>
            </a:pPr>
            <a:r>
              <a:rPr lang="en-US" sz="1400"/>
              <a:t>Very healthy GOES constellation.</a:t>
            </a:r>
            <a:r>
              <a:rPr lang="en-US" sz="1600"/>
              <a:t> </a:t>
            </a:r>
          </a:p>
        </p:txBody>
      </p:sp>
      <p:sp>
        <p:nvSpPr>
          <p:cNvPr id="20" name="Rectangle 2"/>
          <p:cNvSpPr>
            <a:spLocks noChangeArrowheads="1"/>
          </p:cNvSpPr>
          <p:nvPr/>
        </p:nvSpPr>
        <p:spPr bwMode="auto">
          <a:xfrm>
            <a:off x="0" y="0"/>
            <a:ext cx="9144000" cy="1143000"/>
          </a:xfrm>
          <a:prstGeom prst="rect">
            <a:avLst/>
          </a:prstGeom>
          <a:noFill/>
          <a:ln w="9525">
            <a:noFill/>
            <a:miter lim="800000"/>
            <a:headEnd/>
            <a:tailEnd/>
          </a:ln>
        </p:spPr>
        <p:txBody>
          <a:bodyPr lIns="92075" tIns="46038" rIns="92075" bIns="46038" anchor="ctr"/>
          <a:lstStyle/>
          <a:p>
            <a:pPr>
              <a:lnSpc>
                <a:spcPct val="80000"/>
              </a:lnSpc>
            </a:pPr>
            <a:r>
              <a:rPr lang="en-US" sz="4000" dirty="0">
                <a:solidFill>
                  <a:schemeClr val="bg1"/>
                </a:solidFill>
              </a:rPr>
              <a:t>               </a:t>
            </a:r>
            <a:r>
              <a:rPr lang="en-US" sz="4000" dirty="0" smtClean="0">
                <a:solidFill>
                  <a:schemeClr val="bg1"/>
                </a:solidFill>
              </a:rPr>
              <a:t>Current GOES Configuration</a:t>
            </a:r>
            <a:endParaRPr lang="en-US" sz="4000" dirty="0">
              <a:solidFill>
                <a:schemeClr val="bg1"/>
              </a:solidFill>
            </a:endParaRPr>
          </a:p>
        </p:txBody>
      </p:sp>
      <p:sp>
        <p:nvSpPr>
          <p:cNvPr id="21" name="TextBox 20"/>
          <p:cNvSpPr txBox="1"/>
          <p:nvPr/>
        </p:nvSpPr>
        <p:spPr>
          <a:xfrm>
            <a:off x="152400" y="6553200"/>
            <a:ext cx="5562600" cy="338554"/>
          </a:xfrm>
          <a:prstGeom prst="rect">
            <a:avLst/>
          </a:prstGeom>
          <a:noFill/>
        </p:spPr>
        <p:txBody>
          <a:bodyPr wrap="square" rtlCol="0">
            <a:spAutoFit/>
          </a:bodyPr>
          <a:lstStyle/>
          <a:p>
            <a:r>
              <a:rPr lang="en-US" sz="1600" b="1" dirty="0" smtClean="0"/>
              <a:t>On 11/1/10, GOES-15 will takeover SEM and XRS ops</a:t>
            </a:r>
            <a:endParaRPr lang="en-US" sz="1600" b="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pPr lvl="0" algn="ctr">
              <a:lnSpc>
                <a:spcPct val="100000"/>
              </a:lnSpc>
            </a:pPr>
            <a:r>
              <a:rPr lang="en-US" sz="2800" kern="1200" dirty="0" smtClean="0">
                <a:latin typeface="Arial" charset="0"/>
                <a:ea typeface="+mn-ea"/>
                <a:cs typeface="+mn-cs"/>
              </a:rPr>
              <a:t>OSPO/NIC </a:t>
            </a:r>
            <a:r>
              <a:rPr lang="en-US" sz="2800" kern="1200" dirty="0" smtClean="0">
                <a:latin typeface="Arial" charset="0"/>
                <a:ea typeface="+mn-ea"/>
                <a:cs typeface="Arial" charset="0"/>
              </a:rPr>
              <a:t>Snow and Ice Product (IMS)</a:t>
            </a:r>
            <a:br>
              <a:rPr lang="en-US" sz="2800" kern="1200" dirty="0" smtClean="0">
                <a:latin typeface="Arial" charset="0"/>
                <a:ea typeface="+mn-ea"/>
                <a:cs typeface="Arial" charset="0"/>
              </a:rPr>
            </a:br>
            <a:r>
              <a:rPr lang="en-US" sz="2000" kern="1200" dirty="0" smtClean="0">
                <a:latin typeface="Arial" charset="0"/>
                <a:ea typeface="+mn-ea"/>
                <a:cs typeface="Arial" charset="0"/>
              </a:rPr>
              <a:t>NOAA / National Weather Service Support</a:t>
            </a:r>
            <a:endParaRPr lang="en-US" dirty="0"/>
          </a:p>
        </p:txBody>
      </p:sp>
      <p:sp>
        <p:nvSpPr>
          <p:cNvPr id="3" name="Slide Number Placeholder 2"/>
          <p:cNvSpPr>
            <a:spLocks noGrp="1"/>
          </p:cNvSpPr>
          <p:nvPr>
            <p:ph type="sldNum" sz="quarter" idx="12"/>
          </p:nvPr>
        </p:nvSpPr>
        <p:spPr/>
        <p:txBody>
          <a:bodyPr/>
          <a:lstStyle/>
          <a:p>
            <a:fld id="{34D97831-A021-4845-A965-87110FD37BA4}" type="slidenum">
              <a:rPr lang="en-US" smtClean="0"/>
              <a:pPr/>
              <a:t>40</a:t>
            </a:fld>
            <a:endParaRPr lang="en-US"/>
          </a:p>
        </p:txBody>
      </p:sp>
      <p:pic>
        <p:nvPicPr>
          <p:cNvPr id="4" name="Picture 15" descr="ims2010044_usa"/>
          <p:cNvPicPr>
            <a:picLocks noChangeAspect="1" noChangeArrowheads="1"/>
          </p:cNvPicPr>
          <p:nvPr/>
        </p:nvPicPr>
        <p:blipFill>
          <a:blip r:embed="rId2"/>
          <a:srcRect/>
          <a:stretch>
            <a:fillRect/>
          </a:stretch>
        </p:blipFill>
        <p:spPr bwMode="auto">
          <a:xfrm>
            <a:off x="3733800" y="1447800"/>
            <a:ext cx="3352800" cy="3352800"/>
          </a:xfrm>
          <a:prstGeom prst="rect">
            <a:avLst/>
          </a:prstGeom>
          <a:noFill/>
        </p:spPr>
      </p:pic>
      <p:sp>
        <p:nvSpPr>
          <p:cNvPr id="5" name="Slide Number Placeholder 58"/>
          <p:cNvSpPr txBox="1">
            <a:spLocks/>
          </p:cNvSpPr>
          <p:nvPr/>
        </p:nvSpPr>
        <p:spPr bwMode="auto">
          <a:xfrm>
            <a:off x="7239000" y="6553200"/>
            <a:ext cx="1905000" cy="304800"/>
          </a:xfrm>
          <a:prstGeom prst="rect">
            <a:avLst/>
          </a:prstGeom>
          <a:noFill/>
          <a:ln w="9525">
            <a:noFill/>
            <a:miter lim="800000"/>
            <a:headEnd/>
            <a:tailEnd/>
          </a:ln>
        </p:spPr>
        <p:txBody>
          <a:bodyPr/>
          <a:lstStyle/>
          <a:p>
            <a:pPr algn="r"/>
            <a:endParaRPr lang="en-US" sz="1200" b="1" i="1">
              <a:latin typeface="Calibri" pitchFamily="34" charset="0"/>
              <a:cs typeface="Times New Roman" pitchFamily="18" charset="0"/>
            </a:endParaRPr>
          </a:p>
        </p:txBody>
      </p:sp>
      <p:pic>
        <p:nvPicPr>
          <p:cNvPr id="6" name="Picture 2" descr="http://climate.rutgers.edu/snowcover/images/anom_nhland.gif"/>
          <p:cNvPicPr>
            <a:picLocks noChangeAspect="1" noChangeArrowheads="1"/>
          </p:cNvPicPr>
          <p:nvPr/>
        </p:nvPicPr>
        <p:blipFill>
          <a:blip r:embed="rId3"/>
          <a:srcRect/>
          <a:stretch>
            <a:fillRect/>
          </a:stretch>
        </p:blipFill>
        <p:spPr bwMode="auto">
          <a:xfrm>
            <a:off x="6705600" y="2286000"/>
            <a:ext cx="2438400" cy="2109788"/>
          </a:xfrm>
          <a:prstGeom prst="rect">
            <a:avLst/>
          </a:prstGeom>
          <a:noFill/>
          <a:ln w="9525">
            <a:noFill/>
            <a:miter lim="800000"/>
            <a:headEnd/>
            <a:tailEnd/>
          </a:ln>
        </p:spPr>
      </p:pic>
      <p:pic>
        <p:nvPicPr>
          <p:cNvPr id="7" name="Picture 12" descr="http://www.cpc.ncep.noaa.gov/products/fews/AFGHANISTAN/MM5/images/cpcsnow.jpg"/>
          <p:cNvPicPr>
            <a:picLocks noChangeAspect="1" noChangeArrowheads="1"/>
          </p:cNvPicPr>
          <p:nvPr/>
        </p:nvPicPr>
        <p:blipFill>
          <a:blip r:embed="rId4"/>
          <a:srcRect/>
          <a:stretch>
            <a:fillRect/>
          </a:stretch>
        </p:blipFill>
        <p:spPr bwMode="auto">
          <a:xfrm>
            <a:off x="6934200" y="1066800"/>
            <a:ext cx="2209800" cy="1573213"/>
          </a:xfrm>
          <a:prstGeom prst="rect">
            <a:avLst/>
          </a:prstGeom>
          <a:noFill/>
          <a:ln w="9525">
            <a:noFill/>
            <a:miter lim="800000"/>
            <a:headEnd/>
            <a:tailEnd/>
          </a:ln>
        </p:spPr>
      </p:pic>
      <p:sp>
        <p:nvSpPr>
          <p:cNvPr id="8" name="Text Box 8"/>
          <p:cNvSpPr txBox="1">
            <a:spLocks noChangeArrowheads="1"/>
          </p:cNvSpPr>
          <p:nvPr/>
        </p:nvSpPr>
        <p:spPr bwMode="auto">
          <a:xfrm>
            <a:off x="0" y="1803400"/>
            <a:ext cx="3810000" cy="4978400"/>
          </a:xfrm>
          <a:prstGeom prst="rect">
            <a:avLst/>
          </a:prstGeom>
          <a:noFill/>
          <a:ln w="9525">
            <a:noFill/>
            <a:miter lim="800000"/>
            <a:headEnd/>
            <a:tailEnd/>
          </a:ln>
          <a:effectLst/>
        </p:spPr>
        <p:txBody>
          <a:bodyPr>
            <a:spAutoFit/>
          </a:bodyPr>
          <a:lstStyle/>
          <a:p>
            <a:pPr algn="ctr"/>
            <a:endParaRPr lang="en-US" sz="2400" b="1" i="1" dirty="0">
              <a:effectLst>
                <a:outerShdw blurRad="38100" dist="38100" dir="2700000" algn="tl">
                  <a:srgbClr val="C0C0C0"/>
                </a:outerShdw>
              </a:effectLst>
              <a:cs typeface="Times New Roman" pitchFamily="18" charset="0"/>
            </a:endParaRPr>
          </a:p>
          <a:p>
            <a:pPr algn="ctr"/>
            <a:r>
              <a:rPr lang="en-US" b="1" u="sng" dirty="0">
                <a:solidFill>
                  <a:srgbClr val="1010B0"/>
                </a:solidFill>
                <a:cs typeface="Times New Roman" pitchFamily="18" charset="0"/>
              </a:rPr>
              <a:t>Primary Customers</a:t>
            </a:r>
          </a:p>
          <a:p>
            <a:pPr lvl="1"/>
            <a:r>
              <a:rPr lang="en-US" sz="1600" b="1" i="1" dirty="0">
                <a:cs typeface="Times New Roman" pitchFamily="18" charset="0"/>
              </a:rPr>
              <a:t>NOAA NWS NCEP Environmental Modeling Center (EMC)</a:t>
            </a:r>
            <a:endParaRPr lang="en-US" sz="1600" b="1" i="1" dirty="0">
              <a:solidFill>
                <a:srgbClr val="FF0000"/>
              </a:solidFill>
              <a:cs typeface="Times New Roman" pitchFamily="18" charset="0"/>
            </a:endParaRPr>
          </a:p>
          <a:p>
            <a:pPr lvl="1"/>
            <a:r>
              <a:rPr lang="en-US" sz="1600" b="1" i="1" dirty="0">
                <a:solidFill>
                  <a:srgbClr val="000099"/>
                </a:solidFill>
                <a:cs typeface="Times New Roman" pitchFamily="18" charset="0"/>
              </a:rPr>
              <a:t>Climate Prediction Center (CPC)</a:t>
            </a:r>
          </a:p>
          <a:p>
            <a:pPr lvl="1"/>
            <a:endParaRPr lang="en-US" b="1" dirty="0">
              <a:cs typeface="Times New Roman" pitchFamily="18" charset="0"/>
            </a:endParaRPr>
          </a:p>
          <a:p>
            <a:pPr algn="ctr"/>
            <a:r>
              <a:rPr lang="en-US" b="1" u="sng" dirty="0">
                <a:solidFill>
                  <a:srgbClr val="1010B0"/>
                </a:solidFill>
                <a:cs typeface="Times New Roman" pitchFamily="18" charset="0"/>
              </a:rPr>
              <a:t>Known Secondary Customers</a:t>
            </a:r>
          </a:p>
          <a:p>
            <a:pPr lvl="1">
              <a:buFontTx/>
              <a:buChar char="•"/>
            </a:pPr>
            <a:endParaRPr lang="en-US" b="1" dirty="0">
              <a:cs typeface="Times New Roman" pitchFamily="18" charset="0"/>
            </a:endParaRPr>
          </a:p>
          <a:p>
            <a:pPr lvl="1"/>
            <a:r>
              <a:rPr lang="en-US" sz="1600" b="1" i="1" dirty="0">
                <a:cs typeface="Times New Roman" pitchFamily="18" charset="0"/>
              </a:rPr>
              <a:t>US Army, </a:t>
            </a:r>
            <a:r>
              <a:rPr lang="en-US" sz="1600" b="1" i="1" dirty="0">
                <a:solidFill>
                  <a:srgbClr val="000099"/>
                </a:solidFill>
                <a:cs typeface="Times New Roman" pitchFamily="18" charset="0"/>
              </a:rPr>
              <a:t>US Air Force</a:t>
            </a:r>
            <a:r>
              <a:rPr lang="en-US" sz="1600" b="1" i="1" dirty="0">
                <a:cs typeface="Times New Roman" pitchFamily="18" charset="0"/>
              </a:rPr>
              <a:t>, US Navy, Dept of State, USDA, </a:t>
            </a:r>
            <a:r>
              <a:rPr lang="en-US" sz="1600" b="1" i="1" dirty="0">
                <a:solidFill>
                  <a:srgbClr val="000099"/>
                </a:solidFill>
                <a:cs typeface="Times New Roman" pitchFamily="18" charset="0"/>
              </a:rPr>
              <a:t>NOAA SSD</a:t>
            </a:r>
            <a:r>
              <a:rPr lang="en-US" sz="1600" b="1" i="1" dirty="0">
                <a:cs typeface="Times New Roman" pitchFamily="18" charset="0"/>
              </a:rPr>
              <a:t>, NOAA NWS field offices, US DoT, </a:t>
            </a:r>
            <a:r>
              <a:rPr lang="en-US" sz="1600" b="1" i="1" dirty="0">
                <a:solidFill>
                  <a:srgbClr val="000099"/>
                </a:solidFill>
                <a:cs typeface="Times New Roman" pitchFamily="18" charset="0"/>
              </a:rPr>
              <a:t>Environment Canada</a:t>
            </a:r>
            <a:r>
              <a:rPr lang="en-US" sz="1600" b="1" i="1" dirty="0">
                <a:cs typeface="Times New Roman" pitchFamily="18" charset="0"/>
              </a:rPr>
              <a:t>, EMCWF, </a:t>
            </a:r>
            <a:r>
              <a:rPr lang="en-US" sz="1600" b="1" i="1" dirty="0">
                <a:solidFill>
                  <a:srgbClr val="000099"/>
                </a:solidFill>
                <a:cs typeface="Times New Roman" pitchFamily="18" charset="0"/>
              </a:rPr>
              <a:t>UK Met</a:t>
            </a:r>
            <a:r>
              <a:rPr lang="en-US" sz="1600" b="1" i="1" dirty="0">
                <a:cs typeface="Times New Roman" pitchFamily="18" charset="0"/>
              </a:rPr>
              <a:t>, Numerous Universities, </a:t>
            </a:r>
            <a:r>
              <a:rPr lang="en-US" sz="1600" b="1" i="1" dirty="0">
                <a:solidFill>
                  <a:srgbClr val="000099"/>
                </a:solidFill>
                <a:cs typeface="Times New Roman" pitchFamily="18" charset="0"/>
              </a:rPr>
              <a:t>Weather Channel</a:t>
            </a:r>
            <a:r>
              <a:rPr lang="en-US" sz="1600" b="1" i="1" dirty="0">
                <a:cs typeface="Times New Roman" pitchFamily="18" charset="0"/>
              </a:rPr>
              <a:t>, CNN, </a:t>
            </a:r>
            <a:r>
              <a:rPr lang="en-US" sz="1600" b="1" i="1" dirty="0" err="1">
                <a:solidFill>
                  <a:srgbClr val="000099"/>
                </a:solidFill>
                <a:cs typeface="Times New Roman" pitchFamily="18" charset="0"/>
              </a:rPr>
              <a:t>AccuWeather</a:t>
            </a:r>
            <a:r>
              <a:rPr lang="en-US" sz="1600" b="1" i="1" dirty="0">
                <a:cs typeface="Times New Roman" pitchFamily="18" charset="0"/>
              </a:rPr>
              <a:t>, private companies, and </a:t>
            </a:r>
            <a:r>
              <a:rPr lang="en-US" sz="1600" b="1" i="1" dirty="0">
                <a:solidFill>
                  <a:srgbClr val="000099"/>
                </a:solidFill>
                <a:cs typeface="Times New Roman" pitchFamily="18" charset="0"/>
              </a:rPr>
              <a:t>many general public users.</a:t>
            </a:r>
          </a:p>
          <a:p>
            <a:pPr lvl="1"/>
            <a:endParaRPr lang="en-US" sz="1600" b="1" dirty="0">
              <a:effectLst>
                <a:outerShdw blurRad="38100" dist="38100" dir="2700000" algn="tl">
                  <a:srgbClr val="C0C0C0"/>
                </a:outerShdw>
              </a:effectLst>
              <a:cs typeface="Times New Roman" pitchFamily="18" charset="0"/>
            </a:endParaRPr>
          </a:p>
        </p:txBody>
      </p:sp>
      <p:pic>
        <p:nvPicPr>
          <p:cNvPr id="9" name="Picture 13" descr="IMS Ice Extent for sea ice only."/>
          <p:cNvPicPr>
            <a:picLocks noChangeAspect="1" noChangeArrowheads="1"/>
          </p:cNvPicPr>
          <p:nvPr/>
        </p:nvPicPr>
        <p:blipFill>
          <a:blip r:embed="rId5"/>
          <a:srcRect l="4445" t="8627" r="6667" b="7968"/>
          <a:stretch>
            <a:fillRect/>
          </a:stretch>
        </p:blipFill>
        <p:spPr bwMode="auto">
          <a:xfrm>
            <a:off x="3733800" y="4038600"/>
            <a:ext cx="5257800" cy="2819400"/>
          </a:xfrm>
          <a:prstGeom prst="rect">
            <a:avLst/>
          </a:prstGeom>
          <a:noFill/>
        </p:spPr>
      </p:pic>
      <p:sp>
        <p:nvSpPr>
          <p:cNvPr id="10" name="Rectangle 16"/>
          <p:cNvSpPr>
            <a:spLocks noChangeArrowheads="1"/>
          </p:cNvSpPr>
          <p:nvPr/>
        </p:nvSpPr>
        <p:spPr bwMode="auto">
          <a:xfrm>
            <a:off x="152400" y="1447800"/>
            <a:ext cx="3505200" cy="646331"/>
          </a:xfrm>
          <a:prstGeom prst="rect">
            <a:avLst/>
          </a:prstGeom>
          <a:noFill/>
          <a:ln w="9525">
            <a:noFill/>
            <a:miter lim="800000"/>
            <a:headEnd/>
            <a:tailEnd/>
          </a:ln>
          <a:effectLst/>
        </p:spPr>
        <p:txBody>
          <a:bodyPr wrap="square">
            <a:spAutoFit/>
          </a:bodyPr>
          <a:lstStyle/>
          <a:p>
            <a:pPr algn="ctr"/>
            <a:r>
              <a:rPr lang="en-US" b="1" i="1" dirty="0">
                <a:solidFill>
                  <a:srgbClr val="FF0000"/>
                </a:solidFill>
              </a:rPr>
              <a:t>ASSIMILATED IN MOST NWP </a:t>
            </a:r>
            <a:r>
              <a:rPr lang="en-US" b="1" i="1" dirty="0" smtClean="0">
                <a:solidFill>
                  <a:srgbClr val="FF0000"/>
                </a:solidFill>
              </a:rPr>
              <a:t>MODELS WORLD </a:t>
            </a:r>
            <a:r>
              <a:rPr lang="en-US" b="1" i="1" dirty="0">
                <a:solidFill>
                  <a:srgbClr val="FF0000"/>
                </a:solidFill>
              </a:rPr>
              <a:t>WIDE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5"/>
          <p:cNvSpPr>
            <a:spLocks noGrp="1" noChangeArrowheads="1"/>
          </p:cNvSpPr>
          <p:nvPr>
            <p:ph type="title" idx="4294967295"/>
          </p:nvPr>
        </p:nvSpPr>
        <p:spPr/>
        <p:txBody>
          <a:bodyPr lIns="92075" tIns="46038" rIns="92075" bIns="46038"/>
          <a:lstStyle/>
          <a:p>
            <a:pPr algn="ctr" eaLnBrk="1" hangingPunct="1"/>
            <a:r>
              <a:rPr lang="en-US" sz="3600" dirty="0" smtClean="0"/>
              <a:t>            ESPC Access to Data and Products</a:t>
            </a:r>
          </a:p>
        </p:txBody>
      </p:sp>
      <p:sp>
        <p:nvSpPr>
          <p:cNvPr id="227331" name="Rectangle 6"/>
          <p:cNvSpPr>
            <a:spLocks noGrp="1" noChangeArrowheads="1"/>
          </p:cNvSpPr>
          <p:nvPr>
            <p:ph type="body" idx="4294967295"/>
          </p:nvPr>
        </p:nvSpPr>
        <p:spPr>
          <a:xfrm>
            <a:off x="381000" y="1219200"/>
            <a:ext cx="8324850" cy="5562600"/>
          </a:xfrm>
        </p:spPr>
        <p:txBody>
          <a:bodyPr lIns="92075" tIns="46038" rIns="92075" bIns="46038"/>
          <a:lstStyle/>
          <a:p>
            <a:pPr eaLnBrk="1" hangingPunct="1">
              <a:lnSpc>
                <a:spcPct val="90000"/>
              </a:lnSpc>
              <a:spcBef>
                <a:spcPct val="0"/>
              </a:spcBef>
            </a:pPr>
            <a:r>
              <a:rPr lang="en-US" sz="1800" b="1" dirty="0" smtClean="0"/>
              <a:t>GINI (GOES Ingest and NOAAPORT Interface)</a:t>
            </a:r>
          </a:p>
          <a:p>
            <a:pPr marL="742950" lvl="1" indent="-285750" eaLnBrk="1" hangingPunct="1">
              <a:lnSpc>
                <a:spcPct val="90000"/>
              </a:lnSpc>
              <a:spcBef>
                <a:spcPct val="0"/>
              </a:spcBef>
            </a:pPr>
            <a:r>
              <a:rPr lang="en-US" sz="1600" dirty="0" smtClean="0"/>
              <a:t>McIDAS powered remapped satellite data distributed to NWS for display on AWIPS</a:t>
            </a:r>
          </a:p>
          <a:p>
            <a:pPr marL="742950" lvl="1" indent="-285750" eaLnBrk="1" hangingPunct="1">
              <a:lnSpc>
                <a:spcPct val="90000"/>
              </a:lnSpc>
              <a:spcBef>
                <a:spcPct val="0"/>
              </a:spcBef>
            </a:pPr>
            <a:r>
              <a:rPr lang="en-US" sz="1600" dirty="0" smtClean="0"/>
              <a:t>Derived products (i.e. GOES/POES Sounding Products) generated external to GINI distributed via GINI</a:t>
            </a:r>
          </a:p>
          <a:p>
            <a:pPr marL="742950" lvl="1" indent="-285750" eaLnBrk="1" hangingPunct="1">
              <a:lnSpc>
                <a:spcPct val="90000"/>
              </a:lnSpc>
              <a:spcBef>
                <a:spcPct val="0"/>
              </a:spcBef>
            </a:pPr>
            <a:r>
              <a:rPr lang="en-US" sz="1600" dirty="0" smtClean="0"/>
              <a:t>Available from NWS Broadcast and via McIDAS from select Unidata sites</a:t>
            </a:r>
          </a:p>
          <a:p>
            <a:pPr marL="1085850" lvl="2" indent="-228600" eaLnBrk="1" hangingPunct="1">
              <a:lnSpc>
                <a:spcPct val="90000"/>
              </a:lnSpc>
              <a:spcBef>
                <a:spcPct val="0"/>
              </a:spcBef>
              <a:buFont typeface="Webdings" pitchFamily="18" charset="2"/>
              <a:buNone/>
            </a:pPr>
            <a:endParaRPr lang="en-US" sz="1400" dirty="0" smtClean="0"/>
          </a:p>
          <a:p>
            <a:pPr eaLnBrk="1" hangingPunct="1">
              <a:lnSpc>
                <a:spcPct val="90000"/>
              </a:lnSpc>
              <a:spcBef>
                <a:spcPct val="0"/>
              </a:spcBef>
            </a:pPr>
            <a:r>
              <a:rPr lang="en-US" sz="1800" b="1" dirty="0" smtClean="0"/>
              <a:t>ReBroadcast Services: GeoNETCAST, NOAAPORT</a:t>
            </a:r>
          </a:p>
          <a:p>
            <a:pPr marL="742950" lvl="1" indent="-285750" eaLnBrk="1" hangingPunct="1">
              <a:lnSpc>
                <a:spcPct val="90000"/>
              </a:lnSpc>
              <a:spcBef>
                <a:spcPct val="0"/>
              </a:spcBef>
            </a:pPr>
            <a:r>
              <a:rPr lang="en-US" sz="1600" dirty="0" smtClean="0"/>
              <a:t>GVAR, LRIT, EMWIN, DCS, SARSAT</a:t>
            </a:r>
          </a:p>
          <a:p>
            <a:pPr marL="742950" lvl="1" indent="-285750" eaLnBrk="1" hangingPunct="1">
              <a:lnSpc>
                <a:spcPct val="90000"/>
              </a:lnSpc>
              <a:spcBef>
                <a:spcPct val="0"/>
              </a:spcBef>
            </a:pPr>
            <a:r>
              <a:rPr lang="en-US" sz="1600" dirty="0" smtClean="0"/>
              <a:t>HRPT, VHF, APT, ARGOS</a:t>
            </a:r>
          </a:p>
          <a:p>
            <a:pPr marL="742950" lvl="1" indent="-285750" eaLnBrk="1" hangingPunct="1">
              <a:lnSpc>
                <a:spcPct val="90000"/>
              </a:lnSpc>
              <a:spcBef>
                <a:spcPct val="0"/>
              </a:spcBef>
              <a:buNone/>
            </a:pPr>
            <a:endParaRPr lang="en-US" sz="1600" dirty="0" smtClean="0"/>
          </a:p>
          <a:p>
            <a:pPr eaLnBrk="1" hangingPunct="1">
              <a:lnSpc>
                <a:spcPct val="90000"/>
              </a:lnSpc>
              <a:spcBef>
                <a:spcPct val="0"/>
              </a:spcBef>
            </a:pPr>
            <a:r>
              <a:rPr lang="en-US" sz="1800" b="1" dirty="0" smtClean="0"/>
              <a:t>Internet Distribution (Web, FTP, ADDE)</a:t>
            </a:r>
          </a:p>
          <a:p>
            <a:pPr marL="742950" lvl="1" indent="-285750" eaLnBrk="1" hangingPunct="1">
              <a:lnSpc>
                <a:spcPct val="90000"/>
              </a:lnSpc>
              <a:spcBef>
                <a:spcPct val="0"/>
              </a:spcBef>
            </a:pPr>
            <a:r>
              <a:rPr lang="en-US" sz="1600" dirty="0" smtClean="0">
                <a:hlinkClick r:id="rId3"/>
              </a:rPr>
              <a:t>www.osdpd.noaa.gov</a:t>
            </a:r>
            <a:r>
              <a:rPr lang="en-US" sz="1600" dirty="0" smtClean="0"/>
              <a:t> (links to GIS, JPG, KMZ files)</a:t>
            </a:r>
          </a:p>
          <a:p>
            <a:pPr marL="742950" lvl="1" indent="-285750" eaLnBrk="1" hangingPunct="1">
              <a:lnSpc>
                <a:spcPct val="90000"/>
              </a:lnSpc>
              <a:spcBef>
                <a:spcPct val="0"/>
              </a:spcBef>
            </a:pPr>
            <a:r>
              <a:rPr lang="en-US" sz="1600" dirty="0" smtClean="0"/>
              <a:t>Satepsanone.nesdis.noaa.gov (HTTP and FTP) – download binary files (AREA)</a:t>
            </a:r>
          </a:p>
          <a:p>
            <a:pPr marL="742950" lvl="1" indent="-285750" eaLnBrk="1" hangingPunct="1">
              <a:lnSpc>
                <a:spcPct val="90000"/>
              </a:lnSpc>
              <a:spcBef>
                <a:spcPct val="0"/>
              </a:spcBef>
            </a:pPr>
            <a:r>
              <a:rPr lang="en-US" sz="1600" dirty="0" smtClean="0"/>
              <a:t>ADDE: PUB on satepsanone.nesdis.noaa.gov – public McIDAS</a:t>
            </a:r>
          </a:p>
          <a:p>
            <a:pPr marL="742950" lvl="1" indent="-285750" eaLnBrk="1" hangingPunct="1">
              <a:lnSpc>
                <a:spcPct val="90000"/>
              </a:lnSpc>
              <a:spcBef>
                <a:spcPct val="0"/>
              </a:spcBef>
            </a:pPr>
            <a:endParaRPr lang="en-US" sz="1600" dirty="0" smtClean="0"/>
          </a:p>
        </p:txBody>
      </p:sp>
      <p:pic>
        <p:nvPicPr>
          <p:cNvPr id="4" name="Picture 3" descr="VOLCANO1.JPG"/>
          <p:cNvPicPr>
            <a:picLocks noChangeAspect="1"/>
          </p:cNvPicPr>
          <p:nvPr/>
        </p:nvPicPr>
        <p:blipFill>
          <a:blip r:embed="rId4" cstate="email"/>
          <a:stretch>
            <a:fillRect/>
          </a:stretch>
        </p:blipFill>
        <p:spPr>
          <a:xfrm>
            <a:off x="7239000" y="2667000"/>
            <a:ext cx="1828800" cy="1371600"/>
          </a:xfrm>
          <a:prstGeom prst="rect">
            <a:avLst/>
          </a:prstGeom>
        </p:spPr>
      </p:pic>
      <p:pic>
        <p:nvPicPr>
          <p:cNvPr id="5" name="Picture 4" descr="080902_avhrr_google.jpg"/>
          <p:cNvPicPr>
            <a:picLocks noChangeAspect="1"/>
          </p:cNvPicPr>
          <p:nvPr/>
        </p:nvPicPr>
        <p:blipFill>
          <a:blip r:embed="rId5" cstate="email"/>
          <a:stretch>
            <a:fillRect/>
          </a:stretch>
        </p:blipFill>
        <p:spPr>
          <a:xfrm>
            <a:off x="533400" y="4800600"/>
            <a:ext cx="2057400" cy="1815799"/>
          </a:xfrm>
          <a:prstGeom prst="rect">
            <a:avLst/>
          </a:prstGeom>
        </p:spPr>
      </p:pic>
      <p:pic>
        <p:nvPicPr>
          <p:cNvPr id="6" name="Picture 5" descr="isabel-ir-web-loop1.gif"/>
          <p:cNvPicPr>
            <a:picLocks noChangeAspect="1"/>
          </p:cNvPicPr>
          <p:nvPr/>
        </p:nvPicPr>
        <p:blipFill>
          <a:blip r:embed="rId6" cstate="email"/>
          <a:stretch>
            <a:fillRect/>
          </a:stretch>
        </p:blipFill>
        <p:spPr>
          <a:xfrm>
            <a:off x="2971800" y="4754880"/>
            <a:ext cx="2438400" cy="1950720"/>
          </a:xfrm>
          <a:prstGeom prst="rect">
            <a:avLst/>
          </a:prstGeom>
        </p:spPr>
      </p:pic>
      <p:pic>
        <p:nvPicPr>
          <p:cNvPr id="7" name="Picture 6" descr="psn.modis.2002.3600x1800m.jpg"/>
          <p:cNvPicPr>
            <a:picLocks noChangeAspect="1"/>
          </p:cNvPicPr>
          <p:nvPr/>
        </p:nvPicPr>
        <p:blipFill>
          <a:blip r:embed="rId7" cstate="email"/>
          <a:stretch>
            <a:fillRect/>
          </a:stretch>
        </p:blipFill>
        <p:spPr>
          <a:xfrm>
            <a:off x="5791200" y="4953000"/>
            <a:ext cx="3048000" cy="15240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5"/>
          <p:cNvSpPr>
            <a:spLocks noGrp="1" noChangeArrowheads="1"/>
          </p:cNvSpPr>
          <p:nvPr>
            <p:ph type="title" idx="4294967295"/>
          </p:nvPr>
        </p:nvSpPr>
        <p:spPr/>
        <p:txBody>
          <a:bodyPr lIns="92075" tIns="46038" rIns="92075" bIns="46038"/>
          <a:lstStyle/>
          <a:p>
            <a:pPr algn="ctr" eaLnBrk="1" hangingPunct="1"/>
            <a:r>
              <a:rPr lang="en-US" sz="3600" dirty="0" smtClean="0"/>
              <a:t>            ESPC Access to Data and Products</a:t>
            </a:r>
          </a:p>
        </p:txBody>
      </p:sp>
      <p:sp>
        <p:nvSpPr>
          <p:cNvPr id="227331" name="Rectangle 6"/>
          <p:cNvSpPr>
            <a:spLocks noGrp="1" noChangeArrowheads="1"/>
          </p:cNvSpPr>
          <p:nvPr>
            <p:ph type="body" idx="4294967295"/>
          </p:nvPr>
        </p:nvSpPr>
        <p:spPr>
          <a:xfrm>
            <a:off x="152400" y="1219200"/>
            <a:ext cx="8763000" cy="3200400"/>
          </a:xfrm>
        </p:spPr>
        <p:txBody>
          <a:bodyPr lIns="92075" tIns="46038" rIns="92075" bIns="46038"/>
          <a:lstStyle/>
          <a:p>
            <a:pPr eaLnBrk="1" hangingPunct="1">
              <a:lnSpc>
                <a:spcPct val="90000"/>
              </a:lnSpc>
              <a:spcBef>
                <a:spcPct val="0"/>
              </a:spcBef>
            </a:pPr>
            <a:r>
              <a:rPr lang="en-US" sz="2000" b="1" dirty="0" smtClean="0"/>
              <a:t>SATEPSDISTx (1-7) – McIDAS ADDE Based – Registration Required</a:t>
            </a:r>
          </a:p>
          <a:p>
            <a:pPr marL="742950" lvl="1" indent="-285750" eaLnBrk="1" hangingPunct="1">
              <a:lnSpc>
                <a:spcPct val="90000"/>
              </a:lnSpc>
              <a:spcBef>
                <a:spcPct val="0"/>
              </a:spcBef>
            </a:pPr>
            <a:r>
              <a:rPr lang="en-US" sz="1800" dirty="0" smtClean="0"/>
              <a:t>Serves real time and remapped imagery from GOES, POES, MTSAT, Meteosat-9/7, NASA/EOS</a:t>
            </a:r>
          </a:p>
          <a:p>
            <a:pPr marL="742950" lvl="1" indent="-285750" eaLnBrk="1" hangingPunct="1">
              <a:lnSpc>
                <a:spcPct val="90000"/>
              </a:lnSpc>
              <a:spcBef>
                <a:spcPct val="0"/>
              </a:spcBef>
            </a:pPr>
            <a:r>
              <a:rPr lang="en-US" sz="1800" dirty="0" smtClean="0"/>
              <a:t>Serves Derived products from GOES, POES, DMSP, TRMM</a:t>
            </a:r>
          </a:p>
          <a:p>
            <a:pPr marL="742950" lvl="1" indent="-285750" eaLnBrk="1" hangingPunct="1">
              <a:lnSpc>
                <a:spcPct val="90000"/>
              </a:lnSpc>
              <a:spcBef>
                <a:spcPct val="0"/>
              </a:spcBef>
            </a:pPr>
            <a:r>
              <a:rPr lang="en-US" sz="1800" dirty="0" smtClean="0"/>
              <a:t>Serves Model and InSitu (observations, forecasts) Data</a:t>
            </a:r>
          </a:p>
          <a:p>
            <a:pPr marL="742950" lvl="1" indent="-285750" eaLnBrk="1" hangingPunct="1">
              <a:lnSpc>
                <a:spcPct val="90000"/>
              </a:lnSpc>
              <a:spcBef>
                <a:spcPct val="0"/>
              </a:spcBef>
              <a:buNone/>
            </a:pPr>
            <a:endParaRPr lang="en-US" sz="1800" dirty="0" smtClean="0"/>
          </a:p>
          <a:p>
            <a:pPr eaLnBrk="1" hangingPunct="1">
              <a:lnSpc>
                <a:spcPct val="90000"/>
              </a:lnSpc>
              <a:spcBef>
                <a:spcPct val="0"/>
              </a:spcBef>
            </a:pPr>
            <a:r>
              <a:rPr lang="en-US" sz="2000" b="1" dirty="0" smtClean="0"/>
              <a:t>DDS – Registration Required</a:t>
            </a:r>
          </a:p>
          <a:p>
            <a:pPr marL="742950" lvl="1" indent="-285750" eaLnBrk="1" hangingPunct="1">
              <a:lnSpc>
                <a:spcPct val="90000"/>
              </a:lnSpc>
              <a:spcBef>
                <a:spcPct val="0"/>
              </a:spcBef>
            </a:pPr>
            <a:r>
              <a:rPr lang="en-US" sz="1800" dirty="0" smtClean="0"/>
              <a:t>AIX server delivers primarily polar products for use in polar derived product and for assimilation into NWP</a:t>
            </a:r>
          </a:p>
          <a:p>
            <a:pPr marL="742950" lvl="1" indent="-285750" eaLnBrk="1" hangingPunct="1">
              <a:lnSpc>
                <a:spcPct val="90000"/>
              </a:lnSpc>
              <a:spcBef>
                <a:spcPct val="0"/>
              </a:spcBef>
            </a:pPr>
            <a:r>
              <a:rPr lang="en-US" sz="1800" dirty="0" smtClean="0"/>
              <a:t>Level 1b and various Level 2 products (BUFR, Text)</a:t>
            </a:r>
          </a:p>
          <a:p>
            <a:pPr marL="742950" lvl="1" indent="-285750" eaLnBrk="1" hangingPunct="1">
              <a:lnSpc>
                <a:spcPct val="90000"/>
              </a:lnSpc>
              <a:spcBef>
                <a:spcPct val="0"/>
              </a:spcBef>
              <a:buNone/>
            </a:pPr>
            <a:endParaRPr lang="en-US" sz="1800" dirty="0" smtClean="0"/>
          </a:p>
          <a:p>
            <a:pPr eaLnBrk="1" hangingPunct="1">
              <a:lnSpc>
                <a:spcPct val="90000"/>
              </a:lnSpc>
              <a:spcBef>
                <a:spcPct val="0"/>
              </a:spcBef>
            </a:pPr>
            <a:r>
              <a:rPr lang="en-US" sz="2000" b="1" dirty="0" smtClean="0"/>
              <a:t>DAPE (SPP)</a:t>
            </a:r>
          </a:p>
          <a:p>
            <a:pPr marL="742950" lvl="1" indent="-285750" eaLnBrk="1" hangingPunct="1">
              <a:lnSpc>
                <a:spcPct val="90000"/>
              </a:lnSpc>
              <a:spcBef>
                <a:spcPct val="0"/>
              </a:spcBef>
            </a:pPr>
            <a:r>
              <a:rPr lang="en-US" sz="1800" dirty="0" smtClean="0"/>
              <a:t>Data exchange of Air Force, Navy, NESDIS, NWS</a:t>
            </a:r>
          </a:p>
          <a:p>
            <a:pPr marL="1085850" lvl="2" indent="-228600" eaLnBrk="1" hangingPunct="1">
              <a:lnSpc>
                <a:spcPct val="90000"/>
              </a:lnSpc>
              <a:spcBef>
                <a:spcPct val="0"/>
              </a:spcBef>
            </a:pPr>
            <a:r>
              <a:rPr lang="en-US" sz="1600" dirty="0" smtClean="0"/>
              <a:t>Largely derived products such as from SSM/I, GOES Winds</a:t>
            </a:r>
          </a:p>
          <a:p>
            <a:pPr marL="742950" lvl="1" indent="-285750" eaLnBrk="1" hangingPunct="1">
              <a:lnSpc>
                <a:spcPct val="90000"/>
              </a:lnSpc>
              <a:spcBef>
                <a:spcPct val="0"/>
              </a:spcBef>
            </a:pPr>
            <a:endParaRPr lang="en-US" sz="1800" dirty="0" smtClean="0"/>
          </a:p>
        </p:txBody>
      </p:sp>
      <p:pic>
        <p:nvPicPr>
          <p:cNvPr id="6" name="Picture 5" descr="DSCN0756.JPG"/>
          <p:cNvPicPr>
            <a:picLocks noChangeAspect="1"/>
          </p:cNvPicPr>
          <p:nvPr/>
        </p:nvPicPr>
        <p:blipFill>
          <a:blip r:embed="rId3" cstate="email"/>
          <a:stretch>
            <a:fillRect/>
          </a:stretch>
        </p:blipFill>
        <p:spPr>
          <a:xfrm>
            <a:off x="381000" y="4800600"/>
            <a:ext cx="2438400" cy="1828800"/>
          </a:xfrm>
          <a:prstGeom prst="rect">
            <a:avLst/>
          </a:prstGeom>
        </p:spPr>
      </p:pic>
      <p:pic>
        <p:nvPicPr>
          <p:cNvPr id="7" name="Picture 6" descr="VOLCANO1.JPG"/>
          <p:cNvPicPr>
            <a:picLocks noChangeAspect="1"/>
          </p:cNvPicPr>
          <p:nvPr/>
        </p:nvPicPr>
        <p:blipFill>
          <a:blip r:embed="rId4" cstate="email"/>
          <a:stretch>
            <a:fillRect/>
          </a:stretch>
        </p:blipFill>
        <p:spPr>
          <a:xfrm>
            <a:off x="3276600" y="4800600"/>
            <a:ext cx="2438400" cy="1828800"/>
          </a:xfrm>
          <a:prstGeom prst="rect">
            <a:avLst/>
          </a:prstGeom>
        </p:spPr>
      </p:pic>
      <p:pic>
        <p:nvPicPr>
          <p:cNvPr id="8" name="Picture 7" descr="GOME_NO2_Jan2000.png"/>
          <p:cNvPicPr>
            <a:picLocks noChangeAspect="1"/>
          </p:cNvPicPr>
          <p:nvPr/>
        </p:nvPicPr>
        <p:blipFill>
          <a:blip r:embed="rId5" cstate="email"/>
          <a:stretch>
            <a:fillRect/>
          </a:stretch>
        </p:blipFill>
        <p:spPr>
          <a:xfrm>
            <a:off x="6172200" y="4816848"/>
            <a:ext cx="2438400" cy="1793502"/>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sz="4000" dirty="0" smtClean="0"/>
              <a:t>Satellite Products on AWIPS/NOAAPORT</a:t>
            </a:r>
            <a:endParaRPr lang="en-US" sz="4000" dirty="0"/>
          </a:p>
        </p:txBody>
      </p:sp>
      <p:sp>
        <p:nvSpPr>
          <p:cNvPr id="4" name="Content Placeholder 3"/>
          <p:cNvSpPr>
            <a:spLocks noGrp="1"/>
          </p:cNvSpPr>
          <p:nvPr>
            <p:ph sz="half" idx="1"/>
          </p:nvPr>
        </p:nvSpPr>
        <p:spPr>
          <a:xfrm>
            <a:off x="152400" y="1219200"/>
            <a:ext cx="4495800" cy="4953000"/>
          </a:xfrm>
        </p:spPr>
        <p:txBody>
          <a:bodyPr/>
          <a:lstStyle/>
          <a:p>
            <a:r>
              <a:rPr lang="en-US" sz="2400" b="1" i="1" dirty="0" smtClean="0"/>
              <a:t>GOES Products</a:t>
            </a:r>
          </a:p>
          <a:p>
            <a:pPr>
              <a:buFont typeface="Arial" pitchFamily="34" charset="0"/>
              <a:buChar char="•"/>
            </a:pPr>
            <a:r>
              <a:rPr lang="en-US" sz="2000" dirty="0" smtClean="0"/>
              <a:t>Cloud and Moisture Imagery (visible, IR, water vapor, 3.9 </a:t>
            </a:r>
            <a:r>
              <a:rPr lang="en-US" sz="2000" dirty="0" smtClean="0">
                <a:latin typeface="Symbol" pitchFamily="18" charset="2"/>
              </a:rPr>
              <a:t>m</a:t>
            </a:r>
            <a:r>
              <a:rPr lang="en-US" sz="2000" dirty="0" smtClean="0"/>
              <a:t>m, select sounder bands) over CONUS, North America, Northern Hemisphere</a:t>
            </a:r>
          </a:p>
          <a:p>
            <a:pPr>
              <a:buFont typeface="Arial" pitchFamily="34" charset="0"/>
              <a:buChar char="•"/>
            </a:pPr>
            <a:r>
              <a:rPr lang="en-US" sz="2000" dirty="0" smtClean="0"/>
              <a:t>Sounder Derived Imagery (TPW, LI, Skin-T, CTP, ECA) over CONUS</a:t>
            </a:r>
          </a:p>
          <a:p>
            <a:pPr>
              <a:buFont typeface="Arial" pitchFamily="34" charset="0"/>
              <a:buChar char="•"/>
            </a:pPr>
            <a:r>
              <a:rPr lang="en-US" sz="2000" dirty="0" smtClean="0"/>
              <a:t>Sounder Profiles (hourly)</a:t>
            </a:r>
          </a:p>
          <a:p>
            <a:pPr>
              <a:buFont typeface="Arial" pitchFamily="34" charset="0"/>
              <a:buChar char="•"/>
            </a:pPr>
            <a:r>
              <a:rPr lang="en-US" sz="2000" dirty="0" smtClean="0"/>
              <a:t>Low Cloud Base</a:t>
            </a:r>
          </a:p>
          <a:p>
            <a:pPr>
              <a:buFont typeface="Arial" pitchFamily="34" charset="0"/>
              <a:buChar char="•"/>
            </a:pPr>
            <a:r>
              <a:rPr lang="en-US" sz="2000" dirty="0" smtClean="0"/>
              <a:t>Satellite Precipitation Estimates (auto and manual)</a:t>
            </a:r>
          </a:p>
          <a:p>
            <a:pPr>
              <a:buFont typeface="Arial" pitchFamily="34" charset="0"/>
              <a:buChar char="•"/>
            </a:pPr>
            <a:r>
              <a:rPr lang="en-US" sz="2000" dirty="0" smtClean="0"/>
              <a:t>Derived winds from visible, IR, Water Vapor, 3.9 </a:t>
            </a:r>
            <a:r>
              <a:rPr lang="en-US" sz="2000" dirty="0" smtClean="0">
                <a:latin typeface="Symbol" pitchFamily="18" charset="2"/>
              </a:rPr>
              <a:t>m</a:t>
            </a:r>
            <a:r>
              <a:rPr lang="en-US" sz="2000" dirty="0" smtClean="0"/>
              <a:t>m</a:t>
            </a:r>
          </a:p>
          <a:p>
            <a:pPr>
              <a:buFont typeface="Arial" pitchFamily="34" charset="0"/>
              <a:buChar char="•"/>
            </a:pPr>
            <a:endParaRPr lang="en-US" sz="2000" dirty="0" smtClean="0"/>
          </a:p>
          <a:p>
            <a:pPr>
              <a:buFont typeface="Arial" pitchFamily="34" charset="0"/>
              <a:buChar char="•"/>
            </a:pPr>
            <a:endParaRPr lang="en-US" sz="2400" dirty="0"/>
          </a:p>
        </p:txBody>
      </p:sp>
      <p:sp>
        <p:nvSpPr>
          <p:cNvPr id="2" name="Slide Number Placeholder 1"/>
          <p:cNvSpPr>
            <a:spLocks noGrp="1"/>
          </p:cNvSpPr>
          <p:nvPr>
            <p:ph type="sldNum" sz="quarter" idx="12"/>
          </p:nvPr>
        </p:nvSpPr>
        <p:spPr/>
        <p:txBody>
          <a:bodyPr/>
          <a:lstStyle/>
          <a:p>
            <a:fld id="{A101F16A-ADF7-466D-BD97-EE24733141B4}" type="slidenum">
              <a:rPr lang="en-US" smtClean="0"/>
              <a:pPr/>
              <a:t>43</a:t>
            </a:fld>
            <a:endParaRPr lang="en-US"/>
          </a:p>
        </p:txBody>
      </p:sp>
      <p:sp>
        <p:nvSpPr>
          <p:cNvPr id="8" name="Content Placeholder 3"/>
          <p:cNvSpPr>
            <a:spLocks noGrp="1"/>
          </p:cNvSpPr>
          <p:nvPr>
            <p:ph sz="half" idx="1"/>
          </p:nvPr>
        </p:nvSpPr>
        <p:spPr>
          <a:xfrm>
            <a:off x="4648200" y="1219200"/>
            <a:ext cx="4495800" cy="4953000"/>
          </a:xfrm>
        </p:spPr>
        <p:txBody>
          <a:bodyPr/>
          <a:lstStyle/>
          <a:p>
            <a:r>
              <a:rPr lang="en-US" sz="2400" b="1" i="1" dirty="0" smtClean="0"/>
              <a:t>POES Products</a:t>
            </a:r>
          </a:p>
          <a:p>
            <a:pPr>
              <a:buFont typeface="Arial" pitchFamily="34" charset="0"/>
              <a:buChar char="•"/>
            </a:pPr>
            <a:r>
              <a:rPr lang="en-US" sz="2000" dirty="0" smtClean="0"/>
              <a:t>Blended TPW and % of Normal (POES, GOES, GPS) </a:t>
            </a:r>
          </a:p>
          <a:p>
            <a:pPr>
              <a:buFont typeface="Arial" pitchFamily="34" charset="0"/>
              <a:buChar char="•"/>
            </a:pPr>
            <a:r>
              <a:rPr lang="en-US" sz="2000" dirty="0" smtClean="0"/>
              <a:t>Microwave Rain Rate from AMSU and SSMIS</a:t>
            </a:r>
          </a:p>
          <a:p>
            <a:pPr>
              <a:buFont typeface="Arial" pitchFamily="34" charset="0"/>
              <a:buChar char="•"/>
            </a:pPr>
            <a:r>
              <a:rPr lang="en-US" sz="2000" dirty="0" smtClean="0"/>
              <a:t>POES Sounder Profiles</a:t>
            </a:r>
          </a:p>
          <a:p>
            <a:pPr>
              <a:buFont typeface="Arial" pitchFamily="34" charset="0"/>
              <a:buChar char="•"/>
            </a:pPr>
            <a:r>
              <a:rPr lang="en-US" sz="2000" dirty="0" smtClean="0"/>
              <a:t>ASCAT </a:t>
            </a:r>
            <a:r>
              <a:rPr lang="en-US" sz="2000" dirty="0" err="1" smtClean="0"/>
              <a:t>Scatterometer</a:t>
            </a:r>
            <a:r>
              <a:rPr lang="en-US" sz="2000" dirty="0" smtClean="0"/>
              <a:t> Winds</a:t>
            </a:r>
          </a:p>
          <a:p>
            <a:r>
              <a:rPr lang="en-US" sz="2000" b="1" i="1" dirty="0" smtClean="0"/>
              <a:t>Future Products</a:t>
            </a:r>
          </a:p>
          <a:p>
            <a:pPr>
              <a:buFont typeface="Arial" pitchFamily="34" charset="0"/>
              <a:buChar char="•"/>
            </a:pPr>
            <a:r>
              <a:rPr lang="en-US" sz="2000" dirty="0" smtClean="0"/>
              <a:t>POES Visible and Infrared from AVHRR</a:t>
            </a:r>
          </a:p>
          <a:p>
            <a:pPr>
              <a:buFont typeface="Arial" pitchFamily="34" charset="0"/>
              <a:buChar char="•"/>
            </a:pPr>
            <a:r>
              <a:rPr lang="en-US" sz="2000" dirty="0" smtClean="0"/>
              <a:t>Blended Rain Rate (POES, GOES)</a:t>
            </a:r>
          </a:p>
          <a:p>
            <a:pPr>
              <a:buFont typeface="Arial" pitchFamily="34" charset="0"/>
              <a:buChar char="•"/>
            </a:pPr>
            <a:r>
              <a:rPr lang="en-US" sz="2000" dirty="0" smtClean="0"/>
              <a:t>MODIS Derived Products (currently available as part of GOES-R PG)</a:t>
            </a:r>
          </a:p>
          <a:p>
            <a:pPr>
              <a:buFont typeface="Arial" pitchFamily="34" charset="0"/>
              <a:buChar char="•"/>
            </a:pPr>
            <a:endParaRPr lang="en-US" sz="2000" b="1" i="1" dirty="0" smtClean="0"/>
          </a:p>
          <a:p>
            <a:endParaRPr lang="en-US" sz="2000" dirty="0" smtClean="0"/>
          </a:p>
          <a:p>
            <a:pPr>
              <a:buFont typeface="Arial" pitchFamily="34" charset="0"/>
              <a:buChar char="•"/>
            </a:pPr>
            <a:endParaRPr lang="en-US" sz="2000" dirty="0" smtClean="0"/>
          </a:p>
          <a:p>
            <a:pPr>
              <a:buFont typeface="Arial" pitchFamily="34" charset="0"/>
              <a:buChar char="•"/>
            </a:pPr>
            <a:endParaRPr lang="en-US" sz="2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80" name="Picture 4"/>
          <p:cNvPicPr>
            <a:picLocks noGrp="1" noChangeAspect="1" noChangeArrowheads="1"/>
          </p:cNvPicPr>
          <p:nvPr>
            <p:ph idx="1"/>
          </p:nvPr>
        </p:nvPicPr>
        <p:blipFill>
          <a:blip r:embed="rId2" cstate="email"/>
          <a:srcRect l="5826" t="7504" r="3883" b="4364"/>
          <a:stretch>
            <a:fillRect/>
          </a:stretch>
        </p:blipFill>
        <p:spPr>
          <a:xfrm>
            <a:off x="533400" y="1371600"/>
            <a:ext cx="8229600" cy="5209563"/>
          </a:xfrm>
          <a:noFill/>
          <a:ln/>
        </p:spPr>
      </p:pic>
      <p:sp>
        <p:nvSpPr>
          <p:cNvPr id="6" name="Slide Number Placeholder 5"/>
          <p:cNvSpPr>
            <a:spLocks noGrp="1"/>
          </p:cNvSpPr>
          <p:nvPr>
            <p:ph type="sldNum" sz="quarter" idx="12"/>
          </p:nvPr>
        </p:nvSpPr>
        <p:spPr/>
        <p:txBody>
          <a:bodyPr/>
          <a:lstStyle/>
          <a:p>
            <a:fld id="{9A7DA081-BEED-44AE-A06C-B39992060FE8}" type="slidenum">
              <a:rPr lang="en-US"/>
              <a:pPr/>
              <a:t>5</a:t>
            </a:fld>
            <a:endParaRPr lang="en-US"/>
          </a:p>
        </p:txBody>
      </p:sp>
      <p:sp>
        <p:nvSpPr>
          <p:cNvPr id="126978" name="Rectangle 2"/>
          <p:cNvSpPr>
            <a:spLocks noGrp="1" noChangeArrowheads="1"/>
          </p:cNvSpPr>
          <p:nvPr>
            <p:ph type="title"/>
          </p:nvPr>
        </p:nvSpPr>
        <p:spPr/>
        <p:txBody>
          <a:bodyPr/>
          <a:lstStyle/>
          <a:p>
            <a:r>
              <a:rPr lang="en-US" sz="4000" dirty="0"/>
              <a:t>Operational GOES Updates</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GOES I/M to N/P</a:t>
            </a:r>
            <a:endParaRPr lang="en-US" dirty="0"/>
          </a:p>
        </p:txBody>
      </p:sp>
      <p:sp>
        <p:nvSpPr>
          <p:cNvPr id="5" name="Text Placeholder 4"/>
          <p:cNvSpPr>
            <a:spLocks noGrp="1"/>
          </p:cNvSpPr>
          <p:nvPr>
            <p:ph type="body" idx="1"/>
          </p:nvPr>
        </p:nvSpPr>
        <p:spPr/>
        <p:txBody>
          <a:bodyPr/>
          <a:lstStyle/>
          <a:p>
            <a:r>
              <a:rPr lang="en-US" dirty="0" smtClean="0"/>
              <a:t>GOES-8 to -12</a:t>
            </a:r>
            <a:endParaRPr lang="en-US" dirty="0"/>
          </a:p>
        </p:txBody>
      </p:sp>
      <p:sp>
        <p:nvSpPr>
          <p:cNvPr id="6" name="Content Placeholder 5"/>
          <p:cNvSpPr>
            <a:spLocks noGrp="1"/>
          </p:cNvSpPr>
          <p:nvPr>
            <p:ph sz="half" idx="2"/>
          </p:nvPr>
        </p:nvSpPr>
        <p:spPr>
          <a:xfrm>
            <a:off x="228600" y="2174875"/>
            <a:ext cx="4268788" cy="3951288"/>
          </a:xfrm>
        </p:spPr>
        <p:txBody>
          <a:bodyPr/>
          <a:lstStyle/>
          <a:p>
            <a:pPr>
              <a:buFont typeface="Arial" pitchFamily="34" charset="0"/>
              <a:buChar char="•"/>
            </a:pPr>
            <a:r>
              <a:rPr lang="en-US" dirty="0" smtClean="0"/>
              <a:t>First series using 3-axis gyro stabilization</a:t>
            </a:r>
          </a:p>
          <a:p>
            <a:pPr>
              <a:buFont typeface="Arial" pitchFamily="34" charset="0"/>
              <a:buChar char="•"/>
            </a:pPr>
            <a:r>
              <a:rPr lang="en-US" dirty="0" smtClean="0"/>
              <a:t>GOES-11 finishing out GOES-West mission</a:t>
            </a:r>
          </a:p>
          <a:p>
            <a:pPr lvl="1">
              <a:buFont typeface="Arial" pitchFamily="34" charset="0"/>
              <a:buChar char="•"/>
            </a:pPr>
            <a:r>
              <a:rPr lang="en-US" dirty="0" smtClean="0"/>
              <a:t>Last to have the 12 </a:t>
            </a:r>
            <a:r>
              <a:rPr lang="en-US" dirty="0" smtClean="0">
                <a:latin typeface="Symbol" pitchFamily="18" charset="2"/>
              </a:rPr>
              <a:t>m</a:t>
            </a:r>
            <a:r>
              <a:rPr lang="en-US" dirty="0" smtClean="0"/>
              <a:t>m imager band until GOES-R (volcanic ash)</a:t>
            </a:r>
          </a:p>
          <a:p>
            <a:pPr>
              <a:buFont typeface="Arial" pitchFamily="34" charset="0"/>
              <a:buChar char="•"/>
            </a:pPr>
            <a:r>
              <a:rPr lang="en-US" dirty="0" smtClean="0"/>
              <a:t>GOES-12 recently moved to 60°W for South America</a:t>
            </a:r>
          </a:p>
          <a:p>
            <a:pPr>
              <a:buFont typeface="Arial" pitchFamily="34" charset="0"/>
              <a:buChar char="•"/>
            </a:pPr>
            <a:endParaRPr lang="en-US" dirty="0"/>
          </a:p>
        </p:txBody>
      </p:sp>
      <p:sp>
        <p:nvSpPr>
          <p:cNvPr id="7" name="Text Placeholder 6"/>
          <p:cNvSpPr>
            <a:spLocks noGrp="1"/>
          </p:cNvSpPr>
          <p:nvPr>
            <p:ph type="body" sz="quarter" idx="3"/>
          </p:nvPr>
        </p:nvSpPr>
        <p:spPr/>
        <p:txBody>
          <a:bodyPr/>
          <a:lstStyle/>
          <a:p>
            <a:r>
              <a:rPr lang="en-US" dirty="0" smtClean="0"/>
              <a:t>GOES-13 to -15</a:t>
            </a:r>
            <a:endParaRPr lang="en-US" dirty="0"/>
          </a:p>
        </p:txBody>
      </p:sp>
      <p:sp>
        <p:nvSpPr>
          <p:cNvPr id="8" name="Content Placeholder 7"/>
          <p:cNvSpPr>
            <a:spLocks noGrp="1"/>
          </p:cNvSpPr>
          <p:nvPr>
            <p:ph sz="quarter" idx="4"/>
          </p:nvPr>
        </p:nvSpPr>
        <p:spPr>
          <a:xfrm>
            <a:off x="4645025" y="2174875"/>
            <a:ext cx="4041775" cy="3951288"/>
          </a:xfrm>
        </p:spPr>
        <p:txBody>
          <a:bodyPr/>
          <a:lstStyle/>
          <a:p>
            <a:pPr>
              <a:buFont typeface="Arial" pitchFamily="34" charset="0"/>
              <a:buChar char="•"/>
            </a:pPr>
            <a:r>
              <a:rPr lang="en-US" dirty="0" smtClean="0"/>
              <a:t>New spacecraft bus allowing better navigation and radiometric accuracy</a:t>
            </a:r>
          </a:p>
          <a:p>
            <a:pPr>
              <a:buFont typeface="Arial" pitchFamily="34" charset="0"/>
              <a:buChar char="•"/>
            </a:pPr>
            <a:r>
              <a:rPr lang="en-US" dirty="0" smtClean="0"/>
              <a:t>Operates through eclipse</a:t>
            </a:r>
          </a:p>
          <a:p>
            <a:pPr>
              <a:buFont typeface="Arial" pitchFamily="34" charset="0"/>
              <a:buChar char="•"/>
            </a:pPr>
            <a:r>
              <a:rPr lang="en-US" dirty="0" smtClean="0"/>
              <a:t>Narrower WV band and increased resolution in 13.3 </a:t>
            </a:r>
            <a:r>
              <a:rPr lang="en-US" dirty="0" smtClean="0">
                <a:latin typeface="Symbol" pitchFamily="18" charset="2"/>
              </a:rPr>
              <a:t>m</a:t>
            </a:r>
            <a:r>
              <a:rPr lang="en-US" dirty="0" smtClean="0"/>
              <a:t>m (-14, -15)</a:t>
            </a:r>
          </a:p>
          <a:p>
            <a:pPr>
              <a:buFont typeface="Arial" pitchFamily="34" charset="0"/>
              <a:buChar char="•"/>
            </a:pPr>
            <a:r>
              <a:rPr lang="en-US" dirty="0" smtClean="0"/>
              <a:t>Modified GVAR format (-14, -15)</a:t>
            </a:r>
            <a:endParaRPr lang="en-US" dirty="0"/>
          </a:p>
        </p:txBody>
      </p:sp>
      <p:sp>
        <p:nvSpPr>
          <p:cNvPr id="4" name="Slide Number Placeholder 3"/>
          <p:cNvSpPr>
            <a:spLocks noGrp="1"/>
          </p:cNvSpPr>
          <p:nvPr>
            <p:ph type="sldNum" sz="quarter" idx="12"/>
          </p:nvPr>
        </p:nvSpPr>
        <p:spPr/>
        <p:txBody>
          <a:bodyPr/>
          <a:lstStyle/>
          <a:p>
            <a:fld id="{014F6455-80A1-42DE-9860-22FDDEB5BEB8}" type="slidenum">
              <a:rPr lang="en-US" smtClean="0"/>
              <a:pPr/>
              <a:t>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101F16A-ADF7-466D-BD97-EE24733141B4}" type="slidenum">
              <a:rPr lang="en-US" smtClean="0"/>
              <a:pPr/>
              <a:t>7</a:t>
            </a:fld>
            <a:endParaRPr lang="en-US"/>
          </a:p>
        </p:txBody>
      </p:sp>
      <p:sp>
        <p:nvSpPr>
          <p:cNvPr id="3" name="Slide Number Placeholder 5"/>
          <p:cNvSpPr txBox="1">
            <a:spLocks/>
          </p:cNvSpPr>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4FC47A7-E0C7-4721-ACBD-D500F4D8D8B1}"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400" b="0" i="0" u="none" strike="noStrike" kern="1200" cap="none" spc="0" normalizeH="0" baseline="0" noProof="0">
              <a:ln>
                <a:noFill/>
              </a:ln>
              <a:solidFill>
                <a:schemeClr val="tx1"/>
              </a:solidFill>
              <a:effectLst/>
              <a:uLnTx/>
              <a:uFillTx/>
              <a:latin typeface="Arial" charset="0"/>
              <a:ea typeface="+mn-ea"/>
              <a:cs typeface="+mn-cs"/>
            </a:endParaRPr>
          </a:p>
        </p:txBody>
      </p:sp>
      <p:sp>
        <p:nvSpPr>
          <p:cNvPr id="4" name="Rectangle 2"/>
          <p:cNvSpPr txBox="1">
            <a:spLocks noChangeArrowheads="1"/>
          </p:cNvSpPr>
          <p:nvPr/>
        </p:nvSpPr>
        <p:spPr>
          <a:xfrm>
            <a:off x="1447800" y="304800"/>
            <a:ext cx="8229600" cy="1143000"/>
          </a:xfrm>
          <a:prstGeom prst="rect">
            <a:avLst/>
          </a:prstGeom>
        </p:spPr>
        <p:txBody>
          <a:bodyPr/>
          <a:lstStyle/>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4000" b="0" i="0" u="none" strike="noStrike" kern="0" cap="none" spc="0" normalizeH="0" baseline="0" noProof="0" dirty="0" smtClean="0">
                <a:ln>
                  <a:noFill/>
                </a:ln>
                <a:solidFill>
                  <a:schemeClr val="bg1"/>
                </a:solidFill>
                <a:effectLst/>
                <a:uLnTx/>
                <a:uFillTx/>
                <a:latin typeface="+mj-lt"/>
                <a:ea typeface="+mj-ea"/>
                <a:cs typeface="+mj-cs"/>
              </a:rPr>
              <a:t>GOES-13 Schedules and Eclipse</a:t>
            </a:r>
            <a:endParaRPr kumimoji="0" lang="en-US" sz="4000" b="0" i="0" u="none" strike="noStrike" kern="0" cap="none" spc="0" normalizeH="0" baseline="0" noProof="0" dirty="0">
              <a:ln>
                <a:noFill/>
              </a:ln>
              <a:solidFill>
                <a:schemeClr val="bg1"/>
              </a:solidFill>
              <a:effectLst/>
              <a:uLnTx/>
              <a:uFillTx/>
              <a:latin typeface="+mj-lt"/>
              <a:ea typeface="+mj-ea"/>
              <a:cs typeface="+mj-cs"/>
            </a:endParaRPr>
          </a:p>
        </p:txBody>
      </p:sp>
      <p:sp>
        <p:nvSpPr>
          <p:cNvPr id="5" name="Rectangle 3"/>
          <p:cNvSpPr txBox="1">
            <a:spLocks noChangeArrowheads="1"/>
          </p:cNvSpPr>
          <p:nvPr/>
        </p:nvSpPr>
        <p:spPr>
          <a:xfrm>
            <a:off x="457200" y="1371600"/>
            <a:ext cx="5808663" cy="4525963"/>
          </a:xfrm>
          <a:prstGeom prst="rect">
            <a:avLst/>
          </a:prstGeom>
        </p:spPr>
        <p:txBody>
          <a:bodyPr/>
          <a:lstStyle/>
          <a:p>
            <a:pPr marL="342900" marR="0" lvl="0" indent="-342900" algn="l" defTabSz="914400" rtl="0" eaLnBrk="0" fontAlgn="base" latinLnBrk="0" hangingPunct="0">
              <a:lnSpc>
                <a:spcPct val="90000"/>
              </a:lnSpc>
              <a:spcBef>
                <a:spcPct val="50000"/>
              </a:spcBef>
              <a:spcAft>
                <a:spcPct val="0"/>
              </a:spcAft>
              <a:buClr>
                <a:srgbClr val="000066"/>
              </a:buClr>
              <a:buSzPct val="70000"/>
              <a:buFont typeface="Webdings" pitchFamily="18" charset="2"/>
              <a:buNone/>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 GOES-13 operates with a slightly modified schedule:</a:t>
            </a:r>
          </a:p>
          <a:p>
            <a:pPr marL="914400" marR="0" lvl="1" indent="-457200" algn="l" defTabSz="914400" rtl="0" eaLnBrk="0" fontAlgn="base" latinLnBrk="0" hangingPunct="0">
              <a:lnSpc>
                <a:spcPct val="90000"/>
              </a:lnSpc>
              <a:spcBef>
                <a:spcPct val="20000"/>
              </a:spcBef>
              <a:spcAft>
                <a:spcPct val="0"/>
              </a:spcAft>
              <a:buClr>
                <a:srgbClr val="333399"/>
              </a:buClr>
              <a:buSzPct val="85000"/>
              <a:buFont typeface="Webdings" pitchFamily="18" charset="2"/>
              <a:buChar char="ü"/>
              <a:tabLst/>
              <a:defRPr/>
            </a:pPr>
            <a:r>
              <a:rPr kumimoji="0" lang="en-US" sz="2400" b="0" i="0" u="none" strike="noStrike" kern="0" cap="none" spc="0" normalizeH="0" baseline="0" noProof="0" dirty="0" smtClean="0">
                <a:ln>
                  <a:noFill/>
                </a:ln>
                <a:solidFill>
                  <a:schemeClr val="tx1"/>
                </a:solidFill>
                <a:effectLst/>
                <a:uLnTx/>
                <a:uFillTx/>
                <a:latin typeface="+mn-lt"/>
              </a:rPr>
              <a:t>GOES-East housekeeping moved from 1834Z to 1534Z</a:t>
            </a:r>
          </a:p>
          <a:p>
            <a:pPr marL="342900" marR="0" lvl="0" indent="-342900" algn="l" defTabSz="914400" rtl="0" eaLnBrk="0" fontAlgn="base" latinLnBrk="0" hangingPunct="0">
              <a:lnSpc>
                <a:spcPct val="90000"/>
              </a:lnSpc>
              <a:spcBef>
                <a:spcPct val="50000"/>
              </a:spcBef>
              <a:spcAft>
                <a:spcPct val="0"/>
              </a:spcAft>
              <a:buClr>
                <a:srgbClr val="000066"/>
              </a:buClr>
              <a:buSzPct val="70000"/>
              <a:buFont typeface="Webdings" pitchFamily="18" charset="2"/>
              <a:buNone/>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Eclipse and “Stray Light Zone” (SLZ) Ops:</a:t>
            </a:r>
          </a:p>
          <a:p>
            <a:pPr marL="914400" marR="0" lvl="1" indent="-457200" algn="l" defTabSz="914400" rtl="0" eaLnBrk="0" fontAlgn="base" latinLnBrk="0" hangingPunct="0">
              <a:lnSpc>
                <a:spcPct val="90000"/>
              </a:lnSpc>
              <a:spcBef>
                <a:spcPct val="20000"/>
              </a:spcBef>
              <a:spcAft>
                <a:spcPct val="0"/>
              </a:spcAft>
              <a:buClr>
                <a:srgbClr val="333399"/>
              </a:buClr>
              <a:buSzPct val="85000"/>
              <a:buFont typeface="Webdings" pitchFamily="18" charset="2"/>
              <a:buChar char="ü"/>
              <a:tabLst/>
              <a:defRPr/>
            </a:pPr>
            <a:r>
              <a:rPr kumimoji="0" lang="en-US" sz="2400" b="0" i="0" u="none" strike="noStrike" kern="0" cap="none" spc="0" normalizeH="0" baseline="0" noProof="0" dirty="0" smtClean="0">
                <a:ln>
                  <a:noFill/>
                </a:ln>
                <a:solidFill>
                  <a:schemeClr val="tx1"/>
                </a:solidFill>
                <a:effectLst/>
                <a:uLnTx/>
                <a:uFillTx/>
                <a:latin typeface="+mn-lt"/>
              </a:rPr>
              <a:t>GOES-13 currently performing Partial Frame scans (imager) when the Sun is within 6 degrees.</a:t>
            </a:r>
          </a:p>
          <a:p>
            <a:pPr marL="914400" marR="0" lvl="1" indent="-457200" algn="l" defTabSz="914400" rtl="0" eaLnBrk="0" fontAlgn="base" latinLnBrk="0" hangingPunct="0">
              <a:lnSpc>
                <a:spcPct val="90000"/>
              </a:lnSpc>
              <a:spcBef>
                <a:spcPct val="20000"/>
              </a:spcBef>
              <a:spcAft>
                <a:spcPct val="0"/>
              </a:spcAft>
              <a:buClr>
                <a:srgbClr val="333399"/>
              </a:buClr>
              <a:buSzPct val="85000"/>
              <a:buFont typeface="Webdings" pitchFamily="18" charset="2"/>
              <a:buChar char="ü"/>
              <a:tabLst/>
              <a:defRPr/>
            </a:pPr>
            <a:r>
              <a:rPr kumimoji="0" lang="en-US" sz="2400" b="0" i="0" u="none" strike="noStrike" kern="0" cap="none" spc="0" normalizeH="0" baseline="0" noProof="0" dirty="0" smtClean="0">
                <a:ln>
                  <a:noFill/>
                </a:ln>
                <a:solidFill>
                  <a:schemeClr val="tx1"/>
                </a:solidFill>
                <a:effectLst/>
                <a:uLnTx/>
                <a:uFillTx/>
                <a:latin typeface="+mn-lt"/>
              </a:rPr>
              <a:t>NOAA/NASA and ITT working on an algorithm that would “clean” stray light from imagery:</a:t>
            </a:r>
          </a:p>
          <a:p>
            <a:pPr marL="1377950" marR="0" lvl="2" indent="-349250" algn="l" defTabSz="914400" rtl="0" eaLnBrk="0" fontAlgn="base" latinLnBrk="0" hangingPunct="0">
              <a:lnSpc>
                <a:spcPct val="90000"/>
              </a:lnSpc>
              <a:spcBef>
                <a:spcPct val="20000"/>
              </a:spcBef>
              <a:spcAft>
                <a:spcPct val="0"/>
              </a:spcAft>
              <a:buClr>
                <a:schemeClr val="accent2"/>
              </a:buClr>
              <a:buSzPct val="75000"/>
              <a:buFont typeface="Webdings" pitchFamily="18" charset="2"/>
              <a:buChar char="þ"/>
              <a:tabLst/>
              <a:defRPr/>
            </a:pPr>
            <a:r>
              <a:rPr kumimoji="0" lang="en-US" sz="2000" b="0" i="0" u="none" strike="noStrike" kern="0" cap="none" spc="0" normalizeH="0" baseline="0" noProof="0" dirty="0" smtClean="0">
                <a:ln>
                  <a:noFill/>
                </a:ln>
                <a:solidFill>
                  <a:schemeClr val="tx1"/>
                </a:solidFill>
                <a:effectLst/>
                <a:uLnTx/>
                <a:uFillTx/>
                <a:latin typeface="+mn-lt"/>
              </a:rPr>
              <a:t>Currently testing products such as Fire, CSBT, and other products that depend on band 2</a:t>
            </a:r>
            <a:endParaRPr kumimoji="0" lang="en-US" sz="2000" b="0" i="0" u="none" strike="noStrike" kern="0" cap="none" spc="0" normalizeH="0" baseline="0" noProof="0" dirty="0">
              <a:ln>
                <a:noFill/>
              </a:ln>
              <a:solidFill>
                <a:schemeClr val="tx1"/>
              </a:solidFill>
              <a:effectLst/>
              <a:uLnTx/>
              <a:uFillTx/>
              <a:latin typeface="+mn-lt"/>
            </a:endParaRPr>
          </a:p>
        </p:txBody>
      </p:sp>
      <p:pic>
        <p:nvPicPr>
          <p:cNvPr id="6" name="Picture 6"/>
          <p:cNvPicPr>
            <a:picLocks noChangeAspect="1" noChangeArrowheads="1"/>
          </p:cNvPicPr>
          <p:nvPr/>
        </p:nvPicPr>
        <p:blipFill>
          <a:blip r:embed="rId2" cstate="email"/>
          <a:srcRect/>
          <a:stretch>
            <a:fillRect/>
          </a:stretch>
        </p:blipFill>
        <p:spPr bwMode="auto">
          <a:xfrm>
            <a:off x="6370638" y="1524000"/>
            <a:ext cx="2087562" cy="2438400"/>
          </a:xfrm>
          <a:prstGeom prst="rect">
            <a:avLst/>
          </a:prstGeom>
          <a:noFill/>
          <a:ln w="9525">
            <a:noFill/>
            <a:miter lim="800000"/>
            <a:headEnd/>
            <a:tailEnd/>
          </a:ln>
        </p:spPr>
      </p:pic>
      <p:pic>
        <p:nvPicPr>
          <p:cNvPr id="7" name="Picture 6"/>
          <p:cNvPicPr>
            <a:picLocks noChangeAspect="1" noChangeArrowheads="1"/>
          </p:cNvPicPr>
          <p:nvPr/>
        </p:nvPicPr>
        <p:blipFill>
          <a:blip r:embed="rId3" cstate="email"/>
          <a:srcRect/>
          <a:stretch>
            <a:fillRect/>
          </a:stretch>
        </p:blipFill>
        <p:spPr bwMode="auto">
          <a:xfrm>
            <a:off x="6378575" y="4038600"/>
            <a:ext cx="2079625" cy="2438400"/>
          </a:xfrm>
          <a:prstGeom prst="rect">
            <a:avLst/>
          </a:prstGeom>
          <a:noFill/>
          <a:ln w="12700" algn="ctr">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lide Number Placeholder 5"/>
          <p:cNvSpPr>
            <a:spLocks noGrp="1"/>
          </p:cNvSpPr>
          <p:nvPr>
            <p:ph type="sldNum" sz="quarter" idx="12"/>
          </p:nvPr>
        </p:nvSpPr>
        <p:spPr/>
        <p:txBody>
          <a:bodyPr/>
          <a:lstStyle/>
          <a:p>
            <a:fld id="{1AD04300-D648-475B-AB63-1CA445327AA8}" type="slidenum">
              <a:rPr lang="en-US"/>
              <a:pPr/>
              <a:t>8</a:t>
            </a:fld>
            <a:endParaRPr lang="en-US"/>
          </a:p>
        </p:txBody>
      </p:sp>
      <p:sp>
        <p:nvSpPr>
          <p:cNvPr id="109570" name="Rectangle 2"/>
          <p:cNvSpPr>
            <a:spLocks noGrp="1" noChangeArrowheads="1"/>
          </p:cNvSpPr>
          <p:nvPr>
            <p:ph type="title"/>
          </p:nvPr>
        </p:nvSpPr>
        <p:spPr>
          <a:xfrm>
            <a:off x="-152400" y="0"/>
            <a:ext cx="9601200" cy="1143000"/>
          </a:xfrm>
        </p:spPr>
        <p:txBody>
          <a:bodyPr/>
          <a:lstStyle/>
          <a:p>
            <a:r>
              <a:rPr lang="en-US" sz="4000" dirty="0"/>
              <a:t>Current POES Configuration</a:t>
            </a:r>
          </a:p>
        </p:txBody>
      </p:sp>
      <p:sp>
        <p:nvSpPr>
          <p:cNvPr id="109571" name="Rectangle 3"/>
          <p:cNvSpPr>
            <a:spLocks noChangeArrowheads="1"/>
          </p:cNvSpPr>
          <p:nvPr/>
        </p:nvSpPr>
        <p:spPr bwMode="auto">
          <a:xfrm>
            <a:off x="4800600" y="1295400"/>
            <a:ext cx="3886200" cy="2219325"/>
          </a:xfrm>
          <a:prstGeom prst="rect">
            <a:avLst/>
          </a:prstGeom>
          <a:noFill/>
          <a:ln w="9525">
            <a:noFill/>
            <a:miter lim="800000"/>
            <a:headEnd/>
            <a:tailEnd/>
          </a:ln>
          <a:effectLst/>
        </p:spPr>
        <p:txBody>
          <a:bodyPr>
            <a:spAutoFit/>
          </a:bodyPr>
          <a:lstStyle/>
          <a:p>
            <a:pPr marL="114300" indent="-114300">
              <a:lnSpc>
                <a:spcPct val="90000"/>
              </a:lnSpc>
              <a:spcBef>
                <a:spcPct val="50000"/>
              </a:spcBef>
              <a:buFont typeface="Arial" pitchFamily="34" charset="0"/>
              <a:buChar char="•"/>
            </a:pPr>
            <a:r>
              <a:rPr lang="en-US" sz="1700" dirty="0"/>
              <a:t>Two polar operational satellites; one in morning and one in afternoon orbit</a:t>
            </a:r>
          </a:p>
          <a:p>
            <a:pPr marL="114300" indent="-114300">
              <a:lnSpc>
                <a:spcPct val="90000"/>
              </a:lnSpc>
              <a:spcBef>
                <a:spcPct val="50000"/>
              </a:spcBef>
              <a:buFont typeface="Arial" pitchFamily="34" charset="0"/>
              <a:buChar char="•"/>
            </a:pPr>
            <a:r>
              <a:rPr lang="en-US" sz="1700" dirty="0"/>
              <a:t>Continuity of operations since early 1960s</a:t>
            </a:r>
          </a:p>
          <a:p>
            <a:pPr marL="114300" indent="-114300">
              <a:lnSpc>
                <a:spcPct val="90000"/>
              </a:lnSpc>
              <a:spcBef>
                <a:spcPct val="50000"/>
              </a:spcBef>
              <a:buFont typeface="Arial" pitchFamily="34" charset="0"/>
              <a:buChar char="•"/>
            </a:pPr>
            <a:r>
              <a:rPr lang="en-US" sz="1700" dirty="0"/>
              <a:t>Since May 2007, NOAA using EUMETSAT satellite operationally for mid-morning orbit through NOAA/EUMETSAT partnership</a:t>
            </a:r>
          </a:p>
        </p:txBody>
      </p:sp>
      <p:sp>
        <p:nvSpPr>
          <p:cNvPr id="109572" name="Text Box 4"/>
          <p:cNvSpPr txBox="1">
            <a:spLocks noChangeArrowheads="1"/>
          </p:cNvSpPr>
          <p:nvPr/>
        </p:nvSpPr>
        <p:spPr bwMode="auto">
          <a:xfrm>
            <a:off x="76200" y="1731963"/>
            <a:ext cx="1905000" cy="396875"/>
          </a:xfrm>
          <a:prstGeom prst="rect">
            <a:avLst/>
          </a:prstGeom>
          <a:noFill/>
          <a:ln w="9525">
            <a:noFill/>
            <a:miter lim="800000"/>
            <a:headEnd/>
            <a:tailEnd/>
          </a:ln>
          <a:effectLst/>
        </p:spPr>
        <p:txBody>
          <a:bodyPr>
            <a:spAutoFit/>
          </a:bodyPr>
          <a:lstStyle/>
          <a:p>
            <a:pPr>
              <a:spcBef>
                <a:spcPct val="50000"/>
              </a:spcBef>
            </a:pPr>
            <a:r>
              <a:rPr lang="en-US" sz="1000" b="1"/>
              <a:t>2 p.m. Orbit</a:t>
            </a:r>
            <a:br>
              <a:rPr lang="en-US" sz="1000" b="1"/>
            </a:br>
            <a:endParaRPr lang="en-US" sz="1000" b="1"/>
          </a:p>
        </p:txBody>
      </p:sp>
      <p:sp>
        <p:nvSpPr>
          <p:cNvPr id="109573" name="Text Box 5"/>
          <p:cNvSpPr txBox="1">
            <a:spLocks noChangeArrowheads="1"/>
          </p:cNvSpPr>
          <p:nvPr/>
        </p:nvSpPr>
        <p:spPr bwMode="auto">
          <a:xfrm>
            <a:off x="0" y="3343275"/>
            <a:ext cx="2057400" cy="396875"/>
          </a:xfrm>
          <a:prstGeom prst="rect">
            <a:avLst/>
          </a:prstGeom>
          <a:noFill/>
          <a:ln w="9525" algn="ctr">
            <a:noFill/>
            <a:miter lim="800000"/>
            <a:headEnd/>
            <a:tailEnd/>
          </a:ln>
          <a:effectLst/>
        </p:spPr>
        <p:txBody>
          <a:bodyPr>
            <a:spAutoFit/>
          </a:bodyPr>
          <a:lstStyle/>
          <a:p>
            <a:pPr>
              <a:spcBef>
                <a:spcPct val="50000"/>
              </a:spcBef>
            </a:pPr>
            <a:r>
              <a:rPr lang="en-US" sz="1000" b="1"/>
              <a:t>10 a.m. Orbit</a:t>
            </a:r>
            <a:br>
              <a:rPr lang="en-US" sz="1000" b="1"/>
            </a:br>
            <a:endParaRPr lang="en-US" sz="1000" b="1"/>
          </a:p>
        </p:txBody>
      </p:sp>
      <p:pic>
        <p:nvPicPr>
          <p:cNvPr id="109574" name="Picture 6" descr="Orbits 00Z 1400"/>
          <p:cNvPicPr>
            <a:picLocks noChangeAspect="1" noChangeArrowheads="1"/>
          </p:cNvPicPr>
          <p:nvPr/>
        </p:nvPicPr>
        <p:blipFill>
          <a:blip r:embed="rId3" cstate="email"/>
          <a:srcRect/>
          <a:stretch>
            <a:fillRect/>
          </a:stretch>
        </p:blipFill>
        <p:spPr bwMode="auto">
          <a:xfrm>
            <a:off x="992188" y="1052513"/>
            <a:ext cx="3198812" cy="1603375"/>
          </a:xfrm>
          <a:prstGeom prst="rect">
            <a:avLst/>
          </a:prstGeom>
          <a:noFill/>
        </p:spPr>
      </p:pic>
      <p:pic>
        <p:nvPicPr>
          <p:cNvPr id="109575" name="Picture 7" descr="Orbits 00Z 1000"/>
          <p:cNvPicPr>
            <a:picLocks noChangeAspect="1" noChangeArrowheads="1"/>
          </p:cNvPicPr>
          <p:nvPr/>
        </p:nvPicPr>
        <p:blipFill>
          <a:blip r:embed="rId4" cstate="email"/>
          <a:srcRect/>
          <a:stretch>
            <a:fillRect/>
          </a:stretch>
        </p:blipFill>
        <p:spPr bwMode="auto">
          <a:xfrm>
            <a:off x="1001713" y="2663825"/>
            <a:ext cx="3198812" cy="1603375"/>
          </a:xfrm>
          <a:prstGeom prst="rect">
            <a:avLst/>
          </a:prstGeom>
          <a:noFill/>
        </p:spPr>
      </p:pic>
      <p:sp>
        <p:nvSpPr>
          <p:cNvPr id="109576" name="Rectangle 8"/>
          <p:cNvSpPr>
            <a:spLocks noChangeArrowheads="1"/>
          </p:cNvSpPr>
          <p:nvPr/>
        </p:nvSpPr>
        <p:spPr bwMode="auto">
          <a:xfrm>
            <a:off x="1295400" y="5957888"/>
            <a:ext cx="3917950" cy="366712"/>
          </a:xfrm>
          <a:prstGeom prst="rect">
            <a:avLst/>
          </a:prstGeom>
          <a:noFill/>
          <a:ln w="63500">
            <a:noFill/>
            <a:miter lim="800000"/>
            <a:headEnd/>
            <a:tailEnd/>
          </a:ln>
          <a:effectLst/>
        </p:spPr>
        <p:txBody>
          <a:bodyPr wrap="none">
            <a:spAutoFit/>
          </a:bodyPr>
          <a:lstStyle/>
          <a:p>
            <a:r>
              <a:rPr lang="en-US" dirty="0"/>
              <a:t>http://www.oso.noaa.gov/poesstatus/</a:t>
            </a:r>
          </a:p>
        </p:txBody>
      </p:sp>
      <p:sp>
        <p:nvSpPr>
          <p:cNvPr id="109577" name="Rectangle 9"/>
          <p:cNvSpPr>
            <a:spLocks noChangeArrowheads="1"/>
          </p:cNvSpPr>
          <p:nvPr/>
        </p:nvSpPr>
        <p:spPr bwMode="auto">
          <a:xfrm>
            <a:off x="1295400" y="6262688"/>
            <a:ext cx="6394450" cy="366712"/>
          </a:xfrm>
          <a:prstGeom prst="rect">
            <a:avLst/>
          </a:prstGeom>
          <a:noFill/>
          <a:ln w="63500">
            <a:noFill/>
            <a:miter lim="800000"/>
            <a:headEnd/>
            <a:tailEnd/>
          </a:ln>
          <a:effectLst/>
        </p:spPr>
        <p:txBody>
          <a:bodyPr wrap="none">
            <a:spAutoFit/>
          </a:bodyPr>
          <a:lstStyle/>
          <a:p>
            <a:r>
              <a:rPr lang="en-US"/>
              <a:t>http://www.wmo.int/pages/prog/sat/GOSleo.html#CurrentLEO</a:t>
            </a:r>
          </a:p>
        </p:txBody>
      </p:sp>
      <p:sp>
        <p:nvSpPr>
          <p:cNvPr id="109578" name="Text Box 10"/>
          <p:cNvSpPr txBox="1">
            <a:spLocks noChangeArrowheads="1"/>
          </p:cNvSpPr>
          <p:nvPr/>
        </p:nvSpPr>
        <p:spPr bwMode="auto">
          <a:xfrm>
            <a:off x="4419600" y="6521450"/>
            <a:ext cx="3429000" cy="336550"/>
          </a:xfrm>
          <a:prstGeom prst="rect">
            <a:avLst/>
          </a:prstGeom>
          <a:noFill/>
          <a:ln w="9525">
            <a:noFill/>
            <a:miter lim="800000"/>
            <a:headEnd/>
            <a:tailEnd/>
          </a:ln>
          <a:effectLst/>
        </p:spPr>
        <p:txBody>
          <a:bodyPr>
            <a:spAutoFit/>
          </a:bodyPr>
          <a:lstStyle/>
          <a:p>
            <a:pPr>
              <a:spcBef>
                <a:spcPct val="50000"/>
              </a:spcBef>
            </a:pPr>
            <a:r>
              <a:rPr lang="en-US" sz="1600" b="1" i="1">
                <a:solidFill>
                  <a:srgbClr val="FF0000"/>
                </a:solidFill>
              </a:rPr>
              <a:t>Valid as of June, 2009</a:t>
            </a:r>
          </a:p>
        </p:txBody>
      </p:sp>
      <p:graphicFrame>
        <p:nvGraphicFramePr>
          <p:cNvPr id="109579" name="Group 11"/>
          <p:cNvGraphicFramePr>
            <a:graphicFrameLocks noGrp="1"/>
          </p:cNvGraphicFramePr>
          <p:nvPr/>
        </p:nvGraphicFramePr>
        <p:xfrm>
          <a:off x="0" y="4305300"/>
          <a:ext cx="9144000" cy="1645920"/>
        </p:xfrm>
        <a:graphic>
          <a:graphicData uri="http://schemas.openxmlformats.org/drawingml/2006/table">
            <a:tbl>
              <a:tblPr/>
              <a:tblGrid>
                <a:gridCol w="1306513"/>
                <a:gridCol w="1306512"/>
                <a:gridCol w="1306513"/>
                <a:gridCol w="1306512"/>
                <a:gridCol w="1306513"/>
                <a:gridCol w="1306512"/>
                <a:gridCol w="1304925"/>
              </a:tblGrid>
              <a:tr h="273050">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Arial" pitchFamily="34" charset="0"/>
                          <a:cs typeface="Arial" pitchFamily="34" charset="0"/>
                        </a:rPr>
                        <a:t>Satellite</a:t>
                      </a:r>
                      <a:endParaRPr kumimoji="0" lang="en-US" sz="1400" b="1" i="0" u="none" strike="noStrike" cap="none" normalizeH="0" baseline="0" dirty="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Arial" pitchFamily="34" charset="0"/>
                          <a:cs typeface="Arial" pitchFamily="34" charset="0"/>
                        </a:rPr>
                        <a:t>Metop-A</a:t>
                      </a:r>
                      <a:endParaRPr kumimoji="0" lang="en-US" sz="14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Arial" pitchFamily="34" charset="0"/>
                          <a:cs typeface="Arial" pitchFamily="34" charset="0"/>
                        </a:rPr>
                        <a:t>NOAA-15</a:t>
                      </a:r>
                      <a:endParaRPr kumimoji="0" lang="en-US" sz="14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Arial" pitchFamily="34" charset="0"/>
                          <a:cs typeface="Arial" pitchFamily="34" charset="0"/>
                        </a:rPr>
                        <a:t>NOAA-16</a:t>
                      </a:r>
                      <a:endParaRPr kumimoji="0" lang="en-US" sz="14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Arial" pitchFamily="34" charset="0"/>
                          <a:cs typeface="Arial" pitchFamily="34" charset="0"/>
                        </a:rPr>
                        <a:t>NOAA-17</a:t>
                      </a:r>
                      <a:endParaRPr kumimoji="0" lang="en-US" sz="1400" b="1" i="0" u="none" strike="noStrike" cap="none" normalizeH="0" baseline="0" dirty="0" smtClean="0">
                        <a:ln>
                          <a:noFill/>
                        </a:ln>
                        <a:solidFill>
                          <a:srgbClr val="FF0000"/>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Arial" pitchFamily="34" charset="0"/>
                          <a:cs typeface="Arial" pitchFamily="34" charset="0"/>
                        </a:rPr>
                        <a:t>NOAA-18</a:t>
                      </a:r>
                      <a:endParaRPr kumimoji="0" lang="en-US" sz="1400" b="1" i="0" u="none" strike="noStrike" cap="none" normalizeH="0" baseline="0" dirty="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Arial" pitchFamily="34" charset="0"/>
                        </a:rPr>
                        <a:t>NOAA-19</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3050">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Arial" pitchFamily="34" charset="0"/>
                          <a:cs typeface="Arial" pitchFamily="34" charset="0"/>
                        </a:rPr>
                        <a:t>Launch Date</a:t>
                      </a:r>
                      <a:endParaRPr kumimoji="0" lang="en-US" sz="1400" b="1"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pitchFamily="34" charset="0"/>
                          <a:cs typeface="Arial" pitchFamily="34" charset="0"/>
                        </a:rPr>
                        <a:t>Oct 2006</a:t>
                      </a:r>
                      <a:endParaRPr kumimoji="0" lang="en-US" sz="1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pitchFamily="34" charset="0"/>
                          <a:cs typeface="Arial" pitchFamily="34" charset="0"/>
                        </a:rPr>
                        <a:t>May 1998</a:t>
                      </a:r>
                      <a:endParaRPr kumimoji="0" lang="en-US" sz="1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pitchFamily="34" charset="0"/>
                          <a:cs typeface="Arial" pitchFamily="34" charset="0"/>
                        </a:rPr>
                        <a:t>Sept 2000</a:t>
                      </a:r>
                      <a:endParaRPr kumimoji="0" lang="en-US" sz="1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pitchFamily="34" charset="0"/>
                          <a:cs typeface="Arial" pitchFamily="34" charset="0"/>
                        </a:rPr>
                        <a:t>June 2002</a:t>
                      </a:r>
                      <a:endParaRPr kumimoji="0" lang="en-US" sz="1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pitchFamily="34" charset="0"/>
                          <a:cs typeface="Arial" pitchFamily="34" charset="0"/>
                        </a:rPr>
                        <a:t>May 2005</a:t>
                      </a:r>
                      <a:endParaRPr kumimoji="0" lang="en-US" sz="1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Feb 2009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Arial" pitchFamily="34" charset="0"/>
                          <a:cs typeface="Arial" pitchFamily="34" charset="0"/>
                        </a:rPr>
                        <a:t>Operational Date</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May 2007</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Dec 1998</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Mar 2001</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Oct 2002</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Aug 2005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June 2009</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75">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Arial" pitchFamily="34" charset="0"/>
                          <a:cs typeface="Arial" pitchFamily="34" charset="0"/>
                        </a:rPr>
                        <a:t>Status</a:t>
                      </a:r>
                      <a:endParaRPr kumimoji="0" lang="en-US" sz="14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pitchFamily="34" charset="0"/>
                          <a:cs typeface="Arial" pitchFamily="34" charset="0"/>
                        </a:rPr>
                        <a:t>AM primary</a:t>
                      </a:r>
                      <a:endParaRPr kumimoji="0" lang="en-US" sz="14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pitchFamily="34" charset="0"/>
                          <a:cs typeface="Arial" pitchFamily="34" charset="0"/>
                        </a:rPr>
                        <a:t>AM secondary</a:t>
                      </a:r>
                      <a:endParaRPr kumimoji="0" lang="en-US" sz="14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pitchFamily="34" charset="0"/>
                          <a:cs typeface="Arial" pitchFamily="34" charset="0"/>
                        </a:rPr>
                        <a:t>PM secondary</a:t>
                      </a:r>
                      <a:endParaRPr kumimoji="0" lang="en-US" sz="14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pitchFamily="34" charset="0"/>
                          <a:cs typeface="Arial" pitchFamily="34" charset="0"/>
                        </a:rPr>
                        <a:t>AM backup</a:t>
                      </a:r>
                      <a:endParaRPr kumimoji="0" lang="en-US" sz="14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pitchFamily="34" charset="0"/>
                          <a:cs typeface="Arial" pitchFamily="34" charset="0"/>
                        </a:rPr>
                        <a:t>PM secondary</a:t>
                      </a:r>
                      <a:endParaRPr kumimoji="0" lang="en-US" sz="14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PM Primary</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A0155386-6B19-47EF-9BC5-091F2D978DEE}" type="slidenum">
              <a:rPr lang="en-US"/>
              <a:pPr/>
              <a:t>9</a:t>
            </a:fld>
            <a:endParaRPr lang="en-US"/>
          </a:p>
        </p:txBody>
      </p:sp>
      <p:sp>
        <p:nvSpPr>
          <p:cNvPr id="111618" name="Rectangle 2"/>
          <p:cNvSpPr>
            <a:spLocks noGrp="1" noChangeArrowheads="1"/>
          </p:cNvSpPr>
          <p:nvPr>
            <p:ph type="title"/>
          </p:nvPr>
        </p:nvSpPr>
        <p:spPr/>
        <p:txBody>
          <a:bodyPr/>
          <a:lstStyle/>
          <a:p>
            <a:r>
              <a:rPr lang="en-US" sz="4000" dirty="0"/>
              <a:t>Operational POES Updates</a:t>
            </a:r>
          </a:p>
        </p:txBody>
      </p:sp>
      <p:pic>
        <p:nvPicPr>
          <p:cNvPr id="1026" name="Picture 2"/>
          <p:cNvPicPr>
            <a:picLocks noChangeAspect="1" noChangeArrowheads="1"/>
          </p:cNvPicPr>
          <p:nvPr/>
        </p:nvPicPr>
        <p:blipFill>
          <a:blip r:embed="rId3" cstate="email"/>
          <a:srcRect/>
          <a:stretch>
            <a:fillRect/>
          </a:stretch>
        </p:blipFill>
        <p:spPr bwMode="auto">
          <a:xfrm>
            <a:off x="457200" y="1295400"/>
            <a:ext cx="8077200" cy="513772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1_BasicGlobal">
  <a:themeElements>
    <a:clrScheme name="1_BasicGlobal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66"/>
      </a:hlink>
      <a:folHlink>
        <a:srgbClr val="99CC00"/>
      </a:folHlink>
    </a:clrScheme>
    <a:fontScheme name="1_BasicGlob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BasicGlob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asicGloba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asicGloba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asicGloba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asicGloba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asicGloba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asicGloba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asicGloba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asicGloba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asicGloba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asicGloba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asicGloba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BasicGlobal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66"/>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asicGlobal">
  <a:themeElements>
    <a:clrScheme name="BasicGlobal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66"/>
      </a:hlink>
      <a:folHlink>
        <a:srgbClr val="99CC00"/>
      </a:folHlink>
    </a:clrScheme>
    <a:fontScheme name="BasicGlob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asicGlob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sicGloba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sicGloba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sicGloba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sicGloba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sicGloba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sicGloba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sicGloba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sicGloba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sicGloba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sicGloba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sicGloba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asicGlobal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66"/>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9569</TotalTime>
  <Words>4012</Words>
  <Application>Microsoft Office PowerPoint</Application>
  <PresentationFormat>On-screen Show (4:3)</PresentationFormat>
  <Paragraphs>633</Paragraphs>
  <Slides>43</Slides>
  <Notes>8</Notes>
  <HiddenSlides>1</HiddenSlides>
  <MMClips>2</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43</vt:i4>
      </vt:variant>
    </vt:vector>
  </HeadingPairs>
  <TitlesOfParts>
    <vt:vector size="46" baseType="lpstr">
      <vt:lpstr>1_BasicGlobal</vt:lpstr>
      <vt:lpstr>BasicGlobal</vt:lpstr>
      <vt:lpstr>Paint Shop Pro Image</vt:lpstr>
      <vt:lpstr>NOAA Satellite Update and McIDAS at ESPC </vt:lpstr>
      <vt:lpstr>Slide 2</vt:lpstr>
      <vt:lpstr>Slide 3</vt:lpstr>
      <vt:lpstr>Slide 4</vt:lpstr>
      <vt:lpstr>Operational GOES Updates</vt:lpstr>
      <vt:lpstr>GOES I/M to N/P</vt:lpstr>
      <vt:lpstr>Slide 7</vt:lpstr>
      <vt:lpstr>Current POES Configuration</vt:lpstr>
      <vt:lpstr>Operational POES Updates</vt:lpstr>
      <vt:lpstr>Slide 10</vt:lpstr>
      <vt:lpstr>Slide 11</vt:lpstr>
      <vt:lpstr>Slide 12</vt:lpstr>
      <vt:lpstr>Direct Service Operations</vt:lpstr>
      <vt:lpstr>Slide 14</vt:lpstr>
      <vt:lpstr>FCC Radio Spectrum Notice</vt:lpstr>
      <vt:lpstr>McIDAS at ESPC</vt:lpstr>
      <vt:lpstr>McIDAS at ESPC</vt:lpstr>
      <vt:lpstr>McIDAS at ESPC</vt:lpstr>
      <vt:lpstr>2011 NOAA Satellite Direct Readout Conference</vt:lpstr>
      <vt:lpstr>Backup Slides</vt:lpstr>
      <vt:lpstr>Experimental Marine Pollution Surveillance Report</vt:lpstr>
      <vt:lpstr>Slide 22</vt:lpstr>
      <vt:lpstr>Slide 23</vt:lpstr>
      <vt:lpstr>Slide 24</vt:lpstr>
      <vt:lpstr>GOES Current Series Plans - Summary</vt:lpstr>
      <vt:lpstr>Slide 26</vt:lpstr>
      <vt:lpstr>Office of Satellite Products and Operations (OSPO)</vt:lpstr>
      <vt:lpstr>           Product PD Operations - AWIPS</vt:lpstr>
      <vt:lpstr>Slide 29</vt:lpstr>
      <vt:lpstr>Slide 30</vt:lpstr>
      <vt:lpstr>Satellite Data Products http://www.osdpd.noaa.gov/ </vt:lpstr>
      <vt:lpstr>Diverse Products and Services</vt:lpstr>
      <vt:lpstr>Product Operations</vt:lpstr>
      <vt:lpstr>Slide 34</vt:lpstr>
      <vt:lpstr>ESPC Product Distribution</vt:lpstr>
      <vt:lpstr>Slide 36</vt:lpstr>
      <vt:lpstr>Smoke and Fire Detection </vt:lpstr>
      <vt:lpstr>Southern California Wildfires</vt:lpstr>
      <vt:lpstr>OSPO/NIC Sea Ice Products  www.natice.noaa.gov</vt:lpstr>
      <vt:lpstr>OSPO/NIC Snow and Ice Product (IMS) NOAA / National Weather Service Support</vt:lpstr>
      <vt:lpstr>            ESPC Access to Data and Products</vt:lpstr>
      <vt:lpstr>            ESPC Access to Data and Products</vt:lpstr>
      <vt:lpstr>Satellite Products on AWIPS/NOAAPORT</vt:lpstr>
    </vt:vector>
  </TitlesOfParts>
  <Company>NOAA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NOAA  NESDIS  Overview </dc:title>
  <dc:creator>Thomas.Renkevens</dc:creator>
  <cp:lastModifiedBy>Brian Hughes</cp:lastModifiedBy>
  <cp:revision>153</cp:revision>
  <dcterms:created xsi:type="dcterms:W3CDTF">2009-09-08T19:23:39Z</dcterms:created>
  <dcterms:modified xsi:type="dcterms:W3CDTF">2010-10-18T11:40:24Z</dcterms:modified>
</cp:coreProperties>
</file>