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14"/>
  </p:notesMasterIdLst>
  <p:handoutMasterIdLst>
    <p:handoutMasterId r:id="rId15"/>
  </p:handoutMasterIdLst>
  <p:sldIdLst>
    <p:sldId id="256" r:id="rId2"/>
    <p:sldId id="318" r:id="rId3"/>
    <p:sldId id="319" r:id="rId4"/>
    <p:sldId id="320" r:id="rId5"/>
    <p:sldId id="322" r:id="rId6"/>
    <p:sldId id="323" r:id="rId7"/>
    <p:sldId id="321" r:id="rId8"/>
    <p:sldId id="330" r:id="rId9"/>
    <p:sldId id="326" r:id="rId10"/>
    <p:sldId id="329" r:id="rId11"/>
    <p:sldId id="328" r:id="rId12"/>
    <p:sldId id="327" r:id="rId1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6" charset="0"/>
        <a:ea typeface="+mn-ea"/>
        <a:cs typeface="+mn-cs"/>
      </a:defRPr>
    </a:lvl1pPr>
    <a:lvl2pPr marL="457200" algn="l" rtl="0" fontAlgn="base">
      <a:spcBef>
        <a:spcPct val="0"/>
      </a:spcBef>
      <a:spcAft>
        <a:spcPct val="0"/>
      </a:spcAft>
      <a:defRPr sz="2400" kern="1200">
        <a:solidFill>
          <a:schemeClr val="tx1"/>
        </a:solidFill>
        <a:latin typeface="Times New Roman" pitchFamily="16" charset="0"/>
        <a:ea typeface="+mn-ea"/>
        <a:cs typeface="+mn-cs"/>
      </a:defRPr>
    </a:lvl2pPr>
    <a:lvl3pPr marL="914400" algn="l" rtl="0" fontAlgn="base">
      <a:spcBef>
        <a:spcPct val="0"/>
      </a:spcBef>
      <a:spcAft>
        <a:spcPct val="0"/>
      </a:spcAft>
      <a:defRPr sz="2400" kern="1200">
        <a:solidFill>
          <a:schemeClr val="tx1"/>
        </a:solidFill>
        <a:latin typeface="Times New Roman" pitchFamily="16" charset="0"/>
        <a:ea typeface="+mn-ea"/>
        <a:cs typeface="+mn-cs"/>
      </a:defRPr>
    </a:lvl3pPr>
    <a:lvl4pPr marL="1371600" algn="l" rtl="0" fontAlgn="base">
      <a:spcBef>
        <a:spcPct val="0"/>
      </a:spcBef>
      <a:spcAft>
        <a:spcPct val="0"/>
      </a:spcAft>
      <a:defRPr sz="2400" kern="1200">
        <a:solidFill>
          <a:schemeClr val="tx1"/>
        </a:solidFill>
        <a:latin typeface="Times New Roman" pitchFamily="16" charset="0"/>
        <a:ea typeface="+mn-ea"/>
        <a:cs typeface="+mn-cs"/>
      </a:defRPr>
    </a:lvl4pPr>
    <a:lvl5pPr marL="1828800" algn="l" rtl="0" fontAlgn="base">
      <a:spcBef>
        <a:spcPct val="0"/>
      </a:spcBef>
      <a:spcAft>
        <a:spcPct val="0"/>
      </a:spcAft>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990099"/>
    <a:srgbClr val="EAEAEA"/>
    <a:srgbClr val="DDDDDD"/>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35" autoAdjust="0"/>
    <p:restoredTop sz="84216" autoAdjust="0"/>
  </p:normalViewPr>
  <p:slideViewPr>
    <p:cSldViewPr>
      <p:cViewPr varScale="1">
        <p:scale>
          <a:sx n="103" d="100"/>
          <a:sy n="103" d="100"/>
        </p:scale>
        <p:origin x="-60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9" d="100"/>
          <a:sy n="69" d="100"/>
        </p:scale>
        <p:origin x="-828"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latin typeface="Times New Roman" charset="0"/>
              </a:defRPr>
            </a:lvl1pPr>
          </a:lstStyle>
          <a:p>
            <a:pPr>
              <a:defRPr/>
            </a:pPr>
            <a:endParaRPr lang="en-US"/>
          </a:p>
        </p:txBody>
      </p:sp>
      <p:sp>
        <p:nvSpPr>
          <p:cNvPr id="13315"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latin typeface="Times New Roman" charset="0"/>
              </a:defRPr>
            </a:lvl1pPr>
          </a:lstStyle>
          <a:p>
            <a:pPr>
              <a:defRPr/>
            </a:pPr>
            <a:endParaRPr lang="en-US"/>
          </a:p>
        </p:txBody>
      </p:sp>
      <p:sp>
        <p:nvSpPr>
          <p:cNvPr id="13316"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latin typeface="Times New Roman" charset="0"/>
              </a:defRPr>
            </a:lvl1pPr>
          </a:lstStyle>
          <a:p>
            <a:pPr>
              <a:defRPr/>
            </a:pPr>
            <a:endParaRPr lang="en-US"/>
          </a:p>
        </p:txBody>
      </p:sp>
      <p:sp>
        <p:nvSpPr>
          <p:cNvPr id="13317"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B053CA2F-8C56-444C-9880-0A5643C0591B}"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latin typeface="Times New Roman"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latin typeface="Times New Roman" charset="0"/>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latin typeface="Times New Roman" charset="0"/>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8D804B2C-BB35-444B-B229-1D62C64C44C0}"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ln/>
        </p:spPr>
      </p:sp>
      <p:sp>
        <p:nvSpPr>
          <p:cNvPr id="13314" name="Rectangle 3"/>
          <p:cNvSpPr>
            <a:spLocks noGrp="1" noChangeArrowheads="1"/>
          </p:cNvSpPr>
          <p:nvPr>
            <p:ph type="body" idx="1"/>
          </p:nvPr>
        </p:nvSpPr>
        <p:spPr>
          <a:noFill/>
          <a:ln/>
        </p:spPr>
        <p:txBody>
          <a:bodyPr/>
          <a:lstStyle/>
          <a:p>
            <a:endParaRPr lang="en-US" smtClean="0">
              <a:latin typeface="Times New Roman" pitchFamily="16"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p:spPr>
        <p:txBody>
          <a:bodyPr/>
          <a:lstStyle/>
          <a:p>
            <a:endParaRPr lang="en-US" smtClean="0">
              <a:latin typeface="Times New Roman" pitchFamily="16"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ln/>
        </p:spPr>
      </p:sp>
      <p:sp>
        <p:nvSpPr>
          <p:cNvPr id="17410" name="Rectangle 3"/>
          <p:cNvSpPr>
            <a:spLocks noGrp="1" noChangeArrowheads="1"/>
          </p:cNvSpPr>
          <p:nvPr>
            <p:ph type="body" idx="1"/>
          </p:nvPr>
        </p:nvSpPr>
        <p:spPr>
          <a:noFill/>
          <a:ln/>
        </p:spPr>
        <p:txBody>
          <a:bodyPr/>
          <a:lstStyle/>
          <a:p>
            <a:endParaRPr lang="en-US" smtClean="0">
              <a:latin typeface="Times New Roman" pitchFamily="16"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ln/>
        </p:spPr>
        <p:txBody>
          <a:bodyPr/>
          <a:lstStyle/>
          <a:p>
            <a:endParaRPr lang="en-US" smtClean="0">
              <a:latin typeface="Times New Roman" pitchFamily="16"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p:spPr>
        <p:txBody>
          <a:bodyPr/>
          <a:lstStyle/>
          <a:p>
            <a:endParaRPr lang="en-US" smtClean="0">
              <a:latin typeface="Times New Roman" pitchFamily="16"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p:spPr>
        <p:txBody>
          <a:bodyPr/>
          <a:lstStyle/>
          <a:p>
            <a:endParaRPr lang="en-US" smtClean="0">
              <a:latin typeface="Times New Roman" pitchFamily="16"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3BA6BEE2-26E6-47A3-B364-940BABEB6674}" type="slidenum">
              <a:rPr lang="en-US" smtClean="0">
                <a:latin typeface="Arial" charset="0"/>
              </a:rPr>
              <a:pPr/>
              <a:t>9</a:t>
            </a:fld>
            <a:endParaRPr lang="en-US" smtClean="0">
              <a:latin typeface="Arial" charset="0"/>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t>NWS-GIS Corporate Board Briefing</a:t>
            </a:r>
          </a:p>
        </p:txBody>
      </p:sp>
      <p:sp>
        <p:nvSpPr>
          <p:cNvPr id="6" name="Rectangle 6"/>
          <p:cNvSpPr>
            <a:spLocks noGrp="1" noChangeArrowheads="1"/>
          </p:cNvSpPr>
          <p:nvPr>
            <p:ph type="sldNum" sz="quarter" idx="11"/>
          </p:nvPr>
        </p:nvSpPr>
        <p:spPr>
          <a:ln/>
        </p:spPr>
        <p:txBody>
          <a:bodyPr/>
          <a:lstStyle>
            <a:lvl1pPr>
              <a:defRPr/>
            </a:lvl1pPr>
          </a:lstStyle>
          <a:p>
            <a:pPr>
              <a:defRPr/>
            </a:pPr>
            <a:fld id="{842B5E22-CE11-4FB9-9A12-140E6E649ECB}" type="slidenum">
              <a:rPr/>
              <a:pPr>
                <a:defRPr/>
              </a:pPr>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76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31616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676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1616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t>NWS-GIS Corporate Board Briefing</a:t>
            </a:r>
          </a:p>
        </p:txBody>
      </p:sp>
      <p:sp>
        <p:nvSpPr>
          <p:cNvPr id="8" name="Rectangle 6"/>
          <p:cNvSpPr>
            <a:spLocks noGrp="1" noChangeArrowheads="1"/>
          </p:cNvSpPr>
          <p:nvPr>
            <p:ph type="sldNum" sz="quarter" idx="11"/>
          </p:nvPr>
        </p:nvSpPr>
        <p:spPr>
          <a:ln/>
        </p:spPr>
        <p:txBody>
          <a:bodyPr/>
          <a:lstStyle>
            <a:lvl1pPr>
              <a:defRPr/>
            </a:lvl1pPr>
          </a:lstStyle>
          <a:p>
            <a:pPr>
              <a:defRPr/>
            </a:pPr>
            <a:fld id="{44708BD5-A984-4838-BD0A-EF00374B39B0}" type="slidenum">
              <a:rPr/>
              <a:pPr>
                <a:defRPr/>
              </a:pP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t>NWS-GIS Corporate Board Briefing</a:t>
            </a:r>
          </a:p>
        </p:txBody>
      </p:sp>
      <p:sp>
        <p:nvSpPr>
          <p:cNvPr id="4" name="Rectangle 6"/>
          <p:cNvSpPr>
            <a:spLocks noGrp="1" noChangeArrowheads="1"/>
          </p:cNvSpPr>
          <p:nvPr>
            <p:ph type="sldNum" sz="quarter" idx="11"/>
          </p:nvPr>
        </p:nvSpPr>
        <p:spPr>
          <a:ln/>
        </p:spPr>
        <p:txBody>
          <a:bodyPr/>
          <a:lstStyle>
            <a:lvl1pPr>
              <a:defRPr/>
            </a:lvl1pPr>
          </a:lstStyle>
          <a:p>
            <a:pPr>
              <a:defRPr/>
            </a:pPr>
            <a:fld id="{BCBBE62E-F930-49F5-8C12-03B9BCBEAB39}" type="slidenum">
              <a:rPr/>
              <a:pPr>
                <a:defRPr/>
              </a:pPr>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NWS-GIS Corporate Board Briefing</a:t>
            </a:r>
          </a:p>
        </p:txBody>
      </p:sp>
      <p:sp>
        <p:nvSpPr>
          <p:cNvPr id="3" name="Rectangle 6"/>
          <p:cNvSpPr>
            <a:spLocks noGrp="1" noChangeArrowheads="1"/>
          </p:cNvSpPr>
          <p:nvPr>
            <p:ph type="sldNum" sz="quarter" idx="11"/>
          </p:nvPr>
        </p:nvSpPr>
        <p:spPr>
          <a:ln/>
        </p:spPr>
        <p:txBody>
          <a:bodyPr/>
          <a:lstStyle>
            <a:lvl1pPr>
              <a:defRPr/>
            </a:lvl1pPr>
          </a:lstStyle>
          <a:p>
            <a:pPr>
              <a:defRPr/>
            </a:pPr>
            <a:fld id="{1CED7093-DA37-4127-92FB-676D0935C5D4}" type="slidenum">
              <a:rPr/>
              <a:pPr>
                <a:defRPr/>
              </a:pPr>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600200"/>
            <a:ext cx="43053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86300" y="1600200"/>
            <a:ext cx="43053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t>NWS-GIS Corporate Board Briefing</a:t>
            </a:r>
          </a:p>
        </p:txBody>
      </p:sp>
      <p:sp>
        <p:nvSpPr>
          <p:cNvPr id="6" name="Rectangle 6"/>
          <p:cNvSpPr>
            <a:spLocks noGrp="1" noChangeArrowheads="1"/>
          </p:cNvSpPr>
          <p:nvPr>
            <p:ph type="sldNum" sz="quarter" idx="11"/>
          </p:nvPr>
        </p:nvSpPr>
        <p:spPr>
          <a:ln/>
        </p:spPr>
        <p:txBody>
          <a:bodyPr/>
          <a:lstStyle>
            <a:lvl1pPr>
              <a:defRPr/>
            </a:lvl1pPr>
          </a:lstStyle>
          <a:p>
            <a:pPr>
              <a:defRPr/>
            </a:pPr>
            <a:fld id="{20C8B260-C71B-47E6-AD43-7366B2BAAB85}" type="slidenum">
              <a:rPr/>
              <a:pPr>
                <a:defRPr/>
              </a:pPr>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with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762000" y="1600200"/>
            <a:ext cx="7696200" cy="1066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4"/>
          </p:nvPr>
        </p:nvSpPr>
        <p:spPr>
          <a:xfrm>
            <a:off x="762000" y="2819400"/>
            <a:ext cx="38100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ext Placeholder 8"/>
          <p:cNvSpPr>
            <a:spLocks noGrp="1"/>
          </p:cNvSpPr>
          <p:nvPr>
            <p:ph type="body" sz="quarter" idx="15"/>
          </p:nvPr>
        </p:nvSpPr>
        <p:spPr>
          <a:xfrm>
            <a:off x="4724400" y="2819400"/>
            <a:ext cx="37338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 Placeholder 11"/>
          <p:cNvSpPr>
            <a:spLocks noGrp="1"/>
          </p:cNvSpPr>
          <p:nvPr>
            <p:ph type="body" sz="quarter" idx="16"/>
          </p:nvPr>
        </p:nvSpPr>
        <p:spPr>
          <a:xfrm>
            <a:off x="762000" y="5715000"/>
            <a:ext cx="7696200" cy="533400"/>
          </a:xfrm>
        </p:spPr>
        <p:txBody>
          <a:bodyPr/>
          <a:lstStyle>
            <a:lvl1pPr>
              <a:defRPr sz="2400"/>
            </a:lvl1pPr>
            <a:lvl2pPr>
              <a:defRPr sz="20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
          <p:cNvSpPr>
            <a:spLocks noGrp="1" noChangeArrowheads="1"/>
          </p:cNvSpPr>
          <p:nvPr>
            <p:ph type="ftr" sz="quarter" idx="17"/>
          </p:nvPr>
        </p:nvSpPr>
        <p:spPr>
          <a:ln/>
        </p:spPr>
        <p:txBody>
          <a:bodyPr/>
          <a:lstStyle>
            <a:lvl1pPr>
              <a:defRPr/>
            </a:lvl1pPr>
          </a:lstStyle>
          <a:p>
            <a:pPr>
              <a:defRPr/>
            </a:pPr>
            <a:r>
              <a:rPr lang="en-US"/>
              <a:t>NWS-GIS Corporate Board Briefing</a:t>
            </a:r>
          </a:p>
        </p:txBody>
      </p:sp>
      <p:sp>
        <p:nvSpPr>
          <p:cNvPr id="11" name="Rectangle 6"/>
          <p:cNvSpPr>
            <a:spLocks noGrp="1" noChangeArrowheads="1"/>
          </p:cNvSpPr>
          <p:nvPr>
            <p:ph type="sldNum" sz="quarter" idx="18"/>
          </p:nvPr>
        </p:nvSpPr>
        <p:spPr>
          <a:ln/>
        </p:spPr>
        <p:txBody>
          <a:bodyPr/>
          <a:lstStyle>
            <a:lvl1pPr>
              <a:defRPr/>
            </a:lvl1pPr>
          </a:lstStyle>
          <a:p>
            <a:pPr>
              <a:defRPr/>
            </a:pPr>
            <a:fld id="{266F0065-9F68-4B32-B409-BD4318A824F0}" type="slidenum">
              <a:rPr/>
              <a:pPr>
                <a:defRPr/>
              </a:pPr>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685800" y="1676400"/>
            <a:ext cx="77724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NWS-GIS Corporate Board Briefing</a:t>
            </a:r>
          </a:p>
        </p:txBody>
      </p:sp>
      <p:sp>
        <p:nvSpPr>
          <p:cNvPr id="5" name="Rectangle 6"/>
          <p:cNvSpPr>
            <a:spLocks noGrp="1" noChangeArrowheads="1"/>
          </p:cNvSpPr>
          <p:nvPr>
            <p:ph type="sldNum" sz="quarter" idx="11"/>
          </p:nvPr>
        </p:nvSpPr>
        <p:spPr>
          <a:ln/>
        </p:spPr>
        <p:txBody>
          <a:bodyPr/>
          <a:lstStyle>
            <a:lvl1pPr>
              <a:defRPr/>
            </a:lvl1pPr>
          </a:lstStyle>
          <a:p>
            <a:pPr>
              <a:defRPr/>
            </a:pPr>
            <a:fld id="{4DC55336-424C-4B2E-9E2D-E1E2369D5E88}" type="slidenum">
              <a:rPr/>
              <a:pPr>
                <a:defRPr/>
              </a:pPr>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1029" name="Rectangle 5"/>
          <p:cNvSpPr>
            <a:spLocks noGrp="1" noChangeArrowheads="1"/>
          </p:cNvSpPr>
          <p:nvPr>
            <p:ph type="ftr" sz="quarter" idx="3"/>
          </p:nvPr>
        </p:nvSpPr>
        <p:spPr bwMode="auto">
          <a:xfrm>
            <a:off x="685800" y="6248400"/>
            <a:ext cx="640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dirty="0">
                <a:latin typeface="Arial Narrow" pitchFamily="34" charset="0"/>
              </a:defRPr>
            </a:lvl1pPr>
          </a:lstStyle>
          <a:p>
            <a:pPr>
              <a:defRPr/>
            </a:pPr>
            <a:r>
              <a:rPr lang="en-US"/>
              <a:t>NWS-GIS Corporate Board Briefing</a:t>
            </a:r>
          </a:p>
        </p:txBody>
      </p:sp>
      <p:sp>
        <p:nvSpPr>
          <p:cNvPr id="103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fontAlgn="base">
              <a:spcBef>
                <a:spcPct val="0"/>
              </a:spcBef>
              <a:spcAft>
                <a:spcPct val="0"/>
              </a:spcAft>
              <a:defRPr lang="en-US" sz="1000" b="0" kern="1200">
                <a:solidFill>
                  <a:schemeClr val="tx1"/>
                </a:solidFill>
                <a:latin typeface="Arial Narrow" pitchFamily="34" charset="0"/>
                <a:ea typeface="+mn-ea"/>
                <a:cs typeface="+mn-cs"/>
              </a:defRPr>
            </a:lvl1pPr>
          </a:lstStyle>
          <a:p>
            <a:pPr>
              <a:defRPr/>
            </a:pPr>
            <a:fld id="{5A781AAE-B6D2-450D-B94A-45870C167407}" type="slidenum">
              <a:rPr/>
              <a:pPr>
                <a:defRPr/>
              </a:pPr>
              <a:t>‹#›</a:t>
            </a:fld>
            <a:endParaRPr dirty="0"/>
          </a:p>
        </p:txBody>
      </p:sp>
      <p:sp>
        <p:nvSpPr>
          <p:cNvPr id="2" name="Line 7"/>
          <p:cNvSpPr>
            <a:spLocks noChangeShapeType="1"/>
          </p:cNvSpPr>
          <p:nvPr/>
        </p:nvSpPr>
        <p:spPr bwMode="auto">
          <a:xfrm>
            <a:off x="228600" y="1524000"/>
            <a:ext cx="8686800" cy="0"/>
          </a:xfrm>
          <a:prstGeom prst="line">
            <a:avLst/>
          </a:prstGeom>
          <a:noFill/>
          <a:ln w="57150">
            <a:solidFill>
              <a:schemeClr val="accent1"/>
            </a:solidFill>
            <a:round/>
            <a:headEnd/>
            <a:tailEnd/>
          </a:ln>
        </p:spPr>
        <p:txBody>
          <a:bodyPr/>
          <a:lstStyle/>
          <a:p>
            <a:pPr>
              <a:defRPr/>
            </a:pPr>
            <a:endParaRPr lang="en-US" dirty="0">
              <a:latin typeface="Times New Roman" pitchFamily="18" charset="0"/>
            </a:endParaRPr>
          </a:p>
        </p:txBody>
      </p:sp>
      <p:pic>
        <p:nvPicPr>
          <p:cNvPr id="1031" name="Picture 8"/>
          <p:cNvPicPr>
            <a:picLocks noChangeAspect="1" noChangeArrowheads="1"/>
          </p:cNvPicPr>
          <p:nvPr/>
        </p:nvPicPr>
        <p:blipFill>
          <a:blip r:embed="rId9"/>
          <a:srcRect/>
          <a:stretch>
            <a:fillRect/>
          </a:stretch>
        </p:blipFill>
        <p:spPr bwMode="auto">
          <a:xfrm>
            <a:off x="7739063" y="228600"/>
            <a:ext cx="1201737" cy="1201738"/>
          </a:xfrm>
          <a:prstGeom prst="rect">
            <a:avLst/>
          </a:prstGeom>
          <a:noFill/>
          <a:ln w="12700">
            <a:noFill/>
            <a:miter lim="800000"/>
            <a:headEnd/>
            <a:tailEnd/>
          </a:ln>
        </p:spPr>
      </p:pic>
      <p:pic>
        <p:nvPicPr>
          <p:cNvPr id="1032" name="Picture 12" descr="doc_logo"/>
          <p:cNvPicPr>
            <a:picLocks noChangeAspect="1" noChangeArrowheads="1"/>
          </p:cNvPicPr>
          <p:nvPr userDrawn="1"/>
        </p:nvPicPr>
        <p:blipFill>
          <a:blip r:embed="rId10"/>
          <a:srcRect/>
          <a:stretch>
            <a:fillRect/>
          </a:stretch>
        </p:blipFill>
        <p:spPr bwMode="auto">
          <a:xfrm>
            <a:off x="228600" y="228600"/>
            <a:ext cx="1219200" cy="1212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7" r:id="rId1"/>
    <p:sldLayoutId id="2147483666" r:id="rId2"/>
    <p:sldLayoutId id="2147483665" r:id="rId3"/>
    <p:sldLayoutId id="2147483664" r:id="rId4"/>
    <p:sldLayoutId id="2147483663" r:id="rId5"/>
    <p:sldLayoutId id="2147483662" r:id="rId6"/>
    <p:sldLayoutId id="2147483661" r:id="rId7"/>
  </p:sldLayoutIdLst>
  <p:hf hdr="0" dt="0"/>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600" b="1">
          <a:solidFill>
            <a:schemeClr val="tx2"/>
          </a:solidFill>
          <a:latin typeface="Arial" charset="0"/>
        </a:defRPr>
      </a:lvl6pPr>
      <a:lvl7pPr marL="914400" algn="l" rtl="0" eaLnBrk="1" fontAlgn="base" hangingPunct="1">
        <a:spcBef>
          <a:spcPct val="0"/>
        </a:spcBef>
        <a:spcAft>
          <a:spcPct val="0"/>
        </a:spcAft>
        <a:defRPr sz="3600" b="1">
          <a:solidFill>
            <a:schemeClr val="tx2"/>
          </a:solidFill>
          <a:latin typeface="Arial" charset="0"/>
        </a:defRPr>
      </a:lvl7pPr>
      <a:lvl8pPr marL="1371600" algn="l" rtl="0" eaLnBrk="1" fontAlgn="base" hangingPunct="1">
        <a:spcBef>
          <a:spcPct val="0"/>
        </a:spcBef>
        <a:spcAft>
          <a:spcPct val="0"/>
        </a:spcAft>
        <a:defRPr sz="3600" b="1">
          <a:solidFill>
            <a:schemeClr val="tx2"/>
          </a:solidFill>
          <a:latin typeface="Arial" charset="0"/>
        </a:defRPr>
      </a:lvl8pPr>
      <a:lvl9pPr marL="1828800" algn="l" rtl="0" eaLnBrk="1" fontAlgn="base" hangingPunct="1">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228600" y="5562600"/>
            <a:ext cx="8610600" cy="1066800"/>
          </a:xfrm>
          <a:prstGeom prst="rect">
            <a:avLst/>
          </a:prstGeom>
          <a:noFill/>
          <a:ln w="9525">
            <a:solidFill>
              <a:schemeClr val="accent1">
                <a:alpha val="34901"/>
              </a:schemeClr>
            </a:solidFill>
            <a:miter lim="800000"/>
            <a:headEnd/>
            <a:tailEnd/>
          </a:ln>
        </p:spPr>
        <p:txBody>
          <a:bodyPr anchor="ctr"/>
          <a:lstStyle/>
          <a:p>
            <a:pPr algn="ctr" eaLnBrk="0" hangingPunct="0">
              <a:defRPr/>
            </a:pPr>
            <a:endParaRPr lang="en-US" sz="4000" b="1" kern="0" dirty="0">
              <a:solidFill>
                <a:schemeClr val="tx2"/>
              </a:solidFill>
              <a:latin typeface="+mj-lt"/>
              <a:ea typeface="+mj-ea"/>
              <a:cs typeface="+mj-cs"/>
            </a:endParaRPr>
          </a:p>
          <a:p>
            <a:pPr algn="ctr" eaLnBrk="0" hangingPunct="0">
              <a:defRPr/>
            </a:pPr>
            <a:endParaRPr lang="en-US" sz="4000" b="1" kern="0" dirty="0">
              <a:solidFill>
                <a:schemeClr val="tx2"/>
              </a:solidFill>
              <a:latin typeface="+mj-lt"/>
              <a:ea typeface="+mj-ea"/>
              <a:cs typeface="+mj-cs"/>
            </a:endParaRPr>
          </a:p>
          <a:p>
            <a:pPr algn="ctr" eaLnBrk="0" hangingPunct="0">
              <a:defRPr/>
            </a:pPr>
            <a:endParaRPr lang="en-US" sz="4000" b="1" kern="0" dirty="0">
              <a:solidFill>
                <a:schemeClr val="tx2"/>
              </a:solidFill>
              <a:latin typeface="+mj-lt"/>
              <a:ea typeface="+mj-ea"/>
              <a:cs typeface="+mj-cs"/>
            </a:endParaRPr>
          </a:p>
          <a:p>
            <a:pPr algn="ctr" eaLnBrk="0" hangingPunct="0">
              <a:defRPr/>
            </a:pPr>
            <a:endParaRPr lang="en-US" sz="4000" b="1" kern="0" dirty="0">
              <a:solidFill>
                <a:schemeClr val="tx2"/>
              </a:solidFill>
              <a:latin typeface="+mj-lt"/>
              <a:ea typeface="+mj-ea"/>
              <a:cs typeface="+mj-cs"/>
            </a:endParaRPr>
          </a:p>
          <a:p>
            <a:pPr algn="ctr" eaLnBrk="0" hangingPunct="0">
              <a:defRPr/>
            </a:pPr>
            <a:endParaRPr lang="en-US" sz="4000" b="1" kern="0" dirty="0">
              <a:solidFill>
                <a:schemeClr val="tx2"/>
              </a:solidFill>
              <a:latin typeface="+mj-lt"/>
              <a:ea typeface="+mj-ea"/>
              <a:cs typeface="+mj-cs"/>
            </a:endParaRPr>
          </a:p>
          <a:p>
            <a:pPr algn="ctr" eaLnBrk="0" hangingPunct="0">
              <a:defRPr/>
            </a:pPr>
            <a:endParaRPr lang="en-US" sz="4000" b="1" kern="0" dirty="0">
              <a:solidFill>
                <a:schemeClr val="tx2"/>
              </a:solidFill>
              <a:latin typeface="+mj-lt"/>
              <a:ea typeface="+mj-ea"/>
              <a:cs typeface="+mj-cs"/>
            </a:endParaRPr>
          </a:p>
        </p:txBody>
      </p:sp>
      <p:sp>
        <p:nvSpPr>
          <p:cNvPr id="9" name="Rectangle 2"/>
          <p:cNvSpPr txBox="1">
            <a:spLocks noChangeArrowheads="1"/>
          </p:cNvSpPr>
          <p:nvPr/>
        </p:nvSpPr>
        <p:spPr bwMode="auto">
          <a:xfrm>
            <a:off x="228600" y="2590800"/>
            <a:ext cx="8610600" cy="2895600"/>
          </a:xfrm>
          <a:prstGeom prst="rect">
            <a:avLst/>
          </a:prstGeom>
          <a:noFill/>
          <a:ln w="9525">
            <a:solidFill>
              <a:schemeClr val="accent1">
                <a:alpha val="34901"/>
              </a:schemeClr>
            </a:solidFill>
            <a:miter lim="800000"/>
            <a:headEnd/>
            <a:tailEnd/>
          </a:ln>
        </p:spPr>
        <p:txBody>
          <a:bodyPr anchor="ctr"/>
          <a:lstStyle/>
          <a:p>
            <a:pPr algn="ctr" eaLnBrk="0" hangingPunct="0">
              <a:defRPr/>
            </a:pPr>
            <a:endParaRPr lang="en-US" sz="4000" b="1" kern="0" dirty="0">
              <a:solidFill>
                <a:schemeClr val="tx2"/>
              </a:solidFill>
              <a:latin typeface="+mj-lt"/>
              <a:ea typeface="+mj-ea"/>
              <a:cs typeface="+mj-cs"/>
            </a:endParaRPr>
          </a:p>
          <a:p>
            <a:pPr algn="ctr" eaLnBrk="0" hangingPunct="0">
              <a:defRPr/>
            </a:pPr>
            <a:endParaRPr lang="en-US" sz="4000" b="1" kern="0" dirty="0">
              <a:solidFill>
                <a:schemeClr val="tx2"/>
              </a:solidFill>
              <a:latin typeface="+mj-lt"/>
              <a:ea typeface="+mj-ea"/>
              <a:cs typeface="+mj-cs"/>
            </a:endParaRPr>
          </a:p>
          <a:p>
            <a:pPr algn="ctr" eaLnBrk="0" hangingPunct="0">
              <a:defRPr/>
            </a:pPr>
            <a:endParaRPr lang="en-US" sz="4000" b="1" kern="0" dirty="0">
              <a:solidFill>
                <a:schemeClr val="tx2"/>
              </a:solidFill>
              <a:latin typeface="+mj-lt"/>
              <a:ea typeface="+mj-ea"/>
              <a:cs typeface="+mj-cs"/>
            </a:endParaRPr>
          </a:p>
          <a:p>
            <a:pPr algn="ctr" eaLnBrk="0" hangingPunct="0">
              <a:defRPr/>
            </a:pPr>
            <a:endParaRPr lang="en-US" sz="4000" b="1" kern="0" dirty="0">
              <a:solidFill>
                <a:schemeClr val="tx2"/>
              </a:solidFill>
              <a:latin typeface="+mj-lt"/>
              <a:ea typeface="+mj-ea"/>
              <a:cs typeface="+mj-cs"/>
            </a:endParaRPr>
          </a:p>
          <a:p>
            <a:pPr algn="ctr" eaLnBrk="0" hangingPunct="0">
              <a:defRPr/>
            </a:pPr>
            <a:endParaRPr lang="en-US" sz="4000" b="1" kern="0" dirty="0">
              <a:solidFill>
                <a:schemeClr val="tx2"/>
              </a:solidFill>
              <a:latin typeface="+mj-lt"/>
              <a:ea typeface="+mj-ea"/>
              <a:cs typeface="+mj-cs"/>
            </a:endParaRPr>
          </a:p>
          <a:p>
            <a:pPr algn="ctr" eaLnBrk="0" hangingPunct="0">
              <a:defRPr/>
            </a:pPr>
            <a:endParaRPr lang="en-US" sz="4000" b="1" kern="0" dirty="0">
              <a:solidFill>
                <a:schemeClr val="tx2"/>
              </a:solidFill>
              <a:latin typeface="+mj-lt"/>
              <a:ea typeface="+mj-ea"/>
              <a:cs typeface="+mj-cs"/>
            </a:endParaRPr>
          </a:p>
        </p:txBody>
      </p:sp>
      <p:pic>
        <p:nvPicPr>
          <p:cNvPr id="8" name="Picture 6" descr="Background"/>
          <p:cNvPicPr>
            <a:picLocks noChangeAspect="1" noChangeArrowheads="1"/>
          </p:cNvPicPr>
          <p:nvPr/>
        </p:nvPicPr>
        <p:blipFill>
          <a:blip r:embed="rId2">
            <a:clrChange>
              <a:clrFrom>
                <a:srgbClr val="05050D"/>
              </a:clrFrom>
              <a:clrTo>
                <a:srgbClr val="05050D">
                  <a:alpha val="0"/>
                </a:srgbClr>
              </a:clrTo>
            </a:clrChange>
          </a:blip>
          <a:srcRect/>
          <a:stretch>
            <a:fillRect/>
          </a:stretch>
        </p:blipFill>
        <p:spPr bwMode="auto">
          <a:xfrm rot="21600000">
            <a:off x="1219200" y="2432050"/>
            <a:ext cx="4267200" cy="2825750"/>
          </a:xfrm>
          <a:prstGeom prst="rect">
            <a:avLst/>
          </a:prstGeom>
          <a:ln>
            <a:noFill/>
          </a:ln>
          <a:effectLst>
            <a:outerShdw blurRad="190500" algn="tl" rotWithShape="0">
              <a:srgbClr val="000000">
                <a:alpha val="70000"/>
              </a:srgbClr>
            </a:outerShdw>
          </a:effectLst>
          <a:extLst>
            <a:ext uri="{909E8E84-426E-40DD-AFC4-6F175D3DCCD1}"/>
            <a:ext uri="{91240B29-F687-4F45-9708-019B960494DF}"/>
          </a:extLst>
        </p:spPr>
      </p:pic>
      <p:sp>
        <p:nvSpPr>
          <p:cNvPr id="11268" name="Rectangle 2"/>
          <p:cNvSpPr>
            <a:spLocks noGrp="1" noChangeArrowheads="1"/>
          </p:cNvSpPr>
          <p:nvPr>
            <p:ph type="ctrTitle" idx="4294967295"/>
          </p:nvPr>
        </p:nvSpPr>
        <p:spPr>
          <a:xfrm>
            <a:off x="228600" y="1676400"/>
            <a:ext cx="8610600" cy="838200"/>
          </a:xfrm>
          <a:ln>
            <a:solidFill>
              <a:schemeClr val="accent1">
                <a:alpha val="34901"/>
              </a:schemeClr>
            </a:solidFill>
          </a:ln>
        </p:spPr>
        <p:txBody>
          <a:bodyPr/>
          <a:lstStyle/>
          <a:p>
            <a:r>
              <a:rPr lang="en-US" sz="3200" smtClean="0"/>
              <a:t>McIDAS at the National Hurricane Center</a:t>
            </a:r>
          </a:p>
        </p:txBody>
      </p:sp>
      <p:sp>
        <p:nvSpPr>
          <p:cNvPr id="11269" name="Rectangle 3"/>
          <p:cNvSpPr>
            <a:spLocks noGrp="1" noChangeArrowheads="1"/>
          </p:cNvSpPr>
          <p:nvPr>
            <p:ph type="subTitle" idx="4294967295"/>
          </p:nvPr>
        </p:nvSpPr>
        <p:spPr>
          <a:xfrm>
            <a:off x="1524000" y="5638800"/>
            <a:ext cx="6400800" cy="914400"/>
          </a:xfrm>
        </p:spPr>
        <p:txBody>
          <a:bodyPr/>
          <a:lstStyle/>
          <a:p>
            <a:pPr marL="0" indent="0" algn="ctr">
              <a:buFontTx/>
              <a:buNone/>
            </a:pPr>
            <a:r>
              <a:rPr lang="en-US" b="1" smtClean="0"/>
              <a:t>Christopher Sisko</a:t>
            </a:r>
          </a:p>
          <a:p>
            <a:pPr marL="0" indent="0" algn="ctr">
              <a:buFontTx/>
              <a:buNone/>
            </a:pPr>
            <a:r>
              <a:rPr lang="en-US" sz="1800" smtClean="0"/>
              <a:t>National Hurricane Center (NOAA/NWS)</a:t>
            </a:r>
          </a:p>
        </p:txBody>
      </p:sp>
      <p:sp>
        <p:nvSpPr>
          <p:cNvPr id="11270" name="Rectangle 3"/>
          <p:cNvSpPr txBox="1">
            <a:spLocks noChangeArrowheads="1"/>
          </p:cNvSpPr>
          <p:nvPr/>
        </p:nvSpPr>
        <p:spPr bwMode="auto">
          <a:xfrm>
            <a:off x="1371600" y="457200"/>
            <a:ext cx="6400800" cy="762000"/>
          </a:xfrm>
          <a:prstGeom prst="rect">
            <a:avLst/>
          </a:prstGeom>
          <a:noFill/>
          <a:ln w="9525">
            <a:noFill/>
            <a:miter lim="800000"/>
            <a:headEnd/>
            <a:tailEnd/>
          </a:ln>
        </p:spPr>
        <p:txBody>
          <a:bodyPr/>
          <a:lstStyle/>
          <a:p>
            <a:pPr algn="ctr" eaLnBrk="0" hangingPunct="0">
              <a:spcBef>
                <a:spcPct val="20000"/>
              </a:spcBef>
            </a:pPr>
            <a:r>
              <a:rPr lang="en-US" sz="2000">
                <a:solidFill>
                  <a:schemeClr val="tx2"/>
                </a:solidFill>
                <a:latin typeface="Arial" charset="0"/>
              </a:rPr>
              <a:t>McIDAS Users' Group (MUG) Meeting</a:t>
            </a:r>
          </a:p>
          <a:p>
            <a:pPr algn="ctr" eaLnBrk="0" hangingPunct="0">
              <a:spcBef>
                <a:spcPct val="20000"/>
              </a:spcBef>
            </a:pPr>
            <a:r>
              <a:rPr lang="en-US" sz="1400">
                <a:solidFill>
                  <a:schemeClr val="tx2"/>
                </a:solidFill>
                <a:latin typeface="Arial" charset="0"/>
              </a:rPr>
              <a:t>Madison, Wisconsin (October 25-26, 2010)</a:t>
            </a:r>
          </a:p>
        </p:txBody>
      </p:sp>
      <p:pic>
        <p:nvPicPr>
          <p:cNvPr id="7" name="Picture 7"/>
          <p:cNvPicPr>
            <a:picLocks noChangeAspect="1" noChangeArrowheads="1"/>
          </p:cNvPicPr>
          <p:nvPr/>
        </p:nvPicPr>
        <p:blipFill>
          <a:blip r:embed="rId3"/>
          <a:srcRect/>
          <a:stretch>
            <a:fillRect/>
          </a:stretch>
        </p:blipFill>
        <p:spPr bwMode="auto">
          <a:xfrm>
            <a:off x="6189663" y="2819400"/>
            <a:ext cx="1600200" cy="2479675"/>
          </a:xfrm>
          <a:prstGeom prst="rect">
            <a:avLst/>
          </a:prstGeom>
          <a:ln>
            <a:noFill/>
          </a:ln>
          <a:effectLst>
            <a:outerShdw blurRad="190500" algn="tl" rotWithShape="0">
              <a:srgbClr val="000000">
                <a:alpha val="70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TextBox 4"/>
          <p:cNvSpPr txBox="1">
            <a:spLocks noChangeArrowheads="1"/>
          </p:cNvSpPr>
          <p:nvPr/>
        </p:nvSpPr>
        <p:spPr bwMode="auto">
          <a:xfrm>
            <a:off x="5562600" y="3529013"/>
            <a:ext cx="3462338" cy="831850"/>
          </a:xfrm>
          <a:prstGeom prst="rect">
            <a:avLst/>
          </a:prstGeom>
          <a:noFill/>
          <a:ln w="9525">
            <a:noFill/>
            <a:miter lim="800000"/>
            <a:headEnd/>
            <a:tailEnd/>
          </a:ln>
        </p:spPr>
        <p:txBody>
          <a:bodyPr>
            <a:spAutoFit/>
          </a:bodyPr>
          <a:lstStyle/>
          <a:p>
            <a:r>
              <a:rPr lang="en-US" sz="1200"/>
              <a:t>Hurricane Zoe (2008)  used to test continuity of operations and response for Federal  Agencies during a simulated major emergency event – Hurricane Ivan (2004) re-navigated imagery.</a:t>
            </a:r>
          </a:p>
        </p:txBody>
      </p:sp>
      <p:pic>
        <p:nvPicPr>
          <p:cNvPr id="27650" name="Picture 3"/>
          <p:cNvPicPr>
            <a:picLocks noChangeAspect="1"/>
          </p:cNvPicPr>
          <p:nvPr/>
        </p:nvPicPr>
        <p:blipFill>
          <a:blip r:embed="rId2"/>
          <a:srcRect/>
          <a:stretch>
            <a:fillRect/>
          </a:stretch>
        </p:blipFill>
        <p:spPr bwMode="auto">
          <a:xfrm>
            <a:off x="182563" y="1447800"/>
            <a:ext cx="5243512" cy="2995613"/>
          </a:xfrm>
          <a:prstGeom prst="rect">
            <a:avLst/>
          </a:prstGeom>
          <a:noFill/>
          <a:ln w="9525">
            <a:noFill/>
            <a:miter lim="800000"/>
            <a:headEnd/>
            <a:tailEnd/>
          </a:ln>
        </p:spPr>
      </p:pic>
      <p:pic>
        <p:nvPicPr>
          <p:cNvPr id="27651" name="Picture 5"/>
          <p:cNvPicPr>
            <a:picLocks noChangeAspect="1"/>
          </p:cNvPicPr>
          <p:nvPr/>
        </p:nvPicPr>
        <p:blipFill>
          <a:blip r:embed="rId3"/>
          <a:srcRect/>
          <a:stretch>
            <a:fillRect/>
          </a:stretch>
        </p:blipFill>
        <p:spPr bwMode="auto">
          <a:xfrm>
            <a:off x="5562600" y="1447800"/>
            <a:ext cx="3462338" cy="2057400"/>
          </a:xfrm>
          <a:prstGeom prst="rect">
            <a:avLst/>
          </a:prstGeom>
          <a:noFill/>
          <a:ln w="9525">
            <a:noFill/>
            <a:miter lim="800000"/>
            <a:headEnd/>
            <a:tailEnd/>
          </a:ln>
        </p:spPr>
      </p:pic>
      <p:sp>
        <p:nvSpPr>
          <p:cNvPr id="7" name="TextBox 6"/>
          <p:cNvSpPr txBox="1"/>
          <p:nvPr/>
        </p:nvSpPr>
        <p:spPr>
          <a:xfrm>
            <a:off x="112713" y="457200"/>
            <a:ext cx="8842375" cy="523875"/>
          </a:xfrm>
          <a:prstGeom prst="rect">
            <a:avLst/>
          </a:prstGeom>
          <a:noFill/>
        </p:spPr>
        <p:txBody>
          <a:bodyPr>
            <a:spAutoFit/>
          </a:bodyPr>
          <a:lstStyle/>
          <a:p>
            <a:pPr algn="ctr">
              <a:defRPr/>
            </a:pPr>
            <a:r>
              <a:rPr lang="en-US" sz="2800" b="1" dirty="0">
                <a:latin typeface="+mn-lt"/>
              </a:rPr>
              <a:t>Special Purpose Satellite </a:t>
            </a:r>
            <a:r>
              <a:rPr lang="en-US" sz="2800" b="1" dirty="0">
                <a:latin typeface="+mn-lt"/>
              </a:rPr>
              <a:t>Imagery</a:t>
            </a:r>
            <a:endParaRPr lang="en-US" b="1" dirty="0">
              <a:latin typeface="+mn-lt"/>
            </a:endParaRPr>
          </a:p>
        </p:txBody>
      </p:sp>
      <p:sp>
        <p:nvSpPr>
          <p:cNvPr id="8" name="TextBox 7"/>
          <p:cNvSpPr txBox="1"/>
          <p:nvPr/>
        </p:nvSpPr>
        <p:spPr>
          <a:xfrm>
            <a:off x="182563" y="4614863"/>
            <a:ext cx="8842375" cy="1938337"/>
          </a:xfrm>
          <a:prstGeom prst="rect">
            <a:avLst/>
          </a:prstGeom>
          <a:noFill/>
        </p:spPr>
        <p:txBody>
          <a:bodyPr>
            <a:spAutoFit/>
          </a:bodyPr>
          <a:lstStyle/>
          <a:p>
            <a:pPr marL="342900" indent="-342900">
              <a:buFont typeface="Arial" pitchFamily="34" charset="0"/>
              <a:buChar char="•"/>
              <a:defRPr/>
            </a:pPr>
            <a:r>
              <a:rPr lang="en-US" sz="2000" dirty="0">
                <a:latin typeface="+mn-lt"/>
              </a:rPr>
              <a:t>Emergency management response training (Federal, State and/or Local)</a:t>
            </a:r>
          </a:p>
          <a:p>
            <a:pPr marL="342900" indent="-342900">
              <a:buFont typeface="Arial" pitchFamily="34" charset="0"/>
              <a:buChar char="•"/>
              <a:defRPr/>
            </a:pPr>
            <a:r>
              <a:rPr lang="en-US" sz="2000" dirty="0">
                <a:latin typeface="+mn-lt"/>
              </a:rPr>
              <a:t>Outreach and preparedness activities</a:t>
            </a:r>
          </a:p>
          <a:p>
            <a:pPr marL="342900" indent="-342900">
              <a:buFont typeface="Arial" pitchFamily="34" charset="0"/>
              <a:buChar char="•"/>
              <a:defRPr/>
            </a:pPr>
            <a:r>
              <a:rPr lang="en-US" sz="2000" dirty="0">
                <a:latin typeface="+mn-lt"/>
              </a:rPr>
              <a:t>Media (documentaries or science related segments)</a:t>
            </a:r>
          </a:p>
          <a:p>
            <a:pPr marL="342900" indent="-342900">
              <a:buFont typeface="Arial" pitchFamily="34" charset="0"/>
              <a:buChar char="•"/>
              <a:defRPr/>
            </a:pPr>
            <a:r>
              <a:rPr lang="en-US" sz="2000" dirty="0">
                <a:latin typeface="+mn-lt"/>
              </a:rPr>
              <a:t>Situational awareness (mostly for communities rarely impacted by tropical cyclones).</a:t>
            </a:r>
          </a:p>
          <a:p>
            <a:pPr>
              <a:defRPr/>
            </a:pPr>
            <a:endParaRPr lang="en-US" sz="2000" dirty="0">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txBox="1">
            <a:spLocks noChangeArrowheads="1"/>
          </p:cNvSpPr>
          <p:nvPr/>
        </p:nvSpPr>
        <p:spPr bwMode="auto">
          <a:xfrm>
            <a:off x="1371600" y="457200"/>
            <a:ext cx="6400800" cy="762000"/>
          </a:xfrm>
          <a:prstGeom prst="rect">
            <a:avLst/>
          </a:prstGeom>
          <a:noFill/>
          <a:ln w="9525">
            <a:noFill/>
            <a:miter lim="800000"/>
            <a:headEnd/>
            <a:tailEnd/>
          </a:ln>
        </p:spPr>
        <p:txBody>
          <a:bodyPr/>
          <a:lstStyle/>
          <a:p>
            <a:pPr algn="ctr" eaLnBrk="0" hangingPunct="0">
              <a:spcBef>
                <a:spcPct val="20000"/>
              </a:spcBef>
            </a:pPr>
            <a:r>
              <a:rPr lang="en-US" sz="2000">
                <a:solidFill>
                  <a:schemeClr val="tx2"/>
                </a:solidFill>
                <a:latin typeface="Arial" charset="0"/>
              </a:rPr>
              <a:t>McIDAS Users' Group (MUG) Meeting</a:t>
            </a:r>
          </a:p>
          <a:p>
            <a:pPr algn="ctr" eaLnBrk="0" hangingPunct="0">
              <a:spcBef>
                <a:spcPct val="20000"/>
              </a:spcBef>
            </a:pPr>
            <a:r>
              <a:rPr lang="en-US" sz="1400">
                <a:solidFill>
                  <a:schemeClr val="tx2"/>
                </a:solidFill>
                <a:latin typeface="Arial" charset="0"/>
              </a:rPr>
              <a:t>Madison, Wisconsin (October 25-26, 2010)</a:t>
            </a:r>
          </a:p>
        </p:txBody>
      </p:sp>
      <p:sp>
        <p:nvSpPr>
          <p:cNvPr id="8" name="TextBox 7"/>
          <p:cNvSpPr txBox="1"/>
          <p:nvPr/>
        </p:nvSpPr>
        <p:spPr>
          <a:xfrm>
            <a:off x="381000" y="1828800"/>
            <a:ext cx="8382000" cy="5641975"/>
          </a:xfrm>
          <a:prstGeom prst="rect">
            <a:avLst/>
          </a:prstGeom>
          <a:noFill/>
        </p:spPr>
        <p:txBody>
          <a:bodyPr>
            <a:spAutoFit/>
          </a:bodyPr>
          <a:lstStyle/>
          <a:p>
            <a:r>
              <a:rPr lang="en-US" sz="3200" b="1">
                <a:latin typeface="Arial" charset="0"/>
              </a:rPr>
              <a:t>Future Direction</a:t>
            </a:r>
          </a:p>
          <a:p>
            <a:endParaRPr lang="en-US" sz="2800">
              <a:latin typeface="Arial" charset="0"/>
            </a:endParaRPr>
          </a:p>
          <a:p>
            <a:pPr>
              <a:buFont typeface="Arial" charset="0"/>
              <a:buChar char="•"/>
            </a:pPr>
            <a:r>
              <a:rPr lang="en-US" sz="2800">
                <a:latin typeface="Arial" charset="0"/>
              </a:rPr>
              <a:t> Expect McIDAS to perform NHC’s operational satellite background processing for AWIPS-2.</a:t>
            </a:r>
          </a:p>
          <a:p>
            <a:pPr>
              <a:buFont typeface="Arial" charset="0"/>
              <a:buChar char="•"/>
            </a:pPr>
            <a:r>
              <a:rPr lang="en-US" sz="2800">
                <a:latin typeface="Arial" charset="0"/>
              </a:rPr>
              <a:t> Continue to leverage McIDAS for specialized projects – emergency management exercises, case studies, outreach efforts, etc.</a:t>
            </a:r>
          </a:p>
          <a:p>
            <a:pPr>
              <a:buFont typeface="Arial" charset="0"/>
              <a:buChar char="•"/>
            </a:pPr>
            <a:endParaRPr lang="en-US" sz="2800">
              <a:latin typeface="Arial" charset="0"/>
            </a:endParaRPr>
          </a:p>
          <a:p>
            <a:r>
              <a:rPr lang="en-US" sz="2800">
                <a:latin typeface="Arial" charset="0"/>
              </a:rPr>
              <a:t>“McIDAS will continue to play a crucial role in NHC’s operational framework.”</a:t>
            </a:r>
          </a:p>
          <a:p>
            <a:endParaRPr lang="en-US" sz="2800">
              <a:latin typeface="Arial" charset="0"/>
            </a:endParaRPr>
          </a:p>
          <a:p>
            <a:pPr lvl="1"/>
            <a:endParaRPr lang="en-US" sz="2800">
              <a:latin typeface="Arial" charset="0"/>
            </a:endParaRPr>
          </a:p>
          <a:p>
            <a:pPr>
              <a:buFont typeface="Arial" charset="0"/>
              <a:buChar char="•"/>
            </a:pPr>
            <a:endParaRPr lang="en-US">
              <a:latin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p:cNvSpPr txBox="1">
            <a:spLocks noChangeArrowheads="1"/>
          </p:cNvSpPr>
          <p:nvPr/>
        </p:nvSpPr>
        <p:spPr bwMode="auto">
          <a:xfrm>
            <a:off x="1371600" y="457200"/>
            <a:ext cx="6400800" cy="762000"/>
          </a:xfrm>
          <a:prstGeom prst="rect">
            <a:avLst/>
          </a:prstGeom>
          <a:noFill/>
          <a:ln w="9525">
            <a:noFill/>
            <a:miter lim="800000"/>
            <a:headEnd/>
            <a:tailEnd/>
          </a:ln>
        </p:spPr>
        <p:txBody>
          <a:bodyPr/>
          <a:lstStyle/>
          <a:p>
            <a:pPr algn="ctr" eaLnBrk="0" hangingPunct="0">
              <a:spcBef>
                <a:spcPct val="20000"/>
              </a:spcBef>
            </a:pPr>
            <a:r>
              <a:rPr lang="en-US" sz="2000">
                <a:solidFill>
                  <a:schemeClr val="tx2"/>
                </a:solidFill>
                <a:latin typeface="Arial" charset="0"/>
              </a:rPr>
              <a:t>McIDAS Users' Group (MUG) Meeting</a:t>
            </a:r>
          </a:p>
          <a:p>
            <a:pPr algn="ctr" eaLnBrk="0" hangingPunct="0">
              <a:spcBef>
                <a:spcPct val="20000"/>
              </a:spcBef>
            </a:pPr>
            <a:r>
              <a:rPr lang="en-US" sz="1400">
                <a:solidFill>
                  <a:schemeClr val="tx2"/>
                </a:solidFill>
                <a:latin typeface="Arial" charset="0"/>
              </a:rPr>
              <a:t>Madison, Wisconsin (October 25-26, 2010)</a:t>
            </a:r>
          </a:p>
        </p:txBody>
      </p:sp>
      <p:sp>
        <p:nvSpPr>
          <p:cNvPr id="8" name="TextBox 7"/>
          <p:cNvSpPr txBox="1"/>
          <p:nvPr/>
        </p:nvSpPr>
        <p:spPr>
          <a:xfrm>
            <a:off x="609600" y="2743200"/>
            <a:ext cx="8077200" cy="1384300"/>
          </a:xfrm>
          <a:prstGeom prst="rect">
            <a:avLst/>
          </a:prstGeom>
          <a:noFill/>
        </p:spPr>
        <p:txBody>
          <a:bodyPr>
            <a:spAutoFit/>
          </a:bodyPr>
          <a:lstStyle/>
          <a:p>
            <a:pPr algn="ctr">
              <a:defRPr/>
            </a:pPr>
            <a:r>
              <a:rPr lang="en-US" sz="4000" dirty="0">
                <a:latin typeface="+mn-lt"/>
              </a:rPr>
              <a:t>Questions or Comments?</a:t>
            </a:r>
          </a:p>
          <a:p>
            <a:pPr algn="ctr">
              <a:defRPr/>
            </a:pPr>
            <a:endParaRPr lang="en-US" sz="4400" dirty="0">
              <a:latin typeface="+mn-lt"/>
            </a:endParaRPr>
          </a:p>
        </p:txBody>
      </p:sp>
      <p:sp>
        <p:nvSpPr>
          <p:cNvPr id="5" name="TextBox 4"/>
          <p:cNvSpPr txBox="1"/>
          <p:nvPr/>
        </p:nvSpPr>
        <p:spPr>
          <a:xfrm>
            <a:off x="457200" y="4419600"/>
            <a:ext cx="8077200" cy="646113"/>
          </a:xfrm>
          <a:prstGeom prst="rect">
            <a:avLst/>
          </a:prstGeom>
          <a:noFill/>
        </p:spPr>
        <p:txBody>
          <a:bodyPr>
            <a:spAutoFit/>
          </a:bodyPr>
          <a:lstStyle/>
          <a:p>
            <a:pPr algn="ctr">
              <a:defRPr/>
            </a:pPr>
            <a:r>
              <a:rPr lang="en-US" sz="3600" dirty="0">
                <a:latin typeface="+mn-lt"/>
              </a:rPr>
              <a:t>Thank You</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1524000" y="381000"/>
            <a:ext cx="6172200" cy="685800"/>
          </a:xfrm>
        </p:spPr>
        <p:txBody>
          <a:bodyPr/>
          <a:lstStyle/>
          <a:p>
            <a:r>
              <a:rPr lang="en-US" sz="2800" smtClean="0"/>
              <a:t>Presentation Outline</a:t>
            </a:r>
            <a:endParaRPr lang="en-US" smtClean="0"/>
          </a:p>
        </p:txBody>
      </p:sp>
      <p:sp>
        <p:nvSpPr>
          <p:cNvPr id="12290" name="Rectangle 3"/>
          <p:cNvSpPr>
            <a:spLocks noGrp="1" noChangeArrowheads="1"/>
          </p:cNvSpPr>
          <p:nvPr>
            <p:ph type="body" idx="1"/>
          </p:nvPr>
        </p:nvSpPr>
        <p:spPr>
          <a:xfrm>
            <a:off x="609600" y="1752600"/>
            <a:ext cx="7772400" cy="4114800"/>
          </a:xfrm>
        </p:spPr>
        <p:txBody>
          <a:bodyPr/>
          <a:lstStyle/>
          <a:p>
            <a:r>
              <a:rPr lang="en-US" smtClean="0"/>
              <a:t>Our mission and vision statements</a:t>
            </a:r>
          </a:p>
          <a:p>
            <a:r>
              <a:rPr lang="en-US" smtClean="0"/>
              <a:t>Area of Responsibility (AOR)</a:t>
            </a:r>
          </a:p>
          <a:p>
            <a:r>
              <a:rPr lang="en-US" smtClean="0"/>
              <a:t>Satellite data usage at NHC</a:t>
            </a:r>
          </a:p>
          <a:p>
            <a:r>
              <a:rPr lang="en-US" smtClean="0"/>
              <a:t>Our operational framework (McIDAS)</a:t>
            </a:r>
          </a:p>
          <a:p>
            <a:r>
              <a:rPr lang="en-US" smtClean="0"/>
              <a:t>Specialized Projects</a:t>
            </a:r>
          </a:p>
          <a:p>
            <a:r>
              <a:rPr lang="en-US" smtClean="0"/>
              <a:t>Future Direction</a:t>
            </a:r>
          </a:p>
          <a:p>
            <a:r>
              <a:rPr lang="en-US" smtClean="0"/>
              <a:t>Questions / Comments</a:t>
            </a:r>
          </a:p>
          <a:p>
            <a:endParaRPr lang="en-US" smtClean="0"/>
          </a:p>
          <a:p>
            <a:endParaRPr lang="en-US" smtClean="0"/>
          </a:p>
          <a:p>
            <a:endParaRPr lang="en-US" smtClean="0"/>
          </a:p>
          <a:p>
            <a:endParaRPr lang="en-US" smtClean="0"/>
          </a:p>
          <a:p>
            <a:endParaRPr lang="en-US" smtClean="0"/>
          </a:p>
          <a:p>
            <a:endParaRPr lang="en-US" smtClean="0"/>
          </a:p>
          <a:p>
            <a:endParaRPr lang="en-US" sz="3200" smtClean="0"/>
          </a:p>
          <a:p>
            <a:endParaRPr lang="en-US" sz="3200" smtClean="0"/>
          </a:p>
          <a:p>
            <a:endParaRPr lang="en-US" sz="3200" smtClean="0"/>
          </a:p>
        </p:txBody>
      </p:sp>
      <p:pic>
        <p:nvPicPr>
          <p:cNvPr id="2" name="Picture 1"/>
          <p:cNvPicPr>
            <a:picLocks noChangeAspect="1"/>
          </p:cNvPicPr>
          <p:nvPr/>
        </p:nvPicPr>
        <p:blipFill rotWithShape="1">
          <a:blip r:embed="rId3"/>
          <a:srcRect/>
          <a:stretch/>
        </p:blipFill>
        <p:spPr>
          <a:xfrm>
            <a:off x="5791200" y="4025900"/>
            <a:ext cx="2189163" cy="1765300"/>
          </a:xfrm>
          <a:prstGeom prst="rect">
            <a:avLst/>
          </a:prstGeom>
          <a:ln>
            <a:noFill/>
          </a:ln>
          <a:effectLst>
            <a:outerShdw blurRad="190500" algn="tl" rotWithShape="0">
              <a:srgbClr val="000000">
                <a:alpha val="70000"/>
              </a:srgbClr>
            </a:outerShdw>
          </a:effectLst>
        </p:spPr>
      </p:pic>
      <p:sp>
        <p:nvSpPr>
          <p:cNvPr id="3" name="TextBox 2"/>
          <p:cNvSpPr txBox="1"/>
          <p:nvPr/>
        </p:nvSpPr>
        <p:spPr>
          <a:xfrm>
            <a:off x="5548313" y="5791200"/>
            <a:ext cx="2681287" cy="307975"/>
          </a:xfrm>
          <a:prstGeom prst="rect">
            <a:avLst/>
          </a:prstGeom>
          <a:noFill/>
        </p:spPr>
        <p:txBody>
          <a:bodyPr wrap="none">
            <a:spAutoFit/>
          </a:bodyPr>
          <a:lstStyle/>
          <a:p>
            <a:pPr>
              <a:defRPr/>
            </a:pPr>
            <a:r>
              <a:rPr lang="en-US" sz="1400" dirty="0">
                <a:latin typeface="+mj-lt"/>
              </a:rPr>
              <a:t>Hurricane Igor on Sep 14, 2010</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524000" y="381000"/>
            <a:ext cx="6172200" cy="685800"/>
          </a:xfrm>
        </p:spPr>
        <p:txBody>
          <a:bodyPr/>
          <a:lstStyle/>
          <a:p>
            <a:r>
              <a:rPr lang="en-US" sz="2800" smtClean="0"/>
              <a:t>Our Mission / Vision Statements</a:t>
            </a:r>
          </a:p>
        </p:txBody>
      </p:sp>
      <p:sp>
        <p:nvSpPr>
          <p:cNvPr id="5123" name="Rectangle 3"/>
          <p:cNvSpPr>
            <a:spLocks noGrp="1" noChangeArrowheads="1"/>
          </p:cNvSpPr>
          <p:nvPr>
            <p:ph type="body" idx="1"/>
          </p:nvPr>
        </p:nvSpPr>
        <p:spPr>
          <a:xfrm>
            <a:off x="304800" y="1676400"/>
            <a:ext cx="8610600" cy="4114800"/>
          </a:xfrm>
        </p:spPr>
        <p:txBody>
          <a:bodyPr/>
          <a:lstStyle/>
          <a:p>
            <a:pPr marL="0" indent="0">
              <a:buFontTx/>
              <a:buNone/>
              <a:defRPr/>
            </a:pPr>
            <a:r>
              <a:rPr lang="en-US" sz="2400" b="1" u="sng" dirty="0" smtClean="0"/>
              <a:t>Mission Statement </a:t>
            </a:r>
            <a:r>
              <a:rPr lang="en-US" sz="2400" dirty="0" smtClean="0"/>
              <a:t>(What </a:t>
            </a:r>
            <a:r>
              <a:rPr lang="en-US" sz="2400" dirty="0"/>
              <a:t>W</a:t>
            </a:r>
            <a:r>
              <a:rPr lang="en-US" sz="2400" dirty="0" smtClean="0"/>
              <a:t>e </a:t>
            </a:r>
            <a:r>
              <a:rPr lang="en-US" sz="2400" dirty="0"/>
              <a:t>D</a:t>
            </a:r>
            <a:r>
              <a:rPr lang="en-US" sz="2400" dirty="0" smtClean="0"/>
              <a:t>o):</a:t>
            </a:r>
          </a:p>
          <a:p>
            <a:pPr marL="0" indent="0">
              <a:buFontTx/>
              <a:buNone/>
              <a:defRPr/>
            </a:pPr>
            <a:r>
              <a:rPr lang="en-US" sz="2400" dirty="0" smtClean="0"/>
              <a:t>To save lives, mitigate property loss, and improve economic efficiency by issuing the best watches, warnings, forecasts and analyses of hazardous tropical weather, and by increasing understanding of these hazards through global outreach.</a:t>
            </a:r>
            <a:br>
              <a:rPr lang="en-US" sz="2400" dirty="0" smtClean="0"/>
            </a:br>
            <a:r>
              <a:rPr lang="en-US" sz="2400" dirty="0" smtClean="0"/>
              <a:t/>
            </a:r>
            <a:br>
              <a:rPr lang="en-US" sz="2400" dirty="0" smtClean="0"/>
            </a:br>
            <a:r>
              <a:rPr lang="en-US" sz="2400" b="1" u="sng" dirty="0" smtClean="0"/>
              <a:t>Vision</a:t>
            </a:r>
            <a:r>
              <a:rPr lang="en-US" sz="2400" b="1" u="sng" dirty="0"/>
              <a:t> </a:t>
            </a:r>
            <a:r>
              <a:rPr lang="en-US" sz="2400" b="1" u="sng" dirty="0" smtClean="0"/>
              <a:t>Statement </a:t>
            </a:r>
            <a:r>
              <a:rPr lang="en-US" sz="2400" dirty="0" smtClean="0"/>
              <a:t>(What We Hope to Achieve):</a:t>
            </a:r>
          </a:p>
          <a:p>
            <a:pPr marL="0" indent="0">
              <a:buFontTx/>
              <a:buNone/>
              <a:defRPr/>
            </a:pPr>
            <a:r>
              <a:rPr lang="en-US" sz="2400" dirty="0" smtClean="0"/>
              <a:t>To be America's calm, clear and trusted voice in the eye of the storm, and, with our partners, enable communities</a:t>
            </a:r>
            <a:br>
              <a:rPr lang="en-US" sz="2400" dirty="0" smtClean="0"/>
            </a:br>
            <a:r>
              <a:rPr lang="en-US" sz="2400" dirty="0" smtClean="0"/>
              <a:t>to be safe from tropical weather threats.</a:t>
            </a:r>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sz="3200" dirty="0" smtClean="0"/>
          </a:p>
          <a:p>
            <a:pPr>
              <a:defRPr/>
            </a:pPr>
            <a:endParaRPr lang="en-US" sz="3200" dirty="0" smtClean="0"/>
          </a:p>
          <a:p>
            <a:pPr>
              <a:defRPr/>
            </a:pPr>
            <a:endParaRPr lang="en-US" sz="32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3" descr="ed_aor_050407"/>
          <p:cNvPicPr>
            <a:picLocks noChangeAspect="1" noChangeArrowheads="1"/>
          </p:cNvPicPr>
          <p:nvPr/>
        </p:nvPicPr>
        <p:blipFill>
          <a:blip r:embed="rId3"/>
          <a:srcRect/>
          <a:stretch>
            <a:fillRect/>
          </a:stretch>
        </p:blipFill>
        <p:spPr bwMode="auto">
          <a:xfrm>
            <a:off x="381000" y="379413"/>
            <a:ext cx="8382000" cy="6478587"/>
          </a:xfrm>
          <a:prstGeom prst="rect">
            <a:avLst/>
          </a:prstGeom>
          <a:noFill/>
          <a:ln w="9525">
            <a:noFill/>
            <a:miter lim="800000"/>
            <a:headEnd/>
            <a:tailEnd/>
          </a:ln>
        </p:spPr>
      </p:pic>
      <p:sp>
        <p:nvSpPr>
          <p:cNvPr id="16386" name="Rectangle 2"/>
          <p:cNvSpPr>
            <a:spLocks noGrp="1" noChangeArrowheads="1"/>
          </p:cNvSpPr>
          <p:nvPr>
            <p:ph type="title"/>
          </p:nvPr>
        </p:nvSpPr>
        <p:spPr>
          <a:xfrm>
            <a:off x="0" y="147638"/>
            <a:ext cx="9144000" cy="309562"/>
          </a:xfrm>
        </p:spPr>
        <p:txBody>
          <a:bodyPr/>
          <a:lstStyle/>
          <a:p>
            <a:r>
              <a:rPr lang="en-US" sz="2800" smtClean="0"/>
              <a:t>NHC’s Area of Responsibility (AOR)</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524000" y="381000"/>
            <a:ext cx="6172200" cy="685800"/>
          </a:xfrm>
        </p:spPr>
        <p:txBody>
          <a:bodyPr/>
          <a:lstStyle/>
          <a:p>
            <a:r>
              <a:rPr lang="en-US" sz="2800" smtClean="0"/>
              <a:t>Satellite Use at NHC</a:t>
            </a:r>
          </a:p>
        </p:txBody>
      </p:sp>
      <p:sp>
        <p:nvSpPr>
          <p:cNvPr id="4" name="TextBox 3"/>
          <p:cNvSpPr txBox="1"/>
          <p:nvPr/>
        </p:nvSpPr>
        <p:spPr>
          <a:xfrm>
            <a:off x="207963" y="1524000"/>
            <a:ext cx="8707437" cy="3540125"/>
          </a:xfrm>
          <a:prstGeom prst="rect">
            <a:avLst/>
          </a:prstGeom>
          <a:noFill/>
        </p:spPr>
        <p:txBody>
          <a:bodyPr>
            <a:spAutoFit/>
          </a:bodyPr>
          <a:lstStyle/>
          <a:p>
            <a:pPr marL="342900" indent="-342900">
              <a:buFont typeface="Arial" pitchFamily="34" charset="0"/>
              <a:buChar char="•"/>
              <a:defRPr/>
            </a:pPr>
            <a:r>
              <a:rPr lang="en-US" dirty="0">
                <a:latin typeface="+mj-lt"/>
              </a:rPr>
              <a:t>Tropical Cyclone monitoring and analysis</a:t>
            </a:r>
          </a:p>
          <a:p>
            <a:pPr marL="342900" indent="-342900">
              <a:buFont typeface="Arial" pitchFamily="34" charset="0"/>
              <a:buChar char="•"/>
              <a:defRPr/>
            </a:pPr>
            <a:r>
              <a:rPr lang="en-US" dirty="0">
                <a:latin typeface="+mj-lt"/>
              </a:rPr>
              <a:t>Dvorak technique</a:t>
            </a:r>
          </a:p>
          <a:p>
            <a:pPr marL="342900" indent="-342900">
              <a:buFont typeface="Arial" pitchFamily="34" charset="0"/>
              <a:buChar char="•"/>
              <a:defRPr/>
            </a:pPr>
            <a:r>
              <a:rPr lang="en-US" dirty="0">
                <a:latin typeface="+mj-lt"/>
              </a:rPr>
              <a:t>Determine synoptic scale patterns</a:t>
            </a:r>
          </a:p>
          <a:p>
            <a:pPr marL="800100" lvl="1" indent="-342900">
              <a:buFont typeface="Courier New" pitchFamily="49" charset="0"/>
              <a:buChar char="o"/>
              <a:defRPr/>
            </a:pPr>
            <a:r>
              <a:rPr lang="en-US" sz="2000" dirty="0">
                <a:latin typeface="+mj-lt"/>
              </a:rPr>
              <a:t>Satellite winds, TPW</a:t>
            </a:r>
            <a:r>
              <a:rPr lang="en-US" sz="2000" dirty="0">
                <a:latin typeface="+mj-lt"/>
              </a:rPr>
              <a:t>, </a:t>
            </a:r>
            <a:r>
              <a:rPr lang="en-US" sz="2000" dirty="0">
                <a:latin typeface="+mj-lt"/>
              </a:rPr>
              <a:t>wind shear, etc </a:t>
            </a:r>
            <a:endParaRPr lang="en-US" sz="2000" dirty="0">
              <a:latin typeface="+mj-lt"/>
            </a:endParaRPr>
          </a:p>
          <a:p>
            <a:pPr marL="342900" indent="-342900">
              <a:buFont typeface="Arial" pitchFamily="34" charset="0"/>
              <a:buChar char="•"/>
              <a:defRPr/>
            </a:pPr>
            <a:r>
              <a:rPr lang="en-US" dirty="0">
                <a:latin typeface="+mj-lt"/>
              </a:rPr>
              <a:t>Storm scale patterns</a:t>
            </a:r>
          </a:p>
          <a:p>
            <a:pPr marL="800100" lvl="1" indent="-342900">
              <a:buFont typeface="Courier New" pitchFamily="49" charset="0"/>
              <a:buChar char="o"/>
              <a:defRPr/>
            </a:pPr>
            <a:r>
              <a:rPr lang="en-US" sz="2000" dirty="0">
                <a:latin typeface="+mj-lt"/>
              </a:rPr>
              <a:t>microwave analysis and intensity based algorithms</a:t>
            </a:r>
          </a:p>
          <a:p>
            <a:pPr marL="342900" indent="-342900">
              <a:buFont typeface="Arial" pitchFamily="34" charset="0"/>
              <a:buChar char="•"/>
              <a:defRPr/>
            </a:pPr>
            <a:r>
              <a:rPr lang="en-US" dirty="0">
                <a:latin typeface="+mj-lt"/>
              </a:rPr>
              <a:t>Intensity predictor and other model based </a:t>
            </a:r>
            <a:r>
              <a:rPr lang="en-US" dirty="0">
                <a:latin typeface="+mj-lt"/>
              </a:rPr>
              <a:t>algorithms</a:t>
            </a:r>
            <a:endParaRPr lang="en-US" dirty="0">
              <a:latin typeface="+mj-lt"/>
            </a:endParaRPr>
          </a:p>
          <a:p>
            <a:pPr marL="800100" lvl="1" indent="-342900">
              <a:buFont typeface="Courier New" pitchFamily="49" charset="0"/>
              <a:buChar char="o"/>
              <a:defRPr/>
            </a:pPr>
            <a:r>
              <a:rPr lang="en-US" sz="2000" dirty="0">
                <a:latin typeface="+mj-lt"/>
              </a:rPr>
              <a:t>Rapid intensification indicator, eyewall replacement cycle, annular hurricane </a:t>
            </a:r>
            <a:r>
              <a:rPr lang="en-US" sz="2000" dirty="0">
                <a:latin typeface="+mj-lt"/>
              </a:rPr>
              <a:t>detection, etc.</a:t>
            </a:r>
            <a:endParaRPr lang="en-US" sz="2000" dirty="0">
              <a:latin typeface="+mj-lt"/>
            </a:endParaRPr>
          </a:p>
          <a:p>
            <a:pPr marL="342900" indent="-342900">
              <a:buFont typeface="Arial" pitchFamily="34" charset="0"/>
              <a:buChar char="•"/>
              <a:defRPr/>
            </a:pPr>
            <a:endParaRPr lang="en-US" dirty="0">
              <a:latin typeface="+mj-lt"/>
            </a:endParaRPr>
          </a:p>
        </p:txBody>
      </p:sp>
      <p:pic>
        <p:nvPicPr>
          <p:cNvPr id="18435" name="Picture 4"/>
          <p:cNvPicPr>
            <a:picLocks noChangeAspect="1"/>
          </p:cNvPicPr>
          <p:nvPr/>
        </p:nvPicPr>
        <p:blipFill>
          <a:blip r:embed="rId3"/>
          <a:srcRect/>
          <a:stretch>
            <a:fillRect/>
          </a:stretch>
        </p:blipFill>
        <p:spPr bwMode="auto">
          <a:xfrm>
            <a:off x="76200" y="4826000"/>
            <a:ext cx="4419600" cy="1804988"/>
          </a:xfrm>
          <a:prstGeom prst="rect">
            <a:avLst/>
          </a:prstGeom>
          <a:noFill/>
          <a:ln w="9525">
            <a:noFill/>
            <a:miter lim="800000"/>
            <a:headEnd/>
            <a:tailEnd/>
          </a:ln>
        </p:spPr>
      </p:pic>
      <p:pic>
        <p:nvPicPr>
          <p:cNvPr id="18436" name="Picture 4" descr="wg8sht.GIF"/>
          <p:cNvPicPr>
            <a:picLocks noChangeAspect="1"/>
          </p:cNvPicPr>
          <p:nvPr/>
        </p:nvPicPr>
        <p:blipFill>
          <a:blip r:embed="rId4"/>
          <a:srcRect/>
          <a:stretch>
            <a:fillRect/>
          </a:stretch>
        </p:blipFill>
        <p:spPr bwMode="auto">
          <a:xfrm>
            <a:off x="6926263" y="4937125"/>
            <a:ext cx="2065337" cy="1463675"/>
          </a:xfrm>
          <a:prstGeom prst="rect">
            <a:avLst/>
          </a:prstGeom>
          <a:noFill/>
          <a:ln w="9525">
            <a:noFill/>
            <a:miter lim="800000"/>
            <a:headEnd/>
            <a:tailEnd/>
          </a:ln>
        </p:spPr>
      </p:pic>
      <p:pic>
        <p:nvPicPr>
          <p:cNvPr id="18437" name="Picture 5" descr="wg8wvir.GIF"/>
          <p:cNvPicPr>
            <a:picLocks noChangeAspect="1"/>
          </p:cNvPicPr>
          <p:nvPr/>
        </p:nvPicPr>
        <p:blipFill>
          <a:blip r:embed="rId5"/>
          <a:srcRect/>
          <a:stretch>
            <a:fillRect/>
          </a:stretch>
        </p:blipFill>
        <p:spPr bwMode="auto">
          <a:xfrm>
            <a:off x="4648200" y="4953000"/>
            <a:ext cx="2108200" cy="1463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1524000" y="381000"/>
            <a:ext cx="6172200" cy="685800"/>
          </a:xfrm>
        </p:spPr>
        <p:txBody>
          <a:bodyPr/>
          <a:lstStyle/>
          <a:p>
            <a:r>
              <a:rPr lang="en-US" sz="2800" smtClean="0"/>
              <a:t>Satellite Use at NHC</a:t>
            </a:r>
          </a:p>
        </p:txBody>
      </p:sp>
      <p:pic>
        <p:nvPicPr>
          <p:cNvPr id="20482" name="Picture 2"/>
          <p:cNvPicPr>
            <a:picLocks noChangeAspect="1"/>
          </p:cNvPicPr>
          <p:nvPr/>
        </p:nvPicPr>
        <p:blipFill>
          <a:blip r:embed="rId3"/>
          <a:srcRect/>
          <a:stretch>
            <a:fillRect/>
          </a:stretch>
        </p:blipFill>
        <p:spPr bwMode="auto">
          <a:xfrm>
            <a:off x="152400" y="93663"/>
            <a:ext cx="8839200" cy="6726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1524000" y="381000"/>
            <a:ext cx="6172200" cy="685800"/>
          </a:xfrm>
        </p:spPr>
        <p:txBody>
          <a:bodyPr/>
          <a:lstStyle/>
          <a:p>
            <a:r>
              <a:rPr lang="en-US" sz="2800" smtClean="0"/>
              <a:t>Our Mission</a:t>
            </a:r>
          </a:p>
        </p:txBody>
      </p:sp>
      <p:pic>
        <p:nvPicPr>
          <p:cNvPr id="22530" name="Picture 2"/>
          <p:cNvPicPr>
            <a:picLocks noChangeAspect="1"/>
          </p:cNvPicPr>
          <p:nvPr/>
        </p:nvPicPr>
        <p:blipFill>
          <a:blip r:embed="rId3"/>
          <a:srcRect/>
          <a:stretch>
            <a:fillRect/>
          </a:stretch>
        </p:blipFill>
        <p:spPr bwMode="auto">
          <a:xfrm>
            <a:off x="152400" y="152400"/>
            <a:ext cx="8839200" cy="656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srcRect/>
          <a:stretch>
            <a:fillRect/>
          </a:stretch>
        </p:blipFill>
        <p:spPr bwMode="auto">
          <a:xfrm>
            <a:off x="4724400" y="838200"/>
            <a:ext cx="3825875" cy="2743200"/>
          </a:xfrm>
          <a:prstGeom prst="rect">
            <a:avLst/>
          </a:prstGeom>
          <a:noFill/>
          <a:ln w="9525">
            <a:noFill/>
            <a:miter lim="800000"/>
            <a:headEnd/>
            <a:tailEnd/>
          </a:ln>
        </p:spPr>
      </p:pic>
      <p:sp>
        <p:nvSpPr>
          <p:cNvPr id="7" name="TextBox 6"/>
          <p:cNvSpPr txBox="1"/>
          <p:nvPr/>
        </p:nvSpPr>
        <p:spPr>
          <a:xfrm>
            <a:off x="401638" y="200025"/>
            <a:ext cx="8382000" cy="892175"/>
          </a:xfrm>
          <a:prstGeom prst="rect">
            <a:avLst/>
          </a:prstGeom>
          <a:noFill/>
        </p:spPr>
        <p:txBody>
          <a:bodyPr>
            <a:spAutoFit/>
          </a:bodyPr>
          <a:lstStyle/>
          <a:p>
            <a:pPr lvl="1" algn="ctr">
              <a:defRPr/>
            </a:pPr>
            <a:r>
              <a:rPr lang="en-US" sz="2800" b="1" dirty="0">
                <a:latin typeface="+mn-lt"/>
              </a:rPr>
              <a:t>NHC’s Forecast Display Systems</a:t>
            </a:r>
          </a:p>
          <a:p>
            <a:pPr>
              <a:buFont typeface="Arial" pitchFamily="34" charset="0"/>
              <a:buChar char="•"/>
              <a:defRPr/>
            </a:pPr>
            <a:endParaRPr lang="en-US" dirty="0">
              <a:latin typeface="+mn-lt"/>
            </a:endParaRPr>
          </a:p>
        </p:txBody>
      </p:sp>
      <p:pic>
        <p:nvPicPr>
          <p:cNvPr id="24579" name="Picture 7"/>
          <p:cNvPicPr>
            <a:picLocks noChangeAspect="1"/>
          </p:cNvPicPr>
          <p:nvPr/>
        </p:nvPicPr>
        <p:blipFill>
          <a:blip r:embed="rId3"/>
          <a:srcRect/>
          <a:stretch>
            <a:fillRect/>
          </a:stretch>
        </p:blipFill>
        <p:spPr bwMode="auto">
          <a:xfrm>
            <a:off x="685800" y="838200"/>
            <a:ext cx="3187700" cy="2743200"/>
          </a:xfrm>
          <a:prstGeom prst="rect">
            <a:avLst/>
          </a:prstGeom>
          <a:noFill/>
          <a:ln w="9525">
            <a:noFill/>
            <a:miter lim="800000"/>
            <a:headEnd/>
            <a:tailEnd/>
          </a:ln>
        </p:spPr>
      </p:pic>
      <p:sp>
        <p:nvSpPr>
          <p:cNvPr id="9" name="TextBox 8"/>
          <p:cNvSpPr txBox="1"/>
          <p:nvPr/>
        </p:nvSpPr>
        <p:spPr>
          <a:xfrm>
            <a:off x="609600" y="3548063"/>
            <a:ext cx="3352800" cy="338137"/>
          </a:xfrm>
          <a:prstGeom prst="rect">
            <a:avLst/>
          </a:prstGeom>
          <a:noFill/>
        </p:spPr>
        <p:txBody>
          <a:bodyPr>
            <a:spAutoFit/>
          </a:bodyPr>
          <a:lstStyle/>
          <a:p>
            <a:pPr>
              <a:defRPr/>
            </a:pPr>
            <a:r>
              <a:rPr lang="en-US" sz="1600" b="1" dirty="0">
                <a:latin typeface="+mn-lt"/>
              </a:rPr>
              <a:t>NAWIPS Display </a:t>
            </a:r>
            <a:r>
              <a:rPr lang="en-US" sz="1600" dirty="0">
                <a:latin typeface="+mn-lt"/>
              </a:rPr>
              <a:t>(current system)</a:t>
            </a:r>
            <a:endParaRPr lang="en-US" sz="1600" dirty="0">
              <a:latin typeface="+mn-lt"/>
            </a:endParaRPr>
          </a:p>
        </p:txBody>
      </p:sp>
      <p:sp>
        <p:nvSpPr>
          <p:cNvPr id="10" name="TextBox 9"/>
          <p:cNvSpPr txBox="1"/>
          <p:nvPr/>
        </p:nvSpPr>
        <p:spPr>
          <a:xfrm>
            <a:off x="4610100" y="3530600"/>
            <a:ext cx="4114800" cy="584200"/>
          </a:xfrm>
          <a:prstGeom prst="rect">
            <a:avLst/>
          </a:prstGeom>
          <a:noFill/>
        </p:spPr>
        <p:txBody>
          <a:bodyPr>
            <a:spAutoFit/>
          </a:bodyPr>
          <a:lstStyle/>
          <a:p>
            <a:pPr algn="ctr">
              <a:defRPr/>
            </a:pPr>
            <a:r>
              <a:rPr lang="en-US" sz="1600" b="1" dirty="0">
                <a:latin typeface="+mn-lt"/>
              </a:rPr>
              <a:t>AWIPS-2/NAWIPS-2 Display </a:t>
            </a:r>
          </a:p>
          <a:p>
            <a:pPr algn="ctr">
              <a:defRPr/>
            </a:pPr>
            <a:r>
              <a:rPr lang="en-US" sz="1600" dirty="0">
                <a:latin typeface="+mn-lt"/>
              </a:rPr>
              <a:t>(future system – SOA framework)</a:t>
            </a:r>
            <a:endParaRPr lang="en-US" sz="1600" dirty="0">
              <a:latin typeface="+mn-lt"/>
            </a:endParaRPr>
          </a:p>
        </p:txBody>
      </p:sp>
      <p:pic>
        <p:nvPicPr>
          <p:cNvPr id="24582" name="Picture 10"/>
          <p:cNvPicPr>
            <a:picLocks noChangeAspect="1"/>
          </p:cNvPicPr>
          <p:nvPr/>
        </p:nvPicPr>
        <p:blipFill>
          <a:blip r:embed="rId4"/>
          <a:srcRect/>
          <a:stretch>
            <a:fillRect/>
          </a:stretch>
        </p:blipFill>
        <p:spPr bwMode="auto">
          <a:xfrm>
            <a:off x="858838" y="4191000"/>
            <a:ext cx="3103562" cy="2286000"/>
          </a:xfrm>
          <a:prstGeom prst="rect">
            <a:avLst/>
          </a:prstGeom>
          <a:noFill/>
          <a:ln w="9525">
            <a:noFill/>
            <a:miter lim="800000"/>
            <a:headEnd/>
            <a:tailEnd/>
          </a:ln>
        </p:spPr>
      </p:pic>
      <p:pic>
        <p:nvPicPr>
          <p:cNvPr id="24583" name="Picture 11"/>
          <p:cNvPicPr>
            <a:picLocks noChangeAspect="1"/>
          </p:cNvPicPr>
          <p:nvPr/>
        </p:nvPicPr>
        <p:blipFill>
          <a:blip r:embed="rId5"/>
          <a:srcRect/>
          <a:stretch>
            <a:fillRect/>
          </a:stretch>
        </p:blipFill>
        <p:spPr bwMode="auto">
          <a:xfrm>
            <a:off x="4732338" y="4191000"/>
            <a:ext cx="3575050" cy="2286000"/>
          </a:xfrm>
          <a:prstGeom prst="rect">
            <a:avLst/>
          </a:prstGeom>
          <a:noFill/>
          <a:ln w="9525">
            <a:noFill/>
            <a:miter lim="800000"/>
            <a:headEnd/>
            <a:tailEnd/>
          </a:ln>
        </p:spPr>
      </p:pic>
      <p:sp>
        <p:nvSpPr>
          <p:cNvPr id="13" name="TextBox 12"/>
          <p:cNvSpPr txBox="1"/>
          <p:nvPr/>
        </p:nvSpPr>
        <p:spPr>
          <a:xfrm>
            <a:off x="762000" y="6443663"/>
            <a:ext cx="3352800" cy="338137"/>
          </a:xfrm>
          <a:prstGeom prst="rect">
            <a:avLst/>
          </a:prstGeom>
          <a:noFill/>
        </p:spPr>
        <p:txBody>
          <a:bodyPr>
            <a:spAutoFit/>
          </a:bodyPr>
          <a:lstStyle/>
          <a:p>
            <a:pPr>
              <a:defRPr/>
            </a:pPr>
            <a:r>
              <a:rPr lang="en-US" sz="1600" b="1" dirty="0">
                <a:latin typeface="+mn-lt"/>
              </a:rPr>
              <a:t>ATCF Display </a:t>
            </a:r>
            <a:r>
              <a:rPr lang="en-US" sz="1600" dirty="0">
                <a:latin typeface="+mn-lt"/>
              </a:rPr>
              <a:t>(satellite overlays)</a:t>
            </a:r>
            <a:endParaRPr lang="en-US" sz="1600" dirty="0">
              <a:latin typeface="+mn-lt"/>
            </a:endParaRPr>
          </a:p>
        </p:txBody>
      </p:sp>
      <p:sp>
        <p:nvSpPr>
          <p:cNvPr id="14" name="TextBox 13"/>
          <p:cNvSpPr txBox="1"/>
          <p:nvPr/>
        </p:nvSpPr>
        <p:spPr>
          <a:xfrm>
            <a:off x="5341938" y="6453188"/>
            <a:ext cx="2589212" cy="338137"/>
          </a:xfrm>
          <a:prstGeom prst="rect">
            <a:avLst/>
          </a:prstGeom>
          <a:noFill/>
        </p:spPr>
        <p:txBody>
          <a:bodyPr>
            <a:spAutoFit/>
          </a:bodyPr>
          <a:lstStyle/>
          <a:p>
            <a:pPr>
              <a:defRPr/>
            </a:pPr>
            <a:r>
              <a:rPr lang="en-US" sz="1600" b="1" dirty="0">
                <a:latin typeface="+mn-lt"/>
              </a:rPr>
              <a:t>ATCF Display </a:t>
            </a:r>
            <a:r>
              <a:rPr lang="en-US" sz="1600" dirty="0">
                <a:latin typeface="+mn-lt"/>
              </a:rPr>
              <a:t>(models)</a:t>
            </a:r>
            <a:endParaRPr lang="en-US" sz="1600" dirty="0">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a:xfrm>
            <a:off x="76200" y="0"/>
            <a:ext cx="2209800" cy="2895600"/>
          </a:xfrm>
        </p:spPr>
        <p:txBody>
          <a:bodyPr/>
          <a:lstStyle/>
          <a:p>
            <a:pPr algn="l" eaLnBrk="1" hangingPunct="1"/>
            <a:r>
              <a:rPr lang="en-US" sz="1800" smtClean="0"/>
              <a:t>A Hovmöller chart shows the foot print of a weather system moving from west Africa to the Eastern Caribbean</a:t>
            </a:r>
          </a:p>
        </p:txBody>
      </p:sp>
      <p:pic>
        <p:nvPicPr>
          <p:cNvPr id="25602" name="Picture 5" descr="m822008211"/>
          <p:cNvPicPr>
            <a:picLocks noChangeAspect="1" noChangeArrowheads="1"/>
          </p:cNvPicPr>
          <p:nvPr/>
        </p:nvPicPr>
        <p:blipFill>
          <a:blip r:embed="rId3"/>
          <a:srcRect/>
          <a:stretch>
            <a:fillRect/>
          </a:stretch>
        </p:blipFill>
        <p:spPr bwMode="auto">
          <a:xfrm>
            <a:off x="2286000" y="0"/>
            <a:ext cx="4572000" cy="6858000"/>
          </a:xfrm>
          <a:prstGeom prst="rect">
            <a:avLst/>
          </a:prstGeom>
          <a:noFill/>
          <a:ln w="9525">
            <a:noFill/>
            <a:miter lim="800000"/>
            <a:headEnd/>
            <a:tailEnd/>
          </a:ln>
        </p:spPr>
      </p:pic>
      <p:sp>
        <p:nvSpPr>
          <p:cNvPr id="8199" name="Line 7"/>
          <p:cNvSpPr>
            <a:spLocks noChangeShapeType="1"/>
          </p:cNvSpPr>
          <p:nvPr/>
        </p:nvSpPr>
        <p:spPr bwMode="auto">
          <a:xfrm flipH="1">
            <a:off x="2667000" y="0"/>
            <a:ext cx="1295400" cy="6858000"/>
          </a:xfrm>
          <a:prstGeom prst="line">
            <a:avLst/>
          </a:prstGeom>
          <a:noFill/>
          <a:ln w="28575">
            <a:solidFill>
              <a:srgbClr val="FFFF00"/>
            </a:solidFill>
            <a:round/>
            <a:headEnd/>
            <a:tailEnd/>
          </a:ln>
        </p:spPr>
        <p:txBody>
          <a:bodyPr/>
          <a:lstStyle/>
          <a:p>
            <a:endParaRPr lang="en-US"/>
          </a:p>
        </p:txBody>
      </p:sp>
      <p:sp>
        <p:nvSpPr>
          <p:cNvPr id="8200" name="Rectangle 8"/>
          <p:cNvSpPr>
            <a:spLocks noChangeArrowheads="1"/>
          </p:cNvSpPr>
          <p:nvPr/>
        </p:nvSpPr>
        <p:spPr bwMode="auto">
          <a:xfrm>
            <a:off x="6934200" y="350838"/>
            <a:ext cx="2133600" cy="1477962"/>
          </a:xfrm>
          <a:prstGeom prst="rect">
            <a:avLst/>
          </a:prstGeom>
          <a:noFill/>
          <a:ln w="9525">
            <a:noFill/>
            <a:miter lim="800000"/>
            <a:headEnd/>
            <a:tailEnd/>
          </a:ln>
        </p:spPr>
        <p:txBody>
          <a:bodyPr>
            <a:spAutoFit/>
          </a:bodyPr>
          <a:lstStyle/>
          <a:p>
            <a:r>
              <a:rPr lang="en-US" sz="1800" b="1">
                <a:latin typeface="Calibri" pitchFamily="34" charset="0"/>
              </a:rPr>
              <a:t>The initial tropical wave passed west Africa around </a:t>
            </a:r>
          </a:p>
          <a:p>
            <a:r>
              <a:rPr lang="en-US" sz="1800" b="1">
                <a:latin typeface="Calibri" pitchFamily="34" charset="0"/>
              </a:rPr>
              <a:t>0000 UTC Jul 24, 2008</a:t>
            </a:r>
          </a:p>
        </p:txBody>
      </p:sp>
      <p:sp>
        <p:nvSpPr>
          <p:cNvPr id="25605" name="Line 9"/>
          <p:cNvSpPr>
            <a:spLocks noChangeShapeType="1"/>
          </p:cNvSpPr>
          <p:nvPr/>
        </p:nvSpPr>
        <p:spPr bwMode="auto">
          <a:xfrm>
            <a:off x="6858000" y="1143000"/>
            <a:ext cx="0" cy="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9" grpId="0" animBg="1"/>
      <p:bldP spid="8200" grpId="0"/>
    </p:bldLst>
  </p:timing>
</p:sld>
</file>

<file path=ppt/theme/theme1.xml><?xml version="1.0" encoding="utf-8"?>
<a:theme xmlns:a="http://schemas.openxmlformats.org/drawingml/2006/main" name="NEPNECStandardBrie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TotalTime>
  <Words>364</Words>
  <Application>Microsoft Office PowerPoint</Application>
  <PresentationFormat>On-screen Show (4:3)</PresentationFormat>
  <Paragraphs>80</Paragraphs>
  <Slides>12</Slides>
  <Notes>7</Notes>
  <HiddenSlides>0</HiddenSlides>
  <MMClips>0</MMClips>
  <ScaleCrop>false</ScaleCrop>
  <HeadingPairs>
    <vt:vector size="6" baseType="variant">
      <vt:variant>
        <vt:lpstr>Fonts Used</vt:lpstr>
      </vt:variant>
      <vt:variant>
        <vt:i4>5</vt:i4>
      </vt:variant>
      <vt:variant>
        <vt:lpstr>Design Template</vt:lpstr>
      </vt:variant>
      <vt:variant>
        <vt:i4>1</vt:i4>
      </vt:variant>
      <vt:variant>
        <vt:lpstr>Slide Titles</vt:lpstr>
      </vt:variant>
      <vt:variant>
        <vt:i4>12</vt:i4>
      </vt:variant>
    </vt:vector>
  </HeadingPairs>
  <TitlesOfParts>
    <vt:vector size="18" baseType="lpstr">
      <vt:lpstr>Times New Roman</vt:lpstr>
      <vt:lpstr>Arial</vt:lpstr>
      <vt:lpstr>Arial Narrow</vt:lpstr>
      <vt:lpstr>Courier New</vt:lpstr>
      <vt:lpstr>Calibri</vt:lpstr>
      <vt:lpstr>NEPNECStandardBrief</vt:lpstr>
      <vt:lpstr>McIDAS at the National Hurricane Center</vt:lpstr>
      <vt:lpstr>Presentation Outline</vt:lpstr>
      <vt:lpstr>Our Mission / Vision Statements</vt:lpstr>
      <vt:lpstr>NHC’s Area of Responsibility (AOR)</vt:lpstr>
      <vt:lpstr>Satellite Use at NHC</vt:lpstr>
      <vt:lpstr>Satellite Use at NHC</vt:lpstr>
      <vt:lpstr>Our Mission</vt:lpstr>
      <vt:lpstr>Slide 8</vt:lpstr>
      <vt:lpstr>A Hovmöller chart shows the foot print of a weather system moving from west Africa to the Eastern Caribbean</vt:lpstr>
      <vt:lpstr>Slide 10</vt:lpstr>
      <vt:lpstr>Slide 11</vt:lpstr>
      <vt:lpstr>Slide 12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McIDAS at the National Hurricane Center</dc:title>
  <dc:creator/>
  <dc:description/>
  <cp:lastModifiedBy/>
  <cp:revision>3</cp:revision>
  <dcterms:created xsi:type="dcterms:W3CDTF">2010-10-18T18:06:36Z</dcterms:created>
  <dcterms:modified xsi:type="dcterms:W3CDTF">2010-10-22T17:37:03Z</dcterms:modified>
</cp:coreProperties>
</file>