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81" r:id="rId2"/>
    <p:sldId id="477" r:id="rId3"/>
    <p:sldId id="724" r:id="rId4"/>
    <p:sldId id="726" r:id="rId5"/>
    <p:sldId id="488" r:id="rId6"/>
    <p:sldId id="725" r:id="rId7"/>
    <p:sldId id="298" r:id="rId8"/>
    <p:sldId id="719" r:id="rId9"/>
    <p:sldId id="717" r:id="rId10"/>
    <p:sldId id="720" r:id="rId11"/>
    <p:sldId id="721" r:id="rId12"/>
    <p:sldId id="422" r:id="rId13"/>
    <p:sldId id="423" r:id="rId14"/>
  </p:sldIdLst>
  <p:sldSz cx="9144000" cy="6858000" type="letter"/>
  <p:notesSz cx="7772400" cy="1002665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00"/>
    <a:srgbClr val="969696"/>
    <a:srgbClr val="FF00FF"/>
    <a:srgbClr val="66FF33"/>
    <a:srgbClr val="FFFF00"/>
    <a:srgbClr val="0033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5460" autoAdjust="0"/>
  </p:normalViewPr>
  <p:slideViewPr>
    <p:cSldViewPr>
      <p:cViewPr varScale="1">
        <p:scale>
          <a:sx n="84" d="100"/>
          <a:sy n="84" d="100"/>
        </p:scale>
        <p:origin x="-222" y="-78"/>
      </p:cViewPr>
      <p:guideLst>
        <p:guide orient="horz" pos="1938"/>
        <p:guide pos="258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19600" y="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500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19600" y="952500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rgbClr val="000000"/>
                </a:solidFill>
              </a:defRPr>
            </a:lvl1pPr>
          </a:lstStyle>
          <a:p>
            <a:fld id="{EE93EACF-7007-4B28-9478-3A1147CB4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87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0813" cy="100250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69225" cy="10023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67638" cy="100218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66050" cy="10020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64463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62875" cy="100171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761288" cy="100155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93850" y="1004888"/>
            <a:ext cx="4572000" cy="3430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7" name="Rectangle 9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72025"/>
            <a:ext cx="539432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0131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603375" y="1001713"/>
            <a:ext cx="4560888" cy="3421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72025"/>
            <a:ext cx="5394325" cy="3800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98613" y="1004888"/>
            <a:ext cx="4560887" cy="3421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990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72025"/>
            <a:ext cx="5394325" cy="3800475"/>
          </a:xfrm>
          <a:noFill/>
          <a:ln/>
        </p:spPr>
        <p:txBody>
          <a:bodyPr wrap="none" lIns="91437" tIns="45718" rIns="91437" bIns="4571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9538" y="752475"/>
            <a:ext cx="5013325" cy="37592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1667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work in progress.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2EDD-F1F2-474C-BED6-C38FA102F2BD}" type="datetimeFigureOut">
              <a:rPr lang="en-US" smtClean="0"/>
              <a:t>10/24/2010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1888-D72B-4FDC-BAB1-E4D06D6D8B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2EDD-F1F2-474C-BED6-C38FA102F2BD}" type="datetimeFigureOut">
              <a:rPr lang="en-US" smtClean="0"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1888-D72B-4FDC-BAB1-E4D06D6D8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2EDD-F1F2-474C-BED6-C38FA102F2BD}" type="datetimeFigureOut">
              <a:rPr lang="en-US" smtClean="0"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1888-D72B-4FDC-BAB1-E4D06D6D8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2EDD-F1F2-474C-BED6-C38FA102F2BD}" type="datetimeFigureOut">
              <a:rPr lang="en-US" smtClean="0"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1888-D72B-4FDC-BAB1-E4D06D6D8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2EDD-F1F2-474C-BED6-C38FA102F2BD}" type="datetimeFigureOut">
              <a:rPr lang="en-US" smtClean="0"/>
              <a:t>10/24/2010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FD1888-D72B-4FDC-BAB1-E4D06D6D8B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2EDD-F1F2-474C-BED6-C38FA102F2BD}" type="datetimeFigureOut">
              <a:rPr lang="en-US" smtClean="0"/>
              <a:t>10/24/2010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1888-D72B-4FDC-BAB1-E4D06D6D8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2EDD-F1F2-474C-BED6-C38FA102F2BD}" type="datetimeFigureOut">
              <a:rPr lang="en-US" smtClean="0"/>
              <a:t>10/24/2010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1888-D72B-4FDC-BAB1-E4D06D6D8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2EDD-F1F2-474C-BED6-C38FA102F2BD}" type="datetimeFigureOut">
              <a:rPr lang="en-US" smtClean="0"/>
              <a:t>10/24/2010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1888-D72B-4FDC-BAB1-E4D06D6D8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2EDD-F1F2-474C-BED6-C38FA102F2BD}" type="datetimeFigureOut">
              <a:rPr lang="en-US" smtClean="0"/>
              <a:t>10/24/2010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1888-D72B-4FDC-BAB1-E4D06D6D8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2EDD-F1F2-474C-BED6-C38FA102F2BD}" type="datetimeFigureOut">
              <a:rPr lang="en-US" smtClean="0"/>
              <a:t>10/24/2010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1888-D72B-4FDC-BAB1-E4D06D6D8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2EDD-F1F2-474C-BED6-C38FA102F2BD}" type="datetimeFigureOut">
              <a:rPr lang="en-US" smtClean="0"/>
              <a:t>10/24/2010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1888-D72B-4FDC-BAB1-E4D06D6D8B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7000" contras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B32EDD-F1F2-474C-BED6-C38FA102F2BD}" type="datetimeFigureOut">
              <a:rPr lang="en-US" smtClean="0"/>
              <a:t>10/24/2010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FD1888-D72B-4FDC-BAB1-E4D06D6D8B7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077200" cy="1290638"/>
          </a:xfrm>
          <a:ln/>
        </p:spPr>
        <p:txBody>
          <a:bodyPr/>
          <a:lstStyle/>
          <a:p>
            <a:pPr>
              <a:lnSpc>
                <a:spcPct val="93000"/>
              </a:lnSpc>
              <a:buSzTx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37575" algn="l"/>
              </a:tabLst>
            </a:pPr>
            <a:r>
              <a:rPr lang="en-US" sz="3300" dirty="0">
                <a:solidFill>
                  <a:schemeClr val="bg1"/>
                </a:solidFill>
                <a:latin typeface="Times New Roman" pitchFamily="18" charset="0"/>
              </a:rPr>
              <a:t>Advanced Image Compositing Techniques</a:t>
            </a:r>
            <a:endParaRPr lang="en-GB" sz="33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887860" y="3083560"/>
            <a:ext cx="551593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0263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000000"/>
              </a:buClr>
              <a:buSzPct val="67000"/>
              <a:buFont typeface="StarBats" charset="0"/>
              <a:buNone/>
            </a:pPr>
            <a:r>
              <a:rPr lang="en-GB" b="1" dirty="0">
                <a:solidFill>
                  <a:schemeClr val="bg1"/>
                </a:solidFill>
              </a:rPr>
              <a:t>David </a:t>
            </a:r>
            <a:r>
              <a:rPr lang="en-GB" b="1" dirty="0" smtClean="0">
                <a:solidFill>
                  <a:schemeClr val="bg1"/>
                </a:solidFill>
              </a:rPr>
              <a:t>Santek, Rick </a:t>
            </a:r>
            <a:r>
              <a:rPr lang="en-GB" b="1" dirty="0" err="1" smtClean="0">
                <a:solidFill>
                  <a:schemeClr val="bg1"/>
                </a:solidFill>
              </a:rPr>
              <a:t>Kohrs</a:t>
            </a:r>
            <a:r>
              <a:rPr lang="en-GB" b="1" dirty="0" smtClean="0">
                <a:solidFill>
                  <a:schemeClr val="bg1"/>
                </a:solidFill>
              </a:rPr>
              <a:t>, Nick Bearson, </a:t>
            </a:r>
          </a:p>
          <a:p>
            <a:pPr algn="ctr">
              <a:buClr>
                <a:srgbClr val="000000"/>
              </a:buClr>
              <a:buSzPct val="67000"/>
              <a:buFont typeface="StarBats" charset="0"/>
              <a:buNone/>
            </a:pPr>
            <a:r>
              <a:rPr lang="en-GB" b="1" dirty="0" smtClean="0">
                <a:solidFill>
                  <a:schemeClr val="bg1"/>
                </a:solidFill>
              </a:rPr>
              <a:t>Matthew </a:t>
            </a:r>
            <a:r>
              <a:rPr lang="en-GB" b="1" dirty="0" err="1" smtClean="0">
                <a:solidFill>
                  <a:schemeClr val="bg1"/>
                </a:solidFill>
              </a:rPr>
              <a:t>Lazarra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>
              <a:buClr>
                <a:srgbClr val="000000"/>
              </a:buClr>
              <a:buSzPct val="67000"/>
              <a:buFont typeface="StarBats" charset="0"/>
              <a:buNone/>
            </a:pPr>
            <a:endParaRPr lang="en-GB" sz="2000" b="1" dirty="0">
              <a:solidFill>
                <a:schemeClr val="bg1"/>
              </a:solidFill>
            </a:endParaRPr>
          </a:p>
          <a:p>
            <a:pPr algn="ctr">
              <a:buClr>
                <a:srgbClr val="000000"/>
              </a:buClr>
              <a:buSzPct val="67000"/>
              <a:buFont typeface="StarBats" charset="0"/>
              <a:buNone/>
            </a:pPr>
            <a:r>
              <a:rPr lang="en-US" sz="1800" dirty="0" smtClean="0">
                <a:solidFill>
                  <a:schemeClr val="bg1"/>
                </a:solidFill>
                <a:latin typeface="Times" pitchFamily="18" charset="0"/>
              </a:rPr>
              <a:t>McIDAS Users’ Group Meeting</a:t>
            </a:r>
            <a:endParaRPr lang="en-GB" sz="1800" dirty="0">
              <a:solidFill>
                <a:schemeClr val="bg1"/>
              </a:solidFill>
              <a:latin typeface="Times" pitchFamily="18" charset="0"/>
            </a:endParaRPr>
          </a:p>
          <a:p>
            <a:pPr algn="ctr">
              <a:buClr>
                <a:srgbClr val="000000"/>
              </a:buClr>
              <a:buSzPct val="67000"/>
              <a:buFont typeface="StarBats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Times" pitchFamily="18" charset="0"/>
              </a:rPr>
              <a:t>26 October 2010</a:t>
            </a:r>
            <a:endParaRPr lang="en-GB" sz="1800" dirty="0">
              <a:solidFill>
                <a:schemeClr val="bg1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42900" y="257175"/>
            <a:ext cx="7391400" cy="5715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Pixel Area (km</a:t>
            </a:r>
            <a:r>
              <a:rPr lang="en-US" sz="29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28600" y="2971800"/>
            <a:ext cx="228600" cy="3048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601663" y="828675"/>
            <a:ext cx="5138737" cy="0"/>
          </a:xfrm>
          <a:prstGeom prst="line">
            <a:avLst/>
          </a:prstGeom>
          <a:noFill/>
          <a:ln w="57277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341331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71475"/>
            <a:ext cx="7924800" cy="4572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Parallax Distance (km)</a:t>
            </a:r>
            <a:endParaRPr lang="en-US" sz="2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01663" y="828675"/>
            <a:ext cx="5138737" cy="0"/>
          </a:xfrm>
          <a:prstGeom prst="line">
            <a:avLst/>
          </a:prstGeom>
          <a:noFill/>
          <a:ln w="57277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467350" cy="563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7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3621184" cy="4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0263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241000"/>
              <a:buFont typeface="StarBats" charset="0"/>
              <a:buNone/>
            </a:pPr>
            <a:r>
              <a:rPr lang="en-GB" sz="2900" b="1" dirty="0" smtClean="0">
                <a:solidFill>
                  <a:schemeClr val="bg1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Satellite-derived winds</a:t>
            </a:r>
            <a:endParaRPr lang="en-GB" sz="2900" b="1" dirty="0">
              <a:solidFill>
                <a:schemeClr val="bg1"/>
              </a:solidFill>
              <a:effectLst>
                <a:outerShdw blurRad="114300" dist="101600" dir="270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601663" y="828675"/>
            <a:ext cx="5138737" cy="0"/>
          </a:xfrm>
          <a:prstGeom prst="line">
            <a:avLst/>
          </a:prstGeom>
          <a:noFill/>
          <a:ln w="57277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2128838" y="6034088"/>
            <a:ext cx="1651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54" tIns="41477" rIns="82954" bIns="41477">
            <a:spAutoFit/>
          </a:bodyPr>
          <a:lstStyle>
            <a:lvl1pPr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0263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4000">
              <a:latin typeface="Times" pitchFamily="18" charset="0"/>
            </a:endParaRP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4925964" y="6195497"/>
            <a:ext cx="2782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277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dirty="0" smtClean="0">
                <a:latin typeface="Times" pitchFamily="18" charset="0"/>
              </a:rPr>
              <a:t>Arctic for 21 October 2010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89648"/>
            <a:ext cx="5167312" cy="5167312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1243013"/>
            <a:ext cx="312420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5245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74725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87463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0180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6138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733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05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77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49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38138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Triplets of ½ hourly composites</a:t>
            </a:r>
          </a:p>
          <a:p>
            <a:pPr marL="338138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Composite building delayed by 3 hours</a:t>
            </a:r>
          </a:p>
          <a:p>
            <a:pPr marL="338138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Wind flags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(blue) at all levels</a:t>
            </a:r>
          </a:p>
          <a:p>
            <a:pPr marL="338138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Potential targets (green) not tracked due to overlapping satellite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1569340" cy="4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0263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241000"/>
              <a:buFont typeface="StarBats" charset="0"/>
              <a:buNone/>
            </a:pPr>
            <a:r>
              <a:rPr lang="en-GB" sz="2900" b="1" dirty="0">
                <a:solidFill>
                  <a:schemeClr val="bg1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601663" y="828675"/>
            <a:ext cx="5138737" cy="0"/>
          </a:xfrm>
          <a:prstGeom prst="line">
            <a:avLst/>
          </a:prstGeom>
          <a:noFill/>
          <a:ln w="57277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304800" y="1066800"/>
            <a:ext cx="815340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277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</a:rPr>
              <a:t>IMGPARM, REMAP2, COMP_ALLBAND process:</a:t>
            </a:r>
          </a:p>
          <a:p>
            <a:pPr marL="800100" lvl="1" indent="-342900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</a:rPr>
              <a:t>3-hour delay before running process</a:t>
            </a:r>
          </a:p>
          <a:p>
            <a:pPr marL="800100" lvl="1" indent="-342900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</a:rPr>
              <a:t>Up to 60 input files every 15 minutes</a:t>
            </a:r>
          </a:p>
          <a:p>
            <a:pPr marL="800100" lvl="1" indent="-342900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</a:rPr>
              <a:t>Each polar region takes about 3 minutes</a:t>
            </a:r>
          </a:p>
          <a:p>
            <a:pPr marL="800100" lvl="1" indent="-342900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</a:rPr>
              <a:t>ADDE dataset (images and winds)</a:t>
            </a:r>
          </a:p>
          <a:p>
            <a:pPr marL="1257300" lvl="2" indent="-342900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" pitchFamily="18" charset="0"/>
              </a:rPr>
              <a:t>DATALOC ADD LEOGEO LEOGEO.SSEC.WISC.EDU</a:t>
            </a:r>
          </a:p>
          <a:p>
            <a:pPr marL="800100" lvl="1" indent="-342900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</a:rPr>
              <a:t>Composite with winds </a:t>
            </a:r>
            <a:r>
              <a:rPr lang="en-US" sz="2400" dirty="0" err="1" smtClean="0">
                <a:latin typeface="Times" pitchFamily="18" charset="0"/>
              </a:rPr>
              <a:t>overlayed</a:t>
            </a:r>
            <a:r>
              <a:rPr lang="en-US" sz="2400" dirty="0" smtClean="0">
                <a:latin typeface="Times" pitchFamily="18" charset="0"/>
              </a:rPr>
              <a:t> (LEO-GEO):</a:t>
            </a:r>
          </a:p>
          <a:p>
            <a:pPr marL="1257300" lvl="2" indent="-342900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latin typeface="Times" pitchFamily="18" charset="0"/>
              </a:rPr>
              <a:t>http://stratus.ssec.wisc.edu/products/rtpolarwinds</a:t>
            </a:r>
            <a:r>
              <a:rPr lang="en-US" sz="2400" dirty="0" smtClean="0">
                <a:latin typeface="Times" pitchFamily="18" charset="0"/>
              </a:rPr>
              <a:t>/</a:t>
            </a:r>
          </a:p>
          <a:p>
            <a:pPr marL="342900" indent="-342900"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</a:rPr>
              <a:t>IMGPARM and COMP_ALLBAND will be in </a:t>
            </a:r>
            <a:br>
              <a:rPr lang="en-US" sz="2400" dirty="0" smtClean="0">
                <a:latin typeface="Times" pitchFamily="18" charset="0"/>
              </a:rPr>
            </a:br>
            <a:r>
              <a:rPr lang="en-US" sz="2400" dirty="0" smtClean="0">
                <a:latin typeface="Times" pitchFamily="18" charset="0"/>
              </a:rPr>
              <a:t>McIDAS-XRD</a:t>
            </a:r>
            <a:endParaRPr lang="en-US" sz="2400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1195840" cy="4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0263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241000"/>
              <a:buFont typeface="StarBats" charset="0"/>
              <a:buNone/>
            </a:pPr>
            <a:r>
              <a:rPr lang="en-GB" sz="2900" b="1" dirty="0">
                <a:solidFill>
                  <a:schemeClr val="bg1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681038" y="1243013"/>
            <a:ext cx="7799387" cy="209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55245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74725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87463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0180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6138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733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05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77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49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38138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Times" pitchFamily="18" charset="0"/>
              </a:rPr>
              <a:t>Project overview</a:t>
            </a:r>
          </a:p>
          <a:p>
            <a:pPr marL="338138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Times" pitchFamily="18" charset="0"/>
              </a:rPr>
              <a:t>IMGPARM</a:t>
            </a:r>
            <a:endParaRPr lang="en-GB" sz="2800" dirty="0">
              <a:solidFill>
                <a:schemeClr val="bg1"/>
              </a:solidFill>
              <a:latin typeface="Times" pitchFamily="18" charset="0"/>
            </a:endParaRPr>
          </a:p>
          <a:p>
            <a:pPr marL="338138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Times" pitchFamily="18" charset="0"/>
              </a:rPr>
              <a:t>COMP_ALLBAND</a:t>
            </a:r>
          </a:p>
          <a:p>
            <a:pPr marL="338138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Times" pitchFamily="18" charset="0"/>
              </a:rPr>
              <a:t>Current results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57382" name="Line 6"/>
          <p:cNvSpPr>
            <a:spLocks noChangeShapeType="1"/>
          </p:cNvSpPr>
          <p:nvPr/>
        </p:nvSpPr>
        <p:spPr bwMode="auto">
          <a:xfrm>
            <a:off x="601663" y="828675"/>
            <a:ext cx="5138737" cy="0"/>
          </a:xfrm>
          <a:prstGeom prst="line">
            <a:avLst/>
          </a:prstGeom>
          <a:noFill/>
          <a:ln w="57277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2769669" cy="4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0263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241000"/>
              <a:buFont typeface="StarBats" charset="0"/>
              <a:buNone/>
            </a:pPr>
            <a:r>
              <a:rPr lang="en-GB" sz="2900" b="1" dirty="0" smtClean="0">
                <a:solidFill>
                  <a:schemeClr val="bg1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Project Overview</a:t>
            </a:r>
            <a:endParaRPr lang="en-GB" sz="2900" b="1" dirty="0">
              <a:solidFill>
                <a:schemeClr val="bg1"/>
              </a:solidFill>
              <a:effectLst>
                <a:outerShdw blurRad="114300" dist="101600" dir="270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601663" y="828675"/>
            <a:ext cx="5138737" cy="0"/>
          </a:xfrm>
          <a:prstGeom prst="line">
            <a:avLst/>
          </a:prstGeom>
          <a:noFill/>
          <a:ln w="57277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28838" y="6034088"/>
            <a:ext cx="1651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54" tIns="41477" rIns="82954" bIns="41477">
            <a:spAutoFit/>
          </a:bodyPr>
          <a:lstStyle>
            <a:lvl1pPr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0263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4000">
              <a:latin typeface="Times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1" y="1243013"/>
            <a:ext cx="414743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5245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74725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87463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0180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6138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733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05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77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49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38138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Combine data from polar and geostationary satellites to track clouds in high latitudes</a:t>
            </a:r>
          </a:p>
          <a:p>
            <a:pPr marL="760413" lvl="1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Geostationary satellites are good up to 50</a:t>
            </a:r>
            <a:r>
              <a:rPr lang="en-GB" dirty="0">
                <a:solidFill>
                  <a:schemeClr val="bg1"/>
                </a:solidFill>
                <a:latin typeface="Times" pitchFamily="18" charset="0"/>
              </a:rPr>
              <a:t>º</a:t>
            </a: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-60º latitude</a:t>
            </a:r>
          </a:p>
          <a:p>
            <a:pPr marL="760413" lvl="1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Polar orbiting satellites are good </a:t>
            </a:r>
            <a:r>
              <a:rPr lang="en-GB" dirty="0" err="1" smtClean="0">
                <a:solidFill>
                  <a:schemeClr val="bg1"/>
                </a:solidFill>
                <a:latin typeface="Times" pitchFamily="18" charset="0"/>
              </a:rPr>
              <a:t>poleward</a:t>
            </a: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 of 70º latitude</a:t>
            </a:r>
          </a:p>
          <a:p>
            <a:pPr marL="338138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This technique is designed to ‘fill the gap’</a:t>
            </a:r>
          </a:p>
        </p:txBody>
      </p:sp>
      <p:pic>
        <p:nvPicPr>
          <p:cNvPr id="8" name="Picture 5" descr="WINDDISP-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4632" y="1248656"/>
            <a:ext cx="4390143" cy="439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4419600" y="3228173"/>
            <a:ext cx="1219200" cy="134382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4033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2190984" cy="4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0263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241000"/>
              <a:buFont typeface="StarBats" charset="0"/>
              <a:buNone/>
            </a:pPr>
            <a:r>
              <a:rPr lang="en-GB" sz="2900" b="1" dirty="0" smtClean="0">
                <a:solidFill>
                  <a:schemeClr val="bg1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Project Issues</a:t>
            </a:r>
            <a:endParaRPr lang="en-GB" sz="2900" b="1" dirty="0">
              <a:solidFill>
                <a:schemeClr val="bg1"/>
              </a:solidFill>
              <a:effectLst>
                <a:outerShdw blurRad="114300" dist="101600" dir="270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601663" y="828675"/>
            <a:ext cx="5138737" cy="0"/>
          </a:xfrm>
          <a:prstGeom prst="line">
            <a:avLst/>
          </a:prstGeom>
          <a:noFill/>
          <a:ln w="57277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28838" y="6034088"/>
            <a:ext cx="1651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54" tIns="41477" rIns="82954" bIns="41477">
            <a:spAutoFit/>
          </a:bodyPr>
          <a:lstStyle>
            <a:lvl1pPr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0263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4000">
              <a:latin typeface="Times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1243013"/>
            <a:ext cx="7238999" cy="24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5245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74725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87463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0180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6138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733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05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77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49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8150" indent="-34290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" pitchFamily="18" charset="0"/>
              </a:rPr>
              <a:t>Accounting for inter-satellite </a:t>
            </a:r>
            <a:r>
              <a:rPr lang="en-US" dirty="0">
                <a:solidFill>
                  <a:schemeClr val="bg1"/>
                </a:solidFill>
                <a:latin typeface="Times" pitchFamily="18" charset="0"/>
              </a:rPr>
              <a:t>calibration </a:t>
            </a:r>
            <a:r>
              <a:rPr lang="en-US" dirty="0" smtClean="0">
                <a:solidFill>
                  <a:schemeClr val="bg1"/>
                </a:solidFill>
                <a:latin typeface="Times" pitchFamily="18" charset="0"/>
              </a:rPr>
              <a:t>differences</a:t>
            </a:r>
            <a:endParaRPr lang="en-US" dirty="0">
              <a:solidFill>
                <a:schemeClr val="bg1"/>
              </a:solidFill>
              <a:latin typeface="Times" pitchFamily="18" charset="0"/>
            </a:endParaRPr>
          </a:p>
          <a:p>
            <a:pPr marL="438150" indent="-34290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" pitchFamily="18" charset="0"/>
              </a:rPr>
              <a:t>Correcting </a:t>
            </a:r>
            <a:r>
              <a:rPr lang="en-US" dirty="0">
                <a:solidFill>
                  <a:schemeClr val="bg1"/>
                </a:solidFill>
                <a:latin typeface="Times" pitchFamily="18" charset="0"/>
              </a:rPr>
              <a:t>for parallax in viewing the cloud tracers from different satellites and </a:t>
            </a:r>
            <a:r>
              <a:rPr lang="en-US" dirty="0" smtClean="0">
                <a:solidFill>
                  <a:schemeClr val="bg1"/>
                </a:solidFill>
                <a:latin typeface="Times" pitchFamily="18" charset="0"/>
              </a:rPr>
              <a:t>instruments</a:t>
            </a:r>
            <a:endParaRPr lang="en-US" dirty="0">
              <a:solidFill>
                <a:schemeClr val="bg1"/>
              </a:solidFill>
              <a:latin typeface="Times" pitchFamily="18" charset="0"/>
            </a:endParaRPr>
          </a:p>
          <a:p>
            <a:pPr marL="438150" indent="-342900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" pitchFamily="18" charset="0"/>
              </a:rPr>
              <a:t>Using the pixel time </a:t>
            </a:r>
            <a:r>
              <a:rPr lang="en-US" dirty="0">
                <a:solidFill>
                  <a:schemeClr val="bg1"/>
                </a:solidFill>
                <a:latin typeface="Times" pitchFamily="18" charset="0"/>
              </a:rPr>
              <a:t>within the composite that </a:t>
            </a:r>
            <a:r>
              <a:rPr lang="en-US" dirty="0" smtClean="0">
                <a:solidFill>
                  <a:schemeClr val="bg1"/>
                </a:solidFill>
                <a:latin typeface="Times" pitchFamily="18" charset="0"/>
              </a:rPr>
              <a:t>corresponds </a:t>
            </a:r>
            <a:r>
              <a:rPr lang="en-US" dirty="0">
                <a:solidFill>
                  <a:schemeClr val="bg1"/>
                </a:solidFill>
                <a:latin typeface="Times" pitchFamily="18" charset="0"/>
              </a:rPr>
              <a:t>to the viewing by </a:t>
            </a:r>
            <a:r>
              <a:rPr lang="en-US" dirty="0" smtClean="0">
                <a:solidFill>
                  <a:schemeClr val="bg1"/>
                </a:solidFill>
                <a:latin typeface="Times" pitchFamily="18" charset="0"/>
              </a:rPr>
              <a:t>each satellites when computing cloud velocity</a:t>
            </a:r>
            <a:endParaRPr lang="en-US" dirty="0">
              <a:solidFill>
                <a:schemeClr val="bg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2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Text Box 6"/>
          <p:cNvSpPr txBox="1">
            <a:spLocks noChangeArrowheads="1"/>
          </p:cNvSpPr>
          <p:nvPr/>
        </p:nvSpPr>
        <p:spPr bwMode="auto">
          <a:xfrm>
            <a:off x="609600" y="304800"/>
            <a:ext cx="5755743" cy="4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0263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241000"/>
              <a:buFont typeface="StarBats" charset="0"/>
              <a:buNone/>
            </a:pPr>
            <a:r>
              <a:rPr lang="en-GB" sz="2900" b="1" dirty="0" smtClean="0">
                <a:solidFill>
                  <a:schemeClr val="bg1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IMGPARM: Create multi-band </a:t>
            </a:r>
            <a:r>
              <a:rPr lang="en-GB" sz="2900" b="1" dirty="0">
                <a:solidFill>
                  <a:schemeClr val="bg1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GB" sz="2900" b="1" dirty="0" smtClean="0">
                <a:solidFill>
                  <a:schemeClr val="bg1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iles</a:t>
            </a:r>
            <a:endParaRPr lang="en-GB" sz="2900" b="1" dirty="0">
              <a:solidFill>
                <a:schemeClr val="bg1"/>
              </a:solidFill>
              <a:effectLst>
                <a:outerShdw blurRad="114300" dist="101600" dir="270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8887" name="Line 7"/>
          <p:cNvSpPr>
            <a:spLocks noChangeShapeType="1"/>
          </p:cNvSpPr>
          <p:nvPr/>
        </p:nvSpPr>
        <p:spPr bwMode="auto">
          <a:xfrm>
            <a:off x="601663" y="828675"/>
            <a:ext cx="5138737" cy="0"/>
          </a:xfrm>
          <a:prstGeom prst="line">
            <a:avLst/>
          </a:prstGeom>
          <a:noFill/>
          <a:ln w="57277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391616"/>
              </p:ext>
            </p:extLst>
          </p:nvPr>
        </p:nvGraphicFramePr>
        <p:xfrm>
          <a:off x="1127086" y="1219200"/>
          <a:ext cx="6645313" cy="3686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114"/>
                <a:gridCol w="5791199"/>
              </a:tblGrid>
              <a:tr h="4096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4096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Grayscale</a:t>
                      </a:r>
                      <a:r>
                        <a:rPr lang="en-US" baseline="0" dirty="0" smtClean="0"/>
                        <a:t> values (brightness temperature)</a:t>
                      </a:r>
                      <a:endParaRPr lang="en-US" dirty="0"/>
                    </a:p>
                  </a:txBody>
                  <a:tcPr/>
                </a:tc>
              </a:tr>
              <a:tr h="4096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Time difference from nominal</a:t>
                      </a:r>
                      <a:r>
                        <a:rPr lang="en-US" baseline="0" dirty="0" smtClean="0"/>
                        <a:t> time</a:t>
                      </a:r>
                      <a:r>
                        <a:rPr lang="en-US" dirty="0" smtClean="0"/>
                        <a:t> (sec)</a:t>
                      </a:r>
                      <a:endParaRPr lang="en-US" dirty="0"/>
                    </a:p>
                  </a:txBody>
                  <a:tcPr/>
                </a:tc>
              </a:tr>
              <a:tr h="4096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Distance from satellite </a:t>
                      </a:r>
                      <a:r>
                        <a:rPr lang="en-US" dirty="0" err="1" smtClean="0"/>
                        <a:t>subpoint</a:t>
                      </a:r>
                      <a:r>
                        <a:rPr lang="en-US" dirty="0" smtClean="0"/>
                        <a:t> (km)</a:t>
                      </a:r>
                      <a:endParaRPr lang="en-US" dirty="0"/>
                    </a:p>
                  </a:txBody>
                  <a:tcPr/>
                </a:tc>
              </a:tr>
              <a:tr h="4096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Pixel area  (km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096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McIDAS Satellite Sensor number (SS)</a:t>
                      </a:r>
                      <a:endParaRPr lang="en-US" dirty="0"/>
                    </a:p>
                  </a:txBody>
                  <a:tcPr/>
                </a:tc>
              </a:tr>
              <a:tr h="4096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Wavelength</a:t>
                      </a:r>
                      <a:endParaRPr lang="en-US" dirty="0"/>
                    </a:p>
                  </a:txBody>
                  <a:tcPr/>
                </a:tc>
              </a:tr>
              <a:tr h="4096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Parallax distance (km*10)</a:t>
                      </a:r>
                      <a:endParaRPr lang="en-US" dirty="0"/>
                    </a:p>
                  </a:txBody>
                  <a:tcPr/>
                </a:tc>
              </a:tr>
              <a:tr h="4096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Parallax direction (degrees)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3145092" cy="4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0263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241000"/>
              <a:buFont typeface="StarBats" charset="0"/>
              <a:buNone/>
            </a:pPr>
            <a:r>
              <a:rPr lang="en-GB" sz="2900" b="1" dirty="0" smtClean="0">
                <a:solidFill>
                  <a:schemeClr val="bg1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COMP_ALLBAND</a:t>
            </a:r>
            <a:endParaRPr lang="en-GB" sz="2900" b="1" dirty="0">
              <a:solidFill>
                <a:schemeClr val="bg1"/>
              </a:solidFill>
              <a:effectLst>
                <a:outerShdw blurRad="114300" dist="101600" dir="270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601663" y="828675"/>
            <a:ext cx="5138737" cy="0"/>
          </a:xfrm>
          <a:prstGeom prst="line">
            <a:avLst/>
          </a:prstGeom>
          <a:noFill/>
          <a:ln w="57277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28838" y="6034088"/>
            <a:ext cx="1651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54" tIns="41477" rIns="82954" bIns="41477">
            <a:spAutoFit/>
          </a:bodyPr>
          <a:lstStyle>
            <a:lvl1pPr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0263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3026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4000">
              <a:latin typeface="Times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1243013"/>
            <a:ext cx="6934199" cy="3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5245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74725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87463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0180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6138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733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05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77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49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38138" lvl="1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All </a:t>
            </a:r>
            <a:r>
              <a:rPr lang="en-GB" dirty="0">
                <a:solidFill>
                  <a:schemeClr val="bg1"/>
                </a:solidFill>
                <a:latin typeface="Times" pitchFamily="18" charset="0"/>
              </a:rPr>
              <a:t>IMGPARM files are remapped with REMAP2 into a common </a:t>
            </a: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projection</a:t>
            </a:r>
          </a:p>
          <a:p>
            <a:pPr marL="338138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COMP_ALLBAND then combines many IMGPARM files into a single file</a:t>
            </a:r>
          </a:p>
          <a:p>
            <a:pPr marL="760413" lvl="1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Choose highest resolution pixel</a:t>
            </a:r>
          </a:p>
          <a:p>
            <a:pPr marL="760413" lvl="1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Ensure pixels are in time range</a:t>
            </a:r>
          </a:p>
          <a:p>
            <a:pPr marL="760413" lvl="1" indent="-242888">
              <a:lnSpc>
                <a:spcPct val="95000"/>
              </a:lnSpc>
              <a:spcAft>
                <a:spcPts val="1200"/>
              </a:spcAft>
              <a:buClr>
                <a:schemeClr val="bg1"/>
              </a:buClr>
              <a:buSzPct val="65000"/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  <a:latin typeface="Times" pitchFamily="18" charset="0"/>
              </a:rPr>
              <a:t>Retain all IMGPARM bands</a:t>
            </a:r>
          </a:p>
        </p:txBody>
      </p:sp>
    </p:spTree>
    <p:extLst>
      <p:ext uri="{BB962C8B-B14F-4D97-AF65-F5344CB8AC3E}">
        <p14:creationId xmlns:p14="http://schemas.microsoft.com/office/powerpoint/2010/main" val="4127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3074"/>
          <p:cNvSpPr txBox="1">
            <a:spLocks noChangeArrowheads="1"/>
          </p:cNvSpPr>
          <p:nvPr/>
        </p:nvSpPr>
        <p:spPr bwMode="auto">
          <a:xfrm>
            <a:off x="609600" y="304800"/>
            <a:ext cx="3085781" cy="4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0263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241000"/>
              <a:buFont typeface="StarBats" charset="0"/>
              <a:buNone/>
            </a:pPr>
            <a:r>
              <a:rPr lang="en-GB" sz="2900" b="1" dirty="0" smtClean="0"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Example composite</a:t>
            </a:r>
            <a:endParaRPr lang="en-GB" sz="2900" b="1" dirty="0">
              <a:effectLst>
                <a:outerShdw blurRad="114300" dist="101600" dir="270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924" name="Line 3076"/>
          <p:cNvSpPr>
            <a:spLocks noChangeShapeType="1"/>
          </p:cNvSpPr>
          <p:nvPr/>
        </p:nvSpPr>
        <p:spPr bwMode="auto">
          <a:xfrm>
            <a:off x="601663" y="828675"/>
            <a:ext cx="5138737" cy="0"/>
          </a:xfrm>
          <a:prstGeom prst="line">
            <a:avLst/>
          </a:prstGeom>
          <a:noFill/>
          <a:ln w="57277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27" name="Group 3079"/>
          <p:cNvGrpSpPr>
            <a:grpSpLocks/>
          </p:cNvGrpSpPr>
          <p:nvPr/>
        </p:nvGrpSpPr>
        <p:grpSpPr bwMode="auto">
          <a:xfrm>
            <a:off x="762000" y="3886200"/>
            <a:ext cx="7696200" cy="433388"/>
            <a:chOff x="386" y="1171"/>
            <a:chExt cx="5578" cy="130"/>
          </a:xfrm>
        </p:grpSpPr>
        <p:sp>
          <p:nvSpPr>
            <p:cNvPr id="81928" name="Text Box 3080"/>
            <p:cNvSpPr txBox="1">
              <a:spLocks noChangeArrowheads="1"/>
            </p:cNvSpPr>
            <p:nvPr/>
          </p:nvSpPr>
          <p:spPr bwMode="auto">
            <a:xfrm>
              <a:off x="386" y="1171"/>
              <a:ext cx="557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48" tIns="42457" rIns="81648" bIns="42457">
              <a:spAutoFit/>
            </a:bodyPr>
            <a:lstStyle>
              <a:lvl1pPr defTabSz="830263" eaLnBrk="0" hangingPunct="0">
                <a:spcBef>
                  <a:spcPct val="0"/>
                </a:spcBef>
                <a:tabLst>
                  <a:tab pos="773113" algn="l"/>
                  <a:tab pos="1179513" algn="l"/>
                  <a:tab pos="1587500" algn="l"/>
                  <a:tab pos="1993900" algn="l"/>
                  <a:tab pos="2401888" algn="l"/>
                  <a:tab pos="2809875" algn="l"/>
                  <a:tab pos="3217863" algn="l"/>
                  <a:tab pos="3624263" algn="l"/>
                  <a:tab pos="4032250" algn="l"/>
                  <a:tab pos="4440238" algn="l"/>
                  <a:tab pos="4848225" algn="l"/>
                  <a:tab pos="5254625" algn="l"/>
                  <a:tab pos="5662613" algn="l"/>
                  <a:tab pos="6070600" algn="l"/>
                  <a:tab pos="6478588" algn="l"/>
                  <a:tab pos="6884988" algn="l"/>
                  <a:tab pos="7292975" algn="l"/>
                  <a:tab pos="7700963" algn="l"/>
                  <a:tab pos="8108950" algn="l"/>
                  <a:tab pos="8515350" algn="l"/>
                  <a:tab pos="89233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73113" indent="-255588" defTabSz="830263" eaLnBrk="0" hangingPunct="0">
                <a:spcBef>
                  <a:spcPct val="0"/>
                </a:spcBef>
                <a:tabLst>
                  <a:tab pos="773113" algn="l"/>
                  <a:tab pos="1179513" algn="l"/>
                  <a:tab pos="1587500" algn="l"/>
                  <a:tab pos="1993900" algn="l"/>
                  <a:tab pos="2401888" algn="l"/>
                  <a:tab pos="2809875" algn="l"/>
                  <a:tab pos="3217863" algn="l"/>
                  <a:tab pos="3624263" algn="l"/>
                  <a:tab pos="4032250" algn="l"/>
                  <a:tab pos="4440238" algn="l"/>
                  <a:tab pos="4848225" algn="l"/>
                  <a:tab pos="5254625" algn="l"/>
                  <a:tab pos="5662613" algn="l"/>
                  <a:tab pos="6070600" algn="l"/>
                  <a:tab pos="6478588" algn="l"/>
                  <a:tab pos="6884988" algn="l"/>
                  <a:tab pos="7292975" algn="l"/>
                  <a:tab pos="7700963" algn="l"/>
                  <a:tab pos="8108950" algn="l"/>
                  <a:tab pos="8515350" algn="l"/>
                  <a:tab pos="89233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65225" indent="-193675" defTabSz="830263" eaLnBrk="0" hangingPunct="0">
                <a:spcBef>
                  <a:spcPct val="0"/>
                </a:spcBef>
                <a:tabLst>
                  <a:tab pos="773113" algn="l"/>
                  <a:tab pos="1179513" algn="l"/>
                  <a:tab pos="1587500" algn="l"/>
                  <a:tab pos="1993900" algn="l"/>
                  <a:tab pos="2401888" algn="l"/>
                  <a:tab pos="2809875" algn="l"/>
                  <a:tab pos="3217863" algn="l"/>
                  <a:tab pos="3624263" algn="l"/>
                  <a:tab pos="4032250" algn="l"/>
                  <a:tab pos="4440238" algn="l"/>
                  <a:tab pos="4848225" algn="l"/>
                  <a:tab pos="5254625" algn="l"/>
                  <a:tab pos="5662613" algn="l"/>
                  <a:tab pos="6070600" algn="l"/>
                  <a:tab pos="6478588" algn="l"/>
                  <a:tab pos="6884988" algn="l"/>
                  <a:tab pos="7292975" algn="l"/>
                  <a:tab pos="7700963" algn="l"/>
                  <a:tab pos="8108950" algn="l"/>
                  <a:tab pos="8515350" algn="l"/>
                  <a:tab pos="89233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44600" defTabSz="830263" eaLnBrk="0" hangingPunct="0">
                <a:spcBef>
                  <a:spcPct val="0"/>
                </a:spcBef>
                <a:tabLst>
                  <a:tab pos="773113" algn="l"/>
                  <a:tab pos="1179513" algn="l"/>
                  <a:tab pos="1587500" algn="l"/>
                  <a:tab pos="1993900" algn="l"/>
                  <a:tab pos="2401888" algn="l"/>
                  <a:tab pos="2809875" algn="l"/>
                  <a:tab pos="3217863" algn="l"/>
                  <a:tab pos="3624263" algn="l"/>
                  <a:tab pos="4032250" algn="l"/>
                  <a:tab pos="4440238" algn="l"/>
                  <a:tab pos="4848225" algn="l"/>
                  <a:tab pos="5254625" algn="l"/>
                  <a:tab pos="5662613" algn="l"/>
                  <a:tab pos="6070600" algn="l"/>
                  <a:tab pos="6478588" algn="l"/>
                  <a:tab pos="6884988" algn="l"/>
                  <a:tab pos="7292975" algn="l"/>
                  <a:tab pos="7700963" algn="l"/>
                  <a:tab pos="8108950" algn="l"/>
                  <a:tab pos="8515350" algn="l"/>
                  <a:tab pos="89233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58938" defTabSz="830263" eaLnBrk="0" hangingPunct="0">
                <a:spcBef>
                  <a:spcPct val="0"/>
                </a:spcBef>
                <a:tabLst>
                  <a:tab pos="773113" algn="l"/>
                  <a:tab pos="1179513" algn="l"/>
                  <a:tab pos="1587500" algn="l"/>
                  <a:tab pos="1993900" algn="l"/>
                  <a:tab pos="2401888" algn="l"/>
                  <a:tab pos="2809875" algn="l"/>
                  <a:tab pos="3217863" algn="l"/>
                  <a:tab pos="3624263" algn="l"/>
                  <a:tab pos="4032250" algn="l"/>
                  <a:tab pos="4440238" algn="l"/>
                  <a:tab pos="4848225" algn="l"/>
                  <a:tab pos="5254625" algn="l"/>
                  <a:tab pos="5662613" algn="l"/>
                  <a:tab pos="6070600" algn="l"/>
                  <a:tab pos="6478588" algn="l"/>
                  <a:tab pos="6884988" algn="l"/>
                  <a:tab pos="7292975" algn="l"/>
                  <a:tab pos="7700963" algn="l"/>
                  <a:tab pos="8108950" algn="l"/>
                  <a:tab pos="8515350" algn="l"/>
                  <a:tab pos="89233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16138" defTabSz="830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3113" algn="l"/>
                  <a:tab pos="1179513" algn="l"/>
                  <a:tab pos="1587500" algn="l"/>
                  <a:tab pos="1993900" algn="l"/>
                  <a:tab pos="2401888" algn="l"/>
                  <a:tab pos="2809875" algn="l"/>
                  <a:tab pos="3217863" algn="l"/>
                  <a:tab pos="3624263" algn="l"/>
                  <a:tab pos="4032250" algn="l"/>
                  <a:tab pos="4440238" algn="l"/>
                  <a:tab pos="4848225" algn="l"/>
                  <a:tab pos="5254625" algn="l"/>
                  <a:tab pos="5662613" algn="l"/>
                  <a:tab pos="6070600" algn="l"/>
                  <a:tab pos="6478588" algn="l"/>
                  <a:tab pos="6884988" algn="l"/>
                  <a:tab pos="7292975" algn="l"/>
                  <a:tab pos="7700963" algn="l"/>
                  <a:tab pos="8108950" algn="l"/>
                  <a:tab pos="8515350" algn="l"/>
                  <a:tab pos="89233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73338" defTabSz="830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3113" algn="l"/>
                  <a:tab pos="1179513" algn="l"/>
                  <a:tab pos="1587500" algn="l"/>
                  <a:tab pos="1993900" algn="l"/>
                  <a:tab pos="2401888" algn="l"/>
                  <a:tab pos="2809875" algn="l"/>
                  <a:tab pos="3217863" algn="l"/>
                  <a:tab pos="3624263" algn="l"/>
                  <a:tab pos="4032250" algn="l"/>
                  <a:tab pos="4440238" algn="l"/>
                  <a:tab pos="4848225" algn="l"/>
                  <a:tab pos="5254625" algn="l"/>
                  <a:tab pos="5662613" algn="l"/>
                  <a:tab pos="6070600" algn="l"/>
                  <a:tab pos="6478588" algn="l"/>
                  <a:tab pos="6884988" algn="l"/>
                  <a:tab pos="7292975" algn="l"/>
                  <a:tab pos="7700963" algn="l"/>
                  <a:tab pos="8108950" algn="l"/>
                  <a:tab pos="8515350" algn="l"/>
                  <a:tab pos="89233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30538" defTabSz="830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3113" algn="l"/>
                  <a:tab pos="1179513" algn="l"/>
                  <a:tab pos="1587500" algn="l"/>
                  <a:tab pos="1993900" algn="l"/>
                  <a:tab pos="2401888" algn="l"/>
                  <a:tab pos="2809875" algn="l"/>
                  <a:tab pos="3217863" algn="l"/>
                  <a:tab pos="3624263" algn="l"/>
                  <a:tab pos="4032250" algn="l"/>
                  <a:tab pos="4440238" algn="l"/>
                  <a:tab pos="4848225" algn="l"/>
                  <a:tab pos="5254625" algn="l"/>
                  <a:tab pos="5662613" algn="l"/>
                  <a:tab pos="6070600" algn="l"/>
                  <a:tab pos="6478588" algn="l"/>
                  <a:tab pos="6884988" algn="l"/>
                  <a:tab pos="7292975" algn="l"/>
                  <a:tab pos="7700963" algn="l"/>
                  <a:tab pos="8108950" algn="l"/>
                  <a:tab pos="8515350" algn="l"/>
                  <a:tab pos="89233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87738" defTabSz="830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73113" algn="l"/>
                  <a:tab pos="1179513" algn="l"/>
                  <a:tab pos="1587500" algn="l"/>
                  <a:tab pos="1993900" algn="l"/>
                  <a:tab pos="2401888" algn="l"/>
                  <a:tab pos="2809875" algn="l"/>
                  <a:tab pos="3217863" algn="l"/>
                  <a:tab pos="3624263" algn="l"/>
                  <a:tab pos="4032250" algn="l"/>
                  <a:tab pos="4440238" algn="l"/>
                  <a:tab pos="4848225" algn="l"/>
                  <a:tab pos="5254625" algn="l"/>
                  <a:tab pos="5662613" algn="l"/>
                  <a:tab pos="6070600" algn="l"/>
                  <a:tab pos="6478588" algn="l"/>
                  <a:tab pos="6884988" algn="l"/>
                  <a:tab pos="7292975" algn="l"/>
                  <a:tab pos="7700963" algn="l"/>
                  <a:tab pos="8108950" algn="l"/>
                  <a:tab pos="8515350" algn="l"/>
                  <a:tab pos="89233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1200"/>
                </a:spcAft>
                <a:buClr>
                  <a:schemeClr val="bg1"/>
                </a:buClr>
                <a:buSzPct val="45000"/>
                <a:buFont typeface="Wingdings" pitchFamily="2" charset="2"/>
                <a:buNone/>
              </a:pPr>
              <a:endParaRPr lang="en-US">
                <a:solidFill>
                  <a:schemeClr val="bg1"/>
                </a:solidFill>
                <a:latin typeface="Times" pitchFamily="18" charset="0"/>
              </a:endParaRPr>
            </a:p>
          </p:txBody>
        </p:sp>
      </p:grpSp>
      <p:pic>
        <p:nvPicPr>
          <p:cNvPr id="64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990600"/>
            <a:ext cx="3867150" cy="398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06" y="2209800"/>
            <a:ext cx="414923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8556" y="5159021"/>
            <a:ext cx="2859881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5245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74725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87463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0180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6138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733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05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77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49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95250" marR="0" lvl="0" indent="0" defTabSz="830263" eaLnBrk="0" fontAlgn="auto" latinLnBrk="0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Pct val="65000"/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rPr>
              <a:t>Infrared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rPr>
              <a:t> composite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947923" y="1676400"/>
            <a:ext cx="3045518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5245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74725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87463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0180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6138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733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05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77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49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95250" marR="0" lvl="0" indent="0" defTabSz="830263" eaLnBrk="0" fontAlgn="auto" latinLnBrk="0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Pct val="65000"/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rPr>
              <a:t>Satellite ID number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3380" y="223520"/>
            <a:ext cx="7924800" cy="5334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 smtClean="0">
                <a:solidFill>
                  <a:schemeClr val="bg1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Pixel Time (Difference from a nominal time)</a:t>
            </a:r>
            <a:endParaRPr lang="en-US" sz="2900" dirty="0">
              <a:solidFill>
                <a:schemeClr val="bg1"/>
              </a:solidFill>
              <a:effectLst>
                <a:outerShdw blurRad="114300" dist="101600" dir="2700000" algn="tl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601663" y="828675"/>
            <a:ext cx="5138737" cy="0"/>
          </a:xfrm>
          <a:prstGeom prst="line">
            <a:avLst/>
          </a:prstGeom>
          <a:noFill/>
          <a:ln w="57277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517499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0130" y="1600200"/>
            <a:ext cx="2859881" cy="26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5245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74725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87463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01800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6138" indent="-457200" defTabSz="830263" eaLnBrk="0" hangingPunct="0">
              <a:spcBef>
                <a:spcPct val="0"/>
              </a:spcBef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733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05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77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4938" indent="-457200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38138" marR="0" lvl="0" indent="-242888" defTabSz="830263" eaLnBrk="0" fontAlgn="auto" latinLnBrk="0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Pct val="65000"/>
              <a:buFont typeface="Arial" pitchFamily="34" charset="0"/>
              <a:buChar char="•"/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/>
            </a:pPr>
            <a:r>
              <a:rPr lang="en-GB" sz="2800" kern="0" dirty="0" smtClean="0">
                <a:solidFill>
                  <a:sysClr val="windowText" lastClr="000000"/>
                </a:solidFill>
                <a:latin typeface="Times" pitchFamily="18" charset="0"/>
              </a:rPr>
              <a:t>Blue: 0 to 15 minutes before nominal time</a:t>
            </a:r>
          </a:p>
          <a:p>
            <a:pPr marL="338138" marR="0" lvl="0" indent="-242888" defTabSz="830263" eaLnBrk="0" fontAlgn="auto" latinLnBrk="0" hangingPunct="0">
              <a:lnSpc>
                <a:spcPct val="95000"/>
              </a:lnSpc>
              <a:spcBef>
                <a:spcPct val="0"/>
              </a:spcBef>
              <a:spcAft>
                <a:spcPts val="1200"/>
              </a:spcAft>
              <a:buClr>
                <a:sysClr val="windowText" lastClr="000000"/>
              </a:buClr>
              <a:buSzPct val="65000"/>
              <a:buFont typeface="Arial" pitchFamily="34" charset="0"/>
              <a:buChar char="•"/>
              <a:tabLst>
                <a:tab pos="381000" algn="l"/>
                <a:tab pos="787400" algn="l"/>
                <a:tab pos="1195388" algn="l"/>
                <a:tab pos="1603375" algn="l"/>
                <a:tab pos="2009775" algn="l"/>
                <a:tab pos="2417763" algn="l"/>
                <a:tab pos="2825750" algn="l"/>
                <a:tab pos="3233738" algn="l"/>
                <a:tab pos="3640138" algn="l"/>
                <a:tab pos="4048125" algn="l"/>
                <a:tab pos="4456113" algn="l"/>
                <a:tab pos="4864100" algn="l"/>
                <a:tab pos="5270500" algn="l"/>
                <a:tab pos="5678488" algn="l"/>
                <a:tab pos="6086475" algn="l"/>
                <a:tab pos="6494463" algn="l"/>
                <a:tab pos="6900863" algn="l"/>
                <a:tab pos="7308850" algn="l"/>
                <a:tab pos="7716838" algn="l"/>
                <a:tab pos="8124825" algn="l"/>
                <a:tab pos="8531225" algn="l"/>
              </a:tabLst>
              <a:defRPr/>
            </a:pPr>
            <a:r>
              <a:rPr kumimoji="0" lang="en-GB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rPr>
              <a:t>Gree</a:t>
            </a:r>
            <a:r>
              <a:rPr lang="en-GB" sz="2800" kern="0" dirty="0" smtClean="0">
                <a:solidFill>
                  <a:sysClr val="windowText" lastClr="000000"/>
                </a:solidFill>
                <a:latin typeface="Times" pitchFamily="18" charset="0"/>
              </a:rPr>
              <a:t>n: 0 to 15 minutes after nominal time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8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5504392" cy="4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0263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30263" eaLnBrk="0" hangingPunct="0">
              <a:spcBef>
                <a:spcPct val="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241000"/>
              <a:buFont typeface="StarBats" charset="0"/>
              <a:buNone/>
            </a:pPr>
            <a:r>
              <a:rPr lang="en-GB" sz="2900" b="1" dirty="0" smtClean="0">
                <a:solidFill>
                  <a:schemeClr val="bg1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Pixel Distance (km) from </a:t>
            </a:r>
            <a:r>
              <a:rPr lang="en-GB" sz="2900" b="1" dirty="0" err="1" smtClean="0">
                <a:solidFill>
                  <a:schemeClr val="bg1"/>
                </a:solidFill>
                <a:effectLst>
                  <a:outerShdw blurRad="114300" dist="101600" dir="2700000" algn="tl">
                    <a:srgbClr val="000000">
                      <a:alpha val="40000"/>
                    </a:srgbClr>
                  </a:outerShdw>
                </a:effectLst>
              </a:rPr>
              <a:t>Subpoint</a:t>
            </a:r>
            <a:endParaRPr lang="en-GB" sz="2900" b="1" dirty="0">
              <a:solidFill>
                <a:schemeClr val="bg1"/>
              </a:solidFill>
              <a:effectLst>
                <a:outerShdw blurRad="114300" dist="101600" dir="270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41029" name="Line 5"/>
          <p:cNvSpPr>
            <a:spLocks noChangeShapeType="1"/>
          </p:cNvSpPr>
          <p:nvPr/>
        </p:nvSpPr>
        <p:spPr bwMode="auto">
          <a:xfrm>
            <a:off x="601663" y="828675"/>
            <a:ext cx="5138737" cy="0"/>
          </a:xfrm>
          <a:prstGeom prst="line">
            <a:avLst/>
          </a:prstGeom>
          <a:noFill/>
          <a:ln w="57277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1074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31070"/>
            <a:ext cx="5431442" cy="559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21464</TotalTime>
  <Words>357</Words>
  <Application>Microsoft Office PowerPoint</Application>
  <PresentationFormat>Letter Paper (8.5x11 in)</PresentationFormat>
  <Paragraphs>71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Advanced Image Compositing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Cloud-Drift and Water Vapor Winds  in the Polar Regions from  Polar-Orbiting Imagers</dc:title>
  <dc:creator>Dave Santek</dc:creator>
  <cp:lastModifiedBy>Dave Santek</cp:lastModifiedBy>
  <cp:revision>433</cp:revision>
  <dcterms:modified xsi:type="dcterms:W3CDTF">2010-10-25T04:07:22Z</dcterms:modified>
</cp:coreProperties>
</file>