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notesMasterIdLst>
    <p:notesMasterId r:id="rId35"/>
  </p:notesMasterIdLst>
  <p:sldIdLst>
    <p:sldId id="256" r:id="rId2"/>
    <p:sldId id="292" r:id="rId3"/>
    <p:sldId id="257" r:id="rId4"/>
    <p:sldId id="274" r:id="rId5"/>
    <p:sldId id="275" r:id="rId6"/>
    <p:sldId id="276" r:id="rId7"/>
    <p:sldId id="277" r:id="rId8"/>
    <p:sldId id="278" r:id="rId9"/>
    <p:sldId id="271" r:id="rId10"/>
    <p:sldId id="279" r:id="rId11"/>
    <p:sldId id="280" r:id="rId12"/>
    <p:sldId id="258" r:id="rId13"/>
    <p:sldId id="259" r:id="rId14"/>
    <p:sldId id="260" r:id="rId15"/>
    <p:sldId id="261" r:id="rId16"/>
    <p:sldId id="262" r:id="rId17"/>
    <p:sldId id="265" r:id="rId18"/>
    <p:sldId id="291" r:id="rId19"/>
    <p:sldId id="287" r:id="rId20"/>
    <p:sldId id="266" r:id="rId21"/>
    <p:sldId id="267" r:id="rId22"/>
    <p:sldId id="268" r:id="rId23"/>
    <p:sldId id="288" r:id="rId24"/>
    <p:sldId id="282" r:id="rId25"/>
    <p:sldId id="283" r:id="rId26"/>
    <p:sldId id="284" r:id="rId27"/>
    <p:sldId id="286" r:id="rId28"/>
    <p:sldId id="273" r:id="rId29"/>
    <p:sldId id="289" r:id="rId30"/>
    <p:sldId id="293" r:id="rId31"/>
    <p:sldId id="281" r:id="rId32"/>
    <p:sldId id="285" r:id="rId33"/>
    <p:sldId id="290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84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754C1D6-20BF-4E4D-BDAC-8B9EE69CF1B2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22F1AC1-1832-4179-A62A-1632C284A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5035EDB-702E-4934-A0B7-EFD5E055232E}" type="slidenum">
              <a:rPr lang="en-US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B3B2A9-D483-4B62-B7F3-B9A45FBFFB44}" type="slidenum">
              <a:rPr lang="en-US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32F393-FF8C-4F10-A108-AAB9A28B77A2}" type="slidenum">
              <a:rPr lang="en-US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A22195-EACC-428D-B6B7-B29443EECF21}" type="slidenum">
              <a:rPr lang="en-US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4CC493-155D-4D31-900B-2B9D484F6C67}" type="slidenum">
              <a:rPr lang="en-US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042413-E099-40DF-912F-61B7D8D32428}" type="slidenum">
              <a:rPr lang="en-US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BCA3DB-2B31-4C02-B8C9-1011696DB895}" type="slidenum">
              <a:rPr lang="en-US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verlay-TitleSlid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52449-5F65-4690-8F38-520E4B679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E0252-BC57-4ED3-AB60-7F3268667A7F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8914B-3552-4438-9CCA-CFDCC80899BB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20276-3D0B-4873-AE58-F068EC527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Cap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F67E0-C713-4BA9-AAF8-C63695651B45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04A5C-29E7-4E90-B0DA-10A1F7066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187325"/>
            <a:ext cx="8535987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200" y="6288088"/>
            <a:ext cx="18875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933BB-3CB4-4BB0-9EF6-EEF267CF40F1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6288088"/>
            <a:ext cx="2676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75E0F-BE2E-485B-98D4-D0BE0F533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Overlay-PictureCaption-Extr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E4419-BA39-48FF-AD35-1E938B9FED14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D792E-C1B9-4363-93E1-02E9E9F2B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Overlay-PictureCaption-Extr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54144-294B-4D22-B804-7A8C8528C64F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6DC57-EFAE-4BAF-A7F4-6322EC618A2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16ADB-E3D2-4F79-B441-9F86E549FB32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5BE0E-24AE-4BD5-96B9-B676B67E3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A53C4-E91F-4DE3-999F-C3CB3A0E3BC6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EBF24-4C69-41A9-86E8-CDFA80B5E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7AA99-A0BB-42B0-86DE-C51387797B8F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AC28C-D4D1-4A5A-A94F-A8B0C01DE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verlay-SectionHead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18144-2B4A-4495-A6D0-86960AFA5BF7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029B9-CEAE-46D2-920D-A8926CD92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F50DF-2F94-40CC-8673-E96AD906189A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C2B95-C9E4-4E4D-B7CC-04A221B7B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11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2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5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E8340-B288-49AE-B97F-333B97270143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2B27A-649A-4EFD-8C4D-D9AE2C588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5B983-D109-4B7D-B5FB-C87C2BFF2310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DB8AB-4E9F-4EA6-BB4B-D34750EC3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D9CA4-DFDC-4D33-A598-65FC82DBF3B7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B3F3B-8944-49CF-BB2B-83AD0159D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B0824-6203-458A-BCF9-CB739A4DCE34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C71A0-A3A2-4789-944A-77374A0EF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30D37-C57B-44EA-A711-B4111C5500E6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A5F0B-5C3F-42D3-8F34-E1B22C27C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90500" y="190500"/>
            <a:ext cx="8764588" cy="6478588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79463" y="1828800"/>
            <a:ext cx="7583487" cy="420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595CA94B-B720-4DD5-882D-1408511B7E50}" type="datetimeFigureOut">
              <a:rPr lang="en-US"/>
              <a:pPr>
                <a:defRPr/>
              </a:pPr>
              <a:t>5/17/2012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56D89AFC-FE11-4704-943B-8F1E232ED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</p:sldLayoutIdLst>
  <p:txStyles>
    <p:titleStyle>
      <a:lvl1pPr algn="l" rtl="0" fontAlgn="base">
        <a:spcBef>
          <a:spcPct val="0"/>
        </a:spcBef>
        <a:spcAft>
          <a:spcPct val="0"/>
        </a:spcAft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</a:defRPr>
      </a:lvl9pPr>
    </p:titleStyle>
    <p:bodyStyle>
      <a:lvl1pPr marL="282575" indent="-282575" algn="l" rtl="0" fontAlgn="base">
        <a:spcBef>
          <a:spcPts val="2000"/>
        </a:spcBef>
        <a:spcAft>
          <a:spcPct val="0"/>
        </a:spcAft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rtl="0" fontAlgn="base">
        <a:spcBef>
          <a:spcPts val="600"/>
        </a:spcBef>
        <a:spcAft>
          <a:spcPct val="0"/>
        </a:spcAft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rtl="0" fontAlgn="base">
        <a:spcBef>
          <a:spcPts val="600"/>
        </a:spcBef>
        <a:spcAft>
          <a:spcPct val="0"/>
        </a:spcAft>
        <a:buFont typeface="Wingdings 2" pitchFamily="18" charset="2"/>
        <a:buChar char="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rtl="0" fontAlgn="base">
        <a:spcBef>
          <a:spcPts val="600"/>
        </a:spcBef>
        <a:spcAft>
          <a:spcPct val="0"/>
        </a:spcAft>
        <a:buFont typeface="Wingdings 2" pitchFamily="18" charset="2"/>
        <a:buChar char="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rtl="0" fontAlgn="base">
        <a:spcBef>
          <a:spcPts val="600"/>
        </a:spcBef>
        <a:spcAft>
          <a:spcPct val="0"/>
        </a:spcAft>
        <a:buFont typeface="Wingdings 2" pitchFamily="18" charset="2"/>
        <a:buChar char="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gif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9" Type="http://schemas.openxmlformats.org/officeDocument/2006/relationships/image" Target="../media/image1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\\localhost\Users\mattl\Movies\acomp.gi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\\localhost\Users\mattl\Movies\arccomp.gi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\\localhost\Users\mattl\Movies\ANTVIS-fast.mo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openxmlformats.org/officeDocument/2006/relationships/image" Target="../media/image5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hyperlink" Target="http://herbie.usap.gov/images/amrcoffice.jpg" TargetMode="External"/><Relationship Id="rId9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0.xml"/><Relationship Id="rId1" Type="http://schemas.openxmlformats.org/officeDocument/2006/relationships/video" Target="file:///\\localhost\Users\mattl\Movies\awind.gi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\\localhost\Users\mattl\Pictures\prmsl.gi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5.jpeg"/><Relationship Id="rId7" Type="http://schemas.openxmlformats.org/officeDocument/2006/relationships/image" Target="../media/image14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eg"/><Relationship Id="rId11" Type="http://schemas.openxmlformats.org/officeDocument/2006/relationships/image" Target="../media/image32.jpeg"/><Relationship Id="rId5" Type="http://schemas.openxmlformats.org/officeDocument/2006/relationships/image" Target="../media/image27.jpeg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50" cy="1470025"/>
          </a:xfrm>
        </p:spPr>
        <p:txBody>
          <a:bodyPr/>
          <a:lstStyle/>
          <a:p>
            <a:r>
              <a:rPr lang="en-US" smtClean="0"/>
              <a:t>McIDAS at the AMRC</a:t>
            </a:r>
          </a:p>
        </p:txBody>
      </p:sp>
      <p:sp>
        <p:nvSpPr>
          <p:cNvPr id="19458" name="Subtitle 2"/>
          <p:cNvSpPr>
            <a:spLocks noGrp="1"/>
          </p:cNvSpPr>
          <p:nvPr>
            <p:ph type="subTitle" idx="1"/>
          </p:nvPr>
        </p:nvSpPr>
        <p:spPr>
          <a:xfrm>
            <a:off x="1655763" y="3967163"/>
            <a:ext cx="6762750" cy="1752600"/>
          </a:xfrm>
        </p:spPr>
        <p:txBody>
          <a:bodyPr/>
          <a:lstStyle/>
          <a:p>
            <a:r>
              <a:rPr lang="en-US" sz="2000" smtClean="0"/>
              <a:t>Dr. Matthew A. Lazzara</a:t>
            </a:r>
          </a:p>
          <a:p>
            <a:r>
              <a:rPr lang="en-US" sz="2000" smtClean="0"/>
              <a:t>AMRC  -  SSEC</a:t>
            </a:r>
          </a:p>
          <a:p>
            <a:r>
              <a:rPr lang="en-US" sz="2000" smtClean="0"/>
              <a:t>UW-Madison</a:t>
            </a:r>
          </a:p>
        </p:txBody>
      </p:sp>
      <p:pic>
        <p:nvPicPr>
          <p:cNvPr id="19459" name="Picture 5" descr="NOAA16LA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3075" y="454025"/>
            <a:ext cx="1873250" cy="2497138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0" name="Picture 6" descr="OWL-AWSM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1863" y="454025"/>
            <a:ext cx="3176587" cy="17478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1" name="Picture 7" descr="AWS-Decal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9763" y="4772025"/>
            <a:ext cx="1714500" cy="17097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11" descr="UW_logo_6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317022" y="5038830"/>
            <a:ext cx="1443248" cy="1443248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9463" name="Picture 11" descr="PSEUDO683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9100" y="454025"/>
            <a:ext cx="2457450" cy="2497138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9464" name="Picture 14" descr="matt-aw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4188" y="2335213"/>
            <a:ext cx="1676400" cy="19335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65" name="Picture 13" descr="ssec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57338" y="4406900"/>
            <a:ext cx="1641475" cy="1152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6" name="Picture 8" descr="amrc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52988" y="4184650"/>
            <a:ext cx="742950" cy="16716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28600"/>
            <a:ext cx="8128000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6281738" y="6096000"/>
            <a:ext cx="1589087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Trebuchet MS" pitchFamily="34" charset="0"/>
              </a:rPr>
              <a:t>Mawson’s Hut Foundation </a:t>
            </a:r>
          </a:p>
        </p:txBody>
      </p:sp>
      <p:sp>
        <p:nvSpPr>
          <p:cNvPr id="12292" name="Oval 4"/>
          <p:cNvSpPr>
            <a:spLocks noChangeArrowheads="1"/>
          </p:cNvSpPr>
          <p:nvPr/>
        </p:nvSpPr>
        <p:spPr bwMode="auto">
          <a:xfrm>
            <a:off x="5867400" y="152400"/>
            <a:ext cx="838200" cy="990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rebuchet MS" pitchFamily="34" charset="0"/>
            </a:endParaRP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1889125" y="4657725"/>
            <a:ext cx="5981700" cy="922338"/>
          </a:xfrm>
          <a:prstGeom prst="rect">
            <a:avLst/>
          </a:prstGeom>
          <a:solidFill>
            <a:srgbClr val="AFDDF8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rebuchet MS" pitchFamily="34" charset="0"/>
              </a:rPr>
              <a:t>Windiest Place in Antarctica:   Cape Denison</a:t>
            </a:r>
          </a:p>
          <a:p>
            <a:pPr>
              <a:buFontTx/>
              <a:buChar char="•"/>
            </a:pPr>
            <a:r>
              <a:rPr lang="en-US">
                <a:latin typeface="Trebuchet MS" pitchFamily="34" charset="0"/>
              </a:rPr>
              <a:t>  40 to 60 miles per hour average monthly winds</a:t>
            </a:r>
          </a:p>
          <a:p>
            <a:pPr>
              <a:buFontTx/>
              <a:buChar char="•"/>
            </a:pPr>
            <a:r>
              <a:rPr lang="en-US">
                <a:latin typeface="Trebuchet MS" pitchFamily="34" charset="0"/>
              </a:rPr>
              <a:t>  Greater than 122 miles per hour actual wind speeds</a:t>
            </a:r>
          </a:p>
        </p:txBody>
      </p:sp>
      <p:cxnSp>
        <p:nvCxnSpPr>
          <p:cNvPr id="32773" name="AutoShape 6"/>
          <p:cNvCxnSpPr>
            <a:cxnSpLocks noChangeShapeType="1"/>
          </p:cNvCxnSpPr>
          <p:nvPr/>
        </p:nvCxnSpPr>
        <p:spPr bwMode="auto">
          <a:xfrm>
            <a:off x="4597400" y="2286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2295" name="Line 7"/>
          <p:cNvSpPr>
            <a:spLocks noChangeShapeType="1"/>
          </p:cNvSpPr>
          <p:nvPr/>
        </p:nvSpPr>
        <p:spPr bwMode="auto">
          <a:xfrm flipV="1">
            <a:off x="3581400" y="914400"/>
            <a:ext cx="22860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224088" y="1316038"/>
            <a:ext cx="1357312" cy="646112"/>
          </a:xfrm>
          <a:prstGeom prst="rect">
            <a:avLst/>
          </a:prstGeom>
          <a:solidFill>
            <a:srgbClr val="AFDDF8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Lucida Grande CY"/>
              </a:rPr>
              <a:t>Wisconsin</a:t>
            </a:r>
          </a:p>
          <a:p>
            <a:r>
              <a:rPr lang="en-US">
                <a:solidFill>
                  <a:srgbClr val="FF0000"/>
                </a:solidFill>
                <a:latin typeface="Lucida Grande CY"/>
              </a:rPr>
              <a:t>AWS!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5" grpId="0" animBg="1"/>
      <p:bldP spid="1229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ChangeArrowheads="1"/>
          </p:cNvSpPr>
          <p:nvPr/>
        </p:nvSpPr>
        <p:spPr bwMode="auto">
          <a:xfrm>
            <a:off x="4794250" y="3556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Trebuchet MS" pitchFamily="34" charset="0"/>
            </a:endParaRPr>
          </a:p>
        </p:txBody>
      </p:sp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0" y="6132513"/>
            <a:ext cx="9174163" cy="701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Comic Sans MS" pitchFamily="66" charset="0"/>
              </a:rPr>
              <a:t>Wisconsin AWS Record Antarctic Maximum Wind Speed: </a:t>
            </a:r>
          </a:p>
          <a:p>
            <a:pPr algn="ctr"/>
            <a:r>
              <a:rPr lang="en-US" sz="2000">
                <a:solidFill>
                  <a:srgbClr val="7A00FF"/>
                </a:solidFill>
                <a:latin typeface="Comic Sans MS" pitchFamily="66" charset="0"/>
              </a:rPr>
              <a:t>137 miles per hour (61.3 meters per second)</a:t>
            </a:r>
            <a:r>
              <a:rPr lang="en-US" sz="2000">
                <a:solidFill>
                  <a:srgbClr val="000000"/>
                </a:solidFill>
                <a:latin typeface="Comic Sans MS" pitchFamily="66" charset="0"/>
              </a:rPr>
              <a:t> at Minna Bluff on July 10, 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5397500" y="228600"/>
            <a:ext cx="336550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Comic Sans MS" pitchFamily="-105" charset="0"/>
              </a:rPr>
              <a:t>Wisconsin AWS</a:t>
            </a:r>
          </a:p>
          <a:p>
            <a:pPr algn="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Comic Sans MS" pitchFamily="-105" charset="0"/>
              </a:rPr>
              <a:t>Antarctic Record Low Temperature: </a:t>
            </a:r>
          </a:p>
          <a:p>
            <a:pPr algn="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Comic Sans MS" pitchFamily="-105" charset="0"/>
              </a:rPr>
              <a:t>-120.3 F (-84.6 C) </a:t>
            </a:r>
          </a:p>
          <a:p>
            <a:pPr algn="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Comic Sans MS" pitchFamily="-105" charset="0"/>
              </a:rPr>
              <a:t>Dome C </a:t>
            </a:r>
          </a:p>
          <a:p>
            <a:pPr algn="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Comic Sans MS" pitchFamily="-105" charset="0"/>
              </a:rPr>
              <a:t>August 26, 1982</a:t>
            </a:r>
          </a:p>
        </p:txBody>
      </p:sp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"/>
            <a:ext cx="4787900" cy="3581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429000"/>
            <a:ext cx="5895975" cy="2955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381000" y="3429000"/>
            <a:ext cx="6365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rebuchet MS" pitchFamily="34" charset="0"/>
              </a:rPr>
              <a:t>IPEV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8153400" y="5867400"/>
            <a:ext cx="6365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Trebuchet MS" pitchFamily="34" charset="0"/>
              </a:rPr>
              <a:t>IPEV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bonapartept_9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4591050" cy="57388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4724400" y="152400"/>
            <a:ext cx="4124325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>
                <a:latin typeface="Comic Sans MS" pitchFamily="66" charset="0"/>
              </a:rPr>
              <a:t>Wisconsin AWS</a:t>
            </a:r>
          </a:p>
          <a:p>
            <a:pPr algn="r"/>
            <a:r>
              <a:rPr lang="en-US" sz="3200">
                <a:latin typeface="Comic Sans MS" pitchFamily="66" charset="0"/>
              </a:rPr>
              <a:t>Record High* </a:t>
            </a:r>
          </a:p>
          <a:p>
            <a:pPr algn="r"/>
            <a:r>
              <a:rPr lang="en-US" sz="3200">
                <a:latin typeface="Comic Sans MS" pitchFamily="66" charset="0"/>
              </a:rPr>
              <a:t>Temperature</a:t>
            </a:r>
          </a:p>
          <a:p>
            <a:pPr algn="r"/>
            <a:r>
              <a:rPr lang="en-US">
                <a:latin typeface="Comic Sans MS" pitchFamily="66" charset="0"/>
              </a:rPr>
              <a:t>Bonaparte Point AWS</a:t>
            </a:r>
          </a:p>
          <a:p>
            <a:pPr algn="r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51 F (10.6 C)</a:t>
            </a:r>
          </a:p>
          <a:p>
            <a:pPr algn="r"/>
            <a:endParaRPr lang="en-US">
              <a:latin typeface="Comic Sans MS" pitchFamily="66" charset="0"/>
            </a:endParaRPr>
          </a:p>
          <a:p>
            <a:pPr algn="r"/>
            <a:r>
              <a:rPr lang="en-US">
                <a:latin typeface="Comic Sans MS" pitchFamily="66" charset="0"/>
              </a:rPr>
              <a:t>Dec 6, 1992  18:50 UTC</a:t>
            </a:r>
          </a:p>
          <a:p>
            <a:pPr algn="r"/>
            <a:endParaRPr lang="en-US">
              <a:latin typeface="Trebuchet MS" pitchFamily="34" charset="0"/>
            </a:endParaRPr>
          </a:p>
          <a:p>
            <a:pPr algn="r"/>
            <a:r>
              <a:rPr lang="en-US" i="1">
                <a:latin typeface="Trebuchet MS" pitchFamily="34" charset="0"/>
              </a:rPr>
              <a:t>*1991-2001 quality control years</a:t>
            </a:r>
          </a:p>
          <a:p>
            <a:pPr algn="r"/>
            <a:r>
              <a:rPr lang="en-US">
                <a:latin typeface="Trebuchet MS" pitchFamily="34" charset="0"/>
              </a:rPr>
              <a:t> </a:t>
            </a:r>
          </a:p>
          <a:p>
            <a:pPr algn="r"/>
            <a:r>
              <a:rPr lang="en-US">
                <a:latin typeface="Trebuchet MS" pitchFamily="34" charset="0"/>
              </a:rPr>
              <a:t>otherwise</a:t>
            </a:r>
          </a:p>
          <a:p>
            <a:pPr algn="r"/>
            <a:r>
              <a:rPr lang="en-US">
                <a:latin typeface="Trebuchet MS" pitchFamily="34" charset="0"/>
              </a:rPr>
              <a:t> Marble Point AWS</a:t>
            </a:r>
          </a:p>
          <a:p>
            <a:pPr algn="r"/>
            <a:r>
              <a:rPr lang="en-US">
                <a:solidFill>
                  <a:srgbClr val="FFFF00"/>
                </a:solidFill>
                <a:latin typeface="Trebuchet MS" pitchFamily="34" charset="0"/>
              </a:rPr>
              <a:t>44.8 F (7.1 C) </a:t>
            </a:r>
          </a:p>
          <a:p>
            <a:pPr algn="r"/>
            <a:r>
              <a:rPr lang="en-US">
                <a:latin typeface="Trebuchet MS" pitchFamily="34" charset="0"/>
              </a:rPr>
              <a:t>Dec 29, 2001 </a:t>
            </a:r>
          </a:p>
          <a:p>
            <a:pPr algn="r"/>
            <a:r>
              <a:rPr lang="en-US">
                <a:latin typeface="Trebuchet MS" pitchFamily="34" charset="0"/>
              </a:rPr>
              <a:t>21:10 UTC</a:t>
            </a:r>
          </a:p>
        </p:txBody>
      </p:sp>
      <p:pic>
        <p:nvPicPr>
          <p:cNvPr id="38915" name="Picture 4" descr="marblept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0638" y="4121150"/>
            <a:ext cx="1960562" cy="25082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8916" name="Line 5"/>
          <p:cNvSpPr>
            <a:spLocks noChangeShapeType="1"/>
          </p:cNvSpPr>
          <p:nvPr/>
        </p:nvSpPr>
        <p:spPr bwMode="auto">
          <a:xfrm flipH="1">
            <a:off x="5334000" y="4230688"/>
            <a:ext cx="1816100" cy="722312"/>
          </a:xfrm>
          <a:prstGeom prst="line">
            <a:avLst/>
          </a:prstGeom>
          <a:noFill/>
          <a:ln w="38100">
            <a:solidFill>
              <a:srgbClr val="C1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Line 6"/>
          <p:cNvSpPr>
            <a:spLocks noChangeShapeType="1"/>
          </p:cNvSpPr>
          <p:nvPr/>
        </p:nvSpPr>
        <p:spPr bwMode="auto">
          <a:xfrm flipH="1">
            <a:off x="4419600" y="1828800"/>
            <a:ext cx="1963738" cy="0"/>
          </a:xfrm>
          <a:prstGeom prst="line">
            <a:avLst/>
          </a:prstGeom>
          <a:noFill/>
          <a:ln w="38100">
            <a:solidFill>
              <a:srgbClr val="C1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 txBox="1">
            <a:spLocks noChangeArrowheads="1"/>
          </p:cNvSpPr>
          <p:nvPr/>
        </p:nvSpPr>
        <p:spPr bwMode="auto">
          <a:xfrm>
            <a:off x="4953000" y="228600"/>
            <a:ext cx="3886200" cy="1143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  <a:latin typeface="Calibri" pitchFamily="34" charset="0"/>
              </a:rPr>
              <a:t>AWS Applications</a:t>
            </a:r>
            <a:endParaRPr lang="en-US" sz="44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9938" name="Rectangle 3"/>
          <p:cNvSpPr txBox="1">
            <a:spLocks noChangeArrowheads="1"/>
          </p:cNvSpPr>
          <p:nvPr/>
        </p:nvSpPr>
        <p:spPr bwMode="auto">
          <a:xfrm>
            <a:off x="379413" y="381000"/>
            <a:ext cx="4343400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b="1" i="1">
                <a:latin typeface="Trebuchet MS" pitchFamily="34" charset="0"/>
              </a:rPr>
              <a:t>Past: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Trebuchet MS" pitchFamily="34" charset="0"/>
              </a:rPr>
              <a:t>Barrier and Katabatic wind studies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Trebuchet MS" pitchFamily="34" charset="0"/>
              </a:rPr>
              <a:t>Mesoscale circulations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Trebuchet MS" pitchFamily="34" charset="0"/>
              </a:rPr>
              <a:t>Sensible and latent heat flux studies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Trebuchet MS" pitchFamily="34" charset="0"/>
              </a:rPr>
              <a:t>Southern Ocean GLOBEC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Trebuchet MS" pitchFamily="34" charset="0"/>
              </a:rPr>
              <a:t>Long Term Ecological Research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Trebuchet MS" pitchFamily="34" charset="0"/>
              </a:rPr>
              <a:t>Weather forecasting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Trebuchet MS" pitchFamily="34" charset="0"/>
              </a:rPr>
              <a:t>Research on Ocean-Atmosphere Variability and Ecosystem Response in the Ross Sea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Trebuchet MS" pitchFamily="34" charset="0"/>
              </a:rPr>
              <a:t>West Antarctic Ice Sheet Initiative and International Trans-Antarctic Scientific Expedition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Trebuchet MS" pitchFamily="34" charset="0"/>
              </a:rPr>
              <a:t>Iceberg studies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Trebuchet MS" pitchFamily="34" charset="0"/>
              </a:rPr>
              <a:t>And more….</a:t>
            </a:r>
          </a:p>
        </p:txBody>
      </p:sp>
      <p:sp>
        <p:nvSpPr>
          <p:cNvPr id="39939" name="Rectangle 4"/>
          <p:cNvSpPr txBox="1">
            <a:spLocks noChangeArrowheads="1"/>
          </p:cNvSpPr>
          <p:nvPr/>
        </p:nvSpPr>
        <p:spPr bwMode="auto">
          <a:xfrm>
            <a:off x="4800600" y="1981200"/>
            <a:ext cx="41910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b="1" i="1">
                <a:latin typeface="Trebuchet MS" pitchFamily="34" charset="0"/>
              </a:rPr>
              <a:t>Current: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Trebuchet MS" pitchFamily="34" charset="0"/>
              </a:rPr>
              <a:t>Long term climatology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Trebuchet MS" pitchFamily="34" charset="0"/>
              </a:rPr>
              <a:t>Antarctic ENSO studies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Trebuchet MS" pitchFamily="34" charset="0"/>
              </a:rPr>
              <a:t>Precipitation/snow accumulation studies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Trebuchet MS" pitchFamily="34" charset="0"/>
              </a:rPr>
              <a:t>Ross Ice Shelf Air Stream (RAS) near surface wind field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Trebuchet MS" pitchFamily="34" charset="0"/>
              </a:rPr>
              <a:t>Boundary Layer Studies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Trebuchet MS" pitchFamily="34" charset="0"/>
              </a:rPr>
              <a:t>Weather forecasting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Trebuchet MS" pitchFamily="34" charset="0"/>
              </a:rPr>
              <a:t>And more…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36650" y="-381000"/>
            <a:ext cx="11118850" cy="833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3"/>
          <p:cNvSpPr txBox="1">
            <a:spLocks noChangeArrowheads="1"/>
          </p:cNvSpPr>
          <p:nvPr/>
        </p:nvSpPr>
        <p:spPr bwMode="auto">
          <a:xfrm>
            <a:off x="2819400" y="1371600"/>
            <a:ext cx="4267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>
                <a:latin typeface="Calibri" pitchFamily="34" charset="0"/>
              </a:rPr>
              <a:t>Dr. Charles R. Stearns visits Colorado in 1987/88 sees this Composite!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>
                <a:latin typeface="Calibri" pitchFamily="34" charset="0"/>
              </a:rPr>
              <a:t>Inspiration for real-time a composite for: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>
                <a:latin typeface="Calibri" pitchFamily="34" charset="0"/>
              </a:rPr>
              <a:t>Forecasting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>
                <a:latin typeface="Calibri" pitchFamily="34" charset="0"/>
              </a:rPr>
              <a:t>Research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>
                <a:latin typeface="Calibri" pitchFamily="34" charset="0"/>
              </a:rPr>
              <a:t>Education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>
                <a:latin typeface="Calibri" pitchFamily="34" charset="0"/>
              </a:rPr>
              <a:t>Larger context of USAP meteorology program</a:t>
            </a:r>
          </a:p>
        </p:txBody>
      </p:sp>
      <p:sp>
        <p:nvSpPr>
          <p:cNvPr id="41987" name="Rectangle 8"/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Trebuchet MS" pitchFamily="34" charset="0"/>
            </a:endParaRPr>
          </a:p>
        </p:txBody>
      </p:sp>
      <p:sp>
        <p:nvSpPr>
          <p:cNvPr id="41988" name="Text Box 10"/>
          <p:cNvSpPr txBox="1">
            <a:spLocks noChangeArrowheads="1"/>
          </p:cNvSpPr>
          <p:nvPr/>
        </p:nvSpPr>
        <p:spPr bwMode="auto">
          <a:xfrm>
            <a:off x="1600200" y="6369050"/>
            <a:ext cx="6645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rebuchet MS" pitchFamily="34" charset="0"/>
              </a:rPr>
              <a:t>© 1986 Cooperative Institute for Research in Environmental Sciences (CIRES)</a:t>
            </a:r>
            <a:endParaRPr lang="en-US">
              <a:latin typeface="Trebuchet MS" pitchFamily="34" charset="0"/>
            </a:endParaRPr>
          </a:p>
        </p:txBody>
      </p:sp>
      <p:sp>
        <p:nvSpPr>
          <p:cNvPr id="41989" name="Text Box 11"/>
          <p:cNvSpPr txBox="1">
            <a:spLocks noChangeArrowheads="1"/>
          </p:cNvSpPr>
          <p:nvPr/>
        </p:nvSpPr>
        <p:spPr bwMode="auto">
          <a:xfrm>
            <a:off x="5410200" y="4205288"/>
            <a:ext cx="2309813" cy="1406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rebuchet MS" pitchFamily="34" charset="0"/>
              </a:rPr>
              <a:t>Produced from USAF DMSP</a:t>
            </a:r>
          </a:p>
          <a:p>
            <a:r>
              <a:rPr lang="en-US" sz="1400">
                <a:latin typeface="Trebuchet MS" pitchFamily="34" charset="0"/>
              </a:rPr>
              <a:t>film transparencies archived</a:t>
            </a:r>
          </a:p>
          <a:p>
            <a:r>
              <a:rPr lang="en-US" sz="1400">
                <a:latin typeface="Trebuchet MS" pitchFamily="34" charset="0"/>
              </a:rPr>
              <a:t>for NOAA/NESDIS at the</a:t>
            </a:r>
          </a:p>
          <a:p>
            <a:r>
              <a:rPr lang="en-US" sz="1400">
                <a:latin typeface="Trebuchet MS" pitchFamily="34" charset="0"/>
              </a:rPr>
              <a:t>University of Colorado,</a:t>
            </a:r>
          </a:p>
          <a:p>
            <a:r>
              <a:rPr lang="en-US" sz="1400">
                <a:latin typeface="Trebuchet MS" pitchFamily="34" charset="0"/>
              </a:rPr>
              <a:t>CIRES/National Snow and </a:t>
            </a:r>
          </a:p>
          <a:p>
            <a:r>
              <a:rPr lang="en-US" sz="1400">
                <a:latin typeface="Trebuchet MS" pitchFamily="34" charset="0"/>
              </a:rPr>
              <a:t>Ice Data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pPr algn="ctr"/>
            <a:r>
              <a:rPr lang="en-US" smtClean="0">
                <a:ea typeface="ＭＳ Ｐゴシック"/>
                <a:cs typeface="ＭＳ Ｐゴシック"/>
              </a:rPr>
              <a:t>Go BiPolar!</a:t>
            </a:r>
          </a:p>
        </p:txBody>
      </p:sp>
      <p:pic>
        <p:nvPicPr>
          <p:cNvPr id="4" name="acomp.gif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rccomp.gif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Visible Composites…</a:t>
            </a:r>
            <a:br>
              <a:rPr lang="en-US" smtClean="0"/>
            </a:br>
            <a:r>
              <a:rPr lang="en-US" smtClean="0"/>
              <a:t>                         </a:t>
            </a:r>
            <a:r>
              <a:rPr lang="en-US" sz="2800" smtClean="0"/>
              <a:t>…thanks to Rick Kohrs!</a:t>
            </a:r>
          </a:p>
        </p:txBody>
      </p:sp>
      <p:pic>
        <p:nvPicPr>
          <p:cNvPr id="3" name="ANTVIS-fast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677988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0"/>
          <p:cNvSpPr>
            <a:spLocks noGrp="1"/>
          </p:cNvSpPr>
          <p:nvPr>
            <p:ph type="title"/>
          </p:nvPr>
        </p:nvSpPr>
        <p:spPr>
          <a:xfrm>
            <a:off x="779463" y="2590800"/>
            <a:ext cx="7583487" cy="1362075"/>
          </a:xfrm>
        </p:spPr>
        <p:txBody>
          <a:bodyPr/>
          <a:lstStyle/>
          <a:p>
            <a:pPr algn="ctr"/>
            <a:r>
              <a:rPr lang="en-US" sz="2000" smtClean="0"/>
              <a:t>In memory of: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Dr. Neil Adams</a:t>
            </a:r>
            <a:br>
              <a:rPr lang="en-US" smtClean="0"/>
            </a:br>
            <a:r>
              <a:rPr lang="en-US" sz="3200" smtClean="0"/>
              <a:t>1961-2012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779463" y="3949700"/>
            <a:ext cx="7583487" cy="1500188"/>
          </a:xfrm>
        </p:spPr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>Regional Manager Antarctic Meteorological Section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>Tasmania/Antarctica Region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>Bureau of Meteorology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>Australia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Img_03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922338"/>
            <a:ext cx="2057400" cy="27463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6082" name="Picture 3" descr="friday28 0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4427538"/>
            <a:ext cx="2438400" cy="16240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46083" name="AutoShape 4">
            <a:hlinkClick r:id="rId4"/>
          </p:cNvPr>
          <p:cNvCxnSpPr>
            <a:cxnSpLocks noChangeShapeType="1"/>
          </p:cNvCxnSpPr>
          <p:nvPr/>
        </p:nvCxnSpPr>
        <p:spPr bwMode="auto">
          <a:xfrm>
            <a:off x="4724400" y="2141538"/>
            <a:ext cx="1447800" cy="7620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46084" name="AutoShape 5"/>
          <p:cNvCxnSpPr>
            <a:cxnSpLocks noChangeShapeType="1"/>
          </p:cNvCxnSpPr>
          <p:nvPr/>
        </p:nvCxnSpPr>
        <p:spPr bwMode="auto">
          <a:xfrm flipV="1">
            <a:off x="5029200" y="4122738"/>
            <a:ext cx="1066800" cy="5334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pic>
        <p:nvPicPr>
          <p:cNvPr id="46085" name="Picture 6" descr="amrcoffic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2522538"/>
            <a:ext cx="2222500" cy="18018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46086" name="Group 9"/>
          <p:cNvGrpSpPr>
            <a:grpSpLocks/>
          </p:cNvGrpSpPr>
          <p:nvPr/>
        </p:nvGrpSpPr>
        <p:grpSpPr bwMode="auto">
          <a:xfrm>
            <a:off x="1219200" y="2522538"/>
            <a:ext cx="336550" cy="331787"/>
            <a:chOff x="4866" y="2390"/>
            <a:chExt cx="98" cy="122"/>
          </a:xfrm>
        </p:grpSpPr>
        <p:sp>
          <p:nvSpPr>
            <p:cNvPr id="46169" name="Rectangle 10"/>
            <p:cNvSpPr>
              <a:spLocks noChangeArrowheads="1"/>
            </p:cNvSpPr>
            <p:nvPr/>
          </p:nvSpPr>
          <p:spPr bwMode="auto">
            <a:xfrm flipH="1" flipV="1">
              <a:off x="4922" y="2491"/>
              <a:ext cx="1" cy="8"/>
            </a:xfrm>
            <a:prstGeom prst="rect">
              <a:avLst/>
            </a:prstGeom>
            <a:solidFill>
              <a:srgbClr val="660099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rebuchet MS" pitchFamily="34" charset="0"/>
              </a:endParaRPr>
            </a:p>
          </p:txBody>
        </p:sp>
        <p:sp>
          <p:nvSpPr>
            <p:cNvPr id="46170" name="Rectangle 11"/>
            <p:cNvSpPr>
              <a:spLocks noChangeArrowheads="1"/>
            </p:cNvSpPr>
            <p:nvPr/>
          </p:nvSpPr>
          <p:spPr bwMode="auto">
            <a:xfrm flipH="1" flipV="1">
              <a:off x="4915" y="2491"/>
              <a:ext cx="2" cy="8"/>
            </a:xfrm>
            <a:prstGeom prst="rect">
              <a:avLst/>
            </a:prstGeom>
            <a:solidFill>
              <a:srgbClr val="660066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rebuchet MS" pitchFamily="34" charset="0"/>
              </a:endParaRPr>
            </a:p>
          </p:txBody>
        </p:sp>
        <p:sp>
          <p:nvSpPr>
            <p:cNvPr id="46171" name="Rectangle 12"/>
            <p:cNvSpPr>
              <a:spLocks noChangeArrowheads="1"/>
            </p:cNvSpPr>
            <p:nvPr/>
          </p:nvSpPr>
          <p:spPr bwMode="auto">
            <a:xfrm flipH="1" flipV="1">
              <a:off x="4909" y="2491"/>
              <a:ext cx="1" cy="8"/>
            </a:xfrm>
            <a:prstGeom prst="rect">
              <a:avLst/>
            </a:prstGeom>
            <a:solidFill>
              <a:srgbClr val="40404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rebuchet MS" pitchFamily="34" charset="0"/>
              </a:endParaRPr>
            </a:p>
          </p:txBody>
        </p:sp>
        <p:sp>
          <p:nvSpPr>
            <p:cNvPr id="46172" name="Rectangle 13"/>
            <p:cNvSpPr>
              <a:spLocks noChangeArrowheads="1"/>
            </p:cNvSpPr>
            <p:nvPr/>
          </p:nvSpPr>
          <p:spPr bwMode="auto">
            <a:xfrm flipH="1" flipV="1">
              <a:off x="4902" y="2491"/>
              <a:ext cx="2" cy="8"/>
            </a:xfrm>
            <a:prstGeom prst="rect">
              <a:avLst/>
            </a:prstGeom>
            <a:solidFill>
              <a:srgbClr val="737373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rebuchet MS" pitchFamily="34" charset="0"/>
              </a:endParaRPr>
            </a:p>
          </p:txBody>
        </p:sp>
        <p:sp>
          <p:nvSpPr>
            <p:cNvPr id="46173" name="Rectangle 14"/>
            <p:cNvSpPr>
              <a:spLocks noChangeArrowheads="1"/>
            </p:cNvSpPr>
            <p:nvPr/>
          </p:nvSpPr>
          <p:spPr bwMode="auto">
            <a:xfrm flipH="1" flipV="1">
              <a:off x="4902" y="2491"/>
              <a:ext cx="2" cy="8"/>
            </a:xfrm>
            <a:prstGeom prst="rect">
              <a:avLst/>
            </a:prstGeom>
            <a:solidFill>
              <a:srgbClr val="9999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rebuchet MS" pitchFamily="34" charset="0"/>
              </a:endParaRPr>
            </a:p>
          </p:txBody>
        </p:sp>
        <p:sp>
          <p:nvSpPr>
            <p:cNvPr id="46174" name="Rectangle 15"/>
            <p:cNvSpPr>
              <a:spLocks noChangeArrowheads="1"/>
            </p:cNvSpPr>
            <p:nvPr/>
          </p:nvSpPr>
          <p:spPr bwMode="auto">
            <a:xfrm flipH="1" flipV="1">
              <a:off x="4896" y="2491"/>
              <a:ext cx="8" cy="8"/>
            </a:xfrm>
            <a:prstGeom prst="rect">
              <a:avLst/>
            </a:prstGeom>
            <a:solidFill>
              <a:srgbClr val="CCDC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rebuchet MS" pitchFamily="34" charset="0"/>
              </a:endParaRPr>
            </a:p>
          </p:txBody>
        </p:sp>
        <p:sp>
          <p:nvSpPr>
            <p:cNvPr id="46175" name="Rectangle 16"/>
            <p:cNvSpPr>
              <a:spLocks noChangeArrowheads="1"/>
            </p:cNvSpPr>
            <p:nvPr/>
          </p:nvSpPr>
          <p:spPr bwMode="auto">
            <a:xfrm flipH="1" flipV="1">
              <a:off x="4896" y="2491"/>
              <a:ext cx="2" cy="8"/>
            </a:xfrm>
            <a:prstGeom prst="rect">
              <a:avLst/>
            </a:prstGeom>
            <a:solidFill>
              <a:srgbClr val="4C83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rebuchet MS" pitchFamily="34" charset="0"/>
              </a:endParaRPr>
            </a:p>
          </p:txBody>
        </p:sp>
        <p:sp>
          <p:nvSpPr>
            <p:cNvPr id="46176" name="Rectangle 17"/>
            <p:cNvSpPr>
              <a:spLocks noChangeArrowheads="1"/>
            </p:cNvSpPr>
            <p:nvPr/>
          </p:nvSpPr>
          <p:spPr bwMode="auto">
            <a:xfrm flipH="1" flipV="1">
              <a:off x="4890" y="2491"/>
              <a:ext cx="1" cy="8"/>
            </a:xfrm>
            <a:prstGeom prst="rect">
              <a:avLst/>
            </a:prstGeom>
            <a:solidFill>
              <a:srgbClr val="002E99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rebuchet MS" pitchFamily="34" charset="0"/>
              </a:endParaRPr>
            </a:p>
          </p:txBody>
        </p:sp>
        <p:sp>
          <p:nvSpPr>
            <p:cNvPr id="46177" name="Freeform 18"/>
            <p:cNvSpPr>
              <a:spLocks/>
            </p:cNvSpPr>
            <p:nvPr/>
          </p:nvSpPr>
          <p:spPr bwMode="auto">
            <a:xfrm>
              <a:off x="4872" y="2499"/>
              <a:ext cx="31" cy="6"/>
            </a:xfrm>
            <a:custGeom>
              <a:avLst/>
              <a:gdLst>
                <a:gd name="T0" fmla="*/ 30 w 31"/>
                <a:gd name="T1" fmla="*/ 3 h 6"/>
                <a:gd name="T2" fmla="*/ 30 w 31"/>
                <a:gd name="T3" fmla="*/ 5 h 6"/>
                <a:gd name="T4" fmla="*/ 0 w 31"/>
                <a:gd name="T5" fmla="*/ 0 h 6"/>
                <a:gd name="T6" fmla="*/ 30 w 31"/>
                <a:gd name="T7" fmla="*/ 3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"/>
                <a:gd name="T13" fmla="*/ 0 h 6"/>
                <a:gd name="T14" fmla="*/ 31 w 31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" h="6">
                  <a:moveTo>
                    <a:pt x="30" y="3"/>
                  </a:moveTo>
                  <a:lnTo>
                    <a:pt x="30" y="5"/>
                  </a:lnTo>
                  <a:lnTo>
                    <a:pt x="0" y="0"/>
                  </a:lnTo>
                  <a:lnTo>
                    <a:pt x="30" y="3"/>
                  </a:lnTo>
                </a:path>
              </a:pathLst>
            </a:custGeom>
            <a:solidFill>
              <a:srgbClr val="660099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8" name="Line 19"/>
            <p:cNvSpPr>
              <a:spLocks noChangeShapeType="1"/>
            </p:cNvSpPr>
            <p:nvPr/>
          </p:nvSpPr>
          <p:spPr bwMode="auto">
            <a:xfrm>
              <a:off x="4914" y="2506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79" name="Line 20"/>
            <p:cNvSpPr>
              <a:spLocks noChangeShapeType="1"/>
            </p:cNvSpPr>
            <p:nvPr/>
          </p:nvSpPr>
          <p:spPr bwMode="auto">
            <a:xfrm>
              <a:off x="4870" y="2503"/>
              <a:ext cx="34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0" name="Freeform 21"/>
            <p:cNvSpPr>
              <a:spLocks/>
            </p:cNvSpPr>
            <p:nvPr/>
          </p:nvSpPr>
          <p:spPr bwMode="auto">
            <a:xfrm>
              <a:off x="4866" y="2493"/>
              <a:ext cx="45" cy="14"/>
            </a:xfrm>
            <a:custGeom>
              <a:avLst/>
              <a:gdLst>
                <a:gd name="T0" fmla="*/ 0 w 45"/>
                <a:gd name="T1" fmla="*/ 6 h 14"/>
                <a:gd name="T2" fmla="*/ 0 w 45"/>
                <a:gd name="T3" fmla="*/ 0 h 14"/>
                <a:gd name="T4" fmla="*/ 44 w 45"/>
                <a:gd name="T5" fmla="*/ 13 h 14"/>
                <a:gd name="T6" fmla="*/ 0 60000 65536"/>
                <a:gd name="T7" fmla="*/ 0 60000 65536"/>
                <a:gd name="T8" fmla="*/ 0 60000 65536"/>
                <a:gd name="T9" fmla="*/ 0 w 45"/>
                <a:gd name="T10" fmla="*/ 0 h 14"/>
                <a:gd name="T11" fmla="*/ 45 w 45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14">
                  <a:moveTo>
                    <a:pt x="0" y="6"/>
                  </a:moveTo>
                  <a:lnTo>
                    <a:pt x="0" y="0"/>
                  </a:lnTo>
                  <a:lnTo>
                    <a:pt x="44" y="1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1" name="Freeform 22"/>
            <p:cNvSpPr>
              <a:spLocks/>
            </p:cNvSpPr>
            <p:nvPr/>
          </p:nvSpPr>
          <p:spPr bwMode="auto">
            <a:xfrm>
              <a:off x="4910" y="2499"/>
              <a:ext cx="25" cy="6"/>
            </a:xfrm>
            <a:custGeom>
              <a:avLst/>
              <a:gdLst>
                <a:gd name="T0" fmla="*/ 24 w 25"/>
                <a:gd name="T1" fmla="*/ 0 h 6"/>
                <a:gd name="T2" fmla="*/ 24 w 25"/>
                <a:gd name="T3" fmla="*/ 0 h 6"/>
                <a:gd name="T4" fmla="*/ 0 w 25"/>
                <a:gd name="T5" fmla="*/ 5 h 6"/>
                <a:gd name="T6" fmla="*/ 0 w 25"/>
                <a:gd name="T7" fmla="*/ 3 h 6"/>
                <a:gd name="T8" fmla="*/ 24 w 2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6"/>
                <a:gd name="T17" fmla="*/ 25 w 2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6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lnTo>
                    <a:pt x="0" y="3"/>
                  </a:lnTo>
                  <a:lnTo>
                    <a:pt x="24" y="0"/>
                  </a:lnTo>
                </a:path>
              </a:pathLst>
            </a:custGeom>
            <a:solidFill>
              <a:srgbClr val="737373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2" name="Line 23"/>
            <p:cNvSpPr>
              <a:spLocks noChangeShapeType="1"/>
            </p:cNvSpPr>
            <p:nvPr/>
          </p:nvSpPr>
          <p:spPr bwMode="auto">
            <a:xfrm>
              <a:off x="4946" y="2493"/>
              <a:ext cx="0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3" name="Line 24"/>
            <p:cNvSpPr>
              <a:spLocks noChangeShapeType="1"/>
            </p:cNvSpPr>
            <p:nvPr/>
          </p:nvSpPr>
          <p:spPr bwMode="auto">
            <a:xfrm flipV="1">
              <a:off x="4914" y="2503"/>
              <a:ext cx="22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4" name="Freeform 25"/>
            <p:cNvSpPr>
              <a:spLocks/>
            </p:cNvSpPr>
            <p:nvPr/>
          </p:nvSpPr>
          <p:spPr bwMode="auto">
            <a:xfrm>
              <a:off x="4910" y="2493"/>
              <a:ext cx="33" cy="14"/>
            </a:xfrm>
            <a:custGeom>
              <a:avLst/>
              <a:gdLst>
                <a:gd name="T0" fmla="*/ 0 w 33"/>
                <a:gd name="T1" fmla="*/ 13 h 14"/>
                <a:gd name="T2" fmla="*/ 0 w 33"/>
                <a:gd name="T3" fmla="*/ 13 h 14"/>
                <a:gd name="T4" fmla="*/ 32 w 33"/>
                <a:gd name="T5" fmla="*/ 0 h 14"/>
                <a:gd name="T6" fmla="*/ 0 60000 65536"/>
                <a:gd name="T7" fmla="*/ 0 60000 65536"/>
                <a:gd name="T8" fmla="*/ 0 60000 65536"/>
                <a:gd name="T9" fmla="*/ 0 w 33"/>
                <a:gd name="T10" fmla="*/ 0 h 14"/>
                <a:gd name="T11" fmla="*/ 33 w 33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4">
                  <a:moveTo>
                    <a:pt x="0" y="13"/>
                  </a:moveTo>
                  <a:lnTo>
                    <a:pt x="0" y="13"/>
                  </a:lnTo>
                  <a:lnTo>
                    <a:pt x="32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5" name="Freeform 26"/>
            <p:cNvSpPr>
              <a:spLocks/>
            </p:cNvSpPr>
            <p:nvPr/>
          </p:nvSpPr>
          <p:spPr bwMode="auto">
            <a:xfrm>
              <a:off x="4872" y="2486"/>
              <a:ext cx="63" cy="13"/>
            </a:xfrm>
            <a:custGeom>
              <a:avLst/>
              <a:gdLst>
                <a:gd name="T0" fmla="*/ 28 w 63"/>
                <a:gd name="T1" fmla="*/ 0 h 13"/>
                <a:gd name="T2" fmla="*/ 62 w 63"/>
                <a:gd name="T3" fmla="*/ 8 h 13"/>
                <a:gd name="T4" fmla="*/ 34 w 63"/>
                <a:gd name="T5" fmla="*/ 12 h 13"/>
                <a:gd name="T6" fmla="*/ 0 w 63"/>
                <a:gd name="T7" fmla="*/ 8 h 13"/>
                <a:gd name="T8" fmla="*/ 28 w 6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13"/>
                <a:gd name="T17" fmla="*/ 63 w 6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13">
                  <a:moveTo>
                    <a:pt x="28" y="0"/>
                  </a:moveTo>
                  <a:lnTo>
                    <a:pt x="62" y="8"/>
                  </a:lnTo>
                  <a:lnTo>
                    <a:pt x="34" y="12"/>
                  </a:lnTo>
                  <a:lnTo>
                    <a:pt x="0" y="8"/>
                  </a:lnTo>
                  <a:lnTo>
                    <a:pt x="28" y="0"/>
                  </a:lnTo>
                </a:path>
              </a:pathLst>
            </a:custGeom>
            <a:solidFill>
              <a:srgbClr val="40404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6" name="Line 27"/>
            <p:cNvSpPr>
              <a:spLocks noChangeShapeType="1"/>
            </p:cNvSpPr>
            <p:nvPr/>
          </p:nvSpPr>
          <p:spPr bwMode="auto">
            <a:xfrm>
              <a:off x="4908" y="2488"/>
              <a:ext cx="28" cy="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7" name="Line 28"/>
            <p:cNvSpPr>
              <a:spLocks noChangeShapeType="1"/>
            </p:cNvSpPr>
            <p:nvPr/>
          </p:nvSpPr>
          <p:spPr bwMode="auto">
            <a:xfrm flipV="1">
              <a:off x="4914" y="2493"/>
              <a:ext cx="30" cy="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8" name="Line 29"/>
            <p:cNvSpPr>
              <a:spLocks noChangeShapeType="1"/>
            </p:cNvSpPr>
            <p:nvPr/>
          </p:nvSpPr>
          <p:spPr bwMode="auto">
            <a:xfrm>
              <a:off x="4870" y="2501"/>
              <a:ext cx="34" cy="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9" name="Line 30"/>
            <p:cNvSpPr>
              <a:spLocks noChangeShapeType="1"/>
            </p:cNvSpPr>
            <p:nvPr/>
          </p:nvSpPr>
          <p:spPr bwMode="auto">
            <a:xfrm flipV="1">
              <a:off x="4870" y="2484"/>
              <a:ext cx="28" cy="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90" name="Arc 31"/>
            <p:cNvSpPr>
              <a:spLocks/>
            </p:cNvSpPr>
            <p:nvPr/>
          </p:nvSpPr>
          <p:spPr bwMode="auto">
            <a:xfrm>
              <a:off x="4892" y="2409"/>
              <a:ext cx="43" cy="44"/>
            </a:xfrm>
            <a:custGeom>
              <a:avLst/>
              <a:gdLst>
                <a:gd name="T0" fmla="*/ 0 w 43058"/>
                <a:gd name="T1" fmla="*/ 0 h 34280"/>
                <a:gd name="T2" fmla="*/ 0 w 43058"/>
                <a:gd name="T3" fmla="*/ 0 h 34280"/>
                <a:gd name="T4" fmla="*/ 0 w 43058"/>
                <a:gd name="T5" fmla="*/ 0 h 34280"/>
                <a:gd name="T6" fmla="*/ 0 60000 65536"/>
                <a:gd name="T7" fmla="*/ 0 60000 65536"/>
                <a:gd name="T8" fmla="*/ 0 60000 65536"/>
                <a:gd name="T9" fmla="*/ 0 w 43058"/>
                <a:gd name="T10" fmla="*/ 0 h 34280"/>
                <a:gd name="T11" fmla="*/ 43058 w 43058"/>
                <a:gd name="T12" fmla="*/ 34280 h 34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058" h="34280" fill="none" extrusionOk="0">
                  <a:moveTo>
                    <a:pt x="43058" y="15151"/>
                  </a:moveTo>
                  <a:cubicBezTo>
                    <a:pt x="41802" y="26052"/>
                    <a:pt x="32573" y="34279"/>
                    <a:pt x="21600" y="34279"/>
                  </a:cubicBezTo>
                  <a:cubicBezTo>
                    <a:pt x="9670" y="34280"/>
                    <a:pt x="0" y="24609"/>
                    <a:pt x="0" y="12680"/>
                  </a:cubicBezTo>
                  <a:cubicBezTo>
                    <a:pt x="0" y="8125"/>
                    <a:pt x="1439" y="3686"/>
                    <a:pt x="4114" y="-1"/>
                  </a:cubicBezTo>
                </a:path>
                <a:path w="43058" h="34280" stroke="0" extrusionOk="0">
                  <a:moveTo>
                    <a:pt x="43058" y="15151"/>
                  </a:moveTo>
                  <a:cubicBezTo>
                    <a:pt x="41802" y="26052"/>
                    <a:pt x="32573" y="34279"/>
                    <a:pt x="21600" y="34279"/>
                  </a:cubicBezTo>
                  <a:cubicBezTo>
                    <a:pt x="9670" y="34280"/>
                    <a:pt x="0" y="24609"/>
                    <a:pt x="0" y="12680"/>
                  </a:cubicBezTo>
                  <a:cubicBezTo>
                    <a:pt x="0" y="8125"/>
                    <a:pt x="1439" y="3686"/>
                    <a:pt x="4114" y="-1"/>
                  </a:cubicBezTo>
                  <a:lnTo>
                    <a:pt x="21600" y="12680"/>
                  </a:lnTo>
                  <a:close/>
                </a:path>
              </a:pathLst>
            </a:custGeom>
            <a:solidFill>
              <a:srgbClr val="4C83FF"/>
            </a:solidFill>
            <a:ln w="127000" cap="rnd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91" name="Arc 32"/>
            <p:cNvSpPr>
              <a:spLocks/>
            </p:cNvSpPr>
            <p:nvPr/>
          </p:nvSpPr>
          <p:spPr bwMode="auto">
            <a:xfrm>
              <a:off x="4898" y="2411"/>
              <a:ext cx="30" cy="30"/>
            </a:xfrm>
            <a:custGeom>
              <a:avLst/>
              <a:gdLst>
                <a:gd name="T0" fmla="*/ 0 w 43056"/>
                <a:gd name="T1" fmla="*/ 0 h 34542"/>
                <a:gd name="T2" fmla="*/ 0 w 43056"/>
                <a:gd name="T3" fmla="*/ 0 h 34542"/>
                <a:gd name="T4" fmla="*/ 0 w 43056"/>
                <a:gd name="T5" fmla="*/ 0 h 34542"/>
                <a:gd name="T6" fmla="*/ 0 60000 65536"/>
                <a:gd name="T7" fmla="*/ 0 60000 65536"/>
                <a:gd name="T8" fmla="*/ 0 60000 65536"/>
                <a:gd name="T9" fmla="*/ 0 w 43056"/>
                <a:gd name="T10" fmla="*/ 0 h 34542"/>
                <a:gd name="T11" fmla="*/ 43056 w 43056"/>
                <a:gd name="T12" fmla="*/ 34542 h 345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056" h="34542" fill="none" extrusionOk="0">
                  <a:moveTo>
                    <a:pt x="43056" y="15427"/>
                  </a:moveTo>
                  <a:cubicBezTo>
                    <a:pt x="41794" y="26322"/>
                    <a:pt x="32567" y="34541"/>
                    <a:pt x="21600" y="34541"/>
                  </a:cubicBezTo>
                  <a:cubicBezTo>
                    <a:pt x="9670" y="34542"/>
                    <a:pt x="0" y="24871"/>
                    <a:pt x="0" y="12942"/>
                  </a:cubicBezTo>
                  <a:cubicBezTo>
                    <a:pt x="0" y="8275"/>
                    <a:pt x="1511" y="3735"/>
                    <a:pt x="4307" y="-1"/>
                  </a:cubicBezTo>
                </a:path>
                <a:path w="43056" h="34542" stroke="0" extrusionOk="0">
                  <a:moveTo>
                    <a:pt x="43056" y="15427"/>
                  </a:moveTo>
                  <a:cubicBezTo>
                    <a:pt x="41794" y="26322"/>
                    <a:pt x="32567" y="34541"/>
                    <a:pt x="21600" y="34541"/>
                  </a:cubicBezTo>
                  <a:cubicBezTo>
                    <a:pt x="9670" y="34542"/>
                    <a:pt x="0" y="24871"/>
                    <a:pt x="0" y="12942"/>
                  </a:cubicBezTo>
                  <a:cubicBezTo>
                    <a:pt x="0" y="8275"/>
                    <a:pt x="1511" y="3735"/>
                    <a:pt x="4307" y="-1"/>
                  </a:cubicBezTo>
                  <a:lnTo>
                    <a:pt x="21600" y="12942"/>
                  </a:lnTo>
                  <a:close/>
                </a:path>
              </a:pathLst>
            </a:custGeom>
            <a:solidFill>
              <a:srgbClr val="002E99"/>
            </a:solidFill>
            <a:ln w="127000" cap="rnd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92" name="Freeform 33"/>
            <p:cNvSpPr>
              <a:spLocks/>
            </p:cNvSpPr>
            <p:nvPr/>
          </p:nvSpPr>
          <p:spPr bwMode="auto">
            <a:xfrm>
              <a:off x="4904" y="2429"/>
              <a:ext cx="6" cy="12"/>
            </a:xfrm>
            <a:custGeom>
              <a:avLst/>
              <a:gdLst>
                <a:gd name="T0" fmla="*/ 5 w 6"/>
                <a:gd name="T1" fmla="*/ 0 h 12"/>
                <a:gd name="T2" fmla="*/ 5 w 6"/>
                <a:gd name="T3" fmla="*/ 3 h 12"/>
                <a:gd name="T4" fmla="*/ 5 w 6"/>
                <a:gd name="T5" fmla="*/ 11 h 12"/>
                <a:gd name="T6" fmla="*/ 2 w 6"/>
                <a:gd name="T7" fmla="*/ 11 h 12"/>
                <a:gd name="T8" fmla="*/ 0 w 6"/>
                <a:gd name="T9" fmla="*/ 11 h 12"/>
                <a:gd name="T10" fmla="*/ 0 w 6"/>
                <a:gd name="T11" fmla="*/ 8 h 12"/>
                <a:gd name="T12" fmla="*/ 0 w 6"/>
                <a:gd name="T13" fmla="*/ 3 h 12"/>
                <a:gd name="T14" fmla="*/ 2 w 6"/>
                <a:gd name="T15" fmla="*/ 0 h 12"/>
                <a:gd name="T16" fmla="*/ 5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5" y="0"/>
                  </a:moveTo>
                  <a:lnTo>
                    <a:pt x="5" y="3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</a:path>
              </a:pathLst>
            </a:custGeom>
            <a:solidFill>
              <a:srgbClr val="660066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3" name="Freeform 34"/>
            <p:cNvSpPr>
              <a:spLocks/>
            </p:cNvSpPr>
            <p:nvPr/>
          </p:nvSpPr>
          <p:spPr bwMode="auto">
            <a:xfrm>
              <a:off x="4885" y="2390"/>
              <a:ext cx="70" cy="45"/>
            </a:xfrm>
            <a:custGeom>
              <a:avLst/>
              <a:gdLst>
                <a:gd name="T0" fmla="*/ 0 w 70"/>
                <a:gd name="T1" fmla="*/ 0 h 45"/>
                <a:gd name="T2" fmla="*/ 12 w 70"/>
                <a:gd name="T3" fmla="*/ 22 h 45"/>
                <a:gd name="T4" fmla="*/ 22 w 70"/>
                <a:gd name="T5" fmla="*/ 38 h 45"/>
                <a:gd name="T6" fmla="*/ 29 w 70"/>
                <a:gd name="T7" fmla="*/ 38 h 45"/>
                <a:gd name="T8" fmla="*/ 46 w 70"/>
                <a:gd name="T9" fmla="*/ 44 h 45"/>
                <a:gd name="T10" fmla="*/ 69 w 70"/>
                <a:gd name="T11" fmla="*/ 44 h 45"/>
                <a:gd name="T12" fmla="*/ 0 w 70"/>
                <a:gd name="T13" fmla="*/ 0 h 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45"/>
                <a:gd name="T23" fmla="*/ 70 w 70"/>
                <a:gd name="T24" fmla="*/ 45 h 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45">
                  <a:moveTo>
                    <a:pt x="0" y="0"/>
                  </a:moveTo>
                  <a:lnTo>
                    <a:pt x="12" y="22"/>
                  </a:lnTo>
                  <a:lnTo>
                    <a:pt x="22" y="38"/>
                  </a:lnTo>
                  <a:lnTo>
                    <a:pt x="29" y="38"/>
                  </a:lnTo>
                  <a:lnTo>
                    <a:pt x="46" y="44"/>
                  </a:lnTo>
                  <a:lnTo>
                    <a:pt x="69" y="44"/>
                  </a:lnTo>
                  <a:lnTo>
                    <a:pt x="0" y="0"/>
                  </a:lnTo>
                </a:path>
              </a:pathLst>
            </a:custGeom>
            <a:solidFill>
              <a:srgbClr val="737373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4" name="Freeform 35"/>
            <p:cNvSpPr>
              <a:spLocks/>
            </p:cNvSpPr>
            <p:nvPr/>
          </p:nvSpPr>
          <p:spPr bwMode="auto">
            <a:xfrm>
              <a:off x="4885" y="2390"/>
              <a:ext cx="78" cy="46"/>
            </a:xfrm>
            <a:custGeom>
              <a:avLst/>
              <a:gdLst>
                <a:gd name="T0" fmla="*/ 0 w 78"/>
                <a:gd name="T1" fmla="*/ 0 h 46"/>
                <a:gd name="T2" fmla="*/ 6 w 78"/>
                <a:gd name="T3" fmla="*/ 20 h 46"/>
                <a:gd name="T4" fmla="*/ 25 w 78"/>
                <a:gd name="T5" fmla="*/ 39 h 46"/>
                <a:gd name="T6" fmla="*/ 51 w 78"/>
                <a:gd name="T7" fmla="*/ 45 h 46"/>
                <a:gd name="T8" fmla="*/ 77 w 78"/>
                <a:gd name="T9" fmla="*/ 45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46"/>
                <a:gd name="T17" fmla="*/ 78 w 78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46">
                  <a:moveTo>
                    <a:pt x="0" y="0"/>
                  </a:moveTo>
                  <a:lnTo>
                    <a:pt x="6" y="20"/>
                  </a:lnTo>
                  <a:lnTo>
                    <a:pt x="25" y="39"/>
                  </a:lnTo>
                  <a:lnTo>
                    <a:pt x="51" y="45"/>
                  </a:lnTo>
                  <a:lnTo>
                    <a:pt x="77" y="4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5" name="Line 36"/>
            <p:cNvSpPr>
              <a:spLocks noChangeShapeType="1"/>
            </p:cNvSpPr>
            <p:nvPr/>
          </p:nvSpPr>
          <p:spPr bwMode="auto">
            <a:xfrm>
              <a:off x="4889" y="2394"/>
              <a:ext cx="75" cy="4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96" name="Freeform 37"/>
            <p:cNvSpPr>
              <a:spLocks/>
            </p:cNvSpPr>
            <p:nvPr/>
          </p:nvSpPr>
          <p:spPr bwMode="auto">
            <a:xfrm>
              <a:off x="4885" y="2390"/>
              <a:ext cx="70" cy="45"/>
            </a:xfrm>
            <a:custGeom>
              <a:avLst/>
              <a:gdLst>
                <a:gd name="T0" fmla="*/ 5 w 70"/>
                <a:gd name="T1" fmla="*/ 0 h 45"/>
                <a:gd name="T2" fmla="*/ 5 w 70"/>
                <a:gd name="T3" fmla="*/ 0 h 45"/>
                <a:gd name="T4" fmla="*/ 12 w 70"/>
                <a:gd name="T5" fmla="*/ 0 h 45"/>
                <a:gd name="T6" fmla="*/ 17 w 70"/>
                <a:gd name="T7" fmla="*/ 0 h 45"/>
                <a:gd name="T8" fmla="*/ 17 w 70"/>
                <a:gd name="T9" fmla="*/ 6 h 45"/>
                <a:gd name="T10" fmla="*/ 29 w 70"/>
                <a:gd name="T11" fmla="*/ 11 h 45"/>
                <a:gd name="T12" fmla="*/ 34 w 70"/>
                <a:gd name="T13" fmla="*/ 11 h 45"/>
                <a:gd name="T14" fmla="*/ 40 w 70"/>
                <a:gd name="T15" fmla="*/ 17 h 45"/>
                <a:gd name="T16" fmla="*/ 40 w 70"/>
                <a:gd name="T17" fmla="*/ 22 h 45"/>
                <a:gd name="T18" fmla="*/ 46 w 70"/>
                <a:gd name="T19" fmla="*/ 22 h 45"/>
                <a:gd name="T20" fmla="*/ 51 w 70"/>
                <a:gd name="T21" fmla="*/ 27 h 45"/>
                <a:gd name="T22" fmla="*/ 57 w 70"/>
                <a:gd name="T23" fmla="*/ 27 h 45"/>
                <a:gd name="T24" fmla="*/ 63 w 70"/>
                <a:gd name="T25" fmla="*/ 27 h 45"/>
                <a:gd name="T26" fmla="*/ 63 w 70"/>
                <a:gd name="T27" fmla="*/ 33 h 45"/>
                <a:gd name="T28" fmla="*/ 69 w 70"/>
                <a:gd name="T29" fmla="*/ 38 h 45"/>
                <a:gd name="T30" fmla="*/ 69 w 70"/>
                <a:gd name="T31" fmla="*/ 44 h 45"/>
                <a:gd name="T32" fmla="*/ 63 w 70"/>
                <a:gd name="T33" fmla="*/ 44 h 45"/>
                <a:gd name="T34" fmla="*/ 57 w 70"/>
                <a:gd name="T35" fmla="*/ 38 h 45"/>
                <a:gd name="T36" fmla="*/ 51 w 70"/>
                <a:gd name="T37" fmla="*/ 38 h 45"/>
                <a:gd name="T38" fmla="*/ 40 w 70"/>
                <a:gd name="T39" fmla="*/ 33 h 45"/>
                <a:gd name="T40" fmla="*/ 40 w 70"/>
                <a:gd name="T41" fmla="*/ 27 h 45"/>
                <a:gd name="T42" fmla="*/ 29 w 70"/>
                <a:gd name="T43" fmla="*/ 27 h 45"/>
                <a:gd name="T44" fmla="*/ 17 w 70"/>
                <a:gd name="T45" fmla="*/ 22 h 45"/>
                <a:gd name="T46" fmla="*/ 17 w 70"/>
                <a:gd name="T47" fmla="*/ 17 h 45"/>
                <a:gd name="T48" fmla="*/ 12 w 70"/>
                <a:gd name="T49" fmla="*/ 11 h 45"/>
                <a:gd name="T50" fmla="*/ 5 w 70"/>
                <a:gd name="T51" fmla="*/ 11 h 45"/>
                <a:gd name="T52" fmla="*/ 5 w 70"/>
                <a:gd name="T53" fmla="*/ 6 h 45"/>
                <a:gd name="T54" fmla="*/ 0 w 70"/>
                <a:gd name="T55" fmla="*/ 6 h 45"/>
                <a:gd name="T56" fmla="*/ 0 w 70"/>
                <a:gd name="T57" fmla="*/ 0 h 45"/>
                <a:gd name="T58" fmla="*/ 5 w 70"/>
                <a:gd name="T59" fmla="*/ 0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0"/>
                <a:gd name="T91" fmla="*/ 0 h 45"/>
                <a:gd name="T92" fmla="*/ 70 w 70"/>
                <a:gd name="T93" fmla="*/ 45 h 4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0" h="45">
                  <a:moveTo>
                    <a:pt x="5" y="0"/>
                  </a:moveTo>
                  <a:lnTo>
                    <a:pt x="5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17" y="6"/>
                  </a:lnTo>
                  <a:lnTo>
                    <a:pt x="29" y="11"/>
                  </a:lnTo>
                  <a:lnTo>
                    <a:pt x="34" y="11"/>
                  </a:lnTo>
                  <a:lnTo>
                    <a:pt x="40" y="17"/>
                  </a:lnTo>
                  <a:lnTo>
                    <a:pt x="40" y="22"/>
                  </a:lnTo>
                  <a:lnTo>
                    <a:pt x="46" y="22"/>
                  </a:lnTo>
                  <a:lnTo>
                    <a:pt x="51" y="27"/>
                  </a:lnTo>
                  <a:lnTo>
                    <a:pt x="57" y="27"/>
                  </a:lnTo>
                  <a:lnTo>
                    <a:pt x="63" y="27"/>
                  </a:lnTo>
                  <a:lnTo>
                    <a:pt x="63" y="33"/>
                  </a:lnTo>
                  <a:lnTo>
                    <a:pt x="69" y="38"/>
                  </a:lnTo>
                  <a:lnTo>
                    <a:pt x="69" y="44"/>
                  </a:lnTo>
                  <a:lnTo>
                    <a:pt x="63" y="44"/>
                  </a:lnTo>
                  <a:lnTo>
                    <a:pt x="57" y="38"/>
                  </a:lnTo>
                  <a:lnTo>
                    <a:pt x="51" y="38"/>
                  </a:lnTo>
                  <a:lnTo>
                    <a:pt x="40" y="33"/>
                  </a:lnTo>
                  <a:lnTo>
                    <a:pt x="40" y="27"/>
                  </a:lnTo>
                  <a:lnTo>
                    <a:pt x="29" y="27"/>
                  </a:lnTo>
                  <a:lnTo>
                    <a:pt x="17" y="22"/>
                  </a:lnTo>
                  <a:lnTo>
                    <a:pt x="17" y="17"/>
                  </a:lnTo>
                  <a:lnTo>
                    <a:pt x="12" y="11"/>
                  </a:lnTo>
                  <a:lnTo>
                    <a:pt x="5" y="11"/>
                  </a:lnTo>
                  <a:lnTo>
                    <a:pt x="5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solidFill>
              <a:srgbClr val="CCDCFF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7" name="Line 38"/>
            <p:cNvSpPr>
              <a:spLocks noChangeShapeType="1"/>
            </p:cNvSpPr>
            <p:nvPr/>
          </p:nvSpPr>
          <p:spPr bwMode="auto">
            <a:xfrm flipV="1">
              <a:off x="4914" y="2397"/>
              <a:ext cx="18" cy="25"/>
            </a:xfrm>
            <a:prstGeom prst="line">
              <a:avLst/>
            </a:prstGeom>
            <a:noFill/>
            <a:ln w="12700">
              <a:solidFill>
                <a:srgbClr val="99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98" name="Line 39"/>
            <p:cNvSpPr>
              <a:spLocks noChangeShapeType="1"/>
            </p:cNvSpPr>
            <p:nvPr/>
          </p:nvSpPr>
          <p:spPr bwMode="auto">
            <a:xfrm flipV="1">
              <a:off x="4908" y="2397"/>
              <a:ext cx="17" cy="19"/>
            </a:xfrm>
            <a:prstGeom prst="line">
              <a:avLst/>
            </a:prstGeom>
            <a:noFill/>
            <a:ln w="12700">
              <a:solidFill>
                <a:srgbClr val="99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99" name="Line 40"/>
            <p:cNvSpPr>
              <a:spLocks noChangeShapeType="1"/>
            </p:cNvSpPr>
            <p:nvPr/>
          </p:nvSpPr>
          <p:spPr bwMode="auto">
            <a:xfrm flipV="1">
              <a:off x="4927" y="2403"/>
              <a:ext cx="5" cy="25"/>
            </a:xfrm>
            <a:prstGeom prst="line">
              <a:avLst/>
            </a:prstGeom>
            <a:noFill/>
            <a:ln w="12700">
              <a:solidFill>
                <a:srgbClr val="99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00" name="Line 41"/>
            <p:cNvSpPr>
              <a:spLocks noChangeShapeType="1"/>
            </p:cNvSpPr>
            <p:nvPr/>
          </p:nvSpPr>
          <p:spPr bwMode="auto">
            <a:xfrm flipV="1">
              <a:off x="4934" y="2403"/>
              <a:ext cx="6" cy="24"/>
            </a:xfrm>
            <a:prstGeom prst="line">
              <a:avLst/>
            </a:prstGeom>
            <a:noFill/>
            <a:ln w="12700">
              <a:solidFill>
                <a:srgbClr val="99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01" name="Freeform 42"/>
            <p:cNvSpPr>
              <a:spLocks/>
            </p:cNvSpPr>
            <p:nvPr/>
          </p:nvSpPr>
          <p:spPr bwMode="auto">
            <a:xfrm>
              <a:off x="4923" y="2397"/>
              <a:ext cx="14" cy="7"/>
            </a:xfrm>
            <a:custGeom>
              <a:avLst/>
              <a:gdLst>
                <a:gd name="T0" fmla="*/ 0 w 14"/>
                <a:gd name="T1" fmla="*/ 0 h 7"/>
                <a:gd name="T2" fmla="*/ 7 w 14"/>
                <a:gd name="T3" fmla="*/ 6 h 7"/>
                <a:gd name="T4" fmla="*/ 13 w 14"/>
                <a:gd name="T5" fmla="*/ 6 h 7"/>
                <a:gd name="T6" fmla="*/ 0 60000 65536"/>
                <a:gd name="T7" fmla="*/ 0 60000 65536"/>
                <a:gd name="T8" fmla="*/ 0 60000 65536"/>
                <a:gd name="T9" fmla="*/ 0 w 14"/>
                <a:gd name="T10" fmla="*/ 0 h 7"/>
                <a:gd name="T11" fmla="*/ 14 w 14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7">
                  <a:moveTo>
                    <a:pt x="0" y="0"/>
                  </a:moveTo>
                  <a:lnTo>
                    <a:pt x="7" y="6"/>
                  </a:lnTo>
                  <a:lnTo>
                    <a:pt x="13" y="6"/>
                  </a:lnTo>
                </a:path>
              </a:pathLst>
            </a:custGeom>
            <a:noFill/>
            <a:ln w="12700" cap="rnd">
              <a:solidFill>
                <a:srgbClr val="99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2" name="Line 43"/>
            <p:cNvSpPr>
              <a:spLocks noChangeShapeType="1"/>
            </p:cNvSpPr>
            <p:nvPr/>
          </p:nvSpPr>
          <p:spPr bwMode="auto">
            <a:xfrm>
              <a:off x="4934" y="2401"/>
              <a:ext cx="4" cy="4"/>
            </a:xfrm>
            <a:prstGeom prst="line">
              <a:avLst/>
            </a:prstGeom>
            <a:noFill/>
            <a:ln w="12700">
              <a:solidFill>
                <a:srgbClr val="99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03" name="Line 44"/>
            <p:cNvSpPr>
              <a:spLocks noChangeShapeType="1"/>
            </p:cNvSpPr>
            <p:nvPr/>
          </p:nvSpPr>
          <p:spPr bwMode="auto">
            <a:xfrm>
              <a:off x="4923" y="2401"/>
              <a:ext cx="5" cy="0"/>
            </a:xfrm>
            <a:prstGeom prst="line">
              <a:avLst/>
            </a:prstGeom>
            <a:noFill/>
            <a:ln w="12700">
              <a:solidFill>
                <a:srgbClr val="99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04" name="Freeform 45"/>
            <p:cNvSpPr>
              <a:spLocks/>
            </p:cNvSpPr>
            <p:nvPr/>
          </p:nvSpPr>
          <p:spPr bwMode="auto">
            <a:xfrm>
              <a:off x="4891" y="2459"/>
              <a:ext cx="6" cy="3"/>
            </a:xfrm>
            <a:custGeom>
              <a:avLst/>
              <a:gdLst>
                <a:gd name="T0" fmla="*/ 5 w 6"/>
                <a:gd name="T1" fmla="*/ 2 h 3"/>
                <a:gd name="T2" fmla="*/ 0 w 6"/>
                <a:gd name="T3" fmla="*/ 2 h 3"/>
                <a:gd name="T4" fmla="*/ 0 w 6"/>
                <a:gd name="T5" fmla="*/ 0 h 3"/>
                <a:gd name="T6" fmla="*/ 3 w 6"/>
                <a:gd name="T7" fmla="*/ 0 h 3"/>
                <a:gd name="T8" fmla="*/ 5 w 6"/>
                <a:gd name="T9" fmla="*/ 0 h 3"/>
                <a:gd name="T10" fmla="*/ 3 w 6"/>
                <a:gd name="T11" fmla="*/ 0 h 3"/>
                <a:gd name="T12" fmla="*/ 5 w 6"/>
                <a:gd name="T13" fmla="*/ 2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3"/>
                <a:gd name="T23" fmla="*/ 6 w 6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3">
                  <a:moveTo>
                    <a:pt x="5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5" y="2"/>
                  </a:lnTo>
                </a:path>
              </a:pathLst>
            </a:custGeom>
            <a:solidFill>
              <a:srgbClr val="4C83FF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5" name="Freeform 46"/>
            <p:cNvSpPr>
              <a:spLocks/>
            </p:cNvSpPr>
            <p:nvPr/>
          </p:nvSpPr>
          <p:spPr bwMode="auto">
            <a:xfrm>
              <a:off x="4910" y="2448"/>
              <a:ext cx="6" cy="44"/>
            </a:xfrm>
            <a:custGeom>
              <a:avLst/>
              <a:gdLst>
                <a:gd name="T0" fmla="*/ 0 w 6"/>
                <a:gd name="T1" fmla="*/ 0 h 44"/>
                <a:gd name="T2" fmla="*/ 3 w 6"/>
                <a:gd name="T3" fmla="*/ 0 h 44"/>
                <a:gd name="T4" fmla="*/ 5 w 6"/>
                <a:gd name="T5" fmla="*/ 43 h 44"/>
                <a:gd name="T6" fmla="*/ 0 w 6"/>
                <a:gd name="T7" fmla="*/ 43 h 44"/>
                <a:gd name="T8" fmla="*/ 0 w 6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44"/>
                <a:gd name="T17" fmla="*/ 6 w 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44">
                  <a:moveTo>
                    <a:pt x="0" y="0"/>
                  </a:moveTo>
                  <a:lnTo>
                    <a:pt x="3" y="0"/>
                  </a:lnTo>
                  <a:lnTo>
                    <a:pt x="5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solidFill>
              <a:srgbClr val="737373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6" name="Freeform 47"/>
            <p:cNvSpPr>
              <a:spLocks/>
            </p:cNvSpPr>
            <p:nvPr/>
          </p:nvSpPr>
          <p:spPr bwMode="auto">
            <a:xfrm>
              <a:off x="4910" y="2442"/>
              <a:ext cx="8" cy="52"/>
            </a:xfrm>
            <a:custGeom>
              <a:avLst/>
              <a:gdLst>
                <a:gd name="T0" fmla="*/ 0 w 8"/>
                <a:gd name="T1" fmla="*/ 0 h 52"/>
                <a:gd name="T2" fmla="*/ 0 w 8"/>
                <a:gd name="T3" fmla="*/ 0 h 52"/>
                <a:gd name="T4" fmla="*/ 7 w 8"/>
                <a:gd name="T5" fmla="*/ 51 h 52"/>
                <a:gd name="T6" fmla="*/ 0 60000 65536"/>
                <a:gd name="T7" fmla="*/ 0 60000 65536"/>
                <a:gd name="T8" fmla="*/ 0 60000 65536"/>
                <a:gd name="T9" fmla="*/ 0 w 8"/>
                <a:gd name="T10" fmla="*/ 0 h 52"/>
                <a:gd name="T11" fmla="*/ 8 w 8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52">
                  <a:moveTo>
                    <a:pt x="0" y="0"/>
                  </a:moveTo>
                  <a:lnTo>
                    <a:pt x="0" y="0"/>
                  </a:lnTo>
                  <a:lnTo>
                    <a:pt x="7" y="51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7" name="Line 48"/>
            <p:cNvSpPr>
              <a:spLocks noChangeShapeType="1"/>
            </p:cNvSpPr>
            <p:nvPr/>
          </p:nvSpPr>
          <p:spPr bwMode="auto">
            <a:xfrm>
              <a:off x="4910" y="2497"/>
              <a:ext cx="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08" name="Line 49"/>
            <p:cNvSpPr>
              <a:spLocks noChangeShapeType="1"/>
            </p:cNvSpPr>
            <p:nvPr/>
          </p:nvSpPr>
          <p:spPr bwMode="auto">
            <a:xfrm flipV="1">
              <a:off x="4914" y="2442"/>
              <a:ext cx="0" cy="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09" name="Freeform 50"/>
            <p:cNvSpPr>
              <a:spLocks/>
            </p:cNvSpPr>
            <p:nvPr/>
          </p:nvSpPr>
          <p:spPr bwMode="auto">
            <a:xfrm>
              <a:off x="4891" y="2448"/>
              <a:ext cx="12" cy="44"/>
            </a:xfrm>
            <a:custGeom>
              <a:avLst/>
              <a:gdLst>
                <a:gd name="T0" fmla="*/ 11 w 12"/>
                <a:gd name="T1" fmla="*/ 0 h 44"/>
                <a:gd name="T2" fmla="*/ 11 w 12"/>
                <a:gd name="T3" fmla="*/ 43 h 44"/>
                <a:gd name="T4" fmla="*/ 0 w 12"/>
                <a:gd name="T5" fmla="*/ 38 h 44"/>
                <a:gd name="T6" fmla="*/ 8 w 12"/>
                <a:gd name="T7" fmla="*/ 0 h 44"/>
                <a:gd name="T8" fmla="*/ 11 w 1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44"/>
                <a:gd name="T17" fmla="*/ 12 w 1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44">
                  <a:moveTo>
                    <a:pt x="11" y="0"/>
                  </a:moveTo>
                  <a:lnTo>
                    <a:pt x="11" y="43"/>
                  </a:lnTo>
                  <a:lnTo>
                    <a:pt x="0" y="38"/>
                  </a:lnTo>
                  <a:lnTo>
                    <a:pt x="8" y="0"/>
                  </a:lnTo>
                  <a:lnTo>
                    <a:pt x="11" y="0"/>
                  </a:lnTo>
                </a:path>
              </a:pathLst>
            </a:custGeom>
            <a:solidFill>
              <a:srgbClr val="660099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0" name="Line 51"/>
            <p:cNvSpPr>
              <a:spLocks noChangeShapeType="1"/>
            </p:cNvSpPr>
            <p:nvPr/>
          </p:nvSpPr>
          <p:spPr bwMode="auto">
            <a:xfrm>
              <a:off x="4914" y="2446"/>
              <a:ext cx="0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11" name="Line 52"/>
            <p:cNvSpPr>
              <a:spLocks noChangeShapeType="1"/>
            </p:cNvSpPr>
            <p:nvPr/>
          </p:nvSpPr>
          <p:spPr bwMode="auto">
            <a:xfrm>
              <a:off x="4889" y="2490"/>
              <a:ext cx="15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12" name="Freeform 53"/>
            <p:cNvSpPr>
              <a:spLocks/>
            </p:cNvSpPr>
            <p:nvPr/>
          </p:nvSpPr>
          <p:spPr bwMode="auto">
            <a:xfrm>
              <a:off x="4885" y="2442"/>
              <a:ext cx="26" cy="45"/>
            </a:xfrm>
            <a:custGeom>
              <a:avLst/>
              <a:gdLst>
                <a:gd name="T0" fmla="*/ 0 w 26"/>
                <a:gd name="T1" fmla="*/ 44 h 45"/>
                <a:gd name="T2" fmla="*/ 19 w 26"/>
                <a:gd name="T3" fmla="*/ 0 h 45"/>
                <a:gd name="T4" fmla="*/ 25 w 26"/>
                <a:gd name="T5" fmla="*/ 0 h 45"/>
                <a:gd name="T6" fmla="*/ 0 60000 65536"/>
                <a:gd name="T7" fmla="*/ 0 60000 65536"/>
                <a:gd name="T8" fmla="*/ 0 60000 65536"/>
                <a:gd name="T9" fmla="*/ 0 w 26"/>
                <a:gd name="T10" fmla="*/ 0 h 45"/>
                <a:gd name="T11" fmla="*/ 26 w 26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45">
                  <a:moveTo>
                    <a:pt x="0" y="44"/>
                  </a:moveTo>
                  <a:lnTo>
                    <a:pt x="19" y="0"/>
                  </a:lnTo>
                  <a:lnTo>
                    <a:pt x="25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3" name="Freeform 54"/>
            <p:cNvSpPr>
              <a:spLocks/>
            </p:cNvSpPr>
            <p:nvPr/>
          </p:nvSpPr>
          <p:spPr bwMode="auto">
            <a:xfrm>
              <a:off x="4915" y="2422"/>
              <a:ext cx="3" cy="1"/>
            </a:xfrm>
            <a:custGeom>
              <a:avLst/>
              <a:gdLst>
                <a:gd name="T0" fmla="*/ 0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solidFill>
              <a:srgbClr val="9999FF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46087" name="AutoShape 55"/>
          <p:cNvCxnSpPr>
            <a:cxnSpLocks noChangeShapeType="1"/>
          </p:cNvCxnSpPr>
          <p:nvPr/>
        </p:nvCxnSpPr>
        <p:spPr bwMode="auto">
          <a:xfrm flipV="1">
            <a:off x="1690688" y="2544763"/>
            <a:ext cx="457200" cy="228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6088" name="Text Box 56"/>
          <p:cNvSpPr txBox="1">
            <a:spLocks noChangeArrowheads="1"/>
          </p:cNvSpPr>
          <p:nvPr/>
        </p:nvSpPr>
        <p:spPr bwMode="auto">
          <a:xfrm>
            <a:off x="304800" y="5113338"/>
            <a:ext cx="544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>
                <a:latin typeface="Trebuchet MS" pitchFamily="34" charset="0"/>
              </a:rPr>
              <a:t>NOAA</a:t>
            </a:r>
          </a:p>
          <a:p>
            <a:pPr eaLnBrk="0" hangingPunct="0"/>
            <a:r>
              <a:rPr lang="en-US" sz="1000">
                <a:latin typeface="Trebuchet MS" pitchFamily="34" charset="0"/>
              </a:rPr>
              <a:t>HRPT</a:t>
            </a:r>
          </a:p>
        </p:txBody>
      </p:sp>
      <p:sp>
        <p:nvSpPr>
          <p:cNvPr id="46089" name="Text Box 57"/>
          <p:cNvSpPr txBox="1">
            <a:spLocks noChangeArrowheads="1"/>
          </p:cNvSpPr>
          <p:nvPr/>
        </p:nvSpPr>
        <p:spPr bwMode="auto">
          <a:xfrm>
            <a:off x="304800" y="6103938"/>
            <a:ext cx="550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>
                <a:latin typeface="Trebuchet MS" pitchFamily="34" charset="0"/>
              </a:rPr>
              <a:t>DMSP</a:t>
            </a:r>
          </a:p>
          <a:p>
            <a:pPr eaLnBrk="0" hangingPunct="0"/>
            <a:r>
              <a:rPr lang="en-US" sz="1000">
                <a:latin typeface="Trebuchet MS" pitchFamily="34" charset="0"/>
              </a:rPr>
              <a:t>RTD</a:t>
            </a:r>
          </a:p>
        </p:txBody>
      </p:sp>
      <p:sp>
        <p:nvSpPr>
          <p:cNvPr id="46090" name="Text Box 58"/>
          <p:cNvSpPr txBox="1">
            <a:spLocks noChangeArrowheads="1"/>
          </p:cNvSpPr>
          <p:nvPr/>
        </p:nvSpPr>
        <p:spPr bwMode="auto">
          <a:xfrm>
            <a:off x="304800" y="5622925"/>
            <a:ext cx="1066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>
                <a:latin typeface="Trebuchet MS" pitchFamily="34" charset="0"/>
              </a:rPr>
              <a:t>Aqua/Terra DB</a:t>
            </a:r>
          </a:p>
          <a:p>
            <a:pPr eaLnBrk="0" hangingPunct="0">
              <a:spcBef>
                <a:spcPct val="50000"/>
              </a:spcBef>
            </a:pPr>
            <a:r>
              <a:rPr lang="en-US" sz="1000">
                <a:latin typeface="Trebuchet MS" pitchFamily="34" charset="0"/>
              </a:rPr>
              <a:t>(McMurdo only)</a:t>
            </a:r>
          </a:p>
        </p:txBody>
      </p:sp>
      <p:sp>
        <p:nvSpPr>
          <p:cNvPr id="46091" name="Text Box 59"/>
          <p:cNvSpPr txBox="1">
            <a:spLocks noChangeArrowheads="1"/>
          </p:cNvSpPr>
          <p:nvPr/>
        </p:nvSpPr>
        <p:spPr bwMode="auto">
          <a:xfrm>
            <a:off x="762000" y="160338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>
                <a:latin typeface="Trebuchet MS" pitchFamily="34" charset="0"/>
              </a:rPr>
              <a:t>GOES (3)</a:t>
            </a:r>
          </a:p>
        </p:txBody>
      </p:sp>
      <p:sp>
        <p:nvSpPr>
          <p:cNvPr id="46092" name="Text Box 60"/>
          <p:cNvSpPr txBox="1">
            <a:spLocks noChangeArrowheads="1"/>
          </p:cNvSpPr>
          <p:nvPr/>
        </p:nvSpPr>
        <p:spPr bwMode="auto">
          <a:xfrm>
            <a:off x="142875" y="2736850"/>
            <a:ext cx="8969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>
                <a:latin typeface="Trebuchet MS" pitchFamily="34" charset="0"/>
              </a:rPr>
              <a:t>Meteosat (2)</a:t>
            </a:r>
          </a:p>
        </p:txBody>
      </p:sp>
      <p:sp>
        <p:nvSpPr>
          <p:cNvPr id="46093" name="Text Box 61"/>
          <p:cNvSpPr txBox="1">
            <a:spLocks noChangeArrowheads="1"/>
          </p:cNvSpPr>
          <p:nvPr/>
        </p:nvSpPr>
        <p:spPr bwMode="auto">
          <a:xfrm>
            <a:off x="1089025" y="3802063"/>
            <a:ext cx="9683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>
                <a:latin typeface="Trebuchet MS" pitchFamily="34" charset="0"/>
              </a:rPr>
              <a:t>MTSAT</a:t>
            </a:r>
          </a:p>
        </p:txBody>
      </p:sp>
      <p:sp>
        <p:nvSpPr>
          <p:cNvPr id="46094" name="Text Box 62"/>
          <p:cNvSpPr txBox="1">
            <a:spLocks noChangeArrowheads="1"/>
          </p:cNvSpPr>
          <p:nvPr/>
        </p:nvSpPr>
        <p:spPr bwMode="auto">
          <a:xfrm>
            <a:off x="304800" y="769938"/>
            <a:ext cx="892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>
                <a:latin typeface="Trebuchet MS" pitchFamily="34" charset="0"/>
              </a:rPr>
              <a:t>FY-2C,D,E,F</a:t>
            </a:r>
          </a:p>
        </p:txBody>
      </p:sp>
      <p:sp>
        <p:nvSpPr>
          <p:cNvPr id="46095" name="Text Box 63"/>
          <p:cNvSpPr txBox="1">
            <a:spLocks noChangeArrowheads="1"/>
          </p:cNvSpPr>
          <p:nvPr/>
        </p:nvSpPr>
        <p:spPr bwMode="auto">
          <a:xfrm>
            <a:off x="228600" y="1760538"/>
            <a:ext cx="7635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>
                <a:latin typeface="Trebuchet MS" pitchFamily="34" charset="0"/>
              </a:rPr>
              <a:t>Kalpana-1</a:t>
            </a:r>
          </a:p>
        </p:txBody>
      </p:sp>
      <p:sp>
        <p:nvSpPr>
          <p:cNvPr id="46096" name="Text Box 64"/>
          <p:cNvSpPr txBox="1">
            <a:spLocks noChangeArrowheads="1"/>
          </p:cNvSpPr>
          <p:nvPr/>
        </p:nvSpPr>
        <p:spPr bwMode="auto">
          <a:xfrm>
            <a:off x="457200" y="3268663"/>
            <a:ext cx="741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>
                <a:latin typeface="Trebuchet MS" pitchFamily="34" charset="0"/>
              </a:rPr>
              <a:t>NOAA</a:t>
            </a:r>
          </a:p>
          <a:p>
            <a:pPr eaLnBrk="0" hangingPunct="0"/>
            <a:r>
              <a:rPr lang="en-US" sz="1000">
                <a:latin typeface="Trebuchet MS" pitchFamily="34" charset="0"/>
              </a:rPr>
              <a:t>GAC/LAC</a:t>
            </a:r>
          </a:p>
        </p:txBody>
      </p:sp>
      <p:sp>
        <p:nvSpPr>
          <p:cNvPr id="46097" name="Text Box 65"/>
          <p:cNvSpPr txBox="1">
            <a:spLocks noChangeArrowheads="1"/>
          </p:cNvSpPr>
          <p:nvPr/>
        </p:nvSpPr>
        <p:spPr bwMode="auto">
          <a:xfrm>
            <a:off x="228600" y="1227138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>
                <a:latin typeface="Trebuchet MS" pitchFamily="34" charset="0"/>
              </a:rPr>
              <a:t>Aqua/Terra NASA/NOAA</a:t>
            </a:r>
          </a:p>
        </p:txBody>
      </p:sp>
      <p:sp>
        <p:nvSpPr>
          <p:cNvPr id="46098" name="Line 66"/>
          <p:cNvSpPr>
            <a:spLocks noChangeShapeType="1"/>
          </p:cNvSpPr>
          <p:nvPr/>
        </p:nvSpPr>
        <p:spPr bwMode="auto">
          <a:xfrm flipV="1">
            <a:off x="838200" y="5113338"/>
            <a:ext cx="1219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9" name="Line 67"/>
          <p:cNvSpPr>
            <a:spLocks noChangeShapeType="1"/>
          </p:cNvSpPr>
          <p:nvPr/>
        </p:nvSpPr>
        <p:spPr bwMode="auto">
          <a:xfrm flipV="1">
            <a:off x="1284288" y="5622925"/>
            <a:ext cx="828675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0" name="Line 68"/>
          <p:cNvSpPr>
            <a:spLocks noChangeShapeType="1"/>
          </p:cNvSpPr>
          <p:nvPr/>
        </p:nvSpPr>
        <p:spPr bwMode="auto">
          <a:xfrm flipV="1">
            <a:off x="922338" y="5905500"/>
            <a:ext cx="1143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Line 69"/>
          <p:cNvSpPr>
            <a:spLocks noChangeShapeType="1"/>
          </p:cNvSpPr>
          <p:nvPr/>
        </p:nvSpPr>
        <p:spPr bwMode="auto">
          <a:xfrm flipH="1" flipV="1">
            <a:off x="1371600" y="3055938"/>
            <a:ext cx="76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Line 70"/>
          <p:cNvSpPr>
            <a:spLocks noChangeShapeType="1"/>
          </p:cNvSpPr>
          <p:nvPr/>
        </p:nvSpPr>
        <p:spPr bwMode="auto">
          <a:xfrm flipV="1">
            <a:off x="914400" y="2903538"/>
            <a:ext cx="3048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Line 71"/>
          <p:cNvSpPr>
            <a:spLocks noChangeShapeType="1"/>
          </p:cNvSpPr>
          <p:nvPr/>
        </p:nvSpPr>
        <p:spPr bwMode="auto">
          <a:xfrm flipV="1">
            <a:off x="838200" y="2674938"/>
            <a:ext cx="3048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Line 72"/>
          <p:cNvSpPr>
            <a:spLocks noChangeShapeType="1"/>
          </p:cNvSpPr>
          <p:nvPr/>
        </p:nvSpPr>
        <p:spPr bwMode="auto">
          <a:xfrm>
            <a:off x="1089025" y="1014413"/>
            <a:ext cx="968375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Line 73"/>
          <p:cNvSpPr>
            <a:spLocks noChangeShapeType="1"/>
          </p:cNvSpPr>
          <p:nvPr/>
        </p:nvSpPr>
        <p:spPr bwMode="auto">
          <a:xfrm>
            <a:off x="1012825" y="449263"/>
            <a:ext cx="677863" cy="2905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6" name="Line 74"/>
          <p:cNvSpPr>
            <a:spLocks noChangeShapeType="1"/>
          </p:cNvSpPr>
          <p:nvPr/>
        </p:nvSpPr>
        <p:spPr bwMode="auto">
          <a:xfrm>
            <a:off x="1271588" y="1570038"/>
            <a:ext cx="8382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7" name="Line 75"/>
          <p:cNvSpPr>
            <a:spLocks noChangeShapeType="1"/>
          </p:cNvSpPr>
          <p:nvPr/>
        </p:nvSpPr>
        <p:spPr bwMode="auto">
          <a:xfrm flipV="1">
            <a:off x="990600" y="1836738"/>
            <a:ext cx="10668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7" name="Picture 77" descr="meteosa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1989138"/>
            <a:ext cx="381000" cy="533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8" name="Picture 78" descr="poes_blue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4475" y="4587875"/>
            <a:ext cx="790575" cy="4143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9" name="Picture 79" descr="gms_5_001_h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8450" y="160338"/>
            <a:ext cx="374650" cy="6016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6111" name="Text Box 80"/>
          <p:cNvSpPr txBox="1">
            <a:spLocks noChangeArrowheads="1"/>
          </p:cNvSpPr>
          <p:nvPr/>
        </p:nvSpPr>
        <p:spPr bwMode="auto">
          <a:xfrm>
            <a:off x="2286000" y="404813"/>
            <a:ext cx="2792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C10000"/>
                </a:solidFill>
                <a:latin typeface="Trebuchet MS" pitchFamily="34" charset="0"/>
              </a:rPr>
              <a:t>U.Wisconsin/SSEC</a:t>
            </a:r>
          </a:p>
        </p:txBody>
      </p:sp>
      <p:sp>
        <p:nvSpPr>
          <p:cNvPr id="46112" name="Text Box 81"/>
          <p:cNvSpPr txBox="1">
            <a:spLocks noChangeArrowheads="1"/>
          </p:cNvSpPr>
          <p:nvPr/>
        </p:nvSpPr>
        <p:spPr bwMode="auto">
          <a:xfrm>
            <a:off x="2689225" y="6400800"/>
            <a:ext cx="2263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Trebuchet MS" pitchFamily="34" charset="0"/>
            </a:endParaRPr>
          </a:p>
        </p:txBody>
      </p:sp>
      <p:sp>
        <p:nvSpPr>
          <p:cNvPr id="46113" name="Text Box 82"/>
          <p:cNvSpPr txBox="1">
            <a:spLocks noChangeArrowheads="1"/>
          </p:cNvSpPr>
          <p:nvPr/>
        </p:nvSpPr>
        <p:spPr bwMode="auto">
          <a:xfrm>
            <a:off x="1919288" y="6172200"/>
            <a:ext cx="3452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accent2"/>
                </a:solidFill>
                <a:latin typeface="Trebuchet MS" pitchFamily="34" charset="0"/>
              </a:rPr>
              <a:t>McMurdo &amp; Palmer Station - SDI</a:t>
            </a:r>
          </a:p>
        </p:txBody>
      </p:sp>
      <p:pic>
        <p:nvPicPr>
          <p:cNvPr id="83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37413" y="568325"/>
            <a:ext cx="1143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15" descr="archiv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39000" y="4860925"/>
            <a:ext cx="1317625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116" name="Line 73"/>
          <p:cNvSpPr>
            <a:spLocks noChangeShapeType="1"/>
          </p:cNvSpPr>
          <p:nvPr/>
        </p:nvSpPr>
        <p:spPr bwMode="auto">
          <a:xfrm flipV="1">
            <a:off x="7839075" y="1447800"/>
            <a:ext cx="0" cy="830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7" name="Line 73"/>
          <p:cNvSpPr>
            <a:spLocks noChangeShapeType="1"/>
          </p:cNvSpPr>
          <p:nvPr/>
        </p:nvSpPr>
        <p:spPr bwMode="auto">
          <a:xfrm>
            <a:off x="7773988" y="4508500"/>
            <a:ext cx="65087" cy="296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8" name="TextBox 86"/>
          <p:cNvSpPr txBox="1">
            <a:spLocks noChangeArrowheads="1"/>
          </p:cNvSpPr>
          <p:nvPr/>
        </p:nvSpPr>
        <p:spPr bwMode="auto">
          <a:xfrm>
            <a:off x="5486400" y="3284538"/>
            <a:ext cx="757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rebuchet MS" pitchFamily="34" charset="0"/>
              </a:rPr>
              <a:t>AMRC</a:t>
            </a:r>
          </a:p>
        </p:txBody>
      </p:sp>
      <p:sp>
        <p:nvSpPr>
          <p:cNvPr id="46119" name="TextBox 87"/>
          <p:cNvSpPr txBox="1">
            <a:spLocks noChangeArrowheads="1"/>
          </p:cNvSpPr>
          <p:nvPr/>
        </p:nvSpPr>
        <p:spPr bwMode="auto">
          <a:xfrm>
            <a:off x="6248400" y="158750"/>
            <a:ext cx="2390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Real-time Distribution</a:t>
            </a:r>
          </a:p>
        </p:txBody>
      </p:sp>
      <p:sp>
        <p:nvSpPr>
          <p:cNvPr id="46120" name="TextBox 88"/>
          <p:cNvSpPr txBox="1">
            <a:spLocks noChangeArrowheads="1"/>
          </p:cNvSpPr>
          <p:nvPr/>
        </p:nvSpPr>
        <p:spPr bwMode="auto">
          <a:xfrm>
            <a:off x="7491413" y="6334125"/>
            <a:ext cx="966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Archive</a:t>
            </a:r>
          </a:p>
        </p:txBody>
      </p:sp>
      <p:grpSp>
        <p:nvGrpSpPr>
          <p:cNvPr id="46121" name="Group 9"/>
          <p:cNvGrpSpPr>
            <a:grpSpLocks/>
          </p:cNvGrpSpPr>
          <p:nvPr/>
        </p:nvGrpSpPr>
        <p:grpSpPr bwMode="auto">
          <a:xfrm>
            <a:off x="1690688" y="620713"/>
            <a:ext cx="336550" cy="331787"/>
            <a:chOff x="4866" y="2390"/>
            <a:chExt cx="98" cy="122"/>
          </a:xfrm>
        </p:grpSpPr>
        <p:sp>
          <p:nvSpPr>
            <p:cNvPr id="46124" name="Rectangle 10"/>
            <p:cNvSpPr>
              <a:spLocks noChangeArrowheads="1"/>
            </p:cNvSpPr>
            <p:nvPr/>
          </p:nvSpPr>
          <p:spPr bwMode="auto">
            <a:xfrm flipH="1" flipV="1">
              <a:off x="4922" y="2491"/>
              <a:ext cx="1" cy="8"/>
            </a:xfrm>
            <a:prstGeom prst="rect">
              <a:avLst/>
            </a:prstGeom>
            <a:solidFill>
              <a:srgbClr val="660099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rebuchet MS" pitchFamily="34" charset="0"/>
              </a:endParaRPr>
            </a:p>
          </p:txBody>
        </p:sp>
        <p:sp>
          <p:nvSpPr>
            <p:cNvPr id="46125" name="Rectangle 11"/>
            <p:cNvSpPr>
              <a:spLocks noChangeArrowheads="1"/>
            </p:cNvSpPr>
            <p:nvPr/>
          </p:nvSpPr>
          <p:spPr bwMode="auto">
            <a:xfrm flipH="1" flipV="1">
              <a:off x="4915" y="2491"/>
              <a:ext cx="2" cy="8"/>
            </a:xfrm>
            <a:prstGeom prst="rect">
              <a:avLst/>
            </a:prstGeom>
            <a:solidFill>
              <a:srgbClr val="660066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rebuchet MS" pitchFamily="34" charset="0"/>
              </a:endParaRPr>
            </a:p>
          </p:txBody>
        </p:sp>
        <p:sp>
          <p:nvSpPr>
            <p:cNvPr id="46126" name="Rectangle 12"/>
            <p:cNvSpPr>
              <a:spLocks noChangeArrowheads="1"/>
            </p:cNvSpPr>
            <p:nvPr/>
          </p:nvSpPr>
          <p:spPr bwMode="auto">
            <a:xfrm flipH="1" flipV="1">
              <a:off x="4909" y="2491"/>
              <a:ext cx="1" cy="8"/>
            </a:xfrm>
            <a:prstGeom prst="rect">
              <a:avLst/>
            </a:prstGeom>
            <a:solidFill>
              <a:srgbClr val="40404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rebuchet MS" pitchFamily="34" charset="0"/>
              </a:endParaRPr>
            </a:p>
          </p:txBody>
        </p:sp>
        <p:sp>
          <p:nvSpPr>
            <p:cNvPr id="46127" name="Rectangle 13"/>
            <p:cNvSpPr>
              <a:spLocks noChangeArrowheads="1"/>
            </p:cNvSpPr>
            <p:nvPr/>
          </p:nvSpPr>
          <p:spPr bwMode="auto">
            <a:xfrm flipH="1" flipV="1">
              <a:off x="4902" y="2491"/>
              <a:ext cx="2" cy="8"/>
            </a:xfrm>
            <a:prstGeom prst="rect">
              <a:avLst/>
            </a:prstGeom>
            <a:solidFill>
              <a:srgbClr val="737373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rebuchet MS" pitchFamily="34" charset="0"/>
              </a:endParaRPr>
            </a:p>
          </p:txBody>
        </p:sp>
        <p:sp>
          <p:nvSpPr>
            <p:cNvPr id="46128" name="Rectangle 14"/>
            <p:cNvSpPr>
              <a:spLocks noChangeArrowheads="1"/>
            </p:cNvSpPr>
            <p:nvPr/>
          </p:nvSpPr>
          <p:spPr bwMode="auto">
            <a:xfrm flipH="1" flipV="1">
              <a:off x="4902" y="2491"/>
              <a:ext cx="2" cy="8"/>
            </a:xfrm>
            <a:prstGeom prst="rect">
              <a:avLst/>
            </a:prstGeom>
            <a:solidFill>
              <a:srgbClr val="9999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rebuchet MS" pitchFamily="34" charset="0"/>
              </a:endParaRPr>
            </a:p>
          </p:txBody>
        </p:sp>
        <p:sp>
          <p:nvSpPr>
            <p:cNvPr id="46129" name="Rectangle 15"/>
            <p:cNvSpPr>
              <a:spLocks noChangeArrowheads="1"/>
            </p:cNvSpPr>
            <p:nvPr/>
          </p:nvSpPr>
          <p:spPr bwMode="auto">
            <a:xfrm flipH="1" flipV="1">
              <a:off x="4896" y="2491"/>
              <a:ext cx="8" cy="8"/>
            </a:xfrm>
            <a:prstGeom prst="rect">
              <a:avLst/>
            </a:prstGeom>
            <a:solidFill>
              <a:srgbClr val="CCDC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rebuchet MS" pitchFamily="34" charset="0"/>
              </a:endParaRPr>
            </a:p>
          </p:txBody>
        </p:sp>
        <p:sp>
          <p:nvSpPr>
            <p:cNvPr id="46130" name="Rectangle 16"/>
            <p:cNvSpPr>
              <a:spLocks noChangeArrowheads="1"/>
            </p:cNvSpPr>
            <p:nvPr/>
          </p:nvSpPr>
          <p:spPr bwMode="auto">
            <a:xfrm flipH="1" flipV="1">
              <a:off x="4896" y="2491"/>
              <a:ext cx="2" cy="8"/>
            </a:xfrm>
            <a:prstGeom prst="rect">
              <a:avLst/>
            </a:prstGeom>
            <a:solidFill>
              <a:srgbClr val="4C83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rebuchet MS" pitchFamily="34" charset="0"/>
              </a:endParaRPr>
            </a:p>
          </p:txBody>
        </p:sp>
        <p:sp>
          <p:nvSpPr>
            <p:cNvPr id="46131" name="Rectangle 17"/>
            <p:cNvSpPr>
              <a:spLocks noChangeArrowheads="1"/>
            </p:cNvSpPr>
            <p:nvPr/>
          </p:nvSpPr>
          <p:spPr bwMode="auto">
            <a:xfrm flipH="1" flipV="1">
              <a:off x="4890" y="2491"/>
              <a:ext cx="1" cy="8"/>
            </a:xfrm>
            <a:prstGeom prst="rect">
              <a:avLst/>
            </a:prstGeom>
            <a:solidFill>
              <a:srgbClr val="002E99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rebuchet MS" pitchFamily="34" charset="0"/>
              </a:endParaRPr>
            </a:p>
          </p:txBody>
        </p:sp>
        <p:sp>
          <p:nvSpPr>
            <p:cNvPr id="46132" name="Freeform 18"/>
            <p:cNvSpPr>
              <a:spLocks/>
            </p:cNvSpPr>
            <p:nvPr/>
          </p:nvSpPr>
          <p:spPr bwMode="auto">
            <a:xfrm>
              <a:off x="4872" y="2499"/>
              <a:ext cx="31" cy="6"/>
            </a:xfrm>
            <a:custGeom>
              <a:avLst/>
              <a:gdLst>
                <a:gd name="T0" fmla="*/ 30 w 31"/>
                <a:gd name="T1" fmla="*/ 3 h 6"/>
                <a:gd name="T2" fmla="*/ 30 w 31"/>
                <a:gd name="T3" fmla="*/ 5 h 6"/>
                <a:gd name="T4" fmla="*/ 0 w 31"/>
                <a:gd name="T5" fmla="*/ 0 h 6"/>
                <a:gd name="T6" fmla="*/ 30 w 31"/>
                <a:gd name="T7" fmla="*/ 3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"/>
                <a:gd name="T13" fmla="*/ 0 h 6"/>
                <a:gd name="T14" fmla="*/ 31 w 31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" h="6">
                  <a:moveTo>
                    <a:pt x="30" y="3"/>
                  </a:moveTo>
                  <a:lnTo>
                    <a:pt x="30" y="5"/>
                  </a:lnTo>
                  <a:lnTo>
                    <a:pt x="0" y="0"/>
                  </a:lnTo>
                  <a:lnTo>
                    <a:pt x="30" y="3"/>
                  </a:lnTo>
                </a:path>
              </a:pathLst>
            </a:custGeom>
            <a:solidFill>
              <a:srgbClr val="660099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3" name="Line 19"/>
            <p:cNvSpPr>
              <a:spLocks noChangeShapeType="1"/>
            </p:cNvSpPr>
            <p:nvPr/>
          </p:nvSpPr>
          <p:spPr bwMode="auto">
            <a:xfrm>
              <a:off x="4914" y="2506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34" name="Line 20"/>
            <p:cNvSpPr>
              <a:spLocks noChangeShapeType="1"/>
            </p:cNvSpPr>
            <p:nvPr/>
          </p:nvSpPr>
          <p:spPr bwMode="auto">
            <a:xfrm>
              <a:off x="4870" y="2503"/>
              <a:ext cx="34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35" name="Freeform 21"/>
            <p:cNvSpPr>
              <a:spLocks/>
            </p:cNvSpPr>
            <p:nvPr/>
          </p:nvSpPr>
          <p:spPr bwMode="auto">
            <a:xfrm>
              <a:off x="4866" y="2493"/>
              <a:ext cx="45" cy="14"/>
            </a:xfrm>
            <a:custGeom>
              <a:avLst/>
              <a:gdLst>
                <a:gd name="T0" fmla="*/ 0 w 45"/>
                <a:gd name="T1" fmla="*/ 6 h 14"/>
                <a:gd name="T2" fmla="*/ 0 w 45"/>
                <a:gd name="T3" fmla="*/ 0 h 14"/>
                <a:gd name="T4" fmla="*/ 44 w 45"/>
                <a:gd name="T5" fmla="*/ 13 h 14"/>
                <a:gd name="T6" fmla="*/ 0 60000 65536"/>
                <a:gd name="T7" fmla="*/ 0 60000 65536"/>
                <a:gd name="T8" fmla="*/ 0 60000 65536"/>
                <a:gd name="T9" fmla="*/ 0 w 45"/>
                <a:gd name="T10" fmla="*/ 0 h 14"/>
                <a:gd name="T11" fmla="*/ 45 w 45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14">
                  <a:moveTo>
                    <a:pt x="0" y="6"/>
                  </a:moveTo>
                  <a:lnTo>
                    <a:pt x="0" y="0"/>
                  </a:lnTo>
                  <a:lnTo>
                    <a:pt x="44" y="1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6" name="Freeform 22"/>
            <p:cNvSpPr>
              <a:spLocks/>
            </p:cNvSpPr>
            <p:nvPr/>
          </p:nvSpPr>
          <p:spPr bwMode="auto">
            <a:xfrm>
              <a:off x="4910" y="2499"/>
              <a:ext cx="25" cy="6"/>
            </a:xfrm>
            <a:custGeom>
              <a:avLst/>
              <a:gdLst>
                <a:gd name="T0" fmla="*/ 24 w 25"/>
                <a:gd name="T1" fmla="*/ 0 h 6"/>
                <a:gd name="T2" fmla="*/ 24 w 25"/>
                <a:gd name="T3" fmla="*/ 0 h 6"/>
                <a:gd name="T4" fmla="*/ 0 w 25"/>
                <a:gd name="T5" fmla="*/ 5 h 6"/>
                <a:gd name="T6" fmla="*/ 0 w 25"/>
                <a:gd name="T7" fmla="*/ 3 h 6"/>
                <a:gd name="T8" fmla="*/ 24 w 2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6"/>
                <a:gd name="T17" fmla="*/ 25 w 2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6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lnTo>
                    <a:pt x="0" y="3"/>
                  </a:lnTo>
                  <a:lnTo>
                    <a:pt x="24" y="0"/>
                  </a:lnTo>
                </a:path>
              </a:pathLst>
            </a:custGeom>
            <a:solidFill>
              <a:srgbClr val="737373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7" name="Line 23"/>
            <p:cNvSpPr>
              <a:spLocks noChangeShapeType="1"/>
            </p:cNvSpPr>
            <p:nvPr/>
          </p:nvSpPr>
          <p:spPr bwMode="auto">
            <a:xfrm>
              <a:off x="4946" y="2493"/>
              <a:ext cx="0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38" name="Line 24"/>
            <p:cNvSpPr>
              <a:spLocks noChangeShapeType="1"/>
            </p:cNvSpPr>
            <p:nvPr/>
          </p:nvSpPr>
          <p:spPr bwMode="auto">
            <a:xfrm flipV="1">
              <a:off x="4914" y="2503"/>
              <a:ext cx="22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39" name="Freeform 25"/>
            <p:cNvSpPr>
              <a:spLocks/>
            </p:cNvSpPr>
            <p:nvPr/>
          </p:nvSpPr>
          <p:spPr bwMode="auto">
            <a:xfrm>
              <a:off x="4910" y="2493"/>
              <a:ext cx="33" cy="14"/>
            </a:xfrm>
            <a:custGeom>
              <a:avLst/>
              <a:gdLst>
                <a:gd name="T0" fmla="*/ 0 w 33"/>
                <a:gd name="T1" fmla="*/ 13 h 14"/>
                <a:gd name="T2" fmla="*/ 0 w 33"/>
                <a:gd name="T3" fmla="*/ 13 h 14"/>
                <a:gd name="T4" fmla="*/ 32 w 33"/>
                <a:gd name="T5" fmla="*/ 0 h 14"/>
                <a:gd name="T6" fmla="*/ 0 60000 65536"/>
                <a:gd name="T7" fmla="*/ 0 60000 65536"/>
                <a:gd name="T8" fmla="*/ 0 60000 65536"/>
                <a:gd name="T9" fmla="*/ 0 w 33"/>
                <a:gd name="T10" fmla="*/ 0 h 14"/>
                <a:gd name="T11" fmla="*/ 33 w 33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4">
                  <a:moveTo>
                    <a:pt x="0" y="13"/>
                  </a:moveTo>
                  <a:lnTo>
                    <a:pt x="0" y="13"/>
                  </a:lnTo>
                  <a:lnTo>
                    <a:pt x="32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0" name="Freeform 26"/>
            <p:cNvSpPr>
              <a:spLocks/>
            </p:cNvSpPr>
            <p:nvPr/>
          </p:nvSpPr>
          <p:spPr bwMode="auto">
            <a:xfrm>
              <a:off x="4872" y="2486"/>
              <a:ext cx="63" cy="13"/>
            </a:xfrm>
            <a:custGeom>
              <a:avLst/>
              <a:gdLst>
                <a:gd name="T0" fmla="*/ 28 w 63"/>
                <a:gd name="T1" fmla="*/ 0 h 13"/>
                <a:gd name="T2" fmla="*/ 62 w 63"/>
                <a:gd name="T3" fmla="*/ 8 h 13"/>
                <a:gd name="T4" fmla="*/ 34 w 63"/>
                <a:gd name="T5" fmla="*/ 12 h 13"/>
                <a:gd name="T6" fmla="*/ 0 w 63"/>
                <a:gd name="T7" fmla="*/ 8 h 13"/>
                <a:gd name="T8" fmla="*/ 28 w 6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13"/>
                <a:gd name="T17" fmla="*/ 63 w 6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13">
                  <a:moveTo>
                    <a:pt x="28" y="0"/>
                  </a:moveTo>
                  <a:lnTo>
                    <a:pt x="62" y="8"/>
                  </a:lnTo>
                  <a:lnTo>
                    <a:pt x="34" y="12"/>
                  </a:lnTo>
                  <a:lnTo>
                    <a:pt x="0" y="8"/>
                  </a:lnTo>
                  <a:lnTo>
                    <a:pt x="28" y="0"/>
                  </a:lnTo>
                </a:path>
              </a:pathLst>
            </a:custGeom>
            <a:solidFill>
              <a:srgbClr val="40404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1" name="Line 27"/>
            <p:cNvSpPr>
              <a:spLocks noChangeShapeType="1"/>
            </p:cNvSpPr>
            <p:nvPr/>
          </p:nvSpPr>
          <p:spPr bwMode="auto">
            <a:xfrm>
              <a:off x="4908" y="2488"/>
              <a:ext cx="28" cy="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42" name="Line 28"/>
            <p:cNvSpPr>
              <a:spLocks noChangeShapeType="1"/>
            </p:cNvSpPr>
            <p:nvPr/>
          </p:nvSpPr>
          <p:spPr bwMode="auto">
            <a:xfrm flipV="1">
              <a:off x="4914" y="2493"/>
              <a:ext cx="30" cy="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43" name="Line 29"/>
            <p:cNvSpPr>
              <a:spLocks noChangeShapeType="1"/>
            </p:cNvSpPr>
            <p:nvPr/>
          </p:nvSpPr>
          <p:spPr bwMode="auto">
            <a:xfrm>
              <a:off x="4870" y="2501"/>
              <a:ext cx="34" cy="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44" name="Line 30"/>
            <p:cNvSpPr>
              <a:spLocks noChangeShapeType="1"/>
            </p:cNvSpPr>
            <p:nvPr/>
          </p:nvSpPr>
          <p:spPr bwMode="auto">
            <a:xfrm flipV="1">
              <a:off x="4870" y="2484"/>
              <a:ext cx="28" cy="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45" name="Arc 31"/>
            <p:cNvSpPr>
              <a:spLocks/>
            </p:cNvSpPr>
            <p:nvPr/>
          </p:nvSpPr>
          <p:spPr bwMode="auto">
            <a:xfrm>
              <a:off x="4892" y="2409"/>
              <a:ext cx="43" cy="44"/>
            </a:xfrm>
            <a:custGeom>
              <a:avLst/>
              <a:gdLst>
                <a:gd name="T0" fmla="*/ 0 w 43058"/>
                <a:gd name="T1" fmla="*/ 0 h 34280"/>
                <a:gd name="T2" fmla="*/ 0 w 43058"/>
                <a:gd name="T3" fmla="*/ 0 h 34280"/>
                <a:gd name="T4" fmla="*/ 0 w 43058"/>
                <a:gd name="T5" fmla="*/ 0 h 34280"/>
                <a:gd name="T6" fmla="*/ 0 60000 65536"/>
                <a:gd name="T7" fmla="*/ 0 60000 65536"/>
                <a:gd name="T8" fmla="*/ 0 60000 65536"/>
                <a:gd name="T9" fmla="*/ 0 w 43058"/>
                <a:gd name="T10" fmla="*/ 0 h 34280"/>
                <a:gd name="T11" fmla="*/ 43058 w 43058"/>
                <a:gd name="T12" fmla="*/ 34280 h 34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058" h="34280" fill="none" extrusionOk="0">
                  <a:moveTo>
                    <a:pt x="43058" y="15151"/>
                  </a:moveTo>
                  <a:cubicBezTo>
                    <a:pt x="41802" y="26052"/>
                    <a:pt x="32573" y="34279"/>
                    <a:pt x="21600" y="34279"/>
                  </a:cubicBezTo>
                  <a:cubicBezTo>
                    <a:pt x="9670" y="34280"/>
                    <a:pt x="0" y="24609"/>
                    <a:pt x="0" y="12680"/>
                  </a:cubicBezTo>
                  <a:cubicBezTo>
                    <a:pt x="0" y="8125"/>
                    <a:pt x="1439" y="3686"/>
                    <a:pt x="4114" y="-1"/>
                  </a:cubicBezTo>
                </a:path>
                <a:path w="43058" h="34280" stroke="0" extrusionOk="0">
                  <a:moveTo>
                    <a:pt x="43058" y="15151"/>
                  </a:moveTo>
                  <a:cubicBezTo>
                    <a:pt x="41802" y="26052"/>
                    <a:pt x="32573" y="34279"/>
                    <a:pt x="21600" y="34279"/>
                  </a:cubicBezTo>
                  <a:cubicBezTo>
                    <a:pt x="9670" y="34280"/>
                    <a:pt x="0" y="24609"/>
                    <a:pt x="0" y="12680"/>
                  </a:cubicBezTo>
                  <a:cubicBezTo>
                    <a:pt x="0" y="8125"/>
                    <a:pt x="1439" y="3686"/>
                    <a:pt x="4114" y="-1"/>
                  </a:cubicBezTo>
                  <a:lnTo>
                    <a:pt x="21600" y="12680"/>
                  </a:lnTo>
                  <a:close/>
                </a:path>
              </a:pathLst>
            </a:custGeom>
            <a:solidFill>
              <a:srgbClr val="4C83FF"/>
            </a:solidFill>
            <a:ln w="127000" cap="rnd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46" name="Arc 32"/>
            <p:cNvSpPr>
              <a:spLocks/>
            </p:cNvSpPr>
            <p:nvPr/>
          </p:nvSpPr>
          <p:spPr bwMode="auto">
            <a:xfrm>
              <a:off x="4898" y="2411"/>
              <a:ext cx="30" cy="30"/>
            </a:xfrm>
            <a:custGeom>
              <a:avLst/>
              <a:gdLst>
                <a:gd name="T0" fmla="*/ 0 w 43056"/>
                <a:gd name="T1" fmla="*/ 0 h 34542"/>
                <a:gd name="T2" fmla="*/ 0 w 43056"/>
                <a:gd name="T3" fmla="*/ 0 h 34542"/>
                <a:gd name="T4" fmla="*/ 0 w 43056"/>
                <a:gd name="T5" fmla="*/ 0 h 34542"/>
                <a:gd name="T6" fmla="*/ 0 60000 65536"/>
                <a:gd name="T7" fmla="*/ 0 60000 65536"/>
                <a:gd name="T8" fmla="*/ 0 60000 65536"/>
                <a:gd name="T9" fmla="*/ 0 w 43056"/>
                <a:gd name="T10" fmla="*/ 0 h 34542"/>
                <a:gd name="T11" fmla="*/ 43056 w 43056"/>
                <a:gd name="T12" fmla="*/ 34542 h 345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056" h="34542" fill="none" extrusionOk="0">
                  <a:moveTo>
                    <a:pt x="43056" y="15427"/>
                  </a:moveTo>
                  <a:cubicBezTo>
                    <a:pt x="41794" y="26322"/>
                    <a:pt x="32567" y="34541"/>
                    <a:pt x="21600" y="34541"/>
                  </a:cubicBezTo>
                  <a:cubicBezTo>
                    <a:pt x="9670" y="34542"/>
                    <a:pt x="0" y="24871"/>
                    <a:pt x="0" y="12942"/>
                  </a:cubicBezTo>
                  <a:cubicBezTo>
                    <a:pt x="0" y="8275"/>
                    <a:pt x="1511" y="3735"/>
                    <a:pt x="4307" y="-1"/>
                  </a:cubicBezTo>
                </a:path>
                <a:path w="43056" h="34542" stroke="0" extrusionOk="0">
                  <a:moveTo>
                    <a:pt x="43056" y="15427"/>
                  </a:moveTo>
                  <a:cubicBezTo>
                    <a:pt x="41794" y="26322"/>
                    <a:pt x="32567" y="34541"/>
                    <a:pt x="21600" y="34541"/>
                  </a:cubicBezTo>
                  <a:cubicBezTo>
                    <a:pt x="9670" y="34542"/>
                    <a:pt x="0" y="24871"/>
                    <a:pt x="0" y="12942"/>
                  </a:cubicBezTo>
                  <a:cubicBezTo>
                    <a:pt x="0" y="8275"/>
                    <a:pt x="1511" y="3735"/>
                    <a:pt x="4307" y="-1"/>
                  </a:cubicBezTo>
                  <a:lnTo>
                    <a:pt x="21600" y="12942"/>
                  </a:lnTo>
                  <a:close/>
                </a:path>
              </a:pathLst>
            </a:custGeom>
            <a:solidFill>
              <a:srgbClr val="002E99"/>
            </a:solidFill>
            <a:ln w="127000" cap="rnd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47" name="Freeform 33"/>
            <p:cNvSpPr>
              <a:spLocks/>
            </p:cNvSpPr>
            <p:nvPr/>
          </p:nvSpPr>
          <p:spPr bwMode="auto">
            <a:xfrm>
              <a:off x="4904" y="2429"/>
              <a:ext cx="6" cy="12"/>
            </a:xfrm>
            <a:custGeom>
              <a:avLst/>
              <a:gdLst>
                <a:gd name="T0" fmla="*/ 5 w 6"/>
                <a:gd name="T1" fmla="*/ 0 h 12"/>
                <a:gd name="T2" fmla="*/ 5 w 6"/>
                <a:gd name="T3" fmla="*/ 3 h 12"/>
                <a:gd name="T4" fmla="*/ 5 w 6"/>
                <a:gd name="T5" fmla="*/ 11 h 12"/>
                <a:gd name="T6" fmla="*/ 2 w 6"/>
                <a:gd name="T7" fmla="*/ 11 h 12"/>
                <a:gd name="T8" fmla="*/ 0 w 6"/>
                <a:gd name="T9" fmla="*/ 11 h 12"/>
                <a:gd name="T10" fmla="*/ 0 w 6"/>
                <a:gd name="T11" fmla="*/ 8 h 12"/>
                <a:gd name="T12" fmla="*/ 0 w 6"/>
                <a:gd name="T13" fmla="*/ 3 h 12"/>
                <a:gd name="T14" fmla="*/ 2 w 6"/>
                <a:gd name="T15" fmla="*/ 0 h 12"/>
                <a:gd name="T16" fmla="*/ 5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5" y="0"/>
                  </a:moveTo>
                  <a:lnTo>
                    <a:pt x="5" y="3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</a:path>
              </a:pathLst>
            </a:custGeom>
            <a:solidFill>
              <a:srgbClr val="660066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8" name="Freeform 34"/>
            <p:cNvSpPr>
              <a:spLocks/>
            </p:cNvSpPr>
            <p:nvPr/>
          </p:nvSpPr>
          <p:spPr bwMode="auto">
            <a:xfrm>
              <a:off x="4885" y="2390"/>
              <a:ext cx="70" cy="45"/>
            </a:xfrm>
            <a:custGeom>
              <a:avLst/>
              <a:gdLst>
                <a:gd name="T0" fmla="*/ 0 w 70"/>
                <a:gd name="T1" fmla="*/ 0 h 45"/>
                <a:gd name="T2" fmla="*/ 12 w 70"/>
                <a:gd name="T3" fmla="*/ 22 h 45"/>
                <a:gd name="T4" fmla="*/ 22 w 70"/>
                <a:gd name="T5" fmla="*/ 38 h 45"/>
                <a:gd name="T6" fmla="*/ 29 w 70"/>
                <a:gd name="T7" fmla="*/ 38 h 45"/>
                <a:gd name="T8" fmla="*/ 46 w 70"/>
                <a:gd name="T9" fmla="*/ 44 h 45"/>
                <a:gd name="T10" fmla="*/ 69 w 70"/>
                <a:gd name="T11" fmla="*/ 44 h 45"/>
                <a:gd name="T12" fmla="*/ 0 w 70"/>
                <a:gd name="T13" fmla="*/ 0 h 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45"/>
                <a:gd name="T23" fmla="*/ 70 w 70"/>
                <a:gd name="T24" fmla="*/ 45 h 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45">
                  <a:moveTo>
                    <a:pt x="0" y="0"/>
                  </a:moveTo>
                  <a:lnTo>
                    <a:pt x="12" y="22"/>
                  </a:lnTo>
                  <a:lnTo>
                    <a:pt x="22" y="38"/>
                  </a:lnTo>
                  <a:lnTo>
                    <a:pt x="29" y="38"/>
                  </a:lnTo>
                  <a:lnTo>
                    <a:pt x="46" y="44"/>
                  </a:lnTo>
                  <a:lnTo>
                    <a:pt x="69" y="44"/>
                  </a:lnTo>
                  <a:lnTo>
                    <a:pt x="0" y="0"/>
                  </a:lnTo>
                </a:path>
              </a:pathLst>
            </a:custGeom>
            <a:solidFill>
              <a:srgbClr val="737373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9" name="Freeform 35"/>
            <p:cNvSpPr>
              <a:spLocks/>
            </p:cNvSpPr>
            <p:nvPr/>
          </p:nvSpPr>
          <p:spPr bwMode="auto">
            <a:xfrm>
              <a:off x="4885" y="2390"/>
              <a:ext cx="78" cy="46"/>
            </a:xfrm>
            <a:custGeom>
              <a:avLst/>
              <a:gdLst>
                <a:gd name="T0" fmla="*/ 0 w 78"/>
                <a:gd name="T1" fmla="*/ 0 h 46"/>
                <a:gd name="T2" fmla="*/ 6 w 78"/>
                <a:gd name="T3" fmla="*/ 20 h 46"/>
                <a:gd name="T4" fmla="*/ 25 w 78"/>
                <a:gd name="T5" fmla="*/ 39 h 46"/>
                <a:gd name="T6" fmla="*/ 51 w 78"/>
                <a:gd name="T7" fmla="*/ 45 h 46"/>
                <a:gd name="T8" fmla="*/ 77 w 78"/>
                <a:gd name="T9" fmla="*/ 45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46"/>
                <a:gd name="T17" fmla="*/ 78 w 78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46">
                  <a:moveTo>
                    <a:pt x="0" y="0"/>
                  </a:moveTo>
                  <a:lnTo>
                    <a:pt x="6" y="20"/>
                  </a:lnTo>
                  <a:lnTo>
                    <a:pt x="25" y="39"/>
                  </a:lnTo>
                  <a:lnTo>
                    <a:pt x="51" y="45"/>
                  </a:lnTo>
                  <a:lnTo>
                    <a:pt x="77" y="4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0" name="Line 36"/>
            <p:cNvSpPr>
              <a:spLocks noChangeShapeType="1"/>
            </p:cNvSpPr>
            <p:nvPr/>
          </p:nvSpPr>
          <p:spPr bwMode="auto">
            <a:xfrm>
              <a:off x="4889" y="2394"/>
              <a:ext cx="75" cy="4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51" name="Freeform 37"/>
            <p:cNvSpPr>
              <a:spLocks/>
            </p:cNvSpPr>
            <p:nvPr/>
          </p:nvSpPr>
          <p:spPr bwMode="auto">
            <a:xfrm>
              <a:off x="4885" y="2390"/>
              <a:ext cx="70" cy="45"/>
            </a:xfrm>
            <a:custGeom>
              <a:avLst/>
              <a:gdLst>
                <a:gd name="T0" fmla="*/ 5 w 70"/>
                <a:gd name="T1" fmla="*/ 0 h 45"/>
                <a:gd name="T2" fmla="*/ 5 w 70"/>
                <a:gd name="T3" fmla="*/ 0 h 45"/>
                <a:gd name="T4" fmla="*/ 12 w 70"/>
                <a:gd name="T5" fmla="*/ 0 h 45"/>
                <a:gd name="T6" fmla="*/ 17 w 70"/>
                <a:gd name="T7" fmla="*/ 0 h 45"/>
                <a:gd name="T8" fmla="*/ 17 w 70"/>
                <a:gd name="T9" fmla="*/ 6 h 45"/>
                <a:gd name="T10" fmla="*/ 29 w 70"/>
                <a:gd name="T11" fmla="*/ 11 h 45"/>
                <a:gd name="T12" fmla="*/ 34 w 70"/>
                <a:gd name="T13" fmla="*/ 11 h 45"/>
                <a:gd name="T14" fmla="*/ 40 w 70"/>
                <a:gd name="T15" fmla="*/ 17 h 45"/>
                <a:gd name="T16" fmla="*/ 40 w 70"/>
                <a:gd name="T17" fmla="*/ 22 h 45"/>
                <a:gd name="T18" fmla="*/ 46 w 70"/>
                <a:gd name="T19" fmla="*/ 22 h 45"/>
                <a:gd name="T20" fmla="*/ 51 w 70"/>
                <a:gd name="T21" fmla="*/ 27 h 45"/>
                <a:gd name="T22" fmla="*/ 57 w 70"/>
                <a:gd name="T23" fmla="*/ 27 h 45"/>
                <a:gd name="T24" fmla="*/ 63 w 70"/>
                <a:gd name="T25" fmla="*/ 27 h 45"/>
                <a:gd name="T26" fmla="*/ 63 w 70"/>
                <a:gd name="T27" fmla="*/ 33 h 45"/>
                <a:gd name="T28" fmla="*/ 69 w 70"/>
                <a:gd name="T29" fmla="*/ 38 h 45"/>
                <a:gd name="T30" fmla="*/ 69 w 70"/>
                <a:gd name="T31" fmla="*/ 44 h 45"/>
                <a:gd name="T32" fmla="*/ 63 w 70"/>
                <a:gd name="T33" fmla="*/ 44 h 45"/>
                <a:gd name="T34" fmla="*/ 57 w 70"/>
                <a:gd name="T35" fmla="*/ 38 h 45"/>
                <a:gd name="T36" fmla="*/ 51 w 70"/>
                <a:gd name="T37" fmla="*/ 38 h 45"/>
                <a:gd name="T38" fmla="*/ 40 w 70"/>
                <a:gd name="T39" fmla="*/ 33 h 45"/>
                <a:gd name="T40" fmla="*/ 40 w 70"/>
                <a:gd name="T41" fmla="*/ 27 h 45"/>
                <a:gd name="T42" fmla="*/ 29 w 70"/>
                <a:gd name="T43" fmla="*/ 27 h 45"/>
                <a:gd name="T44" fmla="*/ 17 w 70"/>
                <a:gd name="T45" fmla="*/ 22 h 45"/>
                <a:gd name="T46" fmla="*/ 17 w 70"/>
                <a:gd name="T47" fmla="*/ 17 h 45"/>
                <a:gd name="T48" fmla="*/ 12 w 70"/>
                <a:gd name="T49" fmla="*/ 11 h 45"/>
                <a:gd name="T50" fmla="*/ 5 w 70"/>
                <a:gd name="T51" fmla="*/ 11 h 45"/>
                <a:gd name="T52" fmla="*/ 5 w 70"/>
                <a:gd name="T53" fmla="*/ 6 h 45"/>
                <a:gd name="T54" fmla="*/ 0 w 70"/>
                <a:gd name="T55" fmla="*/ 6 h 45"/>
                <a:gd name="T56" fmla="*/ 0 w 70"/>
                <a:gd name="T57" fmla="*/ 0 h 45"/>
                <a:gd name="T58" fmla="*/ 5 w 70"/>
                <a:gd name="T59" fmla="*/ 0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0"/>
                <a:gd name="T91" fmla="*/ 0 h 45"/>
                <a:gd name="T92" fmla="*/ 70 w 70"/>
                <a:gd name="T93" fmla="*/ 45 h 4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0" h="45">
                  <a:moveTo>
                    <a:pt x="5" y="0"/>
                  </a:moveTo>
                  <a:lnTo>
                    <a:pt x="5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17" y="6"/>
                  </a:lnTo>
                  <a:lnTo>
                    <a:pt x="29" y="11"/>
                  </a:lnTo>
                  <a:lnTo>
                    <a:pt x="34" y="11"/>
                  </a:lnTo>
                  <a:lnTo>
                    <a:pt x="40" y="17"/>
                  </a:lnTo>
                  <a:lnTo>
                    <a:pt x="40" y="22"/>
                  </a:lnTo>
                  <a:lnTo>
                    <a:pt x="46" y="22"/>
                  </a:lnTo>
                  <a:lnTo>
                    <a:pt x="51" y="27"/>
                  </a:lnTo>
                  <a:lnTo>
                    <a:pt x="57" y="27"/>
                  </a:lnTo>
                  <a:lnTo>
                    <a:pt x="63" y="27"/>
                  </a:lnTo>
                  <a:lnTo>
                    <a:pt x="63" y="33"/>
                  </a:lnTo>
                  <a:lnTo>
                    <a:pt x="69" y="38"/>
                  </a:lnTo>
                  <a:lnTo>
                    <a:pt x="69" y="44"/>
                  </a:lnTo>
                  <a:lnTo>
                    <a:pt x="63" y="44"/>
                  </a:lnTo>
                  <a:lnTo>
                    <a:pt x="57" y="38"/>
                  </a:lnTo>
                  <a:lnTo>
                    <a:pt x="51" y="38"/>
                  </a:lnTo>
                  <a:lnTo>
                    <a:pt x="40" y="33"/>
                  </a:lnTo>
                  <a:lnTo>
                    <a:pt x="40" y="27"/>
                  </a:lnTo>
                  <a:lnTo>
                    <a:pt x="29" y="27"/>
                  </a:lnTo>
                  <a:lnTo>
                    <a:pt x="17" y="22"/>
                  </a:lnTo>
                  <a:lnTo>
                    <a:pt x="17" y="17"/>
                  </a:lnTo>
                  <a:lnTo>
                    <a:pt x="12" y="11"/>
                  </a:lnTo>
                  <a:lnTo>
                    <a:pt x="5" y="11"/>
                  </a:lnTo>
                  <a:lnTo>
                    <a:pt x="5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solidFill>
              <a:srgbClr val="CCDCFF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2" name="Line 38"/>
            <p:cNvSpPr>
              <a:spLocks noChangeShapeType="1"/>
            </p:cNvSpPr>
            <p:nvPr/>
          </p:nvSpPr>
          <p:spPr bwMode="auto">
            <a:xfrm flipV="1">
              <a:off x="4914" y="2397"/>
              <a:ext cx="18" cy="25"/>
            </a:xfrm>
            <a:prstGeom prst="line">
              <a:avLst/>
            </a:prstGeom>
            <a:noFill/>
            <a:ln w="12700">
              <a:solidFill>
                <a:srgbClr val="99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53" name="Line 39"/>
            <p:cNvSpPr>
              <a:spLocks noChangeShapeType="1"/>
            </p:cNvSpPr>
            <p:nvPr/>
          </p:nvSpPr>
          <p:spPr bwMode="auto">
            <a:xfrm flipV="1">
              <a:off x="4908" y="2397"/>
              <a:ext cx="17" cy="19"/>
            </a:xfrm>
            <a:prstGeom prst="line">
              <a:avLst/>
            </a:prstGeom>
            <a:noFill/>
            <a:ln w="12700">
              <a:solidFill>
                <a:srgbClr val="99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54" name="Line 40"/>
            <p:cNvSpPr>
              <a:spLocks noChangeShapeType="1"/>
            </p:cNvSpPr>
            <p:nvPr/>
          </p:nvSpPr>
          <p:spPr bwMode="auto">
            <a:xfrm flipV="1">
              <a:off x="4927" y="2403"/>
              <a:ext cx="5" cy="25"/>
            </a:xfrm>
            <a:prstGeom prst="line">
              <a:avLst/>
            </a:prstGeom>
            <a:noFill/>
            <a:ln w="12700">
              <a:solidFill>
                <a:srgbClr val="99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55" name="Line 41"/>
            <p:cNvSpPr>
              <a:spLocks noChangeShapeType="1"/>
            </p:cNvSpPr>
            <p:nvPr/>
          </p:nvSpPr>
          <p:spPr bwMode="auto">
            <a:xfrm flipV="1">
              <a:off x="4934" y="2403"/>
              <a:ext cx="6" cy="24"/>
            </a:xfrm>
            <a:prstGeom prst="line">
              <a:avLst/>
            </a:prstGeom>
            <a:noFill/>
            <a:ln w="12700">
              <a:solidFill>
                <a:srgbClr val="99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56" name="Freeform 42"/>
            <p:cNvSpPr>
              <a:spLocks/>
            </p:cNvSpPr>
            <p:nvPr/>
          </p:nvSpPr>
          <p:spPr bwMode="auto">
            <a:xfrm>
              <a:off x="4923" y="2397"/>
              <a:ext cx="14" cy="7"/>
            </a:xfrm>
            <a:custGeom>
              <a:avLst/>
              <a:gdLst>
                <a:gd name="T0" fmla="*/ 0 w 14"/>
                <a:gd name="T1" fmla="*/ 0 h 7"/>
                <a:gd name="T2" fmla="*/ 7 w 14"/>
                <a:gd name="T3" fmla="*/ 6 h 7"/>
                <a:gd name="T4" fmla="*/ 13 w 14"/>
                <a:gd name="T5" fmla="*/ 6 h 7"/>
                <a:gd name="T6" fmla="*/ 0 60000 65536"/>
                <a:gd name="T7" fmla="*/ 0 60000 65536"/>
                <a:gd name="T8" fmla="*/ 0 60000 65536"/>
                <a:gd name="T9" fmla="*/ 0 w 14"/>
                <a:gd name="T10" fmla="*/ 0 h 7"/>
                <a:gd name="T11" fmla="*/ 14 w 14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7">
                  <a:moveTo>
                    <a:pt x="0" y="0"/>
                  </a:moveTo>
                  <a:lnTo>
                    <a:pt x="7" y="6"/>
                  </a:lnTo>
                  <a:lnTo>
                    <a:pt x="13" y="6"/>
                  </a:lnTo>
                </a:path>
              </a:pathLst>
            </a:custGeom>
            <a:noFill/>
            <a:ln w="12700" cap="rnd">
              <a:solidFill>
                <a:srgbClr val="99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7" name="Line 43"/>
            <p:cNvSpPr>
              <a:spLocks noChangeShapeType="1"/>
            </p:cNvSpPr>
            <p:nvPr/>
          </p:nvSpPr>
          <p:spPr bwMode="auto">
            <a:xfrm>
              <a:off x="4934" y="2401"/>
              <a:ext cx="4" cy="4"/>
            </a:xfrm>
            <a:prstGeom prst="line">
              <a:avLst/>
            </a:prstGeom>
            <a:noFill/>
            <a:ln w="12700">
              <a:solidFill>
                <a:srgbClr val="99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58" name="Line 44"/>
            <p:cNvSpPr>
              <a:spLocks noChangeShapeType="1"/>
            </p:cNvSpPr>
            <p:nvPr/>
          </p:nvSpPr>
          <p:spPr bwMode="auto">
            <a:xfrm>
              <a:off x="4923" y="2401"/>
              <a:ext cx="5" cy="0"/>
            </a:xfrm>
            <a:prstGeom prst="line">
              <a:avLst/>
            </a:prstGeom>
            <a:noFill/>
            <a:ln w="12700">
              <a:solidFill>
                <a:srgbClr val="99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59" name="Freeform 45"/>
            <p:cNvSpPr>
              <a:spLocks/>
            </p:cNvSpPr>
            <p:nvPr/>
          </p:nvSpPr>
          <p:spPr bwMode="auto">
            <a:xfrm>
              <a:off x="4891" y="2459"/>
              <a:ext cx="6" cy="3"/>
            </a:xfrm>
            <a:custGeom>
              <a:avLst/>
              <a:gdLst>
                <a:gd name="T0" fmla="*/ 5 w 6"/>
                <a:gd name="T1" fmla="*/ 2 h 3"/>
                <a:gd name="T2" fmla="*/ 0 w 6"/>
                <a:gd name="T3" fmla="*/ 2 h 3"/>
                <a:gd name="T4" fmla="*/ 0 w 6"/>
                <a:gd name="T5" fmla="*/ 0 h 3"/>
                <a:gd name="T6" fmla="*/ 3 w 6"/>
                <a:gd name="T7" fmla="*/ 0 h 3"/>
                <a:gd name="T8" fmla="*/ 5 w 6"/>
                <a:gd name="T9" fmla="*/ 0 h 3"/>
                <a:gd name="T10" fmla="*/ 3 w 6"/>
                <a:gd name="T11" fmla="*/ 0 h 3"/>
                <a:gd name="T12" fmla="*/ 5 w 6"/>
                <a:gd name="T13" fmla="*/ 2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3"/>
                <a:gd name="T23" fmla="*/ 6 w 6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3">
                  <a:moveTo>
                    <a:pt x="5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5" y="2"/>
                  </a:lnTo>
                </a:path>
              </a:pathLst>
            </a:custGeom>
            <a:solidFill>
              <a:srgbClr val="4C83FF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0" name="Freeform 46"/>
            <p:cNvSpPr>
              <a:spLocks/>
            </p:cNvSpPr>
            <p:nvPr/>
          </p:nvSpPr>
          <p:spPr bwMode="auto">
            <a:xfrm>
              <a:off x="4910" y="2448"/>
              <a:ext cx="6" cy="44"/>
            </a:xfrm>
            <a:custGeom>
              <a:avLst/>
              <a:gdLst>
                <a:gd name="T0" fmla="*/ 0 w 6"/>
                <a:gd name="T1" fmla="*/ 0 h 44"/>
                <a:gd name="T2" fmla="*/ 3 w 6"/>
                <a:gd name="T3" fmla="*/ 0 h 44"/>
                <a:gd name="T4" fmla="*/ 5 w 6"/>
                <a:gd name="T5" fmla="*/ 43 h 44"/>
                <a:gd name="T6" fmla="*/ 0 w 6"/>
                <a:gd name="T7" fmla="*/ 43 h 44"/>
                <a:gd name="T8" fmla="*/ 0 w 6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44"/>
                <a:gd name="T17" fmla="*/ 6 w 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44">
                  <a:moveTo>
                    <a:pt x="0" y="0"/>
                  </a:moveTo>
                  <a:lnTo>
                    <a:pt x="3" y="0"/>
                  </a:lnTo>
                  <a:lnTo>
                    <a:pt x="5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solidFill>
              <a:srgbClr val="737373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1" name="Freeform 47"/>
            <p:cNvSpPr>
              <a:spLocks/>
            </p:cNvSpPr>
            <p:nvPr/>
          </p:nvSpPr>
          <p:spPr bwMode="auto">
            <a:xfrm>
              <a:off x="4910" y="2442"/>
              <a:ext cx="8" cy="52"/>
            </a:xfrm>
            <a:custGeom>
              <a:avLst/>
              <a:gdLst>
                <a:gd name="T0" fmla="*/ 0 w 8"/>
                <a:gd name="T1" fmla="*/ 0 h 52"/>
                <a:gd name="T2" fmla="*/ 0 w 8"/>
                <a:gd name="T3" fmla="*/ 0 h 52"/>
                <a:gd name="T4" fmla="*/ 7 w 8"/>
                <a:gd name="T5" fmla="*/ 51 h 52"/>
                <a:gd name="T6" fmla="*/ 0 60000 65536"/>
                <a:gd name="T7" fmla="*/ 0 60000 65536"/>
                <a:gd name="T8" fmla="*/ 0 60000 65536"/>
                <a:gd name="T9" fmla="*/ 0 w 8"/>
                <a:gd name="T10" fmla="*/ 0 h 52"/>
                <a:gd name="T11" fmla="*/ 8 w 8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52">
                  <a:moveTo>
                    <a:pt x="0" y="0"/>
                  </a:moveTo>
                  <a:lnTo>
                    <a:pt x="0" y="0"/>
                  </a:lnTo>
                  <a:lnTo>
                    <a:pt x="7" y="51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2" name="Line 48"/>
            <p:cNvSpPr>
              <a:spLocks noChangeShapeType="1"/>
            </p:cNvSpPr>
            <p:nvPr/>
          </p:nvSpPr>
          <p:spPr bwMode="auto">
            <a:xfrm>
              <a:off x="4910" y="2497"/>
              <a:ext cx="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63" name="Line 49"/>
            <p:cNvSpPr>
              <a:spLocks noChangeShapeType="1"/>
            </p:cNvSpPr>
            <p:nvPr/>
          </p:nvSpPr>
          <p:spPr bwMode="auto">
            <a:xfrm flipV="1">
              <a:off x="4914" y="2442"/>
              <a:ext cx="0" cy="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64" name="Freeform 50"/>
            <p:cNvSpPr>
              <a:spLocks/>
            </p:cNvSpPr>
            <p:nvPr/>
          </p:nvSpPr>
          <p:spPr bwMode="auto">
            <a:xfrm>
              <a:off x="4891" y="2448"/>
              <a:ext cx="12" cy="44"/>
            </a:xfrm>
            <a:custGeom>
              <a:avLst/>
              <a:gdLst>
                <a:gd name="T0" fmla="*/ 11 w 12"/>
                <a:gd name="T1" fmla="*/ 0 h 44"/>
                <a:gd name="T2" fmla="*/ 11 w 12"/>
                <a:gd name="T3" fmla="*/ 43 h 44"/>
                <a:gd name="T4" fmla="*/ 0 w 12"/>
                <a:gd name="T5" fmla="*/ 38 h 44"/>
                <a:gd name="T6" fmla="*/ 8 w 12"/>
                <a:gd name="T7" fmla="*/ 0 h 44"/>
                <a:gd name="T8" fmla="*/ 11 w 1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44"/>
                <a:gd name="T17" fmla="*/ 12 w 1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44">
                  <a:moveTo>
                    <a:pt x="11" y="0"/>
                  </a:moveTo>
                  <a:lnTo>
                    <a:pt x="11" y="43"/>
                  </a:lnTo>
                  <a:lnTo>
                    <a:pt x="0" y="38"/>
                  </a:lnTo>
                  <a:lnTo>
                    <a:pt x="8" y="0"/>
                  </a:lnTo>
                  <a:lnTo>
                    <a:pt x="11" y="0"/>
                  </a:lnTo>
                </a:path>
              </a:pathLst>
            </a:custGeom>
            <a:solidFill>
              <a:srgbClr val="660099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5" name="Line 51"/>
            <p:cNvSpPr>
              <a:spLocks noChangeShapeType="1"/>
            </p:cNvSpPr>
            <p:nvPr/>
          </p:nvSpPr>
          <p:spPr bwMode="auto">
            <a:xfrm>
              <a:off x="4914" y="2446"/>
              <a:ext cx="0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66" name="Line 52"/>
            <p:cNvSpPr>
              <a:spLocks noChangeShapeType="1"/>
            </p:cNvSpPr>
            <p:nvPr/>
          </p:nvSpPr>
          <p:spPr bwMode="auto">
            <a:xfrm>
              <a:off x="4889" y="2490"/>
              <a:ext cx="15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67" name="Freeform 53"/>
            <p:cNvSpPr>
              <a:spLocks/>
            </p:cNvSpPr>
            <p:nvPr/>
          </p:nvSpPr>
          <p:spPr bwMode="auto">
            <a:xfrm>
              <a:off x="4885" y="2442"/>
              <a:ext cx="26" cy="45"/>
            </a:xfrm>
            <a:custGeom>
              <a:avLst/>
              <a:gdLst>
                <a:gd name="T0" fmla="*/ 0 w 26"/>
                <a:gd name="T1" fmla="*/ 44 h 45"/>
                <a:gd name="T2" fmla="*/ 19 w 26"/>
                <a:gd name="T3" fmla="*/ 0 h 45"/>
                <a:gd name="T4" fmla="*/ 25 w 26"/>
                <a:gd name="T5" fmla="*/ 0 h 45"/>
                <a:gd name="T6" fmla="*/ 0 60000 65536"/>
                <a:gd name="T7" fmla="*/ 0 60000 65536"/>
                <a:gd name="T8" fmla="*/ 0 60000 65536"/>
                <a:gd name="T9" fmla="*/ 0 w 26"/>
                <a:gd name="T10" fmla="*/ 0 h 45"/>
                <a:gd name="T11" fmla="*/ 26 w 26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45">
                  <a:moveTo>
                    <a:pt x="0" y="44"/>
                  </a:moveTo>
                  <a:lnTo>
                    <a:pt x="19" y="0"/>
                  </a:lnTo>
                  <a:lnTo>
                    <a:pt x="25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8" name="Freeform 54"/>
            <p:cNvSpPr>
              <a:spLocks/>
            </p:cNvSpPr>
            <p:nvPr/>
          </p:nvSpPr>
          <p:spPr bwMode="auto">
            <a:xfrm>
              <a:off x="4915" y="2422"/>
              <a:ext cx="3" cy="1"/>
            </a:xfrm>
            <a:custGeom>
              <a:avLst/>
              <a:gdLst>
                <a:gd name="T0" fmla="*/ 0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solidFill>
              <a:srgbClr val="9999FF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22" name="Line 71"/>
          <p:cNvSpPr>
            <a:spLocks noChangeShapeType="1"/>
          </p:cNvSpPr>
          <p:nvPr/>
        </p:nvSpPr>
        <p:spPr bwMode="auto">
          <a:xfrm>
            <a:off x="2027238" y="868363"/>
            <a:ext cx="182562" cy="146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23" name="TextBox 133"/>
          <p:cNvSpPr txBox="1">
            <a:spLocks noChangeArrowheads="1"/>
          </p:cNvSpPr>
          <p:nvPr/>
        </p:nvSpPr>
        <p:spPr bwMode="auto">
          <a:xfrm>
            <a:off x="4953000" y="633413"/>
            <a:ext cx="1916113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Satellite </a:t>
            </a:r>
          </a:p>
          <a:p>
            <a:r>
              <a:rPr lang="en-US" sz="2800" b="1">
                <a:latin typeface="Trebuchet MS" pitchFamily="34" charset="0"/>
              </a:rPr>
              <a:t>	Data </a:t>
            </a:r>
          </a:p>
          <a:p>
            <a:r>
              <a:rPr lang="en-US" sz="2800" b="1">
                <a:latin typeface="Trebuchet MS" pitchFamily="34" charset="0"/>
              </a:rPr>
              <a:t>		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3"/>
          <p:cNvSpPr>
            <a:spLocks noGrp="1"/>
          </p:cNvSpPr>
          <p:nvPr>
            <p:ph type="title"/>
          </p:nvPr>
        </p:nvSpPr>
        <p:spPr>
          <a:xfrm>
            <a:off x="612775" y="152400"/>
            <a:ext cx="7918450" cy="788988"/>
          </a:xfrm>
        </p:spPr>
        <p:txBody>
          <a:bodyPr/>
          <a:lstStyle/>
          <a:p>
            <a:pPr algn="ctr"/>
            <a:r>
              <a:rPr lang="en-US" smtClean="0">
                <a:ea typeface="ＭＳ Ｐゴシック"/>
                <a:cs typeface="ＭＳ Ｐゴシック"/>
              </a:rPr>
              <a:t>Atmospheric Motion Vectors</a:t>
            </a:r>
          </a:p>
        </p:txBody>
      </p:sp>
      <p:pic>
        <p:nvPicPr>
          <p:cNvPr id="47106" name="Picture 2" descr="WINDS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019175"/>
            <a:ext cx="5527675" cy="5527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wind.gif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66825" y="-14288"/>
            <a:ext cx="6858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258" name="Object 2"/>
          <p:cNvGraphicFramePr>
            <a:graphicFrameLocks noChangeAspect="1"/>
          </p:cNvGraphicFramePr>
          <p:nvPr/>
        </p:nvGraphicFramePr>
        <p:xfrm>
          <a:off x="307975" y="1238250"/>
          <a:ext cx="8521700" cy="4324350"/>
        </p:xfrm>
        <a:graphic>
          <a:graphicData uri="http://schemas.openxmlformats.org/presentationml/2006/ole">
            <p:oleObj spid="_x0000_s224258" name="Document" r:id="rId3" imgW="5930682" imgH="3009789" progId="Word.Document.8">
              <p:link updateAutomatic="1"/>
            </p:oleObj>
          </a:graphicData>
        </a:graphic>
      </p:graphicFrame>
      <p:sp>
        <p:nvSpPr>
          <p:cNvPr id="224259" name="Title 4"/>
          <p:cNvSpPr>
            <a:spLocks noGrp="1"/>
          </p:cNvSpPr>
          <p:nvPr>
            <p:ph type="title"/>
          </p:nvPr>
        </p:nvSpPr>
        <p:spPr>
          <a:xfrm>
            <a:off x="365125" y="74613"/>
            <a:ext cx="8664575" cy="1044575"/>
          </a:xfrm>
        </p:spPr>
        <p:txBody>
          <a:bodyPr/>
          <a:lstStyle/>
          <a:p>
            <a:r>
              <a:rPr lang="en-US" smtClean="0"/>
              <a:t>With LEO/GEOAMV – Global Coverage!</a:t>
            </a:r>
          </a:p>
        </p:txBody>
      </p:sp>
      <p:sp>
        <p:nvSpPr>
          <p:cNvPr id="224260" name="TextBox 3"/>
          <p:cNvSpPr txBox="1">
            <a:spLocks noChangeArrowheads="1"/>
          </p:cNvSpPr>
          <p:nvPr/>
        </p:nvSpPr>
        <p:spPr bwMode="auto">
          <a:xfrm>
            <a:off x="1806575" y="5748338"/>
            <a:ext cx="551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rebuchet MS" pitchFamily="34" charset="0"/>
              </a:rPr>
              <a:t>IMGPARAM contributed to this effort!!!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0388" y="1998663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8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3" y="0"/>
            <a:ext cx="4905375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83" name="TextBox 3"/>
          <p:cNvSpPr txBox="1">
            <a:spLocks noChangeArrowheads="1"/>
          </p:cNvSpPr>
          <p:nvPr/>
        </p:nvSpPr>
        <p:spPr bwMode="auto">
          <a:xfrm>
            <a:off x="5086350" y="520700"/>
            <a:ext cx="393541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Trebuchet MS" pitchFamily="34" charset="0"/>
              </a:rPr>
              <a:t>AWS Meteorogram….</a:t>
            </a:r>
          </a:p>
          <a:p>
            <a:r>
              <a:rPr lang="en-US">
                <a:latin typeface="Trebuchet MS" pitchFamily="34" charset="0"/>
              </a:rPr>
              <a:t>     …Thanks to Russ Dengel</a:t>
            </a:r>
          </a:p>
        </p:txBody>
      </p:sp>
      <p:sp>
        <p:nvSpPr>
          <p:cNvPr id="225284" name="TextBox 4"/>
          <p:cNvSpPr txBox="1">
            <a:spLocks noChangeArrowheads="1"/>
          </p:cNvSpPr>
          <p:nvPr/>
        </p:nvSpPr>
        <p:spPr bwMode="auto">
          <a:xfrm>
            <a:off x="454025" y="5230813"/>
            <a:ext cx="3810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AWSMG Command…</a:t>
            </a:r>
          </a:p>
          <a:p>
            <a:r>
              <a:rPr lang="en-US">
                <a:latin typeface="Trebuchet MS" pitchFamily="34" charset="0"/>
              </a:rPr>
              <a:t>              …with DELTA= “filtering”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2963"/>
            <a:ext cx="91440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6306" name="Title 2"/>
          <p:cNvSpPr>
            <a:spLocks noGrp="1"/>
          </p:cNvSpPr>
          <p:nvPr>
            <p:ph type="title"/>
          </p:nvPr>
        </p:nvSpPr>
        <p:spPr>
          <a:xfrm>
            <a:off x="250825" y="19050"/>
            <a:ext cx="8704263" cy="833438"/>
          </a:xfrm>
        </p:spPr>
        <p:txBody>
          <a:bodyPr/>
          <a:lstStyle/>
          <a:p>
            <a:r>
              <a:rPr lang="en-US" smtClean="0"/>
              <a:t>AWS Observations – SDI * DCS * ARGOS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1" descr="ROSS_SHELF_2012125_blank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4420459" y="2457459"/>
            <a:ext cx="733994" cy="742185"/>
          </a:xfrm>
          <a:prstGeom prst="ellipse">
            <a:avLst/>
          </a:prstGeom>
          <a:noFill/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7333" name="Title 4"/>
          <p:cNvSpPr>
            <a:spLocks noGrp="1"/>
          </p:cNvSpPr>
          <p:nvPr>
            <p:ph type="title"/>
          </p:nvPr>
        </p:nvSpPr>
        <p:spPr>
          <a:xfrm>
            <a:off x="390525" y="130175"/>
            <a:ext cx="8382000" cy="1044575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Tracking Icebergs…via LEO command: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Title 13"/>
          <p:cNvSpPr>
            <a:spLocks noGrp="1"/>
          </p:cNvSpPr>
          <p:nvPr>
            <p:ph type="title"/>
          </p:nvPr>
        </p:nvSpPr>
        <p:spPr>
          <a:xfrm>
            <a:off x="555625" y="584200"/>
            <a:ext cx="7573963" cy="1044575"/>
          </a:xfrm>
        </p:spPr>
        <p:txBody>
          <a:bodyPr/>
          <a:lstStyle/>
          <a:p>
            <a:r>
              <a:rPr lang="en-US" smtClean="0"/>
              <a:t>Additional Examples of AMRC Special McIDAS-X usage….</a:t>
            </a:r>
          </a:p>
        </p:txBody>
      </p:sp>
      <p:sp>
        <p:nvSpPr>
          <p:cNvPr id="228354" name="Content Placeholder 14"/>
          <p:cNvSpPr>
            <a:spLocks noGrp="1"/>
          </p:cNvSpPr>
          <p:nvPr>
            <p:ph idx="1"/>
          </p:nvPr>
        </p:nvSpPr>
        <p:spPr>
          <a:xfrm>
            <a:off x="779463" y="1939925"/>
            <a:ext cx="7583487" cy="4208463"/>
          </a:xfrm>
        </p:spPr>
        <p:txBody>
          <a:bodyPr/>
          <a:lstStyle/>
          <a:p>
            <a:r>
              <a:rPr lang="en-US" smtClean="0"/>
              <a:t>AWSLOC AWS text listings from AWS decode calibration file (works with *new* AWSMG)</a:t>
            </a:r>
          </a:p>
          <a:p>
            <a:r>
              <a:rPr lang="en-US" smtClean="0"/>
              <a:t>MAKE_AWIP (with server) to generate Arctic Composite for AWIPS I</a:t>
            </a:r>
          </a:p>
          <a:p>
            <a:r>
              <a:rPr lang="en-US" smtClean="0"/>
              <a:t>TXT2MDA – SDI decoded AWS observations into McIDAS MD file format</a:t>
            </a:r>
          </a:p>
          <a:p>
            <a:r>
              <a:rPr lang="en-US" smtClean="0"/>
              <a:t>…and others for support in composite work…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1" descr="LC-130TakeOff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94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78" name="Title 2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806450"/>
          </a:xfrm>
        </p:spPr>
        <p:txBody>
          <a:bodyPr/>
          <a:lstStyle/>
          <a:p>
            <a:pPr algn="ctr"/>
            <a:r>
              <a:rPr lang="en-US" smtClean="0">
                <a:ea typeface="ＭＳ Ｐゴシック"/>
                <a:cs typeface="ＭＳ Ｐゴシック"/>
              </a:rPr>
              <a:t>Servers, Services…</a:t>
            </a:r>
          </a:p>
        </p:txBody>
      </p:sp>
      <p:sp>
        <p:nvSpPr>
          <p:cNvPr id="229379" name="Text Placeholder 4"/>
          <p:cNvSpPr>
            <a:spLocks noGrp="1"/>
          </p:cNvSpPr>
          <p:nvPr>
            <p:ph type="body" idx="1"/>
          </p:nvPr>
        </p:nvSpPr>
        <p:spPr>
          <a:xfrm>
            <a:off x="0" y="963613"/>
            <a:ext cx="9004300" cy="1500187"/>
          </a:xfrm>
        </p:spPr>
        <p:txBody>
          <a:bodyPr/>
          <a:lstStyle/>
          <a:p>
            <a:r>
              <a:rPr lang="en-US" sz="2400" smtClean="0">
                <a:solidFill>
                  <a:srgbClr val="FF0000"/>
                </a:solidFill>
              </a:rPr>
              <a:t>ADDE Servers:</a:t>
            </a:r>
          </a:p>
          <a:p>
            <a:r>
              <a:rPr lang="en-US" sz="2400" smtClean="0">
                <a:solidFill>
                  <a:srgbClr val="FF0000"/>
                </a:solidFill>
              </a:rPr>
              <a:t>DATALOC ADD AWS AWS.SSEC.WISC.EDU  (Primary – realtime)</a:t>
            </a:r>
          </a:p>
          <a:p>
            <a:r>
              <a:rPr lang="en-US" sz="2400" smtClean="0">
                <a:solidFill>
                  <a:srgbClr val="FF0000"/>
                </a:solidFill>
              </a:rPr>
              <a:t>DATALOC ADD AMRC AMRC.SSEC.WISC.EDU (Backup – realtime)</a:t>
            </a:r>
          </a:p>
          <a:p>
            <a:r>
              <a:rPr lang="en-US" sz="2400" smtClean="0">
                <a:solidFill>
                  <a:srgbClr val="FF0000"/>
                </a:solidFill>
              </a:rPr>
              <a:t>DATALOC ADD ARCHIVE AWS.SSEC.WISC.EDU</a:t>
            </a:r>
          </a:p>
          <a:p>
            <a:endParaRPr lang="en-US" sz="2400" smtClean="0">
              <a:solidFill>
                <a:srgbClr val="FF0000"/>
              </a:solidFill>
            </a:endParaRPr>
          </a:p>
          <a:p>
            <a:endParaRPr lang="en-US" sz="2400" smtClean="0">
              <a:solidFill>
                <a:srgbClr val="FF0000"/>
              </a:solidFill>
            </a:endParaRPr>
          </a:p>
          <a:p>
            <a:endParaRPr lang="en-US" sz="800" smtClean="0">
              <a:solidFill>
                <a:srgbClr val="FF0000"/>
              </a:solidFill>
            </a:endParaRPr>
          </a:p>
          <a:p>
            <a:endParaRPr lang="en-US" sz="2400" smtClean="0">
              <a:solidFill>
                <a:srgbClr val="FF0000"/>
              </a:solidFill>
            </a:endParaRPr>
          </a:p>
          <a:p>
            <a:r>
              <a:rPr lang="en-US" sz="2400" smtClean="0">
                <a:solidFill>
                  <a:srgbClr val="FF0000"/>
                </a:solidFill>
              </a:rPr>
              <a:t>Web: http://amrc.ssec.wisc.edu</a:t>
            </a:r>
          </a:p>
          <a:p>
            <a:r>
              <a:rPr lang="en-US" sz="2400" smtClean="0">
                <a:solidFill>
                  <a:srgbClr val="FF0000"/>
                </a:solidFill>
              </a:rPr>
              <a:t>FTP: ftp://amrc.ssec.wisc.edu  ftp://aws.ssec.wisc.edu</a:t>
            </a:r>
          </a:p>
          <a:p>
            <a:r>
              <a:rPr lang="en-US" sz="2400" smtClean="0">
                <a:solidFill>
                  <a:srgbClr val="FF0000"/>
                </a:solidFill>
              </a:rPr>
              <a:t>RSYNC Service: amrc.ssec.wisc.edu, aws.ssec.wisc.edu</a:t>
            </a:r>
          </a:p>
          <a:p>
            <a:r>
              <a:rPr lang="en-US" sz="2400" smtClean="0">
                <a:solidFill>
                  <a:srgbClr val="FF0000"/>
                </a:solidFill>
              </a:rPr>
              <a:t>LDM: Antarctic-IDD: aws.ssec.wisc.edu, amrc.ssec.wisc.edu, &amp; </a:t>
            </a:r>
          </a:p>
          <a:p>
            <a:r>
              <a:rPr lang="en-US" sz="2400" smtClean="0">
                <a:solidFill>
                  <a:srgbClr val="FF0000"/>
                </a:solidFill>
              </a:rPr>
              <a:t>			fog.ssec.wisc.edu </a:t>
            </a:r>
          </a:p>
          <a:p>
            <a:r>
              <a:rPr lang="en-US" sz="2400" smtClean="0">
                <a:solidFill>
                  <a:srgbClr val="FF0000"/>
                </a:solidFill>
              </a:rPr>
              <a:t>RAMADDA: https://amrc.ssec.wisc.edu/repository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itle 1"/>
          <p:cNvSpPr>
            <a:spLocks noGrp="1"/>
          </p:cNvSpPr>
          <p:nvPr>
            <p:ph type="title"/>
          </p:nvPr>
        </p:nvSpPr>
        <p:spPr>
          <a:xfrm>
            <a:off x="388938" y="120650"/>
            <a:ext cx="8999537" cy="1044575"/>
          </a:xfrm>
        </p:spPr>
        <p:txBody>
          <a:bodyPr/>
          <a:lstStyle/>
          <a:p>
            <a:r>
              <a:rPr lang="en-US" sz="2800" smtClean="0"/>
              <a:t>Time-ordering Reanalysis with Antarctic Composites: McIDAS-V … </a:t>
            </a:r>
            <a:r>
              <a:rPr lang="en-US" sz="2400" smtClean="0"/>
              <a:t>thanks to Jay Heinzelman + others</a:t>
            </a:r>
          </a:p>
        </p:txBody>
      </p:sp>
      <p:pic>
        <p:nvPicPr>
          <p:cNvPr id="3" name="prmsl.gif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30250" y="1165225"/>
            <a:ext cx="7632700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814388"/>
          </a:xfrm>
        </p:spPr>
        <p:txBody>
          <a:bodyPr/>
          <a:lstStyle/>
          <a:p>
            <a:r>
              <a:rPr lang="en-US" u="sng" smtClean="0"/>
              <a:t>Outline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779463" y="1306513"/>
            <a:ext cx="7583487" cy="4895850"/>
          </a:xfrm>
        </p:spPr>
        <p:txBody>
          <a:bodyPr/>
          <a:lstStyle/>
          <a:p>
            <a:r>
              <a:rPr lang="en-US" smtClean="0"/>
              <a:t>About the AMRC</a:t>
            </a:r>
          </a:p>
          <a:p>
            <a:pPr lvl="1"/>
            <a:r>
              <a:rPr lang="en-US" smtClean="0"/>
              <a:t>Who we are, what we do, the US Antarctic Program</a:t>
            </a:r>
          </a:p>
          <a:p>
            <a:r>
              <a:rPr lang="en-US" smtClean="0"/>
              <a:t>AMRC and McIDAS</a:t>
            </a:r>
          </a:p>
          <a:p>
            <a:pPr lvl="1"/>
            <a:r>
              <a:rPr lang="en-US" smtClean="0"/>
              <a:t>How we observe Antarctic Weather:</a:t>
            </a:r>
          </a:p>
          <a:p>
            <a:pPr lvl="2"/>
            <a:r>
              <a:rPr lang="en-US" smtClean="0"/>
              <a:t>Automatic Weather Stations…Records, applications…</a:t>
            </a:r>
          </a:p>
          <a:p>
            <a:pPr lvl="2"/>
            <a:r>
              <a:rPr lang="en-US" smtClean="0"/>
              <a:t>Satellite Composite Imagery…History, examples…</a:t>
            </a:r>
          </a:p>
          <a:p>
            <a:r>
              <a:rPr lang="en-US" smtClean="0"/>
              <a:t>Samples of McIDAS Use… </a:t>
            </a:r>
          </a:p>
          <a:p>
            <a:r>
              <a:rPr lang="en-US" smtClean="0"/>
              <a:t>Servers and Services…</a:t>
            </a:r>
          </a:p>
          <a:p>
            <a:r>
              <a:rPr lang="en-US" smtClean="0"/>
              <a:t>The other tools we use: McIDAS-V, RAMADDA, etc…</a:t>
            </a:r>
          </a:p>
          <a:p>
            <a:pPr>
              <a:buFont typeface="Wingdings 2" pitchFamily="18" charset="2"/>
              <a:buNone/>
            </a:pPr>
            <a:r>
              <a:rPr lang="en-US" smtClean="0"/>
              <a:t>(Sprinkle of photos from the “ice”)</a:t>
            </a:r>
          </a:p>
          <a:p>
            <a:endParaRPr lang="en-US" smtClean="0"/>
          </a:p>
          <a:p>
            <a:endParaRPr lang="en-US" smtClean="0"/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4310063" y="381000"/>
            <a:ext cx="44846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>
                <a:latin typeface="Trebuchet MS" pitchFamily="34" charset="0"/>
              </a:rPr>
              <a:t>Antarctic Meteorological Research Center</a:t>
            </a:r>
          </a:p>
          <a:p>
            <a:pPr algn="r"/>
            <a:r>
              <a:rPr lang="en-US">
                <a:latin typeface="Trebuchet MS" pitchFamily="34" charset="0"/>
              </a:rPr>
              <a:t>Grantee of the Office of Polar Programs</a:t>
            </a:r>
          </a:p>
          <a:p>
            <a:pPr algn="r"/>
            <a:r>
              <a:rPr lang="en-US">
                <a:latin typeface="Trebuchet MS" pitchFamily="34" charset="0"/>
              </a:rPr>
              <a:t>National Science Foundation</a:t>
            </a:r>
          </a:p>
          <a:p>
            <a:pPr algn="r"/>
            <a:r>
              <a:rPr lang="en-US">
                <a:latin typeface="Trebuchet MS" pitchFamily="34" charset="0"/>
              </a:rPr>
              <a:t>United States Antarctic Program</a:t>
            </a:r>
          </a:p>
        </p:txBody>
      </p:sp>
      <p:pic>
        <p:nvPicPr>
          <p:cNvPr id="21508" name="Picture 9" descr="USAP-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2188" y="1752600"/>
            <a:ext cx="1452562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itle 1"/>
          <p:cNvSpPr>
            <a:spLocks noGrp="1"/>
          </p:cNvSpPr>
          <p:nvPr>
            <p:ph type="title"/>
          </p:nvPr>
        </p:nvSpPr>
        <p:spPr>
          <a:xfrm>
            <a:off x="423863" y="111125"/>
            <a:ext cx="8631237" cy="639763"/>
          </a:xfrm>
        </p:spPr>
        <p:txBody>
          <a:bodyPr/>
          <a:lstStyle/>
          <a:p>
            <a:pPr algn="ctr"/>
            <a:r>
              <a:rPr lang="en-US" smtClean="0"/>
              <a:t>AMRC’s RAMADDA </a:t>
            </a:r>
            <a:r>
              <a:rPr lang="en-US" sz="2400" smtClean="0"/>
              <a:t>(Thank you Unidata)</a:t>
            </a:r>
          </a:p>
        </p:txBody>
      </p:sp>
      <p:pic>
        <p:nvPicPr>
          <p:cNvPr id="231426" name="Picture 2" descr="AMRC-RAMADD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0" y="715963"/>
            <a:ext cx="5530850" cy="5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2274" name="Object 2"/>
          <p:cNvGraphicFramePr>
            <a:graphicFrameLocks noChangeAspect="1"/>
          </p:cNvGraphicFramePr>
          <p:nvPr/>
        </p:nvGraphicFramePr>
        <p:xfrm>
          <a:off x="457200" y="3581400"/>
          <a:ext cx="3276600" cy="2513013"/>
        </p:xfrm>
        <a:graphic>
          <a:graphicData uri="http://schemas.openxmlformats.org/presentationml/2006/ole">
            <p:oleObj spid="_x0000_s182274" name="Document" r:id="rId3" imgW="5943381" imgH="4559132" progId="Word.Document.12">
              <p:link updateAutomatic="1"/>
            </p:oleObj>
          </a:graphicData>
        </a:graphic>
      </p:graphicFrame>
      <p:graphicFrame>
        <p:nvGraphicFramePr>
          <p:cNvPr id="182275" name="Object 3"/>
          <p:cNvGraphicFramePr>
            <a:graphicFrameLocks noChangeAspect="1"/>
          </p:cNvGraphicFramePr>
          <p:nvPr/>
        </p:nvGraphicFramePr>
        <p:xfrm>
          <a:off x="381000" y="749300"/>
          <a:ext cx="3962400" cy="2311400"/>
        </p:xfrm>
        <a:graphic>
          <a:graphicData uri="http://schemas.openxmlformats.org/presentationml/2006/ole">
            <p:oleObj spid="_x0000_s182275" name="Document" r:id="rId3" imgW="5943381" imgH="3466972" progId="Word.Document.12">
              <p:link updateAutomatic="1"/>
            </p:oleObj>
          </a:graphicData>
        </a:graphic>
      </p:graphicFrame>
      <p:sp>
        <p:nvSpPr>
          <p:cNvPr id="182277" name="Title 1"/>
          <p:cNvSpPr>
            <a:spLocks noGrp="1"/>
          </p:cNvSpPr>
          <p:nvPr>
            <p:ph type="title"/>
          </p:nvPr>
        </p:nvSpPr>
        <p:spPr>
          <a:xfrm>
            <a:off x="531813" y="19050"/>
            <a:ext cx="8458200" cy="685800"/>
          </a:xfrm>
        </p:spPr>
        <p:txBody>
          <a:bodyPr/>
          <a:lstStyle/>
          <a:p>
            <a:r>
              <a:rPr lang="en-US" sz="3600" smtClean="0">
                <a:ea typeface="ＭＳ Ｐゴシック"/>
                <a:cs typeface="ＭＳ Ｐゴシック"/>
              </a:rPr>
              <a:t>South Pole Climatology Project: MatLab</a:t>
            </a:r>
          </a:p>
        </p:txBody>
      </p:sp>
      <p:sp>
        <p:nvSpPr>
          <p:cNvPr id="182278" name="TextBox 4"/>
          <p:cNvSpPr txBox="1">
            <a:spLocks noChangeArrowheads="1"/>
          </p:cNvSpPr>
          <p:nvPr/>
        </p:nvSpPr>
        <p:spPr bwMode="auto">
          <a:xfrm>
            <a:off x="557213" y="3043238"/>
            <a:ext cx="3633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rebuchet MS" pitchFamily="34" charset="0"/>
              </a:rPr>
              <a:t>Average Temperatures Jan - Dec</a:t>
            </a:r>
          </a:p>
        </p:txBody>
      </p:sp>
      <p:sp>
        <p:nvSpPr>
          <p:cNvPr id="182279" name="TextBox 5"/>
          <p:cNvSpPr txBox="1">
            <a:spLocks noChangeArrowheads="1"/>
          </p:cNvSpPr>
          <p:nvPr/>
        </p:nvSpPr>
        <p:spPr bwMode="auto">
          <a:xfrm>
            <a:off x="457200" y="6096000"/>
            <a:ext cx="335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rebuchet MS" pitchFamily="34" charset="0"/>
              </a:rPr>
              <a:t>Temperatures:1956-2010</a:t>
            </a:r>
          </a:p>
        </p:txBody>
      </p:sp>
      <p:sp>
        <p:nvSpPr>
          <p:cNvPr id="182280" name="TextBox 7"/>
          <p:cNvSpPr txBox="1">
            <a:spLocks noChangeArrowheads="1"/>
          </p:cNvSpPr>
          <p:nvPr/>
        </p:nvSpPr>
        <p:spPr bwMode="auto">
          <a:xfrm>
            <a:off x="1447800" y="1066800"/>
            <a:ext cx="1946275" cy="36988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“Coreless” Winter!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2514600" y="1600200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2282" name="Picture 6" descr="ELSTATI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762000"/>
            <a:ext cx="3302000" cy="247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2283" name="Picture 5" descr="017_D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447800"/>
            <a:ext cx="1397000" cy="2095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82276" name="Object 4"/>
          <p:cNvGraphicFramePr>
            <a:graphicFrameLocks noChangeAspect="1"/>
          </p:cNvGraphicFramePr>
          <p:nvPr/>
        </p:nvGraphicFramePr>
        <p:xfrm>
          <a:off x="4557713" y="3657600"/>
          <a:ext cx="4357687" cy="2514600"/>
        </p:xfrm>
        <a:graphic>
          <a:graphicData uri="http://schemas.openxmlformats.org/presentationml/2006/ole">
            <p:oleObj spid="_x0000_s182276" name="Document" r:id="rId3" imgW="5943381" imgH="3428874" progId="Word.Document.12">
              <p:link updateAutomatic="1"/>
            </p:oleObj>
          </a:graphicData>
        </a:graphic>
      </p:graphicFrame>
      <p:sp>
        <p:nvSpPr>
          <p:cNvPr id="182284" name="TextBox 5"/>
          <p:cNvSpPr txBox="1">
            <a:spLocks noChangeArrowheads="1"/>
          </p:cNvSpPr>
          <p:nvPr/>
        </p:nvSpPr>
        <p:spPr bwMode="auto">
          <a:xfrm>
            <a:off x="5181600" y="6172200"/>
            <a:ext cx="335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rebuchet MS" pitchFamily="34" charset="0"/>
              </a:rPr>
              <a:t>Wind Speed:1956-2010</a:t>
            </a:r>
          </a:p>
        </p:txBody>
      </p:sp>
      <p:sp>
        <p:nvSpPr>
          <p:cNvPr id="182285" name="TextBox 12"/>
          <p:cNvSpPr txBox="1">
            <a:spLocks noChangeArrowheads="1"/>
          </p:cNvSpPr>
          <p:nvPr/>
        </p:nvSpPr>
        <p:spPr bwMode="auto">
          <a:xfrm>
            <a:off x="5380038" y="5181600"/>
            <a:ext cx="2773362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Significant decrease!</a:t>
            </a:r>
          </a:p>
        </p:txBody>
      </p:sp>
      <p:sp>
        <p:nvSpPr>
          <p:cNvPr id="182286" name="TextBox 13"/>
          <p:cNvSpPr txBox="1">
            <a:spLocks noChangeArrowheads="1"/>
          </p:cNvSpPr>
          <p:nvPr/>
        </p:nvSpPr>
        <p:spPr bwMode="auto">
          <a:xfrm>
            <a:off x="990600" y="3744913"/>
            <a:ext cx="245427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No significant change…</a:t>
            </a:r>
          </a:p>
        </p:txBody>
      </p:sp>
      <p:sp>
        <p:nvSpPr>
          <p:cNvPr id="182287" name="TextBox 14"/>
          <p:cNvSpPr txBox="1">
            <a:spLocks noChangeArrowheads="1"/>
          </p:cNvSpPr>
          <p:nvPr/>
        </p:nvSpPr>
        <p:spPr bwMode="auto">
          <a:xfrm>
            <a:off x="6238875" y="3267075"/>
            <a:ext cx="215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Lazzara et al. 2012</a:t>
            </a:r>
          </a:p>
        </p:txBody>
      </p:sp>
      <p:sp>
        <p:nvSpPr>
          <p:cNvPr id="182288" name="TextBox 15"/>
          <p:cNvSpPr txBox="1">
            <a:spLocks noChangeArrowheads="1"/>
          </p:cNvSpPr>
          <p:nvPr/>
        </p:nvSpPr>
        <p:spPr bwMode="auto">
          <a:xfrm>
            <a:off x="8301038" y="2859088"/>
            <a:ext cx="563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NSF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Title 1"/>
          <p:cNvSpPr>
            <a:spLocks noGrp="1"/>
          </p:cNvSpPr>
          <p:nvPr>
            <p:ph type="title"/>
          </p:nvPr>
        </p:nvSpPr>
        <p:spPr>
          <a:xfrm>
            <a:off x="288925" y="750888"/>
            <a:ext cx="3863975" cy="731837"/>
          </a:xfrm>
        </p:spPr>
        <p:txBody>
          <a:bodyPr/>
          <a:lstStyle/>
          <a:p>
            <a:r>
              <a:rPr lang="en-US" smtClean="0"/>
              <a:t>AWS Quality Control: IDL</a:t>
            </a:r>
          </a:p>
        </p:txBody>
      </p:sp>
      <p:graphicFrame>
        <p:nvGraphicFramePr>
          <p:cNvPr id="221186" name="Object 2"/>
          <p:cNvGraphicFramePr>
            <a:graphicFrameLocks noChangeAspect="1"/>
          </p:cNvGraphicFramePr>
          <p:nvPr/>
        </p:nvGraphicFramePr>
        <p:xfrm>
          <a:off x="3192463" y="112713"/>
          <a:ext cx="5816600" cy="3057525"/>
        </p:xfrm>
        <a:graphic>
          <a:graphicData uri="http://schemas.openxmlformats.org/presentationml/2006/ole">
            <p:oleObj spid="_x0000_s221186" name="Document" r:id="rId3" imgW="5943381" imgH="3124085" progId="Word.Document.12">
              <p:link updateAutomatic="1"/>
            </p:oleObj>
          </a:graphicData>
        </a:graphic>
      </p:graphicFrame>
      <p:graphicFrame>
        <p:nvGraphicFramePr>
          <p:cNvPr id="221187" name="Object 3"/>
          <p:cNvGraphicFramePr>
            <a:graphicFrameLocks noChangeAspect="1"/>
          </p:cNvGraphicFramePr>
          <p:nvPr/>
        </p:nvGraphicFramePr>
        <p:xfrm>
          <a:off x="190500" y="3208338"/>
          <a:ext cx="6627813" cy="3497262"/>
        </p:xfrm>
        <a:graphic>
          <a:graphicData uri="http://schemas.openxmlformats.org/presentationml/2006/ole">
            <p:oleObj spid="_x0000_s221187" name="Document" r:id="rId3" imgW="5943381" imgH="3136785" progId="Word.Document.12">
              <p:link updateAutomatic="1"/>
            </p:oleObj>
          </a:graphicData>
        </a:graphic>
      </p:graphicFrame>
      <p:sp>
        <p:nvSpPr>
          <p:cNvPr id="221189" name="TextBox 4"/>
          <p:cNvSpPr txBox="1">
            <a:spLocks noChangeArrowheads="1"/>
          </p:cNvSpPr>
          <p:nvPr/>
        </p:nvSpPr>
        <p:spPr bwMode="auto">
          <a:xfrm>
            <a:off x="306388" y="1890713"/>
            <a:ext cx="2770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Seefeldt and Keller,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7" name="Picture 3" descr="MarblePoint-2012-Ozone-AW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498" name="Title 1"/>
          <p:cNvSpPr>
            <a:spLocks noGrp="1"/>
          </p:cNvSpPr>
          <p:nvPr>
            <p:ph type="title"/>
          </p:nvPr>
        </p:nvSpPr>
        <p:spPr>
          <a:xfrm>
            <a:off x="612775" y="120650"/>
            <a:ext cx="7583488" cy="660400"/>
          </a:xfrm>
        </p:spPr>
        <p:txBody>
          <a:bodyPr/>
          <a:lstStyle/>
          <a:p>
            <a:pPr algn="ctr"/>
            <a:r>
              <a:rPr lang="en-US" smtClean="0"/>
              <a:t>Thank you!  Questions?</a:t>
            </a:r>
          </a:p>
        </p:txBody>
      </p:sp>
      <p:sp>
        <p:nvSpPr>
          <p:cNvPr id="234499" name="TextBox 4"/>
          <p:cNvSpPr txBox="1">
            <a:spLocks noChangeArrowheads="1"/>
          </p:cNvSpPr>
          <p:nvPr/>
        </p:nvSpPr>
        <p:spPr bwMode="auto">
          <a:xfrm>
            <a:off x="725488" y="5564188"/>
            <a:ext cx="7748587" cy="646112"/>
          </a:xfrm>
          <a:prstGeom prst="rect">
            <a:avLst/>
          </a:prstGeom>
          <a:solidFill>
            <a:srgbClr val="FFFFFF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Trebuchet MS" pitchFamily="34" charset="0"/>
              </a:rPr>
              <a:t>Marble Point AWS Ozone Site – photo courtesy of Lars Kalnajs, CU</a:t>
            </a:r>
          </a:p>
          <a:p>
            <a:pPr algn="ctr"/>
            <a:r>
              <a:rPr lang="en-US">
                <a:solidFill>
                  <a:srgbClr val="FF0000"/>
                </a:solidFill>
                <a:latin typeface="Trebuchet MS" pitchFamily="34" charset="0"/>
              </a:rPr>
              <a:t>Thanks to NSF OPP Grants #ANT-0838834, #ANT-0944018, &amp; #ANT-1043478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ChangeArrowheads="1"/>
          </p:cNvSpPr>
          <p:nvPr/>
        </p:nvSpPr>
        <p:spPr bwMode="auto">
          <a:xfrm>
            <a:off x="5867400" y="152400"/>
            <a:ext cx="320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22530" name="Picture 5" descr="AWS_Lazzara_Stearns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3810000"/>
            <a:ext cx="4114800" cy="2743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1" name="Picture 6" descr="SW01_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1638300"/>
            <a:ext cx="2590800" cy="19431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2" name="Picture 7" descr="aw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52400"/>
            <a:ext cx="2794000" cy="4191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3" name="Picture 9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646113"/>
            <a:ext cx="3048000" cy="304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4" name="Text Box 13"/>
          <p:cNvSpPr txBox="1">
            <a:spLocks noChangeArrowheads="1"/>
          </p:cNvSpPr>
          <p:nvPr/>
        </p:nvSpPr>
        <p:spPr bwMode="auto">
          <a:xfrm>
            <a:off x="441325" y="280988"/>
            <a:ext cx="2274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rebuchet MS" pitchFamily="34" charset="0"/>
              </a:rPr>
              <a:t>Weather Stations</a:t>
            </a:r>
          </a:p>
        </p:txBody>
      </p:sp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7315200" y="1600200"/>
            <a:ext cx="131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rebuchet MS" pitchFamily="34" charset="0"/>
              </a:rPr>
              <a:t>Teaching</a:t>
            </a:r>
          </a:p>
        </p:txBody>
      </p:sp>
      <p:sp>
        <p:nvSpPr>
          <p:cNvPr id="22536" name="Text Box 15"/>
          <p:cNvSpPr txBox="1">
            <a:spLocks noChangeArrowheads="1"/>
          </p:cNvSpPr>
          <p:nvPr/>
        </p:nvSpPr>
        <p:spPr bwMode="auto">
          <a:xfrm>
            <a:off x="7385050" y="3810000"/>
            <a:ext cx="130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rebuchet MS" pitchFamily="34" charset="0"/>
              </a:rPr>
              <a:t>Research</a:t>
            </a:r>
          </a:p>
        </p:txBody>
      </p:sp>
      <p:sp>
        <p:nvSpPr>
          <p:cNvPr id="22537" name="Text Box 16"/>
          <p:cNvSpPr txBox="1">
            <a:spLocks noChangeArrowheads="1"/>
          </p:cNvSpPr>
          <p:nvPr/>
        </p:nvSpPr>
        <p:spPr bwMode="auto">
          <a:xfrm>
            <a:off x="3352800" y="598488"/>
            <a:ext cx="130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rebuchet MS" pitchFamily="34" charset="0"/>
              </a:rPr>
              <a:t>Satellites</a:t>
            </a:r>
          </a:p>
        </p:txBody>
      </p:sp>
      <p:pic>
        <p:nvPicPr>
          <p:cNvPr id="22538" name="Picture 17" descr="89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95250"/>
            <a:ext cx="1905000" cy="1428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2539" name="Text Box 18"/>
          <p:cNvSpPr txBox="1">
            <a:spLocks noChangeArrowheads="1"/>
          </p:cNvSpPr>
          <p:nvPr/>
        </p:nvSpPr>
        <p:spPr bwMode="auto">
          <a:xfrm>
            <a:off x="7664450" y="304800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rebuchet MS" pitchFamily="34" charset="0"/>
              </a:rPr>
              <a:t>Service</a:t>
            </a:r>
          </a:p>
        </p:txBody>
      </p:sp>
      <p:sp>
        <p:nvSpPr>
          <p:cNvPr id="18445" name="TextBox 16"/>
          <p:cNvSpPr txBox="1">
            <a:spLocks noChangeArrowheads="1"/>
          </p:cNvSpPr>
          <p:nvPr/>
        </p:nvSpPr>
        <p:spPr bwMode="auto">
          <a:xfrm>
            <a:off x="3810000" y="0"/>
            <a:ext cx="2979738" cy="584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i="1" dirty="0">
                <a:solidFill>
                  <a:srgbClr val="FF0000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What we do….</a:t>
            </a:r>
          </a:p>
        </p:txBody>
      </p:sp>
      <p:pic>
        <p:nvPicPr>
          <p:cNvPr id="22541" name="Picture 17" descr="weather_matt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7825" y="3962400"/>
            <a:ext cx="1298575" cy="19510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42" name="Picture 18" descr="lazzara_kid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00200" y="4191000"/>
            <a:ext cx="2971800" cy="2352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43" name="Text Box 12"/>
          <p:cNvSpPr txBox="1">
            <a:spLocks noChangeArrowheads="1"/>
          </p:cNvSpPr>
          <p:nvPr/>
        </p:nvSpPr>
        <p:spPr bwMode="auto">
          <a:xfrm>
            <a:off x="2438400" y="417195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Trebuchet MS" pitchFamily="34" charset="0"/>
              </a:rPr>
              <a:t>Outreach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2216150" y="0"/>
            <a:ext cx="4365625" cy="533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FF0000"/>
                </a:solidFill>
                <a:latin typeface="Comic Sans MS" pitchFamily="-105" charset="0"/>
                <a:ea typeface="Comic Sans MS" pitchFamily="-105" charset="0"/>
                <a:cs typeface="Comic Sans MS" pitchFamily="-105" charset="0"/>
              </a:rPr>
              <a:t>Who we are…</a:t>
            </a:r>
          </a:p>
        </p:txBody>
      </p:sp>
      <p:pic>
        <p:nvPicPr>
          <p:cNvPr id="23554" name="Picture 6" descr="geo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1363" y="152400"/>
            <a:ext cx="1824037" cy="19192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5" name="Picture 9" descr="lin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514600"/>
            <a:ext cx="1592263" cy="18303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556" name="Text Box 12"/>
          <p:cNvSpPr txBox="1">
            <a:spLocks noChangeArrowheads="1"/>
          </p:cNvSpPr>
          <p:nvPr/>
        </p:nvSpPr>
        <p:spPr bwMode="auto">
          <a:xfrm>
            <a:off x="7388225" y="4343400"/>
            <a:ext cx="1450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rebuchet MS" pitchFamily="34" charset="0"/>
              </a:rPr>
              <a:t>Jonathan Thom</a:t>
            </a:r>
          </a:p>
        </p:txBody>
      </p:sp>
      <p:sp>
        <p:nvSpPr>
          <p:cNvPr id="23557" name="Text Box 13"/>
          <p:cNvSpPr txBox="1">
            <a:spLocks noChangeArrowheads="1"/>
          </p:cNvSpPr>
          <p:nvPr/>
        </p:nvSpPr>
        <p:spPr bwMode="auto">
          <a:xfrm>
            <a:off x="7261225" y="2057400"/>
            <a:ext cx="2416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rebuchet MS" pitchFamily="34" charset="0"/>
              </a:rPr>
              <a:t>George Weidner</a:t>
            </a:r>
          </a:p>
        </p:txBody>
      </p:sp>
      <p:sp>
        <p:nvSpPr>
          <p:cNvPr id="23558" name="Text Box 15"/>
          <p:cNvSpPr txBox="1">
            <a:spLocks noChangeArrowheads="1"/>
          </p:cNvSpPr>
          <p:nvPr/>
        </p:nvSpPr>
        <p:spPr bwMode="auto">
          <a:xfrm>
            <a:off x="2209800" y="3581400"/>
            <a:ext cx="4521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Trebuchet MS" pitchFamily="34" charset="0"/>
              </a:rPr>
              <a:t>Melissa Richards, Dr. John Cassano,     </a:t>
            </a:r>
          </a:p>
          <a:p>
            <a:r>
              <a:rPr lang="en-US" sz="1600">
                <a:latin typeface="Trebuchet MS" pitchFamily="34" charset="0"/>
              </a:rPr>
              <a:t>                Dr. Matthew Lazzara, Shelley Knuth</a:t>
            </a:r>
          </a:p>
        </p:txBody>
      </p:sp>
      <p:sp>
        <p:nvSpPr>
          <p:cNvPr id="23559" name="Text Box 16"/>
          <p:cNvSpPr txBox="1">
            <a:spLocks noChangeArrowheads="1"/>
          </p:cNvSpPr>
          <p:nvPr/>
        </p:nvSpPr>
        <p:spPr bwMode="auto">
          <a:xfrm>
            <a:off x="152400" y="2057400"/>
            <a:ext cx="2035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rebuchet MS" pitchFamily="34" charset="0"/>
              </a:rPr>
              <a:t>Dr. Matthew Lazzara</a:t>
            </a:r>
          </a:p>
        </p:txBody>
      </p:sp>
      <p:sp>
        <p:nvSpPr>
          <p:cNvPr id="23560" name="Text Box 18"/>
          <p:cNvSpPr txBox="1">
            <a:spLocks noChangeArrowheads="1"/>
          </p:cNvSpPr>
          <p:nvPr/>
        </p:nvSpPr>
        <p:spPr bwMode="auto">
          <a:xfrm>
            <a:off x="304800" y="6400800"/>
            <a:ext cx="1374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rebuchet MS" pitchFamily="34" charset="0"/>
              </a:rPr>
              <a:t>Elena Willmot</a:t>
            </a:r>
          </a:p>
        </p:txBody>
      </p:sp>
      <p:sp>
        <p:nvSpPr>
          <p:cNvPr id="23561" name="Text Box 20"/>
          <p:cNvSpPr txBox="1">
            <a:spLocks noChangeArrowheads="1"/>
          </p:cNvSpPr>
          <p:nvPr/>
        </p:nvSpPr>
        <p:spPr bwMode="auto">
          <a:xfrm>
            <a:off x="525463" y="4343400"/>
            <a:ext cx="1227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rebuchet MS" pitchFamily="34" charset="0"/>
              </a:rPr>
              <a:t>Linda Keller</a:t>
            </a:r>
          </a:p>
        </p:txBody>
      </p:sp>
      <p:sp>
        <p:nvSpPr>
          <p:cNvPr id="23562" name="Text Box 23"/>
          <p:cNvSpPr txBox="1">
            <a:spLocks noChangeArrowheads="1"/>
          </p:cNvSpPr>
          <p:nvPr/>
        </p:nvSpPr>
        <p:spPr bwMode="auto">
          <a:xfrm>
            <a:off x="5772150" y="6324600"/>
            <a:ext cx="11620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rebuchet MS" pitchFamily="34" charset="0"/>
              </a:rPr>
              <a:t>Nick Weber</a:t>
            </a:r>
          </a:p>
        </p:txBody>
      </p:sp>
      <p:sp>
        <p:nvSpPr>
          <p:cNvPr id="23563" name="Text Box 16"/>
          <p:cNvSpPr txBox="1">
            <a:spLocks noChangeArrowheads="1"/>
          </p:cNvSpPr>
          <p:nvPr/>
        </p:nvSpPr>
        <p:spPr bwMode="auto">
          <a:xfrm>
            <a:off x="7261225" y="6346825"/>
            <a:ext cx="2035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rebuchet MS" pitchFamily="34" charset="0"/>
              </a:rPr>
              <a:t>Lee Welhouse</a:t>
            </a:r>
          </a:p>
        </p:txBody>
      </p:sp>
      <p:pic>
        <p:nvPicPr>
          <p:cNvPr id="23564" name="Picture 8" descr="jonath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50100" y="2514600"/>
            <a:ext cx="17653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65" name="Picture 24" descr="DSCN210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8400" y="660400"/>
            <a:ext cx="3894138" cy="2921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66" name="TextBox 25"/>
          <p:cNvSpPr txBox="1">
            <a:spLocks noChangeArrowheads="1"/>
          </p:cNvSpPr>
          <p:nvPr/>
        </p:nvSpPr>
        <p:spPr bwMode="auto">
          <a:xfrm>
            <a:off x="4487863" y="5867400"/>
            <a:ext cx="1227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rebuchet MS" pitchFamily="34" charset="0"/>
                <a:cs typeface="Times New Roman" pitchFamily="18" charset="0"/>
              </a:rPr>
              <a:t>Joey Snarski</a:t>
            </a:r>
          </a:p>
        </p:txBody>
      </p:sp>
      <p:sp>
        <p:nvSpPr>
          <p:cNvPr id="23567" name="TextBox 26"/>
          <p:cNvSpPr txBox="1">
            <a:spLocks noChangeArrowheads="1"/>
          </p:cNvSpPr>
          <p:nvPr/>
        </p:nvSpPr>
        <p:spPr bwMode="auto">
          <a:xfrm>
            <a:off x="1828800" y="6135688"/>
            <a:ext cx="12239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Trebuchet MS" pitchFamily="34" charset="0"/>
                <a:cs typeface="Times New Roman" pitchFamily="18" charset="0"/>
              </a:rPr>
              <a:t>Dave </a:t>
            </a:r>
          </a:p>
          <a:p>
            <a:pPr algn="ctr"/>
            <a:r>
              <a:rPr lang="en-US" sz="1600">
                <a:latin typeface="Trebuchet MS" pitchFamily="34" charset="0"/>
                <a:cs typeface="Times New Roman" pitchFamily="18" charset="0"/>
              </a:rPr>
              <a:t>Mikolajczyk</a:t>
            </a:r>
          </a:p>
        </p:txBody>
      </p:sp>
      <p:pic>
        <p:nvPicPr>
          <p:cNvPr id="23568" name="Picture 23" descr="matt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8" y="141288"/>
            <a:ext cx="1662112" cy="1916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9" name="Picture 24" descr="davidm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28800" y="4440238"/>
            <a:ext cx="1241425" cy="16557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70" name="Picture 25" descr="elena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" y="4749800"/>
            <a:ext cx="1238250" cy="1651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71" name="Picture 26" descr="Joey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95800" y="4267200"/>
            <a:ext cx="1200150" cy="1600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72" name="Picture 28" descr="Lee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35800" y="4795838"/>
            <a:ext cx="2032000" cy="1524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73" name="Picture 22" descr="nick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34063" y="4876800"/>
            <a:ext cx="1023937" cy="1371600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pic>
      <p:pic>
        <p:nvPicPr>
          <p:cNvPr id="23574" name="Picture 23" descr="scott1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00400" y="4724400"/>
            <a:ext cx="1138238" cy="1524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3048000" y="6248400"/>
            <a:ext cx="152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rebuchet MS" pitchFamily="34" charset="0"/>
              </a:rPr>
              <a:t>Scott Trevorrow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ChangeArrowheads="1"/>
          </p:cNvSpPr>
          <p:nvPr/>
        </p:nvSpPr>
        <p:spPr bwMode="auto">
          <a:xfrm>
            <a:off x="685800" y="1222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  <a:latin typeface="Comic Sans MS" pitchFamily="66" charset="0"/>
              </a:rPr>
              <a:t>Antarctic Meteorology </a:t>
            </a:r>
            <a:br>
              <a:rPr lang="en-US" sz="4400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sz="3600">
                <a:solidFill>
                  <a:schemeClr val="tx2"/>
                </a:solidFill>
                <a:latin typeface="Comic Sans MS" pitchFamily="66" charset="0"/>
              </a:rPr>
              <a:t>How do we observe the weather?</a:t>
            </a:r>
            <a:endParaRPr lang="en-US" sz="440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92088" y="1676400"/>
            <a:ext cx="5562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latin typeface="Helvetica" pitchFamily="34" charset="0"/>
              </a:rPr>
              <a:t>Staffed Surface Observations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latin typeface="Helvetica" pitchFamily="34" charset="0"/>
              </a:rPr>
              <a:t>Radiosonde/Weather Balloons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latin typeface="Helvetica" pitchFamily="34" charset="0"/>
              </a:rPr>
              <a:t>Ships &amp; Buoys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latin typeface="Helvetica" pitchFamily="34" charset="0"/>
              </a:rPr>
              <a:t>Aircraft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FFFF00"/>
                </a:solidFill>
                <a:latin typeface="Helvetica" pitchFamily="34" charset="0"/>
              </a:rPr>
              <a:t>Automatic Weather Stations </a:t>
            </a:r>
            <a:endParaRPr lang="en-US" sz="2800">
              <a:solidFill>
                <a:srgbClr val="FFFF00"/>
              </a:solidFill>
              <a:latin typeface="Helvetica" pitchFamily="34" charset="0"/>
              <a:ea typeface="ＭＳ Ｐゴシック"/>
              <a:cs typeface="ＭＳ Ｐゴシック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latin typeface="Helvetica" pitchFamily="34" charset="0"/>
              </a:rPr>
              <a:t>Weather Satellite Studies</a:t>
            </a:r>
          </a:p>
          <a:p>
            <a:pPr marL="1200150" lvl="2" indent="-285750">
              <a:spcBef>
                <a:spcPct val="20000"/>
              </a:spcBef>
              <a:buFontTx/>
              <a:buChar char="–"/>
            </a:pPr>
            <a:r>
              <a:rPr lang="en-US" sz="2800">
                <a:latin typeface="Helvetica" pitchFamily="34" charset="0"/>
                <a:ea typeface="ＭＳ Ｐゴシック"/>
                <a:cs typeface="ＭＳ Ｐゴシック"/>
              </a:rPr>
              <a:t>Polar Orbiting</a:t>
            </a:r>
          </a:p>
          <a:p>
            <a:pPr marL="1200150" lvl="2" indent="-285750">
              <a:spcBef>
                <a:spcPct val="20000"/>
              </a:spcBef>
              <a:buFontTx/>
              <a:buChar char="–"/>
            </a:pPr>
            <a:r>
              <a:rPr lang="en-US" sz="2800">
                <a:solidFill>
                  <a:srgbClr val="FFFF00"/>
                </a:solidFill>
                <a:latin typeface="Helvetica" pitchFamily="34" charset="0"/>
                <a:ea typeface="ＭＳ Ｐゴシック"/>
                <a:cs typeface="ＭＳ Ｐゴシック"/>
              </a:rPr>
              <a:t>Via Satellite Composites</a:t>
            </a:r>
          </a:p>
          <a:p>
            <a:pPr marL="1200150" lvl="2" indent="-285750">
              <a:spcBef>
                <a:spcPct val="20000"/>
              </a:spcBef>
              <a:buFontTx/>
              <a:buChar char="–"/>
            </a:pPr>
            <a:endParaRPr lang="en-US" sz="2800">
              <a:solidFill>
                <a:srgbClr val="FF0000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25603" name="Picture 4" descr="USAP-Weath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962400"/>
            <a:ext cx="3186113" cy="23891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0225" y="1398588"/>
            <a:ext cx="3317875" cy="24876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3" descr="portmartin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30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200" b="1">
                <a:solidFill>
                  <a:srgbClr val="FFFF00"/>
                </a:solidFill>
                <a:latin typeface="Trebuchet MS" pitchFamily="34" charset="0"/>
              </a:rPr>
              <a:t>Wisconsin Automatic Weather Station (AWS)</a:t>
            </a:r>
          </a:p>
        </p:txBody>
      </p:sp>
      <p:sp>
        <p:nvSpPr>
          <p:cNvPr id="27651" name="Oval 4"/>
          <p:cNvSpPr>
            <a:spLocks noChangeArrowheads="1"/>
          </p:cNvSpPr>
          <p:nvPr/>
        </p:nvSpPr>
        <p:spPr bwMode="auto">
          <a:xfrm>
            <a:off x="3048000" y="2057400"/>
            <a:ext cx="8382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rebuchet MS" pitchFamily="34" charset="0"/>
            </a:endParaRP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5943600" y="1600200"/>
            <a:ext cx="2363788" cy="708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FFFF00"/>
                </a:solidFill>
                <a:latin typeface="Trebuchet MS" pitchFamily="34" charset="0"/>
              </a:rPr>
              <a:t>* Able to send data</a:t>
            </a:r>
          </a:p>
          <a:p>
            <a:pPr eaLnBrk="0" hangingPunct="0"/>
            <a:r>
              <a:rPr lang="en-US" sz="2000">
                <a:solidFill>
                  <a:srgbClr val="FFFF00"/>
                </a:solidFill>
                <a:latin typeface="Trebuchet MS" pitchFamily="34" charset="0"/>
              </a:rPr>
              <a:t>via satellite</a:t>
            </a:r>
          </a:p>
        </p:txBody>
      </p:sp>
      <p:sp>
        <p:nvSpPr>
          <p:cNvPr id="27653" name="Line 6"/>
          <p:cNvSpPr>
            <a:spLocks noChangeShapeType="1"/>
          </p:cNvSpPr>
          <p:nvPr/>
        </p:nvSpPr>
        <p:spPr bwMode="auto">
          <a:xfrm flipV="1">
            <a:off x="3962400" y="4038600"/>
            <a:ext cx="19812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Oval 7"/>
          <p:cNvSpPr>
            <a:spLocks noChangeArrowheads="1"/>
          </p:cNvSpPr>
          <p:nvPr/>
        </p:nvSpPr>
        <p:spPr bwMode="auto">
          <a:xfrm>
            <a:off x="3352800" y="4724400"/>
            <a:ext cx="6096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rebuchet MS" pitchFamily="34" charset="0"/>
            </a:endParaRPr>
          </a:p>
        </p:txBody>
      </p:sp>
      <p:sp>
        <p:nvSpPr>
          <p:cNvPr id="27655" name="Line 8"/>
          <p:cNvSpPr>
            <a:spLocks noChangeShapeType="1"/>
          </p:cNvSpPr>
          <p:nvPr/>
        </p:nvSpPr>
        <p:spPr bwMode="auto">
          <a:xfrm flipV="1">
            <a:off x="4038600" y="1981200"/>
            <a:ext cx="18288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6019800" y="3124200"/>
            <a:ext cx="2844800" cy="1938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FFFF00"/>
                </a:solidFill>
                <a:latin typeface="Trebuchet MS" pitchFamily="34" charset="0"/>
              </a:rPr>
              <a:t>* Small memory</a:t>
            </a:r>
          </a:p>
          <a:p>
            <a:pPr eaLnBrk="0" hangingPunct="0"/>
            <a:r>
              <a:rPr lang="en-US" sz="2000">
                <a:solidFill>
                  <a:srgbClr val="FFFF00"/>
                </a:solidFill>
                <a:latin typeface="Trebuchet MS" pitchFamily="34" charset="0"/>
              </a:rPr>
              <a:t>storage needs: Original</a:t>
            </a:r>
          </a:p>
          <a:p>
            <a:pPr eaLnBrk="0" hangingPunct="0"/>
            <a:r>
              <a:rPr lang="en-US" sz="2000">
                <a:solidFill>
                  <a:srgbClr val="FFFF00"/>
                </a:solidFill>
                <a:latin typeface="Trebuchet MS" pitchFamily="34" charset="0"/>
              </a:rPr>
              <a:t>AWS uses 256 bytes</a:t>
            </a:r>
          </a:p>
          <a:p>
            <a:pPr eaLnBrk="0" hangingPunct="0"/>
            <a:r>
              <a:rPr lang="en-US" sz="2000">
                <a:solidFill>
                  <a:srgbClr val="FFFF00"/>
                </a:solidFill>
                <a:latin typeface="Trebuchet MS" pitchFamily="34" charset="0"/>
              </a:rPr>
              <a:t>(Today ~16 kilobytes)</a:t>
            </a:r>
          </a:p>
          <a:p>
            <a:pPr eaLnBrk="0" hangingPunct="0"/>
            <a:r>
              <a:rPr lang="en-US" sz="2000">
                <a:solidFill>
                  <a:srgbClr val="FF0000"/>
                </a:solidFill>
                <a:latin typeface="Trebuchet MS" pitchFamily="34" charset="0"/>
              </a:rPr>
              <a:t>---------------------------</a:t>
            </a:r>
            <a:endParaRPr lang="en-US" sz="2000">
              <a:solidFill>
                <a:srgbClr val="FFFF00"/>
              </a:solidFill>
              <a:latin typeface="Trebuchet MS" pitchFamily="34" charset="0"/>
            </a:endParaRPr>
          </a:p>
          <a:p>
            <a:pPr eaLnBrk="0" hangingPunct="0"/>
            <a:r>
              <a:rPr lang="en-US" sz="2000">
                <a:solidFill>
                  <a:srgbClr val="FFFF00"/>
                </a:solidFill>
                <a:latin typeface="Trebuchet MS" pitchFamily="34" charset="0"/>
              </a:rPr>
              <a:t>Built for extreme cold</a:t>
            </a:r>
          </a:p>
        </p:txBody>
      </p:sp>
      <p:sp>
        <p:nvSpPr>
          <p:cNvPr id="27657" name="Oval 10"/>
          <p:cNvSpPr>
            <a:spLocks noChangeArrowheads="1"/>
          </p:cNvSpPr>
          <p:nvPr/>
        </p:nvSpPr>
        <p:spPr bwMode="auto">
          <a:xfrm>
            <a:off x="4495800" y="4724400"/>
            <a:ext cx="12192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rebuchet MS" pitchFamily="34" charset="0"/>
            </a:endParaRPr>
          </a:p>
        </p:txBody>
      </p:sp>
      <p:sp>
        <p:nvSpPr>
          <p:cNvPr id="27658" name="Line 11"/>
          <p:cNvSpPr>
            <a:spLocks noChangeShapeType="1"/>
          </p:cNvSpPr>
          <p:nvPr/>
        </p:nvSpPr>
        <p:spPr bwMode="auto">
          <a:xfrm>
            <a:off x="2971800" y="3581400"/>
            <a:ext cx="1676400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Text Box 12"/>
          <p:cNvSpPr txBox="1">
            <a:spLocks noChangeArrowheads="1"/>
          </p:cNvSpPr>
          <p:nvPr/>
        </p:nvSpPr>
        <p:spPr bwMode="auto">
          <a:xfrm>
            <a:off x="152400" y="1958975"/>
            <a:ext cx="2743200" cy="1631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solidFill>
                  <a:srgbClr val="FFFF00"/>
                </a:solidFill>
                <a:latin typeface="Trebuchet MS" pitchFamily="34" charset="0"/>
              </a:rPr>
              <a:t>*1300 Watt-Hours power used all year long (power used to run a 60 watt light</a:t>
            </a:r>
          </a:p>
          <a:p>
            <a:pPr eaLnBrk="0" hangingPunct="0"/>
            <a:r>
              <a:rPr lang="en-US" sz="2000">
                <a:solidFill>
                  <a:srgbClr val="FFFF00"/>
                </a:solidFill>
                <a:latin typeface="Trebuchet MS" pitchFamily="34" charset="0"/>
              </a:rPr>
              <a:t>bulb for ~22 days!)</a:t>
            </a:r>
          </a:p>
        </p:txBody>
      </p:sp>
      <p:sp>
        <p:nvSpPr>
          <p:cNvPr id="27660" name="Text Box 14"/>
          <p:cNvSpPr txBox="1">
            <a:spLocks noChangeArrowheads="1"/>
          </p:cNvSpPr>
          <p:nvPr/>
        </p:nvSpPr>
        <p:spPr bwMode="auto">
          <a:xfrm>
            <a:off x="6858000" y="6324600"/>
            <a:ext cx="208597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Trebuchet MS" pitchFamily="34" charset="0"/>
              </a:rPr>
              <a:t>Port Martin AWS 1994</a:t>
            </a:r>
            <a:endParaRPr lang="en-US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2012_AWS_Sites_ALL_0420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3" descr="d10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295400"/>
            <a:ext cx="1962150" cy="26162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185863" y="3563938"/>
            <a:ext cx="11128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Trebuchet MS" pitchFamily="34" charset="0"/>
              </a:rPr>
              <a:t>D-10 AWS</a:t>
            </a:r>
          </a:p>
        </p:txBody>
      </p:sp>
      <p:pic>
        <p:nvPicPr>
          <p:cNvPr id="29700" name="Picture 5" descr="awst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076700"/>
            <a:ext cx="4376738" cy="25527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768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7293</TotalTime>
  <Words>690</Words>
  <Application>Microsoft Macintosh PowerPoint</Application>
  <PresentationFormat>On-screen Show (4:3)</PresentationFormat>
  <Paragraphs>206</Paragraphs>
  <Slides>33</Slides>
  <Notes>7</Notes>
  <HiddenSlides>0</HiddenSlides>
  <MMClips>5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Design Template</vt:lpstr>
      </vt:variant>
      <vt:variant>
        <vt:i4>17</vt:i4>
      </vt:variant>
      <vt:variant>
        <vt:lpstr>Links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65" baseType="lpstr">
      <vt:lpstr>Trebuchet MS</vt:lpstr>
      <vt:lpstr>Arial</vt:lpstr>
      <vt:lpstr>Wingdings 2</vt:lpstr>
      <vt:lpstr>Calibri</vt:lpstr>
      <vt:lpstr>Comic Sans MS</vt:lpstr>
      <vt:lpstr>Times New Roman</vt:lpstr>
      <vt:lpstr>Helvetica</vt:lpstr>
      <vt:lpstr>ＭＳ Ｐゴシック</vt:lpstr>
      <vt:lpstr>Lucida Grande CY</vt:lpstr>
      <vt:lpstr>Revolution</vt:lpstr>
      <vt:lpstr>Revolution</vt:lpstr>
      <vt:lpstr>Revolution</vt:lpstr>
      <vt:lpstr>Revolution</vt:lpstr>
      <vt:lpstr>Revolution</vt:lpstr>
      <vt:lpstr>Revolution</vt:lpstr>
      <vt:lpstr>Revolution</vt:lpstr>
      <vt:lpstr>Revolution</vt:lpstr>
      <vt:lpstr>Revolution</vt:lpstr>
      <vt:lpstr>Revolution</vt:lpstr>
      <vt:lpstr>Revolution</vt:lpstr>
      <vt:lpstr>Revolution</vt:lpstr>
      <vt:lpstr>Revolution</vt:lpstr>
      <vt:lpstr>Revolution</vt:lpstr>
      <vt:lpstr>Revolution</vt:lpstr>
      <vt:lpstr>Revolution</vt:lpstr>
      <vt:lpstr>Revolution</vt:lpstr>
      <vt:lpstr>???</vt:lpstr>
      <vt:lpstr>???</vt:lpstr>
      <vt:lpstr>???</vt:lpstr>
      <vt:lpstr>???</vt:lpstr>
      <vt:lpstr>???</vt:lpstr>
      <vt:lpstr>???</vt:lpstr>
      <vt:lpstr>McIDAS at the AMRC</vt:lpstr>
      <vt:lpstr>In memory of: Dr. Neil Adams 1961-2012</vt:lpstr>
      <vt:lpstr>Outline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Go BiPolar!</vt:lpstr>
      <vt:lpstr>Slide 18</vt:lpstr>
      <vt:lpstr>Visible Composites…                          …thanks to Rick Kohrs!</vt:lpstr>
      <vt:lpstr>Slide 20</vt:lpstr>
      <vt:lpstr>Atmospheric Motion Vectors</vt:lpstr>
      <vt:lpstr>Slide 22</vt:lpstr>
      <vt:lpstr>With LEO/GEOAMV – Global Coverage!</vt:lpstr>
      <vt:lpstr>Slide 24</vt:lpstr>
      <vt:lpstr>AWS Observations – SDI * DCS * ARGOS</vt:lpstr>
      <vt:lpstr>Tracking Icebergs…via LEO command:</vt:lpstr>
      <vt:lpstr>Additional Examples of AMRC Special McIDAS-X usage….</vt:lpstr>
      <vt:lpstr>Servers, Services…</vt:lpstr>
      <vt:lpstr>Time-ordering Reanalysis with Antarctic Composites: McIDAS-V … thanks to Jay Heinzelman + others</vt:lpstr>
      <vt:lpstr>AMRC’s RAMADDA (Thank you Unidata)</vt:lpstr>
      <vt:lpstr>South Pole Climatology Project: MatLab</vt:lpstr>
      <vt:lpstr>AWS Quality Control: IDL</vt:lpstr>
      <vt:lpstr>Thank you!  Questions?</vt:lpstr>
    </vt:vector>
  </TitlesOfParts>
  <Company>UW Madison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McIDAS at the AMRC</dc:title>
  <dc:creator>Matthew Lazzara</dc:creator>
  <cp:lastModifiedBy>barryr</cp:lastModifiedBy>
  <cp:revision>40</cp:revision>
  <cp:lastPrinted>2012-05-05T19:57:18Z</cp:lastPrinted>
  <dcterms:created xsi:type="dcterms:W3CDTF">2012-05-07T19:09:05Z</dcterms:created>
  <dcterms:modified xsi:type="dcterms:W3CDTF">2012-05-17T16:35:59Z</dcterms:modified>
</cp:coreProperties>
</file>