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98"/>
  </p:notesMasterIdLst>
  <p:sldIdLst>
    <p:sldId id="256" r:id="rId2"/>
    <p:sldId id="273" r:id="rId3"/>
    <p:sldId id="289" r:id="rId4"/>
    <p:sldId id="257" r:id="rId5"/>
    <p:sldId id="268" r:id="rId6"/>
    <p:sldId id="339" r:id="rId7"/>
    <p:sldId id="417" r:id="rId8"/>
    <p:sldId id="418" r:id="rId9"/>
    <p:sldId id="419" r:id="rId10"/>
    <p:sldId id="420" r:id="rId11"/>
    <p:sldId id="402" r:id="rId12"/>
    <p:sldId id="403" r:id="rId13"/>
    <p:sldId id="404" r:id="rId14"/>
    <p:sldId id="405" r:id="rId15"/>
    <p:sldId id="392" r:id="rId16"/>
    <p:sldId id="370" r:id="rId17"/>
    <p:sldId id="267" r:id="rId18"/>
    <p:sldId id="364" r:id="rId19"/>
    <p:sldId id="302" r:id="rId20"/>
    <p:sldId id="303" r:id="rId21"/>
    <p:sldId id="340" r:id="rId22"/>
    <p:sldId id="341" r:id="rId23"/>
    <p:sldId id="342" r:id="rId24"/>
    <p:sldId id="343" r:id="rId25"/>
    <p:sldId id="344" r:id="rId26"/>
    <p:sldId id="345" r:id="rId27"/>
    <p:sldId id="357" r:id="rId28"/>
    <p:sldId id="358" r:id="rId29"/>
    <p:sldId id="359" r:id="rId30"/>
    <p:sldId id="349" r:id="rId31"/>
    <p:sldId id="350" r:id="rId32"/>
    <p:sldId id="353" r:id="rId33"/>
    <p:sldId id="401" r:id="rId34"/>
    <p:sldId id="393" r:id="rId35"/>
    <p:sldId id="394" r:id="rId36"/>
    <p:sldId id="395" r:id="rId37"/>
    <p:sldId id="396" r:id="rId38"/>
    <p:sldId id="351" r:id="rId39"/>
    <p:sldId id="312" r:id="rId40"/>
    <p:sldId id="416" r:id="rId41"/>
    <p:sldId id="346" r:id="rId42"/>
    <p:sldId id="354" r:id="rId43"/>
    <p:sldId id="369" r:id="rId44"/>
    <p:sldId id="310" r:id="rId45"/>
    <p:sldId id="355" r:id="rId46"/>
    <p:sldId id="368" r:id="rId47"/>
    <p:sldId id="373" r:id="rId48"/>
    <p:sldId id="372" r:id="rId49"/>
    <p:sldId id="374" r:id="rId50"/>
    <p:sldId id="375" r:id="rId51"/>
    <p:sldId id="378" r:id="rId52"/>
    <p:sldId id="377" r:id="rId53"/>
    <p:sldId id="376" r:id="rId54"/>
    <p:sldId id="414" r:id="rId55"/>
    <p:sldId id="415" r:id="rId56"/>
    <p:sldId id="400" r:id="rId57"/>
    <p:sldId id="277" r:id="rId58"/>
    <p:sldId id="278" r:id="rId59"/>
    <p:sldId id="279" r:id="rId60"/>
    <p:sldId id="280" r:id="rId61"/>
    <p:sldId id="290" r:id="rId62"/>
    <p:sldId id="292" r:id="rId63"/>
    <p:sldId id="293" r:id="rId64"/>
    <p:sldId id="294" r:id="rId65"/>
    <p:sldId id="295" r:id="rId66"/>
    <p:sldId id="291" r:id="rId67"/>
    <p:sldId id="281" r:id="rId68"/>
    <p:sldId id="282" r:id="rId69"/>
    <p:sldId id="283" r:id="rId70"/>
    <p:sldId id="285" r:id="rId71"/>
    <p:sldId id="286" r:id="rId72"/>
    <p:sldId id="408" r:id="rId73"/>
    <p:sldId id="409" r:id="rId74"/>
    <p:sldId id="410" r:id="rId75"/>
    <p:sldId id="411" r:id="rId76"/>
    <p:sldId id="412" r:id="rId77"/>
    <p:sldId id="406" r:id="rId78"/>
    <p:sldId id="413" r:id="rId79"/>
    <p:sldId id="407" r:id="rId80"/>
    <p:sldId id="387" r:id="rId81"/>
    <p:sldId id="320" r:id="rId82"/>
    <p:sldId id="301" r:id="rId83"/>
    <p:sldId id="314" r:id="rId84"/>
    <p:sldId id="315" r:id="rId85"/>
    <p:sldId id="334" r:id="rId86"/>
    <p:sldId id="399" r:id="rId87"/>
    <p:sldId id="397" r:id="rId88"/>
    <p:sldId id="398" r:id="rId89"/>
    <p:sldId id="384" r:id="rId90"/>
    <p:sldId id="385" r:id="rId91"/>
    <p:sldId id="386" r:id="rId92"/>
    <p:sldId id="324" r:id="rId93"/>
    <p:sldId id="325" r:id="rId94"/>
    <p:sldId id="275" r:id="rId95"/>
    <p:sldId id="304" r:id="rId96"/>
    <p:sldId id="383"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5FE"/>
    <a:srgbClr val="006600"/>
    <a:srgbClr val="008000"/>
    <a:srgbClr val="5AA037"/>
    <a:srgbClr val="5A9F37"/>
    <a:srgbClr val="8FA4FF"/>
    <a:srgbClr val="FF9900"/>
    <a:srgbClr val="FF0000"/>
    <a:srgbClr val="95B5F5"/>
    <a:srgbClr val="CBDAFD"/>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62" autoAdjust="0"/>
    <p:restoredTop sz="90818" autoAdjust="0"/>
  </p:normalViewPr>
  <p:slideViewPr>
    <p:cSldViewPr>
      <p:cViewPr>
        <p:scale>
          <a:sx n="50" d="100"/>
          <a:sy n="50" d="100"/>
        </p:scale>
        <p:origin x="-1896" y="-4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946CF8-0CF1-420D-AA2F-5587892411BB}" type="datetimeFigureOut">
              <a:rPr lang="en-US" smtClean="0"/>
              <a:pPr/>
              <a:t>5/7/2012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388DBB-B7EC-4EA0-8A0F-916237568FD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ftp://satepsanone.nesdis.noaa.gov/ppp/dhan/GOES_STRAY_LIGHT_TEST_DATA/"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ftp://dcarchive-new.ssec.wisc.edu/data2/oper/straylight/areas/" TargetMode="External"/><Relationship Id="rId4" Type="http://schemas.openxmlformats.org/officeDocument/2006/relationships/hyperlink" Target="ftp://satepsanone.nesdis.noaa.gov/ppp/dhan/areadata"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spaceref.com/news/viewpr.html?pid=32679"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oiswww.eumetsat.org/IPPS/html/latestImages.html" TargetMode="External"/><Relationship Id="rId4" Type="http://schemas.openxmlformats.org/officeDocument/2006/relationships/hyperlink" Target="http://www.n2yo.com/satellite/?s=29499"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spaceref.com/news/viewpr.html?pid=32679"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atdat.ngdc.noaa.gov/sem/goes/data/new_plots/latest/goes15/g15_summary_latest108days.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Coordinate with users on anomaly impacts, operational transitions, future continuity planning.</a:t>
            </a:r>
          </a:p>
          <a:p>
            <a:r>
              <a:rPr lang="en-US" dirty="0" smtClean="0"/>
              <a:t>Personally, I presently use </a:t>
            </a:r>
            <a:r>
              <a:rPr lang="en-US" dirty="0" err="1" smtClean="0"/>
              <a:t>McIDAS</a:t>
            </a:r>
            <a:r>
              <a:rPr lang="en-US" dirty="0" smtClean="0"/>
              <a:t> primarily</a:t>
            </a:r>
            <a:r>
              <a:rPr lang="en-US" baseline="0" dirty="0" smtClean="0"/>
              <a:t> as an ad hoc diagnostic tool for interrogating availability and timeliness off ESPC PG &amp; PD, so feel free to quiz me on </a:t>
            </a:r>
            <a:r>
              <a:rPr lang="en-US" baseline="0" dirty="0" err="1" smtClean="0"/>
              <a:t>McIDAS</a:t>
            </a:r>
            <a:r>
              <a:rPr lang="en-US" baseline="0" dirty="0" smtClean="0"/>
              <a:t>, but may defer questions to Bonnie, Russ, Jess, Tony, &amp; Gregg.</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a:noFill/>
          <a:ln/>
        </p:spPr>
        <p:txBody>
          <a:bodyPr/>
          <a:lstStyle/>
          <a:p>
            <a:r>
              <a:rPr lang="en-US" dirty="0" smtClean="0"/>
              <a:t>Per</a:t>
            </a:r>
            <a:r>
              <a:rPr lang="en-US" baseline="0" dirty="0" smtClean="0"/>
              <a:t> Bonnie added MOD, MOS, FY2D, FOS</a:t>
            </a:r>
          </a:p>
          <a:p>
            <a:r>
              <a:rPr lang="en-US" baseline="0" dirty="0" smtClean="0"/>
              <a:t>Per Tom added PUB</a:t>
            </a:r>
            <a:endParaRPr lang="en-US" dirty="0" smtClean="0"/>
          </a:p>
        </p:txBody>
      </p:sp>
      <p:sp>
        <p:nvSpPr>
          <p:cNvPr id="143364" name="Slide Number Placeholder 3"/>
          <p:cNvSpPr>
            <a:spLocks noGrp="1"/>
          </p:cNvSpPr>
          <p:nvPr>
            <p:ph type="sldNum" sz="quarter" idx="5"/>
          </p:nvPr>
        </p:nvSpPr>
        <p:spPr>
          <a:noFill/>
        </p:spPr>
        <p:txBody>
          <a:bodyPr/>
          <a:lstStyle/>
          <a:p>
            <a:pPr defTabSz="912715"/>
            <a:fld id="{662E2155-AAFF-4D32-80CE-C44E8AF215AB}" type="slidenum">
              <a:rPr lang="en-US" smtClean="0">
                <a:cs typeface="Arial" pitchFamily="34" charset="0"/>
              </a:rPr>
              <a:pPr defTabSz="912715"/>
              <a:t>12</a:t>
            </a:fld>
            <a:endParaRPr lang="en-US" dirty="0" smtClean="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OSDPD also manages NOAA’s Satellite Services including Search and Rescue, Data Collection, Low Rate Information Transmission, and data/product rebroadcast including GVAR, HRPT/APT,</a:t>
            </a:r>
            <a:r>
              <a:rPr lang="en-US" baseline="0" dirty="0" smtClean="0"/>
              <a:t> and GeoNETCAST. We partner with NWS to provide data and products through the Emergency Managers’ Weather Information Network. </a:t>
            </a:r>
            <a:endParaRPr lang="en-US" dirty="0"/>
          </a:p>
        </p:txBody>
      </p:sp>
      <p:sp>
        <p:nvSpPr>
          <p:cNvPr id="4" name="Slide Number Placeholder 3"/>
          <p:cNvSpPr>
            <a:spLocks noGrp="1"/>
          </p:cNvSpPr>
          <p:nvPr>
            <p:ph type="sldNum" sz="quarter" idx="10"/>
          </p:nvPr>
        </p:nvSpPr>
        <p:spPr/>
        <p:txBody>
          <a:bodyPr/>
          <a:lstStyle/>
          <a:p>
            <a:fld id="{D0BE6A15-CAE1-47B9-ADB1-33F17F522B9A}"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normAutofit fontScale="85000" lnSpcReduction="20000"/>
          </a:bodyPr>
          <a:lstStyle/>
          <a:p>
            <a:endParaRPr lang="en-US" dirty="0" smtClean="0">
              <a:latin typeface="Arial" pitchFamily="34" charset="0"/>
              <a:ea typeface="ＭＳ Ｐゴシック"/>
            </a:endParaRPr>
          </a:p>
        </p:txBody>
      </p:sp>
      <p:sp>
        <p:nvSpPr>
          <p:cNvPr id="90116" name="Slide Number Placeholder 3"/>
          <p:cNvSpPr>
            <a:spLocks noGrp="1"/>
          </p:cNvSpPr>
          <p:nvPr>
            <p:ph type="sldNum" sz="quarter" idx="5"/>
          </p:nvPr>
        </p:nvSpPr>
        <p:spPr>
          <a:noFill/>
        </p:spPr>
        <p:txBody>
          <a:bodyPr/>
          <a:lstStyle/>
          <a:p>
            <a:pPr defTabSz="906474"/>
            <a:fld id="{EDFE55B3-18F5-4814-93A4-DE59234B493C}" type="slidenum">
              <a:rPr lang="en-US" smtClean="0">
                <a:latin typeface="Arial" pitchFamily="34" charset="0"/>
                <a:ea typeface="ＭＳ Ｐゴシック"/>
                <a:cs typeface="ＭＳ Ｐゴシック"/>
              </a:rPr>
              <a:pPr defTabSz="906474"/>
              <a:t>18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BA344659-0514-417F-8C61-40B8D4624668}" type="slidenum">
              <a:rPr lang="en-US"/>
              <a:pPr/>
              <a:t>20</a:t>
            </a:fld>
            <a:endParaRPr lang="en-US"/>
          </a:p>
        </p:txBody>
      </p:sp>
      <p:sp>
        <p:nvSpPr>
          <p:cNvPr id="1700866" name="Rectangle 2"/>
          <p:cNvSpPr>
            <a:spLocks noChangeArrowheads="1"/>
          </p:cNvSpPr>
          <p:nvPr/>
        </p:nvSpPr>
        <p:spPr bwMode="auto">
          <a:xfrm>
            <a:off x="3885892" y="0"/>
            <a:ext cx="2972108" cy="454803"/>
          </a:xfrm>
          <a:prstGeom prst="rect">
            <a:avLst/>
          </a:prstGeom>
          <a:noFill/>
          <a:ln w="12700">
            <a:noFill/>
            <a:miter lim="800000"/>
            <a:headEnd/>
            <a:tailEnd/>
          </a:ln>
          <a:effectLst/>
        </p:spPr>
        <p:txBody>
          <a:bodyPr wrap="none" lIns="88887" tIns="44444" rIns="88887" bIns="44444" anchor="ctr"/>
          <a:lstStyle/>
          <a:p>
            <a:endParaRPr lang="en-US"/>
          </a:p>
        </p:txBody>
      </p:sp>
      <p:sp>
        <p:nvSpPr>
          <p:cNvPr id="1700867" name="Rectangle 3"/>
          <p:cNvSpPr>
            <a:spLocks noChangeArrowheads="1"/>
          </p:cNvSpPr>
          <p:nvPr/>
        </p:nvSpPr>
        <p:spPr bwMode="auto">
          <a:xfrm>
            <a:off x="3885892" y="8686104"/>
            <a:ext cx="2972108" cy="457896"/>
          </a:xfrm>
          <a:prstGeom prst="rect">
            <a:avLst/>
          </a:prstGeom>
          <a:noFill/>
          <a:ln w="12700">
            <a:noFill/>
            <a:miter lim="800000"/>
            <a:headEnd/>
            <a:tailEnd/>
          </a:ln>
          <a:effectLst/>
        </p:spPr>
        <p:txBody>
          <a:bodyPr lIns="18993" tIns="0" rIns="18993" bIns="0" anchor="b"/>
          <a:lstStyle/>
          <a:p>
            <a:pPr algn="r" defTabSz="912025"/>
            <a:r>
              <a:rPr lang="en-US" sz="1000" i="1" dirty="0">
                <a:latin typeface="Times New Roman" pitchFamily="18" charset="0"/>
              </a:rPr>
              <a:t>1</a:t>
            </a:r>
          </a:p>
        </p:txBody>
      </p:sp>
      <p:sp>
        <p:nvSpPr>
          <p:cNvPr id="1700868" name="Rectangle 4"/>
          <p:cNvSpPr>
            <a:spLocks noChangeArrowheads="1"/>
          </p:cNvSpPr>
          <p:nvPr/>
        </p:nvSpPr>
        <p:spPr bwMode="auto">
          <a:xfrm>
            <a:off x="1" y="8686104"/>
            <a:ext cx="2972108" cy="457896"/>
          </a:xfrm>
          <a:prstGeom prst="rect">
            <a:avLst/>
          </a:prstGeom>
          <a:noFill/>
          <a:ln w="12700">
            <a:noFill/>
            <a:miter lim="800000"/>
            <a:headEnd/>
            <a:tailEnd/>
          </a:ln>
          <a:effectLst/>
        </p:spPr>
        <p:txBody>
          <a:bodyPr wrap="none" lIns="88887" tIns="44444" rIns="88887" bIns="44444" anchor="ctr"/>
          <a:lstStyle/>
          <a:p>
            <a:endParaRPr lang="en-US"/>
          </a:p>
        </p:txBody>
      </p:sp>
      <p:sp>
        <p:nvSpPr>
          <p:cNvPr id="1700869" name="Rectangle 5"/>
          <p:cNvSpPr>
            <a:spLocks noChangeArrowheads="1"/>
          </p:cNvSpPr>
          <p:nvPr/>
        </p:nvSpPr>
        <p:spPr bwMode="auto">
          <a:xfrm>
            <a:off x="1" y="0"/>
            <a:ext cx="2972108" cy="454803"/>
          </a:xfrm>
          <a:prstGeom prst="rect">
            <a:avLst/>
          </a:prstGeom>
          <a:noFill/>
          <a:ln w="12700">
            <a:noFill/>
            <a:miter lim="800000"/>
            <a:headEnd/>
            <a:tailEnd/>
          </a:ln>
          <a:effectLst/>
        </p:spPr>
        <p:txBody>
          <a:bodyPr wrap="none" lIns="88887" tIns="44444" rIns="88887" bIns="44444" anchor="ctr"/>
          <a:lstStyle/>
          <a:p>
            <a:endParaRPr lang="en-US"/>
          </a:p>
        </p:txBody>
      </p:sp>
      <p:sp>
        <p:nvSpPr>
          <p:cNvPr id="1700870" name="Rectangle 6"/>
          <p:cNvSpPr>
            <a:spLocks noGrp="1" noRot="1" noChangeAspect="1" noChangeArrowheads="1" noTextEdit="1"/>
          </p:cNvSpPr>
          <p:nvPr>
            <p:ph type="sldImg"/>
          </p:nvPr>
        </p:nvSpPr>
        <p:spPr>
          <a:xfrm>
            <a:off x="1152525" y="690563"/>
            <a:ext cx="4554538" cy="3417887"/>
          </a:xfrm>
          <a:ln w="12700" cap="flat">
            <a:solidFill>
              <a:schemeClr val="tx1"/>
            </a:solidFill>
          </a:ln>
        </p:spPr>
      </p:sp>
      <p:sp>
        <p:nvSpPr>
          <p:cNvPr id="1700871" name="Rectangle 7"/>
          <p:cNvSpPr>
            <a:spLocks noGrp="1" noChangeArrowheads="1"/>
          </p:cNvSpPr>
          <p:nvPr>
            <p:ph type="body" idx="1"/>
          </p:nvPr>
        </p:nvSpPr>
        <p:spPr>
          <a:xfrm>
            <a:off x="912246" y="4342279"/>
            <a:ext cx="5031969" cy="3854990"/>
          </a:xfrm>
          <a:ln/>
        </p:spPr>
        <p:txBody>
          <a:bodyPr lIns="85468" tIns="45900" rIns="85468" bIns="45900">
            <a:normAutofit lnSpcReduction="10000"/>
          </a:bodyPr>
          <a:lstStyle/>
          <a:p>
            <a:pPr>
              <a:lnSpc>
                <a:spcPct val="89000"/>
              </a:lnSpc>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BA344659-0514-417F-8C61-40B8D4624668}" type="slidenum">
              <a:rPr lang="en-US"/>
              <a:pPr/>
              <a:t>21</a:t>
            </a:fld>
            <a:endParaRPr lang="en-US"/>
          </a:p>
        </p:txBody>
      </p:sp>
      <p:sp>
        <p:nvSpPr>
          <p:cNvPr id="1700866" name="Rectangle 2"/>
          <p:cNvSpPr>
            <a:spLocks noChangeArrowheads="1"/>
          </p:cNvSpPr>
          <p:nvPr/>
        </p:nvSpPr>
        <p:spPr bwMode="auto">
          <a:xfrm>
            <a:off x="3885892" y="0"/>
            <a:ext cx="2972108" cy="454803"/>
          </a:xfrm>
          <a:prstGeom prst="rect">
            <a:avLst/>
          </a:prstGeom>
          <a:noFill/>
          <a:ln w="12700">
            <a:noFill/>
            <a:miter lim="800000"/>
            <a:headEnd/>
            <a:tailEnd/>
          </a:ln>
          <a:effectLst/>
        </p:spPr>
        <p:txBody>
          <a:bodyPr wrap="none" lIns="88887" tIns="44444" rIns="88887" bIns="44444" anchor="ctr"/>
          <a:lstStyle/>
          <a:p>
            <a:endParaRPr lang="en-US"/>
          </a:p>
        </p:txBody>
      </p:sp>
      <p:sp>
        <p:nvSpPr>
          <p:cNvPr id="1700867" name="Rectangle 3"/>
          <p:cNvSpPr>
            <a:spLocks noChangeArrowheads="1"/>
          </p:cNvSpPr>
          <p:nvPr/>
        </p:nvSpPr>
        <p:spPr bwMode="auto">
          <a:xfrm>
            <a:off x="3885892" y="8686104"/>
            <a:ext cx="2972108" cy="457896"/>
          </a:xfrm>
          <a:prstGeom prst="rect">
            <a:avLst/>
          </a:prstGeom>
          <a:noFill/>
          <a:ln w="12700">
            <a:noFill/>
            <a:miter lim="800000"/>
            <a:headEnd/>
            <a:tailEnd/>
          </a:ln>
          <a:effectLst/>
        </p:spPr>
        <p:txBody>
          <a:bodyPr lIns="18993" tIns="0" rIns="18993" bIns="0" anchor="b"/>
          <a:lstStyle/>
          <a:p>
            <a:pPr algn="r" defTabSz="912025"/>
            <a:r>
              <a:rPr lang="en-US" sz="1000" i="1" dirty="0">
                <a:latin typeface="Times New Roman" pitchFamily="18" charset="0"/>
              </a:rPr>
              <a:t>1</a:t>
            </a:r>
          </a:p>
        </p:txBody>
      </p:sp>
      <p:sp>
        <p:nvSpPr>
          <p:cNvPr id="1700868" name="Rectangle 4"/>
          <p:cNvSpPr>
            <a:spLocks noChangeArrowheads="1"/>
          </p:cNvSpPr>
          <p:nvPr/>
        </p:nvSpPr>
        <p:spPr bwMode="auto">
          <a:xfrm>
            <a:off x="1" y="8686104"/>
            <a:ext cx="2972108" cy="457896"/>
          </a:xfrm>
          <a:prstGeom prst="rect">
            <a:avLst/>
          </a:prstGeom>
          <a:noFill/>
          <a:ln w="12700">
            <a:noFill/>
            <a:miter lim="800000"/>
            <a:headEnd/>
            <a:tailEnd/>
          </a:ln>
          <a:effectLst/>
        </p:spPr>
        <p:txBody>
          <a:bodyPr wrap="none" lIns="88887" tIns="44444" rIns="88887" bIns="44444" anchor="ctr"/>
          <a:lstStyle/>
          <a:p>
            <a:endParaRPr lang="en-US"/>
          </a:p>
        </p:txBody>
      </p:sp>
      <p:sp>
        <p:nvSpPr>
          <p:cNvPr id="1700869" name="Rectangle 5"/>
          <p:cNvSpPr>
            <a:spLocks noChangeArrowheads="1"/>
          </p:cNvSpPr>
          <p:nvPr/>
        </p:nvSpPr>
        <p:spPr bwMode="auto">
          <a:xfrm>
            <a:off x="1" y="0"/>
            <a:ext cx="2972108" cy="454803"/>
          </a:xfrm>
          <a:prstGeom prst="rect">
            <a:avLst/>
          </a:prstGeom>
          <a:noFill/>
          <a:ln w="12700">
            <a:noFill/>
            <a:miter lim="800000"/>
            <a:headEnd/>
            <a:tailEnd/>
          </a:ln>
          <a:effectLst/>
        </p:spPr>
        <p:txBody>
          <a:bodyPr wrap="none" lIns="88887" tIns="44444" rIns="88887" bIns="44444" anchor="ctr"/>
          <a:lstStyle/>
          <a:p>
            <a:endParaRPr lang="en-US"/>
          </a:p>
        </p:txBody>
      </p:sp>
      <p:sp>
        <p:nvSpPr>
          <p:cNvPr id="1700870" name="Rectangle 6"/>
          <p:cNvSpPr>
            <a:spLocks noGrp="1" noRot="1" noChangeAspect="1" noChangeArrowheads="1" noTextEdit="1"/>
          </p:cNvSpPr>
          <p:nvPr>
            <p:ph type="sldImg"/>
          </p:nvPr>
        </p:nvSpPr>
        <p:spPr>
          <a:xfrm>
            <a:off x="1152525" y="690563"/>
            <a:ext cx="4554538" cy="3417887"/>
          </a:xfrm>
          <a:ln w="12700" cap="flat">
            <a:solidFill>
              <a:schemeClr val="tx1"/>
            </a:solidFill>
          </a:ln>
        </p:spPr>
      </p:sp>
      <p:sp>
        <p:nvSpPr>
          <p:cNvPr id="1700871" name="Rectangle 7"/>
          <p:cNvSpPr>
            <a:spLocks noGrp="1" noChangeArrowheads="1"/>
          </p:cNvSpPr>
          <p:nvPr>
            <p:ph type="body" idx="1"/>
          </p:nvPr>
        </p:nvSpPr>
        <p:spPr>
          <a:xfrm>
            <a:off x="912246" y="4342279"/>
            <a:ext cx="5031969" cy="3854990"/>
          </a:xfrm>
          <a:ln/>
        </p:spPr>
        <p:txBody>
          <a:bodyPr lIns="85468" tIns="45900" rIns="85468" bIns="45900">
            <a:normAutofit lnSpcReduction="10000"/>
          </a:bodyPr>
          <a:lstStyle/>
          <a:p>
            <a:pPr>
              <a:lnSpc>
                <a:spcPct val="89000"/>
              </a:lnSpc>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715F9A63-9D5D-4BF5-BA21-AC61C2AC9893}" type="slidenum">
              <a:rPr lang="en-US">
                <a:latin typeface="Arial" pitchFamily="34" charset="0"/>
              </a:rPr>
              <a:pPr/>
              <a:t>24</a:t>
            </a:fld>
            <a:endParaRPr lang="en-US">
              <a:latin typeface="Arial" pitchFamily="34" charset="0"/>
            </a:endParaRPr>
          </a:p>
        </p:txBody>
      </p:sp>
      <p:sp>
        <p:nvSpPr>
          <p:cNvPr id="11267" name="Rectangle 2"/>
          <p:cNvSpPr>
            <a:spLocks noChangeArrowheads="1"/>
          </p:cNvSpPr>
          <p:nvPr/>
        </p:nvSpPr>
        <p:spPr bwMode="auto">
          <a:xfrm>
            <a:off x="3886408" y="1"/>
            <a:ext cx="2971593" cy="455011"/>
          </a:xfrm>
          <a:prstGeom prst="rect">
            <a:avLst/>
          </a:prstGeom>
          <a:noFill/>
          <a:ln w="12700">
            <a:noFill/>
            <a:miter lim="800000"/>
            <a:headEnd/>
            <a:tailEnd/>
          </a:ln>
        </p:spPr>
        <p:txBody>
          <a:bodyPr wrap="none" lIns="89867" tIns="44934" rIns="89867" bIns="44934" anchor="ctr"/>
          <a:lstStyle/>
          <a:p>
            <a:endParaRPr lang="en-US"/>
          </a:p>
        </p:txBody>
      </p:sp>
      <p:sp>
        <p:nvSpPr>
          <p:cNvPr id="11268" name="Rectangle 3"/>
          <p:cNvSpPr>
            <a:spLocks noChangeArrowheads="1"/>
          </p:cNvSpPr>
          <p:nvPr/>
        </p:nvSpPr>
        <p:spPr bwMode="auto">
          <a:xfrm>
            <a:off x="3886408" y="8685863"/>
            <a:ext cx="2971593" cy="458138"/>
          </a:xfrm>
          <a:prstGeom prst="rect">
            <a:avLst/>
          </a:prstGeom>
          <a:noFill/>
          <a:ln w="12700">
            <a:noFill/>
            <a:miter lim="800000"/>
            <a:headEnd/>
            <a:tailEnd/>
          </a:ln>
        </p:spPr>
        <p:txBody>
          <a:bodyPr lIns="18993" tIns="0" rIns="18993" bIns="0" anchor="b"/>
          <a:lstStyle/>
          <a:p>
            <a:pPr algn="r" defTabSz="912715"/>
            <a:r>
              <a:rPr lang="en-US" sz="1000" i="1" dirty="0">
                <a:latin typeface="Times New Roman" pitchFamily="18" charset="0"/>
              </a:rPr>
              <a:t>1</a:t>
            </a:r>
          </a:p>
        </p:txBody>
      </p:sp>
      <p:sp>
        <p:nvSpPr>
          <p:cNvPr id="11269" name="Rectangle 4"/>
          <p:cNvSpPr>
            <a:spLocks noChangeArrowheads="1"/>
          </p:cNvSpPr>
          <p:nvPr/>
        </p:nvSpPr>
        <p:spPr bwMode="auto">
          <a:xfrm>
            <a:off x="0" y="8685863"/>
            <a:ext cx="2971593" cy="458138"/>
          </a:xfrm>
          <a:prstGeom prst="rect">
            <a:avLst/>
          </a:prstGeom>
          <a:noFill/>
          <a:ln w="12700">
            <a:noFill/>
            <a:miter lim="800000"/>
            <a:headEnd/>
            <a:tailEnd/>
          </a:ln>
        </p:spPr>
        <p:txBody>
          <a:bodyPr wrap="none" lIns="89867" tIns="44934" rIns="89867" bIns="44934" anchor="ctr"/>
          <a:lstStyle/>
          <a:p>
            <a:endParaRPr lang="en-US"/>
          </a:p>
        </p:txBody>
      </p:sp>
      <p:sp>
        <p:nvSpPr>
          <p:cNvPr id="11270" name="Rectangle 5"/>
          <p:cNvSpPr>
            <a:spLocks noChangeArrowheads="1"/>
          </p:cNvSpPr>
          <p:nvPr/>
        </p:nvSpPr>
        <p:spPr bwMode="auto">
          <a:xfrm>
            <a:off x="0" y="1"/>
            <a:ext cx="2971593" cy="455011"/>
          </a:xfrm>
          <a:prstGeom prst="rect">
            <a:avLst/>
          </a:prstGeom>
          <a:noFill/>
          <a:ln w="12700">
            <a:noFill/>
            <a:miter lim="800000"/>
            <a:headEnd/>
            <a:tailEnd/>
          </a:ln>
        </p:spPr>
        <p:txBody>
          <a:bodyPr wrap="none" lIns="89867" tIns="44934" rIns="89867" bIns="44934" anchor="ctr"/>
          <a:lstStyle/>
          <a:p>
            <a:endParaRPr lang="en-US"/>
          </a:p>
        </p:txBody>
      </p:sp>
      <p:sp>
        <p:nvSpPr>
          <p:cNvPr id="11271" name="Rectangle 6"/>
          <p:cNvSpPr>
            <a:spLocks noGrp="1" noRot="1" noChangeAspect="1" noChangeArrowheads="1" noTextEdit="1"/>
          </p:cNvSpPr>
          <p:nvPr>
            <p:ph type="sldImg"/>
          </p:nvPr>
        </p:nvSpPr>
        <p:spPr>
          <a:xfrm>
            <a:off x="1152525" y="690563"/>
            <a:ext cx="4554538" cy="3417887"/>
          </a:xfrm>
          <a:ln w="12700" cap="flat">
            <a:solidFill>
              <a:schemeClr val="tx1"/>
            </a:solidFill>
          </a:ln>
        </p:spPr>
      </p:sp>
      <p:sp>
        <p:nvSpPr>
          <p:cNvPr id="11272" name="Rectangle 7"/>
          <p:cNvSpPr>
            <a:spLocks noGrp="1" noChangeArrowheads="1"/>
          </p:cNvSpPr>
          <p:nvPr>
            <p:ph type="body" idx="1"/>
          </p:nvPr>
        </p:nvSpPr>
        <p:spPr>
          <a:xfrm>
            <a:off x="911704" y="4342150"/>
            <a:ext cx="5033038" cy="3855866"/>
          </a:xfrm>
          <a:noFill/>
          <a:ln/>
        </p:spPr>
        <p:txBody>
          <a:bodyPr lIns="85468" tIns="45900" rIns="85468" bIns="45900"/>
          <a:lstStyle/>
          <a:p>
            <a:pPr eaLnBrk="1" hangingPunct="1">
              <a:lnSpc>
                <a:spcPct val="89000"/>
              </a:lnSpc>
            </a:pPr>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715F9A63-9D5D-4BF5-BA21-AC61C2AC9893}" type="slidenum">
              <a:rPr lang="en-US">
                <a:latin typeface="Arial" pitchFamily="34" charset="0"/>
              </a:rPr>
              <a:pPr/>
              <a:t>25</a:t>
            </a:fld>
            <a:endParaRPr lang="en-US">
              <a:latin typeface="Arial" pitchFamily="34" charset="0"/>
            </a:endParaRPr>
          </a:p>
        </p:txBody>
      </p:sp>
      <p:sp>
        <p:nvSpPr>
          <p:cNvPr id="11267" name="Rectangle 2"/>
          <p:cNvSpPr>
            <a:spLocks noChangeArrowheads="1"/>
          </p:cNvSpPr>
          <p:nvPr/>
        </p:nvSpPr>
        <p:spPr bwMode="auto">
          <a:xfrm>
            <a:off x="3886408" y="1"/>
            <a:ext cx="2971593" cy="455011"/>
          </a:xfrm>
          <a:prstGeom prst="rect">
            <a:avLst/>
          </a:prstGeom>
          <a:noFill/>
          <a:ln w="12700">
            <a:noFill/>
            <a:miter lim="800000"/>
            <a:headEnd/>
            <a:tailEnd/>
          </a:ln>
        </p:spPr>
        <p:txBody>
          <a:bodyPr wrap="none" lIns="89867" tIns="44934" rIns="89867" bIns="44934" anchor="ctr"/>
          <a:lstStyle/>
          <a:p>
            <a:endParaRPr lang="en-US"/>
          </a:p>
        </p:txBody>
      </p:sp>
      <p:sp>
        <p:nvSpPr>
          <p:cNvPr id="11268" name="Rectangle 3"/>
          <p:cNvSpPr>
            <a:spLocks noChangeArrowheads="1"/>
          </p:cNvSpPr>
          <p:nvPr/>
        </p:nvSpPr>
        <p:spPr bwMode="auto">
          <a:xfrm>
            <a:off x="3886408" y="8685863"/>
            <a:ext cx="2971593" cy="458138"/>
          </a:xfrm>
          <a:prstGeom prst="rect">
            <a:avLst/>
          </a:prstGeom>
          <a:noFill/>
          <a:ln w="12700">
            <a:noFill/>
            <a:miter lim="800000"/>
            <a:headEnd/>
            <a:tailEnd/>
          </a:ln>
        </p:spPr>
        <p:txBody>
          <a:bodyPr lIns="18993" tIns="0" rIns="18993" bIns="0" anchor="b"/>
          <a:lstStyle/>
          <a:p>
            <a:pPr algn="r" defTabSz="912715"/>
            <a:r>
              <a:rPr lang="en-US" sz="1000" i="1" dirty="0">
                <a:latin typeface="Times New Roman" pitchFamily="18" charset="0"/>
              </a:rPr>
              <a:t>1</a:t>
            </a:r>
          </a:p>
        </p:txBody>
      </p:sp>
      <p:sp>
        <p:nvSpPr>
          <p:cNvPr id="11269" name="Rectangle 4"/>
          <p:cNvSpPr>
            <a:spLocks noChangeArrowheads="1"/>
          </p:cNvSpPr>
          <p:nvPr/>
        </p:nvSpPr>
        <p:spPr bwMode="auto">
          <a:xfrm>
            <a:off x="0" y="8685863"/>
            <a:ext cx="2971593" cy="458138"/>
          </a:xfrm>
          <a:prstGeom prst="rect">
            <a:avLst/>
          </a:prstGeom>
          <a:noFill/>
          <a:ln w="12700">
            <a:noFill/>
            <a:miter lim="800000"/>
            <a:headEnd/>
            <a:tailEnd/>
          </a:ln>
        </p:spPr>
        <p:txBody>
          <a:bodyPr wrap="none" lIns="89867" tIns="44934" rIns="89867" bIns="44934" anchor="ctr"/>
          <a:lstStyle/>
          <a:p>
            <a:endParaRPr lang="en-US"/>
          </a:p>
        </p:txBody>
      </p:sp>
      <p:sp>
        <p:nvSpPr>
          <p:cNvPr id="11270" name="Rectangle 5"/>
          <p:cNvSpPr>
            <a:spLocks noChangeArrowheads="1"/>
          </p:cNvSpPr>
          <p:nvPr/>
        </p:nvSpPr>
        <p:spPr bwMode="auto">
          <a:xfrm>
            <a:off x="0" y="1"/>
            <a:ext cx="2971593" cy="455011"/>
          </a:xfrm>
          <a:prstGeom prst="rect">
            <a:avLst/>
          </a:prstGeom>
          <a:noFill/>
          <a:ln w="12700">
            <a:noFill/>
            <a:miter lim="800000"/>
            <a:headEnd/>
            <a:tailEnd/>
          </a:ln>
        </p:spPr>
        <p:txBody>
          <a:bodyPr wrap="none" lIns="89867" tIns="44934" rIns="89867" bIns="44934" anchor="ctr"/>
          <a:lstStyle/>
          <a:p>
            <a:endParaRPr lang="en-US"/>
          </a:p>
        </p:txBody>
      </p:sp>
      <p:sp>
        <p:nvSpPr>
          <p:cNvPr id="11271" name="Rectangle 6"/>
          <p:cNvSpPr>
            <a:spLocks noGrp="1" noRot="1" noChangeAspect="1" noChangeArrowheads="1" noTextEdit="1"/>
          </p:cNvSpPr>
          <p:nvPr>
            <p:ph type="sldImg"/>
          </p:nvPr>
        </p:nvSpPr>
        <p:spPr>
          <a:xfrm>
            <a:off x="1152525" y="690563"/>
            <a:ext cx="4554538" cy="3417887"/>
          </a:xfrm>
          <a:ln w="12700" cap="flat">
            <a:solidFill>
              <a:schemeClr val="tx1"/>
            </a:solidFill>
          </a:ln>
        </p:spPr>
      </p:sp>
      <p:sp>
        <p:nvSpPr>
          <p:cNvPr id="11272" name="Rectangle 7"/>
          <p:cNvSpPr>
            <a:spLocks noGrp="1" noChangeArrowheads="1"/>
          </p:cNvSpPr>
          <p:nvPr>
            <p:ph type="body" idx="1"/>
          </p:nvPr>
        </p:nvSpPr>
        <p:spPr>
          <a:xfrm>
            <a:off x="911704" y="4342150"/>
            <a:ext cx="5033038" cy="3855866"/>
          </a:xfrm>
          <a:noFill/>
          <a:ln/>
        </p:spPr>
        <p:txBody>
          <a:bodyPr lIns="85468" tIns="45900" rIns="85468" bIns="45900"/>
          <a:lstStyle/>
          <a:p>
            <a:pPr eaLnBrk="1" hangingPunct="1">
              <a:lnSpc>
                <a:spcPct val="89000"/>
              </a:lnSpc>
            </a:pPr>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systems are leveraged through agreements which require no direct exchange of funds between NOAA and the inter-agency or international partner, except for Radarsat-2.  Radarsat-2 is a public-private venture. NOAA pays for or leverages other Federal agency acquisitions of data from this system.</a:t>
            </a:r>
          </a:p>
          <a:p>
            <a:r>
              <a:rPr lang="en-US" dirty="0" smtClean="0"/>
              <a:t>EOS – Earth Observing System</a:t>
            </a:r>
          </a:p>
          <a:p>
            <a:r>
              <a:rPr lang="en-US" dirty="0" smtClean="0"/>
              <a:t>DMSP</a:t>
            </a:r>
            <a:r>
              <a:rPr lang="en-US" baseline="0" dirty="0" smtClean="0"/>
              <a:t> – Defense Meteorological Satellite Program</a:t>
            </a:r>
          </a:p>
          <a:p>
            <a:r>
              <a:rPr lang="en-US" dirty="0" smtClean="0"/>
              <a:t>TRMM – Tropical Rainfall Measurement Mission</a:t>
            </a:r>
          </a:p>
          <a:p>
            <a:r>
              <a:rPr lang="en-US" dirty="0" err="1" smtClean="0"/>
              <a:t>DoD</a:t>
            </a:r>
            <a:r>
              <a:rPr lang="en-US" dirty="0" smtClean="0"/>
              <a:t> – Department of Defense</a:t>
            </a:r>
          </a:p>
          <a:p>
            <a:r>
              <a:rPr lang="en-US" dirty="0" smtClean="0"/>
              <a:t>NRL – Naval Research Laboratory</a:t>
            </a:r>
          </a:p>
          <a:p>
            <a:r>
              <a:rPr lang="en-US" dirty="0" smtClean="0"/>
              <a:t>USGS – U.S. Geological Survey</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systems are leveraged through agreements which require no direct exchange of funds between NOAA and the inter-agency or international partner, except for Radarsat-2.  Radarsat-2 is a public-private venture. NOAA pays for or leverages other Federal agency acquisitions of data from this system.</a:t>
            </a:r>
          </a:p>
          <a:p>
            <a:r>
              <a:rPr lang="en-US" dirty="0" smtClean="0"/>
              <a:t>EUMETSAT - </a:t>
            </a:r>
            <a:r>
              <a:rPr lang="en-US" sz="1200" u="none" strike="noStrike" kern="1200" dirty="0" smtClean="0"/>
              <a:t>European </a:t>
            </a:r>
            <a:r>
              <a:rPr lang="en-US" sz="1200" u="none" strike="noStrike" kern="1200" dirty="0" err="1" smtClean="0"/>
              <a:t>Organisation</a:t>
            </a:r>
            <a:r>
              <a:rPr lang="en-US" sz="1200" u="none" strike="noStrike" kern="1200" dirty="0" smtClean="0"/>
              <a:t> for the Exploitation of Meteorological Satellites</a:t>
            </a:r>
          </a:p>
          <a:p>
            <a:r>
              <a:rPr lang="en-US" sz="1200" u="none" strike="noStrike" kern="1200" dirty="0" smtClean="0"/>
              <a:t>JMA – Japan Meteorological Agency</a:t>
            </a:r>
          </a:p>
          <a:p>
            <a:r>
              <a:rPr lang="en-US" sz="1200" u="none" strike="noStrike" kern="1200" dirty="0" smtClean="0"/>
              <a:t>CMA – China Meteorological Agency</a:t>
            </a:r>
          </a:p>
          <a:p>
            <a:r>
              <a:rPr lang="en-US" sz="1200" u="none" strike="noStrike" kern="1200" dirty="0" smtClean="0"/>
              <a:t>CNES – French Space Agency</a:t>
            </a:r>
          </a:p>
          <a:p>
            <a:r>
              <a:rPr lang="en-US" sz="1200" u="none" strike="noStrike" kern="1200" dirty="0" smtClean="0"/>
              <a:t>ESA – European Space Agency</a:t>
            </a:r>
          </a:p>
          <a:p>
            <a:r>
              <a:rPr lang="en-US" sz="1200" u="none" strike="noStrike" kern="1200" dirty="0" smtClean="0"/>
              <a:t>ISRO - Indian Space Research Organization</a:t>
            </a:r>
          </a:p>
          <a:p>
            <a:r>
              <a:rPr lang="en-US" sz="1200" u="none" strike="noStrike" kern="1200" dirty="0" smtClean="0"/>
              <a:t>CSA – Canadian Space Agency</a:t>
            </a:r>
          </a:p>
          <a:p>
            <a:r>
              <a:rPr lang="en-US" sz="1200" u="none" strike="noStrike" kern="1200" dirty="0" smtClean="0"/>
              <a:t>NPSO - National </a:t>
            </a:r>
            <a:r>
              <a:rPr lang="en-US" sz="1200" u="none" strike="noStrike" kern="1200" dirty="0" err="1" smtClean="0"/>
              <a:t>SPace</a:t>
            </a:r>
            <a:r>
              <a:rPr lang="en-US" sz="1200" u="none" strike="noStrike" kern="1200" dirty="0" smtClean="0"/>
              <a:t> Organization (Taiwan)</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systems are leveraged through agreements which require no direct exchange of funds between NOAA and the inter-agency or international partner, except for Radarsat-2.  Radarsat-2 is a public-private venture. NOAA pays for or leverages other Federal agency acquisitions of data from this system.</a:t>
            </a:r>
          </a:p>
          <a:p>
            <a:r>
              <a:rPr lang="en-US" dirty="0" smtClean="0"/>
              <a:t>EUMETSAT - </a:t>
            </a:r>
            <a:r>
              <a:rPr lang="en-US" sz="1200" u="none" strike="noStrike" kern="1200" dirty="0" smtClean="0"/>
              <a:t>European </a:t>
            </a:r>
            <a:r>
              <a:rPr lang="en-US" sz="1200" u="none" strike="noStrike" kern="1200" dirty="0" err="1" smtClean="0"/>
              <a:t>Organisation</a:t>
            </a:r>
            <a:r>
              <a:rPr lang="en-US" sz="1200" u="none" strike="noStrike" kern="1200" dirty="0" smtClean="0"/>
              <a:t> for the Exploitation of Meteorological Satellites</a:t>
            </a:r>
          </a:p>
          <a:p>
            <a:r>
              <a:rPr lang="en-US" sz="1200" u="none" strike="noStrike" kern="1200" dirty="0" smtClean="0"/>
              <a:t>JMA – Japan Meteorological Agency</a:t>
            </a:r>
          </a:p>
          <a:p>
            <a:r>
              <a:rPr lang="en-US" sz="1200" u="none" strike="noStrike" kern="1200" dirty="0" smtClean="0"/>
              <a:t>CMA – China Meteorological Agency</a:t>
            </a:r>
          </a:p>
          <a:p>
            <a:r>
              <a:rPr lang="en-US" sz="1200" u="none" strike="noStrike" kern="1200" dirty="0" smtClean="0"/>
              <a:t>CNES – French Space Agency</a:t>
            </a:r>
          </a:p>
          <a:p>
            <a:r>
              <a:rPr lang="en-US" sz="1200" u="none" strike="noStrike" kern="1200" dirty="0" smtClean="0"/>
              <a:t>ESA – European Space Agency</a:t>
            </a:r>
          </a:p>
          <a:p>
            <a:r>
              <a:rPr lang="en-US" sz="1200" u="none" strike="noStrike" kern="1200" dirty="0" smtClean="0"/>
              <a:t>ISRO - Indian Space Research Organization</a:t>
            </a:r>
          </a:p>
          <a:p>
            <a:r>
              <a:rPr lang="en-US" sz="1200" u="none" strike="noStrike" kern="1200" dirty="0" smtClean="0"/>
              <a:t>CSA – Canadian Space Agency</a:t>
            </a:r>
          </a:p>
          <a:p>
            <a:r>
              <a:rPr lang="en-US" sz="1200" u="none" strike="noStrike" kern="1200" dirty="0" smtClean="0"/>
              <a:t>NPSO - National </a:t>
            </a:r>
            <a:r>
              <a:rPr lang="en-US" sz="1200" u="none" strike="noStrike" kern="1200" dirty="0" err="1" smtClean="0"/>
              <a:t>SPace</a:t>
            </a:r>
            <a:r>
              <a:rPr lang="en-US" sz="1200" u="none" strike="noStrike" kern="1200" dirty="0" smtClean="0"/>
              <a:t> Organization (Taiwan)</a:t>
            </a:r>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US" dirty="0" smtClean="0">
              <a:latin typeface="Arial" pitchFamily="34" charset="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BEF85C3D-54DA-4EE5-BE7F-6FE52FF01B1C}" type="slidenum">
              <a:rPr lang="en-US" smtClean="0"/>
              <a:pPr>
                <a:defRPr/>
              </a:pPr>
              <a:t>38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noTextEdit="1"/>
          </p:cNvSpPr>
          <p:nvPr>
            <p:ph type="sldImg"/>
          </p:nvPr>
        </p:nvSpPr>
        <p:spPr>
          <a:ln/>
        </p:spPr>
      </p:sp>
      <p:sp>
        <p:nvSpPr>
          <p:cNvPr id="61443" name="ノート プレースホルダ 2"/>
          <p:cNvSpPr>
            <a:spLocks noGrp="1"/>
          </p:cNvSpPr>
          <p:nvPr>
            <p:ph type="body" idx="1"/>
          </p:nvPr>
        </p:nvSpPr>
        <p:spPr>
          <a:noFill/>
          <a:ln/>
        </p:spPr>
        <p:txBody>
          <a:bodyPr/>
          <a:lstStyle/>
          <a:p>
            <a:endParaRPr lang="ja-JP" altLang="en-US" smtClean="0">
              <a:latin typeface="Arial" pitchFamily="34" charset="0"/>
              <a:ea typeface="ＭＳ Ｐ明朝" charset="-128"/>
            </a:endParaRPr>
          </a:p>
        </p:txBody>
      </p:sp>
      <p:sp>
        <p:nvSpPr>
          <p:cNvPr id="61444" name="スライド番号プレースホルダ 3"/>
          <p:cNvSpPr>
            <a:spLocks noGrp="1"/>
          </p:cNvSpPr>
          <p:nvPr>
            <p:ph type="sldNum" sz="quarter" idx="5"/>
          </p:nvPr>
        </p:nvSpPr>
        <p:spPr>
          <a:noFill/>
        </p:spPr>
        <p:txBody>
          <a:bodyPr/>
          <a:lstStyle/>
          <a:p>
            <a:fld id="{FC452B6D-6CE5-49E8-A70A-C15CFDCABA8B}" type="slidenum">
              <a:rPr lang="en-US" altLang="ja-JP">
                <a:latin typeface="Arial" pitchFamily="34" charset="0"/>
                <a:ea typeface="ＭＳ Ｐゴシック"/>
                <a:cs typeface="ＭＳ Ｐゴシック"/>
              </a:rPr>
              <a:pPr/>
              <a:t>39</a:t>
            </a:fld>
            <a:endParaRPr lang="en-US" altLang="ja-JP">
              <a:latin typeface="Arial" pitchFamily="34" charset="0"/>
              <a:ea typeface="ＭＳ Ｐゴシック"/>
              <a:cs typeface="ＭＳ Ｐゴシック"/>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JAXA - Japan Aerospace Exploration Agency</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12 April 2012</a:t>
            </a:r>
            <a:br>
              <a:rPr lang="en-US" dirty="0" smtClean="0"/>
            </a:br>
            <a:r>
              <a:rPr lang="en-US" dirty="0" smtClean="0"/>
              <a:t>After 10 years of service, </a:t>
            </a:r>
            <a:r>
              <a:rPr lang="en-US" dirty="0" err="1" smtClean="0"/>
              <a:t>Envisat</a:t>
            </a:r>
            <a:r>
              <a:rPr lang="en-US" dirty="0" smtClean="0"/>
              <a:t> has stopped sending data to Earth. ESA’s mission control is working to re-establish contact with the satellite.</a:t>
            </a:r>
            <a:br>
              <a:rPr lang="en-US" dirty="0" smtClean="0"/>
            </a:br>
            <a:r>
              <a:rPr lang="en-US" dirty="0" smtClean="0"/>
              <a:t> </a:t>
            </a:r>
            <a:br>
              <a:rPr lang="en-US" dirty="0" smtClean="0"/>
            </a:br>
            <a:r>
              <a:rPr lang="en-US" dirty="0" smtClean="0"/>
              <a:t>Although this landmark mission has been in orbit twice as long as it was designed for, ESA hopes to keep the satellite in service until the launch of the successor Sentinel missions. The first sign that there was a problem came on 8 April when contact with the satellite was unexpectedly lost, preventing the reception of any data as it passed over the </a:t>
            </a:r>
            <a:r>
              <a:rPr lang="en-US" dirty="0" err="1" smtClean="0"/>
              <a:t>Kiruna</a:t>
            </a:r>
            <a:r>
              <a:rPr lang="en-US" dirty="0" smtClean="0"/>
              <a:t> ground station in Sweden. </a:t>
            </a:r>
            <a:endParaRPr lang="en-US" dirty="0"/>
          </a:p>
        </p:txBody>
      </p:sp>
      <p:sp>
        <p:nvSpPr>
          <p:cNvPr id="4" name="Slide Number Placeholder 3"/>
          <p:cNvSpPr>
            <a:spLocks noGrp="1"/>
          </p:cNvSpPr>
          <p:nvPr>
            <p:ph type="sldNum" sz="quarter" idx="10"/>
          </p:nvPr>
        </p:nvSpPr>
        <p:spPr/>
        <p:txBody>
          <a:bodyPr/>
          <a:lstStyle/>
          <a:p>
            <a:pPr>
              <a:defRPr/>
            </a:pPr>
            <a:fld id="{69E8A1D3-2987-4FD5-ADF3-A7FF1511B85A}" type="slidenum">
              <a:rPr lang="en-US" smtClean="0"/>
              <a:pPr>
                <a:defRPr/>
              </a:pPr>
              <a:t>44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n-US" smtClean="0">
              <a:latin typeface="Arial" pitchFamily="34" charset="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3D9F4140-4D88-4029-AE22-188D2B57928C}" type="slidenum">
              <a:rPr lang="en-US" smtClean="0"/>
              <a:pPr>
                <a:defRPr/>
              </a:pPr>
              <a:t>46</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latin typeface="Arial" pitchFamily="34" charset="0"/>
              <a:ea typeface="ＭＳ Ｐゴシック"/>
              <a:cs typeface="ＭＳ Ｐゴシック"/>
            </a:endParaRPr>
          </a:p>
        </p:txBody>
      </p:sp>
      <p:sp>
        <p:nvSpPr>
          <p:cNvPr id="106500" name="Slide Number Placeholder 3"/>
          <p:cNvSpPr>
            <a:spLocks noGrp="1"/>
          </p:cNvSpPr>
          <p:nvPr>
            <p:ph type="sldNum" sz="quarter" idx="5"/>
          </p:nvPr>
        </p:nvSpPr>
        <p:spPr>
          <a:noFill/>
        </p:spPr>
        <p:txBody>
          <a:bodyPr/>
          <a:lstStyle/>
          <a:p>
            <a:pPr defTabSz="906474"/>
            <a:fld id="{62DCE291-841E-4EA2-BE77-F1F56FF36C04}" type="slidenum">
              <a:rPr lang="en-US" smtClean="0">
                <a:latin typeface="Arial" pitchFamily="34" charset="0"/>
                <a:ea typeface="ＭＳ Ｐゴシック"/>
                <a:cs typeface="ＭＳ Ｐゴシック"/>
              </a:rPr>
              <a:pPr defTabSz="906474"/>
              <a:t>49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a:noFill/>
          <a:ln/>
        </p:spPr>
        <p:txBody>
          <a:bodyPr/>
          <a:lstStyle/>
          <a:p>
            <a:endParaRPr lang="en-US" dirty="0" smtClean="0"/>
          </a:p>
        </p:txBody>
      </p:sp>
      <p:sp>
        <p:nvSpPr>
          <p:cNvPr id="113668" name="Slide Number Placeholder 3"/>
          <p:cNvSpPr>
            <a:spLocks noGrp="1"/>
          </p:cNvSpPr>
          <p:nvPr>
            <p:ph type="sldNum" sz="quarter" idx="5"/>
          </p:nvPr>
        </p:nvSpPr>
        <p:spPr>
          <a:noFill/>
        </p:spPr>
        <p:txBody>
          <a:bodyPr/>
          <a:lstStyle/>
          <a:p>
            <a:pPr defTabSz="912715"/>
            <a:fld id="{9A3B6445-C173-46D7-8E8C-263F4D85339E}" type="slidenum">
              <a:rPr lang="en-US" smtClean="0">
                <a:cs typeface="Arial" pitchFamily="34" charset="0"/>
              </a:rPr>
              <a:pPr defTabSz="912715"/>
              <a:t>3</a:t>
            </a:fld>
            <a:endParaRPr lang="en-US" dirty="0" smtClean="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dirty="0" smtClean="0">
              <a:latin typeface="Arial" pitchFamily="34" charset="0"/>
              <a:ea typeface="ＭＳ Ｐゴシック"/>
              <a:cs typeface="ＭＳ Ｐゴシック"/>
            </a:endParaRPr>
          </a:p>
        </p:txBody>
      </p:sp>
      <p:sp>
        <p:nvSpPr>
          <p:cNvPr id="107524" name="Slide Number Placeholder 3"/>
          <p:cNvSpPr>
            <a:spLocks noGrp="1"/>
          </p:cNvSpPr>
          <p:nvPr>
            <p:ph type="sldNum" sz="quarter" idx="5"/>
          </p:nvPr>
        </p:nvSpPr>
        <p:spPr>
          <a:noFill/>
        </p:spPr>
        <p:txBody>
          <a:bodyPr/>
          <a:lstStyle/>
          <a:p>
            <a:pPr defTabSz="906474"/>
            <a:fld id="{D3D0D83C-31E4-4CA8-BC4B-9756D59A1386}" type="slidenum">
              <a:rPr lang="en-US" smtClean="0">
                <a:latin typeface="Arial" pitchFamily="34" charset="0"/>
                <a:ea typeface="ＭＳ Ｐゴシック"/>
                <a:cs typeface="ＭＳ Ｐゴシック"/>
              </a:rPr>
              <a:pPr defTabSz="906474"/>
              <a:t>50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69E8A1D3-2987-4FD5-ADF3-A7FF1511B85A}" type="slidenum">
              <a:rPr lang="en-US" smtClean="0"/>
              <a:pPr>
                <a:defRPr/>
              </a:pPr>
              <a:t>51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March</a:t>
            </a:r>
            <a:r>
              <a:rPr lang="en-US" baseline="0" dirty="0" smtClean="0"/>
              <a:t> 21, 2012</a:t>
            </a:r>
            <a:r>
              <a:rPr lang="en-US" dirty="0" smtClean="0"/>
              <a:t> 20:45z GOES-15 House Keeping period the s/c momentum wheels did not unload as expected and eventually a fault trip occurred causing an autonomous entry into Sun Acquisition mode. The s/c attitude and all subsystems appear nominal. Engineers have arrived in the control center and are reviewing telemetry. Recovery will begin once Engineers confirm why the fault trip occurred. The root cause is unknown at this time. As a reminder no images are taken in Sun </a:t>
            </a:r>
            <a:r>
              <a:rPr lang="en-US" dirty="0" err="1" smtClean="0"/>
              <a:t>Acq</a:t>
            </a:r>
            <a:r>
              <a:rPr lang="en-US" dirty="0" smtClean="0"/>
              <a:t> mode. The ops team is updating the GOES-13 schedules in order provide full disk imaging coverage. </a:t>
            </a:r>
            <a:endParaRPr lang="en-US" dirty="0"/>
          </a:p>
        </p:txBody>
      </p:sp>
      <p:sp>
        <p:nvSpPr>
          <p:cNvPr id="4" name="Slide Number Placeholder 3"/>
          <p:cNvSpPr>
            <a:spLocks noGrp="1"/>
          </p:cNvSpPr>
          <p:nvPr>
            <p:ph type="sldNum" sz="quarter" idx="10"/>
          </p:nvPr>
        </p:nvSpPr>
        <p:spPr/>
        <p:txBody>
          <a:bodyPr/>
          <a:lstStyle/>
          <a:p>
            <a:pPr>
              <a:defRPr/>
            </a:pPr>
            <a:fld id="{69E8A1D3-2987-4FD5-ADF3-A7FF1511B85A}" type="slidenum">
              <a:rPr lang="en-US" smtClean="0"/>
              <a:pPr>
                <a:defRPr/>
              </a:pPr>
              <a:t>53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March</a:t>
            </a:r>
            <a:r>
              <a:rPr lang="en-US" baseline="0" dirty="0" smtClean="0"/>
              <a:t> 21, 2012</a:t>
            </a:r>
            <a:r>
              <a:rPr lang="en-US" dirty="0" smtClean="0"/>
              <a:t> 20:45z GOES-15 House Keeping period the s/c momentum wheels did not unload as expected and eventually a fault trip occurred causing an autonomous entry into Sun Acquisition mode. The s/c attitude and all subsystems appear nominal. Engineers have arrived in the control center and are reviewing telemetry. Recovery will begin once Engineers confirm why the fault trip occurred. The root cause is unknown at this time. As a reminder no images are taken in Sun </a:t>
            </a:r>
            <a:r>
              <a:rPr lang="en-US" dirty="0" err="1" smtClean="0"/>
              <a:t>Acq</a:t>
            </a:r>
            <a:r>
              <a:rPr lang="en-US" dirty="0" smtClean="0"/>
              <a:t> mode. The ops team is updating the GOES-13 schedules in order provide full disk imaging coverage. </a:t>
            </a:r>
            <a:endParaRPr lang="en-US" dirty="0"/>
          </a:p>
        </p:txBody>
      </p:sp>
      <p:sp>
        <p:nvSpPr>
          <p:cNvPr id="4" name="Slide Number Placeholder 3"/>
          <p:cNvSpPr>
            <a:spLocks noGrp="1"/>
          </p:cNvSpPr>
          <p:nvPr>
            <p:ph type="sldNum" sz="quarter" idx="10"/>
          </p:nvPr>
        </p:nvSpPr>
        <p:spPr/>
        <p:txBody>
          <a:bodyPr/>
          <a:lstStyle/>
          <a:p>
            <a:pPr>
              <a:defRPr/>
            </a:pPr>
            <a:fld id="{69E8A1D3-2987-4FD5-ADF3-A7FF1511B85A}" type="slidenum">
              <a:rPr lang="en-US" smtClean="0"/>
              <a:pPr>
                <a:defRPr/>
              </a:pPr>
              <a:t>54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GOES Fall 2011 Eclipse and Keep Out Zone/Stray Light Exclusion Schedules </a:t>
            </a:r>
          </a:p>
          <a:p>
            <a:endParaRPr lang="en-US" smtClean="0">
              <a:latin typeface="Arial" pitchFamily="34" charset="0"/>
              <a:ea typeface="ＭＳ Ｐゴシック"/>
              <a:cs typeface="ＭＳ Ｐゴシック"/>
            </a:endParaRPr>
          </a:p>
          <a:p>
            <a:r>
              <a:rPr lang="en-US" smtClean="0">
                <a:latin typeface="Arial" pitchFamily="34" charset="0"/>
                <a:ea typeface="ＭＳ Ｐゴシック"/>
                <a:cs typeface="ＭＳ Ｐゴシック"/>
              </a:rPr>
              <a:t>As one satellite is in eclipse, keep-out-zone, or shifted &gt; frame, the other satellite is in full disk zone to provide broader &gt; geographic coverage over the area of the other satellite when data are &gt; not available. </a:t>
            </a:r>
          </a:p>
          <a:p>
            <a:endParaRPr lang="en-US" smtClean="0">
              <a:latin typeface="Arial" pitchFamily="34" charset="0"/>
              <a:ea typeface="ＭＳ Ｐゴシック"/>
              <a:cs typeface="ＭＳ Ｐゴシック"/>
            </a:endParaRPr>
          </a:p>
          <a:p>
            <a:r>
              <a:rPr lang="en-US" smtClean="0">
                <a:latin typeface="Arial" pitchFamily="34" charset="0"/>
                <a:ea typeface="ＭＳ Ｐゴシック"/>
                <a:cs typeface="ＭＳ Ｐゴシック"/>
              </a:rPr>
              <a:t>The left panel is the GINI output (pulled from the publicly available Unidata server at UCAR). At 8:45 (after the 8:45 GOES-11 PACUS comes in), the GINI is switched into "alternate" mode so that the missing 9:00 FD is replaced by a 9:15 GOES-13 image (look at the clouds just off of Vancouver). Since today is only one image in eclipse for GOES-11, the GINI is switched back to get the regular 9:30 GOES-11 image. The right panel is the GOES-11 Northern Hemi images from SATEPSANON (we do not host the GOES-11 PACUS on ANON) (BTW all this is done in McIDAS-V using pre-loaded Unidata servers hosting GINI output and our SATEPSANON ADDE server since my VPN back into SATEPSDIST is still not working) </a:t>
            </a:r>
          </a:p>
        </p:txBody>
      </p:sp>
      <p:sp>
        <p:nvSpPr>
          <p:cNvPr id="91140" name="Slide Number Placeholder 3"/>
          <p:cNvSpPr>
            <a:spLocks noGrp="1"/>
          </p:cNvSpPr>
          <p:nvPr>
            <p:ph type="sldNum" sz="quarter" idx="5"/>
          </p:nvPr>
        </p:nvSpPr>
        <p:spPr>
          <a:noFill/>
        </p:spPr>
        <p:txBody>
          <a:bodyPr/>
          <a:lstStyle/>
          <a:p>
            <a:pPr defTabSz="906474"/>
            <a:fld id="{AFBF69D5-92C5-4A0B-905B-CC9CB7BD9F35}" type="slidenum">
              <a:rPr lang="en-US" smtClean="0">
                <a:latin typeface="Arial" pitchFamily="34" charset="0"/>
                <a:ea typeface="ＭＳ Ｐゴシック"/>
                <a:cs typeface="ＭＳ Ｐゴシック"/>
              </a:rPr>
              <a:pPr defTabSz="906474"/>
              <a:t>57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GOES-South America actually has prolonged frame outages due to insufficient power for instruments during eclipse, when the Earth places a shadow over the satellites.  </a:t>
            </a:r>
          </a:p>
          <a:p>
            <a:endParaRPr lang="en-US" smtClean="0">
              <a:latin typeface="Arial" pitchFamily="34" charset="0"/>
              <a:ea typeface="ＭＳ Ｐゴシック"/>
              <a:cs typeface="ＭＳ Ｐゴシック"/>
            </a:endParaRPr>
          </a:p>
          <a:p>
            <a:r>
              <a:rPr lang="en-US" smtClean="0">
                <a:latin typeface="Arial" pitchFamily="34" charset="0"/>
                <a:ea typeface="ＭＳ Ｐゴシック"/>
                <a:cs typeface="ＭＳ Ｐゴシック"/>
              </a:rPr>
              <a:t>All GOES are susceptible sunlight intrusion during SLZs as the satellite passes in and out of the eclipse.  </a:t>
            </a:r>
          </a:p>
        </p:txBody>
      </p:sp>
      <p:sp>
        <p:nvSpPr>
          <p:cNvPr id="4" name="Slide Number Placeholder 3"/>
          <p:cNvSpPr>
            <a:spLocks noGrp="1"/>
          </p:cNvSpPr>
          <p:nvPr>
            <p:ph type="sldNum" sz="quarter" idx="5"/>
          </p:nvPr>
        </p:nvSpPr>
        <p:spPr/>
        <p:txBody>
          <a:bodyPr/>
          <a:lstStyle/>
          <a:p>
            <a:pPr>
              <a:defRPr/>
            </a:pPr>
            <a:fld id="{07C9A1C7-8254-4EA2-ACF6-D64924BE3D10}" type="slidenum">
              <a:rPr lang="en-US" smtClean="0"/>
              <a:pPr>
                <a:defRPr/>
              </a:pPr>
              <a:t>58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STRAYO/ALL on dcarchive-new.ssec.wisc.edu       Original image with out stray light correction </a:t>
            </a:r>
            <a:br>
              <a:rPr lang="en-US" smtClean="0">
                <a:latin typeface="Arial" pitchFamily="34" charset="0"/>
                <a:ea typeface="ＭＳ Ｐゴシック"/>
                <a:cs typeface="ＭＳ Ｐゴシック"/>
              </a:rPr>
            </a:br>
            <a:r>
              <a:rPr lang="en-US" smtClean="0">
                <a:latin typeface="Arial" pitchFamily="34" charset="0"/>
                <a:ea typeface="ＭＳ Ｐゴシック"/>
                <a:cs typeface="ＭＳ Ｐゴシック"/>
              </a:rPr>
              <a:t>STRAYN/ALL  on dcarchive-new.ssec.wisc.edu      Corrected image </a:t>
            </a:r>
            <a:br>
              <a:rPr lang="en-US" smtClean="0">
                <a:latin typeface="Arial" pitchFamily="34" charset="0"/>
                <a:ea typeface="ＭＳ Ｐゴシック"/>
                <a:cs typeface="ＭＳ Ｐゴシック"/>
              </a:rPr>
            </a:br>
            <a:r>
              <a:rPr lang="en-US" smtClean="0">
                <a:latin typeface="Arial" pitchFamily="34" charset="0"/>
                <a:ea typeface="ＭＳ Ｐゴシック"/>
                <a:cs typeface="ＭＳ Ｐゴシック"/>
              </a:rPr>
              <a:t/>
            </a:r>
            <a:br>
              <a:rPr lang="en-US" smtClean="0">
                <a:latin typeface="Arial" pitchFamily="34" charset="0"/>
                <a:ea typeface="ＭＳ Ｐゴシック"/>
                <a:cs typeface="ＭＳ Ｐゴシック"/>
              </a:rPr>
            </a:br>
            <a:r>
              <a:rPr lang="en-US" smtClean="0">
                <a:latin typeface="Arial" pitchFamily="34" charset="0"/>
                <a:ea typeface="ＭＳ Ｐゴシック"/>
                <a:cs typeface="ＭＳ Ｐゴシック"/>
                <a:hlinkClick r:id="rId3"/>
              </a:rPr>
              <a:t>ftp://satepsanone.nesdis.noaa.gov/ppp/dhan/GOES_STRAY_LIGHT_TEST_DATA/</a:t>
            </a:r>
            <a:r>
              <a:rPr lang="en-US" smtClean="0">
                <a:latin typeface="Arial" pitchFamily="34" charset="0"/>
                <a:ea typeface="ＭＳ Ｐゴシック"/>
                <a:cs typeface="ＭＳ Ｐゴシック"/>
              </a:rPr>
              <a:t> </a:t>
            </a:r>
            <a:br>
              <a:rPr lang="en-US" smtClean="0">
                <a:latin typeface="Arial" pitchFamily="34" charset="0"/>
                <a:ea typeface="ＭＳ Ｐゴシック"/>
                <a:cs typeface="ＭＳ Ｐゴシック"/>
              </a:rPr>
            </a:br>
            <a:r>
              <a:rPr lang="en-US" smtClean="0">
                <a:latin typeface="Arial" pitchFamily="34" charset="0"/>
                <a:ea typeface="ＭＳ Ｐゴシック"/>
                <a:cs typeface="ＭＳ Ｐゴシック"/>
              </a:rPr>
              <a:t/>
            </a:r>
            <a:br>
              <a:rPr lang="en-US" smtClean="0">
                <a:latin typeface="Arial" pitchFamily="34" charset="0"/>
                <a:ea typeface="ＭＳ Ｐゴシック"/>
                <a:cs typeface="ＭＳ Ｐゴシック"/>
              </a:rPr>
            </a:br>
            <a:r>
              <a:rPr lang="en-US" smtClean="0">
                <a:latin typeface="Arial" pitchFamily="34" charset="0"/>
                <a:ea typeface="ＭＳ Ｐゴシック"/>
                <a:cs typeface="ＭＳ Ｐゴシック"/>
                <a:hlinkClick r:id="rId4"/>
              </a:rPr>
              <a:t>ftp://satepsanone.nesdis.noaa.gov/ppp/dhan/areadata</a:t>
            </a:r>
            <a:r>
              <a:rPr lang="en-US" smtClean="0">
                <a:latin typeface="Arial" pitchFamily="34" charset="0"/>
                <a:ea typeface="ＭＳ Ｐゴシック"/>
                <a:cs typeface="ＭＳ Ｐゴシック"/>
              </a:rPr>
              <a:t> </a:t>
            </a:r>
            <a:br>
              <a:rPr lang="en-US" smtClean="0">
                <a:latin typeface="Arial" pitchFamily="34" charset="0"/>
                <a:ea typeface="ＭＳ Ｐゴシック"/>
                <a:cs typeface="ＭＳ Ｐゴシック"/>
              </a:rPr>
            </a:br>
            <a:r>
              <a:rPr lang="en-US" smtClean="0">
                <a:latin typeface="Arial" pitchFamily="34" charset="0"/>
                <a:ea typeface="ＭＳ Ｐゴシック"/>
                <a:cs typeface="ＭＳ Ｐゴシック"/>
                <a:hlinkClick r:id="rId5"/>
              </a:rPr>
              <a:t>ftp://dcarchive-new.ssec.wisc.edu/data2/oper/straylight/areas/</a:t>
            </a:r>
            <a:endParaRPr lang="en-US" smtClean="0">
              <a:latin typeface="Arial" pitchFamily="34" charset="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ABA47C4A-9913-48E9-BB6D-329B63E38C88}" type="slidenum">
              <a:rPr lang="en-US" smtClean="0"/>
              <a:pPr>
                <a:defRPr/>
              </a:pPr>
              <a:t>59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a:ln/>
        </p:spPr>
      </p:sp>
      <p:sp>
        <p:nvSpPr>
          <p:cNvPr id="94211" name="Rectangle 3"/>
          <p:cNvSpPr>
            <a:spLocks noGrp="1"/>
          </p:cNvSpPr>
          <p:nvPr>
            <p:ph type="body" idx="1"/>
          </p:nvPr>
        </p:nvSpPr>
        <p:spPr>
          <a:noFill/>
          <a:ln/>
        </p:spPr>
        <p:txBody>
          <a:bodyPr/>
          <a:lstStyle/>
          <a:p>
            <a:r>
              <a:rPr lang="en-US" smtClean="0">
                <a:latin typeface="Arial" pitchFamily="34" charset="0"/>
                <a:ea typeface="ＭＳ Ｐゴシック"/>
                <a:cs typeface="ＭＳ Ｐゴシック"/>
              </a:rPr>
              <a:t>Correction works as close as 1 degree from Sun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SLC = Stray Light Correction.</a:t>
            </a:r>
          </a:p>
          <a:p>
            <a:pPr>
              <a:spcBef>
                <a:spcPct val="0"/>
              </a:spcBef>
            </a:pPr>
            <a:r>
              <a:rPr lang="en-US" smtClean="0"/>
              <a:t>Eclipse = more images due to better batteries on SC.</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CE357D-5F89-45F1-AA8E-8B784F1E61D2}" type="slidenum">
              <a:rPr lang="en-US">
                <a:solidFill>
                  <a:srgbClr val="000000"/>
                </a:solidFill>
              </a:rPr>
              <a:pPr fontAlgn="base">
                <a:spcBef>
                  <a:spcPct val="0"/>
                </a:spcBef>
                <a:spcAft>
                  <a:spcPct val="0"/>
                </a:spcAft>
              </a:pPr>
              <a:t>61</a:t>
            </a:fld>
            <a:endParaRPr 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ceholder 2"/>
          <p:cNvSpPr>
            <a:spLocks noGrp="1" noRot="1" noChangeAspect="1" noTextEdit="1"/>
          </p:cNvSpPr>
          <p:nvPr>
            <p:ph type="sldImg"/>
          </p:nvPr>
        </p:nvSpPr>
        <p:spPr bwMode="auto">
          <a:noFill/>
          <a:ln>
            <a:solidFill>
              <a:srgbClr val="000000"/>
            </a:solidFill>
            <a:miter lim="800000"/>
            <a:headEnd/>
            <a:tailEnd/>
          </a:ln>
        </p:spPr>
      </p:sp>
      <p:sp>
        <p:nvSpPr>
          <p:cNvPr id="41987" name="Placeholder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OSPO is a</a:t>
            </a:r>
            <a:r>
              <a:rPr lang="en-US" baseline="0" dirty="0" smtClean="0"/>
              <a:t> NESDIS line office along with OSD, </a:t>
            </a:r>
            <a:r>
              <a:rPr lang="en-US" baseline="0" dirty="0" err="1" smtClean="0"/>
              <a:t>STaR</a:t>
            </a:r>
            <a:r>
              <a:rPr lang="en-US" baseline="0" dirty="0" smtClean="0"/>
              <a:t>, GOES-R, JPSS, Climate Offices, and Staff Offices</a:t>
            </a:r>
          </a:p>
          <a:p>
            <a:r>
              <a:rPr lang="en-US" baseline="0" dirty="0" smtClean="0"/>
              <a:t>MOD – includes Command &amp; Control at NSOF, satellite engineering, and systems support</a:t>
            </a:r>
          </a:p>
          <a:p>
            <a:r>
              <a:rPr lang="en-US" baseline="0" dirty="0" smtClean="0"/>
              <a:t>The CDA (Command and Data Acquisition) sites are at Wallops, VA and Fairbanks, AL.</a:t>
            </a:r>
          </a:p>
          <a:p>
            <a:r>
              <a:rPr lang="en-US" baseline="0" dirty="0" smtClean="0"/>
              <a:t>The National Ice Center is a joint Navy, NOAA, and Coast Guard office that resides at NSOF.</a:t>
            </a:r>
          </a:p>
          <a:p>
            <a:r>
              <a:rPr lang="en-US" baseline="0" dirty="0" smtClean="0"/>
              <a:t>SPSD is home to all of the R2O algorithm transition work in Ricky Irving’s Products Branch, Interpretive Analysis in </a:t>
            </a:r>
            <a:r>
              <a:rPr lang="en-US" baseline="0" dirty="0" err="1" smtClean="0"/>
              <a:t>Davida</a:t>
            </a:r>
            <a:r>
              <a:rPr lang="en-US" baseline="0" dirty="0" smtClean="0"/>
              <a:t> Street’s SAB, Chris </a:t>
            </a:r>
            <a:r>
              <a:rPr lang="en-US" baseline="0" dirty="0" err="1" smtClean="0"/>
              <a:t>O’Connors</a:t>
            </a:r>
            <a:r>
              <a:rPr lang="en-US" baseline="0" dirty="0" smtClean="0"/>
              <a:t>’ Direct Services, and User Services is on staff level.  </a:t>
            </a:r>
          </a:p>
          <a:p>
            <a:r>
              <a:rPr lang="en-US" baseline="0" dirty="0" smtClean="0"/>
              <a:t>Natalia and I have taken over the user services roles from Tom </a:t>
            </a:r>
            <a:r>
              <a:rPr lang="en-US" baseline="0" dirty="0" err="1" smtClean="0"/>
              <a:t>Renkevens</a:t>
            </a:r>
            <a:r>
              <a:rPr lang="en-US" baseline="0" dirty="0" smtClean="0"/>
              <a:t> and Brian Hughes.  </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ceholder 2"/>
          <p:cNvSpPr>
            <a:spLocks noGrp="1" noRot="1" noChangeAspect="1" noTextEdit="1"/>
          </p:cNvSpPr>
          <p:nvPr>
            <p:ph type="sldImg"/>
          </p:nvPr>
        </p:nvSpPr>
        <p:spPr bwMode="auto">
          <a:noFill/>
          <a:ln>
            <a:solidFill>
              <a:srgbClr val="000000"/>
            </a:solidFill>
            <a:miter lim="800000"/>
            <a:headEnd/>
            <a:tailEnd/>
          </a:ln>
        </p:spPr>
      </p:sp>
      <p:sp>
        <p:nvSpPr>
          <p:cNvPr id="43011" name="Placeholder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Placeholder 2"/>
          <p:cNvSpPr>
            <a:spLocks noGrp="1" noRot="1" noChangeAspect="1" noTextEdit="1"/>
          </p:cNvSpPr>
          <p:nvPr>
            <p:ph type="sldImg"/>
          </p:nvPr>
        </p:nvSpPr>
        <p:spPr bwMode="auto">
          <a:noFill/>
          <a:ln>
            <a:solidFill>
              <a:srgbClr val="000000"/>
            </a:solidFill>
            <a:miter lim="800000"/>
            <a:headEnd/>
            <a:tailEnd/>
          </a:ln>
        </p:spPr>
      </p:sp>
      <p:sp>
        <p:nvSpPr>
          <p:cNvPr id="44035" name="Placeholder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laceholder 2"/>
          <p:cNvSpPr>
            <a:spLocks noGrp="1" noRot="1" noChangeAspect="1" noTextEdit="1"/>
          </p:cNvSpPr>
          <p:nvPr>
            <p:ph type="sldImg"/>
          </p:nvPr>
        </p:nvSpPr>
        <p:spPr bwMode="auto">
          <a:noFill/>
          <a:ln>
            <a:solidFill>
              <a:srgbClr val="000000"/>
            </a:solidFill>
            <a:miter lim="800000"/>
            <a:headEnd/>
            <a:tailEnd/>
          </a:ln>
        </p:spPr>
      </p:sp>
      <p:sp>
        <p:nvSpPr>
          <p:cNvPr id="45059" name="Placeholder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66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US" dirty="0" smtClean="0">
                <a:latin typeface="Arial" pitchFamily="34" charset="0"/>
              </a:rPr>
              <a:t>Metop-A and NOAA-19 are primary morning and afternoon satellites, respectively</a:t>
            </a:r>
            <a:endParaRPr lang="en-US" dirty="0" smtClean="0"/>
          </a:p>
          <a:p>
            <a:pPr>
              <a:defRPr/>
            </a:pPr>
            <a:endParaRPr lang="en-US" dirty="0" smtClean="0"/>
          </a:p>
          <a:p>
            <a:pPr>
              <a:defRPr/>
            </a:pPr>
            <a:r>
              <a:rPr lang="en-US" dirty="0" smtClean="0"/>
              <a:t>The current MetOp series has three identical satellites. Launched in 2006, MetOp-A is Europe's first polar-orbiting mission dedicated to operational meteorology, and will be followed by MetOp-B in 2012 and MetOp-C in 2016. </a:t>
            </a:r>
          </a:p>
          <a:p>
            <a:pPr>
              <a:defRPr/>
            </a:pPr>
            <a:endParaRPr lang="en-US" dirty="0" smtClean="0"/>
          </a:p>
          <a:p>
            <a:pPr>
              <a:defRPr/>
            </a:pPr>
            <a:r>
              <a:rPr lang="en-US" dirty="0" smtClean="0"/>
              <a:t>Antarctic Data Acquisition (ADA) :</a:t>
            </a:r>
          </a:p>
          <a:p>
            <a:pPr>
              <a:defRPr/>
            </a:pPr>
            <a:endParaRPr lang="en-US" dirty="0" smtClean="0"/>
          </a:p>
          <a:p>
            <a:pPr>
              <a:defRPr/>
            </a:pPr>
            <a:r>
              <a:rPr lang="en-US" dirty="0" smtClean="0"/>
              <a:t>Metop mission data downlink to be supported by NASA/NSF 10m antenna at McMurdo Sound (77°S)</a:t>
            </a:r>
          </a:p>
          <a:p>
            <a:pPr>
              <a:defRPr/>
            </a:pPr>
            <a:r>
              <a:rPr lang="en-US" dirty="0" smtClean="0"/>
              <a:t>MGS support will only be utilised for X-band, although antenna is S-band capable (may be used for auto-track)</a:t>
            </a:r>
          </a:p>
          <a:p>
            <a:pPr>
              <a:defRPr/>
            </a:pPr>
            <a:r>
              <a:rPr lang="en-US" dirty="0" smtClean="0"/>
              <a:t>Mission data to be sent by combined satellite/land link to Darmstadt via Australia</a:t>
            </a:r>
          </a:p>
          <a:p>
            <a:pPr>
              <a:defRPr/>
            </a:pPr>
            <a:r>
              <a:rPr lang="en-US" dirty="0" smtClean="0"/>
              <a:t>Phases :Demonstration Feb 2011 to Feb 2014(average of 9 passes/day)OperationalFeb 2014 onwards(all passes of operational satellite)</a:t>
            </a:r>
          </a:p>
          <a:p>
            <a:pPr>
              <a:defRPr/>
            </a:pPr>
            <a:r>
              <a:rPr lang="en-US" dirty="0" smtClean="0"/>
              <a:t>Support to be focused on prime Metop, with option to support backup Metop</a:t>
            </a:r>
          </a:p>
          <a:p>
            <a:pPr>
              <a:defRPr/>
            </a:pPr>
            <a:r>
              <a:rPr lang="en-US" dirty="0" smtClean="0"/>
              <a:t>Metop mission data : raw data transfer to NOAA nearer to sensing time than presentLevel-1 product timeliness to improve from max. 135 to 65 mins (sensing time to product dissemination), current avg= 115 </a:t>
            </a:r>
          </a:p>
          <a:p>
            <a:pPr>
              <a:defRPr/>
            </a:pPr>
            <a:endParaRPr lang="en-US" dirty="0" smtClean="0"/>
          </a:p>
          <a:p>
            <a:pPr>
              <a:defRPr/>
            </a:pPr>
            <a:endParaRPr lang="en-US" dirty="0" smtClean="0"/>
          </a:p>
          <a:p>
            <a:pPr>
              <a:defRPr/>
            </a:pPr>
            <a:r>
              <a:rPr lang="en-US" dirty="0" smtClean="0"/>
              <a:t>In order to improve the timeliness of Metop-A data, EUMETSAT will soon be downloading data using the McMurdo Antarctic Data Acquisition (ADA) station for several orbits a day. When this happens, instead of downloading full orbits from Svalbard, they will be downloading half orbits at Svalbard and half orbits at McMurdo. This change may go operational in May or June, exact date TBD. Here are some pertinent considerations: Orbital data and products will be distributed in more than 14 or 15 files a day. The McMurdo filenames will end in .MM instead of .SV. There may be some duplicate data or time jumps in the data, or between orbital segments. </a:t>
            </a:r>
          </a:p>
          <a:p>
            <a:pPr>
              <a:defRPr/>
            </a:pPr>
            <a:endParaRPr lang="en-US" dirty="0" smtClean="0"/>
          </a:p>
          <a:p>
            <a:pPr>
              <a:defRPr/>
            </a:pPr>
            <a:r>
              <a:rPr lang="en-US" dirty="0" smtClean="0"/>
              <a:t>NCEP testing for McMurdo half orbit data</a:t>
            </a:r>
          </a:p>
          <a:p>
            <a:pPr>
              <a:defRPr/>
            </a:pPr>
            <a:endParaRPr lang="en-US" dirty="0" smtClean="0"/>
          </a:p>
          <a:p>
            <a:pPr>
              <a:defRPr/>
            </a:pPr>
            <a:r>
              <a:rPr lang="en-US" dirty="0" smtClean="0"/>
              <a:t>EUMETSAT and the US National Oceanic and Atmospheric Administration (</a:t>
            </a:r>
            <a:r>
              <a:rPr lang="en-US" u="sng" dirty="0" smtClean="0">
                <a:hlinkClick r:id="rId3"/>
              </a:rPr>
              <a:t>NOAA</a:t>
            </a:r>
            <a:r>
              <a:rPr lang="en-US" dirty="0" smtClean="0"/>
              <a:t>) successfully completed the first acquisition of </a:t>
            </a:r>
            <a:r>
              <a:rPr lang="en-US" u="sng" dirty="0" smtClean="0">
                <a:hlinkClick r:id="rId3"/>
              </a:rPr>
              <a:t>data</a:t>
            </a:r>
            <a:r>
              <a:rPr lang="en-US" dirty="0" smtClean="0"/>
              <a:t> from EUMETSAT's Metop-A satellite at McMurdo Station, </a:t>
            </a:r>
            <a:r>
              <a:rPr lang="en-US" u="sng" dirty="0" smtClean="0">
                <a:hlinkClick r:id="rId3"/>
              </a:rPr>
              <a:t>Antarctica</a:t>
            </a:r>
            <a:r>
              <a:rPr lang="en-US" dirty="0" smtClean="0"/>
              <a:t>, on 19 January 2011. [</a:t>
            </a:r>
            <a:r>
              <a:rPr lang="en-US" dirty="0" smtClean="0">
                <a:hlinkClick r:id="rId4"/>
              </a:rPr>
              <a:t>Track</a:t>
            </a:r>
            <a:r>
              <a:rPr lang="en-US" dirty="0" smtClean="0"/>
              <a:t>] [</a:t>
            </a:r>
            <a:r>
              <a:rPr lang="en-US" dirty="0" smtClean="0">
                <a:hlinkClick r:id="rId5"/>
              </a:rPr>
              <a:t>Images</a:t>
            </a:r>
            <a:r>
              <a:rPr lang="en-US" dirty="0" smtClean="0"/>
              <a:t>]</a:t>
            </a:r>
            <a:br>
              <a:rPr lang="en-US" dirty="0" smtClean="0"/>
            </a:br>
            <a:r>
              <a:rPr lang="en-US" dirty="0" smtClean="0"/>
              <a:t/>
            </a:r>
            <a:br>
              <a:rPr lang="en-US" dirty="0" smtClean="0"/>
            </a:br>
            <a:r>
              <a:rPr lang="en-US" dirty="0" smtClean="0"/>
              <a:t>NOAA, together with the US National Aeronautic and Space Administration (NASA) and the US National Science Foundation (NSF), have teamed up to provide a new data acquisition and transfer capability for EUMETSAT's Metop series of polar-orbiting environmental satellites at NSF's McMurdo Station, Antarctica.</a:t>
            </a:r>
            <a:br>
              <a:rPr lang="en-US" dirty="0" smtClean="0"/>
            </a:br>
            <a:r>
              <a:rPr lang="en-US" dirty="0" smtClean="0"/>
              <a:t/>
            </a:r>
            <a:br>
              <a:rPr lang="en-US" dirty="0" smtClean="0"/>
            </a:br>
            <a:r>
              <a:rPr lang="en-US" dirty="0" smtClean="0"/>
              <a:t>McMurdo Station serves the logistics hub for the US Antarctic Program. NSF manages the US Antarctic Program, though which it coordinates all US science, and the logistical support for that science, on the Southernmost Continent and aboard research vessels operating in the Southern Ocean.</a:t>
            </a:r>
          </a:p>
          <a:p>
            <a:pPr>
              <a:defRPr/>
            </a:pPr>
            <a:endParaRPr lang="en-US" dirty="0"/>
          </a:p>
        </p:txBody>
      </p:sp>
      <p:sp>
        <p:nvSpPr>
          <p:cNvPr id="4" name="Slide Number Placeholder 3"/>
          <p:cNvSpPr>
            <a:spLocks noGrp="1"/>
          </p:cNvSpPr>
          <p:nvPr>
            <p:ph type="sldNum" sz="quarter" idx="5"/>
          </p:nvPr>
        </p:nvSpPr>
        <p:spPr/>
        <p:txBody>
          <a:bodyPr/>
          <a:lstStyle/>
          <a:p>
            <a:pPr>
              <a:defRPr/>
            </a:pPr>
            <a:fld id="{60BF52EC-B7ED-4A46-A38B-2DC2CCD0AFC4}" type="slidenum">
              <a:rPr lang="en-US" smtClean="0"/>
              <a:pPr>
                <a:defRPr/>
              </a:pPr>
              <a:t>70</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Improved timeliness increases the impact of satellite data in global atmospheric models and thus provide significant benefits to global operational </a:t>
            </a:r>
            <a:r>
              <a:rPr lang="en-US" u="sng" smtClean="0">
                <a:latin typeface="Arial" pitchFamily="34" charset="0"/>
                <a:ea typeface="ＭＳ Ｐゴシック"/>
                <a:cs typeface="ＭＳ Ｐゴシック"/>
                <a:hlinkClick r:id="rId3"/>
              </a:rPr>
              <a:t>weather forecasting</a:t>
            </a:r>
            <a:r>
              <a:rPr lang="en-US" smtClean="0">
                <a:latin typeface="Arial" pitchFamily="34" charset="0"/>
                <a:ea typeface="ＭＳ Ｐゴシック"/>
                <a:cs typeface="ＭＳ Ｐゴシック"/>
              </a:rPr>
              <a:t> and disaster monitoring.</a:t>
            </a:r>
          </a:p>
        </p:txBody>
      </p:sp>
      <p:sp>
        <p:nvSpPr>
          <p:cNvPr id="98308" name="Slide Number Placeholder 3"/>
          <p:cNvSpPr>
            <a:spLocks noGrp="1"/>
          </p:cNvSpPr>
          <p:nvPr>
            <p:ph type="sldNum" sz="quarter" idx="5"/>
          </p:nvPr>
        </p:nvSpPr>
        <p:spPr>
          <a:noFill/>
        </p:spPr>
        <p:txBody>
          <a:bodyPr/>
          <a:lstStyle/>
          <a:p>
            <a:pPr defTabSz="906474"/>
            <a:fld id="{807F7F88-14A1-4000-87C9-FC8C85795277}" type="slidenum">
              <a:rPr lang="en-US" smtClean="0">
                <a:latin typeface="Arial" pitchFamily="34" charset="0"/>
                <a:ea typeface="ＭＳ Ｐゴシック"/>
                <a:cs typeface="ＭＳ Ｐゴシック"/>
              </a:rPr>
              <a:pPr defTabSz="906474"/>
              <a:t>71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endParaRPr lang="en-US" dirty="0" smtClean="0"/>
          </a:p>
        </p:txBody>
      </p:sp>
      <p:sp>
        <p:nvSpPr>
          <p:cNvPr id="11268" name="Slide Number Placeholder 3"/>
          <p:cNvSpPr>
            <a:spLocks noGrp="1"/>
          </p:cNvSpPr>
          <p:nvPr>
            <p:ph type="sldNum" sz="quarter" idx="5"/>
          </p:nvPr>
        </p:nvSpPr>
        <p:spPr>
          <a:noFill/>
        </p:spPr>
        <p:txBody>
          <a:bodyPr/>
          <a:lstStyle/>
          <a:p>
            <a:fld id="{398A12B8-1625-4227-9D0B-8D73AAF3727C}" type="slidenum">
              <a:rPr lang="en-US" smtClean="0"/>
              <a:pPr/>
              <a:t>75</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eaLnBrk="1" hangingPunct="1"/>
            <a:r>
              <a:rPr lang="en-US" dirty="0" smtClean="0"/>
              <a:t>Background processing is extremely critical to our mission.</a:t>
            </a:r>
          </a:p>
          <a:p>
            <a:pPr eaLnBrk="1" hangingPunct="1"/>
            <a:endParaRPr lang="en-US" dirty="0" smtClean="0"/>
          </a:p>
          <a:p>
            <a:pPr eaLnBrk="1" hangingPunct="1"/>
            <a:endParaRPr lang="en-US" dirty="0" smtClean="0"/>
          </a:p>
        </p:txBody>
      </p:sp>
      <p:sp>
        <p:nvSpPr>
          <p:cNvPr id="12292" name="Slide Number Placeholder 3"/>
          <p:cNvSpPr>
            <a:spLocks noGrp="1"/>
          </p:cNvSpPr>
          <p:nvPr>
            <p:ph type="sldNum" sz="quarter" idx="5"/>
          </p:nvPr>
        </p:nvSpPr>
        <p:spPr>
          <a:noFill/>
        </p:spPr>
        <p:txBody>
          <a:bodyPr/>
          <a:lstStyle/>
          <a:p>
            <a:fld id="{CFFC2DC3-5C12-495B-B4EC-EA5047A01A21}" type="slidenum">
              <a:rPr lang="en-US" smtClean="0"/>
              <a:pPr/>
              <a:t>76</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eaLnBrk="1" hangingPunct="1">
              <a:defRPr/>
            </a:pPr>
            <a:endParaRPr lang="en-US" dirty="0" smtClean="0"/>
          </a:p>
        </p:txBody>
      </p:sp>
      <p:sp>
        <p:nvSpPr>
          <p:cNvPr id="13316" name="Slide Number Placeholder 3"/>
          <p:cNvSpPr>
            <a:spLocks noGrp="1"/>
          </p:cNvSpPr>
          <p:nvPr>
            <p:ph type="sldNum" sz="quarter" idx="5"/>
          </p:nvPr>
        </p:nvSpPr>
        <p:spPr>
          <a:noFill/>
        </p:spPr>
        <p:txBody>
          <a:bodyPr/>
          <a:lstStyle/>
          <a:p>
            <a:fld id="{88A8F77E-4E61-4D4A-8DAF-8A14A7E69091}" type="slidenum">
              <a:rPr lang="en-US" smtClean="0"/>
              <a:pPr/>
              <a:t>78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smtClean="0">
                <a:latin typeface="Arial" pitchFamily="34" charset="0"/>
                <a:ea typeface="ＭＳ Ｐゴシック"/>
                <a:cs typeface="ＭＳ Ｐゴシック"/>
              </a:rPr>
              <a:t>For details on the entire SPSRB process, please refer to the SPSRB white paper which is available on the SPSRB web page (left panel).</a:t>
            </a:r>
          </a:p>
          <a:p>
            <a:endParaRPr lang="en-US" smtClean="0">
              <a:latin typeface="Arial" pitchFamily="34" charset="0"/>
              <a:ea typeface="ＭＳ Ｐゴシック"/>
              <a:cs typeface="ＭＳ Ｐゴシック"/>
            </a:endParaRPr>
          </a:p>
          <a:p>
            <a:r>
              <a:rPr lang="en-US" smtClean="0">
                <a:latin typeface="Arial" pitchFamily="34" charset="0"/>
                <a:ea typeface="ＭＳ Ｐゴシック"/>
                <a:cs typeface="ＭＳ Ｐゴシック"/>
              </a:rPr>
              <a:t>Includes Development…</a:t>
            </a:r>
          </a:p>
          <a:p>
            <a:r>
              <a:rPr lang="en-US" smtClean="0">
                <a:latin typeface="Arial" pitchFamily="34" charset="0"/>
                <a:ea typeface="ＭＳ Ｐゴシック"/>
                <a:cs typeface="ＭＳ Ｐゴシック"/>
              </a:rPr>
              <a:t>User Requests</a:t>
            </a:r>
          </a:p>
          <a:p>
            <a:r>
              <a:rPr lang="en-US" smtClean="0">
                <a:latin typeface="Arial" pitchFamily="34" charset="0"/>
                <a:ea typeface="ＭＳ Ｐゴシック"/>
                <a:cs typeface="ＭＳ Ｐゴシック"/>
              </a:rPr>
              <a:t>Technical Assessments</a:t>
            </a:r>
          </a:p>
          <a:p>
            <a:r>
              <a:rPr lang="en-US" smtClean="0">
                <a:latin typeface="Arial" pitchFamily="34" charset="0"/>
                <a:ea typeface="ＭＳ Ｐゴシック"/>
                <a:cs typeface="ＭＳ Ｐゴシック"/>
              </a:rPr>
              <a:t>Formation of Integrated Product Teams</a:t>
            </a:r>
          </a:p>
          <a:p>
            <a:endParaRPr lang="en-US" smtClean="0">
              <a:latin typeface="Arial" pitchFamily="34" charset="0"/>
              <a:ea typeface="ＭＳ Ｐゴシック"/>
              <a:cs typeface="ＭＳ Ｐゴシック"/>
            </a:endParaRPr>
          </a:p>
          <a:p>
            <a:r>
              <a:rPr lang="en-US" smtClean="0">
                <a:latin typeface="Arial" pitchFamily="34" charset="0"/>
                <a:ea typeface="ＭＳ Ｐゴシック"/>
                <a:cs typeface="ＭＳ Ｐゴシック"/>
              </a:rPr>
              <a:t>Also includes Divestiture and Retirement of products and services being phased out.  </a:t>
            </a:r>
          </a:p>
        </p:txBody>
      </p:sp>
      <p:sp>
        <p:nvSpPr>
          <p:cNvPr id="108548" name="Slide Number Placeholder 3"/>
          <p:cNvSpPr>
            <a:spLocks noGrp="1"/>
          </p:cNvSpPr>
          <p:nvPr>
            <p:ph type="sldNum" sz="quarter" idx="5"/>
          </p:nvPr>
        </p:nvSpPr>
        <p:spPr>
          <a:noFill/>
        </p:spPr>
        <p:txBody>
          <a:bodyPr/>
          <a:lstStyle/>
          <a:p>
            <a:pPr defTabSz="906474"/>
            <a:fld id="{A3232374-07E2-4CA8-A7CC-FB1D9178D7B8}" type="slidenum">
              <a:rPr lang="en-US" smtClean="0">
                <a:latin typeface="Arial" pitchFamily="34" charset="0"/>
                <a:ea typeface="ＭＳ Ｐゴシック"/>
                <a:cs typeface="ＭＳ Ｐゴシック"/>
              </a:rPr>
              <a:pPr defTabSz="906474"/>
              <a:t>81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8672" eaLnBrk="0" fontAlgn="base" hangingPunct="0">
              <a:spcBef>
                <a:spcPct val="30000"/>
              </a:spcBef>
              <a:spcAft>
                <a:spcPct val="0"/>
              </a:spcAft>
              <a:defRPr/>
            </a:pPr>
            <a:r>
              <a:rPr lang="en-US" dirty="0" smtClean="0"/>
              <a:t>The 108 day plot covers four solar rotations and includes cosmic ray data from Moscow that can show when solar energetic particles have enough energy to reach ground level. The, so called, </a:t>
            </a:r>
            <a:r>
              <a:rPr lang="en-US" dirty="0" err="1" smtClean="0"/>
              <a:t>Forbush</a:t>
            </a:r>
            <a:r>
              <a:rPr lang="en-US" dirty="0" smtClean="0"/>
              <a:t> decreases in cosmic ray intensity are indicative of galactic shielding caused by large solar Coronal Mass Ejection (CME) events.  This unique product will be used by GOES customers to examine event relationships over time.  An example of the new 108-day plot for the GOES-15 satellite is available at </a:t>
            </a:r>
            <a:r>
              <a:rPr lang="en-US" u="sng" dirty="0" smtClean="0">
                <a:hlinkClick r:id="rId3"/>
              </a:rPr>
              <a:t>http://satdat.ngdc.noaa.gov/sem/goes/data/new_plots/latest/goes15/g15_summary_latest108days.pdf</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69E8A1D3-2987-4FD5-ADF3-A7FF1511B85A}" type="slidenum">
              <a:rPr lang="en-US" smtClean="0"/>
              <a:pPr>
                <a:defRPr/>
              </a:pPr>
              <a:t>82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Operational Readiness Review (ORR) for the Global Hydro-Estimator Satellite Rainfall Estimates (GHE)</a:t>
            </a:r>
            <a:r>
              <a:rPr lang="en-CA" b="1" dirty="0" smtClean="0"/>
              <a:t>: </a:t>
            </a:r>
            <a:r>
              <a:rPr lang="en-US" dirty="0" smtClean="0"/>
              <a:t>The Operational Readiness</a:t>
            </a:r>
            <a:r>
              <a:rPr lang="en-US" b="1" dirty="0" smtClean="0"/>
              <a:t> </a:t>
            </a:r>
            <a:r>
              <a:rPr lang="en-US" dirty="0" smtClean="0"/>
              <a:t>Review for the GHE was held on April 6, 2012. The ORR reviewed the system and products readiness for transition into operations, including system and products requirements and their allocations, the operational readiness for product generation, dissemination and monitoring, and also the software and documentation status in meeting the operational standards. The ORR was led by the OSPO/SPB GHE project lead, and the reviewers included NESDIS satellite product manager, Mission Operation Division (MOD) Deputy Manager, Precipitation Products Oversight Panel (PREPOP) co-chairs, SPB chief, precipitation Products Area Lead (PAL), Satellite Products Branch (SPB) QA lead, Users, System, IT security and Distribution leads, the GHE IPT team and other colleagues.  The review team is working on an ORR report, which will include all review comments, and identified actions and risks. The ORR report will be presented to the GHE team when it is ready, and all identified actions shall be properly addressed before the GHE can be officially declared operational. </a:t>
            </a:r>
            <a:endParaRPr lang="en-US" dirty="0"/>
          </a:p>
        </p:txBody>
      </p:sp>
      <p:sp>
        <p:nvSpPr>
          <p:cNvPr id="4" name="Slide Number Placeholder 3"/>
          <p:cNvSpPr>
            <a:spLocks noGrp="1"/>
          </p:cNvSpPr>
          <p:nvPr>
            <p:ph type="sldNum" sz="quarter" idx="10"/>
          </p:nvPr>
        </p:nvSpPr>
        <p:spPr/>
        <p:txBody>
          <a:bodyPr/>
          <a:lstStyle/>
          <a:p>
            <a:pPr>
              <a:defRPr/>
            </a:pPr>
            <a:fld id="{69E8A1D3-2987-4FD5-ADF3-A7FF1511B85A}" type="slidenum">
              <a:rPr lang="en-US" smtClean="0"/>
              <a:pPr>
                <a:defRPr/>
              </a:pPr>
              <a:t>84</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endParaRPr lang="en-US" dirty="0"/>
          </a:p>
        </p:txBody>
      </p:sp>
      <p:sp>
        <p:nvSpPr>
          <p:cNvPr id="53252" name="Slide Number Placeholder 3"/>
          <p:cNvSpPr>
            <a:spLocks noGrp="1"/>
          </p:cNvSpPr>
          <p:nvPr>
            <p:ph type="sldNum" sz="quarter" idx="5"/>
          </p:nvPr>
        </p:nvSpPr>
        <p:spPr>
          <a:noFill/>
        </p:spPr>
        <p:txBody>
          <a:bodyPr/>
          <a:lstStyle/>
          <a:p>
            <a:fld id="{EBC37FF9-73B8-4883-9D80-07235D32F3E5}" type="slidenum">
              <a:rPr lang="en-US" smtClean="0">
                <a:latin typeface="Arial" pitchFamily="34" charset="0"/>
              </a:rPr>
              <a:pPr/>
              <a:t>85</a:t>
            </a:fld>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a:noFill/>
          <a:ln/>
        </p:spPr>
        <p:txBody>
          <a:bodyPr/>
          <a:lstStyle/>
          <a:p>
            <a:endParaRPr lang="en-US" smtClean="0">
              <a:latin typeface="Arial" pitchFamily="34" charset="0"/>
              <a:ea typeface="ＭＳ Ｐゴシック"/>
              <a:cs typeface="ＭＳ Ｐゴシック"/>
            </a:endParaRPr>
          </a:p>
        </p:txBody>
      </p:sp>
      <p:sp>
        <p:nvSpPr>
          <p:cNvPr id="155652" name="Slide Number Placeholder 3"/>
          <p:cNvSpPr>
            <a:spLocks noGrp="1"/>
          </p:cNvSpPr>
          <p:nvPr>
            <p:ph type="sldNum" sz="quarter" idx="5"/>
          </p:nvPr>
        </p:nvSpPr>
        <p:spPr>
          <a:noFill/>
        </p:spPr>
        <p:txBody>
          <a:bodyPr/>
          <a:lstStyle/>
          <a:p>
            <a:pPr defTabSz="904913"/>
            <a:fld id="{12E22CF1-1A41-4BFA-87B7-30732FF86069}" type="slidenum">
              <a:rPr lang="en-US" smtClean="0">
                <a:latin typeface="Arial" pitchFamily="34" charset="0"/>
                <a:ea typeface="ＭＳ Ｐゴシック"/>
                <a:cs typeface="ＭＳ Ｐゴシック"/>
              </a:rPr>
              <a:pPr defTabSz="904913"/>
              <a:t>89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a:noFill/>
          <a:ln/>
        </p:spPr>
        <p:txBody>
          <a:bodyPr>
            <a:normAutofit fontScale="92500" lnSpcReduction="10000"/>
          </a:bodyPr>
          <a:lstStyle/>
          <a:p>
            <a:r>
              <a:rPr lang="en-US" b="1" smtClean="0">
                <a:ea typeface="ＭＳ Ｐゴシック"/>
                <a:cs typeface="ＭＳ Ｐゴシック"/>
              </a:rPr>
              <a:t>55% = 93/168</a:t>
            </a:r>
          </a:p>
          <a:p>
            <a:r>
              <a:rPr lang="en-US" b="1" smtClean="0">
                <a:ea typeface="ＭＳ Ｐゴシック"/>
                <a:cs typeface="ＭＳ Ｐゴシック"/>
              </a:rPr>
              <a:t>45% = 100%-55%</a:t>
            </a:r>
          </a:p>
          <a:p>
            <a:r>
              <a:rPr lang="en-US" b="1" smtClean="0">
                <a:ea typeface="ＭＳ Ｐゴシック"/>
                <a:cs typeface="ＭＳ Ｐゴシック"/>
              </a:rPr>
              <a:t>37% = 35/93</a:t>
            </a:r>
          </a:p>
          <a:p>
            <a:r>
              <a:rPr lang="en-US" b="1" smtClean="0">
                <a:ea typeface="ＭＳ Ｐゴシック"/>
                <a:cs typeface="ＭＳ Ｐゴシック"/>
              </a:rPr>
              <a:t>56% = 52/93</a:t>
            </a:r>
          </a:p>
          <a:p>
            <a:r>
              <a:rPr lang="en-US" smtClean="0"/>
              <a:t>56% of Applications used by NWS use POES (Any combination of NOAA-15/16/17/18/19/Metop-A including Blended Applications with NOAA and/or Non-NOAA GOES)</a:t>
            </a:r>
          </a:p>
          <a:p>
            <a:r>
              <a:rPr lang="en-US" smtClean="0"/>
              <a:t>ASCAT</a:t>
            </a:r>
          </a:p>
          <a:p>
            <a:r>
              <a:rPr lang="en-US" smtClean="0"/>
              <a:t>Aerosols &amp; Smoke</a:t>
            </a:r>
          </a:p>
          <a:p>
            <a:r>
              <a:rPr lang="en-US" smtClean="0"/>
              <a:t>Snow &amp; Ice Mapping System</a:t>
            </a:r>
          </a:p>
          <a:p>
            <a:r>
              <a:rPr lang="en-US" smtClean="0"/>
              <a:t>ATOVS</a:t>
            </a:r>
          </a:p>
          <a:p>
            <a:r>
              <a:rPr lang="en-US" smtClean="0"/>
              <a:t>Winds GOES/AVHRR</a:t>
            </a:r>
          </a:p>
          <a:p>
            <a:r>
              <a:rPr lang="en-US" smtClean="0"/>
              <a:t>AWIPS SDPI</a:t>
            </a:r>
          </a:p>
          <a:p>
            <a:r>
              <a:rPr lang="en-US" smtClean="0"/>
              <a:t>Blended SST</a:t>
            </a:r>
          </a:p>
          <a:p>
            <a:r>
              <a:rPr lang="en-US" smtClean="0"/>
              <a:t>AMSU-McIDAS</a:t>
            </a:r>
          </a:p>
          <a:p>
            <a:r>
              <a:rPr lang="en-US" smtClean="0"/>
              <a:t>ADT, eTRaP</a:t>
            </a:r>
          </a:p>
          <a:p>
            <a:r>
              <a:rPr lang="en-US" smtClean="0"/>
              <a:t>CSBT</a:t>
            </a:r>
          </a:p>
          <a:p>
            <a:r>
              <a:rPr lang="en-US" smtClean="0"/>
              <a:t>Remapped Imagery</a:t>
            </a:r>
          </a:p>
          <a:p>
            <a:r>
              <a:rPr lang="en-US" smtClean="0"/>
              <a:t>GINI</a:t>
            </a:r>
          </a:p>
          <a:p>
            <a:r>
              <a:rPr lang="en-US" smtClean="0"/>
              <a:t>IASI</a:t>
            </a:r>
          </a:p>
          <a:p>
            <a:r>
              <a:rPr lang="en-US" smtClean="0"/>
              <a:t>HMS</a:t>
            </a:r>
          </a:p>
          <a:p>
            <a:r>
              <a:rPr lang="en-US" smtClean="0"/>
              <a:t>Jason-2</a:t>
            </a:r>
          </a:p>
          <a:p>
            <a:r>
              <a:rPr lang="en-US" smtClean="0"/>
              <a:t>Level 1b &amp; 1b*</a:t>
            </a:r>
          </a:p>
          <a:p>
            <a:r>
              <a:rPr lang="en-US" smtClean="0"/>
              <a:t>SSMI / SSMIS</a:t>
            </a:r>
          </a:p>
          <a:p>
            <a:r>
              <a:rPr lang="en-US" smtClean="0"/>
              <a:t>Ozone</a:t>
            </a:r>
          </a:p>
          <a:p>
            <a:endParaRPr lang="en-US" b="1" smtClean="0">
              <a:ea typeface="ＭＳ Ｐゴシック"/>
              <a:cs typeface="ＭＳ Ｐゴシック"/>
            </a:endParaRPr>
          </a:p>
        </p:txBody>
      </p:sp>
      <p:sp>
        <p:nvSpPr>
          <p:cNvPr id="156676" name="Slide Number Placeholder 3"/>
          <p:cNvSpPr>
            <a:spLocks noGrp="1"/>
          </p:cNvSpPr>
          <p:nvPr>
            <p:ph type="sldNum" sz="quarter" idx="5"/>
          </p:nvPr>
        </p:nvSpPr>
        <p:spPr>
          <a:noFill/>
        </p:spPr>
        <p:txBody>
          <a:bodyPr/>
          <a:lstStyle/>
          <a:p>
            <a:pPr defTabSz="904913"/>
            <a:fld id="{22D8D935-3FBD-48E9-8AF8-8B8DBA90AD6E}" type="slidenum">
              <a:rPr lang="en-US" smtClean="0">
                <a:ea typeface="ＭＳ Ｐゴシック"/>
                <a:cs typeface="ＭＳ Ｐゴシック"/>
              </a:rPr>
              <a:pPr defTabSz="904913"/>
              <a:t>90</a:t>
            </a:fld>
            <a:endParaRPr lang="en-US" dirty="0" smtClean="0">
              <a:ea typeface="ＭＳ Ｐゴシック"/>
              <a:cs typeface="ＭＳ Ｐゴシック"/>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a:noFill/>
          <a:ln/>
        </p:spPr>
        <p:txBody>
          <a:bodyPr/>
          <a:lstStyle/>
          <a:p>
            <a:r>
              <a:rPr lang="en-US" b="1" smtClean="0">
                <a:ea typeface="ＭＳ Ｐゴシック"/>
                <a:cs typeface="ＭＳ Ｐゴシック"/>
              </a:rPr>
              <a:t>21% = 6,050 / 30,560</a:t>
            </a:r>
          </a:p>
          <a:p>
            <a:r>
              <a:rPr lang="en-US" b="1" smtClean="0">
                <a:ea typeface="ＭＳ Ｐゴシック"/>
                <a:cs typeface="ＭＳ Ｐゴシック"/>
              </a:rPr>
              <a:t>79% = 100% - 21%</a:t>
            </a:r>
          </a:p>
        </p:txBody>
      </p:sp>
      <p:sp>
        <p:nvSpPr>
          <p:cNvPr id="157700" name="Slide Number Placeholder 3"/>
          <p:cNvSpPr>
            <a:spLocks noGrp="1"/>
          </p:cNvSpPr>
          <p:nvPr>
            <p:ph type="sldNum" sz="quarter" idx="5"/>
          </p:nvPr>
        </p:nvSpPr>
        <p:spPr>
          <a:noFill/>
        </p:spPr>
        <p:txBody>
          <a:bodyPr/>
          <a:lstStyle/>
          <a:p>
            <a:pPr defTabSz="904913"/>
            <a:fld id="{986FD125-EC31-4C57-B925-A4A321704018}" type="slidenum">
              <a:rPr lang="en-US" smtClean="0">
                <a:ea typeface="ＭＳ Ｐゴシック"/>
                <a:cs typeface="ＭＳ Ｐゴシック"/>
              </a:rPr>
              <a:pPr defTabSz="904913"/>
              <a:t>91</a:t>
            </a:fld>
            <a:endParaRPr lang="en-US" dirty="0" smtClean="0">
              <a:ea typeface="ＭＳ Ｐゴシック"/>
              <a:cs typeface="ＭＳ Ｐゴシック"/>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latin typeface="Arial" pitchFamily="34" charset="0"/>
              <a:ea typeface="ＭＳ Ｐゴシック"/>
              <a:cs typeface="ＭＳ Ｐゴシック"/>
            </a:endParaRPr>
          </a:p>
        </p:txBody>
      </p:sp>
      <p:sp>
        <p:nvSpPr>
          <p:cNvPr id="116740" name="Slide Number Placeholder 3"/>
          <p:cNvSpPr>
            <a:spLocks noGrp="1"/>
          </p:cNvSpPr>
          <p:nvPr>
            <p:ph type="sldNum" sz="quarter" idx="5"/>
          </p:nvPr>
        </p:nvSpPr>
        <p:spPr>
          <a:noFill/>
        </p:spPr>
        <p:txBody>
          <a:bodyPr/>
          <a:lstStyle/>
          <a:p>
            <a:pPr defTabSz="906474"/>
            <a:fld id="{BC97BC6D-59E5-4670-B0B3-30CF0271AF98}" type="slidenum">
              <a:rPr lang="en-US" smtClean="0">
                <a:latin typeface="Arial" pitchFamily="34" charset="0"/>
                <a:ea typeface="ＭＳ Ｐゴシック"/>
                <a:cs typeface="ＭＳ Ｐゴシック"/>
              </a:rPr>
              <a:pPr defTabSz="906474"/>
              <a:t>92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95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96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Proximity to College Park and small College</a:t>
            </a:r>
            <a:r>
              <a:rPr lang="en-US" baseline="0" dirty="0" smtClean="0"/>
              <a:t> Park airport</a:t>
            </a:r>
            <a:endParaRPr lang="en-US" dirty="0" smtClean="0"/>
          </a:p>
          <a:p>
            <a:r>
              <a:rPr lang="en-US" dirty="0" smtClean="0"/>
              <a:t>Other M-Campus residents include USGS, NSA,</a:t>
            </a:r>
            <a:r>
              <a:rPr lang="en-US" baseline="0" dirty="0" smtClean="0"/>
              <a:t> and </a:t>
            </a:r>
            <a:r>
              <a:rPr lang="en-US" baseline="0" dirty="0" err="1" smtClean="0"/>
              <a:t>STaR</a:t>
            </a:r>
            <a:r>
              <a:rPr lang="en-US" baseline="0" dirty="0" smtClean="0"/>
              <a:t> has additional staff in co-located office buildings</a:t>
            </a:r>
          </a:p>
          <a:p>
            <a:r>
              <a:rPr lang="en-US" baseline="0" dirty="0" smtClean="0"/>
              <a:t>Washington D.C. Green Line metro stop</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Art feature – cabled</a:t>
            </a:r>
            <a:r>
              <a:rPr lang="en-US" baseline="0" dirty="0" smtClean="0"/>
              <a:t> water spout drain to green space – water garden</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Open, glass walls, railings, natural light</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3884852" y="8684298"/>
            <a:ext cx="2971593" cy="458139"/>
          </a:xfrm>
          <a:prstGeom prst="rect">
            <a:avLst/>
          </a:prstGeom>
          <a:noFill/>
          <a:ln w="9525">
            <a:noFill/>
            <a:miter lim="800000"/>
            <a:headEnd/>
            <a:tailEnd/>
          </a:ln>
        </p:spPr>
        <p:txBody>
          <a:bodyPr lIns="91420" tIns="45709" rIns="91420" bIns="45709" anchor="b"/>
          <a:lstStyle/>
          <a:p>
            <a:pPr algn="r" defTabSz="912715"/>
            <a:fld id="{C23BA39E-BA90-4DF1-9960-D46DA3BB164E}" type="slidenum">
              <a:rPr lang="en-US" sz="1200">
                <a:latin typeface="Calibri" pitchFamily="34" charset="0"/>
              </a:rPr>
              <a:pPr algn="r" defTabSz="912715"/>
              <a:t>11</a:t>
            </a:fld>
            <a:endParaRPr lang="en-US" sz="1200" dirty="0">
              <a:latin typeface="Calibri" pitchFamily="34" charset="0"/>
            </a:endParaRPr>
          </a:p>
        </p:txBody>
      </p:sp>
      <p:sp>
        <p:nvSpPr>
          <p:cNvPr id="140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0292" name="Rectangle 3"/>
          <p:cNvSpPr>
            <a:spLocks noGrp="1" noChangeArrowheads="1"/>
          </p:cNvSpPr>
          <p:nvPr>
            <p:ph type="body" idx="1"/>
          </p:nvPr>
        </p:nvSpPr>
        <p:spPr>
          <a:noFill/>
          <a:ln/>
        </p:spPr>
        <p:txBody>
          <a:bodyPr lIns="91420" tIns="45709" rIns="91420" bIns="45709"/>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36551" y="1428750"/>
            <a:ext cx="8470900" cy="5060950"/>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0"/>
          </p:nvPr>
        </p:nvSpPr>
        <p:spPr>
          <a:xfrm>
            <a:off x="7010703" y="6564810"/>
            <a:ext cx="2133297" cy="293191"/>
          </a:xfrm>
          <a:prstGeom prst="rect">
            <a:avLst/>
          </a:prstGeom>
        </p:spPr>
        <p:txBody>
          <a:bodyPr lIns="86493" tIns="43247" rIns="86493" bIns="43247"/>
          <a:lstStyle>
            <a:lvl1pPr>
              <a:defRPr>
                <a:solidFill>
                  <a:srgbClr val="FFFF00"/>
                </a:solidFill>
              </a:defRPr>
            </a:lvl1pPr>
          </a:lstStyle>
          <a:p>
            <a:pPr>
              <a:defRPr/>
            </a:pPr>
            <a:fld id="{E165EF9D-9268-4A43-A2A8-994840DC1033}" type="slidenum">
              <a:rPr lang="en-US" altLang="en-US"/>
              <a:pPr>
                <a:defRPr/>
              </a:pPr>
              <a:t>‹#›</a:t>
            </a:fld>
            <a:endParaRPr lang="en-US" altLang="en-US" dirty="0"/>
          </a:p>
        </p:txBody>
      </p:sp>
      <p:sp>
        <p:nvSpPr>
          <p:cNvPr id="4" name="Date Placeholder 3"/>
          <p:cNvSpPr>
            <a:spLocks noGrp="1"/>
          </p:cNvSpPr>
          <p:nvPr>
            <p:ph type="dt" sz="half" idx="11"/>
          </p:nvPr>
        </p:nvSpPr>
        <p:spPr>
          <a:xfrm>
            <a:off x="1" y="6567786"/>
            <a:ext cx="2133298" cy="290214"/>
          </a:xfrm>
          <a:prstGeom prst="rect">
            <a:avLst/>
          </a:prstGeom>
        </p:spPr>
        <p:txBody>
          <a:bodyPr lIns="86493" tIns="43247" rIns="86493" bIns="43247"/>
          <a:lstStyle>
            <a:lvl1pPr>
              <a:defRPr>
                <a:solidFill>
                  <a:srgbClr val="FFFF00"/>
                </a:solidFill>
              </a:defRPr>
            </a:lvl1pPr>
          </a:lstStyle>
          <a:p>
            <a:pPr>
              <a:defRPr/>
            </a:pPr>
            <a:endParaRPr lang="en-US" altLang="en-US"/>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0" y="1222516"/>
            <a:ext cx="9144000" cy="1199555"/>
          </a:xfrm>
          <a:solidFill>
            <a:srgbClr val="FFFFFF">
              <a:shade val="85000"/>
            </a:srgbClr>
          </a:solidFill>
          <a:ln w="19050" cmpd="sng"/>
        </p:spPr>
        <p:txBody>
          <a:bodyPr/>
          <a:lstStyle>
            <a:lvl1pPr algn="ctr">
              <a:defRPr>
                <a:solidFill>
                  <a:srgbClr val="FFFF00"/>
                </a:solidFill>
              </a:defRPr>
            </a:lvl1pPr>
          </a:lstStyle>
          <a:p>
            <a:r>
              <a:rPr lang="en-US" dirty="0" smtClean="0"/>
              <a:t>Click to edit Master title style</a:t>
            </a:r>
            <a:endParaRPr lang="en-US" dirty="0"/>
          </a:p>
        </p:txBody>
      </p:sp>
      <p:sp>
        <p:nvSpPr>
          <p:cNvPr id="9" name="Text Placeholder 8"/>
          <p:cNvSpPr>
            <a:spLocks noGrp="1"/>
          </p:cNvSpPr>
          <p:nvPr>
            <p:ph type="body" sz="quarter" idx="10"/>
          </p:nvPr>
        </p:nvSpPr>
        <p:spPr>
          <a:xfrm>
            <a:off x="346228" y="2435040"/>
            <a:ext cx="8389990" cy="4191000"/>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5B5F5"/>
            </a:gs>
            <a:gs pos="100000">
              <a:srgbClr val="DAE5FE"/>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Box 6"/>
          <p:cNvSpPr txBox="1"/>
          <p:nvPr userDrawn="1"/>
        </p:nvSpPr>
        <p:spPr>
          <a:xfrm>
            <a:off x="7010400" y="6550223"/>
            <a:ext cx="2133600" cy="307777"/>
          </a:xfrm>
          <a:prstGeom prst="rect">
            <a:avLst/>
          </a:prstGeom>
          <a:noFill/>
        </p:spPr>
        <p:txBody>
          <a:bodyPr wrap="square" rtlCol="0">
            <a:spAutoFit/>
          </a:bodyPr>
          <a:lstStyle/>
          <a:p>
            <a:pPr algn="r"/>
            <a:fld id="{81E742A0-6DE7-4873-B540-0A0A1E517E82}" type="slidenum">
              <a:rPr lang="en-US" sz="1400" smtClean="0"/>
              <a:pPr algn="r"/>
              <a:t>‹#›</a:t>
            </a:fld>
            <a:endParaRPr lang="en-US" sz="140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7" r:id="rId18"/>
    <p:sldLayoutId id="2147483668" r:id="rId19"/>
    <p:sldLayoutId id="2147483669" r:id="rId2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18" Type="http://schemas.openxmlformats.org/officeDocument/2006/relationships/image" Target="../media/image28.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notesSlide" Target="../notesSlides/notesSlide9.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jpe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www.sarsat.noaa.gov/" TargetMode="External"/><Relationship Id="rId13"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hyperlink" Target="http://www.noaasis.noaa.gov/ARGOS/" TargetMode="External"/><Relationship Id="rId12"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www.noaasis.noaa.gov/DCS/" TargetMode="External"/><Relationship Id="rId11" Type="http://schemas.openxmlformats.org/officeDocument/2006/relationships/image" Target="../media/image33.jpeg"/><Relationship Id="rId5" Type="http://schemas.openxmlformats.org/officeDocument/2006/relationships/hyperlink" Target="http://www.noaasis.noaa.gov/LRIT/" TargetMode="External"/><Relationship Id="rId10" Type="http://schemas.openxmlformats.org/officeDocument/2006/relationships/image" Target="../media/image32.jpeg"/><Relationship Id="rId4" Type="http://schemas.openxmlformats.org/officeDocument/2006/relationships/hyperlink" Target="http://www.weather.gov/emwin/index.htm" TargetMode="External"/><Relationship Id="rId9" Type="http://schemas.openxmlformats.org/officeDocument/2006/relationships/hyperlink" Target="http://www.geonetcastamericas.noaa.gov/index.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hyperlink" Target="http://www.nesdis.noaa.gov/FlyoutSchedules.html"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www.goes-r.go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projects.osd.noaa.gov/NDE/pub-docs/NDE_FY2011_Project_Acquisition_Plan.pdf" TargetMode="External"/><Relationship Id="rId2" Type="http://schemas.openxmlformats.org/officeDocument/2006/relationships/hyperlink" Target="http://jointmission.gsfc.nasa.gov/science/documents.html" TargetMode="External"/><Relationship Id="rId1" Type="http://schemas.openxmlformats.org/officeDocument/2006/relationships/slideLayout" Target="../slideLayouts/slideLayout2.xml"/><Relationship Id="rId4" Type="http://schemas.openxmlformats.org/officeDocument/2006/relationships/hyperlink" Target="http://projects.osd.noaa.gov/NDE/pub-docs/NDE_Concept_of_Operations-v4.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cimss.ssec.wisc.edu/goes/blo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www.ospo.noaa.gov/Operations/GOES/eclipse.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5.xml"/><Relationship Id="rId4" Type="http://schemas.openxmlformats.org/officeDocument/2006/relationships/hyperlink" Target="http://www.ospo.noaa.gov/Operations/GOES/eclipse.html"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6.xml"/><Relationship Id="rId4" Type="http://schemas.openxmlformats.org/officeDocument/2006/relationships/hyperlink" Target="http://www.ospo.noaa.gov/Operations/GOES/eclipse.html"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xml"/><Relationship Id="rId4" Type="http://schemas.openxmlformats.org/officeDocument/2006/relationships/hyperlink" Target="http://www.ospo.noaa.gov/Operations/GOES/eclipse.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ncep.noaa.gov/news/ncwcp/"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81.emf"/><Relationship Id="rId5" Type="http://schemas.openxmlformats.org/officeDocument/2006/relationships/hyperlink" Target="http://www.eumetsat.int/Home/Main/News/Features/807695?l=en" TargetMode="External"/><Relationship Id="rId4" Type="http://schemas.openxmlformats.org/officeDocument/2006/relationships/hyperlink" Target="http://directreadout.noaa.gov/miami11/docs/5.9_Gaber_DWSD.pptx"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hyperlink" Target="http://satdat.ngdc.noaa.gov/sem/goes/data/new_plots/latest/goes15/g15_summary_latest108days.pdf"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www.eumetsat.int/Home/Main/News/Conferences_and_Events/810062?l=en"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www.seaspace.com/?mid=conference"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hyperlink" Target="mailto:SSDWebmaster@noaa.gov" TargetMode="External"/><Relationship Id="rId13"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hyperlink" Target="mailto:NESDIS.Data.Access@noaa.gov" TargetMode="External"/><Relationship Id="rId12" Type="http://schemas.openxmlformats.org/officeDocument/2006/relationships/image" Target="../media/image104.jpe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hyperlink" Target="mailto:SPSD.UserServices@noaa.gov" TargetMode="External"/><Relationship Id="rId11" Type="http://schemas.openxmlformats.org/officeDocument/2006/relationships/hyperlink" Target="http://www.twitter.com/usnoaagov_ospo" TargetMode="External"/><Relationship Id="rId5" Type="http://schemas.openxmlformats.org/officeDocument/2006/relationships/hyperlink" Target="mailto:ESPCOperations@noaa.gov" TargetMode="External"/><Relationship Id="rId10" Type="http://schemas.openxmlformats.org/officeDocument/2006/relationships/hyperlink" Target="http://www.facebook.com/NOAANESDIS" TargetMode="External"/><Relationship Id="rId4" Type="http://schemas.openxmlformats.org/officeDocument/2006/relationships/image" Target="../media/image103.png"/><Relationship Id="rId9" Type="http://schemas.openxmlformats.org/officeDocument/2006/relationships/hyperlink" Target="http://www.ospo.noaa.gov/"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www.nnvl.noaa.gov/MediaDetail2.php?MediaID=1008&amp;MediaTypeID=3&amp;ResourceID=104489" TargetMode="External"/><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hyperlink" Target="http://www.youtube.com/watch?v=TWSua5ysua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1470025"/>
          </a:xfrm>
        </p:spPr>
        <p:txBody>
          <a:bodyPr/>
          <a:lstStyle/>
          <a:p>
            <a:r>
              <a:rPr lang="en-US" dirty="0" smtClean="0"/>
              <a:t>NOAA Satellite Update</a:t>
            </a:r>
            <a:br>
              <a:rPr lang="en-US" dirty="0" smtClean="0"/>
            </a:br>
            <a:r>
              <a:rPr lang="en-US" dirty="0" smtClean="0"/>
              <a:t>and </a:t>
            </a:r>
            <a:r>
              <a:rPr lang="en-US" dirty="0" err="1" smtClean="0"/>
              <a:t>McIDAS</a:t>
            </a:r>
            <a:r>
              <a:rPr lang="en-US" dirty="0" smtClean="0"/>
              <a:t> at ESPC</a:t>
            </a:r>
            <a:endParaRPr lang="en-US" dirty="0"/>
          </a:p>
        </p:txBody>
      </p:sp>
      <p:sp>
        <p:nvSpPr>
          <p:cNvPr id="3" name="Subtitle 2"/>
          <p:cNvSpPr>
            <a:spLocks noGrp="1"/>
          </p:cNvSpPr>
          <p:nvPr>
            <p:ph type="subTitle" idx="1"/>
          </p:nvPr>
        </p:nvSpPr>
        <p:spPr>
          <a:xfrm>
            <a:off x="1371600" y="4648200"/>
            <a:ext cx="6400800" cy="1752600"/>
          </a:xfrm>
        </p:spPr>
        <p:txBody>
          <a:bodyPr>
            <a:normAutofit fontScale="55000" lnSpcReduction="20000"/>
          </a:bodyPr>
          <a:lstStyle/>
          <a:p>
            <a:r>
              <a:rPr lang="en-US" dirty="0" smtClean="0">
                <a:solidFill>
                  <a:schemeClr val="tx1"/>
                </a:solidFill>
              </a:rPr>
              <a:t>Matthew Seybold</a:t>
            </a:r>
          </a:p>
          <a:p>
            <a:r>
              <a:rPr lang="en-US" dirty="0" smtClean="0">
                <a:solidFill>
                  <a:schemeClr val="tx1"/>
                </a:solidFill>
              </a:rPr>
              <a:t>Satellite User Services Coordinator</a:t>
            </a:r>
          </a:p>
          <a:p>
            <a:r>
              <a:rPr lang="en-US" dirty="0" smtClean="0">
                <a:solidFill>
                  <a:schemeClr val="tx1"/>
                </a:solidFill>
              </a:rPr>
              <a:t>NESDIS Operations (OSPO)</a:t>
            </a:r>
          </a:p>
          <a:p>
            <a:endParaRPr lang="en-US" dirty="0" smtClean="0">
              <a:solidFill>
                <a:schemeClr val="tx1"/>
              </a:solidFill>
            </a:endParaRPr>
          </a:p>
          <a:p>
            <a:r>
              <a:rPr lang="en-US" dirty="0" smtClean="0">
                <a:solidFill>
                  <a:schemeClr val="tx1"/>
                </a:solidFill>
              </a:rPr>
              <a:t>2012 </a:t>
            </a:r>
            <a:r>
              <a:rPr lang="en-US" dirty="0" err="1" smtClean="0">
                <a:solidFill>
                  <a:schemeClr val="tx1"/>
                </a:solidFill>
              </a:rPr>
              <a:t>McIDAS</a:t>
            </a:r>
            <a:r>
              <a:rPr lang="en-US" dirty="0" smtClean="0">
                <a:solidFill>
                  <a:schemeClr val="tx1"/>
                </a:solidFill>
              </a:rPr>
              <a:t> Users Group Meeting – Madison, WI</a:t>
            </a:r>
          </a:p>
          <a:p>
            <a:r>
              <a:rPr lang="en-US" dirty="0" smtClean="0">
                <a:solidFill>
                  <a:schemeClr val="tx1"/>
                </a:solidFill>
              </a:rPr>
              <a:t>May 7-8, 2012</a:t>
            </a:r>
            <a:endParaRPr lang="en-US" dirty="0">
              <a:solidFill>
                <a:schemeClr val="tx1"/>
              </a:solidFill>
            </a:endParaRPr>
          </a:p>
        </p:txBody>
      </p:sp>
      <p:pic>
        <p:nvPicPr>
          <p:cNvPr id="4" name="Picture 12" descr="NSOF.PNG"/>
          <p:cNvPicPr>
            <a:picLocks noChangeAspect="1"/>
          </p:cNvPicPr>
          <p:nvPr/>
        </p:nvPicPr>
        <p:blipFill>
          <a:blip r:embed="rId3" cstate="print"/>
          <a:srcRect/>
          <a:stretch>
            <a:fillRect/>
          </a:stretch>
        </p:blipFill>
        <p:spPr bwMode="auto">
          <a:xfrm>
            <a:off x="3124200" y="2362200"/>
            <a:ext cx="3024685" cy="205740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6" name="Picture 288" descr="NOAA-Transparent-Logo"/>
          <p:cNvPicPr>
            <a:picLocks noChangeAspect="1" noChangeArrowheads="1"/>
          </p:cNvPicPr>
          <p:nvPr/>
        </p:nvPicPr>
        <p:blipFill>
          <a:blip r:embed="rId4" cstate="print"/>
          <a:srcRect/>
          <a:stretch>
            <a:fillRect/>
          </a:stretch>
        </p:blipFill>
        <p:spPr bwMode="auto">
          <a:xfrm>
            <a:off x="304800" y="228600"/>
            <a:ext cx="838200" cy="838200"/>
          </a:xfrm>
          <a:prstGeom prst="rect">
            <a:avLst/>
          </a:prstGeom>
          <a:noFill/>
          <a:ln w="9525">
            <a:noFill/>
            <a:miter lim="800000"/>
            <a:headEnd/>
            <a:tailEnd/>
          </a:ln>
        </p:spPr>
      </p:pic>
      <p:pic>
        <p:nvPicPr>
          <p:cNvPr id="9" name="Picture 8"/>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6781800" y="76200"/>
            <a:ext cx="2292744" cy="1295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ncep.noaa.gov/news/ncwcp/s065_images/s065_07_20120323.jpg"/>
          <p:cNvPicPr>
            <a:picLocks noChangeAspect="1" noChangeArrowheads="1"/>
          </p:cNvPicPr>
          <p:nvPr/>
        </p:nvPicPr>
        <p:blipFill>
          <a:blip r:embed="rId3" cstate="print"/>
          <a:srcRect/>
          <a:stretch>
            <a:fillRect/>
          </a:stretch>
        </p:blipFill>
        <p:spPr bwMode="auto">
          <a:xfrm>
            <a:off x="2133600" y="143835"/>
            <a:ext cx="4924425" cy="6561765"/>
          </a:xfrm>
          <a:prstGeom prst="rect">
            <a:avLst/>
          </a:prstGeom>
        </p:spPr>
        <p:style>
          <a:lnRef idx="0">
            <a:schemeClr val="dk1"/>
          </a:lnRef>
          <a:fillRef idx="3">
            <a:schemeClr val="dk1"/>
          </a:fillRef>
          <a:effectRef idx="3">
            <a:schemeClr val="dk1"/>
          </a:effectRef>
          <a:fontRef idx="minor">
            <a:schemeClr val="lt1"/>
          </a:fontRef>
        </p:style>
      </p:pic>
      <p:sp>
        <p:nvSpPr>
          <p:cNvPr id="4" name="Title 1"/>
          <p:cNvSpPr txBox="1">
            <a:spLocks/>
          </p:cNvSpPr>
          <p:nvPr/>
        </p:nvSpPr>
        <p:spPr>
          <a:xfrm>
            <a:off x="0" y="76200"/>
            <a:ext cx="91440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NCWCP in College Park, Maryland</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2"/>
          <p:cNvSpPr>
            <a:spLocks noGrp="1" noChangeArrowheads="1"/>
          </p:cNvSpPr>
          <p:nvPr>
            <p:ph type="title" idx="4294967295"/>
          </p:nvPr>
        </p:nvSpPr>
        <p:spPr>
          <a:xfrm>
            <a:off x="0" y="0"/>
            <a:ext cx="9144000" cy="1143000"/>
          </a:xfrm>
        </p:spPr>
        <p:txBody>
          <a:bodyPr/>
          <a:lstStyle/>
          <a:p>
            <a:pPr eaLnBrk="1" hangingPunct="1"/>
            <a:r>
              <a:rPr lang="en-US" dirty="0" smtClean="0"/>
              <a:t>Satellite Information Flow</a:t>
            </a:r>
          </a:p>
        </p:txBody>
      </p:sp>
      <p:pic>
        <p:nvPicPr>
          <p:cNvPr id="81925" name="Picture 47" descr="bg"/>
          <p:cNvPicPr>
            <a:picLocks noChangeAspect="1" noChangeArrowheads="1"/>
          </p:cNvPicPr>
          <p:nvPr/>
        </p:nvPicPr>
        <p:blipFill>
          <a:blip r:embed="rId3" cstate="print"/>
          <a:srcRect/>
          <a:stretch>
            <a:fillRect/>
          </a:stretch>
        </p:blipFill>
        <p:spPr bwMode="auto">
          <a:xfrm>
            <a:off x="2108200" y="2197100"/>
            <a:ext cx="5664200" cy="3382963"/>
          </a:xfrm>
          <a:prstGeom prst="rect">
            <a:avLst/>
          </a:prstGeom>
          <a:noFill/>
          <a:ln w="9525">
            <a:noFill/>
            <a:miter lim="800000"/>
            <a:headEnd/>
            <a:tailEnd/>
          </a:ln>
        </p:spPr>
      </p:pic>
      <p:sp>
        <p:nvSpPr>
          <p:cNvPr id="81926" name="Text Box 48"/>
          <p:cNvSpPr txBox="1">
            <a:spLocks noChangeArrowheads="1"/>
          </p:cNvSpPr>
          <p:nvPr/>
        </p:nvSpPr>
        <p:spPr bwMode="auto">
          <a:xfrm>
            <a:off x="2281237" y="3216275"/>
            <a:ext cx="903288" cy="276225"/>
          </a:xfrm>
          <a:prstGeom prst="rect">
            <a:avLst/>
          </a:prstGeom>
          <a:noFill/>
          <a:ln w="9525">
            <a:noFill/>
            <a:miter lim="800000"/>
            <a:headEnd/>
            <a:tailEnd/>
          </a:ln>
        </p:spPr>
        <p:txBody>
          <a:bodyPr wrap="none" lIns="0" tIns="0" rIns="0" bIns="0">
            <a:spAutoFit/>
          </a:bodyPr>
          <a:lstStyle/>
          <a:p>
            <a:pPr algn="ctr">
              <a:lnSpc>
                <a:spcPct val="90000"/>
              </a:lnSpc>
            </a:pPr>
            <a:r>
              <a:rPr lang="en-US" sz="1000" b="1" dirty="0">
                <a:latin typeface="Arial Narrow" pitchFamily="34" charset="0"/>
              </a:rPr>
              <a:t>Fairbanks Ground</a:t>
            </a:r>
          </a:p>
          <a:p>
            <a:pPr algn="ctr">
              <a:lnSpc>
                <a:spcPct val="90000"/>
              </a:lnSpc>
            </a:pPr>
            <a:r>
              <a:rPr lang="en-US" sz="1000" b="1" dirty="0">
                <a:latin typeface="Arial Narrow" pitchFamily="34" charset="0"/>
              </a:rPr>
              <a:t>Station - POES</a:t>
            </a:r>
          </a:p>
        </p:txBody>
      </p:sp>
      <p:pic>
        <p:nvPicPr>
          <p:cNvPr id="81927" name="Picture 49" descr="dish2"/>
          <p:cNvPicPr>
            <a:picLocks noChangeAspect="1" noChangeArrowheads="1"/>
          </p:cNvPicPr>
          <p:nvPr/>
        </p:nvPicPr>
        <p:blipFill>
          <a:blip r:embed="rId4" cstate="print"/>
          <a:srcRect/>
          <a:stretch>
            <a:fillRect/>
          </a:stretch>
        </p:blipFill>
        <p:spPr bwMode="auto">
          <a:xfrm>
            <a:off x="2276475" y="2452688"/>
            <a:ext cx="912812" cy="735012"/>
          </a:xfrm>
          <a:prstGeom prst="rect">
            <a:avLst/>
          </a:prstGeom>
          <a:noFill/>
          <a:ln w="9525">
            <a:noFill/>
            <a:miter lim="800000"/>
            <a:headEnd/>
            <a:tailEnd/>
          </a:ln>
        </p:spPr>
      </p:pic>
      <p:sp>
        <p:nvSpPr>
          <p:cNvPr id="81928" name="Text Box 50"/>
          <p:cNvSpPr txBox="1">
            <a:spLocks noChangeArrowheads="1"/>
          </p:cNvSpPr>
          <p:nvPr/>
        </p:nvSpPr>
        <p:spPr bwMode="auto">
          <a:xfrm>
            <a:off x="3241675" y="3216275"/>
            <a:ext cx="808037" cy="276225"/>
          </a:xfrm>
          <a:prstGeom prst="rect">
            <a:avLst/>
          </a:prstGeom>
          <a:noFill/>
          <a:ln w="9525">
            <a:noFill/>
            <a:miter lim="800000"/>
            <a:headEnd/>
            <a:tailEnd/>
          </a:ln>
        </p:spPr>
        <p:txBody>
          <a:bodyPr wrap="none" lIns="0" tIns="0" rIns="0" bIns="0">
            <a:spAutoFit/>
          </a:bodyPr>
          <a:lstStyle/>
          <a:p>
            <a:pPr algn="ctr">
              <a:lnSpc>
                <a:spcPct val="90000"/>
              </a:lnSpc>
            </a:pPr>
            <a:r>
              <a:rPr lang="en-US" sz="1000" b="1" dirty="0">
                <a:latin typeface="Arial Narrow" pitchFamily="34" charset="0"/>
              </a:rPr>
              <a:t>Wallops Ground</a:t>
            </a:r>
          </a:p>
          <a:p>
            <a:pPr algn="ctr">
              <a:lnSpc>
                <a:spcPct val="90000"/>
              </a:lnSpc>
            </a:pPr>
            <a:r>
              <a:rPr lang="en-US" sz="1000" b="1" dirty="0">
                <a:latin typeface="Arial Narrow" pitchFamily="34" charset="0"/>
              </a:rPr>
              <a:t>Station - GOES</a:t>
            </a:r>
          </a:p>
        </p:txBody>
      </p:sp>
      <p:pic>
        <p:nvPicPr>
          <p:cNvPr id="81929" name="Picture 51" descr="comm"/>
          <p:cNvPicPr>
            <a:picLocks noChangeAspect="1" noChangeArrowheads="1"/>
          </p:cNvPicPr>
          <p:nvPr/>
        </p:nvPicPr>
        <p:blipFill>
          <a:blip r:embed="rId5" cstate="print"/>
          <a:srcRect/>
          <a:stretch>
            <a:fillRect/>
          </a:stretch>
        </p:blipFill>
        <p:spPr bwMode="auto">
          <a:xfrm>
            <a:off x="7716220" y="5410200"/>
            <a:ext cx="839788" cy="947738"/>
          </a:xfrm>
          <a:prstGeom prst="rect">
            <a:avLst/>
          </a:prstGeom>
          <a:noFill/>
          <a:ln w="9525">
            <a:noFill/>
            <a:miter lim="800000"/>
            <a:headEnd/>
            <a:tailEnd/>
          </a:ln>
        </p:spPr>
      </p:pic>
      <p:sp>
        <p:nvSpPr>
          <p:cNvPr id="81930" name="Text Box 52"/>
          <p:cNvSpPr txBox="1">
            <a:spLocks noChangeArrowheads="1"/>
          </p:cNvSpPr>
          <p:nvPr/>
        </p:nvSpPr>
        <p:spPr bwMode="auto">
          <a:xfrm>
            <a:off x="7924800" y="5306704"/>
            <a:ext cx="409575" cy="161925"/>
          </a:xfrm>
          <a:prstGeom prst="rect">
            <a:avLst/>
          </a:prstGeom>
          <a:noFill/>
          <a:ln w="9525">
            <a:noFill/>
            <a:miter lim="800000"/>
            <a:headEnd/>
            <a:tailEnd/>
          </a:ln>
        </p:spPr>
        <p:txBody>
          <a:bodyPr wrap="none" lIns="0" tIns="0" rIns="0" bIns="0">
            <a:spAutoFit/>
          </a:bodyPr>
          <a:lstStyle/>
          <a:p>
            <a:pPr algn="ctr">
              <a:lnSpc>
                <a:spcPct val="75000"/>
              </a:lnSpc>
            </a:pPr>
            <a:r>
              <a:rPr lang="en-US" sz="1400" b="1" dirty="0">
                <a:latin typeface="Arial Narrow" pitchFamily="34" charset="0"/>
              </a:rPr>
              <a:t>Users</a:t>
            </a:r>
          </a:p>
        </p:txBody>
      </p:sp>
      <p:sp>
        <p:nvSpPr>
          <p:cNvPr id="81931" name="Text Box 59"/>
          <p:cNvSpPr txBox="1">
            <a:spLocks noChangeArrowheads="1"/>
          </p:cNvSpPr>
          <p:nvPr/>
        </p:nvSpPr>
        <p:spPr bwMode="auto">
          <a:xfrm>
            <a:off x="455612" y="1066800"/>
            <a:ext cx="666750" cy="103188"/>
          </a:xfrm>
          <a:prstGeom prst="rect">
            <a:avLst/>
          </a:prstGeom>
          <a:noFill/>
          <a:ln w="9525">
            <a:noFill/>
            <a:miter lim="800000"/>
            <a:headEnd/>
            <a:tailEnd/>
          </a:ln>
        </p:spPr>
        <p:txBody>
          <a:bodyPr wrap="none" lIns="0" tIns="0" rIns="0" bIns="0">
            <a:spAutoFit/>
          </a:bodyPr>
          <a:lstStyle/>
          <a:p>
            <a:pPr algn="ctr">
              <a:lnSpc>
                <a:spcPct val="75000"/>
              </a:lnSpc>
            </a:pPr>
            <a:r>
              <a:rPr lang="en-US" sz="900" b="1">
                <a:latin typeface="Arial Narrow" pitchFamily="34" charset="0"/>
              </a:rPr>
              <a:t>METOP-A (AM)</a:t>
            </a:r>
          </a:p>
        </p:txBody>
      </p:sp>
      <p:sp>
        <p:nvSpPr>
          <p:cNvPr id="81932" name="Text Box 60"/>
          <p:cNvSpPr txBox="1">
            <a:spLocks noChangeArrowheads="1"/>
          </p:cNvSpPr>
          <p:nvPr/>
        </p:nvSpPr>
        <p:spPr bwMode="auto">
          <a:xfrm>
            <a:off x="311150" y="1454150"/>
            <a:ext cx="714375" cy="103188"/>
          </a:xfrm>
          <a:prstGeom prst="rect">
            <a:avLst/>
          </a:prstGeom>
          <a:noFill/>
          <a:ln w="9525">
            <a:noFill/>
            <a:miter lim="800000"/>
            <a:headEnd/>
            <a:tailEnd/>
          </a:ln>
        </p:spPr>
        <p:txBody>
          <a:bodyPr wrap="none" lIns="0" tIns="0" rIns="0" bIns="0">
            <a:spAutoFit/>
          </a:bodyPr>
          <a:lstStyle/>
          <a:p>
            <a:pPr algn="ctr">
              <a:lnSpc>
                <a:spcPct val="75000"/>
              </a:lnSpc>
            </a:pPr>
            <a:r>
              <a:rPr lang="en-US" sz="900" b="1" dirty="0">
                <a:latin typeface="Arial Narrow" pitchFamily="34" charset="0"/>
              </a:rPr>
              <a:t>GOES </a:t>
            </a:r>
            <a:r>
              <a:rPr lang="en-US" sz="900" b="1" dirty="0" smtClean="0">
                <a:latin typeface="Arial Narrow" pitchFamily="34" charset="0"/>
              </a:rPr>
              <a:t>15 </a:t>
            </a:r>
            <a:r>
              <a:rPr lang="en-US" sz="900" b="1" dirty="0">
                <a:latin typeface="Arial Narrow" pitchFamily="34" charset="0"/>
              </a:rPr>
              <a:t>(West)</a:t>
            </a:r>
          </a:p>
        </p:txBody>
      </p:sp>
      <p:sp>
        <p:nvSpPr>
          <p:cNvPr id="81933" name="Text Box 61"/>
          <p:cNvSpPr txBox="1">
            <a:spLocks noChangeArrowheads="1"/>
          </p:cNvSpPr>
          <p:nvPr/>
        </p:nvSpPr>
        <p:spPr bwMode="auto">
          <a:xfrm>
            <a:off x="1751012" y="1524000"/>
            <a:ext cx="744538" cy="103188"/>
          </a:xfrm>
          <a:prstGeom prst="rect">
            <a:avLst/>
          </a:prstGeom>
          <a:noFill/>
          <a:ln w="9525">
            <a:noFill/>
            <a:miter lim="800000"/>
            <a:headEnd/>
            <a:tailEnd/>
          </a:ln>
        </p:spPr>
        <p:txBody>
          <a:bodyPr lIns="0" tIns="0" rIns="0" bIns="0">
            <a:spAutoFit/>
          </a:bodyPr>
          <a:lstStyle/>
          <a:p>
            <a:pPr algn="ctr">
              <a:lnSpc>
                <a:spcPct val="75000"/>
              </a:lnSpc>
            </a:pPr>
            <a:r>
              <a:rPr lang="en-US" sz="900" b="1">
                <a:latin typeface="Arial Narrow" pitchFamily="34" charset="0"/>
              </a:rPr>
              <a:t>GOES 13 (East)</a:t>
            </a:r>
          </a:p>
        </p:txBody>
      </p:sp>
      <p:sp>
        <p:nvSpPr>
          <p:cNvPr id="81934" name="Text Box 62"/>
          <p:cNvSpPr txBox="1">
            <a:spLocks noChangeArrowheads="1"/>
          </p:cNvSpPr>
          <p:nvPr/>
        </p:nvSpPr>
        <p:spPr bwMode="auto">
          <a:xfrm>
            <a:off x="581291" y="2478088"/>
            <a:ext cx="929742" cy="103875"/>
          </a:xfrm>
          <a:prstGeom prst="rect">
            <a:avLst/>
          </a:prstGeom>
          <a:noFill/>
          <a:ln w="9525">
            <a:noFill/>
            <a:miter lim="800000"/>
            <a:headEnd/>
            <a:tailEnd/>
          </a:ln>
        </p:spPr>
        <p:txBody>
          <a:bodyPr wrap="none" lIns="0" tIns="0" rIns="0" bIns="0">
            <a:spAutoFit/>
          </a:bodyPr>
          <a:lstStyle/>
          <a:p>
            <a:pPr algn="ctr">
              <a:lnSpc>
                <a:spcPct val="75000"/>
              </a:lnSpc>
            </a:pPr>
            <a:r>
              <a:rPr lang="en-US" sz="900" b="1" dirty="0">
                <a:latin typeface="Arial Narrow" pitchFamily="34" charset="0"/>
              </a:rPr>
              <a:t>POES </a:t>
            </a:r>
            <a:r>
              <a:rPr lang="en-US" sz="900" b="1" dirty="0" smtClean="0">
                <a:latin typeface="Arial Narrow" pitchFamily="34" charset="0"/>
              </a:rPr>
              <a:t>NOAA </a:t>
            </a:r>
            <a:r>
              <a:rPr lang="en-US" sz="900" b="1" dirty="0">
                <a:latin typeface="Arial Narrow" pitchFamily="34" charset="0"/>
              </a:rPr>
              <a:t>19 (PM)</a:t>
            </a:r>
          </a:p>
        </p:txBody>
      </p:sp>
      <p:pic>
        <p:nvPicPr>
          <p:cNvPr id="81936" name="Picture 66" descr="server"/>
          <p:cNvPicPr>
            <a:picLocks noChangeAspect="1" noChangeArrowheads="1"/>
          </p:cNvPicPr>
          <p:nvPr/>
        </p:nvPicPr>
        <p:blipFill>
          <a:blip r:embed="rId6" cstate="print"/>
          <a:srcRect/>
          <a:stretch>
            <a:fillRect/>
          </a:stretch>
        </p:blipFill>
        <p:spPr bwMode="auto">
          <a:xfrm>
            <a:off x="5557837" y="4745038"/>
            <a:ext cx="1695450" cy="798512"/>
          </a:xfrm>
          <a:prstGeom prst="rect">
            <a:avLst/>
          </a:prstGeom>
          <a:noFill/>
          <a:ln w="9525">
            <a:noFill/>
            <a:miter lim="800000"/>
            <a:headEnd/>
            <a:tailEnd/>
          </a:ln>
        </p:spPr>
      </p:pic>
      <p:sp>
        <p:nvSpPr>
          <p:cNvPr id="81937" name="Text Box 67"/>
          <p:cNvSpPr txBox="1">
            <a:spLocks noChangeArrowheads="1"/>
          </p:cNvSpPr>
          <p:nvPr/>
        </p:nvSpPr>
        <p:spPr bwMode="auto">
          <a:xfrm>
            <a:off x="5665787" y="4891088"/>
            <a:ext cx="1395413" cy="366712"/>
          </a:xfrm>
          <a:prstGeom prst="rect">
            <a:avLst/>
          </a:prstGeom>
          <a:noFill/>
          <a:ln w="9525">
            <a:noFill/>
            <a:miter lim="800000"/>
            <a:headEnd/>
            <a:tailEnd/>
          </a:ln>
        </p:spPr>
        <p:txBody>
          <a:bodyPr wrap="none" lIns="0" tIns="0" rIns="0" bIns="0">
            <a:spAutoFit/>
          </a:bodyPr>
          <a:lstStyle/>
          <a:p>
            <a:pPr algn="ctr">
              <a:lnSpc>
                <a:spcPct val="85000"/>
              </a:lnSpc>
            </a:pPr>
            <a:r>
              <a:rPr lang="en-US" sz="1400" b="1">
                <a:latin typeface="Arial Narrow" pitchFamily="34" charset="0"/>
              </a:rPr>
              <a:t>Archive and Access</a:t>
            </a:r>
          </a:p>
          <a:p>
            <a:pPr algn="ctr">
              <a:lnSpc>
                <a:spcPct val="85000"/>
              </a:lnSpc>
            </a:pPr>
            <a:r>
              <a:rPr lang="en-US" sz="1400" b="1">
                <a:latin typeface="Arial Narrow" pitchFamily="34" charset="0"/>
              </a:rPr>
              <a:t>(CLASS)</a:t>
            </a:r>
          </a:p>
        </p:txBody>
      </p:sp>
      <p:pic>
        <p:nvPicPr>
          <p:cNvPr id="81938" name="Picture 69" descr="dish1"/>
          <p:cNvPicPr>
            <a:picLocks noChangeAspect="1" noChangeArrowheads="1"/>
          </p:cNvPicPr>
          <p:nvPr/>
        </p:nvPicPr>
        <p:blipFill>
          <a:blip r:embed="rId7" cstate="print"/>
          <a:srcRect/>
          <a:stretch>
            <a:fillRect/>
          </a:stretch>
        </p:blipFill>
        <p:spPr bwMode="auto">
          <a:xfrm>
            <a:off x="3148012" y="2452688"/>
            <a:ext cx="912813" cy="735012"/>
          </a:xfrm>
          <a:prstGeom prst="rect">
            <a:avLst/>
          </a:prstGeom>
          <a:noFill/>
          <a:ln w="9525">
            <a:noFill/>
            <a:miter lim="800000"/>
            <a:headEnd/>
            <a:tailEnd/>
          </a:ln>
        </p:spPr>
      </p:pic>
      <p:sp>
        <p:nvSpPr>
          <p:cNvPr id="81939" name="Text Box 70"/>
          <p:cNvSpPr txBox="1">
            <a:spLocks noChangeArrowheads="1"/>
          </p:cNvSpPr>
          <p:nvPr/>
        </p:nvSpPr>
        <p:spPr bwMode="auto">
          <a:xfrm>
            <a:off x="5768975" y="3160713"/>
            <a:ext cx="1320800" cy="336550"/>
          </a:xfrm>
          <a:prstGeom prst="rect">
            <a:avLst/>
          </a:prstGeom>
          <a:noFill/>
          <a:ln w="9525">
            <a:noFill/>
            <a:miter lim="800000"/>
            <a:headEnd/>
            <a:tailEnd/>
          </a:ln>
        </p:spPr>
        <p:txBody>
          <a:bodyPr lIns="0" tIns="0" rIns="0" bIns="0">
            <a:spAutoFit/>
          </a:bodyPr>
          <a:lstStyle/>
          <a:p>
            <a:pPr algn="ctr"/>
            <a:r>
              <a:rPr lang="en-US" sz="1100" b="1" dirty="0">
                <a:latin typeface="Arial Narrow" pitchFamily="34" charset="0"/>
              </a:rPr>
              <a:t>Environmental Satellite Processing Center</a:t>
            </a:r>
          </a:p>
        </p:txBody>
      </p:sp>
      <p:sp>
        <p:nvSpPr>
          <p:cNvPr id="317511" name="AutoShape 71"/>
          <p:cNvSpPr>
            <a:spLocks noChangeArrowheads="1"/>
          </p:cNvSpPr>
          <p:nvPr/>
        </p:nvSpPr>
        <p:spPr bwMode="auto">
          <a:xfrm rot="16200000" flipH="1">
            <a:off x="5665787" y="4351338"/>
            <a:ext cx="428625" cy="466725"/>
          </a:xfrm>
          <a:custGeom>
            <a:avLst/>
            <a:gdLst>
              <a:gd name="G0" fmla="+- 12427 0 0"/>
              <a:gd name="G1" fmla="+- 1872 0 0"/>
              <a:gd name="G2" fmla="+- 12158 0 1872"/>
              <a:gd name="G3" fmla="+- G2 0 1872"/>
              <a:gd name="G4" fmla="*/ G3 32768 32059"/>
              <a:gd name="G5" fmla="*/ G4 1 2"/>
              <a:gd name="G6" fmla="+- 21600 0 12427"/>
              <a:gd name="G7" fmla="*/ G6 1872 6079"/>
              <a:gd name="G8" fmla="+- G7 12427 0"/>
              <a:gd name="T0" fmla="*/ 12427 w 21600"/>
              <a:gd name="T1" fmla="*/ 0 h 21600"/>
              <a:gd name="T2" fmla="*/ 12427 w 21600"/>
              <a:gd name="T3" fmla="*/ 12158 h 21600"/>
              <a:gd name="T4" fmla="*/ 4300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1872"/>
                </a:lnTo>
                <a:cubicBezTo>
                  <a:pt x="5564" y="1872"/>
                  <a:pt x="0" y="6477"/>
                  <a:pt x="0" y="12158"/>
                </a:cubicBezTo>
                <a:lnTo>
                  <a:pt x="0" y="21600"/>
                </a:lnTo>
                <a:lnTo>
                  <a:pt x="8600" y="21600"/>
                </a:lnTo>
                <a:lnTo>
                  <a:pt x="8600" y="12158"/>
                </a:lnTo>
                <a:cubicBezTo>
                  <a:pt x="8600" y="11124"/>
                  <a:pt x="10313" y="10286"/>
                  <a:pt x="12427" y="10286"/>
                </a:cubicBezTo>
                <a:lnTo>
                  <a:pt x="12427" y="12158"/>
                </a:lnTo>
                <a:close/>
              </a:path>
            </a:pathLst>
          </a:custGeom>
          <a:gradFill rotWithShape="1">
            <a:gsLst>
              <a:gs pos="0">
                <a:srgbClr val="3399FF"/>
              </a:gs>
              <a:gs pos="100000">
                <a:srgbClr val="99CCFF"/>
              </a:gs>
            </a:gsLst>
            <a:lin ang="5400000" scaled="1"/>
          </a:gradFill>
          <a:ln w="6350" algn="ctr">
            <a:noFill/>
            <a:miter lim="800000"/>
            <a:headEnd/>
            <a:tailEnd/>
          </a:ln>
          <a:effectLst>
            <a:outerShdw dist="17961" dir="2700000" algn="ctr" rotWithShape="0">
              <a:schemeClr val="bg2"/>
            </a:outerShdw>
          </a:effectLst>
        </p:spPr>
        <p:txBody>
          <a:bodyPr wrap="none" anchor="ctr"/>
          <a:lstStyle/>
          <a:p>
            <a:pPr>
              <a:defRPr/>
            </a:pPr>
            <a:endParaRPr lang="en-US">
              <a:latin typeface="Arial Narrow" pitchFamily="34" charset="0"/>
            </a:endParaRPr>
          </a:p>
        </p:txBody>
      </p:sp>
      <p:sp>
        <p:nvSpPr>
          <p:cNvPr id="317512" name="AutoShape 72"/>
          <p:cNvSpPr>
            <a:spLocks noChangeArrowheads="1"/>
          </p:cNvSpPr>
          <p:nvPr/>
        </p:nvSpPr>
        <p:spPr bwMode="auto">
          <a:xfrm rot="5400000">
            <a:off x="6102350" y="3754437"/>
            <a:ext cx="590550" cy="492125"/>
          </a:xfrm>
          <a:prstGeom prst="rightArrow">
            <a:avLst>
              <a:gd name="adj1" fmla="val 68213"/>
              <a:gd name="adj2" fmla="val 43933"/>
            </a:avLst>
          </a:prstGeom>
          <a:gradFill rotWithShape="1">
            <a:gsLst>
              <a:gs pos="0">
                <a:srgbClr val="99CCFF"/>
              </a:gs>
              <a:gs pos="100000">
                <a:srgbClr val="3399FF"/>
              </a:gs>
            </a:gsLst>
            <a:lin ang="0" scaled="1"/>
          </a:gradFill>
          <a:ln w="6350" algn="ctr">
            <a:noFill/>
            <a:miter lim="800000"/>
            <a:headEnd/>
            <a:tailEnd/>
          </a:ln>
          <a:effectLst>
            <a:outerShdw dist="17961" dir="2700000" algn="ctr" rotWithShape="0">
              <a:schemeClr val="bg2"/>
            </a:outerShdw>
          </a:effectLst>
        </p:spPr>
        <p:txBody>
          <a:bodyPr wrap="none" anchor="ctr"/>
          <a:lstStyle/>
          <a:p>
            <a:pPr>
              <a:defRPr/>
            </a:pPr>
            <a:endParaRPr lang="en-US">
              <a:latin typeface="Arial Narrow" pitchFamily="34" charset="0"/>
            </a:endParaRPr>
          </a:p>
        </p:txBody>
      </p:sp>
      <p:grpSp>
        <p:nvGrpSpPr>
          <p:cNvPr id="3" name="Group 73"/>
          <p:cNvGrpSpPr>
            <a:grpSpLocks/>
          </p:cNvGrpSpPr>
          <p:nvPr/>
        </p:nvGrpSpPr>
        <p:grpSpPr bwMode="auto">
          <a:xfrm>
            <a:off x="5257800" y="3509964"/>
            <a:ext cx="2293937" cy="482600"/>
            <a:chOff x="3006" y="2514"/>
            <a:chExt cx="1590" cy="342"/>
          </a:xfrm>
        </p:grpSpPr>
        <p:sp>
          <p:nvSpPr>
            <p:cNvPr id="81968" name="Rectangle 74"/>
            <p:cNvSpPr>
              <a:spLocks noChangeArrowheads="1"/>
            </p:cNvSpPr>
            <p:nvPr/>
          </p:nvSpPr>
          <p:spPr bwMode="auto">
            <a:xfrm>
              <a:off x="3006" y="2514"/>
              <a:ext cx="1590" cy="342"/>
            </a:xfrm>
            <a:prstGeom prst="rect">
              <a:avLst/>
            </a:prstGeom>
            <a:gradFill rotWithShape="1">
              <a:gsLst>
                <a:gs pos="0">
                  <a:srgbClr val="F3F3F3"/>
                </a:gs>
                <a:gs pos="100000">
                  <a:srgbClr val="DCDCDC"/>
                </a:gs>
              </a:gsLst>
              <a:lin ang="5400000" scaled="1"/>
            </a:gradFill>
            <a:ln w="12700">
              <a:solidFill>
                <a:srgbClr val="3366CC"/>
              </a:solidFill>
              <a:miter lim="800000"/>
              <a:headEnd/>
              <a:tailEnd/>
            </a:ln>
          </p:spPr>
          <p:txBody>
            <a:bodyPr wrap="none" anchor="ctr"/>
            <a:lstStyle/>
            <a:p>
              <a:endParaRPr lang="en-US">
                <a:latin typeface="Arial Narrow" pitchFamily="34" charset="0"/>
              </a:endParaRPr>
            </a:p>
          </p:txBody>
        </p:sp>
        <p:sp>
          <p:nvSpPr>
            <p:cNvPr id="81969" name="Text Box 75"/>
            <p:cNvSpPr txBox="1">
              <a:spLocks noChangeArrowheads="1"/>
            </p:cNvSpPr>
            <p:nvPr/>
          </p:nvSpPr>
          <p:spPr bwMode="auto">
            <a:xfrm>
              <a:off x="3237" y="2619"/>
              <a:ext cx="1142" cy="130"/>
            </a:xfrm>
            <a:prstGeom prst="rect">
              <a:avLst/>
            </a:prstGeom>
            <a:noFill/>
            <a:ln w="9525">
              <a:noFill/>
              <a:miter lim="800000"/>
              <a:headEnd/>
              <a:tailEnd/>
            </a:ln>
          </p:spPr>
          <p:txBody>
            <a:bodyPr wrap="none" lIns="0" tIns="0" rIns="0" bIns="0">
              <a:spAutoFit/>
            </a:bodyPr>
            <a:lstStyle/>
            <a:p>
              <a:pPr>
                <a:lnSpc>
                  <a:spcPct val="85000"/>
                </a:lnSpc>
              </a:pPr>
              <a:r>
                <a:rPr lang="en-US" sz="1400" b="1" dirty="0" smtClean="0">
                  <a:latin typeface="Arial Narrow" pitchFamily="34" charset="0"/>
                </a:rPr>
                <a:t>Process  and Distribute</a:t>
              </a:r>
              <a:endParaRPr lang="en-US" sz="1400" b="1" dirty="0">
                <a:latin typeface="Arial Narrow" pitchFamily="34" charset="0"/>
              </a:endParaRPr>
            </a:p>
          </p:txBody>
        </p:sp>
      </p:grpSp>
      <p:grpSp>
        <p:nvGrpSpPr>
          <p:cNvPr id="4" name="Group 77"/>
          <p:cNvGrpSpPr>
            <a:grpSpLocks/>
          </p:cNvGrpSpPr>
          <p:nvPr/>
        </p:nvGrpSpPr>
        <p:grpSpPr bwMode="auto">
          <a:xfrm>
            <a:off x="6018212" y="4273550"/>
            <a:ext cx="773113" cy="465138"/>
            <a:chOff x="3643" y="2941"/>
            <a:chExt cx="536" cy="329"/>
          </a:xfrm>
        </p:grpSpPr>
        <p:pic>
          <p:nvPicPr>
            <p:cNvPr id="81966" name="Picture 78" descr="data"/>
            <p:cNvPicPr>
              <a:picLocks noChangeAspect="1" noChangeArrowheads="1"/>
            </p:cNvPicPr>
            <p:nvPr/>
          </p:nvPicPr>
          <p:blipFill>
            <a:blip r:embed="rId8" cstate="print"/>
            <a:srcRect/>
            <a:stretch>
              <a:fillRect/>
            </a:stretch>
          </p:blipFill>
          <p:spPr bwMode="auto">
            <a:xfrm>
              <a:off x="3643" y="2941"/>
              <a:ext cx="536" cy="329"/>
            </a:xfrm>
            <a:prstGeom prst="rect">
              <a:avLst/>
            </a:prstGeom>
            <a:noFill/>
            <a:ln w="9525">
              <a:noFill/>
              <a:miter lim="800000"/>
              <a:headEnd/>
              <a:tailEnd/>
            </a:ln>
          </p:spPr>
        </p:pic>
        <p:sp>
          <p:nvSpPr>
            <p:cNvPr id="81967" name="Text Box 79"/>
            <p:cNvSpPr txBox="1">
              <a:spLocks noChangeArrowheads="1"/>
            </p:cNvSpPr>
            <p:nvPr/>
          </p:nvSpPr>
          <p:spPr bwMode="auto">
            <a:xfrm>
              <a:off x="3738" y="3026"/>
              <a:ext cx="347" cy="180"/>
            </a:xfrm>
            <a:prstGeom prst="rect">
              <a:avLst/>
            </a:prstGeom>
            <a:noFill/>
            <a:ln w="9525">
              <a:noFill/>
              <a:miter lim="800000"/>
              <a:headEnd/>
              <a:tailEnd/>
            </a:ln>
          </p:spPr>
          <p:txBody>
            <a:bodyPr wrap="none" lIns="0" tIns="0" rIns="0" bIns="0">
              <a:spAutoFit/>
            </a:bodyPr>
            <a:lstStyle/>
            <a:p>
              <a:pPr algn="ctr">
                <a:lnSpc>
                  <a:spcPct val="75000"/>
                </a:lnSpc>
              </a:pPr>
              <a:r>
                <a:rPr lang="en-US" sz="1100" b="1">
                  <a:latin typeface="Arial Narrow" pitchFamily="34" charset="0"/>
                </a:rPr>
                <a:t>Data</a:t>
              </a:r>
            </a:p>
            <a:p>
              <a:pPr algn="ctr">
                <a:lnSpc>
                  <a:spcPct val="75000"/>
                </a:lnSpc>
              </a:pPr>
              <a:r>
                <a:rPr lang="en-US" sz="1100" b="1">
                  <a:latin typeface="Arial Narrow" pitchFamily="34" charset="0"/>
                </a:rPr>
                <a:t>Products</a:t>
              </a:r>
            </a:p>
          </p:txBody>
        </p:sp>
      </p:grpSp>
      <p:sp>
        <p:nvSpPr>
          <p:cNvPr id="81945" name="Rectangle 83"/>
          <p:cNvSpPr>
            <a:spLocks noChangeArrowheads="1"/>
          </p:cNvSpPr>
          <p:nvPr/>
        </p:nvSpPr>
        <p:spPr bwMode="auto">
          <a:xfrm>
            <a:off x="2592387" y="3509963"/>
            <a:ext cx="1990725" cy="482600"/>
          </a:xfrm>
          <a:prstGeom prst="rect">
            <a:avLst/>
          </a:prstGeom>
          <a:gradFill rotWithShape="1">
            <a:gsLst>
              <a:gs pos="0">
                <a:srgbClr val="F3F3F3"/>
              </a:gs>
              <a:gs pos="100000">
                <a:srgbClr val="DCDCDC"/>
              </a:gs>
            </a:gsLst>
            <a:lin ang="5400000" scaled="1"/>
          </a:gradFill>
          <a:ln w="6350">
            <a:solidFill>
              <a:srgbClr val="B3CCE5"/>
            </a:solidFill>
            <a:miter lim="800000"/>
            <a:headEnd/>
            <a:tailEnd/>
          </a:ln>
        </p:spPr>
        <p:txBody>
          <a:bodyPr wrap="none" anchor="ctr"/>
          <a:lstStyle/>
          <a:p>
            <a:endParaRPr lang="en-US">
              <a:latin typeface="Arial Narrow" pitchFamily="34" charset="0"/>
            </a:endParaRPr>
          </a:p>
        </p:txBody>
      </p:sp>
      <p:sp>
        <p:nvSpPr>
          <p:cNvPr id="81946" name="AutoShape 84"/>
          <p:cNvSpPr>
            <a:spLocks noChangeArrowheads="1"/>
          </p:cNvSpPr>
          <p:nvPr/>
        </p:nvSpPr>
        <p:spPr bwMode="ltGray">
          <a:xfrm rot="7200000">
            <a:off x="4585218" y="2078911"/>
            <a:ext cx="548640" cy="365760"/>
          </a:xfrm>
          <a:prstGeom prst="rightArrow">
            <a:avLst>
              <a:gd name="adj1" fmla="val 45130"/>
              <a:gd name="adj2" fmla="val 66955"/>
            </a:avLst>
          </a:prstGeom>
          <a:gradFill rotWithShape="1">
            <a:gsLst>
              <a:gs pos="0">
                <a:srgbClr val="8488C4"/>
              </a:gs>
              <a:gs pos="53000">
                <a:srgbClr val="D4DEFF"/>
              </a:gs>
              <a:gs pos="83000">
                <a:srgbClr val="D4DEFF"/>
              </a:gs>
              <a:gs pos="100000">
                <a:srgbClr val="96AB94"/>
              </a:gs>
            </a:gsLst>
            <a:lin ang="5400000"/>
          </a:gradFill>
          <a:ln w="6350">
            <a:noFill/>
            <a:miter lim="800000"/>
            <a:headEnd/>
            <a:tailEnd/>
          </a:ln>
        </p:spPr>
        <p:txBody>
          <a:bodyPr wrap="none" anchor="ctr"/>
          <a:lstStyle/>
          <a:p>
            <a:endParaRPr lang="en-US">
              <a:latin typeface="Arial Narrow" pitchFamily="34" charset="0"/>
            </a:endParaRPr>
          </a:p>
        </p:txBody>
      </p:sp>
      <p:sp>
        <p:nvSpPr>
          <p:cNvPr id="81948" name="Text Box 86"/>
          <p:cNvSpPr txBox="1">
            <a:spLocks noChangeArrowheads="1"/>
          </p:cNvSpPr>
          <p:nvPr/>
        </p:nvSpPr>
        <p:spPr bwMode="auto">
          <a:xfrm>
            <a:off x="4943749" y="1431925"/>
            <a:ext cx="496931" cy="103875"/>
          </a:xfrm>
          <a:prstGeom prst="rect">
            <a:avLst/>
          </a:prstGeom>
          <a:noFill/>
          <a:ln w="9525">
            <a:noFill/>
            <a:miter lim="800000"/>
            <a:headEnd/>
            <a:tailEnd/>
          </a:ln>
        </p:spPr>
        <p:txBody>
          <a:bodyPr wrap="none" lIns="0" tIns="0" rIns="0" bIns="0">
            <a:spAutoFit/>
          </a:bodyPr>
          <a:lstStyle/>
          <a:p>
            <a:pPr algn="ctr">
              <a:lnSpc>
                <a:spcPct val="75000"/>
              </a:lnSpc>
            </a:pPr>
            <a:r>
              <a:rPr lang="en-US" sz="900" b="1">
                <a:latin typeface="Arial Narrow" pitchFamily="34" charset="0"/>
              </a:rPr>
              <a:t>Non-NOAA</a:t>
            </a:r>
          </a:p>
        </p:txBody>
      </p:sp>
      <p:sp>
        <p:nvSpPr>
          <p:cNvPr id="81949" name="Text Box 98"/>
          <p:cNvSpPr txBox="1">
            <a:spLocks noChangeArrowheads="1"/>
          </p:cNvSpPr>
          <p:nvPr/>
        </p:nvSpPr>
        <p:spPr bwMode="auto">
          <a:xfrm>
            <a:off x="2794256" y="3671888"/>
            <a:ext cx="1588576" cy="183127"/>
          </a:xfrm>
          <a:prstGeom prst="rect">
            <a:avLst/>
          </a:prstGeom>
          <a:noFill/>
          <a:ln w="9525">
            <a:noFill/>
            <a:miter lim="800000"/>
            <a:headEnd/>
            <a:tailEnd/>
          </a:ln>
        </p:spPr>
        <p:txBody>
          <a:bodyPr wrap="none" lIns="0" tIns="0" rIns="0" bIns="0">
            <a:spAutoFit/>
          </a:bodyPr>
          <a:lstStyle/>
          <a:p>
            <a:pPr algn="ctr">
              <a:lnSpc>
                <a:spcPct val="85000"/>
              </a:lnSpc>
            </a:pPr>
            <a:r>
              <a:rPr lang="en-US" sz="1400" b="1">
                <a:latin typeface="Arial Narrow" pitchFamily="34" charset="0"/>
              </a:rPr>
              <a:t>Command and Control</a:t>
            </a:r>
          </a:p>
        </p:txBody>
      </p:sp>
      <p:pic>
        <p:nvPicPr>
          <p:cNvPr id="81950" name="Picture 80"/>
          <p:cNvPicPr>
            <a:picLocks noChangeAspect="1" noChangeArrowheads="1"/>
          </p:cNvPicPr>
          <p:nvPr/>
        </p:nvPicPr>
        <p:blipFill>
          <a:blip r:embed="rId9" cstate="print"/>
          <a:srcRect/>
          <a:stretch>
            <a:fillRect/>
          </a:stretch>
        </p:blipFill>
        <p:spPr bwMode="auto">
          <a:xfrm>
            <a:off x="3892550" y="2552700"/>
            <a:ext cx="1285875" cy="508000"/>
          </a:xfrm>
          <a:prstGeom prst="rect">
            <a:avLst/>
          </a:prstGeom>
          <a:noFill/>
          <a:ln w="9525">
            <a:noFill/>
            <a:miter lim="800000"/>
            <a:headEnd/>
            <a:tailEnd/>
          </a:ln>
        </p:spPr>
      </p:pic>
      <p:sp>
        <p:nvSpPr>
          <p:cNvPr id="317508" name="AutoShape 68"/>
          <p:cNvSpPr>
            <a:spLocks noChangeArrowheads="1"/>
          </p:cNvSpPr>
          <p:nvPr/>
        </p:nvSpPr>
        <p:spPr bwMode="auto">
          <a:xfrm>
            <a:off x="5162550" y="2565400"/>
            <a:ext cx="450850" cy="482600"/>
          </a:xfrm>
          <a:prstGeom prst="rightArrow">
            <a:avLst>
              <a:gd name="adj1" fmla="val 68213"/>
              <a:gd name="adj2" fmla="val 63708"/>
            </a:avLst>
          </a:prstGeom>
          <a:gradFill rotWithShape="1">
            <a:gsLst>
              <a:gs pos="0">
                <a:srgbClr val="D1E8FF"/>
              </a:gs>
              <a:gs pos="100000">
                <a:srgbClr val="99CCFF"/>
              </a:gs>
            </a:gsLst>
            <a:lin ang="0" scaled="1"/>
          </a:gradFill>
          <a:ln w="6350" algn="ctr">
            <a:noFill/>
            <a:miter lim="800000"/>
            <a:headEnd/>
            <a:tailEnd/>
          </a:ln>
          <a:effectLst>
            <a:outerShdw dist="17961" dir="2700000" algn="ctr" rotWithShape="0">
              <a:schemeClr val="bg2"/>
            </a:outerShdw>
          </a:effectLst>
        </p:spPr>
        <p:txBody>
          <a:bodyPr wrap="none" anchor="ctr"/>
          <a:lstStyle/>
          <a:p>
            <a:pPr>
              <a:defRPr/>
            </a:pPr>
            <a:endParaRPr lang="en-US">
              <a:latin typeface="Arial Narrow" pitchFamily="34" charset="0"/>
            </a:endParaRPr>
          </a:p>
        </p:txBody>
      </p:sp>
      <p:sp>
        <p:nvSpPr>
          <p:cNvPr id="81952" name="Text Box 50"/>
          <p:cNvSpPr txBox="1">
            <a:spLocks noChangeArrowheads="1"/>
          </p:cNvSpPr>
          <p:nvPr/>
        </p:nvSpPr>
        <p:spPr bwMode="auto">
          <a:xfrm>
            <a:off x="4133850" y="3209925"/>
            <a:ext cx="1028700" cy="276225"/>
          </a:xfrm>
          <a:prstGeom prst="rect">
            <a:avLst/>
          </a:prstGeom>
          <a:noFill/>
          <a:ln w="9525">
            <a:noFill/>
            <a:miter lim="800000"/>
            <a:headEnd/>
            <a:tailEnd/>
          </a:ln>
        </p:spPr>
        <p:txBody>
          <a:bodyPr lIns="0" tIns="0" rIns="0" bIns="0">
            <a:spAutoFit/>
          </a:bodyPr>
          <a:lstStyle/>
          <a:p>
            <a:pPr algn="ctr">
              <a:lnSpc>
                <a:spcPct val="90000"/>
              </a:lnSpc>
            </a:pPr>
            <a:r>
              <a:rPr lang="en-US" sz="1000" b="1">
                <a:latin typeface="Arial Narrow" pitchFamily="34" charset="0"/>
              </a:rPr>
              <a:t>Satellite Operations Control Center</a:t>
            </a:r>
          </a:p>
        </p:txBody>
      </p:sp>
      <p:sp>
        <p:nvSpPr>
          <p:cNvPr id="54" name="Left-Right Arrow 53"/>
          <p:cNvSpPr/>
          <p:nvPr/>
        </p:nvSpPr>
        <p:spPr>
          <a:xfrm rot="2040000">
            <a:off x="2036762" y="1990725"/>
            <a:ext cx="1219200" cy="304800"/>
          </a:xfrm>
          <a:prstGeom prst="leftRightArrow">
            <a:avLst>
              <a:gd name="adj1" fmla="val 50000"/>
              <a:gd name="adj2" fmla="val 75210"/>
            </a:avLst>
          </a:prstGeom>
          <a:gradFill>
            <a:gsLst>
              <a:gs pos="0">
                <a:srgbClr val="8488C4"/>
              </a:gs>
              <a:gs pos="53000">
                <a:srgbClr val="D4DEFF"/>
              </a:gs>
              <a:gs pos="83000">
                <a:srgbClr val="D4DEFF"/>
              </a:gs>
              <a:gs pos="100000">
                <a:srgbClr val="96AB9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Arial Narrow" pitchFamily="34" charset="0"/>
            </a:endParaRPr>
          </a:p>
        </p:txBody>
      </p:sp>
      <p:sp>
        <p:nvSpPr>
          <p:cNvPr id="62" name="Left-Right Arrow 61"/>
          <p:cNvSpPr/>
          <p:nvPr/>
        </p:nvSpPr>
        <p:spPr>
          <a:xfrm rot="2040000">
            <a:off x="1808162" y="2066925"/>
            <a:ext cx="1219200" cy="304800"/>
          </a:xfrm>
          <a:prstGeom prst="leftRightArrow">
            <a:avLst>
              <a:gd name="adj1" fmla="val 50000"/>
              <a:gd name="adj2" fmla="val 75210"/>
            </a:avLst>
          </a:prstGeom>
          <a:gradFill>
            <a:gsLst>
              <a:gs pos="0">
                <a:srgbClr val="8488C4"/>
              </a:gs>
              <a:gs pos="53000">
                <a:srgbClr val="D4DEFF"/>
              </a:gs>
              <a:gs pos="83000">
                <a:srgbClr val="D4DEFF"/>
              </a:gs>
              <a:gs pos="100000">
                <a:srgbClr val="96AB9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Arial Narrow" pitchFamily="34" charset="0"/>
            </a:endParaRPr>
          </a:p>
        </p:txBody>
      </p:sp>
      <p:sp>
        <p:nvSpPr>
          <p:cNvPr id="63" name="Left-Right Arrow 62"/>
          <p:cNvSpPr/>
          <p:nvPr/>
        </p:nvSpPr>
        <p:spPr>
          <a:xfrm rot="2040000">
            <a:off x="1503362" y="2143125"/>
            <a:ext cx="1219200" cy="304800"/>
          </a:xfrm>
          <a:prstGeom prst="leftRightArrow">
            <a:avLst>
              <a:gd name="adj1" fmla="val 50000"/>
              <a:gd name="adj2" fmla="val 75210"/>
            </a:avLst>
          </a:prstGeom>
          <a:gradFill>
            <a:gsLst>
              <a:gs pos="0">
                <a:srgbClr val="8488C4"/>
              </a:gs>
              <a:gs pos="53000">
                <a:srgbClr val="D4DEFF"/>
              </a:gs>
              <a:gs pos="83000">
                <a:srgbClr val="D4DEFF"/>
              </a:gs>
              <a:gs pos="100000">
                <a:srgbClr val="96AB9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Arial Narrow" pitchFamily="34" charset="0"/>
            </a:endParaRPr>
          </a:p>
        </p:txBody>
      </p:sp>
      <p:sp>
        <p:nvSpPr>
          <p:cNvPr id="64" name="Left-Right Arrow 63"/>
          <p:cNvSpPr/>
          <p:nvPr/>
        </p:nvSpPr>
        <p:spPr>
          <a:xfrm rot="2040000">
            <a:off x="1274762" y="2219325"/>
            <a:ext cx="1219200" cy="304800"/>
          </a:xfrm>
          <a:prstGeom prst="leftRightArrow">
            <a:avLst>
              <a:gd name="adj1" fmla="val 50000"/>
              <a:gd name="adj2" fmla="val 75210"/>
            </a:avLst>
          </a:prstGeom>
          <a:gradFill>
            <a:gsLst>
              <a:gs pos="0">
                <a:srgbClr val="8488C4"/>
              </a:gs>
              <a:gs pos="53000">
                <a:srgbClr val="D4DEFF"/>
              </a:gs>
              <a:gs pos="83000">
                <a:srgbClr val="D4DEFF"/>
              </a:gs>
              <a:gs pos="100000">
                <a:srgbClr val="96AB9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Arial Narrow" pitchFamily="34" charset="0"/>
            </a:endParaRPr>
          </a:p>
        </p:txBody>
      </p:sp>
      <p:pic>
        <p:nvPicPr>
          <p:cNvPr id="81961" name="Picture 56" descr="goes n sat.jpg"/>
          <p:cNvPicPr>
            <a:picLocks noChangeAspect="1"/>
          </p:cNvPicPr>
          <p:nvPr/>
        </p:nvPicPr>
        <p:blipFill>
          <a:blip r:embed="rId10" cstate="print">
            <a:clrChange>
              <a:clrFrom>
                <a:srgbClr val="D2DBE0"/>
              </a:clrFrom>
              <a:clrTo>
                <a:srgbClr val="D2DBE0">
                  <a:alpha val="0"/>
                </a:srgbClr>
              </a:clrTo>
            </a:clrChange>
          </a:blip>
          <a:srcRect/>
          <a:stretch>
            <a:fillRect/>
          </a:stretch>
        </p:blipFill>
        <p:spPr bwMode="auto">
          <a:xfrm>
            <a:off x="1844187" y="1252126"/>
            <a:ext cx="440225" cy="763318"/>
          </a:xfrm>
          <a:prstGeom prst="rect">
            <a:avLst/>
          </a:prstGeom>
          <a:noFill/>
          <a:ln w="9525">
            <a:noFill/>
            <a:miter lim="800000"/>
            <a:headEnd/>
            <a:tailEnd/>
          </a:ln>
        </p:spPr>
      </p:pic>
      <p:pic>
        <p:nvPicPr>
          <p:cNvPr id="81962" name="Picture 57" descr="full disk.jpg"/>
          <p:cNvPicPr>
            <a:picLocks noChangeAspect="1"/>
          </p:cNvPicPr>
          <p:nvPr/>
        </p:nvPicPr>
        <p:blipFill>
          <a:blip r:embed="rId11" cstate="print">
            <a:clrChange>
              <a:clrFrom>
                <a:srgbClr val="010101"/>
              </a:clrFrom>
              <a:clrTo>
                <a:srgbClr val="010101">
                  <a:alpha val="0"/>
                </a:srgbClr>
              </a:clrTo>
            </a:clrChange>
            <a:lum bright="10000"/>
          </a:blip>
          <a:srcRect/>
          <a:stretch>
            <a:fillRect/>
          </a:stretch>
        </p:blipFill>
        <p:spPr bwMode="auto">
          <a:xfrm>
            <a:off x="1188040" y="1438551"/>
            <a:ext cx="511513" cy="524956"/>
          </a:xfrm>
          <a:prstGeom prst="rect">
            <a:avLst/>
          </a:prstGeom>
          <a:noFill/>
          <a:ln w="9525">
            <a:noFill/>
            <a:miter lim="800000"/>
            <a:headEnd/>
            <a:tailEnd/>
          </a:ln>
        </p:spPr>
      </p:pic>
      <p:sp>
        <p:nvSpPr>
          <p:cNvPr id="59" name="Donut 58"/>
          <p:cNvSpPr/>
          <p:nvPr/>
        </p:nvSpPr>
        <p:spPr bwMode="auto">
          <a:xfrm>
            <a:off x="807869" y="1087006"/>
            <a:ext cx="1163288" cy="1225082"/>
          </a:xfrm>
          <a:prstGeom prst="donut">
            <a:avLst>
              <a:gd name="adj" fmla="val 3734"/>
            </a:avLst>
          </a:prstGeom>
          <a:solidFill>
            <a:srgbClr val="E7EFF9"/>
          </a:solidFill>
          <a:ln w="3175"/>
          <a:effectLst>
            <a:glow rad="63500">
              <a:schemeClr val="accent1">
                <a:satMod val="175000"/>
                <a:alpha val="40000"/>
              </a:schemeClr>
            </a:glow>
            <a:innerShdw blurRad="63500" dist="50800" dir="10800000">
              <a:prstClr val="black">
                <a:alpha val="50000"/>
              </a:prstClr>
            </a:innerShdw>
          </a:effectLst>
          <a:scene3d>
            <a:camera prst="orthographicFront">
              <a:rot lat="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Arial Narrow" pitchFamily="34" charset="0"/>
            </a:endParaRPr>
          </a:p>
        </p:txBody>
      </p:sp>
      <p:pic>
        <p:nvPicPr>
          <p:cNvPr id="81964" name="Picture 59" descr="Metop_A_sat.jpg"/>
          <p:cNvPicPr>
            <a:picLocks noChangeAspect="1"/>
          </p:cNvPicPr>
          <p:nvPr/>
        </p:nvPicPr>
        <p:blipFill>
          <a:blip r:embed="rId12" cstate="print">
            <a:clrChange>
              <a:clrFrom>
                <a:srgbClr val="D9EEF9"/>
              </a:clrFrom>
              <a:clrTo>
                <a:srgbClr val="D9EEF9">
                  <a:alpha val="0"/>
                </a:srgbClr>
              </a:clrTo>
            </a:clrChange>
          </a:blip>
          <a:srcRect/>
          <a:stretch>
            <a:fillRect/>
          </a:stretch>
        </p:blipFill>
        <p:spPr bwMode="auto">
          <a:xfrm rot="19380000">
            <a:off x="1176654" y="914400"/>
            <a:ext cx="540061" cy="371203"/>
          </a:xfrm>
          <a:prstGeom prst="rect">
            <a:avLst/>
          </a:prstGeom>
          <a:noFill/>
          <a:ln w="9525">
            <a:noFill/>
            <a:miter lim="800000"/>
            <a:headEnd/>
            <a:tailEnd/>
          </a:ln>
        </p:spPr>
      </p:pic>
      <p:pic>
        <p:nvPicPr>
          <p:cNvPr id="81965" name="Picture 60" descr="poes2.jpg"/>
          <p:cNvPicPr>
            <a:picLocks noChangeAspect="1"/>
          </p:cNvPicPr>
          <p:nvPr/>
        </p:nvPicPr>
        <p:blipFill>
          <a:blip r:embed="rId13" cstate="print">
            <a:clrChange>
              <a:clrFrom>
                <a:srgbClr val="DAEEFA"/>
              </a:clrFrom>
              <a:clrTo>
                <a:srgbClr val="DAEEFA">
                  <a:alpha val="0"/>
                </a:srgbClr>
              </a:clrTo>
            </a:clrChange>
          </a:blip>
          <a:srcRect/>
          <a:stretch>
            <a:fillRect/>
          </a:stretch>
        </p:blipFill>
        <p:spPr bwMode="auto">
          <a:xfrm>
            <a:off x="1149819" y="2125663"/>
            <a:ext cx="636853" cy="358775"/>
          </a:xfrm>
          <a:prstGeom prst="rect">
            <a:avLst/>
          </a:prstGeom>
          <a:noFill/>
          <a:ln w="9525">
            <a:noFill/>
            <a:miter lim="800000"/>
            <a:headEnd/>
            <a:tailEnd/>
          </a:ln>
        </p:spPr>
      </p:pic>
      <p:sp>
        <p:nvSpPr>
          <p:cNvPr id="52" name="Text Box 13"/>
          <p:cNvSpPr txBox="1">
            <a:spLocks noChangeArrowheads="1"/>
          </p:cNvSpPr>
          <p:nvPr/>
        </p:nvSpPr>
        <p:spPr bwMode="auto">
          <a:xfrm>
            <a:off x="2362200" y="3992880"/>
            <a:ext cx="2514600" cy="1600438"/>
          </a:xfrm>
          <a:prstGeom prst="rect">
            <a:avLst/>
          </a:prstGeom>
          <a:noFill/>
          <a:ln w="9525">
            <a:noFill/>
            <a:miter lim="800000"/>
            <a:headEnd/>
            <a:tailEnd/>
          </a:ln>
          <a:effectLst/>
        </p:spPr>
        <p:txBody>
          <a:bodyPr>
            <a:spAutoFit/>
          </a:bodyPr>
          <a:lstStyle/>
          <a:p>
            <a:pPr>
              <a:lnSpc>
                <a:spcPct val="80000"/>
              </a:lnSpc>
              <a:spcBef>
                <a:spcPct val="20000"/>
              </a:spcBef>
            </a:pPr>
            <a:r>
              <a:rPr lang="en-US" sz="1000" dirty="0">
                <a:latin typeface="Arial Narrow" pitchFamily="34" charset="0"/>
              </a:rPr>
              <a:t>Polar Acquisition Stations for POES, </a:t>
            </a:r>
            <a:r>
              <a:rPr lang="en-US" sz="1000" dirty="0" err="1">
                <a:latin typeface="Arial Narrow" pitchFamily="34" charset="0"/>
              </a:rPr>
              <a:t>MetOp</a:t>
            </a:r>
            <a:r>
              <a:rPr lang="en-US" sz="1000" dirty="0">
                <a:latin typeface="Arial Narrow" pitchFamily="34" charset="0"/>
              </a:rPr>
              <a:t>, EOS</a:t>
            </a:r>
          </a:p>
          <a:p>
            <a:pPr>
              <a:lnSpc>
                <a:spcPct val="80000"/>
              </a:lnSpc>
              <a:spcBef>
                <a:spcPct val="20000"/>
              </a:spcBef>
              <a:buFontTx/>
              <a:buChar char="-"/>
            </a:pPr>
            <a:r>
              <a:rPr lang="en-US" sz="1000" dirty="0">
                <a:latin typeface="Arial Narrow" pitchFamily="34" charset="0"/>
              </a:rPr>
              <a:t> Wallops, VA</a:t>
            </a:r>
          </a:p>
          <a:p>
            <a:pPr>
              <a:lnSpc>
                <a:spcPct val="80000"/>
              </a:lnSpc>
              <a:spcBef>
                <a:spcPct val="20000"/>
              </a:spcBef>
              <a:buFontTx/>
              <a:buChar char="-"/>
            </a:pPr>
            <a:r>
              <a:rPr lang="en-US" sz="1000" dirty="0">
                <a:latin typeface="Arial Narrow" pitchFamily="34" charset="0"/>
              </a:rPr>
              <a:t> Fairbanks, AK</a:t>
            </a:r>
          </a:p>
          <a:p>
            <a:pPr>
              <a:lnSpc>
                <a:spcPct val="80000"/>
              </a:lnSpc>
              <a:spcBef>
                <a:spcPct val="20000"/>
              </a:spcBef>
              <a:buFontTx/>
              <a:buChar char="-"/>
            </a:pPr>
            <a:r>
              <a:rPr lang="en-US" sz="1000" dirty="0">
                <a:latin typeface="Arial Narrow" pitchFamily="34" charset="0"/>
              </a:rPr>
              <a:t> Gilmore Creek, AK</a:t>
            </a:r>
          </a:p>
          <a:p>
            <a:pPr>
              <a:lnSpc>
                <a:spcPct val="80000"/>
              </a:lnSpc>
              <a:spcBef>
                <a:spcPct val="20000"/>
              </a:spcBef>
              <a:buFontTx/>
              <a:buChar char="-"/>
            </a:pPr>
            <a:r>
              <a:rPr lang="en-US" sz="1000" dirty="0">
                <a:latin typeface="Arial Narrow" pitchFamily="34" charset="0"/>
              </a:rPr>
              <a:t> Svalbard</a:t>
            </a:r>
          </a:p>
          <a:p>
            <a:pPr>
              <a:lnSpc>
                <a:spcPct val="80000"/>
              </a:lnSpc>
              <a:spcBef>
                <a:spcPct val="20000"/>
              </a:spcBef>
              <a:buFontTx/>
              <a:buChar char="-"/>
            </a:pPr>
            <a:r>
              <a:rPr lang="en-US" sz="1000" dirty="0">
                <a:latin typeface="Arial Narrow" pitchFamily="34" charset="0"/>
              </a:rPr>
              <a:t> Honolulu, HI</a:t>
            </a:r>
          </a:p>
          <a:p>
            <a:pPr>
              <a:lnSpc>
                <a:spcPct val="80000"/>
              </a:lnSpc>
              <a:spcBef>
                <a:spcPct val="20000"/>
              </a:spcBef>
              <a:buFontTx/>
              <a:buChar char="-"/>
            </a:pPr>
            <a:r>
              <a:rPr lang="en-US" sz="1000" dirty="0">
                <a:latin typeface="Arial Narrow" pitchFamily="34" charset="0"/>
              </a:rPr>
              <a:t> Miami, FL</a:t>
            </a:r>
          </a:p>
          <a:p>
            <a:pPr>
              <a:lnSpc>
                <a:spcPct val="80000"/>
              </a:lnSpc>
              <a:spcBef>
                <a:spcPct val="20000"/>
              </a:spcBef>
              <a:buFontTx/>
              <a:buChar char="-"/>
            </a:pPr>
            <a:r>
              <a:rPr lang="en-US" sz="1000" dirty="0">
                <a:latin typeface="Arial Narrow" pitchFamily="34" charset="0"/>
              </a:rPr>
              <a:t> Australia</a:t>
            </a:r>
          </a:p>
          <a:p>
            <a:pPr>
              <a:lnSpc>
                <a:spcPct val="80000"/>
              </a:lnSpc>
              <a:spcBef>
                <a:spcPct val="20000"/>
              </a:spcBef>
              <a:buFontTx/>
              <a:buChar char="-"/>
            </a:pPr>
            <a:r>
              <a:rPr lang="en-US" sz="1000" dirty="0">
                <a:latin typeface="Arial Narrow" pitchFamily="34" charset="0"/>
              </a:rPr>
              <a:t> Monterey, CA</a:t>
            </a:r>
          </a:p>
          <a:p>
            <a:pPr>
              <a:lnSpc>
                <a:spcPct val="80000"/>
              </a:lnSpc>
              <a:spcBef>
                <a:spcPct val="20000"/>
              </a:spcBef>
              <a:buFontTx/>
              <a:buChar char="-"/>
            </a:pPr>
            <a:r>
              <a:rPr lang="en-US" sz="1000" dirty="0">
                <a:latin typeface="Arial Narrow" pitchFamily="34" charset="0"/>
              </a:rPr>
              <a:t> NASA DAACs</a:t>
            </a:r>
          </a:p>
        </p:txBody>
      </p:sp>
      <p:pic>
        <p:nvPicPr>
          <p:cNvPr id="53" name="Picture 56" descr="goes n sat.jpg"/>
          <p:cNvPicPr>
            <a:picLocks noChangeAspect="1"/>
          </p:cNvPicPr>
          <p:nvPr/>
        </p:nvPicPr>
        <p:blipFill>
          <a:blip r:embed="rId10" cstate="print">
            <a:clrChange>
              <a:clrFrom>
                <a:srgbClr val="D2DBE0"/>
              </a:clrFrom>
              <a:clrTo>
                <a:srgbClr val="D2DBE0">
                  <a:alpha val="0"/>
                </a:srgbClr>
              </a:clrTo>
            </a:clrChange>
          </a:blip>
          <a:srcRect/>
          <a:stretch>
            <a:fillRect/>
          </a:stretch>
        </p:blipFill>
        <p:spPr bwMode="auto">
          <a:xfrm>
            <a:off x="457200" y="1143000"/>
            <a:ext cx="440225" cy="763318"/>
          </a:xfrm>
          <a:prstGeom prst="rect">
            <a:avLst/>
          </a:prstGeom>
          <a:noFill/>
          <a:ln w="9525">
            <a:noFill/>
            <a:miter lim="800000"/>
            <a:headEnd/>
            <a:tailEnd/>
          </a:ln>
        </p:spPr>
      </p:pic>
      <p:sp>
        <p:nvSpPr>
          <p:cNvPr id="55" name="Rectangle 54"/>
          <p:cNvSpPr/>
          <p:nvPr/>
        </p:nvSpPr>
        <p:spPr>
          <a:xfrm>
            <a:off x="6275696" y="2212033"/>
            <a:ext cx="1496704" cy="1015663"/>
          </a:xfrm>
          <a:prstGeom prst="rect">
            <a:avLst/>
          </a:prstGeom>
        </p:spPr>
        <p:txBody>
          <a:bodyPr wrap="square">
            <a:spAutoFit/>
          </a:bodyPr>
          <a:lstStyle/>
          <a:p>
            <a:pPr lvl="0" defTabSz="4389120">
              <a:buFont typeface="Arial" pitchFamily="34" charset="0"/>
              <a:buChar char="•"/>
              <a:defRPr/>
            </a:pPr>
            <a:r>
              <a:rPr lang="en-US" sz="1000" dirty="0" smtClean="0">
                <a:latin typeface="Arial Narrow" pitchFamily="34" charset="0"/>
                <a:cs typeface="Arial" pitchFamily="34" charset="0"/>
              </a:rPr>
              <a:t> GINI (GOES Ingest and  </a:t>
            </a:r>
          </a:p>
          <a:p>
            <a:pPr lvl="0" defTabSz="4389120">
              <a:defRPr/>
            </a:pPr>
            <a:r>
              <a:rPr lang="en-US" sz="1000" dirty="0" smtClean="0">
                <a:latin typeface="Arial Narrow" pitchFamily="34" charset="0"/>
                <a:cs typeface="Arial" pitchFamily="34" charset="0"/>
              </a:rPr>
              <a:t>   NOAAPORT Interface for </a:t>
            </a:r>
          </a:p>
          <a:p>
            <a:pPr lvl="0" defTabSz="4389120">
              <a:defRPr/>
            </a:pPr>
            <a:r>
              <a:rPr lang="en-US" sz="1000" dirty="0" smtClean="0">
                <a:latin typeface="Arial Narrow" pitchFamily="34" charset="0"/>
                <a:cs typeface="Arial" pitchFamily="34" charset="0"/>
              </a:rPr>
              <a:t>   AWIPS)</a:t>
            </a:r>
          </a:p>
          <a:p>
            <a:pPr lvl="0" defTabSz="4389120">
              <a:buFont typeface="Arial" pitchFamily="34" charset="0"/>
              <a:buChar char="•"/>
              <a:defRPr/>
            </a:pPr>
            <a:r>
              <a:rPr lang="en-US" sz="1000" dirty="0" smtClean="0">
                <a:latin typeface="Arial Narrow" pitchFamily="34" charset="0"/>
                <a:cs typeface="Arial" pitchFamily="34" charset="0"/>
              </a:rPr>
              <a:t> </a:t>
            </a:r>
            <a:r>
              <a:rPr lang="en-US" sz="1000" dirty="0" err="1" smtClean="0">
                <a:latin typeface="Arial Narrow" pitchFamily="34" charset="0"/>
                <a:cs typeface="Arial" pitchFamily="34" charset="0"/>
              </a:rPr>
              <a:t>Satepsdist</a:t>
            </a:r>
            <a:r>
              <a:rPr lang="en-US" sz="1000" dirty="0" smtClean="0">
                <a:latin typeface="Arial Narrow" pitchFamily="34" charset="0"/>
                <a:cs typeface="Arial" pitchFamily="34" charset="0"/>
              </a:rPr>
              <a:t> (ADDE &amp; ftp)</a:t>
            </a:r>
          </a:p>
          <a:p>
            <a:pPr lvl="0" defTabSz="4389120">
              <a:buFont typeface="Arial" pitchFamily="34" charset="0"/>
              <a:buChar char="•"/>
              <a:defRPr/>
            </a:pPr>
            <a:r>
              <a:rPr lang="en-US" sz="1000" dirty="0" smtClean="0">
                <a:latin typeface="Arial Narrow" pitchFamily="34" charset="0"/>
                <a:cs typeface="Arial" pitchFamily="34" charset="0"/>
              </a:rPr>
              <a:t> DDS (Data Dist. Server)</a:t>
            </a:r>
          </a:p>
          <a:p>
            <a:pPr lvl="0" defTabSz="4389120">
              <a:buFont typeface="Arial" pitchFamily="34" charset="0"/>
              <a:buChar char="•"/>
              <a:defRPr/>
            </a:pPr>
            <a:r>
              <a:rPr lang="en-US" sz="1000" dirty="0" smtClean="0">
                <a:latin typeface="Arial Narrow" pitchFamily="34" charset="0"/>
                <a:cs typeface="Arial" pitchFamily="34" charset="0"/>
              </a:rPr>
              <a:t> Dell Blade Servers (Linux)</a:t>
            </a:r>
            <a:endParaRPr lang="en-US" sz="10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Arial Narrow" pitchFamily="34" charset="0"/>
              <a:cs typeface="Arial" pitchFamily="34" charset="0"/>
            </a:endParaRPr>
          </a:p>
        </p:txBody>
      </p:sp>
      <p:pic>
        <p:nvPicPr>
          <p:cNvPr id="56" name="Picture 52"/>
          <p:cNvPicPr>
            <a:picLocks noChangeAspect="1" noChangeArrowheads="1"/>
          </p:cNvPicPr>
          <p:nvPr/>
        </p:nvPicPr>
        <p:blipFill>
          <a:blip r:embed="rId14" cstate="print"/>
          <a:srcRect/>
          <a:stretch>
            <a:fillRect/>
          </a:stretch>
        </p:blipFill>
        <p:spPr bwMode="auto">
          <a:xfrm>
            <a:off x="5593848" y="2514600"/>
            <a:ext cx="745992" cy="533400"/>
          </a:xfrm>
          <a:prstGeom prst="rect">
            <a:avLst/>
          </a:prstGeom>
          <a:noFill/>
          <a:ln w="9525">
            <a:noFill/>
            <a:miter lim="800000"/>
            <a:headEnd/>
            <a:tailEnd/>
          </a:ln>
          <a:effectLst/>
        </p:spPr>
      </p:pic>
      <p:sp>
        <p:nvSpPr>
          <p:cNvPr id="57" name="Rectangle 56"/>
          <p:cNvSpPr/>
          <p:nvPr/>
        </p:nvSpPr>
        <p:spPr>
          <a:xfrm>
            <a:off x="7391400" y="1524000"/>
            <a:ext cx="1447800" cy="381000"/>
          </a:xfrm>
          <a:prstGeom prst="rect">
            <a:avLst/>
          </a:prstGeom>
        </p:spPr>
        <p:txBody>
          <a:bodyPr wrap="square">
            <a:spAutoFit/>
          </a:bodyPr>
          <a:lstStyle/>
          <a:p>
            <a:pPr>
              <a:lnSpc>
                <a:spcPct val="85000"/>
              </a:lnSpc>
            </a:pPr>
            <a:r>
              <a:rPr lang="en-US" sz="1100" b="1" dirty="0" smtClean="0">
                <a:latin typeface="Arial Narrow" pitchFamily="34" charset="0"/>
              </a:rPr>
              <a:t>Ancillary observations &amp; model data.</a:t>
            </a:r>
          </a:p>
        </p:txBody>
      </p:sp>
      <p:sp>
        <p:nvSpPr>
          <p:cNvPr id="58" name="AutoShape 84"/>
          <p:cNvSpPr>
            <a:spLocks noChangeArrowheads="1"/>
          </p:cNvSpPr>
          <p:nvPr/>
        </p:nvSpPr>
        <p:spPr bwMode="ltGray">
          <a:xfrm rot="7200000">
            <a:off x="7488819" y="1974928"/>
            <a:ext cx="548640" cy="365760"/>
          </a:xfrm>
          <a:prstGeom prst="rightArrow">
            <a:avLst>
              <a:gd name="adj1" fmla="val 45130"/>
              <a:gd name="adj2" fmla="val 66955"/>
            </a:avLst>
          </a:prstGeom>
          <a:gradFill rotWithShape="1">
            <a:gsLst>
              <a:gs pos="0">
                <a:srgbClr val="8488C4"/>
              </a:gs>
              <a:gs pos="53000">
                <a:srgbClr val="D4DEFF"/>
              </a:gs>
              <a:gs pos="83000">
                <a:srgbClr val="D4DEFF"/>
              </a:gs>
              <a:gs pos="100000">
                <a:srgbClr val="96AB94"/>
              </a:gs>
            </a:gsLst>
            <a:lin ang="5400000"/>
          </a:gradFill>
          <a:ln w="6350">
            <a:noFill/>
            <a:miter lim="800000"/>
            <a:headEnd/>
            <a:tailEnd/>
          </a:ln>
        </p:spPr>
        <p:txBody>
          <a:bodyPr wrap="none" anchor="ctr"/>
          <a:lstStyle/>
          <a:p>
            <a:endParaRPr lang="en-US">
              <a:latin typeface="Arial Narrow" pitchFamily="34" charset="0"/>
            </a:endParaRPr>
          </a:p>
        </p:txBody>
      </p:sp>
      <p:grpSp>
        <p:nvGrpSpPr>
          <p:cNvPr id="60" name="Group 63"/>
          <p:cNvGrpSpPr>
            <a:grpSpLocks/>
          </p:cNvGrpSpPr>
          <p:nvPr/>
        </p:nvGrpSpPr>
        <p:grpSpPr bwMode="auto">
          <a:xfrm rot="10800000" flipH="1">
            <a:off x="6754504" y="4392302"/>
            <a:ext cx="1475096" cy="430213"/>
            <a:chOff x="4320" y="3372"/>
            <a:chExt cx="971" cy="304"/>
          </a:xfrm>
        </p:grpSpPr>
        <p:sp>
          <p:nvSpPr>
            <p:cNvPr id="61" name="Rectangle 64"/>
            <p:cNvSpPr>
              <a:spLocks noChangeArrowheads="1"/>
            </p:cNvSpPr>
            <p:nvPr/>
          </p:nvSpPr>
          <p:spPr bwMode="auto">
            <a:xfrm>
              <a:off x="4320" y="3555"/>
              <a:ext cx="673" cy="121"/>
            </a:xfrm>
            <a:prstGeom prst="rect">
              <a:avLst/>
            </a:prstGeom>
            <a:gradFill rotWithShape="1">
              <a:gsLst>
                <a:gs pos="0">
                  <a:srgbClr val="D1E8FF"/>
                </a:gs>
                <a:gs pos="100000">
                  <a:srgbClr val="99CCFF"/>
                </a:gs>
              </a:gsLst>
              <a:lin ang="0" scaled="1"/>
            </a:gradFill>
            <a:ln w="6350" algn="ctr">
              <a:noFill/>
              <a:miter lim="800000"/>
              <a:headEnd/>
              <a:tailEnd/>
            </a:ln>
            <a:effectLst>
              <a:outerShdw dist="17961" dir="2700000" algn="ctr" rotWithShape="0">
                <a:schemeClr val="bg2"/>
              </a:outerShdw>
            </a:effectLst>
          </p:spPr>
          <p:txBody>
            <a:bodyPr wrap="none" anchor="ctr"/>
            <a:lstStyle/>
            <a:p>
              <a:pPr>
                <a:defRPr/>
              </a:pPr>
              <a:endParaRPr lang="en-US">
                <a:latin typeface="Arial Narrow" pitchFamily="34" charset="0"/>
              </a:endParaRPr>
            </a:p>
          </p:txBody>
        </p:sp>
        <p:sp>
          <p:nvSpPr>
            <p:cNvPr id="65" name="AutoShape 65"/>
            <p:cNvSpPr>
              <a:spLocks noChangeArrowheads="1"/>
            </p:cNvSpPr>
            <p:nvPr/>
          </p:nvSpPr>
          <p:spPr bwMode="auto">
            <a:xfrm rot="5400000" flipH="1">
              <a:off x="4975" y="3363"/>
              <a:ext cx="304" cy="322"/>
            </a:xfrm>
            <a:custGeom>
              <a:avLst/>
              <a:gdLst>
                <a:gd name="G0" fmla="+- 12427 0 0"/>
                <a:gd name="G1" fmla="+- 1872 0 0"/>
                <a:gd name="G2" fmla="+- 12158 0 1872"/>
                <a:gd name="G3" fmla="+- G2 0 1872"/>
                <a:gd name="G4" fmla="*/ G3 32768 32059"/>
                <a:gd name="G5" fmla="*/ G4 1 2"/>
                <a:gd name="G6" fmla="+- 21600 0 12427"/>
                <a:gd name="G7" fmla="*/ G6 1872 6079"/>
                <a:gd name="G8" fmla="+- G7 12427 0"/>
                <a:gd name="T0" fmla="*/ 12427 w 21600"/>
                <a:gd name="T1" fmla="*/ 0 h 21600"/>
                <a:gd name="T2" fmla="*/ 12427 w 21600"/>
                <a:gd name="T3" fmla="*/ 12158 h 21600"/>
                <a:gd name="T4" fmla="*/ 4300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1872"/>
                  </a:lnTo>
                  <a:cubicBezTo>
                    <a:pt x="5564" y="1872"/>
                    <a:pt x="0" y="6477"/>
                    <a:pt x="0" y="12158"/>
                  </a:cubicBezTo>
                  <a:lnTo>
                    <a:pt x="0" y="21600"/>
                  </a:lnTo>
                  <a:lnTo>
                    <a:pt x="8600" y="21600"/>
                  </a:lnTo>
                  <a:lnTo>
                    <a:pt x="8600" y="12158"/>
                  </a:lnTo>
                  <a:cubicBezTo>
                    <a:pt x="8600" y="11124"/>
                    <a:pt x="10313" y="10286"/>
                    <a:pt x="12427" y="10286"/>
                  </a:cubicBezTo>
                  <a:lnTo>
                    <a:pt x="12427" y="12158"/>
                  </a:lnTo>
                  <a:close/>
                </a:path>
              </a:pathLst>
            </a:custGeom>
            <a:gradFill rotWithShape="1">
              <a:gsLst>
                <a:gs pos="0">
                  <a:srgbClr val="3399FF"/>
                </a:gs>
                <a:gs pos="100000">
                  <a:srgbClr val="99CCFF"/>
                </a:gs>
              </a:gsLst>
              <a:lin ang="5400000" scaled="1"/>
            </a:gradFill>
            <a:ln w="6350" algn="ctr">
              <a:noFill/>
              <a:miter lim="800000"/>
              <a:headEnd/>
              <a:tailEnd/>
            </a:ln>
            <a:effectLst>
              <a:outerShdw dist="17961" dir="2700000" algn="ctr" rotWithShape="0">
                <a:schemeClr val="bg2"/>
              </a:outerShdw>
            </a:effectLst>
          </p:spPr>
          <p:txBody>
            <a:bodyPr wrap="none" anchor="ctr"/>
            <a:lstStyle/>
            <a:p>
              <a:pPr>
                <a:defRPr/>
              </a:pPr>
              <a:endParaRPr lang="en-US">
                <a:latin typeface="Arial Narrow" pitchFamily="34" charset="0"/>
              </a:endParaRPr>
            </a:p>
          </p:txBody>
        </p:sp>
      </p:grpSp>
      <p:grpSp>
        <p:nvGrpSpPr>
          <p:cNvPr id="66" name="Group 63"/>
          <p:cNvGrpSpPr>
            <a:grpSpLocks/>
          </p:cNvGrpSpPr>
          <p:nvPr/>
        </p:nvGrpSpPr>
        <p:grpSpPr bwMode="auto">
          <a:xfrm rot="10800000" flipH="1">
            <a:off x="7198056" y="4841233"/>
            <a:ext cx="1031544" cy="430213"/>
            <a:chOff x="4320" y="3372"/>
            <a:chExt cx="971" cy="304"/>
          </a:xfrm>
        </p:grpSpPr>
        <p:sp>
          <p:nvSpPr>
            <p:cNvPr id="67" name="Rectangle 64"/>
            <p:cNvSpPr>
              <a:spLocks noChangeArrowheads="1"/>
            </p:cNvSpPr>
            <p:nvPr/>
          </p:nvSpPr>
          <p:spPr bwMode="auto">
            <a:xfrm>
              <a:off x="4320" y="3555"/>
              <a:ext cx="673" cy="121"/>
            </a:xfrm>
            <a:prstGeom prst="rect">
              <a:avLst/>
            </a:prstGeom>
            <a:gradFill rotWithShape="1">
              <a:gsLst>
                <a:gs pos="0">
                  <a:srgbClr val="D1E8FF"/>
                </a:gs>
                <a:gs pos="100000">
                  <a:srgbClr val="99CCFF"/>
                </a:gs>
              </a:gsLst>
              <a:lin ang="0" scaled="1"/>
            </a:gradFill>
            <a:ln w="6350" algn="ctr">
              <a:noFill/>
              <a:miter lim="800000"/>
              <a:headEnd/>
              <a:tailEnd/>
            </a:ln>
            <a:effectLst>
              <a:outerShdw dist="17961" dir="2700000" algn="ctr" rotWithShape="0">
                <a:schemeClr val="bg2"/>
              </a:outerShdw>
            </a:effectLst>
          </p:spPr>
          <p:txBody>
            <a:bodyPr wrap="none" anchor="ctr"/>
            <a:lstStyle/>
            <a:p>
              <a:pPr>
                <a:defRPr/>
              </a:pPr>
              <a:endParaRPr lang="en-US">
                <a:latin typeface="Arial Narrow" pitchFamily="34" charset="0"/>
              </a:endParaRPr>
            </a:p>
          </p:txBody>
        </p:sp>
        <p:sp>
          <p:nvSpPr>
            <p:cNvPr id="68" name="AutoShape 65"/>
            <p:cNvSpPr>
              <a:spLocks noChangeArrowheads="1"/>
            </p:cNvSpPr>
            <p:nvPr/>
          </p:nvSpPr>
          <p:spPr bwMode="auto">
            <a:xfrm rot="5400000" flipH="1">
              <a:off x="4975" y="3363"/>
              <a:ext cx="304" cy="322"/>
            </a:xfrm>
            <a:custGeom>
              <a:avLst/>
              <a:gdLst>
                <a:gd name="G0" fmla="+- 12427 0 0"/>
                <a:gd name="G1" fmla="+- 1872 0 0"/>
                <a:gd name="G2" fmla="+- 12158 0 1872"/>
                <a:gd name="G3" fmla="+- G2 0 1872"/>
                <a:gd name="G4" fmla="*/ G3 32768 32059"/>
                <a:gd name="G5" fmla="*/ G4 1 2"/>
                <a:gd name="G6" fmla="+- 21600 0 12427"/>
                <a:gd name="G7" fmla="*/ G6 1872 6079"/>
                <a:gd name="G8" fmla="+- G7 12427 0"/>
                <a:gd name="T0" fmla="*/ 12427 w 21600"/>
                <a:gd name="T1" fmla="*/ 0 h 21600"/>
                <a:gd name="T2" fmla="*/ 12427 w 21600"/>
                <a:gd name="T3" fmla="*/ 12158 h 21600"/>
                <a:gd name="T4" fmla="*/ 4300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1872"/>
                  </a:lnTo>
                  <a:cubicBezTo>
                    <a:pt x="5564" y="1872"/>
                    <a:pt x="0" y="6477"/>
                    <a:pt x="0" y="12158"/>
                  </a:cubicBezTo>
                  <a:lnTo>
                    <a:pt x="0" y="21600"/>
                  </a:lnTo>
                  <a:lnTo>
                    <a:pt x="8600" y="21600"/>
                  </a:lnTo>
                  <a:lnTo>
                    <a:pt x="8600" y="12158"/>
                  </a:lnTo>
                  <a:cubicBezTo>
                    <a:pt x="8600" y="11124"/>
                    <a:pt x="10313" y="10286"/>
                    <a:pt x="12427" y="10286"/>
                  </a:cubicBezTo>
                  <a:lnTo>
                    <a:pt x="12427" y="12158"/>
                  </a:lnTo>
                  <a:close/>
                </a:path>
              </a:pathLst>
            </a:custGeom>
            <a:gradFill rotWithShape="1">
              <a:gsLst>
                <a:gs pos="0">
                  <a:srgbClr val="3399FF"/>
                </a:gs>
                <a:gs pos="100000">
                  <a:srgbClr val="99CCFF"/>
                </a:gs>
              </a:gsLst>
              <a:lin ang="5400000" scaled="1"/>
            </a:gradFill>
            <a:ln w="6350" algn="ctr">
              <a:noFill/>
              <a:miter lim="800000"/>
              <a:headEnd/>
              <a:tailEnd/>
            </a:ln>
            <a:effectLst>
              <a:outerShdw dist="17961" dir="2700000" algn="ctr" rotWithShape="0">
                <a:schemeClr val="bg2"/>
              </a:outerShdw>
            </a:effectLst>
          </p:spPr>
          <p:txBody>
            <a:bodyPr wrap="none" anchor="ctr"/>
            <a:lstStyle/>
            <a:p>
              <a:pPr>
                <a:defRPr/>
              </a:pPr>
              <a:endParaRPr lang="en-US">
                <a:latin typeface="Arial Narrow" pitchFamily="34" charset="0"/>
              </a:endParaRPr>
            </a:p>
          </p:txBody>
        </p:sp>
      </p:grpSp>
      <p:pic>
        <p:nvPicPr>
          <p:cNvPr id="70" name="Picture 7"/>
          <p:cNvPicPr>
            <a:picLocks noChangeAspect="1" noChangeArrowheads="1"/>
          </p:cNvPicPr>
          <p:nvPr/>
        </p:nvPicPr>
        <p:blipFill>
          <a:blip r:embed="rId15" cstate="print"/>
          <a:srcRect/>
          <a:stretch>
            <a:fillRect/>
          </a:stretch>
        </p:blipFill>
        <p:spPr bwMode="auto">
          <a:xfrm>
            <a:off x="5929952" y="5638800"/>
            <a:ext cx="1732457" cy="65532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71" name="Picture 70" descr="logo_dod.bmp"/>
          <p:cNvPicPr>
            <a:picLocks noChangeAspect="1"/>
          </p:cNvPicPr>
          <p:nvPr/>
        </p:nvPicPr>
        <p:blipFill>
          <a:blip r:embed="rId16" cstate="print"/>
          <a:stretch>
            <a:fillRect/>
          </a:stretch>
        </p:blipFill>
        <p:spPr>
          <a:xfrm>
            <a:off x="5135880" y="5638800"/>
            <a:ext cx="655320" cy="655320"/>
          </a:xfrm>
          <a:prstGeom prst="rect">
            <a:avLst/>
          </a:prstGeom>
        </p:spPr>
        <p:style>
          <a:lnRef idx="0">
            <a:schemeClr val="dk1"/>
          </a:lnRef>
          <a:fillRef idx="3">
            <a:schemeClr val="dk1"/>
          </a:fillRef>
          <a:effectRef idx="3">
            <a:schemeClr val="dk1"/>
          </a:effectRef>
          <a:fontRef idx="minor">
            <a:schemeClr val="lt1"/>
          </a:fontRef>
        </p:style>
      </p:pic>
      <p:pic>
        <p:nvPicPr>
          <p:cNvPr id="72" name="Picture 86" descr="http://upload.wikimedia.org/wikipedia/en/thumb/8/8e/University_of_Wisconsin_Waving_W.svg/400px-University_of_Wisconsin_Waving_W.svg.png"/>
          <p:cNvPicPr>
            <a:picLocks noChangeAspect="1" noChangeArrowheads="1"/>
          </p:cNvPicPr>
          <p:nvPr/>
        </p:nvPicPr>
        <p:blipFill>
          <a:blip r:embed="rId17" cstate="print"/>
          <a:srcRect/>
          <a:stretch>
            <a:fillRect/>
          </a:stretch>
        </p:blipFill>
        <p:spPr bwMode="auto">
          <a:xfrm>
            <a:off x="3277342" y="5638800"/>
            <a:ext cx="693018" cy="658368"/>
          </a:xfrm>
          <a:prstGeom prst="rect">
            <a:avLst/>
          </a:prstGeom>
        </p:spPr>
        <p:style>
          <a:lnRef idx="0">
            <a:schemeClr val="dk1"/>
          </a:lnRef>
          <a:fillRef idx="3">
            <a:schemeClr val="dk1"/>
          </a:fillRef>
          <a:effectRef idx="3">
            <a:schemeClr val="dk1"/>
          </a:effectRef>
          <a:fontRef idx="minor">
            <a:schemeClr val="lt1"/>
          </a:fontRef>
        </p:style>
      </p:pic>
      <p:pic>
        <p:nvPicPr>
          <p:cNvPr id="159747" name="Picture 3"/>
          <p:cNvPicPr>
            <a:picLocks noChangeAspect="1" noChangeArrowheads="1"/>
          </p:cNvPicPr>
          <p:nvPr/>
        </p:nvPicPr>
        <p:blipFill>
          <a:blip r:embed="rId18" cstate="print"/>
          <a:srcRect/>
          <a:stretch>
            <a:fillRect/>
          </a:stretch>
        </p:blipFill>
        <p:spPr bwMode="auto">
          <a:xfrm>
            <a:off x="4087504" y="5638800"/>
            <a:ext cx="926676" cy="658368"/>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159748" name="Picture 4"/>
          <p:cNvPicPr>
            <a:picLocks noChangeAspect="1" noChangeArrowheads="1"/>
          </p:cNvPicPr>
          <p:nvPr/>
        </p:nvPicPr>
        <p:blipFill>
          <a:blip r:embed="rId19" cstate="print"/>
          <a:srcRect/>
          <a:stretch>
            <a:fillRect/>
          </a:stretch>
        </p:blipFill>
        <p:spPr bwMode="auto">
          <a:xfrm>
            <a:off x="4953000" y="1600200"/>
            <a:ext cx="450850" cy="3905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0" y="76200"/>
            <a:ext cx="9144000" cy="1066800"/>
          </a:xfrm>
        </p:spPr>
        <p:txBody>
          <a:bodyPr/>
          <a:lstStyle/>
          <a:p>
            <a:r>
              <a:rPr lang="en-US" dirty="0" smtClean="0"/>
              <a:t>GOES Data Delivery Summary</a:t>
            </a:r>
          </a:p>
        </p:txBody>
      </p:sp>
      <p:sp>
        <p:nvSpPr>
          <p:cNvPr id="61445" name="Content Placeholder 4"/>
          <p:cNvSpPr>
            <a:spLocks noGrp="1"/>
          </p:cNvSpPr>
          <p:nvPr>
            <p:ph idx="1"/>
          </p:nvPr>
        </p:nvSpPr>
        <p:spPr>
          <a:xfrm>
            <a:off x="533400" y="1066800"/>
            <a:ext cx="8153400" cy="5791200"/>
          </a:xfrm>
        </p:spPr>
        <p:txBody>
          <a:bodyPr>
            <a:normAutofit fontScale="92500" lnSpcReduction="10000"/>
          </a:bodyPr>
          <a:lstStyle/>
          <a:p>
            <a:pPr eaLnBrk="1" hangingPunct="1">
              <a:lnSpc>
                <a:spcPct val="80000"/>
              </a:lnSpc>
              <a:defRPr/>
            </a:pPr>
            <a:r>
              <a:rPr lang="en-US" sz="2000" dirty="0" smtClean="0">
                <a:latin typeface="+mj-lt"/>
              </a:rPr>
              <a:t>Broadcast Services – GVAR, LRIT</a:t>
            </a:r>
          </a:p>
          <a:p>
            <a:pPr eaLnBrk="1" hangingPunct="1">
              <a:lnSpc>
                <a:spcPct val="80000"/>
              </a:lnSpc>
              <a:defRPr/>
            </a:pPr>
            <a:r>
              <a:rPr lang="en-US" sz="2000" dirty="0" smtClean="0">
                <a:latin typeface="+mj-lt"/>
              </a:rPr>
              <a:t>Various Websites</a:t>
            </a:r>
          </a:p>
          <a:p>
            <a:pPr eaLnBrk="1" hangingPunct="1">
              <a:lnSpc>
                <a:spcPct val="80000"/>
              </a:lnSpc>
              <a:defRPr/>
            </a:pPr>
            <a:r>
              <a:rPr lang="en-US" sz="2000" dirty="0" smtClean="0">
                <a:latin typeface="+mj-lt"/>
              </a:rPr>
              <a:t>GINI / NOAAPORT – for AWIPS display</a:t>
            </a:r>
          </a:p>
          <a:p>
            <a:pPr eaLnBrk="1" hangingPunct="1">
              <a:lnSpc>
                <a:spcPct val="80000"/>
              </a:lnSpc>
              <a:defRPr/>
            </a:pPr>
            <a:r>
              <a:rPr lang="en-US" sz="2000" dirty="0" smtClean="0">
                <a:latin typeface="+mj-lt"/>
              </a:rPr>
              <a:t>DDS – mostly polar data and products, some GOES derived products</a:t>
            </a:r>
          </a:p>
          <a:p>
            <a:pPr eaLnBrk="1" hangingPunct="1">
              <a:lnSpc>
                <a:spcPct val="80000"/>
              </a:lnSpc>
              <a:defRPr/>
            </a:pPr>
            <a:r>
              <a:rPr lang="en-US" sz="2000" dirty="0" smtClean="0">
                <a:latin typeface="+mj-lt"/>
              </a:rPr>
              <a:t>SATEPSDIST</a:t>
            </a:r>
          </a:p>
          <a:p>
            <a:pPr lvl="1" eaLnBrk="1" hangingPunct="1">
              <a:lnSpc>
                <a:spcPct val="80000"/>
              </a:lnSpc>
              <a:defRPr/>
            </a:pPr>
            <a:r>
              <a:rPr lang="en-US" sz="2000" dirty="0" smtClean="0">
                <a:latin typeface="+mj-lt"/>
              </a:rPr>
              <a:t>Geostationary satellite data is ingested on a Satellite Data </a:t>
            </a:r>
            <a:r>
              <a:rPr lang="en-US" sz="2000" dirty="0" err="1" smtClean="0">
                <a:latin typeface="+mj-lt"/>
              </a:rPr>
              <a:t>Ingestor</a:t>
            </a:r>
            <a:r>
              <a:rPr lang="en-US" sz="2000" dirty="0" smtClean="0">
                <a:latin typeface="+mj-lt"/>
              </a:rPr>
              <a:t> (SDI), converted to </a:t>
            </a:r>
            <a:r>
              <a:rPr lang="en-US" sz="2000" dirty="0" err="1" smtClean="0">
                <a:latin typeface="+mj-lt"/>
              </a:rPr>
              <a:t>McIDAS</a:t>
            </a:r>
            <a:r>
              <a:rPr lang="en-US" sz="2000" dirty="0" smtClean="0">
                <a:latin typeface="+mj-lt"/>
              </a:rPr>
              <a:t> format and placed on a server.  This data can then be transferred to the various workstations via </a:t>
            </a:r>
            <a:r>
              <a:rPr lang="en-US" sz="2000" dirty="0" err="1" smtClean="0">
                <a:latin typeface="+mj-lt"/>
              </a:rPr>
              <a:t>McIDAS</a:t>
            </a:r>
            <a:r>
              <a:rPr lang="en-US" sz="2000" dirty="0" smtClean="0">
                <a:latin typeface="+mj-lt"/>
              </a:rPr>
              <a:t> ADDE software</a:t>
            </a:r>
          </a:p>
          <a:p>
            <a:pPr lvl="1" eaLnBrk="1" hangingPunct="1">
              <a:lnSpc>
                <a:spcPct val="80000"/>
              </a:lnSpc>
              <a:buFontTx/>
              <a:buNone/>
              <a:defRPr/>
            </a:pPr>
            <a:endParaRPr lang="en-US" sz="2000" dirty="0" smtClean="0">
              <a:latin typeface="+mj-lt"/>
            </a:endParaRPr>
          </a:p>
          <a:p>
            <a:pPr lvl="1" eaLnBrk="1" hangingPunct="1">
              <a:lnSpc>
                <a:spcPct val="80000"/>
              </a:lnSpc>
              <a:defRPr/>
            </a:pPr>
            <a:r>
              <a:rPr lang="en-US" sz="2000" u="sng" dirty="0" smtClean="0">
                <a:latin typeface="+mj-lt"/>
              </a:rPr>
              <a:t>Data</a:t>
            </a:r>
            <a:r>
              <a:rPr lang="en-US" sz="2000" dirty="0" smtClean="0">
                <a:latin typeface="+mj-lt"/>
              </a:rPr>
              <a:t>		</a:t>
            </a:r>
            <a:r>
              <a:rPr lang="en-US" sz="2000" dirty="0" smtClean="0">
                <a:latin typeface="+mj-lt"/>
              </a:rPr>
              <a:t>	</a:t>
            </a:r>
            <a:r>
              <a:rPr lang="en-US" sz="2000" u="sng" dirty="0" smtClean="0">
                <a:latin typeface="+mj-lt"/>
              </a:rPr>
              <a:t>NSOF </a:t>
            </a:r>
            <a:r>
              <a:rPr lang="en-US" sz="2000" u="sng" dirty="0" smtClean="0">
                <a:latin typeface="+mj-lt"/>
              </a:rPr>
              <a:t>Server</a:t>
            </a:r>
            <a:r>
              <a:rPr lang="en-US" sz="2000" dirty="0" smtClean="0">
                <a:latin typeface="+mj-lt"/>
              </a:rPr>
              <a:t>	</a:t>
            </a:r>
            <a:r>
              <a:rPr lang="en-US" sz="2000" u="sng" dirty="0" smtClean="0">
                <a:latin typeface="+mj-lt"/>
              </a:rPr>
              <a:t>ADDE Name</a:t>
            </a:r>
            <a:endParaRPr lang="en-US" sz="2000" dirty="0" smtClean="0">
              <a:latin typeface="+mj-lt"/>
            </a:endParaRPr>
          </a:p>
          <a:p>
            <a:pPr lvl="1" eaLnBrk="1" hangingPunct="1">
              <a:lnSpc>
                <a:spcPct val="80000"/>
              </a:lnSpc>
              <a:defRPr/>
            </a:pPr>
            <a:r>
              <a:rPr lang="en-US" sz="2000" dirty="0" smtClean="0">
                <a:latin typeface="+mj-lt"/>
              </a:rPr>
              <a:t>Derived Products	</a:t>
            </a:r>
            <a:r>
              <a:rPr lang="en-US" sz="2000" dirty="0" smtClean="0">
                <a:latin typeface="+mj-lt"/>
              </a:rPr>
              <a:t>	SATEPSDIST1e</a:t>
            </a:r>
            <a:r>
              <a:rPr lang="en-US" sz="2000" dirty="0" smtClean="0">
                <a:latin typeface="+mj-lt"/>
              </a:rPr>
              <a:t>	DPD</a:t>
            </a:r>
          </a:p>
          <a:p>
            <a:pPr lvl="1" eaLnBrk="1" hangingPunct="1">
              <a:lnSpc>
                <a:spcPct val="80000"/>
              </a:lnSpc>
              <a:defRPr/>
            </a:pPr>
            <a:r>
              <a:rPr lang="en-US" sz="2000" dirty="0" smtClean="0">
                <a:latin typeface="+mj-lt"/>
              </a:rPr>
              <a:t>GOES-E		</a:t>
            </a:r>
            <a:r>
              <a:rPr lang="en-US" sz="2000" dirty="0" smtClean="0">
                <a:latin typeface="+mj-lt"/>
              </a:rPr>
              <a:t>	SATEPSDIST2e</a:t>
            </a:r>
            <a:r>
              <a:rPr lang="en-US" sz="2000" dirty="0" smtClean="0">
                <a:latin typeface="+mj-lt"/>
              </a:rPr>
              <a:t>	GER</a:t>
            </a:r>
          </a:p>
          <a:p>
            <a:pPr lvl="1" eaLnBrk="1" hangingPunct="1">
              <a:lnSpc>
                <a:spcPct val="80000"/>
              </a:lnSpc>
              <a:defRPr/>
            </a:pPr>
            <a:r>
              <a:rPr lang="en-US" sz="2000" dirty="0" smtClean="0">
                <a:latin typeface="+mj-lt"/>
              </a:rPr>
              <a:t>GOES-W		</a:t>
            </a:r>
            <a:r>
              <a:rPr lang="en-US" sz="2000" dirty="0" smtClean="0">
                <a:latin typeface="+mj-lt"/>
              </a:rPr>
              <a:t>	SATEPSDIST3e</a:t>
            </a:r>
            <a:r>
              <a:rPr lang="en-US" sz="2000" dirty="0" smtClean="0">
                <a:latin typeface="+mj-lt"/>
              </a:rPr>
              <a:t>	GWR</a:t>
            </a:r>
          </a:p>
          <a:p>
            <a:pPr lvl="1" eaLnBrk="1" hangingPunct="1">
              <a:lnSpc>
                <a:spcPct val="80000"/>
              </a:lnSpc>
              <a:defRPr/>
            </a:pPr>
            <a:r>
              <a:rPr lang="en-US" sz="2000" dirty="0" smtClean="0">
                <a:latin typeface="+mj-lt"/>
              </a:rPr>
              <a:t>Polar		</a:t>
            </a:r>
            <a:r>
              <a:rPr lang="en-US" sz="2000" dirty="0" smtClean="0">
                <a:latin typeface="+mj-lt"/>
              </a:rPr>
              <a:t>	SATEPSDIST4e</a:t>
            </a:r>
            <a:r>
              <a:rPr lang="en-US" sz="2000" dirty="0" smtClean="0">
                <a:latin typeface="+mj-lt"/>
              </a:rPr>
              <a:t>	</a:t>
            </a:r>
            <a:r>
              <a:rPr lang="en-US" sz="2000" dirty="0" smtClean="0">
                <a:latin typeface="+mj-lt"/>
              </a:rPr>
              <a:t>PLR</a:t>
            </a:r>
          </a:p>
          <a:p>
            <a:pPr lvl="1" eaLnBrk="1" hangingPunct="1">
              <a:lnSpc>
                <a:spcPct val="80000"/>
              </a:lnSpc>
              <a:defRPr/>
            </a:pPr>
            <a:r>
              <a:rPr lang="en-US" sz="2000" dirty="0" smtClean="0">
                <a:latin typeface="+mj-lt"/>
              </a:rPr>
              <a:t>Model data		SATEPSDIST5	MOD</a:t>
            </a:r>
            <a:endParaRPr lang="en-US" sz="2000" dirty="0" smtClean="0">
              <a:latin typeface="+mj-lt"/>
            </a:endParaRPr>
          </a:p>
          <a:p>
            <a:pPr lvl="1" eaLnBrk="1" hangingPunct="1">
              <a:lnSpc>
                <a:spcPct val="80000"/>
              </a:lnSpc>
              <a:defRPr/>
            </a:pPr>
            <a:r>
              <a:rPr lang="en-US" sz="2000" dirty="0" smtClean="0">
                <a:latin typeface="+mj-lt"/>
              </a:rPr>
              <a:t>Global Mosaic 5 Sat. Comp.	SATEPSDIST6	MOS</a:t>
            </a:r>
            <a:endParaRPr lang="sv-SE" sz="2000" dirty="0" smtClean="0">
              <a:latin typeface="+mj-lt"/>
            </a:endParaRPr>
          </a:p>
          <a:p>
            <a:pPr lvl="1" eaLnBrk="1" hangingPunct="1">
              <a:lnSpc>
                <a:spcPct val="80000"/>
              </a:lnSpc>
              <a:defRPr/>
            </a:pPr>
            <a:r>
              <a:rPr lang="sv-SE" sz="2000" dirty="0" smtClean="0">
                <a:latin typeface="+mj-lt"/>
              </a:rPr>
              <a:t>MSG/MET		</a:t>
            </a:r>
            <a:r>
              <a:rPr lang="sv-SE" sz="2000" dirty="0" smtClean="0">
                <a:latin typeface="+mj-lt"/>
              </a:rPr>
              <a:t>	SATEPSDIST6e</a:t>
            </a:r>
            <a:r>
              <a:rPr lang="sv-SE" sz="2000" dirty="0" smtClean="0">
                <a:latin typeface="+mj-lt"/>
              </a:rPr>
              <a:t>	MSG / </a:t>
            </a:r>
            <a:r>
              <a:rPr lang="sv-SE" sz="2000" dirty="0" smtClean="0">
                <a:latin typeface="+mj-lt"/>
              </a:rPr>
              <a:t>MET</a:t>
            </a:r>
          </a:p>
          <a:p>
            <a:pPr lvl="1" eaLnBrk="1" hangingPunct="1">
              <a:lnSpc>
                <a:spcPct val="80000"/>
              </a:lnSpc>
              <a:defRPr/>
            </a:pPr>
            <a:r>
              <a:rPr lang="sv-SE" sz="2000" dirty="0" smtClean="0">
                <a:latin typeface="+mj-lt"/>
              </a:rPr>
              <a:t>FY-2D from SSEC		SATEPSDIST7	FY2D</a:t>
            </a:r>
            <a:endParaRPr lang="en-US" sz="2000" dirty="0" smtClean="0">
              <a:latin typeface="+mj-lt"/>
            </a:endParaRPr>
          </a:p>
          <a:p>
            <a:pPr lvl="1" eaLnBrk="1" hangingPunct="1">
              <a:lnSpc>
                <a:spcPct val="80000"/>
              </a:lnSpc>
              <a:defRPr/>
            </a:pPr>
            <a:r>
              <a:rPr lang="en-US" sz="2000" dirty="0" smtClean="0">
                <a:latin typeface="+mj-lt"/>
              </a:rPr>
              <a:t>MTSAT		</a:t>
            </a:r>
            <a:r>
              <a:rPr lang="en-US" sz="2000" dirty="0" smtClean="0">
                <a:latin typeface="+mj-lt"/>
              </a:rPr>
              <a:t>	SATEPSDIST7e</a:t>
            </a:r>
            <a:r>
              <a:rPr lang="en-US" sz="2000" dirty="0" smtClean="0">
                <a:latin typeface="+mj-lt"/>
              </a:rPr>
              <a:t>	</a:t>
            </a:r>
            <a:r>
              <a:rPr lang="en-US" sz="2000" dirty="0" smtClean="0">
                <a:latin typeface="+mj-lt"/>
              </a:rPr>
              <a:t>MTS</a:t>
            </a:r>
          </a:p>
          <a:p>
            <a:pPr lvl="1">
              <a:lnSpc>
                <a:spcPct val="80000"/>
              </a:lnSpc>
              <a:defRPr/>
            </a:pPr>
            <a:r>
              <a:rPr lang="en-US" sz="2000" dirty="0" smtClean="0">
                <a:latin typeface="+mj-lt"/>
              </a:rPr>
              <a:t>Select requested data	SATEPSANONE	PUB</a:t>
            </a:r>
          </a:p>
          <a:p>
            <a:pPr lvl="1">
              <a:lnSpc>
                <a:spcPct val="80000"/>
              </a:lnSpc>
              <a:defRPr/>
            </a:pPr>
            <a:r>
              <a:rPr lang="en-US" sz="2000" dirty="0" smtClean="0">
                <a:latin typeface="+mj-lt"/>
              </a:rPr>
              <a:t>Surface/Ship Buoy/RAOBs	FOS2		FOS  (Family of Services)</a:t>
            </a:r>
            <a:endParaRPr lang="en-US" sz="2000" dirty="0" smtClean="0">
              <a:latin typeface="+mj-lt"/>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76200"/>
            <a:ext cx="8229600" cy="1143000"/>
          </a:xfrm>
        </p:spPr>
        <p:txBody>
          <a:bodyPr>
            <a:normAutofit fontScale="90000"/>
          </a:bodyPr>
          <a:lstStyle/>
          <a:p>
            <a:pPr eaLnBrk="1" hangingPunct="1"/>
            <a:r>
              <a:rPr lang="en-US" dirty="0" smtClean="0"/>
              <a:t>Sample of GINI and AWIPS Products</a:t>
            </a:r>
          </a:p>
        </p:txBody>
      </p:sp>
      <p:sp>
        <p:nvSpPr>
          <p:cNvPr id="88067" name="Rectangle 3"/>
          <p:cNvSpPr>
            <a:spLocks noGrp="1" noChangeArrowheads="1"/>
          </p:cNvSpPr>
          <p:nvPr>
            <p:ph idx="1"/>
          </p:nvPr>
        </p:nvSpPr>
        <p:spPr>
          <a:xfrm>
            <a:off x="457200" y="1295400"/>
            <a:ext cx="8229600" cy="5257800"/>
          </a:xfrm>
        </p:spPr>
        <p:txBody>
          <a:bodyPr>
            <a:normAutofit fontScale="62500" lnSpcReduction="20000"/>
          </a:bodyPr>
          <a:lstStyle/>
          <a:p>
            <a:pPr eaLnBrk="1" hangingPunct="1">
              <a:lnSpc>
                <a:spcPct val="80000"/>
              </a:lnSpc>
            </a:pPr>
            <a:r>
              <a:rPr lang="en-US" sz="4000" dirty="0" smtClean="0"/>
              <a:t>Created and distributed through GINI</a:t>
            </a:r>
          </a:p>
          <a:p>
            <a:pPr lvl="1" eaLnBrk="1" hangingPunct="1">
              <a:lnSpc>
                <a:spcPct val="80000"/>
              </a:lnSpc>
            </a:pPr>
            <a:r>
              <a:rPr lang="en-US" dirty="0" smtClean="0"/>
              <a:t>Imagery</a:t>
            </a:r>
          </a:p>
          <a:p>
            <a:pPr lvl="1" eaLnBrk="1" hangingPunct="1">
              <a:lnSpc>
                <a:spcPct val="80000"/>
              </a:lnSpc>
            </a:pPr>
            <a:r>
              <a:rPr lang="en-US" dirty="0" smtClean="0"/>
              <a:t>Sounder “images”</a:t>
            </a:r>
          </a:p>
          <a:p>
            <a:pPr lvl="1" eaLnBrk="1" hangingPunct="1">
              <a:lnSpc>
                <a:spcPct val="80000"/>
              </a:lnSpc>
              <a:buFontTx/>
              <a:buNone/>
            </a:pPr>
            <a:endParaRPr lang="en-US" dirty="0" smtClean="0"/>
          </a:p>
          <a:p>
            <a:pPr eaLnBrk="1" hangingPunct="1">
              <a:lnSpc>
                <a:spcPct val="80000"/>
              </a:lnSpc>
            </a:pPr>
            <a:r>
              <a:rPr lang="en-US" sz="4000" dirty="0" smtClean="0"/>
              <a:t>Created outside of GINI, but distributed through GINI</a:t>
            </a:r>
          </a:p>
          <a:p>
            <a:pPr lvl="1" eaLnBrk="1" hangingPunct="1">
              <a:lnSpc>
                <a:spcPct val="80000"/>
              </a:lnSpc>
            </a:pPr>
            <a:r>
              <a:rPr lang="en-US" dirty="0" smtClean="0"/>
              <a:t>Five </a:t>
            </a:r>
            <a:r>
              <a:rPr lang="en-US" dirty="0" smtClean="0"/>
              <a:t>satellite </a:t>
            </a:r>
            <a:r>
              <a:rPr lang="en-US" dirty="0" smtClean="0"/>
              <a:t>composite files (VIS, IR, WV)</a:t>
            </a:r>
            <a:endParaRPr lang="en-US" dirty="0" smtClean="0"/>
          </a:p>
          <a:p>
            <a:pPr lvl="1" eaLnBrk="1" hangingPunct="1">
              <a:lnSpc>
                <a:spcPct val="80000"/>
              </a:lnSpc>
            </a:pPr>
            <a:r>
              <a:rPr lang="en-US" dirty="0" smtClean="0"/>
              <a:t>Sounder Derived Products (TPW, LI, CTP, ECA, Skin-T)</a:t>
            </a:r>
          </a:p>
          <a:p>
            <a:pPr lvl="1" eaLnBrk="1" hangingPunct="1">
              <a:lnSpc>
                <a:spcPct val="80000"/>
              </a:lnSpc>
            </a:pPr>
            <a:r>
              <a:rPr lang="en-US" dirty="0" smtClean="0"/>
              <a:t>Imager Derived Products (LCB)</a:t>
            </a:r>
          </a:p>
          <a:p>
            <a:pPr lvl="1" eaLnBrk="1" hangingPunct="1">
              <a:lnSpc>
                <a:spcPct val="80000"/>
              </a:lnSpc>
            </a:pPr>
            <a:r>
              <a:rPr lang="en-US" dirty="0" smtClean="0"/>
              <a:t>Polar (POES and DMSP) microwave derived products (TPW, Rain Rate, blended TPW) </a:t>
            </a:r>
            <a:endParaRPr lang="en-US" dirty="0" smtClean="0"/>
          </a:p>
          <a:p>
            <a:pPr lvl="1">
              <a:lnSpc>
                <a:spcPct val="80000"/>
              </a:lnSpc>
            </a:pPr>
            <a:r>
              <a:rPr lang="en-US" dirty="0" smtClean="0"/>
              <a:t>SSM/I AMSU Blended RR products</a:t>
            </a:r>
            <a:endParaRPr lang="en-US" dirty="0" smtClean="0"/>
          </a:p>
          <a:p>
            <a:pPr lvl="1" eaLnBrk="1" hangingPunct="1">
              <a:lnSpc>
                <a:spcPct val="80000"/>
              </a:lnSpc>
              <a:buFontTx/>
              <a:buNone/>
            </a:pPr>
            <a:endParaRPr lang="en-US" dirty="0" smtClean="0"/>
          </a:p>
          <a:p>
            <a:pPr eaLnBrk="1" hangingPunct="1">
              <a:lnSpc>
                <a:spcPct val="80000"/>
              </a:lnSpc>
            </a:pPr>
            <a:r>
              <a:rPr lang="en-US" sz="4000" dirty="0" smtClean="0"/>
              <a:t>Created outside of GINI, distributed outside of GINI, but appearing within AWIPS</a:t>
            </a:r>
          </a:p>
          <a:p>
            <a:pPr lvl="1" eaLnBrk="1" hangingPunct="1">
              <a:lnSpc>
                <a:spcPct val="80000"/>
              </a:lnSpc>
            </a:pPr>
            <a:r>
              <a:rPr lang="en-US" dirty="0" smtClean="0"/>
              <a:t>Precipitation </a:t>
            </a:r>
            <a:r>
              <a:rPr lang="en-US" dirty="0" err="1" smtClean="0"/>
              <a:t>Autoestimator</a:t>
            </a:r>
            <a:r>
              <a:rPr lang="en-US" dirty="0" smtClean="0"/>
              <a:t> (PG on satepsdist1,  PD from DDS to AWIPS)</a:t>
            </a:r>
          </a:p>
          <a:p>
            <a:pPr lvl="1" eaLnBrk="1" hangingPunct="1">
              <a:lnSpc>
                <a:spcPct val="80000"/>
              </a:lnSpc>
            </a:pPr>
            <a:r>
              <a:rPr lang="en-US" dirty="0" smtClean="0"/>
              <a:t>GOES </a:t>
            </a:r>
            <a:r>
              <a:rPr lang="en-US" dirty="0" smtClean="0"/>
              <a:t>BUFR and POES BUFR Soundings</a:t>
            </a:r>
          </a:p>
          <a:p>
            <a:pPr lvl="1" eaLnBrk="1" hangingPunct="1">
              <a:lnSpc>
                <a:spcPct val="80000"/>
              </a:lnSpc>
            </a:pPr>
            <a:r>
              <a:rPr lang="en-US" dirty="0" smtClean="0"/>
              <a:t>High Density Winds</a:t>
            </a:r>
          </a:p>
          <a:p>
            <a:pPr lvl="1" eaLnBrk="1" hangingPunct="1">
              <a:lnSpc>
                <a:spcPct val="80000"/>
              </a:lnSpc>
            </a:pPr>
            <a:r>
              <a:rPr lang="en-US" dirty="0" smtClean="0"/>
              <a:t>ASCAT</a:t>
            </a:r>
          </a:p>
          <a:p>
            <a:pPr lvl="1" eaLnBrk="1" hangingPunct="1">
              <a:lnSpc>
                <a:spcPct val="80000"/>
              </a:lnSpc>
            </a:pPr>
            <a:r>
              <a:rPr lang="en-US" dirty="0" smtClean="0"/>
              <a:t>Text Messages: SPENES, VAA, Tropical Bulletins, Help Desk messages</a:t>
            </a:r>
          </a:p>
          <a:p>
            <a:pPr lvl="1" eaLnBrk="1" hangingPunct="1">
              <a:lnSpc>
                <a:spcPct val="80000"/>
              </a:lnSpc>
            </a:pPr>
            <a:r>
              <a:rPr lang="en-US" dirty="0" smtClean="0"/>
              <a:t>ASOS Satellite Cloud Products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1"/>
          <p:cNvPicPr>
            <a:picLocks noChangeAspect="1" noChangeArrowheads="1"/>
          </p:cNvPicPr>
          <p:nvPr/>
        </p:nvPicPr>
        <p:blipFill>
          <a:blip r:embed="rId3" cstate="print"/>
          <a:srcRect/>
          <a:stretch>
            <a:fillRect/>
          </a:stretch>
        </p:blipFill>
        <p:spPr bwMode="auto">
          <a:xfrm>
            <a:off x="-6350" y="-6350"/>
            <a:ext cx="9156700" cy="6870700"/>
          </a:xfrm>
          <a:prstGeom prst="rect">
            <a:avLst/>
          </a:prstGeom>
          <a:noFill/>
          <a:ln w="9525">
            <a:noFill/>
            <a:miter lim="800000"/>
            <a:headEnd/>
            <a:tailEnd/>
          </a:ln>
          <a:effectLst/>
        </p:spPr>
      </p:pic>
      <p:sp>
        <p:nvSpPr>
          <p:cNvPr id="89092" name="Text Box 3"/>
          <p:cNvSpPr txBox="1">
            <a:spLocks noChangeArrowheads="1"/>
          </p:cNvSpPr>
          <p:nvPr/>
        </p:nvSpPr>
        <p:spPr bwMode="auto">
          <a:xfrm>
            <a:off x="1981200" y="914400"/>
            <a:ext cx="3505200" cy="646331"/>
          </a:xfrm>
          <a:prstGeom prst="rect">
            <a:avLst/>
          </a:prstGeom>
          <a:noFill/>
          <a:ln w="9525">
            <a:noFill/>
            <a:miter lim="800000"/>
            <a:headEnd/>
            <a:tailEnd/>
          </a:ln>
        </p:spPr>
        <p:txBody>
          <a:bodyPr wrap="square">
            <a:spAutoFit/>
          </a:bodyPr>
          <a:lstStyle/>
          <a:p>
            <a:pPr algn="ctr">
              <a:spcBef>
                <a:spcPct val="50000"/>
              </a:spcBef>
            </a:pPr>
            <a:r>
              <a:rPr lang="en-US" b="1" dirty="0" smtClean="0">
                <a:solidFill>
                  <a:schemeClr val="bg1"/>
                </a:solidFill>
                <a:latin typeface="Tahoma" pitchFamily="34" charset="0"/>
              </a:rPr>
              <a:t>Total </a:t>
            </a:r>
            <a:r>
              <a:rPr lang="en-US" b="1" dirty="0" err="1" smtClean="0">
                <a:solidFill>
                  <a:schemeClr val="bg1"/>
                </a:solidFill>
                <a:latin typeface="Tahoma" pitchFamily="34" charset="0"/>
              </a:rPr>
              <a:t>Precipitable</a:t>
            </a:r>
            <a:r>
              <a:rPr lang="en-US" b="1" dirty="0" smtClean="0">
                <a:solidFill>
                  <a:schemeClr val="bg1"/>
                </a:solidFill>
                <a:latin typeface="Tahoma" pitchFamily="34" charset="0"/>
              </a:rPr>
              <a:t> Water  </a:t>
            </a:r>
            <a:r>
              <a:rPr lang="en-US" b="1" dirty="0" smtClean="0">
                <a:solidFill>
                  <a:schemeClr val="bg1"/>
                </a:solidFill>
                <a:latin typeface="Tahoma" pitchFamily="34" charset="0"/>
              </a:rPr>
              <a:t>SuperN.PW.1A </a:t>
            </a:r>
            <a:endParaRPr lang="en-US" b="1" dirty="0">
              <a:solidFill>
                <a:schemeClr val="bg1"/>
              </a:solidFill>
              <a:latin typeface="Tahoma" pitchFamily="34" charset="0"/>
            </a:endParaRPr>
          </a:p>
        </p:txBody>
      </p:sp>
      <p:sp>
        <p:nvSpPr>
          <p:cNvPr id="89094" name="Text Box 5"/>
          <p:cNvSpPr txBox="1">
            <a:spLocks noChangeArrowheads="1"/>
          </p:cNvSpPr>
          <p:nvPr/>
        </p:nvSpPr>
        <p:spPr bwMode="auto">
          <a:xfrm>
            <a:off x="2057400" y="3987225"/>
            <a:ext cx="3276600" cy="584775"/>
          </a:xfrm>
          <a:prstGeom prst="rect">
            <a:avLst/>
          </a:prstGeom>
          <a:noFill/>
          <a:ln w="9525">
            <a:noFill/>
            <a:miter lim="800000"/>
            <a:headEnd/>
            <a:tailEnd/>
          </a:ln>
        </p:spPr>
        <p:txBody>
          <a:bodyPr wrap="square">
            <a:spAutoFit/>
          </a:bodyPr>
          <a:lstStyle/>
          <a:p>
            <a:pPr algn="ctr">
              <a:spcBef>
                <a:spcPct val="50000"/>
              </a:spcBef>
            </a:pPr>
            <a:r>
              <a:rPr lang="en-US" sz="1600" b="1" dirty="0">
                <a:solidFill>
                  <a:schemeClr val="bg1"/>
                </a:solidFill>
                <a:latin typeface="Tahoma" pitchFamily="34" charset="0"/>
              </a:rPr>
              <a:t>Cloud-Top </a:t>
            </a:r>
            <a:r>
              <a:rPr lang="en-US" sz="1600" b="1" dirty="0" smtClean="0">
                <a:solidFill>
                  <a:schemeClr val="bg1"/>
                </a:solidFill>
                <a:latin typeface="Tahoma" pitchFamily="34" charset="0"/>
              </a:rPr>
              <a:t>Height SuperN.CTP.1A</a:t>
            </a:r>
            <a:endParaRPr lang="en-US" sz="1600" b="1" dirty="0">
              <a:solidFill>
                <a:schemeClr val="bg1"/>
              </a:solidFill>
              <a:latin typeface="Tahoma" pitchFamily="34" charset="0"/>
            </a:endParaRPr>
          </a:p>
        </p:txBody>
      </p:sp>
      <p:sp>
        <p:nvSpPr>
          <p:cNvPr id="89095" name="Text Box 6"/>
          <p:cNvSpPr txBox="1">
            <a:spLocks noChangeArrowheads="1"/>
          </p:cNvSpPr>
          <p:nvPr/>
        </p:nvSpPr>
        <p:spPr bwMode="auto">
          <a:xfrm>
            <a:off x="5638800" y="3906619"/>
            <a:ext cx="3352800" cy="646331"/>
          </a:xfrm>
          <a:prstGeom prst="rect">
            <a:avLst/>
          </a:prstGeom>
          <a:noFill/>
          <a:ln w="9525">
            <a:noFill/>
            <a:miter lim="800000"/>
            <a:headEnd/>
            <a:tailEnd/>
          </a:ln>
        </p:spPr>
        <p:txBody>
          <a:bodyPr>
            <a:spAutoFit/>
          </a:bodyPr>
          <a:lstStyle/>
          <a:p>
            <a:pPr algn="ctr">
              <a:spcBef>
                <a:spcPct val="50000"/>
              </a:spcBef>
            </a:pPr>
            <a:r>
              <a:rPr lang="en-US" b="1" dirty="0">
                <a:solidFill>
                  <a:schemeClr val="bg1"/>
                </a:solidFill>
                <a:latin typeface="Tahoma" pitchFamily="34" charset="0"/>
              </a:rPr>
              <a:t>Surface Skin </a:t>
            </a:r>
            <a:r>
              <a:rPr lang="en-US" b="1" dirty="0" smtClean="0">
                <a:solidFill>
                  <a:schemeClr val="bg1"/>
                </a:solidFill>
                <a:latin typeface="Tahoma" pitchFamily="34" charset="0"/>
              </a:rPr>
              <a:t>Temperature SuperN.SKT.1A </a:t>
            </a:r>
            <a:endParaRPr lang="en-US" b="1" dirty="0">
              <a:solidFill>
                <a:schemeClr val="bg1"/>
              </a:solidFill>
              <a:latin typeface="Tahoma" pitchFamily="34" charset="0"/>
            </a:endParaRPr>
          </a:p>
        </p:txBody>
      </p:sp>
      <p:sp>
        <p:nvSpPr>
          <p:cNvPr id="7" name="Text Box 3"/>
          <p:cNvSpPr txBox="1">
            <a:spLocks noChangeArrowheads="1"/>
          </p:cNvSpPr>
          <p:nvPr/>
        </p:nvSpPr>
        <p:spPr bwMode="auto">
          <a:xfrm>
            <a:off x="5715000" y="857250"/>
            <a:ext cx="3124200" cy="646331"/>
          </a:xfrm>
          <a:prstGeom prst="rect">
            <a:avLst/>
          </a:prstGeom>
          <a:noFill/>
          <a:ln w="9525">
            <a:noFill/>
            <a:miter lim="800000"/>
            <a:headEnd/>
            <a:tailEnd/>
          </a:ln>
        </p:spPr>
        <p:txBody>
          <a:bodyPr wrap="square">
            <a:spAutoFit/>
          </a:bodyPr>
          <a:lstStyle/>
          <a:p>
            <a:pPr algn="ctr">
              <a:spcBef>
                <a:spcPct val="50000"/>
              </a:spcBef>
            </a:pPr>
            <a:r>
              <a:rPr lang="en-US" b="1" dirty="0" smtClean="0">
                <a:solidFill>
                  <a:schemeClr val="bg1"/>
                </a:solidFill>
                <a:latin typeface="Tahoma" pitchFamily="34" charset="0"/>
              </a:rPr>
              <a:t>Lifted </a:t>
            </a:r>
            <a:r>
              <a:rPr lang="en-US" b="1" dirty="0" smtClean="0">
                <a:solidFill>
                  <a:schemeClr val="bg1"/>
                </a:solidFill>
                <a:latin typeface="Tahoma" pitchFamily="34" charset="0"/>
              </a:rPr>
              <a:t>Index </a:t>
            </a:r>
            <a:r>
              <a:rPr lang="en-US" b="1" dirty="0" smtClean="0">
                <a:solidFill>
                  <a:schemeClr val="bg1"/>
                </a:solidFill>
                <a:latin typeface="Tahoma" pitchFamily="34" charset="0"/>
              </a:rPr>
              <a:t>SuperN.LI.1A</a:t>
            </a:r>
            <a:endParaRPr lang="en-US" b="1" dirty="0">
              <a:solidFill>
                <a:schemeClr val="bg1"/>
              </a:solidFill>
              <a:latin typeface="Tahoma" pitchFamily="34" charset="0"/>
            </a:endParaRPr>
          </a:p>
        </p:txBody>
      </p:sp>
      <p:sp>
        <p:nvSpPr>
          <p:cNvPr id="8" name="Text Box 3"/>
          <p:cNvSpPr txBox="1">
            <a:spLocks noChangeArrowheads="1"/>
          </p:cNvSpPr>
          <p:nvPr/>
        </p:nvSpPr>
        <p:spPr bwMode="auto">
          <a:xfrm>
            <a:off x="4038600" y="5410200"/>
            <a:ext cx="3200400" cy="1061829"/>
          </a:xfrm>
          <a:prstGeom prst="rect">
            <a:avLst/>
          </a:prstGeom>
          <a:noFill/>
          <a:ln w="9525">
            <a:noFill/>
            <a:miter lim="800000"/>
            <a:headEnd/>
            <a:tailEnd/>
          </a:ln>
        </p:spPr>
        <p:txBody>
          <a:bodyPr wrap="square">
            <a:spAutoFit/>
          </a:bodyPr>
          <a:lstStyle/>
          <a:p>
            <a:pPr algn="ctr">
              <a:spcBef>
                <a:spcPct val="50000"/>
              </a:spcBef>
            </a:pPr>
            <a:r>
              <a:rPr lang="en-US" b="1" dirty="0" smtClean="0">
                <a:solidFill>
                  <a:schemeClr val="bg1"/>
                </a:solidFill>
                <a:latin typeface="Tahoma" pitchFamily="34" charset="0"/>
              </a:rPr>
              <a:t>Not shown… </a:t>
            </a:r>
          </a:p>
          <a:p>
            <a:pPr algn="ctr">
              <a:spcBef>
                <a:spcPct val="50000"/>
              </a:spcBef>
            </a:pPr>
            <a:r>
              <a:rPr lang="en-US" b="1" dirty="0" smtClean="0">
                <a:solidFill>
                  <a:schemeClr val="bg1"/>
                </a:solidFill>
                <a:latin typeface="Tahoma" pitchFamily="34" charset="0"/>
              </a:rPr>
              <a:t>Effective Cloud Amount SuperN.ECA.1A</a:t>
            </a:r>
            <a:endParaRPr lang="en-US" b="1" dirty="0">
              <a:solidFill>
                <a:schemeClr val="bg1"/>
              </a:solidFill>
              <a:latin typeface="Tahoma"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p:cNvPicPr>
            <a:picLocks noChangeAspect="1" noChangeArrowheads="1"/>
          </p:cNvPicPr>
          <p:nvPr/>
        </p:nvPicPr>
        <p:blipFill>
          <a:blip r:embed="rId3" cstate="print"/>
          <a:srcRect/>
          <a:stretch>
            <a:fillRect/>
          </a:stretch>
        </p:blipFill>
        <p:spPr bwMode="auto">
          <a:xfrm>
            <a:off x="7162800" y="4038600"/>
            <a:ext cx="1225550" cy="1481137"/>
          </a:xfrm>
          <a:prstGeom prst="rect">
            <a:avLst/>
          </a:prstGeom>
          <a:noFill/>
          <a:ln w="9525">
            <a:noFill/>
            <a:miter lim="800000"/>
            <a:headEnd/>
            <a:tailEnd/>
          </a:ln>
          <a:effectLst/>
        </p:spPr>
      </p:pic>
      <p:sp>
        <p:nvSpPr>
          <p:cNvPr id="229378" name="Rectangle 4"/>
          <p:cNvSpPr>
            <a:spLocks noGrp="1" noChangeArrowheads="1"/>
          </p:cNvSpPr>
          <p:nvPr>
            <p:ph type="title" idx="4294967295"/>
          </p:nvPr>
        </p:nvSpPr>
        <p:spPr>
          <a:xfrm>
            <a:off x="457200" y="76200"/>
            <a:ext cx="8229600" cy="792162"/>
          </a:xfrm>
        </p:spPr>
        <p:txBody>
          <a:bodyPr lIns="92075" tIns="46038" rIns="92075" bIns="46038"/>
          <a:lstStyle/>
          <a:p>
            <a:pPr algn="ctr"/>
            <a:r>
              <a:rPr lang="en-US" sz="4000" dirty="0" smtClean="0"/>
              <a:t>Direct Service Operations</a:t>
            </a:r>
          </a:p>
        </p:txBody>
      </p:sp>
      <p:sp>
        <p:nvSpPr>
          <p:cNvPr id="229380" name="Text Box 6"/>
          <p:cNvSpPr txBox="1">
            <a:spLocks noChangeArrowheads="1"/>
          </p:cNvSpPr>
          <p:nvPr/>
        </p:nvSpPr>
        <p:spPr bwMode="auto">
          <a:xfrm>
            <a:off x="533400" y="838200"/>
            <a:ext cx="8153400" cy="6327886"/>
          </a:xfrm>
          <a:prstGeom prst="rect">
            <a:avLst/>
          </a:prstGeom>
          <a:noFill/>
          <a:ln w="9525">
            <a:noFill/>
            <a:miter lim="800000"/>
            <a:headEnd/>
            <a:tailEnd/>
          </a:ln>
        </p:spPr>
        <p:txBody>
          <a:bodyPr wrap="square">
            <a:spAutoFit/>
          </a:bodyPr>
          <a:lstStyle/>
          <a:p>
            <a:pPr marL="228600" indent="-228600">
              <a:lnSpc>
                <a:spcPct val="90000"/>
              </a:lnSpc>
              <a:spcBef>
                <a:spcPct val="50000"/>
              </a:spcBef>
            </a:pPr>
            <a:r>
              <a:rPr lang="en-US" sz="2000" b="1" dirty="0"/>
              <a:t>Emergency Managers Weather Information Network (EMWIN):</a:t>
            </a:r>
            <a:r>
              <a:rPr lang="en-US" sz="2000" dirty="0"/>
              <a:t> </a:t>
            </a:r>
          </a:p>
          <a:p>
            <a:pPr marL="228600" indent="-228600">
              <a:lnSpc>
                <a:spcPct val="90000"/>
              </a:lnSpc>
              <a:spcBef>
                <a:spcPct val="20000"/>
              </a:spcBef>
              <a:buClr>
                <a:srgbClr val="333399"/>
              </a:buClr>
              <a:buFont typeface="Arial" pitchFamily="34" charset="0"/>
              <a:buChar char="•"/>
            </a:pPr>
            <a:r>
              <a:rPr lang="en-US" sz="1600" dirty="0"/>
              <a:t>NOAA satellites relay critical information to users across the country.</a:t>
            </a:r>
            <a:r>
              <a:rPr lang="en-US" sz="1400" dirty="0"/>
              <a:t> </a:t>
            </a:r>
          </a:p>
          <a:p>
            <a:pPr marL="514350" lvl="1">
              <a:lnSpc>
                <a:spcPct val="90000"/>
              </a:lnSpc>
              <a:spcBef>
                <a:spcPct val="20000"/>
              </a:spcBef>
              <a:buClr>
                <a:srgbClr val="333399"/>
              </a:buClr>
            </a:pPr>
            <a:r>
              <a:rPr lang="en-US" sz="1600" dirty="0" smtClean="0">
                <a:hlinkClick r:id="rId4"/>
              </a:rPr>
              <a:t>http</a:t>
            </a:r>
            <a:r>
              <a:rPr lang="en-US" sz="1600" dirty="0">
                <a:hlinkClick r:id="rId4"/>
              </a:rPr>
              <a:t>://www.weather.gov/emwin/index.htm</a:t>
            </a:r>
            <a:r>
              <a:rPr lang="en-US" sz="1600" dirty="0"/>
              <a:t> </a:t>
            </a:r>
          </a:p>
          <a:p>
            <a:pPr marL="971550" lvl="2">
              <a:lnSpc>
                <a:spcPct val="90000"/>
              </a:lnSpc>
              <a:spcBef>
                <a:spcPct val="20000"/>
              </a:spcBef>
              <a:buClr>
                <a:srgbClr val="333399"/>
              </a:buClr>
            </a:pPr>
            <a:endParaRPr lang="en-US" sz="800" dirty="0"/>
          </a:p>
          <a:p>
            <a:pPr marL="228600" indent="-228600">
              <a:lnSpc>
                <a:spcPct val="90000"/>
              </a:lnSpc>
              <a:spcBef>
                <a:spcPct val="20000"/>
              </a:spcBef>
              <a:buClr>
                <a:srgbClr val="333399"/>
              </a:buClr>
            </a:pPr>
            <a:r>
              <a:rPr lang="en-US" sz="2000" b="1" dirty="0"/>
              <a:t>Low Resolution Image Transmission (LRIT):</a:t>
            </a:r>
          </a:p>
          <a:p>
            <a:pPr marL="228600" indent="-228600">
              <a:lnSpc>
                <a:spcPct val="90000"/>
              </a:lnSpc>
              <a:spcBef>
                <a:spcPct val="20000"/>
              </a:spcBef>
              <a:buClr>
                <a:srgbClr val="333399"/>
              </a:buClr>
              <a:buFont typeface="Arial" pitchFamily="34" charset="0"/>
              <a:buChar char="•"/>
            </a:pPr>
            <a:r>
              <a:rPr lang="en-US" sz="1600" dirty="0"/>
              <a:t>NOAA satellites are used to relay satellite and weather products to users in remote </a:t>
            </a:r>
            <a:endParaRPr lang="en-US" sz="1600" dirty="0" smtClean="0"/>
          </a:p>
          <a:p>
            <a:pPr marL="228600" indent="-228600">
              <a:lnSpc>
                <a:spcPct val="90000"/>
              </a:lnSpc>
              <a:spcBef>
                <a:spcPct val="20000"/>
              </a:spcBef>
              <a:buClr>
                <a:srgbClr val="333399"/>
              </a:buClr>
            </a:pPr>
            <a:r>
              <a:rPr lang="en-US" sz="1600" dirty="0" smtClean="0"/>
              <a:t>	locations</a:t>
            </a:r>
            <a:r>
              <a:rPr lang="en-US" sz="1600" dirty="0"/>
              <a:t>, that do not have</a:t>
            </a:r>
            <a:r>
              <a:rPr lang="en-US" sz="1600" b="1" dirty="0">
                <a:solidFill>
                  <a:schemeClr val="bg1"/>
                </a:solidFill>
              </a:rPr>
              <a:t> </a:t>
            </a:r>
            <a:r>
              <a:rPr lang="en-US" sz="1600" dirty="0"/>
              <a:t>landlines or internet connections</a:t>
            </a:r>
            <a:r>
              <a:rPr lang="en-US" sz="1400" dirty="0"/>
              <a:t>.</a:t>
            </a:r>
          </a:p>
          <a:p>
            <a:pPr marL="514350" lvl="1">
              <a:lnSpc>
                <a:spcPct val="90000"/>
              </a:lnSpc>
              <a:spcBef>
                <a:spcPct val="20000"/>
              </a:spcBef>
              <a:buClr>
                <a:srgbClr val="333399"/>
              </a:buClr>
            </a:pPr>
            <a:r>
              <a:rPr lang="en-US" sz="1600" dirty="0">
                <a:hlinkClick r:id="rId5"/>
              </a:rPr>
              <a:t>http://www.noaasis.noaa.gov/LRIT/</a:t>
            </a:r>
            <a:r>
              <a:rPr lang="en-US" sz="1600" b="1" dirty="0"/>
              <a:t> </a:t>
            </a:r>
          </a:p>
          <a:p>
            <a:pPr marL="514350" lvl="1">
              <a:lnSpc>
                <a:spcPct val="90000"/>
              </a:lnSpc>
              <a:spcBef>
                <a:spcPct val="20000"/>
              </a:spcBef>
              <a:buClr>
                <a:srgbClr val="333399"/>
              </a:buClr>
            </a:pPr>
            <a:endParaRPr lang="en-US" sz="800" b="1" dirty="0"/>
          </a:p>
          <a:p>
            <a:pPr marL="228600" indent="-228600">
              <a:lnSpc>
                <a:spcPct val="90000"/>
              </a:lnSpc>
              <a:spcBef>
                <a:spcPct val="20000"/>
              </a:spcBef>
              <a:buClr>
                <a:srgbClr val="333399"/>
              </a:buClr>
            </a:pPr>
            <a:r>
              <a:rPr lang="en-US" sz="2000" b="1" dirty="0" smtClean="0"/>
              <a:t>Data </a:t>
            </a:r>
            <a:r>
              <a:rPr lang="en-US" sz="2000" b="1" dirty="0"/>
              <a:t>Collection:</a:t>
            </a:r>
          </a:p>
          <a:p>
            <a:pPr marL="228600" indent="-228600">
              <a:lnSpc>
                <a:spcPct val="90000"/>
              </a:lnSpc>
              <a:spcBef>
                <a:spcPct val="20000"/>
              </a:spcBef>
              <a:buClr>
                <a:srgbClr val="333399"/>
              </a:buClr>
              <a:buFont typeface="Arial" pitchFamily="34" charset="0"/>
              <a:buChar char="•"/>
            </a:pPr>
            <a:r>
              <a:rPr lang="en-US" sz="1600" dirty="0"/>
              <a:t>NOAA satellites are used to collect and relay scientific data from around the globe.</a:t>
            </a:r>
          </a:p>
          <a:p>
            <a:pPr marL="514350" lvl="1">
              <a:lnSpc>
                <a:spcPct val="90000"/>
              </a:lnSpc>
              <a:spcBef>
                <a:spcPct val="20000"/>
              </a:spcBef>
              <a:buClr>
                <a:srgbClr val="333399"/>
              </a:buClr>
            </a:pPr>
            <a:r>
              <a:rPr lang="en-US" sz="1600" dirty="0">
                <a:hlinkClick r:id="rId6"/>
              </a:rPr>
              <a:t>http://www.noaasis.noaa.gov/DCS/</a:t>
            </a:r>
            <a:r>
              <a:rPr lang="en-US" sz="1600" dirty="0"/>
              <a:t>      </a:t>
            </a:r>
            <a:r>
              <a:rPr lang="en-US" sz="1600" dirty="0">
                <a:hlinkClick r:id="rId7"/>
              </a:rPr>
              <a:t>http://www.noaasis.noaa.gov/ARGOS/</a:t>
            </a:r>
            <a:r>
              <a:rPr lang="en-US" sz="1600" dirty="0"/>
              <a:t> </a:t>
            </a:r>
            <a:r>
              <a:rPr lang="en-US" sz="1400" dirty="0"/>
              <a:t> </a:t>
            </a:r>
          </a:p>
          <a:p>
            <a:pPr marL="514350" lvl="1">
              <a:lnSpc>
                <a:spcPct val="90000"/>
              </a:lnSpc>
              <a:spcBef>
                <a:spcPct val="20000"/>
              </a:spcBef>
              <a:buClr>
                <a:srgbClr val="333399"/>
              </a:buClr>
              <a:buFont typeface="Arial" pitchFamily="34" charset="0"/>
              <a:buChar char="•"/>
            </a:pPr>
            <a:endParaRPr lang="en-US" sz="800" dirty="0" smtClean="0"/>
          </a:p>
          <a:p>
            <a:pPr marL="228600" indent="-228600">
              <a:lnSpc>
                <a:spcPct val="90000"/>
              </a:lnSpc>
              <a:spcBef>
                <a:spcPct val="20000"/>
              </a:spcBef>
              <a:buClr>
                <a:srgbClr val="333399"/>
              </a:buClr>
            </a:pPr>
            <a:r>
              <a:rPr lang="en-US" sz="2000" b="1" dirty="0" smtClean="0"/>
              <a:t>Search </a:t>
            </a:r>
            <a:r>
              <a:rPr lang="en-US" sz="2000" b="1" dirty="0"/>
              <a:t>and Rescue</a:t>
            </a:r>
            <a:r>
              <a:rPr lang="en-US" sz="2000" b="1" dirty="0" smtClean="0"/>
              <a:t>:</a:t>
            </a:r>
            <a:endParaRPr lang="en-US" sz="2000" b="1" dirty="0"/>
          </a:p>
          <a:p>
            <a:pPr marL="228600" indent="-228600">
              <a:lnSpc>
                <a:spcPct val="90000"/>
              </a:lnSpc>
              <a:spcBef>
                <a:spcPct val="20000"/>
              </a:spcBef>
              <a:buClr>
                <a:srgbClr val="333399"/>
              </a:buClr>
              <a:buFont typeface="Arial" pitchFamily="34" charset="0"/>
              <a:buChar char="•"/>
            </a:pPr>
            <a:r>
              <a:rPr lang="en-US" sz="1600" dirty="0"/>
              <a:t>NOAA satellites are used to relay distress alerts from aviators, </a:t>
            </a:r>
            <a:r>
              <a:rPr lang="en-US" sz="1600" dirty="0" smtClean="0"/>
              <a:t>mariners and </a:t>
            </a:r>
          </a:p>
          <a:p>
            <a:pPr marL="228600" indent="-228600">
              <a:lnSpc>
                <a:spcPct val="90000"/>
              </a:lnSpc>
              <a:spcBef>
                <a:spcPct val="20000"/>
              </a:spcBef>
              <a:buClr>
                <a:srgbClr val="333399"/>
              </a:buClr>
            </a:pPr>
            <a:r>
              <a:rPr lang="en-US" sz="1600" dirty="0" smtClean="0"/>
              <a:t>	land-based users</a:t>
            </a:r>
            <a:endParaRPr lang="en-US" sz="1400" dirty="0" smtClean="0"/>
          </a:p>
          <a:p>
            <a:pPr marL="514350" lvl="1">
              <a:lnSpc>
                <a:spcPct val="90000"/>
              </a:lnSpc>
              <a:spcBef>
                <a:spcPct val="20000"/>
              </a:spcBef>
              <a:buClr>
                <a:srgbClr val="333399"/>
              </a:buClr>
            </a:pPr>
            <a:r>
              <a:rPr lang="en-US" sz="1600" dirty="0" smtClean="0">
                <a:hlinkClick r:id="rId5"/>
              </a:rPr>
              <a:t>h</a:t>
            </a:r>
            <a:r>
              <a:rPr lang="en-US" sz="1600" dirty="0" smtClean="0">
                <a:hlinkClick r:id="rId8"/>
              </a:rPr>
              <a:t>ttp</a:t>
            </a:r>
            <a:r>
              <a:rPr lang="en-US" sz="1600" dirty="0">
                <a:hlinkClick r:id="rId8"/>
              </a:rPr>
              <a:t>://</a:t>
            </a:r>
            <a:r>
              <a:rPr lang="en-US" sz="1600" dirty="0" smtClean="0">
                <a:hlinkClick r:id="rId8"/>
              </a:rPr>
              <a:t>www.sarsat.noaa.gov/</a:t>
            </a:r>
            <a:endParaRPr lang="en-US" sz="1600" dirty="0" smtClean="0"/>
          </a:p>
          <a:p>
            <a:pPr marL="228600" lvl="1" indent="-228600">
              <a:lnSpc>
                <a:spcPct val="90000"/>
              </a:lnSpc>
              <a:spcBef>
                <a:spcPct val="20000"/>
              </a:spcBef>
              <a:buClr>
                <a:srgbClr val="333399"/>
              </a:buClr>
            </a:pPr>
            <a:endParaRPr lang="en-US" sz="800" dirty="0" smtClean="0"/>
          </a:p>
          <a:p>
            <a:pPr marL="228600" indent="-228600">
              <a:lnSpc>
                <a:spcPct val="90000"/>
              </a:lnSpc>
              <a:spcBef>
                <a:spcPct val="20000"/>
              </a:spcBef>
              <a:buClr>
                <a:srgbClr val="333399"/>
              </a:buClr>
            </a:pPr>
            <a:r>
              <a:rPr lang="en-US" sz="2000" b="1" dirty="0" err="1" smtClean="0"/>
              <a:t>Geonetcast</a:t>
            </a:r>
            <a:r>
              <a:rPr lang="en-US" sz="2000" b="1" dirty="0" smtClean="0"/>
              <a:t> Americas:</a:t>
            </a:r>
          </a:p>
          <a:p>
            <a:pPr marL="228600" indent="-228600">
              <a:lnSpc>
                <a:spcPct val="90000"/>
              </a:lnSpc>
              <a:spcBef>
                <a:spcPct val="20000"/>
              </a:spcBef>
              <a:buClr>
                <a:srgbClr val="333399"/>
              </a:buClr>
              <a:buFont typeface="Arial" pitchFamily="34" charset="0"/>
              <a:buChar char="•"/>
            </a:pPr>
            <a:r>
              <a:rPr lang="en-US" sz="1600" dirty="0" smtClean="0"/>
              <a:t>Data from NOAA for diverse societal benefits - agriculture, energy, health, climate, </a:t>
            </a:r>
          </a:p>
          <a:p>
            <a:pPr marL="228600" indent="-228600">
              <a:lnSpc>
                <a:spcPct val="90000"/>
              </a:lnSpc>
              <a:spcBef>
                <a:spcPct val="20000"/>
              </a:spcBef>
              <a:buClr>
                <a:srgbClr val="333399"/>
              </a:buClr>
            </a:pPr>
            <a:r>
              <a:rPr lang="en-US" sz="1600" dirty="0" smtClean="0"/>
              <a:t>	weather, disaster mitigation, biodiversity, water resources, and ecosystems.</a:t>
            </a:r>
            <a:r>
              <a:rPr lang="en-US" dirty="0" smtClean="0"/>
              <a:t> </a:t>
            </a:r>
            <a:endParaRPr lang="en-US" sz="1400" dirty="0" smtClean="0"/>
          </a:p>
          <a:p>
            <a:pPr marL="514350" lvl="1">
              <a:lnSpc>
                <a:spcPct val="90000"/>
              </a:lnSpc>
              <a:spcBef>
                <a:spcPct val="20000"/>
              </a:spcBef>
              <a:buClr>
                <a:srgbClr val="333399"/>
              </a:buClr>
            </a:pPr>
            <a:r>
              <a:rPr lang="en-US" sz="1600" dirty="0" smtClean="0">
                <a:hlinkClick r:id="rId9"/>
              </a:rPr>
              <a:t>http://www.geonetcastamericas.noaa.gov/index.html</a:t>
            </a:r>
            <a:r>
              <a:rPr lang="en-US" sz="1600" dirty="0" smtClean="0"/>
              <a:t> </a:t>
            </a:r>
          </a:p>
          <a:p>
            <a:pPr marL="514350" lvl="1">
              <a:lnSpc>
                <a:spcPct val="90000"/>
              </a:lnSpc>
              <a:spcBef>
                <a:spcPct val="20000"/>
              </a:spcBef>
              <a:buClr>
                <a:srgbClr val="333399"/>
              </a:buClr>
            </a:pPr>
            <a:endParaRPr lang="en-US" sz="1600" dirty="0"/>
          </a:p>
        </p:txBody>
      </p:sp>
      <p:pic>
        <p:nvPicPr>
          <p:cNvPr id="229382" name="Picture 8" descr="buoy1"/>
          <p:cNvPicPr>
            <a:picLocks noChangeAspect="1" noChangeArrowheads="1"/>
          </p:cNvPicPr>
          <p:nvPr/>
        </p:nvPicPr>
        <p:blipFill>
          <a:blip r:embed="rId10" cstate="email"/>
          <a:srcRect/>
          <a:stretch>
            <a:fillRect/>
          </a:stretch>
        </p:blipFill>
        <p:spPr bwMode="auto">
          <a:xfrm>
            <a:off x="7848600" y="2971800"/>
            <a:ext cx="1063625" cy="119221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29383" name="Picture 9" descr="lrit"/>
          <p:cNvPicPr>
            <a:picLocks noChangeAspect="1" noChangeArrowheads="1"/>
          </p:cNvPicPr>
          <p:nvPr/>
        </p:nvPicPr>
        <p:blipFill>
          <a:blip r:embed="rId11" cstate="email"/>
          <a:srcRect/>
          <a:stretch>
            <a:fillRect/>
          </a:stretch>
        </p:blipFill>
        <p:spPr bwMode="auto">
          <a:xfrm>
            <a:off x="7772400" y="1981200"/>
            <a:ext cx="1295400" cy="114300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29384" name="Picture 10" descr="uscwa"/>
          <p:cNvPicPr>
            <a:picLocks noChangeAspect="1" noChangeArrowheads="1"/>
          </p:cNvPicPr>
          <p:nvPr/>
        </p:nvPicPr>
        <p:blipFill>
          <a:blip r:embed="rId12" cstate="email"/>
          <a:srcRect/>
          <a:stretch>
            <a:fillRect/>
          </a:stretch>
        </p:blipFill>
        <p:spPr bwMode="auto">
          <a:xfrm>
            <a:off x="7315200" y="884237"/>
            <a:ext cx="1497012" cy="102076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9" name="Picture 11" descr="Map of world showing coverage of all GEONETCast contributors"/>
          <p:cNvPicPr>
            <a:picLocks noChangeAspect="1" noChangeArrowheads="1"/>
          </p:cNvPicPr>
          <p:nvPr/>
        </p:nvPicPr>
        <p:blipFill>
          <a:blip r:embed="rId13" cstate="email"/>
          <a:srcRect/>
          <a:stretch>
            <a:fillRect/>
          </a:stretch>
        </p:blipFill>
        <p:spPr bwMode="auto">
          <a:xfrm>
            <a:off x="7696200" y="5532438"/>
            <a:ext cx="1295400" cy="868362"/>
          </a:xfrm>
          <a:prstGeom prst="rect">
            <a:avLst/>
          </a:prstGeom>
          <a:ln>
            <a:headEnd/>
            <a:tailEnd/>
          </a:ln>
        </p:spPr>
        <p:style>
          <a:lnRef idx="0">
            <a:schemeClr val="dk1"/>
          </a:lnRef>
          <a:fillRef idx="3">
            <a:schemeClr val="dk1"/>
          </a:fillRef>
          <a:effectRef idx="3">
            <a:schemeClr val="dk1"/>
          </a:effectRef>
          <a:fontRef idx="minor">
            <a:schemeClr val="lt1"/>
          </a:fontRef>
        </p:style>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Operational Satellite Status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457200" y="76200"/>
            <a:ext cx="8229600" cy="639762"/>
          </a:xfrm>
        </p:spPr>
        <p:txBody>
          <a:bodyPr>
            <a:normAutofit fontScale="90000"/>
          </a:bodyPr>
          <a:lstStyle/>
          <a:p>
            <a:r>
              <a:rPr lang="en-US" dirty="0" smtClean="0"/>
              <a:t>GOES Constellation</a:t>
            </a:r>
            <a:endParaRPr lang="en-US" dirty="0"/>
          </a:p>
        </p:txBody>
      </p:sp>
      <p:pic>
        <p:nvPicPr>
          <p:cNvPr id="3" name="Picture 2" descr="world_physical_america_center.PNG"/>
          <p:cNvPicPr>
            <a:picLocks noChangeAspect="1"/>
          </p:cNvPicPr>
          <p:nvPr/>
        </p:nvPicPr>
        <p:blipFill>
          <a:blip r:embed="rId3" cstate="print"/>
          <a:stretch>
            <a:fillRect/>
          </a:stretch>
        </p:blipFill>
        <p:spPr>
          <a:xfrm>
            <a:off x="381000" y="762000"/>
            <a:ext cx="8406029" cy="4176713"/>
          </a:xfrm>
          <a:prstGeom prst="rect">
            <a:avLst/>
          </a:prstGeom>
        </p:spPr>
        <p:style>
          <a:lnRef idx="0">
            <a:schemeClr val="dk1"/>
          </a:lnRef>
          <a:fillRef idx="3">
            <a:schemeClr val="dk1"/>
          </a:fillRef>
          <a:effectRef idx="3">
            <a:schemeClr val="dk1"/>
          </a:effectRef>
          <a:fontRef idx="minor">
            <a:schemeClr val="lt1"/>
          </a:fontRef>
        </p:style>
      </p:pic>
      <p:grpSp>
        <p:nvGrpSpPr>
          <p:cNvPr id="22" name="Group 21"/>
          <p:cNvGrpSpPr/>
          <p:nvPr/>
        </p:nvGrpSpPr>
        <p:grpSpPr>
          <a:xfrm>
            <a:off x="1752600" y="1128713"/>
            <a:ext cx="3048000" cy="3502152"/>
            <a:chOff x="1752600" y="1905000"/>
            <a:chExt cx="3048000" cy="3502152"/>
          </a:xfrm>
        </p:grpSpPr>
        <p:sp>
          <p:nvSpPr>
            <p:cNvPr id="5" name="Rounded Rectangle 4"/>
            <p:cNvSpPr/>
            <p:nvPr/>
          </p:nvSpPr>
          <p:spPr>
            <a:xfrm>
              <a:off x="1752600" y="1905000"/>
              <a:ext cx="3048000" cy="3502152"/>
            </a:xfrm>
            <a:prstGeom prst="roundRect">
              <a:avLst>
                <a:gd name="adj" fmla="val 37567"/>
              </a:avLst>
            </a:prstGeom>
            <a:gradFill flip="none" rotWithShape="1">
              <a:gsLst>
                <a:gs pos="0">
                  <a:srgbClr val="FFFF00">
                    <a:alpha val="70000"/>
                  </a:srgbClr>
                </a:gs>
                <a:gs pos="80000">
                  <a:srgbClr val="FFC000">
                    <a:alpha val="70000"/>
                  </a:srgbClr>
                </a:gs>
                <a:gs pos="100000">
                  <a:srgbClr val="FF9900">
                    <a:alpha val="70000"/>
                  </a:srgbClr>
                </a:gs>
              </a:gsLst>
              <a:path path="shap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Rectangle 23"/>
            <p:cNvSpPr>
              <a:spLocks noChangeAspect="1" noChangeArrowheads="1"/>
            </p:cNvSpPr>
            <p:nvPr/>
          </p:nvSpPr>
          <p:spPr bwMode="auto">
            <a:xfrm>
              <a:off x="2960601" y="2597024"/>
              <a:ext cx="682046" cy="369332"/>
            </a:xfrm>
            <a:prstGeom prst="rect">
              <a:avLst/>
            </a:prstGeom>
            <a:noFill/>
            <a:ln w="9525">
              <a:noFill/>
              <a:miter lim="800000"/>
              <a:headEnd/>
              <a:tailEnd/>
            </a:ln>
          </p:spPr>
          <p:txBody>
            <a:bodyPr wrap="none" lIns="0" tIns="0" rIns="0" bIns="0">
              <a:spAutoFit/>
            </a:bodyPr>
            <a:lstStyle/>
            <a:p>
              <a:pPr algn="ctr"/>
              <a:r>
                <a:rPr lang="en-US" sz="1200" dirty="0" smtClean="0"/>
                <a:t>GOES-15</a:t>
              </a:r>
              <a:endParaRPr lang="en-US" sz="1200" dirty="0"/>
            </a:p>
            <a:p>
              <a:pPr algn="ctr"/>
              <a:r>
                <a:rPr lang="en-US" sz="1200" dirty="0" smtClean="0"/>
                <a:t>135</a:t>
              </a:r>
              <a:r>
                <a:rPr lang="en-US" sz="1200" dirty="0"/>
                <a:t>° West </a:t>
              </a:r>
            </a:p>
          </p:txBody>
        </p:sp>
        <p:pic>
          <p:nvPicPr>
            <p:cNvPr id="7" name="Picture 2"/>
            <p:cNvPicPr>
              <a:picLocks noChangeAspect="1" noChangeArrowheads="1"/>
            </p:cNvPicPr>
            <p:nvPr/>
          </p:nvPicPr>
          <p:blipFill>
            <a:blip r:embed="rId4" cstate="print"/>
            <a:srcRect/>
            <a:stretch>
              <a:fillRect/>
            </a:stretch>
          </p:blipFill>
          <p:spPr bwMode="auto">
            <a:xfrm>
              <a:off x="2895600" y="3315789"/>
              <a:ext cx="835025" cy="622300"/>
            </a:xfrm>
            <a:prstGeom prst="rect">
              <a:avLst/>
            </a:prstGeom>
            <a:noFill/>
            <a:ln w="9525">
              <a:noFill/>
              <a:miter lim="800000"/>
              <a:headEnd/>
              <a:tailEnd/>
            </a:ln>
            <a:effectLst/>
          </p:spPr>
        </p:pic>
      </p:grpSp>
      <p:grpSp>
        <p:nvGrpSpPr>
          <p:cNvPr id="20" name="Group 19"/>
          <p:cNvGrpSpPr/>
          <p:nvPr/>
        </p:nvGrpSpPr>
        <p:grpSpPr>
          <a:xfrm>
            <a:off x="3200400" y="1130891"/>
            <a:ext cx="3044952" cy="3505200"/>
            <a:chOff x="3200400" y="1907178"/>
            <a:chExt cx="3044952" cy="3505200"/>
          </a:xfrm>
        </p:grpSpPr>
        <p:sp>
          <p:nvSpPr>
            <p:cNvPr id="9" name="Rounded Rectangle 8"/>
            <p:cNvSpPr/>
            <p:nvPr/>
          </p:nvSpPr>
          <p:spPr>
            <a:xfrm>
              <a:off x="3200400" y="1907178"/>
              <a:ext cx="3044952" cy="3505200"/>
            </a:xfrm>
            <a:prstGeom prst="roundRect">
              <a:avLst>
                <a:gd name="adj" fmla="val 37567"/>
              </a:avLst>
            </a:prstGeom>
            <a:gradFill flip="none" rotWithShape="1">
              <a:gsLst>
                <a:gs pos="0">
                  <a:srgbClr val="FFFF00">
                    <a:alpha val="70000"/>
                  </a:srgbClr>
                </a:gs>
                <a:gs pos="80000">
                  <a:srgbClr val="FFC000">
                    <a:alpha val="70000"/>
                  </a:srgbClr>
                </a:gs>
                <a:gs pos="100000">
                  <a:srgbClr val="FF9900">
                    <a:alpha val="70000"/>
                  </a:srgbClr>
                </a:gs>
              </a:gsLst>
              <a:path path="shap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Rectangle 24"/>
            <p:cNvSpPr>
              <a:spLocks noChangeAspect="1" noChangeArrowheads="1"/>
            </p:cNvSpPr>
            <p:nvPr/>
          </p:nvSpPr>
          <p:spPr bwMode="auto">
            <a:xfrm>
              <a:off x="4438866" y="2597024"/>
              <a:ext cx="603500" cy="369332"/>
            </a:xfrm>
            <a:prstGeom prst="rect">
              <a:avLst/>
            </a:prstGeom>
            <a:noFill/>
            <a:ln w="9525">
              <a:noFill/>
              <a:miter lim="800000"/>
              <a:headEnd/>
              <a:tailEnd/>
            </a:ln>
          </p:spPr>
          <p:txBody>
            <a:bodyPr wrap="none" lIns="0" tIns="0" rIns="0" bIns="0">
              <a:spAutoFit/>
            </a:bodyPr>
            <a:lstStyle/>
            <a:p>
              <a:pPr algn="ctr"/>
              <a:r>
                <a:rPr lang="en-US" sz="1200" dirty="0" smtClean="0"/>
                <a:t>GOES-13</a:t>
              </a:r>
              <a:endParaRPr lang="en-US" sz="1200" dirty="0"/>
            </a:p>
            <a:p>
              <a:pPr algn="ctr"/>
              <a:r>
                <a:rPr lang="en-US" sz="1200" dirty="0"/>
                <a:t>75° West </a:t>
              </a:r>
            </a:p>
          </p:txBody>
        </p:sp>
        <p:pic>
          <p:nvPicPr>
            <p:cNvPr id="11" name="Picture 2"/>
            <p:cNvPicPr>
              <a:picLocks noChangeAspect="1" noChangeArrowheads="1"/>
            </p:cNvPicPr>
            <p:nvPr/>
          </p:nvPicPr>
          <p:blipFill>
            <a:blip r:embed="rId4" cstate="print"/>
            <a:srcRect/>
            <a:stretch>
              <a:fillRect/>
            </a:stretch>
          </p:blipFill>
          <p:spPr bwMode="auto">
            <a:xfrm>
              <a:off x="4267200" y="3315789"/>
              <a:ext cx="835025" cy="622300"/>
            </a:xfrm>
            <a:prstGeom prst="rect">
              <a:avLst/>
            </a:prstGeom>
            <a:noFill/>
            <a:ln w="9525">
              <a:noFill/>
              <a:miter lim="800000"/>
              <a:headEnd/>
              <a:tailEnd/>
            </a:ln>
            <a:effectLst/>
          </p:spPr>
        </p:pic>
      </p:grpSp>
      <p:grpSp>
        <p:nvGrpSpPr>
          <p:cNvPr id="12" name="Group 11"/>
          <p:cNvGrpSpPr/>
          <p:nvPr/>
        </p:nvGrpSpPr>
        <p:grpSpPr>
          <a:xfrm>
            <a:off x="3581400" y="1816691"/>
            <a:ext cx="835025" cy="1345111"/>
            <a:chOff x="3581400" y="2782389"/>
            <a:chExt cx="835025" cy="1345111"/>
          </a:xfrm>
        </p:grpSpPr>
        <p:sp>
          <p:nvSpPr>
            <p:cNvPr id="13" name="Rectangle 25"/>
            <p:cNvSpPr>
              <a:spLocks noChangeAspect="1" noChangeArrowheads="1"/>
            </p:cNvSpPr>
            <p:nvPr/>
          </p:nvSpPr>
          <p:spPr bwMode="auto">
            <a:xfrm>
              <a:off x="3749316" y="2782389"/>
              <a:ext cx="586828" cy="369332"/>
            </a:xfrm>
            <a:prstGeom prst="rect">
              <a:avLst/>
            </a:prstGeom>
            <a:noFill/>
            <a:ln w="9525">
              <a:noFill/>
              <a:miter lim="800000"/>
              <a:headEnd/>
              <a:tailEnd/>
            </a:ln>
          </p:spPr>
          <p:txBody>
            <a:bodyPr wrap="none" lIns="0" tIns="0" rIns="0" bIns="0">
              <a:spAutoFit/>
            </a:bodyPr>
            <a:lstStyle/>
            <a:p>
              <a:pPr algn="ctr"/>
              <a:r>
                <a:rPr lang="en-US" sz="1200" dirty="0" smtClean="0"/>
                <a:t>GOES-14 </a:t>
              </a:r>
            </a:p>
            <a:p>
              <a:pPr algn="ctr"/>
              <a:r>
                <a:rPr lang="en-US" sz="1200" dirty="0" smtClean="0"/>
                <a:t>105°W</a:t>
              </a:r>
              <a:endParaRPr lang="en-US" sz="1200" dirty="0"/>
            </a:p>
          </p:txBody>
        </p:sp>
        <p:pic>
          <p:nvPicPr>
            <p:cNvPr id="14" name="Picture 2"/>
            <p:cNvPicPr>
              <a:picLocks noChangeAspect="1" noChangeArrowheads="1"/>
            </p:cNvPicPr>
            <p:nvPr/>
          </p:nvPicPr>
          <p:blipFill>
            <a:blip r:embed="rId4" cstate="print"/>
            <a:srcRect/>
            <a:stretch>
              <a:fillRect/>
            </a:stretch>
          </p:blipFill>
          <p:spPr bwMode="auto">
            <a:xfrm>
              <a:off x="3581400" y="3505200"/>
              <a:ext cx="835025" cy="622300"/>
            </a:xfrm>
            <a:prstGeom prst="rect">
              <a:avLst/>
            </a:prstGeom>
            <a:noFill/>
            <a:ln w="9525">
              <a:noFill/>
              <a:miter lim="800000"/>
              <a:headEnd/>
              <a:tailEnd/>
            </a:ln>
            <a:effectLst/>
          </p:spPr>
        </p:pic>
      </p:grpSp>
      <p:grpSp>
        <p:nvGrpSpPr>
          <p:cNvPr id="21" name="Group 20"/>
          <p:cNvGrpSpPr/>
          <p:nvPr/>
        </p:nvGrpSpPr>
        <p:grpSpPr>
          <a:xfrm>
            <a:off x="3657600" y="1130891"/>
            <a:ext cx="3044952" cy="3505200"/>
            <a:chOff x="6019800" y="1907178"/>
            <a:chExt cx="3044952" cy="3505200"/>
          </a:xfrm>
        </p:grpSpPr>
        <p:sp>
          <p:nvSpPr>
            <p:cNvPr id="16" name="Rounded Rectangle 15"/>
            <p:cNvSpPr/>
            <p:nvPr/>
          </p:nvSpPr>
          <p:spPr>
            <a:xfrm>
              <a:off x="6019800" y="1907178"/>
              <a:ext cx="3044952" cy="3505200"/>
            </a:xfrm>
            <a:prstGeom prst="roundRect">
              <a:avLst>
                <a:gd name="adj" fmla="val 37567"/>
              </a:avLst>
            </a:prstGeom>
            <a:gradFill flip="none" rotWithShape="1">
              <a:gsLst>
                <a:gs pos="0">
                  <a:srgbClr val="FFFF00">
                    <a:alpha val="70000"/>
                  </a:srgbClr>
                </a:gs>
                <a:gs pos="80000">
                  <a:srgbClr val="FFC000">
                    <a:alpha val="70000"/>
                  </a:srgbClr>
                </a:gs>
                <a:gs pos="100000">
                  <a:srgbClr val="FF9900">
                    <a:alpha val="70000"/>
                  </a:srgbClr>
                </a:gs>
              </a:gsLst>
              <a:path path="shape">
                <a:fillToRect l="50000" t="50000" r="50000" b="50000"/>
              </a:path>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Rectangle 30"/>
            <p:cNvSpPr>
              <a:spLocks noChangeAspect="1" noChangeArrowheads="1"/>
            </p:cNvSpPr>
            <p:nvPr/>
          </p:nvSpPr>
          <p:spPr bwMode="auto">
            <a:xfrm>
              <a:off x="7264562" y="2586215"/>
              <a:ext cx="603500" cy="369332"/>
            </a:xfrm>
            <a:prstGeom prst="rect">
              <a:avLst/>
            </a:prstGeom>
            <a:noFill/>
            <a:ln w="9525">
              <a:noFill/>
              <a:miter lim="800000"/>
              <a:headEnd/>
              <a:tailEnd/>
            </a:ln>
          </p:spPr>
          <p:txBody>
            <a:bodyPr wrap="none" lIns="0" tIns="0" rIns="0" bIns="0">
              <a:spAutoFit/>
            </a:bodyPr>
            <a:lstStyle/>
            <a:p>
              <a:pPr algn="ctr"/>
              <a:r>
                <a:rPr lang="en-US" sz="1200" dirty="0" smtClean="0"/>
                <a:t>GOES-12</a:t>
              </a:r>
              <a:endParaRPr lang="en-US" sz="1200" dirty="0"/>
            </a:p>
            <a:p>
              <a:pPr algn="ctr"/>
              <a:r>
                <a:rPr lang="en-US" sz="1200" dirty="0" smtClean="0"/>
                <a:t>60</a:t>
              </a:r>
              <a:r>
                <a:rPr lang="en-US" sz="1200" dirty="0"/>
                <a:t>° West </a:t>
              </a:r>
            </a:p>
          </p:txBody>
        </p:sp>
        <p:pic>
          <p:nvPicPr>
            <p:cNvPr id="18" name="Picture 6" descr="goesSpacecraft"/>
            <p:cNvPicPr>
              <a:picLocks noChangeAspect="1" noChangeArrowheads="1"/>
            </p:cNvPicPr>
            <p:nvPr/>
          </p:nvPicPr>
          <p:blipFill>
            <a:blip r:embed="rId5" cstate="print"/>
            <a:srcRect/>
            <a:stretch>
              <a:fillRect/>
            </a:stretch>
          </p:blipFill>
          <p:spPr bwMode="auto">
            <a:xfrm>
              <a:off x="7135733" y="3315789"/>
              <a:ext cx="941467" cy="609600"/>
            </a:xfrm>
            <a:prstGeom prst="rect">
              <a:avLst/>
            </a:prstGeom>
            <a:noFill/>
            <a:ln w="9525">
              <a:noFill/>
              <a:miter lim="800000"/>
              <a:headEnd/>
              <a:tailEnd/>
            </a:ln>
          </p:spPr>
        </p:pic>
      </p:grpSp>
      <p:sp>
        <p:nvSpPr>
          <p:cNvPr id="33" name="Content Placeholder 32"/>
          <p:cNvSpPr>
            <a:spLocks noGrp="1"/>
          </p:cNvSpPr>
          <p:nvPr>
            <p:ph idx="1"/>
          </p:nvPr>
        </p:nvSpPr>
        <p:spPr>
          <a:xfrm>
            <a:off x="457200" y="5029200"/>
            <a:ext cx="8229600" cy="1828800"/>
          </a:xfrm>
        </p:spPr>
        <p:txBody>
          <a:bodyPr>
            <a:normAutofit/>
          </a:bodyPr>
          <a:lstStyle/>
          <a:p>
            <a:pPr marL="342900" lvl="1" indent="-342900">
              <a:lnSpc>
                <a:spcPct val="80000"/>
              </a:lnSpc>
              <a:spcBef>
                <a:spcPct val="0"/>
              </a:spcBef>
              <a:buFont typeface="Arial" pitchFamily="34" charset="0"/>
              <a:buChar char="•"/>
            </a:pPr>
            <a:r>
              <a:rPr lang="en-US" sz="2000" dirty="0" smtClean="0"/>
              <a:t>Primary source of data for short term forecasting, especially of severe weather such as tropical storms</a:t>
            </a:r>
          </a:p>
          <a:p>
            <a:pPr>
              <a:lnSpc>
                <a:spcPct val="80000"/>
              </a:lnSpc>
              <a:spcBef>
                <a:spcPct val="0"/>
              </a:spcBef>
            </a:pPr>
            <a:r>
              <a:rPr lang="en-US" sz="2000" dirty="0" smtClean="0"/>
              <a:t>Continuity of Operations since 1974	</a:t>
            </a:r>
          </a:p>
          <a:p>
            <a:pPr>
              <a:lnSpc>
                <a:spcPct val="80000"/>
              </a:lnSpc>
              <a:spcBef>
                <a:spcPct val="0"/>
              </a:spcBef>
            </a:pPr>
            <a:r>
              <a:rPr lang="en-US" sz="2000" dirty="0" smtClean="0"/>
              <a:t>GOES 13/14/15 improvements over GOES 10/11/12</a:t>
            </a:r>
          </a:p>
          <a:p>
            <a:pPr lvl="1">
              <a:lnSpc>
                <a:spcPct val="80000"/>
              </a:lnSpc>
              <a:spcBef>
                <a:spcPct val="0"/>
              </a:spcBef>
            </a:pPr>
            <a:r>
              <a:rPr lang="en-US" sz="2000" dirty="0" smtClean="0"/>
              <a:t>Spring and fall eclipse outages are avoided by larger onboard batteries</a:t>
            </a:r>
          </a:p>
          <a:p>
            <a:pPr lvl="1">
              <a:lnSpc>
                <a:spcPct val="80000"/>
              </a:lnSpc>
              <a:spcBef>
                <a:spcPct val="0"/>
              </a:spcBef>
            </a:pPr>
            <a:r>
              <a:rPr lang="en-US" sz="2000" dirty="0" smtClean="0"/>
              <a:t>Improved navigation and </a:t>
            </a:r>
            <a:r>
              <a:rPr lang="en-US" sz="2000" dirty="0" err="1" smtClean="0"/>
              <a:t>radiometrics</a:t>
            </a:r>
            <a:endParaRPr lang="en-US"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out)">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out)">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out)">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out)">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…just in case…</a:t>
            </a:r>
            <a:br>
              <a:rPr lang="en-US" dirty="0" smtClean="0"/>
            </a:br>
            <a:r>
              <a:rPr lang="en-US" dirty="0" smtClean="0"/>
              <a:t>GOES-West Transition</a:t>
            </a:r>
            <a:endParaRPr lang="en-US" dirty="0"/>
          </a:p>
        </p:txBody>
      </p:sp>
      <p:sp>
        <p:nvSpPr>
          <p:cNvPr id="27651" name="Content Placeholder 2"/>
          <p:cNvSpPr>
            <a:spLocks noGrp="1"/>
          </p:cNvSpPr>
          <p:nvPr>
            <p:ph idx="1"/>
          </p:nvPr>
        </p:nvSpPr>
        <p:spPr>
          <a:xfrm>
            <a:off x="457200" y="1905000"/>
            <a:ext cx="8229600" cy="4495800"/>
          </a:xfrm>
        </p:spPr>
        <p:txBody>
          <a:bodyPr>
            <a:normAutofit/>
          </a:bodyPr>
          <a:lstStyle/>
          <a:p>
            <a:pPr lvl="1">
              <a:buFont typeface="Arial" pitchFamily="34" charset="0"/>
              <a:buChar char="•"/>
            </a:pPr>
            <a:r>
              <a:rPr lang="en-US" sz="2300" dirty="0" smtClean="0"/>
              <a:t>In December, 2011 GOES-15 replaced GOES-11 at GOES-West</a:t>
            </a:r>
          </a:p>
          <a:p>
            <a:pPr lvl="1">
              <a:buFont typeface="Arial" pitchFamily="34" charset="0"/>
              <a:buChar char="•"/>
            </a:pPr>
            <a:r>
              <a:rPr lang="en-US" sz="2300" dirty="0" smtClean="0"/>
              <a:t>GOES-11 was decommissioned to a </a:t>
            </a:r>
            <a:r>
              <a:rPr lang="en-US" sz="2300" dirty="0" smtClean="0"/>
              <a:t>higher “retirement” </a:t>
            </a:r>
            <a:r>
              <a:rPr lang="en-US" sz="2300" dirty="0" smtClean="0"/>
              <a:t>orbit</a:t>
            </a:r>
          </a:p>
          <a:p>
            <a:pPr lvl="1">
              <a:buFont typeface="Arial" pitchFamily="34" charset="0"/>
              <a:buChar char="•"/>
            </a:pPr>
            <a:r>
              <a:rPr lang="en-US" sz="2300" dirty="0" smtClean="0"/>
              <a:t>GOES-15 sounder requires a yaw flip twice per year, creating 30 additional hours of unstable data</a:t>
            </a:r>
          </a:p>
          <a:p>
            <a:pPr lvl="1">
              <a:buFontTx/>
              <a:buChar char="•"/>
            </a:pPr>
            <a:r>
              <a:rPr lang="en-US" sz="2000" dirty="0" smtClean="0">
                <a:latin typeface="Arial" pitchFamily="34" charset="0"/>
                <a:ea typeface="ＭＳ Ｐゴシック"/>
              </a:rPr>
              <a:t>GVAR format (version 3) for GOES-15 and GOES-14 is different from earlier GOES satellites</a:t>
            </a:r>
          </a:p>
          <a:p>
            <a:pPr lvl="2">
              <a:buFontTx/>
              <a:buChar char="•"/>
            </a:pPr>
            <a:r>
              <a:rPr lang="en-US" sz="1600" dirty="0" smtClean="0">
                <a:latin typeface="Arial" pitchFamily="34" charset="0"/>
                <a:ea typeface="ＭＳ Ｐゴシック"/>
              </a:rPr>
              <a:t>The data for the 8th detector has been added to block 0</a:t>
            </a:r>
          </a:p>
          <a:p>
            <a:pPr lvl="2">
              <a:buFontTx/>
              <a:buChar char="•"/>
            </a:pPr>
            <a:r>
              <a:rPr lang="en-US" sz="1600" dirty="0" smtClean="0">
                <a:latin typeface="Arial" pitchFamily="34" charset="0"/>
                <a:ea typeface="ＭＳ Ｐゴシック"/>
              </a:rPr>
              <a:t>Instrument Factory Coefficients are located in Block 11</a:t>
            </a:r>
          </a:p>
          <a:p>
            <a:pPr lvl="2">
              <a:buFontTx/>
              <a:buChar char="•"/>
            </a:pPr>
            <a:r>
              <a:rPr lang="en-US" sz="1600" dirty="0" smtClean="0">
                <a:latin typeface="Arial" pitchFamily="34" charset="0"/>
                <a:ea typeface="ＭＳ Ｐゴシック"/>
              </a:rPr>
              <a:t>Instrument Nadir and Detector Offsets located in Block 11 but are also located in Block 0</a:t>
            </a:r>
          </a:p>
          <a:p>
            <a:pPr lvl="2">
              <a:buFontTx/>
              <a:buChar char="•"/>
            </a:pPr>
            <a:r>
              <a:rPr lang="en-US" sz="1600" dirty="0" smtClean="0">
                <a:latin typeface="Arial" pitchFamily="34" charset="0"/>
                <a:ea typeface="ＭＳ Ｐゴシック"/>
              </a:rPr>
              <a:t>Detector Offsets located in block 0, words 7933 to 8028</a:t>
            </a:r>
          </a:p>
          <a:p>
            <a:pPr lvl="2">
              <a:buFontTx/>
              <a:buChar char="•"/>
            </a:pPr>
            <a:r>
              <a:rPr lang="en-US" sz="1600" dirty="0" smtClean="0">
                <a:latin typeface="Arial" pitchFamily="34" charset="0"/>
                <a:ea typeface="ＭＳ Ｐゴシック"/>
              </a:rPr>
              <a:t>Instrument Nadir located in block 0, words 8033 to 8038</a:t>
            </a:r>
            <a:endParaRPr lang="en-US" sz="1900" dirty="0" smtClean="0"/>
          </a:p>
          <a:p>
            <a:endParaRPr lang="en-US" sz="2300" dirty="0" smtClean="0"/>
          </a:p>
        </p:txBody>
      </p:sp>
      <p:pic>
        <p:nvPicPr>
          <p:cNvPr id="38914" name="Picture 2"/>
          <p:cNvPicPr>
            <a:picLocks noChangeAspect="1" noChangeArrowheads="1"/>
          </p:cNvPicPr>
          <p:nvPr/>
        </p:nvPicPr>
        <p:blipFill>
          <a:blip r:embed="rId3" cstate="print"/>
          <a:srcRect/>
          <a:stretch>
            <a:fillRect/>
          </a:stretch>
        </p:blipFill>
        <p:spPr bwMode="auto">
          <a:xfrm>
            <a:off x="6904010" y="76200"/>
            <a:ext cx="2087589" cy="1524000"/>
          </a:xfrm>
          <a:prstGeom prst="rect">
            <a:avLst/>
          </a:prstGeom>
          <a:noFill/>
          <a:ln w="9525">
            <a:noFill/>
            <a:miter lim="800000"/>
            <a:headEnd/>
            <a:tailEnd/>
          </a:ln>
          <a:effectLst/>
        </p:spPr>
      </p:pic>
      <p:pic>
        <p:nvPicPr>
          <p:cNvPr id="38915" name="Picture 3"/>
          <p:cNvPicPr>
            <a:picLocks noChangeAspect="1" noChangeArrowheads="1"/>
          </p:cNvPicPr>
          <p:nvPr/>
        </p:nvPicPr>
        <p:blipFill>
          <a:blip r:embed="rId4" cstate="print"/>
          <a:srcRect/>
          <a:stretch>
            <a:fillRect/>
          </a:stretch>
        </p:blipFill>
        <p:spPr bwMode="auto">
          <a:xfrm>
            <a:off x="0" y="-152399"/>
            <a:ext cx="1407302" cy="2133599"/>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a:normAutofit fontScale="90000"/>
          </a:bodyPr>
          <a:lstStyle/>
          <a:p>
            <a:r>
              <a:rPr lang="en-US" dirty="0" smtClean="0"/>
              <a:t>GOES </a:t>
            </a:r>
            <a:r>
              <a:rPr lang="en-US" dirty="0" err="1" smtClean="0"/>
              <a:t>Flyout</a:t>
            </a:r>
            <a:r>
              <a:rPr lang="en-US" dirty="0" smtClean="0"/>
              <a:t> Schedule</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066800" y="914400"/>
            <a:ext cx="7010400" cy="5477459"/>
          </a:xfrm>
          <a:prstGeom prst="rect">
            <a:avLst/>
          </a:prstGeom>
          <a:ln>
            <a:headEnd/>
            <a:tailEnd/>
          </a:ln>
        </p:spPr>
        <p:style>
          <a:lnRef idx="1">
            <a:schemeClr val="dk1"/>
          </a:lnRef>
          <a:fillRef idx="3">
            <a:schemeClr val="dk1"/>
          </a:fillRef>
          <a:effectRef idx="2">
            <a:schemeClr val="dk1"/>
          </a:effectRef>
          <a:fontRef idx="minor">
            <a:schemeClr val="lt1"/>
          </a:fontRef>
        </p:style>
      </p:pic>
      <p:sp>
        <p:nvSpPr>
          <p:cNvPr id="7" name="Rectangle 6"/>
          <p:cNvSpPr>
            <a:spLocks noChangeArrowheads="1"/>
          </p:cNvSpPr>
          <p:nvPr/>
        </p:nvSpPr>
        <p:spPr bwMode="auto">
          <a:xfrm>
            <a:off x="762000" y="6400800"/>
            <a:ext cx="8077200" cy="369332"/>
          </a:xfrm>
          <a:prstGeom prst="rect">
            <a:avLst/>
          </a:prstGeom>
          <a:noFill/>
          <a:ln w="9525">
            <a:noFill/>
            <a:miter lim="800000"/>
            <a:headEnd/>
            <a:tailEnd/>
          </a:ln>
        </p:spPr>
        <p:txBody>
          <a:bodyPr wrap="square">
            <a:spAutoFit/>
          </a:bodyPr>
          <a:lstStyle/>
          <a:p>
            <a:r>
              <a:rPr lang="en-US" dirty="0">
                <a:solidFill>
                  <a:srgbClr val="FFFF00"/>
                </a:solidFill>
              </a:rPr>
              <a:t>   </a:t>
            </a:r>
            <a:r>
              <a:rPr lang="en-US" dirty="0">
                <a:solidFill>
                  <a:srgbClr val="FFFF00"/>
                </a:solidFill>
                <a:hlinkClick r:id="rId3"/>
              </a:rPr>
              <a:t>http://www.nesdis.noaa.gov/FlyoutSchedules.html</a:t>
            </a:r>
            <a:r>
              <a:rPr lang="en-US" dirty="0">
                <a:solidFill>
                  <a:srgbClr val="FFFF00"/>
                </a:solidFill>
              </a:rPr>
              <a:t>  </a:t>
            </a:r>
            <a:r>
              <a:rPr lang="en-US" dirty="0" smtClean="0">
                <a:solidFill>
                  <a:srgbClr val="FFFF00"/>
                </a:solidFill>
              </a:rPr>
              <a:t>    </a:t>
            </a:r>
            <a:r>
              <a:rPr lang="en-US" dirty="0">
                <a:solidFill>
                  <a:srgbClr val="FFFF00"/>
                </a:solidFill>
                <a:hlinkClick r:id="rId4"/>
              </a:rPr>
              <a:t>http://www.goes-r.gov</a:t>
            </a:r>
            <a:r>
              <a:rPr lang="en-US" dirty="0">
                <a:solidFill>
                  <a:srgbClr val="FFFF00"/>
                </a:solidFill>
              </a:rPr>
              <a:t> </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 Collaborators</a:t>
            </a:r>
            <a:endParaRPr lang="en-US" dirty="0"/>
          </a:p>
        </p:txBody>
      </p:sp>
      <p:sp>
        <p:nvSpPr>
          <p:cNvPr id="3" name="Content Placeholder 2"/>
          <p:cNvSpPr>
            <a:spLocks noGrp="1"/>
          </p:cNvSpPr>
          <p:nvPr>
            <p:ph sz="half" idx="1"/>
          </p:nvPr>
        </p:nvSpPr>
        <p:spPr>
          <a:xfrm>
            <a:off x="762000" y="1524000"/>
            <a:ext cx="7924800" cy="4876800"/>
          </a:xfrm>
        </p:spPr>
        <p:txBody>
          <a:bodyPr>
            <a:normAutofit fontScale="92500" lnSpcReduction="10000"/>
          </a:bodyPr>
          <a:lstStyle/>
          <a:p>
            <a:r>
              <a:rPr lang="en-US" dirty="0" smtClean="0"/>
              <a:t>Natalia </a:t>
            </a:r>
            <a:r>
              <a:rPr lang="en-US" dirty="0" err="1" smtClean="0"/>
              <a:t>Donoho</a:t>
            </a:r>
            <a:r>
              <a:rPr lang="en-US" dirty="0" smtClean="0"/>
              <a:t> – User Services Co-Coordinator</a:t>
            </a:r>
          </a:p>
          <a:p>
            <a:r>
              <a:rPr lang="en-US" dirty="0" smtClean="0"/>
              <a:t>Thomas </a:t>
            </a:r>
            <a:r>
              <a:rPr lang="en-US" dirty="0" err="1" smtClean="0"/>
              <a:t>Renkevens</a:t>
            </a:r>
            <a:r>
              <a:rPr lang="en-US" dirty="0" smtClean="0"/>
              <a:t> – SPSD Deputy Division Chief</a:t>
            </a:r>
          </a:p>
          <a:p>
            <a:r>
              <a:rPr lang="en-US" dirty="0" smtClean="0"/>
              <a:t>Tim </a:t>
            </a:r>
            <a:r>
              <a:rPr lang="en-US" dirty="0" err="1" smtClean="0"/>
              <a:t>Schmit</a:t>
            </a:r>
            <a:r>
              <a:rPr lang="en-US" dirty="0" smtClean="0"/>
              <a:t> – NESDIS/</a:t>
            </a:r>
            <a:r>
              <a:rPr lang="en-US" dirty="0" err="1" smtClean="0"/>
              <a:t>StAR</a:t>
            </a:r>
            <a:r>
              <a:rPr lang="en-US" dirty="0" smtClean="0"/>
              <a:t> GOES Senior Scientist</a:t>
            </a:r>
          </a:p>
          <a:p>
            <a:r>
              <a:rPr lang="en-US" dirty="0" smtClean="0"/>
              <a:t>Jessica </a:t>
            </a:r>
            <a:r>
              <a:rPr lang="en-US" dirty="0" err="1" smtClean="0"/>
              <a:t>Staude</a:t>
            </a:r>
            <a:r>
              <a:rPr lang="en-US" dirty="0" smtClean="0"/>
              <a:t> – SSAI GOES &amp; </a:t>
            </a:r>
            <a:r>
              <a:rPr lang="en-US" dirty="0" err="1" smtClean="0"/>
              <a:t>McIDAS</a:t>
            </a:r>
            <a:r>
              <a:rPr lang="en-US" dirty="0" smtClean="0"/>
              <a:t> Guru</a:t>
            </a:r>
          </a:p>
          <a:p>
            <a:r>
              <a:rPr lang="en-US" dirty="0" smtClean="0"/>
              <a:t>Bonnie Morgan – GOES Product Area Lead</a:t>
            </a:r>
          </a:p>
          <a:p>
            <a:r>
              <a:rPr lang="en-US" dirty="0" smtClean="0"/>
              <a:t>Mark </a:t>
            </a:r>
            <a:r>
              <a:rPr lang="en-US" dirty="0" err="1" smtClean="0"/>
              <a:t>Ruminski</a:t>
            </a:r>
            <a:r>
              <a:rPr lang="en-US" dirty="0" smtClean="0"/>
              <a:t> – SAB Fire Team Lead &amp; All Desks</a:t>
            </a:r>
          </a:p>
          <a:p>
            <a:r>
              <a:rPr lang="en-US" dirty="0" smtClean="0"/>
              <a:t>Gregg </a:t>
            </a:r>
            <a:r>
              <a:rPr lang="en-US" dirty="0" err="1" smtClean="0"/>
              <a:t>Gallina</a:t>
            </a:r>
            <a:r>
              <a:rPr lang="en-US" dirty="0" smtClean="0"/>
              <a:t> – SAB COOP Team Lead &amp; All Desks</a:t>
            </a:r>
          </a:p>
          <a:p>
            <a:r>
              <a:rPr lang="en-US" dirty="0" smtClean="0"/>
              <a:t>Tony </a:t>
            </a:r>
            <a:r>
              <a:rPr lang="en-US" dirty="0" err="1" smtClean="0"/>
              <a:t>Salemi</a:t>
            </a:r>
            <a:r>
              <a:rPr lang="en-US" dirty="0" smtClean="0"/>
              <a:t> – SAB Ash, Fire, Oil, Tropical Desks</a:t>
            </a:r>
          </a:p>
          <a:p>
            <a:r>
              <a:rPr lang="en-US" dirty="0" smtClean="0"/>
              <a:t>Russ Lancaster – SSAI Senior Systems Analyst</a:t>
            </a:r>
          </a:p>
          <a:p>
            <a:pPr>
              <a:buNone/>
            </a:pPr>
            <a:endParaRPr lang="en-US" dirty="0" smtClean="0"/>
          </a:p>
          <a:p>
            <a:pPr algn="ctr">
              <a:buNone/>
            </a:pPr>
            <a:r>
              <a:rPr lang="en-US" dirty="0" smtClean="0"/>
              <a:t>I needed and received a lot of help!</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3" name="Rectangle 3"/>
          <p:cNvSpPr>
            <a:spLocks noChangeArrowheads="1"/>
          </p:cNvSpPr>
          <p:nvPr/>
        </p:nvSpPr>
        <p:spPr bwMode="auto">
          <a:xfrm>
            <a:off x="4495800" y="6400800"/>
            <a:ext cx="184150" cy="517525"/>
          </a:xfrm>
          <a:prstGeom prst="rect">
            <a:avLst/>
          </a:prstGeom>
          <a:noFill/>
          <a:ln w="12700">
            <a:noFill/>
            <a:miter lim="800000"/>
            <a:headEnd/>
            <a:tailEnd/>
          </a:ln>
          <a:effectLst/>
        </p:spPr>
        <p:txBody>
          <a:bodyPr wrap="none">
            <a:spAutoFit/>
          </a:bodyPr>
          <a:lstStyle/>
          <a:p>
            <a:endParaRPr lang="en-US" sz="1400">
              <a:solidFill>
                <a:srgbClr val="000000"/>
              </a:solidFill>
              <a:latin typeface="Symbol" pitchFamily="18" charset="2"/>
            </a:endParaRPr>
          </a:p>
          <a:p>
            <a:endParaRPr lang="en-US" sz="1400">
              <a:solidFill>
                <a:srgbClr val="000000"/>
              </a:solidFill>
              <a:latin typeface="Symbol" pitchFamily="18" charset="2"/>
            </a:endParaRPr>
          </a:p>
        </p:txBody>
      </p:sp>
      <p:graphicFrame>
        <p:nvGraphicFramePr>
          <p:cNvPr id="1700186" name="Group 346"/>
          <p:cNvGraphicFramePr>
            <a:graphicFrameLocks noGrp="1"/>
          </p:cNvGraphicFramePr>
          <p:nvPr/>
        </p:nvGraphicFramePr>
        <p:xfrm>
          <a:off x="279400" y="1041400"/>
          <a:ext cx="7350125" cy="5084064"/>
        </p:xfrm>
        <a:graphic>
          <a:graphicData uri="http://schemas.openxmlformats.org/drawingml/2006/table">
            <a:tbl>
              <a:tblPr>
                <a:effectLst>
                  <a:outerShdw sx="1000" sy="1000" algn="ctr" rotWithShape="0">
                    <a:schemeClr val="bg1"/>
                  </a:outerShdw>
                </a:effectLst>
              </a:tblPr>
              <a:tblGrid>
                <a:gridCol w="2349500"/>
                <a:gridCol w="1265238"/>
                <a:gridCol w="1238250"/>
                <a:gridCol w="1239837"/>
                <a:gridCol w="1257300"/>
              </a:tblGrid>
              <a:tr h="2508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Payload Instrument</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GOES-12</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 America)</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Jul 01</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Apr 03</a:t>
                      </a:r>
                      <a:endParaRPr kumimoji="0" lang="en-US" sz="1200" b="1" i="0" u="none" strike="noStrike" cap="none" normalizeH="0" baseline="0" dirty="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GOES-13</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(East)</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May 06</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Apr 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smtClean="0">
                          <a:ln>
                            <a:noFill/>
                          </a:ln>
                          <a:solidFill>
                            <a:schemeClr val="tx1"/>
                          </a:solidFill>
                          <a:effectLst/>
                          <a:latin typeface="+mn-lt"/>
                        </a:rPr>
                        <a:t>GOES-14</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(Storage)</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mn-lt"/>
                        </a:rPr>
                        <a:t>Launch: Jun 09</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mn-lt"/>
                        </a:rPr>
                        <a:t>Activation: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smtClean="0">
                          <a:ln>
                            <a:noFill/>
                          </a:ln>
                          <a:solidFill>
                            <a:schemeClr val="tx1"/>
                          </a:solidFill>
                          <a:effectLst/>
                          <a:latin typeface="+mn-lt"/>
                        </a:rPr>
                        <a:t>GOES-15</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(West )</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mn-lt"/>
                        </a:rPr>
                        <a:t>Launch: Mar 10</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mn-lt"/>
                        </a:rPr>
                        <a:t>Activation: Dec 11</a:t>
                      </a:r>
                      <a:endParaRPr kumimoji="0" lang="en-US" sz="1200" b="1" i="0" u="none" strike="noStrike" cap="none" normalizeH="0" baseline="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Imager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Sounder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Y (2)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Y (11)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Energetic Particle Sensor (EPS)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Y (3)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Magnetometers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High Energy Proton and Alpha Detector (HEPAD)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74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X-Ray Sensor (XRS)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Y (4)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R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Solar X-Ray Imager (SXI)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R (5)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Y (9)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S/C (12)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smtClean="0">
                          <a:ln>
                            <a:noFill/>
                          </a:ln>
                          <a:solidFill>
                            <a:schemeClr val="tx1"/>
                          </a:solidFill>
                          <a:effectLst/>
                          <a:latin typeface="+mn-lt"/>
                        </a:rPr>
                        <a:t>Spacecraft Subsystems</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Telemetry, Command &amp;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Attitude and Orbit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S/C (14)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Inclination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R (6)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Propulsion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Y (7)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S/C (10)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Mechanisms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Electrical Power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Thermal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Communications Payloads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r>
            </a:tbl>
          </a:graphicData>
        </a:graphic>
      </p:graphicFrame>
      <p:grpSp>
        <p:nvGrpSpPr>
          <p:cNvPr id="2" name="Group 334"/>
          <p:cNvGrpSpPr>
            <a:grpSpLocks/>
          </p:cNvGrpSpPr>
          <p:nvPr/>
        </p:nvGrpSpPr>
        <p:grpSpPr bwMode="auto">
          <a:xfrm>
            <a:off x="7905750" y="1731963"/>
            <a:ext cx="1066800" cy="3285734"/>
            <a:chOff x="5953" y="969"/>
            <a:chExt cx="797" cy="2145"/>
          </a:xfrm>
        </p:grpSpPr>
        <p:sp>
          <p:nvSpPr>
            <p:cNvPr id="1700175" name="Text Box 335"/>
            <p:cNvSpPr txBox="1">
              <a:spLocks noChangeArrowheads="1"/>
            </p:cNvSpPr>
            <p:nvPr/>
          </p:nvSpPr>
          <p:spPr bwMode="auto">
            <a:xfrm>
              <a:off x="5977" y="969"/>
              <a:ext cx="773" cy="2145"/>
            </a:xfrm>
            <a:prstGeom prst="rect">
              <a:avLst/>
            </a:prstGeom>
            <a:noFill/>
            <a:ln w="12700" algn="ctr">
              <a:noFill/>
              <a:miter lim="800000"/>
              <a:headEnd/>
              <a:tailEnd/>
            </a:ln>
            <a:effectLst/>
          </p:spPr>
          <p:txBody>
            <a:bodyPr>
              <a:spAutoFit/>
            </a:bodyPr>
            <a:lstStyle/>
            <a:p>
              <a:pPr algn="ctr">
                <a:spcBef>
                  <a:spcPct val="50000"/>
                </a:spcBef>
              </a:pPr>
              <a:r>
                <a:rPr lang="en-US" sz="1400" b="1" dirty="0" smtClean="0"/>
                <a:t>Key</a:t>
              </a:r>
              <a:endParaRPr lang="en-US" sz="1400" b="1" dirty="0"/>
            </a:p>
            <a:p>
              <a:pPr>
                <a:spcBef>
                  <a:spcPct val="50000"/>
                </a:spcBef>
              </a:pPr>
              <a:r>
                <a:rPr lang="en-US" sz="900" b="1" dirty="0"/>
                <a:t>Operational</a:t>
              </a:r>
            </a:p>
            <a:p>
              <a:pPr>
                <a:spcBef>
                  <a:spcPct val="50000"/>
                </a:spcBef>
              </a:pPr>
              <a:endParaRPr lang="en-US" sz="900" b="1" dirty="0"/>
            </a:p>
            <a:p>
              <a:pPr>
                <a:spcBef>
                  <a:spcPct val="50000"/>
                </a:spcBef>
              </a:pPr>
              <a:r>
                <a:rPr lang="en-US" sz="900" b="1" dirty="0"/>
                <a:t>Spacecraft issues but no user impacts</a:t>
              </a:r>
            </a:p>
            <a:p>
              <a:pPr>
                <a:spcBef>
                  <a:spcPct val="50000"/>
                </a:spcBef>
              </a:pPr>
              <a:endParaRPr lang="en-US" sz="900" b="1" dirty="0"/>
            </a:p>
            <a:p>
              <a:pPr>
                <a:spcBef>
                  <a:spcPct val="50000"/>
                </a:spcBef>
              </a:pPr>
              <a:endParaRPr lang="en-US" sz="900" b="1" dirty="0"/>
            </a:p>
            <a:p>
              <a:pPr>
                <a:spcBef>
                  <a:spcPct val="50000"/>
                </a:spcBef>
              </a:pPr>
              <a:r>
                <a:rPr lang="en-US" sz="900" b="1" dirty="0"/>
                <a:t>Operational with limitations</a:t>
              </a:r>
            </a:p>
            <a:p>
              <a:pPr>
                <a:spcBef>
                  <a:spcPct val="50000"/>
                </a:spcBef>
              </a:pPr>
              <a:endParaRPr lang="en-US" sz="900" b="1" dirty="0"/>
            </a:p>
            <a:p>
              <a:pPr>
                <a:spcBef>
                  <a:spcPct val="50000"/>
                </a:spcBef>
              </a:pPr>
              <a:endParaRPr lang="en-US" sz="900" b="1" dirty="0"/>
            </a:p>
            <a:p>
              <a:pPr>
                <a:spcBef>
                  <a:spcPct val="50000"/>
                </a:spcBef>
              </a:pPr>
              <a:r>
                <a:rPr lang="en-US" sz="900" b="1" dirty="0"/>
                <a:t>Non-operational</a:t>
              </a:r>
            </a:p>
            <a:p>
              <a:pPr>
                <a:spcBef>
                  <a:spcPct val="50000"/>
                </a:spcBef>
              </a:pPr>
              <a:endParaRPr lang="en-US" sz="900" b="1" dirty="0"/>
            </a:p>
            <a:p>
              <a:pPr>
                <a:spcBef>
                  <a:spcPct val="50000"/>
                </a:spcBef>
              </a:pPr>
              <a:endParaRPr lang="en-US" sz="900" b="1" dirty="0"/>
            </a:p>
            <a:p>
              <a:pPr>
                <a:spcBef>
                  <a:spcPct val="50000"/>
                </a:spcBef>
              </a:pPr>
              <a:endParaRPr lang="en-US" sz="1200" b="1" dirty="0"/>
            </a:p>
          </p:txBody>
        </p:sp>
        <p:sp>
          <p:nvSpPr>
            <p:cNvPr id="1700176" name="Rectangle 336"/>
            <p:cNvSpPr>
              <a:spLocks noChangeArrowheads="1"/>
            </p:cNvSpPr>
            <p:nvPr/>
          </p:nvSpPr>
          <p:spPr bwMode="auto">
            <a:xfrm>
              <a:off x="5953" y="1281"/>
              <a:ext cx="712" cy="160"/>
            </a:xfrm>
            <a:prstGeom prst="rect">
              <a:avLst/>
            </a:prstGeom>
            <a:solidFill>
              <a:srgbClr val="00FF00"/>
            </a:solidFill>
            <a:ln w="12700" algn="ctr">
              <a:solidFill>
                <a:schemeClr val="tx1"/>
              </a:solidFill>
              <a:miter lim="800000"/>
              <a:headEnd/>
              <a:tailEnd/>
            </a:ln>
            <a:effectLst/>
          </p:spPr>
          <p:txBody>
            <a:bodyPr wrap="none" anchor="ctr" anchorCtr="1"/>
            <a:lstStyle/>
            <a:p>
              <a:pPr algn="ctr"/>
              <a:r>
                <a:rPr lang="en-US" sz="1400" b="1" dirty="0"/>
                <a:t>G</a:t>
              </a:r>
            </a:p>
          </p:txBody>
        </p:sp>
        <p:sp>
          <p:nvSpPr>
            <p:cNvPr id="1700177" name="Rectangle 337"/>
            <p:cNvSpPr>
              <a:spLocks noChangeArrowheads="1"/>
            </p:cNvSpPr>
            <p:nvPr/>
          </p:nvSpPr>
          <p:spPr bwMode="auto">
            <a:xfrm>
              <a:off x="5960" y="2620"/>
              <a:ext cx="712" cy="160"/>
            </a:xfrm>
            <a:prstGeom prst="rect">
              <a:avLst/>
            </a:prstGeom>
            <a:solidFill>
              <a:srgbClr val="FF0000"/>
            </a:solidFill>
            <a:ln w="12700" algn="ctr">
              <a:solidFill>
                <a:schemeClr val="tx1"/>
              </a:solidFill>
              <a:miter lim="800000"/>
              <a:headEnd/>
              <a:tailEnd/>
            </a:ln>
            <a:effectLst/>
          </p:spPr>
          <p:txBody>
            <a:bodyPr wrap="none" anchor="ctr" anchorCtr="1"/>
            <a:lstStyle/>
            <a:p>
              <a:pPr algn="ctr"/>
              <a:r>
                <a:rPr lang="en-US" sz="1400" b="1" dirty="0"/>
                <a:t>R</a:t>
              </a:r>
            </a:p>
          </p:txBody>
        </p:sp>
        <p:sp>
          <p:nvSpPr>
            <p:cNvPr id="1700178" name="Rectangle 338"/>
            <p:cNvSpPr>
              <a:spLocks noChangeArrowheads="1"/>
            </p:cNvSpPr>
            <p:nvPr/>
          </p:nvSpPr>
          <p:spPr bwMode="auto">
            <a:xfrm>
              <a:off x="5954" y="1729"/>
              <a:ext cx="712" cy="160"/>
            </a:xfrm>
            <a:prstGeom prst="rect">
              <a:avLst/>
            </a:prstGeom>
            <a:solidFill>
              <a:srgbClr val="CCFFCC"/>
            </a:solidFill>
            <a:ln w="12700" algn="ctr">
              <a:solidFill>
                <a:schemeClr val="tx1"/>
              </a:solidFill>
              <a:miter lim="800000"/>
              <a:headEnd/>
              <a:tailEnd/>
            </a:ln>
            <a:effectLst/>
          </p:spPr>
          <p:txBody>
            <a:bodyPr wrap="none" anchor="ctr"/>
            <a:lstStyle/>
            <a:p>
              <a:pPr algn="ctr"/>
              <a:r>
                <a:rPr lang="en-US" sz="1400" b="1" dirty="0"/>
                <a:t>S/C</a:t>
              </a:r>
            </a:p>
          </p:txBody>
        </p:sp>
        <p:sp>
          <p:nvSpPr>
            <p:cNvPr id="1700179" name="Rectangle 339"/>
            <p:cNvSpPr>
              <a:spLocks noChangeArrowheads="1"/>
            </p:cNvSpPr>
            <p:nvPr/>
          </p:nvSpPr>
          <p:spPr bwMode="auto">
            <a:xfrm>
              <a:off x="5961" y="2215"/>
              <a:ext cx="712" cy="160"/>
            </a:xfrm>
            <a:prstGeom prst="rect">
              <a:avLst/>
            </a:prstGeom>
            <a:solidFill>
              <a:srgbClr val="FFFF00"/>
            </a:solidFill>
            <a:ln w="12700" algn="ctr">
              <a:solidFill>
                <a:schemeClr val="tx1"/>
              </a:solidFill>
              <a:miter lim="800000"/>
              <a:headEnd/>
              <a:tailEnd/>
            </a:ln>
            <a:effectLst/>
          </p:spPr>
          <p:txBody>
            <a:bodyPr wrap="none" anchor="ctr" anchorCtr="1"/>
            <a:lstStyle/>
            <a:p>
              <a:pPr algn="ctr"/>
              <a:r>
                <a:rPr lang="en-US" sz="1400" b="1" dirty="0"/>
                <a:t>Y</a:t>
              </a:r>
            </a:p>
          </p:txBody>
        </p:sp>
      </p:grpSp>
      <p:sp>
        <p:nvSpPr>
          <p:cNvPr id="1700181" name="Rectangle 341"/>
          <p:cNvSpPr>
            <a:spLocks noChangeArrowheads="1"/>
          </p:cNvSpPr>
          <p:nvPr/>
        </p:nvSpPr>
        <p:spPr bwMode="auto">
          <a:xfrm>
            <a:off x="7851775" y="1558925"/>
            <a:ext cx="1125538" cy="3355975"/>
          </a:xfrm>
          <a:prstGeom prst="rect">
            <a:avLst/>
          </a:prstGeom>
          <a:noFill/>
          <a:ln>
            <a:solidFill>
              <a:schemeClr val="tx1"/>
            </a:solidFill>
            <a:headEnd/>
            <a:tailEnd/>
          </a:ln>
        </p:spPr>
        <p:style>
          <a:lnRef idx="0">
            <a:schemeClr val="dk1"/>
          </a:lnRef>
          <a:fillRef idx="3">
            <a:schemeClr val="dk1"/>
          </a:fillRef>
          <a:effectRef idx="3">
            <a:schemeClr val="dk1"/>
          </a:effectRef>
          <a:fontRef idx="minor">
            <a:schemeClr val="lt1"/>
          </a:fontRef>
        </p:style>
        <p:txBody>
          <a:bodyPr anchor="ctr">
            <a:spAutoFit/>
          </a:bodyPr>
          <a:lstStyle/>
          <a:p>
            <a:endParaRPr lang="en-US"/>
          </a:p>
        </p:txBody>
      </p:sp>
      <p:sp>
        <p:nvSpPr>
          <p:cNvPr id="16" name="Title 15"/>
          <p:cNvSpPr>
            <a:spLocks noGrp="1"/>
          </p:cNvSpPr>
          <p:nvPr>
            <p:ph type="title"/>
          </p:nvPr>
        </p:nvSpPr>
        <p:spPr>
          <a:xfrm>
            <a:off x="457200" y="152400"/>
            <a:ext cx="8229600" cy="914400"/>
          </a:xfrm>
        </p:spPr>
        <p:txBody>
          <a:bodyPr>
            <a:noAutofit/>
          </a:bodyPr>
          <a:lstStyle/>
          <a:p>
            <a:r>
              <a:rPr lang="en-US" sz="3600" kern="0" dirty="0" smtClean="0"/>
              <a:t>GOES Status (May 1, 2012)</a:t>
            </a:r>
            <a:br>
              <a:rPr lang="en-US" sz="3600" kern="0" dirty="0" smtClean="0"/>
            </a:br>
            <a:r>
              <a:rPr lang="en-US" sz="1600" kern="0" dirty="0" smtClean="0"/>
              <a:t>http://www.oso.noaa.gov/goesstatus</a:t>
            </a:r>
            <a:endParaRPr lang="en-US" sz="1600" dirty="0"/>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Group 346"/>
          <p:cNvGraphicFramePr>
            <a:graphicFrameLocks noGrp="1"/>
          </p:cNvGraphicFramePr>
          <p:nvPr/>
        </p:nvGraphicFramePr>
        <p:xfrm>
          <a:off x="279400" y="1041400"/>
          <a:ext cx="7350125" cy="5084064"/>
        </p:xfrm>
        <a:graphic>
          <a:graphicData uri="http://schemas.openxmlformats.org/drawingml/2006/table">
            <a:tbl>
              <a:tblPr>
                <a:effectLst>
                  <a:outerShdw sx="1000" sy="1000" algn="ctr" rotWithShape="0">
                    <a:schemeClr val="bg1"/>
                  </a:outerShdw>
                </a:effectLst>
              </a:tblPr>
              <a:tblGrid>
                <a:gridCol w="2349500"/>
                <a:gridCol w="1265238"/>
                <a:gridCol w="1238250"/>
                <a:gridCol w="1239837"/>
                <a:gridCol w="1257300"/>
              </a:tblGrid>
              <a:tr h="2508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Payload Instrument</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GOES-12</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 America)</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Jul 01</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Apr 03</a:t>
                      </a:r>
                      <a:endParaRPr kumimoji="0" lang="en-US" sz="1200" b="1" i="0" u="none" strike="noStrike" cap="none" normalizeH="0" baseline="0" dirty="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GOES-13</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(East)</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May 06</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Apr 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smtClean="0">
                          <a:ln>
                            <a:noFill/>
                          </a:ln>
                          <a:solidFill>
                            <a:schemeClr val="tx1"/>
                          </a:solidFill>
                          <a:effectLst/>
                          <a:latin typeface="+mn-lt"/>
                        </a:rPr>
                        <a:t>GOES-14</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(Storage)</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mn-lt"/>
                        </a:rPr>
                        <a:t>Launch: Jun 09</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mn-lt"/>
                        </a:rPr>
                        <a:t>Activation: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smtClean="0">
                          <a:ln>
                            <a:noFill/>
                          </a:ln>
                          <a:solidFill>
                            <a:schemeClr val="tx1"/>
                          </a:solidFill>
                          <a:effectLst/>
                          <a:latin typeface="+mn-lt"/>
                        </a:rPr>
                        <a:t>GOES-15</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(West )</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mn-lt"/>
                        </a:rPr>
                        <a:t>Launch: Mar 10</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mn-lt"/>
                        </a:rPr>
                        <a:t>Activation: Dec 11</a:t>
                      </a:r>
                      <a:endParaRPr kumimoji="0" lang="en-US" sz="1200" b="1" i="0" u="none" strike="noStrike" cap="none" normalizeH="0" baseline="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Imager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Sounder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Y (2)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Y (11)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Energetic Particle Sensor (EPS)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Y (3)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Magnetometers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High Energy Proton and Alpha Detector (HEPAD)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74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X-Ray Sensor (XRS)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Y (4)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R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Solar X-Ray Imager (SXI)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R (5)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Y (9)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S/C (12)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smtClean="0">
                          <a:ln>
                            <a:noFill/>
                          </a:ln>
                          <a:solidFill>
                            <a:schemeClr val="tx1"/>
                          </a:solidFill>
                          <a:effectLst/>
                          <a:latin typeface="+mn-lt"/>
                        </a:rPr>
                        <a:t>Spacecraft Subsystems</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Telemetry, Command &amp;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Attitude and Orbit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S/C (14)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Inclination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R (6)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Propulsion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Y (7)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S/C (10)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Mechanisms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Electrical Power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Thermal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mn-lt"/>
                        </a:rPr>
                        <a:t>Communications Payloads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r>
            </a:tbl>
          </a:graphicData>
        </a:graphic>
      </p:graphicFrame>
      <p:sp>
        <p:nvSpPr>
          <p:cNvPr id="1699843" name="Rectangle 3"/>
          <p:cNvSpPr>
            <a:spLocks noChangeArrowheads="1"/>
          </p:cNvSpPr>
          <p:nvPr/>
        </p:nvSpPr>
        <p:spPr bwMode="auto">
          <a:xfrm>
            <a:off x="4495800" y="6400800"/>
            <a:ext cx="184150" cy="517525"/>
          </a:xfrm>
          <a:prstGeom prst="rect">
            <a:avLst/>
          </a:prstGeom>
          <a:noFill/>
          <a:ln w="12700">
            <a:noFill/>
            <a:miter lim="800000"/>
            <a:headEnd/>
            <a:tailEnd/>
          </a:ln>
          <a:effectLst/>
        </p:spPr>
        <p:txBody>
          <a:bodyPr wrap="none">
            <a:spAutoFit/>
          </a:bodyPr>
          <a:lstStyle/>
          <a:p>
            <a:endParaRPr lang="en-US" sz="1400">
              <a:solidFill>
                <a:srgbClr val="000000"/>
              </a:solidFill>
              <a:latin typeface="Symbol" pitchFamily="18" charset="2"/>
            </a:endParaRPr>
          </a:p>
          <a:p>
            <a:endParaRPr lang="en-US" sz="1400">
              <a:solidFill>
                <a:srgbClr val="000000"/>
              </a:solidFill>
              <a:latin typeface="Symbol" pitchFamily="18" charset="2"/>
            </a:endParaRPr>
          </a:p>
        </p:txBody>
      </p:sp>
      <p:grpSp>
        <p:nvGrpSpPr>
          <p:cNvPr id="2" name="Group 334"/>
          <p:cNvGrpSpPr>
            <a:grpSpLocks/>
          </p:cNvGrpSpPr>
          <p:nvPr/>
        </p:nvGrpSpPr>
        <p:grpSpPr bwMode="auto">
          <a:xfrm>
            <a:off x="7905750" y="1731963"/>
            <a:ext cx="1066800" cy="3285734"/>
            <a:chOff x="5953" y="969"/>
            <a:chExt cx="797" cy="2145"/>
          </a:xfrm>
        </p:grpSpPr>
        <p:sp>
          <p:nvSpPr>
            <p:cNvPr id="1700175" name="Text Box 335"/>
            <p:cNvSpPr txBox="1">
              <a:spLocks noChangeArrowheads="1"/>
            </p:cNvSpPr>
            <p:nvPr/>
          </p:nvSpPr>
          <p:spPr bwMode="auto">
            <a:xfrm>
              <a:off x="5977" y="969"/>
              <a:ext cx="773" cy="2145"/>
            </a:xfrm>
            <a:prstGeom prst="rect">
              <a:avLst/>
            </a:prstGeom>
            <a:noFill/>
            <a:ln w="12700" algn="ctr">
              <a:noFill/>
              <a:miter lim="800000"/>
              <a:headEnd/>
              <a:tailEnd/>
            </a:ln>
            <a:effectLst/>
          </p:spPr>
          <p:txBody>
            <a:bodyPr>
              <a:spAutoFit/>
            </a:bodyPr>
            <a:lstStyle/>
            <a:p>
              <a:pPr algn="ctr">
                <a:spcBef>
                  <a:spcPct val="50000"/>
                </a:spcBef>
              </a:pPr>
              <a:r>
                <a:rPr lang="en-US" sz="1400" b="1" dirty="0" smtClean="0"/>
                <a:t>Key</a:t>
              </a:r>
              <a:endParaRPr lang="en-US" sz="1400" b="1" dirty="0"/>
            </a:p>
            <a:p>
              <a:pPr>
                <a:spcBef>
                  <a:spcPct val="50000"/>
                </a:spcBef>
              </a:pPr>
              <a:r>
                <a:rPr lang="en-US" sz="900" b="1" dirty="0"/>
                <a:t>Operational</a:t>
              </a:r>
            </a:p>
            <a:p>
              <a:pPr>
                <a:spcBef>
                  <a:spcPct val="50000"/>
                </a:spcBef>
              </a:pPr>
              <a:endParaRPr lang="en-US" sz="900" b="1" dirty="0"/>
            </a:p>
            <a:p>
              <a:pPr>
                <a:spcBef>
                  <a:spcPct val="50000"/>
                </a:spcBef>
              </a:pPr>
              <a:r>
                <a:rPr lang="en-US" sz="900" b="1" dirty="0"/>
                <a:t>Spacecraft issues but no user impacts</a:t>
              </a:r>
            </a:p>
            <a:p>
              <a:pPr>
                <a:spcBef>
                  <a:spcPct val="50000"/>
                </a:spcBef>
              </a:pPr>
              <a:endParaRPr lang="en-US" sz="900" b="1" dirty="0"/>
            </a:p>
            <a:p>
              <a:pPr>
                <a:spcBef>
                  <a:spcPct val="50000"/>
                </a:spcBef>
              </a:pPr>
              <a:endParaRPr lang="en-US" sz="900" b="1" dirty="0"/>
            </a:p>
            <a:p>
              <a:pPr>
                <a:spcBef>
                  <a:spcPct val="50000"/>
                </a:spcBef>
              </a:pPr>
              <a:r>
                <a:rPr lang="en-US" sz="900" b="1" dirty="0"/>
                <a:t>Operational with limitations</a:t>
              </a:r>
            </a:p>
            <a:p>
              <a:pPr>
                <a:spcBef>
                  <a:spcPct val="50000"/>
                </a:spcBef>
              </a:pPr>
              <a:endParaRPr lang="en-US" sz="900" b="1" dirty="0"/>
            </a:p>
            <a:p>
              <a:pPr>
                <a:spcBef>
                  <a:spcPct val="50000"/>
                </a:spcBef>
              </a:pPr>
              <a:endParaRPr lang="en-US" sz="900" b="1" dirty="0"/>
            </a:p>
            <a:p>
              <a:pPr>
                <a:spcBef>
                  <a:spcPct val="50000"/>
                </a:spcBef>
              </a:pPr>
              <a:r>
                <a:rPr lang="en-US" sz="900" b="1" dirty="0"/>
                <a:t>Non-operational</a:t>
              </a:r>
            </a:p>
            <a:p>
              <a:pPr>
                <a:spcBef>
                  <a:spcPct val="50000"/>
                </a:spcBef>
              </a:pPr>
              <a:endParaRPr lang="en-US" sz="900" b="1" dirty="0"/>
            </a:p>
            <a:p>
              <a:pPr>
                <a:spcBef>
                  <a:spcPct val="50000"/>
                </a:spcBef>
              </a:pPr>
              <a:endParaRPr lang="en-US" sz="900" b="1" dirty="0"/>
            </a:p>
            <a:p>
              <a:pPr>
                <a:spcBef>
                  <a:spcPct val="50000"/>
                </a:spcBef>
              </a:pPr>
              <a:endParaRPr lang="en-US" sz="1200" b="1" dirty="0"/>
            </a:p>
          </p:txBody>
        </p:sp>
        <p:sp>
          <p:nvSpPr>
            <p:cNvPr id="1700176" name="Rectangle 336"/>
            <p:cNvSpPr>
              <a:spLocks noChangeArrowheads="1"/>
            </p:cNvSpPr>
            <p:nvPr/>
          </p:nvSpPr>
          <p:spPr bwMode="auto">
            <a:xfrm>
              <a:off x="5953" y="1281"/>
              <a:ext cx="712" cy="160"/>
            </a:xfrm>
            <a:prstGeom prst="rect">
              <a:avLst/>
            </a:prstGeom>
            <a:solidFill>
              <a:srgbClr val="00FF00"/>
            </a:solidFill>
            <a:ln w="12700" algn="ctr">
              <a:solidFill>
                <a:schemeClr val="tx1"/>
              </a:solidFill>
              <a:miter lim="800000"/>
              <a:headEnd/>
              <a:tailEnd/>
            </a:ln>
            <a:effectLst/>
          </p:spPr>
          <p:txBody>
            <a:bodyPr wrap="none" anchor="ctr" anchorCtr="1"/>
            <a:lstStyle/>
            <a:p>
              <a:pPr algn="ctr"/>
              <a:r>
                <a:rPr lang="en-US" sz="1400" b="1" dirty="0"/>
                <a:t>G</a:t>
              </a:r>
            </a:p>
          </p:txBody>
        </p:sp>
        <p:sp>
          <p:nvSpPr>
            <p:cNvPr id="1700177" name="Rectangle 337"/>
            <p:cNvSpPr>
              <a:spLocks noChangeArrowheads="1"/>
            </p:cNvSpPr>
            <p:nvPr/>
          </p:nvSpPr>
          <p:spPr bwMode="auto">
            <a:xfrm>
              <a:off x="5960" y="2620"/>
              <a:ext cx="712" cy="160"/>
            </a:xfrm>
            <a:prstGeom prst="rect">
              <a:avLst/>
            </a:prstGeom>
            <a:solidFill>
              <a:srgbClr val="FF0000"/>
            </a:solidFill>
            <a:ln w="12700" algn="ctr">
              <a:solidFill>
                <a:schemeClr val="tx1"/>
              </a:solidFill>
              <a:miter lim="800000"/>
              <a:headEnd/>
              <a:tailEnd/>
            </a:ln>
            <a:effectLst/>
          </p:spPr>
          <p:txBody>
            <a:bodyPr wrap="none" anchor="ctr" anchorCtr="1"/>
            <a:lstStyle/>
            <a:p>
              <a:pPr algn="ctr"/>
              <a:r>
                <a:rPr lang="en-US" sz="1400" b="1" dirty="0"/>
                <a:t>R</a:t>
              </a:r>
            </a:p>
          </p:txBody>
        </p:sp>
        <p:sp>
          <p:nvSpPr>
            <p:cNvPr id="1700178" name="Rectangle 338"/>
            <p:cNvSpPr>
              <a:spLocks noChangeArrowheads="1"/>
            </p:cNvSpPr>
            <p:nvPr/>
          </p:nvSpPr>
          <p:spPr bwMode="auto">
            <a:xfrm>
              <a:off x="5954" y="1729"/>
              <a:ext cx="712" cy="160"/>
            </a:xfrm>
            <a:prstGeom prst="rect">
              <a:avLst/>
            </a:prstGeom>
            <a:solidFill>
              <a:srgbClr val="CCFFCC"/>
            </a:solidFill>
            <a:ln w="12700" algn="ctr">
              <a:solidFill>
                <a:schemeClr val="tx1"/>
              </a:solidFill>
              <a:miter lim="800000"/>
              <a:headEnd/>
              <a:tailEnd/>
            </a:ln>
            <a:effectLst/>
          </p:spPr>
          <p:txBody>
            <a:bodyPr wrap="none" anchor="ctr"/>
            <a:lstStyle/>
            <a:p>
              <a:pPr algn="ctr"/>
              <a:r>
                <a:rPr lang="en-US" sz="1400" b="1" dirty="0"/>
                <a:t>S/C</a:t>
              </a:r>
            </a:p>
          </p:txBody>
        </p:sp>
        <p:sp>
          <p:nvSpPr>
            <p:cNvPr id="1700179" name="Rectangle 339"/>
            <p:cNvSpPr>
              <a:spLocks noChangeArrowheads="1"/>
            </p:cNvSpPr>
            <p:nvPr/>
          </p:nvSpPr>
          <p:spPr bwMode="auto">
            <a:xfrm>
              <a:off x="5961" y="2215"/>
              <a:ext cx="712" cy="160"/>
            </a:xfrm>
            <a:prstGeom prst="rect">
              <a:avLst/>
            </a:prstGeom>
            <a:solidFill>
              <a:srgbClr val="FFFF00"/>
            </a:solidFill>
            <a:ln w="12700" algn="ctr">
              <a:solidFill>
                <a:schemeClr val="tx1"/>
              </a:solidFill>
              <a:miter lim="800000"/>
              <a:headEnd/>
              <a:tailEnd/>
            </a:ln>
            <a:effectLst/>
          </p:spPr>
          <p:txBody>
            <a:bodyPr wrap="none" anchor="ctr" anchorCtr="1"/>
            <a:lstStyle/>
            <a:p>
              <a:pPr algn="ctr"/>
              <a:r>
                <a:rPr lang="en-US" sz="1400" b="1" dirty="0"/>
                <a:t>Y</a:t>
              </a:r>
            </a:p>
          </p:txBody>
        </p:sp>
      </p:grpSp>
      <p:sp>
        <p:nvSpPr>
          <p:cNvPr id="1700181" name="Rectangle 341"/>
          <p:cNvSpPr>
            <a:spLocks noChangeArrowheads="1"/>
          </p:cNvSpPr>
          <p:nvPr/>
        </p:nvSpPr>
        <p:spPr bwMode="auto">
          <a:xfrm>
            <a:off x="7851775" y="1558925"/>
            <a:ext cx="1125538" cy="3355975"/>
          </a:xfrm>
          <a:prstGeom prst="rect">
            <a:avLst/>
          </a:prstGeom>
          <a:noFill/>
          <a:ln>
            <a:solidFill>
              <a:schemeClr val="tx1"/>
            </a:solidFill>
            <a:headEnd/>
            <a:tailEnd/>
          </a:ln>
        </p:spPr>
        <p:style>
          <a:lnRef idx="0">
            <a:schemeClr val="dk1"/>
          </a:lnRef>
          <a:fillRef idx="3">
            <a:schemeClr val="dk1"/>
          </a:fillRef>
          <a:effectRef idx="3">
            <a:schemeClr val="dk1"/>
          </a:effectRef>
          <a:fontRef idx="minor">
            <a:schemeClr val="lt1"/>
          </a:fontRef>
        </p:style>
        <p:txBody>
          <a:bodyPr anchor="ctr">
            <a:spAutoFit/>
          </a:bodyPr>
          <a:lstStyle/>
          <a:p>
            <a:endParaRPr lang="en-US"/>
          </a:p>
        </p:txBody>
      </p:sp>
      <p:sp>
        <p:nvSpPr>
          <p:cNvPr id="16" name="Title 15"/>
          <p:cNvSpPr>
            <a:spLocks noGrp="1"/>
          </p:cNvSpPr>
          <p:nvPr>
            <p:ph type="title"/>
          </p:nvPr>
        </p:nvSpPr>
        <p:spPr>
          <a:xfrm>
            <a:off x="457200" y="152400"/>
            <a:ext cx="8229600" cy="914400"/>
          </a:xfrm>
        </p:spPr>
        <p:txBody>
          <a:bodyPr>
            <a:noAutofit/>
          </a:bodyPr>
          <a:lstStyle/>
          <a:p>
            <a:r>
              <a:rPr lang="en-US" sz="3600" kern="0" dirty="0" smtClean="0"/>
              <a:t>GOES Status (May 1, 2012)</a:t>
            </a:r>
            <a:br>
              <a:rPr lang="en-US" sz="3600" kern="0" dirty="0" smtClean="0"/>
            </a:br>
            <a:r>
              <a:rPr lang="en-US" sz="1600" kern="0" dirty="0" smtClean="0"/>
              <a:t>http://www.oso.noaa.gov/goesstatus</a:t>
            </a:r>
            <a:endParaRPr lang="en-US" sz="1600" dirty="0"/>
          </a:p>
        </p:txBody>
      </p:sp>
      <p:sp>
        <p:nvSpPr>
          <p:cNvPr id="20" name="Line Callout 1 19"/>
          <p:cNvSpPr/>
          <p:nvPr/>
        </p:nvSpPr>
        <p:spPr>
          <a:xfrm>
            <a:off x="3962400" y="1600200"/>
            <a:ext cx="4953000" cy="1295400"/>
          </a:xfrm>
          <a:prstGeom prst="borderCallout1">
            <a:avLst>
              <a:gd name="adj1" fmla="val 50825"/>
              <a:gd name="adj2" fmla="val -205"/>
              <a:gd name="adj3" fmla="val 29034"/>
              <a:gd name="adj4" fmla="val -944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dirty="0" smtClean="0">
                <a:solidFill>
                  <a:schemeClr val="tx1"/>
                </a:solidFill>
              </a:rPr>
              <a:t>GOES-12 Imager Cycle Slip Occurs periodically.  2 to 3 images are corrupted or lost for each cycle slip. OSPO Developed a pseudo-telemetry to detect the anomaly for quick correction response.  </a:t>
            </a:r>
          </a:p>
        </p:txBody>
      </p:sp>
      <p:sp>
        <p:nvSpPr>
          <p:cNvPr id="21" name="Line Callout 1 20"/>
          <p:cNvSpPr/>
          <p:nvPr/>
        </p:nvSpPr>
        <p:spPr>
          <a:xfrm>
            <a:off x="3962400" y="2971800"/>
            <a:ext cx="4953000" cy="609600"/>
          </a:xfrm>
          <a:prstGeom prst="borderCallout1">
            <a:avLst>
              <a:gd name="adj1" fmla="val 50825"/>
              <a:gd name="adj2" fmla="val -205"/>
              <a:gd name="adj3" fmla="val 116216"/>
              <a:gd name="adj4" fmla="val -944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dirty="0" smtClean="0">
                <a:solidFill>
                  <a:schemeClr val="tx1"/>
                </a:solidFill>
              </a:rPr>
              <a:t>GOES-12 X-ray Imager has failed.  No recovery possible.</a:t>
            </a:r>
          </a:p>
        </p:txBody>
      </p:sp>
      <p:sp>
        <p:nvSpPr>
          <p:cNvPr id="22" name="Line Callout 1 21"/>
          <p:cNvSpPr/>
          <p:nvPr/>
        </p:nvSpPr>
        <p:spPr>
          <a:xfrm>
            <a:off x="3962400" y="3657600"/>
            <a:ext cx="4953000" cy="3048000"/>
          </a:xfrm>
          <a:prstGeom prst="borderCallout1">
            <a:avLst>
              <a:gd name="adj1" fmla="val 50825"/>
              <a:gd name="adj2" fmla="val -205"/>
              <a:gd name="adj3" fmla="val 33610"/>
              <a:gd name="adj4" fmla="val -944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dirty="0" smtClean="0">
                <a:solidFill>
                  <a:schemeClr val="tx1"/>
                </a:solidFill>
              </a:rPr>
              <a:t>GOES-12 Inclination Control is non-operational.  No fuel remains for inclination control maneuvers. Code was loaded to mitigate image motion at slightly inclined orbit.  XGOHI (</a:t>
            </a:r>
            <a:r>
              <a:rPr lang="en-US" dirty="0" err="1" smtClean="0">
                <a:solidFill>
                  <a:schemeClr val="tx1"/>
                </a:solidFill>
              </a:rPr>
              <a:t>eXtended</a:t>
            </a:r>
            <a:r>
              <a:rPr lang="en-US" dirty="0" smtClean="0">
                <a:solidFill>
                  <a:schemeClr val="tx1"/>
                </a:solidFill>
              </a:rPr>
              <a:t> GOES High Inclination.) Users should expect a 4 minute delay from the time actually imaged.  As with the past GOES-10, users should also expect if there is a frame break during an image that the rest of the image will be lost.  Without XGOHI, the growing satellite inclination would continue to cause loops with an ever increasing "wobble".</a:t>
            </a:r>
          </a:p>
        </p:txBody>
      </p:sp>
      <p:sp>
        <p:nvSpPr>
          <p:cNvPr id="23" name="Line Callout 1 22"/>
          <p:cNvSpPr/>
          <p:nvPr/>
        </p:nvSpPr>
        <p:spPr>
          <a:xfrm>
            <a:off x="5257800" y="3137848"/>
            <a:ext cx="3200400" cy="762000"/>
          </a:xfrm>
          <a:prstGeom prst="borderCallout1">
            <a:avLst>
              <a:gd name="adj1" fmla="val 50825"/>
              <a:gd name="adj2" fmla="val -205"/>
              <a:gd name="adj3" fmla="val 33610"/>
              <a:gd name="adj4" fmla="val -944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9000"/>
              </a:lnSpc>
            </a:pPr>
            <a:r>
              <a:rPr lang="en-US" dirty="0" smtClean="0">
                <a:solidFill>
                  <a:schemeClr val="tx1"/>
                </a:solidFill>
              </a:rPr>
              <a:t>GOES-13 X-Ray Sensor Failed.  No x-ray space measurements being collected.  </a:t>
            </a:r>
          </a:p>
        </p:txBody>
      </p:sp>
      <p:sp>
        <p:nvSpPr>
          <p:cNvPr id="24" name="Line Callout 1 23"/>
          <p:cNvSpPr/>
          <p:nvPr/>
        </p:nvSpPr>
        <p:spPr>
          <a:xfrm>
            <a:off x="2743200" y="1981200"/>
            <a:ext cx="3456296" cy="1856096"/>
          </a:xfrm>
          <a:prstGeom prst="borderCallout1">
            <a:avLst>
              <a:gd name="adj1" fmla="val 49771"/>
              <a:gd name="adj2" fmla="val 100369"/>
              <a:gd name="adj3" fmla="val 9807"/>
              <a:gd name="adj4" fmla="val 10861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89000"/>
              </a:lnSpc>
              <a:defRPr/>
            </a:pPr>
            <a:r>
              <a:rPr lang="en-US" dirty="0" smtClean="0">
                <a:solidFill>
                  <a:schemeClr val="tx1"/>
                </a:solidFill>
              </a:rPr>
              <a:t>GOES-15  Sounder temperature control blanket is raised. Yaw flip at Equinox to keep Sun angle below cooler plane. Data outage and degraded products during each yaw flip maneuver and 28 hours of INR recovery period.  </a:t>
            </a:r>
            <a:endParaRPr lang="en-US" dirty="0">
              <a:solidFill>
                <a:schemeClr val="tx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nodePh="1">
                                  <p:stCondLst>
                                    <p:cond delay="0"/>
                                  </p:stCondLst>
                                  <p:endCondLst>
                                    <p:cond evt="begin" delay="0">
                                      <p:tn val="5"/>
                                    </p:cond>
                                  </p:endCondLst>
                                  <p:childTnLst>
                                    <p:set>
                                      <p:cBhvr>
                                        <p:cTn id="6" dur="1" fill="hold">
                                          <p:stCondLst>
                                            <p:cond delay="0"/>
                                          </p:stCondLst>
                                        </p:cTn>
                                        <p:tgtEl>
                                          <p:spTgt spid="1699843"/>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ntr" presetSubtype="0" fill="hold" grpId="2"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3"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4"/>
                                        </p:tgtEl>
                                        <p:attrNameLst>
                                          <p:attrName>style.visibility</p:attrName>
                                        </p:attrNameLst>
                                      </p:cBhvr>
                                      <p:to>
                                        <p:strVal val="hidden"/>
                                      </p:to>
                                    </p:set>
                                  </p:childTnLst>
                                </p:cTn>
                              </p:par>
                              <p:par>
                                <p:cTn id="27" presetID="1" presetClass="entr" presetSubtype="0" fill="hold" grpId="2"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43" grpId="1"/>
      <p:bldP spid="20" grpId="1" animBg="1"/>
      <p:bldP spid="21" grpId="1" animBg="1"/>
      <p:bldP spid="22" grpId="1" animBg="1"/>
      <p:bldP spid="23" grpId="0" animBg="1"/>
      <p:bldP spid="23" grpId="1" animBg="1"/>
      <p:bldP spid="23" grpId="2" animBg="1"/>
      <p:bldP spid="23" grpId="3" animBg="1"/>
      <p:bldP spid="24" grpId="0" animBg="1"/>
      <p:bldP spid="24" grpId="1" animBg="1"/>
      <p:bldP spid="24"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715962"/>
          </a:xfrm>
        </p:spPr>
        <p:txBody>
          <a:bodyPr>
            <a:normAutofit fontScale="90000"/>
          </a:bodyPr>
          <a:lstStyle/>
          <a:p>
            <a:r>
              <a:rPr lang="en-US" dirty="0" smtClean="0"/>
              <a:t>POES Constellation</a:t>
            </a:r>
            <a:endParaRPr lang="en-US" dirty="0"/>
          </a:p>
        </p:txBody>
      </p:sp>
      <p:sp>
        <p:nvSpPr>
          <p:cNvPr id="8" name="Rectangle 16"/>
          <p:cNvSpPr>
            <a:spLocks noChangeArrowheads="1"/>
          </p:cNvSpPr>
          <p:nvPr/>
        </p:nvSpPr>
        <p:spPr bwMode="auto">
          <a:xfrm>
            <a:off x="304800" y="2590800"/>
            <a:ext cx="4800600" cy="4308872"/>
          </a:xfrm>
          <a:prstGeom prst="rect">
            <a:avLst/>
          </a:prstGeom>
          <a:noFill/>
          <a:ln w="9525">
            <a:noFill/>
            <a:miter lim="800000"/>
            <a:headEnd/>
            <a:tailEnd/>
          </a:ln>
        </p:spPr>
        <p:txBody>
          <a:bodyPr wrap="square">
            <a:spAutoFit/>
          </a:bodyPr>
          <a:lstStyle/>
          <a:p>
            <a:pPr marL="114300" indent="-114300">
              <a:lnSpc>
                <a:spcPct val="90000"/>
              </a:lnSpc>
              <a:spcBef>
                <a:spcPct val="50000"/>
              </a:spcBef>
              <a:buFont typeface="Arial" charset="0"/>
              <a:buChar char="•"/>
            </a:pPr>
            <a:r>
              <a:rPr lang="en-US" sz="2000" dirty="0"/>
              <a:t>Two polar operational satellites; one in morning and one in afternoon </a:t>
            </a:r>
            <a:r>
              <a:rPr lang="en-US" sz="2000" dirty="0" smtClean="0"/>
              <a:t>orbit.  Each orbit is 102 minutes</a:t>
            </a:r>
          </a:p>
          <a:p>
            <a:pPr marL="114300" indent="-114300">
              <a:lnSpc>
                <a:spcPct val="90000"/>
              </a:lnSpc>
              <a:spcBef>
                <a:spcPct val="50000"/>
              </a:spcBef>
              <a:buFont typeface="Arial" charset="0"/>
              <a:buChar char="•"/>
            </a:pPr>
            <a:r>
              <a:rPr lang="en-US" sz="2000" dirty="0" smtClean="0"/>
              <a:t>Since May 2007, NOAA using EUMETSAT satellite operationally for mid-morning orbit through NOAA/EUMETSAT partnership</a:t>
            </a:r>
          </a:p>
          <a:p>
            <a:pPr marL="114300" indent="-114300">
              <a:lnSpc>
                <a:spcPct val="90000"/>
              </a:lnSpc>
              <a:spcBef>
                <a:spcPct val="50000"/>
              </a:spcBef>
              <a:buFont typeface="Arial" charset="0"/>
              <a:buChar char="•"/>
            </a:pPr>
            <a:r>
              <a:rPr lang="en-US" sz="2000" dirty="0" smtClean="0"/>
              <a:t>Each satellite provides world-wide coverage every 12 hours (6-hour global sampling for the pair)</a:t>
            </a:r>
          </a:p>
          <a:p>
            <a:pPr marL="114300" indent="-114300">
              <a:lnSpc>
                <a:spcPct val="90000"/>
              </a:lnSpc>
              <a:spcBef>
                <a:spcPct val="50000"/>
              </a:spcBef>
              <a:buFont typeface="Arial" charset="0"/>
              <a:buChar char="•"/>
            </a:pPr>
            <a:r>
              <a:rPr lang="en-US" sz="2000" dirty="0" smtClean="0"/>
              <a:t>Directly broadcasts data to users worldwide</a:t>
            </a:r>
          </a:p>
          <a:p>
            <a:pPr marL="114300" indent="-114300">
              <a:lnSpc>
                <a:spcPct val="90000"/>
              </a:lnSpc>
              <a:spcBef>
                <a:spcPct val="50000"/>
              </a:spcBef>
              <a:buFont typeface="Arial" charset="0"/>
              <a:buChar char="•"/>
            </a:pPr>
            <a:r>
              <a:rPr lang="en-US" sz="2000" dirty="0" smtClean="0"/>
              <a:t>Continuity </a:t>
            </a:r>
            <a:r>
              <a:rPr lang="en-US" sz="2000" dirty="0"/>
              <a:t>of operations since early </a:t>
            </a:r>
            <a:r>
              <a:rPr lang="en-US" sz="2000" dirty="0" smtClean="0"/>
              <a:t>1960s</a:t>
            </a:r>
            <a:endParaRPr lang="en-US" sz="2000" dirty="0"/>
          </a:p>
        </p:txBody>
      </p:sp>
      <p:sp>
        <p:nvSpPr>
          <p:cNvPr id="9" name="Text Box 19"/>
          <p:cNvSpPr txBox="1">
            <a:spLocks noChangeArrowheads="1"/>
          </p:cNvSpPr>
          <p:nvPr/>
        </p:nvSpPr>
        <p:spPr bwMode="auto">
          <a:xfrm>
            <a:off x="5105400" y="609600"/>
            <a:ext cx="3200400" cy="707886"/>
          </a:xfrm>
          <a:prstGeom prst="rect">
            <a:avLst/>
          </a:prstGeom>
          <a:noFill/>
          <a:ln w="9525">
            <a:noFill/>
            <a:miter lim="800000"/>
            <a:headEnd/>
            <a:tailEnd/>
          </a:ln>
        </p:spPr>
        <p:txBody>
          <a:bodyPr wrap="square">
            <a:spAutoFit/>
          </a:bodyPr>
          <a:lstStyle/>
          <a:p>
            <a:pPr algn="ctr">
              <a:spcBef>
                <a:spcPct val="50000"/>
              </a:spcBef>
            </a:pPr>
            <a:r>
              <a:rPr lang="en-US" sz="2000" dirty="0"/>
              <a:t>2 </a:t>
            </a:r>
            <a:r>
              <a:rPr lang="en-US" sz="2000" dirty="0" smtClean="0"/>
              <a:t>pm Orbit (NOAA-19)</a:t>
            </a:r>
            <a:r>
              <a:rPr lang="en-US" sz="2000" dirty="0"/>
              <a:t/>
            </a:r>
            <a:br>
              <a:rPr lang="en-US" sz="2000" dirty="0"/>
            </a:br>
            <a:endParaRPr lang="en-US" sz="2000" dirty="0"/>
          </a:p>
        </p:txBody>
      </p:sp>
      <p:sp>
        <p:nvSpPr>
          <p:cNvPr id="10" name="Text Box 20"/>
          <p:cNvSpPr txBox="1">
            <a:spLocks noChangeArrowheads="1"/>
          </p:cNvSpPr>
          <p:nvPr/>
        </p:nvSpPr>
        <p:spPr bwMode="auto">
          <a:xfrm>
            <a:off x="914400" y="609600"/>
            <a:ext cx="3200400" cy="707886"/>
          </a:xfrm>
          <a:prstGeom prst="rect">
            <a:avLst/>
          </a:prstGeom>
          <a:noFill/>
          <a:ln w="9525" algn="ctr">
            <a:noFill/>
            <a:miter lim="800000"/>
            <a:headEnd/>
            <a:tailEnd/>
          </a:ln>
        </p:spPr>
        <p:txBody>
          <a:bodyPr wrap="square">
            <a:spAutoFit/>
          </a:bodyPr>
          <a:lstStyle/>
          <a:p>
            <a:pPr algn="ctr">
              <a:spcBef>
                <a:spcPct val="50000"/>
              </a:spcBef>
            </a:pPr>
            <a:r>
              <a:rPr lang="en-US" sz="2000" dirty="0"/>
              <a:t>10 </a:t>
            </a:r>
            <a:r>
              <a:rPr lang="en-US" sz="2000" dirty="0" smtClean="0"/>
              <a:t>am Orbit (</a:t>
            </a:r>
            <a:r>
              <a:rPr lang="en-US" sz="2000" dirty="0" err="1" smtClean="0"/>
              <a:t>Metop</a:t>
            </a:r>
            <a:r>
              <a:rPr lang="en-US" sz="2000" dirty="0" smtClean="0"/>
              <a:t>-A)</a:t>
            </a:r>
            <a:r>
              <a:rPr lang="en-US" sz="2000" dirty="0"/>
              <a:t/>
            </a:r>
            <a:br>
              <a:rPr lang="en-US" sz="2000" dirty="0"/>
            </a:br>
            <a:endParaRPr lang="en-US" sz="2000" dirty="0"/>
          </a:p>
        </p:txBody>
      </p:sp>
      <p:pic>
        <p:nvPicPr>
          <p:cNvPr id="11" name="Picture 21" descr="Orbits 00Z 1400"/>
          <p:cNvPicPr>
            <a:picLocks noChangeAspect="1" noChangeArrowheads="1"/>
          </p:cNvPicPr>
          <p:nvPr/>
        </p:nvPicPr>
        <p:blipFill>
          <a:blip r:embed="rId2" cstate="email"/>
          <a:srcRect/>
          <a:stretch>
            <a:fillRect/>
          </a:stretch>
        </p:blipFill>
        <p:spPr bwMode="auto">
          <a:xfrm>
            <a:off x="5105400" y="990600"/>
            <a:ext cx="3198812" cy="1603375"/>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12" name="Picture 22" descr="Orbits 00Z 1000"/>
          <p:cNvPicPr>
            <a:picLocks noChangeAspect="1" noChangeArrowheads="1"/>
          </p:cNvPicPr>
          <p:nvPr/>
        </p:nvPicPr>
        <p:blipFill>
          <a:blip r:embed="rId3" cstate="email"/>
          <a:srcRect/>
          <a:stretch>
            <a:fillRect/>
          </a:stretch>
        </p:blipFill>
        <p:spPr bwMode="auto">
          <a:xfrm>
            <a:off x="914400" y="990600"/>
            <a:ext cx="3198812" cy="1603375"/>
          </a:xfrm>
          <a:prstGeom prst="rect">
            <a:avLst/>
          </a:prstGeom>
          <a:ln>
            <a:headEnd/>
            <a:tailEnd/>
          </a:ln>
        </p:spPr>
        <p:style>
          <a:lnRef idx="0">
            <a:schemeClr val="dk1"/>
          </a:lnRef>
          <a:fillRef idx="3">
            <a:schemeClr val="dk1"/>
          </a:fillRef>
          <a:effectRef idx="3">
            <a:schemeClr val="dk1"/>
          </a:effectRef>
          <a:fontRef idx="minor">
            <a:schemeClr val="lt1"/>
          </a:fontRef>
        </p:style>
      </p:pic>
      <p:grpSp>
        <p:nvGrpSpPr>
          <p:cNvPr id="2" name="Group 12"/>
          <p:cNvGrpSpPr/>
          <p:nvPr/>
        </p:nvGrpSpPr>
        <p:grpSpPr>
          <a:xfrm>
            <a:off x="5181600" y="2667000"/>
            <a:ext cx="3126221" cy="2993827"/>
            <a:chOff x="465992" y="1760538"/>
            <a:chExt cx="3126221" cy="2993827"/>
          </a:xfrm>
        </p:grpSpPr>
        <p:sp>
          <p:nvSpPr>
            <p:cNvPr id="14" name="Text Box 8"/>
            <p:cNvSpPr txBox="1">
              <a:spLocks noChangeArrowheads="1"/>
            </p:cNvSpPr>
            <p:nvPr/>
          </p:nvSpPr>
          <p:spPr bwMode="auto">
            <a:xfrm>
              <a:off x="1745274" y="4446588"/>
              <a:ext cx="304892" cy="307777"/>
            </a:xfrm>
            <a:prstGeom prst="rect">
              <a:avLst/>
            </a:prstGeom>
            <a:noFill/>
            <a:ln w="9525">
              <a:noFill/>
              <a:miter lim="800000"/>
              <a:headEnd/>
              <a:tailEnd/>
            </a:ln>
          </p:spPr>
          <p:txBody>
            <a:bodyPr wrap="none">
              <a:spAutoFit/>
            </a:bodyPr>
            <a:lstStyle/>
            <a:p>
              <a:r>
                <a:rPr lang="en-US" sz="1400">
                  <a:solidFill>
                    <a:schemeClr val="tx1"/>
                  </a:solidFill>
                  <a:latin typeface="Arial" charset="0"/>
                </a:rPr>
                <a:t>S</a:t>
              </a:r>
            </a:p>
          </p:txBody>
        </p:sp>
        <p:sp>
          <p:nvSpPr>
            <p:cNvPr id="15" name="Oval 10"/>
            <p:cNvSpPr>
              <a:spLocks noChangeArrowheads="1"/>
            </p:cNvSpPr>
            <p:nvPr/>
          </p:nvSpPr>
          <p:spPr bwMode="auto">
            <a:xfrm>
              <a:off x="1043354" y="2359025"/>
              <a:ext cx="1688123" cy="1733550"/>
            </a:xfrm>
            <a:prstGeom prst="ellipse">
              <a:avLst/>
            </a:prstGeom>
            <a:solidFill>
              <a:schemeClr val="bg1"/>
            </a:solidFill>
            <a:ln w="19050">
              <a:solidFill>
                <a:schemeClr val="tx1"/>
              </a:solidFill>
              <a:round/>
              <a:headEnd/>
              <a:tailEnd/>
            </a:ln>
          </p:spPr>
          <p:txBody>
            <a:bodyPr wrap="none" anchor="ctr"/>
            <a:lstStyle/>
            <a:p>
              <a:endParaRPr lang="en-US">
                <a:solidFill>
                  <a:schemeClr val="tx1"/>
                </a:solidFill>
              </a:endParaRPr>
            </a:p>
          </p:txBody>
        </p:sp>
        <p:sp>
          <p:nvSpPr>
            <p:cNvPr id="16" name="AutoShape 11" descr="Small checker board"/>
            <p:cNvSpPr>
              <a:spLocks noChangeArrowheads="1"/>
            </p:cNvSpPr>
            <p:nvPr/>
          </p:nvSpPr>
          <p:spPr bwMode="auto">
            <a:xfrm>
              <a:off x="1060939" y="2387600"/>
              <a:ext cx="773723" cy="1676400"/>
            </a:xfrm>
            <a:prstGeom prst="moon">
              <a:avLst>
                <a:gd name="adj" fmla="val 76088"/>
              </a:avLst>
            </a:prstGeom>
            <a:pattFill prst="smCheck">
              <a:fgClr>
                <a:srgbClr val="B2B2B2"/>
              </a:fgClr>
              <a:bgClr>
                <a:schemeClr val="bg1"/>
              </a:bgClr>
            </a:pattFill>
            <a:ln w="9525">
              <a:noFill/>
              <a:miter lim="800000"/>
              <a:headEnd/>
              <a:tailEnd/>
            </a:ln>
          </p:spPr>
          <p:txBody>
            <a:bodyPr wrap="none" anchor="ctr"/>
            <a:lstStyle/>
            <a:p>
              <a:endParaRPr lang="en-US">
                <a:solidFill>
                  <a:schemeClr val="tx1"/>
                </a:solidFill>
              </a:endParaRPr>
            </a:p>
          </p:txBody>
        </p:sp>
        <p:sp>
          <p:nvSpPr>
            <p:cNvPr id="17" name="Freeform 17"/>
            <p:cNvSpPr>
              <a:spLocks/>
            </p:cNvSpPr>
            <p:nvPr/>
          </p:nvSpPr>
          <p:spPr bwMode="auto">
            <a:xfrm>
              <a:off x="2080846" y="2286001"/>
              <a:ext cx="767862" cy="868363"/>
            </a:xfrm>
            <a:custGeom>
              <a:avLst/>
              <a:gdLst>
                <a:gd name="T0" fmla="*/ 2147483647 w 524"/>
                <a:gd name="T1" fmla="*/ 2147483647 h 547"/>
                <a:gd name="T2" fmla="*/ 2147483647 w 524"/>
                <a:gd name="T3" fmla="*/ 2147483647 h 547"/>
                <a:gd name="T4" fmla="*/ 2147483647 w 524"/>
                <a:gd name="T5" fmla="*/ 2147483647 h 547"/>
                <a:gd name="T6" fmla="*/ 2147483647 w 524"/>
                <a:gd name="T7" fmla="*/ 2147483647 h 547"/>
                <a:gd name="T8" fmla="*/ 2147483647 w 524"/>
                <a:gd name="T9" fmla="*/ 2147483647 h 547"/>
                <a:gd name="T10" fmla="*/ 2147483647 w 524"/>
                <a:gd name="T11" fmla="*/ 2147483647 h 547"/>
                <a:gd name="T12" fmla="*/ 0 w 524"/>
                <a:gd name="T13" fmla="*/ 2147483647 h 547"/>
                <a:gd name="T14" fmla="*/ 0 60000 65536"/>
                <a:gd name="T15" fmla="*/ 0 60000 65536"/>
                <a:gd name="T16" fmla="*/ 0 60000 65536"/>
                <a:gd name="T17" fmla="*/ 0 60000 65536"/>
                <a:gd name="T18" fmla="*/ 0 60000 65536"/>
                <a:gd name="T19" fmla="*/ 0 60000 65536"/>
                <a:gd name="T20" fmla="*/ 0 60000 65536"/>
                <a:gd name="T21" fmla="*/ 0 w 524"/>
                <a:gd name="T22" fmla="*/ 0 h 547"/>
                <a:gd name="T23" fmla="*/ 524 w 524"/>
                <a:gd name="T24" fmla="*/ 547 h 5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4" h="547">
                  <a:moveTo>
                    <a:pt x="444" y="547"/>
                  </a:moveTo>
                  <a:cubicBezTo>
                    <a:pt x="476" y="490"/>
                    <a:pt x="508" y="433"/>
                    <a:pt x="516" y="373"/>
                  </a:cubicBezTo>
                  <a:cubicBezTo>
                    <a:pt x="524" y="313"/>
                    <a:pt x="510" y="240"/>
                    <a:pt x="492" y="187"/>
                  </a:cubicBezTo>
                  <a:cubicBezTo>
                    <a:pt x="474" y="134"/>
                    <a:pt x="451" y="85"/>
                    <a:pt x="408" y="55"/>
                  </a:cubicBezTo>
                  <a:cubicBezTo>
                    <a:pt x="365" y="25"/>
                    <a:pt x="283" y="14"/>
                    <a:pt x="234" y="7"/>
                  </a:cubicBezTo>
                  <a:cubicBezTo>
                    <a:pt x="185" y="0"/>
                    <a:pt x="153" y="9"/>
                    <a:pt x="114" y="13"/>
                  </a:cubicBezTo>
                  <a:cubicBezTo>
                    <a:pt x="75" y="17"/>
                    <a:pt x="37" y="24"/>
                    <a:pt x="0" y="31"/>
                  </a:cubicBezTo>
                </a:path>
              </a:pathLst>
            </a:custGeom>
            <a:noFill/>
            <a:ln w="19050" cap="flat" cmpd="sng">
              <a:solidFill>
                <a:schemeClr val="tx1"/>
              </a:solidFill>
              <a:prstDash val="dash"/>
              <a:round/>
              <a:headEnd/>
              <a:tailEnd type="triangle" w="med" len="med"/>
            </a:ln>
          </p:spPr>
          <p:txBody>
            <a:bodyPr/>
            <a:lstStyle/>
            <a:p>
              <a:endParaRPr lang="en-US"/>
            </a:p>
          </p:txBody>
        </p:sp>
        <p:sp>
          <p:nvSpPr>
            <p:cNvPr id="18" name="Line 18"/>
            <p:cNvSpPr>
              <a:spLocks noChangeShapeType="1"/>
            </p:cNvSpPr>
            <p:nvPr/>
          </p:nvSpPr>
          <p:spPr bwMode="auto">
            <a:xfrm>
              <a:off x="1878623" y="2025650"/>
              <a:ext cx="0" cy="323850"/>
            </a:xfrm>
            <a:prstGeom prst="line">
              <a:avLst/>
            </a:prstGeom>
            <a:noFill/>
            <a:ln w="19050">
              <a:solidFill>
                <a:schemeClr val="tx1"/>
              </a:solidFill>
              <a:round/>
              <a:headEnd/>
              <a:tailEnd/>
            </a:ln>
          </p:spPr>
          <p:txBody>
            <a:bodyPr/>
            <a:lstStyle/>
            <a:p>
              <a:endParaRPr lang="en-US"/>
            </a:p>
          </p:txBody>
        </p:sp>
        <p:sp>
          <p:nvSpPr>
            <p:cNvPr id="19" name="Line 19"/>
            <p:cNvSpPr>
              <a:spLocks noChangeShapeType="1"/>
            </p:cNvSpPr>
            <p:nvPr/>
          </p:nvSpPr>
          <p:spPr bwMode="auto">
            <a:xfrm>
              <a:off x="1887415" y="4092575"/>
              <a:ext cx="0" cy="323850"/>
            </a:xfrm>
            <a:prstGeom prst="line">
              <a:avLst/>
            </a:prstGeom>
            <a:noFill/>
            <a:ln w="19050">
              <a:solidFill>
                <a:schemeClr val="tx1"/>
              </a:solidFill>
              <a:round/>
              <a:headEnd/>
              <a:tailEnd/>
            </a:ln>
          </p:spPr>
          <p:txBody>
            <a:bodyPr/>
            <a:lstStyle/>
            <a:p>
              <a:endParaRPr lang="en-US"/>
            </a:p>
          </p:txBody>
        </p:sp>
        <p:sp>
          <p:nvSpPr>
            <p:cNvPr id="20" name="Text Box 20"/>
            <p:cNvSpPr txBox="1">
              <a:spLocks noChangeArrowheads="1"/>
            </p:cNvSpPr>
            <p:nvPr/>
          </p:nvSpPr>
          <p:spPr bwMode="auto">
            <a:xfrm>
              <a:off x="1727690" y="1760538"/>
              <a:ext cx="314510" cy="307777"/>
            </a:xfrm>
            <a:prstGeom prst="rect">
              <a:avLst/>
            </a:prstGeom>
            <a:noFill/>
            <a:ln w="9525">
              <a:noFill/>
              <a:miter lim="800000"/>
              <a:headEnd/>
              <a:tailEnd/>
            </a:ln>
          </p:spPr>
          <p:txBody>
            <a:bodyPr wrap="none">
              <a:spAutoFit/>
            </a:bodyPr>
            <a:lstStyle/>
            <a:p>
              <a:r>
                <a:rPr lang="en-US" sz="1400">
                  <a:solidFill>
                    <a:schemeClr val="tx1"/>
                  </a:solidFill>
                  <a:latin typeface="Arial" charset="0"/>
                </a:rPr>
                <a:t>N</a:t>
              </a:r>
            </a:p>
          </p:txBody>
        </p:sp>
        <p:sp>
          <p:nvSpPr>
            <p:cNvPr id="21" name="Text Box 21"/>
            <p:cNvSpPr txBox="1">
              <a:spLocks noChangeArrowheads="1"/>
            </p:cNvSpPr>
            <p:nvPr/>
          </p:nvSpPr>
          <p:spPr bwMode="auto">
            <a:xfrm>
              <a:off x="514351" y="4275139"/>
              <a:ext cx="1027234" cy="274637"/>
            </a:xfrm>
            <a:prstGeom prst="rect">
              <a:avLst/>
            </a:prstGeom>
            <a:noFill/>
            <a:ln w="9525">
              <a:noFill/>
              <a:miter lim="800000"/>
              <a:headEnd/>
              <a:tailEnd/>
            </a:ln>
          </p:spPr>
          <p:txBody>
            <a:bodyPr>
              <a:spAutoFit/>
            </a:bodyPr>
            <a:lstStyle/>
            <a:p>
              <a:r>
                <a:rPr lang="en-US" sz="1200">
                  <a:solidFill>
                    <a:schemeClr val="tx1"/>
                  </a:solidFill>
                  <a:latin typeface="Arial" charset="0"/>
                </a:rPr>
                <a:t>Orbit Path</a:t>
              </a:r>
            </a:p>
          </p:txBody>
        </p:sp>
        <p:sp>
          <p:nvSpPr>
            <p:cNvPr id="22" name="Text Box 22"/>
            <p:cNvSpPr txBox="1">
              <a:spLocks noChangeArrowheads="1"/>
            </p:cNvSpPr>
            <p:nvPr/>
          </p:nvSpPr>
          <p:spPr bwMode="auto">
            <a:xfrm>
              <a:off x="465992" y="2936875"/>
              <a:ext cx="1027235" cy="274638"/>
            </a:xfrm>
            <a:prstGeom prst="rect">
              <a:avLst/>
            </a:prstGeom>
            <a:noFill/>
            <a:ln w="9525">
              <a:noFill/>
              <a:miter lim="800000"/>
              <a:headEnd/>
              <a:tailEnd/>
            </a:ln>
          </p:spPr>
          <p:txBody>
            <a:bodyPr>
              <a:spAutoFit/>
            </a:bodyPr>
            <a:lstStyle/>
            <a:p>
              <a:r>
                <a:rPr lang="en-US" sz="1200">
                  <a:solidFill>
                    <a:schemeClr val="tx1"/>
                  </a:solidFill>
                  <a:latin typeface="Arial" charset="0"/>
                </a:rPr>
                <a:t>530 Mi</a:t>
              </a:r>
            </a:p>
          </p:txBody>
        </p:sp>
        <p:sp>
          <p:nvSpPr>
            <p:cNvPr id="23" name="Text Box 23"/>
            <p:cNvSpPr txBox="1">
              <a:spLocks noChangeArrowheads="1"/>
            </p:cNvSpPr>
            <p:nvPr/>
          </p:nvSpPr>
          <p:spPr bwMode="auto">
            <a:xfrm>
              <a:off x="2466243" y="3741739"/>
              <a:ext cx="1027234" cy="274637"/>
            </a:xfrm>
            <a:prstGeom prst="rect">
              <a:avLst/>
            </a:prstGeom>
            <a:noFill/>
            <a:ln w="9525">
              <a:noFill/>
              <a:miter lim="800000"/>
              <a:headEnd/>
              <a:tailEnd/>
            </a:ln>
          </p:spPr>
          <p:txBody>
            <a:bodyPr>
              <a:spAutoFit/>
            </a:bodyPr>
            <a:lstStyle/>
            <a:p>
              <a:r>
                <a:rPr lang="en-US" sz="1200">
                  <a:solidFill>
                    <a:schemeClr val="tx1"/>
                  </a:solidFill>
                  <a:latin typeface="Arial" charset="0"/>
                </a:rPr>
                <a:t>Equator</a:t>
              </a:r>
            </a:p>
          </p:txBody>
        </p:sp>
        <p:sp>
          <p:nvSpPr>
            <p:cNvPr id="24" name="Line 24"/>
            <p:cNvSpPr>
              <a:spLocks noChangeShapeType="1"/>
            </p:cNvSpPr>
            <p:nvPr/>
          </p:nvSpPr>
          <p:spPr bwMode="auto">
            <a:xfrm flipV="1">
              <a:off x="1315916" y="4197351"/>
              <a:ext cx="184638" cy="200025"/>
            </a:xfrm>
            <a:prstGeom prst="line">
              <a:avLst/>
            </a:prstGeom>
            <a:noFill/>
            <a:ln w="9525">
              <a:solidFill>
                <a:schemeClr val="tx1"/>
              </a:solidFill>
              <a:round/>
              <a:headEnd/>
              <a:tailEnd type="triangle" w="med" len="med"/>
            </a:ln>
          </p:spPr>
          <p:txBody>
            <a:bodyPr/>
            <a:lstStyle/>
            <a:p>
              <a:endParaRPr lang="en-US"/>
            </a:p>
          </p:txBody>
        </p:sp>
        <p:sp>
          <p:nvSpPr>
            <p:cNvPr id="25" name="Line 25"/>
            <p:cNvSpPr>
              <a:spLocks noChangeShapeType="1"/>
            </p:cNvSpPr>
            <p:nvPr/>
          </p:nvSpPr>
          <p:spPr bwMode="auto">
            <a:xfrm>
              <a:off x="753208" y="3149601"/>
              <a:ext cx="290146" cy="238125"/>
            </a:xfrm>
            <a:prstGeom prst="line">
              <a:avLst/>
            </a:prstGeom>
            <a:noFill/>
            <a:ln w="19050">
              <a:solidFill>
                <a:schemeClr val="tx1"/>
              </a:solidFill>
              <a:round/>
              <a:headEnd/>
              <a:tailEnd/>
            </a:ln>
          </p:spPr>
          <p:txBody>
            <a:bodyPr/>
            <a:lstStyle/>
            <a:p>
              <a:endParaRPr lang="en-US"/>
            </a:p>
          </p:txBody>
        </p:sp>
        <p:sp>
          <p:nvSpPr>
            <p:cNvPr id="26" name="Oval 27"/>
            <p:cNvSpPr>
              <a:spLocks noChangeArrowheads="1"/>
            </p:cNvSpPr>
            <p:nvPr/>
          </p:nvSpPr>
          <p:spPr bwMode="auto">
            <a:xfrm>
              <a:off x="962758" y="3895726"/>
              <a:ext cx="140677" cy="176213"/>
            </a:xfrm>
            <a:prstGeom prst="ellipse">
              <a:avLst/>
            </a:prstGeom>
            <a:solidFill>
              <a:schemeClr val="bg1"/>
            </a:solidFill>
            <a:ln w="9525">
              <a:noFill/>
              <a:round/>
              <a:headEnd/>
              <a:tailEnd/>
            </a:ln>
          </p:spPr>
          <p:txBody>
            <a:bodyPr wrap="none" anchor="ctr"/>
            <a:lstStyle/>
            <a:p>
              <a:endParaRPr lang="en-US">
                <a:solidFill>
                  <a:schemeClr val="tx1"/>
                </a:solidFill>
              </a:endParaRPr>
            </a:p>
          </p:txBody>
        </p:sp>
        <p:sp>
          <p:nvSpPr>
            <p:cNvPr id="27" name="Oval 28"/>
            <p:cNvSpPr>
              <a:spLocks noChangeArrowheads="1"/>
            </p:cNvSpPr>
            <p:nvPr/>
          </p:nvSpPr>
          <p:spPr bwMode="auto">
            <a:xfrm>
              <a:off x="2343150" y="2200276"/>
              <a:ext cx="268165" cy="233363"/>
            </a:xfrm>
            <a:prstGeom prst="ellipse">
              <a:avLst/>
            </a:prstGeom>
            <a:solidFill>
              <a:schemeClr val="bg1"/>
            </a:solidFill>
            <a:ln w="9525">
              <a:noFill/>
              <a:round/>
              <a:headEnd/>
              <a:tailEnd/>
            </a:ln>
          </p:spPr>
          <p:txBody>
            <a:bodyPr wrap="none" anchor="ctr"/>
            <a:lstStyle/>
            <a:p>
              <a:endParaRPr lang="en-US">
                <a:solidFill>
                  <a:schemeClr val="tx1"/>
                </a:solidFill>
              </a:endParaRPr>
            </a:p>
          </p:txBody>
        </p:sp>
        <p:pic>
          <p:nvPicPr>
            <p:cNvPr id="28" name="Picture 29" descr="POES Grayscale"/>
            <p:cNvPicPr>
              <a:picLocks noChangeAspect="1" noChangeArrowheads="1"/>
            </p:cNvPicPr>
            <p:nvPr/>
          </p:nvPicPr>
          <p:blipFill>
            <a:blip r:embed="rId4" cstate="print"/>
            <a:srcRect/>
            <a:stretch>
              <a:fillRect/>
            </a:stretch>
          </p:blipFill>
          <p:spPr bwMode="auto">
            <a:xfrm>
              <a:off x="2265485" y="2228851"/>
              <a:ext cx="404446" cy="219075"/>
            </a:xfrm>
            <a:prstGeom prst="rect">
              <a:avLst/>
            </a:prstGeom>
            <a:noFill/>
            <a:ln w="9525">
              <a:noFill/>
              <a:miter lim="800000"/>
              <a:headEnd/>
              <a:tailEnd/>
            </a:ln>
          </p:spPr>
        </p:pic>
        <p:sp>
          <p:nvSpPr>
            <p:cNvPr id="29" name="Freeform 31"/>
            <p:cNvSpPr>
              <a:spLocks/>
            </p:cNvSpPr>
            <p:nvPr/>
          </p:nvSpPr>
          <p:spPr bwMode="auto">
            <a:xfrm>
              <a:off x="973015" y="2354263"/>
              <a:ext cx="1107831" cy="1833562"/>
            </a:xfrm>
            <a:custGeom>
              <a:avLst/>
              <a:gdLst>
                <a:gd name="T0" fmla="*/ 2147483647 w 756"/>
                <a:gd name="T1" fmla="*/ 2147483647 h 1155"/>
                <a:gd name="T2" fmla="*/ 2147483647 w 756"/>
                <a:gd name="T3" fmla="*/ 2147483647 h 1155"/>
                <a:gd name="T4" fmla="*/ 2147483647 w 756"/>
                <a:gd name="T5" fmla="*/ 2147483647 h 1155"/>
                <a:gd name="T6" fmla="*/ 2147483647 w 756"/>
                <a:gd name="T7" fmla="*/ 2147483647 h 1155"/>
                <a:gd name="T8" fmla="*/ 2147483647 w 756"/>
                <a:gd name="T9" fmla="*/ 2147483647 h 1155"/>
                <a:gd name="T10" fmla="*/ 2147483647 w 756"/>
                <a:gd name="T11" fmla="*/ 2147483647 h 1155"/>
                <a:gd name="T12" fmla="*/ 2147483647 w 756"/>
                <a:gd name="T13" fmla="*/ 2147483647 h 1155"/>
                <a:gd name="T14" fmla="*/ 2147483647 w 756"/>
                <a:gd name="T15" fmla="*/ 2147483647 h 1155"/>
                <a:gd name="T16" fmla="*/ 2147483647 w 756"/>
                <a:gd name="T17" fmla="*/ 2147483647 h 1155"/>
                <a:gd name="T18" fmla="*/ 2147483647 w 756"/>
                <a:gd name="T19" fmla="*/ 2147483647 h 1155"/>
                <a:gd name="T20" fmla="*/ 2147483647 w 756"/>
                <a:gd name="T21" fmla="*/ 0 h 11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6"/>
                <a:gd name="T34" fmla="*/ 0 h 1155"/>
                <a:gd name="T35" fmla="*/ 756 w 756"/>
                <a:gd name="T36" fmla="*/ 1155 h 11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6" h="1155">
                  <a:moveTo>
                    <a:pt x="528" y="1110"/>
                  </a:moveTo>
                  <a:cubicBezTo>
                    <a:pt x="486" y="1122"/>
                    <a:pt x="445" y="1135"/>
                    <a:pt x="396" y="1140"/>
                  </a:cubicBezTo>
                  <a:cubicBezTo>
                    <a:pt x="347" y="1145"/>
                    <a:pt x="288" y="1155"/>
                    <a:pt x="234" y="1140"/>
                  </a:cubicBezTo>
                  <a:cubicBezTo>
                    <a:pt x="180" y="1125"/>
                    <a:pt x="110" y="1094"/>
                    <a:pt x="72" y="1050"/>
                  </a:cubicBezTo>
                  <a:cubicBezTo>
                    <a:pt x="34" y="1006"/>
                    <a:pt x="10" y="941"/>
                    <a:pt x="5" y="876"/>
                  </a:cubicBezTo>
                  <a:cubicBezTo>
                    <a:pt x="0" y="811"/>
                    <a:pt x="20" y="726"/>
                    <a:pt x="42" y="660"/>
                  </a:cubicBezTo>
                  <a:cubicBezTo>
                    <a:pt x="64" y="594"/>
                    <a:pt x="104" y="534"/>
                    <a:pt x="138" y="480"/>
                  </a:cubicBezTo>
                  <a:cubicBezTo>
                    <a:pt x="172" y="426"/>
                    <a:pt x="203" y="383"/>
                    <a:pt x="246" y="336"/>
                  </a:cubicBezTo>
                  <a:cubicBezTo>
                    <a:pt x="289" y="289"/>
                    <a:pt x="338" y="244"/>
                    <a:pt x="396" y="198"/>
                  </a:cubicBezTo>
                  <a:cubicBezTo>
                    <a:pt x="454" y="152"/>
                    <a:pt x="534" y="93"/>
                    <a:pt x="594" y="60"/>
                  </a:cubicBezTo>
                  <a:cubicBezTo>
                    <a:pt x="654" y="27"/>
                    <a:pt x="705" y="13"/>
                    <a:pt x="756" y="0"/>
                  </a:cubicBezTo>
                </a:path>
              </a:pathLst>
            </a:custGeom>
            <a:noFill/>
            <a:ln w="19050" cmpd="sng">
              <a:solidFill>
                <a:schemeClr val="tx1"/>
              </a:solidFill>
              <a:round/>
              <a:headEnd type="triangle" w="med" len="med"/>
              <a:tailEnd type="none" w="med" len="med"/>
            </a:ln>
          </p:spPr>
          <p:txBody>
            <a:bodyPr/>
            <a:lstStyle/>
            <a:p>
              <a:endParaRPr lang="en-US"/>
            </a:p>
          </p:txBody>
        </p:sp>
        <p:sp>
          <p:nvSpPr>
            <p:cNvPr id="30" name="Freeform 32"/>
            <p:cNvSpPr>
              <a:spLocks/>
            </p:cNvSpPr>
            <p:nvPr/>
          </p:nvSpPr>
          <p:spPr bwMode="auto">
            <a:xfrm>
              <a:off x="1043354" y="3206750"/>
              <a:ext cx="1688123" cy="342900"/>
            </a:xfrm>
            <a:custGeom>
              <a:avLst/>
              <a:gdLst>
                <a:gd name="T0" fmla="*/ 0 w 1152"/>
                <a:gd name="T1" fmla="*/ 2147483647 h 216"/>
                <a:gd name="T2" fmla="*/ 2147483647 w 1152"/>
                <a:gd name="T3" fmla="*/ 2147483647 h 216"/>
                <a:gd name="T4" fmla="*/ 2147483647 w 1152"/>
                <a:gd name="T5" fmla="*/ 2147483647 h 216"/>
                <a:gd name="T6" fmla="*/ 2147483647 w 1152"/>
                <a:gd name="T7" fmla="*/ 2147483647 h 216"/>
                <a:gd name="T8" fmla="*/ 2147483647 w 1152"/>
                <a:gd name="T9" fmla="*/ 0 h 216"/>
                <a:gd name="T10" fmla="*/ 0 60000 65536"/>
                <a:gd name="T11" fmla="*/ 0 60000 65536"/>
                <a:gd name="T12" fmla="*/ 0 60000 65536"/>
                <a:gd name="T13" fmla="*/ 0 60000 65536"/>
                <a:gd name="T14" fmla="*/ 0 60000 65536"/>
                <a:gd name="T15" fmla="*/ 0 w 1152"/>
                <a:gd name="T16" fmla="*/ 0 h 216"/>
                <a:gd name="T17" fmla="*/ 1152 w 1152"/>
                <a:gd name="T18" fmla="*/ 216 h 216"/>
              </a:gdLst>
              <a:ahLst/>
              <a:cxnLst>
                <a:cxn ang="T10">
                  <a:pos x="T0" y="T1"/>
                </a:cxn>
                <a:cxn ang="T11">
                  <a:pos x="T2" y="T3"/>
                </a:cxn>
                <a:cxn ang="T12">
                  <a:pos x="T4" y="T5"/>
                </a:cxn>
                <a:cxn ang="T13">
                  <a:pos x="T6" y="T7"/>
                </a:cxn>
                <a:cxn ang="T14">
                  <a:pos x="T8" y="T9"/>
                </a:cxn>
              </a:cxnLst>
              <a:rect l="T15" t="T16" r="T17" b="T18"/>
              <a:pathLst>
                <a:path w="1152" h="216">
                  <a:moveTo>
                    <a:pt x="0" y="18"/>
                  </a:moveTo>
                  <a:cubicBezTo>
                    <a:pt x="41" y="44"/>
                    <a:pt x="145" y="144"/>
                    <a:pt x="246" y="176"/>
                  </a:cubicBezTo>
                  <a:cubicBezTo>
                    <a:pt x="347" y="208"/>
                    <a:pt x="490" y="216"/>
                    <a:pt x="606" y="210"/>
                  </a:cubicBezTo>
                  <a:cubicBezTo>
                    <a:pt x="740" y="200"/>
                    <a:pt x="851" y="175"/>
                    <a:pt x="942" y="140"/>
                  </a:cubicBezTo>
                  <a:cubicBezTo>
                    <a:pt x="1033" y="105"/>
                    <a:pt x="1108" y="29"/>
                    <a:pt x="1152" y="0"/>
                  </a:cubicBezTo>
                </a:path>
              </a:pathLst>
            </a:custGeom>
            <a:noFill/>
            <a:ln w="19050" cmpd="sng">
              <a:solidFill>
                <a:schemeClr val="tx1"/>
              </a:solidFill>
              <a:round/>
              <a:headEnd/>
              <a:tailEnd/>
            </a:ln>
          </p:spPr>
          <p:txBody>
            <a:bodyPr/>
            <a:lstStyle/>
            <a:p>
              <a:endParaRPr lang="en-US"/>
            </a:p>
          </p:txBody>
        </p:sp>
        <p:pic>
          <p:nvPicPr>
            <p:cNvPr id="31" name="Picture 33" descr="POES Grayscale"/>
            <p:cNvPicPr>
              <a:picLocks noChangeAspect="1" noChangeArrowheads="1"/>
            </p:cNvPicPr>
            <p:nvPr/>
          </p:nvPicPr>
          <p:blipFill>
            <a:blip r:embed="rId5" cstate="print"/>
            <a:srcRect/>
            <a:stretch>
              <a:fillRect/>
            </a:stretch>
          </p:blipFill>
          <p:spPr bwMode="auto">
            <a:xfrm rot="2489789">
              <a:off x="797169" y="3819525"/>
              <a:ext cx="404446" cy="219075"/>
            </a:xfrm>
            <a:prstGeom prst="rect">
              <a:avLst/>
            </a:prstGeom>
            <a:noFill/>
            <a:ln w="9525">
              <a:noFill/>
              <a:miter lim="800000"/>
              <a:headEnd/>
              <a:tailEnd/>
            </a:ln>
          </p:spPr>
        </p:pic>
        <p:sp>
          <p:nvSpPr>
            <p:cNvPr id="32" name="Text Box 35"/>
            <p:cNvSpPr txBox="1">
              <a:spLocks noChangeArrowheads="1"/>
            </p:cNvSpPr>
            <p:nvPr/>
          </p:nvSpPr>
          <p:spPr bwMode="auto">
            <a:xfrm>
              <a:off x="619159" y="2117725"/>
              <a:ext cx="780984" cy="400110"/>
            </a:xfrm>
            <a:prstGeom prst="rect">
              <a:avLst/>
            </a:prstGeom>
            <a:noFill/>
            <a:ln w="9525">
              <a:noFill/>
              <a:miter lim="800000"/>
              <a:headEnd/>
              <a:tailEnd/>
            </a:ln>
          </p:spPr>
          <p:txBody>
            <a:bodyPr wrap="none">
              <a:spAutoFit/>
            </a:bodyPr>
            <a:lstStyle/>
            <a:p>
              <a:pPr algn="ctr"/>
              <a:r>
                <a:rPr lang="en-US" sz="1000">
                  <a:solidFill>
                    <a:schemeClr val="tx1"/>
                  </a:solidFill>
                  <a:latin typeface="Arial" charset="0"/>
                </a:rPr>
                <a:t>Fairbanks,</a:t>
              </a:r>
            </a:p>
            <a:p>
              <a:pPr algn="ctr"/>
              <a:r>
                <a:rPr lang="en-US" sz="1000">
                  <a:solidFill>
                    <a:schemeClr val="tx1"/>
                  </a:solidFill>
                  <a:latin typeface="Arial" charset="0"/>
                </a:rPr>
                <a:t>Alaska</a:t>
              </a:r>
            </a:p>
          </p:txBody>
        </p:sp>
        <p:sp>
          <p:nvSpPr>
            <p:cNvPr id="33" name="Text Box 36"/>
            <p:cNvSpPr txBox="1">
              <a:spLocks noChangeArrowheads="1"/>
            </p:cNvSpPr>
            <p:nvPr/>
          </p:nvSpPr>
          <p:spPr bwMode="auto">
            <a:xfrm>
              <a:off x="2917028" y="2376488"/>
              <a:ext cx="675185" cy="400110"/>
            </a:xfrm>
            <a:prstGeom prst="rect">
              <a:avLst/>
            </a:prstGeom>
            <a:noFill/>
            <a:ln w="9525">
              <a:noFill/>
              <a:miter lim="800000"/>
              <a:headEnd/>
              <a:tailEnd/>
            </a:ln>
          </p:spPr>
          <p:txBody>
            <a:bodyPr wrap="none">
              <a:spAutoFit/>
            </a:bodyPr>
            <a:lstStyle/>
            <a:p>
              <a:pPr algn="ctr"/>
              <a:r>
                <a:rPr lang="en-US" sz="1000">
                  <a:solidFill>
                    <a:schemeClr val="tx1"/>
                  </a:solidFill>
                  <a:latin typeface="Arial" charset="0"/>
                </a:rPr>
                <a:t>Wallops,</a:t>
              </a:r>
            </a:p>
            <a:p>
              <a:pPr algn="ctr"/>
              <a:r>
                <a:rPr lang="en-US" sz="1000">
                  <a:solidFill>
                    <a:schemeClr val="tx1"/>
                  </a:solidFill>
                  <a:latin typeface="Arial" charset="0"/>
                </a:rPr>
                <a:t>Virginia</a:t>
              </a:r>
            </a:p>
          </p:txBody>
        </p:sp>
        <p:sp>
          <p:nvSpPr>
            <p:cNvPr id="34" name="Line 37"/>
            <p:cNvSpPr>
              <a:spLocks noChangeShapeType="1"/>
            </p:cNvSpPr>
            <p:nvPr/>
          </p:nvSpPr>
          <p:spPr bwMode="auto">
            <a:xfrm>
              <a:off x="1222131" y="2363788"/>
              <a:ext cx="413238" cy="342900"/>
            </a:xfrm>
            <a:prstGeom prst="line">
              <a:avLst/>
            </a:prstGeom>
            <a:noFill/>
            <a:ln w="9525">
              <a:solidFill>
                <a:schemeClr val="tx1"/>
              </a:solidFill>
              <a:round/>
              <a:headEnd/>
              <a:tailEnd type="triangle" w="med" len="med"/>
            </a:ln>
          </p:spPr>
          <p:txBody>
            <a:bodyPr/>
            <a:lstStyle/>
            <a:p>
              <a:endParaRPr lang="en-US"/>
            </a:p>
          </p:txBody>
        </p:sp>
        <p:sp>
          <p:nvSpPr>
            <p:cNvPr id="35" name="Line 38"/>
            <p:cNvSpPr>
              <a:spLocks noChangeShapeType="1"/>
            </p:cNvSpPr>
            <p:nvPr/>
          </p:nvSpPr>
          <p:spPr bwMode="auto">
            <a:xfrm flipH="1">
              <a:off x="2127739" y="2630488"/>
              <a:ext cx="861646" cy="342900"/>
            </a:xfrm>
            <a:prstGeom prst="line">
              <a:avLst/>
            </a:prstGeom>
            <a:noFill/>
            <a:ln w="9525">
              <a:solidFill>
                <a:schemeClr val="tx1"/>
              </a:solidFill>
              <a:round/>
              <a:headEnd/>
              <a:tailEnd type="triangle" w="med" len="med"/>
            </a:ln>
          </p:spPr>
          <p:txBody>
            <a:bodyPr/>
            <a:lstStyle/>
            <a:p>
              <a:endParaRPr lang="en-US"/>
            </a:p>
          </p:txBody>
        </p:sp>
        <p:sp>
          <p:nvSpPr>
            <p:cNvPr id="36" name="Text Box 39"/>
            <p:cNvSpPr txBox="1">
              <a:spLocks noChangeArrowheads="1"/>
            </p:cNvSpPr>
            <p:nvPr/>
          </p:nvSpPr>
          <p:spPr bwMode="auto">
            <a:xfrm>
              <a:off x="1345223" y="2698751"/>
              <a:ext cx="867508" cy="549275"/>
            </a:xfrm>
            <a:prstGeom prst="rect">
              <a:avLst/>
            </a:prstGeom>
            <a:noFill/>
            <a:ln w="9525">
              <a:noFill/>
              <a:miter lim="800000"/>
              <a:headEnd/>
              <a:tailEnd/>
            </a:ln>
          </p:spPr>
          <p:txBody>
            <a:bodyPr>
              <a:spAutoFit/>
            </a:bodyPr>
            <a:lstStyle/>
            <a:p>
              <a:pPr algn="ctr"/>
              <a:r>
                <a:rPr lang="en-US" sz="1000" dirty="0">
                  <a:solidFill>
                    <a:schemeClr val="tx1"/>
                  </a:solidFill>
                  <a:latin typeface="Arial" charset="0"/>
                </a:rPr>
                <a:t>Data Acquisition Sites</a:t>
              </a:r>
            </a:p>
          </p:txBody>
        </p:sp>
      </p:grpSp>
      <p:sp>
        <p:nvSpPr>
          <p:cNvPr id="37" name="Rectangle 16"/>
          <p:cNvSpPr>
            <a:spLocks noChangeArrowheads="1"/>
          </p:cNvSpPr>
          <p:nvPr/>
        </p:nvSpPr>
        <p:spPr bwMode="auto">
          <a:xfrm>
            <a:off x="5029200" y="5636770"/>
            <a:ext cx="3962400" cy="1089529"/>
          </a:xfrm>
          <a:prstGeom prst="rect">
            <a:avLst/>
          </a:prstGeom>
          <a:noFill/>
          <a:ln w="9525">
            <a:noFill/>
            <a:miter lim="800000"/>
            <a:headEnd/>
            <a:tailEnd/>
          </a:ln>
        </p:spPr>
        <p:txBody>
          <a:bodyPr wrap="square">
            <a:spAutoFit/>
          </a:bodyPr>
          <a:lstStyle/>
          <a:p>
            <a:pPr marL="114300" indent="-114300">
              <a:lnSpc>
                <a:spcPct val="90000"/>
              </a:lnSpc>
              <a:spcBef>
                <a:spcPct val="50000"/>
              </a:spcBef>
              <a:buFont typeface="Arial" charset="0"/>
              <a:buChar char="•"/>
            </a:pPr>
            <a:r>
              <a:rPr lang="en-US" dirty="0" smtClean="0"/>
              <a:t>Primary source of data for longer term weather prediction, global environmental monitoring, and long-term predictions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990600" y="1219200"/>
            <a:ext cx="6629400" cy="5179772"/>
          </a:xfrm>
          <a:prstGeom prst="rect">
            <a:avLst/>
          </a:prstGeom>
          <a:ln>
            <a:headEnd/>
            <a:tailEnd/>
          </a:ln>
        </p:spPr>
        <p:style>
          <a:lnRef idx="1">
            <a:schemeClr val="dk1"/>
          </a:lnRef>
          <a:fillRef idx="3">
            <a:schemeClr val="dk1"/>
          </a:fillRef>
          <a:effectRef idx="2">
            <a:schemeClr val="dk1"/>
          </a:effectRef>
          <a:fontRef idx="minor">
            <a:schemeClr val="lt1"/>
          </a:fontRef>
        </p:style>
      </p:pic>
      <p:sp>
        <p:nvSpPr>
          <p:cNvPr id="10" name="Rectangular Callout 7"/>
          <p:cNvSpPr>
            <a:spLocks noChangeArrowheads="1"/>
          </p:cNvSpPr>
          <p:nvPr/>
        </p:nvSpPr>
        <p:spPr bwMode="auto">
          <a:xfrm>
            <a:off x="4267200" y="4343400"/>
            <a:ext cx="3124200" cy="742950"/>
          </a:xfrm>
          <a:prstGeom prst="wedgeRectCallout">
            <a:avLst>
              <a:gd name="adj1" fmla="val -90984"/>
              <a:gd name="adj2" fmla="val 39159"/>
            </a:avLst>
          </a:prstGeom>
          <a:ln>
            <a:headEnd/>
            <a:tailEnd/>
          </a:ln>
        </p:spPr>
        <p:style>
          <a:lnRef idx="0">
            <a:schemeClr val="accent5"/>
          </a:lnRef>
          <a:fillRef idx="3">
            <a:schemeClr val="accent5"/>
          </a:fillRef>
          <a:effectRef idx="3">
            <a:schemeClr val="accent5"/>
          </a:effectRef>
          <a:fontRef idx="minor">
            <a:schemeClr val="lt1"/>
          </a:fontRef>
        </p:style>
        <p:txBody>
          <a:bodyPr/>
          <a:lstStyle/>
          <a:p>
            <a:pPr>
              <a:lnSpc>
                <a:spcPct val="90000"/>
              </a:lnSpc>
              <a:spcBef>
                <a:spcPct val="20000"/>
              </a:spcBef>
            </a:pPr>
            <a:r>
              <a:rPr lang="en-US" sz="1400" dirty="0">
                <a:solidFill>
                  <a:schemeClr val="tx1"/>
                </a:solidFill>
              </a:rPr>
              <a:t>NPP Launch Oct., 2011;  Ops Apr., 2013</a:t>
            </a:r>
          </a:p>
          <a:p>
            <a:pPr>
              <a:lnSpc>
                <a:spcPct val="90000"/>
              </a:lnSpc>
              <a:spcBef>
                <a:spcPct val="20000"/>
              </a:spcBef>
            </a:pPr>
            <a:r>
              <a:rPr lang="en-US" sz="1400" dirty="0">
                <a:solidFill>
                  <a:schemeClr val="tx1"/>
                </a:solidFill>
              </a:rPr>
              <a:t>However, NCEP plans to use some </a:t>
            </a:r>
            <a:r>
              <a:rPr lang="en-US" sz="1400" dirty="0" smtClean="0">
                <a:solidFill>
                  <a:schemeClr val="tx1"/>
                </a:solidFill>
              </a:rPr>
              <a:t>ATMS radiance data </a:t>
            </a:r>
            <a:r>
              <a:rPr lang="en-US" sz="1400" dirty="0">
                <a:solidFill>
                  <a:schemeClr val="tx1"/>
                </a:solidFill>
              </a:rPr>
              <a:t>in ops </a:t>
            </a:r>
            <a:r>
              <a:rPr lang="en-US" sz="1400" dirty="0" smtClean="0">
                <a:solidFill>
                  <a:schemeClr val="tx1"/>
                </a:solidFill>
              </a:rPr>
              <a:t>GFS in June, </a:t>
            </a:r>
            <a:r>
              <a:rPr lang="en-US" sz="1400" dirty="0">
                <a:solidFill>
                  <a:schemeClr val="tx1"/>
                </a:solidFill>
              </a:rPr>
              <a:t>2012</a:t>
            </a:r>
          </a:p>
        </p:txBody>
      </p:sp>
      <p:sp>
        <p:nvSpPr>
          <p:cNvPr id="11" name="Title 1"/>
          <p:cNvSpPr txBox="1">
            <a:spLocks/>
          </p:cNvSpPr>
          <p:nvPr/>
        </p:nvSpPr>
        <p:spPr>
          <a:xfrm>
            <a:off x="457200" y="228600"/>
            <a:ext cx="8229600" cy="715962"/>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POES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Flyout</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Schedule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TextBox 11"/>
          <p:cNvSpPr txBox="1"/>
          <p:nvPr/>
        </p:nvSpPr>
        <p:spPr>
          <a:xfrm>
            <a:off x="3810001" y="2819400"/>
            <a:ext cx="2666999" cy="73866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400" dirty="0" smtClean="0">
                <a:solidFill>
                  <a:schemeClr val="tx1"/>
                </a:solidFill>
              </a:rPr>
              <a:t>Two more DMSP (19,20) in future.  DWSS  canceled (Defense Weather Satellite System)</a:t>
            </a:r>
            <a:endParaRPr lang="en-US" sz="1400" dirty="0">
              <a:solidFill>
                <a:schemeClr val="tx1"/>
              </a:solidFill>
            </a:endParaRPr>
          </a:p>
        </p:txBody>
      </p:sp>
      <p:sp>
        <p:nvSpPr>
          <p:cNvPr id="14" name="Rectangular Callout 7"/>
          <p:cNvSpPr>
            <a:spLocks noChangeArrowheads="1"/>
          </p:cNvSpPr>
          <p:nvPr/>
        </p:nvSpPr>
        <p:spPr bwMode="auto">
          <a:xfrm>
            <a:off x="6096000" y="3600450"/>
            <a:ext cx="914400" cy="685800"/>
          </a:xfrm>
          <a:prstGeom prst="wedgeRectCallout">
            <a:avLst>
              <a:gd name="adj1" fmla="val -377347"/>
              <a:gd name="adj2" fmla="val 35831"/>
            </a:avLst>
          </a:prstGeom>
          <a:solidFill>
            <a:srgbClr val="006600"/>
          </a:solidFill>
          <a:ln>
            <a:headEnd/>
            <a:tailEnd/>
          </a:ln>
        </p:spPr>
        <p:style>
          <a:lnRef idx="0">
            <a:schemeClr val="accent3"/>
          </a:lnRef>
          <a:fillRef idx="3">
            <a:schemeClr val="accent3"/>
          </a:fillRef>
          <a:effectRef idx="3">
            <a:schemeClr val="accent3"/>
          </a:effectRef>
          <a:fontRef idx="minor">
            <a:schemeClr val="lt1"/>
          </a:fontRef>
        </p:style>
        <p:txBody>
          <a:bodyPr/>
          <a:lstStyle/>
          <a:p>
            <a:pPr>
              <a:lnSpc>
                <a:spcPct val="90000"/>
              </a:lnSpc>
              <a:spcBef>
                <a:spcPct val="20000"/>
              </a:spcBef>
            </a:pPr>
            <a:r>
              <a:rPr lang="en-US" sz="1400" dirty="0" smtClean="0">
                <a:solidFill>
                  <a:schemeClr val="tx1"/>
                </a:solidFill>
              </a:rPr>
              <a:t>METOP-B Launch in July, 2012</a:t>
            </a:r>
            <a:endParaRPr lang="en-US" sz="1400" dirty="0">
              <a:solidFill>
                <a:schemeClr val="tx1"/>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18" name="Group 246"/>
          <p:cNvGraphicFramePr>
            <a:graphicFrameLocks noGrp="1"/>
          </p:cNvGraphicFramePr>
          <p:nvPr>
            <p:ph/>
          </p:nvPr>
        </p:nvGraphicFramePr>
        <p:xfrm>
          <a:off x="5410201" y="152400"/>
          <a:ext cx="3276599" cy="1005840"/>
        </p:xfrm>
        <a:graphic>
          <a:graphicData uri="http://schemas.openxmlformats.org/drawingml/2006/table">
            <a:tbl>
              <a:tblPr/>
              <a:tblGrid>
                <a:gridCol w="2630385"/>
                <a:gridCol w="646214"/>
              </a:tblGrid>
              <a:tr h="18288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G</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18288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Spacecraft Issue but no User Impact</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S/C</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18288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 with Limitation</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Y</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8288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Non-Operational</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R</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18288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Not Applicable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N/A</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sp>
        <p:nvSpPr>
          <p:cNvPr id="7" name="Title 1"/>
          <p:cNvSpPr txBox="1">
            <a:spLocks/>
          </p:cNvSpPr>
          <p:nvPr/>
        </p:nvSpPr>
        <p:spPr>
          <a:xfrm>
            <a:off x="152400" y="153988"/>
            <a:ext cx="8991600" cy="1236662"/>
          </a:xfrm>
          <a:prstGeom prst="rect">
            <a:avLst/>
          </a:prstGeom>
        </p:spPr>
        <p:txBody>
          <a:bodyPr>
            <a:normAutofit/>
          </a:bodyPr>
          <a:lstStyle/>
          <a:p>
            <a:pPr defTabSz="966788" eaLnBrk="0" hangingPunct="0">
              <a:defRPr/>
            </a:pPr>
            <a:r>
              <a:rPr lang="en-US" sz="3000" kern="0" dirty="0">
                <a:latin typeface="+mj-lt"/>
                <a:ea typeface="+mj-ea"/>
                <a:cs typeface="+mj-cs"/>
              </a:rPr>
              <a:t>POES Status </a:t>
            </a:r>
            <a:r>
              <a:rPr lang="en-US" sz="3000" kern="0" dirty="0" smtClean="0">
                <a:latin typeface="+mj-lt"/>
                <a:ea typeface="+mj-ea"/>
                <a:cs typeface="+mj-cs"/>
              </a:rPr>
              <a:t>(May 1, </a:t>
            </a:r>
            <a:r>
              <a:rPr lang="en-US" sz="3000" kern="0" dirty="0">
                <a:latin typeface="+mj-lt"/>
                <a:ea typeface="+mj-ea"/>
                <a:cs typeface="+mj-cs"/>
              </a:rPr>
              <a:t>2012)</a:t>
            </a:r>
            <a:br>
              <a:rPr lang="en-US" sz="3000" kern="0" dirty="0">
                <a:latin typeface="+mj-lt"/>
                <a:ea typeface="+mj-ea"/>
                <a:cs typeface="+mj-cs"/>
              </a:rPr>
            </a:br>
            <a:r>
              <a:rPr lang="en-US" sz="2000" kern="0" dirty="0">
                <a:latin typeface="+mj-lt"/>
                <a:ea typeface="+mj-ea"/>
                <a:cs typeface="+mj-cs"/>
              </a:rPr>
              <a:t>http://www.oso.noaa.gov/poesstatus/index.asp</a:t>
            </a:r>
          </a:p>
        </p:txBody>
      </p:sp>
      <p:graphicFrame>
        <p:nvGraphicFramePr>
          <p:cNvPr id="8" name="Group 248"/>
          <p:cNvGraphicFramePr>
            <a:graphicFrameLocks noGrp="1"/>
          </p:cNvGraphicFramePr>
          <p:nvPr/>
        </p:nvGraphicFramePr>
        <p:xfrm>
          <a:off x="276225" y="1350325"/>
          <a:ext cx="8628063" cy="4974275"/>
        </p:xfrm>
        <a:graphic>
          <a:graphicData uri="http://schemas.openxmlformats.org/drawingml/2006/table">
            <a:tbl>
              <a:tblPr>
                <a:effectLst>
                  <a:outerShdw sx="1000" sy="1000" algn="ctr" rotWithShape="0">
                    <a:srgbClr val="000000"/>
                  </a:outerShdw>
                </a:effectLst>
              </a:tblPr>
              <a:tblGrid>
                <a:gridCol w="1722438"/>
                <a:gridCol w="1152525"/>
                <a:gridCol w="1150937"/>
                <a:gridCol w="1150938"/>
                <a:gridCol w="1147762"/>
                <a:gridCol w="1152525"/>
                <a:gridCol w="1150938"/>
              </a:tblGrid>
              <a:tr h="2571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Spacecraft Subsystems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METOP-A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NOAA-19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NOAA-18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NOAA-17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NOAA-16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NOAA-15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01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Launch Date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Oct 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Feb 2009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May 2005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Jun 2002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Sep 2000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May 1998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70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Operational Date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May 2007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Jun 2009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Aug 2005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Oct 2002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Mar 2001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Dec 1998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01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Mission Data Category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Primary (AM)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Primary (PM)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Secondary (PM)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Secondary (AM)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Secondary (PM)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Secondary (AM)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Payload Instruments</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AVHRR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rPr>
                        <a:t>R (11)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Y(20)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HIRS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 (3)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Y(14)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rPr>
                        <a:t>R (6)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301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AMSU-A1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Y(26)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rPr>
                        <a:t>R (4)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Y(21)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AMSU-A2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270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AMSU-B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endParaRPr kumimoji="0" lang="en-US" sz="1000" b="1" i="0" u="none" strike="noStrike" cap="none" normalizeH="0" baseline="0" smtClean="0">
                        <a:ln>
                          <a:noFill/>
                        </a:ln>
                        <a:solidFill>
                          <a:schemeClr val="bg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 (9)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rPr>
                        <a:t>R (12)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301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MHS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SBUV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S/C (9)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Spacecraft Subsystems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Telemetry, Command &amp;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ADACS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 (7)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EPS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01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rPr>
                        <a:t>Thermal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Y(22)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Communications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 (1)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S/C (5)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Y(23)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APT/LRPT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rPr>
                        <a:t>R (2)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rPr>
                        <a:t>R(18)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Y(19)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Y(24)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18" name="Group 246"/>
          <p:cNvGraphicFramePr>
            <a:graphicFrameLocks noGrp="1"/>
          </p:cNvGraphicFramePr>
          <p:nvPr>
            <p:ph/>
          </p:nvPr>
        </p:nvGraphicFramePr>
        <p:xfrm>
          <a:off x="5410201" y="152400"/>
          <a:ext cx="3276599" cy="1005840"/>
        </p:xfrm>
        <a:graphic>
          <a:graphicData uri="http://schemas.openxmlformats.org/drawingml/2006/table">
            <a:tbl>
              <a:tblPr/>
              <a:tblGrid>
                <a:gridCol w="2630385"/>
                <a:gridCol w="646214"/>
              </a:tblGrid>
              <a:tr h="18288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G</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18288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Spacecraft Issue but no User Impact</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S/C</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18288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 with Limitation</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Y</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8288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Non-Operational</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R</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18288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Not Applicable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N/A</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sp>
        <p:nvSpPr>
          <p:cNvPr id="7" name="Title 1"/>
          <p:cNvSpPr txBox="1">
            <a:spLocks/>
          </p:cNvSpPr>
          <p:nvPr/>
        </p:nvSpPr>
        <p:spPr>
          <a:xfrm>
            <a:off x="152400" y="153988"/>
            <a:ext cx="8991600" cy="1236662"/>
          </a:xfrm>
          <a:prstGeom prst="rect">
            <a:avLst/>
          </a:prstGeom>
        </p:spPr>
        <p:txBody>
          <a:bodyPr>
            <a:normAutofit/>
          </a:bodyPr>
          <a:lstStyle/>
          <a:p>
            <a:pPr defTabSz="966788" eaLnBrk="0" hangingPunct="0">
              <a:defRPr/>
            </a:pPr>
            <a:r>
              <a:rPr lang="en-US" sz="3000" kern="0" dirty="0">
                <a:latin typeface="+mj-lt"/>
                <a:ea typeface="+mj-ea"/>
                <a:cs typeface="+mj-cs"/>
              </a:rPr>
              <a:t>POES Status </a:t>
            </a:r>
            <a:r>
              <a:rPr lang="en-US" sz="3000" kern="0" dirty="0" smtClean="0">
                <a:latin typeface="+mj-lt"/>
                <a:ea typeface="+mj-ea"/>
                <a:cs typeface="+mj-cs"/>
              </a:rPr>
              <a:t>(May 1, </a:t>
            </a:r>
            <a:r>
              <a:rPr lang="en-US" sz="3000" kern="0" dirty="0">
                <a:latin typeface="+mj-lt"/>
                <a:ea typeface="+mj-ea"/>
                <a:cs typeface="+mj-cs"/>
              </a:rPr>
              <a:t>2012)</a:t>
            </a:r>
            <a:br>
              <a:rPr lang="en-US" sz="3000" kern="0" dirty="0">
                <a:latin typeface="+mj-lt"/>
                <a:ea typeface="+mj-ea"/>
                <a:cs typeface="+mj-cs"/>
              </a:rPr>
            </a:br>
            <a:r>
              <a:rPr lang="en-US" sz="2000" kern="0" dirty="0">
                <a:latin typeface="+mj-lt"/>
                <a:ea typeface="+mj-ea"/>
                <a:cs typeface="+mj-cs"/>
              </a:rPr>
              <a:t>http://www.oso.noaa.gov/poesstatus/index.asp</a:t>
            </a:r>
          </a:p>
        </p:txBody>
      </p:sp>
      <p:graphicFrame>
        <p:nvGraphicFramePr>
          <p:cNvPr id="8" name="Group 248"/>
          <p:cNvGraphicFramePr>
            <a:graphicFrameLocks noGrp="1"/>
          </p:cNvGraphicFramePr>
          <p:nvPr/>
        </p:nvGraphicFramePr>
        <p:xfrm>
          <a:off x="276225" y="1350325"/>
          <a:ext cx="8628063" cy="4974275"/>
        </p:xfrm>
        <a:graphic>
          <a:graphicData uri="http://schemas.openxmlformats.org/drawingml/2006/table">
            <a:tbl>
              <a:tblPr>
                <a:effectLst>
                  <a:outerShdw sx="1000" sy="1000" algn="ctr" rotWithShape="0">
                    <a:srgbClr val="000000"/>
                  </a:outerShdw>
                </a:effectLst>
              </a:tblPr>
              <a:tblGrid>
                <a:gridCol w="1722438"/>
                <a:gridCol w="1152525"/>
                <a:gridCol w="1150937"/>
                <a:gridCol w="1150938"/>
                <a:gridCol w="1147762"/>
                <a:gridCol w="1152525"/>
                <a:gridCol w="1150938"/>
              </a:tblGrid>
              <a:tr h="2571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Spacecraft Subsystems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METOP-A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NOAA-19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NOAA-18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NOAA-17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NOAA-16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NOAA-15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01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Launch Date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Oct 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Feb 2009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May 2005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Jun 2002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Sep 2000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May 1998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70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Operational Date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May 2007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Jun 2009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Aug 2005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Oct 2002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Mar 2001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Dec 1998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01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Mission Data Category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Primary (AM)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Primary (PM)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Secondary (PM)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Secondary (AM)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Secondary (PM)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Secondary (AM)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Payload Instruments</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AVHRR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rPr>
                        <a:t>R (11)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Y(20)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HIRS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 (3)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Y(14)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rPr>
                        <a:t>R (6)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301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AMSU-A1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Y(26)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rPr>
                        <a:t>R (4)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Y(21)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AMSU-A2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270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AMSU-B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endParaRPr kumimoji="0" lang="en-US" sz="1000" b="1" i="0" u="none" strike="noStrike" cap="none" normalizeH="0" baseline="0" smtClean="0">
                        <a:ln>
                          <a:noFill/>
                        </a:ln>
                        <a:solidFill>
                          <a:schemeClr val="bg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 (9)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rPr>
                        <a:t>R (12)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301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MHS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SBUV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S/C (9)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Spacecraft Subsystems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Telemetry, Command &amp;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ADACS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 (7)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EPS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01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smtClean="0">
                          <a:ln>
                            <a:noFill/>
                          </a:ln>
                          <a:solidFill>
                            <a:schemeClr val="tx1"/>
                          </a:solidFill>
                          <a:effectLst/>
                          <a:latin typeface="Times New Roman" pitchFamily="18" charset="0"/>
                        </a:rPr>
                        <a:t>Thermal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Y(22)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Communications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 (1)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S/C (5)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Y(23)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APT/LRPT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rPr>
                        <a:t>R (2)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rPr>
                        <a:t>R(18)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286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SAR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Y(19)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Y(24)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
        <p:nvSpPr>
          <p:cNvPr id="9" name="Rectangle 3"/>
          <p:cNvSpPr>
            <a:spLocks noChangeArrowheads="1"/>
          </p:cNvSpPr>
          <p:nvPr/>
        </p:nvSpPr>
        <p:spPr bwMode="auto">
          <a:xfrm>
            <a:off x="4495800" y="6400800"/>
            <a:ext cx="184150" cy="517525"/>
          </a:xfrm>
          <a:prstGeom prst="rect">
            <a:avLst/>
          </a:prstGeom>
          <a:noFill/>
          <a:ln w="12700">
            <a:noFill/>
            <a:miter lim="800000"/>
            <a:headEnd/>
            <a:tailEnd/>
          </a:ln>
          <a:effectLst/>
        </p:spPr>
        <p:txBody>
          <a:bodyPr wrap="none">
            <a:spAutoFit/>
          </a:bodyPr>
          <a:lstStyle/>
          <a:p>
            <a:endParaRPr lang="en-US" sz="1400">
              <a:solidFill>
                <a:srgbClr val="000000"/>
              </a:solidFill>
              <a:latin typeface="Symbol" pitchFamily="18" charset="2"/>
            </a:endParaRPr>
          </a:p>
          <a:p>
            <a:endParaRPr lang="en-US" sz="1400">
              <a:solidFill>
                <a:srgbClr val="000000"/>
              </a:solidFill>
              <a:latin typeface="Symbol" pitchFamily="18" charset="2"/>
            </a:endParaRPr>
          </a:p>
        </p:txBody>
      </p:sp>
      <p:sp>
        <p:nvSpPr>
          <p:cNvPr id="18" name="Line Callout 1 17"/>
          <p:cNvSpPr/>
          <p:nvPr/>
        </p:nvSpPr>
        <p:spPr>
          <a:xfrm>
            <a:off x="3276600" y="5638800"/>
            <a:ext cx="2514600" cy="609600"/>
          </a:xfrm>
          <a:prstGeom prst="borderCallout1">
            <a:avLst>
              <a:gd name="adj1" fmla="val 50825"/>
              <a:gd name="adj2" fmla="val -205"/>
              <a:gd name="adj3" fmla="val 56734"/>
              <a:gd name="adj4" fmla="val -880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dirty="0" smtClean="0">
                <a:solidFill>
                  <a:schemeClr val="tx1"/>
                </a:solidFill>
              </a:rPr>
              <a:t>Transmitter off, no LRPT</a:t>
            </a:r>
          </a:p>
        </p:txBody>
      </p:sp>
      <p:sp>
        <p:nvSpPr>
          <p:cNvPr id="20" name="Line Callout 1 19"/>
          <p:cNvSpPr/>
          <p:nvPr/>
        </p:nvSpPr>
        <p:spPr>
          <a:xfrm>
            <a:off x="2133600" y="2590800"/>
            <a:ext cx="3200400" cy="1066800"/>
          </a:xfrm>
          <a:prstGeom prst="borderCallout1">
            <a:avLst>
              <a:gd name="adj1" fmla="val 50637"/>
              <a:gd name="adj2" fmla="val 100287"/>
              <a:gd name="adj3" fmla="val 11103"/>
              <a:gd name="adj4" fmla="val 11272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9000"/>
              </a:lnSpc>
            </a:pPr>
            <a:r>
              <a:rPr lang="en-US" dirty="0" smtClean="0">
                <a:solidFill>
                  <a:schemeClr val="tx1"/>
                </a:solidFill>
              </a:rPr>
              <a:t>AVHRR Scan Motor Failed</a:t>
            </a:r>
          </a:p>
          <a:p>
            <a:pPr>
              <a:lnSpc>
                <a:spcPct val="89000"/>
              </a:lnSpc>
            </a:pPr>
            <a:endParaRPr lang="en-US" dirty="0" smtClean="0">
              <a:solidFill>
                <a:schemeClr val="tx1"/>
              </a:solidFill>
            </a:endParaRPr>
          </a:p>
          <a:p>
            <a:pPr>
              <a:lnSpc>
                <a:spcPct val="89000"/>
              </a:lnSpc>
            </a:pPr>
            <a:r>
              <a:rPr lang="en-US" dirty="0" smtClean="0">
                <a:solidFill>
                  <a:schemeClr val="tx1"/>
                </a:solidFill>
              </a:rPr>
              <a:t>AMSU –A1 Scan Motor Failed</a:t>
            </a:r>
          </a:p>
          <a:p>
            <a:pPr>
              <a:lnSpc>
                <a:spcPct val="89000"/>
              </a:lnSpc>
            </a:pPr>
            <a:r>
              <a:rPr lang="en-US" dirty="0" smtClean="0">
                <a:solidFill>
                  <a:schemeClr val="tx1"/>
                </a:solidFill>
              </a:rPr>
              <a:t>N15 still available to users</a:t>
            </a:r>
          </a:p>
        </p:txBody>
      </p:sp>
      <p:sp>
        <p:nvSpPr>
          <p:cNvPr id="21" name="Line Callout 1 20"/>
          <p:cNvSpPr/>
          <p:nvPr/>
        </p:nvSpPr>
        <p:spPr>
          <a:xfrm>
            <a:off x="5486400" y="2590800"/>
            <a:ext cx="3124200" cy="533400"/>
          </a:xfrm>
          <a:prstGeom prst="borderCallout1">
            <a:avLst>
              <a:gd name="adj1" fmla="val 49771"/>
              <a:gd name="adj2" fmla="val 18"/>
              <a:gd name="adj3" fmla="val 55095"/>
              <a:gd name="adj4" fmla="val -1226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89000"/>
              </a:lnSpc>
              <a:defRPr/>
            </a:pPr>
            <a:r>
              <a:rPr lang="en-US" dirty="0" smtClean="0">
                <a:solidFill>
                  <a:schemeClr val="tx1"/>
                </a:solidFill>
              </a:rPr>
              <a:t>HIRS </a:t>
            </a:r>
            <a:r>
              <a:rPr lang="en-US" dirty="0" err="1" smtClean="0">
                <a:solidFill>
                  <a:schemeClr val="tx1"/>
                </a:solidFill>
              </a:rPr>
              <a:t>Longwave</a:t>
            </a:r>
            <a:r>
              <a:rPr lang="en-US" dirty="0" smtClean="0">
                <a:solidFill>
                  <a:schemeClr val="tx1"/>
                </a:solidFill>
              </a:rPr>
              <a:t> channel noise</a:t>
            </a:r>
            <a:endParaRPr lang="en-US" dirty="0">
              <a:solidFill>
                <a:schemeClr val="tx1"/>
              </a:solidFill>
            </a:endParaRPr>
          </a:p>
        </p:txBody>
      </p:sp>
      <p:sp>
        <p:nvSpPr>
          <p:cNvPr id="22" name="Line Callout 1 21"/>
          <p:cNvSpPr/>
          <p:nvPr/>
        </p:nvSpPr>
        <p:spPr>
          <a:xfrm>
            <a:off x="3886200" y="5638800"/>
            <a:ext cx="2514600" cy="609600"/>
          </a:xfrm>
          <a:prstGeom prst="borderCallout1">
            <a:avLst>
              <a:gd name="adj1" fmla="val 53411"/>
              <a:gd name="adj2" fmla="val 98855"/>
              <a:gd name="adj3" fmla="val 54148"/>
              <a:gd name="adj4" fmla="val 12160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dirty="0" smtClean="0">
                <a:solidFill>
                  <a:schemeClr val="tx1"/>
                </a:solidFill>
              </a:rPr>
              <a:t>APT 1 &amp; 2 Failed, N19 still available to users</a:t>
            </a:r>
          </a:p>
        </p:txBody>
      </p:sp>
      <p:sp>
        <p:nvSpPr>
          <p:cNvPr id="23" name="Line Callout 1 22"/>
          <p:cNvSpPr/>
          <p:nvPr/>
        </p:nvSpPr>
        <p:spPr>
          <a:xfrm>
            <a:off x="4724400" y="2590800"/>
            <a:ext cx="2819400" cy="990600"/>
          </a:xfrm>
          <a:prstGeom prst="borderCallout1">
            <a:avLst>
              <a:gd name="adj1" fmla="val 53411"/>
              <a:gd name="adj2" fmla="val 98855"/>
              <a:gd name="adj3" fmla="val 31270"/>
              <a:gd name="adj4" fmla="val 11901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dirty="0" smtClean="0">
                <a:solidFill>
                  <a:schemeClr val="tx1"/>
                </a:solidFill>
              </a:rPr>
              <a:t>HIRS Filter Wheel Stalled, N17 &amp; METOP-A still available to users</a:t>
            </a:r>
          </a:p>
        </p:txBody>
      </p:sp>
      <p:sp>
        <p:nvSpPr>
          <p:cNvPr id="24" name="Line Callout 1 23"/>
          <p:cNvSpPr/>
          <p:nvPr/>
        </p:nvSpPr>
        <p:spPr>
          <a:xfrm>
            <a:off x="4724400" y="3657600"/>
            <a:ext cx="2819400" cy="990600"/>
          </a:xfrm>
          <a:prstGeom prst="borderCallout1">
            <a:avLst>
              <a:gd name="adj1" fmla="val 53411"/>
              <a:gd name="adj2" fmla="val 98855"/>
              <a:gd name="adj3" fmla="val -6827"/>
              <a:gd name="adj4" fmla="val 11776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dirty="0" smtClean="0">
                <a:solidFill>
                  <a:schemeClr val="tx1"/>
                </a:solidFill>
              </a:rPr>
              <a:t>AMSU-B Antenna Scan Motor Failed, METOP-A MHS still </a:t>
            </a:r>
            <a:r>
              <a:rPr lang="en-US" dirty="0" err="1" smtClean="0">
                <a:solidFill>
                  <a:schemeClr val="tx1"/>
                </a:solidFill>
              </a:rPr>
              <a:t>availalble</a:t>
            </a:r>
            <a:r>
              <a:rPr lang="en-US" dirty="0" smtClean="0">
                <a:solidFill>
                  <a:schemeClr val="tx1"/>
                </a:solidFill>
              </a:rPr>
              <a:t> to users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20" grpId="0" animBg="1"/>
      <p:bldP spid="20" grpId="1" animBg="1"/>
      <p:bldP spid="21" grpId="0" animBg="1"/>
      <p:bldP spid="21" grpId="1" animBg="1"/>
      <p:bldP spid="22" grpId="0" animBg="1"/>
      <p:bldP spid="22" grpId="1" animBg="1"/>
      <p:bldP spid="23" grpId="0" animBg="1"/>
      <p:bldP spid="23" grpId="1"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57800" y="6367046"/>
            <a:ext cx="3046155" cy="338554"/>
          </a:xfrm>
          <a:prstGeom prst="rect">
            <a:avLst/>
          </a:prstGeom>
          <a:noFill/>
        </p:spPr>
        <p:txBody>
          <a:bodyPr wrap="none" rtlCol="0">
            <a:spAutoFit/>
          </a:bodyPr>
          <a:lstStyle/>
          <a:p>
            <a:r>
              <a:rPr lang="en-US" sz="1600" dirty="0" smtClean="0">
                <a:latin typeface="+mn-lt"/>
              </a:rPr>
              <a:t>Slide credit: Renee Smith-</a:t>
            </a:r>
            <a:r>
              <a:rPr lang="en-US" sz="1600" dirty="0" err="1" smtClean="0">
                <a:latin typeface="+mn-lt"/>
              </a:rPr>
              <a:t>Dearring</a:t>
            </a:r>
            <a:endParaRPr lang="en-US" sz="1600" dirty="0">
              <a:latin typeface="+mn-lt"/>
            </a:endParaRPr>
          </a:p>
        </p:txBody>
      </p:sp>
      <p:pic>
        <p:nvPicPr>
          <p:cNvPr id="14337" name="Picture 1"/>
          <p:cNvPicPr>
            <a:picLocks noChangeAspect="1" noChangeArrowheads="1"/>
          </p:cNvPicPr>
          <p:nvPr/>
        </p:nvPicPr>
        <p:blipFill>
          <a:blip r:embed="rId2" cstate="print"/>
          <a:srcRect/>
          <a:stretch>
            <a:fillRect/>
          </a:stretch>
        </p:blipFill>
        <p:spPr bwMode="auto">
          <a:xfrm>
            <a:off x="852488" y="487363"/>
            <a:ext cx="7437437" cy="5883275"/>
          </a:xfrm>
          <a:prstGeom prst="rect">
            <a:avLst/>
          </a:prstGeom>
          <a:ln>
            <a:headEnd/>
            <a:tailEnd/>
          </a:ln>
        </p:spPr>
        <p:style>
          <a:lnRef idx="0">
            <a:schemeClr val="dk1"/>
          </a:lnRef>
          <a:fillRef idx="3">
            <a:schemeClr val="dk1"/>
          </a:fillRef>
          <a:effectRef idx="3">
            <a:schemeClr val="dk1"/>
          </a:effectRef>
          <a:fontRef idx="minor">
            <a:schemeClr val="lt1"/>
          </a:fontRef>
        </p:style>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err="1" smtClean="0"/>
              <a:t>Suomi</a:t>
            </a:r>
            <a:r>
              <a:rPr lang="en-US" dirty="0" smtClean="0"/>
              <a:t> NPP</a:t>
            </a:r>
            <a:br>
              <a:rPr lang="en-US" dirty="0" smtClean="0"/>
            </a:br>
            <a:r>
              <a:rPr lang="en-US" dirty="0" smtClean="0"/>
              <a:t>(National Polar-orbiting Partnership)</a:t>
            </a:r>
            <a:endParaRPr lang="en-US" dirty="0"/>
          </a:p>
        </p:txBody>
      </p:sp>
      <p:sp>
        <p:nvSpPr>
          <p:cNvPr id="14" name="Content Placeholder 13"/>
          <p:cNvSpPr>
            <a:spLocks noGrp="1"/>
          </p:cNvSpPr>
          <p:nvPr>
            <p:ph sz="half" idx="1"/>
          </p:nvPr>
        </p:nvSpPr>
        <p:spPr>
          <a:xfrm>
            <a:off x="457200" y="1295400"/>
            <a:ext cx="4038600" cy="533400"/>
          </a:xfrm>
        </p:spPr>
        <p:txBody>
          <a:bodyPr>
            <a:normAutofit/>
          </a:bodyPr>
          <a:lstStyle/>
          <a:p>
            <a:pPr lvl="0">
              <a:defRPr/>
            </a:pPr>
            <a:r>
              <a:rPr lang="en-US" sz="1800" dirty="0" smtClean="0"/>
              <a:t>Launched in October, 2011</a:t>
            </a:r>
            <a:endParaRPr lang="en-US" sz="1800" dirty="0"/>
          </a:p>
        </p:txBody>
      </p:sp>
      <p:sp>
        <p:nvSpPr>
          <p:cNvPr id="15" name="Content Placeholder 14"/>
          <p:cNvSpPr>
            <a:spLocks noGrp="1"/>
          </p:cNvSpPr>
          <p:nvPr>
            <p:ph sz="half" idx="2"/>
          </p:nvPr>
        </p:nvSpPr>
        <p:spPr>
          <a:xfrm>
            <a:off x="4419600" y="1295401"/>
            <a:ext cx="4267200" cy="990599"/>
          </a:xfrm>
        </p:spPr>
        <p:txBody>
          <a:bodyPr>
            <a:normAutofit/>
          </a:bodyPr>
          <a:lstStyle/>
          <a:p>
            <a:r>
              <a:rPr lang="en-US" sz="1800" dirty="0" smtClean="0"/>
              <a:t>What is the NPP Blue Marble?</a:t>
            </a:r>
          </a:p>
          <a:p>
            <a:r>
              <a:rPr lang="en-US" sz="1800" dirty="0" smtClean="0"/>
              <a:t>6 composite RGB swaths in an 8 hour period (not full disk)</a:t>
            </a:r>
            <a:endParaRPr lang="en-US" sz="1800" dirty="0"/>
          </a:p>
        </p:txBody>
      </p:sp>
      <p:pic>
        <p:nvPicPr>
          <p:cNvPr id="8" name="Picture 7" descr="1.PNG"/>
          <p:cNvPicPr>
            <a:picLocks noChangeAspect="1"/>
          </p:cNvPicPr>
          <p:nvPr/>
        </p:nvPicPr>
        <p:blipFill>
          <a:blip r:embed="rId2" cstate="screen"/>
          <a:stretch>
            <a:fillRect/>
          </a:stretch>
        </p:blipFill>
        <p:spPr>
          <a:xfrm>
            <a:off x="674874" y="1828800"/>
            <a:ext cx="3135126" cy="2362200"/>
          </a:xfrm>
          <a:prstGeom prst="rect">
            <a:avLst/>
          </a:prstGeom>
        </p:spPr>
        <p:style>
          <a:lnRef idx="0">
            <a:schemeClr val="dk1"/>
          </a:lnRef>
          <a:fillRef idx="3">
            <a:schemeClr val="dk1"/>
          </a:fillRef>
          <a:effectRef idx="3">
            <a:schemeClr val="dk1"/>
          </a:effectRef>
          <a:fontRef idx="minor">
            <a:schemeClr val="lt1"/>
          </a:fontRef>
        </p:style>
      </p:pic>
      <p:sp>
        <p:nvSpPr>
          <p:cNvPr id="9" name="TextBox 9"/>
          <p:cNvSpPr txBox="1">
            <a:spLocks noChangeArrowheads="1"/>
          </p:cNvSpPr>
          <p:nvPr/>
        </p:nvSpPr>
        <p:spPr bwMode="auto">
          <a:xfrm>
            <a:off x="533400" y="3886200"/>
            <a:ext cx="3429000" cy="338138"/>
          </a:xfrm>
          <a:prstGeom prst="rect">
            <a:avLst/>
          </a:prstGeom>
          <a:noFill/>
          <a:ln w="9525">
            <a:noFill/>
            <a:miter lim="800000"/>
            <a:headEnd/>
            <a:tailEnd/>
          </a:ln>
        </p:spPr>
        <p:txBody>
          <a:bodyPr wrap="square">
            <a:spAutoFit/>
          </a:bodyPr>
          <a:lstStyle/>
          <a:p>
            <a:pPr algn="ctr"/>
            <a:r>
              <a:rPr lang="en-US" sz="1600" dirty="0" smtClean="0">
                <a:solidFill>
                  <a:srgbClr val="FFFF00"/>
                </a:solidFill>
              </a:rPr>
              <a:t>NPP, 2012</a:t>
            </a:r>
            <a:endParaRPr lang="en-US" sz="1600" dirty="0">
              <a:solidFill>
                <a:srgbClr val="FFFF00"/>
              </a:solidFill>
            </a:endParaRPr>
          </a:p>
        </p:txBody>
      </p:sp>
      <p:pic>
        <p:nvPicPr>
          <p:cNvPr id="1027" name="Picture 3"/>
          <p:cNvPicPr>
            <a:picLocks noChangeAspect="1" noChangeArrowheads="1"/>
          </p:cNvPicPr>
          <p:nvPr/>
        </p:nvPicPr>
        <p:blipFill>
          <a:blip r:embed="rId3" cstate="screen"/>
          <a:srcRect/>
          <a:stretch>
            <a:fillRect/>
          </a:stretch>
        </p:blipFill>
        <p:spPr bwMode="auto">
          <a:xfrm>
            <a:off x="4038599" y="2286000"/>
            <a:ext cx="4810521" cy="4289757"/>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1030" name="Picture 6"/>
          <p:cNvPicPr>
            <a:picLocks noChangeAspect="1" noChangeArrowheads="1"/>
          </p:cNvPicPr>
          <p:nvPr/>
        </p:nvPicPr>
        <p:blipFill>
          <a:blip r:embed="rId4" cstate="screen"/>
          <a:srcRect/>
          <a:stretch>
            <a:fillRect/>
          </a:stretch>
        </p:blipFill>
        <p:spPr bwMode="auto">
          <a:xfrm>
            <a:off x="990600" y="4267200"/>
            <a:ext cx="2425884" cy="2428875"/>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18" name="TextBox 9"/>
          <p:cNvSpPr txBox="1">
            <a:spLocks noChangeArrowheads="1"/>
          </p:cNvSpPr>
          <p:nvPr/>
        </p:nvSpPr>
        <p:spPr bwMode="auto">
          <a:xfrm>
            <a:off x="742336" y="6400800"/>
            <a:ext cx="2895600" cy="338138"/>
          </a:xfrm>
          <a:prstGeom prst="rect">
            <a:avLst/>
          </a:prstGeom>
          <a:noFill/>
          <a:ln w="9525">
            <a:noFill/>
            <a:miter lim="800000"/>
            <a:headEnd/>
            <a:tailEnd/>
          </a:ln>
        </p:spPr>
        <p:txBody>
          <a:bodyPr wrap="square">
            <a:spAutoFit/>
          </a:bodyPr>
          <a:lstStyle/>
          <a:p>
            <a:pPr algn="ctr"/>
            <a:r>
              <a:rPr lang="en-US" sz="1600" dirty="0" smtClean="0">
                <a:solidFill>
                  <a:srgbClr val="FFFF00"/>
                </a:solidFill>
              </a:rPr>
              <a:t>Apollo-17, 1972</a:t>
            </a:r>
            <a:endParaRPr lang="en-US" sz="1600" dirty="0">
              <a:solidFill>
                <a:srgbClr val="FFFF00"/>
              </a:solidFill>
            </a:endParaRPr>
          </a:p>
        </p:txBody>
      </p:sp>
      <p:sp>
        <p:nvSpPr>
          <p:cNvPr id="19" name="Rectangle 18"/>
          <p:cNvSpPr/>
          <p:nvPr/>
        </p:nvSpPr>
        <p:spPr>
          <a:xfrm>
            <a:off x="2743200" y="6571776"/>
            <a:ext cx="4572000" cy="286224"/>
          </a:xfrm>
          <a:prstGeom prst="rect">
            <a:avLst/>
          </a:prstGeom>
        </p:spPr>
        <p:txBody>
          <a:bodyPr lIns="91432" tIns="45716" rIns="91432" bIns="45716">
            <a:spAutoFit/>
          </a:bodyPr>
          <a:lstStyle/>
          <a:p>
            <a:pPr algn="r">
              <a:lnSpc>
                <a:spcPct val="90000"/>
              </a:lnSpc>
              <a:spcBef>
                <a:spcPct val="20000"/>
              </a:spcBef>
              <a:defRPr/>
            </a:pPr>
            <a:r>
              <a:rPr lang="en-US" sz="1400" dirty="0" smtClean="0">
                <a:latin typeface="+mj-lt"/>
              </a:rPr>
              <a:t>Images Credit</a:t>
            </a:r>
            <a:r>
              <a:rPr lang="en-US" sz="1400" dirty="0">
                <a:latin typeface="+mj-lt"/>
              </a:rPr>
              <a:t>: </a:t>
            </a:r>
            <a:r>
              <a:rPr lang="en-US" sz="1400" dirty="0" smtClean="0">
                <a:latin typeface="+mj-lt"/>
              </a:rPr>
              <a:t> NASA </a:t>
            </a:r>
            <a:endParaRPr lang="en-US" sz="1400" dirty="0">
              <a:latin typeface="+mj-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err="1" smtClean="0"/>
              <a:t>Suomi</a:t>
            </a:r>
            <a:r>
              <a:rPr lang="en-US" dirty="0" smtClean="0"/>
              <a:t> NPP</a:t>
            </a:r>
            <a:br>
              <a:rPr lang="en-US" dirty="0" smtClean="0"/>
            </a:br>
            <a:r>
              <a:rPr lang="en-US" dirty="0" smtClean="0"/>
              <a:t>Instrument Status - May 6, 2012</a:t>
            </a:r>
            <a:endParaRPr lang="en-US" dirty="0"/>
          </a:p>
        </p:txBody>
      </p:sp>
      <p:sp>
        <p:nvSpPr>
          <p:cNvPr id="5" name="Content Placeholder 4"/>
          <p:cNvSpPr>
            <a:spLocks noGrp="1"/>
          </p:cNvSpPr>
          <p:nvPr>
            <p:ph idx="1"/>
          </p:nvPr>
        </p:nvSpPr>
        <p:spPr/>
        <p:txBody>
          <a:bodyPr>
            <a:normAutofit fontScale="70000" lnSpcReduction="20000"/>
          </a:bodyPr>
          <a:lstStyle/>
          <a:p>
            <a:r>
              <a:rPr lang="en-US" dirty="0" smtClean="0"/>
              <a:t>VIIRS: In Nominal operations mode, full science data production</a:t>
            </a:r>
          </a:p>
          <a:p>
            <a:r>
              <a:rPr lang="en-US" dirty="0" err="1" smtClean="0"/>
              <a:t>CrIS</a:t>
            </a:r>
            <a:r>
              <a:rPr lang="en-US" dirty="0" smtClean="0"/>
              <a:t>: In Nominal operations mode --- Full science data production --- On-orbit performance evaluation shows </a:t>
            </a:r>
            <a:r>
              <a:rPr lang="en-US" dirty="0" err="1" smtClean="0"/>
              <a:t>CrIS</a:t>
            </a:r>
            <a:r>
              <a:rPr lang="en-US" dirty="0" smtClean="0"/>
              <a:t> is meeting its top level performance requirements </a:t>
            </a:r>
          </a:p>
          <a:p>
            <a:r>
              <a:rPr lang="en-US" dirty="0" smtClean="0"/>
              <a:t>ATMS: In Nominal operations mode (Scan profile 1) </a:t>
            </a:r>
          </a:p>
          <a:p>
            <a:r>
              <a:rPr lang="en-US" dirty="0" smtClean="0"/>
              <a:t>OMPS: In Nominal operations mode (Operate), Full science data production </a:t>
            </a:r>
          </a:p>
          <a:p>
            <a:r>
              <a:rPr lang="en-US" dirty="0" smtClean="0"/>
              <a:t>CERES: In Nominal operations mode (Cross track), Full science data production </a:t>
            </a:r>
          </a:p>
          <a:p>
            <a:pPr lvl="1"/>
            <a:r>
              <a:rPr lang="en-US" dirty="0" smtClean="0"/>
              <a:t>Instrument performance supports product accuracy requirements </a:t>
            </a:r>
          </a:p>
          <a:p>
            <a:pPr lvl="1"/>
            <a:r>
              <a:rPr lang="en-US" dirty="0" smtClean="0"/>
              <a:t>Earth Radiation Budget Climate Analysis Research System (ERBCARS) is fully operational</a:t>
            </a:r>
          </a:p>
          <a:p>
            <a:pPr lvl="1"/>
            <a:r>
              <a:rPr lang="en-US" dirty="0" smtClean="0"/>
              <a:t>Solar presence sensor anomaly occurred on orbit 2280 (April 6) during lunar calibration scan and resulted in no science data for nine orbits</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err="1" smtClean="0"/>
              <a:t>Suomi</a:t>
            </a:r>
            <a:r>
              <a:rPr lang="en-US" dirty="0" smtClean="0"/>
              <a:t> </a:t>
            </a:r>
            <a:r>
              <a:rPr lang="en-US" dirty="0" smtClean="0"/>
              <a:t>NPP - Mission </a:t>
            </a:r>
            <a:r>
              <a:rPr lang="en-US" dirty="0" smtClean="0"/>
              <a:t>Status</a:t>
            </a:r>
            <a:endParaRPr lang="en-US" dirty="0"/>
          </a:p>
        </p:txBody>
      </p:sp>
      <p:sp>
        <p:nvSpPr>
          <p:cNvPr id="12" name="Content Placeholder 11"/>
          <p:cNvSpPr>
            <a:spLocks noGrp="1"/>
          </p:cNvSpPr>
          <p:nvPr>
            <p:ph idx="1"/>
          </p:nvPr>
        </p:nvSpPr>
        <p:spPr>
          <a:xfrm>
            <a:off x="457200" y="1066800"/>
            <a:ext cx="8229600" cy="5059363"/>
          </a:xfrm>
        </p:spPr>
        <p:txBody>
          <a:bodyPr>
            <a:noAutofit/>
          </a:bodyPr>
          <a:lstStyle/>
          <a:p>
            <a:r>
              <a:rPr lang="en-US" sz="2000" dirty="0" smtClean="0"/>
              <a:t>The number of NPP Data Access requests from OSPO is growing</a:t>
            </a:r>
          </a:p>
          <a:p>
            <a:r>
              <a:rPr lang="en-US" sz="2000" dirty="0" smtClean="0"/>
              <a:t>Testing with primary customers is well underway with the NDE group at NSOF testing with NCEP, AFWA, NAVO, FNMOC, EUMETSAT, and others</a:t>
            </a:r>
          </a:p>
          <a:p>
            <a:r>
              <a:rPr lang="en-US" sz="2000" dirty="0" smtClean="0"/>
              <a:t>NCEP will ingest ATMS to the GFS in June, 2012</a:t>
            </a:r>
          </a:p>
          <a:p>
            <a:r>
              <a:rPr lang="en-US" sz="2000" dirty="0" smtClean="0"/>
              <a:t>The plan for data access requests and delivery to customers is still being finalized between NESDIS/OSD and NESDIS/OSPO</a:t>
            </a:r>
          </a:p>
          <a:p>
            <a:r>
              <a:rPr lang="en-US" sz="2000" dirty="0" smtClean="0"/>
              <a:t>OSD  will provide </a:t>
            </a:r>
            <a:r>
              <a:rPr lang="en-US" sz="2000" dirty="0" smtClean="0"/>
              <a:t>8 </a:t>
            </a:r>
            <a:r>
              <a:rPr lang="en-US" sz="2000" dirty="0" smtClean="0"/>
              <a:t>x 5 (and best effort) monitoring </a:t>
            </a:r>
            <a:endParaRPr lang="en-US" sz="2000" dirty="0" smtClean="0"/>
          </a:p>
          <a:p>
            <a:r>
              <a:rPr lang="en-US" sz="2000" dirty="0" smtClean="0"/>
              <a:t>Hand over from OSD to OSPO is slated for _________</a:t>
            </a:r>
            <a:endParaRPr lang="en-US" sz="2000" dirty="0" smtClean="0"/>
          </a:p>
          <a:p>
            <a:pPr>
              <a:buFontTx/>
              <a:buNone/>
            </a:pPr>
            <a:r>
              <a:rPr lang="en-US" sz="2000" dirty="0" smtClean="0"/>
              <a:t>Resources:</a:t>
            </a:r>
          </a:p>
          <a:p>
            <a:r>
              <a:rPr lang="en-US" sz="2000" dirty="0" smtClean="0"/>
              <a:t>Common Data Format Control (CDFC) book of NPP products being delivered to NDE:    </a:t>
            </a:r>
            <a:r>
              <a:rPr lang="en-US" sz="2000" dirty="0" smtClean="0">
                <a:hlinkClick r:id="rId2"/>
              </a:rPr>
              <a:t>http://jointmission.gsfc.nasa.gov/science/documents.html</a:t>
            </a:r>
            <a:endParaRPr lang="en-US" sz="2000" dirty="0" smtClean="0"/>
          </a:p>
          <a:p>
            <a:r>
              <a:rPr lang="en-US" sz="2000" dirty="0" smtClean="0"/>
              <a:t>FY11 Project Acquisition Plan:  </a:t>
            </a:r>
            <a:r>
              <a:rPr lang="en-US" sz="2000" dirty="0" smtClean="0">
                <a:hlinkClick r:id="rId3"/>
              </a:rPr>
              <a:t>http://projects.osd.noaa.gov/NDE/ pub-docs/NDE_FY2011_Project_Acquisition_Plan.pdf</a:t>
            </a:r>
            <a:endParaRPr lang="en-US" sz="2000" dirty="0" smtClean="0"/>
          </a:p>
          <a:p>
            <a:r>
              <a:rPr lang="en-US" sz="2000" dirty="0" smtClean="0"/>
              <a:t>Project Summary:  </a:t>
            </a:r>
            <a:r>
              <a:rPr lang="en-US" sz="2000" dirty="0" smtClean="0">
                <a:hlinkClick r:id="rId4"/>
              </a:rPr>
              <a:t>http://projects.osd.noaa.gov/NDE/pub-docs/NDE_Concept_of_Operations-v4.pdf</a:t>
            </a:r>
            <a:endParaRPr lang="en-US" sz="2000" dirty="0" smtClean="0"/>
          </a:p>
          <a:p>
            <a:endParaRPr lang="en-US" sz="2000" dirty="0" smtClean="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152400"/>
            <a:ext cx="8229600" cy="715962"/>
          </a:xfrm>
        </p:spPr>
        <p:txBody>
          <a:bodyPr>
            <a:normAutofit fontScale="90000"/>
          </a:bodyPr>
          <a:lstStyle/>
          <a:p>
            <a:r>
              <a:rPr lang="en-US" dirty="0" smtClean="0"/>
              <a:t>Talk Outline</a:t>
            </a:r>
          </a:p>
        </p:txBody>
      </p:sp>
      <p:sp>
        <p:nvSpPr>
          <p:cNvPr id="6" name="Content Placeholder 5"/>
          <p:cNvSpPr>
            <a:spLocks noGrp="1"/>
          </p:cNvSpPr>
          <p:nvPr>
            <p:ph sz="half" idx="1"/>
          </p:nvPr>
        </p:nvSpPr>
        <p:spPr>
          <a:xfrm>
            <a:off x="457200" y="990600"/>
            <a:ext cx="4038600" cy="5059363"/>
          </a:xfrm>
        </p:spPr>
        <p:txBody>
          <a:bodyPr>
            <a:normAutofit fontScale="85000" lnSpcReduction="20000"/>
          </a:bodyPr>
          <a:lstStyle/>
          <a:p>
            <a:pPr>
              <a:defRPr/>
            </a:pPr>
            <a:r>
              <a:rPr lang="en-US" dirty="0" smtClean="0"/>
              <a:t>OSPO Overview</a:t>
            </a:r>
          </a:p>
          <a:p>
            <a:pPr>
              <a:defRPr/>
            </a:pPr>
            <a:r>
              <a:rPr lang="en-US" dirty="0" smtClean="0"/>
              <a:t>Operational Satellite Status</a:t>
            </a:r>
          </a:p>
          <a:p>
            <a:pPr lvl="1">
              <a:defRPr/>
            </a:pPr>
            <a:r>
              <a:rPr lang="en-US" dirty="0" smtClean="0"/>
              <a:t>GOES, POES, NPP, Non-NOAA</a:t>
            </a:r>
          </a:p>
          <a:p>
            <a:pPr>
              <a:defRPr/>
            </a:pPr>
            <a:r>
              <a:rPr lang="en-US" dirty="0" smtClean="0"/>
              <a:t>Future GEO Plans</a:t>
            </a:r>
          </a:p>
          <a:p>
            <a:pPr lvl="1">
              <a:defRPr/>
            </a:pPr>
            <a:r>
              <a:rPr lang="en-US" dirty="0" err="1" smtClean="0"/>
              <a:t>Meteosat</a:t>
            </a:r>
            <a:r>
              <a:rPr lang="en-US" dirty="0" smtClean="0"/>
              <a:t>, </a:t>
            </a:r>
            <a:r>
              <a:rPr lang="en-US" dirty="0" err="1" smtClean="0"/>
              <a:t>Himawari</a:t>
            </a:r>
            <a:endParaRPr lang="en-US" dirty="0" smtClean="0"/>
          </a:p>
          <a:p>
            <a:pPr>
              <a:defRPr/>
            </a:pPr>
            <a:r>
              <a:rPr lang="en-US" dirty="0" smtClean="0"/>
              <a:t>Future LEO Plans</a:t>
            </a:r>
          </a:p>
          <a:p>
            <a:pPr lvl="1">
              <a:defRPr/>
            </a:pPr>
            <a:r>
              <a:rPr lang="en-US" dirty="0" smtClean="0"/>
              <a:t>METOP-B, Suzuki</a:t>
            </a:r>
          </a:p>
          <a:p>
            <a:pPr>
              <a:defRPr/>
            </a:pPr>
            <a:r>
              <a:rPr lang="en-US" dirty="0" smtClean="0"/>
              <a:t>Anomalies, Outages, and Retirements</a:t>
            </a:r>
          </a:p>
          <a:p>
            <a:pPr lvl="1">
              <a:defRPr/>
            </a:pPr>
            <a:r>
              <a:rPr lang="en-US" dirty="0" err="1" smtClean="0"/>
              <a:t>Envisat</a:t>
            </a:r>
            <a:r>
              <a:rPr lang="en-US" dirty="0" smtClean="0"/>
              <a:t> Failure</a:t>
            </a:r>
          </a:p>
          <a:p>
            <a:pPr lvl="1">
              <a:defRPr/>
            </a:pPr>
            <a:r>
              <a:rPr lang="en-US" dirty="0" smtClean="0"/>
              <a:t>GOES-7 De-Orbit</a:t>
            </a:r>
          </a:p>
          <a:p>
            <a:pPr lvl="1">
              <a:defRPr/>
            </a:pPr>
            <a:r>
              <a:rPr lang="en-US" dirty="0" smtClean="0"/>
              <a:t>Missing GOES-15 scans in AWIPS</a:t>
            </a:r>
          </a:p>
          <a:p>
            <a:pPr lvl="1">
              <a:defRPr/>
            </a:pPr>
            <a:r>
              <a:rPr lang="en-US" dirty="0" smtClean="0"/>
              <a:t>GOES-15 Imager Calibration </a:t>
            </a:r>
          </a:p>
          <a:p>
            <a:pPr lvl="1">
              <a:defRPr/>
            </a:pPr>
            <a:r>
              <a:rPr lang="en-US" dirty="0" smtClean="0"/>
              <a:t>GOES-15 Yaw Flip Maneuver</a:t>
            </a:r>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a:p>
        </p:txBody>
      </p:sp>
      <p:sp>
        <p:nvSpPr>
          <p:cNvPr id="9" name="Content Placeholder 8"/>
          <p:cNvSpPr>
            <a:spLocks noGrp="1"/>
          </p:cNvSpPr>
          <p:nvPr>
            <p:ph sz="half" idx="2"/>
          </p:nvPr>
        </p:nvSpPr>
        <p:spPr>
          <a:xfrm>
            <a:off x="4648200" y="990600"/>
            <a:ext cx="4038600" cy="5059363"/>
          </a:xfrm>
        </p:spPr>
        <p:txBody>
          <a:bodyPr>
            <a:normAutofit fontScale="85000" lnSpcReduction="20000"/>
          </a:bodyPr>
          <a:lstStyle/>
          <a:p>
            <a:pPr>
              <a:defRPr/>
            </a:pPr>
            <a:r>
              <a:rPr lang="en-US" dirty="0" smtClean="0"/>
              <a:t>Maneuvers, Eclipse, Stray Light, Schedules</a:t>
            </a:r>
          </a:p>
          <a:p>
            <a:pPr>
              <a:defRPr/>
            </a:pPr>
            <a:r>
              <a:rPr lang="en-US" dirty="0" err="1" smtClean="0"/>
              <a:t>McIDAS</a:t>
            </a:r>
            <a:r>
              <a:rPr lang="en-US" dirty="0" smtClean="0"/>
              <a:t> in ESPC</a:t>
            </a:r>
          </a:p>
          <a:p>
            <a:pPr>
              <a:defRPr/>
            </a:pPr>
            <a:r>
              <a:rPr lang="en-US" dirty="0" smtClean="0"/>
              <a:t>New and Enhanced Products &amp; Services</a:t>
            </a:r>
          </a:p>
          <a:p>
            <a:pPr>
              <a:defRPr/>
            </a:pPr>
            <a:r>
              <a:rPr lang="en-US" dirty="0" smtClean="0"/>
              <a:t>Data Access Policy &amp; CRM</a:t>
            </a:r>
          </a:p>
        </p:txBody>
      </p:sp>
      <p:sp>
        <p:nvSpPr>
          <p:cNvPr id="11" name="TextBox 10"/>
          <p:cNvSpPr txBox="1"/>
          <p:nvPr/>
        </p:nvSpPr>
        <p:spPr>
          <a:xfrm>
            <a:off x="5268700" y="6215400"/>
            <a:ext cx="2884700" cy="369332"/>
          </a:xfrm>
          <a:prstGeom prst="rect">
            <a:avLst/>
          </a:prstGeom>
          <a:noFill/>
        </p:spPr>
        <p:txBody>
          <a:bodyPr wrap="none" rtlCol="0">
            <a:spAutoFit/>
          </a:bodyPr>
          <a:lstStyle/>
          <a:p>
            <a:r>
              <a:rPr lang="en-US" dirty="0" smtClean="0"/>
              <a:t>Command &amp; Control &amp; NSOF</a:t>
            </a:r>
            <a:endParaRPr lang="en-US" dirty="0"/>
          </a:p>
        </p:txBody>
      </p:sp>
      <p:pic>
        <p:nvPicPr>
          <p:cNvPr id="128001" name="Picture 1"/>
          <p:cNvPicPr>
            <a:picLocks noChangeAspect="1" noChangeArrowheads="1"/>
          </p:cNvPicPr>
          <p:nvPr/>
        </p:nvPicPr>
        <p:blipFill>
          <a:blip r:embed="rId3" cstate="print"/>
          <a:srcRect/>
          <a:stretch>
            <a:fillRect/>
          </a:stretch>
        </p:blipFill>
        <p:spPr bwMode="auto">
          <a:xfrm>
            <a:off x="4876799" y="2971800"/>
            <a:ext cx="3792923" cy="3352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91869"/>
            <a:ext cx="8229600" cy="1143000"/>
          </a:xfrm>
        </p:spPr>
        <p:txBody>
          <a:bodyPr>
            <a:normAutofit fontScale="90000"/>
          </a:bodyPr>
          <a:lstStyle/>
          <a:p>
            <a:r>
              <a:rPr lang="en-US" dirty="0" smtClean="0"/>
              <a:t>Non-NOAA Federal Satellite Data acquired by NOAA</a:t>
            </a:r>
            <a:endParaRPr lang="en-US" dirty="0"/>
          </a:p>
        </p:txBody>
      </p:sp>
      <p:graphicFrame>
        <p:nvGraphicFramePr>
          <p:cNvPr id="10" name="Table 9"/>
          <p:cNvGraphicFramePr>
            <a:graphicFrameLocks noGrp="1"/>
          </p:cNvGraphicFramePr>
          <p:nvPr/>
        </p:nvGraphicFramePr>
        <p:xfrm>
          <a:off x="381000" y="1572768"/>
          <a:ext cx="8229600" cy="3593592"/>
        </p:xfrm>
        <a:graphic>
          <a:graphicData uri="http://schemas.openxmlformats.org/drawingml/2006/table">
            <a:tbl>
              <a:tblPr firstRow="1">
                <a:tableStyleId>{0505E3EF-67EA-436B-97B2-0124C06EBD24}</a:tableStyleId>
              </a:tblPr>
              <a:tblGrid>
                <a:gridCol w="2286000"/>
                <a:gridCol w="960557"/>
                <a:gridCol w="4983043"/>
              </a:tblGrid>
              <a:tr h="381000">
                <a:tc>
                  <a:txBody>
                    <a:bodyPr/>
                    <a:lstStyle/>
                    <a:p>
                      <a:pPr algn="ctr">
                        <a:spcAft>
                          <a:spcPts val="0"/>
                        </a:spcAft>
                      </a:pPr>
                      <a:r>
                        <a:rPr lang="en-US" sz="1600" dirty="0" smtClean="0"/>
                        <a:t>Satellite</a:t>
                      </a:r>
                      <a:endParaRPr lang="en-US" sz="1600" b="0" dirty="0">
                        <a:latin typeface="+mn-lt"/>
                      </a:endParaRPr>
                    </a:p>
                  </a:txBody>
                  <a:tcPr marL="20972" marR="20972" marT="0" marB="0" anchor="ctr">
                    <a:solidFill>
                      <a:srgbClr val="92D050"/>
                    </a:solidFill>
                  </a:tcPr>
                </a:tc>
                <a:tc>
                  <a:txBody>
                    <a:bodyPr/>
                    <a:lstStyle/>
                    <a:p>
                      <a:pPr algn="ctr">
                        <a:spcAft>
                          <a:spcPts val="0"/>
                        </a:spcAft>
                      </a:pPr>
                      <a:r>
                        <a:rPr lang="en-US" sz="1600" dirty="0" smtClean="0"/>
                        <a:t>Source</a:t>
                      </a:r>
                      <a:endParaRPr lang="en-US" sz="1600" b="0" dirty="0">
                        <a:latin typeface="+mn-lt"/>
                      </a:endParaRPr>
                    </a:p>
                  </a:txBody>
                  <a:tcPr marL="20972" marR="20972" marT="0" marB="0" anchor="ctr">
                    <a:solidFill>
                      <a:srgbClr val="92D050"/>
                    </a:solidFill>
                  </a:tcPr>
                </a:tc>
                <a:tc>
                  <a:txBody>
                    <a:bodyPr/>
                    <a:lstStyle/>
                    <a:p>
                      <a:pPr algn="ctr">
                        <a:spcAft>
                          <a:spcPts val="0"/>
                        </a:spcAft>
                      </a:pPr>
                      <a:r>
                        <a:rPr lang="en-US" sz="1600" dirty="0" smtClean="0"/>
                        <a:t>Primary Product Areas</a:t>
                      </a:r>
                      <a:endParaRPr lang="en-US" sz="1600" b="0" dirty="0">
                        <a:latin typeface="+mn-lt"/>
                      </a:endParaRPr>
                    </a:p>
                  </a:txBody>
                  <a:tcPr marL="20972" marR="20972" marT="0" marB="0" anchor="ctr">
                    <a:solidFill>
                      <a:srgbClr val="92D050"/>
                    </a:solidFill>
                  </a:tcPr>
                </a:tc>
              </a:tr>
              <a:tr h="381000">
                <a:tc>
                  <a:txBody>
                    <a:bodyPr/>
                    <a:lstStyle/>
                    <a:p>
                      <a:pPr algn="l">
                        <a:spcAft>
                          <a:spcPts val="0"/>
                        </a:spcAft>
                      </a:pPr>
                      <a:r>
                        <a:rPr lang="en-US" sz="1600" dirty="0" smtClean="0"/>
                        <a:t>EOS Aqua</a:t>
                      </a:r>
                      <a:endParaRPr lang="en-US" sz="1600" b="0" dirty="0">
                        <a:latin typeface="+mn-lt"/>
                      </a:endParaRPr>
                    </a:p>
                  </a:txBody>
                  <a:tcPr marL="20972" marR="20972" marT="0" marB="0"/>
                </a:tc>
                <a:tc>
                  <a:txBody>
                    <a:bodyPr/>
                    <a:lstStyle/>
                    <a:p>
                      <a:pPr algn="l">
                        <a:spcAft>
                          <a:spcPts val="0"/>
                        </a:spcAft>
                      </a:pPr>
                      <a:r>
                        <a:rPr lang="en-US" sz="1600" dirty="0"/>
                        <a:t>NASA</a:t>
                      </a:r>
                      <a:endParaRPr lang="en-US" sz="1600" b="0" dirty="0">
                        <a:solidFill>
                          <a:schemeClr val="tx1"/>
                        </a:solidFill>
                        <a:latin typeface="+mn-lt"/>
                      </a:endParaRPr>
                    </a:p>
                  </a:txBody>
                  <a:tcPr marL="20972" marR="20972" marT="0" marB="0"/>
                </a:tc>
                <a:tc>
                  <a:txBody>
                    <a:bodyPr/>
                    <a:lstStyle/>
                    <a:p>
                      <a:pPr marL="0" marR="0" algn="l">
                        <a:lnSpc>
                          <a:spcPct val="115000"/>
                        </a:lnSpc>
                        <a:spcBef>
                          <a:spcPts val="0"/>
                        </a:spcBef>
                        <a:spcAft>
                          <a:spcPts val="0"/>
                        </a:spcAft>
                      </a:pPr>
                      <a:r>
                        <a:rPr lang="en-US" sz="1600" dirty="0" smtClean="0"/>
                        <a:t>Imagery, Fire/Smoke,</a:t>
                      </a:r>
                      <a:r>
                        <a:rPr lang="en-US" sz="1600" baseline="0" dirty="0" smtClean="0"/>
                        <a:t>  Hurricane, Aerosols, Precipitation, Oil Spill Monitoring, Ocean Color, Winds</a:t>
                      </a:r>
                      <a:endParaRPr lang="en-US" sz="1600" dirty="0">
                        <a:solidFill>
                          <a:schemeClr val="tx1"/>
                        </a:solidFill>
                        <a:latin typeface="+mn-lt"/>
                        <a:ea typeface="Times New Roman"/>
                        <a:cs typeface="Times New Roman"/>
                      </a:endParaRPr>
                    </a:p>
                  </a:txBody>
                  <a:tcPr marL="68580" marR="68580" marT="0" marB="0"/>
                </a:tc>
              </a:tr>
              <a:tr h="3537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EOS </a:t>
                      </a:r>
                      <a:r>
                        <a:rPr lang="en-US" sz="1600" dirty="0" smtClean="0"/>
                        <a:t>Terra</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i="1" dirty="0" smtClean="0"/>
                        <a:t>(With loss of ENVISAT, looking to augment</a:t>
                      </a:r>
                      <a:r>
                        <a:rPr lang="en-US" sz="1600" b="1" i="1" baseline="0" dirty="0" smtClean="0"/>
                        <a:t> Ocean Color Product with Terra</a:t>
                      </a:r>
                      <a:r>
                        <a:rPr lang="en-US" sz="1600" b="1" i="1" baseline="0" dirty="0" smtClean="0">
                          <a:latin typeface="+mn-lt"/>
                        </a:rPr>
                        <a:t>)</a:t>
                      </a:r>
                      <a:endParaRPr lang="en-US" sz="1600" b="1" i="1" dirty="0" smtClean="0">
                        <a:solidFill>
                          <a:schemeClr val="tx1"/>
                        </a:solidFill>
                        <a:latin typeface="+mn-lt"/>
                        <a:ea typeface="Times New Roman"/>
                        <a:cs typeface="Times New Roman"/>
                      </a:endParaRPr>
                    </a:p>
                  </a:txBody>
                  <a:tcPr marL="20972" marR="20972" marT="0" marB="0"/>
                </a:tc>
                <a:tc>
                  <a:txBody>
                    <a:bodyPr/>
                    <a:lstStyle/>
                    <a:p>
                      <a:pPr algn="l">
                        <a:spcAft>
                          <a:spcPts val="0"/>
                        </a:spcAft>
                      </a:pPr>
                      <a:r>
                        <a:rPr lang="en-US" sz="1600" dirty="0"/>
                        <a:t>NASA</a:t>
                      </a:r>
                      <a:endParaRPr lang="en-US" sz="1600" b="0" dirty="0">
                        <a:solidFill>
                          <a:schemeClr val="tx1"/>
                        </a:solidFill>
                        <a:latin typeface="+mn-lt"/>
                      </a:endParaRPr>
                    </a:p>
                  </a:txBody>
                  <a:tcPr marL="20972" marR="20972"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smtClean="0"/>
                        <a:t>Imagery, Fire/Smoke,</a:t>
                      </a:r>
                      <a:r>
                        <a:rPr lang="en-US" sz="1600" baseline="0" dirty="0" smtClean="0"/>
                        <a:t>  Hurricane, Aerosols, Precipitation, Oil Spill Monitoring, Winds</a:t>
                      </a:r>
                      <a:endParaRPr lang="en-US" sz="1600" dirty="0">
                        <a:solidFill>
                          <a:schemeClr val="tx1"/>
                        </a:solidFill>
                        <a:latin typeface="+mn-lt"/>
                        <a:ea typeface="Times New Roman"/>
                        <a:cs typeface="Times New Roman"/>
                      </a:endParaRPr>
                    </a:p>
                  </a:txBody>
                  <a:tcPr marL="68580" marR="68580" marT="0" marB="0"/>
                </a:tc>
              </a:tr>
              <a:tr h="3537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EOS </a:t>
                      </a:r>
                      <a:r>
                        <a:rPr lang="en-US" sz="1600" dirty="0" smtClean="0"/>
                        <a:t>Aura</a:t>
                      </a:r>
                      <a:endParaRPr lang="en-US" sz="1600" b="0" dirty="0" smtClean="0">
                        <a:latin typeface="+mn-lt"/>
                      </a:endParaRPr>
                    </a:p>
                  </a:txBody>
                  <a:tcPr marL="20972" marR="20972" marT="0" marB="0"/>
                </a:tc>
                <a:tc>
                  <a:txBody>
                    <a:bodyPr/>
                    <a:lstStyle/>
                    <a:p>
                      <a:pPr algn="l">
                        <a:spcAft>
                          <a:spcPts val="0"/>
                        </a:spcAft>
                      </a:pPr>
                      <a:r>
                        <a:rPr lang="en-US" sz="1600" dirty="0"/>
                        <a:t>NASA</a:t>
                      </a:r>
                      <a:endParaRPr lang="en-US" sz="1600" b="0" dirty="0">
                        <a:solidFill>
                          <a:schemeClr val="tx1"/>
                        </a:solidFill>
                        <a:latin typeface="+mn-lt"/>
                      </a:endParaRPr>
                    </a:p>
                  </a:txBody>
                  <a:tcPr marL="20972" marR="20972" marT="0" marB="0"/>
                </a:tc>
                <a:tc>
                  <a:txBody>
                    <a:bodyPr/>
                    <a:lstStyle/>
                    <a:p>
                      <a:pPr marL="0" marR="0" algn="l">
                        <a:lnSpc>
                          <a:spcPct val="115000"/>
                        </a:lnSpc>
                        <a:spcBef>
                          <a:spcPts val="0"/>
                        </a:spcBef>
                        <a:spcAft>
                          <a:spcPts val="0"/>
                        </a:spcAft>
                      </a:pPr>
                      <a:r>
                        <a:rPr lang="en-US" sz="1600" dirty="0" smtClean="0"/>
                        <a:t>SO2,</a:t>
                      </a:r>
                      <a:r>
                        <a:rPr lang="en-US" sz="1600" baseline="0" dirty="0" smtClean="0"/>
                        <a:t> Volcanic Ash</a:t>
                      </a:r>
                      <a:endParaRPr lang="en-US" sz="1600" dirty="0">
                        <a:solidFill>
                          <a:schemeClr val="tx1"/>
                        </a:solidFill>
                        <a:latin typeface="+mn-lt"/>
                        <a:ea typeface="Times New Roman"/>
                        <a:cs typeface="Times New Roman"/>
                      </a:endParaRPr>
                    </a:p>
                  </a:txBody>
                  <a:tcPr marL="68580" marR="68580" marT="0" marB="0"/>
                </a:tc>
              </a:tr>
              <a:tr h="359228">
                <a:tc>
                  <a:txBody>
                    <a:bodyPr/>
                    <a:lstStyle/>
                    <a:p>
                      <a:pPr algn="l">
                        <a:spcAft>
                          <a:spcPts val="0"/>
                        </a:spcAft>
                      </a:pPr>
                      <a:r>
                        <a:rPr lang="en-US" sz="1600" dirty="0" smtClean="0"/>
                        <a:t>TRMM</a:t>
                      </a:r>
                      <a:endParaRPr lang="en-US" sz="1600" b="0" dirty="0">
                        <a:latin typeface="+mn-lt"/>
                      </a:endParaRPr>
                    </a:p>
                  </a:txBody>
                  <a:tcPr marL="20972" marR="20972" marT="0" marB="0"/>
                </a:tc>
                <a:tc>
                  <a:txBody>
                    <a:bodyPr/>
                    <a:lstStyle/>
                    <a:p>
                      <a:pPr algn="l">
                        <a:spcAft>
                          <a:spcPts val="0"/>
                        </a:spcAft>
                      </a:pPr>
                      <a:r>
                        <a:rPr lang="en-US" sz="1600" dirty="0"/>
                        <a:t>NASA</a:t>
                      </a:r>
                      <a:endParaRPr lang="en-US" sz="1600" b="0" dirty="0">
                        <a:solidFill>
                          <a:schemeClr val="tx1"/>
                        </a:solidFill>
                        <a:latin typeface="+mn-lt"/>
                      </a:endParaRPr>
                    </a:p>
                  </a:txBody>
                  <a:tcPr marL="20972" marR="20972" marT="0" marB="0"/>
                </a:tc>
                <a:tc>
                  <a:txBody>
                    <a:bodyPr/>
                    <a:lstStyle/>
                    <a:p>
                      <a:pPr marL="0" marR="0" algn="l">
                        <a:lnSpc>
                          <a:spcPct val="115000"/>
                        </a:lnSpc>
                        <a:spcBef>
                          <a:spcPts val="0"/>
                        </a:spcBef>
                        <a:spcAft>
                          <a:spcPts val="0"/>
                        </a:spcAft>
                      </a:pPr>
                      <a:r>
                        <a:rPr lang="en-US" sz="1600" dirty="0" smtClean="0"/>
                        <a:t>Precipitation </a:t>
                      </a:r>
                      <a:endParaRPr lang="en-US" sz="1600" dirty="0">
                        <a:solidFill>
                          <a:schemeClr val="tx1"/>
                        </a:solidFill>
                        <a:latin typeface="+mn-lt"/>
                        <a:ea typeface="Times New Roman"/>
                        <a:cs typeface="Times New Roman"/>
                      </a:endParaRPr>
                    </a:p>
                  </a:txBody>
                  <a:tcPr marL="68580" marR="68580" marT="0" marB="0"/>
                </a:tc>
              </a:tr>
              <a:tr h="304800">
                <a:tc>
                  <a:txBody>
                    <a:bodyPr/>
                    <a:lstStyle/>
                    <a:p>
                      <a:pPr algn="l">
                        <a:spcAft>
                          <a:spcPts val="0"/>
                        </a:spcAft>
                      </a:pPr>
                      <a:r>
                        <a:rPr lang="en-US" sz="1600" dirty="0" smtClean="0"/>
                        <a:t>DMSP</a:t>
                      </a:r>
                      <a:endParaRPr lang="en-US" sz="1600" b="0" dirty="0">
                        <a:latin typeface="+mn-lt"/>
                      </a:endParaRPr>
                    </a:p>
                  </a:txBody>
                  <a:tcPr marL="20972" marR="20972" marT="0" marB="0"/>
                </a:tc>
                <a:tc>
                  <a:txBody>
                    <a:bodyPr/>
                    <a:lstStyle/>
                    <a:p>
                      <a:pPr algn="l">
                        <a:spcAft>
                          <a:spcPts val="0"/>
                        </a:spcAft>
                      </a:pPr>
                      <a:r>
                        <a:rPr lang="en-US" sz="1600" dirty="0" err="1" smtClean="0"/>
                        <a:t>DoD</a:t>
                      </a:r>
                      <a:endParaRPr lang="en-US" sz="1600" b="0" dirty="0">
                        <a:solidFill>
                          <a:schemeClr val="tx1"/>
                        </a:solidFill>
                        <a:latin typeface="+mn-lt"/>
                      </a:endParaRPr>
                    </a:p>
                  </a:txBody>
                  <a:tcPr marL="20972" marR="20972" marT="0" marB="0"/>
                </a:tc>
                <a:tc>
                  <a:txBody>
                    <a:bodyPr/>
                    <a:lstStyle/>
                    <a:p>
                      <a:pPr marL="0" marR="0" algn="l">
                        <a:lnSpc>
                          <a:spcPct val="115000"/>
                        </a:lnSpc>
                        <a:spcBef>
                          <a:spcPts val="0"/>
                        </a:spcBef>
                        <a:spcAft>
                          <a:spcPts val="0"/>
                        </a:spcAft>
                      </a:pPr>
                      <a:r>
                        <a:rPr lang="en-US" sz="1600" dirty="0" smtClean="0"/>
                        <a:t>Precipitation, Winds, Hurricane Intensity, Imagery</a:t>
                      </a:r>
                      <a:endParaRPr lang="en-US" sz="1600" dirty="0">
                        <a:solidFill>
                          <a:schemeClr val="tx1"/>
                        </a:solidFill>
                        <a:latin typeface="+mn-lt"/>
                        <a:ea typeface="Times New Roman"/>
                        <a:cs typeface="Times New Roman"/>
                      </a:endParaRPr>
                    </a:p>
                  </a:txBody>
                  <a:tcPr marL="68580" marR="68580" marT="0" marB="0"/>
                </a:tc>
              </a:tr>
              <a:tr h="304800">
                <a:tc>
                  <a:txBody>
                    <a:bodyPr/>
                    <a:lstStyle/>
                    <a:p>
                      <a:pPr algn="l">
                        <a:spcAft>
                          <a:spcPts val="0"/>
                        </a:spcAft>
                      </a:pPr>
                      <a:r>
                        <a:rPr lang="en-US" sz="1600" dirty="0" err="1" smtClean="0"/>
                        <a:t>Coriolis</a:t>
                      </a:r>
                      <a:r>
                        <a:rPr lang="en-US" sz="1600" dirty="0" smtClean="0"/>
                        <a:t> / </a:t>
                      </a:r>
                      <a:r>
                        <a:rPr lang="en-US" sz="1600" dirty="0" err="1" smtClean="0"/>
                        <a:t>Windsat</a:t>
                      </a:r>
                      <a:endParaRPr lang="en-US" sz="1600" b="0" dirty="0">
                        <a:latin typeface="+mn-lt"/>
                      </a:endParaRPr>
                    </a:p>
                  </a:txBody>
                  <a:tcPr marL="20972" marR="20972" marT="0" marB="0"/>
                </a:tc>
                <a:tc>
                  <a:txBody>
                    <a:bodyPr/>
                    <a:lstStyle/>
                    <a:p>
                      <a:pPr algn="l">
                        <a:spcAft>
                          <a:spcPts val="0"/>
                        </a:spcAft>
                      </a:pPr>
                      <a:r>
                        <a:rPr lang="en-US" sz="1600" dirty="0" err="1" smtClean="0"/>
                        <a:t>DoD</a:t>
                      </a:r>
                      <a:r>
                        <a:rPr lang="en-US" sz="1600" dirty="0" smtClean="0"/>
                        <a:t> / NRL</a:t>
                      </a:r>
                      <a:endParaRPr lang="en-US" sz="1600" b="0" dirty="0">
                        <a:solidFill>
                          <a:schemeClr val="tx1"/>
                        </a:solidFill>
                        <a:latin typeface="+mn-lt"/>
                      </a:endParaRPr>
                    </a:p>
                  </a:txBody>
                  <a:tcPr marL="20972" marR="20972" marT="0" marB="0"/>
                </a:tc>
                <a:tc>
                  <a:txBody>
                    <a:bodyPr/>
                    <a:lstStyle/>
                    <a:p>
                      <a:pPr marL="0" marR="0" algn="l">
                        <a:lnSpc>
                          <a:spcPct val="115000"/>
                        </a:lnSpc>
                        <a:spcBef>
                          <a:spcPts val="0"/>
                        </a:spcBef>
                        <a:spcAft>
                          <a:spcPts val="0"/>
                        </a:spcAft>
                      </a:pPr>
                      <a:r>
                        <a:rPr lang="en-US" sz="1600" dirty="0" smtClean="0"/>
                        <a:t>Winds</a:t>
                      </a:r>
                      <a:endParaRPr lang="en-US" sz="1600" dirty="0">
                        <a:solidFill>
                          <a:schemeClr val="tx1"/>
                        </a:solidFill>
                        <a:latin typeface="+mn-lt"/>
                        <a:ea typeface="Times New Roman"/>
                        <a:cs typeface="Times New Roman"/>
                      </a:endParaRPr>
                    </a:p>
                  </a:txBody>
                  <a:tcPr marL="68580" marR="68580" marT="0" marB="0"/>
                </a:tc>
              </a:tr>
              <a:tr h="353786">
                <a:tc>
                  <a:txBody>
                    <a:bodyPr/>
                    <a:lstStyle/>
                    <a:p>
                      <a:pPr algn="l">
                        <a:spcAft>
                          <a:spcPts val="0"/>
                        </a:spcAft>
                      </a:pPr>
                      <a:r>
                        <a:rPr lang="en-US" sz="1600" dirty="0" err="1"/>
                        <a:t>Landsat</a:t>
                      </a:r>
                      <a:endParaRPr lang="en-US" sz="1600" b="0" dirty="0">
                        <a:latin typeface="+mn-lt"/>
                      </a:endParaRPr>
                    </a:p>
                  </a:txBody>
                  <a:tcPr marL="20972" marR="20972" marT="0" marB="0"/>
                </a:tc>
                <a:tc>
                  <a:txBody>
                    <a:bodyPr/>
                    <a:lstStyle/>
                    <a:p>
                      <a:pPr algn="l">
                        <a:spcAft>
                          <a:spcPts val="0"/>
                        </a:spcAft>
                      </a:pPr>
                      <a:r>
                        <a:rPr lang="en-US" sz="1600" dirty="0"/>
                        <a:t>USGS</a:t>
                      </a:r>
                      <a:endParaRPr lang="en-US" sz="1600" b="0" dirty="0">
                        <a:solidFill>
                          <a:schemeClr val="tx1"/>
                        </a:solidFill>
                        <a:latin typeface="+mn-lt"/>
                      </a:endParaRPr>
                    </a:p>
                  </a:txBody>
                  <a:tcPr marL="20972" marR="20972" marT="0" marB="0"/>
                </a:tc>
                <a:tc>
                  <a:txBody>
                    <a:bodyPr/>
                    <a:lstStyle/>
                    <a:p>
                      <a:pPr marL="0" marR="0" algn="l">
                        <a:lnSpc>
                          <a:spcPct val="115000"/>
                        </a:lnSpc>
                        <a:spcBef>
                          <a:spcPts val="0"/>
                        </a:spcBef>
                        <a:spcAft>
                          <a:spcPts val="0"/>
                        </a:spcAft>
                      </a:pPr>
                      <a:r>
                        <a:rPr lang="en-US" sz="1600" dirty="0" smtClean="0"/>
                        <a:t>Oil</a:t>
                      </a:r>
                      <a:r>
                        <a:rPr lang="en-US" sz="1600" baseline="0" dirty="0" smtClean="0"/>
                        <a:t> Spill Monitoring</a:t>
                      </a:r>
                      <a:endParaRPr lang="en-US" sz="1600" dirty="0">
                        <a:solidFill>
                          <a:schemeClr val="tx1"/>
                        </a:solidFill>
                        <a:latin typeface="+mn-lt"/>
                        <a:ea typeface="Times New Roman"/>
                        <a:cs typeface="Times New Roman"/>
                      </a:endParaRPr>
                    </a:p>
                  </a:txBody>
                  <a:tcPr marL="68580" marR="68580" marT="0" marB="0"/>
                </a:tc>
              </a:tr>
            </a:tbl>
          </a:graphicData>
        </a:graphic>
      </p:graphicFrame>
      <p:sp>
        <p:nvSpPr>
          <p:cNvPr id="11" name="Rectangle 10"/>
          <p:cNvSpPr/>
          <p:nvPr/>
        </p:nvSpPr>
        <p:spPr>
          <a:xfrm>
            <a:off x="381000" y="5754469"/>
            <a:ext cx="8382000" cy="646331"/>
          </a:xfrm>
          <a:prstGeom prst="rect">
            <a:avLst/>
          </a:prstGeom>
        </p:spPr>
        <p:txBody>
          <a:bodyPr wrap="square">
            <a:spAutoFit/>
          </a:bodyPr>
          <a:lstStyle/>
          <a:p>
            <a:r>
              <a:rPr lang="en-US" dirty="0" smtClean="0"/>
              <a:t>The systems are leveraged through agreements which require no direct exchange of funds between NOAA and the inter-agency partner.</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76200"/>
            <a:ext cx="9144000" cy="914400"/>
          </a:xfrm>
        </p:spPr>
        <p:txBody>
          <a:bodyPr>
            <a:normAutofit fontScale="90000"/>
          </a:bodyPr>
          <a:lstStyle/>
          <a:p>
            <a:r>
              <a:rPr lang="en-US" sz="3200" dirty="0" smtClean="0"/>
              <a:t>Non-NOAA International Satellite Data</a:t>
            </a:r>
            <a:br>
              <a:rPr lang="en-US" sz="3200" dirty="0" smtClean="0"/>
            </a:br>
            <a:r>
              <a:rPr lang="en-US" sz="3200" dirty="0" smtClean="0"/>
              <a:t> acquired by NOAA</a:t>
            </a:r>
            <a:endParaRPr lang="en-US" sz="3200" dirty="0"/>
          </a:p>
        </p:txBody>
      </p:sp>
      <p:graphicFrame>
        <p:nvGraphicFramePr>
          <p:cNvPr id="4" name="Table 3"/>
          <p:cNvGraphicFramePr>
            <a:graphicFrameLocks noGrp="1"/>
          </p:cNvGraphicFramePr>
          <p:nvPr/>
        </p:nvGraphicFramePr>
        <p:xfrm>
          <a:off x="381000" y="990600"/>
          <a:ext cx="8382000" cy="5533208"/>
        </p:xfrm>
        <a:graphic>
          <a:graphicData uri="http://schemas.openxmlformats.org/drawingml/2006/table">
            <a:tbl>
              <a:tblPr>
                <a:tableStyleId>{16D9F66E-5EB9-4882-86FB-DCBF35E3C3E4}</a:tableStyleId>
              </a:tblPr>
              <a:tblGrid>
                <a:gridCol w="1828800"/>
                <a:gridCol w="1524000"/>
                <a:gridCol w="5029200"/>
              </a:tblGrid>
              <a:tr h="381000">
                <a:tc>
                  <a:txBody>
                    <a:bodyPr/>
                    <a:lstStyle/>
                    <a:p>
                      <a:pPr algn="ctr">
                        <a:spcAft>
                          <a:spcPts val="0"/>
                        </a:spcAft>
                      </a:pPr>
                      <a:r>
                        <a:rPr lang="en-US" sz="2000" dirty="0" smtClean="0">
                          <a:solidFill>
                            <a:schemeClr val="tx1"/>
                          </a:solidFill>
                          <a:latin typeface="+mn-lt"/>
                        </a:rPr>
                        <a:t>Satellite</a:t>
                      </a:r>
                      <a:endParaRPr lang="en-US" sz="2000" b="0" dirty="0">
                        <a:solidFill>
                          <a:schemeClr val="tx1"/>
                        </a:solidFill>
                        <a:latin typeface="+mn-lt"/>
                      </a:endParaRPr>
                    </a:p>
                  </a:txBody>
                  <a:tcPr marL="20972" marR="20972" marT="0" marB="0" anchor="ctr">
                    <a:solidFill>
                      <a:schemeClr val="accent6">
                        <a:lumMod val="60000"/>
                        <a:lumOff val="40000"/>
                      </a:schemeClr>
                    </a:solidFill>
                  </a:tcPr>
                </a:tc>
                <a:tc>
                  <a:txBody>
                    <a:bodyPr/>
                    <a:lstStyle/>
                    <a:p>
                      <a:pPr algn="ctr">
                        <a:spcAft>
                          <a:spcPts val="0"/>
                        </a:spcAft>
                      </a:pPr>
                      <a:r>
                        <a:rPr lang="en-US" sz="2000" dirty="0" smtClean="0">
                          <a:solidFill>
                            <a:schemeClr val="tx1"/>
                          </a:solidFill>
                          <a:latin typeface="+mn-lt"/>
                        </a:rPr>
                        <a:t>Source</a:t>
                      </a:r>
                      <a:endParaRPr lang="en-US" sz="2000" b="0" dirty="0">
                        <a:solidFill>
                          <a:schemeClr val="tx1"/>
                        </a:solidFill>
                        <a:latin typeface="+mn-lt"/>
                      </a:endParaRPr>
                    </a:p>
                  </a:txBody>
                  <a:tcPr marL="20972" marR="20972" marT="0" marB="0" anchor="ctr">
                    <a:solidFill>
                      <a:schemeClr val="accent6">
                        <a:lumMod val="60000"/>
                        <a:lumOff val="40000"/>
                      </a:schemeClr>
                    </a:solidFill>
                  </a:tcPr>
                </a:tc>
                <a:tc>
                  <a:txBody>
                    <a:bodyPr/>
                    <a:lstStyle/>
                    <a:p>
                      <a:pPr algn="ctr">
                        <a:spcAft>
                          <a:spcPts val="0"/>
                        </a:spcAft>
                      </a:pPr>
                      <a:r>
                        <a:rPr lang="en-US" sz="2000" dirty="0" smtClean="0">
                          <a:solidFill>
                            <a:schemeClr val="tx1"/>
                          </a:solidFill>
                          <a:latin typeface="+mn-lt"/>
                        </a:rPr>
                        <a:t>Primary Product Areas</a:t>
                      </a:r>
                      <a:endParaRPr lang="en-US" sz="2000" b="0" dirty="0">
                        <a:solidFill>
                          <a:schemeClr val="tx1"/>
                        </a:solidFill>
                        <a:latin typeface="+mn-lt"/>
                      </a:endParaRPr>
                    </a:p>
                  </a:txBody>
                  <a:tcPr marL="20972" marR="20972" marT="0" marB="0" anchor="ctr">
                    <a:solidFill>
                      <a:schemeClr val="accent6">
                        <a:lumMod val="60000"/>
                        <a:lumOff val="40000"/>
                      </a:schemeClr>
                    </a:solidFill>
                  </a:tcPr>
                </a:tc>
              </a:tr>
              <a:tr h="381000">
                <a:tc>
                  <a:txBody>
                    <a:bodyPr/>
                    <a:lstStyle/>
                    <a:p>
                      <a:pPr marL="0" algn="l" rtl="0" eaLnBrk="1" fontAlgn="t" latinLnBrk="0" hangingPunct="1">
                        <a:spcBef>
                          <a:spcPts val="0"/>
                        </a:spcBef>
                        <a:spcAft>
                          <a:spcPts val="0"/>
                        </a:spcAft>
                      </a:pPr>
                      <a:r>
                        <a:rPr lang="en-US" sz="2000" u="none" strike="noStrike" kern="1200" dirty="0">
                          <a:solidFill>
                            <a:schemeClr val="tx1"/>
                          </a:solidFill>
                          <a:latin typeface="+mn-lt"/>
                        </a:rPr>
                        <a:t>Meteosat-7</a:t>
                      </a:r>
                      <a:endParaRPr lang="en-US" sz="2000" b="0" i="0" u="none" strike="noStrike" kern="1200" dirty="0">
                        <a:solidFill>
                          <a:schemeClr val="tx1"/>
                        </a:solidFill>
                        <a:latin typeface="+mn-lt"/>
                      </a:endParaRPr>
                    </a:p>
                  </a:txBody>
                  <a:tcPr marL="20955" marR="20955" marT="9525" marB="0"/>
                </a:tc>
                <a:tc>
                  <a:txBody>
                    <a:bodyPr/>
                    <a:lstStyle/>
                    <a:p>
                      <a:pPr marL="0" algn="l" rtl="0" eaLnBrk="1" fontAlgn="t" latinLnBrk="0" hangingPunct="1">
                        <a:spcBef>
                          <a:spcPts val="0"/>
                        </a:spcBef>
                        <a:spcAft>
                          <a:spcPts val="0"/>
                        </a:spcAft>
                      </a:pPr>
                      <a:r>
                        <a:rPr lang="en-US" sz="2000" u="none" strike="noStrike" kern="1200" dirty="0" smtClean="0">
                          <a:solidFill>
                            <a:schemeClr val="tx1"/>
                          </a:solidFill>
                          <a:latin typeface="+mn-lt"/>
                        </a:rPr>
                        <a:t>EUMETSAT</a:t>
                      </a:r>
                      <a:endParaRPr lang="en-US" sz="2000" b="0" i="0" u="none" strike="noStrike" kern="1200" dirty="0">
                        <a:solidFill>
                          <a:schemeClr val="tx1"/>
                        </a:solidFill>
                        <a:latin typeface="+mn-lt"/>
                      </a:endParaRPr>
                    </a:p>
                  </a:txBody>
                  <a:tcPr marL="20955" marR="20955" marT="9525"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000" dirty="0" smtClean="0">
                          <a:solidFill>
                            <a:schemeClr val="tx1"/>
                          </a:solidFill>
                          <a:latin typeface="+mn-lt"/>
                          <a:ea typeface="Times New Roman"/>
                          <a:cs typeface="Times New Roman"/>
                        </a:rPr>
                        <a:t>Imagery,</a:t>
                      </a:r>
                      <a:r>
                        <a:rPr lang="en-US" sz="2000" baseline="0" dirty="0" smtClean="0">
                          <a:solidFill>
                            <a:schemeClr val="tx1"/>
                          </a:solidFill>
                          <a:latin typeface="+mn-lt"/>
                          <a:ea typeface="Times New Roman"/>
                          <a:cs typeface="Times New Roman"/>
                        </a:rPr>
                        <a:t> Tropical Cyclones, Precipitation,  Snow &amp; Ice</a:t>
                      </a:r>
                      <a:endParaRPr lang="en-US" sz="2000" dirty="0" smtClean="0">
                        <a:solidFill>
                          <a:schemeClr val="tx1"/>
                        </a:solidFill>
                        <a:latin typeface="+mn-lt"/>
                        <a:ea typeface="Times New Roman"/>
                        <a:cs typeface="Times New Roman"/>
                      </a:endParaRPr>
                    </a:p>
                  </a:txBody>
                  <a:tcPr marL="68580" marR="68580" marT="0" marB="0"/>
                </a:tc>
              </a:tr>
              <a:tr h="381000">
                <a:tc>
                  <a:txBody>
                    <a:bodyPr/>
                    <a:lstStyle/>
                    <a:p>
                      <a:pPr marL="0" algn="l" rtl="0" eaLnBrk="1" fontAlgn="t" latinLnBrk="0" hangingPunct="1">
                        <a:spcBef>
                          <a:spcPts val="0"/>
                        </a:spcBef>
                        <a:spcAft>
                          <a:spcPts val="0"/>
                        </a:spcAft>
                      </a:pPr>
                      <a:r>
                        <a:rPr lang="en-US" sz="2000" u="none" strike="noStrike" kern="1200" dirty="0" smtClean="0">
                          <a:solidFill>
                            <a:schemeClr val="tx1"/>
                          </a:solidFill>
                          <a:latin typeface="+mn-lt"/>
                        </a:rPr>
                        <a:t>Meteosat-9</a:t>
                      </a:r>
                    </a:p>
                    <a:p>
                      <a:pPr marL="0" algn="l" rtl="0" eaLnBrk="1" fontAlgn="t" latinLnBrk="0" hangingPunct="1">
                        <a:spcBef>
                          <a:spcPts val="0"/>
                        </a:spcBef>
                        <a:spcAft>
                          <a:spcPts val="0"/>
                        </a:spcAft>
                      </a:pPr>
                      <a:r>
                        <a:rPr lang="en-US" sz="2000" b="0" i="0" u="none" strike="noStrike" kern="1200" dirty="0" smtClean="0">
                          <a:solidFill>
                            <a:schemeClr val="tx1"/>
                          </a:solidFill>
                          <a:latin typeface="+mn-lt"/>
                        </a:rPr>
                        <a:t>(Meteosat-8 is backup)</a:t>
                      </a:r>
                      <a:endParaRPr lang="en-US" sz="2000" b="0" i="0" u="none" strike="noStrike" kern="1200" dirty="0">
                        <a:solidFill>
                          <a:schemeClr val="tx1"/>
                        </a:solidFill>
                        <a:latin typeface="+mn-lt"/>
                      </a:endParaRPr>
                    </a:p>
                  </a:txBody>
                  <a:tcPr marL="20955" marR="20955" marT="9525" marB="0"/>
                </a:tc>
                <a:tc>
                  <a:txBody>
                    <a:bodyPr/>
                    <a:lstStyle/>
                    <a:p>
                      <a:pPr marL="0" algn="l" rtl="0" eaLnBrk="1" fontAlgn="t" latinLnBrk="0" hangingPunct="1">
                        <a:spcBef>
                          <a:spcPts val="0"/>
                        </a:spcBef>
                        <a:spcAft>
                          <a:spcPts val="0"/>
                        </a:spcAft>
                      </a:pPr>
                      <a:r>
                        <a:rPr lang="en-US" sz="2000" u="none" strike="noStrike" kern="1200" dirty="0">
                          <a:solidFill>
                            <a:schemeClr val="tx1"/>
                          </a:solidFill>
                          <a:latin typeface="+mn-lt"/>
                        </a:rPr>
                        <a:t>EUMETSAT</a:t>
                      </a:r>
                      <a:endParaRPr lang="en-US" sz="2000" b="0" i="0" u="none" strike="noStrike" kern="1200" dirty="0">
                        <a:solidFill>
                          <a:schemeClr val="tx1"/>
                        </a:solidFill>
                        <a:latin typeface="+mn-lt"/>
                      </a:endParaRPr>
                    </a:p>
                  </a:txBody>
                  <a:tcPr marL="20955" marR="20955" marT="9525"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000" dirty="0" smtClean="0">
                          <a:solidFill>
                            <a:schemeClr val="tx1"/>
                          </a:solidFill>
                          <a:latin typeface="+mn-lt"/>
                          <a:ea typeface="Times New Roman"/>
                          <a:cs typeface="Times New Roman"/>
                        </a:rPr>
                        <a:t>Imagery,</a:t>
                      </a:r>
                      <a:r>
                        <a:rPr lang="en-US" sz="2000" baseline="0" dirty="0" smtClean="0">
                          <a:solidFill>
                            <a:schemeClr val="tx1"/>
                          </a:solidFill>
                          <a:latin typeface="+mn-lt"/>
                          <a:ea typeface="Times New Roman"/>
                          <a:cs typeface="Times New Roman"/>
                        </a:rPr>
                        <a:t> Tropical Cyclones, Precipitation, Snow &amp; Ice, Sea Surface Temperature, Fire</a:t>
                      </a:r>
                      <a:endParaRPr lang="en-US" sz="2000" dirty="0" smtClean="0">
                        <a:solidFill>
                          <a:schemeClr val="tx1"/>
                        </a:solidFill>
                        <a:latin typeface="+mn-lt"/>
                        <a:ea typeface="Times New Roman"/>
                        <a:cs typeface="Times New Roman"/>
                      </a:endParaRPr>
                    </a:p>
                  </a:txBody>
                  <a:tcPr marL="68580" marR="68580" marT="0" marB="0"/>
                </a:tc>
              </a:tr>
              <a:tr h="353786">
                <a:tc>
                  <a:txBody>
                    <a:bodyPr/>
                    <a:lstStyle/>
                    <a:p>
                      <a:pPr marL="0" algn="l" rtl="0" eaLnBrk="1" fontAlgn="t" latinLnBrk="0" hangingPunct="1">
                        <a:spcBef>
                          <a:spcPts val="0"/>
                        </a:spcBef>
                        <a:spcAft>
                          <a:spcPts val="0"/>
                        </a:spcAft>
                      </a:pPr>
                      <a:r>
                        <a:rPr lang="en-US" sz="2000" u="none" strike="noStrike" kern="1200" dirty="0" err="1" smtClean="0">
                          <a:solidFill>
                            <a:schemeClr val="tx1"/>
                          </a:solidFill>
                          <a:latin typeface="+mn-lt"/>
                        </a:rPr>
                        <a:t>Metop</a:t>
                      </a:r>
                      <a:r>
                        <a:rPr lang="en-US" sz="2000" u="none" strike="noStrike" kern="1200" dirty="0" smtClean="0">
                          <a:solidFill>
                            <a:schemeClr val="tx1"/>
                          </a:solidFill>
                          <a:latin typeface="+mn-lt"/>
                        </a:rPr>
                        <a:t>-A</a:t>
                      </a:r>
                      <a:endParaRPr lang="en-US" sz="2000" b="0" i="0" u="none" strike="noStrike" kern="1200" dirty="0">
                        <a:solidFill>
                          <a:schemeClr val="tx1"/>
                        </a:solidFill>
                        <a:latin typeface="+mn-lt"/>
                      </a:endParaRPr>
                    </a:p>
                  </a:txBody>
                  <a:tcPr marL="20955" marR="20955" marT="9525" marB="0"/>
                </a:tc>
                <a:tc>
                  <a:txBody>
                    <a:bodyPr/>
                    <a:lstStyle/>
                    <a:p>
                      <a:pPr marL="0" algn="l" rtl="0" eaLnBrk="1" fontAlgn="t" latinLnBrk="0" hangingPunct="1">
                        <a:spcBef>
                          <a:spcPts val="0"/>
                        </a:spcBef>
                        <a:spcAft>
                          <a:spcPts val="0"/>
                        </a:spcAft>
                      </a:pPr>
                      <a:r>
                        <a:rPr lang="en-US" sz="2000" u="none" strike="noStrike" kern="1200" dirty="0">
                          <a:solidFill>
                            <a:schemeClr val="tx1"/>
                          </a:solidFill>
                          <a:latin typeface="+mn-lt"/>
                        </a:rPr>
                        <a:t>EUMETSAT</a:t>
                      </a:r>
                      <a:endParaRPr lang="en-US" sz="2000" b="0" i="0" u="none" strike="noStrike" kern="1200" dirty="0">
                        <a:solidFill>
                          <a:schemeClr val="tx1"/>
                        </a:solidFill>
                        <a:latin typeface="+mn-lt"/>
                      </a:endParaRPr>
                    </a:p>
                  </a:txBody>
                  <a:tcPr marL="20955" marR="20955" marT="9525" marB="0"/>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000" dirty="0" smtClean="0">
                          <a:solidFill>
                            <a:schemeClr val="tx1"/>
                          </a:solidFill>
                          <a:latin typeface="+mn-lt"/>
                          <a:ea typeface="Times New Roman"/>
                          <a:cs typeface="Times New Roman"/>
                        </a:rPr>
                        <a:t>Imagery,</a:t>
                      </a:r>
                      <a:r>
                        <a:rPr lang="en-US" sz="2000" baseline="0" dirty="0" smtClean="0">
                          <a:solidFill>
                            <a:schemeClr val="tx1"/>
                          </a:solidFill>
                          <a:latin typeface="+mn-lt"/>
                          <a:ea typeface="Times New Roman"/>
                          <a:cs typeface="Times New Roman"/>
                        </a:rPr>
                        <a:t> Tropical Cyclones, Precipitation, Winds, Snow &amp; Ice, Volcanic Ash, Sea Surface Temperature, Fire</a:t>
                      </a:r>
                      <a:endParaRPr lang="en-US" sz="2000" dirty="0" smtClean="0">
                        <a:solidFill>
                          <a:schemeClr val="tx1"/>
                        </a:solidFill>
                        <a:latin typeface="+mn-lt"/>
                        <a:ea typeface="Times New Roman"/>
                        <a:cs typeface="Times New Roman"/>
                      </a:endParaRPr>
                    </a:p>
                  </a:txBody>
                  <a:tcPr marL="20955" marR="20955" marT="9525" marB="0"/>
                </a:tc>
              </a:tr>
              <a:tr h="353786">
                <a:tc>
                  <a:txBody>
                    <a:bodyPr/>
                    <a:lstStyle/>
                    <a:p>
                      <a:pPr marL="0" algn="l" rtl="0" eaLnBrk="1" fontAlgn="t" latinLnBrk="0" hangingPunct="1">
                        <a:spcBef>
                          <a:spcPts val="0"/>
                        </a:spcBef>
                        <a:spcAft>
                          <a:spcPts val="0"/>
                        </a:spcAft>
                      </a:pPr>
                      <a:r>
                        <a:rPr lang="en-US" sz="2000" u="none" strike="noStrike" kern="1200" dirty="0" smtClean="0">
                          <a:solidFill>
                            <a:schemeClr val="tx1"/>
                          </a:solidFill>
                          <a:latin typeface="+mn-lt"/>
                        </a:rPr>
                        <a:t>MTSAT-2 (MTSAT-1R is backup)</a:t>
                      </a:r>
                      <a:endParaRPr lang="en-US" sz="2000" b="0" i="0" u="none" strike="noStrike" kern="1200" dirty="0">
                        <a:solidFill>
                          <a:schemeClr val="tx1"/>
                        </a:solidFill>
                        <a:latin typeface="+mn-lt"/>
                      </a:endParaRPr>
                    </a:p>
                  </a:txBody>
                  <a:tcPr marL="20955" marR="20955" marT="9525" marB="0"/>
                </a:tc>
                <a:tc>
                  <a:txBody>
                    <a:bodyPr/>
                    <a:lstStyle/>
                    <a:p>
                      <a:pPr marL="0" algn="l" rtl="0" eaLnBrk="1" fontAlgn="t" latinLnBrk="0" hangingPunct="1">
                        <a:spcBef>
                          <a:spcPts val="0"/>
                        </a:spcBef>
                        <a:spcAft>
                          <a:spcPts val="0"/>
                        </a:spcAft>
                      </a:pPr>
                      <a:r>
                        <a:rPr lang="en-US" sz="2000" u="none" strike="noStrike" kern="1200" dirty="0" smtClean="0">
                          <a:solidFill>
                            <a:schemeClr val="tx1"/>
                          </a:solidFill>
                          <a:latin typeface="+mn-lt"/>
                        </a:rPr>
                        <a:t>JMA (Japan)</a:t>
                      </a:r>
                      <a:endParaRPr lang="en-US" sz="2000" b="0" i="0" u="none" strike="noStrike" kern="1200" dirty="0">
                        <a:solidFill>
                          <a:schemeClr val="tx1"/>
                        </a:solidFill>
                        <a:latin typeface="+mn-lt"/>
                      </a:endParaRPr>
                    </a:p>
                  </a:txBody>
                  <a:tcPr marL="20955" marR="20955" marT="9525" marB="0"/>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000" dirty="0" smtClean="0">
                          <a:solidFill>
                            <a:schemeClr val="tx1"/>
                          </a:solidFill>
                          <a:latin typeface="+mn-lt"/>
                          <a:ea typeface="Times New Roman"/>
                          <a:cs typeface="Times New Roman"/>
                        </a:rPr>
                        <a:t>Imagery,</a:t>
                      </a:r>
                      <a:r>
                        <a:rPr lang="en-US" sz="2000" baseline="0" dirty="0" smtClean="0">
                          <a:solidFill>
                            <a:schemeClr val="tx1"/>
                          </a:solidFill>
                          <a:latin typeface="+mn-lt"/>
                          <a:ea typeface="Times New Roman"/>
                          <a:cs typeface="Times New Roman"/>
                        </a:rPr>
                        <a:t> Tropical Cyclones, Precipitation, Winds, Snow &amp; Ice, Volcanic Ash, Sea Surface Temperature, Fire</a:t>
                      </a:r>
                      <a:endParaRPr lang="en-US" sz="2000" dirty="0" smtClean="0">
                        <a:solidFill>
                          <a:schemeClr val="tx1"/>
                        </a:solidFill>
                        <a:latin typeface="+mn-lt"/>
                        <a:ea typeface="Times New Roman"/>
                        <a:cs typeface="Times New Roman"/>
                      </a:endParaRPr>
                    </a:p>
                  </a:txBody>
                  <a:tcPr marL="20955" marR="20955" marT="9525" marB="0"/>
                </a:tc>
              </a:tr>
              <a:tr h="359228">
                <a:tc>
                  <a:txBody>
                    <a:bodyPr/>
                    <a:lstStyle/>
                    <a:p>
                      <a:pPr marL="0" algn="l" rtl="0" eaLnBrk="1" fontAlgn="t" latinLnBrk="0" hangingPunct="1">
                        <a:spcBef>
                          <a:spcPts val="0"/>
                        </a:spcBef>
                        <a:spcAft>
                          <a:spcPts val="0"/>
                        </a:spcAft>
                      </a:pPr>
                      <a:r>
                        <a:rPr lang="en-US" sz="2000" b="0" i="0" u="none" strike="noStrike" kern="1200" dirty="0" smtClean="0">
                          <a:solidFill>
                            <a:schemeClr val="tx1"/>
                          </a:solidFill>
                          <a:latin typeface="+mn-lt"/>
                        </a:rPr>
                        <a:t>FY-2D</a:t>
                      </a:r>
                      <a:endParaRPr lang="en-US" sz="2000" b="0" i="0" u="none" strike="noStrike" kern="1200" dirty="0">
                        <a:solidFill>
                          <a:schemeClr val="tx1"/>
                        </a:solidFill>
                        <a:latin typeface="+mn-lt"/>
                      </a:endParaRPr>
                    </a:p>
                  </a:txBody>
                  <a:tcPr marL="20955" marR="20955" marT="9525" marB="0"/>
                </a:tc>
                <a:tc>
                  <a:txBody>
                    <a:bodyPr/>
                    <a:lstStyle/>
                    <a:p>
                      <a:pPr marL="0" algn="l" rtl="0" eaLnBrk="1" fontAlgn="t" latinLnBrk="0" hangingPunct="1">
                        <a:spcBef>
                          <a:spcPts val="0"/>
                        </a:spcBef>
                        <a:spcAft>
                          <a:spcPts val="0"/>
                        </a:spcAft>
                      </a:pPr>
                      <a:r>
                        <a:rPr lang="en-US" sz="2000" b="0" i="0" u="none" strike="noStrike" kern="1200" dirty="0" smtClean="0">
                          <a:solidFill>
                            <a:schemeClr val="tx1"/>
                          </a:solidFill>
                          <a:latin typeface="+mn-lt"/>
                        </a:rPr>
                        <a:t>CMA (China)</a:t>
                      </a:r>
                      <a:endParaRPr lang="en-US" sz="2000" b="0" i="0" u="none" strike="noStrike" kern="1200" dirty="0">
                        <a:solidFill>
                          <a:schemeClr val="tx1"/>
                        </a:solidFill>
                        <a:latin typeface="+mn-lt"/>
                      </a:endParaRPr>
                    </a:p>
                  </a:txBody>
                  <a:tcPr marL="20955" marR="20955" marT="9525" marB="0"/>
                </a:tc>
                <a:tc>
                  <a:txBody>
                    <a:bodyPr/>
                    <a:lstStyle/>
                    <a:p>
                      <a:pPr marL="0" marR="0" algn="l">
                        <a:lnSpc>
                          <a:spcPct val="115000"/>
                        </a:lnSpc>
                        <a:spcBef>
                          <a:spcPts val="0"/>
                        </a:spcBef>
                        <a:spcAft>
                          <a:spcPts val="0"/>
                        </a:spcAft>
                      </a:pPr>
                      <a:r>
                        <a:rPr lang="en-US" sz="2000" dirty="0" smtClean="0">
                          <a:solidFill>
                            <a:schemeClr val="tx1"/>
                          </a:solidFill>
                          <a:latin typeface="+mn-lt"/>
                          <a:ea typeface="Times New Roman"/>
                          <a:cs typeface="Times New Roman"/>
                        </a:rPr>
                        <a:t>Imagery, Tropical Cyclone </a:t>
                      </a:r>
                      <a:r>
                        <a:rPr lang="en-US" sz="2000" baseline="0" dirty="0" smtClean="0">
                          <a:solidFill>
                            <a:schemeClr val="tx1"/>
                          </a:solidFill>
                          <a:latin typeface="+mn-lt"/>
                          <a:ea typeface="Times New Roman"/>
                          <a:cs typeface="Times New Roman"/>
                        </a:rPr>
                        <a:t> </a:t>
                      </a:r>
                      <a:r>
                        <a:rPr lang="en-US" sz="2000" b="1" i="1" baseline="0" dirty="0" smtClean="0">
                          <a:solidFill>
                            <a:schemeClr val="tx1"/>
                          </a:solidFill>
                          <a:latin typeface="+mn-lt"/>
                          <a:ea typeface="Times New Roman"/>
                          <a:cs typeface="Times New Roman"/>
                        </a:rPr>
                        <a:t>(Limited usage – mainly at night over Indian Ocean)</a:t>
                      </a:r>
                      <a:endParaRPr lang="en-US" sz="2000" b="1" i="1" dirty="0">
                        <a:solidFill>
                          <a:schemeClr val="tx1"/>
                        </a:solidFill>
                        <a:latin typeface="+mn-lt"/>
                        <a:ea typeface="Times New Roman"/>
                        <a:cs typeface="Times New Roman"/>
                      </a:endParaRPr>
                    </a:p>
                  </a:txBody>
                  <a:tcPr marL="68580" marR="68580" marT="0" marB="0"/>
                </a:tc>
              </a:tr>
              <a:tr h="359228">
                <a:tc>
                  <a:txBody>
                    <a:bodyPr/>
                    <a:lstStyle/>
                    <a:p>
                      <a:pPr marL="0" algn="l" rtl="0" eaLnBrk="1" fontAlgn="t" latinLnBrk="0" hangingPunct="1">
                        <a:spcBef>
                          <a:spcPts val="0"/>
                        </a:spcBef>
                        <a:spcAft>
                          <a:spcPts val="0"/>
                        </a:spcAft>
                      </a:pPr>
                      <a:r>
                        <a:rPr lang="en-US" sz="2000" u="none" strike="noStrike" kern="1200" dirty="0">
                          <a:solidFill>
                            <a:schemeClr val="tx1"/>
                          </a:solidFill>
                          <a:latin typeface="+mn-lt"/>
                        </a:rPr>
                        <a:t>Jason-2</a:t>
                      </a:r>
                      <a:endParaRPr lang="en-US" sz="2000" b="0" i="0" u="none" strike="noStrike" kern="1200" dirty="0">
                        <a:solidFill>
                          <a:schemeClr val="tx1"/>
                        </a:solidFill>
                        <a:latin typeface="+mn-lt"/>
                      </a:endParaRPr>
                    </a:p>
                  </a:txBody>
                  <a:tcPr marL="20955" marR="20955" marT="9525" marB="0"/>
                </a:tc>
                <a:tc>
                  <a:txBody>
                    <a:bodyPr/>
                    <a:lstStyle/>
                    <a:p>
                      <a:pPr marL="0" algn="l" rtl="0" eaLnBrk="1" fontAlgn="t" latinLnBrk="0" hangingPunct="1">
                        <a:spcBef>
                          <a:spcPts val="0"/>
                        </a:spcBef>
                        <a:spcAft>
                          <a:spcPts val="0"/>
                        </a:spcAft>
                      </a:pPr>
                      <a:r>
                        <a:rPr lang="en-US" sz="2000" u="none" strike="noStrike" kern="1200" dirty="0" smtClean="0">
                          <a:solidFill>
                            <a:schemeClr val="tx1"/>
                          </a:solidFill>
                          <a:latin typeface="+mn-lt"/>
                        </a:rPr>
                        <a:t>NOAA &amp; CNES</a:t>
                      </a:r>
                      <a:endParaRPr lang="en-US" sz="2000" b="0" i="0" u="none" strike="noStrike" kern="1200" dirty="0">
                        <a:solidFill>
                          <a:schemeClr val="tx1"/>
                        </a:solidFill>
                        <a:latin typeface="+mn-lt"/>
                      </a:endParaRPr>
                    </a:p>
                  </a:txBody>
                  <a:tcPr marL="20955" marR="20955" marT="9525" marB="0"/>
                </a:tc>
                <a:tc>
                  <a:txBody>
                    <a:bodyPr/>
                    <a:lstStyle/>
                    <a:p>
                      <a:pPr marL="0" marR="0" algn="l">
                        <a:lnSpc>
                          <a:spcPct val="115000"/>
                        </a:lnSpc>
                        <a:spcBef>
                          <a:spcPts val="0"/>
                        </a:spcBef>
                        <a:spcAft>
                          <a:spcPts val="0"/>
                        </a:spcAft>
                      </a:pPr>
                      <a:r>
                        <a:rPr lang="en-US" sz="2000" dirty="0" smtClean="0">
                          <a:solidFill>
                            <a:schemeClr val="tx1"/>
                          </a:solidFill>
                          <a:latin typeface="+mn-lt"/>
                          <a:ea typeface="Times New Roman"/>
                          <a:cs typeface="Times New Roman"/>
                        </a:rPr>
                        <a:t>Sea</a:t>
                      </a:r>
                      <a:r>
                        <a:rPr lang="en-US" sz="2000" baseline="0" dirty="0" smtClean="0">
                          <a:solidFill>
                            <a:schemeClr val="tx1"/>
                          </a:solidFill>
                          <a:latin typeface="+mn-lt"/>
                          <a:ea typeface="Times New Roman"/>
                          <a:cs typeface="Times New Roman"/>
                        </a:rPr>
                        <a:t> Surface Heights</a:t>
                      </a:r>
                      <a:endParaRPr lang="en-US" sz="2000" dirty="0">
                        <a:solidFill>
                          <a:schemeClr val="tx1"/>
                        </a:solidFill>
                        <a:latin typeface="+mn-lt"/>
                        <a:ea typeface="Times New Roman"/>
                        <a:cs typeface="Times New Roman"/>
                      </a:endParaRPr>
                    </a:p>
                  </a:txBody>
                  <a:tcPr marL="68580" marR="68580" marT="0" marB="0"/>
                </a:tc>
              </a:tr>
              <a:tr h="304800">
                <a:tc>
                  <a:txBody>
                    <a:bodyPr/>
                    <a:lstStyle/>
                    <a:p>
                      <a:pPr marL="0" algn="l" rtl="0" eaLnBrk="1" fontAlgn="t" latinLnBrk="0" hangingPunct="1">
                        <a:spcBef>
                          <a:spcPts val="0"/>
                        </a:spcBef>
                        <a:spcAft>
                          <a:spcPts val="0"/>
                        </a:spcAft>
                      </a:pPr>
                      <a:r>
                        <a:rPr lang="en-US" sz="2000" u="none" strike="noStrike" kern="1200" dirty="0" err="1" smtClean="0">
                          <a:solidFill>
                            <a:schemeClr val="tx1"/>
                          </a:solidFill>
                          <a:latin typeface="+mn-lt"/>
                        </a:rPr>
                        <a:t>Envisat</a:t>
                      </a:r>
                      <a:r>
                        <a:rPr lang="en-US" sz="2000" u="none" strike="noStrike" kern="1200" dirty="0" smtClean="0">
                          <a:solidFill>
                            <a:schemeClr val="tx1"/>
                          </a:solidFill>
                          <a:latin typeface="+mn-lt"/>
                        </a:rPr>
                        <a:t>  </a:t>
                      </a:r>
                      <a:r>
                        <a:rPr lang="en-US" sz="2000" b="1" i="1" u="none" strike="noStrike" kern="1200" dirty="0" smtClean="0">
                          <a:solidFill>
                            <a:schemeClr val="tx1"/>
                          </a:solidFill>
                          <a:latin typeface="+mn-lt"/>
                        </a:rPr>
                        <a:t>(Failed</a:t>
                      </a:r>
                      <a:r>
                        <a:rPr lang="en-US" sz="2000" b="1" i="1" u="none" strike="noStrike" kern="1200" baseline="0" dirty="0" smtClean="0">
                          <a:solidFill>
                            <a:schemeClr val="tx1"/>
                          </a:solidFill>
                          <a:latin typeface="+mn-lt"/>
                        </a:rPr>
                        <a:t> on April 9, 2012)</a:t>
                      </a:r>
                      <a:endParaRPr lang="en-US" sz="2000" b="1" i="1" u="none" strike="noStrike" kern="1200" dirty="0">
                        <a:solidFill>
                          <a:schemeClr val="tx1"/>
                        </a:solidFill>
                        <a:latin typeface="+mn-lt"/>
                      </a:endParaRPr>
                    </a:p>
                  </a:txBody>
                  <a:tcPr marL="20955" marR="20955" marT="9525" marB="0"/>
                </a:tc>
                <a:tc>
                  <a:txBody>
                    <a:bodyPr/>
                    <a:lstStyle/>
                    <a:p>
                      <a:pPr marL="0" algn="l" rtl="0" eaLnBrk="1" fontAlgn="t" latinLnBrk="0" hangingPunct="1">
                        <a:spcBef>
                          <a:spcPts val="0"/>
                        </a:spcBef>
                        <a:spcAft>
                          <a:spcPts val="0"/>
                        </a:spcAft>
                      </a:pPr>
                      <a:r>
                        <a:rPr lang="en-US" sz="2000" u="none" strike="noStrike" kern="1200" dirty="0" smtClean="0">
                          <a:solidFill>
                            <a:schemeClr val="tx1"/>
                          </a:solidFill>
                          <a:latin typeface="+mn-lt"/>
                        </a:rPr>
                        <a:t>ESA </a:t>
                      </a:r>
                      <a:endParaRPr lang="en-US" sz="2000" b="0" i="0" u="none" strike="noStrike" kern="1200" dirty="0">
                        <a:solidFill>
                          <a:schemeClr val="tx1"/>
                        </a:solidFill>
                        <a:latin typeface="+mn-lt"/>
                      </a:endParaRPr>
                    </a:p>
                  </a:txBody>
                  <a:tcPr marL="20955" marR="20955" marT="9525" marB="0"/>
                </a:tc>
                <a:tc>
                  <a:txBody>
                    <a:bodyPr/>
                    <a:lstStyle/>
                    <a:p>
                      <a:pPr marL="0" marR="0" algn="l">
                        <a:lnSpc>
                          <a:spcPct val="115000"/>
                        </a:lnSpc>
                        <a:spcBef>
                          <a:spcPts val="0"/>
                        </a:spcBef>
                        <a:spcAft>
                          <a:spcPts val="0"/>
                        </a:spcAft>
                      </a:pPr>
                      <a:r>
                        <a:rPr lang="en-US" sz="2000" dirty="0" smtClean="0">
                          <a:solidFill>
                            <a:schemeClr val="tx1"/>
                          </a:solidFill>
                          <a:latin typeface="+mn-lt"/>
                          <a:ea typeface="Times New Roman"/>
                          <a:cs typeface="Times New Roman"/>
                        </a:rPr>
                        <a:t>Snow</a:t>
                      </a:r>
                      <a:r>
                        <a:rPr lang="en-US" sz="2000" baseline="0" dirty="0" smtClean="0">
                          <a:solidFill>
                            <a:schemeClr val="tx1"/>
                          </a:solidFill>
                          <a:latin typeface="+mn-lt"/>
                          <a:ea typeface="Times New Roman"/>
                          <a:cs typeface="Times New Roman"/>
                        </a:rPr>
                        <a:t> and Ice, Ocean Color, Oil</a:t>
                      </a:r>
                      <a:endParaRPr lang="en-US" sz="2000" dirty="0">
                        <a:solidFill>
                          <a:schemeClr val="tx1"/>
                        </a:solidFill>
                        <a:latin typeface="+mn-lt"/>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144000" cy="914400"/>
          </a:xfrm>
        </p:spPr>
        <p:txBody>
          <a:bodyPr>
            <a:normAutofit fontScale="90000"/>
          </a:bodyPr>
          <a:lstStyle/>
          <a:p>
            <a:r>
              <a:rPr lang="en-US" sz="3200" dirty="0" smtClean="0"/>
              <a:t>Non-NOAA International Satellite Data</a:t>
            </a:r>
            <a:br>
              <a:rPr lang="en-US" sz="3200" dirty="0" smtClean="0"/>
            </a:br>
            <a:r>
              <a:rPr lang="en-US" sz="3200" dirty="0" smtClean="0"/>
              <a:t> acquired by NOAA</a:t>
            </a:r>
            <a:endParaRPr lang="en-US" sz="3200" dirty="0"/>
          </a:p>
        </p:txBody>
      </p:sp>
      <p:graphicFrame>
        <p:nvGraphicFramePr>
          <p:cNvPr id="4" name="Table 3"/>
          <p:cNvGraphicFramePr>
            <a:graphicFrameLocks noGrp="1"/>
          </p:cNvGraphicFramePr>
          <p:nvPr/>
        </p:nvGraphicFramePr>
        <p:xfrm>
          <a:off x="381000" y="1208858"/>
          <a:ext cx="8382000" cy="4125142"/>
        </p:xfrm>
        <a:graphic>
          <a:graphicData uri="http://schemas.openxmlformats.org/drawingml/2006/table">
            <a:tbl>
              <a:tblPr>
                <a:tableStyleId>{16D9F66E-5EB9-4882-86FB-DCBF35E3C3E4}</a:tableStyleId>
              </a:tblPr>
              <a:tblGrid>
                <a:gridCol w="1371600"/>
                <a:gridCol w="1981200"/>
                <a:gridCol w="5029200"/>
              </a:tblGrid>
              <a:tr h="381000">
                <a:tc>
                  <a:txBody>
                    <a:bodyPr/>
                    <a:lstStyle/>
                    <a:p>
                      <a:pPr algn="ctr">
                        <a:spcAft>
                          <a:spcPts val="0"/>
                        </a:spcAft>
                      </a:pPr>
                      <a:r>
                        <a:rPr lang="en-US" sz="2000" dirty="0" smtClean="0">
                          <a:solidFill>
                            <a:schemeClr val="tx1"/>
                          </a:solidFill>
                          <a:latin typeface="+mn-lt"/>
                        </a:rPr>
                        <a:t>Satellite</a:t>
                      </a:r>
                      <a:endParaRPr lang="en-US" sz="2000" b="0" dirty="0">
                        <a:solidFill>
                          <a:schemeClr val="tx1"/>
                        </a:solidFill>
                        <a:latin typeface="+mn-lt"/>
                      </a:endParaRPr>
                    </a:p>
                  </a:txBody>
                  <a:tcPr marL="20972" marR="20972" marT="0" marB="0" anchor="ctr">
                    <a:solidFill>
                      <a:schemeClr val="accent6">
                        <a:lumMod val="60000"/>
                        <a:lumOff val="40000"/>
                      </a:schemeClr>
                    </a:solidFill>
                  </a:tcPr>
                </a:tc>
                <a:tc>
                  <a:txBody>
                    <a:bodyPr/>
                    <a:lstStyle/>
                    <a:p>
                      <a:pPr algn="ctr">
                        <a:spcAft>
                          <a:spcPts val="0"/>
                        </a:spcAft>
                      </a:pPr>
                      <a:r>
                        <a:rPr lang="en-US" sz="2000" dirty="0" smtClean="0">
                          <a:solidFill>
                            <a:schemeClr val="tx1"/>
                          </a:solidFill>
                          <a:latin typeface="+mn-lt"/>
                        </a:rPr>
                        <a:t>Source</a:t>
                      </a:r>
                      <a:endParaRPr lang="en-US" sz="2000" b="0" dirty="0">
                        <a:solidFill>
                          <a:schemeClr val="tx1"/>
                        </a:solidFill>
                        <a:latin typeface="+mn-lt"/>
                      </a:endParaRPr>
                    </a:p>
                  </a:txBody>
                  <a:tcPr marL="20972" marR="20972" marT="0" marB="0" anchor="ctr">
                    <a:solidFill>
                      <a:schemeClr val="accent6">
                        <a:lumMod val="60000"/>
                        <a:lumOff val="40000"/>
                      </a:schemeClr>
                    </a:solidFill>
                  </a:tcPr>
                </a:tc>
                <a:tc>
                  <a:txBody>
                    <a:bodyPr/>
                    <a:lstStyle/>
                    <a:p>
                      <a:pPr algn="ctr">
                        <a:spcAft>
                          <a:spcPts val="0"/>
                        </a:spcAft>
                      </a:pPr>
                      <a:r>
                        <a:rPr lang="en-US" sz="2000" dirty="0" smtClean="0">
                          <a:solidFill>
                            <a:schemeClr val="tx1"/>
                          </a:solidFill>
                          <a:latin typeface="+mn-lt"/>
                        </a:rPr>
                        <a:t>Primary Product Areas</a:t>
                      </a:r>
                      <a:endParaRPr lang="en-US" sz="2000" b="0" dirty="0">
                        <a:solidFill>
                          <a:schemeClr val="tx1"/>
                        </a:solidFill>
                        <a:latin typeface="+mn-lt"/>
                      </a:endParaRPr>
                    </a:p>
                  </a:txBody>
                  <a:tcPr marL="20972" marR="20972" marT="0" marB="0" anchor="ctr">
                    <a:solidFill>
                      <a:schemeClr val="accent6">
                        <a:lumMod val="60000"/>
                        <a:lumOff val="40000"/>
                      </a:schemeClr>
                    </a:solidFill>
                  </a:tcPr>
                </a:tc>
              </a:tr>
              <a:tr h="304800">
                <a:tc>
                  <a:txBody>
                    <a:bodyPr/>
                    <a:lstStyle/>
                    <a:p>
                      <a:pPr marL="0" algn="l" rtl="0" eaLnBrk="1" fontAlgn="t" latinLnBrk="0" hangingPunct="1">
                        <a:spcBef>
                          <a:spcPts val="0"/>
                        </a:spcBef>
                        <a:spcAft>
                          <a:spcPts val="0"/>
                        </a:spcAft>
                      </a:pPr>
                      <a:r>
                        <a:rPr lang="en-US" sz="2000" u="none" strike="noStrike" kern="1200" dirty="0">
                          <a:solidFill>
                            <a:schemeClr val="tx1"/>
                          </a:solidFill>
                          <a:latin typeface="+mn-lt"/>
                        </a:rPr>
                        <a:t>COSMIC</a:t>
                      </a:r>
                      <a:endParaRPr lang="en-US" sz="2000" b="0" i="0" u="none" strike="noStrike" kern="1200" dirty="0">
                        <a:solidFill>
                          <a:schemeClr val="tx1"/>
                        </a:solidFill>
                        <a:latin typeface="+mn-lt"/>
                      </a:endParaRPr>
                    </a:p>
                  </a:txBody>
                  <a:tcPr marL="20955" marR="20955" marT="9525" marB="0"/>
                </a:tc>
                <a:tc>
                  <a:txBody>
                    <a:bodyPr/>
                    <a:lstStyle/>
                    <a:p>
                      <a:pPr marL="0" algn="l" rtl="0" eaLnBrk="1" fontAlgn="t" latinLnBrk="0" hangingPunct="1">
                        <a:spcBef>
                          <a:spcPts val="0"/>
                        </a:spcBef>
                        <a:spcAft>
                          <a:spcPts val="0"/>
                        </a:spcAft>
                      </a:pPr>
                      <a:r>
                        <a:rPr lang="en-US" sz="2000" u="none" strike="noStrike" kern="1200" dirty="0" smtClean="0">
                          <a:solidFill>
                            <a:schemeClr val="tx1"/>
                          </a:solidFill>
                          <a:latin typeface="+mn-lt"/>
                        </a:rPr>
                        <a:t>NSPO Taiwan</a:t>
                      </a:r>
                      <a:endParaRPr lang="en-US" sz="2000" b="0" i="0" u="none" strike="noStrike" kern="1200" dirty="0">
                        <a:solidFill>
                          <a:schemeClr val="tx1"/>
                        </a:solidFill>
                        <a:latin typeface="+mn-lt"/>
                      </a:endParaRPr>
                    </a:p>
                  </a:txBody>
                  <a:tcPr marL="20955" marR="20955" marT="9525" marB="0"/>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000" dirty="0" smtClean="0">
                          <a:solidFill>
                            <a:schemeClr val="tx1"/>
                          </a:solidFill>
                          <a:latin typeface="+mn-lt"/>
                          <a:ea typeface="Times New Roman"/>
                          <a:cs typeface="Times New Roman"/>
                        </a:rPr>
                        <a:t>Soundings</a:t>
                      </a:r>
                      <a:r>
                        <a:rPr lang="en-US" sz="2000" baseline="0" dirty="0" smtClean="0">
                          <a:solidFill>
                            <a:schemeClr val="tx1"/>
                          </a:solidFill>
                          <a:latin typeface="+mn-lt"/>
                          <a:ea typeface="Times New Roman"/>
                          <a:cs typeface="Times New Roman"/>
                        </a:rPr>
                        <a:t> (Radio Occultation)</a:t>
                      </a:r>
                      <a:endParaRPr lang="en-US" sz="2000" dirty="0" smtClean="0">
                        <a:solidFill>
                          <a:schemeClr val="tx1"/>
                        </a:solidFill>
                        <a:latin typeface="+mn-lt"/>
                        <a:ea typeface="Times New Roman"/>
                        <a:cs typeface="Times New Roman"/>
                      </a:endParaRPr>
                    </a:p>
                  </a:txBody>
                  <a:tcPr marL="20955" marR="20955" marT="9525" marB="0"/>
                </a:tc>
              </a:tr>
              <a:tr h="353786">
                <a:tc>
                  <a:txBody>
                    <a:bodyPr/>
                    <a:lstStyle/>
                    <a:p>
                      <a:pPr marL="0" algn="l" rtl="0" eaLnBrk="1" fontAlgn="t" latinLnBrk="0" hangingPunct="1">
                        <a:spcBef>
                          <a:spcPts val="0"/>
                        </a:spcBef>
                        <a:spcAft>
                          <a:spcPts val="0"/>
                        </a:spcAft>
                      </a:pPr>
                      <a:r>
                        <a:rPr lang="en-US" sz="2000" u="none" strike="noStrike" kern="1200">
                          <a:solidFill>
                            <a:schemeClr val="tx1"/>
                          </a:solidFill>
                          <a:latin typeface="+mn-lt"/>
                        </a:rPr>
                        <a:t>Oceansat</a:t>
                      </a:r>
                      <a:endParaRPr lang="en-US" sz="2000" b="0" i="0" u="none" strike="noStrike" kern="1200">
                        <a:solidFill>
                          <a:schemeClr val="tx1"/>
                        </a:solidFill>
                        <a:latin typeface="+mn-lt"/>
                      </a:endParaRPr>
                    </a:p>
                  </a:txBody>
                  <a:tcPr marL="20955" marR="20955" marT="9525" marB="0"/>
                </a:tc>
                <a:tc>
                  <a:txBody>
                    <a:bodyPr/>
                    <a:lstStyle/>
                    <a:p>
                      <a:pPr marL="0" algn="l" rtl="0" eaLnBrk="1" fontAlgn="t" latinLnBrk="0" hangingPunct="1">
                        <a:spcBef>
                          <a:spcPts val="0"/>
                        </a:spcBef>
                        <a:spcAft>
                          <a:spcPts val="0"/>
                        </a:spcAft>
                      </a:pPr>
                      <a:r>
                        <a:rPr lang="en-US" sz="2000" u="none" strike="noStrike" kern="1200" dirty="0" smtClean="0">
                          <a:solidFill>
                            <a:schemeClr val="tx1"/>
                          </a:solidFill>
                          <a:latin typeface="+mn-lt"/>
                        </a:rPr>
                        <a:t>ISRO (India)</a:t>
                      </a:r>
                      <a:endParaRPr lang="en-US" sz="2000" b="0" i="0" u="none" strike="noStrike" kern="1200" dirty="0">
                        <a:solidFill>
                          <a:schemeClr val="tx1"/>
                        </a:solidFill>
                        <a:latin typeface="+mn-lt"/>
                      </a:endParaRPr>
                    </a:p>
                  </a:txBody>
                  <a:tcPr marL="20955" marR="20955" marT="9525" marB="0"/>
                </a:tc>
                <a:tc>
                  <a:txBody>
                    <a:bodyPr/>
                    <a:lstStyle/>
                    <a:p>
                      <a:pPr marL="0" algn="l" rtl="0" eaLnBrk="1" fontAlgn="t" latinLnBrk="0" hangingPunct="1">
                        <a:spcBef>
                          <a:spcPts val="0"/>
                        </a:spcBef>
                        <a:spcAft>
                          <a:spcPts val="0"/>
                        </a:spcAft>
                      </a:pPr>
                      <a:endParaRPr lang="en-US" sz="2000" b="0" i="0" u="none" strike="noStrike" kern="1200" dirty="0">
                        <a:solidFill>
                          <a:schemeClr val="tx1"/>
                        </a:solidFill>
                        <a:latin typeface="+mn-lt"/>
                      </a:endParaRPr>
                    </a:p>
                  </a:txBody>
                  <a:tcPr marL="20955" marR="20955" marT="9525" marB="0"/>
                </a:tc>
              </a:tr>
              <a:tr h="353786">
                <a:tc>
                  <a:txBody>
                    <a:bodyPr/>
                    <a:lstStyle/>
                    <a:p>
                      <a:pPr marL="0" algn="l" rtl="0" eaLnBrk="1" fontAlgn="t" latinLnBrk="0" hangingPunct="1">
                        <a:spcBef>
                          <a:spcPts val="0"/>
                        </a:spcBef>
                        <a:spcAft>
                          <a:spcPts val="0"/>
                        </a:spcAft>
                      </a:pPr>
                      <a:r>
                        <a:rPr lang="en-US" sz="2000" u="none" strike="noStrike" kern="1200" dirty="0" smtClean="0">
                          <a:solidFill>
                            <a:schemeClr val="tx1"/>
                          </a:solidFill>
                          <a:latin typeface="+mn-lt"/>
                        </a:rPr>
                        <a:t>Radarsat-1, Radarsat-2*</a:t>
                      </a:r>
                      <a:endParaRPr lang="en-US" sz="2000" b="0" i="0" u="none" strike="noStrike" kern="1200" dirty="0">
                        <a:solidFill>
                          <a:schemeClr val="tx1"/>
                        </a:solidFill>
                        <a:latin typeface="+mn-lt"/>
                      </a:endParaRPr>
                    </a:p>
                  </a:txBody>
                  <a:tcPr marL="20955" marR="20955" marT="9525" marB="0"/>
                </a:tc>
                <a:tc>
                  <a:txBody>
                    <a:bodyPr/>
                    <a:lstStyle/>
                    <a:p>
                      <a:pPr marL="0" algn="l" rtl="0" eaLnBrk="1" fontAlgn="t" latinLnBrk="0" hangingPunct="1">
                        <a:spcBef>
                          <a:spcPts val="0"/>
                        </a:spcBef>
                        <a:spcAft>
                          <a:spcPts val="0"/>
                        </a:spcAft>
                      </a:pPr>
                      <a:r>
                        <a:rPr lang="en-US" sz="2000" u="none" strike="noStrike" kern="1200" dirty="0" smtClean="0">
                          <a:solidFill>
                            <a:schemeClr val="tx1"/>
                          </a:solidFill>
                          <a:latin typeface="+mn-lt"/>
                        </a:rPr>
                        <a:t>CSA (Canada)</a:t>
                      </a:r>
                      <a:endParaRPr lang="en-US" sz="2000" b="0" i="0" u="none" strike="noStrike" kern="1200" dirty="0">
                        <a:solidFill>
                          <a:schemeClr val="tx1"/>
                        </a:solidFill>
                        <a:latin typeface="+mn-lt"/>
                      </a:endParaRPr>
                    </a:p>
                  </a:txBody>
                  <a:tcPr marL="20955" marR="20955" marT="9525" marB="0"/>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000" dirty="0" smtClean="0">
                          <a:solidFill>
                            <a:schemeClr val="tx1"/>
                          </a:solidFill>
                          <a:latin typeface="+mn-lt"/>
                          <a:ea typeface="Times New Roman"/>
                          <a:cs typeface="Times New Roman"/>
                        </a:rPr>
                        <a:t>Snow</a:t>
                      </a:r>
                      <a:r>
                        <a:rPr lang="en-US" sz="2000" baseline="0" dirty="0" smtClean="0">
                          <a:solidFill>
                            <a:schemeClr val="tx1"/>
                          </a:solidFill>
                          <a:latin typeface="+mn-lt"/>
                          <a:ea typeface="Times New Roman"/>
                          <a:cs typeface="Times New Roman"/>
                        </a:rPr>
                        <a:t> and Ice, Oil</a:t>
                      </a:r>
                      <a:endParaRPr lang="en-US" sz="2000" dirty="0" smtClean="0">
                        <a:solidFill>
                          <a:schemeClr val="tx1"/>
                        </a:solidFill>
                        <a:latin typeface="+mn-lt"/>
                        <a:ea typeface="Times New Roman"/>
                        <a:cs typeface="Times New Roman"/>
                      </a:endParaRPr>
                    </a:p>
                  </a:txBody>
                  <a:tcPr marL="20955" marR="20955" marT="9525" marB="0"/>
                </a:tc>
              </a:tr>
              <a:tr h="353786">
                <a:tc>
                  <a:txBody>
                    <a:bodyPr/>
                    <a:lstStyle/>
                    <a:p>
                      <a:pPr marL="0" marR="0" algn="l">
                        <a:lnSpc>
                          <a:spcPct val="115000"/>
                        </a:lnSpc>
                        <a:spcBef>
                          <a:spcPts val="0"/>
                        </a:spcBef>
                        <a:spcAft>
                          <a:spcPts val="0"/>
                        </a:spcAft>
                      </a:pPr>
                      <a:r>
                        <a:rPr lang="en-US" sz="2000" dirty="0" smtClean="0">
                          <a:solidFill>
                            <a:schemeClr val="tx1"/>
                          </a:solidFill>
                          <a:latin typeface="+mn-lt"/>
                          <a:ea typeface="Times New Roman"/>
                          <a:cs typeface="Times New Roman"/>
                        </a:rPr>
                        <a:t>TerraSAR-X</a:t>
                      </a:r>
                      <a:endParaRPr lang="en-US" sz="2000" dirty="0">
                        <a:solidFill>
                          <a:schemeClr val="tx1"/>
                        </a:solidFill>
                        <a:latin typeface="+mn-lt"/>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000" dirty="0" smtClean="0">
                          <a:solidFill>
                            <a:schemeClr val="tx1"/>
                          </a:solidFill>
                          <a:latin typeface="+mn-lt"/>
                          <a:ea typeface="Times New Roman"/>
                          <a:cs typeface="Times New Roman"/>
                        </a:rPr>
                        <a:t>German Aerospace Center DLR / EADS</a:t>
                      </a:r>
                      <a:r>
                        <a:rPr lang="en-US" sz="2000" baseline="0" dirty="0" smtClean="0">
                          <a:solidFill>
                            <a:schemeClr val="tx1"/>
                          </a:solidFill>
                          <a:latin typeface="+mn-lt"/>
                          <a:ea typeface="Times New Roman"/>
                          <a:cs typeface="Times New Roman"/>
                        </a:rPr>
                        <a:t> Astrium</a:t>
                      </a:r>
                      <a:endParaRPr lang="en-US" sz="2000" dirty="0">
                        <a:solidFill>
                          <a:schemeClr val="tx1"/>
                        </a:solidFill>
                        <a:latin typeface="+mn-lt"/>
                        <a:ea typeface="Times New Roman"/>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000" dirty="0" smtClean="0">
                          <a:solidFill>
                            <a:schemeClr val="tx1"/>
                          </a:solidFill>
                          <a:latin typeface="+mn-lt"/>
                          <a:ea typeface="Times New Roman"/>
                          <a:cs typeface="Times New Roman"/>
                        </a:rPr>
                        <a:t>Oil Spill</a:t>
                      </a:r>
                      <a:r>
                        <a:rPr lang="en-US" sz="2000" baseline="0" dirty="0" smtClean="0">
                          <a:solidFill>
                            <a:schemeClr val="tx1"/>
                          </a:solidFill>
                          <a:latin typeface="+mn-lt"/>
                          <a:ea typeface="Times New Roman"/>
                          <a:cs typeface="Times New Roman"/>
                        </a:rPr>
                        <a:t> Monitoring</a:t>
                      </a:r>
                      <a:endParaRPr lang="en-US" sz="2000" dirty="0">
                        <a:solidFill>
                          <a:schemeClr val="tx1"/>
                        </a:solidFill>
                        <a:latin typeface="+mn-lt"/>
                        <a:ea typeface="Times New Roman"/>
                        <a:cs typeface="Times New Roman"/>
                      </a:endParaRPr>
                    </a:p>
                  </a:txBody>
                  <a:tcPr marL="68580" marR="68580" marT="0" marB="0"/>
                </a:tc>
              </a:tr>
              <a:tr h="353786">
                <a:tc>
                  <a:txBody>
                    <a:bodyPr/>
                    <a:lstStyle/>
                    <a:p>
                      <a:pPr marL="0" marR="0" algn="l">
                        <a:lnSpc>
                          <a:spcPct val="115000"/>
                        </a:lnSpc>
                        <a:spcBef>
                          <a:spcPts val="0"/>
                        </a:spcBef>
                        <a:spcAft>
                          <a:spcPts val="0"/>
                        </a:spcAft>
                      </a:pPr>
                      <a:r>
                        <a:rPr lang="en-US" sz="2000" dirty="0" smtClean="0">
                          <a:solidFill>
                            <a:schemeClr val="tx1"/>
                          </a:solidFill>
                          <a:latin typeface="+mn-lt"/>
                          <a:ea typeface="Times New Roman"/>
                          <a:cs typeface="Times New Roman"/>
                        </a:rPr>
                        <a:t>SPOT</a:t>
                      </a:r>
                      <a:endParaRPr lang="en-US" sz="2000" dirty="0">
                        <a:solidFill>
                          <a:schemeClr val="tx1"/>
                        </a:solidFill>
                        <a:latin typeface="+mn-lt"/>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000" dirty="0" smtClean="0">
                          <a:solidFill>
                            <a:schemeClr val="tx1"/>
                          </a:solidFill>
                          <a:latin typeface="+mn-lt"/>
                          <a:ea typeface="Times New Roman"/>
                          <a:cs typeface="Times New Roman"/>
                        </a:rPr>
                        <a:t>CNES (France)</a:t>
                      </a:r>
                      <a:endParaRPr lang="en-US" sz="2000" dirty="0">
                        <a:solidFill>
                          <a:schemeClr val="tx1"/>
                        </a:solidFill>
                        <a:latin typeface="+mn-lt"/>
                        <a:ea typeface="Times New Roman"/>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000" dirty="0" smtClean="0">
                          <a:solidFill>
                            <a:schemeClr val="tx1"/>
                          </a:solidFill>
                          <a:latin typeface="+mn-lt"/>
                          <a:ea typeface="Times New Roman"/>
                          <a:cs typeface="Times New Roman"/>
                        </a:rPr>
                        <a:t>Oil Spill</a:t>
                      </a:r>
                      <a:r>
                        <a:rPr lang="en-US" sz="2000" baseline="0" dirty="0" smtClean="0">
                          <a:solidFill>
                            <a:schemeClr val="tx1"/>
                          </a:solidFill>
                          <a:latin typeface="+mn-lt"/>
                          <a:ea typeface="Times New Roman"/>
                          <a:cs typeface="Times New Roman"/>
                        </a:rPr>
                        <a:t> Monitoring</a:t>
                      </a:r>
                      <a:endParaRPr lang="en-US" sz="2000" dirty="0">
                        <a:solidFill>
                          <a:schemeClr val="tx1"/>
                        </a:solidFill>
                        <a:latin typeface="+mn-lt"/>
                        <a:ea typeface="Times New Roman"/>
                        <a:cs typeface="Times New Roman"/>
                      </a:endParaRPr>
                    </a:p>
                  </a:txBody>
                  <a:tcPr marL="68580" marR="68580" marT="0" marB="0"/>
                </a:tc>
              </a:tr>
              <a:tr h="353786">
                <a:tc>
                  <a:txBody>
                    <a:bodyPr/>
                    <a:lstStyle/>
                    <a:p>
                      <a:pPr marL="0" marR="0" algn="l">
                        <a:lnSpc>
                          <a:spcPct val="115000"/>
                        </a:lnSpc>
                        <a:spcBef>
                          <a:spcPts val="0"/>
                        </a:spcBef>
                        <a:spcAft>
                          <a:spcPts val="0"/>
                        </a:spcAft>
                      </a:pPr>
                      <a:r>
                        <a:rPr lang="en-US" sz="2000" dirty="0" smtClean="0">
                          <a:solidFill>
                            <a:schemeClr val="tx1"/>
                          </a:solidFill>
                          <a:latin typeface="+mn-lt"/>
                          <a:ea typeface="Times New Roman"/>
                          <a:cs typeface="Times New Roman"/>
                        </a:rPr>
                        <a:t>Worldview</a:t>
                      </a:r>
                      <a:endParaRPr lang="en-US" sz="2000" dirty="0">
                        <a:solidFill>
                          <a:schemeClr val="tx1"/>
                        </a:solidFill>
                        <a:latin typeface="+mn-lt"/>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000" dirty="0" smtClean="0">
                          <a:solidFill>
                            <a:schemeClr val="tx1"/>
                          </a:solidFill>
                          <a:latin typeface="+mn-lt"/>
                          <a:ea typeface="Times New Roman"/>
                          <a:cs typeface="Times New Roman"/>
                        </a:rPr>
                        <a:t>Digital</a:t>
                      </a:r>
                      <a:r>
                        <a:rPr lang="en-US" sz="2000" baseline="0" dirty="0" smtClean="0">
                          <a:solidFill>
                            <a:schemeClr val="tx1"/>
                          </a:solidFill>
                          <a:latin typeface="+mn-lt"/>
                          <a:ea typeface="Times New Roman"/>
                          <a:cs typeface="Times New Roman"/>
                        </a:rPr>
                        <a:t> Globe (Commercial)</a:t>
                      </a:r>
                      <a:endParaRPr lang="en-US" sz="2000" dirty="0">
                        <a:solidFill>
                          <a:schemeClr val="tx1"/>
                        </a:solidFill>
                        <a:latin typeface="+mn-lt"/>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000" dirty="0" smtClean="0">
                          <a:solidFill>
                            <a:schemeClr val="tx1"/>
                          </a:solidFill>
                          <a:latin typeface="+mn-lt"/>
                          <a:ea typeface="Times New Roman"/>
                          <a:cs typeface="Times New Roman"/>
                        </a:rPr>
                        <a:t>Oil Spill Monitoring</a:t>
                      </a:r>
                      <a:endParaRPr lang="en-US" sz="2000" dirty="0">
                        <a:solidFill>
                          <a:schemeClr val="tx1"/>
                        </a:solidFill>
                        <a:latin typeface="+mn-lt"/>
                        <a:ea typeface="Times New Roman"/>
                        <a:cs typeface="Times New Roman"/>
                      </a:endParaRPr>
                    </a:p>
                  </a:txBody>
                  <a:tcPr marL="68580" marR="68580" marT="0" marB="0"/>
                </a:tc>
              </a:tr>
            </a:tbl>
          </a:graphicData>
        </a:graphic>
      </p:graphicFrame>
      <p:sp>
        <p:nvSpPr>
          <p:cNvPr id="7" name="Rectangle 6"/>
          <p:cNvSpPr/>
          <p:nvPr/>
        </p:nvSpPr>
        <p:spPr>
          <a:xfrm>
            <a:off x="381000" y="5352871"/>
            <a:ext cx="8382000" cy="1200329"/>
          </a:xfrm>
          <a:prstGeom prst="rect">
            <a:avLst/>
          </a:prstGeom>
        </p:spPr>
        <p:txBody>
          <a:bodyPr wrap="square">
            <a:spAutoFit/>
          </a:bodyPr>
          <a:lstStyle/>
          <a:p>
            <a:r>
              <a:rPr lang="en-US" dirty="0" smtClean="0"/>
              <a:t>The systems are leveraged through agreements which require no direct exchange of funds between NOAA and the international partner, except for Radarsat-2.   </a:t>
            </a:r>
          </a:p>
          <a:p>
            <a:r>
              <a:rPr lang="en-US" dirty="0" smtClean="0"/>
              <a:t>*Radarsat-2 is a public-private venture.  NOAA pays for or leverages other Federal agency acquisitions of data from this system.</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Future GEO &amp; LEO Plans</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pPr lvl="1" algn="ctr" rtl="0">
              <a:spcBef>
                <a:spcPct val="0"/>
              </a:spcBef>
            </a:pPr>
            <a:r>
              <a:rPr lang="en-US" sz="2800" dirty="0" smtClean="0">
                <a:solidFill>
                  <a:schemeClr val="tx1"/>
                </a:solidFill>
                <a:latin typeface="+mj-lt"/>
              </a:rPr>
              <a:t>Prepare for GOES-R transition to GOES Rebroadcast (GRB)</a:t>
            </a:r>
            <a:br>
              <a:rPr lang="en-US" sz="2800" dirty="0" smtClean="0">
                <a:solidFill>
                  <a:schemeClr val="tx1"/>
                </a:solidFill>
                <a:latin typeface="+mj-lt"/>
              </a:rPr>
            </a:br>
            <a:r>
              <a:rPr lang="en-US" sz="2800" dirty="0" smtClean="0">
                <a:solidFill>
                  <a:schemeClr val="tx1"/>
                </a:solidFill>
                <a:latin typeface="+mj-lt"/>
              </a:rPr>
              <a:t>(Replaces GVAR and will be tested during PLT)</a:t>
            </a:r>
            <a:br>
              <a:rPr lang="en-US" sz="2800" dirty="0" smtClean="0">
                <a:solidFill>
                  <a:schemeClr val="tx1"/>
                </a:solidFill>
                <a:latin typeface="+mj-lt"/>
              </a:rPr>
            </a:br>
            <a:endParaRPr lang="en-US" sz="2800" dirty="0">
              <a:solidFill>
                <a:schemeClr val="tx1"/>
              </a:solidFill>
              <a:latin typeface="+mj-lt"/>
            </a:endParaRPr>
          </a:p>
        </p:txBody>
      </p:sp>
      <p:sp>
        <p:nvSpPr>
          <p:cNvPr id="5" name="TextBox 4"/>
          <p:cNvSpPr txBox="1"/>
          <p:nvPr/>
        </p:nvSpPr>
        <p:spPr>
          <a:xfrm>
            <a:off x="4648200" y="6400800"/>
            <a:ext cx="3949030" cy="369332"/>
          </a:xfrm>
          <a:prstGeom prst="rect">
            <a:avLst/>
          </a:prstGeom>
          <a:noFill/>
        </p:spPr>
        <p:txBody>
          <a:bodyPr wrap="none" rtlCol="0">
            <a:spAutoFit/>
          </a:bodyPr>
          <a:lstStyle/>
          <a:p>
            <a:r>
              <a:rPr lang="en-US" dirty="0" smtClean="0"/>
              <a:t>Slide Credit:  Vanessa Griffin, GOES-R GS</a:t>
            </a:r>
            <a:endParaRPr lang="en-US" dirty="0"/>
          </a:p>
        </p:txBody>
      </p:sp>
      <p:graphicFrame>
        <p:nvGraphicFramePr>
          <p:cNvPr id="6" name="Table 5"/>
          <p:cNvGraphicFramePr>
            <a:graphicFrameLocks noGrp="1"/>
          </p:cNvGraphicFramePr>
          <p:nvPr/>
        </p:nvGraphicFramePr>
        <p:xfrm>
          <a:off x="685800" y="1133476"/>
          <a:ext cx="7924800" cy="4962524"/>
        </p:xfrm>
        <a:graphic>
          <a:graphicData uri="http://schemas.openxmlformats.org/drawingml/2006/table">
            <a:tbl>
              <a:tblPr firstRow="1">
                <a:tableStyleId>{775DCB02-9BB8-47FD-8907-85C794F793BA}</a:tableStyleId>
              </a:tblPr>
              <a:tblGrid>
                <a:gridCol w="1981200"/>
                <a:gridCol w="2286000"/>
                <a:gridCol w="3657600"/>
              </a:tblGrid>
              <a:tr h="304799">
                <a:tc>
                  <a:txBody>
                    <a:bodyPr/>
                    <a:lstStyle/>
                    <a:p>
                      <a:pPr algn="ctr" fontAlgn="t"/>
                      <a:r>
                        <a:rPr lang="en-US" sz="2000" u="none" strike="noStrike" dirty="0"/>
                        <a:t> </a:t>
                      </a:r>
                      <a:endParaRPr lang="en-US" sz="2000" b="0" i="0" u="none" strike="noStrike" dirty="0">
                        <a:solidFill>
                          <a:schemeClr val="tx1"/>
                        </a:solidFill>
                        <a:latin typeface="Arial"/>
                      </a:endParaRPr>
                    </a:p>
                  </a:txBody>
                  <a:tcPr marL="9525" marR="9525" marT="9525" marB="0"/>
                </a:tc>
                <a:tc>
                  <a:txBody>
                    <a:bodyPr/>
                    <a:lstStyle/>
                    <a:p>
                      <a:pPr algn="ctr" rtl="0" fontAlgn="t"/>
                      <a:r>
                        <a:rPr lang="en-US" sz="2000" u="none" strike="noStrike"/>
                        <a:t>GVAR</a:t>
                      </a:r>
                      <a:endParaRPr lang="en-US" sz="2000" b="1" i="0" u="none" strike="noStrike">
                        <a:solidFill>
                          <a:schemeClr val="tx1"/>
                        </a:solidFill>
                        <a:latin typeface="Arial"/>
                      </a:endParaRPr>
                    </a:p>
                  </a:txBody>
                  <a:tcPr marL="9525" marR="9525" marT="9525" marB="0"/>
                </a:tc>
                <a:tc>
                  <a:txBody>
                    <a:bodyPr/>
                    <a:lstStyle/>
                    <a:p>
                      <a:pPr algn="ctr" rtl="0" fontAlgn="t"/>
                      <a:r>
                        <a:rPr lang="en-US" sz="2000" u="none" strike="noStrike"/>
                        <a:t>GOES Rebroadcast (GRB)</a:t>
                      </a:r>
                      <a:endParaRPr lang="en-US" sz="2000" b="1" i="0" u="none" strike="noStrike">
                        <a:solidFill>
                          <a:schemeClr val="tx1"/>
                        </a:solidFill>
                        <a:latin typeface="Arial"/>
                      </a:endParaRPr>
                    </a:p>
                  </a:txBody>
                  <a:tcPr marL="9525" marR="9525" marT="9525" marB="0"/>
                </a:tc>
              </a:tr>
              <a:tr h="326668">
                <a:tc rowSpan="2">
                  <a:txBody>
                    <a:bodyPr/>
                    <a:lstStyle/>
                    <a:p>
                      <a:pPr algn="l" rtl="0" fontAlgn="t"/>
                      <a:r>
                        <a:rPr lang="en-US" sz="2000" u="none" strike="noStrike"/>
                        <a:t>Full Disk Image</a:t>
                      </a:r>
                      <a:endParaRPr lang="en-US" sz="2000" b="0" i="0" u="none" strike="noStrike">
                        <a:solidFill>
                          <a:schemeClr val="tx1"/>
                        </a:solidFill>
                        <a:latin typeface="Arial"/>
                      </a:endParaRPr>
                    </a:p>
                  </a:txBody>
                  <a:tcPr marL="9525" marR="9525" marT="9525" marB="0"/>
                </a:tc>
                <a:tc rowSpan="2">
                  <a:txBody>
                    <a:bodyPr/>
                    <a:lstStyle/>
                    <a:p>
                      <a:pPr algn="l" rtl="0" fontAlgn="t"/>
                      <a:r>
                        <a:rPr lang="en-US" sz="2000" u="none" strike="noStrike"/>
                        <a:t>30 minutes</a:t>
                      </a:r>
                      <a:endParaRPr lang="en-US" sz="2000" b="0" i="0" u="none" strike="noStrike">
                        <a:solidFill>
                          <a:schemeClr val="tx1"/>
                        </a:solidFill>
                        <a:latin typeface="Arial"/>
                      </a:endParaRPr>
                    </a:p>
                  </a:txBody>
                  <a:tcPr marL="9525" marR="9525" marT="9525" marB="0"/>
                </a:tc>
                <a:tc>
                  <a:txBody>
                    <a:bodyPr/>
                    <a:lstStyle/>
                    <a:p>
                      <a:pPr algn="l" rtl="0" fontAlgn="t"/>
                      <a:r>
                        <a:rPr lang="en-US" sz="2000" u="none" strike="noStrike"/>
                        <a:t>5 minutes (Mode 4)</a:t>
                      </a:r>
                      <a:endParaRPr lang="en-US" sz="2000" b="0" i="0" u="none" strike="noStrike">
                        <a:solidFill>
                          <a:schemeClr val="tx1"/>
                        </a:solidFill>
                        <a:latin typeface="Arial"/>
                      </a:endParaRPr>
                    </a:p>
                  </a:txBody>
                  <a:tcPr marL="9525" marR="9525" marT="9525" marB="0"/>
                </a:tc>
              </a:tr>
              <a:tr h="195665">
                <a:tc vMerge="1">
                  <a:txBody>
                    <a:bodyPr/>
                    <a:lstStyle/>
                    <a:p>
                      <a:endParaRPr lang="en-US"/>
                    </a:p>
                  </a:txBody>
                  <a:tcPr/>
                </a:tc>
                <a:tc vMerge="1">
                  <a:txBody>
                    <a:bodyPr/>
                    <a:lstStyle/>
                    <a:p>
                      <a:endParaRPr lang="en-US"/>
                    </a:p>
                  </a:txBody>
                  <a:tcPr/>
                </a:tc>
                <a:tc>
                  <a:txBody>
                    <a:bodyPr/>
                    <a:lstStyle/>
                    <a:p>
                      <a:pPr algn="l" rtl="0" fontAlgn="t"/>
                      <a:r>
                        <a:rPr lang="en-US" sz="2000" u="none" strike="noStrike"/>
                        <a:t>15 min (Mode 3)</a:t>
                      </a:r>
                      <a:endParaRPr lang="en-US" sz="2000" b="0" i="0" u="none" strike="noStrike">
                        <a:solidFill>
                          <a:schemeClr val="tx1"/>
                        </a:solidFill>
                        <a:latin typeface="Arial"/>
                      </a:endParaRPr>
                    </a:p>
                  </a:txBody>
                  <a:tcPr marL="9525" marR="9525" marT="9525" marB="0"/>
                </a:tc>
              </a:tr>
              <a:tr h="487489">
                <a:tc rowSpan="2">
                  <a:txBody>
                    <a:bodyPr/>
                    <a:lstStyle/>
                    <a:p>
                      <a:pPr algn="l" rtl="0" fontAlgn="t"/>
                      <a:r>
                        <a:rPr lang="en-US" sz="2000" u="none" strike="noStrike"/>
                        <a:t>Other modes</a:t>
                      </a:r>
                      <a:endParaRPr lang="en-US" sz="2000" b="0" i="0" u="none" strike="noStrike">
                        <a:solidFill>
                          <a:schemeClr val="tx1"/>
                        </a:solidFill>
                        <a:latin typeface="Arial"/>
                      </a:endParaRPr>
                    </a:p>
                  </a:txBody>
                  <a:tcPr marL="9525" marR="9525" marT="9525" marB="0"/>
                </a:tc>
                <a:tc rowSpan="2">
                  <a:txBody>
                    <a:bodyPr/>
                    <a:lstStyle/>
                    <a:p>
                      <a:pPr algn="l" rtl="0" fontAlgn="t"/>
                      <a:r>
                        <a:rPr lang="en-US" sz="2000" u="none" strike="noStrike" dirty="0"/>
                        <a:t>Rapid Scan, Super Rapid Scan</a:t>
                      </a:r>
                      <a:endParaRPr lang="en-US" sz="2000" b="0" i="0" u="none" strike="noStrike" dirty="0">
                        <a:solidFill>
                          <a:schemeClr val="tx1"/>
                        </a:solidFill>
                        <a:latin typeface="Arial"/>
                      </a:endParaRPr>
                    </a:p>
                  </a:txBody>
                  <a:tcPr marL="9525" marR="9525" marT="9525" marB="0"/>
                </a:tc>
                <a:tc>
                  <a:txBody>
                    <a:bodyPr/>
                    <a:lstStyle/>
                    <a:p>
                      <a:pPr algn="l" rtl="0" fontAlgn="t"/>
                      <a:r>
                        <a:rPr lang="sv-SE" sz="2000" u="none" strike="noStrike"/>
                        <a:t>3000 km x 5000 km CONUS: 5 min</a:t>
                      </a:r>
                      <a:endParaRPr lang="sv-SE" sz="2000" b="0" i="0" u="none" strike="noStrike">
                        <a:solidFill>
                          <a:schemeClr val="tx1"/>
                        </a:solidFill>
                        <a:latin typeface="Arial"/>
                      </a:endParaRPr>
                    </a:p>
                  </a:txBody>
                  <a:tcPr marL="9525" marR="9525" marT="9525" marB="0"/>
                </a:tc>
              </a:tr>
              <a:tr h="487489">
                <a:tc vMerge="1">
                  <a:txBody>
                    <a:bodyPr/>
                    <a:lstStyle/>
                    <a:p>
                      <a:endParaRPr lang="en-US"/>
                    </a:p>
                  </a:txBody>
                  <a:tcPr/>
                </a:tc>
                <a:tc vMerge="1">
                  <a:txBody>
                    <a:bodyPr/>
                    <a:lstStyle/>
                    <a:p>
                      <a:endParaRPr lang="en-US"/>
                    </a:p>
                  </a:txBody>
                  <a:tcPr/>
                </a:tc>
                <a:tc>
                  <a:txBody>
                    <a:bodyPr/>
                    <a:lstStyle/>
                    <a:p>
                      <a:pPr algn="l" rtl="0" fontAlgn="t"/>
                      <a:r>
                        <a:rPr lang="pt-BR" sz="2000" u="none" strike="noStrike" dirty="0"/>
                        <a:t>1000 km x 1000 km Mesoscale: 30 sec</a:t>
                      </a:r>
                      <a:endParaRPr lang="pt-BR" sz="2000" b="0" i="0" u="none" strike="noStrike" dirty="0">
                        <a:solidFill>
                          <a:schemeClr val="tx1"/>
                        </a:solidFill>
                        <a:latin typeface="Arial"/>
                      </a:endParaRPr>
                    </a:p>
                  </a:txBody>
                  <a:tcPr marL="9525" marR="9525" marT="9525" marB="0"/>
                </a:tc>
              </a:tr>
              <a:tr h="326668">
                <a:tc>
                  <a:txBody>
                    <a:bodyPr/>
                    <a:lstStyle/>
                    <a:p>
                      <a:pPr algn="l" rtl="0" fontAlgn="t"/>
                      <a:r>
                        <a:rPr lang="en-US" sz="2000" u="none" strike="noStrike"/>
                        <a:t>Polarization</a:t>
                      </a:r>
                      <a:endParaRPr lang="en-US" sz="2000" b="0" i="0" u="none" strike="noStrike">
                        <a:solidFill>
                          <a:schemeClr val="tx1"/>
                        </a:solidFill>
                        <a:latin typeface="Arial"/>
                      </a:endParaRPr>
                    </a:p>
                  </a:txBody>
                  <a:tcPr marL="9525" marR="9525" marT="9525" marB="0"/>
                </a:tc>
                <a:tc>
                  <a:txBody>
                    <a:bodyPr/>
                    <a:lstStyle/>
                    <a:p>
                      <a:pPr algn="l" rtl="0" fontAlgn="t"/>
                      <a:r>
                        <a:rPr lang="en-US" sz="2000" u="none" strike="noStrike"/>
                        <a:t>None</a:t>
                      </a:r>
                      <a:endParaRPr lang="en-US" sz="2000" b="0" i="0" u="none" strike="noStrike">
                        <a:solidFill>
                          <a:schemeClr val="tx1"/>
                        </a:solidFill>
                        <a:latin typeface="Arial"/>
                      </a:endParaRPr>
                    </a:p>
                  </a:txBody>
                  <a:tcPr marL="9525" marR="9525" marT="9525" marB="0"/>
                </a:tc>
                <a:tc>
                  <a:txBody>
                    <a:bodyPr/>
                    <a:lstStyle/>
                    <a:p>
                      <a:pPr algn="l" rtl="0" fontAlgn="t"/>
                      <a:r>
                        <a:rPr lang="en-US" sz="2000" u="none" strike="noStrike"/>
                        <a:t>Dual circular polarized</a:t>
                      </a:r>
                      <a:endParaRPr lang="en-US" sz="2000" b="0" i="0" u="none" strike="noStrike">
                        <a:solidFill>
                          <a:schemeClr val="tx1"/>
                        </a:solidFill>
                        <a:latin typeface="Arial"/>
                      </a:endParaRPr>
                    </a:p>
                  </a:txBody>
                  <a:tcPr marL="9525" marR="9525" marT="9525" marB="0"/>
                </a:tc>
              </a:tr>
              <a:tr h="326668">
                <a:tc>
                  <a:txBody>
                    <a:bodyPr/>
                    <a:lstStyle/>
                    <a:p>
                      <a:pPr algn="l" rtl="0" fontAlgn="t"/>
                      <a:r>
                        <a:rPr lang="en-US" sz="2000" u="none" strike="noStrike"/>
                        <a:t>Receive Center Frequency</a:t>
                      </a:r>
                      <a:endParaRPr lang="en-US" sz="2000" b="0" i="0" u="none" strike="noStrike">
                        <a:solidFill>
                          <a:schemeClr val="tx1"/>
                        </a:solidFill>
                        <a:latin typeface="Arial"/>
                      </a:endParaRPr>
                    </a:p>
                  </a:txBody>
                  <a:tcPr marL="9525" marR="9525" marT="9525" marB="0"/>
                </a:tc>
                <a:tc>
                  <a:txBody>
                    <a:bodyPr/>
                    <a:lstStyle/>
                    <a:p>
                      <a:pPr algn="l" rtl="0" fontAlgn="t"/>
                      <a:r>
                        <a:rPr lang="en-US" sz="2000" u="none" strike="noStrike"/>
                        <a:t>1685.7 MHz (L-band)</a:t>
                      </a:r>
                      <a:endParaRPr lang="en-US" sz="2000" b="0" i="0" u="none" strike="noStrike">
                        <a:solidFill>
                          <a:schemeClr val="tx1"/>
                        </a:solidFill>
                        <a:latin typeface="Arial"/>
                      </a:endParaRPr>
                    </a:p>
                  </a:txBody>
                  <a:tcPr marL="9525" marR="9525" marT="9525" marB="0"/>
                </a:tc>
                <a:tc>
                  <a:txBody>
                    <a:bodyPr/>
                    <a:lstStyle/>
                    <a:p>
                      <a:pPr algn="l" rtl="0" fontAlgn="t"/>
                      <a:r>
                        <a:rPr lang="en-US" sz="2000" u="none" strike="noStrike"/>
                        <a:t>1686.6 MHz (L-band)</a:t>
                      </a:r>
                      <a:endParaRPr lang="en-US" sz="2000" b="0" i="0" u="none" strike="noStrike">
                        <a:solidFill>
                          <a:schemeClr val="tx1"/>
                        </a:solidFill>
                        <a:latin typeface="Arial"/>
                      </a:endParaRPr>
                    </a:p>
                  </a:txBody>
                  <a:tcPr marL="9525" marR="9525" marT="9525" marB="0"/>
                </a:tc>
              </a:tr>
              <a:tr h="195665">
                <a:tc>
                  <a:txBody>
                    <a:bodyPr/>
                    <a:lstStyle/>
                    <a:p>
                      <a:pPr algn="l" rtl="0" fontAlgn="t"/>
                      <a:r>
                        <a:rPr lang="en-US" sz="2000" u="none" strike="noStrike"/>
                        <a:t>Data Rate</a:t>
                      </a:r>
                      <a:endParaRPr lang="en-US" sz="2000" b="0" i="0" u="none" strike="noStrike">
                        <a:solidFill>
                          <a:schemeClr val="tx1"/>
                        </a:solidFill>
                        <a:latin typeface="Arial"/>
                      </a:endParaRPr>
                    </a:p>
                  </a:txBody>
                  <a:tcPr marL="9525" marR="9525" marT="9525" marB="0"/>
                </a:tc>
                <a:tc>
                  <a:txBody>
                    <a:bodyPr/>
                    <a:lstStyle/>
                    <a:p>
                      <a:pPr algn="l" rtl="0" fontAlgn="t"/>
                      <a:r>
                        <a:rPr lang="en-US" sz="2000" u="none" strike="noStrike"/>
                        <a:t>2.11 Mbps</a:t>
                      </a:r>
                      <a:endParaRPr lang="en-US" sz="2000" b="0" i="0" u="none" strike="noStrike">
                        <a:solidFill>
                          <a:schemeClr val="tx1"/>
                        </a:solidFill>
                        <a:latin typeface="Arial"/>
                      </a:endParaRPr>
                    </a:p>
                  </a:txBody>
                  <a:tcPr marL="9525" marR="9525" marT="9525" marB="0"/>
                </a:tc>
                <a:tc>
                  <a:txBody>
                    <a:bodyPr/>
                    <a:lstStyle/>
                    <a:p>
                      <a:pPr algn="l" rtl="0" fontAlgn="t"/>
                      <a:r>
                        <a:rPr lang="en-US" sz="2000" u="none" strike="noStrike"/>
                        <a:t>~30 Mbps</a:t>
                      </a:r>
                      <a:endParaRPr lang="en-US" sz="2000" b="0" i="0" u="none" strike="noStrike">
                        <a:solidFill>
                          <a:schemeClr val="tx1"/>
                        </a:solidFill>
                        <a:latin typeface="Arial"/>
                      </a:endParaRPr>
                    </a:p>
                  </a:txBody>
                  <a:tcPr marL="9525" marR="9525" marT="9525" marB="0"/>
                </a:tc>
              </a:tr>
              <a:tr h="326668">
                <a:tc>
                  <a:txBody>
                    <a:bodyPr/>
                    <a:lstStyle/>
                    <a:p>
                      <a:pPr algn="l" rtl="0" fontAlgn="t"/>
                      <a:r>
                        <a:rPr lang="en-US" sz="2000" u="none" strike="noStrike"/>
                        <a:t>Antenna Coverage</a:t>
                      </a:r>
                      <a:endParaRPr lang="en-US" sz="2000" b="0" i="0" u="none" strike="noStrike">
                        <a:solidFill>
                          <a:schemeClr val="tx1"/>
                        </a:solidFill>
                        <a:latin typeface="Arial"/>
                      </a:endParaRPr>
                    </a:p>
                  </a:txBody>
                  <a:tcPr marL="9525" marR="9525" marT="9525" marB="0"/>
                </a:tc>
                <a:tc>
                  <a:txBody>
                    <a:bodyPr/>
                    <a:lstStyle/>
                    <a:p>
                      <a:pPr algn="l" rtl="0" fontAlgn="t"/>
                      <a:r>
                        <a:rPr lang="en-US" sz="2000" u="none" strike="noStrike"/>
                        <a:t>Earth coverage to 5°</a:t>
                      </a:r>
                      <a:endParaRPr lang="en-US" sz="2000" b="0" i="0" u="none" strike="noStrike">
                        <a:solidFill>
                          <a:schemeClr val="tx1"/>
                        </a:solidFill>
                        <a:latin typeface="Arial"/>
                      </a:endParaRPr>
                    </a:p>
                  </a:txBody>
                  <a:tcPr marL="9525" marR="9525" marT="9525" marB="0"/>
                </a:tc>
                <a:tc>
                  <a:txBody>
                    <a:bodyPr/>
                    <a:lstStyle/>
                    <a:p>
                      <a:pPr algn="l" rtl="0" fontAlgn="t"/>
                      <a:r>
                        <a:rPr lang="en-US" sz="2000" u="none" strike="noStrike" dirty="0"/>
                        <a:t>Earth coverage to 5°</a:t>
                      </a:r>
                      <a:endParaRPr lang="en-US" sz="2000" b="0" i="0" u="none" strike="noStrike" dirty="0">
                        <a:solidFill>
                          <a:schemeClr val="tx1"/>
                        </a:solidFill>
                        <a:latin typeface="Arial"/>
                      </a:endParaRPr>
                    </a:p>
                  </a:txBody>
                  <a:tcPr marL="9525" marR="9525" marT="9525" marB="0"/>
                </a:tc>
              </a:tr>
              <a:tr h="648310">
                <a:tc>
                  <a:txBody>
                    <a:bodyPr/>
                    <a:lstStyle/>
                    <a:p>
                      <a:pPr algn="l" rtl="0" fontAlgn="t"/>
                      <a:r>
                        <a:rPr lang="en-US" sz="2000" u="none" strike="noStrike" dirty="0"/>
                        <a:t>Data Sources</a:t>
                      </a:r>
                      <a:endParaRPr lang="en-US" sz="2000" b="0" i="0" u="none" strike="noStrike" dirty="0">
                        <a:solidFill>
                          <a:schemeClr val="tx1"/>
                        </a:solidFill>
                        <a:latin typeface="Arial"/>
                      </a:endParaRPr>
                    </a:p>
                  </a:txBody>
                  <a:tcPr marL="9525" marR="9525" marT="9525" marB="0"/>
                </a:tc>
                <a:tc>
                  <a:txBody>
                    <a:bodyPr/>
                    <a:lstStyle/>
                    <a:p>
                      <a:pPr algn="l" rtl="0" fontAlgn="t"/>
                      <a:r>
                        <a:rPr lang="en-US" sz="2000" u="none" strike="noStrike" dirty="0"/>
                        <a:t>Imager and Sounder</a:t>
                      </a:r>
                      <a:endParaRPr lang="en-US" sz="2000" b="0" i="0" u="none" strike="noStrike" dirty="0">
                        <a:solidFill>
                          <a:schemeClr val="tx1"/>
                        </a:solidFill>
                        <a:latin typeface="Arial"/>
                      </a:endParaRPr>
                    </a:p>
                  </a:txBody>
                  <a:tcPr marL="9525" marR="9525" marT="9525" marB="0"/>
                </a:tc>
                <a:tc>
                  <a:txBody>
                    <a:bodyPr/>
                    <a:lstStyle/>
                    <a:p>
                      <a:pPr algn="l" rtl="0" fontAlgn="t"/>
                      <a:r>
                        <a:rPr lang="en-US" sz="2000" u="none" strike="noStrike" dirty="0"/>
                        <a:t>ABI (16 bands), GLM, SEISS, EXIS, SUVI, MAG</a:t>
                      </a:r>
                      <a:endParaRPr lang="en-US" sz="2000" b="0" i="0" u="none" strike="noStrike" dirty="0">
                        <a:solidFill>
                          <a:schemeClr val="tx1"/>
                        </a:solidFill>
                        <a:latin typeface="Arial"/>
                      </a:endParaRPr>
                    </a:p>
                  </a:txBody>
                  <a:tcPr marL="9525" marR="9525" marT="9525" marB="0"/>
                </a:tc>
              </a:tr>
              <a:tr h="351171">
                <a:tc>
                  <a:txBody>
                    <a:bodyPr/>
                    <a:lstStyle/>
                    <a:p>
                      <a:pPr algn="l" rtl="0" fontAlgn="t"/>
                      <a:r>
                        <a:rPr lang="en-US" sz="2000" u="none" strike="noStrike" dirty="0" smtClean="0"/>
                        <a:t>Space Weather</a:t>
                      </a:r>
                      <a:endParaRPr lang="en-US" sz="2000" b="0" i="0" u="none" strike="noStrike" dirty="0">
                        <a:solidFill>
                          <a:schemeClr val="tx1"/>
                        </a:solidFill>
                        <a:latin typeface="Arial"/>
                      </a:endParaRPr>
                    </a:p>
                  </a:txBody>
                  <a:tcPr marL="9525" marR="9525" marT="9525" marB="0"/>
                </a:tc>
                <a:tc>
                  <a:txBody>
                    <a:bodyPr/>
                    <a:lstStyle/>
                    <a:p>
                      <a:pPr algn="l" rtl="0" fontAlgn="t"/>
                      <a:r>
                        <a:rPr lang="en-US" sz="2000" u="none" strike="noStrike" dirty="0" smtClean="0"/>
                        <a:t>Non</a:t>
                      </a:r>
                      <a:endParaRPr lang="en-US" sz="2000" b="0" i="0" u="none" strike="noStrike" dirty="0">
                        <a:solidFill>
                          <a:schemeClr val="tx1"/>
                        </a:solidFill>
                        <a:latin typeface="Arial"/>
                      </a:endParaRPr>
                    </a:p>
                  </a:txBody>
                  <a:tcPr marL="9525" marR="9525" marT="9525" marB="0"/>
                </a:tc>
                <a:tc>
                  <a:txBody>
                    <a:bodyPr/>
                    <a:lstStyle/>
                    <a:p>
                      <a:pPr algn="l" rtl="0" fontAlgn="t"/>
                      <a:r>
                        <a:rPr lang="en-US" sz="2000" u="none" strike="noStrike" dirty="0" smtClean="0"/>
                        <a:t>~2 Mbps</a:t>
                      </a:r>
                      <a:endParaRPr lang="en-US" sz="2000" b="0" i="0" u="none" strike="noStrike" dirty="0">
                        <a:solidFill>
                          <a:schemeClr val="tx1"/>
                        </a:solidFill>
                        <a:latin typeface="Arial"/>
                      </a:endParaRPr>
                    </a:p>
                  </a:txBody>
                  <a:tcPr marL="9525" marR="9525" marT="9525" marB="0"/>
                </a:tc>
              </a:tr>
              <a:tr h="291697">
                <a:tc>
                  <a:txBody>
                    <a:bodyPr/>
                    <a:lstStyle/>
                    <a:p>
                      <a:pPr algn="l" rtl="0" fontAlgn="t"/>
                      <a:r>
                        <a:rPr lang="en-US" sz="2000" u="none" strike="noStrike" dirty="0" smtClean="0"/>
                        <a:t>Lightning Data</a:t>
                      </a:r>
                      <a:endParaRPr lang="en-US" sz="2000" b="0" i="0" u="none" strike="noStrike" dirty="0">
                        <a:solidFill>
                          <a:schemeClr val="tx1"/>
                        </a:solidFill>
                        <a:latin typeface="Arial"/>
                      </a:endParaRPr>
                    </a:p>
                  </a:txBody>
                  <a:tcPr marL="9525" marR="9525" marT="9525" marB="0"/>
                </a:tc>
                <a:tc>
                  <a:txBody>
                    <a:bodyPr/>
                    <a:lstStyle/>
                    <a:p>
                      <a:pPr algn="l" rtl="0" fontAlgn="t"/>
                      <a:r>
                        <a:rPr lang="en-US" sz="2000" u="none" strike="noStrike" dirty="0" smtClean="0"/>
                        <a:t>None</a:t>
                      </a:r>
                      <a:endParaRPr lang="en-US" sz="2000" b="0" i="0" u="none" strike="noStrike" dirty="0">
                        <a:solidFill>
                          <a:schemeClr val="tx1"/>
                        </a:solidFill>
                        <a:latin typeface="Arial"/>
                      </a:endParaRPr>
                    </a:p>
                  </a:txBody>
                  <a:tcPr marL="9525" marR="9525" marT="9525" marB="0"/>
                </a:tc>
                <a:tc>
                  <a:txBody>
                    <a:bodyPr/>
                    <a:lstStyle/>
                    <a:p>
                      <a:pPr algn="l" rtl="0" fontAlgn="t"/>
                      <a:r>
                        <a:rPr lang="en-US" sz="2000" u="none" strike="noStrike" dirty="0" smtClean="0"/>
                        <a:t>~0.5 Mbps</a:t>
                      </a:r>
                      <a:endParaRPr lang="en-US" sz="2000" b="0" i="0" u="none" strike="noStrike" dirty="0">
                        <a:solidFill>
                          <a:schemeClr val="tx1"/>
                        </a:solidFill>
                        <a:latin typeface="Arial"/>
                      </a:endParaRPr>
                    </a:p>
                  </a:txBody>
                  <a:tcPr marL="9525" marR="9525" marT="9525" marB="0"/>
                </a:tc>
              </a:tr>
            </a:tbl>
          </a:graphicData>
        </a:graphic>
      </p:graphicFrame>
      <p:sp>
        <p:nvSpPr>
          <p:cNvPr id="7" name="TextBox 6"/>
          <p:cNvSpPr txBox="1"/>
          <p:nvPr/>
        </p:nvSpPr>
        <p:spPr>
          <a:xfrm>
            <a:off x="639391" y="6096000"/>
            <a:ext cx="8199809" cy="369332"/>
          </a:xfrm>
          <a:prstGeom prst="rect">
            <a:avLst/>
          </a:prstGeom>
          <a:noFill/>
        </p:spPr>
        <p:txBody>
          <a:bodyPr wrap="none" rtlCol="0">
            <a:spAutoFit/>
          </a:bodyPr>
          <a:lstStyle/>
          <a:p>
            <a:r>
              <a:rPr lang="en-US" dirty="0" smtClean="0"/>
              <a:t>NWS plans to use NHC  as primary downlink and PD point to other prediction centers.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375120" y="4985941"/>
            <a:ext cx="1935678" cy="1027216"/>
          </a:xfrm>
          <a:prstGeom prst="rect">
            <a:avLst/>
          </a:prstGeom>
          <a:noFill/>
          <a:ln w="9525">
            <a:noFill/>
            <a:miter lim="800000"/>
            <a:headEnd/>
            <a:tailEnd/>
          </a:ln>
          <a:effectLst/>
        </p:spPr>
      </p:pic>
      <p:sp>
        <p:nvSpPr>
          <p:cNvPr id="7" name="Title 3"/>
          <p:cNvSpPr>
            <a:spLocks noGrp="1"/>
          </p:cNvSpPr>
          <p:nvPr>
            <p:ph type="title"/>
          </p:nvPr>
        </p:nvSpPr>
        <p:spPr>
          <a:xfrm>
            <a:off x="457200" y="76200"/>
            <a:ext cx="8229600" cy="1143000"/>
          </a:xfrm>
        </p:spPr>
        <p:txBody>
          <a:bodyPr>
            <a:noAutofit/>
          </a:bodyPr>
          <a:lstStyle/>
          <a:p>
            <a:r>
              <a:rPr lang="en-US" sz="4000" dirty="0" smtClean="0"/>
              <a:t>GRB Ground Antenna Sizes</a:t>
            </a:r>
            <a:endParaRPr lang="en-US" sz="4000" dirty="0"/>
          </a:p>
        </p:txBody>
      </p:sp>
      <p:sp>
        <p:nvSpPr>
          <p:cNvPr id="9" name="TextBox 8"/>
          <p:cNvSpPr txBox="1"/>
          <p:nvPr/>
        </p:nvSpPr>
        <p:spPr>
          <a:xfrm>
            <a:off x="2388677" y="4738945"/>
            <a:ext cx="6457149" cy="1384995"/>
          </a:xfrm>
          <a:prstGeom prst="rect">
            <a:avLst/>
          </a:prstGeom>
          <a:noFill/>
        </p:spPr>
        <p:txBody>
          <a:bodyPr wrap="square" rtlCol="0">
            <a:spAutoFit/>
          </a:bodyPr>
          <a:lstStyle/>
          <a:p>
            <a:r>
              <a:rPr lang="en-US" sz="1200" dirty="0" smtClean="0"/>
              <a:t>NOTES:</a:t>
            </a:r>
          </a:p>
          <a:p>
            <a:pPr marL="233363" indent="-233363">
              <a:buAutoNum type="arabicPeriod"/>
            </a:pPr>
            <a:r>
              <a:rPr lang="en-US" sz="1200" dirty="0" smtClean="0"/>
              <a:t>Calculations based on available data as of May 2011</a:t>
            </a:r>
          </a:p>
          <a:p>
            <a:pPr marL="233363" indent="-233363">
              <a:buAutoNum type="arabicPeriod"/>
            </a:pPr>
            <a:r>
              <a:rPr lang="en-US" sz="1200" dirty="0"/>
              <a:t>E</a:t>
            </a:r>
            <a:r>
              <a:rPr lang="en-US" sz="1200" dirty="0" smtClean="0"/>
              <a:t>ach antenna size is usable within the indicated contour</a:t>
            </a:r>
          </a:p>
          <a:p>
            <a:pPr marL="233363" indent="-233363">
              <a:buAutoNum type="arabicPeriod"/>
            </a:pPr>
            <a:r>
              <a:rPr lang="en-US" sz="1200" dirty="0" smtClean="0"/>
              <a:t>Rain attenuations included are: </a:t>
            </a:r>
          </a:p>
          <a:p>
            <a:pPr marL="233363" indent="-233363"/>
            <a:r>
              <a:rPr lang="en-US" sz="1200" dirty="0" smtClean="0"/>
              <a:t>	1.3/1.6/2.0/2.2/2.5 dB (3.8 to 6 m)</a:t>
            </a:r>
          </a:p>
          <a:p>
            <a:pPr marL="233363" indent="-233363"/>
            <a:r>
              <a:rPr lang="en-US" sz="1200" dirty="0"/>
              <a:t>4</a:t>
            </a:r>
            <a:r>
              <a:rPr lang="en-US" sz="1200" dirty="0" smtClean="0"/>
              <a:t>.	An operating margin of 2.5 dB is included as the dual polarization isolation is likely to vary within each antenna size area</a:t>
            </a:r>
          </a:p>
        </p:txBody>
      </p:sp>
      <p:sp>
        <p:nvSpPr>
          <p:cNvPr id="10" name="TextBox 9"/>
          <p:cNvSpPr txBox="1"/>
          <p:nvPr/>
        </p:nvSpPr>
        <p:spPr>
          <a:xfrm>
            <a:off x="4648200" y="6400800"/>
            <a:ext cx="3949030" cy="369332"/>
          </a:xfrm>
          <a:prstGeom prst="rect">
            <a:avLst/>
          </a:prstGeom>
          <a:noFill/>
        </p:spPr>
        <p:txBody>
          <a:bodyPr wrap="none" rtlCol="0">
            <a:spAutoFit/>
          </a:bodyPr>
          <a:lstStyle/>
          <a:p>
            <a:r>
              <a:rPr lang="en-US" dirty="0" smtClean="0"/>
              <a:t>Slide Credit:  Vanessa Griffin, GOES-R GS</a:t>
            </a:r>
            <a:endParaRPr lang="en-US" dirty="0"/>
          </a:p>
        </p:txBody>
      </p:sp>
      <p:pic>
        <p:nvPicPr>
          <p:cNvPr id="168961" name="Picture 1"/>
          <p:cNvPicPr>
            <a:picLocks noChangeAspect="1" noChangeArrowheads="1"/>
          </p:cNvPicPr>
          <p:nvPr/>
        </p:nvPicPr>
        <p:blipFill>
          <a:blip r:embed="rId3" cstate="screen"/>
          <a:srcRect/>
          <a:stretch>
            <a:fillRect/>
          </a:stretch>
        </p:blipFill>
        <p:spPr bwMode="auto">
          <a:xfrm>
            <a:off x="265113" y="1017587"/>
            <a:ext cx="8613775" cy="3706813"/>
          </a:xfrm>
          <a:prstGeom prst="rect">
            <a:avLst/>
          </a:prstGeom>
          <a:ln>
            <a:headEnd/>
            <a:tailEnd/>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xmlns="" val="42478114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GRB Downlink Characteristics</a:t>
            </a:r>
            <a:endParaRPr lang="en-US" dirty="0"/>
          </a:p>
        </p:txBody>
      </p:sp>
      <p:sp>
        <p:nvSpPr>
          <p:cNvPr id="7" name="Content Placeholder 2"/>
          <p:cNvSpPr>
            <a:spLocks noGrp="1"/>
          </p:cNvSpPr>
          <p:nvPr>
            <p:ph idx="1"/>
          </p:nvPr>
        </p:nvSpPr>
        <p:spPr>
          <a:xfrm>
            <a:off x="457200" y="1168395"/>
            <a:ext cx="8229600" cy="4525963"/>
          </a:xfrm>
        </p:spPr>
        <p:txBody>
          <a:bodyPr>
            <a:noAutofit/>
          </a:bodyPr>
          <a:lstStyle/>
          <a:p>
            <a:r>
              <a:rPr lang="en-US" sz="1600" dirty="0"/>
              <a:t>Input Center </a:t>
            </a:r>
            <a:r>
              <a:rPr lang="en-US" sz="1600" dirty="0" smtClean="0"/>
              <a:t>Frequency: </a:t>
            </a:r>
            <a:r>
              <a:rPr lang="en-US" sz="1600" dirty="0"/>
              <a:t>1690.0 MHz</a:t>
            </a:r>
            <a:endParaRPr lang="en-US" sz="1600" dirty="0" smtClean="0"/>
          </a:p>
          <a:p>
            <a:r>
              <a:rPr lang="en-US" sz="1600" dirty="0" smtClean="0"/>
              <a:t>Content (specified for each of two polarization channels: LHCP, RHCP)</a:t>
            </a:r>
          </a:p>
          <a:p>
            <a:pPr lvl="1"/>
            <a:r>
              <a:rPr lang="en-US" sz="1400" dirty="0" smtClean="0"/>
              <a:t>L1b data, QC data and metadata: ABI, SUVI, EXIS, SEISS, MAG</a:t>
            </a:r>
          </a:p>
          <a:p>
            <a:pPr lvl="1"/>
            <a:r>
              <a:rPr lang="en-US" sz="1400" dirty="0" smtClean="0"/>
              <a:t>L2 data, QC data, metadata: GLM</a:t>
            </a:r>
          </a:p>
          <a:p>
            <a:pPr lvl="1"/>
            <a:r>
              <a:rPr lang="en-US" sz="1400" dirty="0" smtClean="0"/>
              <a:t>GRB Information Packets</a:t>
            </a:r>
          </a:p>
          <a:p>
            <a:r>
              <a:rPr lang="en-US" sz="1600" dirty="0" smtClean="0"/>
              <a:t>Data rate</a:t>
            </a:r>
          </a:p>
          <a:p>
            <a:pPr lvl="1"/>
            <a:r>
              <a:rPr lang="en-US" sz="1400" dirty="0" smtClean="0"/>
              <a:t>31 Mbps maximum data rate</a:t>
            </a:r>
          </a:p>
          <a:p>
            <a:pPr lvl="1"/>
            <a:r>
              <a:rPr lang="en-US" sz="1400" dirty="0" smtClean="0"/>
              <a:t>15.5 Mbps instantaneous maximum for each polarization channel</a:t>
            </a:r>
          </a:p>
          <a:p>
            <a:pPr lvl="1"/>
            <a:r>
              <a:rPr lang="en-US" sz="1400" dirty="0" smtClean="0"/>
              <a:t>Down link margin: 2.5 db</a:t>
            </a:r>
          </a:p>
          <a:p>
            <a:r>
              <a:rPr lang="en-US" sz="1600" dirty="0" smtClean="0"/>
              <a:t>Compression - Lossless compression required</a:t>
            </a:r>
          </a:p>
          <a:p>
            <a:pPr lvl="1"/>
            <a:r>
              <a:rPr lang="en-US" sz="1400" dirty="0" smtClean="0"/>
              <a:t>JPEG2000 and SZIP are candidates that are being considered/studies</a:t>
            </a:r>
          </a:p>
          <a:p>
            <a:r>
              <a:rPr lang="en-US" sz="1600" dirty="0" smtClean="0"/>
              <a:t>Format</a:t>
            </a:r>
          </a:p>
          <a:p>
            <a:pPr lvl="1"/>
            <a:r>
              <a:rPr lang="en-US" sz="1400" dirty="0" smtClean="0"/>
              <a:t>Inner Frame Format: CCSDS Space Packet</a:t>
            </a:r>
          </a:p>
          <a:p>
            <a:pPr lvl="1"/>
            <a:r>
              <a:rPr lang="en-US" sz="1400" dirty="0" smtClean="0"/>
              <a:t>Outer Frame Format: DVB-S2</a:t>
            </a:r>
          </a:p>
          <a:p>
            <a:r>
              <a:rPr lang="en-US" sz="1600" dirty="0" smtClean="0">
                <a:sym typeface="Wingdings" pitchFamily="2" charset="2"/>
              </a:rPr>
              <a:t>Coding</a:t>
            </a:r>
          </a:p>
          <a:p>
            <a:pPr lvl="1"/>
            <a:r>
              <a:rPr lang="en-US" sz="1400" u="none" strike="noStrike" dirty="0" smtClean="0"/>
              <a:t>BCH + LDPC (2/3) for 8-PSK </a:t>
            </a:r>
            <a:r>
              <a:rPr lang="en-US" sz="1400" dirty="0" smtClean="0"/>
              <a:t>and </a:t>
            </a:r>
            <a:r>
              <a:rPr lang="en-US" sz="1400" u="none" strike="noStrike" dirty="0" smtClean="0"/>
              <a:t>LDPC (9/10) for QPSK</a:t>
            </a:r>
          </a:p>
          <a:p>
            <a:r>
              <a:rPr lang="en-US" sz="1600" dirty="0"/>
              <a:t>Modem Required C/No (dB-Hz): </a:t>
            </a:r>
            <a:r>
              <a:rPr lang="en-US" sz="1600" dirty="0" smtClean="0"/>
              <a:t>78.6</a:t>
            </a:r>
            <a:endParaRPr lang="en-US" sz="1600" dirty="0"/>
          </a:p>
          <a:p>
            <a:r>
              <a:rPr lang="en-US" sz="1600" dirty="0"/>
              <a:t>Maximum </a:t>
            </a:r>
            <a:r>
              <a:rPr lang="en-US" sz="1600" dirty="0" smtClean="0"/>
              <a:t>Demodulator Required </a:t>
            </a:r>
            <a:r>
              <a:rPr lang="en-US" sz="1600" dirty="0" err="1"/>
              <a:t>Eb</a:t>
            </a:r>
            <a:r>
              <a:rPr lang="en-US" sz="1600" dirty="0"/>
              <a:t>/No (dB) for 1x10</a:t>
            </a:r>
            <a:r>
              <a:rPr lang="en-US" sz="1600" baseline="30000" dirty="0"/>
              <a:t>-10</a:t>
            </a:r>
            <a:r>
              <a:rPr lang="en-US" sz="1600" dirty="0"/>
              <a:t> BER: </a:t>
            </a:r>
            <a:r>
              <a:rPr lang="en-US" sz="1600" dirty="0" smtClean="0"/>
              <a:t>4.8 </a:t>
            </a:r>
            <a:r>
              <a:rPr lang="en-US" sz="1600" dirty="0"/>
              <a:t>dB/Hz</a:t>
            </a:r>
            <a:endParaRPr lang="en-US" sz="1600" dirty="0" smtClean="0"/>
          </a:p>
          <a:p>
            <a:r>
              <a:rPr lang="en-US" sz="1600" dirty="0" smtClean="0"/>
              <a:t>Minimum Antenna System G/T (dB/K) : 15.2</a:t>
            </a:r>
            <a:endParaRPr lang="en-US" sz="1600" dirty="0"/>
          </a:p>
          <a:p>
            <a:endParaRPr lang="en-US" sz="1800" dirty="0" smtClean="0"/>
          </a:p>
          <a:p>
            <a:endParaRPr lang="en-US" sz="1800" dirty="0" smtClean="0"/>
          </a:p>
          <a:p>
            <a:endParaRPr lang="en-US" sz="1800" dirty="0"/>
          </a:p>
          <a:p>
            <a:pPr lvl="1"/>
            <a:endParaRPr lang="en-US" sz="1400" dirty="0" smtClean="0">
              <a:sym typeface="Wingdings" pitchFamily="2" charset="2"/>
            </a:endParaRPr>
          </a:p>
        </p:txBody>
      </p:sp>
      <p:sp>
        <p:nvSpPr>
          <p:cNvPr id="8" name="Right Brace 7"/>
          <p:cNvSpPr/>
          <p:nvPr/>
        </p:nvSpPr>
        <p:spPr>
          <a:xfrm>
            <a:off x="6629401" y="3598605"/>
            <a:ext cx="533400" cy="2717527"/>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7162801" y="4008240"/>
            <a:ext cx="1676399" cy="1754326"/>
          </a:xfrm>
          <a:prstGeom prst="rect">
            <a:avLst/>
          </a:prstGeom>
          <a:noFill/>
        </p:spPr>
        <p:txBody>
          <a:bodyPr wrap="square" rtlCol="0">
            <a:spAutoFit/>
          </a:bodyPr>
          <a:lstStyle/>
          <a:p>
            <a:r>
              <a:rPr lang="en-US" dirty="0" smtClean="0"/>
              <a:t>These specs should be considered preliminary and will be finalized in 2012 </a:t>
            </a:r>
            <a:endParaRPr lang="en-US" dirty="0"/>
          </a:p>
        </p:txBody>
      </p:sp>
      <p:sp>
        <p:nvSpPr>
          <p:cNvPr id="10" name="TextBox 9"/>
          <p:cNvSpPr txBox="1"/>
          <p:nvPr/>
        </p:nvSpPr>
        <p:spPr>
          <a:xfrm>
            <a:off x="4648200" y="6400800"/>
            <a:ext cx="3949030" cy="369332"/>
          </a:xfrm>
          <a:prstGeom prst="rect">
            <a:avLst/>
          </a:prstGeom>
          <a:noFill/>
        </p:spPr>
        <p:txBody>
          <a:bodyPr wrap="none" rtlCol="0">
            <a:spAutoFit/>
          </a:bodyPr>
          <a:lstStyle/>
          <a:p>
            <a:r>
              <a:rPr lang="en-US" dirty="0" smtClean="0"/>
              <a:t>Slide Credit:  Vanessa Griffin, GOES-R GS</a:t>
            </a:r>
            <a:endParaRPr lang="en-US" dirty="0"/>
          </a:p>
        </p:txBody>
      </p:sp>
    </p:spTree>
    <p:extLst>
      <p:ext uri="{BB962C8B-B14F-4D97-AF65-F5344CB8AC3E}">
        <p14:creationId xmlns:p14="http://schemas.microsoft.com/office/powerpoint/2010/main" xmlns="" val="18886544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GRB Simulators</a:t>
            </a:r>
            <a:endParaRPr lang="en-US" dirty="0"/>
          </a:p>
        </p:txBody>
      </p:sp>
      <p:sp>
        <p:nvSpPr>
          <p:cNvPr id="7" name="Content Placeholder 2"/>
          <p:cNvSpPr>
            <a:spLocks noGrp="1"/>
          </p:cNvSpPr>
          <p:nvPr>
            <p:ph idx="1"/>
          </p:nvPr>
        </p:nvSpPr>
        <p:spPr>
          <a:xfrm>
            <a:off x="457200" y="1371600"/>
            <a:ext cx="8229600" cy="4754563"/>
          </a:xfrm>
        </p:spPr>
        <p:txBody>
          <a:bodyPr>
            <a:normAutofit fontScale="62500" lnSpcReduction="20000"/>
          </a:bodyPr>
          <a:lstStyle/>
          <a:p>
            <a:r>
              <a:rPr lang="en-US" dirty="0" smtClean="0"/>
              <a:t>Purpose</a:t>
            </a:r>
          </a:p>
          <a:p>
            <a:pPr lvl="1"/>
            <a:r>
              <a:rPr lang="en-US" dirty="0" smtClean="0"/>
              <a:t>On-site testing of user ingest and data handling systems, aka GRB field terminal sites</a:t>
            </a:r>
          </a:p>
          <a:p>
            <a:pPr lvl="1"/>
            <a:r>
              <a:rPr lang="en-US" dirty="0" smtClean="0"/>
              <a:t>Simulates GRB downlink functionality by generating Consultative Committee for Space Data Systems (CCSDS) formatted GRB output data based on user-defined scenarios, test patterns, and proxy data files.</a:t>
            </a:r>
          </a:p>
          <a:p>
            <a:pPr lvl="1"/>
            <a:r>
              <a:rPr lang="en-US" dirty="0" smtClean="0"/>
              <a:t>Available in 2013</a:t>
            </a:r>
          </a:p>
          <a:p>
            <a:r>
              <a:rPr lang="en-US" dirty="0" smtClean="0"/>
              <a:t>Key Capabilities and Features</a:t>
            </a:r>
          </a:p>
          <a:p>
            <a:pPr lvl="1"/>
            <a:r>
              <a:rPr lang="en-US" dirty="0" smtClean="0"/>
              <a:t>Transportable</a:t>
            </a:r>
          </a:p>
          <a:p>
            <a:pPr lvl="2"/>
            <a:r>
              <a:rPr lang="en-US" dirty="0" smtClean="0"/>
              <a:t>Fully self contained</a:t>
            </a:r>
          </a:p>
          <a:p>
            <a:pPr lvl="2"/>
            <a:r>
              <a:rPr lang="en-US" dirty="0" smtClean="0"/>
              <a:t>Configurable hardware units</a:t>
            </a:r>
          </a:p>
          <a:p>
            <a:pPr lvl="1"/>
            <a:r>
              <a:rPr lang="en-US" dirty="0" smtClean="0"/>
              <a:t>Outputs simulated GRB</a:t>
            </a:r>
          </a:p>
          <a:p>
            <a:pPr lvl="1"/>
            <a:r>
              <a:rPr lang="en-US" dirty="0" smtClean="0"/>
              <a:t>“Off-line Mode” to create and setup configurations and scenarios</a:t>
            </a:r>
          </a:p>
          <a:p>
            <a:pPr lvl="2"/>
            <a:r>
              <a:rPr lang="en-US" dirty="0" smtClean="0"/>
              <a:t>Also, create test patterns and input proxy data</a:t>
            </a:r>
          </a:p>
          <a:p>
            <a:pPr lvl="1"/>
            <a:r>
              <a:rPr lang="en-US" dirty="0" smtClean="0"/>
              <a:t>“On-line Mode” to continuously output GRB data stream at IF or baseband levels</a:t>
            </a:r>
          </a:p>
          <a:p>
            <a:pPr lvl="2"/>
            <a:r>
              <a:rPr lang="en-US" dirty="0" smtClean="0"/>
              <a:t>Includes monitoring and logging of events</a:t>
            </a:r>
          </a:p>
          <a:p>
            <a:pPr lvl="1"/>
            <a:endParaRPr lang="en-US" dirty="0" smtClean="0"/>
          </a:p>
          <a:p>
            <a:endParaRPr lang="en-US" dirty="0"/>
          </a:p>
        </p:txBody>
      </p:sp>
      <p:sp>
        <p:nvSpPr>
          <p:cNvPr id="5" name="TextBox 4"/>
          <p:cNvSpPr txBox="1"/>
          <p:nvPr/>
        </p:nvSpPr>
        <p:spPr>
          <a:xfrm>
            <a:off x="4648200" y="6400800"/>
            <a:ext cx="3949030" cy="369332"/>
          </a:xfrm>
          <a:prstGeom prst="rect">
            <a:avLst/>
          </a:prstGeom>
          <a:noFill/>
        </p:spPr>
        <p:txBody>
          <a:bodyPr wrap="none" rtlCol="0">
            <a:spAutoFit/>
          </a:bodyPr>
          <a:lstStyle/>
          <a:p>
            <a:r>
              <a:rPr lang="en-US" dirty="0" smtClean="0"/>
              <a:t>Slide Credit:  Vanessa Griffin, GOES-R GS</a:t>
            </a:r>
            <a:endParaRPr lang="en-US" dirty="0"/>
          </a:p>
        </p:txBody>
      </p:sp>
    </p:spTree>
    <p:extLst>
      <p:ext uri="{BB962C8B-B14F-4D97-AF65-F5344CB8AC3E}">
        <p14:creationId xmlns:p14="http://schemas.microsoft.com/office/powerpoint/2010/main" xmlns="" val="34918302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0" y="274638"/>
            <a:ext cx="9144000" cy="1143000"/>
          </a:xfrm>
        </p:spPr>
        <p:txBody>
          <a:bodyPr>
            <a:normAutofit/>
          </a:bodyPr>
          <a:lstStyle/>
          <a:p>
            <a:pPr algn="ctr"/>
            <a:r>
              <a:rPr lang="en-US" sz="3600" dirty="0" smtClean="0"/>
              <a:t>Future GEO Plans – METEOSAT-10 (MSG-3)</a:t>
            </a:r>
          </a:p>
        </p:txBody>
      </p:sp>
      <p:sp>
        <p:nvSpPr>
          <p:cNvPr id="46086" name="Content Placeholder 81"/>
          <p:cNvSpPr>
            <a:spLocks noGrp="1"/>
          </p:cNvSpPr>
          <p:nvPr>
            <p:ph idx="1"/>
          </p:nvPr>
        </p:nvSpPr>
        <p:spPr/>
        <p:txBody>
          <a:bodyPr>
            <a:normAutofit fontScale="92500" lnSpcReduction="10000"/>
          </a:bodyPr>
          <a:lstStyle/>
          <a:p>
            <a:r>
              <a:rPr lang="en-US" dirty="0" smtClean="0"/>
              <a:t>Launches in June 19, 2012</a:t>
            </a:r>
          </a:p>
          <a:p>
            <a:r>
              <a:rPr lang="en-US" dirty="0" smtClean="0"/>
              <a:t>From French Guiana</a:t>
            </a:r>
          </a:p>
          <a:p>
            <a:r>
              <a:rPr lang="en-US" dirty="0" smtClean="0"/>
              <a:t>Operational Transition Plans in progress at EUMETSAT</a:t>
            </a:r>
          </a:p>
          <a:p>
            <a:r>
              <a:rPr lang="en-US" dirty="0" smtClean="0"/>
              <a:t>Heard unofficially and without timelines…</a:t>
            </a:r>
          </a:p>
          <a:p>
            <a:pPr lvl="1">
              <a:buNone/>
            </a:pPr>
            <a:r>
              <a:rPr lang="en-US" dirty="0" smtClean="0"/>
              <a:t>-10 will go to 0°</a:t>
            </a:r>
          </a:p>
          <a:p>
            <a:pPr lvl="1">
              <a:buNone/>
            </a:pPr>
            <a:r>
              <a:rPr lang="en-US" dirty="0" smtClean="0"/>
              <a:t>-9 will go to 5° East in backup status</a:t>
            </a:r>
          </a:p>
          <a:p>
            <a:pPr lvl="1">
              <a:buNone/>
            </a:pPr>
            <a:r>
              <a:rPr lang="en-US" dirty="0" smtClean="0"/>
              <a:t>-8 will go to Indian Ocean</a:t>
            </a:r>
          </a:p>
          <a:p>
            <a:pPr lvl="1">
              <a:buNone/>
            </a:pPr>
            <a:r>
              <a:rPr lang="en-US" dirty="0" smtClean="0"/>
              <a:t>-7 will go ?</a:t>
            </a: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57200" y="0"/>
            <a:ext cx="8229600" cy="1143000"/>
          </a:xfrm>
        </p:spPr>
        <p:txBody>
          <a:bodyPr>
            <a:normAutofit/>
          </a:bodyPr>
          <a:lstStyle/>
          <a:p>
            <a:pPr algn="ctr"/>
            <a:r>
              <a:rPr lang="en-US" sz="3600" dirty="0" smtClean="0"/>
              <a:t>Future GEO Plans – Himawari-8/9 </a:t>
            </a:r>
            <a:br>
              <a:rPr lang="en-US" sz="3600" dirty="0" smtClean="0"/>
            </a:br>
            <a:r>
              <a:rPr lang="en-US" sz="2000" dirty="0" smtClean="0"/>
              <a:t>(sunflower)</a:t>
            </a:r>
          </a:p>
        </p:txBody>
      </p:sp>
      <p:sp>
        <p:nvSpPr>
          <p:cNvPr id="12" name="Content Placeholder 11"/>
          <p:cNvSpPr>
            <a:spLocks noGrp="1"/>
          </p:cNvSpPr>
          <p:nvPr>
            <p:ph idx="1"/>
          </p:nvPr>
        </p:nvSpPr>
        <p:spPr>
          <a:xfrm>
            <a:off x="457200" y="4313237"/>
            <a:ext cx="8229600" cy="1477963"/>
          </a:xfrm>
        </p:spPr>
        <p:txBody>
          <a:bodyPr>
            <a:noAutofit/>
          </a:bodyPr>
          <a:lstStyle/>
          <a:p>
            <a:r>
              <a:rPr lang="en-US" sz="2000" dirty="0" smtClean="0"/>
              <a:t>There is no L-band on these satellites.  </a:t>
            </a:r>
            <a:r>
              <a:rPr lang="en-US" sz="2000" dirty="0" smtClean="0"/>
              <a:t>There </a:t>
            </a:r>
            <a:r>
              <a:rPr lang="en-US" sz="2000" dirty="0" smtClean="0"/>
              <a:t>is dialogue </a:t>
            </a:r>
            <a:r>
              <a:rPr lang="en-US" sz="2000" dirty="0" smtClean="0"/>
              <a:t>with JMA </a:t>
            </a:r>
            <a:r>
              <a:rPr lang="en-US" sz="2000" dirty="0" smtClean="0"/>
              <a:t>and COPC partners on if/how to get </a:t>
            </a:r>
            <a:r>
              <a:rPr lang="en-US" sz="2000" dirty="0" smtClean="0"/>
              <a:t>data </a:t>
            </a:r>
            <a:r>
              <a:rPr lang="en-US" sz="2000" dirty="0" smtClean="0"/>
              <a:t>back to the </a:t>
            </a:r>
            <a:r>
              <a:rPr lang="en-US" sz="2000" dirty="0" smtClean="0"/>
              <a:t>U.S.</a:t>
            </a:r>
            <a:endParaRPr lang="en-US" sz="2000" dirty="0" smtClean="0"/>
          </a:p>
          <a:p>
            <a:r>
              <a:rPr lang="en-US" sz="2000" dirty="0" smtClean="0"/>
              <a:t>JMA </a:t>
            </a:r>
            <a:r>
              <a:rPr lang="en-US" sz="2000" dirty="0" smtClean="0"/>
              <a:t>plans to launch Himawari-8 in 2014 and begin its operation in 2015</a:t>
            </a:r>
          </a:p>
          <a:p>
            <a:r>
              <a:rPr lang="en-US" sz="2000" dirty="0" smtClean="0"/>
              <a:t>The launch of Himawari-9 for in-orbit standby is also scheduled in 2016 </a:t>
            </a:r>
          </a:p>
          <a:p>
            <a:r>
              <a:rPr lang="en-US" sz="2000" dirty="0" smtClean="0"/>
              <a:t>Himawari-8/9 will be in operation around 140 degrees East covering the East Asia and the Western </a:t>
            </a:r>
            <a:r>
              <a:rPr lang="en-US" sz="2000" dirty="0" smtClean="0"/>
              <a:t>Pacific</a:t>
            </a:r>
          </a:p>
        </p:txBody>
      </p:sp>
      <p:pic>
        <p:nvPicPr>
          <p:cNvPr id="108547" name="Picture 3"/>
          <p:cNvPicPr>
            <a:picLocks noChangeAspect="1" noChangeArrowheads="1"/>
          </p:cNvPicPr>
          <p:nvPr/>
        </p:nvPicPr>
        <p:blipFill>
          <a:blip r:embed="rId3" cstate="screen"/>
          <a:srcRect/>
          <a:stretch>
            <a:fillRect/>
          </a:stretch>
        </p:blipFill>
        <p:spPr bwMode="auto">
          <a:xfrm>
            <a:off x="258763" y="1066800"/>
            <a:ext cx="8626475" cy="32670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09600"/>
          </a:xfrm>
        </p:spPr>
        <p:txBody>
          <a:bodyPr>
            <a:noAutofit/>
          </a:bodyPr>
          <a:lstStyle/>
          <a:p>
            <a:r>
              <a:rPr lang="en-US" sz="3400" dirty="0" smtClean="0"/>
              <a:t>NESDIS Office of Satellite and Product Operations</a:t>
            </a:r>
            <a:br>
              <a:rPr lang="en-US" sz="3400" dirty="0" smtClean="0"/>
            </a:br>
            <a:r>
              <a:rPr lang="en-US" sz="3400" dirty="0" smtClean="0"/>
              <a:t> (OSPO)</a:t>
            </a:r>
            <a:endParaRPr lang="en-US" sz="3400" dirty="0"/>
          </a:p>
        </p:txBody>
      </p:sp>
      <p:grpSp>
        <p:nvGrpSpPr>
          <p:cNvPr id="3" name="Group 85"/>
          <p:cNvGrpSpPr>
            <a:grpSpLocks/>
          </p:cNvGrpSpPr>
          <p:nvPr/>
        </p:nvGrpSpPr>
        <p:grpSpPr bwMode="auto">
          <a:xfrm>
            <a:off x="460282" y="3508114"/>
            <a:ext cx="1371691" cy="2976865"/>
            <a:chOff x="296146" y="3941479"/>
            <a:chExt cx="1307230" cy="2791109"/>
          </a:xfrm>
        </p:grpSpPr>
        <p:sp>
          <p:nvSpPr>
            <p:cNvPr id="4" name="Rectangle 39"/>
            <p:cNvSpPr>
              <a:spLocks noChangeArrowheads="1"/>
            </p:cNvSpPr>
            <p:nvPr/>
          </p:nvSpPr>
          <p:spPr bwMode="auto">
            <a:xfrm>
              <a:off x="515939" y="5857875"/>
              <a:ext cx="1011795" cy="411163"/>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a:p>
          </p:txBody>
        </p:sp>
        <p:sp>
          <p:nvSpPr>
            <p:cNvPr id="5" name="Text Box 40"/>
            <p:cNvSpPr txBox="1">
              <a:spLocks noChangeArrowheads="1"/>
            </p:cNvSpPr>
            <p:nvPr/>
          </p:nvSpPr>
          <p:spPr bwMode="auto">
            <a:xfrm>
              <a:off x="569913" y="5878521"/>
              <a:ext cx="1033463" cy="356348"/>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Engineering</a:t>
              </a:r>
              <a:endParaRPr lang="en-US" sz="700" b="1" dirty="0"/>
            </a:p>
            <a:p>
              <a:pPr algn="ctr">
                <a:lnSpc>
                  <a:spcPct val="90000"/>
                </a:lnSpc>
                <a:spcBef>
                  <a:spcPct val="20000"/>
                </a:spcBef>
              </a:pPr>
              <a:r>
                <a:rPr lang="en-US" sz="800" dirty="0"/>
                <a:t>Cindy Hampton</a:t>
              </a:r>
            </a:p>
          </p:txBody>
        </p:sp>
        <p:sp>
          <p:nvSpPr>
            <p:cNvPr id="6" name="Rectangle 71"/>
            <p:cNvSpPr>
              <a:spLocks noChangeArrowheads="1"/>
            </p:cNvSpPr>
            <p:nvPr/>
          </p:nvSpPr>
          <p:spPr bwMode="auto">
            <a:xfrm>
              <a:off x="520701" y="6321425"/>
              <a:ext cx="1011795" cy="411163"/>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a:p>
          </p:txBody>
        </p:sp>
        <p:sp>
          <p:nvSpPr>
            <p:cNvPr id="7" name="Text Box 72"/>
            <p:cNvSpPr txBox="1">
              <a:spLocks noChangeArrowheads="1"/>
            </p:cNvSpPr>
            <p:nvPr/>
          </p:nvSpPr>
          <p:spPr bwMode="auto">
            <a:xfrm>
              <a:off x="547442" y="6350008"/>
              <a:ext cx="1033464" cy="356348"/>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IT Services</a:t>
              </a:r>
              <a:endParaRPr lang="en-US" sz="700" b="1" dirty="0"/>
            </a:p>
            <a:p>
              <a:pPr algn="ctr">
                <a:lnSpc>
                  <a:spcPct val="90000"/>
                </a:lnSpc>
                <a:spcBef>
                  <a:spcPct val="20000"/>
                </a:spcBef>
              </a:pPr>
              <a:r>
                <a:rPr lang="en-US" sz="800" dirty="0"/>
                <a:t>Andre Hammond</a:t>
              </a:r>
              <a:endParaRPr lang="en-US" sz="1100" dirty="0"/>
            </a:p>
          </p:txBody>
        </p:sp>
        <p:cxnSp>
          <p:nvCxnSpPr>
            <p:cNvPr id="8" name="AutoShape 151"/>
            <p:cNvCxnSpPr>
              <a:cxnSpLocks noChangeShapeType="1"/>
              <a:stCxn id="6" idx="1"/>
              <a:endCxn id="36" idx="1"/>
            </p:cNvCxnSpPr>
            <p:nvPr/>
          </p:nvCxnSpPr>
          <p:spPr bwMode="auto">
            <a:xfrm rot="10800000">
              <a:off x="296146" y="3941479"/>
              <a:ext cx="224556" cy="2585528"/>
            </a:xfrm>
            <a:prstGeom prst="bentConnector3">
              <a:avLst>
                <a:gd name="adj1" fmla="val 197017"/>
              </a:avLst>
            </a:prstGeom>
            <a:noFill/>
            <a:ln w="9525">
              <a:solidFill>
                <a:schemeClr val="tx1"/>
              </a:solidFill>
              <a:miter lim="800000"/>
              <a:headEnd/>
              <a:tailEnd/>
            </a:ln>
          </p:spPr>
        </p:cxnSp>
      </p:grpSp>
      <p:sp>
        <p:nvSpPr>
          <p:cNvPr id="9" name="Content Placeholder 14"/>
          <p:cNvSpPr txBox="1">
            <a:spLocks/>
          </p:cNvSpPr>
          <p:nvPr/>
        </p:nvSpPr>
        <p:spPr>
          <a:xfrm>
            <a:off x="3361586" y="5394367"/>
            <a:ext cx="2324100" cy="941387"/>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mn-lt"/>
                <a:ea typeface="+mn-ea"/>
                <a:cs typeface="+mn-cs"/>
              </a:rPr>
              <a:t>Matthew Seybold</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mn-lt"/>
                <a:ea typeface="+mn-ea"/>
                <a:cs typeface="+mn-cs"/>
              </a:rPr>
              <a:t>Work: (301)763-8051 x106</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mn-lt"/>
                <a:ea typeface="+mn-ea"/>
                <a:cs typeface="+mn-cs"/>
              </a:rPr>
              <a:t>Cell: (202) 557-4997</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mn-lt"/>
                <a:ea typeface="+mn-ea"/>
                <a:cs typeface="+mn-cs"/>
              </a:rPr>
              <a:t>Matthew.Seybold@noaa.gov</a:t>
            </a:r>
          </a:p>
        </p:txBody>
      </p:sp>
      <p:sp>
        <p:nvSpPr>
          <p:cNvPr id="10" name="Content Placeholder 13"/>
          <p:cNvSpPr txBox="1">
            <a:spLocks/>
          </p:cNvSpPr>
          <p:nvPr/>
        </p:nvSpPr>
        <p:spPr>
          <a:xfrm>
            <a:off x="5326911" y="5394367"/>
            <a:ext cx="2333625" cy="941387"/>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mn-lt"/>
                <a:ea typeface="+mn-ea"/>
                <a:cs typeface="+mn-cs"/>
              </a:rPr>
              <a:t>Natalia </a:t>
            </a:r>
            <a:r>
              <a:rPr kumimoji="0" lang="en-US" sz="1200" b="0" i="0" u="none" strike="noStrike" kern="1200" cap="none" spc="0" normalizeH="0" baseline="0" noProof="0" dirty="0" err="1" smtClean="0">
                <a:ln>
                  <a:noFill/>
                </a:ln>
                <a:effectLst/>
                <a:uLnTx/>
                <a:uFillTx/>
                <a:latin typeface="+mn-lt"/>
                <a:ea typeface="+mn-ea"/>
                <a:cs typeface="+mn-cs"/>
              </a:rPr>
              <a:t>Donoho</a:t>
            </a:r>
            <a:endParaRPr kumimoji="0" lang="en-US" sz="1200" b="0" i="0" u="none" strike="noStrike" kern="1200" cap="none" spc="0" normalizeH="0" baseline="0" noProof="0" dirty="0" smtClean="0">
              <a:ln>
                <a:noFill/>
              </a:ln>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mn-lt"/>
                <a:ea typeface="+mn-ea"/>
                <a:cs typeface="+mn-cs"/>
              </a:rPr>
              <a:t>Work: (301)763-8051 x134</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mn-lt"/>
                <a:ea typeface="+mn-ea"/>
                <a:cs typeface="+mn-cs"/>
              </a:rPr>
              <a:t>Cell: (202) 604-0734</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mn-lt"/>
                <a:ea typeface="+mn-ea"/>
                <a:cs typeface="+mn-cs"/>
              </a:rPr>
              <a:t>Natalia.Donoho@noaa.gov</a:t>
            </a:r>
          </a:p>
        </p:txBody>
      </p:sp>
      <p:grpSp>
        <p:nvGrpSpPr>
          <p:cNvPr id="11" name="Group 88"/>
          <p:cNvGrpSpPr>
            <a:grpSpLocks/>
          </p:cNvGrpSpPr>
          <p:nvPr/>
        </p:nvGrpSpPr>
        <p:grpSpPr bwMode="auto">
          <a:xfrm>
            <a:off x="457199" y="762000"/>
            <a:ext cx="8458201" cy="4933116"/>
            <a:chOff x="290036" y="1458547"/>
            <a:chExt cx="9149477" cy="4932913"/>
          </a:xfrm>
        </p:grpSpPr>
        <p:sp>
          <p:nvSpPr>
            <p:cNvPr id="12" name="AutoShape 173"/>
            <p:cNvSpPr>
              <a:spLocks noChangeArrowheads="1"/>
            </p:cNvSpPr>
            <p:nvPr/>
          </p:nvSpPr>
          <p:spPr bwMode="auto">
            <a:xfrm>
              <a:off x="4147594" y="4608834"/>
              <a:ext cx="3066370" cy="1056640"/>
            </a:xfrm>
            <a:prstGeom prst="roundRect">
              <a:avLst>
                <a:gd name="adj" fmla="val 16667"/>
              </a:avLst>
            </a:prstGeom>
            <a:solidFill>
              <a:schemeClr val="accent1">
                <a:lumMod val="20000"/>
                <a:lumOff val="80000"/>
              </a:schemeClr>
            </a:solidFill>
            <a:ln w="9525">
              <a:solidFill>
                <a:schemeClr val="tx1"/>
              </a:solidFill>
              <a:round/>
              <a:headEnd/>
              <a:tailEnd/>
            </a:ln>
          </p:spPr>
          <p:txBody>
            <a:bodyPr wrap="none" lIns="96661" tIns="48331" rIns="96661" bIns="48331" anchor="ctr"/>
            <a:lstStyle/>
            <a:p>
              <a:pPr>
                <a:lnSpc>
                  <a:spcPct val="90000"/>
                </a:lnSpc>
                <a:spcBef>
                  <a:spcPct val="20000"/>
                </a:spcBef>
                <a:buFontTx/>
                <a:buChar char="•"/>
              </a:pPr>
              <a:endParaRPr lang="en-US"/>
            </a:p>
          </p:txBody>
        </p:sp>
        <p:sp>
          <p:nvSpPr>
            <p:cNvPr id="13" name="Text Box 167"/>
            <p:cNvSpPr txBox="1">
              <a:spLocks noChangeArrowheads="1"/>
            </p:cNvSpPr>
            <p:nvPr/>
          </p:nvSpPr>
          <p:spPr bwMode="auto">
            <a:xfrm>
              <a:off x="4150316" y="4723740"/>
              <a:ext cx="2838784" cy="876245"/>
            </a:xfrm>
            <a:prstGeom prst="rect">
              <a:avLst/>
            </a:prstGeom>
            <a:noFill/>
            <a:ln w="9525">
              <a:noFill/>
              <a:miter lim="800000"/>
              <a:headEnd/>
              <a:tailEnd/>
            </a:ln>
          </p:spPr>
          <p:txBody>
            <a:bodyPr wrap="none" lIns="96661" tIns="48331" rIns="96661" bIns="48331">
              <a:spAutoFit/>
            </a:bodyPr>
            <a:lstStyle/>
            <a:p>
              <a:pPr>
                <a:lnSpc>
                  <a:spcPct val="90000"/>
                </a:lnSpc>
                <a:spcBef>
                  <a:spcPct val="25000"/>
                </a:spcBef>
                <a:spcAft>
                  <a:spcPct val="25000"/>
                </a:spcAft>
              </a:pPr>
              <a:r>
                <a:rPr lang="en-US" sz="1100" b="1" dirty="0"/>
                <a:t>	Acronyms</a:t>
              </a:r>
              <a:endParaRPr lang="en-US" sz="1100" b="1" u="sng" dirty="0"/>
            </a:p>
            <a:p>
              <a:pPr>
                <a:lnSpc>
                  <a:spcPct val="90000"/>
                </a:lnSpc>
                <a:spcBef>
                  <a:spcPct val="25000"/>
                </a:spcBef>
              </a:pPr>
              <a:r>
                <a:rPr lang="en-US" sz="1100" dirty="0"/>
                <a:t>CDA – Command and Data Acquisition</a:t>
              </a:r>
            </a:p>
            <a:p>
              <a:pPr>
                <a:lnSpc>
                  <a:spcPct val="90000"/>
                </a:lnSpc>
                <a:spcBef>
                  <a:spcPct val="25000"/>
                </a:spcBef>
              </a:pPr>
              <a:r>
                <a:rPr lang="en-US" sz="1100" dirty="0"/>
                <a:t>MOD – Mission Operations Division</a:t>
              </a:r>
            </a:p>
            <a:p>
              <a:pPr>
                <a:lnSpc>
                  <a:spcPct val="90000"/>
                </a:lnSpc>
                <a:spcBef>
                  <a:spcPct val="25000"/>
                </a:spcBef>
              </a:pPr>
              <a:r>
                <a:rPr lang="en-US" sz="1100" dirty="0"/>
                <a:t>SPSD – Satellite Products and Services Division</a:t>
              </a:r>
            </a:p>
          </p:txBody>
        </p:sp>
        <p:grpSp>
          <p:nvGrpSpPr>
            <p:cNvPr id="14" name="Group 84"/>
            <p:cNvGrpSpPr>
              <a:grpSpLocks/>
            </p:cNvGrpSpPr>
            <p:nvPr/>
          </p:nvGrpSpPr>
          <p:grpSpPr bwMode="auto">
            <a:xfrm>
              <a:off x="290036" y="1458547"/>
              <a:ext cx="9149477" cy="4932913"/>
              <a:chOff x="276225" y="1367387"/>
              <a:chExt cx="8713788" cy="4624606"/>
            </a:xfrm>
          </p:grpSpPr>
          <p:sp>
            <p:nvSpPr>
              <p:cNvPr id="15" name="Rectangle 17"/>
              <p:cNvSpPr>
                <a:spLocks noChangeArrowheads="1"/>
              </p:cNvSpPr>
              <p:nvPr/>
            </p:nvSpPr>
            <p:spPr bwMode="auto">
              <a:xfrm>
                <a:off x="522289" y="4513263"/>
                <a:ext cx="1088481" cy="411162"/>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a:p>
            </p:txBody>
          </p:sp>
          <p:sp>
            <p:nvSpPr>
              <p:cNvPr id="16" name="Text Box 18"/>
              <p:cNvSpPr txBox="1">
                <a:spLocks noChangeArrowheads="1"/>
              </p:cNvSpPr>
              <p:nvPr/>
            </p:nvSpPr>
            <p:spPr bwMode="auto">
              <a:xfrm>
                <a:off x="576264" y="4558995"/>
                <a:ext cx="1033462" cy="356348"/>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Operations</a:t>
                </a:r>
                <a:endParaRPr lang="en-US" sz="700" b="1" dirty="0"/>
              </a:p>
              <a:p>
                <a:pPr algn="ctr">
                  <a:lnSpc>
                    <a:spcPct val="90000"/>
                  </a:lnSpc>
                  <a:spcBef>
                    <a:spcPct val="20000"/>
                  </a:spcBef>
                </a:pPr>
                <a:r>
                  <a:rPr lang="en-US" sz="800" dirty="0"/>
                  <a:t>Joe Perez (acting)</a:t>
                </a:r>
              </a:p>
            </p:txBody>
          </p:sp>
          <p:grpSp>
            <p:nvGrpSpPr>
              <p:cNvPr id="17" name="Group 94"/>
              <p:cNvGrpSpPr>
                <a:grpSpLocks/>
              </p:cNvGrpSpPr>
              <p:nvPr/>
            </p:nvGrpSpPr>
            <p:grpSpPr bwMode="auto">
              <a:xfrm>
                <a:off x="522288" y="4900631"/>
                <a:ext cx="1095375" cy="433389"/>
                <a:chOff x="325" y="3158"/>
                <a:chExt cx="690" cy="273"/>
              </a:xfrm>
            </p:grpSpPr>
            <p:sp>
              <p:nvSpPr>
                <p:cNvPr id="86" name="Rectangle 20"/>
                <p:cNvSpPr>
                  <a:spLocks noChangeArrowheads="1"/>
                </p:cNvSpPr>
                <p:nvPr/>
              </p:nvSpPr>
              <p:spPr bwMode="auto">
                <a:xfrm>
                  <a:off x="325" y="3158"/>
                  <a:ext cx="690" cy="259"/>
                </a:xfrm>
                <a:prstGeom prst="rect">
                  <a:avLst/>
                </a:prstGeom>
                <a:noFill/>
                <a:ln w="9525">
                  <a:noFill/>
                  <a:miter lim="800000"/>
                  <a:headEnd/>
                  <a:tailEnd/>
                </a:ln>
              </p:spPr>
              <p:txBody>
                <a:bodyPr wrap="none" anchor="ctr"/>
                <a:lstStyle/>
                <a:p>
                  <a:pPr>
                    <a:lnSpc>
                      <a:spcPct val="90000"/>
                    </a:lnSpc>
                    <a:spcBef>
                      <a:spcPct val="20000"/>
                    </a:spcBef>
                    <a:buFontTx/>
                    <a:buChar char="•"/>
                  </a:pPr>
                  <a:endParaRPr lang="en-US"/>
                </a:p>
              </p:txBody>
            </p:sp>
            <p:sp>
              <p:nvSpPr>
                <p:cNvPr id="87" name="Text Box 21"/>
                <p:cNvSpPr txBox="1">
                  <a:spLocks noChangeArrowheads="1"/>
                </p:cNvSpPr>
                <p:nvPr/>
              </p:nvSpPr>
              <p:spPr bwMode="auto">
                <a:xfrm>
                  <a:off x="359" y="3207"/>
                  <a:ext cx="651" cy="224"/>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Support</a:t>
                  </a:r>
                  <a:endParaRPr lang="en-US" sz="700" b="1" dirty="0"/>
                </a:p>
                <a:p>
                  <a:pPr algn="ctr">
                    <a:lnSpc>
                      <a:spcPct val="90000"/>
                    </a:lnSpc>
                    <a:spcBef>
                      <a:spcPct val="20000"/>
                    </a:spcBef>
                  </a:pPr>
                  <a:r>
                    <a:rPr lang="en-US" sz="800" dirty="0"/>
                    <a:t>Mike Settles</a:t>
                  </a:r>
                </a:p>
              </p:txBody>
            </p:sp>
          </p:grpSp>
          <p:sp>
            <p:nvSpPr>
              <p:cNvPr id="18" name="Rectangle 23"/>
              <p:cNvSpPr>
                <a:spLocks noChangeArrowheads="1"/>
              </p:cNvSpPr>
              <p:nvPr/>
            </p:nvSpPr>
            <p:spPr bwMode="auto">
              <a:xfrm>
                <a:off x="7572375" y="4519613"/>
                <a:ext cx="1316038" cy="411162"/>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a:p>
            </p:txBody>
          </p:sp>
          <p:sp>
            <p:nvSpPr>
              <p:cNvPr id="19" name="Text Box 24"/>
              <p:cNvSpPr txBox="1">
                <a:spLocks noChangeArrowheads="1"/>
              </p:cNvSpPr>
              <p:nvPr/>
            </p:nvSpPr>
            <p:spPr bwMode="auto">
              <a:xfrm>
                <a:off x="7620000" y="4476750"/>
                <a:ext cx="1208088" cy="356333"/>
              </a:xfrm>
              <a:prstGeom prst="rect">
                <a:avLst/>
              </a:prstGeom>
              <a:noFill/>
              <a:ln w="9525">
                <a:noFill/>
                <a:miter lim="800000"/>
                <a:headEnd/>
                <a:tailEnd/>
              </a:ln>
            </p:spPr>
            <p:txBody>
              <a:bodyPr>
                <a:spAutoFit/>
              </a:bodyPr>
              <a:lstStyle/>
              <a:p>
                <a:pPr algn="ctr">
                  <a:lnSpc>
                    <a:spcPct val="90000"/>
                  </a:lnSpc>
                  <a:spcBef>
                    <a:spcPct val="50000"/>
                  </a:spcBef>
                </a:pPr>
                <a:r>
                  <a:rPr lang="en-US" sz="1100" b="1"/>
                  <a:t>Satellite Products</a:t>
                </a:r>
                <a:endParaRPr lang="en-US" sz="700" b="1"/>
              </a:p>
              <a:p>
                <a:pPr algn="ctr">
                  <a:lnSpc>
                    <a:spcPct val="90000"/>
                  </a:lnSpc>
                  <a:spcBef>
                    <a:spcPct val="20000"/>
                  </a:spcBef>
                </a:pPr>
                <a:r>
                  <a:rPr lang="en-US" sz="800"/>
                  <a:t>Ricky Irving</a:t>
                </a:r>
              </a:p>
            </p:txBody>
          </p:sp>
          <p:sp>
            <p:nvSpPr>
              <p:cNvPr id="20" name="Rectangle 42"/>
              <p:cNvSpPr>
                <a:spLocks noChangeArrowheads="1"/>
              </p:cNvSpPr>
              <p:nvPr/>
            </p:nvSpPr>
            <p:spPr bwMode="auto">
              <a:xfrm>
                <a:off x="515939" y="5405438"/>
                <a:ext cx="1094831" cy="411162"/>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a:p>
            </p:txBody>
          </p:sp>
          <p:sp>
            <p:nvSpPr>
              <p:cNvPr id="21" name="Text Box 43"/>
              <p:cNvSpPr txBox="1">
                <a:spLocks noChangeArrowheads="1"/>
              </p:cNvSpPr>
              <p:nvPr/>
            </p:nvSpPr>
            <p:spPr bwMode="auto">
              <a:xfrm>
                <a:off x="569914" y="5433614"/>
                <a:ext cx="1033462" cy="356348"/>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Systems</a:t>
                </a:r>
                <a:endParaRPr lang="en-US" sz="700" b="1" dirty="0"/>
              </a:p>
              <a:p>
                <a:pPr algn="ctr">
                  <a:lnSpc>
                    <a:spcPct val="90000"/>
                  </a:lnSpc>
                  <a:spcBef>
                    <a:spcPct val="20000"/>
                  </a:spcBef>
                </a:pPr>
                <a:r>
                  <a:rPr lang="en-US" sz="800" dirty="0"/>
                  <a:t>Alva </a:t>
                </a:r>
                <a:r>
                  <a:rPr lang="en-US" sz="800" dirty="0" err="1"/>
                  <a:t>Barnette</a:t>
                </a:r>
                <a:endParaRPr lang="en-US" sz="400" dirty="0"/>
              </a:p>
            </p:txBody>
          </p:sp>
          <p:sp>
            <p:nvSpPr>
              <p:cNvPr id="22" name="Rectangle 45"/>
              <p:cNvSpPr>
                <a:spLocks noChangeArrowheads="1"/>
              </p:cNvSpPr>
              <p:nvPr/>
            </p:nvSpPr>
            <p:spPr bwMode="auto">
              <a:xfrm>
                <a:off x="2363788" y="4329113"/>
                <a:ext cx="1143000" cy="411162"/>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a:p>
            </p:txBody>
          </p:sp>
          <p:sp>
            <p:nvSpPr>
              <p:cNvPr id="23" name="Text Box 46"/>
              <p:cNvSpPr txBox="1">
                <a:spLocks noChangeArrowheads="1"/>
              </p:cNvSpPr>
              <p:nvPr/>
            </p:nvSpPr>
            <p:spPr bwMode="auto">
              <a:xfrm>
                <a:off x="2417764" y="4352795"/>
                <a:ext cx="1033462" cy="356348"/>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Operations</a:t>
                </a:r>
                <a:endParaRPr lang="en-US" sz="700" b="1" dirty="0"/>
              </a:p>
              <a:p>
                <a:pPr algn="ctr">
                  <a:lnSpc>
                    <a:spcPct val="90000"/>
                  </a:lnSpc>
                  <a:spcBef>
                    <a:spcPct val="20000"/>
                  </a:spcBef>
                </a:pPr>
                <a:r>
                  <a:rPr lang="en-US" sz="800" dirty="0"/>
                  <a:t>Al </a:t>
                </a:r>
                <a:r>
                  <a:rPr lang="en-US" sz="800" dirty="0" err="1"/>
                  <a:t>McMath</a:t>
                </a:r>
                <a:endParaRPr lang="en-US" sz="800" dirty="0"/>
              </a:p>
            </p:txBody>
          </p:sp>
          <p:grpSp>
            <p:nvGrpSpPr>
              <p:cNvPr id="24" name="Group 47"/>
              <p:cNvGrpSpPr>
                <a:grpSpLocks/>
              </p:cNvGrpSpPr>
              <p:nvPr/>
            </p:nvGrpSpPr>
            <p:grpSpPr bwMode="auto">
              <a:xfrm>
                <a:off x="2363788" y="4776788"/>
                <a:ext cx="1143000" cy="411162"/>
                <a:chOff x="1171" y="3510"/>
                <a:chExt cx="720" cy="259"/>
              </a:xfrm>
            </p:grpSpPr>
            <p:sp>
              <p:nvSpPr>
                <p:cNvPr id="84" name="Rectangle 48"/>
                <p:cNvSpPr>
                  <a:spLocks noChangeArrowheads="1"/>
                </p:cNvSpPr>
                <p:nvPr/>
              </p:nvSpPr>
              <p:spPr bwMode="auto">
                <a:xfrm>
                  <a:off x="1171" y="3510"/>
                  <a:ext cx="720" cy="259"/>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a:p>
              </p:txBody>
            </p:sp>
            <p:sp>
              <p:nvSpPr>
                <p:cNvPr id="85" name="Text Box 49"/>
                <p:cNvSpPr txBox="1">
                  <a:spLocks noChangeArrowheads="1"/>
                </p:cNvSpPr>
                <p:nvPr/>
              </p:nvSpPr>
              <p:spPr bwMode="auto">
                <a:xfrm>
                  <a:off x="1205" y="3515"/>
                  <a:ext cx="651" cy="120"/>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800"/>
                </a:p>
              </p:txBody>
            </p:sp>
          </p:grpSp>
          <p:sp>
            <p:nvSpPr>
              <p:cNvPr id="25" name="Rectangle 55"/>
              <p:cNvSpPr>
                <a:spLocks noChangeArrowheads="1"/>
              </p:cNvSpPr>
              <p:nvPr/>
            </p:nvSpPr>
            <p:spPr bwMode="auto">
              <a:xfrm>
                <a:off x="2377612" y="5253038"/>
                <a:ext cx="1143000" cy="525462"/>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a:p>
            </p:txBody>
          </p:sp>
          <p:sp>
            <p:nvSpPr>
              <p:cNvPr id="26" name="Text Box 56"/>
              <p:cNvSpPr txBox="1">
                <a:spLocks noChangeArrowheads="1"/>
              </p:cNvSpPr>
              <p:nvPr/>
            </p:nvSpPr>
            <p:spPr bwMode="auto">
              <a:xfrm>
                <a:off x="2419351" y="5282312"/>
                <a:ext cx="1033463" cy="499175"/>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Systems Engineering</a:t>
                </a:r>
                <a:endParaRPr lang="en-US" sz="700" b="1" dirty="0"/>
              </a:p>
              <a:p>
                <a:pPr algn="ctr">
                  <a:lnSpc>
                    <a:spcPct val="90000"/>
                  </a:lnSpc>
                  <a:spcBef>
                    <a:spcPct val="20000"/>
                  </a:spcBef>
                </a:pPr>
                <a:r>
                  <a:rPr lang="en-US" sz="800" dirty="0"/>
                  <a:t>Bob Clark</a:t>
                </a:r>
              </a:p>
            </p:txBody>
          </p:sp>
          <p:grpSp>
            <p:nvGrpSpPr>
              <p:cNvPr id="27" name="Group 63"/>
              <p:cNvGrpSpPr>
                <a:grpSpLocks/>
              </p:cNvGrpSpPr>
              <p:nvPr/>
            </p:nvGrpSpPr>
            <p:grpSpPr bwMode="auto">
              <a:xfrm>
                <a:off x="993775" y="1931993"/>
                <a:ext cx="1455738" cy="488951"/>
                <a:chOff x="654" y="1161"/>
                <a:chExt cx="917" cy="308"/>
              </a:xfrm>
            </p:grpSpPr>
            <p:sp>
              <p:nvSpPr>
                <p:cNvPr id="82" name="Rectangle 64"/>
                <p:cNvSpPr>
                  <a:spLocks noChangeArrowheads="1"/>
                </p:cNvSpPr>
                <p:nvPr/>
              </p:nvSpPr>
              <p:spPr bwMode="auto">
                <a:xfrm>
                  <a:off x="654" y="1161"/>
                  <a:ext cx="917" cy="308"/>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a:p>
              </p:txBody>
            </p:sp>
            <p:sp>
              <p:nvSpPr>
                <p:cNvPr id="83" name="Text Box 65"/>
                <p:cNvSpPr txBox="1">
                  <a:spLocks noChangeArrowheads="1"/>
                </p:cNvSpPr>
                <p:nvPr/>
              </p:nvSpPr>
              <p:spPr bwMode="auto">
                <a:xfrm>
                  <a:off x="659" y="1173"/>
                  <a:ext cx="912" cy="269"/>
                </a:xfrm>
                <a:prstGeom prst="rect">
                  <a:avLst/>
                </a:prstGeom>
                <a:noFill/>
                <a:ln w="9525">
                  <a:noFill/>
                  <a:miter lim="800000"/>
                  <a:headEnd/>
                  <a:tailEnd/>
                </a:ln>
              </p:spPr>
              <p:txBody>
                <a:bodyPr>
                  <a:spAutoFit/>
                </a:bodyPr>
                <a:lstStyle/>
                <a:p>
                  <a:pPr algn="ctr">
                    <a:lnSpc>
                      <a:spcPct val="90000"/>
                    </a:lnSpc>
                    <a:spcBef>
                      <a:spcPct val="20000"/>
                    </a:spcBef>
                  </a:pPr>
                  <a:r>
                    <a:rPr lang="en-US" sz="1300" b="1"/>
                    <a:t>Admin Officer</a:t>
                  </a:r>
                </a:p>
                <a:p>
                  <a:pPr algn="ctr">
                    <a:lnSpc>
                      <a:spcPct val="90000"/>
                    </a:lnSpc>
                    <a:spcBef>
                      <a:spcPct val="20000"/>
                    </a:spcBef>
                  </a:pPr>
                  <a:r>
                    <a:rPr lang="en-US" sz="1100"/>
                    <a:t>Linda Brown</a:t>
                  </a:r>
                </a:p>
              </p:txBody>
            </p:sp>
          </p:grpSp>
          <p:grpSp>
            <p:nvGrpSpPr>
              <p:cNvPr id="28" name="Group 66"/>
              <p:cNvGrpSpPr>
                <a:grpSpLocks/>
              </p:cNvGrpSpPr>
              <p:nvPr/>
            </p:nvGrpSpPr>
            <p:grpSpPr bwMode="auto">
              <a:xfrm>
                <a:off x="993775" y="2578100"/>
                <a:ext cx="1455738" cy="488950"/>
                <a:chOff x="654" y="1161"/>
                <a:chExt cx="917" cy="308"/>
              </a:xfrm>
            </p:grpSpPr>
            <p:sp>
              <p:nvSpPr>
                <p:cNvPr id="80" name="Rectangle 67"/>
                <p:cNvSpPr>
                  <a:spLocks noChangeArrowheads="1"/>
                </p:cNvSpPr>
                <p:nvPr/>
              </p:nvSpPr>
              <p:spPr bwMode="auto">
                <a:xfrm>
                  <a:off x="654" y="1161"/>
                  <a:ext cx="917" cy="308"/>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a:p>
              </p:txBody>
            </p:sp>
            <p:sp>
              <p:nvSpPr>
                <p:cNvPr id="81" name="Text Box 68"/>
                <p:cNvSpPr txBox="1">
                  <a:spLocks noChangeArrowheads="1"/>
                </p:cNvSpPr>
                <p:nvPr/>
              </p:nvSpPr>
              <p:spPr bwMode="auto">
                <a:xfrm>
                  <a:off x="659" y="1173"/>
                  <a:ext cx="912" cy="251"/>
                </a:xfrm>
                <a:prstGeom prst="rect">
                  <a:avLst/>
                </a:prstGeom>
                <a:noFill/>
                <a:ln w="9525">
                  <a:noFill/>
                  <a:miter lim="800000"/>
                  <a:headEnd/>
                  <a:tailEnd/>
                </a:ln>
              </p:spPr>
              <p:txBody>
                <a:bodyPr>
                  <a:spAutoFit/>
                </a:bodyPr>
                <a:lstStyle/>
                <a:p>
                  <a:pPr algn="ctr">
                    <a:lnSpc>
                      <a:spcPct val="90000"/>
                    </a:lnSpc>
                    <a:spcBef>
                      <a:spcPct val="50000"/>
                    </a:spcBef>
                  </a:pPr>
                  <a:r>
                    <a:rPr lang="en-US" sz="1300" b="1" dirty="0"/>
                    <a:t>Special Projects </a:t>
                  </a:r>
                  <a:r>
                    <a:rPr lang="en-US" sz="1100" dirty="0" err="1"/>
                    <a:t>Selina</a:t>
                  </a:r>
                  <a:r>
                    <a:rPr lang="en-US" sz="1100" dirty="0"/>
                    <a:t> </a:t>
                  </a:r>
                  <a:r>
                    <a:rPr lang="en-US" sz="1100" dirty="0" err="1"/>
                    <a:t>Nauman</a:t>
                  </a:r>
                  <a:endParaRPr lang="en-US" sz="1100" dirty="0"/>
                </a:p>
              </p:txBody>
            </p:sp>
          </p:grpSp>
          <p:cxnSp>
            <p:nvCxnSpPr>
              <p:cNvPr id="29" name="AutoShape 69"/>
              <p:cNvCxnSpPr>
                <a:cxnSpLocks noChangeShapeType="1"/>
                <a:stCxn id="81" idx="3"/>
                <a:endCxn id="83" idx="3"/>
              </p:cNvCxnSpPr>
              <p:nvPr/>
            </p:nvCxnSpPr>
            <p:spPr bwMode="auto">
              <a:xfrm flipV="1">
                <a:off x="2449513" y="2164483"/>
                <a:ext cx="1512" cy="631687"/>
              </a:xfrm>
              <a:prstGeom prst="bentConnector3">
                <a:avLst>
                  <a:gd name="adj1" fmla="val 14395468"/>
                </a:avLst>
              </a:prstGeom>
              <a:noFill/>
              <a:ln w="9525">
                <a:solidFill>
                  <a:schemeClr val="tx1"/>
                </a:solidFill>
                <a:miter lim="800000"/>
                <a:headEnd/>
                <a:tailEnd/>
              </a:ln>
            </p:spPr>
          </p:cxnSp>
          <p:grpSp>
            <p:nvGrpSpPr>
              <p:cNvPr id="30" name="Group 103"/>
              <p:cNvGrpSpPr>
                <a:grpSpLocks/>
              </p:cNvGrpSpPr>
              <p:nvPr/>
            </p:nvGrpSpPr>
            <p:grpSpPr bwMode="auto">
              <a:xfrm>
                <a:off x="3886200" y="1367387"/>
                <a:ext cx="1447800" cy="919987"/>
                <a:chOff x="1299" y="2351"/>
                <a:chExt cx="912" cy="735"/>
              </a:xfrm>
            </p:grpSpPr>
            <p:sp>
              <p:nvSpPr>
                <p:cNvPr id="78" name="Rectangle 104"/>
                <p:cNvSpPr>
                  <a:spLocks noChangeArrowheads="1"/>
                </p:cNvSpPr>
                <p:nvPr/>
              </p:nvSpPr>
              <p:spPr bwMode="auto">
                <a:xfrm>
                  <a:off x="1299" y="2690"/>
                  <a:ext cx="912" cy="396"/>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dirty="0"/>
                    <a:t>Director</a:t>
                  </a:r>
                  <a:endParaRPr lang="en-US" sz="700" b="1" dirty="0"/>
                </a:p>
                <a:p>
                  <a:pPr algn="ctr">
                    <a:lnSpc>
                      <a:spcPct val="90000"/>
                    </a:lnSpc>
                    <a:spcBef>
                      <a:spcPct val="20000"/>
                    </a:spcBef>
                  </a:pPr>
                  <a:r>
                    <a:rPr lang="en-US" sz="1500" dirty="0"/>
                    <a:t>Kathy Kelly</a:t>
                  </a:r>
                </a:p>
              </p:txBody>
            </p:sp>
            <p:sp>
              <p:nvSpPr>
                <p:cNvPr id="79" name="Text Box 105"/>
                <p:cNvSpPr txBox="1">
                  <a:spLocks noChangeArrowheads="1"/>
                </p:cNvSpPr>
                <p:nvPr/>
              </p:nvSpPr>
              <p:spPr bwMode="auto">
                <a:xfrm>
                  <a:off x="1299" y="2351"/>
                  <a:ext cx="912" cy="142"/>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700"/>
                </a:p>
              </p:txBody>
            </p:sp>
          </p:grpSp>
          <p:grpSp>
            <p:nvGrpSpPr>
              <p:cNvPr id="31" name="Group 108"/>
              <p:cNvGrpSpPr>
                <a:grpSpLocks/>
              </p:cNvGrpSpPr>
              <p:nvPr/>
            </p:nvGrpSpPr>
            <p:grpSpPr bwMode="auto">
              <a:xfrm>
                <a:off x="3889375" y="2494529"/>
                <a:ext cx="1447800" cy="629673"/>
                <a:chOff x="1299" y="2352"/>
                <a:chExt cx="912" cy="497"/>
              </a:xfrm>
            </p:grpSpPr>
            <p:sp>
              <p:nvSpPr>
                <p:cNvPr id="76" name="Rectangle 109"/>
                <p:cNvSpPr>
                  <a:spLocks noChangeArrowheads="1"/>
                </p:cNvSpPr>
                <p:nvPr/>
              </p:nvSpPr>
              <p:spPr bwMode="auto">
                <a:xfrm>
                  <a:off x="1299" y="2409"/>
                  <a:ext cx="912" cy="440"/>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a:t>Deputy Director</a:t>
                  </a:r>
                  <a:endParaRPr lang="en-US" sz="700" b="1"/>
                </a:p>
                <a:p>
                  <a:pPr algn="ctr">
                    <a:lnSpc>
                      <a:spcPct val="90000"/>
                    </a:lnSpc>
                    <a:spcBef>
                      <a:spcPct val="20000"/>
                    </a:spcBef>
                  </a:pPr>
                  <a:r>
                    <a:rPr lang="en-US" sz="1500"/>
                    <a:t>Mark Moran (a)</a:t>
                  </a:r>
                </a:p>
              </p:txBody>
            </p:sp>
            <p:sp>
              <p:nvSpPr>
                <p:cNvPr id="77" name="Text Box 110"/>
                <p:cNvSpPr txBox="1">
                  <a:spLocks noChangeArrowheads="1"/>
                </p:cNvSpPr>
                <p:nvPr/>
              </p:nvSpPr>
              <p:spPr bwMode="auto">
                <a:xfrm>
                  <a:off x="1299" y="2352"/>
                  <a:ext cx="912" cy="140"/>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700"/>
                </a:p>
              </p:txBody>
            </p:sp>
          </p:grpSp>
          <p:cxnSp>
            <p:nvCxnSpPr>
              <p:cNvPr id="32" name="AutoShape 111"/>
              <p:cNvCxnSpPr>
                <a:cxnSpLocks noChangeShapeType="1"/>
                <a:stCxn id="78" idx="2"/>
                <a:endCxn id="76" idx="0"/>
              </p:cNvCxnSpPr>
              <p:nvPr/>
            </p:nvCxnSpPr>
            <p:spPr bwMode="auto">
              <a:xfrm>
                <a:off x="4610100" y="2287374"/>
                <a:ext cx="3175" cy="279371"/>
              </a:xfrm>
              <a:prstGeom prst="straightConnector1">
                <a:avLst/>
              </a:prstGeom>
              <a:noFill/>
              <a:ln w="9525">
                <a:solidFill>
                  <a:schemeClr val="tx1"/>
                </a:solidFill>
                <a:round/>
                <a:headEnd/>
                <a:tailEnd/>
              </a:ln>
            </p:spPr>
          </p:cxnSp>
          <p:grpSp>
            <p:nvGrpSpPr>
              <p:cNvPr id="33" name="Group 115"/>
              <p:cNvGrpSpPr>
                <a:grpSpLocks/>
              </p:cNvGrpSpPr>
              <p:nvPr/>
            </p:nvGrpSpPr>
            <p:grpSpPr bwMode="auto">
              <a:xfrm>
                <a:off x="6743700" y="1871666"/>
                <a:ext cx="1447800" cy="1087438"/>
                <a:chOff x="1299" y="2351"/>
                <a:chExt cx="912" cy="685"/>
              </a:xfrm>
            </p:grpSpPr>
            <p:sp>
              <p:nvSpPr>
                <p:cNvPr id="74" name="Rectangle 116"/>
                <p:cNvSpPr>
                  <a:spLocks noChangeArrowheads="1"/>
                </p:cNvSpPr>
                <p:nvPr/>
              </p:nvSpPr>
              <p:spPr bwMode="auto">
                <a:xfrm>
                  <a:off x="1299" y="2412"/>
                  <a:ext cx="912" cy="624"/>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a:t>Corporate</a:t>
                  </a:r>
                </a:p>
                <a:p>
                  <a:pPr algn="ctr">
                    <a:lnSpc>
                      <a:spcPct val="90000"/>
                    </a:lnSpc>
                    <a:spcBef>
                      <a:spcPct val="20000"/>
                    </a:spcBef>
                  </a:pPr>
                  <a:r>
                    <a:rPr lang="en-US" sz="1500" b="1"/>
                    <a:t>Services</a:t>
                  </a:r>
                  <a:endParaRPr lang="en-US" sz="700" b="1"/>
                </a:p>
                <a:p>
                  <a:pPr algn="ctr">
                    <a:lnSpc>
                      <a:spcPct val="90000"/>
                    </a:lnSpc>
                    <a:spcBef>
                      <a:spcPct val="20000"/>
                    </a:spcBef>
                  </a:pPr>
                  <a:r>
                    <a:rPr lang="en-US" sz="1100"/>
                    <a:t>Keith Amburgey</a:t>
                  </a:r>
                </a:p>
              </p:txBody>
            </p:sp>
            <p:sp>
              <p:nvSpPr>
                <p:cNvPr id="75" name="Text Box 117"/>
                <p:cNvSpPr txBox="1">
                  <a:spLocks noChangeArrowheads="1"/>
                </p:cNvSpPr>
                <p:nvPr/>
              </p:nvSpPr>
              <p:spPr bwMode="auto">
                <a:xfrm>
                  <a:off x="1299" y="2351"/>
                  <a:ext cx="912" cy="112"/>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700"/>
                </a:p>
              </p:txBody>
            </p:sp>
          </p:grpSp>
          <p:grpSp>
            <p:nvGrpSpPr>
              <p:cNvPr id="34" name="Group 120"/>
              <p:cNvGrpSpPr>
                <a:grpSpLocks/>
              </p:cNvGrpSpPr>
              <p:nvPr/>
            </p:nvGrpSpPr>
            <p:grpSpPr bwMode="auto">
              <a:xfrm>
                <a:off x="3886200" y="3538538"/>
                <a:ext cx="1447800" cy="628650"/>
                <a:chOff x="1299" y="2225"/>
                <a:chExt cx="912" cy="624"/>
              </a:xfrm>
            </p:grpSpPr>
            <p:sp>
              <p:nvSpPr>
                <p:cNvPr id="72" name="Rectangle 121"/>
                <p:cNvSpPr>
                  <a:spLocks noChangeArrowheads="1"/>
                </p:cNvSpPr>
                <p:nvPr/>
              </p:nvSpPr>
              <p:spPr bwMode="auto">
                <a:xfrm>
                  <a:off x="1299" y="2225"/>
                  <a:ext cx="912" cy="624"/>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a:t>Fairbanks CDA</a:t>
                  </a:r>
                  <a:endParaRPr lang="en-US" sz="700" b="1"/>
                </a:p>
                <a:p>
                  <a:pPr algn="ctr">
                    <a:lnSpc>
                      <a:spcPct val="90000"/>
                    </a:lnSpc>
                    <a:spcBef>
                      <a:spcPct val="20000"/>
                    </a:spcBef>
                  </a:pPr>
                  <a:r>
                    <a:rPr lang="en-US" sz="1100"/>
                    <a:t>Larry Ledlow</a:t>
                  </a:r>
                </a:p>
              </p:txBody>
            </p:sp>
            <p:sp>
              <p:nvSpPr>
                <p:cNvPr id="73" name="Text Box 122"/>
                <p:cNvSpPr txBox="1">
                  <a:spLocks noChangeArrowheads="1"/>
                </p:cNvSpPr>
                <p:nvPr/>
              </p:nvSpPr>
              <p:spPr bwMode="auto">
                <a:xfrm>
                  <a:off x="1299" y="2351"/>
                  <a:ext cx="912" cy="176"/>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700"/>
                </a:p>
              </p:txBody>
            </p:sp>
          </p:grpSp>
          <p:grpSp>
            <p:nvGrpSpPr>
              <p:cNvPr id="35" name="Group 123"/>
              <p:cNvGrpSpPr>
                <a:grpSpLocks/>
              </p:cNvGrpSpPr>
              <p:nvPr/>
            </p:nvGrpSpPr>
            <p:grpSpPr bwMode="auto">
              <a:xfrm>
                <a:off x="2127250" y="3535363"/>
                <a:ext cx="1447800" cy="628650"/>
                <a:chOff x="1299" y="2225"/>
                <a:chExt cx="912" cy="624"/>
              </a:xfrm>
            </p:grpSpPr>
            <p:sp>
              <p:nvSpPr>
                <p:cNvPr id="70" name="Rectangle 124"/>
                <p:cNvSpPr>
                  <a:spLocks noChangeArrowheads="1"/>
                </p:cNvSpPr>
                <p:nvPr/>
              </p:nvSpPr>
              <p:spPr bwMode="auto">
                <a:xfrm>
                  <a:off x="1299" y="2225"/>
                  <a:ext cx="912" cy="624"/>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a:t>Wallops CDA</a:t>
                  </a:r>
                  <a:endParaRPr lang="en-US" sz="700" b="1"/>
                </a:p>
                <a:p>
                  <a:pPr algn="ctr">
                    <a:lnSpc>
                      <a:spcPct val="90000"/>
                    </a:lnSpc>
                    <a:spcBef>
                      <a:spcPct val="20000"/>
                    </a:spcBef>
                  </a:pPr>
                  <a:r>
                    <a:rPr lang="en-US" sz="1100"/>
                    <a:t>Doug Crawford</a:t>
                  </a:r>
                </a:p>
              </p:txBody>
            </p:sp>
            <p:sp>
              <p:nvSpPr>
                <p:cNvPr id="71" name="Text Box 125"/>
                <p:cNvSpPr txBox="1">
                  <a:spLocks noChangeArrowheads="1"/>
                </p:cNvSpPr>
                <p:nvPr/>
              </p:nvSpPr>
              <p:spPr bwMode="auto">
                <a:xfrm>
                  <a:off x="1299" y="2351"/>
                  <a:ext cx="912" cy="176"/>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700"/>
                </a:p>
              </p:txBody>
            </p:sp>
          </p:grpSp>
          <p:sp>
            <p:nvSpPr>
              <p:cNvPr id="36" name="Rectangle 127"/>
              <p:cNvSpPr>
                <a:spLocks noChangeArrowheads="1"/>
              </p:cNvSpPr>
              <p:nvPr/>
            </p:nvSpPr>
            <p:spPr bwMode="auto">
              <a:xfrm>
                <a:off x="279400" y="3532188"/>
                <a:ext cx="1447800" cy="819150"/>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a:t>MOD</a:t>
                </a:r>
                <a:endParaRPr lang="en-US" sz="700" b="1"/>
              </a:p>
              <a:p>
                <a:pPr algn="ctr">
                  <a:lnSpc>
                    <a:spcPct val="90000"/>
                  </a:lnSpc>
                  <a:spcBef>
                    <a:spcPct val="20000"/>
                  </a:spcBef>
                </a:pPr>
                <a:r>
                  <a:rPr lang="en-US" sz="1100"/>
                  <a:t>Ron Mahmot</a:t>
                </a:r>
              </a:p>
              <a:p>
                <a:pPr algn="ctr">
                  <a:lnSpc>
                    <a:spcPct val="90000"/>
                  </a:lnSpc>
                  <a:spcBef>
                    <a:spcPct val="20000"/>
                  </a:spcBef>
                  <a:buFontTx/>
                  <a:buChar char="•"/>
                </a:pPr>
                <a:endParaRPr lang="en-US" sz="1100"/>
              </a:p>
            </p:txBody>
          </p:sp>
          <p:sp>
            <p:nvSpPr>
              <p:cNvPr id="37" name="Rectangle 129"/>
              <p:cNvSpPr>
                <a:spLocks noChangeArrowheads="1"/>
              </p:cNvSpPr>
              <p:nvPr/>
            </p:nvSpPr>
            <p:spPr bwMode="auto">
              <a:xfrm>
                <a:off x="523876" y="4959350"/>
                <a:ext cx="1086894" cy="411163"/>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a:p>
            </p:txBody>
          </p:sp>
          <p:grpSp>
            <p:nvGrpSpPr>
              <p:cNvPr id="38" name="Group 130"/>
              <p:cNvGrpSpPr>
                <a:grpSpLocks/>
              </p:cNvGrpSpPr>
              <p:nvPr/>
            </p:nvGrpSpPr>
            <p:grpSpPr bwMode="auto">
              <a:xfrm>
                <a:off x="5535613" y="3532188"/>
                <a:ext cx="1595438" cy="628650"/>
                <a:chOff x="1206" y="2225"/>
                <a:chExt cx="1005" cy="624"/>
              </a:xfrm>
            </p:grpSpPr>
            <p:sp>
              <p:nvSpPr>
                <p:cNvPr id="68" name="Rectangle 131"/>
                <p:cNvSpPr>
                  <a:spLocks noChangeArrowheads="1"/>
                </p:cNvSpPr>
                <p:nvPr/>
              </p:nvSpPr>
              <p:spPr bwMode="auto">
                <a:xfrm>
                  <a:off x="1206" y="2225"/>
                  <a:ext cx="1005" cy="624"/>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dirty="0" smtClean="0"/>
                    <a:t>National </a:t>
                  </a:r>
                  <a:r>
                    <a:rPr lang="en-US" sz="1500" b="1" dirty="0"/>
                    <a:t>Ice Center</a:t>
                  </a:r>
                  <a:endParaRPr lang="en-US" sz="700" b="1" dirty="0"/>
                </a:p>
                <a:p>
                  <a:pPr algn="ctr">
                    <a:lnSpc>
                      <a:spcPct val="90000"/>
                    </a:lnSpc>
                    <a:spcBef>
                      <a:spcPct val="20000"/>
                    </a:spcBef>
                  </a:pPr>
                  <a:r>
                    <a:rPr lang="en-US" sz="1100" dirty="0" err="1"/>
                    <a:t>Sharolyn</a:t>
                  </a:r>
                  <a:r>
                    <a:rPr lang="en-US" sz="1100" dirty="0"/>
                    <a:t> Young</a:t>
                  </a:r>
                </a:p>
              </p:txBody>
            </p:sp>
            <p:sp>
              <p:nvSpPr>
                <p:cNvPr id="69" name="Text Box 132"/>
                <p:cNvSpPr txBox="1">
                  <a:spLocks noChangeArrowheads="1"/>
                </p:cNvSpPr>
                <p:nvPr/>
              </p:nvSpPr>
              <p:spPr bwMode="auto">
                <a:xfrm>
                  <a:off x="1299" y="2351"/>
                  <a:ext cx="912" cy="176"/>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700"/>
                </a:p>
              </p:txBody>
            </p:sp>
          </p:grpSp>
          <p:grpSp>
            <p:nvGrpSpPr>
              <p:cNvPr id="39" name="Group 133"/>
              <p:cNvGrpSpPr>
                <a:grpSpLocks/>
              </p:cNvGrpSpPr>
              <p:nvPr/>
            </p:nvGrpSpPr>
            <p:grpSpPr bwMode="auto">
              <a:xfrm>
                <a:off x="7542213" y="3529013"/>
                <a:ext cx="1447800" cy="819150"/>
                <a:chOff x="1299" y="2225"/>
                <a:chExt cx="912" cy="624"/>
              </a:xfrm>
            </p:grpSpPr>
            <p:sp>
              <p:nvSpPr>
                <p:cNvPr id="66" name="Rectangle 134"/>
                <p:cNvSpPr>
                  <a:spLocks noChangeArrowheads="1"/>
                </p:cNvSpPr>
                <p:nvPr/>
              </p:nvSpPr>
              <p:spPr bwMode="auto">
                <a:xfrm>
                  <a:off x="1299" y="2225"/>
                  <a:ext cx="863" cy="624"/>
                </a:xfrm>
                <a:prstGeom prst="rect">
                  <a:avLst/>
                </a:prstGeom>
                <a:noFill/>
                <a:ln w="9525">
                  <a:solidFill>
                    <a:schemeClr val="tx1"/>
                  </a:solidFill>
                  <a:miter lim="800000"/>
                  <a:headEnd/>
                  <a:tailEnd/>
                </a:ln>
              </p:spPr>
              <p:txBody>
                <a:bodyPr wrap="none" anchor="ctr"/>
                <a:lstStyle/>
                <a:p>
                  <a:pPr algn="ctr">
                    <a:lnSpc>
                      <a:spcPct val="90000"/>
                    </a:lnSpc>
                    <a:spcBef>
                      <a:spcPct val="20000"/>
                    </a:spcBef>
                  </a:pPr>
                  <a:r>
                    <a:rPr lang="en-US" sz="1500" b="1"/>
                    <a:t>SPSD</a:t>
                  </a:r>
                  <a:endParaRPr lang="en-US" sz="700" b="1"/>
                </a:p>
                <a:p>
                  <a:pPr algn="ctr">
                    <a:lnSpc>
                      <a:spcPct val="90000"/>
                    </a:lnSpc>
                    <a:spcBef>
                      <a:spcPct val="20000"/>
                    </a:spcBef>
                  </a:pPr>
                  <a:r>
                    <a:rPr lang="en-US" sz="1100"/>
                    <a:t>Dave Benner</a:t>
                  </a:r>
                </a:p>
                <a:p>
                  <a:pPr algn="ctr">
                    <a:lnSpc>
                      <a:spcPct val="90000"/>
                    </a:lnSpc>
                    <a:spcBef>
                      <a:spcPct val="20000"/>
                    </a:spcBef>
                    <a:buFontTx/>
                    <a:buChar char="•"/>
                  </a:pPr>
                  <a:endParaRPr lang="en-US" sz="1100"/>
                </a:p>
              </p:txBody>
            </p:sp>
            <p:sp>
              <p:nvSpPr>
                <p:cNvPr id="67" name="Text Box 135"/>
                <p:cNvSpPr txBox="1">
                  <a:spLocks noChangeArrowheads="1"/>
                </p:cNvSpPr>
                <p:nvPr/>
              </p:nvSpPr>
              <p:spPr bwMode="auto">
                <a:xfrm>
                  <a:off x="1299" y="2351"/>
                  <a:ext cx="912" cy="135"/>
                </a:xfrm>
                <a:prstGeom prst="rect">
                  <a:avLst/>
                </a:prstGeom>
                <a:noFill/>
                <a:ln w="9525">
                  <a:noFill/>
                  <a:miter lim="800000"/>
                  <a:headEnd/>
                  <a:tailEnd/>
                </a:ln>
              </p:spPr>
              <p:txBody>
                <a:bodyPr>
                  <a:spAutoFit/>
                </a:bodyPr>
                <a:lstStyle/>
                <a:p>
                  <a:pPr algn="ctr">
                    <a:lnSpc>
                      <a:spcPct val="90000"/>
                    </a:lnSpc>
                    <a:spcBef>
                      <a:spcPct val="50000"/>
                    </a:spcBef>
                    <a:buFontTx/>
                    <a:buChar char="•"/>
                  </a:pPr>
                  <a:endParaRPr lang="en-US" sz="700"/>
                </a:p>
              </p:txBody>
            </p:sp>
          </p:grpSp>
          <p:sp>
            <p:nvSpPr>
              <p:cNvPr id="40" name="Rectangle 137"/>
              <p:cNvSpPr>
                <a:spLocks noChangeArrowheads="1"/>
              </p:cNvSpPr>
              <p:nvPr/>
            </p:nvSpPr>
            <p:spPr bwMode="auto">
              <a:xfrm>
                <a:off x="7562850" y="5005388"/>
                <a:ext cx="1316038" cy="411162"/>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a:p>
            </p:txBody>
          </p:sp>
          <p:sp>
            <p:nvSpPr>
              <p:cNvPr id="41" name="Text Box 138"/>
              <p:cNvSpPr txBox="1">
                <a:spLocks noChangeArrowheads="1"/>
              </p:cNvSpPr>
              <p:nvPr/>
            </p:nvSpPr>
            <p:spPr bwMode="auto">
              <a:xfrm>
                <a:off x="7620000" y="5023334"/>
                <a:ext cx="1208088" cy="356333"/>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Satellite </a:t>
                </a:r>
                <a:r>
                  <a:rPr lang="en-US" sz="1100" b="1" dirty="0" smtClean="0"/>
                  <a:t>Analysis </a:t>
                </a:r>
                <a:endParaRPr lang="en-US" sz="700" b="1" dirty="0"/>
              </a:p>
              <a:p>
                <a:pPr algn="ctr">
                  <a:lnSpc>
                    <a:spcPct val="90000"/>
                  </a:lnSpc>
                  <a:spcBef>
                    <a:spcPct val="20000"/>
                  </a:spcBef>
                </a:pPr>
                <a:r>
                  <a:rPr lang="en-US" sz="800" dirty="0" err="1"/>
                  <a:t>Davida</a:t>
                </a:r>
                <a:r>
                  <a:rPr lang="en-US" sz="800" dirty="0"/>
                  <a:t> </a:t>
                </a:r>
                <a:r>
                  <a:rPr lang="en-US" sz="800" dirty="0" err="1"/>
                  <a:t>Streett</a:t>
                </a:r>
                <a:endParaRPr lang="en-US" sz="800" dirty="0"/>
              </a:p>
            </p:txBody>
          </p:sp>
          <p:sp>
            <p:nvSpPr>
              <p:cNvPr id="42" name="Rectangle 139"/>
              <p:cNvSpPr>
                <a:spLocks noChangeArrowheads="1"/>
              </p:cNvSpPr>
              <p:nvPr/>
            </p:nvSpPr>
            <p:spPr bwMode="auto">
              <a:xfrm>
                <a:off x="7558088" y="5491163"/>
                <a:ext cx="1316037" cy="411162"/>
              </a:xfrm>
              <a:prstGeom prst="rect">
                <a:avLst/>
              </a:prstGeom>
              <a:noFill/>
              <a:ln w="9525">
                <a:solidFill>
                  <a:schemeClr val="tx1"/>
                </a:solidFill>
                <a:miter lim="800000"/>
                <a:headEnd/>
                <a:tailEnd/>
              </a:ln>
            </p:spPr>
            <p:txBody>
              <a:bodyPr wrap="none" anchor="ctr"/>
              <a:lstStyle/>
              <a:p>
                <a:pPr>
                  <a:lnSpc>
                    <a:spcPct val="90000"/>
                  </a:lnSpc>
                  <a:spcBef>
                    <a:spcPct val="20000"/>
                  </a:spcBef>
                  <a:buFontTx/>
                  <a:buChar char="•"/>
                </a:pPr>
                <a:endParaRPr lang="en-US"/>
              </a:p>
            </p:txBody>
          </p:sp>
          <p:sp>
            <p:nvSpPr>
              <p:cNvPr id="43" name="Text Box 140"/>
              <p:cNvSpPr txBox="1">
                <a:spLocks noChangeArrowheads="1"/>
              </p:cNvSpPr>
              <p:nvPr/>
            </p:nvSpPr>
            <p:spPr bwMode="auto">
              <a:xfrm>
                <a:off x="7620000" y="5501876"/>
                <a:ext cx="1208088" cy="356348"/>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Direct Services</a:t>
                </a:r>
                <a:endParaRPr lang="en-US" sz="700" b="1" dirty="0"/>
              </a:p>
              <a:p>
                <a:pPr algn="ctr">
                  <a:lnSpc>
                    <a:spcPct val="90000"/>
                  </a:lnSpc>
                  <a:spcBef>
                    <a:spcPct val="20000"/>
                  </a:spcBef>
                </a:pPr>
                <a:r>
                  <a:rPr lang="en-US" sz="800" dirty="0"/>
                  <a:t>Chris </a:t>
                </a:r>
                <a:r>
                  <a:rPr lang="en-US" sz="800" dirty="0" err="1"/>
                  <a:t>O’Connors</a:t>
                </a:r>
                <a:endParaRPr lang="en-US" sz="800" dirty="0"/>
              </a:p>
            </p:txBody>
          </p:sp>
          <p:cxnSp>
            <p:nvCxnSpPr>
              <p:cNvPr id="44" name="AutoShape 141"/>
              <p:cNvCxnSpPr>
                <a:cxnSpLocks noChangeShapeType="1"/>
                <a:stCxn id="72" idx="0"/>
                <a:endCxn id="76" idx="2"/>
              </p:cNvCxnSpPr>
              <p:nvPr/>
            </p:nvCxnSpPr>
            <p:spPr bwMode="auto">
              <a:xfrm flipV="1">
                <a:off x="4610100" y="3124200"/>
                <a:ext cx="3175" cy="414338"/>
              </a:xfrm>
              <a:prstGeom prst="straightConnector1">
                <a:avLst/>
              </a:prstGeom>
              <a:noFill/>
              <a:ln w="9525">
                <a:solidFill>
                  <a:schemeClr val="tx1"/>
                </a:solidFill>
                <a:round/>
                <a:headEnd/>
                <a:tailEnd/>
              </a:ln>
            </p:spPr>
          </p:cxnSp>
          <p:cxnSp>
            <p:nvCxnSpPr>
              <p:cNvPr id="45" name="AutoShape 142"/>
              <p:cNvCxnSpPr>
                <a:cxnSpLocks noChangeShapeType="1"/>
                <a:stCxn id="70" idx="0"/>
                <a:endCxn id="76" idx="2"/>
              </p:cNvCxnSpPr>
              <p:nvPr/>
            </p:nvCxnSpPr>
            <p:spPr bwMode="auto">
              <a:xfrm rot="5400000" flipH="1" flipV="1">
                <a:off x="3526631" y="2448719"/>
                <a:ext cx="411163" cy="1762125"/>
              </a:xfrm>
              <a:prstGeom prst="bentConnector3">
                <a:avLst>
                  <a:gd name="adj1" fmla="val 50000"/>
                </a:avLst>
              </a:prstGeom>
              <a:noFill/>
              <a:ln w="9525">
                <a:solidFill>
                  <a:schemeClr val="tx1"/>
                </a:solidFill>
                <a:miter lim="800000"/>
                <a:headEnd/>
                <a:tailEnd/>
              </a:ln>
            </p:spPr>
          </p:cxnSp>
          <p:cxnSp>
            <p:nvCxnSpPr>
              <p:cNvPr id="46" name="AutoShape 143"/>
              <p:cNvCxnSpPr>
                <a:cxnSpLocks noChangeShapeType="1"/>
                <a:stCxn id="36" idx="0"/>
                <a:endCxn id="76" idx="2"/>
              </p:cNvCxnSpPr>
              <p:nvPr/>
            </p:nvCxnSpPr>
            <p:spPr bwMode="auto">
              <a:xfrm rot="5400000" flipH="1" flipV="1">
                <a:off x="2604294" y="1523207"/>
                <a:ext cx="407988" cy="3609975"/>
              </a:xfrm>
              <a:prstGeom prst="bentConnector3">
                <a:avLst>
                  <a:gd name="adj1" fmla="val 50000"/>
                </a:avLst>
              </a:prstGeom>
              <a:noFill/>
              <a:ln w="9525">
                <a:solidFill>
                  <a:schemeClr val="tx1"/>
                </a:solidFill>
                <a:miter lim="800000"/>
                <a:headEnd/>
                <a:tailEnd/>
              </a:ln>
            </p:spPr>
          </p:cxnSp>
          <p:cxnSp>
            <p:nvCxnSpPr>
              <p:cNvPr id="47" name="AutoShape 144"/>
              <p:cNvCxnSpPr>
                <a:cxnSpLocks noChangeShapeType="1"/>
                <a:stCxn id="68" idx="0"/>
                <a:endCxn id="76" idx="2"/>
              </p:cNvCxnSpPr>
              <p:nvPr/>
            </p:nvCxnSpPr>
            <p:spPr bwMode="auto">
              <a:xfrm rot="16200000" flipV="1">
                <a:off x="5269383" y="2468096"/>
                <a:ext cx="407986" cy="1720200"/>
              </a:xfrm>
              <a:prstGeom prst="bentConnector3">
                <a:avLst>
                  <a:gd name="adj1" fmla="val 50000"/>
                </a:avLst>
              </a:prstGeom>
              <a:noFill/>
              <a:ln w="9525">
                <a:solidFill>
                  <a:schemeClr val="tx1"/>
                </a:solidFill>
                <a:miter lim="800000"/>
                <a:headEnd/>
                <a:tailEnd/>
              </a:ln>
            </p:spPr>
          </p:cxnSp>
          <p:cxnSp>
            <p:nvCxnSpPr>
              <p:cNvPr id="48" name="AutoShape 145"/>
              <p:cNvCxnSpPr>
                <a:cxnSpLocks noChangeShapeType="1"/>
                <a:stCxn id="66" idx="0"/>
                <a:endCxn id="76" idx="2"/>
              </p:cNvCxnSpPr>
              <p:nvPr/>
            </p:nvCxnSpPr>
            <p:spPr bwMode="auto">
              <a:xfrm rot="16200000" flipV="1">
                <a:off x="6217841" y="1519634"/>
                <a:ext cx="404813" cy="3613944"/>
              </a:xfrm>
              <a:prstGeom prst="bentConnector3">
                <a:avLst>
                  <a:gd name="adj1" fmla="val 50000"/>
                </a:avLst>
              </a:prstGeom>
              <a:noFill/>
              <a:ln w="9525">
                <a:solidFill>
                  <a:schemeClr val="tx1"/>
                </a:solidFill>
                <a:miter lim="800000"/>
                <a:headEnd/>
                <a:tailEnd/>
              </a:ln>
            </p:spPr>
          </p:cxnSp>
          <p:cxnSp>
            <p:nvCxnSpPr>
              <p:cNvPr id="49" name="AutoShape 147"/>
              <p:cNvCxnSpPr>
                <a:cxnSpLocks noChangeShapeType="1"/>
                <a:stCxn id="74" idx="1"/>
                <a:endCxn id="78" idx="2"/>
              </p:cNvCxnSpPr>
              <p:nvPr/>
            </p:nvCxnSpPr>
            <p:spPr bwMode="auto">
              <a:xfrm rot="10800000">
                <a:off x="4610100" y="2287515"/>
                <a:ext cx="2133599" cy="176214"/>
              </a:xfrm>
              <a:prstGeom prst="bentConnector2">
                <a:avLst/>
              </a:prstGeom>
              <a:noFill/>
              <a:ln w="9525">
                <a:solidFill>
                  <a:schemeClr val="tx1"/>
                </a:solidFill>
                <a:miter lim="800000"/>
                <a:headEnd/>
                <a:tailEnd/>
              </a:ln>
            </p:spPr>
          </p:cxnSp>
          <p:cxnSp>
            <p:nvCxnSpPr>
              <p:cNvPr id="50" name="AutoShape 149"/>
              <p:cNvCxnSpPr>
                <a:cxnSpLocks noChangeShapeType="1"/>
                <a:stCxn id="40" idx="1"/>
                <a:endCxn id="66" idx="1"/>
              </p:cNvCxnSpPr>
              <p:nvPr/>
            </p:nvCxnSpPr>
            <p:spPr bwMode="auto">
              <a:xfrm rot="10800000">
                <a:off x="7542213" y="3938589"/>
                <a:ext cx="20637" cy="1272382"/>
              </a:xfrm>
              <a:prstGeom prst="bentConnector3">
                <a:avLst>
                  <a:gd name="adj1" fmla="val 1241174"/>
                </a:avLst>
              </a:prstGeom>
              <a:noFill/>
              <a:ln w="9525">
                <a:solidFill>
                  <a:schemeClr val="tx1"/>
                </a:solidFill>
                <a:miter lim="800000"/>
                <a:headEnd/>
                <a:tailEnd/>
              </a:ln>
            </p:spPr>
          </p:cxnSp>
          <p:cxnSp>
            <p:nvCxnSpPr>
              <p:cNvPr id="51" name="AutoShape 150"/>
              <p:cNvCxnSpPr>
                <a:cxnSpLocks noChangeShapeType="1"/>
                <a:stCxn id="42" idx="1"/>
                <a:endCxn id="66" idx="1"/>
              </p:cNvCxnSpPr>
              <p:nvPr/>
            </p:nvCxnSpPr>
            <p:spPr bwMode="auto">
              <a:xfrm rot="10800000">
                <a:off x="7542214" y="3938588"/>
                <a:ext cx="15875" cy="1758156"/>
              </a:xfrm>
              <a:prstGeom prst="bentConnector3">
                <a:avLst>
                  <a:gd name="adj1" fmla="val 1583549"/>
                </a:avLst>
              </a:prstGeom>
              <a:noFill/>
              <a:ln w="9525">
                <a:solidFill>
                  <a:schemeClr val="tx1"/>
                </a:solidFill>
                <a:miter lim="800000"/>
                <a:headEnd/>
                <a:tailEnd/>
              </a:ln>
            </p:spPr>
          </p:cxnSp>
          <p:cxnSp>
            <p:nvCxnSpPr>
              <p:cNvPr id="52" name="AutoShape 157"/>
              <p:cNvCxnSpPr>
                <a:cxnSpLocks noChangeShapeType="1"/>
                <a:stCxn id="4" idx="1"/>
                <a:endCxn id="36" idx="1"/>
              </p:cNvCxnSpPr>
              <p:nvPr/>
            </p:nvCxnSpPr>
            <p:spPr bwMode="auto">
              <a:xfrm rot="10800000">
                <a:off x="279400" y="3941764"/>
                <a:ext cx="237601" cy="2050229"/>
              </a:xfrm>
              <a:prstGeom prst="bentConnector3">
                <a:avLst>
                  <a:gd name="adj1" fmla="val 199119"/>
                </a:avLst>
              </a:prstGeom>
              <a:noFill/>
              <a:ln w="9525">
                <a:solidFill>
                  <a:schemeClr val="tx1"/>
                </a:solidFill>
                <a:miter lim="800000"/>
                <a:headEnd/>
                <a:tailEnd/>
              </a:ln>
            </p:spPr>
          </p:cxnSp>
          <p:cxnSp>
            <p:nvCxnSpPr>
              <p:cNvPr id="53" name="AutoShape 158"/>
              <p:cNvCxnSpPr>
                <a:cxnSpLocks noChangeShapeType="1"/>
                <a:stCxn id="20" idx="1"/>
                <a:endCxn id="36" idx="1"/>
              </p:cNvCxnSpPr>
              <p:nvPr/>
            </p:nvCxnSpPr>
            <p:spPr bwMode="auto">
              <a:xfrm rot="10800000">
                <a:off x="279401" y="3941763"/>
                <a:ext cx="236538" cy="1669257"/>
              </a:xfrm>
              <a:prstGeom prst="bentConnector3">
                <a:avLst>
                  <a:gd name="adj1" fmla="val 199564"/>
                </a:avLst>
              </a:prstGeom>
              <a:noFill/>
              <a:ln w="9525">
                <a:solidFill>
                  <a:schemeClr val="tx1"/>
                </a:solidFill>
                <a:miter lim="800000"/>
                <a:headEnd/>
                <a:tailEnd/>
              </a:ln>
            </p:spPr>
          </p:cxnSp>
          <p:cxnSp>
            <p:nvCxnSpPr>
              <p:cNvPr id="54" name="AutoShape 159"/>
              <p:cNvCxnSpPr>
                <a:cxnSpLocks noChangeShapeType="1"/>
                <a:stCxn id="37" idx="1"/>
                <a:endCxn id="36" idx="1"/>
              </p:cNvCxnSpPr>
              <p:nvPr/>
            </p:nvCxnSpPr>
            <p:spPr bwMode="auto">
              <a:xfrm rot="10800000">
                <a:off x="279401" y="3941764"/>
                <a:ext cx="244475" cy="1223169"/>
              </a:xfrm>
              <a:prstGeom prst="bentConnector3">
                <a:avLst>
                  <a:gd name="adj1" fmla="val 196332"/>
                </a:avLst>
              </a:prstGeom>
              <a:noFill/>
              <a:ln w="9525">
                <a:solidFill>
                  <a:schemeClr val="tx1"/>
                </a:solidFill>
                <a:miter lim="800000"/>
                <a:headEnd/>
                <a:tailEnd/>
              </a:ln>
            </p:spPr>
          </p:cxnSp>
          <p:cxnSp>
            <p:nvCxnSpPr>
              <p:cNvPr id="55" name="AutoShape 160"/>
              <p:cNvCxnSpPr>
                <a:cxnSpLocks noChangeShapeType="1"/>
                <a:stCxn id="15" idx="1"/>
                <a:endCxn id="36" idx="1"/>
              </p:cNvCxnSpPr>
              <p:nvPr/>
            </p:nvCxnSpPr>
            <p:spPr bwMode="auto">
              <a:xfrm rot="10800000">
                <a:off x="279401" y="3941763"/>
                <a:ext cx="242888" cy="777082"/>
              </a:xfrm>
              <a:prstGeom prst="bentConnector3">
                <a:avLst>
                  <a:gd name="adj1" fmla="val 196961"/>
                </a:avLst>
              </a:prstGeom>
              <a:noFill/>
              <a:ln w="9525">
                <a:solidFill>
                  <a:schemeClr val="tx1"/>
                </a:solidFill>
                <a:miter lim="800000"/>
                <a:headEnd/>
                <a:tailEnd/>
              </a:ln>
            </p:spPr>
          </p:cxnSp>
          <p:cxnSp>
            <p:nvCxnSpPr>
              <p:cNvPr id="56" name="AutoShape 161"/>
              <p:cNvCxnSpPr>
                <a:cxnSpLocks noChangeShapeType="1"/>
                <a:stCxn id="25" idx="1"/>
                <a:endCxn id="70" idx="1"/>
              </p:cNvCxnSpPr>
              <p:nvPr/>
            </p:nvCxnSpPr>
            <p:spPr bwMode="auto">
              <a:xfrm rot="10800000">
                <a:off x="2127250" y="3849689"/>
                <a:ext cx="250362" cy="1666081"/>
              </a:xfrm>
              <a:prstGeom prst="bentConnector3">
                <a:avLst>
                  <a:gd name="adj1" fmla="val 186958"/>
                </a:avLst>
              </a:prstGeom>
              <a:noFill/>
              <a:ln w="9525">
                <a:solidFill>
                  <a:schemeClr val="tx1"/>
                </a:solidFill>
                <a:miter lim="800000"/>
                <a:headEnd/>
                <a:tailEnd/>
              </a:ln>
            </p:spPr>
          </p:cxnSp>
          <p:cxnSp>
            <p:nvCxnSpPr>
              <p:cNvPr id="57" name="AutoShape 162"/>
              <p:cNvCxnSpPr>
                <a:cxnSpLocks noChangeShapeType="1"/>
                <a:stCxn id="84" idx="1"/>
                <a:endCxn id="70" idx="1"/>
              </p:cNvCxnSpPr>
              <p:nvPr/>
            </p:nvCxnSpPr>
            <p:spPr bwMode="auto">
              <a:xfrm rot="10800000">
                <a:off x="2127250" y="3849688"/>
                <a:ext cx="236538" cy="1133475"/>
              </a:xfrm>
              <a:prstGeom prst="bentConnector3">
                <a:avLst>
                  <a:gd name="adj1" fmla="val 192496"/>
                </a:avLst>
              </a:prstGeom>
              <a:noFill/>
              <a:ln w="9525">
                <a:solidFill>
                  <a:schemeClr val="tx1"/>
                </a:solidFill>
                <a:miter lim="800000"/>
                <a:headEnd/>
                <a:tailEnd/>
              </a:ln>
            </p:spPr>
          </p:cxnSp>
          <p:cxnSp>
            <p:nvCxnSpPr>
              <p:cNvPr id="58" name="AutoShape 163"/>
              <p:cNvCxnSpPr>
                <a:cxnSpLocks noChangeShapeType="1"/>
                <a:stCxn id="22" idx="1"/>
                <a:endCxn id="70" idx="1"/>
              </p:cNvCxnSpPr>
              <p:nvPr/>
            </p:nvCxnSpPr>
            <p:spPr bwMode="auto">
              <a:xfrm rot="10800000">
                <a:off x="2127250" y="3849688"/>
                <a:ext cx="236538" cy="685800"/>
              </a:xfrm>
              <a:prstGeom prst="bentConnector3">
                <a:avLst>
                  <a:gd name="adj1" fmla="val 196645"/>
                </a:avLst>
              </a:prstGeom>
              <a:noFill/>
              <a:ln w="9525">
                <a:solidFill>
                  <a:schemeClr val="tx1"/>
                </a:solidFill>
                <a:miter lim="800000"/>
                <a:headEnd/>
                <a:tailEnd/>
              </a:ln>
            </p:spPr>
          </p:cxnSp>
          <p:cxnSp>
            <p:nvCxnSpPr>
              <p:cNvPr id="59" name="AutoShape 164"/>
              <p:cNvCxnSpPr>
                <a:cxnSpLocks noChangeShapeType="1"/>
                <a:stCxn id="18" idx="1"/>
                <a:endCxn id="66" idx="1"/>
              </p:cNvCxnSpPr>
              <p:nvPr/>
            </p:nvCxnSpPr>
            <p:spPr bwMode="auto">
              <a:xfrm rot="10800000">
                <a:off x="7542214" y="3938589"/>
                <a:ext cx="30162" cy="786606"/>
              </a:xfrm>
              <a:prstGeom prst="bentConnector3">
                <a:avLst>
                  <a:gd name="adj1" fmla="val 880818"/>
                </a:avLst>
              </a:prstGeom>
              <a:noFill/>
              <a:ln w="9525">
                <a:solidFill>
                  <a:schemeClr val="tx1"/>
                </a:solidFill>
                <a:miter lim="800000"/>
                <a:headEnd/>
                <a:tailEnd/>
              </a:ln>
            </p:spPr>
          </p:cxnSp>
          <p:sp>
            <p:nvSpPr>
              <p:cNvPr id="60" name="Rectangle 166"/>
              <p:cNvSpPr>
                <a:spLocks noChangeArrowheads="1"/>
              </p:cNvSpPr>
              <p:nvPr/>
            </p:nvSpPr>
            <p:spPr bwMode="auto">
              <a:xfrm>
                <a:off x="2381251" y="4791157"/>
                <a:ext cx="1104900" cy="356348"/>
              </a:xfrm>
              <a:prstGeom prst="rect">
                <a:avLst/>
              </a:prstGeom>
              <a:noFill/>
              <a:ln w="9525">
                <a:noFill/>
                <a:miter lim="800000"/>
                <a:headEnd/>
                <a:tailEnd/>
              </a:ln>
            </p:spPr>
            <p:txBody>
              <a:bodyPr>
                <a:spAutoFit/>
              </a:bodyPr>
              <a:lstStyle/>
              <a:p>
                <a:pPr algn="ctr">
                  <a:lnSpc>
                    <a:spcPct val="90000"/>
                  </a:lnSpc>
                  <a:spcBef>
                    <a:spcPct val="50000"/>
                  </a:spcBef>
                </a:pPr>
                <a:r>
                  <a:rPr lang="en-US" sz="1100" b="1" dirty="0"/>
                  <a:t>Support</a:t>
                </a:r>
                <a:endParaRPr lang="en-US" sz="700" b="1" dirty="0"/>
              </a:p>
              <a:p>
                <a:pPr algn="ctr">
                  <a:lnSpc>
                    <a:spcPct val="90000"/>
                  </a:lnSpc>
                  <a:spcBef>
                    <a:spcPct val="20000"/>
                  </a:spcBef>
                </a:pPr>
                <a:r>
                  <a:rPr lang="en-US" sz="800" dirty="0"/>
                  <a:t>Stephen Howard</a:t>
                </a:r>
              </a:p>
            </p:txBody>
          </p:sp>
          <p:sp>
            <p:nvSpPr>
              <p:cNvPr id="61" name="Text Box 168"/>
              <p:cNvSpPr txBox="1">
                <a:spLocks noChangeArrowheads="1"/>
              </p:cNvSpPr>
              <p:nvPr/>
            </p:nvSpPr>
            <p:spPr bwMode="auto">
              <a:xfrm>
                <a:off x="366600" y="4160838"/>
                <a:ext cx="1268638" cy="190429"/>
              </a:xfrm>
              <a:prstGeom prst="rect">
                <a:avLst/>
              </a:prstGeom>
              <a:noFill/>
              <a:ln w="9525">
                <a:noFill/>
                <a:miter lim="800000"/>
                <a:headEnd/>
                <a:tailEnd/>
              </a:ln>
            </p:spPr>
            <p:txBody>
              <a:bodyPr wrap="none">
                <a:spAutoFit/>
              </a:bodyPr>
              <a:lstStyle/>
              <a:p>
                <a:pPr algn="ctr">
                  <a:lnSpc>
                    <a:spcPct val="90000"/>
                  </a:lnSpc>
                  <a:spcBef>
                    <a:spcPct val="20000"/>
                  </a:spcBef>
                </a:pPr>
                <a:r>
                  <a:rPr lang="en-US" sz="800" dirty="0"/>
                  <a:t>Deputy: Linda </a:t>
                </a:r>
                <a:r>
                  <a:rPr lang="en-US" sz="800" dirty="0" err="1"/>
                  <a:t>Stathoplos</a:t>
                </a:r>
                <a:endParaRPr lang="en-US" sz="800" dirty="0"/>
              </a:p>
            </p:txBody>
          </p:sp>
          <p:sp>
            <p:nvSpPr>
              <p:cNvPr id="62" name="Text Box 169"/>
              <p:cNvSpPr txBox="1">
                <a:spLocks noChangeArrowheads="1"/>
              </p:cNvSpPr>
              <p:nvPr/>
            </p:nvSpPr>
            <p:spPr bwMode="auto">
              <a:xfrm>
                <a:off x="7642785" y="4160838"/>
                <a:ext cx="1233958" cy="190429"/>
              </a:xfrm>
              <a:prstGeom prst="rect">
                <a:avLst/>
              </a:prstGeom>
              <a:noFill/>
              <a:ln w="9525">
                <a:noFill/>
                <a:miter lim="800000"/>
                <a:headEnd/>
                <a:tailEnd/>
              </a:ln>
            </p:spPr>
            <p:txBody>
              <a:bodyPr wrap="none">
                <a:spAutoFit/>
              </a:bodyPr>
              <a:lstStyle/>
              <a:p>
                <a:pPr algn="ctr">
                  <a:lnSpc>
                    <a:spcPct val="90000"/>
                  </a:lnSpc>
                  <a:spcBef>
                    <a:spcPct val="20000"/>
                  </a:spcBef>
                </a:pPr>
                <a:r>
                  <a:rPr lang="en-US" sz="800" dirty="0"/>
                  <a:t>Deputy: Tom </a:t>
                </a:r>
                <a:r>
                  <a:rPr lang="en-US" sz="800" dirty="0" err="1"/>
                  <a:t>Renkevens</a:t>
                </a:r>
                <a:endParaRPr lang="en-US" sz="800" dirty="0"/>
              </a:p>
            </p:txBody>
          </p:sp>
          <p:sp>
            <p:nvSpPr>
              <p:cNvPr id="63" name="Line 170"/>
              <p:cNvSpPr>
                <a:spLocks noChangeShapeType="1"/>
              </p:cNvSpPr>
              <p:nvPr/>
            </p:nvSpPr>
            <p:spPr bwMode="auto">
              <a:xfrm>
                <a:off x="276225" y="4152900"/>
                <a:ext cx="1447800" cy="0"/>
              </a:xfrm>
              <a:prstGeom prst="line">
                <a:avLst/>
              </a:prstGeom>
              <a:noFill/>
              <a:ln w="9525">
                <a:solidFill>
                  <a:schemeClr val="tx1"/>
                </a:solidFill>
                <a:round/>
                <a:headEnd/>
                <a:tailEnd/>
              </a:ln>
            </p:spPr>
            <p:txBody>
              <a:bodyPr/>
              <a:lstStyle/>
              <a:p>
                <a:endParaRPr lang="en-US"/>
              </a:p>
            </p:txBody>
          </p:sp>
          <p:sp>
            <p:nvSpPr>
              <p:cNvPr id="64" name="Line 171"/>
              <p:cNvSpPr>
                <a:spLocks noChangeShapeType="1"/>
              </p:cNvSpPr>
              <p:nvPr/>
            </p:nvSpPr>
            <p:spPr bwMode="auto">
              <a:xfrm flipV="1">
                <a:off x="7534275" y="4138492"/>
                <a:ext cx="1365945" cy="0"/>
              </a:xfrm>
              <a:prstGeom prst="line">
                <a:avLst/>
              </a:prstGeom>
              <a:noFill/>
              <a:ln w="9525">
                <a:solidFill>
                  <a:schemeClr val="tx1"/>
                </a:solidFill>
                <a:round/>
                <a:headEnd/>
                <a:tailEnd/>
              </a:ln>
            </p:spPr>
            <p:txBody>
              <a:bodyPr/>
              <a:lstStyle/>
              <a:p>
                <a:endParaRPr lang="en-US"/>
              </a:p>
            </p:txBody>
          </p:sp>
          <p:sp>
            <p:nvSpPr>
              <p:cNvPr id="65" name="Line 174"/>
              <p:cNvSpPr>
                <a:spLocks noChangeShapeType="1"/>
              </p:cNvSpPr>
              <p:nvPr/>
            </p:nvSpPr>
            <p:spPr bwMode="auto">
              <a:xfrm flipH="1">
                <a:off x="2676525" y="2458964"/>
                <a:ext cx="1924050" cy="0"/>
              </a:xfrm>
              <a:prstGeom prst="line">
                <a:avLst/>
              </a:prstGeom>
              <a:noFill/>
              <a:ln w="9525">
                <a:solidFill>
                  <a:schemeClr val="tx1"/>
                </a:solidFill>
                <a:round/>
                <a:headEnd/>
                <a:tailEnd/>
              </a:ln>
            </p:spPr>
            <p:txBody>
              <a:bodyPr/>
              <a:lstStyle/>
              <a:p>
                <a:endParaRPr lang="en-US"/>
              </a:p>
            </p:txBody>
          </p:sp>
        </p:grpSp>
      </p:grpSp>
      <p:sp>
        <p:nvSpPr>
          <p:cNvPr id="88" name="Oval Callout 91"/>
          <p:cNvSpPr>
            <a:spLocks noChangeArrowheads="1"/>
          </p:cNvSpPr>
          <p:nvPr/>
        </p:nvSpPr>
        <p:spPr bwMode="auto">
          <a:xfrm>
            <a:off x="3350473" y="5135604"/>
            <a:ext cx="4286250" cy="1554163"/>
          </a:xfrm>
          <a:prstGeom prst="wedgeEllipseCallout">
            <a:avLst>
              <a:gd name="adj1" fmla="val 53323"/>
              <a:gd name="adj2" fmla="val -168681"/>
            </a:avLst>
          </a:prstGeom>
          <a:noFill/>
          <a:ln w="50800" algn="ctr">
            <a:solidFill>
              <a:srgbClr val="FF0000"/>
            </a:solidFill>
            <a:round/>
            <a:headEnd/>
            <a:tailEnd/>
          </a:ln>
        </p:spPr>
        <p:txBody>
          <a:bodyPr/>
          <a:lstStyle/>
          <a:p>
            <a:pPr eaLnBrk="0" hangingPunct="0"/>
            <a:endParaRPr lang="en-US" sz="2400"/>
          </a:p>
        </p:txBody>
      </p:sp>
      <p:sp>
        <p:nvSpPr>
          <p:cNvPr id="89" name="Content Placeholder 14"/>
          <p:cNvSpPr txBox="1">
            <a:spLocks/>
          </p:cNvSpPr>
          <p:nvPr/>
        </p:nvSpPr>
        <p:spPr bwMode="auto">
          <a:xfrm>
            <a:off x="3487368" y="5222511"/>
            <a:ext cx="4114800" cy="941387"/>
          </a:xfrm>
          <a:prstGeom prst="rect">
            <a:avLst/>
          </a:prstGeom>
          <a:noFill/>
          <a:ln w="9525">
            <a:noFill/>
            <a:miter lim="800000"/>
            <a:headEnd/>
            <a:tailEnd/>
          </a:ln>
        </p:spPr>
        <p:txBody>
          <a:bodyPr lIns="96653" tIns="48326" rIns="96653" bIns="48326"/>
          <a:lstStyle/>
          <a:p>
            <a:pPr marL="361950" indent="-361950" algn="ctr" defTabSz="966788" eaLnBrk="0" hangingPunct="0">
              <a:spcBef>
                <a:spcPct val="20000"/>
              </a:spcBef>
              <a:defRPr/>
            </a:pPr>
            <a:r>
              <a:rPr lang="en-US" sz="1200" b="1" u="sng" kern="0" dirty="0">
                <a:latin typeface="+mn-lt"/>
                <a:ea typeface="+mn-ea"/>
                <a:cs typeface="+mn-cs"/>
              </a:rPr>
              <a:t>SPSD User </a:t>
            </a:r>
            <a:r>
              <a:rPr lang="en-US" sz="1200" b="1" u="sng" kern="0" dirty="0" smtClean="0">
                <a:latin typeface="+mn-lt"/>
                <a:ea typeface="+mn-ea"/>
                <a:cs typeface="+mn-cs"/>
              </a:rPr>
              <a:t>Services Co-Coordinators</a:t>
            </a:r>
            <a:endParaRPr lang="en-US" sz="1200" b="1" u="sng" kern="0" dirty="0">
              <a:latin typeface="+mn-lt"/>
              <a:ea typeface="+mn-ea"/>
              <a:cs typeface="+mn-cs"/>
            </a:endParaRPr>
          </a:p>
        </p:txBody>
      </p:sp>
      <p:sp>
        <p:nvSpPr>
          <p:cNvPr id="90" name="Oval 93"/>
          <p:cNvSpPr>
            <a:spLocks noChangeArrowheads="1"/>
          </p:cNvSpPr>
          <p:nvPr/>
        </p:nvSpPr>
        <p:spPr bwMode="auto">
          <a:xfrm>
            <a:off x="7791856" y="3131773"/>
            <a:ext cx="800100" cy="304800"/>
          </a:xfrm>
          <a:prstGeom prst="ellipse">
            <a:avLst/>
          </a:prstGeom>
          <a:noFill/>
          <a:ln w="50800" algn="ctr">
            <a:solidFill>
              <a:srgbClr val="FF0000"/>
            </a:solidFill>
            <a:round/>
            <a:headEnd/>
            <a:tailEnd/>
          </a:ln>
        </p:spPr>
        <p:txBody>
          <a:bodyPr/>
          <a:lstStyle/>
          <a:p>
            <a:pPr eaLnBrk="0" hangingPunct="0"/>
            <a:endParaRPr lang="en-US" sz="24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GEO Plans</a:t>
            </a:r>
            <a:endParaRPr lang="en-US" dirty="0"/>
          </a:p>
        </p:txBody>
      </p:sp>
      <p:sp>
        <p:nvSpPr>
          <p:cNvPr id="3" name="Content Placeholder 2"/>
          <p:cNvSpPr>
            <a:spLocks noGrp="1"/>
          </p:cNvSpPr>
          <p:nvPr>
            <p:ph idx="1"/>
          </p:nvPr>
        </p:nvSpPr>
        <p:spPr/>
        <p:txBody>
          <a:bodyPr/>
          <a:lstStyle/>
          <a:p>
            <a:r>
              <a:rPr lang="en-US" dirty="0" smtClean="0"/>
              <a:t>At this point, NESDIS </a:t>
            </a:r>
            <a:r>
              <a:rPr lang="en-US" dirty="0" smtClean="0"/>
              <a:t>is not pursuing COMS (Korea) or </a:t>
            </a:r>
            <a:r>
              <a:rPr lang="en-US" dirty="0" err="1" smtClean="0"/>
              <a:t>Elektro</a:t>
            </a:r>
            <a:r>
              <a:rPr lang="en-US" dirty="0" smtClean="0"/>
              <a:t>-L (Russia) GEO data</a:t>
            </a: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1"/>
          <p:cNvSpPr>
            <a:spLocks noGrp="1"/>
          </p:cNvSpPr>
          <p:nvPr>
            <p:ph type="title"/>
          </p:nvPr>
        </p:nvSpPr>
        <p:spPr>
          <a:xfrm>
            <a:off x="457200" y="0"/>
            <a:ext cx="8229600" cy="1066800"/>
          </a:xfrm>
        </p:spPr>
        <p:txBody>
          <a:bodyPr/>
          <a:lstStyle/>
          <a:p>
            <a:pPr algn="ctr"/>
            <a:r>
              <a:rPr lang="en-US" dirty="0" smtClean="0"/>
              <a:t>Future LEO Plans – METOP-B</a:t>
            </a:r>
          </a:p>
        </p:txBody>
      </p:sp>
      <p:sp>
        <p:nvSpPr>
          <p:cNvPr id="48132" name="Content Placeholder 13"/>
          <p:cNvSpPr>
            <a:spLocks noGrp="1"/>
          </p:cNvSpPr>
          <p:nvPr>
            <p:ph idx="1"/>
          </p:nvPr>
        </p:nvSpPr>
        <p:spPr>
          <a:xfrm>
            <a:off x="457200" y="914400"/>
            <a:ext cx="8229600" cy="5562600"/>
          </a:xfrm>
        </p:spPr>
        <p:txBody>
          <a:bodyPr>
            <a:normAutofit fontScale="62500" lnSpcReduction="20000"/>
          </a:bodyPr>
          <a:lstStyle/>
          <a:p>
            <a:r>
              <a:rPr lang="en-US" dirty="0" smtClean="0"/>
              <a:t>Launch in July 2012 (already on site, but postponed from May to ensure safe liftoff drop zones for launch components)</a:t>
            </a:r>
          </a:p>
          <a:p>
            <a:r>
              <a:rPr lang="en-US" dirty="0" smtClean="0"/>
              <a:t>From </a:t>
            </a:r>
            <a:r>
              <a:rPr lang="en-US" dirty="0" err="1" smtClean="0"/>
              <a:t>Baikonur</a:t>
            </a:r>
            <a:r>
              <a:rPr lang="en-US" dirty="0" smtClean="0"/>
              <a:t>, Kazakhstan</a:t>
            </a:r>
          </a:p>
          <a:p>
            <a:r>
              <a:rPr lang="en-US" dirty="0" smtClean="0"/>
              <a:t>50 minutes behind METOP-A (morning)</a:t>
            </a:r>
          </a:p>
          <a:p>
            <a:r>
              <a:rPr lang="en-US" dirty="0" smtClean="0"/>
              <a:t>More…</a:t>
            </a:r>
          </a:p>
          <a:p>
            <a:pPr lvl="1"/>
            <a:r>
              <a:rPr lang="en-US" dirty="0" smtClean="0"/>
              <a:t>ASCAT – Winds</a:t>
            </a:r>
          </a:p>
          <a:p>
            <a:pPr lvl="1"/>
            <a:r>
              <a:rPr lang="en-US" dirty="0" smtClean="0"/>
              <a:t>IASI, AMSU-A, HIRS/4 – Soundings</a:t>
            </a:r>
          </a:p>
          <a:p>
            <a:pPr lvl="1"/>
            <a:r>
              <a:rPr lang="en-US" dirty="0" smtClean="0"/>
              <a:t>AVHRR – Fires</a:t>
            </a:r>
          </a:p>
          <a:p>
            <a:pPr lvl="1"/>
            <a:r>
              <a:rPr lang="en-US" dirty="0" smtClean="0"/>
              <a:t>GOME-2 – Ozone</a:t>
            </a:r>
          </a:p>
          <a:p>
            <a:pPr lvl="1"/>
            <a:r>
              <a:rPr lang="en-US" dirty="0" smtClean="0"/>
              <a:t>MHS – Cyclones</a:t>
            </a:r>
          </a:p>
          <a:p>
            <a:pPr lvl="1"/>
            <a:r>
              <a:rPr lang="en-US" dirty="0" err="1" smtClean="0"/>
              <a:t>Searth</a:t>
            </a:r>
            <a:r>
              <a:rPr lang="en-US" dirty="0" smtClean="0"/>
              <a:t> &amp; Rescue</a:t>
            </a:r>
          </a:p>
          <a:p>
            <a:pPr lvl="1"/>
            <a:r>
              <a:rPr lang="en-US" dirty="0" smtClean="0"/>
              <a:t>SEM – Space </a:t>
            </a:r>
            <a:r>
              <a:rPr lang="en-US" dirty="0" err="1" smtClean="0"/>
              <a:t>Obs</a:t>
            </a:r>
            <a:endParaRPr lang="en-US" dirty="0" smtClean="0"/>
          </a:p>
          <a:p>
            <a:endParaRPr lang="en-US" dirty="0" smtClean="0"/>
          </a:p>
          <a:p>
            <a:r>
              <a:rPr lang="en-US" dirty="0" smtClean="0"/>
              <a:t>NOAA will continue to receive </a:t>
            </a:r>
            <a:r>
              <a:rPr lang="en-US" dirty="0" err="1" smtClean="0"/>
              <a:t>Metop</a:t>
            </a:r>
            <a:r>
              <a:rPr lang="en-US" dirty="0" smtClean="0"/>
              <a:t>-A as </a:t>
            </a:r>
            <a:r>
              <a:rPr lang="en-US" dirty="0" err="1" smtClean="0"/>
              <a:t>Metop</a:t>
            </a:r>
            <a:r>
              <a:rPr lang="en-US" dirty="0" smtClean="0"/>
              <a:t>-B completes checkout and is expected to get </a:t>
            </a:r>
            <a:r>
              <a:rPr lang="en-US" dirty="0" err="1" smtClean="0"/>
              <a:t>Metop</a:t>
            </a:r>
            <a:r>
              <a:rPr lang="en-US" dirty="0" smtClean="0"/>
              <a:t>-A data indefinitely, on a best effort basis from EUMETSAT, in conjunction with operational </a:t>
            </a:r>
            <a:r>
              <a:rPr lang="en-US" dirty="0" err="1" smtClean="0"/>
              <a:t>Metop</a:t>
            </a:r>
            <a:r>
              <a:rPr lang="en-US" dirty="0" smtClean="0"/>
              <a:t>-B.</a:t>
            </a:r>
          </a:p>
          <a:p>
            <a:r>
              <a:rPr lang="en-US" dirty="0" smtClean="0"/>
              <a:t>Once </a:t>
            </a:r>
            <a:r>
              <a:rPr lang="en-US" dirty="0" err="1" smtClean="0"/>
              <a:t>Metop</a:t>
            </a:r>
            <a:r>
              <a:rPr lang="en-US" dirty="0" smtClean="0"/>
              <a:t>-B is declared operational, 1/2 orbit dumps, a minimum of 9 dumps/day are expected to be received from the Antarctic Data Acquisition (ADA) site in McMurdo.  </a:t>
            </a:r>
            <a:r>
              <a:rPr lang="en-US" dirty="0" err="1" smtClean="0"/>
              <a:t>Metop</a:t>
            </a:r>
            <a:r>
              <a:rPr lang="en-US" dirty="0" smtClean="0"/>
              <a:t>-A will not be available via ADA after that time.</a:t>
            </a:r>
          </a:p>
        </p:txBody>
      </p:sp>
      <p:pic>
        <p:nvPicPr>
          <p:cNvPr id="10" name="Picture 2"/>
          <p:cNvPicPr>
            <a:picLocks noChangeAspect="1" noChangeArrowheads="1"/>
          </p:cNvPicPr>
          <p:nvPr/>
        </p:nvPicPr>
        <p:blipFill>
          <a:blip r:embed="rId3" cstate="screen"/>
          <a:srcRect/>
          <a:stretch>
            <a:fillRect/>
          </a:stretch>
        </p:blipFill>
        <p:spPr bwMode="auto">
          <a:xfrm>
            <a:off x="5715000" y="1295400"/>
            <a:ext cx="2286000" cy="152400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14" name="Picture 2"/>
          <p:cNvPicPr>
            <a:picLocks noChangeAspect="1" noChangeArrowheads="1"/>
          </p:cNvPicPr>
          <p:nvPr/>
        </p:nvPicPr>
        <p:blipFill>
          <a:blip r:embed="rId4" cstate="screen"/>
          <a:srcRect/>
          <a:stretch>
            <a:fillRect/>
          </a:stretch>
        </p:blipFill>
        <p:spPr bwMode="auto">
          <a:xfrm>
            <a:off x="6096000" y="2971800"/>
            <a:ext cx="2297043" cy="1524000"/>
          </a:xfrm>
          <a:prstGeom prst="rect">
            <a:avLst/>
          </a:prstGeom>
          <a:ln>
            <a:headEnd/>
            <a:tailEnd/>
          </a:ln>
        </p:spPr>
        <p:style>
          <a:lnRef idx="0">
            <a:schemeClr val="dk1"/>
          </a:lnRef>
          <a:fillRef idx="3">
            <a:schemeClr val="dk1"/>
          </a:fillRef>
          <a:effectRef idx="3">
            <a:schemeClr val="dk1"/>
          </a:effectRef>
          <a:fontRef idx="minor">
            <a:schemeClr val="lt1"/>
          </a:fontRef>
        </p:style>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1"/>
          <p:cNvSpPr>
            <a:spLocks noGrp="1"/>
          </p:cNvSpPr>
          <p:nvPr>
            <p:ph type="title"/>
          </p:nvPr>
        </p:nvSpPr>
        <p:spPr>
          <a:xfrm>
            <a:off x="457200" y="0"/>
            <a:ext cx="8229600" cy="1143000"/>
          </a:xfrm>
        </p:spPr>
        <p:txBody>
          <a:bodyPr>
            <a:normAutofit/>
          </a:bodyPr>
          <a:lstStyle/>
          <a:p>
            <a:pPr algn="ctr"/>
            <a:r>
              <a:rPr lang="en-US" dirty="0" smtClean="0"/>
              <a:t>Future LEO Plans – “</a:t>
            </a:r>
            <a:r>
              <a:rPr lang="en-US" dirty="0" err="1" smtClean="0"/>
              <a:t>Shizuku</a:t>
            </a:r>
            <a:r>
              <a:rPr lang="en-US" dirty="0" smtClean="0"/>
              <a:t>”</a:t>
            </a:r>
            <a:br>
              <a:rPr lang="en-US" dirty="0" smtClean="0"/>
            </a:br>
            <a:r>
              <a:rPr lang="en-US" sz="1800" dirty="0" smtClean="0"/>
              <a:t>(water droplet)</a:t>
            </a:r>
          </a:p>
        </p:txBody>
      </p:sp>
      <p:sp>
        <p:nvSpPr>
          <p:cNvPr id="48134" name="Content Placeholder 15"/>
          <p:cNvSpPr>
            <a:spLocks noGrp="1"/>
          </p:cNvSpPr>
          <p:nvPr>
            <p:ph idx="1"/>
          </p:nvPr>
        </p:nvSpPr>
        <p:spPr>
          <a:xfrm>
            <a:off x="4419600" y="1143000"/>
            <a:ext cx="4267200" cy="4525963"/>
          </a:xfrm>
        </p:spPr>
        <p:txBody>
          <a:bodyPr>
            <a:noAutofit/>
          </a:bodyPr>
          <a:lstStyle/>
          <a:p>
            <a:r>
              <a:rPr lang="en-US" sz="2400" dirty="0" smtClean="0"/>
              <a:t>GCOM-W1 (Global Change Observation Mission – Water 1</a:t>
            </a:r>
            <a:r>
              <a:rPr lang="en-US" sz="2400" baseline="30000" dirty="0" smtClean="0"/>
              <a:t>st</a:t>
            </a:r>
            <a:r>
              <a:rPr lang="en-US" sz="2400" dirty="0" smtClean="0"/>
              <a:t>) - JAXA</a:t>
            </a:r>
          </a:p>
          <a:p>
            <a:r>
              <a:rPr lang="en-US" sz="2400" dirty="0" smtClean="0"/>
              <a:t>Launch by Sept, 2012</a:t>
            </a:r>
          </a:p>
          <a:p>
            <a:r>
              <a:rPr lang="en-US" sz="2400" dirty="0" smtClean="0"/>
              <a:t>Joins afternoon “A-Train”</a:t>
            </a:r>
          </a:p>
          <a:p>
            <a:r>
              <a:rPr lang="en-US" sz="2400" dirty="0" smtClean="0"/>
              <a:t>AMSR2</a:t>
            </a:r>
          </a:p>
          <a:p>
            <a:r>
              <a:rPr lang="en-US" sz="2400" dirty="0" smtClean="0"/>
              <a:t>Focus is water observations</a:t>
            </a:r>
          </a:p>
          <a:p>
            <a:r>
              <a:rPr lang="en-US" sz="2400" dirty="0" smtClean="0"/>
              <a:t>It is a successor to Aqua and is part of the GEOSS (Global Earth Observation System of Systems)</a:t>
            </a:r>
          </a:p>
          <a:p>
            <a:r>
              <a:rPr lang="en-US" sz="2400" dirty="0" smtClean="0"/>
              <a:t>http://www.jaxa.jp/countdown/f21/index_e.html</a:t>
            </a:r>
          </a:p>
          <a:p>
            <a:endParaRPr lang="en-US" sz="2400" dirty="0" smtClean="0"/>
          </a:p>
        </p:txBody>
      </p:sp>
      <p:pic>
        <p:nvPicPr>
          <p:cNvPr id="118786" name="Picture 2" descr="https://directory.eoportal.org/presentations/330/GCOM_AutoD.jpeg"/>
          <p:cNvPicPr>
            <a:picLocks noChangeAspect="1" noChangeArrowheads="1"/>
          </p:cNvPicPr>
          <p:nvPr/>
        </p:nvPicPr>
        <p:blipFill>
          <a:blip r:embed="rId3" cstate="screen"/>
          <a:srcRect/>
          <a:stretch>
            <a:fillRect/>
          </a:stretch>
        </p:blipFill>
        <p:spPr bwMode="auto">
          <a:xfrm>
            <a:off x="370192" y="4495800"/>
            <a:ext cx="4069935" cy="1295400"/>
          </a:xfrm>
          <a:prstGeom prst="rect">
            <a:avLst/>
          </a:prstGeom>
        </p:spPr>
        <p:style>
          <a:lnRef idx="0">
            <a:schemeClr val="dk1"/>
          </a:lnRef>
          <a:fillRef idx="3">
            <a:schemeClr val="dk1"/>
          </a:fillRef>
          <a:effectRef idx="3">
            <a:schemeClr val="dk1"/>
          </a:effectRef>
          <a:fontRef idx="minor">
            <a:schemeClr val="lt1"/>
          </a:fontRef>
        </p:style>
      </p:pic>
      <p:pic>
        <p:nvPicPr>
          <p:cNvPr id="14" name="Picture 2"/>
          <p:cNvPicPr>
            <a:picLocks noChangeAspect="1" noChangeArrowheads="1"/>
          </p:cNvPicPr>
          <p:nvPr/>
        </p:nvPicPr>
        <p:blipFill>
          <a:blip r:embed="rId4" cstate="screen"/>
          <a:srcRect/>
          <a:stretch>
            <a:fillRect/>
          </a:stretch>
        </p:blipFill>
        <p:spPr bwMode="auto">
          <a:xfrm>
            <a:off x="914400" y="1524000"/>
            <a:ext cx="3149600" cy="2362200"/>
          </a:xfrm>
          <a:prstGeom prst="rect">
            <a:avLst/>
          </a:prstGeom>
          <a:ln>
            <a:headEnd/>
            <a:tailEnd/>
          </a:ln>
        </p:spPr>
        <p:style>
          <a:lnRef idx="0">
            <a:schemeClr val="dk1"/>
          </a:lnRef>
          <a:fillRef idx="3">
            <a:schemeClr val="dk1"/>
          </a:fillRef>
          <a:effectRef idx="3">
            <a:schemeClr val="dk1"/>
          </a:effectRef>
          <a:fontRef idx="minor">
            <a:schemeClr val="lt1"/>
          </a:fontRef>
        </p:style>
      </p:pic>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Anomalies, Outages, Retirements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Satellite Anomalies - </a:t>
            </a:r>
            <a:r>
              <a:rPr lang="en-US" dirty="0" err="1" smtClean="0"/>
              <a:t>Envisat</a:t>
            </a:r>
            <a:endParaRPr lang="en-US" dirty="0"/>
          </a:p>
        </p:txBody>
      </p:sp>
      <p:sp>
        <p:nvSpPr>
          <p:cNvPr id="6" name="Content Placeholder 5"/>
          <p:cNvSpPr>
            <a:spLocks noGrp="1"/>
          </p:cNvSpPr>
          <p:nvPr>
            <p:ph sz="half" idx="2"/>
          </p:nvPr>
        </p:nvSpPr>
        <p:spPr>
          <a:xfrm>
            <a:off x="4419600" y="1600200"/>
            <a:ext cx="4267200" cy="4525963"/>
          </a:xfrm>
        </p:spPr>
        <p:txBody>
          <a:bodyPr>
            <a:normAutofit fontScale="92500" lnSpcReduction="10000"/>
          </a:bodyPr>
          <a:lstStyle/>
          <a:p>
            <a:endParaRPr lang="en-US" dirty="0" smtClean="0"/>
          </a:p>
          <a:p>
            <a:r>
              <a:rPr lang="en-US" dirty="0" smtClean="0"/>
              <a:t>April 12, 2012: After 10 years of service, </a:t>
            </a:r>
            <a:r>
              <a:rPr lang="en-US" dirty="0" err="1" smtClean="0"/>
              <a:t>Envisat</a:t>
            </a:r>
            <a:r>
              <a:rPr lang="en-US" dirty="0" smtClean="0"/>
              <a:t> has stopped sending data to Earth</a:t>
            </a:r>
          </a:p>
          <a:p>
            <a:r>
              <a:rPr lang="en-US" dirty="0" smtClean="0"/>
              <a:t>ESA still trying to re-establish communications</a:t>
            </a:r>
          </a:p>
          <a:p>
            <a:r>
              <a:rPr lang="en-US" dirty="0" smtClean="0"/>
              <a:t>Remains in stable orbit</a:t>
            </a:r>
          </a:p>
          <a:p>
            <a:r>
              <a:rPr lang="en-US" dirty="0" smtClean="0"/>
              <a:t>Applications: </a:t>
            </a:r>
          </a:p>
          <a:p>
            <a:pPr lvl="1"/>
            <a:r>
              <a:rPr lang="en-US" dirty="0" smtClean="0"/>
              <a:t>snow and ice cover analysis </a:t>
            </a:r>
          </a:p>
          <a:p>
            <a:pPr lvl="1"/>
            <a:r>
              <a:rPr lang="en-US" dirty="0" smtClean="0"/>
              <a:t>ocean color</a:t>
            </a:r>
          </a:p>
          <a:p>
            <a:endParaRPr lang="en-US" dirty="0" smtClean="0"/>
          </a:p>
          <a:p>
            <a:endParaRPr lang="en-US" dirty="0" smtClean="0"/>
          </a:p>
          <a:p>
            <a:endParaRPr lang="en-US" dirty="0"/>
          </a:p>
        </p:txBody>
      </p:sp>
      <p:pic>
        <p:nvPicPr>
          <p:cNvPr id="5122" name="Picture 2"/>
          <p:cNvPicPr>
            <a:picLocks noChangeAspect="1" noChangeArrowheads="1"/>
          </p:cNvPicPr>
          <p:nvPr/>
        </p:nvPicPr>
        <p:blipFill>
          <a:blip r:embed="rId3" cstate="screen"/>
          <a:srcRect/>
          <a:stretch>
            <a:fillRect/>
          </a:stretch>
        </p:blipFill>
        <p:spPr bwMode="auto">
          <a:xfrm>
            <a:off x="1143000" y="1905000"/>
            <a:ext cx="2971800" cy="3396344"/>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15" name="Rectangle 14"/>
          <p:cNvSpPr/>
          <p:nvPr/>
        </p:nvSpPr>
        <p:spPr>
          <a:xfrm>
            <a:off x="1143000" y="5282625"/>
            <a:ext cx="2971800" cy="584775"/>
          </a:xfrm>
          <a:prstGeom prst="rect">
            <a:avLst/>
          </a:prstGeom>
        </p:spPr>
        <p:txBody>
          <a:bodyPr wrap="square">
            <a:spAutoFit/>
          </a:bodyPr>
          <a:lstStyle/>
          <a:p>
            <a:pPr algn="ctr"/>
            <a:r>
              <a:rPr lang="en-US" sz="1400" dirty="0" smtClean="0">
                <a:latin typeface="+mn-lt"/>
              </a:rPr>
              <a:t>MERIS image before loss of contact. </a:t>
            </a:r>
          </a:p>
          <a:p>
            <a:pPr algn="ctr"/>
            <a:r>
              <a:rPr lang="en-US" dirty="0" smtClean="0">
                <a:latin typeface="+mn-lt"/>
              </a:rPr>
              <a:t>Photo courtesy: ESA</a:t>
            </a:r>
            <a:endParaRPr lang="en-US" dirty="0">
              <a:latin typeface="+mn-lt"/>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Aloha GOES-7!</a:t>
            </a:r>
            <a:endParaRPr lang="en-US" dirty="0"/>
          </a:p>
        </p:txBody>
      </p:sp>
      <p:pic>
        <p:nvPicPr>
          <p:cNvPr id="6" name="Picture 5" descr="1042v1_20120412-GOES7-LastImage.png"/>
          <p:cNvPicPr>
            <a:picLocks noChangeAspect="1"/>
          </p:cNvPicPr>
          <p:nvPr/>
        </p:nvPicPr>
        <p:blipFill>
          <a:blip r:embed="rId2" cstate="screen"/>
          <a:stretch>
            <a:fillRect/>
          </a:stretch>
        </p:blipFill>
        <p:spPr>
          <a:xfrm>
            <a:off x="177801" y="1219200"/>
            <a:ext cx="8746068" cy="4919664"/>
          </a:xfrm>
          <a:prstGeom prst="rect">
            <a:avLst/>
          </a:prstGeom>
        </p:spPr>
        <p:style>
          <a:lnRef idx="0">
            <a:schemeClr val="dk1"/>
          </a:lnRef>
          <a:fillRef idx="3">
            <a:schemeClr val="dk1"/>
          </a:fillRef>
          <a:effectRef idx="3">
            <a:schemeClr val="dk1"/>
          </a:effectRef>
          <a:fontRef idx="minor">
            <a:schemeClr val="lt1"/>
          </a:fontRef>
        </p:style>
      </p:pic>
      <p:sp>
        <p:nvSpPr>
          <p:cNvPr id="3" name="Content Placeholder 2"/>
          <p:cNvSpPr>
            <a:spLocks noGrp="1"/>
          </p:cNvSpPr>
          <p:nvPr>
            <p:ph idx="1"/>
          </p:nvPr>
        </p:nvSpPr>
        <p:spPr>
          <a:xfrm>
            <a:off x="6172200" y="1295400"/>
            <a:ext cx="2743200" cy="4876800"/>
          </a:xfrm>
        </p:spPr>
        <p:txBody>
          <a:bodyPr>
            <a:noAutofit/>
          </a:bodyPr>
          <a:lstStyle/>
          <a:p>
            <a:r>
              <a:rPr lang="en-US" sz="1350" dirty="0" smtClean="0">
                <a:solidFill>
                  <a:schemeClr val="bg1"/>
                </a:solidFill>
              </a:rPr>
              <a:t>GOES-7 is the only satellite in the history of NOAA’s geostationary program to serve both as the GOES-East and GOES-West spacecraft in the course of normal operations</a:t>
            </a:r>
          </a:p>
          <a:p>
            <a:endParaRPr lang="en-US" sz="1350" dirty="0" smtClean="0">
              <a:solidFill>
                <a:schemeClr val="bg1"/>
              </a:solidFill>
            </a:endParaRPr>
          </a:p>
          <a:p>
            <a:r>
              <a:rPr lang="en-US" sz="1350" dirty="0" smtClean="0">
                <a:solidFill>
                  <a:schemeClr val="bg1"/>
                </a:solidFill>
              </a:rPr>
              <a:t>In 1999, NOAA leased GOES-7 to the Pan-Pacific Education and Communication Experiments by Satellite (PEACESAT) program, which used the satellite to provide critical communications for the Pacific islands</a:t>
            </a:r>
          </a:p>
          <a:p>
            <a:endParaRPr lang="en-US" sz="1350" dirty="0" smtClean="0">
              <a:solidFill>
                <a:schemeClr val="bg1"/>
              </a:solidFill>
            </a:endParaRPr>
          </a:p>
          <a:p>
            <a:r>
              <a:rPr lang="en-US" sz="1350" dirty="0" smtClean="0">
                <a:solidFill>
                  <a:schemeClr val="bg1"/>
                </a:solidFill>
              </a:rPr>
              <a:t>On April 12, GOES-7 was de-orbited and “retired” from service</a:t>
            </a:r>
          </a:p>
          <a:p>
            <a:endParaRPr lang="en-US" sz="1350" dirty="0" smtClean="0">
              <a:solidFill>
                <a:schemeClr val="bg1"/>
              </a:solidFill>
            </a:endParaRPr>
          </a:p>
          <a:p>
            <a:endParaRPr lang="en-US" sz="1350" dirty="0">
              <a:solidFill>
                <a:schemeClr val="bg1"/>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Content Placeholder 79"/>
          <p:cNvSpPr>
            <a:spLocks noGrp="1"/>
          </p:cNvSpPr>
          <p:nvPr>
            <p:ph idx="1"/>
          </p:nvPr>
        </p:nvSpPr>
        <p:spPr/>
        <p:txBody>
          <a:bodyPr>
            <a:normAutofit fontScale="92500"/>
          </a:bodyPr>
          <a:lstStyle/>
          <a:p>
            <a:r>
              <a:rPr lang="en-US" dirty="0" smtClean="0"/>
              <a:t>Discovered by SSEC’s Jordan </a:t>
            </a:r>
            <a:r>
              <a:rPr lang="en-US" dirty="0" err="1" smtClean="0"/>
              <a:t>Gerth</a:t>
            </a:r>
            <a:r>
              <a:rPr lang="en-US" dirty="0" smtClean="0"/>
              <a:t> and others… Thanks!</a:t>
            </a:r>
          </a:p>
          <a:p>
            <a:r>
              <a:rPr lang="en-US" dirty="0" smtClean="0"/>
              <a:t>Interestingly, GOES-15 4km WV imagery for CONUS scale (only) was not in AWIPS</a:t>
            </a:r>
          </a:p>
          <a:p>
            <a:pPr lvl="1"/>
            <a:r>
              <a:rPr lang="en-US" dirty="0" smtClean="0"/>
              <a:t>CONUS was available at 8km</a:t>
            </a:r>
          </a:p>
          <a:p>
            <a:pPr lvl="1"/>
            <a:r>
              <a:rPr lang="en-US" dirty="0" smtClean="0"/>
              <a:t>4km was available at regional scale</a:t>
            </a:r>
          </a:p>
          <a:p>
            <a:r>
              <a:rPr lang="en-US" dirty="0" smtClean="0"/>
              <a:t>AWIPS addressed this oversight February 7, 2012</a:t>
            </a:r>
          </a:p>
          <a:p>
            <a:r>
              <a:rPr lang="en-US" dirty="0" smtClean="0"/>
              <a:t>Appreciated by Andy </a:t>
            </a:r>
            <a:r>
              <a:rPr lang="en-US" dirty="0" err="1" smtClean="0"/>
              <a:t>Edman</a:t>
            </a:r>
            <a:r>
              <a:rPr lang="en-US" dirty="0" smtClean="0"/>
              <a:t> - NWS Western Region Scientific Services Division Chief</a:t>
            </a:r>
          </a:p>
        </p:txBody>
      </p:sp>
      <p:sp>
        <p:nvSpPr>
          <p:cNvPr id="6" name="Title 5"/>
          <p:cNvSpPr>
            <a:spLocks noGrp="1"/>
          </p:cNvSpPr>
          <p:nvPr>
            <p:ph type="title"/>
          </p:nvPr>
        </p:nvSpPr>
        <p:spPr>
          <a:xfrm>
            <a:off x="0" y="274638"/>
            <a:ext cx="9144000" cy="1143000"/>
          </a:xfrm>
        </p:spPr>
        <p:txBody>
          <a:bodyPr>
            <a:normAutofit/>
          </a:bodyPr>
          <a:lstStyle/>
          <a:p>
            <a:r>
              <a:rPr lang="en-US" sz="3800" dirty="0" smtClean="0"/>
              <a:t>Missing GOES-15 CONUS 4km WV in AWIPS</a:t>
            </a:r>
            <a:endParaRPr lang="en-US" sz="3800" dirty="0"/>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143000"/>
            <a:ext cx="4267200" cy="4800599"/>
          </a:xfrm>
        </p:spPr>
        <p:txBody>
          <a:bodyPr>
            <a:noAutofit/>
          </a:bodyPr>
          <a:lstStyle/>
          <a:p>
            <a:r>
              <a:rPr lang="en-US" sz="2600" dirty="0" smtClean="0"/>
              <a:t>Discovered by SSEC’s Scott </a:t>
            </a:r>
            <a:r>
              <a:rPr lang="en-US" sz="2600" dirty="0" err="1" smtClean="0"/>
              <a:t>Bachmeier</a:t>
            </a:r>
            <a:r>
              <a:rPr lang="en-US" sz="2600" dirty="0" smtClean="0"/>
              <a:t> and Jordan </a:t>
            </a:r>
            <a:r>
              <a:rPr lang="en-US" sz="2600" dirty="0" err="1" smtClean="0"/>
              <a:t>Gerth</a:t>
            </a:r>
            <a:r>
              <a:rPr lang="en-US" sz="2600" dirty="0" smtClean="0"/>
              <a:t>… Thanks!</a:t>
            </a:r>
          </a:p>
          <a:p>
            <a:r>
              <a:rPr lang="en-US" sz="2600" dirty="0" smtClean="0"/>
              <a:t>Due to logic in the AWIPS-I configuration files, scans at 15 and 45 after the hour do not appear in the "every</a:t>
            </a:r>
            <a:br>
              <a:rPr lang="en-US" sz="2600" dirty="0" smtClean="0"/>
            </a:br>
            <a:r>
              <a:rPr lang="en-US" sz="2600" dirty="0" smtClean="0"/>
              <a:t>image" loop on the CONUS scale </a:t>
            </a:r>
          </a:p>
          <a:p>
            <a:r>
              <a:rPr lang="en-US" sz="2600" dirty="0" smtClean="0"/>
              <a:t>The bug in the code logic is not going to be fixed since AWIPS-II is coming on line</a:t>
            </a:r>
          </a:p>
        </p:txBody>
      </p:sp>
      <p:sp>
        <p:nvSpPr>
          <p:cNvPr id="6" name="Title 1"/>
          <p:cNvSpPr>
            <a:spLocks noGrp="1"/>
          </p:cNvSpPr>
          <p:nvPr>
            <p:ph type="title"/>
          </p:nvPr>
        </p:nvSpPr>
        <p:spPr>
          <a:xfrm>
            <a:off x="457200" y="76200"/>
            <a:ext cx="8229600" cy="1143000"/>
          </a:xfrm>
        </p:spPr>
        <p:txBody>
          <a:bodyPr>
            <a:normAutofit/>
          </a:bodyPr>
          <a:lstStyle/>
          <a:p>
            <a:r>
              <a:rPr lang="en-US" sz="3200" dirty="0" smtClean="0"/>
              <a:t>Missing GOES-15 CONUS Scans in AWIPS-I</a:t>
            </a:r>
            <a:br>
              <a:rPr lang="en-US" sz="3200" dirty="0" smtClean="0"/>
            </a:br>
            <a:r>
              <a:rPr lang="en-US" sz="3200" dirty="0" smtClean="0"/>
              <a:t>“Every Image Loops”</a:t>
            </a:r>
            <a:endParaRPr lang="en-US" sz="3200" dirty="0"/>
          </a:p>
        </p:txBody>
      </p:sp>
      <p:pic>
        <p:nvPicPr>
          <p:cNvPr id="7" name="Picture 6" descr="GOES-West scan.png"/>
          <p:cNvPicPr>
            <a:picLocks noChangeAspect="1"/>
          </p:cNvPicPr>
          <p:nvPr/>
        </p:nvPicPr>
        <p:blipFill>
          <a:blip r:embed="rId2" cstate="print"/>
          <a:stretch>
            <a:fillRect/>
          </a:stretch>
        </p:blipFill>
        <p:spPr>
          <a:xfrm>
            <a:off x="4953001" y="1447800"/>
            <a:ext cx="3647644" cy="4267200"/>
          </a:xfrm>
          <a:prstGeom prst="rect">
            <a:avLst/>
          </a:prstGeom>
        </p:spPr>
        <p:style>
          <a:lnRef idx="0">
            <a:schemeClr val="dk1"/>
          </a:lnRef>
          <a:fillRef idx="3">
            <a:schemeClr val="dk1"/>
          </a:fillRef>
          <a:effectRef idx="3">
            <a:schemeClr val="dk1"/>
          </a:effectRef>
          <a:fontRef idx="minor">
            <a:schemeClr val="lt1"/>
          </a:fontRef>
        </p:style>
      </p:pic>
      <p:sp>
        <p:nvSpPr>
          <p:cNvPr id="8" name="Rectangle 7"/>
          <p:cNvSpPr/>
          <p:nvPr/>
        </p:nvSpPr>
        <p:spPr>
          <a:xfrm>
            <a:off x="685800" y="6135469"/>
            <a:ext cx="8077200" cy="646331"/>
          </a:xfrm>
          <a:prstGeom prst="rect">
            <a:avLst/>
          </a:prstGeom>
        </p:spPr>
        <p:txBody>
          <a:bodyPr wrap="square">
            <a:spAutoFit/>
          </a:bodyPr>
          <a:lstStyle/>
          <a:p>
            <a:r>
              <a:rPr lang="en-US" dirty="0" smtClean="0">
                <a:latin typeface="+mn-lt"/>
              </a:rPr>
              <a:t>GOES-West Routine Imager Schedule: http://www.ospo.noaa.gov/Operations/GOES/west/imager-routine.html</a:t>
            </a:r>
            <a:endParaRPr lang="en-US" dirty="0">
              <a:latin typeface="+mn-l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76200"/>
            <a:ext cx="8229600" cy="1143000"/>
          </a:xfrm>
        </p:spPr>
        <p:txBody>
          <a:bodyPr>
            <a:normAutofit/>
          </a:bodyPr>
          <a:lstStyle/>
          <a:p>
            <a:r>
              <a:rPr lang="en-US" sz="3200" dirty="0" smtClean="0"/>
              <a:t>Missing GOES-15 CONUS Scans in AWIPS-I</a:t>
            </a:r>
            <a:br>
              <a:rPr lang="en-US" sz="3200" dirty="0" smtClean="0"/>
            </a:br>
            <a:r>
              <a:rPr lang="en-US" sz="3200" dirty="0" smtClean="0"/>
              <a:t>“Every Image Loops”</a:t>
            </a:r>
            <a:endParaRPr lang="en-US" sz="3200" dirty="0"/>
          </a:p>
        </p:txBody>
      </p:sp>
      <p:sp>
        <p:nvSpPr>
          <p:cNvPr id="8" name="Rectangle 7"/>
          <p:cNvSpPr/>
          <p:nvPr/>
        </p:nvSpPr>
        <p:spPr>
          <a:xfrm>
            <a:off x="685800" y="6135469"/>
            <a:ext cx="8077200" cy="646331"/>
          </a:xfrm>
          <a:prstGeom prst="rect">
            <a:avLst/>
          </a:prstGeom>
        </p:spPr>
        <p:txBody>
          <a:bodyPr wrap="square">
            <a:spAutoFit/>
          </a:bodyPr>
          <a:lstStyle/>
          <a:p>
            <a:r>
              <a:rPr lang="en-US" dirty="0" smtClean="0">
                <a:latin typeface="+mn-lt"/>
              </a:rPr>
              <a:t>GOES-West Routine Imager Schedule: http://www.ospo.noaa.gov/Operations/GOES/west/imager-routine.html</a:t>
            </a:r>
            <a:endParaRPr lang="en-US" dirty="0">
              <a:latin typeface="+mn-lt"/>
            </a:endParaRPr>
          </a:p>
        </p:txBody>
      </p:sp>
      <p:pic>
        <p:nvPicPr>
          <p:cNvPr id="9" name="Picture 8" descr="SAMPLE_SUBCONUS_WEST.GIF"/>
          <p:cNvPicPr>
            <a:picLocks noChangeAspect="1"/>
          </p:cNvPicPr>
          <p:nvPr/>
        </p:nvPicPr>
        <p:blipFill>
          <a:blip r:embed="rId2" cstate="screen"/>
          <a:stretch>
            <a:fillRect/>
          </a:stretch>
        </p:blipFill>
        <p:spPr>
          <a:xfrm>
            <a:off x="4495800" y="1219200"/>
            <a:ext cx="4191000" cy="3352800"/>
          </a:xfrm>
          <a:prstGeom prst="rect">
            <a:avLst/>
          </a:prstGeom>
        </p:spPr>
        <p:style>
          <a:lnRef idx="0">
            <a:schemeClr val="dk1"/>
          </a:lnRef>
          <a:fillRef idx="3">
            <a:schemeClr val="dk1"/>
          </a:fillRef>
          <a:effectRef idx="3">
            <a:schemeClr val="dk1"/>
          </a:effectRef>
          <a:fontRef idx="minor">
            <a:schemeClr val="lt1"/>
          </a:fontRef>
        </p:style>
      </p:pic>
      <p:sp>
        <p:nvSpPr>
          <p:cNvPr id="12" name="Rectangle 11"/>
          <p:cNvSpPr/>
          <p:nvPr/>
        </p:nvSpPr>
        <p:spPr>
          <a:xfrm>
            <a:off x="4495800" y="1600200"/>
            <a:ext cx="914400" cy="2514600"/>
          </a:xfrm>
          <a:prstGeom prst="rect">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4"/>
          <p:cNvSpPr txBox="1">
            <a:spLocks/>
          </p:cNvSpPr>
          <p:nvPr/>
        </p:nvSpPr>
        <p:spPr>
          <a:xfrm>
            <a:off x="4495800" y="4694237"/>
            <a:ext cx="4191000" cy="2011363"/>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Subsequent  discussions about expanding the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subconus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region to capture more of the </a:t>
            </a:r>
            <a:r>
              <a:rPr kumimoji="0" lang="en-US" sz="3200" b="0" i="0" u="none" strike="noStrike" kern="1200" cap="none" spc="0" normalizeH="0" baseline="0" noProof="0" dirty="0" smtClean="0">
                <a:ln>
                  <a:noFill/>
                </a:ln>
                <a:solidFill>
                  <a:srgbClr val="FF0000"/>
                </a:solidFill>
                <a:effectLst/>
                <a:uLnTx/>
                <a:uFillTx/>
                <a:latin typeface="+mn-lt"/>
                <a:ea typeface="+mn-ea"/>
                <a:cs typeface="+mn-cs"/>
              </a:rPr>
              <a:t>NWS western region’s upstream weather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have been tabled for now, due to lack</a:t>
            </a:r>
            <a:r>
              <a:rPr kumimoji="0" lang="en-US" sz="3200" b="0" i="0" u="none" strike="noStrike" kern="1200" cap="none" spc="0" normalizeH="0" noProof="0" dirty="0" smtClean="0">
                <a:ln>
                  <a:noFill/>
                </a:ln>
                <a:solidFill>
                  <a:schemeClr val="tx1"/>
                </a:solidFill>
                <a:effectLst/>
                <a:uLnTx/>
                <a:uFillTx/>
                <a:latin typeface="+mn-lt"/>
                <a:ea typeface="+mn-ea"/>
                <a:cs typeface="+mn-cs"/>
              </a:rPr>
              <a:t> of resources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p:txBody>
      </p:sp>
      <p:pic>
        <p:nvPicPr>
          <p:cNvPr id="10" name="Content Placeholder 5" descr="sub-CONUS.png"/>
          <p:cNvPicPr>
            <a:picLocks noChangeAspect="1"/>
          </p:cNvPicPr>
          <p:nvPr/>
        </p:nvPicPr>
        <p:blipFill>
          <a:blip r:embed="rId3" cstate="screen"/>
          <a:stretch>
            <a:fillRect/>
          </a:stretch>
        </p:blipFill>
        <p:spPr>
          <a:xfrm>
            <a:off x="304800" y="1219200"/>
            <a:ext cx="4066758" cy="3352800"/>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normAutofit/>
          </a:bodyPr>
          <a:lstStyle/>
          <a:p>
            <a:pPr algn="ctr"/>
            <a:r>
              <a:rPr lang="en-US" sz="4000" dirty="0" smtClean="0"/>
              <a:t>Recent Major Outages</a:t>
            </a:r>
          </a:p>
        </p:txBody>
      </p:sp>
      <p:sp>
        <p:nvSpPr>
          <p:cNvPr id="50180" name="Content Placeholder 4"/>
          <p:cNvSpPr>
            <a:spLocks noGrp="1"/>
          </p:cNvSpPr>
          <p:nvPr>
            <p:ph idx="1"/>
          </p:nvPr>
        </p:nvSpPr>
        <p:spPr/>
        <p:txBody>
          <a:bodyPr>
            <a:normAutofit fontScale="85000" lnSpcReduction="20000"/>
          </a:bodyPr>
          <a:lstStyle/>
          <a:p>
            <a:r>
              <a:rPr lang="en-US" dirty="0" smtClean="0"/>
              <a:t>Dec 29, 2011 EMC SAN Outage</a:t>
            </a:r>
          </a:p>
          <a:p>
            <a:pPr lvl="1"/>
            <a:r>
              <a:rPr lang="en-US" dirty="0" smtClean="0"/>
              <a:t>21 hours, 40 minutes; backlogged data processed</a:t>
            </a:r>
          </a:p>
          <a:p>
            <a:pPr lvl="1"/>
            <a:r>
              <a:rPr lang="en-US" dirty="0" smtClean="0"/>
              <a:t>6 Disk Failures on EMC SAN caused failed data distribution through DDS, Polar Dev, Satepsdev9...</a:t>
            </a:r>
          </a:p>
          <a:p>
            <a:pPr lvl="1"/>
            <a:r>
              <a:rPr lang="en-US" dirty="0" smtClean="0"/>
              <a:t>While replicating to each spare disk, another would fail causing corrupted tracks to be recorded</a:t>
            </a:r>
          </a:p>
          <a:p>
            <a:pPr lvl="1"/>
            <a:r>
              <a:rPr lang="en-US" dirty="0" smtClean="0"/>
              <a:t>Root Cause: bug in EMC SAN software</a:t>
            </a:r>
          </a:p>
          <a:p>
            <a:r>
              <a:rPr lang="en-US" dirty="0" smtClean="0"/>
              <a:t>Jan 1, 2012 EMC SAN Outage</a:t>
            </a:r>
          </a:p>
          <a:p>
            <a:pPr lvl="1"/>
            <a:r>
              <a:rPr lang="en-US" dirty="0" smtClean="0"/>
              <a:t>8 hours</a:t>
            </a:r>
          </a:p>
          <a:p>
            <a:pPr lvl="1"/>
            <a:r>
              <a:rPr lang="en-US" dirty="0" smtClean="0"/>
              <a:t>Derived products outage, mostly GOES</a:t>
            </a:r>
          </a:p>
          <a:p>
            <a:pPr lvl="1"/>
            <a:r>
              <a:rPr lang="en-US" dirty="0" smtClean="0"/>
              <a:t>Root Cause: EMC technician replaced drives without setting up correct synchronization</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143000"/>
            <a:ext cx="4800600" cy="5257800"/>
          </a:xfrm>
        </p:spPr>
        <p:txBody>
          <a:bodyPr>
            <a:noAutofit/>
          </a:bodyPr>
          <a:lstStyle/>
          <a:p>
            <a:pPr>
              <a:buNone/>
            </a:pPr>
            <a:r>
              <a:rPr lang="en-US" sz="1800" dirty="0" smtClean="0"/>
              <a:t>Operates the Nation’s 17 environmental satellites</a:t>
            </a:r>
          </a:p>
          <a:p>
            <a:pPr lvl="1"/>
            <a:r>
              <a:rPr lang="en-US" sz="1800" dirty="0" smtClean="0"/>
              <a:t>4 Geostationary (GOES) by NOAA</a:t>
            </a:r>
          </a:p>
          <a:p>
            <a:pPr lvl="1"/>
            <a:r>
              <a:rPr lang="en-US" sz="1800" dirty="0" smtClean="0"/>
              <a:t>5 Polar-Orbiting (POES) by NOAA</a:t>
            </a:r>
          </a:p>
          <a:p>
            <a:pPr lvl="1"/>
            <a:r>
              <a:rPr lang="en-US" sz="1800" dirty="0" smtClean="0"/>
              <a:t>6 Defense Meteorological Satellite Program (DMSP) operated by NOAA</a:t>
            </a:r>
          </a:p>
          <a:p>
            <a:pPr lvl="1"/>
            <a:r>
              <a:rPr lang="en-US" sz="1800" dirty="0" smtClean="0"/>
              <a:t>1 OSTM Jason-2 (Ocean Surface Topography Mission) Joint NOAA, NASA, CNES, EUMETSAT effort</a:t>
            </a:r>
          </a:p>
          <a:p>
            <a:pPr lvl="1"/>
            <a:r>
              <a:rPr lang="en-US" sz="1800" dirty="0" smtClean="0"/>
              <a:t>1 </a:t>
            </a:r>
            <a:r>
              <a:rPr lang="en-US" sz="1800" dirty="0" err="1" smtClean="0"/>
              <a:t>Suomi</a:t>
            </a:r>
            <a:r>
              <a:rPr lang="en-US" sz="1800" dirty="0" smtClean="0"/>
              <a:t> National Polar-orbiting Partnership (NPP) by NOAA &amp; NASA</a:t>
            </a:r>
          </a:p>
          <a:p>
            <a:pPr>
              <a:buNone/>
            </a:pPr>
            <a:r>
              <a:rPr lang="en-US" sz="1800" dirty="0" smtClean="0"/>
              <a:t>Locations at four facilities housing 700 people</a:t>
            </a:r>
          </a:p>
          <a:p>
            <a:pPr lvl="1"/>
            <a:r>
              <a:rPr lang="en-US" sz="1800" dirty="0" smtClean="0"/>
              <a:t>NOAA Satellite Operations Facility (NSOF) in Suitland, MD  - $5B facility operating $5B of satellites</a:t>
            </a:r>
          </a:p>
          <a:p>
            <a:pPr lvl="1"/>
            <a:r>
              <a:rPr lang="en-US" sz="1800" dirty="0" smtClean="0"/>
              <a:t>World Weather Building (WWB) in Camp Springs, MD</a:t>
            </a:r>
          </a:p>
          <a:p>
            <a:pPr lvl="1"/>
            <a:r>
              <a:rPr lang="en-US" sz="1800" dirty="0" smtClean="0"/>
              <a:t>Command and Data Acquisition Stations at Fairbanks, AK and Wallops, VA</a:t>
            </a:r>
          </a:p>
        </p:txBody>
      </p:sp>
      <p:sp>
        <p:nvSpPr>
          <p:cNvPr id="5" name="Title 1"/>
          <p:cNvSpPr>
            <a:spLocks noGrp="1"/>
          </p:cNvSpPr>
          <p:nvPr>
            <p:ph type="title"/>
          </p:nvPr>
        </p:nvSpPr>
        <p:spPr>
          <a:xfrm>
            <a:off x="0" y="381000"/>
            <a:ext cx="9144000" cy="609600"/>
          </a:xfrm>
        </p:spPr>
        <p:txBody>
          <a:bodyPr>
            <a:noAutofit/>
          </a:bodyPr>
          <a:lstStyle/>
          <a:p>
            <a:r>
              <a:rPr lang="en-US" sz="3400" dirty="0" smtClean="0"/>
              <a:t>NESDIS Office of Satellite and Product Operations</a:t>
            </a:r>
            <a:br>
              <a:rPr lang="en-US" sz="3400" dirty="0" smtClean="0"/>
            </a:br>
            <a:r>
              <a:rPr lang="en-US" sz="3400" dirty="0" smtClean="0"/>
              <a:t> (OSPO)</a:t>
            </a:r>
            <a:endParaRPr lang="en-US" sz="3400" dirty="0"/>
          </a:p>
        </p:txBody>
      </p:sp>
      <p:pic>
        <p:nvPicPr>
          <p:cNvPr id="28674" name="Picture 2"/>
          <p:cNvPicPr>
            <a:picLocks noChangeAspect="1" noChangeArrowheads="1"/>
          </p:cNvPicPr>
          <p:nvPr/>
        </p:nvPicPr>
        <p:blipFill>
          <a:blip r:embed="rId2" cstate="print"/>
          <a:srcRect/>
          <a:stretch>
            <a:fillRect/>
          </a:stretch>
        </p:blipFill>
        <p:spPr bwMode="auto">
          <a:xfrm>
            <a:off x="5257800" y="4068960"/>
            <a:ext cx="3352800" cy="2271092"/>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8" name="Picture 7" descr="NSOF_photo.PNG"/>
          <p:cNvPicPr>
            <a:picLocks noChangeAspect="1"/>
          </p:cNvPicPr>
          <p:nvPr/>
        </p:nvPicPr>
        <p:blipFill>
          <a:blip r:embed="rId3" cstate="print"/>
          <a:stretch>
            <a:fillRect/>
          </a:stretch>
        </p:blipFill>
        <p:spPr>
          <a:xfrm>
            <a:off x="5267325" y="1390977"/>
            <a:ext cx="3327962" cy="2295525"/>
          </a:xfrm>
          <a:prstGeom prst="rect">
            <a:avLst/>
          </a:prstGeom>
        </p:spPr>
        <p:style>
          <a:lnRef idx="0">
            <a:schemeClr val="dk1"/>
          </a:lnRef>
          <a:fillRef idx="3">
            <a:schemeClr val="dk1"/>
          </a:fillRef>
          <a:effectRef idx="3">
            <a:schemeClr val="dk1"/>
          </a:effectRef>
          <a:fontRef idx="minor">
            <a:schemeClr val="lt1"/>
          </a:fontRef>
        </p:style>
      </p:pic>
      <p:sp>
        <p:nvSpPr>
          <p:cNvPr id="9" name="TextBox 8"/>
          <p:cNvSpPr txBox="1"/>
          <p:nvPr/>
        </p:nvSpPr>
        <p:spPr>
          <a:xfrm>
            <a:off x="6629400" y="6319748"/>
            <a:ext cx="662362" cy="338554"/>
          </a:xfrm>
          <a:prstGeom prst="rect">
            <a:avLst/>
          </a:prstGeom>
          <a:noFill/>
        </p:spPr>
        <p:txBody>
          <a:bodyPr wrap="none" rtlCol="0">
            <a:spAutoFit/>
          </a:bodyPr>
          <a:lstStyle/>
          <a:p>
            <a:pPr algn="ctr"/>
            <a:r>
              <a:rPr lang="en-US" sz="1600" dirty="0" smtClean="0">
                <a:latin typeface="+mn-lt"/>
              </a:rPr>
              <a:t>WWB</a:t>
            </a:r>
            <a:endParaRPr lang="en-US" sz="1600" dirty="0">
              <a:latin typeface="+mn-lt"/>
            </a:endParaRPr>
          </a:p>
        </p:txBody>
      </p:sp>
      <p:sp>
        <p:nvSpPr>
          <p:cNvPr id="10" name="TextBox 9"/>
          <p:cNvSpPr txBox="1"/>
          <p:nvPr/>
        </p:nvSpPr>
        <p:spPr>
          <a:xfrm>
            <a:off x="5230504" y="3686502"/>
            <a:ext cx="3380096" cy="338554"/>
          </a:xfrm>
          <a:prstGeom prst="rect">
            <a:avLst/>
          </a:prstGeom>
          <a:noFill/>
        </p:spPr>
        <p:txBody>
          <a:bodyPr wrap="square" rtlCol="0">
            <a:spAutoFit/>
          </a:bodyPr>
          <a:lstStyle/>
          <a:p>
            <a:pPr algn="ctr"/>
            <a:r>
              <a:rPr lang="en-US" sz="1600" dirty="0" smtClean="0">
                <a:latin typeface="+mn-lt"/>
              </a:rPr>
              <a:t>NSOF</a:t>
            </a:r>
            <a:endParaRPr lang="en-US" sz="1600" dirty="0">
              <a:latin typeface="+mn-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274638"/>
            <a:ext cx="8229600" cy="792162"/>
          </a:xfrm>
        </p:spPr>
        <p:txBody>
          <a:bodyPr>
            <a:normAutofit/>
          </a:bodyPr>
          <a:lstStyle/>
          <a:p>
            <a:pPr algn="ctr"/>
            <a:r>
              <a:rPr lang="en-US" sz="4000" dirty="0" smtClean="0"/>
              <a:t>Recent Major Outages</a:t>
            </a:r>
          </a:p>
        </p:txBody>
      </p:sp>
      <p:sp>
        <p:nvSpPr>
          <p:cNvPr id="5" name="Content Placeholder 4"/>
          <p:cNvSpPr>
            <a:spLocks noGrp="1"/>
          </p:cNvSpPr>
          <p:nvPr>
            <p:ph idx="1"/>
          </p:nvPr>
        </p:nvSpPr>
        <p:spPr>
          <a:xfrm>
            <a:off x="457200" y="1066800"/>
            <a:ext cx="8229600" cy="5257800"/>
          </a:xfrm>
        </p:spPr>
        <p:txBody>
          <a:bodyPr>
            <a:normAutofit fontScale="92500" lnSpcReduction="10000"/>
          </a:bodyPr>
          <a:lstStyle/>
          <a:p>
            <a:r>
              <a:rPr lang="en-US" sz="2400" dirty="0" smtClean="0"/>
              <a:t>Jan 21-22, 2012 Bad IMC Load to GOES-15  </a:t>
            </a:r>
            <a:r>
              <a:rPr lang="en-US" sz="2400" b="1" dirty="0" smtClean="0">
                <a:solidFill>
                  <a:srgbClr val="FF0000"/>
                </a:solidFill>
              </a:rPr>
              <a:t>[ORB]</a:t>
            </a:r>
          </a:p>
          <a:p>
            <a:pPr lvl="1"/>
            <a:r>
              <a:rPr lang="en-US" sz="2400" dirty="0" smtClean="0"/>
              <a:t>6 hour outage, Period:  2230Z (Jan 21) – 0415Z (Jan 22)</a:t>
            </a:r>
          </a:p>
          <a:p>
            <a:pPr lvl="1"/>
            <a:r>
              <a:rPr lang="en-US" sz="2400" dirty="0" smtClean="0"/>
              <a:t>Impact: Pitch in attitude and 25km image offset and Attitude Error</a:t>
            </a:r>
          </a:p>
          <a:p>
            <a:pPr lvl="1"/>
            <a:r>
              <a:rPr lang="en-US" sz="2400" dirty="0" smtClean="0"/>
              <a:t>Products Impacted: Volcano and Fire products</a:t>
            </a:r>
          </a:p>
          <a:p>
            <a:pPr lvl="1"/>
            <a:r>
              <a:rPr lang="en-US" sz="2400" dirty="0" smtClean="0"/>
              <a:t>Image Motion Compensation (IMC) is used on board for bus pointing and image navigation</a:t>
            </a:r>
          </a:p>
          <a:p>
            <a:pPr lvl="1"/>
            <a:r>
              <a:rPr lang="en-US" sz="2400" dirty="0" smtClean="0"/>
              <a:t>Root Cause:  GOES-15 bad IMC (Integrated Memory Controller) Load </a:t>
            </a:r>
          </a:p>
          <a:p>
            <a:r>
              <a:rPr lang="en-US" sz="2400" dirty="0" smtClean="0"/>
              <a:t>GOES Imagery Dropouts – Wallops facility remains susceptible to thunderstorm activity</a:t>
            </a:r>
          </a:p>
          <a:p>
            <a:r>
              <a:rPr lang="en-US" sz="2400" dirty="0" smtClean="0"/>
              <a:t>Recent (April, 2012) ESPC notifications regarding missing GOES 13/15 images and causes of “RFI”, “BER”, “GOES-R Construction” </a:t>
            </a:r>
          </a:p>
          <a:p>
            <a:pPr lvl="1"/>
            <a:r>
              <a:rPr lang="en-US" sz="2400" dirty="0" smtClean="0"/>
              <a:t>An uplink antenna at Wallops has identified hardware shortfalls that are being addressed</a:t>
            </a: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sz="3600" dirty="0" smtClean="0"/>
              <a:t>GOES-15 Imager Calibration Anomaly </a:t>
            </a:r>
            <a:r>
              <a:rPr lang="en-US" sz="3600" dirty="0" smtClean="0">
                <a:solidFill>
                  <a:srgbClr val="FF0000"/>
                </a:solidFill>
              </a:rPr>
              <a:t>[ORB]</a:t>
            </a:r>
            <a:r>
              <a:rPr lang="en-US" sz="3600" dirty="0" smtClean="0"/>
              <a:t/>
            </a:r>
            <a:br>
              <a:rPr lang="en-US" sz="3600" dirty="0" smtClean="0"/>
            </a:br>
            <a:r>
              <a:rPr lang="en-US" sz="1800" dirty="0" smtClean="0"/>
              <a:t>http://cimss.ssec.wisc.edu/goes/blog/archives/9995</a:t>
            </a:r>
            <a:endParaRPr lang="en-US" sz="1800" dirty="0"/>
          </a:p>
        </p:txBody>
      </p:sp>
      <p:pic>
        <p:nvPicPr>
          <p:cNvPr id="8" name="Content Placeholder 7" descr="GOES15IMAGER_loop_12March2012_WV.gif"/>
          <p:cNvPicPr>
            <a:picLocks noGrp="1" noChangeAspect="1"/>
          </p:cNvPicPr>
          <p:nvPr>
            <p:ph sz="half" idx="1"/>
          </p:nvPr>
        </p:nvPicPr>
        <p:blipFill>
          <a:blip r:embed="rId3" cstate="screen"/>
          <a:stretch>
            <a:fillRect/>
          </a:stretch>
        </p:blipFill>
        <p:spPr>
          <a:xfrm>
            <a:off x="1981200" y="1295400"/>
            <a:ext cx="5486400" cy="2852928"/>
          </a:xfrm>
        </p:spPr>
        <p:style>
          <a:lnRef idx="0">
            <a:schemeClr val="dk1"/>
          </a:lnRef>
          <a:fillRef idx="3">
            <a:schemeClr val="dk1"/>
          </a:fillRef>
          <a:effectRef idx="3">
            <a:schemeClr val="dk1"/>
          </a:effectRef>
          <a:fontRef idx="minor">
            <a:schemeClr val="lt1"/>
          </a:fontRef>
        </p:style>
      </p:pic>
      <p:sp>
        <p:nvSpPr>
          <p:cNvPr id="12" name="TextBox 11"/>
          <p:cNvSpPr txBox="1"/>
          <p:nvPr/>
        </p:nvSpPr>
        <p:spPr>
          <a:xfrm>
            <a:off x="5791200" y="1066800"/>
            <a:ext cx="1904999" cy="553998"/>
          </a:xfrm>
          <a:prstGeom prst="rect">
            <a:avLst/>
          </a:prstGeom>
          <a:noFill/>
        </p:spPr>
        <p:txBody>
          <a:bodyPr wrap="square" rtlCol="0">
            <a:spAutoFit/>
          </a:bodyPr>
          <a:lstStyle/>
          <a:p>
            <a:r>
              <a:rPr lang="en-US" sz="1200" b="1" dirty="0" smtClean="0">
                <a:solidFill>
                  <a:srgbClr val="FFFF00"/>
                </a:solidFill>
                <a:hlinkClick r:id="rId4"/>
              </a:rPr>
              <a:t>CIMSS Satellite Blog</a:t>
            </a:r>
            <a:endParaRPr lang="en-US" sz="1200" b="1" dirty="0" smtClean="0">
              <a:solidFill>
                <a:srgbClr val="FFFF00"/>
              </a:solidFill>
            </a:endParaRPr>
          </a:p>
          <a:p>
            <a:endParaRPr lang="en-US" dirty="0"/>
          </a:p>
        </p:txBody>
      </p:sp>
      <p:sp>
        <p:nvSpPr>
          <p:cNvPr id="9" name="Content Placeholder 8"/>
          <p:cNvSpPr>
            <a:spLocks noGrp="1"/>
          </p:cNvSpPr>
          <p:nvPr>
            <p:ph sz="half" idx="2"/>
          </p:nvPr>
        </p:nvSpPr>
        <p:spPr>
          <a:xfrm>
            <a:off x="609600" y="4191000"/>
            <a:ext cx="8077200" cy="2667000"/>
          </a:xfrm>
        </p:spPr>
        <p:txBody>
          <a:bodyPr>
            <a:normAutofit fontScale="77500" lnSpcReduction="20000"/>
          </a:bodyPr>
          <a:lstStyle/>
          <a:p>
            <a:r>
              <a:rPr lang="en-US" dirty="0" smtClean="0"/>
              <a:t> The Sensor Processing Subsystem (SPS) for GOES-15 (operational as GOES-West) was changed at 20:45 UTC on March 12, 2012. </a:t>
            </a:r>
          </a:p>
          <a:p>
            <a:r>
              <a:rPr lang="en-US" dirty="0" smtClean="0"/>
              <a:t> This change that should have been transparent to the users introduced an error to the calibrated data that was especially apparent in the Imager Water Vapor Channel (Channel 3).   Watch the 5% cool brightness temperatures.  </a:t>
            </a:r>
          </a:p>
          <a:p>
            <a:r>
              <a:rPr lang="en-US" dirty="0" smtClean="0"/>
              <a:t> ESPC distributed 5 days worth of erroneous band 3 (WV) data due to this calibration mistake.   It situation was not completely remedied until March 17th.  </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srcRect b="22508"/>
          <a:stretch>
            <a:fillRect/>
          </a:stretch>
        </p:blipFill>
        <p:spPr bwMode="auto">
          <a:xfrm>
            <a:off x="4751388" y="1183575"/>
            <a:ext cx="4057650" cy="5026025"/>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7" name="Picture 3"/>
          <p:cNvPicPr>
            <a:picLocks noChangeAspect="1"/>
          </p:cNvPicPr>
          <p:nvPr/>
        </p:nvPicPr>
        <p:blipFill>
          <a:blip r:embed="rId3" cstate="screen"/>
          <a:srcRect b="23260"/>
          <a:stretch>
            <a:fillRect/>
          </a:stretch>
        </p:blipFill>
        <p:spPr bwMode="auto">
          <a:xfrm>
            <a:off x="304800" y="1183575"/>
            <a:ext cx="4099055" cy="5029200"/>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8" name="TextBox 4"/>
          <p:cNvSpPr txBox="1">
            <a:spLocks noChangeArrowheads="1"/>
          </p:cNvSpPr>
          <p:nvPr/>
        </p:nvSpPr>
        <p:spPr bwMode="auto">
          <a:xfrm>
            <a:off x="331788" y="6172200"/>
            <a:ext cx="4038600" cy="369332"/>
          </a:xfrm>
          <a:prstGeom prst="rect">
            <a:avLst/>
          </a:prstGeom>
          <a:noFill/>
          <a:ln w="9525">
            <a:noFill/>
            <a:miter lim="800000"/>
            <a:headEnd/>
            <a:tailEnd/>
          </a:ln>
        </p:spPr>
        <p:txBody>
          <a:bodyPr wrap="square">
            <a:spAutoFit/>
          </a:bodyPr>
          <a:lstStyle/>
          <a:p>
            <a:pPr algn="ctr"/>
            <a:r>
              <a:rPr lang="en-US" dirty="0"/>
              <a:t>Beginning of the anomaly</a:t>
            </a:r>
          </a:p>
        </p:txBody>
      </p:sp>
      <p:sp>
        <p:nvSpPr>
          <p:cNvPr id="9" name="TextBox 8"/>
          <p:cNvSpPr txBox="1">
            <a:spLocks noChangeArrowheads="1"/>
          </p:cNvSpPr>
          <p:nvPr/>
        </p:nvSpPr>
        <p:spPr bwMode="auto">
          <a:xfrm>
            <a:off x="4751388" y="6172200"/>
            <a:ext cx="4038600" cy="369332"/>
          </a:xfrm>
          <a:prstGeom prst="rect">
            <a:avLst/>
          </a:prstGeom>
          <a:noFill/>
          <a:ln w="9525">
            <a:noFill/>
            <a:miter lim="800000"/>
            <a:headEnd/>
            <a:tailEnd/>
          </a:ln>
        </p:spPr>
        <p:txBody>
          <a:bodyPr wrap="square">
            <a:spAutoFit/>
          </a:bodyPr>
          <a:lstStyle/>
          <a:p>
            <a:pPr algn="ctr"/>
            <a:r>
              <a:rPr lang="en-US" dirty="0"/>
              <a:t>Encompassing the anomaly</a:t>
            </a:r>
          </a:p>
        </p:txBody>
      </p:sp>
      <p:sp>
        <p:nvSpPr>
          <p:cNvPr id="10" name="Title 9"/>
          <p:cNvSpPr>
            <a:spLocks noGrp="1"/>
          </p:cNvSpPr>
          <p:nvPr>
            <p:ph type="title"/>
          </p:nvPr>
        </p:nvSpPr>
        <p:spPr>
          <a:xfrm>
            <a:off x="457200" y="274638"/>
            <a:ext cx="8229600" cy="792162"/>
          </a:xfrm>
        </p:spPr>
        <p:txBody>
          <a:bodyPr>
            <a:noAutofit/>
          </a:bodyPr>
          <a:lstStyle/>
          <a:p>
            <a:r>
              <a:rPr lang="en-US" sz="3200" dirty="0" smtClean="0">
                <a:latin typeface="Calibri" pitchFamily="34" charset="0"/>
              </a:rPr>
              <a:t>GOES-15 Imager Calibration Anomaly </a:t>
            </a:r>
            <a:r>
              <a:rPr lang="en-US" sz="3200" dirty="0" smtClean="0">
                <a:solidFill>
                  <a:srgbClr val="FF0000"/>
                </a:solidFill>
                <a:latin typeface="Calibri" pitchFamily="34" charset="0"/>
              </a:rPr>
              <a:t>[ORB]</a:t>
            </a:r>
            <a:r>
              <a:rPr lang="en-US" sz="3200" dirty="0" smtClean="0">
                <a:latin typeface="Calibri" pitchFamily="34" charset="0"/>
              </a:rPr>
              <a:t/>
            </a:r>
            <a:br>
              <a:rPr lang="en-US" sz="3200" dirty="0" smtClean="0">
                <a:latin typeface="Calibri" pitchFamily="34" charset="0"/>
              </a:rPr>
            </a:br>
            <a:r>
              <a:rPr lang="en-US" sz="3200" dirty="0" smtClean="0">
                <a:latin typeface="Calibri" pitchFamily="34" charset="0"/>
              </a:rPr>
              <a:t>(monitored by ECMWF)</a:t>
            </a:r>
            <a:endParaRPr lang="en-US" sz="32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600" dirty="0" smtClean="0"/>
              <a:t>GOES-15 outage in March 21-23, 2012 </a:t>
            </a:r>
            <a:r>
              <a:rPr lang="en-US" sz="3600" dirty="0" smtClean="0">
                <a:solidFill>
                  <a:srgbClr val="FF0000"/>
                </a:solidFill>
              </a:rPr>
              <a:t>[ORB]</a:t>
            </a:r>
            <a:endParaRPr lang="en-US" sz="3600" dirty="0">
              <a:solidFill>
                <a:srgbClr val="FF0000"/>
              </a:solidFill>
            </a:endParaRPr>
          </a:p>
        </p:txBody>
      </p:sp>
      <p:sp>
        <p:nvSpPr>
          <p:cNvPr id="3" name="Content Placeholder 2"/>
          <p:cNvSpPr>
            <a:spLocks noGrp="1"/>
          </p:cNvSpPr>
          <p:nvPr>
            <p:ph idx="1"/>
          </p:nvPr>
        </p:nvSpPr>
        <p:spPr>
          <a:xfrm>
            <a:off x="609600" y="990600"/>
            <a:ext cx="8001000" cy="5867400"/>
          </a:xfrm>
        </p:spPr>
        <p:txBody>
          <a:bodyPr>
            <a:noAutofit/>
          </a:bodyPr>
          <a:lstStyle/>
          <a:p>
            <a:pPr>
              <a:buNone/>
            </a:pPr>
            <a:r>
              <a:rPr lang="en-US" sz="2000" b="1" dirty="0" smtClean="0"/>
              <a:t>Event:  </a:t>
            </a:r>
            <a:r>
              <a:rPr lang="en-US" sz="2000" dirty="0" smtClean="0"/>
              <a:t>GOES15 failed to sun acquisition mode during a momentum dump following the yaw-flip maneuver (fault trip #1) and again during recovery, detecting a low state of charge (fault trip #2)</a:t>
            </a:r>
          </a:p>
          <a:p>
            <a:pPr>
              <a:buNone/>
            </a:pPr>
            <a:r>
              <a:rPr lang="en-US" sz="2000" b="1" dirty="0" smtClean="0"/>
              <a:t>Date/Time of Events:	</a:t>
            </a:r>
            <a:endParaRPr lang="en-US" sz="2000" dirty="0" smtClean="0"/>
          </a:p>
          <a:p>
            <a:pPr lvl="2"/>
            <a:r>
              <a:rPr lang="en-US" sz="2000" dirty="0" smtClean="0"/>
              <a:t>2048z, Wednesday, March 21 (Day 81)  -Fault trip #1</a:t>
            </a:r>
          </a:p>
          <a:p>
            <a:pPr lvl="2"/>
            <a:r>
              <a:rPr lang="en-US" sz="2000" dirty="0" smtClean="0"/>
              <a:t>1006z, Thursday, March22 (Day 82) – Fault trip #2</a:t>
            </a:r>
            <a:r>
              <a:rPr lang="en-US" sz="2000" b="1" dirty="0" smtClean="0"/>
              <a:t>	</a:t>
            </a:r>
            <a:endParaRPr lang="en-US" sz="2000" dirty="0" smtClean="0"/>
          </a:p>
          <a:p>
            <a:pPr lvl="2"/>
            <a:r>
              <a:rPr lang="en-US" sz="2000" dirty="0" smtClean="0"/>
              <a:t>2017z, Friday, March 23 (Day 83) – return to normal data operations</a:t>
            </a:r>
          </a:p>
          <a:p>
            <a:pPr>
              <a:buNone/>
            </a:pPr>
            <a:r>
              <a:rPr lang="en-US" sz="2000" b="1" dirty="0" smtClean="0"/>
              <a:t>Impact:  </a:t>
            </a:r>
            <a:r>
              <a:rPr lang="en-US" sz="2000" dirty="0" smtClean="0"/>
              <a:t>Spacecraft (s/c) went from earth point mode to sun acquisition mode due to two different faults.  Loss of all GOES15 data for almost 48 hours</a:t>
            </a:r>
          </a:p>
          <a:p>
            <a:pPr>
              <a:buNone/>
            </a:pPr>
            <a:r>
              <a:rPr lang="en-US" sz="2000" b="1" dirty="0" smtClean="0"/>
              <a:t>Major Cause:	</a:t>
            </a:r>
            <a:endParaRPr lang="en-US" sz="2000" dirty="0" smtClean="0"/>
          </a:p>
          <a:p>
            <a:pPr lvl="0"/>
            <a:r>
              <a:rPr lang="en-US" sz="2000" u="sng" dirty="0" smtClean="0"/>
              <a:t>Fault Trip #1</a:t>
            </a:r>
            <a:r>
              <a:rPr lang="en-US" sz="2000" dirty="0" smtClean="0"/>
              <a:t> - Orbital and Attitude Tracking System (OATS) error in calculation of ECI-to-Body direction cosine matrix.</a:t>
            </a:r>
          </a:p>
          <a:p>
            <a:pPr lvl="0"/>
            <a:r>
              <a:rPr lang="en-US" sz="2000" u="sng" dirty="0" smtClean="0"/>
              <a:t>Fault Trip #2 </a:t>
            </a:r>
            <a:r>
              <a:rPr lang="en-US" sz="2000" dirty="0" smtClean="0"/>
              <a:t>– Error in the STOL Proc ZWEBCMCHGRAT, thus the s/c was not commanded to “High Charge” while going through eclipse.</a:t>
            </a:r>
          </a:p>
          <a:p>
            <a:endParaRPr lang="en-US" sz="2000" dirty="0" smtClean="0">
              <a:solidFill>
                <a:schemeClr val="bg1"/>
              </a:solidFill>
            </a:endParaRPr>
          </a:p>
          <a:p>
            <a:pPr marL="0" indent="0">
              <a:buNone/>
            </a:pPr>
            <a:endParaRPr lang="en-US" sz="2000" dirty="0">
              <a:solidFill>
                <a:schemeClr val="bg1"/>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600" dirty="0" smtClean="0"/>
              <a:t>GOES-15 outage in March 21-23, 2012 </a:t>
            </a:r>
            <a:r>
              <a:rPr lang="en-US" sz="3600" dirty="0" smtClean="0">
                <a:solidFill>
                  <a:srgbClr val="FF0000"/>
                </a:solidFill>
              </a:rPr>
              <a:t>[ORB]</a:t>
            </a:r>
            <a:endParaRPr lang="en-US" sz="3600" dirty="0">
              <a:solidFill>
                <a:srgbClr val="FF0000"/>
              </a:solidFill>
            </a:endParaRPr>
          </a:p>
        </p:txBody>
      </p:sp>
      <p:sp>
        <p:nvSpPr>
          <p:cNvPr id="3" name="Content Placeholder 2"/>
          <p:cNvSpPr>
            <a:spLocks noGrp="1"/>
          </p:cNvSpPr>
          <p:nvPr>
            <p:ph idx="1"/>
          </p:nvPr>
        </p:nvSpPr>
        <p:spPr>
          <a:xfrm>
            <a:off x="609600" y="990600"/>
            <a:ext cx="8001000" cy="5867400"/>
          </a:xfrm>
        </p:spPr>
        <p:txBody>
          <a:bodyPr>
            <a:noAutofit/>
          </a:bodyPr>
          <a:lstStyle/>
          <a:p>
            <a:pPr>
              <a:buNone/>
            </a:pPr>
            <a:r>
              <a:rPr lang="en-US" sz="2000" b="1" dirty="0" smtClean="0"/>
              <a:t>Contributing Factors:</a:t>
            </a:r>
            <a:endParaRPr lang="en-US" sz="2000" dirty="0" smtClean="0"/>
          </a:p>
          <a:p>
            <a:pPr lvl="0"/>
            <a:r>
              <a:rPr lang="en-US" sz="2000" dirty="0" smtClean="0"/>
              <a:t>Antenna swap during the momentum dump slowed the recognition of the problem.</a:t>
            </a:r>
          </a:p>
          <a:p>
            <a:pPr lvl="0"/>
            <a:r>
              <a:rPr lang="en-US" sz="2000" dirty="0" smtClean="0"/>
              <a:t>GOES 15 did not get a full check-out during Post Launch Testing (PLT). It was never put into storage mode and a storage mode database was never created.  The STOL Proc error might have been prevented and the recovery process would have been quicker with the storage data base.</a:t>
            </a:r>
          </a:p>
          <a:p>
            <a:pPr>
              <a:buNone/>
            </a:pPr>
            <a:r>
              <a:rPr lang="en-US" sz="2000" b="1" dirty="0" smtClean="0"/>
              <a:t>Note</a:t>
            </a:r>
            <a:endParaRPr lang="en-US" sz="2000" dirty="0" smtClean="0"/>
          </a:p>
          <a:p>
            <a:r>
              <a:rPr lang="en-US" sz="2000" dirty="0" smtClean="0"/>
              <a:t>This momentum dump just happened to be near the 24 hour mark since the yaw-flip maneuver which </a:t>
            </a:r>
            <a:r>
              <a:rPr lang="en-US" sz="2000" i="1" dirty="0" smtClean="0"/>
              <a:t>might</a:t>
            </a:r>
            <a:r>
              <a:rPr lang="en-US" sz="2000" dirty="0" smtClean="0"/>
              <a:t> have been the reason the OATS solution was incorrect.  This was the 11</a:t>
            </a:r>
            <a:r>
              <a:rPr lang="en-US" sz="2000" baseline="30000" dirty="0" smtClean="0"/>
              <a:t>th</a:t>
            </a:r>
            <a:r>
              <a:rPr lang="en-US" sz="2000" dirty="0" smtClean="0"/>
              <a:t> yaw flip maneuver of the NOP series, the 7</a:t>
            </a:r>
            <a:r>
              <a:rPr lang="en-US" sz="2000" baseline="30000" dirty="0" smtClean="0"/>
              <a:t>th</a:t>
            </a:r>
            <a:r>
              <a:rPr lang="en-US" sz="2000" dirty="0" smtClean="0"/>
              <a:t> for GOES 15, but the first at its new location at 135’ west longitude.  Thus, it was the first time the maneuver occurred at the same time of day as the momentum dump during the housekeeping period. This needs further research to find the actual source of the error (Action Item #1, below).</a:t>
            </a:r>
          </a:p>
          <a:p>
            <a:pPr lvl="0"/>
            <a:endParaRPr lang="en-US" sz="2000" dirty="0" smtClean="0"/>
          </a:p>
          <a:p>
            <a:endParaRPr lang="en-US" sz="2000" dirty="0" smtClean="0">
              <a:solidFill>
                <a:schemeClr val="bg1"/>
              </a:solidFill>
            </a:endParaRPr>
          </a:p>
          <a:p>
            <a:pPr marL="0" indent="0">
              <a:buNone/>
            </a:pPr>
            <a:endParaRPr lang="en-US" sz="2000" dirty="0">
              <a:solidFill>
                <a:schemeClr val="bg1"/>
              </a:solidFill>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March Anomaly Communications </a:t>
            </a:r>
            <a:r>
              <a:rPr lang="en-US" dirty="0" smtClean="0">
                <a:solidFill>
                  <a:srgbClr val="FF0000"/>
                </a:solidFill>
              </a:rPr>
              <a:t>[ORB]</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Shortfalls identified in the prior two March Anomalies resulted in a separate Help Desk &amp; User Services ORB</a:t>
            </a:r>
          </a:p>
          <a:p>
            <a:r>
              <a:rPr lang="en-US" dirty="0" smtClean="0"/>
              <a:t>The ESPC notifications, User Services Outreach, and Procedures for email contingencies were investigated and actions were taken to remedy shortfalls</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GOES Maneuvers, Eclipse Season, SLZs, and Schedules</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GOES Maneuvers and Schedules</a:t>
            </a:r>
            <a:endParaRPr lang="en-US" dirty="0"/>
          </a:p>
        </p:txBody>
      </p:sp>
      <p:sp>
        <p:nvSpPr>
          <p:cNvPr id="28676" name="Content Placeholder 4"/>
          <p:cNvSpPr>
            <a:spLocks noGrp="1"/>
          </p:cNvSpPr>
          <p:nvPr>
            <p:ph idx="1"/>
          </p:nvPr>
        </p:nvSpPr>
        <p:spPr/>
        <p:txBody>
          <a:bodyPr>
            <a:normAutofit fontScale="85000" lnSpcReduction="20000"/>
          </a:bodyPr>
          <a:lstStyle/>
          <a:p>
            <a:r>
              <a:rPr lang="en-US" sz="2600" dirty="0" smtClean="0">
                <a:solidFill>
                  <a:schemeClr val="tx1"/>
                </a:solidFill>
              </a:rPr>
              <a:t>Successful orbital keeping maneuvers  this year</a:t>
            </a:r>
          </a:p>
          <a:p>
            <a:pPr lvl="1"/>
            <a:r>
              <a:rPr lang="en-US" sz="2600" dirty="0" smtClean="0">
                <a:solidFill>
                  <a:schemeClr val="tx1"/>
                </a:solidFill>
              </a:rPr>
              <a:t>GOES-13 E/W on May 1</a:t>
            </a:r>
            <a:r>
              <a:rPr lang="en-US" sz="2600" dirty="0" smtClean="0"/>
              <a:t>, 2012 (15-30 minute impact)</a:t>
            </a:r>
            <a:endParaRPr lang="en-US" sz="2600" dirty="0" smtClean="0">
              <a:solidFill>
                <a:schemeClr val="tx1"/>
              </a:solidFill>
            </a:endParaRPr>
          </a:p>
          <a:p>
            <a:pPr lvl="1"/>
            <a:r>
              <a:rPr lang="en-US" sz="2600" dirty="0" smtClean="0">
                <a:solidFill>
                  <a:schemeClr val="tx1"/>
                </a:solidFill>
              </a:rPr>
              <a:t>GOES-12 E/W on April 11, 2012 (12 hour impact)</a:t>
            </a:r>
          </a:p>
          <a:p>
            <a:pPr lvl="1"/>
            <a:r>
              <a:rPr lang="en-US" sz="2600" dirty="0" smtClean="0">
                <a:solidFill>
                  <a:schemeClr val="tx1"/>
                </a:solidFill>
              </a:rPr>
              <a:t>GOES-15 E/W on April 10</a:t>
            </a:r>
            <a:r>
              <a:rPr lang="en-US" sz="2600" dirty="0" smtClean="0"/>
              <a:t>, 2012 (15-30 minute impact)</a:t>
            </a:r>
            <a:endParaRPr lang="en-US" sz="2600" dirty="0" smtClean="0">
              <a:solidFill>
                <a:schemeClr val="tx1"/>
              </a:solidFill>
            </a:endParaRPr>
          </a:p>
          <a:p>
            <a:pPr lvl="1"/>
            <a:r>
              <a:rPr lang="en-US" sz="2600" dirty="0" smtClean="0">
                <a:solidFill>
                  <a:schemeClr val="tx1"/>
                </a:solidFill>
              </a:rPr>
              <a:t>GOES-13 E/W on March 6, 2012</a:t>
            </a:r>
            <a:r>
              <a:rPr lang="en-US" sz="2600" dirty="0" smtClean="0"/>
              <a:t> (15-30 minute impact)</a:t>
            </a:r>
            <a:endParaRPr lang="en-US" sz="2600" dirty="0" smtClean="0">
              <a:solidFill>
                <a:schemeClr val="tx1"/>
              </a:solidFill>
            </a:endParaRPr>
          </a:p>
          <a:p>
            <a:pPr lvl="1"/>
            <a:r>
              <a:rPr lang="en-US" sz="2600" dirty="0" smtClean="0">
                <a:solidFill>
                  <a:schemeClr val="tx1"/>
                </a:solidFill>
              </a:rPr>
              <a:t>GOES-13 N/S on February 21, 2012 (~2 hour impact for N/S)</a:t>
            </a:r>
          </a:p>
          <a:p>
            <a:pPr lvl="1"/>
            <a:r>
              <a:rPr lang="en-US" sz="2600" dirty="0" smtClean="0">
                <a:solidFill>
                  <a:schemeClr val="tx1"/>
                </a:solidFill>
              </a:rPr>
              <a:t>GOES-12 E/W on January 25-26, 2012 </a:t>
            </a:r>
            <a:r>
              <a:rPr lang="en-US" sz="2600" dirty="0" smtClean="0"/>
              <a:t>(12 hour impact)</a:t>
            </a:r>
            <a:endParaRPr lang="en-US" sz="2600" dirty="0" smtClean="0">
              <a:solidFill>
                <a:schemeClr val="tx1"/>
              </a:solidFill>
            </a:endParaRPr>
          </a:p>
          <a:p>
            <a:pPr lvl="1"/>
            <a:r>
              <a:rPr lang="en-US" sz="2600" dirty="0" smtClean="0">
                <a:solidFill>
                  <a:schemeClr val="tx1"/>
                </a:solidFill>
              </a:rPr>
              <a:t>GOES-15 E/W on January 25, 2012</a:t>
            </a:r>
            <a:r>
              <a:rPr lang="en-US" sz="2600" dirty="0" smtClean="0"/>
              <a:t> (15-30 minute impact)</a:t>
            </a:r>
            <a:endParaRPr lang="en-US" sz="2600" dirty="0" smtClean="0">
              <a:solidFill>
                <a:schemeClr val="tx1"/>
              </a:solidFill>
            </a:endParaRPr>
          </a:p>
          <a:p>
            <a:endParaRPr lang="en-US" sz="2600" dirty="0" smtClean="0">
              <a:solidFill>
                <a:schemeClr val="tx1"/>
              </a:solidFill>
            </a:endParaRPr>
          </a:p>
          <a:p>
            <a:r>
              <a:rPr lang="en-US" sz="2600" dirty="0" smtClean="0">
                <a:solidFill>
                  <a:schemeClr val="tx1"/>
                </a:solidFill>
              </a:rPr>
              <a:t>The Spring eclipse schedule (1/31-4/28) has passed, but the Fall eclipse schedule with shifted frames, keep out zones, and stray light recovery periods will be distributed &amp; posted August, 2012</a:t>
            </a:r>
          </a:p>
          <a:p>
            <a:pPr lvl="1"/>
            <a:r>
              <a:rPr lang="en-US" sz="2100" dirty="0" smtClean="0">
                <a:solidFill>
                  <a:schemeClr val="tx1"/>
                </a:solidFill>
                <a:hlinkClick r:id="rId3"/>
              </a:rPr>
              <a:t>http://www.ospo.noaa.gov/Operations/GOES/eclipse.html</a:t>
            </a:r>
            <a:endParaRPr lang="en-US" sz="2300" dirty="0" smtClean="0">
              <a:solidFill>
                <a:schemeClr val="tx1"/>
              </a:solidFill>
            </a:endParaRPr>
          </a:p>
          <a:p>
            <a:endParaRPr lang="en-US" sz="2600" dirty="0" smtClean="0">
              <a:solidFill>
                <a:schemeClr val="tx1"/>
              </a:solidFill>
            </a:endParaRPr>
          </a:p>
          <a:p>
            <a:endParaRPr lang="en-US" sz="2600" dirty="0" smtClean="0">
              <a:solidFill>
                <a:schemeClr val="tx1"/>
              </a:solidFill>
            </a:endParaRPr>
          </a:p>
          <a:p>
            <a:endParaRPr lang="en-US" sz="2600" dirty="0" smtClean="0">
              <a:solidFill>
                <a:schemeClr val="tx1"/>
              </a:solidFill>
            </a:endParaRPr>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1"/>
            <a:ext cx="9144000" cy="990599"/>
          </a:xfrm>
        </p:spPr>
        <p:txBody>
          <a:bodyPr/>
          <a:lstStyle/>
          <a:p>
            <a:pPr algn="ctr"/>
            <a:r>
              <a:rPr lang="en-US" dirty="0" smtClean="0"/>
              <a:t>GOES Eclipse Season</a:t>
            </a:r>
            <a:endParaRPr lang="en-US" sz="2000" dirty="0" smtClean="0"/>
          </a:p>
        </p:txBody>
      </p:sp>
      <p:sp>
        <p:nvSpPr>
          <p:cNvPr id="7" name="Content Placeholder 6"/>
          <p:cNvSpPr>
            <a:spLocks noGrp="1"/>
          </p:cNvSpPr>
          <p:nvPr>
            <p:ph idx="1"/>
          </p:nvPr>
        </p:nvSpPr>
        <p:spPr>
          <a:xfrm>
            <a:off x="609299" y="914401"/>
            <a:ext cx="8534702" cy="5309592"/>
          </a:xfrm>
        </p:spPr>
        <p:txBody>
          <a:bodyPr>
            <a:normAutofit lnSpcReduction="10000"/>
          </a:bodyPr>
          <a:lstStyle/>
          <a:p>
            <a:pPr>
              <a:defRPr/>
            </a:pPr>
            <a:r>
              <a:rPr lang="en-US" sz="2000" dirty="0" smtClean="0">
                <a:latin typeface="+mj-lt"/>
              </a:rPr>
              <a:t>GOES solar panels are blocked from sunlight up to 72 minutes/day</a:t>
            </a:r>
          </a:p>
          <a:p>
            <a:pPr lvl="1">
              <a:defRPr/>
            </a:pPr>
            <a:r>
              <a:rPr lang="en-US" sz="1800" dirty="0" smtClean="0">
                <a:latin typeface="+mj-lt"/>
              </a:rPr>
              <a:t>Insufficient power for instruments on GOES-12 causes prolonged frame outages</a:t>
            </a:r>
          </a:p>
          <a:p>
            <a:pPr lvl="1">
              <a:defRPr/>
            </a:pPr>
            <a:r>
              <a:rPr lang="en-US" sz="1800" dirty="0" smtClean="0">
                <a:latin typeface="+mj-lt"/>
              </a:rPr>
              <a:t>Cannot image for up to 3 hours during daily eclipse on GOES-12</a:t>
            </a:r>
          </a:p>
          <a:p>
            <a:pPr>
              <a:defRPr/>
            </a:pPr>
            <a:r>
              <a:rPr lang="en-US" sz="2000" dirty="0" smtClean="0">
                <a:latin typeface="+mj-lt"/>
              </a:rPr>
              <a:t>Midwest thunderstorms occur during Vernal Equinox</a:t>
            </a:r>
          </a:p>
          <a:p>
            <a:pPr>
              <a:defRPr/>
            </a:pPr>
            <a:r>
              <a:rPr lang="en-US" sz="2000" dirty="0" smtClean="0">
                <a:latin typeface="+mj-lt"/>
              </a:rPr>
              <a:t>Hurricane season occurs during Autumnal Equinox</a:t>
            </a:r>
          </a:p>
          <a:p>
            <a:pPr>
              <a:defRPr/>
            </a:pPr>
            <a:endParaRPr lang="en-US" sz="2000" dirty="0" smtClean="0">
              <a:latin typeface="+mj-lt"/>
            </a:endParaRPr>
          </a:p>
          <a:p>
            <a:pPr>
              <a:defRPr/>
            </a:pPr>
            <a:endParaRPr lang="en-US" sz="2000" dirty="0" smtClean="0">
              <a:latin typeface="+mj-lt"/>
            </a:endParaRPr>
          </a:p>
          <a:p>
            <a:pPr>
              <a:defRPr/>
            </a:pPr>
            <a:endParaRPr lang="en-US" sz="2000" dirty="0" smtClean="0">
              <a:latin typeface="+mj-lt"/>
            </a:endParaRPr>
          </a:p>
          <a:p>
            <a:pPr>
              <a:defRPr/>
            </a:pPr>
            <a:endParaRPr lang="en-US" sz="2000" dirty="0" smtClean="0">
              <a:latin typeface="+mj-lt"/>
            </a:endParaRPr>
          </a:p>
          <a:p>
            <a:pPr>
              <a:defRPr/>
            </a:pPr>
            <a:endParaRPr lang="en-US" sz="2000" dirty="0" smtClean="0">
              <a:latin typeface="+mj-lt"/>
            </a:endParaRPr>
          </a:p>
          <a:p>
            <a:pPr>
              <a:defRPr/>
            </a:pPr>
            <a:endParaRPr lang="en-US" sz="2000" dirty="0" smtClean="0">
              <a:latin typeface="+mj-lt"/>
            </a:endParaRPr>
          </a:p>
          <a:p>
            <a:pPr>
              <a:defRPr/>
            </a:pPr>
            <a:endParaRPr lang="en-US" sz="2000" dirty="0" smtClean="0">
              <a:latin typeface="+mj-lt"/>
            </a:endParaRPr>
          </a:p>
          <a:p>
            <a:pPr>
              <a:defRPr/>
            </a:pPr>
            <a:endParaRPr lang="en-US" sz="2000" dirty="0" smtClean="0">
              <a:latin typeface="+mj-lt"/>
            </a:endParaRPr>
          </a:p>
          <a:p>
            <a:pPr>
              <a:defRPr/>
            </a:pPr>
            <a:endParaRPr lang="en-US" sz="2000" dirty="0" smtClean="0"/>
          </a:p>
          <a:p>
            <a:pPr>
              <a:defRPr/>
            </a:pPr>
            <a:r>
              <a:rPr lang="en-US" sz="2000" dirty="0" smtClean="0"/>
              <a:t>GOES-12, as well as GOES 13/14/15 are susceptible to stray light intrusion as the satellite passes in and out of the eclipse</a:t>
            </a:r>
          </a:p>
        </p:txBody>
      </p:sp>
      <p:pic>
        <p:nvPicPr>
          <p:cNvPr id="34822" name="Picture 12" descr="Picture2.png"/>
          <p:cNvPicPr>
            <a:picLocks noChangeAspect="1"/>
          </p:cNvPicPr>
          <p:nvPr/>
        </p:nvPicPr>
        <p:blipFill>
          <a:blip r:embed="rId3" cstate="screen"/>
          <a:srcRect/>
          <a:stretch>
            <a:fillRect/>
          </a:stretch>
        </p:blipFill>
        <p:spPr bwMode="auto">
          <a:xfrm>
            <a:off x="1132114" y="2563875"/>
            <a:ext cx="6781800" cy="2974975"/>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29701" name="Rectangle 7"/>
          <p:cNvSpPr>
            <a:spLocks noChangeArrowheads="1"/>
          </p:cNvSpPr>
          <p:nvPr/>
        </p:nvSpPr>
        <p:spPr bwMode="auto">
          <a:xfrm>
            <a:off x="0" y="6324600"/>
            <a:ext cx="9144000" cy="338546"/>
          </a:xfrm>
          <a:prstGeom prst="rect">
            <a:avLst/>
          </a:prstGeom>
          <a:noFill/>
          <a:ln w="9525">
            <a:noFill/>
            <a:miter lim="800000"/>
            <a:headEnd/>
            <a:tailEnd/>
          </a:ln>
        </p:spPr>
        <p:txBody>
          <a:bodyPr wrap="square" lIns="91432" tIns="45716" rIns="91432" bIns="45716">
            <a:spAutoFit/>
          </a:bodyPr>
          <a:lstStyle/>
          <a:p>
            <a:pPr algn="ctr"/>
            <a:r>
              <a:rPr lang="en-US" sz="1600" dirty="0"/>
              <a:t>http://www.ssd.noaa.gov/PS/SATS/eclipse.html</a:t>
            </a:r>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itle 1"/>
          <p:cNvSpPr>
            <a:spLocks noGrp="1"/>
          </p:cNvSpPr>
          <p:nvPr>
            <p:ph type="title"/>
          </p:nvPr>
        </p:nvSpPr>
        <p:spPr>
          <a:xfrm>
            <a:off x="457200" y="152400"/>
            <a:ext cx="8229600" cy="792162"/>
          </a:xfrm>
        </p:spPr>
        <p:txBody>
          <a:bodyPr/>
          <a:lstStyle/>
          <a:p>
            <a:pPr algn="ctr"/>
            <a:r>
              <a:rPr lang="en-US" dirty="0" smtClean="0"/>
              <a:t>Stray Light Correction (SLC)</a:t>
            </a:r>
          </a:p>
        </p:txBody>
      </p:sp>
      <p:sp>
        <p:nvSpPr>
          <p:cNvPr id="13" name="Content Placeholder 12"/>
          <p:cNvSpPr>
            <a:spLocks noGrp="1"/>
          </p:cNvSpPr>
          <p:nvPr>
            <p:ph idx="1"/>
          </p:nvPr>
        </p:nvSpPr>
        <p:spPr>
          <a:xfrm>
            <a:off x="457200" y="914400"/>
            <a:ext cx="8229600" cy="5135563"/>
          </a:xfrm>
        </p:spPr>
        <p:txBody>
          <a:bodyPr>
            <a:noAutofit/>
          </a:bodyPr>
          <a:lstStyle/>
          <a:p>
            <a:pPr lvl="0"/>
            <a:r>
              <a:rPr lang="en-US" sz="2200" dirty="0" smtClean="0">
                <a:solidFill>
                  <a:srgbClr val="000000"/>
                </a:solidFill>
                <a:latin typeface="Calibri" pitchFamily="34" charset="0"/>
                <a:cs typeface="Arial" pitchFamily="34" charset="0"/>
              </a:rPr>
              <a:t>GOES-13/14/15 imagers and sounders are capable of scanning the sun without health and safety issues</a:t>
            </a:r>
          </a:p>
          <a:p>
            <a:pPr lvl="0"/>
            <a:r>
              <a:rPr lang="en-US" sz="2200" dirty="0" smtClean="0">
                <a:solidFill>
                  <a:srgbClr val="000000"/>
                </a:solidFill>
                <a:latin typeface="Calibri" pitchFamily="34" charset="0"/>
                <a:cs typeface="Arial" pitchFamily="34" charset="0"/>
              </a:rPr>
              <a:t>However, imaging within 6 degrees must be canceled or replaced due to intolerable sun intrusion</a:t>
            </a:r>
          </a:p>
          <a:p>
            <a:pPr lvl="0"/>
            <a:r>
              <a:rPr lang="en-US" sz="2200" dirty="0" smtClean="0">
                <a:solidFill>
                  <a:srgbClr val="000000"/>
                </a:solidFill>
                <a:latin typeface="Calibri" pitchFamily="34" charset="0"/>
                <a:cs typeface="Arial" pitchFamily="34" charset="0"/>
              </a:rPr>
              <a:t>The annual loss is equivalent to 6 days of imaging</a:t>
            </a:r>
          </a:p>
          <a:p>
            <a:pPr lvl="0"/>
            <a:r>
              <a:rPr lang="en-US" sz="2200" dirty="0" smtClean="0">
                <a:solidFill>
                  <a:srgbClr val="000000"/>
                </a:solidFill>
                <a:latin typeface="Calibri" pitchFamily="34" charset="0"/>
                <a:cs typeface="Arial" pitchFamily="34" charset="0"/>
              </a:rPr>
              <a:t>ITT </a:t>
            </a:r>
            <a:r>
              <a:rPr lang="en-US" sz="2200" dirty="0" err="1" smtClean="0">
                <a:solidFill>
                  <a:srgbClr val="000000"/>
                </a:solidFill>
                <a:latin typeface="Calibri" pitchFamily="34" charset="0"/>
                <a:cs typeface="Arial" pitchFamily="34" charset="0"/>
              </a:rPr>
              <a:t>Exelis</a:t>
            </a:r>
            <a:r>
              <a:rPr lang="en-US" sz="2200" dirty="0" smtClean="0">
                <a:solidFill>
                  <a:srgbClr val="000000"/>
                </a:solidFill>
                <a:latin typeface="Calibri" pitchFamily="34" charset="0"/>
                <a:cs typeface="Arial" pitchFamily="34" charset="0"/>
              </a:rPr>
              <a:t> has characterized the effect of the sun intrusion and developed a correction algorithm to claim &gt;95% of lost images</a:t>
            </a:r>
          </a:p>
          <a:p>
            <a:pPr lvl="0"/>
            <a:r>
              <a:rPr lang="en-US" sz="2200" dirty="0" smtClean="0">
                <a:solidFill>
                  <a:srgbClr val="000000"/>
                </a:solidFill>
                <a:latin typeface="Calibri" pitchFamily="34" charset="0"/>
                <a:cs typeface="Arial" pitchFamily="34" charset="0"/>
              </a:rPr>
              <a:t>SLC is Operational on GOES-13 as of Feb 22, 2012</a:t>
            </a:r>
          </a:p>
          <a:p>
            <a:pPr lvl="0"/>
            <a:r>
              <a:rPr lang="en-US" sz="2200" dirty="0" smtClean="0">
                <a:solidFill>
                  <a:srgbClr val="000000"/>
                </a:solidFill>
                <a:latin typeface="Calibri" pitchFamily="34" charset="0"/>
                <a:cs typeface="Arial" pitchFamily="34" charset="0"/>
              </a:rPr>
              <a:t>Algorithm promotion to GOES-15 is planned for the Fall of 2012</a:t>
            </a:r>
            <a:endParaRPr lang="en-US" sz="2200" dirty="0" smtClean="0"/>
          </a:p>
          <a:p>
            <a:endParaRPr lang="en-US" sz="2200" dirty="0"/>
          </a:p>
        </p:txBody>
      </p:sp>
      <p:pic>
        <p:nvPicPr>
          <p:cNvPr id="30725" name="Picture 10" descr="SL_4PAN_255_B2"/>
          <p:cNvPicPr>
            <a:picLocks noGrp="1" noChangeAspect="1"/>
          </p:cNvPicPr>
          <p:nvPr isPhoto="1"/>
        </p:nvPicPr>
        <p:blipFill>
          <a:blip r:embed="rId3" cstate="screen"/>
          <a:srcRect l="221" t="5556" b="61111"/>
          <a:stretch>
            <a:fillRect/>
          </a:stretch>
        </p:blipFill>
        <p:spPr bwMode="auto">
          <a:xfrm>
            <a:off x="1599596" y="4488656"/>
            <a:ext cx="6052155" cy="2019598"/>
          </a:xfrm>
          <a:prstGeom prst="rect">
            <a:avLst/>
          </a:prstGeom>
          <a:noFill/>
          <a:ln w="9525">
            <a:noFill/>
            <a:miter lim="800000"/>
            <a:headEnd/>
            <a:tailEnd/>
          </a:ln>
        </p:spPr>
      </p:pic>
      <p:sp>
        <p:nvSpPr>
          <p:cNvPr id="8" name="Rectangle 7"/>
          <p:cNvSpPr/>
          <p:nvPr/>
        </p:nvSpPr>
        <p:spPr>
          <a:xfrm>
            <a:off x="3123595" y="6469559"/>
            <a:ext cx="4572000" cy="286224"/>
          </a:xfrm>
          <a:prstGeom prst="rect">
            <a:avLst/>
          </a:prstGeom>
        </p:spPr>
        <p:txBody>
          <a:bodyPr lIns="91432" tIns="45716" rIns="91432" bIns="45716">
            <a:spAutoFit/>
          </a:bodyPr>
          <a:lstStyle/>
          <a:p>
            <a:pPr algn="r">
              <a:lnSpc>
                <a:spcPct val="90000"/>
              </a:lnSpc>
              <a:spcBef>
                <a:spcPct val="20000"/>
              </a:spcBef>
              <a:defRPr/>
            </a:pPr>
            <a:r>
              <a:rPr lang="en-US" sz="1400" dirty="0">
                <a:latin typeface="+mj-lt"/>
              </a:rPr>
              <a:t>Slide Credit: </a:t>
            </a:r>
            <a:r>
              <a:rPr lang="en-US" sz="1400" dirty="0" err="1">
                <a:latin typeface="+mj-lt"/>
              </a:rPr>
              <a:t>Hyre</a:t>
            </a:r>
            <a:r>
              <a:rPr lang="en-US" sz="1400" dirty="0">
                <a:latin typeface="+mj-lt"/>
              </a:rPr>
              <a:t> </a:t>
            </a:r>
            <a:r>
              <a:rPr lang="en-US" sz="1400" dirty="0" err="1">
                <a:latin typeface="+mj-lt"/>
              </a:rPr>
              <a:t>Bysal</a:t>
            </a:r>
            <a:r>
              <a:rPr lang="en-US" sz="1400" dirty="0">
                <a:latin typeface="+mj-lt"/>
              </a:rPr>
              <a:t> &amp; Tim </a:t>
            </a:r>
            <a:r>
              <a:rPr lang="en-US" sz="1400" dirty="0" err="1">
                <a:latin typeface="+mj-lt"/>
              </a:rPr>
              <a:t>Schmit</a:t>
            </a:r>
            <a:r>
              <a:rPr lang="en-US" sz="1400" dirty="0">
                <a:latin typeface="+mj-lt"/>
              </a:rPr>
              <a:t>, NESDIS </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914400"/>
            <a:ext cx="4800600" cy="5257800"/>
          </a:xfrm>
        </p:spPr>
        <p:txBody>
          <a:bodyPr>
            <a:noAutofit/>
          </a:bodyPr>
          <a:lstStyle/>
          <a:p>
            <a:pPr>
              <a:buNone/>
            </a:pPr>
            <a:r>
              <a:rPr lang="en-US" sz="1800" dirty="0" smtClean="0"/>
              <a:t>Key Roles</a:t>
            </a:r>
          </a:p>
          <a:p>
            <a:pPr lvl="1"/>
            <a:r>
              <a:rPr lang="en-US" sz="1800" dirty="0" smtClean="0"/>
              <a:t>Ground System Command &amp; Control, Ingest, Generation, and Distribution</a:t>
            </a:r>
          </a:p>
          <a:p>
            <a:pPr lvl="1"/>
            <a:r>
              <a:rPr lang="en-US" sz="1800" dirty="0" smtClean="0"/>
              <a:t>Pre-Launch and Post-Launch Testing</a:t>
            </a:r>
          </a:p>
          <a:p>
            <a:pPr lvl="1"/>
            <a:r>
              <a:rPr lang="en-US" sz="1800" dirty="0" smtClean="0"/>
              <a:t>Operational Testing, Validation, and Verification</a:t>
            </a:r>
          </a:p>
          <a:p>
            <a:pPr lvl="1"/>
            <a:r>
              <a:rPr lang="en-US" sz="1800" dirty="0" smtClean="0"/>
              <a:t>User Readiness for Broadcast Services and Product Delivery</a:t>
            </a:r>
          </a:p>
          <a:p>
            <a:pPr lvl="1"/>
            <a:r>
              <a:rPr lang="en-US" sz="1800" dirty="0" smtClean="0"/>
              <a:t>Long-Term Continuity of Products and Services</a:t>
            </a:r>
          </a:p>
          <a:p>
            <a:pPr>
              <a:buNone/>
            </a:pPr>
            <a:r>
              <a:rPr lang="en-US" sz="1800" dirty="0" smtClean="0"/>
              <a:t>Interpret products and manage services including GVAR, LRIT, SARSAT, EMWIN, DCS, Argos, </a:t>
            </a:r>
            <a:r>
              <a:rPr lang="en-US" sz="1800" dirty="0" err="1" smtClean="0"/>
              <a:t>Geonetcast</a:t>
            </a:r>
            <a:endParaRPr lang="en-US" sz="1800" dirty="0" smtClean="0"/>
          </a:p>
          <a:p>
            <a:pPr>
              <a:buNone/>
            </a:pPr>
            <a:r>
              <a:rPr lang="en-US" sz="1800" dirty="0" smtClean="0"/>
              <a:t>Issue critical environmental data and imagery used for tracking and predicting</a:t>
            </a:r>
          </a:p>
          <a:p>
            <a:pPr lvl="1"/>
            <a:r>
              <a:rPr lang="en-US" sz="1800" dirty="0" smtClean="0"/>
              <a:t>Hurricanes, Tornadoes, Floods</a:t>
            </a:r>
          </a:p>
          <a:p>
            <a:pPr lvl="1"/>
            <a:r>
              <a:rPr lang="en-US" sz="1800" dirty="0" smtClean="0"/>
              <a:t>Wild Fire, Ash Plumes, Vegetation</a:t>
            </a:r>
          </a:p>
          <a:p>
            <a:pPr lvl="1"/>
            <a:r>
              <a:rPr lang="en-US" sz="1800" dirty="0" smtClean="0"/>
              <a:t>Ocean Color, Sea Surface Temperature	</a:t>
            </a:r>
          </a:p>
        </p:txBody>
      </p:sp>
      <p:sp>
        <p:nvSpPr>
          <p:cNvPr id="5" name="Title 1"/>
          <p:cNvSpPr>
            <a:spLocks noGrp="1"/>
          </p:cNvSpPr>
          <p:nvPr>
            <p:ph type="title"/>
          </p:nvPr>
        </p:nvSpPr>
        <p:spPr>
          <a:xfrm>
            <a:off x="0" y="381000"/>
            <a:ext cx="9144000" cy="609600"/>
          </a:xfrm>
        </p:spPr>
        <p:txBody>
          <a:bodyPr>
            <a:noAutofit/>
          </a:bodyPr>
          <a:lstStyle/>
          <a:p>
            <a:r>
              <a:rPr lang="en-US" sz="3400" dirty="0" smtClean="0"/>
              <a:t>NESDIS Office of Satellite and Product Operations</a:t>
            </a:r>
            <a:br>
              <a:rPr lang="en-US" sz="3400" dirty="0" smtClean="0"/>
            </a:br>
            <a:r>
              <a:rPr lang="en-US" sz="3400" dirty="0" smtClean="0"/>
              <a:t> (OSPO)</a:t>
            </a:r>
            <a:endParaRPr lang="en-US" sz="3400" dirty="0"/>
          </a:p>
        </p:txBody>
      </p:sp>
      <p:pic>
        <p:nvPicPr>
          <p:cNvPr id="7" name="Picture 6" descr="Wallops_CDA_Aerial_crop.PNG"/>
          <p:cNvPicPr>
            <a:picLocks noChangeAspect="1"/>
          </p:cNvPicPr>
          <p:nvPr/>
        </p:nvPicPr>
        <p:blipFill>
          <a:blip r:embed="rId2" cstate="print"/>
          <a:stretch>
            <a:fillRect/>
          </a:stretch>
        </p:blipFill>
        <p:spPr>
          <a:xfrm>
            <a:off x="4860467" y="4690646"/>
            <a:ext cx="3978733" cy="1295400"/>
          </a:xfrm>
          <a:prstGeom prst="rect">
            <a:avLst/>
          </a:prstGeom>
        </p:spPr>
        <p:style>
          <a:lnRef idx="0">
            <a:schemeClr val="dk1"/>
          </a:lnRef>
          <a:fillRef idx="3">
            <a:schemeClr val="dk1"/>
          </a:fillRef>
          <a:effectRef idx="3">
            <a:schemeClr val="dk1"/>
          </a:effectRef>
          <a:fontRef idx="minor">
            <a:schemeClr val="lt1"/>
          </a:fontRef>
        </p:style>
      </p:pic>
      <p:pic>
        <p:nvPicPr>
          <p:cNvPr id="9" name="Picture 2" descr="http://www.gina.alaska.edu/images/FCDASGilmoreValley-small.jpg"/>
          <p:cNvPicPr>
            <a:picLocks noChangeAspect="1" noChangeArrowheads="1"/>
          </p:cNvPicPr>
          <p:nvPr/>
        </p:nvPicPr>
        <p:blipFill>
          <a:blip r:embed="rId3" cstate="print"/>
          <a:srcRect/>
          <a:stretch>
            <a:fillRect/>
          </a:stretch>
        </p:blipFill>
        <p:spPr bwMode="auto">
          <a:xfrm>
            <a:off x="4881652" y="1295400"/>
            <a:ext cx="3881348" cy="2590800"/>
          </a:xfrm>
          <a:prstGeom prst="rect">
            <a:avLst/>
          </a:prstGeom>
        </p:spPr>
        <p:style>
          <a:lnRef idx="0">
            <a:schemeClr val="dk1"/>
          </a:lnRef>
          <a:fillRef idx="3">
            <a:schemeClr val="dk1"/>
          </a:fillRef>
          <a:effectRef idx="3">
            <a:schemeClr val="dk1"/>
          </a:effectRef>
          <a:fontRef idx="minor">
            <a:schemeClr val="lt1"/>
          </a:fontRef>
        </p:style>
      </p:pic>
      <p:sp>
        <p:nvSpPr>
          <p:cNvPr id="10" name="TextBox 9"/>
          <p:cNvSpPr txBox="1"/>
          <p:nvPr/>
        </p:nvSpPr>
        <p:spPr>
          <a:xfrm>
            <a:off x="6223284" y="5986046"/>
            <a:ext cx="1244316" cy="338554"/>
          </a:xfrm>
          <a:prstGeom prst="rect">
            <a:avLst/>
          </a:prstGeom>
          <a:noFill/>
        </p:spPr>
        <p:txBody>
          <a:bodyPr wrap="none" rtlCol="0">
            <a:spAutoFit/>
          </a:bodyPr>
          <a:lstStyle/>
          <a:p>
            <a:pPr algn="ctr"/>
            <a:r>
              <a:rPr lang="en-US" sz="1600" dirty="0" smtClean="0">
                <a:latin typeface="+mn-lt"/>
              </a:rPr>
              <a:t>Wallops CDA</a:t>
            </a:r>
            <a:endParaRPr lang="en-US" sz="1600" dirty="0">
              <a:latin typeface="+mn-lt"/>
            </a:endParaRPr>
          </a:p>
        </p:txBody>
      </p:sp>
      <p:sp>
        <p:nvSpPr>
          <p:cNvPr id="11" name="TextBox 10"/>
          <p:cNvSpPr txBox="1"/>
          <p:nvPr/>
        </p:nvSpPr>
        <p:spPr>
          <a:xfrm>
            <a:off x="6172142" y="3886200"/>
            <a:ext cx="1371658" cy="338554"/>
          </a:xfrm>
          <a:prstGeom prst="rect">
            <a:avLst/>
          </a:prstGeom>
          <a:noFill/>
        </p:spPr>
        <p:txBody>
          <a:bodyPr wrap="none" rtlCol="0">
            <a:spAutoFit/>
          </a:bodyPr>
          <a:lstStyle/>
          <a:p>
            <a:pPr algn="ctr"/>
            <a:r>
              <a:rPr lang="en-US" sz="1600" dirty="0" smtClean="0">
                <a:latin typeface="+mn-lt"/>
              </a:rPr>
              <a:t>Fairbanks CDA</a:t>
            </a:r>
            <a:endParaRPr lang="en-US" sz="1600" dirty="0">
              <a:latin typeface="+mn-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6" descr="the whole shindig"/>
          <p:cNvPicPr>
            <a:picLocks noChangeAspect="1" noChangeArrowheads="1"/>
          </p:cNvPicPr>
          <p:nvPr/>
        </p:nvPicPr>
        <p:blipFill>
          <a:blip r:embed="rId3" cstate="screen"/>
          <a:srcRect/>
          <a:stretch>
            <a:fillRect/>
          </a:stretch>
        </p:blipFill>
        <p:spPr bwMode="auto">
          <a:xfrm>
            <a:off x="277814" y="1471613"/>
            <a:ext cx="8518525" cy="5065712"/>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31748" name="Picture 7"/>
          <p:cNvPicPr>
            <a:picLocks noChangeAspect="1" noChangeArrowheads="1"/>
          </p:cNvPicPr>
          <p:nvPr/>
        </p:nvPicPr>
        <p:blipFill>
          <a:blip r:embed="rId4" cstate="print"/>
          <a:srcRect/>
          <a:stretch>
            <a:fillRect/>
          </a:stretch>
        </p:blipFill>
        <p:spPr bwMode="auto">
          <a:xfrm>
            <a:off x="3740452" y="3353099"/>
            <a:ext cx="768048" cy="221753"/>
          </a:xfrm>
          <a:prstGeom prst="rect">
            <a:avLst/>
          </a:prstGeom>
          <a:noFill/>
          <a:ln w="9525">
            <a:noFill/>
            <a:miter lim="800000"/>
            <a:headEnd/>
            <a:tailEnd/>
          </a:ln>
        </p:spPr>
      </p:pic>
      <p:sp>
        <p:nvSpPr>
          <p:cNvPr id="10" name="Rectangle 9"/>
          <p:cNvSpPr/>
          <p:nvPr/>
        </p:nvSpPr>
        <p:spPr>
          <a:xfrm>
            <a:off x="3123595" y="6523137"/>
            <a:ext cx="4572000" cy="286224"/>
          </a:xfrm>
          <a:prstGeom prst="rect">
            <a:avLst/>
          </a:prstGeom>
        </p:spPr>
        <p:txBody>
          <a:bodyPr lIns="91432" tIns="45716" rIns="91432" bIns="45716">
            <a:spAutoFit/>
          </a:bodyPr>
          <a:lstStyle/>
          <a:p>
            <a:pPr algn="r">
              <a:lnSpc>
                <a:spcPct val="90000"/>
              </a:lnSpc>
              <a:spcBef>
                <a:spcPct val="20000"/>
              </a:spcBef>
              <a:defRPr/>
            </a:pPr>
            <a:r>
              <a:rPr lang="en-US" sz="1400" dirty="0">
                <a:latin typeface="+mj-lt"/>
              </a:rPr>
              <a:t>Slide Credit: </a:t>
            </a:r>
            <a:r>
              <a:rPr lang="en-US" sz="1400" dirty="0" smtClean="0">
                <a:latin typeface="+mj-lt"/>
              </a:rPr>
              <a:t>Tim </a:t>
            </a:r>
            <a:r>
              <a:rPr lang="en-US" sz="1400" dirty="0" err="1">
                <a:latin typeface="+mj-lt"/>
              </a:rPr>
              <a:t>Schmit</a:t>
            </a:r>
            <a:r>
              <a:rPr lang="en-US" sz="1400" dirty="0">
                <a:latin typeface="+mj-lt"/>
              </a:rPr>
              <a:t>, NESDIS </a:t>
            </a:r>
          </a:p>
        </p:txBody>
      </p:sp>
      <p:sp>
        <p:nvSpPr>
          <p:cNvPr id="7" name="Title 1"/>
          <p:cNvSpPr>
            <a:spLocks noGrp="1"/>
          </p:cNvSpPr>
          <p:nvPr>
            <p:ph type="title"/>
          </p:nvPr>
        </p:nvSpPr>
        <p:spPr>
          <a:xfrm>
            <a:off x="457200" y="152400"/>
            <a:ext cx="8229600" cy="792162"/>
          </a:xfrm>
        </p:spPr>
        <p:txBody>
          <a:bodyPr>
            <a:normAutofit fontScale="90000"/>
          </a:bodyPr>
          <a:lstStyle/>
          <a:p>
            <a:r>
              <a:rPr lang="en-US" dirty="0" smtClean="0"/>
              <a:t>SLC:  Results for all channels</a:t>
            </a:r>
            <a:br>
              <a:rPr lang="en-US" dirty="0" smtClean="0"/>
            </a:br>
            <a:r>
              <a:rPr lang="en-US" dirty="0" smtClean="0"/>
              <a:t>corrected 1</a:t>
            </a:r>
            <a:r>
              <a:rPr lang="en-US" baseline="30000" dirty="0" smtClean="0"/>
              <a:t>o</a:t>
            </a:r>
            <a:r>
              <a:rPr lang="en-US" dirty="0" smtClean="0"/>
              <a:t> from Sun </a:t>
            </a:r>
          </a:p>
        </p:txBody>
      </p:sp>
      <p:sp>
        <p:nvSpPr>
          <p:cNvPr id="11" name="Content Placeholder 10"/>
          <p:cNvSpPr>
            <a:spLocks noGrp="1"/>
          </p:cNvSpPr>
          <p:nvPr>
            <p:ph sz="half" idx="2"/>
          </p:nvPr>
        </p:nvSpPr>
        <p:spPr>
          <a:xfrm>
            <a:off x="533400" y="1066800"/>
            <a:ext cx="8229600" cy="4983163"/>
          </a:xfrm>
        </p:spPr>
        <p:txBody>
          <a:bodyPr>
            <a:normAutofit/>
          </a:bodyPr>
          <a:lstStyle/>
          <a:p>
            <a:pPr>
              <a:buNone/>
            </a:pPr>
            <a:r>
              <a:rPr lang="en-US" sz="2000" dirty="0" smtClean="0">
                <a:solidFill>
                  <a:srgbClr val="000000"/>
                </a:solidFill>
                <a:latin typeface="Calibri" pitchFamily="34" charset="0"/>
                <a:cs typeface="Arial" pitchFamily="34" charset="0"/>
              </a:rPr>
              <a:t>Mostly affects imager band 2 (4 micrometer), but all bands can be affected</a:t>
            </a:r>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0" y="985520"/>
          <a:ext cx="6096000" cy="259588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gridSpan="4">
                  <a:txBody>
                    <a:bodyPr/>
                    <a:lstStyle/>
                    <a:p>
                      <a:r>
                        <a:rPr lang="en-US" dirty="0" smtClean="0"/>
                        <a:t>Net Scan Time gained (hours per season):</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r>
              <a:tr h="370840">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mn-lt"/>
                        </a:rPr>
                        <a:t>Scan Sector</a:t>
                      </a:r>
                    </a:p>
                  </a:txBody>
                  <a:tcPr marL="9525" marR="9525" marT="9525" marB="0" anchor="b"/>
                </a:tc>
                <a:tc>
                  <a:txBody>
                    <a:bodyPr/>
                    <a:lstStyle/>
                    <a:p>
                      <a:pPr algn="r" fontAlgn="b"/>
                      <a:r>
                        <a:rPr lang="en-US" sz="1800" b="1" i="0" u="none" strike="noStrike" dirty="0" smtClean="0">
                          <a:solidFill>
                            <a:srgbClr val="000000"/>
                          </a:solidFill>
                          <a:effectLst/>
                          <a:latin typeface="Calibri"/>
                        </a:rPr>
                        <a:t>Eclipse </a:t>
                      </a:r>
                      <a:endParaRPr lang="en-US" sz="1800" b="1" i="0" u="none" strike="noStrike" dirty="0">
                        <a:solidFill>
                          <a:srgbClr val="000000"/>
                        </a:solidFill>
                        <a:effectLst/>
                        <a:latin typeface="Calibri"/>
                      </a:endParaRPr>
                    </a:p>
                  </a:txBody>
                  <a:tcPr marL="9525" marR="9525" marT="9525" marB="0" anchor="b"/>
                </a:tc>
                <a:tc>
                  <a:txBody>
                    <a:bodyPr/>
                    <a:lstStyle/>
                    <a:p>
                      <a:pPr algn="r" fontAlgn="b"/>
                      <a:r>
                        <a:rPr lang="en-US" sz="1800" b="1" i="0" u="none" strike="noStrike" dirty="0" err="1" smtClean="0">
                          <a:solidFill>
                            <a:srgbClr val="000000"/>
                          </a:solidFill>
                          <a:effectLst/>
                          <a:latin typeface="Calibri"/>
                        </a:rPr>
                        <a:t>StrayLightCorr</a:t>
                      </a:r>
                      <a:endParaRPr lang="en-US" sz="1800" b="1" i="0" u="none" strike="noStrike" dirty="0">
                        <a:solidFill>
                          <a:srgbClr val="000000"/>
                        </a:solidFill>
                        <a:effectLst/>
                        <a:latin typeface="Calibri"/>
                      </a:endParaRPr>
                    </a:p>
                  </a:txBody>
                  <a:tcPr marL="9525" marR="9525" marT="9525" marB="0" anchor="b"/>
                </a:tc>
                <a:tc>
                  <a:txBody>
                    <a:bodyPr/>
                    <a:lstStyle/>
                    <a:p>
                      <a:pPr algn="r" fontAlgn="b"/>
                      <a:r>
                        <a:rPr lang="en-US" sz="1800" b="1" i="0" u="none" strike="noStrike" dirty="0" smtClean="0">
                          <a:solidFill>
                            <a:srgbClr val="000000"/>
                          </a:solidFill>
                          <a:effectLst/>
                          <a:latin typeface="Calibri"/>
                        </a:rPr>
                        <a:t>Both</a:t>
                      </a:r>
                      <a:endParaRPr lang="en-US" sz="1800" b="1" i="0" u="none" strike="noStrike" dirty="0">
                        <a:solidFill>
                          <a:srgbClr val="000000"/>
                        </a:solidFill>
                        <a:effectLst/>
                        <a:latin typeface="Calibri"/>
                      </a:endParaRPr>
                    </a:p>
                  </a:txBody>
                  <a:tcPr marL="9525" marR="9525" marT="9525" marB="0" anchor="b"/>
                </a:tc>
              </a:tr>
              <a:tr h="370840">
                <a:tc>
                  <a:txBody>
                    <a:bodyPr/>
                    <a:lstStyle/>
                    <a:p>
                      <a:pPr algn="r" fontAlgn="b"/>
                      <a:r>
                        <a:rPr lang="en-US" sz="1800" b="0" i="0" u="none" strike="noStrike" dirty="0">
                          <a:solidFill>
                            <a:srgbClr val="000000"/>
                          </a:solidFill>
                          <a:effectLst/>
                          <a:latin typeface="Calibri"/>
                        </a:rPr>
                        <a:t>CONUS </a:t>
                      </a:r>
                    </a:p>
                  </a:txBody>
                  <a:tcPr marL="9525" marR="9525" marT="9525" marB="0" anchor="b"/>
                </a:tc>
                <a:tc>
                  <a:txBody>
                    <a:bodyPr/>
                    <a:lstStyle/>
                    <a:p>
                      <a:pPr algn="r" fontAlgn="b"/>
                      <a:r>
                        <a:rPr lang="en-US" sz="1800" b="0" i="0" u="none" strike="noStrike" dirty="0">
                          <a:solidFill>
                            <a:srgbClr val="000000"/>
                          </a:solidFill>
                          <a:effectLst/>
                          <a:latin typeface="Calibri"/>
                        </a:rPr>
                        <a:t>5.8</a:t>
                      </a:r>
                    </a:p>
                  </a:txBody>
                  <a:tcPr marL="9525" marR="9525" marT="9525" marB="0" anchor="b"/>
                </a:tc>
                <a:tc>
                  <a:txBody>
                    <a:bodyPr/>
                    <a:lstStyle/>
                    <a:p>
                      <a:pPr algn="r" fontAlgn="b"/>
                      <a:r>
                        <a:rPr lang="en-US" sz="1800" b="0" i="0" u="none" strike="noStrike" dirty="0">
                          <a:solidFill>
                            <a:srgbClr val="000000"/>
                          </a:solidFill>
                          <a:effectLst/>
                          <a:latin typeface="Calibri"/>
                        </a:rPr>
                        <a:t>5.4</a:t>
                      </a:r>
                    </a:p>
                  </a:txBody>
                  <a:tcPr marL="9525" marR="9525" marT="9525" marB="0" anchor="b"/>
                </a:tc>
                <a:tc>
                  <a:txBody>
                    <a:bodyPr/>
                    <a:lstStyle/>
                    <a:p>
                      <a:pPr algn="r" fontAlgn="b"/>
                      <a:r>
                        <a:rPr lang="en-US" sz="1800" b="0" i="0" u="none" strike="noStrike">
                          <a:solidFill>
                            <a:srgbClr val="000000"/>
                          </a:solidFill>
                          <a:effectLst/>
                          <a:latin typeface="Calibri"/>
                        </a:rPr>
                        <a:t>11.2</a:t>
                      </a:r>
                    </a:p>
                  </a:txBody>
                  <a:tcPr marL="9525" marR="9525" marT="9525" marB="0" anchor="b"/>
                </a:tc>
              </a:tr>
              <a:tr h="370840">
                <a:tc>
                  <a:txBody>
                    <a:bodyPr/>
                    <a:lstStyle/>
                    <a:p>
                      <a:pPr algn="r" fontAlgn="b"/>
                      <a:r>
                        <a:rPr lang="en-US" sz="1800" b="0" i="0" u="none" strike="noStrike" dirty="0">
                          <a:solidFill>
                            <a:srgbClr val="000000"/>
                          </a:solidFill>
                          <a:effectLst/>
                          <a:latin typeface="Calibri"/>
                        </a:rPr>
                        <a:t>SHEMI </a:t>
                      </a:r>
                    </a:p>
                  </a:txBody>
                  <a:tcPr marL="9525" marR="9525" marT="9525" marB="0" anchor="b"/>
                </a:tc>
                <a:tc>
                  <a:txBody>
                    <a:bodyPr/>
                    <a:lstStyle/>
                    <a:p>
                      <a:pPr algn="r" fontAlgn="b"/>
                      <a:r>
                        <a:rPr lang="en-US" sz="1800" b="0" i="0" u="none" strike="noStrike" dirty="0">
                          <a:solidFill>
                            <a:srgbClr val="000000"/>
                          </a:solidFill>
                          <a:effectLst/>
                          <a:latin typeface="Calibri"/>
                        </a:rPr>
                        <a:t>5.5</a:t>
                      </a:r>
                    </a:p>
                  </a:txBody>
                  <a:tcPr marL="9525" marR="9525" marT="9525" marB="0" anchor="b"/>
                </a:tc>
                <a:tc>
                  <a:txBody>
                    <a:bodyPr/>
                    <a:lstStyle/>
                    <a:p>
                      <a:pPr algn="r" fontAlgn="b"/>
                      <a:r>
                        <a:rPr lang="en-US" sz="1800" b="0" i="0" u="none" strike="noStrike" dirty="0">
                          <a:solidFill>
                            <a:srgbClr val="000000"/>
                          </a:solidFill>
                          <a:effectLst/>
                          <a:latin typeface="Calibri"/>
                        </a:rPr>
                        <a:t>5.5</a:t>
                      </a:r>
                    </a:p>
                  </a:txBody>
                  <a:tcPr marL="9525" marR="9525" marT="9525" marB="0" anchor="b"/>
                </a:tc>
                <a:tc>
                  <a:txBody>
                    <a:bodyPr/>
                    <a:lstStyle/>
                    <a:p>
                      <a:pPr algn="r" fontAlgn="b"/>
                      <a:r>
                        <a:rPr lang="en-US" sz="1800" b="0" i="0" u="none" strike="noStrike">
                          <a:solidFill>
                            <a:srgbClr val="000000"/>
                          </a:solidFill>
                          <a:effectLst/>
                          <a:latin typeface="Calibri"/>
                        </a:rPr>
                        <a:t>11.0</a:t>
                      </a:r>
                    </a:p>
                  </a:txBody>
                  <a:tcPr marL="9525" marR="9525" marT="9525" marB="0" anchor="b"/>
                </a:tc>
              </a:tr>
              <a:tr h="370840">
                <a:tc>
                  <a:txBody>
                    <a:bodyPr/>
                    <a:lstStyle/>
                    <a:p>
                      <a:pPr algn="r" fontAlgn="b"/>
                      <a:r>
                        <a:rPr lang="en-US" sz="1800" b="0" i="0" u="none" strike="noStrike" dirty="0">
                          <a:solidFill>
                            <a:srgbClr val="000000"/>
                          </a:solidFill>
                          <a:effectLst/>
                          <a:latin typeface="Calibri"/>
                        </a:rPr>
                        <a:t>NHEMX </a:t>
                      </a:r>
                    </a:p>
                  </a:txBody>
                  <a:tcPr marL="9525" marR="9525" marT="9525" marB="0" anchor="b"/>
                </a:tc>
                <a:tc>
                  <a:txBody>
                    <a:bodyPr/>
                    <a:lstStyle/>
                    <a:p>
                      <a:pPr algn="r" fontAlgn="b"/>
                      <a:r>
                        <a:rPr lang="en-US" sz="1800" b="0" i="0" u="none" strike="noStrike" dirty="0">
                          <a:solidFill>
                            <a:srgbClr val="000000"/>
                          </a:solidFill>
                          <a:effectLst/>
                          <a:latin typeface="Calibri"/>
                        </a:rPr>
                        <a:t>15.2</a:t>
                      </a:r>
                    </a:p>
                  </a:txBody>
                  <a:tcPr marL="9525" marR="9525" marT="9525" marB="0" anchor="b"/>
                </a:tc>
                <a:tc>
                  <a:txBody>
                    <a:bodyPr/>
                    <a:lstStyle/>
                    <a:p>
                      <a:pPr algn="r" fontAlgn="b"/>
                      <a:r>
                        <a:rPr lang="en-US" sz="1800" b="0" i="0" u="none" strike="noStrike" dirty="0">
                          <a:solidFill>
                            <a:srgbClr val="000000"/>
                          </a:solidFill>
                          <a:effectLst/>
                          <a:latin typeface="Calibri"/>
                        </a:rPr>
                        <a:t>21.2</a:t>
                      </a:r>
                    </a:p>
                  </a:txBody>
                  <a:tcPr marL="9525" marR="9525" marT="9525" marB="0" anchor="b"/>
                </a:tc>
                <a:tc>
                  <a:txBody>
                    <a:bodyPr/>
                    <a:lstStyle/>
                    <a:p>
                      <a:pPr algn="r" fontAlgn="b"/>
                      <a:r>
                        <a:rPr lang="en-US" sz="1800" b="0" i="0" u="none" strike="noStrike">
                          <a:solidFill>
                            <a:srgbClr val="000000"/>
                          </a:solidFill>
                          <a:effectLst/>
                          <a:latin typeface="Calibri"/>
                        </a:rPr>
                        <a:t>36.4</a:t>
                      </a:r>
                    </a:p>
                  </a:txBody>
                  <a:tcPr marL="9525" marR="9525" marT="9525" marB="0" anchor="b"/>
                </a:tc>
              </a:tr>
              <a:tr h="370840">
                <a:tc>
                  <a:txBody>
                    <a:bodyPr/>
                    <a:lstStyle/>
                    <a:p>
                      <a:pPr algn="r" fontAlgn="b"/>
                      <a:r>
                        <a:rPr lang="en-US" sz="1800" b="0" i="0" u="none" strike="noStrike" dirty="0">
                          <a:solidFill>
                            <a:srgbClr val="000000"/>
                          </a:solidFill>
                          <a:effectLst/>
                          <a:latin typeface="Calibri"/>
                        </a:rPr>
                        <a:t>FD </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0.0</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16.0</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16.0</a:t>
                      </a:r>
                    </a:p>
                  </a:txBody>
                  <a:tcPr marL="9525" marR="9525" marT="9525" marB="0" anchor="b">
                    <a:lnB w="12700" cap="flat" cmpd="sng" algn="ctr">
                      <a:solidFill>
                        <a:schemeClr val="tx1"/>
                      </a:solidFill>
                      <a:prstDash val="solid"/>
                      <a:round/>
                      <a:headEnd type="none" w="med" len="med"/>
                      <a:tailEnd type="none" w="med" len="med"/>
                    </a:lnB>
                  </a:tcPr>
                </a:tc>
              </a:tr>
              <a:tr h="370840">
                <a:tc>
                  <a:txBody>
                    <a:bodyPr/>
                    <a:lstStyle/>
                    <a:p>
                      <a:pPr algn="r" fontAlgn="b"/>
                      <a:r>
                        <a:rPr lang="en-US" sz="1800" b="1" i="0" u="none" strike="noStrike" dirty="0">
                          <a:solidFill>
                            <a:srgbClr val="000000"/>
                          </a:solidFill>
                          <a:effectLst/>
                          <a:latin typeface="Calibri"/>
                        </a:rPr>
                        <a:t>TOTAL </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800" b="1" i="0" u="none" strike="noStrike" dirty="0">
                          <a:solidFill>
                            <a:srgbClr val="000000"/>
                          </a:solidFill>
                          <a:effectLst/>
                          <a:latin typeface="Calibri"/>
                        </a:rPr>
                        <a:t>26.4</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800" b="1" i="0" u="none" strike="noStrike" dirty="0">
                          <a:solidFill>
                            <a:srgbClr val="000000"/>
                          </a:solidFill>
                          <a:effectLst/>
                          <a:latin typeface="Calibri"/>
                        </a:rPr>
                        <a:t>48.2</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800" b="1" i="0" u="none" strike="noStrike" dirty="0">
                          <a:solidFill>
                            <a:srgbClr val="000000"/>
                          </a:solidFill>
                          <a:effectLst/>
                          <a:latin typeface="Calibri"/>
                        </a:rPr>
                        <a:t>74.6</a:t>
                      </a:r>
                    </a:p>
                  </a:txBody>
                  <a:tcPr marL="9525" marR="9525" marT="9525" marB="0" anchor="b">
                    <a:lnT w="12700" cap="flat" cmpd="sng" algn="ctr">
                      <a:solidFill>
                        <a:schemeClr val="tx1"/>
                      </a:solidFill>
                      <a:prstDash val="solid"/>
                      <a:round/>
                      <a:headEnd type="none" w="med" len="med"/>
                      <a:tailEnd type="none" w="med" len="med"/>
                    </a:lnT>
                  </a:tcPr>
                </a:tc>
              </a:tr>
            </a:tbl>
          </a:graphicData>
        </a:graphic>
      </p:graphicFrame>
      <p:graphicFrame>
        <p:nvGraphicFramePr>
          <p:cNvPr id="5" name="Table 4"/>
          <p:cNvGraphicFramePr>
            <a:graphicFrameLocks noGrp="1"/>
          </p:cNvGraphicFramePr>
          <p:nvPr/>
        </p:nvGraphicFramePr>
        <p:xfrm>
          <a:off x="1524000" y="3810000"/>
          <a:ext cx="6096000" cy="259588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gridSpan="4">
                  <a:txBody>
                    <a:bodyPr/>
                    <a:lstStyle/>
                    <a:p>
                      <a:pPr algn="l" fontAlgn="b"/>
                      <a:r>
                        <a:rPr lang="en-US" sz="1800" b="1" i="0" u="none" strike="noStrike" dirty="0" smtClean="0">
                          <a:solidFill>
                            <a:schemeClr val="bg1"/>
                          </a:solidFill>
                          <a:effectLst/>
                          <a:latin typeface="Calibri"/>
                        </a:rPr>
                        <a:t> Number </a:t>
                      </a:r>
                      <a:r>
                        <a:rPr lang="en-US" sz="1800" b="1" i="0" u="none" strike="noStrike" dirty="0">
                          <a:solidFill>
                            <a:schemeClr val="bg1"/>
                          </a:solidFill>
                          <a:effectLst/>
                          <a:latin typeface="Calibri"/>
                        </a:rPr>
                        <a:t>of Frames </a:t>
                      </a:r>
                      <a:r>
                        <a:rPr lang="en-US" sz="1800" b="1" i="0" u="none" strike="noStrike" dirty="0" smtClean="0">
                          <a:solidFill>
                            <a:schemeClr val="bg1"/>
                          </a:solidFill>
                          <a:effectLst/>
                          <a:latin typeface="Calibri"/>
                        </a:rPr>
                        <a:t>Saved (per season):</a:t>
                      </a:r>
                      <a:endParaRPr lang="en-US" sz="1800" b="1" i="0" u="none" strike="noStrike" dirty="0">
                        <a:solidFill>
                          <a:schemeClr val="bg1"/>
                        </a:solidFill>
                        <a:effectLst/>
                        <a:latin typeface="Calibri"/>
                      </a:endParaRPr>
                    </a:p>
                  </a:txBody>
                  <a:tcPr marL="9525" marR="9525" marT="9525" marB="0" anchor="b"/>
                </a:tc>
                <a:tc hMerge="1">
                  <a:txBody>
                    <a:bodyPr/>
                    <a:lstStyle/>
                    <a:p>
                      <a:pPr algn="l" fontAlgn="b"/>
                      <a:endParaRPr lang="en-US" sz="1100" b="0" i="0" u="none" strike="noStrike" dirty="0">
                        <a:solidFill>
                          <a:srgbClr val="000000"/>
                        </a:solidFill>
                        <a:effectLst/>
                        <a:latin typeface="Calibri"/>
                      </a:endParaRPr>
                    </a:p>
                  </a:txBody>
                  <a:tcPr marL="9525" marR="9525" marT="9525" marB="0" anchor="b"/>
                </a:tc>
                <a:tc hMerge="1">
                  <a:txBody>
                    <a:bodyPr/>
                    <a:lstStyle/>
                    <a:p>
                      <a:endParaRPr lang="en-US"/>
                    </a:p>
                  </a:txBody>
                  <a:tcPr/>
                </a:tc>
                <a:tc hMerge="1">
                  <a:txBody>
                    <a:bodyPr/>
                    <a:lstStyle/>
                    <a:p>
                      <a:endParaRPr lang="en-US"/>
                    </a:p>
                  </a:txBody>
                  <a:tcPr/>
                </a:tc>
              </a:tr>
              <a:tr h="370840">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mn-lt"/>
                        </a:rPr>
                        <a:t>Scan Sector</a:t>
                      </a:r>
                    </a:p>
                  </a:txBody>
                  <a:tcPr marL="9525" marR="9525" marT="9525" marB="0" anchor="b"/>
                </a:tc>
                <a:tc>
                  <a:txBody>
                    <a:bodyPr/>
                    <a:lstStyle/>
                    <a:p>
                      <a:pPr algn="r" fontAlgn="b"/>
                      <a:r>
                        <a:rPr lang="en-US" sz="1800" b="1" i="0" u="none" strike="noStrike" dirty="0" smtClean="0">
                          <a:solidFill>
                            <a:srgbClr val="000000"/>
                          </a:solidFill>
                          <a:effectLst/>
                          <a:latin typeface="Calibri"/>
                        </a:rPr>
                        <a:t>Eclipse </a:t>
                      </a:r>
                      <a:endParaRPr lang="en-US" sz="1800" b="1" i="0" u="none" strike="noStrike" dirty="0">
                        <a:solidFill>
                          <a:srgbClr val="000000"/>
                        </a:solidFill>
                        <a:effectLst/>
                        <a:latin typeface="Calibri"/>
                      </a:endParaRPr>
                    </a:p>
                  </a:txBody>
                  <a:tcPr marL="9525" marR="9525" marT="9525" marB="0" anchor="b"/>
                </a:tc>
                <a:tc>
                  <a:txBody>
                    <a:bodyPr/>
                    <a:lstStyle/>
                    <a:p>
                      <a:pPr algn="r" fontAlgn="b"/>
                      <a:r>
                        <a:rPr lang="en-US" sz="1800" b="1" i="0" u="none" strike="noStrike" dirty="0" err="1" smtClean="0">
                          <a:solidFill>
                            <a:srgbClr val="000000"/>
                          </a:solidFill>
                          <a:effectLst/>
                          <a:latin typeface="+mn-lt"/>
                        </a:rPr>
                        <a:t>StrayLightCorr</a:t>
                      </a:r>
                      <a:endParaRPr lang="en-US" sz="1800" b="1" i="0" u="none" strike="noStrike" dirty="0">
                        <a:solidFill>
                          <a:srgbClr val="000000"/>
                        </a:solidFill>
                        <a:effectLst/>
                        <a:latin typeface="Calibri"/>
                      </a:endParaRPr>
                    </a:p>
                  </a:txBody>
                  <a:tcPr marL="9525" marR="9525" marT="9525" marB="0" anchor="b"/>
                </a:tc>
                <a:tc>
                  <a:txBody>
                    <a:bodyPr/>
                    <a:lstStyle/>
                    <a:p>
                      <a:pPr algn="r" fontAlgn="b"/>
                      <a:r>
                        <a:rPr lang="en-US" sz="1800" b="1" i="0" u="none" strike="noStrike" dirty="0" smtClean="0">
                          <a:solidFill>
                            <a:srgbClr val="000000"/>
                          </a:solidFill>
                          <a:effectLst/>
                          <a:latin typeface="Calibri"/>
                        </a:rPr>
                        <a:t>Both</a:t>
                      </a:r>
                      <a:endParaRPr lang="en-US" sz="1800" b="1" i="0" u="none" strike="noStrike" dirty="0">
                        <a:solidFill>
                          <a:srgbClr val="000000"/>
                        </a:solidFill>
                        <a:effectLst/>
                        <a:latin typeface="Calibri"/>
                      </a:endParaRPr>
                    </a:p>
                  </a:txBody>
                  <a:tcPr marL="9525" marR="9525" marT="9525" marB="0" anchor="b"/>
                </a:tc>
              </a:tr>
              <a:tr h="370840">
                <a:tc>
                  <a:txBody>
                    <a:bodyPr/>
                    <a:lstStyle/>
                    <a:p>
                      <a:pPr algn="r" fontAlgn="b"/>
                      <a:r>
                        <a:rPr lang="en-US" sz="1800" b="0" i="0" u="none" strike="noStrike" dirty="0">
                          <a:solidFill>
                            <a:srgbClr val="000000"/>
                          </a:solidFill>
                          <a:effectLst/>
                          <a:latin typeface="Calibri"/>
                        </a:rPr>
                        <a:t>CONUS </a:t>
                      </a:r>
                    </a:p>
                  </a:txBody>
                  <a:tcPr marL="9525" marR="9525" marT="9525" marB="0" anchor="b"/>
                </a:tc>
                <a:tc>
                  <a:txBody>
                    <a:bodyPr/>
                    <a:lstStyle/>
                    <a:p>
                      <a:pPr algn="r" fontAlgn="b"/>
                      <a:r>
                        <a:rPr lang="en-US" sz="1800" b="0" i="0" u="none" strike="noStrike" dirty="0">
                          <a:solidFill>
                            <a:srgbClr val="000000"/>
                          </a:solidFill>
                          <a:effectLst/>
                          <a:latin typeface="Calibri"/>
                        </a:rPr>
                        <a:t>69</a:t>
                      </a:r>
                    </a:p>
                  </a:txBody>
                  <a:tcPr marL="9525" marR="9525" marT="9525" marB="0" anchor="b"/>
                </a:tc>
                <a:tc>
                  <a:txBody>
                    <a:bodyPr/>
                    <a:lstStyle/>
                    <a:p>
                      <a:pPr algn="r" fontAlgn="b"/>
                      <a:r>
                        <a:rPr lang="en-US" sz="1800" b="0" i="0" u="none" strike="noStrike">
                          <a:solidFill>
                            <a:srgbClr val="000000"/>
                          </a:solidFill>
                          <a:effectLst/>
                          <a:latin typeface="Calibri"/>
                        </a:rPr>
                        <a:t>65</a:t>
                      </a:r>
                    </a:p>
                  </a:txBody>
                  <a:tcPr marL="9525" marR="9525" marT="9525" marB="0" anchor="b"/>
                </a:tc>
                <a:tc>
                  <a:txBody>
                    <a:bodyPr/>
                    <a:lstStyle/>
                    <a:p>
                      <a:pPr algn="r" fontAlgn="b"/>
                      <a:r>
                        <a:rPr lang="en-US" sz="1800" b="0" i="0" u="none" strike="noStrike">
                          <a:solidFill>
                            <a:srgbClr val="000000"/>
                          </a:solidFill>
                          <a:effectLst/>
                          <a:latin typeface="Calibri"/>
                        </a:rPr>
                        <a:t>134</a:t>
                      </a:r>
                    </a:p>
                  </a:txBody>
                  <a:tcPr marL="9525" marR="9525" marT="9525" marB="0" anchor="b"/>
                </a:tc>
              </a:tr>
              <a:tr h="370840">
                <a:tc>
                  <a:txBody>
                    <a:bodyPr/>
                    <a:lstStyle/>
                    <a:p>
                      <a:pPr algn="r" fontAlgn="b"/>
                      <a:r>
                        <a:rPr lang="en-US" sz="1800" b="0" i="0" u="none" strike="noStrike" dirty="0">
                          <a:solidFill>
                            <a:srgbClr val="000000"/>
                          </a:solidFill>
                          <a:effectLst/>
                          <a:latin typeface="Calibri"/>
                        </a:rPr>
                        <a:t>SHEMI </a:t>
                      </a:r>
                    </a:p>
                  </a:txBody>
                  <a:tcPr marL="9525" marR="9525" marT="9525" marB="0" anchor="b"/>
                </a:tc>
                <a:tc>
                  <a:txBody>
                    <a:bodyPr/>
                    <a:lstStyle/>
                    <a:p>
                      <a:pPr algn="r" fontAlgn="b"/>
                      <a:r>
                        <a:rPr lang="en-US" sz="1800" b="0" i="0" u="none" strike="noStrike" dirty="0">
                          <a:solidFill>
                            <a:srgbClr val="000000"/>
                          </a:solidFill>
                          <a:effectLst/>
                          <a:latin typeface="Calibri"/>
                        </a:rPr>
                        <a:t>73</a:t>
                      </a:r>
                    </a:p>
                  </a:txBody>
                  <a:tcPr marL="9525" marR="9525" marT="9525" marB="0" anchor="b"/>
                </a:tc>
                <a:tc>
                  <a:txBody>
                    <a:bodyPr/>
                    <a:lstStyle/>
                    <a:p>
                      <a:pPr algn="r" fontAlgn="b"/>
                      <a:r>
                        <a:rPr lang="en-US" sz="1800" b="0" i="0" u="none" strike="noStrike">
                          <a:solidFill>
                            <a:srgbClr val="000000"/>
                          </a:solidFill>
                          <a:effectLst/>
                          <a:latin typeface="Calibri"/>
                        </a:rPr>
                        <a:t>73</a:t>
                      </a:r>
                    </a:p>
                  </a:txBody>
                  <a:tcPr marL="9525" marR="9525" marT="9525" marB="0" anchor="b"/>
                </a:tc>
                <a:tc>
                  <a:txBody>
                    <a:bodyPr/>
                    <a:lstStyle/>
                    <a:p>
                      <a:pPr algn="r" fontAlgn="b"/>
                      <a:r>
                        <a:rPr lang="en-US" sz="1800" b="0" i="0" u="none" strike="noStrike">
                          <a:solidFill>
                            <a:srgbClr val="000000"/>
                          </a:solidFill>
                          <a:effectLst/>
                          <a:latin typeface="Calibri"/>
                        </a:rPr>
                        <a:t>146</a:t>
                      </a:r>
                    </a:p>
                  </a:txBody>
                  <a:tcPr marL="9525" marR="9525" marT="9525" marB="0" anchor="b"/>
                </a:tc>
              </a:tr>
              <a:tr h="370840">
                <a:tc>
                  <a:txBody>
                    <a:bodyPr/>
                    <a:lstStyle/>
                    <a:p>
                      <a:pPr algn="r" fontAlgn="b"/>
                      <a:r>
                        <a:rPr lang="en-US" sz="1800" b="0" i="0" u="none" strike="noStrike" dirty="0">
                          <a:solidFill>
                            <a:srgbClr val="000000"/>
                          </a:solidFill>
                          <a:effectLst/>
                          <a:latin typeface="Calibri"/>
                        </a:rPr>
                        <a:t>NHEMX </a:t>
                      </a:r>
                    </a:p>
                  </a:txBody>
                  <a:tcPr marL="9525" marR="9525" marT="9525" marB="0" anchor="b"/>
                </a:tc>
                <a:tc>
                  <a:txBody>
                    <a:bodyPr/>
                    <a:lstStyle/>
                    <a:p>
                      <a:pPr algn="r" fontAlgn="b"/>
                      <a:r>
                        <a:rPr lang="en-US" sz="1800" b="0" i="0" u="none" strike="noStrike" dirty="0">
                          <a:solidFill>
                            <a:srgbClr val="000000"/>
                          </a:solidFill>
                          <a:effectLst/>
                          <a:latin typeface="Calibri"/>
                        </a:rPr>
                        <a:t>65</a:t>
                      </a:r>
                    </a:p>
                  </a:txBody>
                  <a:tcPr marL="9525" marR="9525" marT="9525" marB="0" anchor="b"/>
                </a:tc>
                <a:tc>
                  <a:txBody>
                    <a:bodyPr/>
                    <a:lstStyle/>
                    <a:p>
                      <a:pPr algn="r" fontAlgn="b"/>
                      <a:r>
                        <a:rPr lang="en-US" sz="1800" b="0" i="0" u="none" strike="noStrike" dirty="0">
                          <a:solidFill>
                            <a:srgbClr val="000000"/>
                          </a:solidFill>
                          <a:effectLst/>
                          <a:latin typeface="Calibri"/>
                        </a:rPr>
                        <a:t>91</a:t>
                      </a:r>
                    </a:p>
                  </a:txBody>
                  <a:tcPr marL="9525" marR="9525" marT="9525" marB="0" anchor="b"/>
                </a:tc>
                <a:tc>
                  <a:txBody>
                    <a:bodyPr/>
                    <a:lstStyle/>
                    <a:p>
                      <a:pPr algn="r" fontAlgn="b"/>
                      <a:r>
                        <a:rPr lang="en-US" sz="1800" b="0" i="0" u="none" strike="noStrike">
                          <a:solidFill>
                            <a:srgbClr val="000000"/>
                          </a:solidFill>
                          <a:effectLst/>
                          <a:latin typeface="Calibri"/>
                        </a:rPr>
                        <a:t>156</a:t>
                      </a:r>
                    </a:p>
                  </a:txBody>
                  <a:tcPr marL="9525" marR="9525" marT="9525" marB="0" anchor="b"/>
                </a:tc>
              </a:tr>
              <a:tr h="370840">
                <a:tc>
                  <a:txBody>
                    <a:bodyPr/>
                    <a:lstStyle/>
                    <a:p>
                      <a:pPr algn="r" fontAlgn="b"/>
                      <a:r>
                        <a:rPr lang="en-US" sz="1800" b="0" i="0" u="none" strike="noStrike" dirty="0">
                          <a:solidFill>
                            <a:srgbClr val="000000"/>
                          </a:solidFill>
                          <a:effectLst/>
                          <a:latin typeface="Calibri"/>
                        </a:rPr>
                        <a:t>FD </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0</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37</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en-US" sz="1800" b="0" i="0" u="none" strike="noStrike" dirty="0">
                          <a:solidFill>
                            <a:srgbClr val="000000"/>
                          </a:solidFill>
                          <a:effectLst/>
                          <a:latin typeface="Calibri"/>
                        </a:rPr>
                        <a:t>37</a:t>
                      </a:r>
                    </a:p>
                  </a:txBody>
                  <a:tcPr marL="9525" marR="9525" marT="9525" marB="0" anchor="b">
                    <a:lnB w="12700" cap="flat" cmpd="sng" algn="ctr">
                      <a:solidFill>
                        <a:schemeClr val="tx1"/>
                      </a:solidFill>
                      <a:prstDash val="solid"/>
                      <a:round/>
                      <a:headEnd type="none" w="med" len="med"/>
                      <a:tailEnd type="none" w="med" len="med"/>
                    </a:lnB>
                  </a:tcPr>
                </a:tc>
              </a:tr>
              <a:tr h="370840">
                <a:tc>
                  <a:txBody>
                    <a:bodyPr/>
                    <a:lstStyle/>
                    <a:p>
                      <a:pPr algn="r" fontAlgn="b"/>
                      <a:r>
                        <a:rPr lang="en-US" sz="1800" b="1" i="0" u="none" strike="noStrike" dirty="0">
                          <a:solidFill>
                            <a:srgbClr val="000000"/>
                          </a:solidFill>
                          <a:effectLst/>
                          <a:latin typeface="Calibri"/>
                        </a:rPr>
                        <a:t>TOTAL </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800" b="1" i="0" u="none" strike="noStrike" dirty="0">
                          <a:solidFill>
                            <a:srgbClr val="000000"/>
                          </a:solidFill>
                          <a:effectLst/>
                          <a:latin typeface="Calibri"/>
                        </a:rPr>
                        <a:t>207</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800" b="1" i="0" u="none" strike="noStrike" dirty="0">
                          <a:solidFill>
                            <a:srgbClr val="000000"/>
                          </a:solidFill>
                          <a:effectLst/>
                          <a:latin typeface="Calibri"/>
                        </a:rPr>
                        <a:t>266</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800" b="1" i="0" u="none" strike="noStrike" dirty="0">
                          <a:solidFill>
                            <a:srgbClr val="000000"/>
                          </a:solidFill>
                          <a:effectLst/>
                          <a:latin typeface="Calibri"/>
                        </a:rPr>
                        <a:t>473</a:t>
                      </a:r>
                    </a:p>
                  </a:txBody>
                  <a:tcPr marL="9525" marR="9525" marT="9525" marB="0" anchor="b">
                    <a:lnT w="12700" cap="flat" cmpd="sng" algn="ctr">
                      <a:solidFill>
                        <a:schemeClr val="tx1"/>
                      </a:solidFill>
                      <a:prstDash val="solid"/>
                      <a:round/>
                      <a:headEnd type="none" w="med" len="med"/>
                      <a:tailEnd type="none" w="med" len="med"/>
                    </a:lnT>
                  </a:tcPr>
                </a:tc>
              </a:tr>
            </a:tbl>
          </a:graphicData>
        </a:graphic>
      </p:graphicFrame>
      <p:sp>
        <p:nvSpPr>
          <p:cNvPr id="6" name="Title 1"/>
          <p:cNvSpPr txBox="1">
            <a:spLocks/>
          </p:cNvSpPr>
          <p:nvPr/>
        </p:nvSpPr>
        <p:spPr>
          <a:xfrm>
            <a:off x="457200" y="152400"/>
            <a:ext cx="8229600" cy="792162"/>
          </a:xfrm>
          <a:prstGeom prst="rect">
            <a:avLst/>
          </a:prstGeom>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SLC:  </a:t>
            </a:r>
            <a:r>
              <a:rPr lang="en-US" sz="4400" dirty="0" smtClean="0">
                <a:solidFill>
                  <a:srgbClr val="000000"/>
                </a:solidFill>
                <a:latin typeface="Calibri" pitchFamily="34" charset="0"/>
              </a:rPr>
              <a:t>Spring Eclipse (GOES-13 Imager)</a:t>
            </a:r>
          </a:p>
        </p:txBody>
      </p:sp>
      <p:sp>
        <p:nvSpPr>
          <p:cNvPr id="7" name="Rectangle 6"/>
          <p:cNvSpPr/>
          <p:nvPr/>
        </p:nvSpPr>
        <p:spPr>
          <a:xfrm>
            <a:off x="3123595" y="6523137"/>
            <a:ext cx="4572000" cy="286224"/>
          </a:xfrm>
          <a:prstGeom prst="rect">
            <a:avLst/>
          </a:prstGeom>
        </p:spPr>
        <p:txBody>
          <a:bodyPr lIns="91432" tIns="45716" rIns="91432" bIns="45716">
            <a:spAutoFit/>
          </a:bodyPr>
          <a:lstStyle/>
          <a:p>
            <a:pPr algn="r">
              <a:lnSpc>
                <a:spcPct val="90000"/>
              </a:lnSpc>
              <a:spcBef>
                <a:spcPct val="20000"/>
              </a:spcBef>
              <a:defRPr/>
            </a:pPr>
            <a:r>
              <a:rPr lang="en-US" sz="1400" dirty="0">
                <a:latin typeface="+mj-lt"/>
              </a:rPr>
              <a:t>Slide Credit: </a:t>
            </a:r>
            <a:r>
              <a:rPr lang="en-US" sz="1400" dirty="0" smtClean="0">
                <a:latin typeface="+mj-lt"/>
              </a:rPr>
              <a:t>Tim </a:t>
            </a:r>
            <a:r>
              <a:rPr lang="en-US" sz="1400" dirty="0" err="1">
                <a:latin typeface="+mj-lt"/>
              </a:rPr>
              <a:t>Schmit</a:t>
            </a:r>
            <a:r>
              <a:rPr lang="en-US" sz="1400" dirty="0">
                <a:latin typeface="+mj-lt"/>
              </a:rPr>
              <a:t>, NESDIS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152400"/>
            <a:ext cx="9144000" cy="563562"/>
          </a:xfrm>
        </p:spPr>
        <p:txBody>
          <a:bodyPr>
            <a:normAutofit/>
          </a:bodyPr>
          <a:lstStyle/>
          <a:p>
            <a:pPr eaLnBrk="1" hangingPunct="1"/>
            <a:r>
              <a:rPr lang="en-US" sz="2800" dirty="0" smtClean="0">
                <a:ea typeface="ＭＳ Ｐゴシック"/>
                <a:cs typeface="ＭＳ Ｐゴシック"/>
              </a:rPr>
              <a:t>GOES-13 (East) Imager Coverage during Eclipse w/o SLC </a:t>
            </a:r>
          </a:p>
        </p:txBody>
      </p:sp>
      <p:sp>
        <p:nvSpPr>
          <p:cNvPr id="25604" name="Rectangle 6"/>
          <p:cNvSpPr>
            <a:spLocks noChangeArrowheads="1"/>
          </p:cNvSpPr>
          <p:nvPr/>
        </p:nvSpPr>
        <p:spPr bwMode="auto">
          <a:xfrm>
            <a:off x="0" y="5715000"/>
            <a:ext cx="9144000" cy="861774"/>
          </a:xfrm>
          <a:prstGeom prst="rect">
            <a:avLst/>
          </a:prstGeom>
          <a:noFill/>
          <a:ln w="9525">
            <a:noFill/>
            <a:miter lim="800000"/>
            <a:headEnd/>
            <a:tailEnd/>
          </a:ln>
        </p:spPr>
        <p:txBody>
          <a:bodyPr wrap="square">
            <a:spAutoFit/>
          </a:bodyPr>
          <a:lstStyle/>
          <a:p>
            <a:pPr marL="342900" indent="-342900" algn="ctr">
              <a:spcBef>
                <a:spcPts val="1200"/>
              </a:spcBef>
            </a:pPr>
            <a:r>
              <a:rPr lang="en-US" sz="2000" dirty="0">
                <a:solidFill>
                  <a:srgbClr val="000000"/>
                </a:solidFill>
                <a:latin typeface="Calibri" pitchFamily="34" charset="0"/>
                <a:cs typeface="Arial" pitchFamily="34" charset="0"/>
              </a:rPr>
              <a:t>JD=077; March 17, 20</a:t>
            </a:r>
            <a:r>
              <a:rPr lang="en-US" sz="2000" u="sng" dirty="0">
                <a:solidFill>
                  <a:srgbClr val="000000"/>
                </a:solidFill>
                <a:latin typeface="Calibri" pitchFamily="34" charset="0"/>
                <a:cs typeface="Arial" pitchFamily="34" charset="0"/>
              </a:rPr>
              <a:t>11</a:t>
            </a:r>
            <a:r>
              <a:rPr lang="en-US" sz="2000" dirty="0">
                <a:solidFill>
                  <a:srgbClr val="000000"/>
                </a:solidFill>
                <a:latin typeface="Calibri" pitchFamily="34" charset="0"/>
                <a:cs typeface="Arial" pitchFamily="34" charset="0"/>
              </a:rPr>
              <a:t> (04:10 to 06:15 UTC); GOES-13 </a:t>
            </a:r>
            <a:r>
              <a:rPr lang="en-US" sz="2000" dirty="0" smtClean="0">
                <a:solidFill>
                  <a:srgbClr val="000000"/>
                </a:solidFill>
                <a:latin typeface="Calibri" pitchFamily="34" charset="0"/>
                <a:cs typeface="Arial" pitchFamily="34" charset="0"/>
              </a:rPr>
              <a:t>Imager</a:t>
            </a:r>
          </a:p>
          <a:p>
            <a:pPr marL="342900" indent="-342900" algn="ctr">
              <a:spcBef>
                <a:spcPts val="1200"/>
              </a:spcBef>
            </a:pPr>
            <a:r>
              <a:rPr lang="en-US" sz="2000" dirty="0" smtClean="0">
                <a:solidFill>
                  <a:srgbClr val="000000"/>
                </a:solidFill>
                <a:latin typeface="Calibri" pitchFamily="34" charset="0"/>
                <a:cs typeface="Arial" pitchFamily="34" charset="0"/>
              </a:rPr>
              <a:t>Several frames canceled during Eclipse Period</a:t>
            </a:r>
            <a:endParaRPr lang="en-US" sz="2000" dirty="0">
              <a:solidFill>
                <a:srgbClr val="000000"/>
              </a:solidFill>
              <a:latin typeface="Calibri" pitchFamily="34" charset="0"/>
              <a:cs typeface="Arial" pitchFamily="34" charset="0"/>
            </a:endParaRPr>
          </a:p>
        </p:txBody>
      </p:sp>
      <p:pic>
        <p:nvPicPr>
          <p:cNvPr id="25605" name="Picture 9" descr="12PL_17MAR_GOES13_2011"/>
          <p:cNvPicPr>
            <a:picLocks noGrp="1" noChangeAspect="1"/>
          </p:cNvPicPr>
          <p:nvPr isPhoto="1"/>
        </p:nvPicPr>
        <p:blipFill>
          <a:blip r:embed="rId3" cstate="screen"/>
          <a:srcRect/>
          <a:stretch>
            <a:fillRect/>
          </a:stretch>
        </p:blipFill>
        <p:spPr bwMode="auto">
          <a:xfrm>
            <a:off x="228600" y="815975"/>
            <a:ext cx="8667750" cy="4953000"/>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7" name="Rectangle 6"/>
          <p:cNvSpPr/>
          <p:nvPr/>
        </p:nvSpPr>
        <p:spPr>
          <a:xfrm>
            <a:off x="3123595" y="6523137"/>
            <a:ext cx="4572000" cy="286224"/>
          </a:xfrm>
          <a:prstGeom prst="rect">
            <a:avLst/>
          </a:prstGeom>
        </p:spPr>
        <p:txBody>
          <a:bodyPr lIns="91432" tIns="45716" rIns="91432" bIns="45716">
            <a:spAutoFit/>
          </a:bodyPr>
          <a:lstStyle/>
          <a:p>
            <a:pPr algn="r">
              <a:lnSpc>
                <a:spcPct val="90000"/>
              </a:lnSpc>
              <a:spcBef>
                <a:spcPct val="20000"/>
              </a:spcBef>
              <a:defRPr/>
            </a:pPr>
            <a:r>
              <a:rPr lang="en-US" sz="1400" dirty="0">
                <a:latin typeface="+mj-lt"/>
              </a:rPr>
              <a:t>Slide Credit: </a:t>
            </a:r>
            <a:r>
              <a:rPr lang="en-US" sz="1400" dirty="0" smtClean="0">
                <a:latin typeface="+mj-lt"/>
              </a:rPr>
              <a:t> CIMSS &amp; Tim </a:t>
            </a:r>
            <a:r>
              <a:rPr lang="en-US" sz="1400" dirty="0" err="1">
                <a:latin typeface="+mj-lt"/>
              </a:rPr>
              <a:t>Schmit</a:t>
            </a:r>
            <a:r>
              <a:rPr lang="en-US" sz="1400" dirty="0">
                <a:latin typeface="+mj-lt"/>
              </a:rPr>
              <a:t>, NESDIS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152400"/>
            <a:ext cx="9144000" cy="563562"/>
          </a:xfrm>
        </p:spPr>
        <p:txBody>
          <a:bodyPr>
            <a:normAutofit/>
          </a:bodyPr>
          <a:lstStyle/>
          <a:p>
            <a:pPr eaLnBrk="1" hangingPunct="1"/>
            <a:r>
              <a:rPr lang="en-US" sz="2800" dirty="0" smtClean="0">
                <a:ea typeface="ＭＳ Ｐゴシック"/>
                <a:cs typeface="ＭＳ Ｐゴシック"/>
              </a:rPr>
              <a:t>GOES-13 (East) Imager Coverage during Eclipse w/ SLC </a:t>
            </a:r>
          </a:p>
        </p:txBody>
      </p:sp>
      <p:sp>
        <p:nvSpPr>
          <p:cNvPr id="26628" name="Rectangle 6"/>
          <p:cNvSpPr>
            <a:spLocks noChangeArrowheads="1"/>
          </p:cNvSpPr>
          <p:nvPr/>
        </p:nvSpPr>
        <p:spPr bwMode="auto">
          <a:xfrm>
            <a:off x="0" y="5715000"/>
            <a:ext cx="9144000" cy="861774"/>
          </a:xfrm>
          <a:prstGeom prst="rect">
            <a:avLst/>
          </a:prstGeom>
          <a:noFill/>
          <a:ln w="9525">
            <a:noFill/>
            <a:miter lim="800000"/>
            <a:headEnd/>
            <a:tailEnd/>
          </a:ln>
        </p:spPr>
        <p:txBody>
          <a:bodyPr wrap="square">
            <a:spAutoFit/>
          </a:bodyPr>
          <a:lstStyle/>
          <a:p>
            <a:pPr marL="342900" indent="-342900" algn="ctr">
              <a:spcBef>
                <a:spcPts val="1200"/>
              </a:spcBef>
            </a:pPr>
            <a:r>
              <a:rPr lang="en-US" sz="2000" dirty="0">
                <a:solidFill>
                  <a:srgbClr val="000000"/>
                </a:solidFill>
                <a:latin typeface="Calibri" pitchFamily="34" charset="0"/>
                <a:cs typeface="Arial" pitchFamily="34" charset="0"/>
              </a:rPr>
              <a:t>JD=077; March 18, 20</a:t>
            </a:r>
            <a:r>
              <a:rPr lang="en-US" sz="2000" u="sng" dirty="0">
                <a:solidFill>
                  <a:srgbClr val="000000"/>
                </a:solidFill>
                <a:latin typeface="Calibri" pitchFamily="34" charset="0"/>
                <a:cs typeface="Arial" pitchFamily="34" charset="0"/>
              </a:rPr>
              <a:t>12</a:t>
            </a:r>
            <a:r>
              <a:rPr lang="en-US" sz="2000" dirty="0">
                <a:solidFill>
                  <a:srgbClr val="000000"/>
                </a:solidFill>
                <a:latin typeface="Calibri" pitchFamily="34" charset="0"/>
                <a:cs typeface="Arial" pitchFamily="34" charset="0"/>
              </a:rPr>
              <a:t> (04:10 to 06:15 UTC); GOES-13 </a:t>
            </a:r>
            <a:r>
              <a:rPr lang="en-US" sz="2000" dirty="0" smtClean="0">
                <a:solidFill>
                  <a:srgbClr val="000000"/>
                </a:solidFill>
                <a:latin typeface="Calibri" pitchFamily="34" charset="0"/>
                <a:cs typeface="Arial" pitchFamily="34" charset="0"/>
              </a:rPr>
              <a:t>Imager</a:t>
            </a:r>
          </a:p>
          <a:p>
            <a:pPr marL="342900" indent="-342900" algn="ctr">
              <a:spcBef>
                <a:spcPts val="1200"/>
              </a:spcBef>
            </a:pPr>
            <a:r>
              <a:rPr lang="en-US" sz="2000" dirty="0" smtClean="0">
                <a:solidFill>
                  <a:srgbClr val="000000"/>
                </a:solidFill>
                <a:latin typeface="Calibri" pitchFamily="34" charset="0"/>
                <a:cs typeface="Arial" pitchFamily="34" charset="0"/>
              </a:rPr>
              <a:t>SLC saves those frames that were previously canceled.</a:t>
            </a:r>
            <a:endParaRPr lang="en-US" sz="2000" dirty="0">
              <a:solidFill>
                <a:srgbClr val="000000"/>
              </a:solidFill>
              <a:latin typeface="Calibri" pitchFamily="34" charset="0"/>
              <a:cs typeface="Arial" pitchFamily="34" charset="0"/>
            </a:endParaRPr>
          </a:p>
        </p:txBody>
      </p:sp>
      <p:pic>
        <p:nvPicPr>
          <p:cNvPr id="26629" name="Picture 4" descr="12PL_17MAR_GOES13_2012"/>
          <p:cNvPicPr>
            <a:picLocks noGrp="1" noChangeAspect="1"/>
          </p:cNvPicPr>
          <p:nvPr isPhoto="1"/>
        </p:nvPicPr>
        <p:blipFill>
          <a:blip r:embed="rId3" cstate="screen"/>
          <a:srcRect/>
          <a:stretch>
            <a:fillRect/>
          </a:stretch>
        </p:blipFill>
        <p:spPr bwMode="auto">
          <a:xfrm>
            <a:off x="228600" y="815977"/>
            <a:ext cx="8686800" cy="4963238"/>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8" name="Rectangle 7"/>
          <p:cNvSpPr/>
          <p:nvPr/>
        </p:nvSpPr>
        <p:spPr>
          <a:xfrm>
            <a:off x="3123595" y="6523137"/>
            <a:ext cx="4572000" cy="286224"/>
          </a:xfrm>
          <a:prstGeom prst="rect">
            <a:avLst/>
          </a:prstGeom>
        </p:spPr>
        <p:txBody>
          <a:bodyPr lIns="91432" tIns="45716" rIns="91432" bIns="45716">
            <a:spAutoFit/>
          </a:bodyPr>
          <a:lstStyle/>
          <a:p>
            <a:pPr algn="r">
              <a:lnSpc>
                <a:spcPct val="90000"/>
              </a:lnSpc>
              <a:spcBef>
                <a:spcPct val="20000"/>
              </a:spcBef>
              <a:defRPr/>
            </a:pPr>
            <a:r>
              <a:rPr lang="en-US" sz="1400" dirty="0">
                <a:latin typeface="+mj-lt"/>
              </a:rPr>
              <a:t>Slide Credit: </a:t>
            </a:r>
            <a:r>
              <a:rPr lang="en-US" sz="1400" dirty="0" smtClean="0">
                <a:latin typeface="+mj-lt"/>
              </a:rPr>
              <a:t> CIMSS &amp; Tim </a:t>
            </a:r>
            <a:r>
              <a:rPr lang="en-US" sz="1400" dirty="0" err="1">
                <a:latin typeface="+mj-lt"/>
              </a:rPr>
              <a:t>Schmit</a:t>
            </a:r>
            <a:r>
              <a:rPr lang="en-US" sz="1400" dirty="0">
                <a:latin typeface="+mj-lt"/>
              </a:rPr>
              <a:t>, NESDIS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152400"/>
            <a:ext cx="9144000" cy="563562"/>
          </a:xfrm>
        </p:spPr>
        <p:txBody>
          <a:bodyPr>
            <a:normAutofit/>
          </a:bodyPr>
          <a:lstStyle/>
          <a:p>
            <a:pPr eaLnBrk="1" hangingPunct="1"/>
            <a:r>
              <a:rPr lang="en-US" sz="2800" dirty="0" smtClean="0">
                <a:ea typeface="ＭＳ Ｐゴシック"/>
                <a:cs typeface="ＭＳ Ｐゴシック"/>
              </a:rPr>
              <a:t>GOES-11 (West) Imager Coverage during Eclipse</a:t>
            </a:r>
          </a:p>
        </p:txBody>
      </p:sp>
      <p:sp>
        <p:nvSpPr>
          <p:cNvPr id="27652" name="Rectangle 6"/>
          <p:cNvSpPr>
            <a:spLocks noChangeArrowheads="1"/>
          </p:cNvSpPr>
          <p:nvPr/>
        </p:nvSpPr>
        <p:spPr bwMode="auto">
          <a:xfrm>
            <a:off x="0" y="5715000"/>
            <a:ext cx="9144000" cy="861774"/>
          </a:xfrm>
          <a:prstGeom prst="rect">
            <a:avLst/>
          </a:prstGeom>
          <a:noFill/>
          <a:ln w="9525">
            <a:noFill/>
            <a:miter lim="800000"/>
            <a:headEnd/>
            <a:tailEnd/>
          </a:ln>
        </p:spPr>
        <p:txBody>
          <a:bodyPr wrap="square">
            <a:spAutoFit/>
          </a:bodyPr>
          <a:lstStyle/>
          <a:p>
            <a:pPr marL="342900" indent="-342900" algn="ctr">
              <a:spcBef>
                <a:spcPts val="1200"/>
              </a:spcBef>
            </a:pPr>
            <a:r>
              <a:rPr lang="en-US" sz="2000" dirty="0" smtClean="0">
                <a:solidFill>
                  <a:srgbClr val="000000"/>
                </a:solidFill>
                <a:latin typeface="Calibri" pitchFamily="34" charset="0"/>
                <a:cs typeface="Arial" pitchFamily="34" charset="0"/>
              </a:rPr>
              <a:t>JD=077</a:t>
            </a:r>
            <a:r>
              <a:rPr lang="en-US" sz="2000" dirty="0">
                <a:solidFill>
                  <a:srgbClr val="000000"/>
                </a:solidFill>
                <a:latin typeface="Calibri" pitchFamily="34" charset="0"/>
                <a:cs typeface="Arial" pitchFamily="34" charset="0"/>
              </a:rPr>
              <a:t>; March 18, 20</a:t>
            </a:r>
            <a:r>
              <a:rPr lang="en-US" sz="2000" u="sng" dirty="0">
                <a:solidFill>
                  <a:srgbClr val="000000"/>
                </a:solidFill>
                <a:latin typeface="Calibri" pitchFamily="34" charset="0"/>
                <a:cs typeface="Arial" pitchFamily="34" charset="0"/>
              </a:rPr>
              <a:t>11</a:t>
            </a:r>
            <a:r>
              <a:rPr lang="en-US" sz="2000" dirty="0">
                <a:solidFill>
                  <a:srgbClr val="000000"/>
                </a:solidFill>
                <a:latin typeface="Calibri" pitchFamily="34" charset="0"/>
                <a:cs typeface="Arial" pitchFamily="34" charset="0"/>
              </a:rPr>
              <a:t> (08:00 to 10:11 UTC); GOES-11 </a:t>
            </a:r>
            <a:r>
              <a:rPr lang="en-US" sz="2000" dirty="0" smtClean="0">
                <a:solidFill>
                  <a:srgbClr val="000000"/>
                </a:solidFill>
                <a:latin typeface="Calibri" pitchFamily="34" charset="0"/>
                <a:cs typeface="Arial" pitchFamily="34" charset="0"/>
              </a:rPr>
              <a:t>Imager</a:t>
            </a:r>
          </a:p>
          <a:p>
            <a:pPr marL="342900" indent="-342900" algn="ctr">
              <a:spcBef>
                <a:spcPts val="1200"/>
              </a:spcBef>
            </a:pPr>
            <a:r>
              <a:rPr lang="en-US" sz="2000" dirty="0" smtClean="0">
                <a:solidFill>
                  <a:srgbClr val="000000"/>
                </a:solidFill>
                <a:latin typeface="Calibri" pitchFamily="34" charset="0"/>
                <a:cs typeface="Arial" pitchFamily="34" charset="0"/>
              </a:rPr>
              <a:t>GOES-11 had to shut off entirely during Eclipse Period</a:t>
            </a:r>
            <a:endParaRPr lang="en-US" sz="2000" dirty="0">
              <a:solidFill>
                <a:srgbClr val="000000"/>
              </a:solidFill>
              <a:latin typeface="Calibri" pitchFamily="34" charset="0"/>
              <a:cs typeface="Arial" pitchFamily="34" charset="0"/>
            </a:endParaRPr>
          </a:p>
        </p:txBody>
      </p:sp>
      <p:pic>
        <p:nvPicPr>
          <p:cNvPr id="27653" name="Picture 10" descr="12PL_17MAR_GOES11"/>
          <p:cNvPicPr>
            <a:picLocks noGrp="1" noChangeAspect="1"/>
          </p:cNvPicPr>
          <p:nvPr isPhoto="1"/>
        </p:nvPicPr>
        <p:blipFill>
          <a:blip r:embed="rId3" cstate="screen"/>
          <a:srcRect/>
          <a:stretch>
            <a:fillRect/>
          </a:stretch>
        </p:blipFill>
        <p:spPr bwMode="auto">
          <a:xfrm>
            <a:off x="228600" y="827962"/>
            <a:ext cx="8686800" cy="4963238"/>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7" name="Rectangle 6"/>
          <p:cNvSpPr/>
          <p:nvPr/>
        </p:nvSpPr>
        <p:spPr>
          <a:xfrm>
            <a:off x="3123595" y="6523137"/>
            <a:ext cx="4572000" cy="286224"/>
          </a:xfrm>
          <a:prstGeom prst="rect">
            <a:avLst/>
          </a:prstGeom>
        </p:spPr>
        <p:txBody>
          <a:bodyPr lIns="91432" tIns="45716" rIns="91432" bIns="45716">
            <a:spAutoFit/>
          </a:bodyPr>
          <a:lstStyle/>
          <a:p>
            <a:pPr algn="r">
              <a:lnSpc>
                <a:spcPct val="90000"/>
              </a:lnSpc>
              <a:spcBef>
                <a:spcPct val="20000"/>
              </a:spcBef>
              <a:defRPr/>
            </a:pPr>
            <a:r>
              <a:rPr lang="en-US" sz="1400" dirty="0">
                <a:latin typeface="+mj-lt"/>
              </a:rPr>
              <a:t>Slide Credit: </a:t>
            </a:r>
            <a:r>
              <a:rPr lang="en-US" sz="1400" dirty="0" smtClean="0">
                <a:latin typeface="+mj-lt"/>
              </a:rPr>
              <a:t> CIMSS &amp; Tim </a:t>
            </a:r>
            <a:r>
              <a:rPr lang="en-US" sz="1400" dirty="0" err="1">
                <a:latin typeface="+mj-lt"/>
              </a:rPr>
              <a:t>Schmit</a:t>
            </a:r>
            <a:r>
              <a:rPr lang="en-US" sz="1400" dirty="0">
                <a:latin typeface="+mj-lt"/>
              </a:rPr>
              <a:t>, NESDIS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152400"/>
            <a:ext cx="9144000" cy="563562"/>
          </a:xfrm>
        </p:spPr>
        <p:txBody>
          <a:bodyPr>
            <a:normAutofit/>
          </a:bodyPr>
          <a:lstStyle/>
          <a:p>
            <a:pPr eaLnBrk="1" hangingPunct="1"/>
            <a:r>
              <a:rPr lang="en-US" sz="2800" dirty="0" smtClean="0">
                <a:ea typeface="ＭＳ Ｐゴシック"/>
                <a:cs typeface="ＭＳ Ｐゴシック"/>
              </a:rPr>
              <a:t>GOES-15 (West) Imager Coverage during Eclipse w/ SLC</a:t>
            </a:r>
          </a:p>
        </p:txBody>
      </p:sp>
      <p:sp>
        <p:nvSpPr>
          <p:cNvPr id="28676" name="Rectangle 6"/>
          <p:cNvSpPr>
            <a:spLocks noChangeArrowheads="1"/>
          </p:cNvSpPr>
          <p:nvPr/>
        </p:nvSpPr>
        <p:spPr bwMode="auto">
          <a:xfrm>
            <a:off x="0" y="5715000"/>
            <a:ext cx="9144000" cy="1323439"/>
          </a:xfrm>
          <a:prstGeom prst="rect">
            <a:avLst/>
          </a:prstGeom>
          <a:noFill/>
          <a:ln w="9525">
            <a:noFill/>
            <a:miter lim="800000"/>
            <a:headEnd/>
            <a:tailEnd/>
          </a:ln>
        </p:spPr>
        <p:txBody>
          <a:bodyPr wrap="square">
            <a:spAutoFit/>
          </a:bodyPr>
          <a:lstStyle/>
          <a:p>
            <a:pPr marL="342900" indent="-342900" algn="ctr">
              <a:spcBef>
                <a:spcPts val="1200"/>
              </a:spcBef>
            </a:pPr>
            <a:r>
              <a:rPr lang="en-US" sz="2000" dirty="0">
                <a:solidFill>
                  <a:srgbClr val="000000"/>
                </a:solidFill>
                <a:latin typeface="Calibri" pitchFamily="34" charset="0"/>
                <a:cs typeface="Arial" pitchFamily="34" charset="0"/>
              </a:rPr>
              <a:t>JD=077; March 17, 20</a:t>
            </a:r>
            <a:r>
              <a:rPr lang="en-US" sz="2000" u="sng" dirty="0">
                <a:solidFill>
                  <a:srgbClr val="000000"/>
                </a:solidFill>
                <a:latin typeface="Calibri" pitchFamily="34" charset="0"/>
                <a:cs typeface="Arial" pitchFamily="34" charset="0"/>
              </a:rPr>
              <a:t>12</a:t>
            </a:r>
            <a:r>
              <a:rPr lang="en-US" sz="2000" dirty="0">
                <a:solidFill>
                  <a:srgbClr val="000000"/>
                </a:solidFill>
                <a:latin typeface="Calibri" pitchFamily="34" charset="0"/>
                <a:cs typeface="Arial" pitchFamily="34" charset="0"/>
              </a:rPr>
              <a:t> (08:00 to 10:11 UTC); GOES-15 </a:t>
            </a:r>
            <a:r>
              <a:rPr lang="en-US" sz="2000" dirty="0" smtClean="0">
                <a:solidFill>
                  <a:srgbClr val="000000"/>
                </a:solidFill>
                <a:latin typeface="Calibri" pitchFamily="34" charset="0"/>
                <a:cs typeface="Arial" pitchFamily="34" charset="0"/>
              </a:rPr>
              <a:t>Imager</a:t>
            </a:r>
          </a:p>
          <a:p>
            <a:pPr marL="342900" indent="-342900" algn="ctr">
              <a:spcBef>
                <a:spcPts val="1200"/>
              </a:spcBef>
            </a:pPr>
            <a:r>
              <a:rPr lang="en-US" sz="2000" dirty="0" smtClean="0">
                <a:solidFill>
                  <a:srgbClr val="000000"/>
                </a:solidFill>
                <a:latin typeface="Calibri" pitchFamily="34" charset="0"/>
                <a:cs typeface="Arial" pitchFamily="34" charset="0"/>
              </a:rPr>
              <a:t>SLC saves those frames that were previously canceled.</a:t>
            </a:r>
          </a:p>
          <a:p>
            <a:pPr marL="342900" indent="-342900" algn="ctr">
              <a:spcBef>
                <a:spcPts val="1200"/>
              </a:spcBef>
            </a:pPr>
            <a:endParaRPr lang="en-US" sz="2000" dirty="0">
              <a:solidFill>
                <a:srgbClr val="000000"/>
              </a:solidFill>
              <a:latin typeface="Calibri" pitchFamily="34" charset="0"/>
              <a:cs typeface="Arial" pitchFamily="34" charset="0"/>
            </a:endParaRPr>
          </a:p>
        </p:txBody>
      </p:sp>
      <p:pic>
        <p:nvPicPr>
          <p:cNvPr id="28677" name="Picture 4" descr="12PL_17MAR_GOES15"/>
          <p:cNvPicPr>
            <a:picLocks noGrp="1" noChangeAspect="1"/>
          </p:cNvPicPr>
          <p:nvPr isPhoto="1"/>
        </p:nvPicPr>
        <p:blipFill>
          <a:blip r:embed="rId3" cstate="print"/>
          <a:srcRect/>
          <a:stretch>
            <a:fillRect/>
          </a:stretch>
        </p:blipFill>
        <p:spPr bwMode="auto">
          <a:xfrm>
            <a:off x="228600" y="815977"/>
            <a:ext cx="8686800" cy="4963238"/>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6" name="Rectangle 5"/>
          <p:cNvSpPr/>
          <p:nvPr/>
        </p:nvSpPr>
        <p:spPr>
          <a:xfrm>
            <a:off x="3123595" y="6523137"/>
            <a:ext cx="4572000" cy="286224"/>
          </a:xfrm>
          <a:prstGeom prst="rect">
            <a:avLst/>
          </a:prstGeom>
        </p:spPr>
        <p:txBody>
          <a:bodyPr lIns="91432" tIns="45716" rIns="91432" bIns="45716">
            <a:spAutoFit/>
          </a:bodyPr>
          <a:lstStyle/>
          <a:p>
            <a:pPr algn="r">
              <a:lnSpc>
                <a:spcPct val="90000"/>
              </a:lnSpc>
              <a:spcBef>
                <a:spcPct val="20000"/>
              </a:spcBef>
              <a:defRPr/>
            </a:pPr>
            <a:r>
              <a:rPr lang="en-US" sz="1400" dirty="0">
                <a:latin typeface="+mj-lt"/>
              </a:rPr>
              <a:t>Slide Credit: </a:t>
            </a:r>
            <a:r>
              <a:rPr lang="en-US" sz="1400" dirty="0" smtClean="0">
                <a:latin typeface="+mj-lt"/>
              </a:rPr>
              <a:t> CIMSS &amp; Tim </a:t>
            </a:r>
            <a:r>
              <a:rPr lang="en-US" sz="1400" dirty="0" err="1">
                <a:latin typeface="+mj-lt"/>
              </a:rPr>
              <a:t>Schmit</a:t>
            </a:r>
            <a:r>
              <a:rPr lang="en-US" sz="1400" dirty="0">
                <a:latin typeface="+mj-lt"/>
              </a:rPr>
              <a:t>, NESDIS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pPr lvl="0"/>
            <a:r>
              <a:rPr lang="en-US" dirty="0" smtClean="0">
                <a:ea typeface="ＭＳ Ｐゴシック"/>
                <a:cs typeface="ＭＳ Ｐゴシック"/>
              </a:rPr>
              <a:t>SLC:  Info in the GVAR stream</a:t>
            </a:r>
            <a:endParaRPr lang="en-US" dirty="0"/>
          </a:p>
        </p:txBody>
      </p:sp>
      <p:sp>
        <p:nvSpPr>
          <p:cNvPr id="7" name="Content Placeholder 6"/>
          <p:cNvSpPr>
            <a:spLocks noGrp="1"/>
          </p:cNvSpPr>
          <p:nvPr>
            <p:ph idx="1"/>
          </p:nvPr>
        </p:nvSpPr>
        <p:spPr>
          <a:xfrm>
            <a:off x="457200" y="838200"/>
            <a:ext cx="8229600" cy="5715000"/>
          </a:xfrm>
        </p:spPr>
        <p:txBody>
          <a:bodyPr>
            <a:noAutofit/>
          </a:bodyPr>
          <a:lstStyle/>
          <a:p>
            <a:r>
              <a:rPr lang="en-US" sz="2000" dirty="0" smtClean="0"/>
              <a:t>Stray Light correction status bits are sent out over GVAR (GOES </a:t>
            </a:r>
            <a:r>
              <a:rPr lang="en-US" sz="2000" dirty="0" err="1" smtClean="0"/>
              <a:t>VARiable</a:t>
            </a:r>
            <a:r>
              <a:rPr lang="en-US" sz="2000" dirty="0" smtClean="0"/>
              <a:t> data transmission format) and are now part of the </a:t>
            </a:r>
            <a:r>
              <a:rPr lang="en-US" sz="2000" dirty="0" err="1" smtClean="0"/>
              <a:t>McIDAS</a:t>
            </a:r>
            <a:r>
              <a:rPr lang="en-US" sz="2000" dirty="0" smtClean="0"/>
              <a:t> area line prefix </a:t>
            </a:r>
          </a:p>
          <a:p>
            <a:pPr lvl="1"/>
            <a:r>
              <a:rPr lang="en-US" sz="2000" dirty="0" smtClean="0"/>
              <a:t>Enabled, performed relative position of the sun, etc.</a:t>
            </a:r>
          </a:p>
          <a:p>
            <a:r>
              <a:rPr lang="en-US" sz="2000" dirty="0" smtClean="0"/>
              <a:t>An example of the type of output of Stray Light Correction information found in the GVAR stream, in the area line prefix for the GOES-13 Imager data is shown below.  This provides a summary of how each image is modified depending on the time of year (i.e. relative declination of the sun and GOES platform). </a:t>
            </a:r>
            <a:endParaRPr lang="en-US" sz="1400" dirty="0" smtClean="0"/>
          </a:p>
          <a:p>
            <a:pPr lvl="1"/>
            <a:r>
              <a:rPr lang="en-US" sz="1200" dirty="0" smtClean="0"/>
              <a:t>Directory information (sensor #, image </a:t>
            </a:r>
            <a:r>
              <a:rPr lang="en-US" sz="1200" dirty="0" err="1" smtClean="0"/>
              <a:t>ccyyddd</a:t>
            </a:r>
            <a:r>
              <a:rPr lang="en-US" sz="1200" dirty="0" smtClean="0"/>
              <a:t>, image </a:t>
            </a:r>
            <a:r>
              <a:rPr lang="en-US" sz="1200" dirty="0" err="1" smtClean="0"/>
              <a:t>hhmmss</a:t>
            </a:r>
            <a:r>
              <a:rPr lang="en-US" sz="1200" dirty="0" smtClean="0"/>
              <a:t>): 180, 2012068, 54500</a:t>
            </a:r>
          </a:p>
          <a:p>
            <a:pPr lvl="1"/>
            <a:r>
              <a:rPr lang="en-US" sz="1200" dirty="0" smtClean="0"/>
              <a:t>SLCE (# lines w/SLC enabled) = 2705</a:t>
            </a:r>
          </a:p>
          <a:p>
            <a:pPr lvl="1"/>
            <a:r>
              <a:rPr lang="en-US" sz="1200" dirty="0" smtClean="0"/>
              <a:t>SLCD (# lines w/SLC disabled) = 0</a:t>
            </a:r>
          </a:p>
          <a:p>
            <a:pPr lvl="1"/>
            <a:r>
              <a:rPr lang="en-US" sz="1200" dirty="0" smtClean="0"/>
              <a:t>SLCP (# lines w/SLC performed) = 2705</a:t>
            </a:r>
          </a:p>
          <a:p>
            <a:pPr lvl="1"/>
            <a:r>
              <a:rPr lang="en-US" sz="1200" dirty="0" smtClean="0"/>
              <a:t>SLCNP (# lines w/SLC not performed) = 0</a:t>
            </a:r>
          </a:p>
          <a:p>
            <a:pPr lvl="1"/>
            <a:r>
              <a:rPr lang="en-US" sz="1200" dirty="0" smtClean="0"/>
              <a:t>SLC_FRST (1st </a:t>
            </a:r>
            <a:r>
              <a:rPr lang="en-US" sz="1200" dirty="0" err="1" smtClean="0"/>
              <a:t>ln</a:t>
            </a:r>
            <a:r>
              <a:rPr lang="en-US" sz="1200" dirty="0" smtClean="0"/>
              <a:t> w/SLC performed) = 1</a:t>
            </a:r>
          </a:p>
          <a:p>
            <a:pPr lvl="1"/>
            <a:r>
              <a:rPr lang="en-US" sz="1200" dirty="0" smtClean="0"/>
              <a:t>SLC_LST (last </a:t>
            </a:r>
            <a:r>
              <a:rPr lang="en-US" sz="1200" dirty="0" err="1" smtClean="0"/>
              <a:t>ln</a:t>
            </a:r>
            <a:r>
              <a:rPr lang="en-US" sz="1200" dirty="0" smtClean="0"/>
              <a:t> w/SLC performed) = 2705</a:t>
            </a:r>
          </a:p>
          <a:p>
            <a:pPr lvl="1"/>
            <a:r>
              <a:rPr lang="en-US" sz="1200" dirty="0" smtClean="0"/>
              <a:t>SUNE (# lines w/sun on e/side earth) = 2705</a:t>
            </a:r>
          </a:p>
          <a:p>
            <a:pPr lvl="1"/>
            <a:r>
              <a:rPr lang="en-US" sz="1200" dirty="0" smtClean="0"/>
              <a:t>SUNW (# lines w/sun on w/side earth) = 0</a:t>
            </a:r>
          </a:p>
          <a:p>
            <a:pPr lvl="1"/>
            <a:r>
              <a:rPr lang="en-US" sz="1200" dirty="0" smtClean="0"/>
              <a:t>SUNN (# lines w/sun on n/side earth) = 0</a:t>
            </a:r>
          </a:p>
          <a:p>
            <a:pPr lvl="1"/>
            <a:r>
              <a:rPr lang="en-US" sz="1200" dirty="0" smtClean="0"/>
              <a:t>SUNS (# lines w/sun on s/side earth) = 2705</a:t>
            </a:r>
          </a:p>
          <a:p>
            <a:pPr lvl="1"/>
            <a:r>
              <a:rPr lang="en-US" sz="1200" dirty="0" smtClean="0"/>
              <a:t>2705 nonzero values were found for parameter: </a:t>
            </a:r>
            <a:r>
              <a:rPr lang="en-US" sz="1200" dirty="0" err="1" smtClean="0"/>
              <a:t>min_sun_angle</a:t>
            </a:r>
            <a:endParaRPr lang="en-US" sz="1200" dirty="0" smtClean="0"/>
          </a:p>
          <a:p>
            <a:pPr lvl="1"/>
            <a:r>
              <a:rPr lang="en-US" sz="1200" dirty="0" smtClean="0"/>
              <a:t>Smallest sun angle value = 5 found at line # 1419</a:t>
            </a:r>
          </a:p>
          <a:p>
            <a:pPr lvl="1"/>
            <a:r>
              <a:rPr lang="en-US" sz="1200" dirty="0" smtClean="0"/>
              <a:t>Largest sun angle value = 15 found at line # 1</a:t>
            </a:r>
          </a:p>
        </p:txBody>
      </p:sp>
      <p:sp>
        <p:nvSpPr>
          <p:cNvPr id="8" name="Rectangle 7"/>
          <p:cNvSpPr/>
          <p:nvPr/>
        </p:nvSpPr>
        <p:spPr>
          <a:xfrm>
            <a:off x="4191000" y="6523137"/>
            <a:ext cx="4572000" cy="286224"/>
          </a:xfrm>
          <a:prstGeom prst="rect">
            <a:avLst/>
          </a:prstGeom>
        </p:spPr>
        <p:txBody>
          <a:bodyPr lIns="91432" tIns="45716" rIns="91432" bIns="45716">
            <a:spAutoFit/>
          </a:bodyPr>
          <a:lstStyle/>
          <a:p>
            <a:pPr algn="r">
              <a:lnSpc>
                <a:spcPct val="90000"/>
              </a:lnSpc>
              <a:spcBef>
                <a:spcPct val="20000"/>
              </a:spcBef>
              <a:defRPr/>
            </a:pPr>
            <a:r>
              <a:rPr lang="en-US" sz="1400" dirty="0">
                <a:latin typeface="+mj-lt"/>
              </a:rPr>
              <a:t>Slide Credit: </a:t>
            </a:r>
            <a:r>
              <a:rPr lang="en-US" sz="1400" dirty="0" err="1">
                <a:latin typeface="+mj-lt"/>
              </a:rPr>
              <a:t>Hyre</a:t>
            </a:r>
            <a:r>
              <a:rPr lang="en-US" sz="1400" dirty="0">
                <a:latin typeface="+mj-lt"/>
              </a:rPr>
              <a:t> </a:t>
            </a:r>
            <a:r>
              <a:rPr lang="en-US" sz="1400" dirty="0" err="1">
                <a:latin typeface="+mj-lt"/>
              </a:rPr>
              <a:t>Bysal</a:t>
            </a:r>
            <a:r>
              <a:rPr lang="en-US" sz="1400" dirty="0">
                <a:latin typeface="+mj-lt"/>
              </a:rPr>
              <a:t> &amp; Tim </a:t>
            </a:r>
            <a:r>
              <a:rPr lang="en-US" sz="1400" dirty="0" err="1">
                <a:latin typeface="+mj-lt"/>
              </a:rPr>
              <a:t>Schmit</a:t>
            </a:r>
            <a:r>
              <a:rPr lang="en-US" sz="1400" dirty="0">
                <a:latin typeface="+mj-lt"/>
              </a:rPr>
              <a:t>, NESDIS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ChangeArrowheads="1"/>
          </p:cNvSpPr>
          <p:nvPr/>
        </p:nvSpPr>
        <p:spPr bwMode="auto">
          <a:xfrm>
            <a:off x="181429" y="1375172"/>
            <a:ext cx="8781143" cy="5161359"/>
          </a:xfrm>
          <a:prstGeom prst="rect">
            <a:avLst/>
          </a:prstGeom>
          <a:solidFill>
            <a:schemeClr val="bg1"/>
          </a:solidFill>
          <a:ln w="9525" algn="ctr">
            <a:solidFill>
              <a:schemeClr val="tx1"/>
            </a:solidFill>
            <a:round/>
            <a:headEnd/>
            <a:tailEnd/>
          </a:ln>
        </p:spPr>
        <p:txBody>
          <a:bodyPr lIns="86493" tIns="43247" rIns="86493" bIns="43247"/>
          <a:lstStyle/>
          <a:p>
            <a:pPr eaLnBrk="0" hangingPunct="0"/>
            <a:endParaRPr lang="en-US" sz="2300" dirty="0"/>
          </a:p>
        </p:txBody>
      </p:sp>
      <p:pic>
        <p:nvPicPr>
          <p:cNvPr id="32771" name="Picture 16" descr="1.PNG"/>
          <p:cNvPicPr>
            <a:picLocks noChangeAspect="1"/>
          </p:cNvPicPr>
          <p:nvPr/>
        </p:nvPicPr>
        <p:blipFill>
          <a:blip r:embed="rId2" cstate="screen"/>
          <a:srcRect/>
          <a:stretch>
            <a:fillRect/>
          </a:stretch>
        </p:blipFill>
        <p:spPr bwMode="auto">
          <a:xfrm>
            <a:off x="4753428" y="1634133"/>
            <a:ext cx="3846286" cy="4268391"/>
          </a:xfrm>
          <a:prstGeom prst="rect">
            <a:avLst/>
          </a:prstGeom>
          <a:noFill/>
          <a:ln w="9525">
            <a:noFill/>
            <a:miter lim="800000"/>
            <a:headEnd/>
            <a:tailEnd/>
          </a:ln>
        </p:spPr>
      </p:pic>
      <p:pic>
        <p:nvPicPr>
          <p:cNvPr id="32772" name="Picture 15" descr="1.PNG"/>
          <p:cNvPicPr>
            <a:picLocks noChangeAspect="1"/>
          </p:cNvPicPr>
          <p:nvPr/>
        </p:nvPicPr>
        <p:blipFill>
          <a:blip r:embed="rId3" cstate="screen"/>
          <a:srcRect/>
          <a:stretch>
            <a:fillRect/>
          </a:stretch>
        </p:blipFill>
        <p:spPr bwMode="auto">
          <a:xfrm>
            <a:off x="235857" y="1555530"/>
            <a:ext cx="3973286" cy="4964906"/>
          </a:xfrm>
          <a:prstGeom prst="rect">
            <a:avLst/>
          </a:prstGeom>
          <a:noFill/>
          <a:ln w="9525">
            <a:noFill/>
            <a:miter lim="800000"/>
            <a:headEnd/>
            <a:tailEnd/>
          </a:ln>
        </p:spPr>
      </p:pic>
      <p:sp>
        <p:nvSpPr>
          <p:cNvPr id="8" name="Title 4"/>
          <p:cNvSpPr txBox="1">
            <a:spLocks/>
          </p:cNvSpPr>
          <p:nvPr/>
        </p:nvSpPr>
        <p:spPr bwMode="auto">
          <a:xfrm>
            <a:off x="0" y="38695"/>
            <a:ext cx="9144000" cy="1143000"/>
          </a:xfrm>
          <a:prstGeom prst="rect">
            <a:avLst/>
          </a:prstGeom>
          <a:noFill/>
          <a:ln w="19050" cmpd="sng">
            <a:noFill/>
            <a:miter lim="800000"/>
            <a:headEnd/>
            <a:tailEnd/>
          </a:ln>
        </p:spPr>
        <p:txBody>
          <a:bodyPr lIns="91424" tIns="45712" rIns="91424" bIns="45712" anchor="ctr"/>
          <a:lstStyle/>
          <a:p>
            <a:pPr algn="ctr" defTabSz="914485" eaLnBrk="0" hangingPunct="0">
              <a:defRPr/>
            </a:pPr>
            <a:r>
              <a:rPr lang="en-US" sz="3600" kern="0" dirty="0">
                <a:latin typeface="+mj-lt"/>
                <a:ea typeface="+mj-ea"/>
                <a:cs typeface="+mj-cs"/>
              </a:rPr>
              <a:t>GOES-East </a:t>
            </a:r>
          </a:p>
          <a:p>
            <a:pPr algn="ctr" defTabSz="914485" eaLnBrk="0" hangingPunct="0">
              <a:defRPr/>
            </a:pPr>
            <a:r>
              <a:rPr lang="en-US" sz="3600" kern="0" dirty="0">
                <a:latin typeface="+mj-lt"/>
                <a:ea typeface="+mj-ea"/>
                <a:cs typeface="+mj-cs"/>
              </a:rPr>
              <a:t>Eclipse Schedule / Frames</a:t>
            </a:r>
          </a:p>
        </p:txBody>
      </p:sp>
      <p:sp>
        <p:nvSpPr>
          <p:cNvPr id="32775" name="Smiley Face 8"/>
          <p:cNvSpPr>
            <a:spLocks noChangeArrowheads="1"/>
          </p:cNvSpPr>
          <p:nvPr/>
        </p:nvSpPr>
        <p:spPr bwMode="auto">
          <a:xfrm>
            <a:off x="707571" y="6072187"/>
            <a:ext cx="399143" cy="375047"/>
          </a:xfrm>
          <a:prstGeom prst="smileyFace">
            <a:avLst>
              <a:gd name="adj" fmla="val 4653"/>
            </a:avLst>
          </a:prstGeom>
          <a:solidFill>
            <a:srgbClr val="FFFF00"/>
          </a:solidFill>
          <a:ln w="22225" algn="ctr">
            <a:solidFill>
              <a:schemeClr val="tx1"/>
            </a:solidFill>
            <a:round/>
            <a:headEnd/>
            <a:tailEnd/>
          </a:ln>
        </p:spPr>
        <p:txBody>
          <a:bodyPr lIns="86493" tIns="43247" rIns="86493" bIns="43247"/>
          <a:lstStyle/>
          <a:p>
            <a:pPr eaLnBrk="0" hangingPunct="0"/>
            <a:endParaRPr lang="en-US" sz="2300" dirty="0"/>
          </a:p>
        </p:txBody>
      </p:sp>
      <p:sp>
        <p:nvSpPr>
          <p:cNvPr id="32776" name="Rectangle 9"/>
          <p:cNvSpPr>
            <a:spLocks noChangeArrowheads="1"/>
          </p:cNvSpPr>
          <p:nvPr/>
        </p:nvSpPr>
        <p:spPr bwMode="auto">
          <a:xfrm>
            <a:off x="598715" y="6533555"/>
            <a:ext cx="8327571" cy="348949"/>
          </a:xfrm>
          <a:prstGeom prst="rect">
            <a:avLst/>
          </a:prstGeom>
          <a:noFill/>
          <a:ln w="9525">
            <a:noFill/>
            <a:miter lim="800000"/>
            <a:headEnd/>
            <a:tailEnd/>
          </a:ln>
        </p:spPr>
        <p:txBody>
          <a:bodyPr lIns="86493" tIns="43247" rIns="86493" bIns="43247">
            <a:spAutoFit/>
          </a:bodyPr>
          <a:lstStyle/>
          <a:p>
            <a:pPr lvl="1" algn="r"/>
            <a:r>
              <a:rPr lang="en-US" sz="1700" dirty="0">
                <a:hlinkClick r:id="rId4"/>
              </a:rPr>
              <a:t>http://www.ospo.noaa.gov/Operations/GOES/eclipse.html</a:t>
            </a:r>
            <a:endParaRPr lang="en-US" sz="1700" dirty="0"/>
          </a:p>
        </p:txBody>
      </p:sp>
      <p:sp>
        <p:nvSpPr>
          <p:cNvPr id="32777" name="TextBox 10"/>
          <p:cNvSpPr txBox="1">
            <a:spLocks noChangeArrowheads="1"/>
          </p:cNvSpPr>
          <p:nvPr/>
        </p:nvSpPr>
        <p:spPr bwMode="auto">
          <a:xfrm>
            <a:off x="1705429" y="1375172"/>
            <a:ext cx="719696" cy="318171"/>
          </a:xfrm>
          <a:prstGeom prst="rect">
            <a:avLst/>
          </a:prstGeom>
          <a:noFill/>
          <a:ln w="9525">
            <a:noFill/>
            <a:miter lim="800000"/>
            <a:headEnd/>
            <a:tailEnd/>
          </a:ln>
        </p:spPr>
        <p:txBody>
          <a:bodyPr wrap="none" lIns="86493" tIns="43247" rIns="86493" bIns="43247">
            <a:spAutoFit/>
          </a:bodyPr>
          <a:lstStyle/>
          <a:p>
            <a:r>
              <a:rPr lang="en-US" sz="1500" dirty="0"/>
              <a:t>Imager</a:t>
            </a:r>
          </a:p>
        </p:txBody>
      </p:sp>
      <p:sp>
        <p:nvSpPr>
          <p:cNvPr id="32778" name="TextBox 11"/>
          <p:cNvSpPr txBox="1">
            <a:spLocks noChangeArrowheads="1"/>
          </p:cNvSpPr>
          <p:nvPr/>
        </p:nvSpPr>
        <p:spPr bwMode="auto">
          <a:xfrm>
            <a:off x="6259286" y="1410891"/>
            <a:ext cx="830304" cy="318171"/>
          </a:xfrm>
          <a:prstGeom prst="rect">
            <a:avLst/>
          </a:prstGeom>
          <a:noFill/>
          <a:ln w="9525">
            <a:noFill/>
            <a:miter lim="800000"/>
            <a:headEnd/>
            <a:tailEnd/>
          </a:ln>
        </p:spPr>
        <p:txBody>
          <a:bodyPr wrap="none" lIns="86493" tIns="43247" rIns="86493" bIns="43247">
            <a:spAutoFit/>
          </a:bodyPr>
          <a:lstStyle/>
          <a:p>
            <a:r>
              <a:rPr lang="en-US" sz="1500" dirty="0"/>
              <a:t>Sounder</a:t>
            </a:r>
          </a:p>
        </p:txBody>
      </p:sp>
      <p:sp>
        <p:nvSpPr>
          <p:cNvPr id="32779" name="TextBox 13"/>
          <p:cNvSpPr txBox="1">
            <a:spLocks noChangeArrowheads="1"/>
          </p:cNvSpPr>
          <p:nvPr/>
        </p:nvSpPr>
        <p:spPr bwMode="auto">
          <a:xfrm>
            <a:off x="2358572" y="5786438"/>
            <a:ext cx="2533270" cy="687503"/>
          </a:xfrm>
          <a:prstGeom prst="rect">
            <a:avLst/>
          </a:prstGeom>
          <a:noFill/>
          <a:ln w="9525">
            <a:noFill/>
            <a:miter lim="800000"/>
            <a:headEnd/>
            <a:tailEnd/>
          </a:ln>
        </p:spPr>
        <p:txBody>
          <a:bodyPr wrap="none" lIns="86493" tIns="43247" rIns="86493" bIns="43247">
            <a:spAutoFit/>
          </a:bodyPr>
          <a:lstStyle/>
          <a:p>
            <a:r>
              <a:rPr lang="en-US" sz="1300" dirty="0"/>
              <a:t>Green - Shifted or Clipped</a:t>
            </a:r>
          </a:p>
          <a:p>
            <a:r>
              <a:rPr lang="en-US" sz="1300" dirty="0"/>
              <a:t>Red - Canceled due to SL</a:t>
            </a:r>
          </a:p>
          <a:p>
            <a:r>
              <a:rPr lang="en-US" sz="1300" dirty="0"/>
              <a:t>Yellow - Recovered by SL algorithm</a:t>
            </a:r>
          </a:p>
        </p:txBody>
      </p:sp>
      <p:sp>
        <p:nvSpPr>
          <p:cNvPr id="32780" name="TextBox 14"/>
          <p:cNvSpPr txBox="1">
            <a:spLocks noChangeArrowheads="1"/>
          </p:cNvSpPr>
          <p:nvPr/>
        </p:nvSpPr>
        <p:spPr bwMode="auto">
          <a:xfrm>
            <a:off x="6477000" y="5786438"/>
            <a:ext cx="2082249" cy="487448"/>
          </a:xfrm>
          <a:prstGeom prst="rect">
            <a:avLst/>
          </a:prstGeom>
          <a:noFill/>
          <a:ln w="9525">
            <a:noFill/>
            <a:miter lim="800000"/>
            <a:headEnd/>
            <a:tailEnd/>
          </a:ln>
        </p:spPr>
        <p:txBody>
          <a:bodyPr wrap="none" lIns="86493" tIns="43247" rIns="86493" bIns="43247">
            <a:spAutoFit/>
          </a:bodyPr>
          <a:lstStyle/>
          <a:p>
            <a:r>
              <a:rPr lang="en-US" sz="1300" dirty="0"/>
              <a:t>Red - Canceled due to KOZ</a:t>
            </a:r>
          </a:p>
          <a:p>
            <a:r>
              <a:rPr lang="en-US" sz="1300" dirty="0"/>
              <a:t>Orange - Canceled due to SL</a:t>
            </a:r>
          </a:p>
        </p:txBody>
      </p: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ChangeArrowheads="1"/>
          </p:cNvSpPr>
          <p:nvPr/>
        </p:nvSpPr>
        <p:spPr bwMode="auto">
          <a:xfrm>
            <a:off x="181429" y="1393031"/>
            <a:ext cx="8781143" cy="5161359"/>
          </a:xfrm>
          <a:prstGeom prst="rect">
            <a:avLst/>
          </a:prstGeom>
          <a:solidFill>
            <a:schemeClr val="bg1"/>
          </a:solidFill>
          <a:ln w="9525" algn="ctr">
            <a:solidFill>
              <a:schemeClr val="tx1"/>
            </a:solidFill>
            <a:round/>
            <a:headEnd/>
            <a:tailEnd/>
          </a:ln>
        </p:spPr>
        <p:txBody>
          <a:bodyPr lIns="86493" tIns="43247" rIns="86493" bIns="43247"/>
          <a:lstStyle/>
          <a:p>
            <a:pPr eaLnBrk="0" hangingPunct="0"/>
            <a:endParaRPr lang="en-US" sz="2300" dirty="0"/>
          </a:p>
        </p:txBody>
      </p:sp>
      <p:pic>
        <p:nvPicPr>
          <p:cNvPr id="33795" name="Picture 16" descr="1.PNG"/>
          <p:cNvPicPr>
            <a:picLocks noChangeAspect="1"/>
          </p:cNvPicPr>
          <p:nvPr/>
        </p:nvPicPr>
        <p:blipFill>
          <a:blip r:embed="rId2" cstate="screen"/>
          <a:srcRect/>
          <a:stretch>
            <a:fillRect/>
          </a:stretch>
        </p:blipFill>
        <p:spPr bwMode="auto">
          <a:xfrm>
            <a:off x="4122965" y="-535781"/>
            <a:ext cx="2567214" cy="6858000"/>
          </a:xfrm>
          <a:prstGeom prst="rect">
            <a:avLst/>
          </a:prstGeom>
          <a:noFill/>
          <a:ln w="9525">
            <a:noFill/>
            <a:miter lim="800000"/>
            <a:headEnd/>
            <a:tailEnd/>
          </a:ln>
        </p:spPr>
      </p:pic>
      <p:pic>
        <p:nvPicPr>
          <p:cNvPr id="33796" name="Picture 15" descr="1.PNG"/>
          <p:cNvPicPr>
            <a:picLocks noChangeAspect="1"/>
          </p:cNvPicPr>
          <p:nvPr/>
        </p:nvPicPr>
        <p:blipFill>
          <a:blip r:embed="rId3" cstate="screen"/>
          <a:srcRect/>
          <a:stretch>
            <a:fillRect/>
          </a:stretch>
        </p:blipFill>
        <p:spPr bwMode="auto">
          <a:xfrm>
            <a:off x="285750" y="-410766"/>
            <a:ext cx="2725964" cy="6858000"/>
          </a:xfrm>
          <a:prstGeom prst="rect">
            <a:avLst/>
          </a:prstGeom>
          <a:noFill/>
          <a:ln w="9525">
            <a:noFill/>
            <a:miter lim="800000"/>
            <a:headEnd/>
            <a:tailEnd/>
          </a:ln>
        </p:spPr>
      </p:pic>
      <p:sp>
        <p:nvSpPr>
          <p:cNvPr id="8" name="Title 4"/>
          <p:cNvSpPr txBox="1">
            <a:spLocks/>
          </p:cNvSpPr>
          <p:nvPr/>
        </p:nvSpPr>
        <p:spPr bwMode="auto">
          <a:xfrm>
            <a:off x="0" y="0"/>
            <a:ext cx="9144000" cy="1390650"/>
          </a:xfrm>
          <a:prstGeom prst="rect">
            <a:avLst/>
          </a:prstGeom>
          <a:gradFill>
            <a:gsLst>
              <a:gs pos="0">
                <a:schemeClr val="tx2">
                  <a:lumMod val="40000"/>
                  <a:lumOff val="60000"/>
                </a:schemeClr>
              </a:gs>
              <a:gs pos="80000">
                <a:schemeClr val="tx2">
                  <a:lumMod val="40000"/>
                  <a:lumOff val="60000"/>
                </a:schemeClr>
              </a:gs>
            </a:gsLst>
            <a:lin ang="16200000" scaled="0"/>
          </a:gradFill>
          <a:ln w="19050" cmpd="sng">
            <a:solidFill>
              <a:schemeClr val="tx1"/>
            </a:solidFill>
            <a:miter lim="800000"/>
            <a:headEnd/>
            <a:tailEnd/>
          </a:ln>
        </p:spPr>
        <p:txBody>
          <a:bodyPr lIns="91424" tIns="45712" rIns="91424" bIns="45712" anchor="ctr"/>
          <a:lstStyle/>
          <a:p>
            <a:pPr algn="ctr" defTabSz="914485" eaLnBrk="0" hangingPunct="0">
              <a:defRPr/>
            </a:pPr>
            <a:r>
              <a:rPr lang="en-US" sz="3600" kern="0" dirty="0">
                <a:latin typeface="+mj-lt"/>
                <a:ea typeface="+mj-ea"/>
                <a:cs typeface="+mj-cs"/>
              </a:rPr>
              <a:t>GOES-West </a:t>
            </a:r>
          </a:p>
          <a:p>
            <a:pPr algn="ctr" defTabSz="914485" eaLnBrk="0" hangingPunct="0">
              <a:defRPr/>
            </a:pPr>
            <a:r>
              <a:rPr lang="en-US" sz="3600" kern="0" dirty="0">
                <a:latin typeface="+mj-lt"/>
                <a:ea typeface="+mj-ea"/>
                <a:cs typeface="+mj-cs"/>
              </a:rPr>
              <a:t>Eclipse Schedule / Frames</a:t>
            </a:r>
          </a:p>
        </p:txBody>
      </p:sp>
      <p:sp>
        <p:nvSpPr>
          <p:cNvPr id="33799" name="Rectangle 8"/>
          <p:cNvSpPr>
            <a:spLocks noChangeArrowheads="1"/>
          </p:cNvSpPr>
          <p:nvPr/>
        </p:nvSpPr>
        <p:spPr bwMode="auto">
          <a:xfrm>
            <a:off x="598715" y="6533555"/>
            <a:ext cx="8327571" cy="348949"/>
          </a:xfrm>
          <a:prstGeom prst="rect">
            <a:avLst/>
          </a:prstGeom>
          <a:noFill/>
          <a:ln w="9525">
            <a:noFill/>
            <a:miter lim="800000"/>
            <a:headEnd/>
            <a:tailEnd/>
          </a:ln>
        </p:spPr>
        <p:txBody>
          <a:bodyPr lIns="86493" tIns="43247" rIns="86493" bIns="43247">
            <a:spAutoFit/>
          </a:bodyPr>
          <a:lstStyle/>
          <a:p>
            <a:pPr lvl="1" algn="r"/>
            <a:r>
              <a:rPr lang="en-US" sz="1700" dirty="0">
                <a:hlinkClick r:id="rId4"/>
              </a:rPr>
              <a:t>http://www.ospo.noaa.gov/Operations/GOES/eclipse.html</a:t>
            </a:r>
            <a:endParaRPr lang="en-US" sz="1700" dirty="0"/>
          </a:p>
        </p:txBody>
      </p:sp>
      <p:sp>
        <p:nvSpPr>
          <p:cNvPr id="33800" name="TextBox 9"/>
          <p:cNvSpPr txBox="1">
            <a:spLocks noChangeArrowheads="1"/>
          </p:cNvSpPr>
          <p:nvPr/>
        </p:nvSpPr>
        <p:spPr bwMode="auto">
          <a:xfrm>
            <a:off x="2937904" y="1375172"/>
            <a:ext cx="719696" cy="318171"/>
          </a:xfrm>
          <a:prstGeom prst="rect">
            <a:avLst/>
          </a:prstGeom>
          <a:noFill/>
          <a:ln w="9525">
            <a:noFill/>
            <a:miter lim="800000"/>
            <a:headEnd/>
            <a:tailEnd/>
          </a:ln>
        </p:spPr>
        <p:txBody>
          <a:bodyPr wrap="none" lIns="86493" tIns="43247" rIns="86493" bIns="43247">
            <a:spAutoFit/>
          </a:bodyPr>
          <a:lstStyle/>
          <a:p>
            <a:r>
              <a:rPr lang="en-US" sz="1500" dirty="0"/>
              <a:t>Imager</a:t>
            </a:r>
          </a:p>
        </p:txBody>
      </p:sp>
      <p:sp>
        <p:nvSpPr>
          <p:cNvPr id="33801" name="TextBox 10"/>
          <p:cNvSpPr txBox="1">
            <a:spLocks noChangeArrowheads="1"/>
          </p:cNvSpPr>
          <p:nvPr/>
        </p:nvSpPr>
        <p:spPr bwMode="auto">
          <a:xfrm>
            <a:off x="6789696" y="1410891"/>
            <a:ext cx="830304" cy="318171"/>
          </a:xfrm>
          <a:prstGeom prst="rect">
            <a:avLst/>
          </a:prstGeom>
          <a:noFill/>
          <a:ln w="9525">
            <a:noFill/>
            <a:miter lim="800000"/>
            <a:headEnd/>
            <a:tailEnd/>
          </a:ln>
        </p:spPr>
        <p:txBody>
          <a:bodyPr wrap="none" lIns="86493" tIns="43247" rIns="86493" bIns="43247">
            <a:spAutoFit/>
          </a:bodyPr>
          <a:lstStyle/>
          <a:p>
            <a:r>
              <a:rPr lang="en-US" sz="1500" dirty="0"/>
              <a:t>Sounder</a:t>
            </a:r>
          </a:p>
        </p:txBody>
      </p:sp>
      <p:sp>
        <p:nvSpPr>
          <p:cNvPr id="33802" name="TextBox 13"/>
          <p:cNvSpPr txBox="1">
            <a:spLocks noChangeArrowheads="1"/>
          </p:cNvSpPr>
          <p:nvPr/>
        </p:nvSpPr>
        <p:spPr bwMode="auto">
          <a:xfrm>
            <a:off x="1814286" y="5982891"/>
            <a:ext cx="1966769" cy="502837"/>
          </a:xfrm>
          <a:prstGeom prst="rect">
            <a:avLst/>
          </a:prstGeom>
          <a:noFill/>
          <a:ln w="9525">
            <a:noFill/>
            <a:miter lim="800000"/>
            <a:headEnd/>
            <a:tailEnd/>
          </a:ln>
        </p:spPr>
        <p:txBody>
          <a:bodyPr wrap="none" lIns="86493" tIns="43247" rIns="86493" bIns="43247">
            <a:spAutoFit/>
          </a:bodyPr>
          <a:lstStyle/>
          <a:p>
            <a:r>
              <a:rPr lang="en-US" sz="1300" dirty="0"/>
              <a:t>Green - Shifted or Clipped</a:t>
            </a:r>
          </a:p>
          <a:p>
            <a:r>
              <a:rPr lang="en-US" sz="1300" dirty="0"/>
              <a:t>Red - Canceled due to SL</a:t>
            </a:r>
          </a:p>
        </p:txBody>
      </p:sp>
      <p:sp>
        <p:nvSpPr>
          <p:cNvPr id="33803" name="TextBox 14"/>
          <p:cNvSpPr txBox="1">
            <a:spLocks noChangeArrowheads="1"/>
          </p:cNvSpPr>
          <p:nvPr/>
        </p:nvSpPr>
        <p:spPr bwMode="auto">
          <a:xfrm>
            <a:off x="6477000" y="5518547"/>
            <a:ext cx="2256784" cy="687503"/>
          </a:xfrm>
          <a:prstGeom prst="rect">
            <a:avLst/>
          </a:prstGeom>
          <a:noFill/>
          <a:ln w="9525">
            <a:noFill/>
            <a:miter lim="800000"/>
            <a:headEnd/>
            <a:tailEnd/>
          </a:ln>
        </p:spPr>
        <p:txBody>
          <a:bodyPr wrap="none" lIns="86493" tIns="43247" rIns="86493" bIns="43247">
            <a:spAutoFit/>
          </a:bodyPr>
          <a:lstStyle/>
          <a:p>
            <a:r>
              <a:rPr lang="en-US" sz="1300" dirty="0"/>
              <a:t>     Red - Canceled due to KOZ</a:t>
            </a:r>
          </a:p>
          <a:p>
            <a:r>
              <a:rPr lang="en-US" sz="1300" dirty="0"/>
              <a:t>Orange - Canceled due to SL</a:t>
            </a:r>
          </a:p>
          <a:p>
            <a:r>
              <a:rPr lang="en-US" sz="1300" dirty="0"/>
              <a:t>Tan -  Off-Earth striping frames</a:t>
            </a:r>
          </a:p>
        </p:txBody>
      </p:sp>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ChangeArrowheads="1"/>
          </p:cNvSpPr>
          <p:nvPr/>
        </p:nvSpPr>
        <p:spPr bwMode="auto">
          <a:xfrm>
            <a:off x="181429" y="1393031"/>
            <a:ext cx="8781143" cy="5161359"/>
          </a:xfrm>
          <a:prstGeom prst="rect">
            <a:avLst/>
          </a:prstGeom>
          <a:solidFill>
            <a:schemeClr val="bg1"/>
          </a:solidFill>
          <a:ln w="9525" algn="ctr">
            <a:solidFill>
              <a:schemeClr val="tx1"/>
            </a:solidFill>
            <a:round/>
            <a:headEnd/>
            <a:tailEnd/>
          </a:ln>
        </p:spPr>
        <p:txBody>
          <a:bodyPr lIns="86493" tIns="43247" rIns="86493" bIns="43247"/>
          <a:lstStyle/>
          <a:p>
            <a:pPr eaLnBrk="0" hangingPunct="0"/>
            <a:endParaRPr lang="en-US" sz="2300" dirty="0"/>
          </a:p>
        </p:txBody>
      </p:sp>
      <p:pic>
        <p:nvPicPr>
          <p:cNvPr id="34819" name="Picture 17" descr="1.PNG"/>
          <p:cNvPicPr>
            <a:picLocks noChangeAspect="1"/>
          </p:cNvPicPr>
          <p:nvPr/>
        </p:nvPicPr>
        <p:blipFill>
          <a:blip r:embed="rId2" cstate="screen"/>
          <a:srcRect/>
          <a:stretch>
            <a:fillRect/>
          </a:stretch>
        </p:blipFill>
        <p:spPr bwMode="auto">
          <a:xfrm>
            <a:off x="5497286" y="1696640"/>
            <a:ext cx="2322286" cy="4214813"/>
          </a:xfrm>
          <a:prstGeom prst="rect">
            <a:avLst/>
          </a:prstGeom>
          <a:noFill/>
          <a:ln w="9525">
            <a:noFill/>
            <a:miter lim="800000"/>
            <a:headEnd/>
            <a:tailEnd/>
          </a:ln>
        </p:spPr>
      </p:pic>
      <p:pic>
        <p:nvPicPr>
          <p:cNvPr id="34820" name="Picture 16" descr="1.PNG"/>
          <p:cNvPicPr>
            <a:picLocks noChangeAspect="1"/>
          </p:cNvPicPr>
          <p:nvPr/>
        </p:nvPicPr>
        <p:blipFill>
          <a:blip r:embed="rId3" cstate="screen"/>
          <a:srcRect/>
          <a:stretch>
            <a:fillRect/>
          </a:stretch>
        </p:blipFill>
        <p:spPr bwMode="auto">
          <a:xfrm>
            <a:off x="326571" y="1714500"/>
            <a:ext cx="3955143" cy="4214813"/>
          </a:xfrm>
          <a:prstGeom prst="rect">
            <a:avLst/>
          </a:prstGeom>
          <a:noFill/>
          <a:ln w="9525">
            <a:noFill/>
            <a:miter lim="800000"/>
            <a:headEnd/>
            <a:tailEnd/>
          </a:ln>
        </p:spPr>
      </p:pic>
      <p:sp>
        <p:nvSpPr>
          <p:cNvPr id="8" name="Title 4"/>
          <p:cNvSpPr txBox="1">
            <a:spLocks/>
          </p:cNvSpPr>
          <p:nvPr/>
        </p:nvSpPr>
        <p:spPr bwMode="auto">
          <a:xfrm>
            <a:off x="0" y="38695"/>
            <a:ext cx="9144000" cy="1143000"/>
          </a:xfrm>
          <a:prstGeom prst="rect">
            <a:avLst/>
          </a:prstGeom>
          <a:noFill/>
          <a:ln w="19050" cmpd="sng">
            <a:noFill/>
            <a:miter lim="800000"/>
            <a:headEnd/>
            <a:tailEnd/>
          </a:ln>
        </p:spPr>
        <p:txBody>
          <a:bodyPr lIns="91424" tIns="45712" rIns="91424" bIns="45712" anchor="ctr"/>
          <a:lstStyle/>
          <a:p>
            <a:pPr algn="ctr" defTabSz="914485" eaLnBrk="0" hangingPunct="0">
              <a:defRPr/>
            </a:pPr>
            <a:r>
              <a:rPr lang="en-US" sz="3600" kern="0" dirty="0">
                <a:latin typeface="+mj-lt"/>
                <a:ea typeface="+mj-ea"/>
                <a:cs typeface="+mj-cs"/>
              </a:rPr>
              <a:t>GOES-South America </a:t>
            </a:r>
          </a:p>
          <a:p>
            <a:pPr algn="ctr" defTabSz="914485" eaLnBrk="0" hangingPunct="0">
              <a:defRPr/>
            </a:pPr>
            <a:r>
              <a:rPr lang="en-US" sz="3600" kern="0" dirty="0">
                <a:latin typeface="+mj-lt"/>
                <a:ea typeface="+mj-ea"/>
                <a:cs typeface="+mj-cs"/>
              </a:rPr>
              <a:t>Eclipse Schedule / Frames</a:t>
            </a:r>
          </a:p>
        </p:txBody>
      </p:sp>
      <p:sp>
        <p:nvSpPr>
          <p:cNvPr id="34823" name="Rectangle 8"/>
          <p:cNvSpPr>
            <a:spLocks noChangeArrowheads="1"/>
          </p:cNvSpPr>
          <p:nvPr/>
        </p:nvSpPr>
        <p:spPr bwMode="auto">
          <a:xfrm>
            <a:off x="598715" y="6533555"/>
            <a:ext cx="8327571" cy="348949"/>
          </a:xfrm>
          <a:prstGeom prst="rect">
            <a:avLst/>
          </a:prstGeom>
          <a:noFill/>
          <a:ln w="9525">
            <a:noFill/>
            <a:miter lim="800000"/>
            <a:headEnd/>
            <a:tailEnd/>
          </a:ln>
        </p:spPr>
        <p:txBody>
          <a:bodyPr lIns="86493" tIns="43247" rIns="86493" bIns="43247">
            <a:spAutoFit/>
          </a:bodyPr>
          <a:lstStyle/>
          <a:p>
            <a:pPr lvl="1" algn="r"/>
            <a:r>
              <a:rPr lang="en-US" sz="1700" dirty="0">
                <a:hlinkClick r:id="rId4"/>
              </a:rPr>
              <a:t>http://www.ospo.noaa.gov/Operations/GOES/eclipse.html</a:t>
            </a:r>
            <a:endParaRPr lang="en-US" sz="1700" dirty="0"/>
          </a:p>
        </p:txBody>
      </p:sp>
      <p:sp>
        <p:nvSpPr>
          <p:cNvPr id="34824" name="TextBox 10"/>
          <p:cNvSpPr txBox="1">
            <a:spLocks noChangeArrowheads="1"/>
          </p:cNvSpPr>
          <p:nvPr/>
        </p:nvSpPr>
        <p:spPr bwMode="auto">
          <a:xfrm>
            <a:off x="1705429" y="1375172"/>
            <a:ext cx="719696" cy="318171"/>
          </a:xfrm>
          <a:prstGeom prst="rect">
            <a:avLst/>
          </a:prstGeom>
          <a:noFill/>
          <a:ln w="9525">
            <a:noFill/>
            <a:miter lim="800000"/>
            <a:headEnd/>
            <a:tailEnd/>
          </a:ln>
        </p:spPr>
        <p:txBody>
          <a:bodyPr wrap="none" lIns="86493" tIns="43247" rIns="86493" bIns="43247">
            <a:spAutoFit/>
          </a:bodyPr>
          <a:lstStyle/>
          <a:p>
            <a:r>
              <a:rPr lang="en-US" sz="1500" dirty="0"/>
              <a:t>Imager</a:t>
            </a:r>
          </a:p>
        </p:txBody>
      </p:sp>
      <p:sp>
        <p:nvSpPr>
          <p:cNvPr id="34825" name="TextBox 11"/>
          <p:cNvSpPr txBox="1">
            <a:spLocks noChangeArrowheads="1"/>
          </p:cNvSpPr>
          <p:nvPr/>
        </p:nvSpPr>
        <p:spPr bwMode="auto">
          <a:xfrm>
            <a:off x="6259286" y="1410891"/>
            <a:ext cx="830304" cy="318171"/>
          </a:xfrm>
          <a:prstGeom prst="rect">
            <a:avLst/>
          </a:prstGeom>
          <a:noFill/>
          <a:ln w="9525">
            <a:noFill/>
            <a:miter lim="800000"/>
            <a:headEnd/>
            <a:tailEnd/>
          </a:ln>
        </p:spPr>
        <p:txBody>
          <a:bodyPr wrap="none" lIns="86493" tIns="43247" rIns="86493" bIns="43247">
            <a:spAutoFit/>
          </a:bodyPr>
          <a:lstStyle/>
          <a:p>
            <a:r>
              <a:rPr lang="en-US" sz="1500" dirty="0"/>
              <a:t>Sounder</a:t>
            </a:r>
          </a:p>
        </p:txBody>
      </p:sp>
      <p:sp>
        <p:nvSpPr>
          <p:cNvPr id="34826" name="TextBox 14"/>
          <p:cNvSpPr txBox="1">
            <a:spLocks noChangeArrowheads="1"/>
          </p:cNvSpPr>
          <p:nvPr/>
        </p:nvSpPr>
        <p:spPr bwMode="auto">
          <a:xfrm>
            <a:off x="1814286" y="5840016"/>
            <a:ext cx="2174966" cy="487448"/>
          </a:xfrm>
          <a:prstGeom prst="rect">
            <a:avLst/>
          </a:prstGeom>
          <a:noFill/>
          <a:ln w="9525">
            <a:noFill/>
            <a:miter lim="800000"/>
            <a:headEnd/>
            <a:tailEnd/>
          </a:ln>
        </p:spPr>
        <p:txBody>
          <a:bodyPr wrap="none" lIns="86493" tIns="43247" rIns="86493" bIns="43247">
            <a:spAutoFit/>
          </a:bodyPr>
          <a:lstStyle/>
          <a:p>
            <a:r>
              <a:rPr lang="en-US" sz="1300" dirty="0"/>
              <a:t>Red - Canceled due to KOZ</a:t>
            </a:r>
          </a:p>
          <a:p>
            <a:r>
              <a:rPr lang="en-US" sz="1300" dirty="0"/>
              <a:t>ECL – Canceled due to Eclipse</a:t>
            </a:r>
          </a:p>
        </p:txBody>
      </p:sp>
      <p:sp>
        <p:nvSpPr>
          <p:cNvPr id="34827" name="TextBox 15"/>
          <p:cNvSpPr txBox="1">
            <a:spLocks noChangeArrowheads="1"/>
          </p:cNvSpPr>
          <p:nvPr/>
        </p:nvSpPr>
        <p:spPr bwMode="auto">
          <a:xfrm>
            <a:off x="6477000" y="5786438"/>
            <a:ext cx="2174966" cy="487448"/>
          </a:xfrm>
          <a:prstGeom prst="rect">
            <a:avLst/>
          </a:prstGeom>
          <a:noFill/>
          <a:ln w="9525">
            <a:noFill/>
            <a:miter lim="800000"/>
            <a:headEnd/>
            <a:tailEnd/>
          </a:ln>
        </p:spPr>
        <p:txBody>
          <a:bodyPr wrap="none" lIns="86493" tIns="43247" rIns="86493" bIns="43247">
            <a:spAutoFit/>
          </a:bodyPr>
          <a:lstStyle/>
          <a:p>
            <a:r>
              <a:rPr lang="en-US" sz="1300" dirty="0"/>
              <a:t>Green – Replaced due to KOZ</a:t>
            </a:r>
          </a:p>
          <a:p>
            <a:r>
              <a:rPr lang="en-US" sz="1300" dirty="0"/>
              <a:t>ECL – Canceled due to Eclipse</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90500"/>
            <a:ext cx="8229600" cy="1143000"/>
          </a:xfrm>
        </p:spPr>
        <p:txBody>
          <a:bodyPr>
            <a:normAutofit fontScale="90000"/>
          </a:bodyPr>
          <a:lstStyle/>
          <a:p>
            <a:r>
              <a:rPr lang="en-US" sz="3400" dirty="0" smtClean="0"/>
              <a:t>NOAA Center for Weather and Climate Prediction</a:t>
            </a:r>
            <a:br>
              <a:rPr lang="en-US" sz="3400" dirty="0" smtClean="0"/>
            </a:br>
            <a:r>
              <a:rPr lang="en-US" sz="3400" dirty="0" smtClean="0"/>
              <a:t>(NCWCP) in College Park, Maryland</a:t>
            </a:r>
            <a:endParaRPr lang="en-US" sz="3400" dirty="0"/>
          </a:p>
        </p:txBody>
      </p:sp>
      <p:pic>
        <p:nvPicPr>
          <p:cNvPr id="6" name="Picture 5" descr="NCWPC.PNG"/>
          <p:cNvPicPr>
            <a:picLocks noChangeAspect="1"/>
          </p:cNvPicPr>
          <p:nvPr/>
        </p:nvPicPr>
        <p:blipFill>
          <a:blip r:embed="rId3" cstate="print"/>
          <a:stretch>
            <a:fillRect/>
          </a:stretch>
        </p:blipFill>
        <p:spPr>
          <a:xfrm>
            <a:off x="285750" y="1285875"/>
            <a:ext cx="8572500" cy="4657725"/>
          </a:xfrm>
          <a:prstGeom prst="rect">
            <a:avLst/>
          </a:prstGeom>
        </p:spPr>
        <p:style>
          <a:lnRef idx="0">
            <a:schemeClr val="dk1"/>
          </a:lnRef>
          <a:fillRef idx="3">
            <a:schemeClr val="dk1"/>
          </a:fillRef>
          <a:effectRef idx="3">
            <a:schemeClr val="dk1"/>
          </a:effectRef>
          <a:fontRef idx="minor">
            <a:schemeClr val="lt1"/>
          </a:fontRef>
        </p:style>
      </p:pic>
      <p:sp>
        <p:nvSpPr>
          <p:cNvPr id="7" name="Content Placeholder 6"/>
          <p:cNvSpPr>
            <a:spLocks noGrp="1"/>
          </p:cNvSpPr>
          <p:nvPr>
            <p:ph idx="1"/>
          </p:nvPr>
        </p:nvSpPr>
        <p:spPr>
          <a:xfrm>
            <a:off x="304800" y="5943600"/>
            <a:ext cx="8534400" cy="685800"/>
          </a:xfrm>
        </p:spPr>
        <p:txBody>
          <a:bodyPr>
            <a:noAutofit/>
          </a:bodyPr>
          <a:lstStyle/>
          <a:p>
            <a:pPr>
              <a:buNone/>
            </a:pPr>
            <a:r>
              <a:rPr lang="en-US" sz="1800" dirty="0" smtClean="0">
                <a:latin typeface="Arial" charset="0"/>
                <a:ea typeface="ＭＳ Ｐゴシック" pitchFamily="-65" charset="-128"/>
              </a:rPr>
              <a:t>Home to NWS / NCEP (NCO, EMC, HPC);  NWS / ARL;  NESDIS / </a:t>
            </a:r>
            <a:r>
              <a:rPr lang="en-US" sz="1800" dirty="0" err="1" smtClean="0">
                <a:latin typeface="Arial" charset="0"/>
                <a:ea typeface="ＭＳ Ｐゴシック" pitchFamily="-65" charset="-128"/>
              </a:rPr>
              <a:t>STaR</a:t>
            </a:r>
            <a:r>
              <a:rPr lang="en-US" sz="1800" dirty="0" smtClean="0">
                <a:latin typeface="Arial" charset="0"/>
                <a:ea typeface="ＭＳ Ｐゴシック" pitchFamily="-65" charset="-128"/>
              </a:rPr>
              <a:t> &amp; OSPO</a:t>
            </a:r>
          </a:p>
          <a:p>
            <a:pPr>
              <a:buNone/>
            </a:pPr>
            <a:r>
              <a:rPr lang="en-US" sz="1800" dirty="0" smtClean="0">
                <a:latin typeface="Arial" charset="0"/>
                <a:ea typeface="ＭＳ Ｐゴシック" pitchFamily="-65" charset="-128"/>
              </a:rPr>
              <a:t>Public access photo log: </a:t>
            </a:r>
            <a:r>
              <a:rPr lang="en-US" sz="1800" dirty="0" smtClean="0">
                <a:latin typeface="Arial" charset="0"/>
                <a:ea typeface="ＭＳ Ｐゴシック" pitchFamily="-65" charset="-128"/>
                <a:hlinkClick r:id="rId4"/>
              </a:rPr>
              <a:t>http://www.ncep.noaa.gov/news/ncwcp/</a:t>
            </a:r>
            <a:endParaRPr lang="en-US" sz="1800" dirty="0" smtClean="0"/>
          </a:p>
          <a:p>
            <a:endParaRPr lang="en-US" sz="18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38695"/>
            <a:ext cx="9144000" cy="1143000"/>
          </a:xfrm>
        </p:spPr>
        <p:txBody>
          <a:bodyPr>
            <a:noAutofit/>
          </a:bodyPr>
          <a:lstStyle/>
          <a:p>
            <a:pPr algn="ctr"/>
            <a:r>
              <a:rPr lang="en-US" sz="3600" dirty="0" smtClean="0"/>
              <a:t>DMSP Half Orbit data from the Antarctica</a:t>
            </a:r>
            <a:br>
              <a:rPr lang="en-US" sz="3600" dirty="0" smtClean="0"/>
            </a:br>
            <a:r>
              <a:rPr lang="en-US" sz="3600" dirty="0" smtClean="0"/>
              <a:t>Data Acquisition (ADA) Station at McMurdo</a:t>
            </a:r>
          </a:p>
        </p:txBody>
      </p:sp>
      <p:sp>
        <p:nvSpPr>
          <p:cNvPr id="38915" name="Content Placeholder 10"/>
          <p:cNvSpPr>
            <a:spLocks noGrp="1"/>
          </p:cNvSpPr>
          <p:nvPr>
            <p:ph sz="half" idx="2"/>
          </p:nvPr>
        </p:nvSpPr>
        <p:spPr>
          <a:xfrm>
            <a:off x="4572000" y="1219200"/>
            <a:ext cx="3810000" cy="5333703"/>
          </a:xfrm>
        </p:spPr>
        <p:txBody>
          <a:bodyPr/>
          <a:lstStyle/>
          <a:p>
            <a:pPr>
              <a:lnSpc>
                <a:spcPct val="90000"/>
              </a:lnSpc>
            </a:pPr>
            <a:r>
              <a:rPr lang="en-US" dirty="0" smtClean="0"/>
              <a:t>Operational Processing and Delivery began June 10, 2011 for </a:t>
            </a:r>
            <a:r>
              <a:rPr lang="en-US" dirty="0" err="1" smtClean="0"/>
              <a:t>Metop</a:t>
            </a:r>
            <a:r>
              <a:rPr lang="en-US" dirty="0" smtClean="0"/>
              <a:t>-A</a:t>
            </a:r>
          </a:p>
          <a:p>
            <a:pPr>
              <a:lnSpc>
                <a:spcPct val="90000"/>
              </a:lnSpc>
            </a:pPr>
            <a:r>
              <a:rPr lang="en-US" dirty="0" smtClean="0"/>
              <a:t>DMSP  F-17 &amp; F-18 became operational in February, 2012</a:t>
            </a:r>
          </a:p>
          <a:p>
            <a:endParaRPr lang="en-US" dirty="0" smtClean="0"/>
          </a:p>
        </p:txBody>
      </p:sp>
      <p:pic>
        <p:nvPicPr>
          <p:cNvPr id="3891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9596" y="1827610"/>
            <a:ext cx="3788833" cy="3963293"/>
          </a:xfrm>
          <a:prstGeom prst="rect">
            <a:avLst/>
          </a:prstGeom>
          <a:noFill/>
          <a:ln w="9525">
            <a:noFill/>
            <a:miter lim="800000"/>
            <a:headEnd/>
            <a:tailEnd/>
          </a:ln>
        </p:spPr>
      </p:pic>
      <p:sp>
        <p:nvSpPr>
          <p:cNvPr id="38917" name="Oval 9"/>
          <p:cNvSpPr>
            <a:spLocks noChangeArrowheads="1"/>
          </p:cNvSpPr>
          <p:nvPr/>
        </p:nvSpPr>
        <p:spPr bwMode="auto">
          <a:xfrm>
            <a:off x="2325310" y="4183560"/>
            <a:ext cx="71060" cy="80367"/>
          </a:xfrm>
          <a:prstGeom prst="ellipse">
            <a:avLst/>
          </a:prstGeom>
          <a:noFill/>
          <a:ln w="38100">
            <a:solidFill>
              <a:srgbClr val="FF3300"/>
            </a:solidFill>
            <a:round/>
            <a:headEnd/>
            <a:tailEnd/>
          </a:ln>
        </p:spPr>
        <p:txBody>
          <a:bodyPr wrap="none" lIns="91432" tIns="45716" rIns="91432" bIns="45716" anchor="ctr"/>
          <a:lstStyle/>
          <a:p>
            <a:pPr>
              <a:lnSpc>
                <a:spcPct val="90000"/>
              </a:lnSpc>
              <a:spcBef>
                <a:spcPct val="20000"/>
              </a:spcBef>
              <a:buFontTx/>
              <a:buChar char="•"/>
            </a:pPr>
            <a:endParaRPr lang="en-US">
              <a:latin typeface="Calibri" pitchFamily="34" charset="0"/>
            </a:endParaRPr>
          </a:p>
        </p:txBody>
      </p:sp>
      <p:sp>
        <p:nvSpPr>
          <p:cNvPr id="38918" name="Text Box 10"/>
          <p:cNvSpPr txBox="1">
            <a:spLocks noChangeArrowheads="1"/>
          </p:cNvSpPr>
          <p:nvPr/>
        </p:nvSpPr>
        <p:spPr bwMode="auto">
          <a:xfrm>
            <a:off x="606275" y="1495723"/>
            <a:ext cx="3367011" cy="720189"/>
          </a:xfrm>
          <a:prstGeom prst="rect">
            <a:avLst/>
          </a:prstGeom>
          <a:solidFill>
            <a:schemeClr val="bg1"/>
          </a:solidFill>
          <a:ln w="38100">
            <a:solidFill>
              <a:schemeClr val="tx1"/>
            </a:solidFill>
            <a:miter lim="800000"/>
            <a:headEnd/>
            <a:tailEnd/>
          </a:ln>
        </p:spPr>
        <p:txBody>
          <a:bodyPr lIns="91432" tIns="45716" rIns="0" bIns="45716">
            <a:spAutoFit/>
          </a:bodyPr>
          <a:lstStyle/>
          <a:p>
            <a:pPr marL="115625" indent="-115625">
              <a:lnSpc>
                <a:spcPct val="90000"/>
              </a:lnSpc>
              <a:spcBef>
                <a:spcPct val="20000"/>
              </a:spcBef>
              <a:buFontTx/>
              <a:buChar char="•"/>
            </a:pPr>
            <a:r>
              <a:rPr lang="en-US" sz="1600" b="1" i="1" dirty="0"/>
              <a:t>McMurdo Station – Ross Island</a:t>
            </a:r>
          </a:p>
          <a:p>
            <a:pPr marL="115625" indent="-115625">
              <a:lnSpc>
                <a:spcPct val="90000"/>
              </a:lnSpc>
              <a:spcBef>
                <a:spcPct val="20000"/>
              </a:spcBef>
              <a:buFontTx/>
              <a:buChar char="•"/>
            </a:pPr>
            <a:r>
              <a:rPr lang="en-US" sz="1200" b="1" i="1" dirty="0"/>
              <a:t>77.5</a:t>
            </a:r>
            <a:r>
              <a:rPr lang="en-US" sz="1200" b="1" i="1" dirty="0">
                <a:cs typeface="Times New Roman" pitchFamily="18" charset="0"/>
              </a:rPr>
              <a:t>°S (similar in Latitude to Svalbard)</a:t>
            </a:r>
            <a:endParaRPr lang="en-US" sz="1200" b="1" i="1" dirty="0"/>
          </a:p>
          <a:p>
            <a:pPr marL="115625" indent="-115625">
              <a:lnSpc>
                <a:spcPct val="90000"/>
              </a:lnSpc>
              <a:spcBef>
                <a:spcPct val="20000"/>
              </a:spcBef>
              <a:buFontTx/>
              <a:buChar char="•"/>
            </a:pPr>
            <a:r>
              <a:rPr lang="en-US" sz="1200" b="1" i="1" dirty="0">
                <a:cs typeface="Times New Roman" pitchFamily="18" charset="0"/>
              </a:rPr>
              <a:t>166.6°E (below Australia/New Zealand)</a:t>
            </a:r>
            <a:endParaRPr lang="en-US" sz="1200" b="1" i="1" dirty="0"/>
          </a:p>
        </p:txBody>
      </p:sp>
      <p:sp>
        <p:nvSpPr>
          <p:cNvPr id="38919" name="TextBox 12"/>
          <p:cNvSpPr txBox="1">
            <a:spLocks noChangeArrowheads="1"/>
          </p:cNvSpPr>
          <p:nvPr/>
        </p:nvSpPr>
        <p:spPr bwMode="auto">
          <a:xfrm>
            <a:off x="762000" y="6027755"/>
            <a:ext cx="8305800" cy="754045"/>
          </a:xfrm>
          <a:prstGeom prst="rect">
            <a:avLst/>
          </a:prstGeom>
          <a:noFill/>
          <a:ln w="9525">
            <a:noFill/>
            <a:miter lim="800000"/>
            <a:headEnd/>
            <a:tailEnd/>
          </a:ln>
        </p:spPr>
        <p:txBody>
          <a:bodyPr wrap="square" lIns="91432" tIns="45716" rIns="91432" bIns="45716">
            <a:spAutoFit/>
          </a:bodyPr>
          <a:lstStyle/>
          <a:p>
            <a:pPr>
              <a:lnSpc>
                <a:spcPct val="80000"/>
              </a:lnSpc>
              <a:spcBef>
                <a:spcPct val="20000"/>
              </a:spcBef>
            </a:pPr>
            <a:r>
              <a:rPr lang="en-US" sz="1500" dirty="0">
                <a:latin typeface="Calibri" pitchFamily="34" charset="0"/>
              </a:rPr>
              <a:t>Reference for Map:  Capt </a:t>
            </a:r>
            <a:r>
              <a:rPr lang="en-US" sz="1500" dirty="0" err="1">
                <a:latin typeface="Calibri" pitchFamily="34" charset="0"/>
              </a:rPr>
              <a:t>Gaber</a:t>
            </a:r>
            <a:r>
              <a:rPr lang="en-US" sz="1500" dirty="0">
                <a:latin typeface="Calibri" pitchFamily="34" charset="0"/>
              </a:rPr>
              <a:t>, Defense Weather Systems Directorate</a:t>
            </a:r>
          </a:p>
          <a:p>
            <a:pPr>
              <a:lnSpc>
                <a:spcPct val="80000"/>
              </a:lnSpc>
              <a:spcBef>
                <a:spcPct val="20000"/>
              </a:spcBef>
            </a:pPr>
            <a:r>
              <a:rPr lang="en-US" sz="1500" dirty="0">
                <a:latin typeface="Calibri" pitchFamily="34" charset="0"/>
                <a:hlinkClick r:id="rId4"/>
              </a:rPr>
              <a:t>http://</a:t>
            </a:r>
            <a:r>
              <a:rPr lang="en-US" sz="1500" dirty="0" smtClean="0">
                <a:latin typeface="Calibri" pitchFamily="34" charset="0"/>
                <a:hlinkClick r:id="rId4"/>
              </a:rPr>
              <a:t>directreadout.noaa.gov/miami11/docs/5.9_Gaber_DWSD.pptx</a:t>
            </a:r>
            <a:endParaRPr lang="en-US" sz="1500" dirty="0" smtClean="0">
              <a:latin typeface="Calibri" pitchFamily="34" charset="0"/>
            </a:endParaRPr>
          </a:p>
          <a:p>
            <a:pPr>
              <a:lnSpc>
                <a:spcPct val="80000"/>
              </a:lnSpc>
              <a:spcBef>
                <a:spcPct val="20000"/>
              </a:spcBef>
            </a:pPr>
            <a:r>
              <a:rPr lang="en-US" sz="1600" dirty="0" smtClean="0">
                <a:latin typeface="Calibri" pitchFamily="34" charset="0"/>
              </a:rPr>
              <a:t>Reference for Image:  </a:t>
            </a:r>
            <a:r>
              <a:rPr lang="en-US" sz="1600" dirty="0" smtClean="0">
                <a:latin typeface="Calibri" pitchFamily="34" charset="0"/>
                <a:hlinkClick r:id="rId5"/>
              </a:rPr>
              <a:t>http://www.eumetsat.int/Home/Main/News/Features/807695?l=en</a:t>
            </a:r>
            <a:r>
              <a:rPr lang="en-US" sz="1600" dirty="0" smtClean="0">
                <a:latin typeface="Calibri" pitchFamily="34" charset="0"/>
              </a:rPr>
              <a:t>  </a:t>
            </a:r>
            <a:endParaRPr lang="en-US" sz="1500" dirty="0">
              <a:latin typeface="Calibri" pitchFamily="34" charset="0"/>
            </a:endParaRPr>
          </a:p>
        </p:txBody>
      </p:sp>
      <p:pic>
        <p:nvPicPr>
          <p:cNvPr id="8" name="Picture 9"/>
          <p:cNvPicPr>
            <a:picLocks noChangeAspect="1" noChangeArrowheads="1"/>
          </p:cNvPicPr>
          <p:nvPr/>
        </p:nvPicPr>
        <p:blipFill>
          <a:blip r:embed="rId6" cstate="screen"/>
          <a:srcRect/>
          <a:stretch>
            <a:fillRect/>
          </a:stretch>
        </p:blipFill>
        <p:spPr bwMode="auto">
          <a:xfrm>
            <a:off x="5486400" y="4071045"/>
            <a:ext cx="2499990" cy="1872555"/>
          </a:xfrm>
          <a:prstGeom prst="rect">
            <a:avLst/>
          </a:prstGeom>
          <a:ln>
            <a:headEnd/>
            <a:tailEnd/>
          </a:ln>
        </p:spPr>
        <p:style>
          <a:lnRef idx="0">
            <a:schemeClr val="dk1"/>
          </a:lnRef>
          <a:fillRef idx="3">
            <a:schemeClr val="dk1"/>
          </a:fillRef>
          <a:effectRef idx="3">
            <a:schemeClr val="dk1"/>
          </a:effectRef>
          <a:fontRef idx="minor">
            <a:schemeClr val="lt1"/>
          </a:fontRef>
        </p:style>
      </p:pic>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38695"/>
            <a:ext cx="9144000" cy="1143000"/>
          </a:xfrm>
        </p:spPr>
        <p:txBody>
          <a:bodyPr/>
          <a:lstStyle/>
          <a:p>
            <a:pPr algn="ctr"/>
            <a:r>
              <a:rPr lang="en-US" smtClean="0"/>
              <a:t>DMSP ADA Benefit to Users</a:t>
            </a:r>
          </a:p>
        </p:txBody>
      </p:sp>
      <p:sp>
        <p:nvSpPr>
          <p:cNvPr id="3" name="Content Placeholder 2"/>
          <p:cNvSpPr>
            <a:spLocks noGrp="1"/>
          </p:cNvSpPr>
          <p:nvPr>
            <p:ph sz="half" idx="1"/>
          </p:nvPr>
        </p:nvSpPr>
        <p:spPr>
          <a:xfrm>
            <a:off x="254001" y="1219200"/>
            <a:ext cx="4165298" cy="5297984"/>
          </a:xfrm>
        </p:spPr>
        <p:txBody>
          <a:bodyPr rtlCol="0">
            <a:normAutofit fontScale="85000" lnSpcReduction="20000"/>
          </a:bodyPr>
          <a:lstStyle/>
          <a:p>
            <a:pPr>
              <a:defRPr/>
            </a:pPr>
            <a:r>
              <a:rPr lang="en-US" dirty="0" smtClean="0"/>
              <a:t>There are 14 DMSP orbit ingests at McMurdo per day per satellite</a:t>
            </a:r>
          </a:p>
          <a:p>
            <a:pPr>
              <a:defRPr/>
            </a:pPr>
            <a:r>
              <a:rPr lang="en-US" dirty="0" smtClean="0"/>
              <a:t>DMSP ADA provides ~ 30 minutes of improved latency for the first half orbit</a:t>
            </a:r>
          </a:p>
          <a:p>
            <a:pPr>
              <a:defRPr/>
            </a:pPr>
            <a:r>
              <a:rPr lang="en-US" dirty="0" smtClean="0"/>
              <a:t>Second half of orbit does not benefit (like </a:t>
            </a:r>
            <a:r>
              <a:rPr lang="en-US" dirty="0" err="1" smtClean="0"/>
              <a:t>Metop</a:t>
            </a:r>
            <a:r>
              <a:rPr lang="en-US" dirty="0" smtClean="0"/>
              <a:t>-A) due to the DMSP CDAs at Fairbanks, Wallops, Suitland (compared to the single other </a:t>
            </a:r>
            <a:r>
              <a:rPr lang="en-US" dirty="0" err="1" smtClean="0"/>
              <a:t>Metop</a:t>
            </a:r>
            <a:r>
              <a:rPr lang="en-US" dirty="0" smtClean="0"/>
              <a:t>-A CDA at Svalbard)  </a:t>
            </a:r>
          </a:p>
          <a:p>
            <a:pPr>
              <a:defRPr/>
            </a:pPr>
            <a:r>
              <a:rPr lang="en-US" dirty="0" smtClean="0"/>
              <a:t>Impacts these files:  EDR/TDR/SDR/UPP (</a:t>
            </a:r>
            <a:r>
              <a:rPr lang="en-US" dirty="0" err="1" smtClean="0"/>
              <a:t>unifed</a:t>
            </a:r>
            <a:r>
              <a:rPr lang="en-US" dirty="0" smtClean="0"/>
              <a:t> pre-process) data (ESPC names “TDUP”))</a:t>
            </a:r>
          </a:p>
        </p:txBody>
      </p:sp>
      <p:pic>
        <p:nvPicPr>
          <p:cNvPr id="6" name="Picture 2" descr="."/>
          <p:cNvPicPr>
            <a:picLocks noChangeAspect="1" noChangeArrowheads="1"/>
          </p:cNvPicPr>
          <p:nvPr/>
        </p:nvPicPr>
        <p:blipFill>
          <a:blip r:embed="rId3" cstate="screen"/>
          <a:srcRect/>
          <a:stretch>
            <a:fillRect/>
          </a:stretch>
        </p:blipFill>
        <p:spPr bwMode="auto">
          <a:xfrm>
            <a:off x="4572001" y="1568649"/>
            <a:ext cx="4187976" cy="373409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pic>
      <p:sp>
        <p:nvSpPr>
          <p:cNvPr id="39941" name="Rectangle 6"/>
          <p:cNvSpPr>
            <a:spLocks noChangeArrowheads="1"/>
          </p:cNvSpPr>
          <p:nvPr/>
        </p:nvSpPr>
        <p:spPr bwMode="auto">
          <a:xfrm>
            <a:off x="4572000" y="5392044"/>
            <a:ext cx="4572000" cy="1130701"/>
          </a:xfrm>
          <a:prstGeom prst="rect">
            <a:avLst/>
          </a:prstGeom>
          <a:noFill/>
          <a:ln w="9525">
            <a:noFill/>
            <a:miter lim="800000"/>
            <a:headEnd/>
            <a:tailEnd/>
          </a:ln>
        </p:spPr>
        <p:txBody>
          <a:bodyPr lIns="86493" tIns="43247" rIns="86493" bIns="43247">
            <a:spAutoFit/>
          </a:bodyPr>
          <a:lstStyle/>
          <a:p>
            <a:pPr>
              <a:lnSpc>
                <a:spcPct val="90000"/>
              </a:lnSpc>
              <a:spcBef>
                <a:spcPct val="20000"/>
              </a:spcBef>
            </a:pPr>
            <a:r>
              <a:rPr lang="en-US" sz="2300" dirty="0">
                <a:latin typeface="Calibri" pitchFamily="34" charset="0"/>
              </a:rPr>
              <a:t>SVL CDA – Svalbard Command &amp; Data Acquisition </a:t>
            </a:r>
          </a:p>
          <a:p>
            <a:pPr>
              <a:lnSpc>
                <a:spcPct val="90000"/>
              </a:lnSpc>
              <a:spcBef>
                <a:spcPct val="20000"/>
              </a:spcBef>
            </a:pPr>
            <a:r>
              <a:rPr lang="en-US" sz="2300" dirty="0">
                <a:latin typeface="Calibri" pitchFamily="34" charset="0"/>
              </a:rPr>
              <a:t>ADA – Antarctica Data Acquisition</a:t>
            </a:r>
          </a:p>
        </p:txBody>
      </p:sp>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err="1" smtClean="0"/>
              <a:t>McIDAS</a:t>
            </a:r>
            <a:r>
              <a:rPr lang="en-US" dirty="0" smtClean="0"/>
              <a:t> at ESPC</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err="1" smtClean="0"/>
              <a:t>McIDAS</a:t>
            </a:r>
            <a:r>
              <a:rPr lang="en-US" dirty="0" smtClean="0"/>
              <a:t> at ESPC</a:t>
            </a:r>
            <a:endParaRPr lang="en-US" dirty="0"/>
          </a:p>
        </p:txBody>
      </p:sp>
      <p:sp>
        <p:nvSpPr>
          <p:cNvPr id="3" name="Content Placeholder 2"/>
          <p:cNvSpPr>
            <a:spLocks noGrp="1"/>
          </p:cNvSpPr>
          <p:nvPr>
            <p:ph idx="1"/>
          </p:nvPr>
        </p:nvSpPr>
        <p:spPr>
          <a:xfrm>
            <a:off x="457200" y="914401"/>
            <a:ext cx="8229600" cy="1371599"/>
          </a:xfrm>
        </p:spPr>
        <p:txBody>
          <a:bodyPr>
            <a:normAutofit/>
          </a:bodyPr>
          <a:lstStyle/>
          <a:p>
            <a:r>
              <a:rPr lang="en-US" sz="2400" dirty="0" smtClean="0"/>
              <a:t>Over 50 applications in ESPC use </a:t>
            </a:r>
            <a:r>
              <a:rPr lang="en-US" sz="2400" dirty="0" err="1" smtClean="0"/>
              <a:t>McIDAS</a:t>
            </a:r>
            <a:r>
              <a:rPr lang="en-US" sz="2400" dirty="0" smtClean="0"/>
              <a:t>, </a:t>
            </a:r>
            <a:r>
              <a:rPr lang="en-US" sz="2400" dirty="0" err="1" smtClean="0"/>
              <a:t>McIDAS</a:t>
            </a:r>
            <a:r>
              <a:rPr lang="en-US" sz="2400" dirty="0" smtClean="0"/>
              <a:t> libraries, input files (AREA), or serve </a:t>
            </a:r>
            <a:r>
              <a:rPr lang="en-US" sz="2400" dirty="0" err="1" smtClean="0"/>
              <a:t>McIDAS</a:t>
            </a:r>
            <a:r>
              <a:rPr lang="en-US" sz="2400" dirty="0" smtClean="0"/>
              <a:t> files (AREA) via ADDE</a:t>
            </a:r>
          </a:p>
          <a:p>
            <a:r>
              <a:rPr lang="en-US" sz="2400" dirty="0" smtClean="0"/>
              <a:t>ADT, ABBA, CSBT, HMS, others…</a:t>
            </a:r>
            <a:endParaRPr lang="en-US" sz="2400" dirty="0"/>
          </a:p>
        </p:txBody>
      </p:sp>
      <p:sp>
        <p:nvSpPr>
          <p:cNvPr id="205828" name="AutoShape 4" descr="https://mail-attachment.googleusercontent.com/attachment/?ui=2&amp;ik=3adaf01e2f&amp;view=att&amp;th=12086805f4f37246&amp;attid=0.1&amp;disp=inline&amp;safe=1&amp;zw&amp;saduie=AG9B_P_5b_Uyn3D3Ccn5pftFrBgm&amp;sadet=1336356688839&amp;sads=3grrMm_pjlcceqVhk5FCw__D8NE&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830" name="AutoShape 6" descr="https://mail-attachment.googleusercontent.com/attachment/?ui=2&amp;ik=3adaf01e2f&amp;view=att&amp;th=12086805f4f37246&amp;attid=0.1&amp;disp=inline&amp;safe=1&amp;zw&amp;saduie=AG9B_P_5b_Uyn3D3Ccn5pftFrBgm&amp;sadet=1336356688839&amp;sads=3grrMm_pjlcceqVhk5FCw__D8NE&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832" name="AutoShape 8" descr="https://mail-attachment.googleusercontent.com/attachment/?ui=2&amp;ik=3adaf01e2f&amp;view=att&amp;th=12086805f4f37246&amp;attid=0.1&amp;disp=inline&amp;safe=1&amp;zw&amp;saduie=AG9B_P_5b_Uyn3D3Ccn5pftFrBgm&amp;sadet=1336356688839&amp;sads=3grrMm_pjlcceqVhk5FCw__D8NE&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833" name="Picture 9" descr="18P-TO"/>
          <p:cNvPicPr>
            <a:picLocks noChangeAspect="1" noChangeArrowheads="1"/>
          </p:cNvPicPr>
          <p:nvPr/>
        </p:nvPicPr>
        <p:blipFill>
          <a:blip r:embed="rId2" cstate="screen"/>
          <a:srcRect/>
          <a:stretch>
            <a:fillRect/>
          </a:stretch>
        </p:blipFill>
        <p:spPr bwMode="auto">
          <a:xfrm>
            <a:off x="867508" y="2378891"/>
            <a:ext cx="3956087" cy="3183709"/>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05838" name="Picture 14"/>
          <p:cNvPicPr>
            <a:picLocks noChangeAspect="1" noChangeArrowheads="1"/>
          </p:cNvPicPr>
          <p:nvPr/>
        </p:nvPicPr>
        <p:blipFill>
          <a:blip r:embed="rId3" cstate="screen"/>
          <a:srcRect/>
          <a:stretch>
            <a:fillRect/>
          </a:stretch>
        </p:blipFill>
        <p:spPr bwMode="auto">
          <a:xfrm>
            <a:off x="4191000" y="2133600"/>
            <a:ext cx="3717021" cy="2971799"/>
          </a:xfrm>
          <a:prstGeom prst="rect">
            <a:avLst/>
          </a:prstGeom>
          <a:noFill/>
          <a:ln w="9525">
            <a:noFill/>
            <a:miter lim="800000"/>
            <a:headEnd/>
            <a:tailEnd/>
          </a:ln>
          <a:effectLst/>
        </p:spPr>
      </p:pic>
      <p:pic>
        <p:nvPicPr>
          <p:cNvPr id="13" name="Picture 764" descr="VOAFIRE3"/>
          <p:cNvPicPr>
            <a:picLocks noChangeAspect="1" noChangeArrowheads="1"/>
          </p:cNvPicPr>
          <p:nvPr/>
        </p:nvPicPr>
        <p:blipFill>
          <a:blip r:embed="rId4" cstate="screen"/>
          <a:srcRect/>
          <a:stretch>
            <a:fillRect/>
          </a:stretch>
        </p:blipFill>
        <p:spPr bwMode="auto">
          <a:xfrm>
            <a:off x="4953000" y="3962400"/>
            <a:ext cx="3810000" cy="2611628"/>
          </a:xfrm>
          <a:prstGeom prst="rect">
            <a:avLst/>
          </a:prstGeom>
          <a:ln>
            <a:headEnd/>
            <a:tailEnd/>
          </a:ln>
        </p:spPr>
        <p:style>
          <a:lnRef idx="0">
            <a:schemeClr val="dk1"/>
          </a:lnRef>
          <a:fillRef idx="3">
            <a:schemeClr val="dk1"/>
          </a:fillRef>
          <a:effectRef idx="3">
            <a:schemeClr val="dk1"/>
          </a:effectRef>
          <a:fontRef idx="minor">
            <a:schemeClr val="lt1"/>
          </a:fontRef>
        </p:style>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McIDAS</a:t>
            </a:r>
            <a:r>
              <a:rPr lang="en-US" dirty="0" smtClean="0"/>
              <a:t> at ESPC</a:t>
            </a:r>
            <a:endParaRPr lang="en-US" dirty="0"/>
          </a:p>
        </p:txBody>
      </p:sp>
      <p:sp>
        <p:nvSpPr>
          <p:cNvPr id="4" name="Content Placeholder 2"/>
          <p:cNvSpPr txBox="1">
            <a:spLocks noGrp="1"/>
          </p:cNvSpPr>
          <p:nvPr>
            <p:ph idx="1"/>
          </p:nvPr>
        </p:nvSpPr>
        <p:spPr>
          <a:xfrm>
            <a:off x="457200" y="1447800"/>
            <a:ext cx="8229600" cy="4678363"/>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Windsat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is in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McIDAS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area on ESPC polar server for brightness temperature</a:t>
            </a:r>
          </a:p>
          <a:p>
            <a:pPr marL="342900" lvl="0" indent="-342900">
              <a:spcBef>
                <a:spcPct val="20000"/>
              </a:spcBef>
              <a:buFont typeface="Arial" pitchFamily="34" charset="0"/>
              <a:buChar char="•"/>
            </a:pPr>
            <a:r>
              <a:rPr lang="en-US" sz="2400" dirty="0" smtClean="0"/>
              <a:t>Heavily using the local GINI server in </a:t>
            </a:r>
            <a:r>
              <a:rPr lang="en-US" sz="2400" dirty="0" err="1" smtClean="0"/>
              <a:t>McIDAS</a:t>
            </a:r>
            <a:r>
              <a:rPr lang="en-US" sz="2400" dirty="0" smtClean="0"/>
              <a:t> format for validation checks (image previews) prior to sending test data to NWS AWIPS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McIDAS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was relied upon for the GOES-11 to GOES-15 conversion to AWIPS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Cons – Lack of AIX support  (GOES-East, GOES-West, TCFP, MTCSWA are all on AIX servers)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ESPC is working on moving the GINI’s from SGI IRIX to Linux</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76200"/>
            <a:ext cx="8229600" cy="1143000"/>
          </a:xfrm>
        </p:spPr>
        <p:txBody>
          <a:bodyPr/>
          <a:lstStyle/>
          <a:p>
            <a:r>
              <a:rPr lang="en-US" smtClean="0"/>
              <a:t>McIDAS at ESPC</a:t>
            </a:r>
          </a:p>
        </p:txBody>
      </p:sp>
      <p:pic>
        <p:nvPicPr>
          <p:cNvPr id="2052" name="Picture 3"/>
          <p:cNvPicPr>
            <a:picLocks noChangeAspect="1" noChangeArrowheads="1"/>
          </p:cNvPicPr>
          <p:nvPr/>
        </p:nvPicPr>
        <p:blipFill>
          <a:blip r:embed="rId3" cstate="screen"/>
          <a:srcRect/>
          <a:stretch>
            <a:fillRect/>
          </a:stretch>
        </p:blipFill>
        <p:spPr bwMode="auto">
          <a:xfrm>
            <a:off x="4724400" y="3440112"/>
            <a:ext cx="4191000" cy="314325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053" name="Picture 2"/>
          <p:cNvPicPr>
            <a:picLocks noChangeAspect="1" noChangeArrowheads="1"/>
          </p:cNvPicPr>
          <p:nvPr/>
        </p:nvPicPr>
        <p:blipFill>
          <a:blip r:embed="rId4" cstate="screen"/>
          <a:srcRect/>
          <a:stretch>
            <a:fillRect/>
          </a:stretch>
        </p:blipFill>
        <p:spPr bwMode="auto">
          <a:xfrm>
            <a:off x="4724400" y="1096962"/>
            <a:ext cx="4189413" cy="2792413"/>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2054" name="TextBox 6"/>
          <p:cNvSpPr txBox="1">
            <a:spLocks noChangeArrowheads="1"/>
          </p:cNvSpPr>
          <p:nvPr/>
        </p:nvSpPr>
        <p:spPr bwMode="auto">
          <a:xfrm>
            <a:off x="152400" y="990600"/>
            <a:ext cx="4572000" cy="5355312"/>
          </a:xfrm>
          <a:prstGeom prst="rect">
            <a:avLst/>
          </a:prstGeom>
          <a:noFill/>
          <a:ln w="9525">
            <a:noFill/>
            <a:miter lim="800000"/>
            <a:headEnd/>
            <a:tailEnd/>
          </a:ln>
        </p:spPr>
        <p:txBody>
          <a:bodyPr wrap="square">
            <a:spAutoFit/>
          </a:bodyPr>
          <a:lstStyle/>
          <a:p>
            <a:pPr>
              <a:buFont typeface="Arial" charset="0"/>
              <a:buChar char="•"/>
            </a:pPr>
            <a:r>
              <a:rPr lang="en-US" dirty="0"/>
              <a:t> Over 20 SDIs at NSOF and Wallops OBF:</a:t>
            </a:r>
          </a:p>
          <a:p>
            <a:pPr lvl="1">
              <a:buFont typeface="Arial" charset="0"/>
              <a:buChar char="•"/>
            </a:pPr>
            <a:r>
              <a:rPr lang="en-US" dirty="0"/>
              <a:t> GOES-East, West, spare (-15)</a:t>
            </a:r>
          </a:p>
          <a:p>
            <a:pPr lvl="1">
              <a:buFont typeface="Arial" charset="0"/>
              <a:buChar char="•"/>
            </a:pPr>
            <a:r>
              <a:rPr lang="en-US" dirty="0"/>
              <a:t> MTSAT</a:t>
            </a:r>
          </a:p>
          <a:p>
            <a:pPr lvl="1">
              <a:buFont typeface="Arial" charset="0"/>
              <a:buChar char="•"/>
            </a:pPr>
            <a:r>
              <a:rPr lang="en-US" dirty="0"/>
              <a:t> GOES Ingest and NOAAPORT Interface (GINI)</a:t>
            </a:r>
          </a:p>
          <a:p>
            <a:pPr lvl="1"/>
            <a:endParaRPr lang="en-US" dirty="0"/>
          </a:p>
          <a:p>
            <a:pPr>
              <a:buFont typeface="Arial" charset="0"/>
              <a:buChar char="•"/>
            </a:pPr>
            <a:r>
              <a:rPr lang="en-US" dirty="0"/>
              <a:t> Over 20 High Performance Workstations in </a:t>
            </a:r>
            <a:r>
              <a:rPr lang="en-US" dirty="0" smtClean="0"/>
              <a:t>  </a:t>
            </a:r>
          </a:p>
          <a:p>
            <a:r>
              <a:rPr lang="en-US" dirty="0" smtClean="0"/>
              <a:t>        Satellite </a:t>
            </a:r>
            <a:r>
              <a:rPr lang="en-US" dirty="0"/>
              <a:t>Analysis Branch:</a:t>
            </a:r>
          </a:p>
          <a:p>
            <a:pPr lvl="1">
              <a:buFont typeface="Arial" charset="0"/>
              <a:buChar char="•"/>
            </a:pPr>
            <a:r>
              <a:rPr lang="en-US" dirty="0"/>
              <a:t> -X for </a:t>
            </a:r>
            <a:r>
              <a:rPr lang="en-US" dirty="0" err="1"/>
              <a:t>realtime</a:t>
            </a:r>
            <a:r>
              <a:rPr lang="en-US" dirty="0"/>
              <a:t> analysis, product generation, and QA/QC</a:t>
            </a:r>
          </a:p>
          <a:p>
            <a:pPr lvl="1">
              <a:buFont typeface="Arial" charset="0"/>
              <a:buChar char="•"/>
            </a:pPr>
            <a:r>
              <a:rPr lang="en-US" dirty="0"/>
              <a:t> RHEL 5 Linux on Intel x86</a:t>
            </a:r>
          </a:p>
          <a:p>
            <a:pPr lvl="1">
              <a:buFont typeface="Arial" charset="0"/>
              <a:buChar char="•"/>
            </a:pPr>
            <a:r>
              <a:rPr lang="en-US" dirty="0"/>
              <a:t> Many “home grown” programs in Fortran, .PGM, BATCH</a:t>
            </a:r>
          </a:p>
          <a:p>
            <a:pPr lvl="1"/>
            <a:endParaRPr lang="en-US" dirty="0"/>
          </a:p>
          <a:p>
            <a:pPr>
              <a:buFont typeface="Arial" charset="0"/>
              <a:buChar char="•"/>
            </a:pPr>
            <a:r>
              <a:rPr lang="en-US" dirty="0"/>
              <a:t> ESPC Product Generation/Distribution:</a:t>
            </a:r>
          </a:p>
          <a:p>
            <a:pPr lvl="1">
              <a:buFont typeface="Arial" charset="0"/>
              <a:buChar char="•"/>
            </a:pPr>
            <a:r>
              <a:rPr lang="en-US" dirty="0"/>
              <a:t> IBM P6 Series with Linux Partitions</a:t>
            </a:r>
          </a:p>
          <a:p>
            <a:pPr lvl="1">
              <a:buFont typeface="Arial" charset="0"/>
              <a:buChar char="•"/>
            </a:pPr>
            <a:r>
              <a:rPr lang="en-US" dirty="0"/>
              <a:t> Migration from Intel to IBM completed in 2008 (byte flipping)</a:t>
            </a:r>
          </a:p>
          <a:p>
            <a:pPr lvl="1">
              <a:buFont typeface="Arial" charset="0"/>
              <a:buChar char="•"/>
            </a:pPr>
            <a:r>
              <a:rPr lang="en-US" dirty="0"/>
              <a:t> GINI running on SGI IRIX</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0"/>
            <a:ext cx="8229600" cy="1143000"/>
          </a:xfrm>
        </p:spPr>
        <p:txBody>
          <a:bodyPr/>
          <a:lstStyle/>
          <a:p>
            <a:r>
              <a:rPr lang="en-US" dirty="0" err="1" smtClean="0"/>
              <a:t>McIDAS</a:t>
            </a:r>
            <a:r>
              <a:rPr lang="en-US" dirty="0" smtClean="0"/>
              <a:t> Advantages at ESPC</a:t>
            </a:r>
          </a:p>
        </p:txBody>
      </p:sp>
      <p:pic>
        <p:nvPicPr>
          <p:cNvPr id="3077" name="Picture 2"/>
          <p:cNvPicPr>
            <a:picLocks noChangeAspect="1" noChangeArrowheads="1"/>
          </p:cNvPicPr>
          <p:nvPr/>
        </p:nvPicPr>
        <p:blipFill>
          <a:blip r:embed="rId3" cstate="print"/>
          <a:srcRect/>
          <a:stretch>
            <a:fillRect/>
          </a:stretch>
        </p:blipFill>
        <p:spPr bwMode="auto">
          <a:xfrm>
            <a:off x="76200" y="3886200"/>
            <a:ext cx="4953000" cy="290195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3078" name="Picture 4"/>
          <p:cNvPicPr>
            <a:picLocks noChangeAspect="1" noChangeArrowheads="1"/>
          </p:cNvPicPr>
          <p:nvPr/>
        </p:nvPicPr>
        <p:blipFill>
          <a:blip r:embed="rId4" cstate="print"/>
          <a:srcRect/>
          <a:stretch>
            <a:fillRect/>
          </a:stretch>
        </p:blipFill>
        <p:spPr bwMode="auto">
          <a:xfrm>
            <a:off x="4229100" y="3886200"/>
            <a:ext cx="4914900" cy="2971800"/>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3079" name="TextBox 7"/>
          <p:cNvSpPr txBox="1">
            <a:spLocks noChangeArrowheads="1"/>
          </p:cNvSpPr>
          <p:nvPr/>
        </p:nvSpPr>
        <p:spPr bwMode="auto">
          <a:xfrm>
            <a:off x="152400" y="990600"/>
            <a:ext cx="8839200" cy="2246769"/>
          </a:xfrm>
          <a:prstGeom prst="rect">
            <a:avLst/>
          </a:prstGeom>
          <a:noFill/>
          <a:ln w="9525">
            <a:noFill/>
            <a:miter lim="800000"/>
            <a:headEnd/>
            <a:tailEnd/>
          </a:ln>
        </p:spPr>
        <p:txBody>
          <a:bodyPr wrap="square">
            <a:spAutoFit/>
          </a:bodyPr>
          <a:lstStyle/>
          <a:p>
            <a:pPr>
              <a:buFont typeface="Arial" pitchFamily="34" charset="0"/>
              <a:buChar char="•"/>
            </a:pPr>
            <a:r>
              <a:rPr lang="en-US" sz="2800" dirty="0" smtClean="0"/>
              <a:t> The </a:t>
            </a:r>
            <a:r>
              <a:rPr lang="en-US" sz="2800" dirty="0"/>
              <a:t>ADDE protocol allows for many users accessing single systems with one port (112) </a:t>
            </a:r>
          </a:p>
          <a:p>
            <a:pPr>
              <a:buFont typeface="Arial" charset="0"/>
              <a:buChar char="•"/>
            </a:pPr>
            <a:r>
              <a:rPr lang="en-US" sz="2800" dirty="0"/>
              <a:t> Common legacy (and future?) formats for satellite remote sensing data (GOES and POES) and ancillary information for research and </a:t>
            </a:r>
            <a:r>
              <a:rPr lang="en-US" sz="2800" dirty="0" smtClean="0"/>
              <a:t>operations</a:t>
            </a:r>
            <a:endParaRPr lang="en-US" sz="28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92162"/>
          </a:xfrm>
        </p:spPr>
        <p:txBody>
          <a:bodyPr/>
          <a:lstStyle/>
          <a:p>
            <a:r>
              <a:rPr lang="en-US" dirty="0" err="1" smtClean="0"/>
              <a:t>McIDAS</a:t>
            </a:r>
            <a:r>
              <a:rPr lang="en-US" dirty="0" smtClean="0"/>
              <a:t> Advantages in SAB</a:t>
            </a:r>
            <a:endParaRPr lang="en-US" dirty="0"/>
          </a:p>
        </p:txBody>
      </p:sp>
      <p:sp>
        <p:nvSpPr>
          <p:cNvPr id="7" name="Content Placeholder 6"/>
          <p:cNvSpPr>
            <a:spLocks noGrp="1"/>
          </p:cNvSpPr>
          <p:nvPr>
            <p:ph idx="1"/>
          </p:nvPr>
        </p:nvSpPr>
        <p:spPr>
          <a:xfrm>
            <a:off x="457200" y="990600"/>
            <a:ext cx="8229600" cy="5562600"/>
          </a:xfrm>
        </p:spPr>
        <p:txBody>
          <a:bodyPr>
            <a:normAutofit fontScale="77500" lnSpcReduction="20000"/>
          </a:bodyPr>
          <a:lstStyle/>
          <a:p>
            <a:r>
              <a:rPr lang="en-US" dirty="0" smtClean="0"/>
              <a:t>Ability to have quick, efficient load of 900+ frames is essential.  The ability to load (display) imagery literally as it is coming in to the servers.  This is important when every minute counts for products that are fast developing - like volcanic eruptions and flash floods and to some extent fires.  This cannot be done with NAWIPS or HMS.  In fact, depending on  the area of concern up to 20 minutes is lost waiting for imagery to show up on these other systems </a:t>
            </a:r>
            <a:r>
              <a:rPr lang="en-US" dirty="0" err="1" smtClean="0"/>
              <a:t>vs</a:t>
            </a:r>
            <a:r>
              <a:rPr lang="en-US" dirty="0" smtClean="0"/>
              <a:t> </a:t>
            </a:r>
            <a:r>
              <a:rPr lang="en-US" dirty="0" err="1" smtClean="0"/>
              <a:t>McIDAS</a:t>
            </a:r>
            <a:r>
              <a:rPr lang="en-US" dirty="0" smtClean="0"/>
              <a:t>. </a:t>
            </a:r>
          </a:p>
          <a:p>
            <a:r>
              <a:rPr lang="en-US" dirty="0" smtClean="0"/>
              <a:t>SAB Analysts have great familiarity with </a:t>
            </a:r>
            <a:r>
              <a:rPr lang="en-US" dirty="0" err="1" smtClean="0"/>
              <a:t>M</a:t>
            </a:r>
            <a:r>
              <a:rPr lang="en-US" dirty="0" err="1" smtClean="0"/>
              <a:t>cIDAS</a:t>
            </a:r>
            <a:endParaRPr lang="en-US" dirty="0" smtClean="0"/>
          </a:p>
          <a:p>
            <a:r>
              <a:rPr lang="en-US" dirty="0" smtClean="0"/>
              <a:t>Since the NWS is the primary user of many SAB products (e.g. volcanic ash and heavy precipitation), there are benefits for SAB to conduct PG on the NWS platform, NAWIPS for communication, firewall, and security reasons</a:t>
            </a:r>
          </a:p>
          <a:p>
            <a:r>
              <a:rPr lang="en-US" dirty="0" smtClean="0"/>
              <a:t>Analysts find this to be a hindrance because </a:t>
            </a:r>
            <a:r>
              <a:rPr lang="en-US" dirty="0" err="1" smtClean="0"/>
              <a:t>McIDAS</a:t>
            </a:r>
            <a:r>
              <a:rPr lang="en-US" dirty="0" smtClean="0"/>
              <a:t> allows for greater manipulation, interrogation, and imagery generation than NAWIPS or HMS (Fires &amp; Smoke)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274638"/>
            <a:ext cx="8229600" cy="792162"/>
          </a:xfrm>
        </p:spPr>
        <p:txBody>
          <a:bodyPr/>
          <a:lstStyle/>
          <a:p>
            <a:r>
              <a:rPr lang="en-US" dirty="0" err="1" smtClean="0"/>
              <a:t>McIDAS</a:t>
            </a:r>
            <a:r>
              <a:rPr lang="en-US" dirty="0" smtClean="0"/>
              <a:t> Challenges at ESPC</a:t>
            </a:r>
          </a:p>
        </p:txBody>
      </p:sp>
      <p:sp>
        <p:nvSpPr>
          <p:cNvPr id="7" name="Content Placeholder 6"/>
          <p:cNvSpPr>
            <a:spLocks noGrp="1"/>
          </p:cNvSpPr>
          <p:nvPr>
            <p:ph idx="1"/>
          </p:nvPr>
        </p:nvSpPr>
        <p:spPr>
          <a:xfrm>
            <a:off x="457200" y="1143000"/>
            <a:ext cx="8229600" cy="3124200"/>
          </a:xfrm>
        </p:spPr>
        <p:txBody>
          <a:bodyPr>
            <a:noAutofit/>
          </a:bodyPr>
          <a:lstStyle/>
          <a:p>
            <a:r>
              <a:rPr lang="en-US" sz="2400" dirty="0" smtClean="0"/>
              <a:t> Maintaining efficient access to servers for operations</a:t>
            </a:r>
          </a:p>
          <a:p>
            <a:pPr>
              <a:buFont typeface="Arial" charset="0"/>
              <a:buChar char="•"/>
            </a:pPr>
            <a:r>
              <a:rPr lang="en-US" sz="2400" dirty="0" smtClean="0"/>
              <a:t> Additional customer requirements for advanced data formats (GIS, KMZ)… writing own local code for </a:t>
            </a:r>
            <a:r>
              <a:rPr lang="en-US" sz="2400" dirty="0" smtClean="0"/>
              <a:t>NPP VIIRS, </a:t>
            </a:r>
            <a:r>
              <a:rPr lang="en-US" sz="2400" dirty="0" err="1" smtClean="0"/>
              <a:t>Windsat</a:t>
            </a:r>
            <a:r>
              <a:rPr lang="en-US" sz="2400" dirty="0" smtClean="0"/>
              <a:t>, others to convert them to AREA files as there are no local servers</a:t>
            </a:r>
          </a:p>
          <a:p>
            <a:pPr>
              <a:buFont typeface="Arial" charset="0"/>
              <a:buChar char="•"/>
            </a:pPr>
            <a:r>
              <a:rPr lang="en-US" sz="2400" dirty="0" smtClean="0"/>
              <a:t> Learning Curve with commands </a:t>
            </a:r>
          </a:p>
          <a:p>
            <a:pPr>
              <a:buFont typeface="Arial" charset="0"/>
              <a:buChar char="•"/>
            </a:pPr>
            <a:r>
              <a:rPr lang="en-US" sz="2400" dirty="0" smtClean="0"/>
              <a:t> Color Tables – only 8 bit – problem with upcoming GOES-R</a:t>
            </a:r>
          </a:p>
        </p:txBody>
      </p:sp>
      <p:sp>
        <p:nvSpPr>
          <p:cNvPr id="4099" name="Slide Number Placeholder 3"/>
          <p:cNvSpPr>
            <a:spLocks noGrp="1"/>
          </p:cNvSpPr>
          <p:nvPr>
            <p:ph type="sldNum" sz="quarter" idx="4294967295"/>
          </p:nvPr>
        </p:nvSpPr>
        <p:spPr>
          <a:xfrm>
            <a:off x="7010400" y="6553200"/>
            <a:ext cx="2133600" cy="304800"/>
          </a:xfrm>
          <a:prstGeom prst="rect">
            <a:avLst/>
          </a:prstGeom>
          <a:noFill/>
        </p:spPr>
        <p:txBody>
          <a:bodyPr/>
          <a:lstStyle/>
          <a:p>
            <a:fld id="{32ED49DC-45C6-411C-9851-897416BAAC07}" type="slidenum">
              <a:rPr lang="en-US" smtClean="0"/>
              <a:pPr/>
              <a:t>78</a:t>
            </a:fld>
            <a:endParaRPr lang="en-US" smtClean="0"/>
          </a:p>
        </p:txBody>
      </p:sp>
      <p:pic>
        <p:nvPicPr>
          <p:cNvPr id="4100" name="Picture 2"/>
          <p:cNvPicPr>
            <a:picLocks noChangeAspect="1" noChangeArrowheads="1"/>
          </p:cNvPicPr>
          <p:nvPr/>
        </p:nvPicPr>
        <p:blipFill>
          <a:blip r:embed="rId3" cstate="screen"/>
          <a:srcRect/>
          <a:stretch>
            <a:fillRect/>
          </a:stretch>
        </p:blipFill>
        <p:spPr bwMode="auto">
          <a:xfrm>
            <a:off x="76200" y="4114800"/>
            <a:ext cx="5235575" cy="2590800"/>
          </a:xfrm>
          <a:prstGeom prst="rect">
            <a:avLst/>
          </a:prstGeom>
          <a:noFill/>
          <a:ln w="9525">
            <a:noFill/>
            <a:miter lim="800000"/>
            <a:headEnd/>
            <a:tailEnd/>
          </a:ln>
        </p:spPr>
      </p:pic>
      <p:pic>
        <p:nvPicPr>
          <p:cNvPr id="4101" name="Picture 3"/>
          <p:cNvPicPr>
            <a:picLocks noChangeAspect="1" noChangeArrowheads="1"/>
          </p:cNvPicPr>
          <p:nvPr/>
        </p:nvPicPr>
        <p:blipFill>
          <a:blip r:embed="rId4" cstate="screen"/>
          <a:srcRect/>
          <a:stretch>
            <a:fillRect/>
          </a:stretch>
        </p:blipFill>
        <p:spPr bwMode="auto">
          <a:xfrm>
            <a:off x="4813300" y="4267200"/>
            <a:ext cx="4208463"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srcRect/>
          <a:stretch>
            <a:fillRect/>
          </a:stretch>
        </p:blipFill>
        <p:spPr bwMode="auto">
          <a:xfrm>
            <a:off x="2244380" y="2348055"/>
            <a:ext cx="6747220" cy="2179277"/>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1027" name="Picture 3"/>
          <p:cNvPicPr>
            <a:picLocks noChangeAspect="1" noChangeArrowheads="1"/>
          </p:cNvPicPr>
          <p:nvPr/>
        </p:nvPicPr>
        <p:blipFill>
          <a:blip r:embed="rId3" cstate="screen"/>
          <a:srcRect/>
          <a:stretch>
            <a:fillRect/>
          </a:stretch>
        </p:blipFill>
        <p:spPr bwMode="auto">
          <a:xfrm>
            <a:off x="2241332" y="142934"/>
            <a:ext cx="6747220" cy="2174598"/>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1028" name="Picture 4"/>
          <p:cNvPicPr>
            <a:picLocks noChangeAspect="1" noChangeArrowheads="1"/>
          </p:cNvPicPr>
          <p:nvPr/>
        </p:nvPicPr>
        <p:blipFill>
          <a:blip r:embed="rId4" cstate="screen"/>
          <a:srcRect/>
          <a:stretch>
            <a:fillRect/>
          </a:stretch>
        </p:blipFill>
        <p:spPr bwMode="auto">
          <a:xfrm>
            <a:off x="2244380" y="4557855"/>
            <a:ext cx="6747220" cy="2179277"/>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11" name="TextBox 10"/>
          <p:cNvSpPr txBox="1"/>
          <p:nvPr/>
        </p:nvSpPr>
        <p:spPr>
          <a:xfrm>
            <a:off x="7391400" y="228600"/>
            <a:ext cx="1447800" cy="5262979"/>
          </a:xfrm>
          <a:prstGeom prst="rect">
            <a:avLst/>
          </a:prstGeom>
          <a:noFill/>
        </p:spPr>
        <p:txBody>
          <a:bodyPr wrap="square" rtlCol="0">
            <a:spAutoFit/>
          </a:bodyPr>
          <a:lstStyle/>
          <a:p>
            <a:pPr algn="ctr"/>
            <a:r>
              <a:rPr lang="en-US" sz="1400" dirty="0" smtClean="0">
                <a:solidFill>
                  <a:srgbClr val="FFFF00"/>
                </a:solidFill>
              </a:rPr>
              <a:t>Band 1</a:t>
            </a:r>
          </a:p>
          <a:p>
            <a:pPr algn="ctr"/>
            <a:r>
              <a:rPr lang="en-US" sz="1400" dirty="0" smtClean="0">
                <a:solidFill>
                  <a:srgbClr val="FFFF00"/>
                </a:solidFill>
              </a:rPr>
              <a:t>Spectral Range</a:t>
            </a:r>
          </a:p>
          <a:p>
            <a:r>
              <a:rPr lang="en-US" sz="1400" dirty="0" smtClean="0">
                <a:solidFill>
                  <a:srgbClr val="FFFF00"/>
                </a:solidFill>
              </a:rPr>
              <a:t>0.402-0.422 um</a:t>
            </a:r>
          </a:p>
          <a:p>
            <a:endParaRPr lang="en-US" sz="1400" dirty="0" smtClean="0">
              <a:solidFill>
                <a:srgbClr val="FFFF00"/>
              </a:solidFill>
            </a:endParaRPr>
          </a:p>
          <a:p>
            <a:endParaRPr lang="en-US" sz="1400" dirty="0" smtClean="0">
              <a:solidFill>
                <a:srgbClr val="FFFF00"/>
              </a:solidFill>
            </a:endParaRPr>
          </a:p>
          <a:p>
            <a:endParaRPr lang="en-US" sz="1400" dirty="0" smtClean="0">
              <a:solidFill>
                <a:srgbClr val="FFFF00"/>
              </a:solidFill>
            </a:endParaRPr>
          </a:p>
          <a:p>
            <a:endParaRPr lang="en-US" sz="1400" dirty="0" smtClean="0">
              <a:solidFill>
                <a:srgbClr val="FFFF00"/>
              </a:solidFill>
            </a:endParaRPr>
          </a:p>
          <a:p>
            <a:endParaRPr lang="en-US" sz="1400" dirty="0" smtClean="0">
              <a:solidFill>
                <a:srgbClr val="FFFF00"/>
              </a:solidFill>
            </a:endParaRPr>
          </a:p>
          <a:p>
            <a:endParaRPr lang="en-US" sz="1400" dirty="0" smtClean="0">
              <a:solidFill>
                <a:srgbClr val="FFFF00"/>
              </a:solidFill>
            </a:endParaRPr>
          </a:p>
          <a:p>
            <a:endParaRPr lang="en-US" sz="1400" dirty="0" smtClean="0">
              <a:solidFill>
                <a:srgbClr val="FFFF00"/>
              </a:solidFill>
            </a:endParaRPr>
          </a:p>
          <a:p>
            <a:pPr algn="ctr"/>
            <a:r>
              <a:rPr lang="en-US" sz="1400" dirty="0" smtClean="0">
                <a:solidFill>
                  <a:srgbClr val="FFFF00"/>
                </a:solidFill>
              </a:rPr>
              <a:t>Band 4</a:t>
            </a:r>
          </a:p>
          <a:p>
            <a:r>
              <a:rPr lang="en-US" sz="1400" dirty="0" smtClean="0">
                <a:solidFill>
                  <a:srgbClr val="FFFF00"/>
                </a:solidFill>
              </a:rPr>
              <a:t>Spectral Range</a:t>
            </a:r>
          </a:p>
          <a:p>
            <a:r>
              <a:rPr lang="en-US" sz="1400" dirty="0" smtClean="0">
                <a:solidFill>
                  <a:srgbClr val="FFFF00"/>
                </a:solidFill>
              </a:rPr>
              <a:t>0.545-0.565 um</a:t>
            </a:r>
          </a:p>
          <a:p>
            <a:endParaRPr lang="en-US" sz="1400" dirty="0" smtClean="0">
              <a:solidFill>
                <a:srgbClr val="FFFF00"/>
              </a:solidFill>
            </a:endParaRPr>
          </a:p>
          <a:p>
            <a:endParaRPr lang="en-US" sz="1400" dirty="0" smtClean="0">
              <a:solidFill>
                <a:srgbClr val="FFFF00"/>
              </a:solidFill>
            </a:endParaRPr>
          </a:p>
          <a:p>
            <a:endParaRPr lang="en-US" sz="1400" dirty="0" smtClean="0">
              <a:solidFill>
                <a:srgbClr val="FFFF00"/>
              </a:solidFill>
            </a:endParaRPr>
          </a:p>
          <a:p>
            <a:endParaRPr lang="en-US" sz="1400" dirty="0" smtClean="0">
              <a:solidFill>
                <a:srgbClr val="FFFF00"/>
              </a:solidFill>
            </a:endParaRPr>
          </a:p>
          <a:p>
            <a:endParaRPr lang="en-US" sz="1400" dirty="0" smtClean="0">
              <a:solidFill>
                <a:srgbClr val="FFFF00"/>
              </a:solidFill>
            </a:endParaRPr>
          </a:p>
          <a:p>
            <a:endParaRPr lang="en-US" sz="1400" dirty="0" smtClean="0">
              <a:solidFill>
                <a:srgbClr val="FFFF00"/>
              </a:solidFill>
            </a:endParaRPr>
          </a:p>
          <a:p>
            <a:endParaRPr lang="en-US" sz="1400" dirty="0" smtClean="0">
              <a:solidFill>
                <a:srgbClr val="FFFF00"/>
              </a:solidFill>
            </a:endParaRPr>
          </a:p>
          <a:p>
            <a:endParaRPr lang="en-US" sz="1400" dirty="0" smtClean="0">
              <a:solidFill>
                <a:srgbClr val="FFFF00"/>
              </a:solidFill>
            </a:endParaRPr>
          </a:p>
          <a:p>
            <a:pPr algn="ctr"/>
            <a:r>
              <a:rPr lang="en-US" sz="1400" dirty="0" smtClean="0">
                <a:solidFill>
                  <a:srgbClr val="FFFF00"/>
                </a:solidFill>
              </a:rPr>
              <a:t>Band 5</a:t>
            </a:r>
          </a:p>
          <a:p>
            <a:r>
              <a:rPr lang="en-US" sz="1400" dirty="0" smtClean="0">
                <a:solidFill>
                  <a:srgbClr val="FFFF00"/>
                </a:solidFill>
              </a:rPr>
              <a:t>Spectral Range</a:t>
            </a:r>
          </a:p>
          <a:p>
            <a:r>
              <a:rPr lang="en-US" sz="1400" dirty="0" smtClean="0">
                <a:solidFill>
                  <a:srgbClr val="FFFF00"/>
                </a:solidFill>
              </a:rPr>
              <a:t>0.662-0.682 um</a:t>
            </a:r>
            <a:endParaRPr lang="en-US" sz="1400" dirty="0">
              <a:solidFill>
                <a:srgbClr val="FFFF00"/>
              </a:solidFill>
            </a:endParaRPr>
          </a:p>
        </p:txBody>
      </p:sp>
      <p:sp>
        <p:nvSpPr>
          <p:cNvPr id="12" name="TextBox 11"/>
          <p:cNvSpPr txBox="1"/>
          <p:nvPr/>
        </p:nvSpPr>
        <p:spPr>
          <a:xfrm>
            <a:off x="152401" y="152400"/>
            <a:ext cx="1981199" cy="65556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smtClean="0"/>
              <a:t>NPP VIIRS EDR Imager-Band Conversion from </a:t>
            </a:r>
            <a:r>
              <a:rPr lang="en-US" sz="1200" b="1" dirty="0" err="1" smtClean="0"/>
              <a:t>NetCDF</a:t>
            </a:r>
            <a:r>
              <a:rPr lang="en-US" sz="1200" b="1" dirty="0" smtClean="0"/>
              <a:t> to </a:t>
            </a:r>
            <a:r>
              <a:rPr lang="en-US" sz="1200" b="1" dirty="0" err="1" smtClean="0"/>
              <a:t>McIDAS</a:t>
            </a:r>
            <a:endParaRPr lang="en-US" sz="1200" b="1" dirty="0" smtClean="0"/>
          </a:p>
          <a:p>
            <a:r>
              <a:rPr lang="en-US" sz="1200" b="1" dirty="0" smtClean="0"/>
              <a:t>(provided by Jerry </a:t>
            </a:r>
            <a:r>
              <a:rPr lang="en-US" sz="1200" b="1" dirty="0" err="1" smtClean="0"/>
              <a:t>Guo</a:t>
            </a:r>
            <a:r>
              <a:rPr lang="en-US" sz="1200" b="1" dirty="0" smtClean="0"/>
              <a:t>)</a:t>
            </a:r>
          </a:p>
          <a:p>
            <a:endParaRPr lang="en-US" sz="1200" b="1" dirty="0" smtClean="0"/>
          </a:p>
          <a:p>
            <a:r>
              <a:rPr lang="en-US" sz="1200" b="1" dirty="0" smtClean="0"/>
              <a:t>Imagery Resolution</a:t>
            </a:r>
          </a:p>
          <a:p>
            <a:r>
              <a:rPr lang="en-US" sz="1200" b="1" dirty="0" smtClean="0"/>
              <a:t>Band for EDR:</a:t>
            </a:r>
            <a:endParaRPr lang="en-US" sz="1200" dirty="0" smtClean="0"/>
          </a:p>
          <a:p>
            <a:r>
              <a:rPr lang="en-US" sz="1200" dirty="0" smtClean="0"/>
              <a:t>NPP/EDRI1</a:t>
            </a:r>
          </a:p>
          <a:p>
            <a:r>
              <a:rPr lang="en-US" sz="1200" dirty="0" smtClean="0"/>
              <a:t>NPP/EDRI2</a:t>
            </a:r>
          </a:p>
          <a:p>
            <a:r>
              <a:rPr lang="en-US" sz="1200" dirty="0" smtClean="0"/>
              <a:t>NPP/EDRI3</a:t>
            </a:r>
          </a:p>
          <a:p>
            <a:r>
              <a:rPr lang="en-US" sz="1200" dirty="0" smtClean="0"/>
              <a:t>NPP/EDRI4</a:t>
            </a:r>
          </a:p>
          <a:p>
            <a:r>
              <a:rPr lang="en-US" sz="1200" dirty="0" smtClean="0"/>
              <a:t>NPP/EDRI5</a:t>
            </a:r>
          </a:p>
          <a:p>
            <a:r>
              <a:rPr lang="en-US" sz="1200" dirty="0" smtClean="0"/>
              <a:t>If you would like, may add  </a:t>
            </a:r>
          </a:p>
          <a:p>
            <a:r>
              <a:rPr lang="en-US" sz="1200" b="1" dirty="0" smtClean="0"/>
              <a:t>Moderate Resolution</a:t>
            </a:r>
          </a:p>
          <a:p>
            <a:r>
              <a:rPr lang="en-US" sz="1200" b="1" dirty="0" smtClean="0"/>
              <a:t>Band for EDR:</a:t>
            </a:r>
            <a:endParaRPr lang="en-US" sz="1200" dirty="0" smtClean="0"/>
          </a:p>
          <a:p>
            <a:r>
              <a:rPr lang="en-US" sz="1200" dirty="0" smtClean="0"/>
              <a:t>NPP/EDRM1ST</a:t>
            </a:r>
          </a:p>
          <a:p>
            <a:r>
              <a:rPr lang="en-US" sz="1200" dirty="0" smtClean="0"/>
              <a:t>NPP/EDRM2ND</a:t>
            </a:r>
          </a:p>
          <a:p>
            <a:r>
              <a:rPr lang="en-US" sz="1200" dirty="0" smtClean="0"/>
              <a:t>NPP/EDRM3RD</a:t>
            </a:r>
          </a:p>
          <a:p>
            <a:r>
              <a:rPr lang="en-US" sz="1200" dirty="0" smtClean="0"/>
              <a:t>NPP/EDRM4TH</a:t>
            </a:r>
          </a:p>
          <a:p>
            <a:r>
              <a:rPr lang="en-US" sz="1200" dirty="0" smtClean="0"/>
              <a:t>NPP/EDRM5TH</a:t>
            </a:r>
          </a:p>
          <a:p>
            <a:r>
              <a:rPr lang="en-US" sz="1200" dirty="0" smtClean="0"/>
              <a:t>NPP/EDRM6TH</a:t>
            </a:r>
          </a:p>
          <a:p>
            <a:r>
              <a:rPr lang="en-US" sz="1200" b="1" dirty="0" smtClean="0"/>
              <a:t>Day Night Band for EDR:</a:t>
            </a:r>
            <a:endParaRPr lang="en-US" sz="1200" dirty="0" smtClean="0"/>
          </a:p>
          <a:p>
            <a:r>
              <a:rPr lang="en-US" sz="1200" dirty="0" smtClean="0"/>
              <a:t> NPP/NCC</a:t>
            </a:r>
          </a:p>
          <a:p>
            <a:r>
              <a:rPr lang="en-US" sz="1200" b="1" dirty="0" smtClean="0"/>
              <a:t>Moderate Resolution</a:t>
            </a:r>
          </a:p>
          <a:p>
            <a:r>
              <a:rPr lang="en-US" sz="1200" b="1" dirty="0" smtClean="0"/>
              <a:t>Band for SDR:</a:t>
            </a:r>
            <a:endParaRPr lang="en-US" sz="1200" dirty="0" smtClean="0"/>
          </a:p>
          <a:p>
            <a:r>
              <a:rPr lang="en-US" sz="1200" dirty="0" smtClean="0"/>
              <a:t>NPP/SDRM2</a:t>
            </a:r>
          </a:p>
          <a:p>
            <a:r>
              <a:rPr lang="en-US" sz="1200" dirty="0" smtClean="0"/>
              <a:t>NPP/SDRM3</a:t>
            </a:r>
          </a:p>
          <a:p>
            <a:r>
              <a:rPr lang="en-US" sz="1200" dirty="0" smtClean="0"/>
              <a:t>NPP/SDRM5</a:t>
            </a:r>
          </a:p>
          <a:p>
            <a:r>
              <a:rPr lang="en-US" sz="1200" dirty="0" smtClean="0"/>
              <a:t>NPP/SDRM6</a:t>
            </a:r>
          </a:p>
          <a:p>
            <a:r>
              <a:rPr lang="en-US" sz="1200" dirty="0" smtClean="0"/>
              <a:t>NPP/SDRM8</a:t>
            </a:r>
          </a:p>
          <a:p>
            <a:r>
              <a:rPr lang="en-US" sz="1200" dirty="0" smtClean="0"/>
              <a:t>NPP/SDRM11</a:t>
            </a:r>
          </a:p>
          <a:p>
            <a:r>
              <a:rPr lang="en-US" sz="1200" dirty="0" smtClean="0"/>
              <a:t>NPP/SDRM12</a:t>
            </a:r>
          </a:p>
          <a:p>
            <a:r>
              <a:rPr lang="en-US" sz="1200" dirty="0" smtClean="0"/>
              <a:t>NPP/SDRM13         </a:t>
            </a:r>
          </a:p>
          <a:p>
            <a:r>
              <a:rPr lang="en-US" sz="1200" dirty="0" smtClean="0"/>
              <a:t>NPP/SDRM7</a:t>
            </a:r>
          </a:p>
          <a:p>
            <a:r>
              <a:rPr lang="en-US" sz="1200" dirty="0" smtClean="0"/>
              <a:t>NPP/SDRM10</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square.umd.edu/wp-content/uploads/2010/04/MSquare_aerial-wMed.jpg"/>
          <p:cNvPicPr>
            <a:picLocks noChangeArrowheads="1"/>
          </p:cNvPicPr>
          <p:nvPr/>
        </p:nvPicPr>
        <p:blipFill>
          <a:blip r:embed="rId3" cstate="print"/>
          <a:srcRect/>
          <a:stretch>
            <a:fillRect/>
          </a:stretch>
        </p:blipFill>
        <p:spPr bwMode="auto">
          <a:xfrm>
            <a:off x="0" y="0"/>
            <a:ext cx="9144000" cy="6858000"/>
          </a:xfrm>
          <a:prstGeom prst="rect">
            <a:avLst/>
          </a:prstGeom>
        </p:spPr>
        <p:style>
          <a:lnRef idx="0">
            <a:schemeClr val="dk1"/>
          </a:lnRef>
          <a:fillRef idx="3">
            <a:schemeClr val="dk1"/>
          </a:fillRef>
          <a:effectRef idx="3">
            <a:schemeClr val="dk1"/>
          </a:effectRef>
          <a:fontRef idx="minor">
            <a:schemeClr val="lt1"/>
          </a:fontRef>
        </p:style>
      </p:pic>
      <p:sp>
        <p:nvSpPr>
          <p:cNvPr id="2" name="Title 1"/>
          <p:cNvSpPr>
            <a:spLocks noGrp="1"/>
          </p:cNvSpPr>
          <p:nvPr>
            <p:ph type="title"/>
          </p:nvPr>
        </p:nvSpPr>
        <p:spPr>
          <a:xfrm>
            <a:off x="0" y="152400"/>
            <a:ext cx="9144000" cy="715962"/>
          </a:xfrm>
        </p:spPr>
        <p:txBody>
          <a:bodyPr>
            <a:normAutofit fontScale="90000"/>
          </a:bodyPr>
          <a:lstStyle/>
          <a:p>
            <a:r>
              <a:rPr lang="en-US" sz="3400" dirty="0" smtClean="0"/>
              <a:t>NOAA Center for Weather and Climate Prediction</a:t>
            </a:r>
            <a:br>
              <a:rPr lang="en-US" sz="3400" dirty="0" smtClean="0"/>
            </a:br>
            <a:r>
              <a:rPr lang="en-US" sz="3400" dirty="0" smtClean="0"/>
              <a:t>(NCWCP) in College Park, Maryland</a:t>
            </a:r>
            <a:endParaRPr lang="en-US" sz="34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New or Enhanced </a:t>
            </a:r>
            <a:br>
              <a:rPr lang="en-US" dirty="0" smtClean="0"/>
            </a:br>
            <a:r>
              <a:rPr lang="en-US" dirty="0" smtClean="0"/>
              <a:t>Products &amp; Services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Placeholder 2"/>
          <p:cNvSpPr>
            <a:spLocks noGrp="1"/>
          </p:cNvSpPr>
          <p:nvPr>
            <p:ph type="body" idx="1"/>
          </p:nvPr>
        </p:nvSpPr>
        <p:spPr>
          <a:xfrm>
            <a:off x="381000" y="2575619"/>
            <a:ext cx="4692952" cy="319981"/>
          </a:xfrm>
        </p:spPr>
        <p:txBody>
          <a:bodyPr>
            <a:normAutofit lnSpcReduction="10000"/>
          </a:bodyPr>
          <a:lstStyle/>
          <a:p>
            <a:r>
              <a:rPr lang="en-US" sz="1500" b="0" dirty="0" smtClean="0"/>
              <a:t>http://projects.osd.noaa.gov/spsrb</a:t>
            </a:r>
          </a:p>
        </p:txBody>
      </p:sp>
      <p:pic>
        <p:nvPicPr>
          <p:cNvPr id="52227" name="Content Placeholder 9" descr="SPSRB web page.bmp"/>
          <p:cNvPicPr>
            <a:picLocks noGrp="1" noChangeAspect="1"/>
          </p:cNvPicPr>
          <p:nvPr>
            <p:ph sz="half" idx="2"/>
          </p:nvPr>
        </p:nvPicPr>
        <p:blipFill>
          <a:blip r:embed="rId3" cstate="screen"/>
          <a:srcRect/>
          <a:stretch>
            <a:fillRect/>
          </a:stretch>
        </p:blipFill>
        <p:spPr>
          <a:xfrm>
            <a:off x="264584" y="2850059"/>
            <a:ext cx="3277810" cy="3350121"/>
          </a:xfrm>
          <a:ln>
            <a:solidFill>
              <a:schemeClr val="tx1"/>
            </a:solidFill>
          </a:ln>
        </p:spPr>
      </p:pic>
      <p:sp>
        <p:nvSpPr>
          <p:cNvPr id="52228" name="Text Placeholder 4"/>
          <p:cNvSpPr>
            <a:spLocks noGrp="1"/>
          </p:cNvSpPr>
          <p:nvPr>
            <p:ph type="body" sz="quarter" idx="3"/>
          </p:nvPr>
        </p:nvSpPr>
        <p:spPr>
          <a:xfrm>
            <a:off x="4005338" y="2249686"/>
            <a:ext cx="4757662" cy="639961"/>
          </a:xfrm>
        </p:spPr>
        <p:txBody>
          <a:bodyPr/>
          <a:lstStyle/>
          <a:p>
            <a:r>
              <a:rPr lang="en-US" sz="1500" b="0" dirty="0" smtClean="0"/>
              <a:t>https://requesttracker.osd.noaa.gov/admin_login.asp</a:t>
            </a:r>
          </a:p>
        </p:txBody>
      </p:sp>
      <p:sp>
        <p:nvSpPr>
          <p:cNvPr id="52229" name="Title 1"/>
          <p:cNvSpPr>
            <a:spLocks noGrp="1"/>
          </p:cNvSpPr>
          <p:nvPr>
            <p:ph type="title"/>
          </p:nvPr>
        </p:nvSpPr>
        <p:spPr>
          <a:xfrm>
            <a:off x="0" y="0"/>
            <a:ext cx="9144000" cy="1232297"/>
          </a:xfrm>
        </p:spPr>
        <p:txBody>
          <a:bodyPr/>
          <a:lstStyle/>
          <a:p>
            <a:pPr algn="ctr"/>
            <a:r>
              <a:rPr lang="en-US" sz="2800" dirty="0" smtClean="0"/>
              <a:t>SPSRB Requests</a:t>
            </a:r>
            <a:br>
              <a:rPr lang="en-US" sz="2800" dirty="0" smtClean="0"/>
            </a:br>
            <a:r>
              <a:rPr lang="en-US" sz="1900" dirty="0" smtClean="0"/>
              <a:t>(Satellite Products &amp; Services Review Board)</a:t>
            </a:r>
          </a:p>
        </p:txBody>
      </p:sp>
      <p:sp>
        <p:nvSpPr>
          <p:cNvPr id="52230" name="TextBox 11"/>
          <p:cNvSpPr txBox="1">
            <a:spLocks noChangeArrowheads="1"/>
          </p:cNvSpPr>
          <p:nvPr/>
        </p:nvSpPr>
        <p:spPr bwMode="auto">
          <a:xfrm>
            <a:off x="729343" y="1135769"/>
            <a:ext cx="8109857" cy="1378831"/>
          </a:xfrm>
          <a:prstGeom prst="rect">
            <a:avLst/>
          </a:prstGeom>
          <a:noFill/>
          <a:ln w="9525">
            <a:noFill/>
            <a:miter lim="800000"/>
            <a:headEnd/>
            <a:tailEnd/>
          </a:ln>
        </p:spPr>
        <p:txBody>
          <a:bodyPr lIns="91432" tIns="45716" rIns="91432" bIns="45716">
            <a:spAutoFit/>
          </a:bodyPr>
          <a:lstStyle/>
          <a:p>
            <a:pPr>
              <a:lnSpc>
                <a:spcPct val="90000"/>
              </a:lnSpc>
              <a:spcBef>
                <a:spcPct val="20000"/>
              </a:spcBef>
            </a:pPr>
            <a:r>
              <a:rPr lang="en-US" sz="2200" dirty="0"/>
              <a:t>Several new requests since last quarterly meeting – Gridded Clouds (format, res), </a:t>
            </a:r>
            <a:r>
              <a:rPr lang="en-US" sz="2200" dirty="0" err="1"/>
              <a:t>Elektro</a:t>
            </a:r>
            <a:r>
              <a:rPr lang="en-US" sz="2200" dirty="0"/>
              <a:t>-L radiances for fire/aerosols, NPP Vegetation</a:t>
            </a:r>
          </a:p>
          <a:p>
            <a:pPr>
              <a:lnSpc>
                <a:spcPct val="90000"/>
              </a:lnSpc>
              <a:spcBef>
                <a:spcPct val="20000"/>
              </a:spcBef>
            </a:pPr>
            <a:r>
              <a:rPr lang="en-US" sz="2200" dirty="0"/>
              <a:t>All new development projects require a user </a:t>
            </a:r>
            <a:r>
              <a:rPr lang="en-US" sz="2200" dirty="0" smtClean="0"/>
              <a:t>request from a federal agency.</a:t>
            </a:r>
            <a:endParaRPr lang="en-US" sz="2200" dirty="0"/>
          </a:p>
        </p:txBody>
      </p:sp>
      <p:sp>
        <p:nvSpPr>
          <p:cNvPr id="40968" name="Slide Number Placeholder 7"/>
          <p:cNvSpPr>
            <a:spLocks noGrp="1"/>
          </p:cNvSpPr>
          <p:nvPr>
            <p:ph type="sldNum" sz="quarter" idx="4294967295"/>
          </p:nvPr>
        </p:nvSpPr>
        <p:spPr>
          <a:xfrm>
            <a:off x="6552595" y="6247805"/>
            <a:ext cx="1905000" cy="458391"/>
          </a:xfrm>
          <a:prstGeom prst="rect">
            <a:avLst/>
          </a:prstGeom>
        </p:spPr>
        <p:txBody>
          <a:bodyPr lIns="86493" tIns="43247" rIns="86493" bIns="43247"/>
          <a:lstStyle/>
          <a:p>
            <a:pPr>
              <a:defRPr/>
            </a:pPr>
            <a:fld id="{7AB3693E-98F4-41A8-8BBF-A829D7872C78}" type="slidenum">
              <a:rPr lang="en-US">
                <a:ea typeface="ＭＳ Ｐゴシック"/>
              </a:rPr>
              <a:pPr>
                <a:defRPr/>
              </a:pPr>
              <a:t>81</a:t>
            </a:fld>
            <a:endParaRPr lang="en-US" dirty="0">
              <a:ea typeface="ＭＳ Ｐゴシック"/>
            </a:endParaRPr>
          </a:p>
        </p:txBody>
      </p:sp>
      <p:pic>
        <p:nvPicPr>
          <p:cNvPr id="10" name="Picture 9" descr="1.PNG"/>
          <p:cNvPicPr>
            <a:picLocks noChangeAspect="1"/>
          </p:cNvPicPr>
          <p:nvPr/>
        </p:nvPicPr>
        <p:blipFill>
          <a:blip r:embed="rId4" cstate="screen"/>
          <a:stretch>
            <a:fillRect/>
          </a:stretch>
        </p:blipFill>
        <p:spPr>
          <a:xfrm>
            <a:off x="3696607" y="2861965"/>
            <a:ext cx="5161643" cy="3384352"/>
          </a:xfrm>
          <a:prstGeom prst="rect">
            <a:avLst/>
          </a:prstGeom>
        </p:spPr>
        <p:style>
          <a:lnRef idx="0">
            <a:schemeClr val="dk1"/>
          </a:lnRef>
          <a:fillRef idx="3">
            <a:schemeClr val="dk1"/>
          </a:fillRef>
          <a:effectRef idx="3">
            <a:schemeClr val="dk1"/>
          </a:effectRef>
          <a:fontRef idx="minor">
            <a:schemeClr val="lt1"/>
          </a:fontRef>
        </p:style>
      </p:pic>
      <p:sp>
        <p:nvSpPr>
          <p:cNvPr id="9" name="Oval 8"/>
          <p:cNvSpPr/>
          <p:nvPr/>
        </p:nvSpPr>
        <p:spPr>
          <a:xfrm>
            <a:off x="76200" y="3886200"/>
            <a:ext cx="1143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olarplot.png"/>
          <p:cNvPicPr>
            <a:picLocks noGrp="1" noChangeAspect="1"/>
          </p:cNvPicPr>
          <p:nvPr>
            <p:ph sz="half" idx="1"/>
          </p:nvPr>
        </p:nvPicPr>
        <p:blipFill>
          <a:blip r:embed="rId3" cstate="screen"/>
          <a:stretch>
            <a:fillRect/>
          </a:stretch>
        </p:blipFill>
        <p:spPr>
          <a:xfrm>
            <a:off x="380999" y="1676400"/>
            <a:ext cx="4752159" cy="3581400"/>
          </a:xfrm>
        </p:spPr>
        <p:style>
          <a:lnRef idx="0">
            <a:schemeClr val="dk1"/>
          </a:lnRef>
          <a:fillRef idx="3">
            <a:schemeClr val="dk1"/>
          </a:fillRef>
          <a:effectRef idx="3">
            <a:schemeClr val="dk1"/>
          </a:effectRef>
          <a:fontRef idx="minor">
            <a:schemeClr val="lt1"/>
          </a:fontRef>
        </p:style>
      </p:pic>
      <p:sp>
        <p:nvSpPr>
          <p:cNvPr id="10" name="Content Placeholder 9"/>
          <p:cNvSpPr>
            <a:spLocks noGrp="1"/>
          </p:cNvSpPr>
          <p:nvPr>
            <p:ph sz="half" idx="2"/>
          </p:nvPr>
        </p:nvSpPr>
        <p:spPr>
          <a:xfrm>
            <a:off x="5105400" y="1600200"/>
            <a:ext cx="3771900" cy="4343400"/>
          </a:xfrm>
        </p:spPr>
        <p:txBody>
          <a:bodyPr>
            <a:normAutofit/>
          </a:bodyPr>
          <a:lstStyle/>
          <a:p>
            <a:pPr>
              <a:buNone/>
            </a:pPr>
            <a:r>
              <a:rPr lang="en-US" dirty="0" smtClean="0"/>
              <a:t>	In addition to the 3-day and 14-day space environment plots, a new time series of 108 days has been add for both GOES-13 and GOES-15 satellites</a:t>
            </a:r>
          </a:p>
          <a:p>
            <a:pPr>
              <a:buNone/>
            </a:pPr>
            <a:endParaRPr lang="en-US" dirty="0" smtClean="0"/>
          </a:p>
          <a:p>
            <a:pPr>
              <a:buNone/>
            </a:pPr>
            <a:r>
              <a:rPr lang="en-US" dirty="0" smtClean="0"/>
              <a:t>	Promoted April, 2012</a:t>
            </a:r>
            <a:endParaRPr lang="en-US" dirty="0"/>
          </a:p>
        </p:txBody>
      </p:sp>
      <p:sp>
        <p:nvSpPr>
          <p:cNvPr id="11" name="TextBox 10"/>
          <p:cNvSpPr txBox="1"/>
          <p:nvPr/>
        </p:nvSpPr>
        <p:spPr>
          <a:xfrm>
            <a:off x="381000" y="5257800"/>
            <a:ext cx="4724400" cy="338554"/>
          </a:xfrm>
          <a:prstGeom prst="rect">
            <a:avLst/>
          </a:prstGeom>
          <a:noFill/>
        </p:spPr>
        <p:txBody>
          <a:bodyPr wrap="square" rtlCol="0">
            <a:spAutoFit/>
          </a:bodyPr>
          <a:lstStyle/>
          <a:p>
            <a:pPr algn="ctr"/>
            <a:r>
              <a:rPr lang="en-US" sz="1600" dirty="0" smtClean="0">
                <a:latin typeface="+mn-lt"/>
              </a:rPr>
              <a:t>Image courtesy of NESDIS/NGDC</a:t>
            </a:r>
            <a:endParaRPr lang="en-US" sz="1600" dirty="0">
              <a:latin typeface="+mn-lt"/>
            </a:endParaRPr>
          </a:p>
        </p:txBody>
      </p:sp>
      <p:sp>
        <p:nvSpPr>
          <p:cNvPr id="13" name="Rectangle 12"/>
          <p:cNvSpPr/>
          <p:nvPr/>
        </p:nvSpPr>
        <p:spPr>
          <a:xfrm>
            <a:off x="990600" y="6019800"/>
            <a:ext cx="6781800" cy="276999"/>
          </a:xfrm>
          <a:prstGeom prst="rect">
            <a:avLst/>
          </a:prstGeom>
        </p:spPr>
        <p:txBody>
          <a:bodyPr wrap="square">
            <a:spAutoFit/>
          </a:bodyPr>
          <a:lstStyle/>
          <a:p>
            <a:r>
              <a:rPr lang="en-US" sz="1200" u="sng" dirty="0" smtClean="0">
                <a:hlinkClick r:id="rId4"/>
              </a:rPr>
              <a:t>http://satdat.ngdc.noaa.gov/sem/goes/data/new_plots/latest/goes15/g15_summary_latest108days.pdf</a:t>
            </a:r>
            <a:endParaRPr lang="en-US" sz="1200" dirty="0"/>
          </a:p>
        </p:txBody>
      </p:sp>
      <p:sp>
        <p:nvSpPr>
          <p:cNvPr id="14" name="Title 13"/>
          <p:cNvSpPr>
            <a:spLocks noGrp="1"/>
          </p:cNvSpPr>
          <p:nvPr>
            <p:ph type="title"/>
          </p:nvPr>
        </p:nvSpPr>
        <p:spPr/>
        <p:txBody>
          <a:bodyPr>
            <a:normAutofit/>
          </a:bodyPr>
          <a:lstStyle/>
          <a:p>
            <a:r>
              <a:rPr lang="en-US" dirty="0" smtClean="0"/>
              <a:t>Space Weather Data Plot</a:t>
            </a:r>
            <a:endParaRPr lang="en-US"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fontScale="90000"/>
          </a:bodyPr>
          <a:lstStyle/>
          <a:p>
            <a:pPr eaLnBrk="1" hangingPunct="1"/>
            <a:r>
              <a:rPr lang="en-US" dirty="0" smtClean="0"/>
              <a:t>Blended TPW</a:t>
            </a:r>
            <a:br>
              <a:rPr lang="en-US" dirty="0" smtClean="0"/>
            </a:br>
            <a:r>
              <a:rPr lang="en-US" sz="2700" dirty="0" smtClean="0"/>
              <a:t>(Total </a:t>
            </a:r>
            <a:r>
              <a:rPr lang="en-US" sz="2700" dirty="0" err="1" smtClean="0"/>
              <a:t>Precipitable</a:t>
            </a:r>
            <a:r>
              <a:rPr lang="en-US" sz="2700" dirty="0" smtClean="0"/>
              <a:t> Water)</a:t>
            </a:r>
          </a:p>
        </p:txBody>
      </p:sp>
      <p:sp>
        <p:nvSpPr>
          <p:cNvPr id="6" name="Content Placeholder 5"/>
          <p:cNvSpPr>
            <a:spLocks noGrp="1"/>
          </p:cNvSpPr>
          <p:nvPr>
            <p:ph idx="1"/>
          </p:nvPr>
        </p:nvSpPr>
        <p:spPr/>
        <p:txBody>
          <a:bodyPr>
            <a:normAutofit fontScale="92500" lnSpcReduction="20000"/>
          </a:bodyPr>
          <a:lstStyle/>
          <a:p>
            <a:r>
              <a:rPr lang="en-US" dirty="0" smtClean="0"/>
              <a:t>Blended TPW replaced the MIRS AMSU TPW from N18, N19 and </a:t>
            </a:r>
            <a:r>
              <a:rPr lang="en-US" dirty="0" err="1" smtClean="0"/>
              <a:t>Metop</a:t>
            </a:r>
            <a:r>
              <a:rPr lang="en-US" dirty="0" smtClean="0"/>
              <a:t>-A with those from the MSPPS over ocean, while still keeping MIRS TPW over land.</a:t>
            </a:r>
          </a:p>
          <a:p>
            <a:endParaRPr lang="en-US" dirty="0" smtClean="0"/>
          </a:p>
          <a:p>
            <a:r>
              <a:rPr lang="en-US" dirty="0" smtClean="0"/>
              <a:t>Improved spatial and temporal continuity for the blended TPW products , especially over west pacific ocean.</a:t>
            </a:r>
          </a:p>
          <a:p>
            <a:endParaRPr lang="en-US" dirty="0" smtClean="0"/>
          </a:p>
          <a:p>
            <a:r>
              <a:rPr lang="en-US" dirty="0" smtClean="0"/>
              <a:t>The changes were implemented into operation on March 26 , 2012</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global5day.gif"/>
          <p:cNvPicPr>
            <a:picLocks noChangeAspect="1"/>
          </p:cNvPicPr>
          <p:nvPr/>
        </p:nvPicPr>
        <p:blipFill>
          <a:blip r:embed="rId3" cstate="screen"/>
          <a:srcRect/>
          <a:stretch>
            <a:fillRect/>
          </a:stretch>
        </p:blipFill>
        <p:spPr bwMode="auto">
          <a:xfrm>
            <a:off x="838200" y="2895600"/>
            <a:ext cx="7461250" cy="3581400"/>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8" name="Title 7"/>
          <p:cNvSpPr>
            <a:spLocks noGrp="1"/>
          </p:cNvSpPr>
          <p:nvPr>
            <p:ph type="title"/>
          </p:nvPr>
        </p:nvSpPr>
        <p:spPr>
          <a:xfrm>
            <a:off x="457200" y="0"/>
            <a:ext cx="8229600" cy="1143000"/>
          </a:xfrm>
        </p:spPr>
        <p:txBody>
          <a:bodyPr>
            <a:normAutofit/>
          </a:bodyPr>
          <a:lstStyle/>
          <a:p>
            <a:pPr lvl="0"/>
            <a:r>
              <a:rPr lang="en-US" dirty="0" smtClean="0"/>
              <a:t>Global Hydro-Estimator (GHE)</a:t>
            </a:r>
            <a:endParaRPr lang="en-US" dirty="0"/>
          </a:p>
        </p:txBody>
      </p:sp>
      <p:sp>
        <p:nvSpPr>
          <p:cNvPr id="10" name="Content Placeholder 9"/>
          <p:cNvSpPr>
            <a:spLocks noGrp="1"/>
          </p:cNvSpPr>
          <p:nvPr>
            <p:ph idx="1"/>
          </p:nvPr>
        </p:nvSpPr>
        <p:spPr>
          <a:xfrm>
            <a:off x="457200" y="1143000"/>
            <a:ext cx="8229600" cy="4983163"/>
          </a:xfrm>
        </p:spPr>
        <p:txBody>
          <a:bodyPr>
            <a:normAutofit/>
          </a:bodyPr>
          <a:lstStyle/>
          <a:p>
            <a:r>
              <a:rPr lang="en-US" sz="1800" dirty="0" smtClean="0"/>
              <a:t>Instantaneous rain rate, 1 hour, 3 hour, 6 hour, 24 hour and also multi-day precipitation accumulation</a:t>
            </a:r>
          </a:p>
          <a:p>
            <a:r>
              <a:rPr lang="en-US" sz="1800" dirty="0" smtClean="0"/>
              <a:t>Available in GRIB, </a:t>
            </a:r>
            <a:r>
              <a:rPr lang="en-US" sz="1800" dirty="0" err="1" smtClean="0"/>
              <a:t>McIDAS</a:t>
            </a:r>
            <a:r>
              <a:rPr lang="en-US" sz="1800" dirty="0" smtClean="0"/>
              <a:t> and netCDF4 formats through DDS and ADDE servers</a:t>
            </a:r>
          </a:p>
          <a:p>
            <a:r>
              <a:rPr lang="en-US" sz="1800" dirty="0" smtClean="0"/>
              <a:t>Can be accessed through NAWIPS, but no requirement for AWIPS</a:t>
            </a:r>
          </a:p>
          <a:p>
            <a:r>
              <a:rPr lang="en-US" sz="1800" dirty="0" smtClean="0"/>
              <a:t>The operational promotion occurred on April 30, 2012</a:t>
            </a:r>
          </a:p>
          <a:p>
            <a:endParaRPr lang="en-US" sz="1800" dirty="0" smtClean="0"/>
          </a:p>
          <a:p>
            <a:endParaRPr lang="en-US" sz="1800" dirty="0"/>
          </a:p>
        </p:txBody>
      </p:sp>
      <p:sp>
        <p:nvSpPr>
          <p:cNvPr id="4100" name="Text Box 52"/>
          <p:cNvSpPr txBox="1">
            <a:spLocks noChangeArrowheads="1"/>
          </p:cNvSpPr>
          <p:nvPr/>
        </p:nvSpPr>
        <p:spPr bwMode="auto">
          <a:xfrm>
            <a:off x="758825" y="6205538"/>
            <a:ext cx="2349500" cy="141287"/>
          </a:xfrm>
          <a:prstGeom prst="rect">
            <a:avLst/>
          </a:prstGeom>
          <a:noFill/>
          <a:ln w="9525">
            <a:noFill/>
            <a:miter lim="800000"/>
            <a:headEnd/>
            <a:tailEnd/>
          </a:ln>
        </p:spPr>
        <p:txBody>
          <a:bodyPr lIns="9144" tIns="9144" rIns="9144" bIns="9144">
            <a:spAutoFit/>
          </a:bodyPr>
          <a:lstStyle/>
          <a:p>
            <a:pPr>
              <a:spcBef>
                <a:spcPct val="50000"/>
              </a:spcBef>
            </a:pPr>
            <a:r>
              <a:rPr lang="en-US" sz="800" b="1">
                <a:solidFill>
                  <a:schemeClr val="bg1"/>
                </a:solidFill>
                <a:latin typeface="Calibri" pitchFamily="34" charset="0"/>
              </a:rPr>
              <a:t>0300 utc -1200 utc March 16, 2009</a:t>
            </a:r>
          </a:p>
        </p:txBody>
      </p:sp>
      <p:sp>
        <p:nvSpPr>
          <p:cNvPr id="4101" name="Text Box 60"/>
          <p:cNvSpPr txBox="1">
            <a:spLocks noChangeArrowheads="1"/>
          </p:cNvSpPr>
          <p:nvPr/>
        </p:nvSpPr>
        <p:spPr bwMode="auto">
          <a:xfrm>
            <a:off x="4648200" y="6172200"/>
            <a:ext cx="2057400" cy="141288"/>
          </a:xfrm>
          <a:prstGeom prst="rect">
            <a:avLst/>
          </a:prstGeom>
          <a:noFill/>
          <a:ln w="9525">
            <a:noFill/>
            <a:miter lim="800000"/>
            <a:headEnd/>
            <a:tailEnd/>
          </a:ln>
        </p:spPr>
        <p:txBody>
          <a:bodyPr lIns="9144" tIns="9144" rIns="9144" bIns="9144">
            <a:spAutoFit/>
          </a:bodyPr>
          <a:lstStyle/>
          <a:p>
            <a:pPr>
              <a:spcBef>
                <a:spcPct val="50000"/>
              </a:spcBef>
            </a:pPr>
            <a:r>
              <a:rPr lang="en-US" sz="800" b="1">
                <a:solidFill>
                  <a:schemeClr val="bg1"/>
                </a:solidFill>
                <a:latin typeface="Calibri" pitchFamily="34" charset="0"/>
              </a:rPr>
              <a:t>0300 utc - 1200 utc March 16, 2009</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p:cNvSpPr>
          <p:nvPr/>
        </p:nvSpPr>
        <p:spPr>
          <a:xfrm>
            <a:off x="457200" y="304800"/>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Promotion Readiness</a:t>
            </a:r>
            <a:r>
              <a:rPr kumimoji="0" lang="en-US" sz="4400" b="0" i="0" u="none" strike="noStrike" kern="1200" cap="none" spc="0" normalizeH="0" noProof="0" dirty="0" smtClean="0">
                <a:ln>
                  <a:noFill/>
                </a:ln>
                <a:solidFill>
                  <a:schemeClr val="tx1"/>
                </a:solidFill>
                <a:effectLst/>
                <a:uLnTx/>
                <a:uFillTx/>
                <a:latin typeface="+mj-lt"/>
                <a:ea typeface="+mj-ea"/>
                <a:cs typeface="+mj-cs"/>
              </a:rPr>
              <a:t> Activities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Content Placeholder 5"/>
          <p:cNvSpPr>
            <a:spLocks noGrp="1"/>
          </p:cNvSpPr>
          <p:nvPr>
            <p:ph idx="1"/>
          </p:nvPr>
        </p:nvSpPr>
        <p:spPr/>
        <p:txBody>
          <a:bodyPr>
            <a:normAutofit fontScale="62500" lnSpcReduction="20000"/>
          </a:bodyPr>
          <a:lstStyle/>
          <a:p>
            <a:r>
              <a:rPr lang="en-US" dirty="0" smtClean="0"/>
              <a:t>ESPC systems freeze is months removed and promotion activities are hot!</a:t>
            </a:r>
          </a:p>
          <a:p>
            <a:r>
              <a:rPr lang="en-US" dirty="0" smtClean="0"/>
              <a:t>Green Vegetation Fraction (GVF) data continuity and upgrades for NPP/VIIRS (GVF) Critical Design Review (CDR) held April 3rd</a:t>
            </a:r>
          </a:p>
          <a:p>
            <a:pPr lvl="1"/>
            <a:r>
              <a:rPr lang="en-US" dirty="0" smtClean="0"/>
              <a:t>The GVF system will produce a Weekly Green Vegetation Fraction (GVF) global (4km) and regional (1km) map using VIIRS Surface Reflectance, Cloud Mask, and </a:t>
            </a:r>
            <a:r>
              <a:rPr lang="en-US" dirty="0" err="1" smtClean="0"/>
              <a:t>Geolocation</a:t>
            </a:r>
            <a:endParaRPr lang="en-US" dirty="0" smtClean="0"/>
          </a:p>
          <a:p>
            <a:r>
              <a:rPr lang="en-US" dirty="0" smtClean="0"/>
              <a:t>Infrared Atmospheric Sounding Interferometer (IASI) Phase 2 Software Code Review held April 4th </a:t>
            </a:r>
          </a:p>
          <a:p>
            <a:pPr lvl="1"/>
            <a:r>
              <a:rPr lang="en-US" dirty="0" smtClean="0"/>
              <a:t>Overall the IASI code meets the SPSRB software coding standards, the review team highlighted several issues that need to be resolved before proceeding to operational transition.</a:t>
            </a:r>
          </a:p>
          <a:p>
            <a:r>
              <a:rPr lang="en-US" dirty="0" smtClean="0"/>
              <a:t>Microwave Integrated Retrieval System (</a:t>
            </a:r>
            <a:r>
              <a:rPr lang="en-US" dirty="0" err="1" smtClean="0"/>
              <a:t>MiRS</a:t>
            </a:r>
            <a:r>
              <a:rPr lang="en-US" dirty="0" smtClean="0"/>
              <a:t>) NPP/ATMS Integration into NDE System Readiness Review (SRR) held April 19th </a:t>
            </a:r>
          </a:p>
          <a:p>
            <a:pPr lvl="1"/>
            <a:r>
              <a:rPr lang="en-US" dirty="0" smtClean="0"/>
              <a:t>The review included open risks and actions, system requirements, system integration of </a:t>
            </a:r>
            <a:r>
              <a:rPr lang="en-US" dirty="0" err="1" smtClean="0"/>
              <a:t>MiRS</a:t>
            </a:r>
            <a:r>
              <a:rPr lang="en-US" dirty="0" smtClean="0"/>
              <a:t> into the NPOESS Data Exploitation (NDE) environment and system readiness (incl. system test, readiness for users and maintenance/operations). </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Data Access Policy, CRM,</a:t>
            </a:r>
            <a:br>
              <a:rPr lang="en-US" dirty="0" smtClean="0"/>
            </a:br>
            <a:r>
              <a:rPr lang="en-US" dirty="0" smtClean="0"/>
              <a:t>Upcoming Conferences, Feedback</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381000" y="228600"/>
            <a:ext cx="8382000" cy="1143000"/>
          </a:xfrm>
        </p:spPr>
        <p:txBody>
          <a:bodyPr>
            <a:normAutofit/>
          </a:bodyPr>
          <a:lstStyle/>
          <a:p>
            <a:pPr algn="l"/>
            <a:r>
              <a:rPr lang="en-US" dirty="0" smtClean="0"/>
              <a:t>Data Access &amp; Distribution Policy</a:t>
            </a:r>
            <a:br>
              <a:rPr lang="en-US" dirty="0" smtClean="0"/>
            </a:br>
            <a:r>
              <a:rPr lang="en-US" sz="2000" dirty="0" smtClean="0"/>
              <a:t>Contact:  NESDIS.data.access@noaa.gov</a:t>
            </a:r>
            <a:endParaRPr lang="en-US" dirty="0" smtClean="0"/>
          </a:p>
        </p:txBody>
      </p:sp>
      <p:sp>
        <p:nvSpPr>
          <p:cNvPr id="51" name="Content Placeholder 50"/>
          <p:cNvSpPr>
            <a:spLocks noGrp="1"/>
          </p:cNvSpPr>
          <p:nvPr>
            <p:ph idx="1"/>
          </p:nvPr>
        </p:nvSpPr>
        <p:spPr>
          <a:xfrm>
            <a:off x="4876800" y="990600"/>
            <a:ext cx="3962400" cy="5562600"/>
          </a:xfrm>
        </p:spPr>
        <p:txBody>
          <a:bodyPr>
            <a:noAutofit/>
          </a:bodyPr>
          <a:lstStyle/>
          <a:p>
            <a:pPr>
              <a:defRPr/>
            </a:pPr>
            <a:r>
              <a:rPr lang="en-US" sz="2000" dirty="0" smtClean="0"/>
              <a:t>To consistently vet user requests for near real-time satellite data and products based on organizational affiliation or type of application</a:t>
            </a:r>
          </a:p>
          <a:p>
            <a:pPr>
              <a:defRPr/>
            </a:pPr>
            <a:r>
              <a:rPr lang="en-US" sz="2000" dirty="0" smtClean="0"/>
              <a:t>To effectively manage</a:t>
            </a:r>
            <a:r>
              <a:rPr lang="en-US" sz="2000" dirty="0" smtClean="0">
                <a:solidFill>
                  <a:srgbClr val="FF0000"/>
                </a:solidFill>
              </a:rPr>
              <a:t> data distribution resources </a:t>
            </a:r>
            <a:r>
              <a:rPr lang="en-US" sz="2000" dirty="0" smtClean="0"/>
              <a:t>to ensure effective system performance</a:t>
            </a:r>
          </a:p>
          <a:p>
            <a:pPr>
              <a:defRPr/>
            </a:pPr>
            <a:r>
              <a:rPr lang="en-US" sz="2000" dirty="0" smtClean="0"/>
              <a:t>To be in compliance with policy, procedures and required </a:t>
            </a:r>
            <a:r>
              <a:rPr lang="en-US" sz="2000" dirty="0" smtClean="0">
                <a:solidFill>
                  <a:srgbClr val="FF0000"/>
                </a:solidFill>
              </a:rPr>
              <a:t>interconnection agreements </a:t>
            </a:r>
            <a:r>
              <a:rPr lang="en-US" sz="2000" dirty="0" smtClean="0"/>
              <a:t>with NIST/DOC IT security regulations</a:t>
            </a:r>
          </a:p>
          <a:p>
            <a:pPr>
              <a:defRPr/>
            </a:pPr>
            <a:r>
              <a:rPr lang="en-US" sz="2000" dirty="0" smtClean="0"/>
              <a:t>To factor ESPC </a:t>
            </a:r>
            <a:r>
              <a:rPr lang="en-US" sz="2000" dirty="0" smtClean="0">
                <a:solidFill>
                  <a:srgbClr val="FF0000"/>
                </a:solidFill>
              </a:rPr>
              <a:t>IT system planning</a:t>
            </a:r>
            <a:r>
              <a:rPr lang="en-US" sz="2000" dirty="0" smtClean="0"/>
              <a:t> and future distribution resource availability and capacity needs into data access decisions</a:t>
            </a:r>
          </a:p>
          <a:p>
            <a:pPr>
              <a:defRPr/>
            </a:pPr>
            <a:endParaRPr lang="en-US" sz="2000" dirty="0" smtClean="0"/>
          </a:p>
          <a:p>
            <a:pPr>
              <a:defRPr/>
            </a:pPr>
            <a:endParaRPr lang="en-US" sz="2000" dirty="0" smtClean="0"/>
          </a:p>
          <a:p>
            <a:pPr>
              <a:defRPr/>
            </a:pPr>
            <a:endParaRPr lang="en-US" sz="2000" dirty="0"/>
          </a:p>
        </p:txBody>
      </p:sp>
      <p:sp>
        <p:nvSpPr>
          <p:cNvPr id="53" name="TextBox 52"/>
          <p:cNvSpPr txBox="1"/>
          <p:nvPr/>
        </p:nvSpPr>
        <p:spPr>
          <a:xfrm>
            <a:off x="594224" y="4724400"/>
            <a:ext cx="4114799" cy="400110"/>
          </a:xfrm>
          <a:prstGeom prst="rect">
            <a:avLst/>
          </a:prstGeom>
          <a:noFill/>
        </p:spPr>
        <p:txBody>
          <a:bodyPr wrap="square">
            <a:spAutoFit/>
          </a:bodyPr>
          <a:lstStyle/>
          <a:p>
            <a:pPr algn="ctr">
              <a:defRPr/>
            </a:pPr>
            <a:r>
              <a:rPr lang="en-US" sz="2000" i="1" dirty="0" smtClean="0">
                <a:latin typeface="+mj-lt"/>
              </a:rPr>
              <a:t>www.ospo.noaa.gov</a:t>
            </a:r>
            <a:endParaRPr lang="en-US" sz="2000" i="1" dirty="0">
              <a:latin typeface="+mj-lt"/>
            </a:endParaRPr>
          </a:p>
        </p:txBody>
      </p:sp>
      <p:pic>
        <p:nvPicPr>
          <p:cNvPr id="10" name="Picture 9" descr="ospo_web_screenshot.PNG"/>
          <p:cNvPicPr>
            <a:picLocks noChangeAspect="1"/>
          </p:cNvPicPr>
          <p:nvPr/>
        </p:nvPicPr>
        <p:blipFill>
          <a:blip r:embed="rId2" cstate="screen"/>
          <a:stretch>
            <a:fillRect/>
          </a:stretch>
        </p:blipFill>
        <p:spPr>
          <a:xfrm>
            <a:off x="518024" y="1676400"/>
            <a:ext cx="4282576" cy="3048000"/>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ontent Placeholder 50"/>
          <p:cNvSpPr>
            <a:spLocks noGrp="1"/>
          </p:cNvSpPr>
          <p:nvPr>
            <p:ph idx="1"/>
          </p:nvPr>
        </p:nvSpPr>
        <p:spPr>
          <a:xfrm>
            <a:off x="4572000" y="838200"/>
            <a:ext cx="4343400" cy="6019800"/>
          </a:xfrm>
        </p:spPr>
        <p:txBody>
          <a:bodyPr>
            <a:noAutofit/>
          </a:bodyPr>
          <a:lstStyle/>
          <a:p>
            <a:pPr>
              <a:defRPr/>
            </a:pPr>
            <a:r>
              <a:rPr lang="en-US" sz="1800" dirty="0" smtClean="0"/>
              <a:t>DDS Re-Validation is nearly complete</a:t>
            </a:r>
          </a:p>
          <a:p>
            <a:pPr lvl="1">
              <a:defRPr/>
            </a:pPr>
            <a:r>
              <a:rPr lang="en-US" sz="1800" dirty="0" smtClean="0"/>
              <a:t>User list was validated and finalized</a:t>
            </a:r>
          </a:p>
          <a:p>
            <a:pPr lvl="1">
              <a:defRPr/>
            </a:pPr>
            <a:r>
              <a:rPr lang="en-US" sz="1800" dirty="0" smtClean="0"/>
              <a:t>New DDS is set up with test data available</a:t>
            </a:r>
          </a:p>
          <a:p>
            <a:pPr lvl="1">
              <a:defRPr/>
            </a:pPr>
            <a:r>
              <a:rPr lang="en-US" sz="1800" dirty="0" smtClean="0"/>
              <a:t>DDS </a:t>
            </a:r>
            <a:r>
              <a:rPr lang="en-US" sz="1800" dirty="0" err="1" smtClean="0"/>
              <a:t>Adminstrator</a:t>
            </a:r>
            <a:r>
              <a:rPr lang="en-US" sz="1800" dirty="0" smtClean="0"/>
              <a:t>, Donna McNamara, has asked all DDS users to confirm their connectivity to the new DDS</a:t>
            </a:r>
          </a:p>
          <a:p>
            <a:pPr lvl="1">
              <a:defRPr/>
            </a:pPr>
            <a:r>
              <a:rPr lang="en-US" sz="1800" dirty="0" smtClean="0"/>
              <a:t>Users who need early access to </a:t>
            </a:r>
            <a:r>
              <a:rPr lang="en-US" sz="1800" dirty="0" err="1" smtClean="0"/>
              <a:t>Metop</a:t>
            </a:r>
            <a:r>
              <a:rPr lang="en-US" sz="1800" dirty="0" smtClean="0"/>
              <a:t>-B data after the May 23 launch will be set to get that data only from the New DDS</a:t>
            </a:r>
          </a:p>
          <a:p>
            <a:pPr lvl="1">
              <a:defRPr/>
            </a:pPr>
            <a:r>
              <a:rPr lang="en-US" sz="1800" dirty="0" smtClean="0"/>
              <a:t>The new DDS will be operational in June or later.  The exact date will be provided when it is known.</a:t>
            </a:r>
          </a:p>
          <a:p>
            <a:pPr lvl="1">
              <a:defRPr/>
            </a:pPr>
            <a:r>
              <a:rPr lang="en-US" sz="1800" dirty="0" smtClean="0"/>
              <a:t>The count of accounts to be removed on the new DDS - 24! That's 17%.</a:t>
            </a:r>
          </a:p>
          <a:p>
            <a:pPr>
              <a:defRPr/>
            </a:pPr>
            <a:r>
              <a:rPr lang="en-US" sz="1800" dirty="0" err="1" smtClean="0"/>
              <a:t>Satepsdist</a:t>
            </a:r>
            <a:r>
              <a:rPr lang="en-US" sz="1800" dirty="0" smtClean="0"/>
              <a:t> Re-Validation exercise will be conducted this summer</a:t>
            </a:r>
          </a:p>
          <a:p>
            <a:pPr>
              <a:defRPr/>
            </a:pPr>
            <a:endParaRPr lang="en-US" sz="1800" dirty="0" smtClean="0"/>
          </a:p>
          <a:p>
            <a:pPr>
              <a:buNone/>
              <a:defRPr/>
            </a:pPr>
            <a:endParaRPr lang="en-US" sz="1800" dirty="0" smtClean="0"/>
          </a:p>
          <a:p>
            <a:pPr>
              <a:defRPr/>
            </a:pPr>
            <a:endParaRPr lang="en-US" sz="1800" dirty="0" smtClean="0"/>
          </a:p>
          <a:p>
            <a:pPr>
              <a:defRPr/>
            </a:pPr>
            <a:endParaRPr lang="en-US" sz="1800" dirty="0"/>
          </a:p>
        </p:txBody>
      </p:sp>
      <p:sp>
        <p:nvSpPr>
          <p:cNvPr id="7" name="Title 1"/>
          <p:cNvSpPr>
            <a:spLocks noGrp="1"/>
          </p:cNvSpPr>
          <p:nvPr>
            <p:ph type="title"/>
          </p:nvPr>
        </p:nvSpPr>
        <p:spPr>
          <a:xfrm>
            <a:off x="381000" y="76200"/>
            <a:ext cx="8382000" cy="1143000"/>
          </a:xfrm>
        </p:spPr>
        <p:txBody>
          <a:bodyPr>
            <a:normAutofit/>
          </a:bodyPr>
          <a:lstStyle/>
          <a:p>
            <a:pPr algn="l"/>
            <a:r>
              <a:rPr lang="en-US" dirty="0" smtClean="0"/>
              <a:t>Data Access &amp; Distribution Policy</a:t>
            </a:r>
            <a:br>
              <a:rPr lang="en-US" dirty="0" smtClean="0"/>
            </a:br>
            <a:r>
              <a:rPr lang="en-US" sz="2000" dirty="0" smtClean="0"/>
              <a:t>Contact:  NESDIS.data.access@noaa.gov</a:t>
            </a:r>
            <a:endParaRPr lang="en-US" dirty="0" smtClean="0"/>
          </a:p>
        </p:txBody>
      </p:sp>
      <p:sp>
        <p:nvSpPr>
          <p:cNvPr id="8" name="TextBox 7"/>
          <p:cNvSpPr txBox="1"/>
          <p:nvPr/>
        </p:nvSpPr>
        <p:spPr>
          <a:xfrm>
            <a:off x="594224" y="4724400"/>
            <a:ext cx="4114799" cy="400110"/>
          </a:xfrm>
          <a:prstGeom prst="rect">
            <a:avLst/>
          </a:prstGeom>
          <a:noFill/>
        </p:spPr>
        <p:txBody>
          <a:bodyPr wrap="square">
            <a:spAutoFit/>
          </a:bodyPr>
          <a:lstStyle/>
          <a:p>
            <a:pPr algn="ctr">
              <a:defRPr/>
            </a:pPr>
            <a:r>
              <a:rPr lang="en-US" sz="2000" i="1" dirty="0" smtClean="0">
                <a:latin typeface="+mj-lt"/>
              </a:rPr>
              <a:t>www.ospo.noaa.gov</a:t>
            </a:r>
            <a:endParaRPr lang="en-US" sz="2000" i="1" dirty="0">
              <a:latin typeface="+mj-lt"/>
            </a:endParaRPr>
          </a:p>
        </p:txBody>
      </p:sp>
      <p:pic>
        <p:nvPicPr>
          <p:cNvPr id="9" name="Picture 8" descr="ospo_web_screenshot.PNG"/>
          <p:cNvPicPr>
            <a:picLocks noChangeAspect="1"/>
          </p:cNvPicPr>
          <p:nvPr/>
        </p:nvPicPr>
        <p:blipFill>
          <a:blip r:embed="rId2" cstate="screen"/>
          <a:stretch>
            <a:fillRect/>
          </a:stretch>
        </p:blipFill>
        <p:spPr>
          <a:xfrm>
            <a:off x="518024" y="1676400"/>
            <a:ext cx="4282576" cy="3048000"/>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3"/>
          <p:cNvSpPr>
            <a:spLocks noGrp="1"/>
          </p:cNvSpPr>
          <p:nvPr>
            <p:ph sz="half" idx="2"/>
          </p:nvPr>
        </p:nvSpPr>
        <p:spPr>
          <a:xfrm>
            <a:off x="5029200" y="1219200"/>
            <a:ext cx="4114800" cy="5270500"/>
          </a:xfrm>
        </p:spPr>
        <p:txBody>
          <a:bodyPr>
            <a:normAutofit lnSpcReduction="10000"/>
          </a:bodyPr>
          <a:lstStyle/>
          <a:p>
            <a:pPr eaLnBrk="1" hangingPunct="1">
              <a:defRPr/>
            </a:pPr>
            <a:r>
              <a:rPr lang="en-US" sz="1400" b="1" dirty="0" smtClean="0">
                <a:latin typeface="+mj-lt"/>
              </a:rPr>
              <a:t>The Goal </a:t>
            </a:r>
            <a:r>
              <a:rPr lang="en-US" sz="1400" dirty="0" smtClean="0">
                <a:latin typeface="+mj-lt"/>
              </a:rPr>
              <a:t>is for improved management of</a:t>
            </a:r>
          </a:p>
          <a:p>
            <a:pPr lvl="1" eaLnBrk="1" hangingPunct="1">
              <a:defRPr/>
            </a:pPr>
            <a:r>
              <a:rPr lang="en-US" sz="1400" dirty="0" smtClean="0">
                <a:latin typeface="+mj-lt"/>
              </a:rPr>
              <a:t>Product Monitoring Procedures</a:t>
            </a:r>
          </a:p>
          <a:p>
            <a:pPr lvl="1" eaLnBrk="1" hangingPunct="1">
              <a:defRPr/>
            </a:pPr>
            <a:r>
              <a:rPr lang="en-US" sz="1400" dirty="0" smtClean="0">
                <a:latin typeface="+mj-lt"/>
              </a:rPr>
              <a:t>Trouble Tickets</a:t>
            </a:r>
          </a:p>
          <a:p>
            <a:pPr lvl="1" eaLnBrk="1" hangingPunct="1">
              <a:defRPr/>
            </a:pPr>
            <a:r>
              <a:rPr lang="en-US" sz="1400" dirty="0" smtClean="0">
                <a:latin typeface="+mj-lt"/>
              </a:rPr>
              <a:t>Notifications</a:t>
            </a:r>
          </a:p>
          <a:p>
            <a:pPr lvl="1" eaLnBrk="1" hangingPunct="1">
              <a:defRPr/>
            </a:pPr>
            <a:r>
              <a:rPr lang="en-US" sz="1400" dirty="0" smtClean="0">
                <a:latin typeface="+mj-lt"/>
              </a:rPr>
              <a:t>Tracking of Interactions with Users</a:t>
            </a:r>
          </a:p>
          <a:p>
            <a:pPr eaLnBrk="1" hangingPunct="1">
              <a:defRPr/>
            </a:pPr>
            <a:r>
              <a:rPr lang="en-US" sz="1400" b="1" dirty="0" smtClean="0">
                <a:latin typeface="+mj-lt"/>
              </a:rPr>
              <a:t>Data Load Status</a:t>
            </a:r>
          </a:p>
          <a:p>
            <a:pPr lvl="1" eaLnBrk="1" hangingPunct="1">
              <a:defRPr/>
            </a:pPr>
            <a:r>
              <a:rPr lang="en-US" sz="1400" dirty="0" smtClean="0">
                <a:latin typeface="+mj-lt"/>
              </a:rPr>
              <a:t>Complete</a:t>
            </a:r>
          </a:p>
          <a:p>
            <a:pPr lvl="2" eaLnBrk="1" hangingPunct="1">
              <a:defRPr/>
            </a:pPr>
            <a:r>
              <a:rPr lang="en-US" sz="1400" dirty="0" smtClean="0">
                <a:latin typeface="+mj-lt"/>
              </a:rPr>
              <a:t>Satellites</a:t>
            </a:r>
          </a:p>
          <a:p>
            <a:pPr lvl="2" eaLnBrk="1" hangingPunct="1">
              <a:defRPr/>
            </a:pPr>
            <a:r>
              <a:rPr lang="en-US" sz="1400" dirty="0" smtClean="0">
                <a:latin typeface="+mj-lt"/>
              </a:rPr>
              <a:t>Instruments</a:t>
            </a:r>
          </a:p>
          <a:p>
            <a:pPr lvl="2" eaLnBrk="1" hangingPunct="1">
              <a:defRPr/>
            </a:pPr>
            <a:r>
              <a:rPr lang="en-US" sz="1400" dirty="0" smtClean="0">
                <a:latin typeface="+mj-lt"/>
              </a:rPr>
              <a:t>Applications</a:t>
            </a:r>
          </a:p>
          <a:p>
            <a:pPr lvl="2" eaLnBrk="1" hangingPunct="1">
              <a:defRPr/>
            </a:pPr>
            <a:r>
              <a:rPr lang="en-US" sz="1400" dirty="0" smtClean="0">
                <a:latin typeface="+mj-lt"/>
              </a:rPr>
              <a:t>End Products</a:t>
            </a:r>
          </a:p>
          <a:p>
            <a:pPr lvl="2" eaLnBrk="1" hangingPunct="1">
              <a:defRPr/>
            </a:pPr>
            <a:r>
              <a:rPr lang="en-US" sz="1400" dirty="0" smtClean="0">
                <a:latin typeface="+mj-lt"/>
              </a:rPr>
              <a:t>Servers</a:t>
            </a:r>
          </a:p>
          <a:p>
            <a:pPr lvl="1" eaLnBrk="1" hangingPunct="1">
              <a:defRPr/>
            </a:pPr>
            <a:r>
              <a:rPr lang="en-US" sz="1400" dirty="0" smtClean="0">
                <a:latin typeface="+mj-lt"/>
              </a:rPr>
              <a:t>In Progress</a:t>
            </a:r>
          </a:p>
          <a:p>
            <a:pPr lvl="2">
              <a:defRPr/>
            </a:pPr>
            <a:r>
              <a:rPr lang="en-US" sz="1400" dirty="0" smtClean="0"/>
              <a:t>Organizations and Contacts</a:t>
            </a:r>
          </a:p>
          <a:p>
            <a:pPr lvl="2" eaLnBrk="1" hangingPunct="1">
              <a:defRPr/>
            </a:pPr>
            <a:r>
              <a:rPr lang="en-US" sz="1400" dirty="0" smtClean="0">
                <a:latin typeface="+mj-lt"/>
              </a:rPr>
              <a:t>User / End Product Linkage</a:t>
            </a:r>
          </a:p>
          <a:p>
            <a:pPr eaLnBrk="1" hangingPunct="1">
              <a:defRPr/>
            </a:pPr>
            <a:r>
              <a:rPr lang="en-US" sz="1400" b="1" dirty="0" smtClean="0">
                <a:latin typeface="+mj-lt"/>
              </a:rPr>
              <a:t>Training for Help Desk and PALs</a:t>
            </a:r>
          </a:p>
          <a:p>
            <a:pPr lvl="1" eaLnBrk="1" hangingPunct="1">
              <a:defRPr/>
            </a:pPr>
            <a:r>
              <a:rPr lang="en-US" sz="1400" dirty="0" smtClean="0">
                <a:latin typeface="+mj-lt"/>
              </a:rPr>
              <a:t>Complete – Incident Tracking</a:t>
            </a:r>
          </a:p>
          <a:p>
            <a:pPr lvl="1" eaLnBrk="1" hangingPunct="1">
              <a:defRPr/>
            </a:pPr>
            <a:r>
              <a:rPr lang="en-US" sz="1400" dirty="0" smtClean="0">
                <a:latin typeface="+mj-lt"/>
              </a:rPr>
              <a:t>Next – Queries &amp; Notifications</a:t>
            </a:r>
          </a:p>
          <a:p>
            <a:pPr eaLnBrk="1" hangingPunct="1">
              <a:defRPr/>
            </a:pPr>
            <a:r>
              <a:rPr lang="en-US" sz="1400" b="1" dirty="0" smtClean="0">
                <a:latin typeface="+mj-lt"/>
              </a:rPr>
              <a:t>Web Portal (Future)</a:t>
            </a:r>
          </a:p>
          <a:p>
            <a:pPr lvl="1" eaLnBrk="1" hangingPunct="1">
              <a:defRPr/>
            </a:pPr>
            <a:r>
              <a:rPr lang="en-US" sz="1400" dirty="0" smtClean="0">
                <a:latin typeface="+mj-lt"/>
              </a:rPr>
              <a:t>User Help Ticket Submission</a:t>
            </a:r>
          </a:p>
          <a:p>
            <a:pPr lvl="1" eaLnBrk="1" hangingPunct="1">
              <a:defRPr/>
            </a:pPr>
            <a:r>
              <a:rPr lang="en-US" sz="1400" dirty="0" smtClean="0">
                <a:latin typeface="+mj-lt"/>
              </a:rPr>
              <a:t>User Contact Information and Reaffirmation</a:t>
            </a:r>
          </a:p>
          <a:p>
            <a:pPr eaLnBrk="1" hangingPunct="1">
              <a:defRPr/>
            </a:pPr>
            <a:endParaRPr lang="en-US" sz="1200" dirty="0" smtClean="0"/>
          </a:p>
          <a:p>
            <a:pPr eaLnBrk="1" hangingPunct="1">
              <a:defRPr/>
            </a:pPr>
            <a:endParaRPr lang="en-US" sz="1200" dirty="0" smtClean="0"/>
          </a:p>
        </p:txBody>
      </p:sp>
      <p:grpSp>
        <p:nvGrpSpPr>
          <p:cNvPr id="2" name="Group 18"/>
          <p:cNvGrpSpPr>
            <a:grpSpLocks/>
          </p:cNvGrpSpPr>
          <p:nvPr/>
        </p:nvGrpSpPr>
        <p:grpSpPr bwMode="auto">
          <a:xfrm>
            <a:off x="381000" y="1752600"/>
            <a:ext cx="4732338" cy="4010025"/>
            <a:chOff x="301625" y="2470150"/>
            <a:chExt cx="4732338" cy="4010025"/>
          </a:xfrm>
        </p:grpSpPr>
        <p:sp>
          <p:nvSpPr>
            <p:cNvPr id="36" name="Rectangle 35"/>
            <p:cNvSpPr/>
            <p:nvPr/>
          </p:nvSpPr>
          <p:spPr>
            <a:xfrm>
              <a:off x="455613" y="2622550"/>
              <a:ext cx="2012950" cy="1038225"/>
            </a:xfrm>
            <a:prstGeom prst="rect">
              <a:avLst/>
            </a:prstGeom>
            <a:gradFill flip="none" rotWithShape="1">
              <a:gsLst>
                <a:gs pos="0">
                  <a:srgbClr val="DDEBCF"/>
                </a:gs>
                <a:gs pos="50000">
                  <a:srgbClr val="9CB86E"/>
                </a:gs>
                <a:gs pos="100000">
                  <a:srgbClr val="156B13"/>
                </a:gs>
              </a:gsLst>
              <a:lin ang="54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normAutofit lnSpcReduction="10000"/>
            </a:bodyPr>
            <a:lstStyle/>
            <a:p>
              <a:pPr algn="ctr" fontAlgn="auto">
                <a:lnSpc>
                  <a:spcPct val="90000"/>
                </a:lnSpc>
                <a:spcBef>
                  <a:spcPts val="0"/>
                </a:spcBef>
                <a:spcAft>
                  <a:spcPts val="0"/>
                </a:spcAft>
                <a:defRPr/>
              </a:pPr>
              <a:r>
                <a:rPr lang="en-US" sz="2400" dirty="0">
                  <a:solidFill>
                    <a:schemeClr val="tx1"/>
                  </a:solidFill>
                </a:rPr>
                <a:t>Organizations</a:t>
              </a:r>
            </a:p>
            <a:p>
              <a:pPr algn="ctr" fontAlgn="auto">
                <a:lnSpc>
                  <a:spcPct val="90000"/>
                </a:lnSpc>
                <a:spcBef>
                  <a:spcPts val="0"/>
                </a:spcBef>
                <a:spcAft>
                  <a:spcPts val="0"/>
                </a:spcAft>
                <a:defRPr/>
              </a:pPr>
              <a:r>
                <a:rPr lang="en-US" sz="2400" dirty="0">
                  <a:solidFill>
                    <a:schemeClr val="tx1"/>
                  </a:solidFill>
                </a:rPr>
                <a:t>&amp;</a:t>
              </a:r>
            </a:p>
            <a:p>
              <a:pPr algn="ctr" fontAlgn="auto">
                <a:lnSpc>
                  <a:spcPct val="90000"/>
                </a:lnSpc>
                <a:spcBef>
                  <a:spcPts val="0"/>
                </a:spcBef>
                <a:spcAft>
                  <a:spcPts val="0"/>
                </a:spcAft>
                <a:defRPr/>
              </a:pPr>
              <a:r>
                <a:rPr lang="en-US" sz="2400" dirty="0">
                  <a:solidFill>
                    <a:schemeClr val="tx1"/>
                  </a:solidFill>
                </a:rPr>
                <a:t>Contacts</a:t>
              </a:r>
            </a:p>
          </p:txBody>
        </p:sp>
        <p:sp>
          <p:nvSpPr>
            <p:cNvPr id="37" name="Rectangle 36"/>
            <p:cNvSpPr/>
            <p:nvPr/>
          </p:nvSpPr>
          <p:spPr>
            <a:xfrm>
              <a:off x="455613" y="3813175"/>
              <a:ext cx="2038350" cy="381000"/>
            </a:xfrm>
            <a:prstGeom prst="rect">
              <a:avLst/>
            </a:prstGeom>
            <a:gradFill flip="none" rotWithShape="1">
              <a:gsLst>
                <a:gs pos="0">
                  <a:srgbClr val="5E9EFF"/>
                </a:gs>
                <a:gs pos="39999">
                  <a:srgbClr val="85C2FF"/>
                </a:gs>
                <a:gs pos="70000">
                  <a:srgbClr val="C4D6EB"/>
                </a:gs>
                <a:gs pos="100000">
                  <a:srgbClr val="FFEBFA"/>
                </a:gs>
              </a:gsLst>
              <a:lin ang="16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noAutofit/>
            </a:bodyPr>
            <a:lstStyle/>
            <a:p>
              <a:pPr algn="ctr" fontAlgn="auto">
                <a:lnSpc>
                  <a:spcPct val="90000"/>
                </a:lnSpc>
                <a:spcBef>
                  <a:spcPts val="0"/>
                </a:spcBef>
                <a:spcAft>
                  <a:spcPts val="0"/>
                </a:spcAft>
                <a:defRPr/>
              </a:pPr>
              <a:r>
                <a:rPr lang="en-US" sz="2400" dirty="0">
                  <a:solidFill>
                    <a:schemeClr val="tx1"/>
                  </a:solidFill>
                </a:rPr>
                <a:t>End Products</a:t>
              </a:r>
            </a:p>
          </p:txBody>
        </p:sp>
        <p:sp>
          <p:nvSpPr>
            <p:cNvPr id="38" name="Rectangle 37"/>
            <p:cNvSpPr/>
            <p:nvPr/>
          </p:nvSpPr>
          <p:spPr>
            <a:xfrm>
              <a:off x="3148013" y="3509963"/>
              <a:ext cx="1885950" cy="762000"/>
            </a:xfrm>
            <a:prstGeom prst="rect">
              <a:avLst/>
            </a:prstGeom>
            <a:gradFill flip="none" rotWithShape="1">
              <a:gsLst>
                <a:gs pos="0">
                  <a:srgbClr val="FFEFD1"/>
                </a:gs>
                <a:gs pos="64999">
                  <a:srgbClr val="F0EBD5"/>
                </a:gs>
                <a:gs pos="100000">
                  <a:srgbClr val="D1C39F"/>
                </a:gs>
              </a:gsLst>
              <a:lin ang="16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normAutofit/>
            </a:bodyPr>
            <a:lstStyle/>
            <a:p>
              <a:pPr algn="ctr" fontAlgn="auto">
                <a:lnSpc>
                  <a:spcPct val="90000"/>
                </a:lnSpc>
                <a:spcBef>
                  <a:spcPts val="0"/>
                </a:spcBef>
                <a:spcAft>
                  <a:spcPts val="0"/>
                </a:spcAft>
                <a:defRPr/>
              </a:pPr>
              <a:r>
                <a:rPr lang="en-US" sz="2400" dirty="0">
                  <a:solidFill>
                    <a:schemeClr val="tx1"/>
                  </a:solidFill>
                </a:rPr>
                <a:t>Incidents</a:t>
              </a:r>
            </a:p>
            <a:p>
              <a:pPr algn="ctr" fontAlgn="auto">
                <a:lnSpc>
                  <a:spcPct val="90000"/>
                </a:lnSpc>
                <a:spcBef>
                  <a:spcPts val="0"/>
                </a:spcBef>
                <a:spcAft>
                  <a:spcPts val="0"/>
                </a:spcAft>
                <a:defRPr/>
              </a:pPr>
              <a:r>
                <a:rPr lang="en-US" sz="2400" dirty="0">
                  <a:solidFill>
                    <a:schemeClr val="tx1"/>
                  </a:solidFill>
                </a:rPr>
                <a:t>(Help Tickets)</a:t>
              </a:r>
            </a:p>
          </p:txBody>
        </p:sp>
        <p:sp>
          <p:nvSpPr>
            <p:cNvPr id="39" name="Rectangle 38"/>
            <p:cNvSpPr/>
            <p:nvPr/>
          </p:nvSpPr>
          <p:spPr>
            <a:xfrm>
              <a:off x="3148013" y="4430713"/>
              <a:ext cx="1885950" cy="381000"/>
            </a:xfrm>
            <a:prstGeom prst="rect">
              <a:avLst/>
            </a:prstGeom>
            <a:gradFill flip="none" rotWithShape="1">
              <a:gsLst>
                <a:gs pos="0">
                  <a:srgbClr val="FFEFD1"/>
                </a:gs>
                <a:gs pos="64999">
                  <a:srgbClr val="F0EBD5"/>
                </a:gs>
                <a:gs pos="100000">
                  <a:srgbClr val="D1C39F"/>
                </a:gs>
              </a:gsLst>
              <a:lin ang="16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fontAlgn="auto">
                <a:lnSpc>
                  <a:spcPct val="90000"/>
                </a:lnSpc>
                <a:spcBef>
                  <a:spcPts val="0"/>
                </a:spcBef>
                <a:spcAft>
                  <a:spcPts val="0"/>
                </a:spcAft>
                <a:defRPr/>
              </a:pPr>
              <a:r>
                <a:rPr lang="en-US" sz="2400" dirty="0">
                  <a:solidFill>
                    <a:schemeClr val="tx1"/>
                  </a:solidFill>
                </a:rPr>
                <a:t>Notifications</a:t>
              </a:r>
            </a:p>
          </p:txBody>
        </p:sp>
        <p:sp>
          <p:nvSpPr>
            <p:cNvPr id="40" name="Rectangle 39"/>
            <p:cNvSpPr/>
            <p:nvPr/>
          </p:nvSpPr>
          <p:spPr>
            <a:xfrm>
              <a:off x="455613" y="4346575"/>
              <a:ext cx="2027237" cy="381000"/>
            </a:xfrm>
            <a:prstGeom prst="rect">
              <a:avLst/>
            </a:prstGeom>
            <a:gradFill flip="none" rotWithShape="1">
              <a:gsLst>
                <a:gs pos="0">
                  <a:srgbClr val="5E9EFF"/>
                </a:gs>
                <a:gs pos="39999">
                  <a:srgbClr val="85C2FF"/>
                </a:gs>
                <a:gs pos="70000">
                  <a:srgbClr val="C4D6EB"/>
                </a:gs>
                <a:gs pos="100000">
                  <a:srgbClr val="FFEBFA"/>
                </a:gs>
              </a:gsLst>
              <a:lin ang="16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noAutofit/>
            </a:bodyPr>
            <a:lstStyle/>
            <a:p>
              <a:pPr algn="ctr" fontAlgn="auto">
                <a:lnSpc>
                  <a:spcPct val="90000"/>
                </a:lnSpc>
                <a:spcBef>
                  <a:spcPts val="0"/>
                </a:spcBef>
                <a:spcAft>
                  <a:spcPts val="0"/>
                </a:spcAft>
                <a:defRPr/>
              </a:pPr>
              <a:r>
                <a:rPr lang="en-US" sz="2400" dirty="0">
                  <a:solidFill>
                    <a:schemeClr val="tx1"/>
                  </a:solidFill>
                </a:rPr>
                <a:t>Applications</a:t>
              </a:r>
            </a:p>
          </p:txBody>
        </p:sp>
        <p:sp>
          <p:nvSpPr>
            <p:cNvPr id="41" name="Rectangle 40"/>
            <p:cNvSpPr/>
            <p:nvPr/>
          </p:nvSpPr>
          <p:spPr>
            <a:xfrm>
              <a:off x="441325" y="4879975"/>
              <a:ext cx="2014538" cy="381000"/>
            </a:xfrm>
            <a:prstGeom prst="rect">
              <a:avLst/>
            </a:prstGeom>
            <a:gradFill flip="none" rotWithShape="1">
              <a:gsLst>
                <a:gs pos="0">
                  <a:srgbClr val="5E9EFF"/>
                </a:gs>
                <a:gs pos="39999">
                  <a:srgbClr val="85C2FF"/>
                </a:gs>
                <a:gs pos="70000">
                  <a:srgbClr val="C4D6EB"/>
                </a:gs>
                <a:gs pos="100000">
                  <a:srgbClr val="FFEBFA"/>
                </a:gs>
              </a:gsLst>
              <a:lin ang="16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fontAlgn="auto">
                <a:lnSpc>
                  <a:spcPct val="90000"/>
                </a:lnSpc>
                <a:spcBef>
                  <a:spcPts val="0"/>
                </a:spcBef>
                <a:spcAft>
                  <a:spcPts val="0"/>
                </a:spcAft>
                <a:defRPr/>
              </a:pPr>
              <a:r>
                <a:rPr lang="en-US" sz="2400" dirty="0">
                  <a:solidFill>
                    <a:schemeClr val="tx1"/>
                  </a:solidFill>
                </a:rPr>
                <a:t>Servers</a:t>
              </a:r>
            </a:p>
          </p:txBody>
        </p:sp>
        <p:sp>
          <p:nvSpPr>
            <p:cNvPr id="42" name="Rectangle 41"/>
            <p:cNvSpPr/>
            <p:nvPr/>
          </p:nvSpPr>
          <p:spPr>
            <a:xfrm>
              <a:off x="455613" y="5414963"/>
              <a:ext cx="2000250" cy="381000"/>
            </a:xfrm>
            <a:prstGeom prst="rect">
              <a:avLst/>
            </a:prstGeom>
            <a:gradFill flip="none" rotWithShape="1">
              <a:gsLst>
                <a:gs pos="0">
                  <a:srgbClr val="5E9EFF"/>
                </a:gs>
                <a:gs pos="39999">
                  <a:srgbClr val="85C2FF"/>
                </a:gs>
                <a:gs pos="70000">
                  <a:srgbClr val="C4D6EB"/>
                </a:gs>
                <a:gs pos="100000">
                  <a:srgbClr val="FFEBFA"/>
                </a:gs>
              </a:gsLst>
              <a:lin ang="16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fontAlgn="auto">
                <a:lnSpc>
                  <a:spcPct val="90000"/>
                </a:lnSpc>
                <a:spcBef>
                  <a:spcPts val="0"/>
                </a:spcBef>
                <a:spcAft>
                  <a:spcPts val="0"/>
                </a:spcAft>
                <a:defRPr/>
              </a:pPr>
              <a:r>
                <a:rPr lang="en-US" sz="2400" dirty="0">
                  <a:solidFill>
                    <a:schemeClr val="tx1"/>
                  </a:solidFill>
                </a:rPr>
                <a:t>Instruments</a:t>
              </a:r>
            </a:p>
          </p:txBody>
        </p:sp>
        <p:sp>
          <p:nvSpPr>
            <p:cNvPr id="43" name="Rectangle 42"/>
            <p:cNvSpPr/>
            <p:nvPr/>
          </p:nvSpPr>
          <p:spPr>
            <a:xfrm>
              <a:off x="455613" y="5946775"/>
              <a:ext cx="1987550" cy="381000"/>
            </a:xfrm>
            <a:prstGeom prst="rect">
              <a:avLst/>
            </a:prstGeom>
            <a:gradFill flip="none" rotWithShape="1">
              <a:gsLst>
                <a:gs pos="0">
                  <a:srgbClr val="5E9EFF"/>
                </a:gs>
                <a:gs pos="39999">
                  <a:srgbClr val="85C2FF"/>
                </a:gs>
                <a:gs pos="70000">
                  <a:srgbClr val="C4D6EB"/>
                </a:gs>
                <a:gs pos="100000">
                  <a:srgbClr val="FFEBFA"/>
                </a:gs>
              </a:gsLst>
              <a:lin ang="16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fontAlgn="auto">
                <a:lnSpc>
                  <a:spcPct val="90000"/>
                </a:lnSpc>
                <a:spcBef>
                  <a:spcPts val="0"/>
                </a:spcBef>
                <a:spcAft>
                  <a:spcPts val="0"/>
                </a:spcAft>
                <a:defRPr/>
              </a:pPr>
              <a:r>
                <a:rPr lang="en-US" sz="2400" dirty="0">
                  <a:solidFill>
                    <a:schemeClr val="tx1"/>
                  </a:solidFill>
                </a:rPr>
                <a:t>Satellites</a:t>
              </a:r>
            </a:p>
          </p:txBody>
        </p:sp>
        <p:sp>
          <p:nvSpPr>
            <p:cNvPr id="44" name="Rectangle 43"/>
            <p:cNvSpPr/>
            <p:nvPr/>
          </p:nvSpPr>
          <p:spPr>
            <a:xfrm>
              <a:off x="3148013" y="4964113"/>
              <a:ext cx="1885950" cy="381000"/>
            </a:xfrm>
            <a:prstGeom prst="rect">
              <a:avLst/>
            </a:prstGeom>
            <a:gradFill flip="none" rotWithShape="1">
              <a:gsLst>
                <a:gs pos="0">
                  <a:srgbClr val="FFEFD1"/>
                </a:gs>
                <a:gs pos="64999">
                  <a:srgbClr val="F0EBD5"/>
                </a:gs>
                <a:gs pos="100000">
                  <a:srgbClr val="D1C39F"/>
                </a:gs>
              </a:gsLst>
              <a:lin ang="16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fontAlgn="auto">
                <a:lnSpc>
                  <a:spcPct val="90000"/>
                </a:lnSpc>
                <a:spcBef>
                  <a:spcPts val="0"/>
                </a:spcBef>
                <a:spcAft>
                  <a:spcPts val="0"/>
                </a:spcAft>
                <a:defRPr/>
              </a:pPr>
              <a:r>
                <a:rPr lang="en-US" sz="2400" dirty="0">
                  <a:solidFill>
                    <a:schemeClr val="tx1"/>
                  </a:solidFill>
                </a:rPr>
                <a:t>Reporting</a:t>
              </a:r>
            </a:p>
          </p:txBody>
        </p:sp>
        <p:sp>
          <p:nvSpPr>
            <p:cNvPr id="45" name="Rectangle 44"/>
            <p:cNvSpPr/>
            <p:nvPr/>
          </p:nvSpPr>
          <p:spPr>
            <a:xfrm>
              <a:off x="301625" y="2470150"/>
              <a:ext cx="2413000" cy="40100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fontAlgn="auto">
                <a:lnSpc>
                  <a:spcPct val="90000"/>
                </a:lnSpc>
                <a:spcBef>
                  <a:spcPts val="0"/>
                </a:spcBef>
                <a:spcAft>
                  <a:spcPts val="0"/>
                </a:spcAft>
                <a:buFontTx/>
                <a:buChar char="•"/>
                <a:defRPr/>
              </a:pPr>
              <a:endParaRPr lang="en-US" sz="1000" b="1" dirty="0">
                <a:solidFill>
                  <a:schemeClr val="tx1"/>
                </a:solidFill>
              </a:endParaRPr>
            </a:p>
          </p:txBody>
        </p:sp>
        <p:cxnSp>
          <p:nvCxnSpPr>
            <p:cNvPr id="46" name="Straight Arrow Connector 45"/>
            <p:cNvCxnSpPr/>
            <p:nvPr/>
          </p:nvCxnSpPr>
          <p:spPr>
            <a:xfrm>
              <a:off x="2714625" y="3865563"/>
              <a:ext cx="434975" cy="0"/>
            </a:xfrm>
            <a:prstGeom prst="straightConnector1">
              <a:avLst/>
            </a:prstGeom>
            <a:ln w="349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716213" y="4621213"/>
              <a:ext cx="436562" cy="1587"/>
            </a:xfrm>
            <a:prstGeom prst="straightConnector1">
              <a:avLst/>
            </a:prstGeom>
            <a:ln w="3492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2714625" y="5154613"/>
              <a:ext cx="436563" cy="0"/>
            </a:xfrm>
            <a:prstGeom prst="straightConnector1">
              <a:avLst/>
            </a:prstGeom>
            <a:ln w="3492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112644" name="Title 1"/>
          <p:cNvSpPr>
            <a:spLocks noGrp="1"/>
          </p:cNvSpPr>
          <p:nvPr>
            <p:ph type="title"/>
          </p:nvPr>
        </p:nvSpPr>
        <p:spPr>
          <a:xfrm>
            <a:off x="0" y="38100"/>
            <a:ext cx="9144000" cy="1143000"/>
          </a:xfrm>
        </p:spPr>
        <p:txBody>
          <a:bodyPr>
            <a:normAutofit fontScale="90000"/>
          </a:bodyPr>
          <a:lstStyle/>
          <a:p>
            <a:r>
              <a:rPr lang="en-US" dirty="0" smtClean="0"/>
              <a:t>Customer Relationship Management</a:t>
            </a:r>
            <a:br>
              <a:rPr lang="en-US" dirty="0" smtClean="0"/>
            </a:br>
            <a:r>
              <a:rPr lang="en-US" dirty="0" smtClean="0"/>
              <a:t>(CRM) Database</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4" name="Picture 4" descr="http://www.ncep.noaa.gov/news/ncwcp/s065_images/s065_41_20120323.jpg"/>
          <p:cNvPicPr>
            <a:picLocks noChangeAspect="1" noChangeArrowheads="1"/>
          </p:cNvPicPr>
          <p:nvPr/>
        </p:nvPicPr>
        <p:blipFill>
          <a:blip r:embed="rId3" cstate="print"/>
          <a:srcRect/>
          <a:stretch>
            <a:fillRect/>
          </a:stretch>
        </p:blipFill>
        <p:spPr bwMode="auto">
          <a:xfrm>
            <a:off x="1" y="-3243"/>
            <a:ext cx="9144000" cy="6861243"/>
          </a:xfrm>
          <a:prstGeom prst="rect">
            <a:avLst/>
          </a:prstGeom>
        </p:spPr>
        <p:style>
          <a:lnRef idx="0">
            <a:schemeClr val="dk1"/>
          </a:lnRef>
          <a:fillRef idx="3">
            <a:schemeClr val="dk1"/>
          </a:fillRef>
          <a:effectRef idx="3">
            <a:schemeClr val="dk1"/>
          </a:effectRef>
          <a:fontRef idx="minor">
            <a:schemeClr val="lt1"/>
          </a:fontRef>
        </p:style>
      </p:pic>
      <p:sp>
        <p:nvSpPr>
          <p:cNvPr id="4" name="Title 1"/>
          <p:cNvSpPr txBox="1">
            <a:spLocks/>
          </p:cNvSpPr>
          <p:nvPr/>
        </p:nvSpPr>
        <p:spPr>
          <a:xfrm>
            <a:off x="0" y="76200"/>
            <a:ext cx="9144000" cy="71596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NCWCP in College Park, Maryland</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pPr algn="ctr"/>
            <a:r>
              <a:rPr lang="en-US" sz="4000" dirty="0" smtClean="0"/>
              <a:t>CRM - Application Usage</a:t>
            </a:r>
          </a:p>
        </p:txBody>
      </p:sp>
      <p:sp>
        <p:nvSpPr>
          <p:cNvPr id="113667" name="Content Placeholder 5"/>
          <p:cNvSpPr>
            <a:spLocks noGrp="1"/>
          </p:cNvSpPr>
          <p:nvPr>
            <p:ph idx="1"/>
          </p:nvPr>
        </p:nvSpPr>
        <p:spPr/>
        <p:txBody>
          <a:bodyPr/>
          <a:lstStyle/>
          <a:p>
            <a:r>
              <a:rPr lang="en-US" sz="2300" dirty="0" smtClean="0"/>
              <a:t>An Application is the image or science software running in ESPC that ingests satellite data &amp; generates End Products</a:t>
            </a:r>
          </a:p>
          <a:p>
            <a:endParaRPr lang="en-US" sz="2300" dirty="0" smtClean="0"/>
          </a:p>
          <a:p>
            <a:r>
              <a:rPr lang="en-US" sz="2300" dirty="0" smtClean="0"/>
              <a:t>168 Applications produced for All Users</a:t>
            </a:r>
          </a:p>
          <a:p>
            <a:r>
              <a:rPr lang="en-US" sz="2300" dirty="0" smtClean="0"/>
              <a:t>93 Applications used by 37 NWS centers / offices / branches</a:t>
            </a:r>
          </a:p>
          <a:p>
            <a:r>
              <a:rPr lang="en-US" sz="2300" dirty="0" smtClean="0"/>
              <a:t>55% of available Applications are used by NWS</a:t>
            </a:r>
          </a:p>
          <a:p>
            <a:r>
              <a:rPr lang="en-US" sz="2300" dirty="0" smtClean="0"/>
              <a:t>37% of Applications used by NWS use GOES (Any combination of GOES-12/13/15 including Blended Applications with NOAA and/or Non-NOAA POES)</a:t>
            </a:r>
          </a:p>
          <a:p>
            <a:endParaRPr lang="en-US" sz="1900" dirty="0" smtClean="0"/>
          </a:p>
          <a:p>
            <a:endParaRPr lang="en-US" sz="1900" dirty="0" smtClean="0"/>
          </a:p>
          <a:p>
            <a:endParaRPr lang="en-US" sz="1300" dirty="0" smtClean="0"/>
          </a:p>
          <a:p>
            <a:endParaRPr lang="en-US" sz="1300" dirty="0" smtClean="0"/>
          </a:p>
          <a:p>
            <a:endParaRPr lang="en-US" sz="1300" dirty="0" smtClean="0"/>
          </a:p>
          <a:p>
            <a:endParaRPr lang="en-US" sz="1300" dirty="0" smtClean="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pPr algn="ctr"/>
            <a:r>
              <a:rPr lang="en-US" sz="4000" dirty="0" smtClean="0"/>
              <a:t>CRM - End Product Usage</a:t>
            </a:r>
          </a:p>
        </p:txBody>
      </p:sp>
      <p:sp>
        <p:nvSpPr>
          <p:cNvPr id="114691" name="Content Placeholder 5"/>
          <p:cNvSpPr>
            <a:spLocks noGrp="1"/>
          </p:cNvSpPr>
          <p:nvPr>
            <p:ph idx="1"/>
          </p:nvPr>
        </p:nvSpPr>
        <p:spPr/>
        <p:txBody>
          <a:bodyPr/>
          <a:lstStyle/>
          <a:p>
            <a:r>
              <a:rPr lang="en-US" sz="2300" dirty="0" smtClean="0"/>
              <a:t>An End Product is generated by an Application and may vary by satellite, instrument, region, format, resolution, etc.</a:t>
            </a:r>
          </a:p>
          <a:p>
            <a:endParaRPr lang="en-US" sz="2300" dirty="0" smtClean="0"/>
          </a:p>
          <a:p>
            <a:r>
              <a:rPr lang="en-US" sz="2300" dirty="0" smtClean="0"/>
              <a:t>30,560 End Products produced for All Users</a:t>
            </a:r>
          </a:p>
          <a:p>
            <a:pPr lvl="1"/>
            <a:r>
              <a:rPr lang="en-US" sz="1700" dirty="0" smtClean="0"/>
              <a:t>Those are unique End Product-to-User records.  </a:t>
            </a:r>
          </a:p>
          <a:p>
            <a:pPr lvl="1"/>
            <a:r>
              <a:rPr lang="en-US" sz="1700" dirty="0" smtClean="0"/>
              <a:t>Some of the records include multiple satellites and sensors, some do not.  It depends on how the product is typically characterized by the Product Area Lead (PAL) and users.</a:t>
            </a:r>
          </a:p>
          <a:p>
            <a:r>
              <a:rPr lang="en-US" sz="2300" dirty="0" smtClean="0"/>
              <a:t>6,050 End Products used by 37 NWS centers / offices / branches</a:t>
            </a:r>
          </a:p>
          <a:p>
            <a:r>
              <a:rPr lang="en-US" sz="2300" dirty="0" smtClean="0"/>
              <a:t>21% of available End Products are used by NWS</a:t>
            </a:r>
          </a:p>
          <a:p>
            <a:r>
              <a:rPr lang="en-US" sz="2300" dirty="0" smtClean="0"/>
              <a:t>79% of available End Products are produced for use by Non-NWS users</a:t>
            </a:r>
          </a:p>
          <a:p>
            <a:endParaRPr lang="en-US" sz="2300" dirty="0" smtClean="0"/>
          </a:p>
          <a:p>
            <a:endParaRPr lang="en-US" sz="2300" dirty="0" smtClean="0"/>
          </a:p>
          <a:p>
            <a:endParaRPr lang="en-US" sz="1900" dirty="0" smtClean="0"/>
          </a:p>
          <a:p>
            <a:endParaRPr lang="en-US" sz="1900" dirty="0" smtClean="0"/>
          </a:p>
          <a:p>
            <a:endParaRPr lang="en-US" sz="1300" dirty="0" smtClean="0"/>
          </a:p>
          <a:p>
            <a:endParaRPr lang="en-US" sz="1300" dirty="0" smtClean="0"/>
          </a:p>
          <a:p>
            <a:endParaRPr lang="en-US" sz="1300" dirty="0" smtClean="0"/>
          </a:p>
          <a:p>
            <a:endParaRPr lang="en-US" sz="1300" dirty="0" smtClean="0"/>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defRPr/>
            </a:pPr>
            <a:r>
              <a:rPr lang="en-US" sz="2000" b="1" dirty="0" smtClean="0"/>
              <a:t>EUMETSAT Meteorological Satellite Conference</a:t>
            </a:r>
          </a:p>
          <a:p>
            <a:pPr lvl="1">
              <a:defRPr/>
            </a:pPr>
            <a:r>
              <a:rPr lang="en-US" sz="2000" dirty="0" smtClean="0"/>
              <a:t>September 3-7, 2012</a:t>
            </a:r>
          </a:p>
          <a:p>
            <a:pPr lvl="1">
              <a:defRPr/>
            </a:pPr>
            <a:r>
              <a:rPr lang="en-US" sz="2000" dirty="0" err="1" smtClean="0"/>
              <a:t>Sopot</a:t>
            </a:r>
            <a:r>
              <a:rPr lang="en-US" sz="2000" dirty="0" smtClean="0"/>
              <a:t>, Poland</a:t>
            </a:r>
          </a:p>
          <a:p>
            <a:pPr lvl="1">
              <a:defRPr/>
            </a:pPr>
            <a:r>
              <a:rPr lang="en-US" sz="2000" dirty="0" smtClean="0">
                <a:hlinkClick r:id="rId3"/>
              </a:rPr>
              <a:t>http://www.eumetsat.int/Home/Main/News/Conferences_and_Events/810062?l=en</a:t>
            </a:r>
            <a:endParaRPr lang="en-US" sz="2000" dirty="0" smtClean="0"/>
          </a:p>
          <a:p>
            <a:pPr>
              <a:defRPr/>
            </a:pPr>
            <a:endParaRPr lang="en-US" sz="2000" b="1" dirty="0" smtClean="0"/>
          </a:p>
          <a:p>
            <a:pPr>
              <a:defRPr/>
            </a:pPr>
            <a:r>
              <a:rPr lang="en-US" sz="2000" b="1" dirty="0" err="1" smtClean="0"/>
              <a:t>SeaSpace</a:t>
            </a:r>
            <a:r>
              <a:rPr lang="en-US" sz="2000" b="1" dirty="0" smtClean="0"/>
              <a:t> International Remote Sensing Conference</a:t>
            </a:r>
          </a:p>
          <a:p>
            <a:pPr lvl="1">
              <a:defRPr/>
            </a:pPr>
            <a:r>
              <a:rPr lang="en-US" sz="2000" dirty="0" smtClean="0"/>
              <a:t>October 21-24, 2012</a:t>
            </a:r>
          </a:p>
          <a:p>
            <a:pPr lvl="1">
              <a:defRPr/>
            </a:pPr>
            <a:r>
              <a:rPr lang="en-US" sz="2000" dirty="0" smtClean="0"/>
              <a:t>San Diego, CA</a:t>
            </a:r>
          </a:p>
          <a:p>
            <a:pPr lvl="1">
              <a:defRPr/>
            </a:pPr>
            <a:r>
              <a:rPr lang="en-US" sz="2000" dirty="0" smtClean="0">
                <a:hlinkClick r:id="rId4"/>
              </a:rPr>
              <a:t>http://www.seaspace.com/?mid=conference</a:t>
            </a:r>
            <a:endParaRPr lang="en-US" sz="2000" b="1" dirty="0" smtClean="0"/>
          </a:p>
          <a:p>
            <a:pPr lvl="1">
              <a:buFontTx/>
              <a:buNone/>
              <a:defRPr/>
            </a:pPr>
            <a:endParaRPr lang="en-US" sz="2000" dirty="0" smtClean="0"/>
          </a:p>
          <a:p>
            <a:pPr marL="342369" lvl="1" indent="-342369">
              <a:buFontTx/>
              <a:buChar char="•"/>
              <a:defRPr/>
            </a:pPr>
            <a:r>
              <a:rPr lang="en-US" sz="2000" b="1" dirty="0" smtClean="0"/>
              <a:t>NOAA Satellite Conference !!! </a:t>
            </a:r>
            <a:r>
              <a:rPr lang="en-US" sz="2000" dirty="0" smtClean="0"/>
              <a:t>…see next slide</a:t>
            </a:r>
          </a:p>
          <a:p>
            <a:pPr>
              <a:defRPr/>
            </a:pPr>
            <a:endParaRPr lang="en-US" sz="2000" dirty="0" smtClean="0"/>
          </a:p>
          <a:p>
            <a:pPr>
              <a:defRPr/>
            </a:pPr>
            <a:endParaRPr lang="en-US" sz="2000" dirty="0" smtClean="0"/>
          </a:p>
          <a:p>
            <a:pPr>
              <a:defRPr/>
            </a:pPr>
            <a:endParaRPr lang="en-US" sz="2000" dirty="0"/>
          </a:p>
        </p:txBody>
      </p:sp>
      <p:sp>
        <p:nvSpPr>
          <p:cNvPr id="5" name="Title 4"/>
          <p:cNvSpPr>
            <a:spLocks noGrp="1"/>
          </p:cNvSpPr>
          <p:nvPr>
            <p:ph type="title"/>
          </p:nvPr>
        </p:nvSpPr>
        <p:spPr/>
        <p:txBody>
          <a:bodyPr/>
          <a:lstStyle/>
          <a:p>
            <a:r>
              <a:rPr lang="en-US" dirty="0" smtClean="0"/>
              <a:t>Upcoming Conferences</a:t>
            </a:r>
            <a:endParaRPr lang="en-US" dirty="0"/>
          </a:p>
        </p:txBody>
      </p:sp>
    </p:spTree>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descr="https://mail-attachment.googleusercontent.com/attachment/?attid=0.2&amp;disp=emb&amp;view=att&amp;th=134f8271bf6a0470"/>
          <p:cNvSpPr>
            <a:spLocks noChangeAspect="1" noChangeArrowheads="1"/>
          </p:cNvSpPr>
          <p:nvPr/>
        </p:nvSpPr>
        <p:spPr bwMode="auto">
          <a:xfrm>
            <a:off x="71060" y="-150316"/>
            <a:ext cx="290286" cy="285751"/>
          </a:xfrm>
          <a:prstGeom prst="rect">
            <a:avLst/>
          </a:prstGeom>
          <a:noFill/>
          <a:ln w="9525">
            <a:noFill/>
            <a:miter lim="800000"/>
            <a:headEnd/>
            <a:tailEnd/>
          </a:ln>
        </p:spPr>
        <p:txBody>
          <a:bodyPr lIns="86493" tIns="43247" rIns="86493" bIns="43247"/>
          <a:lstStyle/>
          <a:p>
            <a:endParaRPr lang="en-US"/>
          </a:p>
        </p:txBody>
      </p:sp>
      <p:sp>
        <p:nvSpPr>
          <p:cNvPr id="74755" name="AutoShape 4" descr="https://mail-attachment.googleusercontent.com/attachment/?attid=0.2&amp;disp=emb&amp;view=att&amp;th=134f8271bf6a0470"/>
          <p:cNvSpPr>
            <a:spLocks noChangeAspect="1" noChangeArrowheads="1"/>
          </p:cNvSpPr>
          <p:nvPr/>
        </p:nvSpPr>
        <p:spPr bwMode="auto">
          <a:xfrm>
            <a:off x="71060" y="-150316"/>
            <a:ext cx="290286" cy="285751"/>
          </a:xfrm>
          <a:prstGeom prst="rect">
            <a:avLst/>
          </a:prstGeom>
          <a:noFill/>
          <a:ln w="9525">
            <a:noFill/>
            <a:miter lim="800000"/>
            <a:headEnd/>
            <a:tailEnd/>
          </a:ln>
        </p:spPr>
        <p:txBody>
          <a:bodyPr lIns="86493" tIns="43247" rIns="86493" bIns="43247"/>
          <a:lstStyle/>
          <a:p>
            <a:endParaRPr lang="en-US"/>
          </a:p>
        </p:txBody>
      </p:sp>
      <p:pic>
        <p:nvPicPr>
          <p:cNvPr id="10" name="Picture 9" descr="aab.jpg"/>
          <p:cNvPicPr>
            <a:picLocks noChangeAspect="1"/>
          </p:cNvPicPr>
          <p:nvPr/>
        </p:nvPicPr>
        <p:blipFill>
          <a:blip r:embed="rId2" cstate="screen"/>
          <a:stretch>
            <a:fillRect/>
          </a:stretch>
        </p:blipFill>
        <p:spPr>
          <a:xfrm>
            <a:off x="3753635" y="3456476"/>
            <a:ext cx="4704565" cy="3206115"/>
          </a:xfrm>
          <a:prstGeom prst="rect">
            <a:avLst/>
          </a:prstGeom>
        </p:spPr>
        <p:style>
          <a:lnRef idx="0">
            <a:schemeClr val="dk1"/>
          </a:lnRef>
          <a:fillRef idx="3">
            <a:schemeClr val="dk1"/>
          </a:fillRef>
          <a:effectRef idx="3">
            <a:schemeClr val="dk1"/>
          </a:effectRef>
          <a:fontRef idx="minor">
            <a:schemeClr val="lt1"/>
          </a:fontRef>
        </p:style>
      </p:pic>
      <p:pic>
        <p:nvPicPr>
          <p:cNvPr id="9" name="Picture 8" descr="aaa.jpg"/>
          <p:cNvPicPr>
            <a:picLocks noChangeAspect="1"/>
          </p:cNvPicPr>
          <p:nvPr/>
        </p:nvPicPr>
        <p:blipFill>
          <a:blip r:embed="rId3" cstate="screen"/>
          <a:stretch>
            <a:fillRect/>
          </a:stretch>
        </p:blipFill>
        <p:spPr>
          <a:xfrm>
            <a:off x="3753634" y="196453"/>
            <a:ext cx="4699000" cy="3202324"/>
          </a:xfrm>
          <a:prstGeom prst="rect">
            <a:avLst/>
          </a:prstGeom>
        </p:spPr>
        <p:style>
          <a:lnRef idx="0">
            <a:schemeClr val="dk1"/>
          </a:lnRef>
          <a:fillRef idx="3">
            <a:schemeClr val="dk1"/>
          </a:fillRef>
          <a:effectRef idx="3">
            <a:schemeClr val="dk1"/>
          </a:effectRef>
          <a:fontRef idx="minor">
            <a:schemeClr val="lt1"/>
          </a:fontRef>
        </p:style>
      </p:pic>
      <p:sp>
        <p:nvSpPr>
          <p:cNvPr id="74758" name="TextBox 11"/>
          <p:cNvSpPr txBox="1">
            <a:spLocks noChangeArrowheads="1"/>
          </p:cNvSpPr>
          <p:nvPr/>
        </p:nvSpPr>
        <p:spPr bwMode="auto">
          <a:xfrm>
            <a:off x="399143" y="990600"/>
            <a:ext cx="3029857" cy="4888653"/>
          </a:xfrm>
          <a:prstGeom prst="rect">
            <a:avLst/>
          </a:prstGeom>
          <a:noFill/>
          <a:ln w="9525">
            <a:noFill/>
            <a:miter lim="800000"/>
            <a:headEnd/>
            <a:tailEnd/>
          </a:ln>
        </p:spPr>
        <p:txBody>
          <a:bodyPr lIns="86493" tIns="43247" rIns="86493" bIns="43247">
            <a:spAutoFit/>
          </a:bodyPr>
          <a:lstStyle/>
          <a:p>
            <a:r>
              <a:rPr lang="en-US" sz="2600" u="sng" dirty="0" smtClean="0"/>
              <a:t>Attention </a:t>
            </a:r>
            <a:r>
              <a:rPr lang="en-US" sz="2600" u="sng" dirty="0"/>
              <a:t>Users</a:t>
            </a:r>
            <a:r>
              <a:rPr lang="en-US" sz="2600" dirty="0" smtClean="0"/>
              <a:t>!</a:t>
            </a:r>
          </a:p>
          <a:p>
            <a:endParaRPr lang="en-US" sz="2600" dirty="0"/>
          </a:p>
          <a:p>
            <a:r>
              <a:rPr lang="en-US" sz="2600" dirty="0"/>
              <a:t>If you go to DRO, this is for you!</a:t>
            </a:r>
          </a:p>
          <a:p>
            <a:endParaRPr lang="en-US" sz="2600" dirty="0"/>
          </a:p>
          <a:p>
            <a:r>
              <a:rPr lang="en-US" sz="2600" dirty="0"/>
              <a:t>If you go to GUC or Polar Year, this is for you!</a:t>
            </a:r>
          </a:p>
          <a:p>
            <a:endParaRPr lang="en-US" sz="2600" dirty="0"/>
          </a:p>
          <a:p>
            <a:r>
              <a:rPr lang="en-US" sz="2600" dirty="0"/>
              <a:t>If you care about GOES-R or JPSS, this is for you!</a:t>
            </a:r>
          </a:p>
        </p:txBody>
      </p:sp>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Looking for Feedback – Let’s Talk!</a:t>
            </a:r>
            <a:endParaRPr lang="en-US" dirty="0"/>
          </a:p>
        </p:txBody>
      </p:sp>
      <p:sp>
        <p:nvSpPr>
          <p:cNvPr id="7" name="Content Placeholder 6"/>
          <p:cNvSpPr>
            <a:spLocks noGrp="1"/>
          </p:cNvSpPr>
          <p:nvPr>
            <p:ph idx="1"/>
          </p:nvPr>
        </p:nvSpPr>
        <p:spPr/>
        <p:txBody>
          <a:bodyPr>
            <a:normAutofit fontScale="92500" lnSpcReduction="20000"/>
          </a:bodyPr>
          <a:lstStyle/>
          <a:p>
            <a:r>
              <a:rPr lang="en-US" dirty="0" smtClean="0"/>
              <a:t>The focus of NOAA Satellite Operations</a:t>
            </a:r>
          </a:p>
          <a:p>
            <a:pPr lvl="1"/>
            <a:r>
              <a:rPr lang="en-US" dirty="0" smtClean="0"/>
              <a:t>Availability</a:t>
            </a:r>
          </a:p>
          <a:p>
            <a:pPr lvl="1"/>
            <a:r>
              <a:rPr lang="en-US" dirty="0" smtClean="0"/>
              <a:t>Timeliness</a:t>
            </a:r>
          </a:p>
          <a:p>
            <a:pPr lvl="1"/>
            <a:r>
              <a:rPr lang="en-US" dirty="0" smtClean="0"/>
              <a:t>Quality</a:t>
            </a:r>
          </a:p>
          <a:p>
            <a:endParaRPr lang="en-US" dirty="0" smtClean="0"/>
          </a:p>
          <a:p>
            <a:r>
              <a:rPr lang="en-US" dirty="0" smtClean="0"/>
              <a:t>On a scale of 1 to 10, how would you rate the quality of our relationship (or service, or a specific product) during the FY12?</a:t>
            </a:r>
          </a:p>
          <a:p>
            <a:endParaRPr lang="en-US" dirty="0" smtClean="0"/>
          </a:p>
          <a:p>
            <a:r>
              <a:rPr lang="en-US" dirty="0" smtClean="0"/>
              <a:t>What would it take to make our operations a 10?</a:t>
            </a:r>
          </a:p>
          <a:p>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screen"/>
          <a:srcRect/>
          <a:stretch>
            <a:fillRect/>
          </a:stretch>
        </p:blipFill>
        <p:spPr bwMode="auto">
          <a:xfrm>
            <a:off x="609600" y="650947"/>
            <a:ext cx="3962400" cy="330637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30723" name="Picture 3"/>
          <p:cNvPicPr>
            <a:picLocks noChangeAspect="1" noChangeArrowheads="1"/>
          </p:cNvPicPr>
          <p:nvPr/>
        </p:nvPicPr>
        <p:blipFill>
          <a:blip r:embed="rId4" cstate="screen"/>
          <a:srcRect/>
          <a:stretch>
            <a:fillRect/>
          </a:stretch>
        </p:blipFill>
        <p:spPr bwMode="auto">
          <a:xfrm>
            <a:off x="5242844" y="375920"/>
            <a:ext cx="3062956" cy="3581400"/>
          </a:xfrm>
          <a:prstGeom prst="rect">
            <a:avLst/>
          </a:prstGeom>
          <a:ln>
            <a:headEnd/>
            <a:tailEnd/>
          </a:ln>
        </p:spPr>
        <p:style>
          <a:lnRef idx="0">
            <a:schemeClr val="dk1"/>
          </a:lnRef>
          <a:fillRef idx="3">
            <a:schemeClr val="dk1"/>
          </a:fillRef>
          <a:effectRef idx="3">
            <a:schemeClr val="dk1"/>
          </a:effectRef>
          <a:fontRef idx="minor">
            <a:schemeClr val="lt1"/>
          </a:fontRef>
        </p:style>
      </p:pic>
      <p:graphicFrame>
        <p:nvGraphicFramePr>
          <p:cNvPr id="19" name="Table 18"/>
          <p:cNvGraphicFramePr>
            <a:graphicFrameLocks noGrp="1"/>
          </p:cNvGraphicFramePr>
          <p:nvPr/>
        </p:nvGraphicFramePr>
        <p:xfrm>
          <a:off x="1447800" y="4033520"/>
          <a:ext cx="6248400" cy="2595880"/>
        </p:xfrm>
        <a:graphic>
          <a:graphicData uri="http://schemas.openxmlformats.org/drawingml/2006/table">
            <a:tbl>
              <a:tblPr>
                <a:tableStyleId>{69CF1AB2-1976-4502-BF36-3FF5EA218861}</a:tableStyleId>
              </a:tblPr>
              <a:tblGrid>
                <a:gridCol w="2286000"/>
                <a:gridCol w="3962400"/>
              </a:tblGrid>
              <a:tr h="370840">
                <a:tc>
                  <a:txBody>
                    <a:bodyPr/>
                    <a:lstStyle/>
                    <a:p>
                      <a:r>
                        <a:rPr lang="en-US" dirty="0" smtClean="0"/>
                        <a:t>24/7 Help Desk</a:t>
                      </a:r>
                      <a:endParaRPr lang="en-US" dirty="0"/>
                    </a:p>
                  </a:txBody>
                  <a:tcPr/>
                </a:tc>
                <a:tc>
                  <a:txBody>
                    <a:bodyPr/>
                    <a:lstStyle/>
                    <a:p>
                      <a:r>
                        <a:rPr lang="en-US" dirty="0" smtClean="0">
                          <a:hlinkClick r:id="rId5"/>
                        </a:rPr>
                        <a:t>ESPCOperations@noaa.gov</a:t>
                      </a:r>
                      <a:endParaRPr lang="en-US" dirty="0"/>
                    </a:p>
                  </a:txBody>
                  <a:tcPr/>
                </a:tc>
              </a:tr>
              <a:tr h="370840">
                <a:tc>
                  <a:txBody>
                    <a:bodyPr/>
                    <a:lstStyle/>
                    <a:p>
                      <a:r>
                        <a:rPr lang="en-US" dirty="0" smtClean="0"/>
                        <a:t>User</a:t>
                      </a:r>
                      <a:r>
                        <a:rPr lang="en-US" baseline="0" dirty="0" smtClean="0"/>
                        <a:t> Services</a:t>
                      </a:r>
                      <a:endParaRPr lang="en-US" dirty="0"/>
                    </a:p>
                  </a:txBody>
                  <a:tcPr/>
                </a:tc>
                <a:tc>
                  <a:txBody>
                    <a:bodyPr/>
                    <a:lstStyle/>
                    <a:p>
                      <a:r>
                        <a:rPr lang="en-US" dirty="0" smtClean="0">
                          <a:hlinkClick r:id="rId6"/>
                        </a:rPr>
                        <a:t>SPSD.UserServices@noaa.gov</a:t>
                      </a:r>
                      <a:endParaRPr lang="en-US" dirty="0"/>
                    </a:p>
                  </a:txBody>
                  <a:tcPr/>
                </a:tc>
              </a:tr>
              <a:tr h="370840">
                <a:tc>
                  <a:txBody>
                    <a:bodyPr/>
                    <a:lstStyle/>
                    <a:p>
                      <a:r>
                        <a:rPr lang="en-US" dirty="0" smtClean="0"/>
                        <a:t>Data Access</a:t>
                      </a:r>
                      <a:endParaRPr lang="en-US" dirty="0"/>
                    </a:p>
                  </a:txBody>
                  <a:tcPr/>
                </a:tc>
                <a:tc>
                  <a:txBody>
                    <a:bodyPr/>
                    <a:lstStyle/>
                    <a:p>
                      <a:r>
                        <a:rPr lang="en-US" dirty="0" smtClean="0">
                          <a:hlinkClick r:id="rId7"/>
                        </a:rPr>
                        <a:t>NESDIS.Data.Access@noaa.gov</a:t>
                      </a:r>
                      <a:endParaRPr lang="en-US" dirty="0"/>
                    </a:p>
                  </a:txBody>
                  <a:tcPr/>
                </a:tc>
              </a:tr>
              <a:tr h="370840">
                <a:tc>
                  <a:txBody>
                    <a:bodyPr/>
                    <a:lstStyle/>
                    <a:p>
                      <a:r>
                        <a:rPr lang="en-US" dirty="0" smtClean="0"/>
                        <a:t>Webmaster</a:t>
                      </a:r>
                      <a:endParaRPr lang="en-US" dirty="0"/>
                    </a:p>
                  </a:txBody>
                  <a:tcPr/>
                </a:tc>
                <a:tc>
                  <a:txBody>
                    <a:bodyPr/>
                    <a:lstStyle/>
                    <a:p>
                      <a:r>
                        <a:rPr lang="en-US" sz="1800" dirty="0" smtClean="0">
                          <a:hlinkClick r:id="rId8"/>
                        </a:rPr>
                        <a:t>SSDWebmaster@noaa.gov</a:t>
                      </a:r>
                      <a:endParaRPr lang="en-US" dirty="0"/>
                    </a:p>
                  </a:txBody>
                  <a:tcPr/>
                </a:tc>
              </a:tr>
              <a:tr h="370840">
                <a:tc>
                  <a:txBody>
                    <a:bodyPr/>
                    <a:lstStyle/>
                    <a:p>
                      <a:r>
                        <a:rPr lang="en-US" dirty="0" smtClean="0"/>
                        <a:t>Web</a:t>
                      </a:r>
                      <a:endParaRPr lang="en-US" dirty="0"/>
                    </a:p>
                  </a:txBody>
                  <a:tcPr/>
                </a:tc>
                <a:tc>
                  <a:txBody>
                    <a:bodyPr/>
                    <a:lstStyle/>
                    <a:p>
                      <a:r>
                        <a:rPr lang="en-US" dirty="0" smtClean="0">
                          <a:hlinkClick r:id="rId9"/>
                        </a:rPr>
                        <a:t>www.ospo.noaa.gov</a:t>
                      </a:r>
                      <a:endParaRPr lang="en-US" dirty="0" smtClean="0"/>
                    </a:p>
                  </a:txBody>
                  <a:tcPr/>
                </a:tc>
              </a:tr>
              <a:tr h="370840">
                <a:tc>
                  <a:txBody>
                    <a:bodyPr/>
                    <a:lstStyle/>
                    <a:p>
                      <a:endParaRPr lang="en-US" dirty="0"/>
                    </a:p>
                  </a:txBody>
                  <a:tcPr/>
                </a:tc>
                <a:tc>
                  <a:txBody>
                    <a:bodyPr/>
                    <a:lstStyle/>
                    <a:p>
                      <a:r>
                        <a:rPr lang="en-US" sz="1800" dirty="0" smtClean="0">
                          <a:hlinkClick r:id="rId10"/>
                        </a:rPr>
                        <a:t>www.facebook.com/NOAANESDIS </a:t>
                      </a:r>
                      <a:endParaRPr lang="en-US" dirty="0"/>
                    </a:p>
                  </a:txBody>
                  <a:tcPr/>
                </a:tc>
              </a:tr>
              <a:tr h="370840">
                <a:tc>
                  <a:txBody>
                    <a:bodyPr/>
                    <a:lstStyle/>
                    <a:p>
                      <a:endParaRPr lang="en-US"/>
                    </a:p>
                  </a:txBody>
                  <a:tcPr/>
                </a:tc>
                <a:tc>
                  <a:txBody>
                    <a:bodyPr/>
                    <a:lstStyle/>
                    <a:p>
                      <a:r>
                        <a:rPr lang="en-US" sz="1800" dirty="0" smtClean="0">
                          <a:hlinkClick r:id="rId11"/>
                        </a:rPr>
                        <a:t>www.twitter.com/usnoaagov_ospo </a:t>
                      </a:r>
                      <a:endParaRPr lang="en-US" dirty="0"/>
                    </a:p>
                  </a:txBody>
                  <a:tcPr/>
                </a:tc>
              </a:tr>
            </a:tbl>
          </a:graphicData>
        </a:graphic>
      </p:graphicFrame>
      <p:pic>
        <p:nvPicPr>
          <p:cNvPr id="17" name="Picture 6" descr="facebook-logo.jpg">
            <a:hlinkClick r:id="rId10"/>
          </p:cNvPr>
          <p:cNvPicPr>
            <a:picLocks noChangeAspect="1"/>
          </p:cNvPicPr>
          <p:nvPr/>
        </p:nvPicPr>
        <p:blipFill>
          <a:blip r:embed="rId12" cstate="screen"/>
          <a:srcRect/>
          <a:stretch>
            <a:fillRect/>
          </a:stretch>
        </p:blipFill>
        <p:spPr bwMode="auto">
          <a:xfrm>
            <a:off x="1524000" y="5927248"/>
            <a:ext cx="1066800" cy="321152"/>
          </a:xfrm>
          <a:prstGeom prst="rect">
            <a:avLst/>
          </a:prstGeom>
          <a:noFill/>
          <a:ln w="9525">
            <a:noFill/>
            <a:miter lim="800000"/>
            <a:headEnd/>
            <a:tailEnd/>
          </a:ln>
        </p:spPr>
      </p:pic>
      <p:pic>
        <p:nvPicPr>
          <p:cNvPr id="18" name="Content Placeholder 8" descr="1307050984_4021.png">
            <a:hlinkClick r:id="rId11"/>
          </p:cNvPr>
          <p:cNvPicPr>
            <a:picLocks noChangeAspect="1"/>
          </p:cNvPicPr>
          <p:nvPr/>
        </p:nvPicPr>
        <p:blipFill>
          <a:blip r:embed="rId13" cstate="screen"/>
          <a:srcRect/>
          <a:stretch>
            <a:fillRect/>
          </a:stretch>
        </p:blipFill>
        <p:spPr bwMode="auto">
          <a:xfrm>
            <a:off x="1517650" y="6313120"/>
            <a:ext cx="1758950" cy="297230"/>
          </a:xfrm>
          <a:prstGeom prst="rect">
            <a:avLst/>
          </a:prstGeom>
          <a:noFill/>
          <a:ln w="9525">
            <a:noFill/>
            <a:miter lim="800000"/>
            <a:headEnd/>
            <a:tailEnd/>
          </a:ln>
        </p:spPr>
      </p:pic>
      <p:sp>
        <p:nvSpPr>
          <p:cNvPr id="7" name="Title 6"/>
          <p:cNvSpPr>
            <a:spLocks noGrp="1"/>
          </p:cNvSpPr>
          <p:nvPr>
            <p:ph type="title"/>
          </p:nvPr>
        </p:nvSpPr>
        <p:spPr>
          <a:xfrm>
            <a:off x="609600" y="147320"/>
            <a:ext cx="3962400" cy="487362"/>
          </a:xfrm>
        </p:spPr>
        <p:txBody>
          <a:bodyPr>
            <a:normAutofit fontScale="90000"/>
          </a:bodyPr>
          <a:lstStyle/>
          <a:p>
            <a:r>
              <a:rPr lang="en-US" sz="4000" dirty="0" smtClean="0"/>
              <a:t>Contact Information</a:t>
            </a:r>
            <a:endParaRPr lang="en-US" sz="40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638800"/>
            <a:ext cx="7696200" cy="738664"/>
          </a:xfrm>
          <a:prstGeom prst="rect">
            <a:avLst/>
          </a:prstGeom>
        </p:spPr>
        <p:txBody>
          <a:bodyPr wrap="square">
            <a:spAutoFit/>
          </a:bodyPr>
          <a:lstStyle/>
          <a:p>
            <a:r>
              <a:rPr lang="en-US" sz="1400" dirty="0" smtClean="0">
                <a:hlinkClick r:id="rId3"/>
              </a:rPr>
              <a:t>http://www.nnvl.noaa.gov/MediaDetail2.php?MediaID=1008&amp;MediaTypeID=3&amp;ResourceID=104489</a:t>
            </a:r>
            <a:endParaRPr lang="en-US" sz="1400" dirty="0" smtClean="0"/>
          </a:p>
          <a:p>
            <a:r>
              <a:rPr lang="en-US" sz="1400" dirty="0" smtClean="0"/>
              <a:t>  or  </a:t>
            </a:r>
          </a:p>
          <a:p>
            <a:r>
              <a:rPr lang="en-US" sz="1400" dirty="0" smtClean="0">
                <a:hlinkClick r:id="rId4"/>
              </a:rPr>
              <a:t>http://www.youtube.com/watch?v=TWSua5ysuag</a:t>
            </a:r>
            <a:r>
              <a:rPr lang="en-US" sz="1400" dirty="0" smtClean="0"/>
              <a:t>	</a:t>
            </a:r>
          </a:p>
        </p:txBody>
      </p:sp>
      <p:pic>
        <p:nvPicPr>
          <p:cNvPr id="4" name="Picture 3" descr="Sat_Ops_EVL_screenshot.PNG">
            <a:hlinkClick r:id="rId3"/>
          </p:cNvPr>
          <p:cNvPicPr>
            <a:picLocks noChangeAspect="1"/>
          </p:cNvPicPr>
          <p:nvPr/>
        </p:nvPicPr>
        <p:blipFill>
          <a:blip r:embed="rId5" cstate="screen"/>
          <a:stretch>
            <a:fillRect/>
          </a:stretch>
        </p:blipFill>
        <p:spPr>
          <a:xfrm>
            <a:off x="1628775" y="1752600"/>
            <a:ext cx="5886450" cy="3324225"/>
          </a:xfrm>
          <a:prstGeom prst="rect">
            <a:avLst/>
          </a:prstGeom>
        </p:spPr>
        <p:style>
          <a:lnRef idx="0">
            <a:schemeClr val="dk1"/>
          </a:lnRef>
          <a:fillRef idx="3">
            <a:schemeClr val="dk1"/>
          </a:fillRef>
          <a:effectRef idx="3">
            <a:schemeClr val="dk1"/>
          </a:effectRef>
          <a:fontRef idx="minor">
            <a:schemeClr val="lt1"/>
          </a:fontRef>
        </p:style>
      </p:pic>
      <p:sp>
        <p:nvSpPr>
          <p:cNvPr id="5" name="Title 4"/>
          <p:cNvSpPr>
            <a:spLocks noGrp="1"/>
          </p:cNvSpPr>
          <p:nvPr>
            <p:ph type="title"/>
          </p:nvPr>
        </p:nvSpPr>
        <p:spPr>
          <a:xfrm>
            <a:off x="0" y="274638"/>
            <a:ext cx="9144000" cy="1143000"/>
          </a:xfrm>
        </p:spPr>
        <p:txBody>
          <a:bodyPr>
            <a:normAutofit fontScale="90000"/>
          </a:bodyPr>
          <a:lstStyle/>
          <a:p>
            <a:r>
              <a:rPr lang="en-US" dirty="0" smtClean="0"/>
              <a:t>Office of Satellite and Product Operations</a:t>
            </a:r>
            <a:br>
              <a:rPr lang="en-US" dirty="0" smtClean="0"/>
            </a:br>
            <a:r>
              <a:rPr lang="en-US" dirty="0" smtClean="0"/>
              <a:t>(OSPO) Video</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4403</TotalTime>
  <Words>9405</Words>
  <Application>Microsoft Office PowerPoint</Application>
  <PresentationFormat>On-screen Show (4:3)</PresentationFormat>
  <Paragraphs>1718</Paragraphs>
  <Slides>96</Slides>
  <Notes>58</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Office Theme</vt:lpstr>
      <vt:lpstr>NOAA Satellite Update and McIDAS at ESPC</vt:lpstr>
      <vt:lpstr>Talk Collaborators</vt:lpstr>
      <vt:lpstr>Talk Outline</vt:lpstr>
      <vt:lpstr>NESDIS Office of Satellite and Product Operations  (OSPO)</vt:lpstr>
      <vt:lpstr>NESDIS Office of Satellite and Product Operations  (OSPO)</vt:lpstr>
      <vt:lpstr>NESDIS Office of Satellite and Product Operations  (OSPO)</vt:lpstr>
      <vt:lpstr>NOAA Center for Weather and Climate Prediction (NCWCP) in College Park, Maryland</vt:lpstr>
      <vt:lpstr>NOAA Center for Weather and Climate Prediction (NCWCP) in College Park, Maryland</vt:lpstr>
      <vt:lpstr>Slide 9</vt:lpstr>
      <vt:lpstr>Slide 10</vt:lpstr>
      <vt:lpstr>Satellite Information Flow</vt:lpstr>
      <vt:lpstr>GOES Data Delivery Summary</vt:lpstr>
      <vt:lpstr>Sample of GINI and AWIPS Products</vt:lpstr>
      <vt:lpstr>Slide 14</vt:lpstr>
      <vt:lpstr>Direct Service Operations</vt:lpstr>
      <vt:lpstr>Operational Satellite Status</vt:lpstr>
      <vt:lpstr>GOES Constellation</vt:lpstr>
      <vt:lpstr>…just in case… GOES-West Transition</vt:lpstr>
      <vt:lpstr>GOES Flyout Schedule</vt:lpstr>
      <vt:lpstr>GOES Status (May 1, 2012) http://www.oso.noaa.gov/goesstatus</vt:lpstr>
      <vt:lpstr>GOES Status (May 1, 2012) http://www.oso.noaa.gov/goesstatus</vt:lpstr>
      <vt:lpstr>POES Constellation</vt:lpstr>
      <vt:lpstr>Slide 23</vt:lpstr>
      <vt:lpstr>Slide 24</vt:lpstr>
      <vt:lpstr>Slide 25</vt:lpstr>
      <vt:lpstr>Slide 26</vt:lpstr>
      <vt:lpstr>Suomi NPP (National Polar-orbiting Partnership)</vt:lpstr>
      <vt:lpstr>Suomi NPP Instrument Status - May 6, 2012</vt:lpstr>
      <vt:lpstr>Suomi NPP - Mission Status</vt:lpstr>
      <vt:lpstr>Non-NOAA Federal Satellite Data acquired by NOAA</vt:lpstr>
      <vt:lpstr>Non-NOAA International Satellite Data  acquired by NOAA</vt:lpstr>
      <vt:lpstr>Non-NOAA International Satellite Data  acquired by NOAA</vt:lpstr>
      <vt:lpstr>Future GEO &amp; LEO Plans</vt:lpstr>
      <vt:lpstr>Prepare for GOES-R transition to GOES Rebroadcast (GRB) (Replaces GVAR and will be tested during PLT) </vt:lpstr>
      <vt:lpstr>GRB Ground Antenna Sizes</vt:lpstr>
      <vt:lpstr>GRB Downlink Characteristics</vt:lpstr>
      <vt:lpstr>GRB Simulators</vt:lpstr>
      <vt:lpstr>Future GEO Plans – METEOSAT-10 (MSG-3)</vt:lpstr>
      <vt:lpstr>Future GEO Plans – Himawari-8/9  (sunflower)</vt:lpstr>
      <vt:lpstr>Future GEO Plans</vt:lpstr>
      <vt:lpstr>Future LEO Plans – METOP-B</vt:lpstr>
      <vt:lpstr>Future LEO Plans – “Shizuku” (water droplet)</vt:lpstr>
      <vt:lpstr>Anomalies, Outages, Retirements</vt:lpstr>
      <vt:lpstr>Satellite Anomalies - Envisat</vt:lpstr>
      <vt:lpstr>Aloha GOES-7!</vt:lpstr>
      <vt:lpstr>Missing GOES-15 CONUS 4km WV in AWIPS</vt:lpstr>
      <vt:lpstr>Missing GOES-15 CONUS Scans in AWIPS-I “Every Image Loops”</vt:lpstr>
      <vt:lpstr>Missing GOES-15 CONUS Scans in AWIPS-I “Every Image Loops”</vt:lpstr>
      <vt:lpstr>Recent Major Outages</vt:lpstr>
      <vt:lpstr>Recent Major Outages</vt:lpstr>
      <vt:lpstr>GOES-15 Imager Calibration Anomaly [ORB] http://cimss.ssec.wisc.edu/goes/blog/archives/9995</vt:lpstr>
      <vt:lpstr>GOES-15 Imager Calibration Anomaly [ORB] (monitored by ECMWF)</vt:lpstr>
      <vt:lpstr>GOES-15 outage in March 21-23, 2012 [ORB]</vt:lpstr>
      <vt:lpstr>GOES-15 outage in March 21-23, 2012 [ORB]</vt:lpstr>
      <vt:lpstr>March Anomaly Communications [ORB]</vt:lpstr>
      <vt:lpstr>GOES Maneuvers, Eclipse Season, SLZs, and Schedules</vt:lpstr>
      <vt:lpstr>GOES Maneuvers and Schedules</vt:lpstr>
      <vt:lpstr>GOES Eclipse Season</vt:lpstr>
      <vt:lpstr>Stray Light Correction (SLC)</vt:lpstr>
      <vt:lpstr>SLC:  Results for all channels corrected 1o from Sun </vt:lpstr>
      <vt:lpstr>Slide 61</vt:lpstr>
      <vt:lpstr>GOES-13 (East) Imager Coverage during Eclipse w/o SLC </vt:lpstr>
      <vt:lpstr>GOES-13 (East) Imager Coverage during Eclipse w/ SLC </vt:lpstr>
      <vt:lpstr>GOES-11 (West) Imager Coverage during Eclipse</vt:lpstr>
      <vt:lpstr>GOES-15 (West) Imager Coverage during Eclipse w/ SLC</vt:lpstr>
      <vt:lpstr>SLC:  Info in the GVAR stream</vt:lpstr>
      <vt:lpstr>Slide 67</vt:lpstr>
      <vt:lpstr>Slide 68</vt:lpstr>
      <vt:lpstr>Slide 69</vt:lpstr>
      <vt:lpstr>DMSP Half Orbit data from the Antarctica Data Acquisition (ADA) Station at McMurdo</vt:lpstr>
      <vt:lpstr>DMSP ADA Benefit to Users</vt:lpstr>
      <vt:lpstr>McIDAS at ESPC</vt:lpstr>
      <vt:lpstr>McIDAS at ESPC</vt:lpstr>
      <vt:lpstr>McIDAS at ESPC</vt:lpstr>
      <vt:lpstr>McIDAS at ESPC</vt:lpstr>
      <vt:lpstr>McIDAS Advantages at ESPC</vt:lpstr>
      <vt:lpstr>McIDAS Advantages in SAB</vt:lpstr>
      <vt:lpstr>McIDAS Challenges at ESPC</vt:lpstr>
      <vt:lpstr>Slide 79</vt:lpstr>
      <vt:lpstr>New or Enhanced  Products &amp; Services</vt:lpstr>
      <vt:lpstr>SPSRB Requests (Satellite Products &amp; Services Review Board)</vt:lpstr>
      <vt:lpstr>Space Weather Data Plot</vt:lpstr>
      <vt:lpstr>Blended TPW (Total Precipitable Water)</vt:lpstr>
      <vt:lpstr>Global Hydro-Estimator (GHE)</vt:lpstr>
      <vt:lpstr>Slide 85</vt:lpstr>
      <vt:lpstr>Data Access Policy, CRM, Upcoming Conferences, Feedback</vt:lpstr>
      <vt:lpstr>Data Access &amp; Distribution Policy Contact:  NESDIS.data.access@noaa.gov</vt:lpstr>
      <vt:lpstr>Data Access &amp; Distribution Policy Contact:  NESDIS.data.access@noaa.gov</vt:lpstr>
      <vt:lpstr>Customer Relationship Management (CRM) Database</vt:lpstr>
      <vt:lpstr>CRM - Application Usage</vt:lpstr>
      <vt:lpstr>CRM - End Product Usage</vt:lpstr>
      <vt:lpstr>Upcoming Conferences</vt:lpstr>
      <vt:lpstr>Slide 93</vt:lpstr>
      <vt:lpstr>Looking for Feedback – Let’s Talk!</vt:lpstr>
      <vt:lpstr>Contact Information</vt:lpstr>
      <vt:lpstr>Office of Satellite and Product Operations (OSPO) Video</vt:lpstr>
    </vt:vector>
  </TitlesOfParts>
  <Company>NOAA/NESDIS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matthew.seybold</dc:creator>
  <cp:lastModifiedBy>matthew.seybold</cp:lastModifiedBy>
  <cp:revision>135</cp:revision>
  <dcterms:created xsi:type="dcterms:W3CDTF">2012-04-30T12:43:33Z</dcterms:created>
  <dcterms:modified xsi:type="dcterms:W3CDTF">2012-05-07T19:38:49Z</dcterms:modified>
</cp:coreProperties>
</file>