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60" r:id="rId2"/>
    <p:sldId id="264" r:id="rId3"/>
    <p:sldId id="272" r:id="rId4"/>
    <p:sldId id="270" r:id="rId5"/>
    <p:sldId id="262" r:id="rId6"/>
    <p:sldId id="265" r:id="rId7"/>
    <p:sldId id="267" r:id="rId8"/>
    <p:sldId id="273" r:id="rId9"/>
    <p:sldId id="263" r:id="rId10"/>
    <p:sldId id="275" r:id="rId11"/>
    <p:sldId id="266" r:id="rId12"/>
    <p:sldId id="274" r:id="rId13"/>
    <p:sldId id="269" r:id="rId14"/>
    <p:sldId id="277" r:id="rId15"/>
    <p:sldId id="268" r:id="rId16"/>
    <p:sldId id="276" r:id="rId1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5E66"/>
    <a:srgbClr val="CCCC00"/>
    <a:srgbClr val="F7F9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2A612-0814-42C0-A04F-93B7AA3CD1EF}" type="datetimeFigureOut">
              <a:rPr lang="en-US" smtClean="0"/>
              <a:pPr/>
              <a:t>5/5/2012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52959-F9A8-4B03-8CA4-FFFBFE0A9F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DA0BC-84A3-48E0-9203-6AA3A0B87CD8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61F3-D4FB-4CEC-885D-CCA4CC919C39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0C66-F434-4661-BBF4-11AEECCF0EFB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D050-7637-4369-961B-0019331734D5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E410-AE49-4510-8699-5E6AB707EE9D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1242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C3DD-3345-4900-93C7-9F204E4FE60E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2133600" cy="365125"/>
          </a:xfrm>
        </p:spPr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30E4-CFBA-42CA-B238-D4E0485F470C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659F-9EDF-432C-87C1-7C053F7E3908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F31D3-0E4A-4CC3-BE9F-5A40B52F0A75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DA96-71CD-45A8-8247-455C38BF0D78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B789-409F-49AF-A16F-A70CD657E43B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A1D7-CE12-416C-BDFF-99EC37B9A479}" type="datetime1">
              <a:rPr lang="en-US" smtClean="0"/>
              <a:pPr/>
              <a:t>5/5/2012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>
                <a:alpha val="94000"/>
              </a:srgbClr>
            </a:gs>
            <a:gs pos="70000">
              <a:srgbClr val="F0EBD5">
                <a:alpha val="80000"/>
              </a:srgbClr>
            </a:gs>
            <a:gs pos="100000">
              <a:srgbClr val="D1C39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534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38E03-5B36-4B40-8DA7-3952058B0BB2}" type="datetime1">
              <a:rPr lang="en-US" smtClean="0"/>
              <a:pPr/>
              <a:t>5/5/2012</a:t>
            </a:fld>
            <a:endParaRPr lang="en-US" dirty="0"/>
          </a:p>
        </p:txBody>
      </p:sp>
      <p:pic>
        <p:nvPicPr>
          <p:cNvPr id="7" name="Picture 6" descr="zoom banner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6200" y="5562600"/>
            <a:ext cx="7315200" cy="9906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52400" y="6477000"/>
            <a:ext cx="670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605E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Light ITC" pitchFamily="34" charset="0"/>
              </a:rPr>
              <a:t>NOAA’s Center for Weather and Climate Prediction</a:t>
            </a:r>
            <a:endParaRPr lang="en-US" sz="2200" b="1" i="1" dirty="0">
              <a:solidFill>
                <a:srgbClr val="605E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Light ITC" pitchFamily="34" charset="0"/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" y="76200"/>
            <a:ext cx="1371600" cy="774192"/>
            <a:chOff x="228600" y="152400"/>
            <a:chExt cx="1371600" cy="774192"/>
          </a:xfrm>
        </p:grpSpPr>
        <p:pic>
          <p:nvPicPr>
            <p:cNvPr id="10" name="Picture 9" descr="12140853101364650615noaa bird.svg.med.png"/>
            <p:cNvPicPr>
              <a:picLocks noChangeAspect="1"/>
            </p:cNvPicPr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28600" y="304800"/>
              <a:ext cx="1371600" cy="62179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609600" y="1524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B0F0"/>
                  </a:solidFill>
                  <a:latin typeface="Bauhaus 93" pitchFamily="82" charset="0"/>
                </a:rPr>
                <a:t>NOAA</a:t>
              </a:r>
              <a:endParaRPr lang="en-US" dirty="0">
                <a:solidFill>
                  <a:srgbClr val="00B0F0"/>
                </a:solidFill>
                <a:latin typeface="Bauhaus 93" pitchFamily="82" charset="0"/>
              </a:endParaRPr>
            </a:p>
          </p:txBody>
        </p:sp>
      </p:grpSp>
      <p:sp>
        <p:nvSpPr>
          <p:cNvPr id="12" name="Rounded Rectangle 11"/>
          <p:cNvSpPr/>
          <p:nvPr userDrawn="1"/>
        </p:nvSpPr>
        <p:spPr>
          <a:xfrm>
            <a:off x="7315200" y="5486400"/>
            <a:ext cx="1752600" cy="1295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Mcidas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Users Group Meeting              Madison WI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40080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</a:defRPr>
            </a:lvl1pPr>
          </a:lstStyle>
          <a:p>
            <a:fld id="{CB310A32-5E19-496D-8EC5-6AF320CA03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7467600" y="4953000"/>
            <a:ext cx="1371600" cy="685800"/>
            <a:chOff x="1447800" y="2895600"/>
            <a:chExt cx="3657600" cy="1676400"/>
          </a:xfrm>
        </p:grpSpPr>
        <p:grpSp>
          <p:nvGrpSpPr>
            <p:cNvPr id="14" name="Group 150"/>
            <p:cNvGrpSpPr/>
            <p:nvPr/>
          </p:nvGrpSpPr>
          <p:grpSpPr>
            <a:xfrm>
              <a:off x="1447800" y="2895600"/>
              <a:ext cx="3657600" cy="1524000"/>
              <a:chOff x="1447800" y="2895600"/>
              <a:chExt cx="3657600" cy="1524000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flipH="1" flipV="1">
                <a:off x="1981200" y="3962400"/>
                <a:ext cx="3810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19812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 flipV="1">
                <a:off x="1905000" y="3657600"/>
                <a:ext cx="533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 flipV="1">
                <a:off x="1905000" y="3352800"/>
                <a:ext cx="457200" cy="31322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Cube 30"/>
              <p:cNvSpPr/>
              <p:nvPr/>
            </p:nvSpPr>
            <p:spPr>
              <a:xfrm>
                <a:off x="2286000" y="2895600"/>
                <a:ext cx="1905000" cy="1524000"/>
              </a:xfrm>
              <a:prstGeom prst="cube">
                <a:avLst>
                  <a:gd name="adj" fmla="val 14263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flipH="1">
                <a:off x="4114800" y="3962400"/>
                <a:ext cx="381000" cy="80772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40386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4114800" y="3657600"/>
                <a:ext cx="457200" cy="2286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4114800" y="3352800"/>
                <a:ext cx="533400" cy="3810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>
                <a:off x="14478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1524000" y="3657600"/>
                <a:ext cx="3810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1676400" y="3962400"/>
                <a:ext cx="3048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18288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 flipV="1">
                <a:off x="46482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 flipV="1">
                <a:off x="4572000" y="3657600"/>
                <a:ext cx="3048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4495800" y="3962400"/>
                <a:ext cx="2286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H="1" flipV="1">
                <a:off x="43434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9"/>
            <p:cNvGrpSpPr/>
            <p:nvPr/>
          </p:nvGrpSpPr>
          <p:grpSpPr>
            <a:xfrm>
              <a:off x="2514600" y="3733800"/>
              <a:ext cx="990600" cy="838200"/>
              <a:chOff x="2514600" y="3733800"/>
              <a:chExt cx="990600" cy="838200"/>
            </a:xfrm>
          </p:grpSpPr>
          <p:sp>
            <p:nvSpPr>
              <p:cNvPr id="16" name="Cube 15"/>
              <p:cNvSpPr/>
              <p:nvPr/>
            </p:nvSpPr>
            <p:spPr>
              <a:xfrm>
                <a:off x="2514600" y="3733800"/>
                <a:ext cx="990600" cy="838200"/>
              </a:xfrm>
              <a:prstGeom prst="cube">
                <a:avLst>
                  <a:gd name="adj" fmla="val 11105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5908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7432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0480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2004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5908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27432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0480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2004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Isosceles Triangle 24"/>
              <p:cNvSpPr/>
              <p:nvPr/>
            </p:nvSpPr>
            <p:spPr>
              <a:xfrm rot="10800000">
                <a:off x="2819400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0800000">
                <a:off x="2971801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d.noaa.gov/" TargetMode="External"/><Relationship Id="rId2" Type="http://schemas.openxmlformats.org/officeDocument/2006/relationships/hyperlink" Target="mailto:greg.gallina@noaa.gov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hyperlink" Target="http://www.ospo.noaa.go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dirty="0" smtClean="0"/>
              <a:t>ESPC’s Spider II Program</a:t>
            </a:r>
            <a:endParaRPr lang="en-US" dirty="0"/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534400" cy="1752600"/>
          </a:xfrm>
        </p:spPr>
        <p:txBody>
          <a:bodyPr/>
          <a:lstStyle/>
          <a:p>
            <a:r>
              <a:rPr lang="en-US" dirty="0" smtClean="0"/>
              <a:t>Opening the Box on Capability and Use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2590800" y="2895600"/>
            <a:ext cx="3657600" cy="2362200"/>
            <a:chOff x="2590800" y="2895600"/>
            <a:chExt cx="3657600" cy="2362200"/>
          </a:xfrm>
        </p:grpSpPr>
        <p:grpSp>
          <p:nvGrpSpPr>
            <p:cNvPr id="35" name="Group 34"/>
            <p:cNvGrpSpPr/>
            <p:nvPr/>
          </p:nvGrpSpPr>
          <p:grpSpPr>
            <a:xfrm>
              <a:off x="2590800" y="3581400"/>
              <a:ext cx="3657600" cy="1676400"/>
              <a:chOff x="1447800" y="2895600"/>
              <a:chExt cx="3657600" cy="1676400"/>
            </a:xfrm>
          </p:grpSpPr>
          <p:grpSp>
            <p:nvGrpSpPr>
              <p:cNvPr id="36" name="Group 150"/>
              <p:cNvGrpSpPr/>
              <p:nvPr/>
            </p:nvGrpSpPr>
            <p:grpSpPr>
              <a:xfrm>
                <a:off x="1447800" y="2895600"/>
                <a:ext cx="3657600" cy="1524000"/>
                <a:chOff x="1447800" y="2895600"/>
                <a:chExt cx="3657600" cy="1524000"/>
              </a:xfrm>
            </p:grpSpPr>
            <p:cxnSp>
              <p:nvCxnSpPr>
                <p:cNvPr id="49" name="Straight Connector 48"/>
                <p:cNvCxnSpPr/>
                <p:nvPr/>
              </p:nvCxnSpPr>
              <p:spPr>
                <a:xfrm flipH="1" flipV="1">
                  <a:off x="1981200" y="3962400"/>
                  <a:ext cx="381000" cy="762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flipV="1">
                  <a:off x="1981200" y="4191000"/>
                  <a:ext cx="304800" cy="762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flipH="1" flipV="1">
                  <a:off x="1905000" y="3657600"/>
                  <a:ext cx="533400" cy="1524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flipH="1" flipV="1">
                  <a:off x="1905000" y="3352800"/>
                  <a:ext cx="457200" cy="31322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Cube 52"/>
                <p:cNvSpPr/>
                <p:nvPr/>
              </p:nvSpPr>
              <p:spPr>
                <a:xfrm>
                  <a:off x="2286000" y="2895600"/>
                  <a:ext cx="1905000" cy="1524000"/>
                </a:xfrm>
                <a:prstGeom prst="cube">
                  <a:avLst>
                    <a:gd name="adj" fmla="val 14263"/>
                  </a:avLst>
                </a:prstGeom>
                <a:solidFill>
                  <a:schemeClr val="tx1">
                    <a:lumMod val="95000"/>
                    <a:lumOff val="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" name="Straight Connector 53"/>
                <p:cNvCxnSpPr/>
                <p:nvPr/>
              </p:nvCxnSpPr>
              <p:spPr>
                <a:xfrm flipH="1">
                  <a:off x="4114800" y="3962400"/>
                  <a:ext cx="381000" cy="80772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4038600" y="4191000"/>
                  <a:ext cx="304800" cy="762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flipH="1">
                  <a:off x="4114800" y="3657600"/>
                  <a:ext cx="457200" cy="2286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 flipH="1">
                  <a:off x="4114800" y="3352800"/>
                  <a:ext cx="533400" cy="3810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flipH="1">
                  <a:off x="1447800" y="3352800"/>
                  <a:ext cx="457200" cy="4572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flipH="1">
                  <a:off x="1524000" y="3657600"/>
                  <a:ext cx="381000" cy="4572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flipH="1">
                  <a:off x="1676400" y="3962400"/>
                  <a:ext cx="304800" cy="3048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flipH="1">
                  <a:off x="1828800" y="4267200"/>
                  <a:ext cx="152400" cy="1524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flipH="1" flipV="1">
                  <a:off x="4648200" y="3352800"/>
                  <a:ext cx="457200" cy="4572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H="1" flipV="1">
                  <a:off x="4572000" y="3657600"/>
                  <a:ext cx="304800" cy="4572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flipH="1" flipV="1">
                  <a:off x="4495800" y="3962400"/>
                  <a:ext cx="228600" cy="3048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flipH="1" flipV="1">
                  <a:off x="4343400" y="4267200"/>
                  <a:ext cx="152400" cy="152400"/>
                </a:xfrm>
                <a:prstGeom prst="line">
                  <a:avLst/>
                </a:prstGeom>
                <a:ln w="7620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oup 149"/>
              <p:cNvGrpSpPr/>
              <p:nvPr/>
            </p:nvGrpSpPr>
            <p:grpSpPr>
              <a:xfrm>
                <a:off x="2514600" y="3733800"/>
                <a:ext cx="990600" cy="838200"/>
                <a:chOff x="2514600" y="3733800"/>
                <a:chExt cx="990600" cy="838200"/>
              </a:xfrm>
            </p:grpSpPr>
            <p:sp>
              <p:nvSpPr>
                <p:cNvPr id="38" name="Cube 37"/>
                <p:cNvSpPr/>
                <p:nvPr/>
              </p:nvSpPr>
              <p:spPr>
                <a:xfrm>
                  <a:off x="2514600" y="3733800"/>
                  <a:ext cx="990600" cy="838200"/>
                </a:xfrm>
                <a:prstGeom prst="cube">
                  <a:avLst>
                    <a:gd name="adj" fmla="val 11105"/>
                  </a:avLst>
                </a:prstGeom>
                <a:solidFill>
                  <a:schemeClr val="tx1">
                    <a:lumMod val="85000"/>
                    <a:lumOff val="15000"/>
                  </a:schemeClr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2590800" y="3886200"/>
                  <a:ext cx="76200" cy="762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2743200" y="3962400"/>
                  <a:ext cx="76200" cy="762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3048000" y="3962400"/>
                  <a:ext cx="76200" cy="762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3200400" y="3886200"/>
                  <a:ext cx="76200" cy="762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2590800" y="4038600"/>
                  <a:ext cx="76200" cy="762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2743200" y="4114800"/>
                  <a:ext cx="76200" cy="762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3048000" y="4114800"/>
                  <a:ext cx="76200" cy="762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3200400" y="4038600"/>
                  <a:ext cx="76200" cy="762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Isosceles Triangle 46"/>
                <p:cNvSpPr/>
                <p:nvPr/>
              </p:nvSpPr>
              <p:spPr>
                <a:xfrm rot="10800000">
                  <a:off x="2819400" y="4419600"/>
                  <a:ext cx="76200" cy="76200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Isosceles Triangle 47"/>
                <p:cNvSpPr/>
                <p:nvPr/>
              </p:nvSpPr>
              <p:spPr>
                <a:xfrm rot="10800000">
                  <a:off x="2971801" y="4419600"/>
                  <a:ext cx="76200" cy="76200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6" name="Parallelogram 65"/>
            <p:cNvSpPr/>
            <p:nvPr/>
          </p:nvSpPr>
          <p:spPr>
            <a:xfrm>
              <a:off x="3657600" y="2895600"/>
              <a:ext cx="1905000" cy="685800"/>
            </a:xfrm>
            <a:prstGeom prst="parallelogram">
              <a:avLst>
                <a:gd name="adj" fmla="val 33246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“Most Useful” SPC Commands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8839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Create </a:t>
            </a:r>
            <a:r>
              <a:rPr lang="en-US" sz="2300" dirty="0" smtClean="0"/>
              <a:t>– With input variables, creates loop record to load</a:t>
            </a:r>
            <a:endParaRPr lang="en-US" sz="2600" dirty="0" smtClean="0"/>
          </a:p>
          <a:p>
            <a:pPr>
              <a:buNone/>
            </a:pPr>
            <a:endParaRPr lang="en-US" sz="600" dirty="0" smtClean="0"/>
          </a:p>
          <a:p>
            <a:r>
              <a:rPr lang="en-US" dirty="0" err="1" smtClean="0"/>
              <a:t>CreateServer</a:t>
            </a:r>
            <a:r>
              <a:rPr lang="en-US" dirty="0" smtClean="0"/>
              <a:t> </a:t>
            </a:r>
            <a:r>
              <a:rPr lang="en-US" sz="2300" dirty="0" smtClean="0"/>
              <a:t>– Allows client to add server details to server list.  This allows the client during the CYCLE command to search the Availability files on each server</a:t>
            </a:r>
            <a:endParaRPr lang="en-US" sz="2600" dirty="0" smtClean="0"/>
          </a:p>
          <a:p>
            <a:pPr>
              <a:buNone/>
            </a:pPr>
            <a:endParaRPr lang="en-US" sz="600" dirty="0" smtClean="0"/>
          </a:p>
          <a:p>
            <a:r>
              <a:rPr lang="en-US" dirty="0" smtClean="0"/>
              <a:t>Cycle </a:t>
            </a:r>
            <a:r>
              <a:rPr lang="en-US" sz="2300" dirty="0" smtClean="0"/>
              <a:t>– Allows the client to grab the availability list from each server.  If a new file is available, Spider will automatically load the image into the predetermined fram</a:t>
            </a:r>
            <a:r>
              <a:rPr lang="en-US" sz="2600" dirty="0" smtClean="0"/>
              <a:t>e</a:t>
            </a:r>
          </a:p>
          <a:p>
            <a:pPr>
              <a:buNone/>
            </a:pPr>
            <a:endParaRPr lang="en-US" sz="600" dirty="0" smtClean="0"/>
          </a:p>
          <a:p>
            <a:r>
              <a:rPr lang="en-US" dirty="0" smtClean="0"/>
              <a:t>List </a:t>
            </a:r>
            <a:r>
              <a:rPr lang="en-US" sz="2300" dirty="0" smtClean="0"/>
              <a:t>– Allows user to view request partial detail of loop rec</a:t>
            </a:r>
            <a:r>
              <a:rPr lang="en-US" sz="2600" dirty="0" smtClean="0"/>
              <a:t>ord </a:t>
            </a:r>
          </a:p>
          <a:p>
            <a:pPr>
              <a:buNone/>
            </a:pPr>
            <a:endParaRPr lang="en-US" sz="600" dirty="0" smtClean="0"/>
          </a:p>
          <a:p>
            <a:r>
              <a:rPr lang="en-US" sz="2900" dirty="0" err="1" smtClean="0"/>
              <a:t>ListServer</a:t>
            </a:r>
            <a:r>
              <a:rPr lang="en-US" dirty="0" smtClean="0"/>
              <a:t> </a:t>
            </a:r>
            <a:r>
              <a:rPr lang="en-US" sz="2300" dirty="0" smtClean="0"/>
              <a:t>– Lists the available servers for data retrieval</a:t>
            </a:r>
            <a:endParaRPr lang="en-US" sz="2600" dirty="0" smtClean="0"/>
          </a:p>
          <a:p>
            <a:pPr>
              <a:buNone/>
            </a:pPr>
            <a:endParaRPr lang="en-US" sz="600" dirty="0" smtClean="0"/>
          </a:p>
          <a:p>
            <a:r>
              <a:rPr lang="en-US" dirty="0" smtClean="0"/>
              <a:t>Load </a:t>
            </a:r>
            <a:r>
              <a:rPr lang="en-US" sz="2300" dirty="0" smtClean="0"/>
              <a:t>– Force loads the most recent imagery into the loop’s frames.  This can be one or all frames within the loop depending on user’s input</a:t>
            </a:r>
            <a:endParaRPr lang="en-US" sz="2600" dirty="0" smtClean="0"/>
          </a:p>
          <a:p>
            <a:pPr>
              <a:buNone/>
            </a:pPr>
            <a:endParaRPr lang="en-US" sz="600" dirty="0" smtClean="0"/>
          </a:p>
          <a:p>
            <a:r>
              <a:rPr lang="en-US" dirty="0" smtClean="0"/>
              <a:t>Loop </a:t>
            </a:r>
            <a:r>
              <a:rPr lang="en-US" sz="2300" dirty="0" smtClean="0"/>
              <a:t>- Displays and begins looping the user defined loop number</a:t>
            </a:r>
            <a:endParaRPr lang="en-US" sz="2600" dirty="0" smtClean="0"/>
          </a:p>
          <a:p>
            <a:pPr>
              <a:buNone/>
            </a:pPr>
            <a:endParaRPr lang="en-US" sz="600" dirty="0" smtClean="0"/>
          </a:p>
          <a:p>
            <a:r>
              <a:rPr lang="en-US" dirty="0" smtClean="0"/>
              <a:t>Report </a:t>
            </a:r>
            <a:r>
              <a:rPr lang="en-US" sz="2300" dirty="0" smtClean="0"/>
              <a:t>– Provides a detailed text listing of specified loop’s entered parameters.  Excellent for tracking errors</a:t>
            </a:r>
            <a:endParaRPr lang="en-US" sz="600" dirty="0" smtClean="0"/>
          </a:p>
          <a:p>
            <a:r>
              <a:rPr lang="en-US" dirty="0" smtClean="0"/>
              <a:t>Reset </a:t>
            </a:r>
            <a:r>
              <a:rPr lang="en-US" sz="2300" dirty="0" smtClean="0"/>
              <a:t>– Allows client to force the loop record to reset and cycle on the next cycle instance </a:t>
            </a:r>
          </a:p>
          <a:p>
            <a:endParaRPr lang="en-US" sz="600" dirty="0" smtClean="0"/>
          </a:p>
          <a:p>
            <a:r>
              <a:rPr lang="en-US" dirty="0" smtClean="0"/>
              <a:t>Set </a:t>
            </a:r>
            <a:r>
              <a:rPr lang="en-US" sz="2300" dirty="0" smtClean="0"/>
              <a:t>– Allows client to change any parameter for a created loop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57400" y="0"/>
            <a:ext cx="69342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SPC Create/Set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609600"/>
            <a:ext cx="8534400" cy="51054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200" dirty="0" smtClean="0"/>
              <a:t>  		            </a:t>
            </a:r>
            <a:r>
              <a:rPr lang="en-US" sz="4500" b="1" u="sng" dirty="0" smtClean="0"/>
              <a:t>VARIABLES</a:t>
            </a:r>
            <a:endParaRPr lang="en-US" sz="3500" b="1" u="sng" dirty="0" smtClean="0"/>
          </a:p>
          <a:p>
            <a:r>
              <a:rPr lang="en-US" sz="4000" dirty="0" smtClean="0"/>
              <a:t>TYPE   </a:t>
            </a:r>
            <a:r>
              <a:rPr lang="en-US" sz="3500" dirty="0" smtClean="0"/>
              <a:t>(Area, Grid, Point or Text)</a:t>
            </a:r>
            <a:endParaRPr lang="en-US" sz="4000" dirty="0" smtClean="0"/>
          </a:p>
          <a:p>
            <a:r>
              <a:rPr lang="en-US" sz="4000" dirty="0" smtClean="0"/>
              <a:t>STATUS </a:t>
            </a:r>
            <a:r>
              <a:rPr lang="en-US" sz="3500" dirty="0" smtClean="0"/>
              <a:t>(Active or Suspend)</a:t>
            </a:r>
            <a:endParaRPr lang="en-US" sz="4000" dirty="0" smtClean="0"/>
          </a:p>
          <a:p>
            <a:r>
              <a:rPr lang="en-US" sz="4000" dirty="0" smtClean="0"/>
              <a:t>DOM or OPP </a:t>
            </a:r>
            <a:r>
              <a:rPr lang="en-US" sz="3500" dirty="0" smtClean="0"/>
              <a:t>(Sets the Dominant or Opposite Loop, to coordinate loading of concurrent images)</a:t>
            </a:r>
            <a:endParaRPr lang="en-US" sz="4000" dirty="0" smtClean="0"/>
          </a:p>
          <a:p>
            <a:r>
              <a:rPr lang="en-US" sz="4000" dirty="0" smtClean="0"/>
              <a:t>RES or MAG </a:t>
            </a:r>
            <a:r>
              <a:rPr lang="en-US" sz="3500" dirty="0" smtClean="0"/>
              <a:t>(Sets the Resolution or Magnification of the image [can set either, not both]) </a:t>
            </a:r>
            <a:endParaRPr lang="en-US" sz="4000" dirty="0" smtClean="0"/>
          </a:p>
          <a:p>
            <a:r>
              <a:rPr lang="en-US" sz="4000" dirty="0" smtClean="0"/>
              <a:t>GROUP  </a:t>
            </a:r>
            <a:r>
              <a:rPr lang="en-US" sz="3500" dirty="0" smtClean="0"/>
              <a:t>(ADDE Group name)</a:t>
            </a:r>
            <a:endParaRPr lang="en-US" sz="4000" dirty="0" smtClean="0"/>
          </a:p>
          <a:p>
            <a:r>
              <a:rPr lang="en-US" sz="4000" dirty="0" smtClean="0"/>
              <a:t>NAME  </a:t>
            </a:r>
            <a:r>
              <a:rPr lang="en-US" sz="3500" dirty="0" smtClean="0"/>
              <a:t>(ADDE Descriptor name)</a:t>
            </a:r>
            <a:endParaRPr lang="en-US" sz="4000" dirty="0" smtClean="0"/>
          </a:p>
          <a:p>
            <a:r>
              <a:rPr lang="en-US" sz="4000" dirty="0" smtClean="0"/>
              <a:t>BAND </a:t>
            </a:r>
          </a:p>
          <a:p>
            <a:r>
              <a:rPr lang="en-US" sz="4000" dirty="0" smtClean="0"/>
              <a:t>LAT</a:t>
            </a:r>
          </a:p>
          <a:p>
            <a:r>
              <a:rPr lang="en-US" sz="4000" dirty="0" smtClean="0"/>
              <a:t>LON</a:t>
            </a:r>
          </a:p>
          <a:p>
            <a:r>
              <a:rPr lang="en-US" sz="4000" dirty="0" smtClean="0"/>
              <a:t>FRAME  </a:t>
            </a:r>
            <a:r>
              <a:rPr lang="en-US" sz="3500" dirty="0" smtClean="0"/>
              <a:t>(Range of frames to use)</a:t>
            </a:r>
            <a:endParaRPr lang="en-US" sz="4000" dirty="0" smtClean="0"/>
          </a:p>
          <a:p>
            <a:r>
              <a:rPr lang="en-US" sz="4000" dirty="0" smtClean="0"/>
              <a:t>INC </a:t>
            </a:r>
            <a:r>
              <a:rPr lang="en-US" sz="3500" dirty="0" smtClean="0"/>
              <a:t>(Sets an increment of when to request a new image to load) </a:t>
            </a:r>
            <a:endParaRPr lang="en-US" sz="4000" dirty="0" smtClean="0"/>
          </a:p>
          <a:p>
            <a:r>
              <a:rPr lang="en-US" sz="4000" dirty="0" smtClean="0"/>
              <a:t>DWELL </a:t>
            </a:r>
            <a:r>
              <a:rPr lang="en-US" sz="3500" dirty="0" smtClean="0"/>
              <a:t>(sets looping parameters used by the </a:t>
            </a:r>
            <a:r>
              <a:rPr lang="en-US" sz="3500" dirty="0" err="1" smtClean="0"/>
              <a:t>McIdas</a:t>
            </a:r>
            <a:r>
              <a:rPr lang="en-US" sz="3500" dirty="0" smtClean="0"/>
              <a:t> CORE DR command)</a:t>
            </a:r>
            <a:endParaRPr lang="en-US" sz="4000" dirty="0" smtClean="0"/>
          </a:p>
          <a:p>
            <a:r>
              <a:rPr lang="en-US" sz="4000" dirty="0" smtClean="0"/>
              <a:t>EU </a:t>
            </a:r>
            <a:r>
              <a:rPr lang="en-US" sz="3500" dirty="0" smtClean="0"/>
              <a:t>(Sets Enhancement Table to use)</a:t>
            </a:r>
            <a:endParaRPr lang="en-US" sz="4000" dirty="0" smtClean="0"/>
          </a:p>
          <a:p>
            <a:r>
              <a:rPr lang="en-US" sz="4000" dirty="0" smtClean="0"/>
              <a:t>SU </a:t>
            </a:r>
            <a:r>
              <a:rPr lang="en-US" sz="3500" dirty="0" smtClean="0"/>
              <a:t>(Sets Stretch Table to use)</a:t>
            </a:r>
            <a:endParaRPr lang="en-US" sz="4000" dirty="0" smtClean="0"/>
          </a:p>
          <a:p>
            <a:r>
              <a:rPr lang="en-US" sz="4000" dirty="0" smtClean="0"/>
              <a:t>LBG </a:t>
            </a:r>
            <a:r>
              <a:rPr lang="en-US" sz="3500" dirty="0" smtClean="0"/>
              <a:t>(Loop Bound Graphic Frame #)</a:t>
            </a:r>
            <a:endParaRPr lang="en-US" sz="4000" dirty="0" smtClean="0"/>
          </a:p>
          <a:p>
            <a:r>
              <a:rPr lang="en-US" sz="4000" dirty="0" smtClean="0"/>
              <a:t>MAP – Y/N </a:t>
            </a:r>
            <a:r>
              <a:rPr lang="en-US" sz="3500" dirty="0" smtClean="0"/>
              <a:t>(Sets Map if loop is Area) </a:t>
            </a:r>
            <a:endParaRPr lang="en-US" sz="4000" dirty="0" smtClean="0"/>
          </a:p>
          <a:p>
            <a:r>
              <a:rPr lang="en-US" sz="4000" dirty="0" smtClean="0"/>
              <a:t>GRAY - Y/N </a:t>
            </a:r>
            <a:r>
              <a:rPr lang="en-US" sz="3500" dirty="0" smtClean="0"/>
              <a:t>(Shows EU color bar at bottom of the image loop)</a:t>
            </a:r>
          </a:p>
          <a:p>
            <a:r>
              <a:rPr lang="en-US" sz="4000" dirty="0" smtClean="0"/>
              <a:t>WORK  </a:t>
            </a:r>
            <a:r>
              <a:rPr lang="en-US" sz="3500" dirty="0" smtClean="0"/>
              <a:t>(data range allocated on the system)</a:t>
            </a:r>
            <a:endParaRPr lang="en-US" sz="4000" dirty="0" smtClean="0"/>
          </a:p>
          <a:p>
            <a:r>
              <a:rPr lang="en-US" sz="4000" dirty="0" smtClean="0"/>
              <a:t>PER </a:t>
            </a:r>
            <a:r>
              <a:rPr lang="en-US" sz="3500" dirty="0" smtClean="0"/>
              <a:t>(Minimum scan line % to read new image)</a:t>
            </a:r>
            <a:endParaRPr lang="en-US" sz="35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3800" y="19050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Once an instance (</a:t>
            </a:r>
            <a:r>
              <a:rPr lang="en-US" b="1" dirty="0" err="1" smtClean="0"/>
              <a:t>ie</a:t>
            </a:r>
            <a:r>
              <a:rPr lang="en-US" b="1" dirty="0" smtClean="0"/>
              <a:t> loop) is created: </a:t>
            </a:r>
          </a:p>
          <a:p>
            <a:endParaRPr lang="en-US" sz="800" b="1" dirty="0" smtClean="0"/>
          </a:p>
          <a:p>
            <a:r>
              <a:rPr lang="en-US" b="1" dirty="0" smtClean="0"/>
              <a:t>SPC LIST </a:t>
            </a:r>
            <a:r>
              <a:rPr lang="en-US" b="1" dirty="0" smtClean="0">
                <a:sym typeface="Wingdings" pitchFamily="2" charset="2"/>
              </a:rPr>
              <a:t> Quick reference table of set variables </a:t>
            </a:r>
            <a:endParaRPr lang="en-US" b="1" dirty="0" smtClean="0"/>
          </a:p>
          <a:p>
            <a:r>
              <a:rPr lang="en-US" b="1" dirty="0" smtClean="0"/>
              <a:t>SPC REPORT  </a:t>
            </a:r>
            <a:r>
              <a:rPr lang="en-US" b="1" dirty="0" smtClean="0">
                <a:sym typeface="Wingdings" pitchFamily="2" charset="2"/>
              </a:rPr>
              <a:t> view all variables in a detailed report</a:t>
            </a:r>
          </a:p>
          <a:p>
            <a:r>
              <a:rPr lang="en-US" b="1" dirty="0" smtClean="0">
                <a:sym typeface="Wingdings" pitchFamily="2" charset="2"/>
              </a:rPr>
              <a:t>SPC SET  Change any variable listed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SPC LIST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914400"/>
            <a:ext cx="5486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********************************************************************</a:t>
            </a:r>
          </a:p>
          <a:p>
            <a:r>
              <a:rPr lang="en-US" sz="1200" dirty="0" smtClean="0"/>
              <a:t>***** Client Records Listing: Records:   1 -- 100 *****************************</a:t>
            </a:r>
          </a:p>
          <a:p>
            <a:r>
              <a:rPr lang="en-US" sz="1200" dirty="0" smtClean="0"/>
              <a:t>====================================================================</a:t>
            </a:r>
          </a:p>
          <a:p>
            <a:r>
              <a:rPr lang="en-US" sz="1200" dirty="0" smtClean="0"/>
              <a:t>SET X    DATASET ...            RS  B     LAT     LON   INC  BW EW   BFR EFR  SU  DOM OPP                                                       </a:t>
            </a:r>
          </a:p>
          <a:p>
            <a:r>
              <a:rPr lang="en-US" sz="1200" dirty="0" smtClean="0"/>
              <a:t>-----------------------------------------------------------------------------------------------------------------</a:t>
            </a:r>
          </a:p>
          <a:p>
            <a:r>
              <a:rPr lang="en-US" sz="1200" dirty="0" smtClean="0"/>
              <a:t>  1 A GER/GENHEM04I4     0   4     11.3    85.6    15     0     0     11    20                     11                                                              </a:t>
            </a:r>
          </a:p>
          <a:p>
            <a:r>
              <a:rPr lang="en-US" sz="1200" dirty="0" smtClean="0"/>
              <a:t>  2 A GER/GENHEM04I2     0   2     11.3    85.6    15     0     0  	  31    40                                                                           </a:t>
            </a:r>
          </a:p>
          <a:p>
            <a:r>
              <a:rPr lang="en-US" sz="1200" dirty="0" smtClean="0"/>
              <a:t>  3 A GER/GENHEM04I4     0   4      4.2     76.0    15     0     0  	  51    60                     13                                                              </a:t>
            </a:r>
          </a:p>
          <a:p>
            <a:r>
              <a:rPr lang="en-US" sz="1200" dirty="0" smtClean="0"/>
              <a:t>  4 A GER/GENHEM04I2     0   2      4.2     76.0    15     0     0  	  71    80                                                                           </a:t>
            </a:r>
          </a:p>
          <a:p>
            <a:r>
              <a:rPr lang="en-US" sz="1200" dirty="0" smtClean="0"/>
              <a:t>  5 A GER/GENHEM04I4     0   4     -0.2     78.5    15     0     0	  91   100                    15                                                              </a:t>
            </a:r>
          </a:p>
          <a:p>
            <a:r>
              <a:rPr lang="en-US" sz="1200" dirty="0" smtClean="0"/>
              <a:t>  6 A GER/GENHEM04I2     0   2     -0.2     78.5    15     0     0 	111   120                                                                           </a:t>
            </a:r>
          </a:p>
          <a:p>
            <a:r>
              <a:rPr lang="en-US" sz="1200" dirty="0" smtClean="0"/>
              <a:t>  7 A GER/GENHEM04I4     1   4     -0.5     90.7    15     0     0 	131   140                   17                                                              </a:t>
            </a:r>
          </a:p>
          <a:p>
            <a:r>
              <a:rPr lang="en-US" sz="1200" dirty="0" smtClean="0"/>
              <a:t>  8 A GER/GENHEM04I2     0   2     -0.5     91.5    15     0     0 	151   160                                                                           </a:t>
            </a:r>
          </a:p>
          <a:p>
            <a:r>
              <a:rPr lang="en-US" sz="1200" dirty="0" smtClean="0"/>
              <a:t>  9 A GER/GENHEM04I4     0   4     17.0    63.0    15     0     0 	171   180                   19                                                              </a:t>
            </a:r>
          </a:p>
          <a:p>
            <a:r>
              <a:rPr lang="en-US" sz="1200" dirty="0" smtClean="0"/>
              <a:t> 10 A GER/GENHEM04I2    0   2     17.0    63.0      5     0     0 	191   200                                                                           </a:t>
            </a:r>
          </a:p>
          <a:p>
            <a:r>
              <a:rPr lang="en-US" sz="1200" dirty="0" smtClean="0"/>
              <a:t> 11 A GER/GENHEM01V     0   1     11.3    85.6    15     0     0 	395   404          1                                                                  </a:t>
            </a:r>
          </a:p>
          <a:p>
            <a:r>
              <a:rPr lang="en-US" sz="1200" dirty="0" smtClean="0"/>
              <a:t> 12 A DPD/NHVOLCIR         0   2     11.3     85.6   15     0     0 	415   424                                                                           </a:t>
            </a:r>
          </a:p>
          <a:p>
            <a:r>
              <a:rPr lang="en-US" sz="1200" dirty="0" smtClean="0"/>
              <a:t> 13 A GER/GENHEM01V     0   1      4.2     76.0    15     0     0 	435   444          3                                                                  </a:t>
            </a:r>
          </a:p>
          <a:p>
            <a:r>
              <a:rPr lang="en-US" sz="1200" dirty="0" smtClean="0"/>
              <a:t> 14 A DPD/NHVOLCIR         0   2      4.2     76.0    15     0     0 	455   464                                                                           </a:t>
            </a:r>
          </a:p>
          <a:p>
            <a:r>
              <a:rPr lang="en-US" sz="1200" dirty="0" smtClean="0"/>
              <a:t> 15 A GER/GENHEM01V     0   1     -0.2    78.5    15     0     0 	475   484         5                                                                  </a:t>
            </a:r>
          </a:p>
          <a:p>
            <a:r>
              <a:rPr lang="en-US" sz="1200" dirty="0" smtClean="0"/>
              <a:t> 16 A DPD/NHVOLCIR         0   2     -0.2    78.5    15     0     0 	495   504                                                                           </a:t>
            </a:r>
          </a:p>
          <a:p>
            <a:r>
              <a:rPr lang="en-US" sz="1200" dirty="0" smtClean="0"/>
              <a:t> 17 A GER/GENHEM01V     1   1     -0.5    90.7    15     0     0 	515   524         7                                                                  </a:t>
            </a:r>
          </a:p>
          <a:p>
            <a:r>
              <a:rPr lang="en-US" sz="1200" dirty="0" smtClean="0"/>
              <a:t> 18 A DPD/NHVOLCIR         0   2     -0.5    91.5    15     0     0 	535   544                                                                           </a:t>
            </a:r>
          </a:p>
          <a:p>
            <a:r>
              <a:rPr lang="en-US" sz="1200" dirty="0" smtClean="0"/>
              <a:t> 19 A GER/GENHEM01V     0   1     17.0   63.0     1      0     0 	555   564         9                                                                  </a:t>
            </a:r>
          </a:p>
          <a:p>
            <a:r>
              <a:rPr lang="en-US" sz="1200" dirty="0" smtClean="0"/>
              <a:t> 20 A DPD/NHVOLCIR         0   2     17.0   63.0    15     0     0 	575   584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1200" y="1066800"/>
            <a:ext cx="24384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Variables Listed </a:t>
            </a:r>
          </a:p>
          <a:p>
            <a:endParaRPr lang="en-US" sz="800" b="1" u="sng" dirty="0" smtClean="0"/>
          </a:p>
          <a:p>
            <a:r>
              <a:rPr lang="en-US" sz="1600" b="1" u="sng" dirty="0" smtClean="0"/>
              <a:t>Dataset:</a:t>
            </a:r>
            <a:r>
              <a:rPr lang="en-US" sz="1600" dirty="0" smtClean="0"/>
              <a:t>  Group/Name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RS:</a:t>
            </a:r>
            <a:r>
              <a:rPr lang="en-US" sz="1600" dirty="0" smtClean="0"/>
              <a:t> Resolution</a:t>
            </a:r>
          </a:p>
          <a:p>
            <a:r>
              <a:rPr lang="en-US" sz="1600" dirty="0" smtClean="0"/>
              <a:t>‘0’ denotes Magnification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B:</a:t>
            </a:r>
            <a:r>
              <a:rPr lang="en-US" sz="1600" dirty="0" smtClean="0"/>
              <a:t> Band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LAT &amp; LON:</a:t>
            </a:r>
            <a:r>
              <a:rPr lang="en-US" sz="1600" dirty="0" smtClean="0"/>
              <a:t> a bit obvious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BW &amp; EW:</a:t>
            </a:r>
            <a:r>
              <a:rPr lang="en-US" sz="1600" dirty="0" smtClean="0"/>
              <a:t> Beginning and End Workload 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BFR &amp; EFR</a:t>
            </a:r>
            <a:r>
              <a:rPr lang="en-US" sz="1600" b="1" dirty="0" smtClean="0"/>
              <a:t>: </a:t>
            </a:r>
            <a:r>
              <a:rPr lang="en-US" sz="1600" dirty="0" smtClean="0"/>
              <a:t>Frames in loop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SU:</a:t>
            </a:r>
            <a:r>
              <a:rPr lang="en-US" sz="1600" b="1" dirty="0" smtClean="0"/>
              <a:t>  </a:t>
            </a:r>
            <a:r>
              <a:rPr lang="en-US" sz="1600" dirty="0" smtClean="0"/>
              <a:t>Stretch Utility used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DOM &amp; OPP:</a:t>
            </a:r>
            <a:r>
              <a:rPr lang="en-US" sz="1600" b="1" dirty="0" smtClean="0"/>
              <a:t> </a:t>
            </a:r>
            <a:r>
              <a:rPr lang="en-US" sz="1600" dirty="0" smtClean="0"/>
              <a:t>Lists the  Dominant or Opposite Loop for entry</a:t>
            </a:r>
            <a:endParaRPr lang="en-US" sz="1600" b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72400" cy="1143000"/>
          </a:xfrm>
        </p:spPr>
        <p:txBody>
          <a:bodyPr/>
          <a:lstStyle/>
          <a:p>
            <a:r>
              <a:rPr lang="en-US" dirty="0" smtClean="0"/>
              <a:t>Uses @ SAB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114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Automatic loading loops (static or floaters) and when combined with “TE” Hotkeys  </a:t>
            </a:r>
          </a:p>
          <a:p>
            <a:pPr lvl="1"/>
            <a:r>
              <a:rPr lang="en-US" dirty="0" smtClean="0"/>
              <a:t>SAB </a:t>
            </a:r>
            <a:r>
              <a:rPr lang="en-US" dirty="0" err="1" smtClean="0"/>
              <a:t>McIdas</a:t>
            </a:r>
            <a:r>
              <a:rPr lang="en-US" dirty="0" smtClean="0"/>
              <a:t> Workstations can use over 100 loops and 950+ frames! Using F1-F12 keys (Alt, Shift and </a:t>
            </a:r>
            <a:r>
              <a:rPr lang="en-US" dirty="0" err="1" smtClean="0"/>
              <a:t>Cntl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Provides dynamic domain sizes and locations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Saves Time:</a:t>
            </a:r>
          </a:p>
          <a:p>
            <a:pPr lvl="1"/>
            <a:r>
              <a:rPr lang="en-US" dirty="0" smtClean="0"/>
              <a:t>Analysts do not have to spend time loading imagery</a:t>
            </a:r>
          </a:p>
          <a:p>
            <a:pPr lvl="1"/>
            <a:r>
              <a:rPr lang="en-US" dirty="0" smtClean="0"/>
              <a:t>Can “view from afar” on active areas to allow multi-tasking</a:t>
            </a:r>
          </a:p>
          <a:p>
            <a:r>
              <a:rPr lang="en-US" dirty="0" smtClean="0"/>
              <a:t>Provide background satellite health/situ. awareness</a:t>
            </a:r>
          </a:p>
          <a:p>
            <a:pPr lvl="1"/>
            <a:r>
              <a:rPr lang="en-US" dirty="0" smtClean="0"/>
              <a:t>See drop-outs or outages of imagery/products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772400" cy="68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Combining SPC and String (TU) Capabilities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52401" y="990600"/>
          <a:ext cx="8839200" cy="3717266"/>
        </p:xfrm>
        <a:graphic>
          <a:graphicData uri="http://schemas.openxmlformats.org/drawingml/2006/table">
            <a:tbl>
              <a:tblPr/>
              <a:tblGrid>
                <a:gridCol w="708303"/>
                <a:gridCol w="708303"/>
                <a:gridCol w="708303"/>
                <a:gridCol w="637340"/>
                <a:gridCol w="240745"/>
                <a:gridCol w="708303"/>
                <a:gridCol w="708303"/>
                <a:gridCol w="708303"/>
                <a:gridCol w="708303"/>
                <a:gridCol w="240742"/>
                <a:gridCol w="637343"/>
                <a:gridCol w="708303"/>
                <a:gridCol w="708303"/>
                <a:gridCol w="708303"/>
              </a:tblGrid>
              <a:tr h="180966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TU REST SABFLASH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9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Change String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SYNTHETIC SATELLITE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SYNTHETIC SATELLITE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SYNTHETIC SATELLITE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SYNTHETIC SATELLITE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SYNTHETIC SATELLITE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SYNTHETIC SATELLITE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Convective Initiation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Graphics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</a:tr>
              <a:tr h="1809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Table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IMAGERY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IMAGERY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IMAGERY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CTRL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IMAGERY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IMAGERY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IMAGERY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CTRL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CI.BAT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Sendnow.tr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CC"/>
                    </a:solidFill>
                  </a:tcPr>
                </a:tc>
              </a:tr>
              <a:tr h="97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(NAM)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(Atlantic NAM)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(Pacific NAM)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(GFS)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(Atlantic GFS)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(Pacific GFS)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TRMM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Microwave Comp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AMSU Rain Rate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AMSU Rain Rate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AMSU Rain Rate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SSMI/S Rain Rate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SSMI/S Rain Rate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SSMI/S Wind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SSMI/S Wind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Rain Rate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Rain Rate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SPC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SHIFT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Gulf/East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Gulf/East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SHIFT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124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Gulf/East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Microwave Comp.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AMSU PW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AMSU PW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AMSU PW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SSMI/S PW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SSMI/S PW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AMSU 89 GHz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AMSU 89 GHz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</a:tr>
              <a:tr h="114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NAT'L RADAR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PW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SPC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Gulf/East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Gulf/East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MIMIC TPW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WATCH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BLWUPTR X 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111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114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Gulf/East Coast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53735"/>
                    </a:solidFill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Instantaneous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1-Hour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3-Hour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6-Hour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Daily Totals Loop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2-Day Totals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3-Day Totals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5-Day Totals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7-Day Totals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Hydro-Estimate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Auto-Estimate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ODD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3735"/>
                    </a:solidFill>
                  </a:tcPr>
                </a:tc>
              </a:tr>
              <a:tr h="97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103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105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107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108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109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U.S./PR/HI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U.S./PR/HI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3735"/>
                    </a:solidFill>
                  </a:tcPr>
                </a:tc>
              </a:tr>
              <a:tr h="947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F3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F5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F7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F8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F9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F10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F11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F12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TU REST SABFLOOD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1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Change String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PLR/GPS Bl. TPW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PLR Blended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 Comp Sounder LI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 Comp Sounder CAPE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 Comp Showwalter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 Comp Sounder LFC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 Comp 850 Rel. Hum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 Comp Trop. Temp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 Cloud Top Pressure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80"/>
                    </a:solidFill>
                  </a:tcPr>
                </a:tc>
              </a:tr>
              <a:tr h="1809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Table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Anom. On Opp.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Rain Rate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PW on Opp.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CTRL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Sounder CINH Opp.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K-Index Opp.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Sounder LCL Opp.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850-500 Lapse Rate Opp.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CTRL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Equil. Level Temp Opp.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Sfc Skin Temp Opp.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Chan 2/VIS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Chan 2/VIS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80"/>
                    </a:solidFill>
                  </a:tcPr>
                </a:tc>
              </a:tr>
              <a:tr h="114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32/82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33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34/84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35/85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36/86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37/87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38/88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39/89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40/90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44/94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48/98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80"/>
                    </a:solidFill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U.S. 12 HR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East U.S. 12 HR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WV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WV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WV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WV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WV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LES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LES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1809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Western U.S.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Central U.S.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SHIFT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Eastern U.S.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West U.S.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Central U.S.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Atlantic Ocean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SHIFT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Full Disk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Full Disk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Superior/Michigan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Ontario/Erie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97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21/71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22/72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23/73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24/74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25/75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27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28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29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30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43/93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47/97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Synoptic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Synoptic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11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Hawaii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Pacific NW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Coastal CA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Southwest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N. Plains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S. Plains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Southeast/FL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ALT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Ohio Valley/Great Lakes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New England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Puerto Rico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11/61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12/62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13/63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14/64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15/65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16/66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17/67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18/68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19/69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20/70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42/92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46/96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176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GOES-W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GOES-E 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TROPICAL FLOATER 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TROPICAL FLOATER 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97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1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2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3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4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5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7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8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9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Floater 10 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IR/VIS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97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1/51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2/52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3/53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4/54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5/55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6/56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7/57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8/58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9/59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10/60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41/91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Loop 45/95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94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F3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F4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F5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F6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F7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F8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F9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F10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F11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F12</a:t>
                      </a:r>
                    </a:p>
                  </a:txBody>
                  <a:tcPr marL="1832" marR="1832" marT="1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0" y="48006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Sab</a:t>
            </a:r>
            <a:r>
              <a:rPr lang="en-US" dirty="0" smtClean="0"/>
              <a:t> Precipitation Workstation Hotkeys  </a:t>
            </a:r>
          </a:p>
          <a:p>
            <a:r>
              <a:rPr lang="en-US" dirty="0" smtClean="0"/>
              <a:t>  980 Frames,  101 SPC loops,  strings, macros, </a:t>
            </a:r>
            <a:r>
              <a:rPr lang="en-US" dirty="0" err="1" smtClean="0"/>
              <a:t>pgms</a:t>
            </a:r>
            <a:r>
              <a:rPr lang="en-US" dirty="0" smtClean="0"/>
              <a:t> &amp; Batch commands 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72400" cy="1143000"/>
          </a:xfrm>
        </p:spPr>
        <p:txBody>
          <a:bodyPr/>
          <a:lstStyle/>
          <a:p>
            <a:r>
              <a:rPr lang="en-US" dirty="0" smtClean="0"/>
              <a:t>Additional 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Serves SPSD online web loops </a:t>
            </a:r>
          </a:p>
          <a:p>
            <a:pPr lvl="1"/>
            <a:r>
              <a:rPr lang="en-US" dirty="0" smtClean="0"/>
              <a:t>GOES geostationary global, regional, WFO sectors</a:t>
            </a:r>
          </a:p>
          <a:p>
            <a:pPr lvl="1"/>
            <a:r>
              <a:rPr lang="en-US" dirty="0" smtClean="0"/>
              <a:t>Volcanic Ash</a:t>
            </a:r>
          </a:p>
          <a:p>
            <a:pPr lvl="1"/>
            <a:r>
              <a:rPr lang="en-US" dirty="0" smtClean="0"/>
              <a:t>Sounder products </a:t>
            </a:r>
          </a:p>
          <a:p>
            <a:pPr lvl="1"/>
            <a:r>
              <a:rPr lang="en-US" dirty="0" smtClean="0"/>
              <a:t>Directly linked by NHC for tropical loops</a:t>
            </a:r>
          </a:p>
          <a:p>
            <a:pPr lvl="1"/>
            <a:r>
              <a:rPr lang="en-US" dirty="0" smtClean="0"/>
              <a:t>Etc</a:t>
            </a:r>
          </a:p>
          <a:p>
            <a:r>
              <a:rPr lang="en-US" dirty="0" smtClean="0"/>
              <a:t>NCEP uses SPC (Client) to generate imagery sectors for use within NAWIPS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371600"/>
            <a:ext cx="441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2895600"/>
            <a:ext cx="685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Gregory M. </a:t>
            </a:r>
            <a:r>
              <a:rPr lang="en-US" dirty="0" err="1" smtClean="0"/>
              <a:t>Gallina</a:t>
            </a:r>
            <a:r>
              <a:rPr lang="en-US" dirty="0" smtClean="0"/>
              <a:t>   - </a:t>
            </a:r>
            <a:r>
              <a:rPr lang="en-US" dirty="0" smtClean="0">
                <a:hlinkClick r:id="rId2"/>
              </a:rPr>
              <a:t>greg.gallina@noaa.gov</a:t>
            </a:r>
            <a:endParaRPr lang="en-US" dirty="0" smtClean="0"/>
          </a:p>
          <a:p>
            <a:pPr algn="ctr"/>
            <a:r>
              <a:rPr lang="en-US" dirty="0" smtClean="0"/>
              <a:t>Satellite Analysis Branch (SAB) – NOAA/NESDIS/OSPO/SPSD </a:t>
            </a:r>
          </a:p>
          <a:p>
            <a:pPr algn="ctr"/>
            <a:r>
              <a:rPr lang="en-US" dirty="0" smtClean="0">
                <a:hlinkClick r:id="rId3"/>
              </a:rPr>
              <a:t>www.ssd.noaa.gov</a:t>
            </a:r>
            <a:r>
              <a:rPr lang="en-US" dirty="0" smtClean="0"/>
              <a:t> or </a:t>
            </a:r>
            <a:r>
              <a:rPr lang="en-US" dirty="0" smtClean="0">
                <a:hlinkClick r:id="rId4"/>
              </a:rPr>
              <a:t>www.ospo.noaa.gov</a:t>
            </a:r>
            <a:r>
              <a:rPr lang="en-US" dirty="0" smtClean="0"/>
              <a:t> </a:t>
            </a:r>
          </a:p>
          <a:p>
            <a:pPr algn="ctr"/>
            <a:endParaRPr lang="en-US" dirty="0" smtClean="0"/>
          </a:p>
          <a:p>
            <a:pPr algn="ctr"/>
            <a:r>
              <a:rPr lang="en-US" u="sng" dirty="0" smtClean="0"/>
              <a:t>WWB</a:t>
            </a:r>
            <a:r>
              <a:rPr lang="en-US" dirty="0" smtClean="0"/>
              <a:t> (thru Sept. 1)		       		  	        </a:t>
            </a:r>
            <a:r>
              <a:rPr lang="en-US" u="sng" dirty="0" smtClean="0"/>
              <a:t>NCWCP</a:t>
            </a:r>
          </a:p>
          <a:p>
            <a:pPr algn="ctr"/>
            <a:r>
              <a:rPr lang="en-US" dirty="0" smtClean="0"/>
              <a:t>5200 Auth Rd </a:t>
            </a:r>
            <a:r>
              <a:rPr lang="en-US" dirty="0" err="1" smtClean="0"/>
              <a:t>Rm</a:t>
            </a:r>
            <a:r>
              <a:rPr lang="en-US" dirty="0" smtClean="0"/>
              <a:t> 401   	            5830 University Research Ct. - 4050</a:t>
            </a:r>
          </a:p>
          <a:p>
            <a:pPr algn="ctr"/>
            <a:r>
              <a:rPr lang="en-US" dirty="0" smtClean="0"/>
              <a:t>Camp Springs MD, 20746   		               College Park, MD 20740 </a:t>
            </a:r>
          </a:p>
          <a:p>
            <a:pPr algn="ctr"/>
            <a:r>
              <a:rPr lang="en-US" dirty="0" smtClean="0"/>
              <a:t>301-763-8444 (office)	 		 301-683-1400 (office) </a:t>
            </a:r>
          </a:p>
          <a:p>
            <a:pPr algn="r"/>
            <a:r>
              <a:rPr lang="en-US" dirty="0" smtClean="0"/>
              <a:t>301-683-1409 (personal)</a:t>
            </a:r>
            <a:endParaRPr lang="en-US" dirty="0"/>
          </a:p>
        </p:txBody>
      </p:sp>
      <p:pic>
        <p:nvPicPr>
          <p:cNvPr id="7" name="Picture 6" descr="150939_3754521819394_1166881843_33659362_1978082240_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390525"/>
            <a:ext cx="4062230" cy="242887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7239000" y="914400"/>
            <a:ext cx="838200" cy="381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0400" y="533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SAB - Operations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8786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North side of NCWCP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72400" cy="1143000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SPider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1148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S</a:t>
            </a:r>
            <a:r>
              <a:rPr lang="en-US" dirty="0" smtClean="0"/>
              <a:t>atellite </a:t>
            </a:r>
            <a:r>
              <a:rPr lang="en-US" b="1" u="sng" dirty="0" smtClean="0"/>
              <a:t>P</a:t>
            </a:r>
            <a:r>
              <a:rPr lang="en-US" dirty="0" smtClean="0"/>
              <a:t>roduct </a:t>
            </a:r>
            <a:r>
              <a:rPr lang="en-US" b="1" u="sng" dirty="0" smtClean="0"/>
              <a:t>I</a:t>
            </a:r>
            <a:r>
              <a:rPr lang="en-US" dirty="0" smtClean="0"/>
              <a:t>nformation </a:t>
            </a:r>
            <a:r>
              <a:rPr lang="en-US" b="1" u="sng" dirty="0" smtClean="0"/>
              <a:t>D</a:t>
            </a:r>
            <a:r>
              <a:rPr lang="en-US" dirty="0" smtClean="0"/>
              <a:t>istribution </a:t>
            </a:r>
            <a:r>
              <a:rPr lang="en-US" b="1" u="sng" dirty="0" err="1" smtClean="0"/>
              <a:t>E</a:t>
            </a:r>
            <a:r>
              <a:rPr lang="en-US" dirty="0" err="1" smtClean="0"/>
              <a:t>nvi</a:t>
            </a:r>
            <a:r>
              <a:rPr lang="en-US" b="1" u="sng" dirty="0" err="1" smtClean="0"/>
              <a:t>R</a:t>
            </a:r>
            <a:r>
              <a:rPr lang="en-US" dirty="0" err="1" smtClean="0"/>
              <a:t>onment</a:t>
            </a:r>
            <a:endParaRPr lang="en-US" dirty="0" smtClean="0"/>
          </a:p>
          <a:p>
            <a:r>
              <a:rPr lang="en-US" dirty="0" smtClean="0"/>
              <a:t>Expands on concepts of Core </a:t>
            </a:r>
            <a:r>
              <a:rPr lang="en-US" dirty="0" err="1" smtClean="0"/>
              <a:t>Mcidas</a:t>
            </a:r>
            <a:r>
              <a:rPr lang="en-US" dirty="0" smtClean="0"/>
              <a:t> commands concepts</a:t>
            </a:r>
          </a:p>
          <a:p>
            <a:pPr lvl="1"/>
            <a:r>
              <a:rPr lang="en-US" dirty="0" smtClean="0"/>
              <a:t> ADDE, DATALOC, DSSERVE, PT/GRD/IMGLIST, PT/GRD/IMGDISP, PT/GRD/IMGCOPY,  SKL, etc.</a:t>
            </a:r>
          </a:p>
          <a:p>
            <a:r>
              <a:rPr lang="en-US" dirty="0" smtClean="0"/>
              <a:t>Consists of two programs:  Spider Server (SPS) and Spider Client (SPC)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772400" cy="1143000"/>
          </a:xfrm>
        </p:spPr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Benefits: </a:t>
            </a:r>
          </a:p>
          <a:p>
            <a:pPr lvl="1"/>
            <a:r>
              <a:rPr lang="en-US" dirty="0" smtClean="0"/>
              <a:t>Automatic loading without duplication of images</a:t>
            </a:r>
          </a:p>
          <a:p>
            <a:pPr lvl="1"/>
            <a:r>
              <a:rPr lang="en-US" dirty="0" smtClean="0"/>
              <a:t>Reduces task loading of server/workstations  </a:t>
            </a:r>
          </a:p>
          <a:p>
            <a:pPr lvl="2"/>
            <a:r>
              <a:rPr lang="en-US" dirty="0" smtClean="0"/>
              <a:t>Numerous pings to server but fewer downloads</a:t>
            </a:r>
          </a:p>
          <a:p>
            <a:pPr lvl="1"/>
            <a:r>
              <a:rPr lang="en-US" dirty="0" smtClean="0"/>
              <a:t>Run from command line environment (typically SKL) on all platforms</a:t>
            </a:r>
          </a:p>
          <a:p>
            <a:pPr lvl="2"/>
            <a:r>
              <a:rPr lang="en-US" dirty="0" smtClean="0"/>
              <a:t>Leads to distribution system effectiveness</a:t>
            </a:r>
          </a:p>
          <a:p>
            <a:pPr lvl="1"/>
            <a:r>
              <a:rPr lang="en-US" dirty="0" smtClean="0"/>
              <a:t>Timely, based on user needed requirements (set to any refresh rate)</a:t>
            </a:r>
          </a:p>
          <a:p>
            <a:r>
              <a:rPr lang="en-US" dirty="0" smtClean="0"/>
              <a:t>Weaknesses:</a:t>
            </a:r>
          </a:p>
          <a:p>
            <a:pPr lvl="1"/>
            <a:r>
              <a:rPr lang="en-US" dirty="0" smtClean="0"/>
              <a:t>“Addictive” Nature</a:t>
            </a:r>
          </a:p>
          <a:p>
            <a:pPr lvl="2"/>
            <a:r>
              <a:rPr lang="en-US" dirty="0" smtClean="0"/>
              <a:t>Become too reliant on the program working</a:t>
            </a:r>
          </a:p>
          <a:p>
            <a:pPr lvl="2"/>
            <a:r>
              <a:rPr lang="en-US" dirty="0" smtClean="0"/>
              <a:t>Leads to lack of CORE </a:t>
            </a:r>
            <a:r>
              <a:rPr lang="en-US" dirty="0" err="1" smtClean="0"/>
              <a:t>Mcidas</a:t>
            </a:r>
            <a:r>
              <a:rPr lang="en-US" dirty="0" smtClean="0"/>
              <a:t> knowledge for users</a:t>
            </a:r>
          </a:p>
          <a:p>
            <a:pPr lvl="1"/>
            <a:r>
              <a:rPr lang="en-US" dirty="0" smtClean="0"/>
              <a:t>Produces text output into active text window; can be annoying </a:t>
            </a:r>
          </a:p>
          <a:p>
            <a:pPr lvl="1"/>
            <a:r>
              <a:rPr lang="en-US" dirty="0" smtClean="0"/>
              <a:t>Doesn’t work as well with full swath polar images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 Placeholder 73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Spider Client (SPC) </a:t>
            </a:r>
            <a:endParaRPr lang="en-US" dirty="0"/>
          </a:p>
        </p:txBody>
      </p:sp>
      <p:sp>
        <p:nvSpPr>
          <p:cNvPr id="76" name="Content Placeholder 75"/>
          <p:cNvSpPr>
            <a:spLocks noGrp="1"/>
          </p:cNvSpPr>
          <p:nvPr>
            <p:ph sz="half" idx="2"/>
          </p:nvPr>
        </p:nvSpPr>
        <p:spPr>
          <a:xfrm>
            <a:off x="228600" y="1295400"/>
            <a:ext cx="4268788" cy="228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User </a:t>
            </a:r>
          </a:p>
          <a:p>
            <a:pPr lvl="1"/>
            <a:r>
              <a:rPr lang="en-US" dirty="0" smtClean="0"/>
              <a:t>Resides on Workstation</a:t>
            </a:r>
          </a:p>
          <a:p>
            <a:pPr lvl="1"/>
            <a:r>
              <a:rPr lang="en-US" dirty="0" smtClean="0"/>
              <a:t>Keeps Request File of user defined loop(s) specifications and polls it against the Server Availability File</a:t>
            </a:r>
          </a:p>
          <a:p>
            <a:pPr lvl="1"/>
            <a:r>
              <a:rPr lang="en-US" dirty="0" smtClean="0"/>
              <a:t>Pulls “area” files from server and loads it into predetermined frame</a:t>
            </a:r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3"/>
          </p:nvPr>
        </p:nvSpPr>
        <p:spPr>
          <a:xfrm>
            <a:off x="4645025" y="76200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Spider Server (SPS)</a:t>
            </a:r>
            <a:endParaRPr lang="en-US" dirty="0"/>
          </a:p>
        </p:txBody>
      </p:sp>
      <p:sp>
        <p:nvSpPr>
          <p:cNvPr id="80" name="Content Placeholder 79"/>
          <p:cNvSpPr>
            <a:spLocks noGrp="1"/>
          </p:cNvSpPr>
          <p:nvPr>
            <p:ph sz="quarter" idx="4"/>
          </p:nvPr>
        </p:nvSpPr>
        <p:spPr>
          <a:xfrm>
            <a:off x="4645025" y="1295400"/>
            <a:ext cx="4270375" cy="213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Host</a:t>
            </a:r>
          </a:p>
          <a:p>
            <a:pPr lvl="1"/>
            <a:r>
              <a:rPr lang="en-US" dirty="0" smtClean="0"/>
              <a:t>Resides on Server</a:t>
            </a:r>
          </a:p>
          <a:p>
            <a:pPr lvl="1"/>
            <a:r>
              <a:rPr lang="en-US" dirty="0" smtClean="0"/>
              <a:t>Integrated into “Area generator” that creates products on the server</a:t>
            </a:r>
          </a:p>
          <a:p>
            <a:pPr lvl="1"/>
            <a:r>
              <a:rPr lang="en-US" dirty="0" smtClean="0"/>
              <a:t>Keeps and up to date Availability List of these products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" name="Group 66"/>
          <p:cNvGrpSpPr/>
          <p:nvPr/>
        </p:nvGrpSpPr>
        <p:grpSpPr>
          <a:xfrm>
            <a:off x="4191000" y="3581400"/>
            <a:ext cx="3657600" cy="1676400"/>
            <a:chOff x="2590800" y="3581400"/>
            <a:chExt cx="3657600" cy="1676400"/>
          </a:xfrm>
        </p:grpSpPr>
        <p:grpSp>
          <p:nvGrpSpPr>
            <p:cNvPr id="3" name="Group 150"/>
            <p:cNvGrpSpPr/>
            <p:nvPr/>
          </p:nvGrpSpPr>
          <p:grpSpPr>
            <a:xfrm>
              <a:off x="2590800" y="3581400"/>
              <a:ext cx="3657600" cy="1524000"/>
              <a:chOff x="1447800" y="2895600"/>
              <a:chExt cx="3657600" cy="15240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H="1" flipV="1">
                <a:off x="1981200" y="3962400"/>
                <a:ext cx="3810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19812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 flipV="1">
                <a:off x="1905000" y="3657600"/>
                <a:ext cx="533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 flipV="1">
                <a:off x="1905000" y="3352800"/>
                <a:ext cx="457200" cy="31322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ube 22"/>
              <p:cNvSpPr/>
              <p:nvPr/>
            </p:nvSpPr>
            <p:spPr>
              <a:xfrm>
                <a:off x="2286000" y="2895600"/>
                <a:ext cx="1905000" cy="1524000"/>
              </a:xfrm>
              <a:prstGeom prst="cube">
                <a:avLst>
                  <a:gd name="adj" fmla="val 14263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SPS</a:t>
                </a:r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H="1">
                <a:off x="4114800" y="3962400"/>
                <a:ext cx="381000" cy="80772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0386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4114800" y="3657600"/>
                <a:ext cx="457200" cy="2286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4114800" y="3352800"/>
                <a:ext cx="533400" cy="3810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14478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1524000" y="3657600"/>
                <a:ext cx="3810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1676400" y="3962400"/>
                <a:ext cx="3048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18288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 flipV="1">
                <a:off x="46482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 flipV="1">
                <a:off x="4572000" y="3657600"/>
                <a:ext cx="3048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 flipV="1">
                <a:off x="4495800" y="3962400"/>
                <a:ext cx="2286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 flipV="1">
                <a:off x="43434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149"/>
            <p:cNvGrpSpPr/>
            <p:nvPr/>
          </p:nvGrpSpPr>
          <p:grpSpPr>
            <a:xfrm>
              <a:off x="3657600" y="4419600"/>
              <a:ext cx="990600" cy="838200"/>
              <a:chOff x="2514600" y="3733800"/>
              <a:chExt cx="990600" cy="838200"/>
            </a:xfrm>
          </p:grpSpPr>
          <p:sp>
            <p:nvSpPr>
              <p:cNvPr id="8" name="Cube 7"/>
              <p:cNvSpPr/>
              <p:nvPr/>
            </p:nvSpPr>
            <p:spPr>
              <a:xfrm>
                <a:off x="2514600" y="3733800"/>
                <a:ext cx="990600" cy="838200"/>
              </a:xfrm>
              <a:prstGeom prst="cube">
                <a:avLst>
                  <a:gd name="adj" fmla="val 11105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5908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7432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0480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2004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5908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7432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0480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2004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Isosceles Triangle 16"/>
              <p:cNvSpPr/>
              <p:nvPr/>
            </p:nvSpPr>
            <p:spPr>
              <a:xfrm rot="10800000">
                <a:off x="2819400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 rot="10800000">
                <a:off x="2971801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" name="Group 35"/>
          <p:cNvGrpSpPr/>
          <p:nvPr/>
        </p:nvGrpSpPr>
        <p:grpSpPr>
          <a:xfrm>
            <a:off x="381000" y="3581400"/>
            <a:ext cx="3657600" cy="1676400"/>
            <a:chOff x="1447800" y="2895600"/>
            <a:chExt cx="3657600" cy="1676400"/>
          </a:xfrm>
          <a:scene3d>
            <a:camera prst="orthographicFront">
              <a:rot lat="0" lon="10799999" rev="0"/>
            </a:camera>
            <a:lightRig rig="threePt" dir="t"/>
          </a:scene3d>
        </p:grpSpPr>
        <p:grpSp>
          <p:nvGrpSpPr>
            <p:cNvPr id="7" name="Group 150"/>
            <p:cNvGrpSpPr/>
            <p:nvPr/>
          </p:nvGrpSpPr>
          <p:grpSpPr>
            <a:xfrm>
              <a:off x="1447800" y="2895600"/>
              <a:ext cx="3657600" cy="1524000"/>
              <a:chOff x="1447800" y="2895600"/>
              <a:chExt cx="3657600" cy="152400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flipH="1" flipV="1">
                <a:off x="1981200" y="3962400"/>
                <a:ext cx="3810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V="1">
                <a:off x="19812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H="1" flipV="1">
                <a:off x="1905000" y="3657600"/>
                <a:ext cx="533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 flipV="1">
                <a:off x="1905000" y="3352800"/>
                <a:ext cx="457200" cy="31322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Cube 53"/>
              <p:cNvSpPr/>
              <p:nvPr/>
            </p:nvSpPr>
            <p:spPr>
              <a:xfrm>
                <a:off x="2286000" y="2895600"/>
                <a:ext cx="1905000" cy="1524000"/>
              </a:xfrm>
              <a:prstGeom prst="cube">
                <a:avLst>
                  <a:gd name="adj" fmla="val 14263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flipH="1">
                <a:off x="4114800" y="3962400"/>
                <a:ext cx="381000" cy="80772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0386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H="1">
                <a:off x="4114800" y="3657600"/>
                <a:ext cx="457200" cy="2286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H="1">
                <a:off x="4114800" y="3352800"/>
                <a:ext cx="533400" cy="3810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>
                <a:off x="14478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H="1">
                <a:off x="1524000" y="3657600"/>
                <a:ext cx="3810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1676400" y="3962400"/>
                <a:ext cx="3048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18288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 flipV="1">
                <a:off x="46482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4572000" y="3657600"/>
                <a:ext cx="3048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H="1" flipV="1">
                <a:off x="4495800" y="3962400"/>
                <a:ext cx="2286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 flipV="1">
                <a:off x="43434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149"/>
            <p:cNvGrpSpPr/>
            <p:nvPr/>
          </p:nvGrpSpPr>
          <p:grpSpPr>
            <a:xfrm>
              <a:off x="2514600" y="3733800"/>
              <a:ext cx="990600" cy="838200"/>
              <a:chOff x="2514600" y="3733800"/>
              <a:chExt cx="990600" cy="838200"/>
            </a:xfrm>
          </p:grpSpPr>
          <p:sp>
            <p:nvSpPr>
              <p:cNvPr id="39" name="Cube 38"/>
              <p:cNvSpPr/>
              <p:nvPr/>
            </p:nvSpPr>
            <p:spPr>
              <a:xfrm>
                <a:off x="2514600" y="3733800"/>
                <a:ext cx="990600" cy="838200"/>
              </a:xfrm>
              <a:prstGeom prst="cube">
                <a:avLst>
                  <a:gd name="adj" fmla="val 11105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5908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7432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0480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2004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5908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7432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0480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2004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Isosceles Triangle 47"/>
              <p:cNvSpPr/>
              <p:nvPr/>
            </p:nvSpPr>
            <p:spPr>
              <a:xfrm rot="10800000">
                <a:off x="2819400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Isosceles Triangle 48"/>
              <p:cNvSpPr/>
              <p:nvPr/>
            </p:nvSpPr>
            <p:spPr>
              <a:xfrm rot="10800000">
                <a:off x="2971801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8" name="TextBox 67"/>
          <p:cNvSpPr txBox="1"/>
          <p:nvPr/>
        </p:nvSpPr>
        <p:spPr>
          <a:xfrm>
            <a:off x="1828800" y="3886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SPC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Title 4"/>
          <p:cNvSpPr txBox="1">
            <a:spLocks/>
          </p:cNvSpPr>
          <p:nvPr/>
        </p:nvSpPr>
        <p:spPr>
          <a:xfrm>
            <a:off x="1371600" y="0"/>
            <a:ext cx="75438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Two Types of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SPider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5181600" y="2971800"/>
            <a:ext cx="3657600" cy="1676400"/>
            <a:chOff x="2590800" y="3581400"/>
            <a:chExt cx="3657600" cy="1676400"/>
          </a:xfrm>
        </p:grpSpPr>
        <p:grpSp>
          <p:nvGrpSpPr>
            <p:cNvPr id="6" name="Group 150"/>
            <p:cNvGrpSpPr/>
            <p:nvPr/>
          </p:nvGrpSpPr>
          <p:grpSpPr>
            <a:xfrm>
              <a:off x="2590800" y="3581400"/>
              <a:ext cx="3657600" cy="1524000"/>
              <a:chOff x="1447800" y="2895600"/>
              <a:chExt cx="3657600" cy="15240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H="1" flipV="1">
                <a:off x="1981200" y="3962400"/>
                <a:ext cx="3810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19812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 flipV="1">
                <a:off x="1905000" y="3657600"/>
                <a:ext cx="533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 flipV="1">
                <a:off x="1905000" y="3352800"/>
                <a:ext cx="457200" cy="31322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ube 22"/>
              <p:cNvSpPr/>
              <p:nvPr/>
            </p:nvSpPr>
            <p:spPr>
              <a:xfrm>
                <a:off x="2286000" y="2895600"/>
                <a:ext cx="1905000" cy="1524000"/>
              </a:xfrm>
              <a:prstGeom prst="cube">
                <a:avLst>
                  <a:gd name="adj" fmla="val 14263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SPS</a:t>
                </a:r>
                <a:endParaRPr lang="en-US" dirty="0" smtClean="0"/>
              </a:p>
              <a:p>
                <a:pPr algn="ctr"/>
                <a:endParaRPr lang="en-US" dirty="0" smtClean="0"/>
              </a:p>
              <a:p>
                <a:pPr algn="ctr"/>
                <a:endParaRPr lang="en-US" dirty="0" smtClean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flipH="1">
                <a:off x="4114800" y="3962400"/>
                <a:ext cx="381000" cy="80772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40386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4114800" y="3657600"/>
                <a:ext cx="457200" cy="2286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4114800" y="3352800"/>
                <a:ext cx="533400" cy="3810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14478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1524000" y="3657600"/>
                <a:ext cx="3810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1676400" y="3962400"/>
                <a:ext cx="3048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18288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 flipV="1">
                <a:off x="46482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 flipV="1">
                <a:off x="4572000" y="3657600"/>
                <a:ext cx="3048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 flipV="1">
                <a:off x="4495800" y="3962400"/>
                <a:ext cx="2286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 flipV="1">
                <a:off x="43434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149"/>
            <p:cNvGrpSpPr/>
            <p:nvPr/>
          </p:nvGrpSpPr>
          <p:grpSpPr>
            <a:xfrm>
              <a:off x="3657600" y="4419600"/>
              <a:ext cx="990600" cy="838200"/>
              <a:chOff x="2514600" y="3733800"/>
              <a:chExt cx="990600" cy="838200"/>
            </a:xfrm>
          </p:grpSpPr>
          <p:sp>
            <p:nvSpPr>
              <p:cNvPr id="8" name="Cube 7"/>
              <p:cNvSpPr/>
              <p:nvPr/>
            </p:nvSpPr>
            <p:spPr>
              <a:xfrm>
                <a:off x="2514600" y="3733800"/>
                <a:ext cx="990600" cy="838200"/>
              </a:xfrm>
              <a:prstGeom prst="cube">
                <a:avLst>
                  <a:gd name="adj" fmla="val 11105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5908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7432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0480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2004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5908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7432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0480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2004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Isosceles Triangle 16"/>
              <p:cNvSpPr/>
              <p:nvPr/>
            </p:nvSpPr>
            <p:spPr>
              <a:xfrm rot="10800000">
                <a:off x="2819400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 rot="10800000">
                <a:off x="2971801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76200" y="3352800"/>
            <a:ext cx="3657600" cy="1676400"/>
            <a:chOff x="1447800" y="2895600"/>
            <a:chExt cx="3657600" cy="1676400"/>
          </a:xfrm>
          <a:scene3d>
            <a:camera prst="orthographicFront">
              <a:rot lat="0" lon="10799999" rev="0"/>
            </a:camera>
            <a:lightRig rig="threePt" dir="t"/>
          </a:scene3d>
        </p:grpSpPr>
        <p:grpSp>
          <p:nvGrpSpPr>
            <p:cNvPr id="37" name="Group 150"/>
            <p:cNvGrpSpPr/>
            <p:nvPr/>
          </p:nvGrpSpPr>
          <p:grpSpPr>
            <a:xfrm>
              <a:off x="1447800" y="2895600"/>
              <a:ext cx="3657600" cy="1524000"/>
              <a:chOff x="1447800" y="2895600"/>
              <a:chExt cx="3657600" cy="152400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flipH="1" flipV="1">
                <a:off x="1981200" y="3962400"/>
                <a:ext cx="3810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V="1">
                <a:off x="19812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H="1" flipV="1">
                <a:off x="1905000" y="3657600"/>
                <a:ext cx="533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H="1" flipV="1">
                <a:off x="1905000" y="3352800"/>
                <a:ext cx="457200" cy="31322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Cube 53"/>
              <p:cNvSpPr/>
              <p:nvPr/>
            </p:nvSpPr>
            <p:spPr>
              <a:xfrm>
                <a:off x="2286000" y="2895600"/>
                <a:ext cx="1905000" cy="1524000"/>
              </a:xfrm>
              <a:prstGeom prst="cube">
                <a:avLst>
                  <a:gd name="adj" fmla="val 14263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flipH="1">
                <a:off x="4114800" y="3962400"/>
                <a:ext cx="381000" cy="80772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038600" y="4191000"/>
                <a:ext cx="304800" cy="76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H="1">
                <a:off x="4114800" y="3657600"/>
                <a:ext cx="457200" cy="2286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H="1">
                <a:off x="4114800" y="3352800"/>
                <a:ext cx="533400" cy="3810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>
                <a:off x="14478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H="1">
                <a:off x="1524000" y="3657600"/>
                <a:ext cx="3810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1676400" y="3962400"/>
                <a:ext cx="3048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18288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 flipV="1">
                <a:off x="4648200" y="3352800"/>
                <a:ext cx="4572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4572000" y="3657600"/>
                <a:ext cx="304800" cy="4572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H="1" flipV="1">
                <a:off x="4495800" y="3962400"/>
                <a:ext cx="228600" cy="3048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 flipV="1">
                <a:off x="4343400" y="4267200"/>
                <a:ext cx="152400" cy="15240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50800" dist="50800" dir="5400000" algn="ctr" rotWithShape="0">
                  <a:schemeClr val="tx1">
                    <a:lumMod val="95000"/>
                    <a:lumOff val="5000"/>
                  </a:scheme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149"/>
            <p:cNvGrpSpPr/>
            <p:nvPr/>
          </p:nvGrpSpPr>
          <p:grpSpPr>
            <a:xfrm>
              <a:off x="2514600" y="3733800"/>
              <a:ext cx="990600" cy="838200"/>
              <a:chOff x="2514600" y="3733800"/>
              <a:chExt cx="990600" cy="838200"/>
            </a:xfrm>
          </p:grpSpPr>
          <p:sp>
            <p:nvSpPr>
              <p:cNvPr id="39" name="Cube 38"/>
              <p:cNvSpPr/>
              <p:nvPr/>
            </p:nvSpPr>
            <p:spPr>
              <a:xfrm>
                <a:off x="2514600" y="3733800"/>
                <a:ext cx="990600" cy="838200"/>
              </a:xfrm>
              <a:prstGeom prst="cube">
                <a:avLst>
                  <a:gd name="adj" fmla="val 11105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5908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7432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048000" y="39624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200400" y="38862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5908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7432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048000" y="41148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200400" y="4038600"/>
                <a:ext cx="76200" cy="762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Isosceles Triangle 47"/>
              <p:cNvSpPr/>
              <p:nvPr/>
            </p:nvSpPr>
            <p:spPr>
              <a:xfrm rot="10800000">
                <a:off x="2819400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Isosceles Triangle 48"/>
              <p:cNvSpPr/>
              <p:nvPr/>
            </p:nvSpPr>
            <p:spPr>
              <a:xfrm rot="10800000">
                <a:off x="2971801" y="4419600"/>
                <a:ext cx="76200" cy="76200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8" name="TextBox 67"/>
          <p:cNvSpPr txBox="1"/>
          <p:nvPr/>
        </p:nvSpPr>
        <p:spPr>
          <a:xfrm>
            <a:off x="1524000" y="3657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SPC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Oval Callout 68"/>
          <p:cNvSpPr/>
          <p:nvPr/>
        </p:nvSpPr>
        <p:spPr>
          <a:xfrm>
            <a:off x="1295400" y="1524000"/>
            <a:ext cx="2590800" cy="1447800"/>
          </a:xfrm>
          <a:prstGeom prst="wedgeEllipseCallout">
            <a:avLst>
              <a:gd name="adj1" fmla="val -10207"/>
              <a:gd name="adj2" fmla="val 66988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you have anything NEW for me?</a:t>
            </a:r>
            <a:endParaRPr lang="en-US" dirty="0"/>
          </a:p>
        </p:txBody>
      </p:sp>
      <p:sp>
        <p:nvSpPr>
          <p:cNvPr id="70" name="Oval Callout 69"/>
          <p:cNvSpPr/>
          <p:nvPr/>
        </p:nvSpPr>
        <p:spPr>
          <a:xfrm>
            <a:off x="4038600" y="1828800"/>
            <a:ext cx="1905000" cy="1295400"/>
          </a:xfrm>
          <a:prstGeom prst="wedgeEllipseCallout">
            <a:avLst>
              <a:gd name="adj1" fmla="val 50369"/>
              <a:gd name="adj2" fmla="val 46268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Yes!  Here are your Requested files. </a:t>
            </a:r>
            <a:endParaRPr lang="en-US" dirty="0"/>
          </a:p>
        </p:txBody>
      </p:sp>
      <p:sp>
        <p:nvSpPr>
          <p:cNvPr id="71" name="Parallelogram 70"/>
          <p:cNvSpPr/>
          <p:nvPr/>
        </p:nvSpPr>
        <p:spPr>
          <a:xfrm>
            <a:off x="2819400" y="4267200"/>
            <a:ext cx="1219200" cy="990600"/>
          </a:xfrm>
          <a:prstGeom prst="parallelogram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i="1" dirty="0" smtClean="0">
                <a:solidFill>
                  <a:schemeClr val="tx1"/>
                </a:solidFill>
              </a:rPr>
              <a:t>   GER/GECONS   37N 100W   last= 18:15z</a:t>
            </a:r>
          </a:p>
          <a:p>
            <a:pPr algn="ctr"/>
            <a:endParaRPr lang="en-US" sz="800" dirty="0" smtClean="0">
              <a:solidFill>
                <a:schemeClr val="tx1"/>
              </a:solidFill>
            </a:endParaRPr>
          </a:p>
          <a:p>
            <a:pPr algn="ctr"/>
            <a:r>
              <a:rPr lang="en-US" sz="800" i="1" dirty="0" smtClean="0">
                <a:solidFill>
                  <a:schemeClr val="tx1"/>
                </a:solidFill>
              </a:rPr>
              <a:t>MTS/VOLASH</a:t>
            </a:r>
          </a:p>
          <a:p>
            <a:pPr algn="ctr"/>
            <a:r>
              <a:rPr lang="en-US" sz="800" i="1" dirty="0" smtClean="0">
                <a:solidFill>
                  <a:schemeClr val="tx1"/>
                </a:solidFill>
              </a:rPr>
              <a:t>16.5N 145E</a:t>
            </a:r>
          </a:p>
          <a:p>
            <a:pPr algn="ctr"/>
            <a:r>
              <a:rPr lang="en-US" sz="800" i="1" dirty="0" smtClean="0">
                <a:solidFill>
                  <a:schemeClr val="tx1"/>
                </a:solidFill>
              </a:rPr>
              <a:t>Last= 17:32z</a:t>
            </a:r>
          </a:p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 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096000" y="762000"/>
            <a:ext cx="2895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Spider Server Database: </a:t>
            </a:r>
            <a:r>
              <a:rPr lang="en-US" dirty="0" smtClean="0"/>
              <a:t>  </a:t>
            </a:r>
          </a:p>
          <a:p>
            <a:pPr algn="ctr"/>
            <a:r>
              <a:rPr lang="en-US" u="sng" dirty="0" smtClean="0"/>
              <a:t>Dataset </a:t>
            </a:r>
            <a:r>
              <a:rPr lang="en-US" dirty="0" smtClean="0"/>
              <a:t>                 </a:t>
            </a:r>
            <a:r>
              <a:rPr lang="en-US" u="sng" dirty="0" smtClean="0"/>
              <a:t>Last Image</a:t>
            </a:r>
          </a:p>
          <a:p>
            <a:pPr algn="ctr"/>
            <a:endParaRPr lang="en-US" sz="800" u="sng" dirty="0" smtClean="0"/>
          </a:p>
          <a:p>
            <a:r>
              <a:rPr lang="en-US" sz="1100" dirty="0" smtClean="0">
                <a:solidFill>
                  <a:schemeClr val="bg1"/>
                </a:solidFill>
              </a:rPr>
              <a:t>GER/GENHEM</a:t>
            </a:r>
            <a:r>
              <a:rPr lang="en-US" sz="1100" dirty="0" smtClean="0"/>
              <a:t>		         18:15Z</a:t>
            </a:r>
          </a:p>
          <a:p>
            <a:r>
              <a:rPr lang="en-US" sz="1100" dirty="0" smtClean="0"/>
              <a:t>GER/GECONS		         18:32Z</a:t>
            </a:r>
          </a:p>
          <a:p>
            <a:r>
              <a:rPr lang="en-US" sz="1100" dirty="0" smtClean="0"/>
              <a:t>GER/GESHEM		         18:22Z</a:t>
            </a:r>
          </a:p>
          <a:p>
            <a:r>
              <a:rPr lang="en-US" sz="1100" dirty="0" smtClean="0"/>
              <a:t>GWR/GWPACU                                       18:15Z</a:t>
            </a:r>
          </a:p>
          <a:p>
            <a:r>
              <a:rPr lang="en-US" sz="1100" dirty="0" smtClean="0"/>
              <a:t>MTS/MTGLOB		         18:32Z</a:t>
            </a:r>
          </a:p>
          <a:p>
            <a:r>
              <a:rPr lang="en-US" sz="1100" dirty="0" smtClean="0"/>
              <a:t>MTS/VOLASH                                          18:32Z</a:t>
            </a:r>
            <a:endParaRPr lang="en-US" sz="1100" dirty="0"/>
          </a:p>
        </p:txBody>
      </p:sp>
      <p:pic>
        <p:nvPicPr>
          <p:cNvPr id="77" name="Picture 76" descr="Anatahan_TMO_2005095_lr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4191000"/>
            <a:ext cx="801803" cy="567471"/>
          </a:xfrm>
          <a:prstGeom prst="rect">
            <a:avLst/>
          </a:prstGeom>
        </p:spPr>
      </p:pic>
      <p:pic>
        <p:nvPicPr>
          <p:cNvPr id="75" name="Picture 74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4495800"/>
            <a:ext cx="724833" cy="542925"/>
          </a:xfrm>
          <a:prstGeom prst="rect">
            <a:avLst/>
          </a:prstGeom>
        </p:spPr>
      </p:pic>
      <p:sp>
        <p:nvSpPr>
          <p:cNvPr id="78" name="Title 4"/>
          <p:cNvSpPr txBox="1">
            <a:spLocks/>
          </p:cNvSpPr>
          <p:nvPr/>
        </p:nvSpPr>
        <p:spPr>
          <a:xfrm>
            <a:off x="1371600" y="152400"/>
            <a:ext cx="4572000" cy="990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SPC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CYcle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“Handshake” w/SPS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SPS Commands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200" y="1219200"/>
            <a:ext cx="8991600" cy="42973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Install  - </a:t>
            </a:r>
            <a:r>
              <a:rPr lang="en-US" sz="2400" dirty="0" smtClean="0"/>
              <a:t>Initializes server’s database &amp; creates Availability File</a:t>
            </a:r>
          </a:p>
          <a:p>
            <a:endParaRPr lang="en-US" sz="1100" dirty="0" smtClean="0"/>
          </a:p>
          <a:p>
            <a:r>
              <a:rPr lang="en-US" dirty="0" smtClean="0"/>
              <a:t>Create  - </a:t>
            </a:r>
            <a:r>
              <a:rPr lang="en-US" sz="2400" dirty="0" smtClean="0"/>
              <a:t>Provides the initial parameters of hosted dataset(s) on a server </a:t>
            </a:r>
          </a:p>
          <a:p>
            <a:r>
              <a:rPr lang="en-US" dirty="0" smtClean="0"/>
              <a:t>Set        - </a:t>
            </a:r>
            <a:r>
              <a:rPr lang="en-US" sz="2400" dirty="0" smtClean="0"/>
              <a:t>Updates the parameters when needed of dataset(s)</a:t>
            </a:r>
          </a:p>
          <a:p>
            <a:r>
              <a:rPr lang="en-US" dirty="0" smtClean="0"/>
              <a:t>Invoke  - </a:t>
            </a:r>
            <a:r>
              <a:rPr lang="en-US" sz="2200" dirty="0" smtClean="0"/>
              <a:t>Compares and updates corresponding information in the Availability 	File when there is a match.  Typically, command is embedded at the end of a 	product generation script to notify Availability File of the new image/file.</a:t>
            </a:r>
            <a:endParaRPr lang="en-US" dirty="0" smtClean="0"/>
          </a:p>
          <a:p>
            <a:r>
              <a:rPr lang="en-US" dirty="0" smtClean="0"/>
              <a:t>List	     - </a:t>
            </a:r>
            <a:r>
              <a:rPr lang="en-US" sz="2400" dirty="0" smtClean="0"/>
              <a:t>Provides list of each instance in Availability File </a:t>
            </a:r>
          </a:p>
          <a:p>
            <a:r>
              <a:rPr lang="en-US" dirty="0" smtClean="0"/>
              <a:t>Suspend  -  </a:t>
            </a:r>
            <a:r>
              <a:rPr lang="en-US" sz="2400" dirty="0" smtClean="0"/>
              <a:t>Changes status of entry to suspend</a:t>
            </a:r>
          </a:p>
          <a:p>
            <a:r>
              <a:rPr lang="en-US" dirty="0" smtClean="0"/>
              <a:t>Release  -  </a:t>
            </a:r>
            <a:r>
              <a:rPr lang="en-US" sz="2400" dirty="0" smtClean="0"/>
              <a:t>Changes status of entry to active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SPS Create/Set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191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600" dirty="0" smtClean="0"/>
              <a:t>Provides the initial (create) or changes to (set) parameters of hosted dataset(s) on a particular server     </a:t>
            </a:r>
          </a:p>
          <a:p>
            <a:pPr>
              <a:buNone/>
            </a:pPr>
            <a:r>
              <a:rPr lang="en-US" sz="2900" dirty="0" smtClean="0"/>
              <a:t>	</a:t>
            </a:r>
          </a:p>
          <a:p>
            <a:r>
              <a:rPr lang="en-US" sz="3300" dirty="0" smtClean="0"/>
              <a:t>RANGE  </a:t>
            </a:r>
            <a:r>
              <a:rPr lang="en-US" sz="2900" dirty="0" smtClean="0"/>
              <a:t>- Beginning and ending file range</a:t>
            </a:r>
            <a:endParaRPr lang="en-US" sz="3300" dirty="0" smtClean="0"/>
          </a:p>
          <a:p>
            <a:r>
              <a:rPr lang="en-US" sz="3300" dirty="0" smtClean="0"/>
              <a:t>MACH  </a:t>
            </a:r>
            <a:r>
              <a:rPr lang="en-US" sz="2900" dirty="0" smtClean="0"/>
              <a:t>- Machine name</a:t>
            </a:r>
            <a:endParaRPr lang="en-US" sz="3300" dirty="0" smtClean="0"/>
          </a:p>
          <a:p>
            <a:r>
              <a:rPr lang="en-US" sz="3300" dirty="0" smtClean="0"/>
              <a:t>GROUP  </a:t>
            </a:r>
            <a:r>
              <a:rPr lang="en-US" sz="2900" dirty="0" smtClean="0"/>
              <a:t>- Name of the ADDE group  (for organization purposes, part of the dataset name) </a:t>
            </a:r>
            <a:endParaRPr lang="en-US" sz="2500" dirty="0" smtClean="0"/>
          </a:p>
          <a:p>
            <a:r>
              <a:rPr lang="en-US" sz="3300" dirty="0" smtClean="0"/>
              <a:t>NAME  </a:t>
            </a:r>
            <a:r>
              <a:rPr lang="en-US" sz="2900" dirty="0" smtClean="0"/>
              <a:t>- ADDE name or descriptor (other portion of dataset name)</a:t>
            </a:r>
            <a:endParaRPr lang="en-US" sz="3300" dirty="0" smtClean="0"/>
          </a:p>
          <a:p>
            <a:r>
              <a:rPr lang="en-US" sz="3300" dirty="0" smtClean="0"/>
              <a:t>SOURCE </a:t>
            </a:r>
            <a:r>
              <a:rPr lang="en-US" sz="2900" dirty="0" smtClean="0"/>
              <a:t>- Name of the satellite or data/product origin</a:t>
            </a:r>
            <a:endParaRPr lang="en-US" sz="3300" dirty="0" smtClean="0"/>
          </a:p>
          <a:p>
            <a:r>
              <a:rPr lang="en-US" sz="3300" dirty="0" smtClean="0"/>
              <a:t>SATE </a:t>
            </a:r>
            <a:r>
              <a:rPr lang="en-US" sz="2900" dirty="0" smtClean="0"/>
              <a:t> - Set to same as SOURCE (for backward </a:t>
            </a:r>
            <a:r>
              <a:rPr lang="en-US" sz="2900" dirty="0" err="1" smtClean="0"/>
              <a:t>campatibility</a:t>
            </a:r>
            <a:r>
              <a:rPr lang="en-US" sz="2900" dirty="0" smtClean="0"/>
              <a:t>)</a:t>
            </a:r>
            <a:endParaRPr lang="en-US" sz="3300" dirty="0" smtClean="0"/>
          </a:p>
          <a:p>
            <a:r>
              <a:rPr lang="en-US" sz="3300" dirty="0" smtClean="0"/>
              <a:t>RES </a:t>
            </a:r>
            <a:r>
              <a:rPr lang="en-US" sz="2900" dirty="0" smtClean="0"/>
              <a:t> - Image Resolution </a:t>
            </a:r>
            <a:endParaRPr lang="en-US" sz="3300" dirty="0" smtClean="0"/>
          </a:p>
          <a:p>
            <a:r>
              <a:rPr lang="en-US" sz="3300" dirty="0" smtClean="0"/>
              <a:t>SCAN </a:t>
            </a:r>
            <a:r>
              <a:rPr lang="en-US" sz="2900" dirty="0" smtClean="0"/>
              <a:t>- Amount of Scan lines for the  particular AREA file</a:t>
            </a:r>
            <a:endParaRPr lang="en-US" sz="3300" dirty="0" smtClean="0"/>
          </a:p>
          <a:p>
            <a:r>
              <a:rPr lang="en-US" sz="3300" dirty="0" smtClean="0"/>
              <a:t>EOF  </a:t>
            </a:r>
            <a:r>
              <a:rPr lang="en-US" sz="2900" dirty="0" smtClean="0"/>
              <a:t>- End of File Flag for an AREA file </a:t>
            </a:r>
            <a:endParaRPr lang="en-US" sz="3300" dirty="0" smtClean="0"/>
          </a:p>
          <a:p>
            <a:r>
              <a:rPr lang="en-US" sz="3300" dirty="0" smtClean="0"/>
              <a:t>STATUS  </a:t>
            </a:r>
            <a:r>
              <a:rPr lang="en-US" sz="2900" dirty="0" smtClean="0"/>
              <a:t>- State of the loop; Active or Suspended</a:t>
            </a:r>
            <a:endParaRPr lang="en-US" sz="3300" dirty="0" smtClean="0"/>
          </a:p>
          <a:p>
            <a:r>
              <a:rPr lang="en-US" sz="3300" dirty="0" smtClean="0"/>
              <a:t>FNAME  </a:t>
            </a:r>
            <a:r>
              <a:rPr lang="en-US" sz="2900" dirty="0" smtClean="0"/>
              <a:t>- File name of TEXT type document</a:t>
            </a:r>
            <a:endParaRPr lang="en-US" sz="3300" dirty="0" smtClean="0"/>
          </a:p>
          <a:p>
            <a:r>
              <a:rPr lang="en-US" sz="3300" dirty="0" smtClean="0"/>
              <a:t>FPATH  </a:t>
            </a:r>
            <a:r>
              <a:rPr lang="en-US" sz="2900" dirty="0" smtClean="0"/>
              <a:t>- Path for the files in the dataset </a:t>
            </a:r>
            <a:endParaRPr lang="en-US" sz="3300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914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SPS LIST Example – “Availability File”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929819"/>
            <a:ext cx="7467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***** Server Records Listing: Record 1 -- 120 ***********************</a:t>
            </a:r>
          </a:p>
          <a:p>
            <a:r>
              <a:rPr lang="en-US" sz="1200" dirty="0" smtClean="0"/>
              <a:t>------------------------------------------------------------------------------------------------------------</a:t>
            </a:r>
          </a:p>
          <a:p>
            <a:r>
              <a:rPr lang="en-US" sz="1200" dirty="0" smtClean="0"/>
              <a:t># STA BAREA EAREA CAREA   DATE   TIME   SCAN  EOF RES  SRC   GRP     ADDE</a:t>
            </a:r>
          </a:p>
          <a:p>
            <a:r>
              <a:rPr lang="en-US" sz="1200" dirty="0" smtClean="0"/>
              <a:t>------------------------------------------------------------------------------------------------------------</a:t>
            </a:r>
          </a:p>
          <a:p>
            <a:r>
              <a:rPr lang="en-US" sz="1200" dirty="0" smtClean="0"/>
              <a:t>  4   A  5000  5049   5006   2012121  123000	100    0      0    RDA  DPD   1KMBREF</a:t>
            </a:r>
          </a:p>
          <a:p>
            <a:r>
              <a:rPr lang="nb-NO" sz="1200" dirty="0" smtClean="0"/>
              <a:t>11  A     100    123     110   2012101  142000 	100    0      1              DPD   GA-SDPI-CTPX</a:t>
            </a:r>
          </a:p>
          <a:p>
            <a:r>
              <a:rPr lang="nb-NO" sz="1200" dirty="0" smtClean="0"/>
              <a:t>12  A     200    223     210   2012101  142000 	100    0      1              DPD   GA-SDPI-LIX</a:t>
            </a:r>
          </a:p>
          <a:p>
            <a:r>
              <a:rPr lang="nb-NO" sz="1200" dirty="0" smtClean="0"/>
              <a:t>13  A     300    323     310   2012101  142000 	100    0      1              DPD   GA-SDPI-PWX</a:t>
            </a:r>
          </a:p>
          <a:p>
            <a:r>
              <a:rPr lang="nb-NO" sz="1200" dirty="0" smtClean="0"/>
              <a:t>14  A     400    423     410   2012101  142000 	100    0      1              DPD   GA-SDPI-SKX</a:t>
            </a:r>
          </a:p>
          <a:p>
            <a:r>
              <a:rPr lang="sv-SE" sz="1200" dirty="0" smtClean="0"/>
              <a:t>15  A     150    173     158   2012101  144600 	100    0      1              DPD   GE-SDPI-CTPX</a:t>
            </a:r>
          </a:p>
          <a:p>
            <a:r>
              <a:rPr lang="sv-SE" sz="1200" dirty="0" smtClean="0"/>
              <a:t>16  A     250    273     258   2012101  144600 	100    0      1              DPD   GE-SDPI-LIX</a:t>
            </a:r>
          </a:p>
          <a:p>
            <a:r>
              <a:rPr lang="sv-SE" sz="1200" dirty="0" smtClean="0"/>
              <a:t>17  A     350    373     369   2012101  144600 	100    0      1              DPD   GE-SDPI-PWX</a:t>
            </a:r>
          </a:p>
          <a:p>
            <a:r>
              <a:rPr lang="sv-SE" sz="1200" dirty="0" smtClean="0"/>
              <a:t>18  A     450    473     459   2012101  144600 	100    0      1              DPD   GE-SDPI-SKX</a:t>
            </a:r>
          </a:p>
          <a:p>
            <a:r>
              <a:rPr lang="en-US" sz="1200" dirty="0" smtClean="0"/>
              <a:t>19  A     500    523     522   2012101  140100 	100    0      1              DPD   GW-SDPI-CTPX</a:t>
            </a:r>
          </a:p>
          <a:p>
            <a:r>
              <a:rPr lang="pl-PL" sz="1200" dirty="0" smtClean="0"/>
              <a:t>20  A  </a:t>
            </a:r>
            <a:r>
              <a:rPr lang="en-US" sz="1200" dirty="0" smtClean="0"/>
              <a:t>   </a:t>
            </a:r>
            <a:r>
              <a:rPr lang="pl-PL" sz="1200" dirty="0" smtClean="0"/>
              <a:t>600   </a:t>
            </a:r>
            <a:r>
              <a:rPr lang="en-US" sz="1200" dirty="0" smtClean="0"/>
              <a:t> </a:t>
            </a:r>
            <a:r>
              <a:rPr lang="pl-PL" sz="1200" dirty="0" smtClean="0"/>
              <a:t>623   </a:t>
            </a:r>
            <a:r>
              <a:rPr lang="en-US" sz="1200" dirty="0" smtClean="0"/>
              <a:t>  </a:t>
            </a:r>
            <a:r>
              <a:rPr lang="pl-PL" sz="1200" dirty="0" smtClean="0"/>
              <a:t>620   2012101 </a:t>
            </a:r>
            <a:r>
              <a:rPr lang="en-US" sz="1200" dirty="0" smtClean="0"/>
              <a:t> </a:t>
            </a:r>
            <a:r>
              <a:rPr lang="pl-PL" sz="1200" dirty="0" smtClean="0"/>
              <a:t>140100 </a:t>
            </a:r>
            <a:r>
              <a:rPr lang="en-US" sz="1200" dirty="0" smtClean="0"/>
              <a:t>	</a:t>
            </a:r>
            <a:r>
              <a:rPr lang="pl-PL" sz="1200" dirty="0" smtClean="0"/>
              <a:t>100    0   </a:t>
            </a:r>
            <a:r>
              <a:rPr lang="en-US" sz="1200" dirty="0" smtClean="0"/>
              <a:t>   </a:t>
            </a:r>
            <a:r>
              <a:rPr lang="pl-PL" sz="1200" dirty="0" smtClean="0"/>
              <a:t>1         </a:t>
            </a:r>
            <a:r>
              <a:rPr lang="en-US" sz="1200" dirty="0" smtClean="0"/>
              <a:t>     </a:t>
            </a:r>
            <a:r>
              <a:rPr lang="pl-PL" sz="1200" dirty="0" smtClean="0"/>
              <a:t>DPD </a:t>
            </a:r>
            <a:r>
              <a:rPr lang="en-US" sz="1200" dirty="0" smtClean="0"/>
              <a:t>  </a:t>
            </a:r>
            <a:r>
              <a:rPr lang="pl-PL" sz="1200" dirty="0" smtClean="0"/>
              <a:t>GW-SDPI-LIX</a:t>
            </a:r>
          </a:p>
          <a:p>
            <a:r>
              <a:rPr lang="pl-PL" sz="1200" dirty="0" smtClean="0"/>
              <a:t>21  A  </a:t>
            </a:r>
            <a:r>
              <a:rPr lang="en-US" sz="1200" dirty="0" smtClean="0"/>
              <a:t>   </a:t>
            </a:r>
            <a:r>
              <a:rPr lang="pl-PL" sz="1200" dirty="0" smtClean="0"/>
              <a:t>700  </a:t>
            </a:r>
            <a:r>
              <a:rPr lang="en-US" sz="1200" dirty="0" smtClean="0"/>
              <a:t> </a:t>
            </a:r>
            <a:r>
              <a:rPr lang="pl-PL" sz="1200" dirty="0" smtClean="0"/>
              <a:t> 723   </a:t>
            </a:r>
            <a:r>
              <a:rPr lang="en-US" sz="1200" dirty="0" smtClean="0"/>
              <a:t>  </a:t>
            </a:r>
            <a:r>
              <a:rPr lang="pl-PL" sz="1200" dirty="0" smtClean="0"/>
              <a:t>704   2012101 </a:t>
            </a:r>
            <a:r>
              <a:rPr lang="en-US" sz="1200" dirty="0" smtClean="0"/>
              <a:t> </a:t>
            </a:r>
            <a:r>
              <a:rPr lang="pl-PL" sz="1200" dirty="0" smtClean="0"/>
              <a:t>140100 </a:t>
            </a:r>
            <a:r>
              <a:rPr lang="en-US" sz="1200" dirty="0" smtClean="0"/>
              <a:t>	</a:t>
            </a:r>
            <a:r>
              <a:rPr lang="pl-PL" sz="1200" dirty="0" smtClean="0"/>
              <a:t>100    0   </a:t>
            </a:r>
            <a:r>
              <a:rPr lang="en-US" sz="1200" dirty="0" smtClean="0"/>
              <a:t>   </a:t>
            </a:r>
            <a:r>
              <a:rPr lang="pl-PL" sz="1200" dirty="0" smtClean="0"/>
              <a:t>1         </a:t>
            </a:r>
            <a:r>
              <a:rPr lang="en-US" sz="1200" dirty="0" smtClean="0"/>
              <a:t>     </a:t>
            </a:r>
            <a:r>
              <a:rPr lang="pl-PL" sz="1200" dirty="0" smtClean="0"/>
              <a:t>DPD </a:t>
            </a:r>
            <a:r>
              <a:rPr lang="en-US" sz="1200" dirty="0" smtClean="0"/>
              <a:t>  </a:t>
            </a:r>
            <a:r>
              <a:rPr lang="pl-PL" sz="1200" dirty="0" smtClean="0"/>
              <a:t>GW-SDPI-PWX</a:t>
            </a:r>
          </a:p>
          <a:p>
            <a:r>
              <a:rPr lang="en-US" sz="1200" dirty="0" smtClean="0"/>
              <a:t>22  A     800    823     806   2012101  140100 	100    0      1              DPD   GW-SDPI-SKX</a:t>
            </a:r>
          </a:p>
          <a:p>
            <a:r>
              <a:rPr lang="en-US" sz="1200" dirty="0" smtClean="0"/>
              <a:t>23  A     550    573     569   2012101  142400 	100    0      1              DPD   GP-SDPI-CTPX</a:t>
            </a:r>
          </a:p>
          <a:p>
            <a:r>
              <a:rPr lang="en-US" sz="1200" dirty="0" smtClean="0"/>
              <a:t>24  A     650    673     654   2012101  142400 	100    0      1              DPD   GP-SDPI-LIX</a:t>
            </a:r>
          </a:p>
          <a:p>
            <a:r>
              <a:rPr lang="en-US" sz="1200" dirty="0" smtClean="0"/>
              <a:t>25  A     750    773     754   2012101  142400 	100    0      1              DPD   GP-SDPI-PWX</a:t>
            </a:r>
          </a:p>
          <a:p>
            <a:r>
              <a:rPr lang="en-US" sz="1200" dirty="0" smtClean="0"/>
              <a:t>26  A     850    873     854  2012101   142400 	100    0      1              DPD   GP-SDPI-SKX</a:t>
            </a:r>
          </a:p>
          <a:p>
            <a:r>
              <a:rPr lang="en-US" sz="1200" dirty="0" smtClean="0"/>
              <a:t>27  A  9100   9123  9109  2012101   140000 	100    0      1              DPD   SDPI-PWX</a:t>
            </a:r>
          </a:p>
          <a:p>
            <a:r>
              <a:rPr lang="en-US" sz="1200" dirty="0" smtClean="0"/>
              <a:t>28  A  9200   9223  9216  2012101   140000 	100    0      1              DPD   SDPI-LIX</a:t>
            </a:r>
          </a:p>
          <a:p>
            <a:r>
              <a:rPr lang="en-US" sz="1200" dirty="0" smtClean="0"/>
              <a:t>29  A  9300   9323  9320  2012101   140000 	100    0      1              DPD   SDPI-SKX</a:t>
            </a:r>
          </a:p>
          <a:p>
            <a:pPr marL="342900" indent="-342900"/>
            <a:r>
              <a:rPr lang="en-US" sz="1200" dirty="0" smtClean="0"/>
              <a:t>30  A  9400   9423  9415  2012101   140000 	100    0      1              DPD   SDPI-CTPX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1200" y="921127"/>
            <a:ext cx="3124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Variables Listed </a:t>
            </a:r>
          </a:p>
          <a:p>
            <a:endParaRPr lang="en-US" sz="800" b="1" u="sng" dirty="0" smtClean="0"/>
          </a:p>
          <a:p>
            <a:r>
              <a:rPr lang="en-US" sz="1600" b="1" u="sng" dirty="0" smtClean="0"/>
              <a:t>STA:</a:t>
            </a:r>
            <a:r>
              <a:rPr lang="en-US" sz="1600" dirty="0" smtClean="0"/>
              <a:t> Status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BAREA &amp; EAREA:</a:t>
            </a:r>
            <a:r>
              <a:rPr lang="en-US" sz="1600" dirty="0" smtClean="0"/>
              <a:t> Begin/End Areas on Server 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CAREA:</a:t>
            </a:r>
            <a:r>
              <a:rPr lang="en-US" sz="1600" dirty="0" smtClean="0"/>
              <a:t> Current Area to be created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DATE &amp; TIME:</a:t>
            </a:r>
            <a:r>
              <a:rPr lang="en-US" sz="1600" dirty="0" smtClean="0"/>
              <a:t> a bit obvious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SCAN:</a:t>
            </a:r>
            <a:r>
              <a:rPr lang="en-US" sz="1600" dirty="0" smtClean="0"/>
              <a:t>  # of lines on image 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EOF</a:t>
            </a:r>
            <a:r>
              <a:rPr lang="en-US" sz="1600" b="1" dirty="0" smtClean="0"/>
              <a:t>: </a:t>
            </a:r>
            <a:r>
              <a:rPr lang="en-US" sz="1600" dirty="0" smtClean="0"/>
              <a:t>End of File Flag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RES:</a:t>
            </a:r>
            <a:r>
              <a:rPr lang="en-US" sz="1600" b="1" dirty="0" smtClean="0"/>
              <a:t>  </a:t>
            </a:r>
            <a:r>
              <a:rPr lang="en-US" sz="1600" dirty="0" smtClean="0"/>
              <a:t>Resolution</a:t>
            </a:r>
          </a:p>
          <a:p>
            <a:r>
              <a:rPr lang="en-US" sz="1600" dirty="0" smtClean="0"/>
              <a:t>‘0’ denotes Magnification</a:t>
            </a:r>
          </a:p>
          <a:p>
            <a:endParaRPr lang="en-US" sz="800" dirty="0" smtClean="0"/>
          </a:p>
          <a:p>
            <a:r>
              <a:rPr lang="en-US" sz="1600" b="1" u="sng" dirty="0" smtClean="0"/>
              <a:t>GRP &amp; ADDE</a:t>
            </a:r>
            <a:r>
              <a:rPr lang="en-US" sz="1600" b="1" dirty="0" smtClean="0"/>
              <a:t>:  </a:t>
            </a:r>
            <a:r>
              <a:rPr lang="en-US" sz="1600" dirty="0" smtClean="0"/>
              <a:t>Dataset entry names called by SPC Cycle request</a:t>
            </a:r>
            <a:endParaRPr lang="en-US" sz="1600" b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SPC Commands </a:t>
            </a:r>
            <a:br>
              <a:rPr lang="en-US" dirty="0" smtClean="0"/>
            </a:br>
            <a:r>
              <a:rPr lang="en-US" sz="1600" dirty="0" smtClean="0"/>
              <a:t> One instance or less useful ones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200" y="1143000"/>
            <a:ext cx="89154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Install/Uninstall </a:t>
            </a:r>
            <a:r>
              <a:rPr lang="en-US" sz="2400" dirty="0" smtClean="0"/>
              <a:t>–</a:t>
            </a:r>
            <a:r>
              <a:rPr lang="en-US" sz="2600" dirty="0" smtClean="0"/>
              <a:t> </a:t>
            </a:r>
            <a:r>
              <a:rPr lang="en-US" sz="2400" dirty="0" smtClean="0"/>
              <a:t>Initializes/Removes client’s database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sz="2400" dirty="0" smtClean="0"/>
              <a:t>–</a:t>
            </a:r>
            <a:r>
              <a:rPr lang="en-US" dirty="0" smtClean="0"/>
              <a:t> </a:t>
            </a:r>
            <a:r>
              <a:rPr lang="en-US" sz="2400" dirty="0" smtClean="0"/>
              <a:t>Provides an image listing for the particular loop on the server</a:t>
            </a:r>
            <a:endParaRPr lang="en-US" sz="2600" dirty="0" smtClean="0"/>
          </a:p>
          <a:p>
            <a:r>
              <a:rPr lang="en-US" dirty="0" smtClean="0"/>
              <a:t>Delete </a:t>
            </a:r>
            <a:r>
              <a:rPr lang="en-US" sz="2400" dirty="0" smtClean="0"/>
              <a:t>–</a:t>
            </a:r>
            <a:r>
              <a:rPr lang="en-US" dirty="0" smtClean="0"/>
              <a:t> </a:t>
            </a:r>
            <a:r>
              <a:rPr lang="en-US" sz="2400" dirty="0" smtClean="0"/>
              <a:t>Deletes the requested loop from the client file</a:t>
            </a:r>
            <a:endParaRPr lang="en-US" dirty="0" smtClean="0"/>
          </a:p>
          <a:p>
            <a:r>
              <a:rPr lang="en-US" dirty="0" smtClean="0"/>
              <a:t>Stop </a:t>
            </a:r>
            <a:r>
              <a:rPr lang="en-US" sz="2400" dirty="0" smtClean="0"/>
              <a:t>–</a:t>
            </a:r>
            <a:r>
              <a:rPr lang="en-US" dirty="0" smtClean="0"/>
              <a:t> </a:t>
            </a:r>
            <a:r>
              <a:rPr lang="en-US" sz="2400" dirty="0" smtClean="0"/>
              <a:t>Halts the looping process (so does Alt-L)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Background </a:t>
            </a:r>
            <a:r>
              <a:rPr lang="en-US" sz="2400" dirty="0" smtClean="0"/>
              <a:t>– places Spider into the background </a:t>
            </a:r>
            <a:endParaRPr lang="en-US" dirty="0" smtClean="0"/>
          </a:p>
          <a:p>
            <a:r>
              <a:rPr lang="en-US" dirty="0" smtClean="0"/>
              <a:t>Off </a:t>
            </a:r>
            <a:r>
              <a:rPr lang="en-US" sz="2400" dirty="0" smtClean="0"/>
              <a:t>– pull Spider back out of the background</a:t>
            </a:r>
            <a:endParaRPr lang="en-US" dirty="0" smtClean="0"/>
          </a:p>
          <a:p>
            <a:r>
              <a:rPr lang="en-US" dirty="0" err="1" smtClean="0"/>
              <a:t>PrintLog</a:t>
            </a:r>
            <a:r>
              <a:rPr lang="en-US" dirty="0" smtClean="0"/>
              <a:t> </a:t>
            </a:r>
            <a:r>
              <a:rPr lang="en-US" sz="2400" dirty="0" smtClean="0"/>
              <a:t>– Prints the log of Spider processes</a:t>
            </a:r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sz="2400" dirty="0" smtClean="0"/>
              <a:t>– Grabs Availability File from the servers</a:t>
            </a:r>
            <a:endParaRPr lang="en-US" dirty="0" smtClean="0"/>
          </a:p>
          <a:p>
            <a:r>
              <a:rPr lang="en-US" dirty="0" smtClean="0"/>
              <a:t>Version </a:t>
            </a:r>
            <a:r>
              <a:rPr lang="en-US" sz="2400" dirty="0" smtClean="0"/>
              <a:t>– Identifies the current Spider version running</a:t>
            </a:r>
            <a:endParaRPr lang="en-US" dirty="0" smtClean="0"/>
          </a:p>
          <a:p>
            <a:r>
              <a:rPr lang="en-US" dirty="0" smtClean="0"/>
              <a:t>Verbose </a:t>
            </a:r>
            <a:r>
              <a:rPr lang="en-US" sz="2400" dirty="0" smtClean="0"/>
              <a:t>– shows or changes client output levels				 	(suppresses, output errors only or output all messages</a:t>
            </a:r>
            <a:r>
              <a:rPr lang="en-US" dirty="0" smtClean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10A32-5E19-496D-8EC5-6AF320CA039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CWCP">
      <a:majorFont>
        <a:latin typeface="Arial Rounded MT Bol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5129</TotalTime>
  <Words>1642</Words>
  <Application>Microsoft Office PowerPoint</Application>
  <PresentationFormat>On-screen Show (4:3)</PresentationFormat>
  <Paragraphs>664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ESPC’s Spider II Program</vt:lpstr>
      <vt:lpstr>What is SPider?</vt:lpstr>
      <vt:lpstr>Pros and Cons</vt:lpstr>
      <vt:lpstr>Slide 4</vt:lpstr>
      <vt:lpstr>Slide 5</vt:lpstr>
      <vt:lpstr>SPS Commands</vt:lpstr>
      <vt:lpstr>SPS Create/Set</vt:lpstr>
      <vt:lpstr>SPS LIST Example – “Availability File”</vt:lpstr>
      <vt:lpstr>SPC Commands   One instance or less useful ones</vt:lpstr>
      <vt:lpstr>“Most Useful” SPC Commands</vt:lpstr>
      <vt:lpstr>SPC Create/Set</vt:lpstr>
      <vt:lpstr>SPC LIST Example</vt:lpstr>
      <vt:lpstr>Uses @ SAB</vt:lpstr>
      <vt:lpstr>Combining SPC and String (TU) Capabilities</vt:lpstr>
      <vt:lpstr>Additional Uses </vt:lpstr>
      <vt:lpstr>Questions?</vt:lpstr>
    </vt:vector>
  </TitlesOfParts>
  <Company>NOAA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Gregg.Gallina</dc:creator>
  <cp:lastModifiedBy>sabfavonius</cp:lastModifiedBy>
  <cp:revision>140</cp:revision>
  <dcterms:created xsi:type="dcterms:W3CDTF">2012-01-09T19:54:04Z</dcterms:created>
  <dcterms:modified xsi:type="dcterms:W3CDTF">2012-05-05T03:49:42Z</dcterms:modified>
</cp:coreProperties>
</file>