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7" r:id="rId13"/>
    <p:sldId id="261" r:id="rId14"/>
    <p:sldId id="273" r:id="rId15"/>
    <p:sldId id="274" r:id="rId16"/>
    <p:sldId id="260" r:id="rId17"/>
    <p:sldId id="258" r:id="rId18"/>
    <p:sldId id="262" r:id="rId19"/>
    <p:sldId id="278" r:id="rId20"/>
    <p:sldId id="257" r:id="rId21"/>
    <p:sldId id="259" r:id="rId22"/>
    <p:sldId id="279" r:id="rId23"/>
    <p:sldId id="276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-84" y="-102"/>
      </p:cViewPr>
      <p:guideLst>
        <p:guide orient="horz" pos="3501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4E7EC-7B4B-944E-BF98-41FF1575F19F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33792-877A-3140-AF5D-28BCE4082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iframe</a:t>
            </a:r>
            <a:r>
              <a:rPr lang="en-US" dirty="0" smtClean="0"/>
              <a:t> width="560" height="315" </a:t>
            </a:r>
            <a:r>
              <a:rPr lang="en-US" dirty="0" err="1" smtClean="0"/>
              <a:t>src</a:t>
            </a:r>
            <a:r>
              <a:rPr lang="en-US" dirty="0" smtClean="0"/>
              <a:t>="http://www.youtube.com/embed/fX7Q-0QuID4" </a:t>
            </a:r>
            <a:r>
              <a:rPr lang="en-US" dirty="0" err="1" smtClean="0"/>
              <a:t>frameborder</a:t>
            </a:r>
            <a:r>
              <a:rPr lang="en-US" dirty="0" smtClean="0"/>
              <a:t>="0" </a:t>
            </a:r>
            <a:r>
              <a:rPr lang="en-US" dirty="0" err="1" smtClean="0"/>
              <a:t>allowfullscreen</a:t>
            </a:r>
            <a:r>
              <a:rPr lang="en-US" dirty="0" smtClean="0"/>
              <a:t>&gt;&lt;/</a:t>
            </a:r>
            <a:r>
              <a:rPr lang="en-US" dirty="0" err="1" smtClean="0"/>
              <a:t>iframe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33792-877A-3140-AF5D-28BCE40829B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33792-877A-3140-AF5D-28BCE40829B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8729-4890-8A4A-AF8A-B0B9A153A81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E7E6-F0BA-FF48-B55C-AB52955CA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8729-4890-8A4A-AF8A-B0B9A153A81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E7E6-F0BA-FF48-B55C-AB52955CA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8729-4890-8A4A-AF8A-B0B9A153A81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E7E6-F0BA-FF48-B55C-AB52955CA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8729-4890-8A4A-AF8A-B0B9A153A81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E7E6-F0BA-FF48-B55C-AB52955CA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8729-4890-8A4A-AF8A-B0B9A153A81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E7E6-F0BA-FF48-B55C-AB52955CA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8729-4890-8A4A-AF8A-B0B9A153A81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E7E6-F0BA-FF48-B55C-AB52955CA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8729-4890-8A4A-AF8A-B0B9A153A81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E7E6-F0BA-FF48-B55C-AB52955CA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8729-4890-8A4A-AF8A-B0B9A153A81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E7E6-F0BA-FF48-B55C-AB52955CA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8729-4890-8A4A-AF8A-B0B9A153A81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E7E6-F0BA-FF48-B55C-AB52955CA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8729-4890-8A4A-AF8A-B0B9A153A81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E7E6-F0BA-FF48-B55C-AB52955CA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8729-4890-8A4A-AF8A-B0B9A153A81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E7E6-F0BA-FF48-B55C-AB52955CA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D8729-4890-8A4A-AF8A-B0B9A153A818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3E7E6-F0BA-FF48-B55C-AB52955CA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embed/fX7Q-0QuID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6657" y="2066925"/>
            <a:ext cx="4003489" cy="1362075"/>
          </a:xfrm>
        </p:spPr>
        <p:txBody>
          <a:bodyPr>
            <a:noAutofit/>
          </a:bodyPr>
          <a:lstStyle/>
          <a:p>
            <a:r>
              <a:rPr lang="en-US" sz="3200" b="0" cap="small" dirty="0" smtClean="0">
                <a:solidFill>
                  <a:srgbClr val="FFFFFF"/>
                </a:solidFill>
              </a:rPr>
              <a:t>Advanced Graphics Using </a:t>
            </a:r>
            <a:r>
              <a:rPr lang="en-US" sz="3200" b="0" cap="small" dirty="0" err="1">
                <a:solidFill>
                  <a:srgbClr val="FFFFFF"/>
                </a:solidFill>
              </a:rPr>
              <a:t>M</a:t>
            </a:r>
            <a:r>
              <a:rPr lang="en-US" sz="3200" b="0" cap="small" dirty="0" err="1" smtClean="0">
                <a:solidFill>
                  <a:srgbClr val="FFFFFF"/>
                </a:solidFill>
              </a:rPr>
              <a:t>cIDAS</a:t>
            </a:r>
            <a:r>
              <a:rPr lang="en-US" sz="3200" b="0" cap="small" dirty="0" smtClean="0">
                <a:solidFill>
                  <a:srgbClr val="FFFFFF"/>
                </a:solidFill>
              </a:rPr>
              <a:t>-X and -V</a:t>
            </a:r>
            <a:endParaRPr lang="en-US" sz="3200" b="0" cap="small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6657" y="566738"/>
            <a:ext cx="3849687" cy="1500187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>
                    <a:lumMod val="65000"/>
                  </a:schemeClr>
                </a:solidFill>
              </a:rPr>
              <a:t>Dan </a:t>
            </a:r>
            <a:r>
              <a:rPr lang="en-US" sz="1800" dirty="0" err="1" smtClean="0">
                <a:solidFill>
                  <a:schemeClr val="tx1">
                    <a:lumMod val="65000"/>
                  </a:schemeClr>
                </a:solidFill>
              </a:rPr>
              <a:t>Pisut</a:t>
            </a:r>
            <a:endParaRPr lang="en-US" sz="1800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65000"/>
                  </a:schemeClr>
                </a:solidFill>
              </a:rPr>
              <a:t>NOAA Environmental Visualization Lab</a:t>
            </a:r>
          </a:p>
          <a:p>
            <a:r>
              <a:rPr lang="en-US" sz="1800" dirty="0" err="1" smtClean="0">
                <a:solidFill>
                  <a:schemeClr val="tx1">
                    <a:lumMod val="65000"/>
                  </a:schemeClr>
                </a:solidFill>
              </a:rPr>
              <a:t>Dan.Pisut@noaa.gov</a:t>
            </a:r>
            <a:endParaRPr lang="en-US" sz="18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6" name="Picture 5" descr="109_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25802" y="1828"/>
            <a:ext cx="4286250" cy="6854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2970" y="6152818"/>
            <a:ext cx="38490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A6A6A6"/>
                </a:solidFill>
              </a:rPr>
              <a:t>Hurricane Katrina; August 29, 2005 at 1545z</a:t>
            </a:r>
          </a:p>
          <a:p>
            <a:pPr algn="r"/>
            <a:r>
              <a:rPr lang="en-US" sz="1600" dirty="0" err="1" smtClean="0">
                <a:solidFill>
                  <a:srgbClr val="A6A6A6"/>
                </a:solidFill>
              </a:rPr>
              <a:t>McIDAS</a:t>
            </a:r>
            <a:r>
              <a:rPr lang="en-US" sz="1600" dirty="0" smtClean="0">
                <a:solidFill>
                  <a:srgbClr val="A6A6A6"/>
                </a:solidFill>
              </a:rPr>
              <a:t>-X and Boeing/</a:t>
            </a:r>
            <a:r>
              <a:rPr lang="en-US" sz="1600" dirty="0" err="1" smtClean="0">
                <a:solidFill>
                  <a:srgbClr val="A6A6A6"/>
                </a:solidFill>
              </a:rPr>
              <a:t>Autometric</a:t>
            </a:r>
            <a:r>
              <a:rPr lang="en-US" sz="1600" dirty="0" smtClean="0">
                <a:solidFill>
                  <a:srgbClr val="A6A6A6"/>
                </a:solidFill>
              </a:rPr>
              <a:t> Edge</a:t>
            </a:r>
            <a:endParaRPr lang="en-US" sz="1600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Reasons to Love </a:t>
            </a:r>
            <a:r>
              <a:rPr lang="en-US" dirty="0" err="1" smtClean="0"/>
              <a:t>McIDAS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57944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Shapefiles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Any </a:t>
            </a:r>
            <a:r>
              <a:rPr lang="en-US" dirty="0" err="1">
                <a:solidFill>
                  <a:schemeClr val="tx1">
                    <a:lumMod val="65000"/>
                  </a:schemeClr>
                </a:solidFill>
              </a:rPr>
              <a:t>n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etCDF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Custom analysis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Real-time access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Consolidated access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Flexibility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Free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Time saver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rgbClr val="FFFFFF"/>
                </a:solidFill>
              </a:rPr>
              <a:t>Resolution: 10,000 </a:t>
            </a:r>
            <a:r>
              <a:rPr lang="en-US" dirty="0" err="1" smtClean="0">
                <a:solidFill>
                  <a:srgbClr val="FFFFFF"/>
                </a:solidFill>
              </a:rPr>
              <a:t>x</a:t>
            </a:r>
            <a:r>
              <a:rPr lang="en-US" dirty="0" smtClean="0">
                <a:solidFill>
                  <a:srgbClr val="FFFFFF"/>
                </a:solidFill>
              </a:rPr>
              <a:t> 10,000 pixels?  Yes please!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Batch processing</a:t>
            </a:r>
          </a:p>
          <a:p>
            <a:pPr marL="514350" indent="-514350">
              <a:buFont typeface="+mj-ea"/>
              <a:buAutoNum type="circleNumDbPlain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7" name="Content Placeholder 6" descr="1055v1_20110427-TuscaloosaTornado.pn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012956" y="2008736"/>
            <a:ext cx="4890030" cy="2754716"/>
          </a:xfrm>
          <a:effectLst>
            <a:outerShdw blurRad="76200" dist="76200" dir="2700000">
              <a:srgbClr val="000000">
                <a:alpha val="6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Reasons to Love </a:t>
            </a:r>
            <a:r>
              <a:rPr lang="en-US" dirty="0" err="1" smtClean="0"/>
              <a:t>McIDAS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Shapefiles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Any </a:t>
            </a:r>
            <a:r>
              <a:rPr lang="en-US" dirty="0" err="1">
                <a:solidFill>
                  <a:schemeClr val="tx1">
                    <a:lumMod val="65000"/>
                  </a:schemeClr>
                </a:solidFill>
              </a:rPr>
              <a:t>n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etCDF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Custom analysis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Real-time access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Consolidated access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Flexibility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Free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Time saver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Resolution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rgbClr val="FFFFFF"/>
                </a:solidFill>
              </a:rPr>
              <a:t>Batch processing</a:t>
            </a:r>
          </a:p>
          <a:p>
            <a:pPr marL="514350" indent="-514350">
              <a:buFont typeface="+mj-ea"/>
              <a:buAutoNum type="circleNumDbPlain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8" name="Content Placeholder 6" descr="1055v1_20110427-TuscaloosaTornado.pn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3963520" y="2215636"/>
            <a:ext cx="4924800" cy="2792576"/>
          </a:xfrm>
          <a:effectLst>
            <a:outerShdw blurRad="76200" dist="76200" dir="2700000">
              <a:srgbClr val="000000">
                <a:alpha val="54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MClogo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219932"/>
            <a:ext cx="8229600" cy="4149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Simple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900" dirty="0" smtClean="0"/>
              <a:t>The Evolution of Visualization</a:t>
            </a:r>
            <a:endParaRPr lang="en-US" sz="2900" dirty="0"/>
          </a:p>
        </p:txBody>
      </p:sp>
      <p:pic>
        <p:nvPicPr>
          <p:cNvPr id="7" name="Picture Placeholder 6" descr="climate_model_output.v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 l="-15988" r="-1598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Simple                          </a:t>
            </a:r>
            <a:r>
              <a:rPr lang="en-US" dirty="0" smtClean="0"/>
              <a:t>Complex</a:t>
            </a:r>
            <a:endParaRPr lang="en-US" dirty="0"/>
          </a:p>
        </p:txBody>
      </p:sp>
      <p:pic>
        <p:nvPicPr>
          <p:cNvPr id="10" name="Picture Placeholder 9" descr="20120202-CPCTempOutlook.pn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1792288" y="632238"/>
            <a:ext cx="5486400" cy="4075873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900" dirty="0" smtClean="0"/>
              <a:t>The Evolution of Visualization</a:t>
            </a:r>
            <a:endParaRPr lang="en-US" sz="29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54540" y="5212571"/>
            <a:ext cx="1204080" cy="1588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Simple                          Complex                         </a:t>
            </a:r>
            <a:r>
              <a:rPr lang="en-US" dirty="0" smtClean="0">
                <a:solidFill>
                  <a:srgbClr val="FFFFFF"/>
                </a:solidFill>
              </a:rPr>
              <a:t>Simple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Placeholder 9" descr="20120202-CPCTempOutlook.pn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 t="-16675" b="-16675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900" dirty="0" smtClean="0"/>
              <a:t>The Evolution of Visualization</a:t>
            </a:r>
            <a:endParaRPr lang="en-US" sz="29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54540" y="5212571"/>
            <a:ext cx="1204080" cy="1588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33664" y="5210983"/>
            <a:ext cx="12040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Color in Visualization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46595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Hue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Saturation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Brightness</a:t>
            </a:r>
            <a:endParaRPr lang="en-US" dirty="0"/>
          </a:p>
        </p:txBody>
      </p:sp>
      <p:pic>
        <p:nvPicPr>
          <p:cNvPr id="7" name="Picture 6" descr="Hu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41811" y="2033054"/>
            <a:ext cx="5544989" cy="462082"/>
          </a:xfrm>
          <a:prstGeom prst="rect">
            <a:avLst/>
          </a:prstGeom>
        </p:spPr>
      </p:pic>
      <p:pic>
        <p:nvPicPr>
          <p:cNvPr id="8" name="Picture 7" descr="Hu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41811" y="3226854"/>
            <a:ext cx="5544989" cy="462082"/>
          </a:xfrm>
          <a:prstGeom prst="rect">
            <a:avLst/>
          </a:prstGeom>
        </p:spPr>
      </p:pic>
      <p:pic>
        <p:nvPicPr>
          <p:cNvPr id="9" name="Picture 8" descr="Hue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41811" y="4354550"/>
            <a:ext cx="5544989" cy="462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nyBlair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36320" y="3245926"/>
            <a:ext cx="7071360" cy="2023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6320" y="5331088"/>
            <a:ext cx="7299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tx1">
                    <a:lumMod val="85000"/>
                  </a:schemeClr>
                </a:solidFill>
              </a:rPr>
              <a:t>Rogowitz</a:t>
            </a:r>
            <a:r>
              <a:rPr lang="en-US" sz="1000" dirty="0" smtClean="0">
                <a:solidFill>
                  <a:schemeClr val="tx1">
                    <a:lumMod val="85000"/>
                  </a:schemeClr>
                </a:solidFill>
              </a:rPr>
              <a:t>, Bernice and Alan </a:t>
            </a:r>
            <a:r>
              <a:rPr lang="en-US" sz="1000" dirty="0" err="1" smtClean="0">
                <a:solidFill>
                  <a:schemeClr val="tx1">
                    <a:lumMod val="85000"/>
                  </a:schemeClr>
                </a:solidFill>
              </a:rPr>
              <a:t>Kalvin</a:t>
            </a:r>
            <a:r>
              <a:rPr lang="en-US" sz="1000" dirty="0" smtClean="0">
                <a:solidFill>
                  <a:schemeClr val="tx1">
                    <a:lumMod val="85000"/>
                  </a:schemeClr>
                </a:solidFill>
              </a:rPr>
              <a:t>, "The 'Which Blair Project:"  A Quick Visual Method For Evaluating Color Maps,” Proceedings. IEEE Visualization Conference,  San Diego, CA, October 21-26,   pp. 183-188, 2001</a:t>
            </a:r>
          </a:p>
          <a:p>
            <a:endParaRPr lang="en-US" sz="1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592" y="1301125"/>
            <a:ext cx="7952768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Most people don’t  </a:t>
            </a:r>
            <a:r>
              <a:rPr lang="en-US" sz="4900" b="1" i="1" dirty="0" smtClean="0"/>
              <a:t>see </a:t>
            </a:r>
            <a:r>
              <a:rPr lang="en-US" sz="2500" dirty="0" smtClean="0"/>
              <a:t>things the same way as scientists</a:t>
            </a:r>
          </a:p>
          <a:p>
            <a:endParaRPr lang="en-US" dirty="0"/>
          </a:p>
        </p:txBody>
      </p:sp>
      <p:pic>
        <p:nvPicPr>
          <p:cNvPr id="8" name="Picture 7" descr="TonyBlair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319293" y="3258916"/>
            <a:ext cx="1785907" cy="2023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1495" y="4800600"/>
            <a:ext cx="6234826" cy="566738"/>
          </a:xfrm>
        </p:spPr>
        <p:txBody>
          <a:bodyPr>
            <a:noAutofit/>
          </a:bodyPr>
          <a:lstStyle/>
          <a:p>
            <a:pPr algn="ctr"/>
            <a:r>
              <a:rPr lang="en-US" sz="2100" dirty="0" smtClean="0"/>
              <a:t>Can you see similar patterns in grayscale and color?</a:t>
            </a:r>
            <a:endParaRPr lang="en-US" sz="2100" dirty="0"/>
          </a:p>
        </p:txBody>
      </p:sp>
      <p:pic>
        <p:nvPicPr>
          <p:cNvPr id="7" name="Picture Placeholder 6" descr="Screen shot 2012-05-07 at 6.48.29 AM.pn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1792288" y="3355975"/>
            <a:ext cx="5486400" cy="4572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cap="small" dirty="0" smtClean="0">
                <a:solidFill>
                  <a:schemeClr val="tx1">
                    <a:lumMod val="65000"/>
                  </a:schemeClr>
                </a:solidFill>
              </a:rPr>
              <a:t>The Litmus Test</a:t>
            </a:r>
            <a:endParaRPr lang="en-US" sz="2800" cap="small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8" name="Picture Placeholder 6" descr="Screen shot 2012-05-07 at 6.48.29 AM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2288" y="2622050"/>
            <a:ext cx="5486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 shot 2012-05-07 at 12.43.46 PM.png"/>
          <p:cNvPicPr>
            <a:picLocks noGrp="1" noChangeAspect="1"/>
          </p:cNvPicPr>
          <p:nvPr>
            <p:ph type="pic" idx="1"/>
          </p:nvPr>
        </p:nvPicPr>
        <p:blipFill>
          <a:blip r:embed="rId3" cstate="screen"/>
          <a:srcRect l="-105387" r="-105387"/>
          <a:stretch>
            <a:fillRect/>
          </a:stretch>
        </p:blipFill>
        <p:spPr>
          <a:xfrm>
            <a:off x="-2547515" y="566840"/>
            <a:ext cx="10380162" cy="5161678"/>
          </a:xfrm>
        </p:spPr>
      </p:pic>
      <p:grpSp>
        <p:nvGrpSpPr>
          <p:cNvPr id="8" name="Group 7"/>
          <p:cNvGrpSpPr/>
          <p:nvPr/>
        </p:nvGrpSpPr>
        <p:grpSpPr>
          <a:xfrm>
            <a:off x="5219218" y="566839"/>
            <a:ext cx="3175001" cy="5161679"/>
            <a:chOff x="5219219" y="388579"/>
            <a:chExt cx="3175001" cy="5161679"/>
          </a:xfrm>
        </p:grpSpPr>
        <p:pic>
          <p:nvPicPr>
            <p:cNvPr id="7" name="Picture Placeholder 4" descr="Screen shot 2012-05-07 at 12.43.46 PM.pn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5219220" y="2826563"/>
              <a:ext cx="3175000" cy="2723695"/>
            </a:xfrm>
            <a:prstGeom prst="rect">
              <a:avLst/>
            </a:prstGeom>
          </p:spPr>
        </p:pic>
        <p:pic>
          <p:nvPicPr>
            <p:cNvPr id="6" name="Picture Placeholder 4" descr="Screen shot 2012-05-07 at 12.43.46 PM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219219" y="388579"/>
              <a:ext cx="3175000" cy="26289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14451" y="5922211"/>
            <a:ext cx="831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http://en.wikipedia.org/wiki/Color_blindness#Design_implications_of_color_blindness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Reasons to Love </a:t>
            </a:r>
            <a:r>
              <a:rPr lang="en-US" dirty="0" err="1" smtClean="0"/>
              <a:t>McIDAS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Shapefiles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Any </a:t>
            </a:r>
            <a:r>
              <a:rPr lang="en-US" dirty="0" err="1">
                <a:solidFill>
                  <a:schemeClr val="tx1">
                    <a:lumMod val="65000"/>
                  </a:schemeClr>
                </a:solidFill>
              </a:rPr>
              <a:t>n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etCDF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Custom analysis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Real-time access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Consolidated access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Flexibility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Free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Time saver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Resolution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Batch processing</a:t>
            </a:r>
          </a:p>
          <a:p>
            <a:pPr marL="514350" indent="-514350">
              <a:buFont typeface="+mj-ea"/>
              <a:buAutoNum type="circleNumDbPlain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7" name="Content Placeholder 6" descr="432_June15-Frame-NoDate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 t="-49586" b="-49586"/>
          <a:stretch>
            <a:fillRect/>
          </a:stretch>
        </p:blipFill>
        <p:spPr>
          <a:xfrm>
            <a:off x="3931889" y="676308"/>
            <a:ext cx="4863007" cy="5449856"/>
          </a:xfrm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NAM CAPE product and wind barbs</a:t>
            </a:r>
            <a:endParaRPr lang="en-US" dirty="0"/>
          </a:p>
        </p:txBody>
      </p:sp>
      <p:pic>
        <p:nvPicPr>
          <p:cNvPr id="7" name="Picture Placeholder 6" descr="20120412-Convection.pn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 t="-16675" b="-1667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123825" dist="114300" dir="2400000" algn="tl" rotWithShape="0">
              <a:schemeClr val="bg1">
                <a:alpha val="65000"/>
              </a:scheme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Visualizing the conditions setting up for major tornado outbreaks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6" y="4800600"/>
            <a:ext cx="6179579" cy="566738"/>
          </a:xfrm>
        </p:spPr>
        <p:txBody>
          <a:bodyPr>
            <a:noAutofit/>
          </a:bodyPr>
          <a:lstStyle/>
          <a:p>
            <a:r>
              <a:rPr lang="en-US" sz="2100" dirty="0" smtClean="0"/>
              <a:t>Output multiple map outlines data layers separately</a:t>
            </a:r>
            <a:endParaRPr lang="en-US" sz="2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A6A6A6"/>
                </a:solidFill>
              </a:rPr>
              <a:t>Layering the displays</a:t>
            </a:r>
            <a:endParaRPr lang="en-US" sz="2800" dirty="0">
              <a:solidFill>
                <a:srgbClr val="A6A6A6"/>
              </a:solidFill>
            </a:endParaRPr>
          </a:p>
        </p:txBody>
      </p:sp>
      <p:pic>
        <p:nvPicPr>
          <p:cNvPr id="9" name="Picture Placeholder 6" descr="20120412-Convection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97089" y="1464686"/>
            <a:ext cx="5486398" cy="3020576"/>
          </a:xfrm>
          <a:prstGeom prst="rect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Picture Placeholder 6" descr="20120412-Convection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44689" y="1312286"/>
            <a:ext cx="5486398" cy="3020577"/>
          </a:xfrm>
          <a:prstGeom prst="rect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Picture Placeholder 6" descr="20120412-Convection.png"/>
          <p:cNvPicPr>
            <a:picLocks noGrp="1" noChangeAspect="1"/>
          </p:cNvPicPr>
          <p:nvPr>
            <p:ph type="pic" idx="1"/>
          </p:nvPr>
        </p:nvPicPr>
        <p:blipFill>
          <a:blip r:embed="rId4" cstate="screen"/>
          <a:stretch>
            <a:fillRect/>
          </a:stretch>
        </p:blipFill>
        <p:spPr>
          <a:xfrm>
            <a:off x="1792288" y="1159886"/>
            <a:ext cx="5486400" cy="3020577"/>
          </a:xfr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Picture Placeholder 6" descr="20120412-Convection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66113" y="972718"/>
            <a:ext cx="5868709" cy="3080549"/>
          </a:xfrm>
          <a:prstGeom prst="rect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concept, different data</a:t>
            </a:r>
            <a:endParaRPr lang="en-US" dirty="0"/>
          </a:p>
        </p:txBody>
      </p:sp>
      <p:pic>
        <p:nvPicPr>
          <p:cNvPr id="5" name="Picture Placeholder 4" descr="Screen shot 2012-05-07 at 1.18.41 PM.pn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1189015" y="621575"/>
            <a:ext cx="6751734" cy="3958796"/>
          </a:xfrm>
          <a:effectLst>
            <a:outerShdw blurRad="111125" dist="1397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A6A6A6"/>
                </a:solidFill>
              </a:rPr>
              <a:t>Layering the displays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Colorbrewer2.org</a:t>
            </a:r>
            <a:endParaRPr lang="en-US" dirty="0"/>
          </a:p>
        </p:txBody>
      </p:sp>
      <p:pic>
        <p:nvPicPr>
          <p:cNvPr id="5" name="Picture Placeholder 4" descr="Screen shot 2012-05-07 at 11.27.01 AM.pn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 t="-9618" b="-961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A6A6A6"/>
                </a:solidFill>
              </a:rPr>
              <a:t>Plan or test your color treatments</a:t>
            </a:r>
            <a:endParaRPr lang="en-US" sz="2800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Dan </a:t>
            </a:r>
            <a:r>
              <a:rPr lang="en-US" dirty="0" err="1" smtClean="0"/>
              <a:t>Pisut</a:t>
            </a:r>
            <a:endParaRPr lang="en-US" dirty="0" smtClean="0"/>
          </a:p>
          <a:p>
            <a:r>
              <a:rPr lang="en-US" dirty="0" smtClean="0"/>
              <a:t>Dan.Pisut@noaa.gov</a:t>
            </a:r>
          </a:p>
          <a:p>
            <a:r>
              <a:rPr lang="en-US" dirty="0" err="1" smtClean="0"/>
              <a:t>www.nnvl.noaa.gov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Placeholder 7" descr="NNVL.pn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2562534" y="612775"/>
            <a:ext cx="3945908" cy="41148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5604" y="4304737"/>
            <a:ext cx="845675" cy="845675"/>
          </a:xfrm>
          <a:prstGeom prst="rect">
            <a:avLst/>
          </a:prstGeom>
          <a:solidFill>
            <a:schemeClr val="bg1"/>
          </a:solidFill>
          <a:ln w="603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Reasons to Love </a:t>
            </a:r>
            <a:r>
              <a:rPr lang="en-US" dirty="0" err="1" smtClean="0"/>
              <a:t>McIDAS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Shapefiles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rgbClr val="FFFFFF"/>
                </a:solidFill>
              </a:rPr>
              <a:t>Any </a:t>
            </a:r>
            <a:r>
              <a:rPr lang="en-US" dirty="0" err="1">
                <a:solidFill>
                  <a:srgbClr val="FFFFFF"/>
                </a:solidFill>
              </a:rPr>
              <a:t>n</a:t>
            </a:r>
            <a:r>
              <a:rPr lang="en-US" dirty="0" err="1" smtClean="0">
                <a:solidFill>
                  <a:srgbClr val="FFFFFF"/>
                </a:solidFill>
              </a:rPr>
              <a:t>etCDF</a:t>
            </a:r>
            <a:endParaRPr lang="en-US" dirty="0" smtClean="0">
              <a:solidFill>
                <a:srgbClr val="FFFFFF"/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Custom analysis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Real-time access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Consolidated access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Flexibility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Free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Time saver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Resolution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Batch processing</a:t>
            </a:r>
          </a:p>
          <a:p>
            <a:pPr marL="514350" indent="-514350">
              <a:buFont typeface="+mj-ea"/>
              <a:buAutoNum type="circleNumDbPlain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7" name="Content Placeholder 6" descr="20120328-Salinity.pn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 t="-49561" b="-49561"/>
          <a:stretch>
            <a:fillRect/>
          </a:stretch>
        </p:blipFill>
        <p:spPr>
          <a:xfrm>
            <a:off x="4248017" y="497622"/>
            <a:ext cx="4709016" cy="5277282"/>
          </a:xfrm>
          <a:effectLst>
            <a:outerShdw blurRad="190500" dist="63500" dir="270000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6" descr="20120328-Salinit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48017" y="4676050"/>
            <a:ext cx="4038600" cy="1061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Reasons to Love </a:t>
            </a:r>
            <a:r>
              <a:rPr lang="en-US" dirty="0" err="1" smtClean="0"/>
              <a:t>McIDAS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Shapefiles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Any </a:t>
            </a:r>
            <a:r>
              <a:rPr lang="en-US" dirty="0" err="1">
                <a:solidFill>
                  <a:schemeClr val="tx1">
                    <a:lumMod val="65000"/>
                  </a:schemeClr>
                </a:solidFill>
              </a:rPr>
              <a:t>n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etCDF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rgbClr val="FFFFFF"/>
                </a:solidFill>
              </a:rPr>
              <a:t>Custom analysis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Real-time access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Consolidated access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Flexibility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Free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Time saver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Resolution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Batch processing</a:t>
            </a:r>
          </a:p>
          <a:p>
            <a:pPr marL="514350" indent="-514350">
              <a:buFont typeface="+mj-ea"/>
              <a:buAutoNum type="circleNumDbPlain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7" name="Content Placeholder 6" descr="906_20111214-AOCompare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 t="-49597" b="-49597"/>
          <a:stretch>
            <a:fillRect/>
          </a:stretch>
        </p:blipFill>
        <p:spPr>
          <a:xfrm>
            <a:off x="3972421" y="842872"/>
            <a:ext cx="4918236" cy="5511750"/>
          </a:xfrm>
          <a:effectLst>
            <a:outerShdw blurRad="203200" dist="63500" dir="2700000">
              <a:srgbClr val="000000">
                <a:alpha val="79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Reasons to Love </a:t>
            </a:r>
            <a:r>
              <a:rPr lang="en-US" dirty="0" err="1" smtClean="0"/>
              <a:t>McIDAS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Shapefiles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Any </a:t>
            </a:r>
            <a:r>
              <a:rPr lang="en-US" dirty="0" err="1">
                <a:solidFill>
                  <a:schemeClr val="tx1">
                    <a:lumMod val="65000"/>
                  </a:schemeClr>
                </a:solidFill>
              </a:rPr>
              <a:t>n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etCDF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Custom analysis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rgbClr val="FFFFFF"/>
                </a:solidFill>
              </a:rPr>
              <a:t>Real-time access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Consolidated access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Flexibility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Free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Time saver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Resolution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Batch processing</a:t>
            </a:r>
          </a:p>
          <a:p>
            <a:pPr marL="514350" indent="-514350">
              <a:buFont typeface="+mj-ea"/>
              <a:buAutoNum type="circleNumDbPlain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7" name="Content Placeholder 6" descr="1002v1_20120302-WindSpeed-JetStream-5000hpa.pn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 t="-49645" b="-49645"/>
          <a:stretch>
            <a:fillRect/>
          </a:stretch>
        </p:blipFill>
        <p:spPr>
          <a:xfrm>
            <a:off x="4134561" y="827728"/>
            <a:ext cx="4727891" cy="5298435"/>
          </a:xfrm>
          <a:effectLst>
            <a:outerShdw blurRad="88900" dist="63500" dir="2700000">
              <a:srgbClr val="000000">
                <a:alpha val="62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Reasons to Love </a:t>
            </a:r>
            <a:r>
              <a:rPr lang="en-US" dirty="0" err="1" smtClean="0"/>
              <a:t>McIDAS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Shapefiles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Any </a:t>
            </a:r>
            <a:r>
              <a:rPr lang="en-US" dirty="0" err="1">
                <a:solidFill>
                  <a:schemeClr val="tx1">
                    <a:lumMod val="65000"/>
                  </a:schemeClr>
                </a:solidFill>
              </a:rPr>
              <a:t>n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etCDF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Custom analysis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Real-time access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rgbClr val="FFFFFF"/>
                </a:solidFill>
              </a:rPr>
              <a:t>Consolidated access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Flexibility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Free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Time saver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Resolution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Batch processing</a:t>
            </a:r>
          </a:p>
          <a:p>
            <a:pPr marL="514350" indent="-514350">
              <a:buFont typeface="+mj-ea"/>
              <a:buAutoNum type="circleNumDbPlain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7" name="Content Placeholder 6" descr="Screen shot 2012-05-07 at 7.15.56 AM.pn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3887565" y="1918417"/>
            <a:ext cx="5042444" cy="3243766"/>
          </a:xfrm>
          <a:effectLst>
            <a:outerShdw blurRad="63500" dist="76200" dir="2700000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Reasons to Love </a:t>
            </a:r>
            <a:r>
              <a:rPr lang="en-US" dirty="0" err="1" smtClean="0"/>
              <a:t>McIDAS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Shapefiles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Any </a:t>
            </a:r>
            <a:r>
              <a:rPr lang="en-US" dirty="0" err="1">
                <a:solidFill>
                  <a:schemeClr val="tx1">
                    <a:lumMod val="65000"/>
                  </a:schemeClr>
                </a:solidFill>
              </a:rPr>
              <a:t>n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etCDF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Custom analysis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Real-time access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Consolidated access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rgbClr val="FFFFFF"/>
                </a:solidFill>
              </a:rPr>
              <a:t>Flexibility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Free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Time saver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Resolution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Batch processing</a:t>
            </a:r>
          </a:p>
          <a:p>
            <a:pPr marL="514350" indent="-514350">
              <a:buFont typeface="+mj-ea"/>
              <a:buAutoNum type="circleNumDbPlain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7" name="Content Placeholder 6" descr="MESH_Max_1440min_20120229-115740.pn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495800" y="3732573"/>
            <a:ext cx="4390100" cy="2469431"/>
          </a:xfrm>
          <a:effectLst>
            <a:outerShdw blurRad="63500" dist="76200" dir="270000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6" descr="MESH_Max_1440min_20120229-11574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5800" y="1417638"/>
            <a:ext cx="4390100" cy="2243745"/>
          </a:xfrm>
          <a:prstGeom prst="rect">
            <a:avLst/>
          </a:prstGeom>
          <a:effectLst>
            <a:outerShdw blurRad="63500" dist="762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Reasons to Love </a:t>
            </a:r>
            <a:r>
              <a:rPr lang="en-US" dirty="0" err="1" smtClean="0"/>
              <a:t>McIDAS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Shapefiles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Any </a:t>
            </a:r>
            <a:r>
              <a:rPr lang="en-US" dirty="0" err="1">
                <a:solidFill>
                  <a:schemeClr val="tx1">
                    <a:lumMod val="65000"/>
                  </a:schemeClr>
                </a:solidFill>
              </a:rPr>
              <a:t>n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etCDF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Custom analysis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Real-time access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Consolidated access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Flexibility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rgbClr val="FFFFFF"/>
                </a:solidFill>
              </a:rPr>
              <a:t>Free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Time saver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Resolution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Batch processing</a:t>
            </a:r>
          </a:p>
          <a:p>
            <a:pPr marL="514350" indent="-514350">
              <a:buFont typeface="+mj-ea"/>
              <a:buAutoNum type="circleNumDbPlain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 t="-27288" b="-27288"/>
          <a:stretch>
            <a:fillRect/>
          </a:stretch>
        </p:blipFill>
        <p:spPr>
          <a:effectLst>
            <a:outerShdw blurRad="76200" dist="76200" dir="2700000">
              <a:srgbClr val="000000">
                <a:alpha val="54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Reasons to Love </a:t>
            </a:r>
            <a:r>
              <a:rPr lang="en-US" dirty="0" err="1" smtClean="0"/>
              <a:t>McIDAS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Shapefiles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Any </a:t>
            </a:r>
            <a:r>
              <a:rPr lang="en-US" dirty="0" err="1">
                <a:solidFill>
                  <a:schemeClr val="tx1">
                    <a:lumMod val="65000"/>
                  </a:schemeClr>
                </a:solidFill>
              </a:rPr>
              <a:t>n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etCDF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Custom analysis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Real-time access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Consolidated access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Flexibility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Free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rgbClr val="FFFFFF"/>
                </a:solidFill>
              </a:rPr>
              <a:t>Time saver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Resolution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Batch processing</a:t>
            </a:r>
          </a:p>
          <a:p>
            <a:pPr marL="514350" indent="-514350">
              <a:buFont typeface="+mj-ea"/>
              <a:buAutoNum type="circleNumDbPlain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7" name="Content Placeholder 6" descr="619_NY-Storm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107538" y="1710584"/>
            <a:ext cx="4808960" cy="3847168"/>
          </a:xfrm>
          <a:effectLst>
            <a:outerShdw blurRad="165100" dist="63500" dir="2700000">
              <a:srgbClr val="000000">
                <a:alpha val="6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394</Words>
  <Application>Microsoft Office PowerPoint</Application>
  <PresentationFormat>On-screen Show (4:3)</PresentationFormat>
  <Paragraphs>148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Advanced Graphics Using McIDAS-X and -V</vt:lpstr>
      <vt:lpstr>Top 10 Reasons to Love McIDAS</vt:lpstr>
      <vt:lpstr>Top 10 Reasons to Love McIDAS</vt:lpstr>
      <vt:lpstr>Top 10 Reasons to Love McIDAS</vt:lpstr>
      <vt:lpstr>Top 10 Reasons to Love McIDAS</vt:lpstr>
      <vt:lpstr>Top 10 Reasons to Love McIDAS</vt:lpstr>
      <vt:lpstr>Top 10 Reasons to Love McIDAS</vt:lpstr>
      <vt:lpstr>Top 10 Reasons to Love McIDAS</vt:lpstr>
      <vt:lpstr>Top 10 Reasons to Love McIDAS</vt:lpstr>
      <vt:lpstr>Top 10 Reasons to Love McIDAS</vt:lpstr>
      <vt:lpstr>Top 10 Reasons to Love McIDAS</vt:lpstr>
      <vt:lpstr>Slide 12</vt:lpstr>
      <vt:lpstr>Simple</vt:lpstr>
      <vt:lpstr>Simple                          Complex</vt:lpstr>
      <vt:lpstr>Simple                          Complex                         Simple</vt:lpstr>
      <vt:lpstr>Rules of Color in Visualization</vt:lpstr>
      <vt:lpstr>Slide 17</vt:lpstr>
      <vt:lpstr>Can you see similar patterns in grayscale and color?</vt:lpstr>
      <vt:lpstr>Slide 19</vt:lpstr>
      <vt:lpstr>Uses NAM CAPE product and wind barbs</vt:lpstr>
      <vt:lpstr>Output multiple map outlines data layers separately</vt:lpstr>
      <vt:lpstr>Same concept, different data</vt:lpstr>
      <vt:lpstr>Colorbrewer2.org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 Graphics Using McIDAS-X and -V</dc:title>
  <dc:creator>Dan Pisut</dc:creator>
  <cp:lastModifiedBy>DPisut</cp:lastModifiedBy>
  <cp:revision>18</cp:revision>
  <dcterms:created xsi:type="dcterms:W3CDTF">2012-05-14T19:22:02Z</dcterms:created>
  <dcterms:modified xsi:type="dcterms:W3CDTF">2012-05-14T19:23:40Z</dcterms:modified>
</cp:coreProperties>
</file>