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694" r:id="rId4"/>
    <p:sldMasterId id="2147483708" r:id="rId5"/>
  </p:sldMasterIdLst>
  <p:notesMasterIdLst>
    <p:notesMasterId r:id="rId56"/>
  </p:notesMasterIdLst>
  <p:sldIdLst>
    <p:sldId id="257" r:id="rId6"/>
    <p:sldId id="258" r:id="rId7"/>
    <p:sldId id="259" r:id="rId8"/>
    <p:sldId id="282" r:id="rId9"/>
    <p:sldId id="261" r:id="rId10"/>
    <p:sldId id="287" r:id="rId11"/>
    <p:sldId id="283" r:id="rId12"/>
    <p:sldId id="263" r:id="rId13"/>
    <p:sldId id="264" r:id="rId14"/>
    <p:sldId id="265" r:id="rId15"/>
    <p:sldId id="266" r:id="rId16"/>
    <p:sldId id="267" r:id="rId17"/>
    <p:sldId id="268" r:id="rId18"/>
    <p:sldId id="269" r:id="rId19"/>
    <p:sldId id="270" r:id="rId20"/>
    <p:sldId id="272" r:id="rId21"/>
    <p:sldId id="273" r:id="rId22"/>
    <p:sldId id="285" r:id="rId23"/>
    <p:sldId id="286" r:id="rId24"/>
    <p:sldId id="271" r:id="rId25"/>
    <p:sldId id="274" r:id="rId26"/>
    <p:sldId id="290" r:id="rId27"/>
    <p:sldId id="291" r:id="rId28"/>
    <p:sldId id="305" r:id="rId29"/>
    <p:sldId id="292" r:id="rId30"/>
    <p:sldId id="322" r:id="rId31"/>
    <p:sldId id="323" r:id="rId32"/>
    <p:sldId id="324" r:id="rId33"/>
    <p:sldId id="325" r:id="rId34"/>
    <p:sldId id="326" r:id="rId35"/>
    <p:sldId id="327" r:id="rId36"/>
    <p:sldId id="328" r:id="rId37"/>
    <p:sldId id="329" r:id="rId38"/>
    <p:sldId id="330" r:id="rId39"/>
    <p:sldId id="331" r:id="rId40"/>
    <p:sldId id="332" r:id="rId41"/>
    <p:sldId id="333" r:id="rId42"/>
    <p:sldId id="334" r:id="rId43"/>
    <p:sldId id="335" r:id="rId44"/>
    <p:sldId id="336" r:id="rId45"/>
    <p:sldId id="337" r:id="rId46"/>
    <p:sldId id="293" r:id="rId47"/>
    <p:sldId id="294" r:id="rId48"/>
    <p:sldId id="284" r:id="rId49"/>
    <p:sldId id="276" r:id="rId50"/>
    <p:sldId id="277" r:id="rId51"/>
    <p:sldId id="288" r:id="rId52"/>
    <p:sldId id="279" r:id="rId53"/>
    <p:sldId id="280" r:id="rId54"/>
    <p:sldId id="281"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100" d="100"/>
          <a:sy n="100" d="100"/>
        </p:scale>
        <p:origin x="-1734" y="-1164"/>
      </p:cViewPr>
      <p:guideLst>
        <p:guide orient="horz" pos="2160"/>
        <p:guide pos="2880"/>
      </p:guideLst>
    </p:cSldViewPr>
  </p:slideViewPr>
  <p:notesTextViewPr>
    <p:cViewPr>
      <p:scale>
        <a:sx n="1" d="1"/>
        <a:sy n="1" d="1"/>
      </p:scale>
      <p:origin x="0" y="0"/>
    </p:cViewPr>
  </p:notesTextViewPr>
  <p:sorterViewPr>
    <p:cViewPr>
      <p:scale>
        <a:sx n="178" d="100"/>
        <a:sy n="17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CEDFA8-7F8A-4419-9359-3E9E40936C4A}" type="datetimeFigureOut">
              <a:rPr lang="en-US" smtClean="0"/>
              <a:t>5/9/2012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98B25E-01D2-4D88-AFCD-9A48965195E3}" type="slidenum">
              <a:rPr lang="en-US" smtClean="0"/>
              <a:t>‹#›</a:t>
            </a:fld>
            <a:endParaRPr lang="en-US"/>
          </a:p>
        </p:txBody>
      </p:sp>
    </p:spTree>
    <p:extLst>
      <p:ext uri="{BB962C8B-B14F-4D97-AF65-F5344CB8AC3E}">
        <p14:creationId xmlns:p14="http://schemas.microsoft.com/office/powerpoint/2010/main" val="2971005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097C35-4C2F-4316-8043-4B14081389CC}" type="slidenum">
              <a:rPr lang="en-US">
                <a:solidFill>
                  <a:prstClr val="black"/>
                </a:solidFill>
              </a:rPr>
              <a:pPr eaLnBrk="1" hangingPunct="1"/>
              <a:t>1</a:t>
            </a:fld>
            <a:endParaRPr lang="en-US">
              <a:solidFill>
                <a:prstClr val="black"/>
              </a:solidFill>
            </a:endParaRPr>
          </a:p>
        </p:txBody>
      </p:sp>
      <p:sp>
        <p:nvSpPr>
          <p:cNvPr id="99331" name="Rectangle 2"/>
          <p:cNvSpPr>
            <a:spLocks noGrp="1" noRot="1" noChangeAspect="1" noChangeArrowheads="1" noTextEdit="1"/>
          </p:cNvSpPr>
          <p:nvPr>
            <p:ph type="sldImg"/>
          </p:nvPr>
        </p:nvSpPr>
        <p:spPr>
          <a:xfrm>
            <a:off x="1143000" y="687388"/>
            <a:ext cx="4572000" cy="3429000"/>
          </a:xfrm>
          <a:ln/>
        </p:spPr>
      </p:sp>
      <p:sp>
        <p:nvSpPr>
          <p:cNvPr id="9933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F0C0F2F-B1AD-4A5C-991C-563D284BC289}" type="slidenum">
              <a:rPr lang="en-US">
                <a:solidFill>
                  <a:prstClr val="black"/>
                </a:solidFill>
              </a:rPr>
              <a:pPr eaLnBrk="1" hangingPunct="1"/>
              <a:t>16</a:t>
            </a:fld>
            <a:endParaRPr lang="en-US">
              <a:solidFill>
                <a:prstClr val="black"/>
              </a:solidFill>
            </a:endParaRPr>
          </a:p>
        </p:txBody>
      </p:sp>
      <p:sp>
        <p:nvSpPr>
          <p:cNvPr id="110595" name="Rectangle 2"/>
          <p:cNvSpPr>
            <a:spLocks noGrp="1" noRot="1" noChangeAspect="1" noChangeArrowheads="1" noTextEdit="1"/>
          </p:cNvSpPr>
          <p:nvPr>
            <p:ph type="sldImg"/>
          </p:nvPr>
        </p:nvSpPr>
        <p:spPr>
          <a:xfrm>
            <a:off x="1143000" y="687388"/>
            <a:ext cx="4572000" cy="3429000"/>
          </a:xfrm>
          <a:ln/>
        </p:spPr>
      </p:sp>
      <p:sp>
        <p:nvSpPr>
          <p:cNvPr id="110596"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43AE03-2E6E-42E5-B2F9-5354D4BD819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730821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AC696C1-070B-4C5B-8606-647897691083}" type="slidenum">
              <a:rPr lang="en-US">
                <a:solidFill>
                  <a:prstClr val="black"/>
                </a:solidFill>
              </a:rPr>
              <a:pPr eaLnBrk="1" hangingPunct="1"/>
              <a:t>20</a:t>
            </a:fld>
            <a:endParaRPr lang="en-US">
              <a:solidFill>
                <a:prstClr val="black"/>
              </a:solidFill>
            </a:endParaRPr>
          </a:p>
        </p:txBody>
      </p:sp>
      <p:sp>
        <p:nvSpPr>
          <p:cNvPr id="111619" name="Rectangle 2"/>
          <p:cNvSpPr>
            <a:spLocks noGrp="1" noRot="1" noChangeAspect="1" noChangeArrowheads="1" noTextEdit="1"/>
          </p:cNvSpPr>
          <p:nvPr>
            <p:ph type="sldImg"/>
          </p:nvPr>
        </p:nvSpPr>
        <p:spPr>
          <a:xfrm>
            <a:off x="1143000" y="687388"/>
            <a:ext cx="4572000" cy="3429000"/>
          </a:xfrm>
          <a:ln/>
        </p:spPr>
      </p:sp>
      <p:sp>
        <p:nvSpPr>
          <p:cNvPr id="111620"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a:p>
            <a:pPr eaLnBrk="1" hangingPunct="1"/>
            <a:endParaRPr lang="en-US" dirty="0"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0EA742-8853-428F-AA29-921B9974E6EB}" type="slidenum">
              <a:rPr lang="en-US">
                <a:solidFill>
                  <a:prstClr val="black"/>
                </a:solidFill>
              </a:rPr>
              <a:pPr eaLnBrk="1" hangingPunct="1"/>
              <a:t>21</a:t>
            </a:fld>
            <a:endParaRPr lang="en-US">
              <a:solidFill>
                <a:prstClr val="black"/>
              </a:solidFill>
            </a:endParaRPr>
          </a:p>
        </p:txBody>
      </p:sp>
      <p:sp>
        <p:nvSpPr>
          <p:cNvPr id="112643" name="Rectangle 2"/>
          <p:cNvSpPr>
            <a:spLocks noGrp="1" noRot="1" noChangeAspect="1" noChangeArrowheads="1" noTextEdit="1"/>
          </p:cNvSpPr>
          <p:nvPr>
            <p:ph type="sldImg"/>
          </p:nvPr>
        </p:nvSpPr>
        <p:spPr>
          <a:xfrm>
            <a:off x="1143000" y="687388"/>
            <a:ext cx="4572000" cy="3429000"/>
          </a:xfrm>
          <a:ln/>
        </p:spPr>
      </p:sp>
      <p:sp>
        <p:nvSpPr>
          <p:cNvPr id="112644"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a:p>
            <a:pPr eaLnBrk="1" hangingPunct="1"/>
            <a:endParaRPr lang="en-US" dirty="0"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4069F9C-CF58-44DC-A848-DEDFE9756E92}" type="slidenum">
              <a:rPr lang="en-US">
                <a:solidFill>
                  <a:prstClr val="black"/>
                </a:solidFill>
              </a:rPr>
              <a:pPr eaLnBrk="1" hangingPunct="1"/>
              <a:t>45</a:t>
            </a:fld>
            <a:endParaRPr lang="en-US">
              <a:solidFill>
                <a:prstClr val="black"/>
              </a:solidFill>
            </a:endParaRPr>
          </a:p>
        </p:txBody>
      </p:sp>
      <p:sp>
        <p:nvSpPr>
          <p:cNvPr id="113667" name="Rectangle 2"/>
          <p:cNvSpPr>
            <a:spLocks noGrp="1" noRot="1" noChangeAspect="1" noChangeArrowheads="1" noTextEdit="1"/>
          </p:cNvSpPr>
          <p:nvPr>
            <p:ph type="sldImg"/>
          </p:nvPr>
        </p:nvSpPr>
        <p:spPr>
          <a:xfrm>
            <a:off x="1143000" y="687388"/>
            <a:ext cx="4572000" cy="3429000"/>
          </a:xfrm>
          <a:ln/>
        </p:spPr>
      </p:sp>
      <p:sp>
        <p:nvSpPr>
          <p:cNvPr id="113668"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0.40 inches = 4km; 0.80 inches = 8km</a:t>
            </a:r>
          </a:p>
          <a:p>
            <a:pPr eaLnBrk="1" hangingPunct="1"/>
            <a:r>
              <a:rPr lang="en-US" smtClean="0">
                <a:latin typeface="Arial" pitchFamily="34" charset="0"/>
              </a:rPr>
              <a:t>MSI is Multi-Spectral Imaging Mode (dashed boxes)</a:t>
            </a:r>
          </a:p>
          <a:p>
            <a:pPr eaLnBrk="1" hangingPunct="1"/>
            <a:r>
              <a:rPr lang="en-US" smtClean="0">
                <a:latin typeface="Arial" pitchFamily="34" charset="0"/>
              </a:rPr>
              <a:t>This does not show other improvements: SNR, MTF, bit-depth, navigation, coverage rates, etc.</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8915962-C3BF-47CC-A06E-2D83FCD5F225}" type="slidenum">
              <a:rPr lang="en-US">
                <a:solidFill>
                  <a:prstClr val="black"/>
                </a:solidFill>
              </a:rPr>
              <a:pPr eaLnBrk="1" hangingPunct="1"/>
              <a:t>49</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235454-1363-4C8D-ADF2-21D0C5203EC5}" type="slidenum">
              <a:rPr lang="en-US">
                <a:solidFill>
                  <a:prstClr val="black"/>
                </a:solidFill>
              </a:rPr>
              <a:pPr eaLnBrk="1" hangingPunct="1"/>
              <a:t>5</a:t>
            </a:fld>
            <a:endParaRPr lang="en-US">
              <a:solidFill>
                <a:prstClr val="black"/>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b="1" smtClean="0">
                <a:latin typeface="Arial" pitchFamily="34" charset="0"/>
              </a:rPr>
              <a:t>Advanced Baseline Imager (ABI)			Earth-viewing</a:t>
            </a:r>
          </a:p>
          <a:p>
            <a:pPr lvl="1"/>
            <a:r>
              <a:rPr lang="en-US" b="1" smtClean="0">
                <a:latin typeface="Arial" pitchFamily="34" charset="0"/>
              </a:rPr>
              <a:t>Geostationary Lightning Mapper (GLM)	Earth-viewing</a:t>
            </a:r>
          </a:p>
          <a:p>
            <a:pPr lvl="1"/>
            <a:r>
              <a:rPr lang="en-US" b="1" smtClean="0">
                <a:latin typeface="Arial" pitchFamily="34" charset="0"/>
              </a:rPr>
              <a:t>Solar Ultra-Violet Imager (SUVI)			Sun-viewing</a:t>
            </a:r>
          </a:p>
          <a:p>
            <a:pPr lvl="1"/>
            <a:r>
              <a:rPr lang="en-US" b="1" smtClean="0">
                <a:latin typeface="Arial" pitchFamily="34" charset="0"/>
              </a:rPr>
              <a:t>EUVS and XRS Irradiance Sensors (EXIS)	Sun-viewing</a:t>
            </a:r>
          </a:p>
          <a:p>
            <a:pPr lvl="1"/>
            <a:r>
              <a:rPr lang="en-US" b="1" smtClean="0">
                <a:latin typeface="Arial" pitchFamily="34" charset="0"/>
              </a:rPr>
              <a:t>Space Environment In-Situ Suite (SEISS)	Space-viewing</a:t>
            </a:r>
          </a:p>
          <a:p>
            <a:pPr lvl="1"/>
            <a:r>
              <a:rPr lang="en-US" b="1" smtClean="0">
                <a:latin typeface="Arial" pitchFamily="34" charset="0"/>
              </a:rPr>
              <a:t>Magnetometer (MAG)				Space-viewing</a:t>
            </a:r>
          </a:p>
          <a:p>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834FF79-E925-4904-866E-9F1016C317F1}" type="slidenum">
              <a:rPr lang="en-US">
                <a:solidFill>
                  <a:prstClr val="black"/>
                </a:solidFill>
              </a:rPr>
              <a:pPr eaLnBrk="1" hangingPunct="1"/>
              <a:t>8</a:t>
            </a:fld>
            <a:endParaRPr lang="en-US">
              <a:solidFill>
                <a:prstClr val="black"/>
              </a:solidFill>
            </a:endParaRPr>
          </a:p>
        </p:txBody>
      </p:sp>
      <p:sp>
        <p:nvSpPr>
          <p:cNvPr id="107523" name="Rectangle 2"/>
          <p:cNvSpPr>
            <a:spLocks noGrp="1" noRot="1" noChangeAspect="1" noChangeArrowheads="1" noTextEdit="1"/>
          </p:cNvSpPr>
          <p:nvPr>
            <p:ph type="sldImg"/>
          </p:nvPr>
        </p:nvSpPr>
        <p:spPr>
          <a:xfrm>
            <a:off x="1152525" y="671513"/>
            <a:ext cx="4578350" cy="3433762"/>
          </a:xfrm>
          <a:ln/>
        </p:spPr>
      </p:sp>
      <p:sp>
        <p:nvSpPr>
          <p:cNvPr id="107524" name="Rectangle 3"/>
          <p:cNvSpPr>
            <a:spLocks noGrp="1" noChangeArrowheads="1"/>
          </p:cNvSpPr>
          <p:nvPr>
            <p:ph type="body" idx="1"/>
          </p:nvPr>
        </p:nvSpPr>
        <p:spPr>
          <a:xfrm>
            <a:off x="908050" y="4329113"/>
            <a:ext cx="5067300" cy="410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57" tIns="45028" rIns="90057" bIns="45028"/>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C4717A-8810-45BF-BAC0-876F5836F1D0}" type="slidenum">
              <a:rPr lang="en-US">
                <a:solidFill>
                  <a:prstClr val="black"/>
                </a:solidFill>
              </a:rPr>
              <a:pPr/>
              <a:t>10</a:t>
            </a:fld>
            <a:endParaRPr lang="en-US">
              <a:solidFill>
                <a:prstClr val="black"/>
              </a:solidFill>
            </a:endParaRPr>
          </a:p>
        </p:txBody>
      </p:sp>
      <p:sp>
        <p:nvSpPr>
          <p:cNvPr id="68610" name="Rectangle 2"/>
          <p:cNvSpPr>
            <a:spLocks noGrp="1" noRot="1" noChangeAspect="1" noChangeArrowheads="1" noTextEdit="1"/>
          </p:cNvSpPr>
          <p:nvPr>
            <p:ph type="sldImg"/>
          </p:nvPr>
        </p:nvSpPr>
        <p:spPr>
          <a:xfrm>
            <a:off x="1143000" y="687388"/>
            <a:ext cx="4572000" cy="3429000"/>
          </a:xfrm>
          <a:ln/>
        </p:spPr>
      </p:sp>
      <p:sp>
        <p:nvSpPr>
          <p:cNvPr id="68611"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038A95-408F-47ED-AADE-D088C40A47A2}" type="slidenum">
              <a:rPr lang="en-US">
                <a:solidFill>
                  <a:prstClr val="black"/>
                </a:solidFill>
              </a:rPr>
              <a:pPr/>
              <a:t>11</a:t>
            </a:fld>
            <a:endParaRPr lang="en-US">
              <a:solidFill>
                <a:prstClr val="black"/>
              </a:solidFill>
            </a:endParaRPr>
          </a:p>
        </p:txBody>
      </p:sp>
      <p:sp>
        <p:nvSpPr>
          <p:cNvPr id="70658" name="Rectangle 2"/>
          <p:cNvSpPr>
            <a:spLocks noGrp="1" noRot="1" noChangeAspect="1" noChangeArrowheads="1" noTextEdit="1"/>
          </p:cNvSpPr>
          <p:nvPr>
            <p:ph type="sldImg"/>
          </p:nvPr>
        </p:nvSpPr>
        <p:spPr>
          <a:xfrm>
            <a:off x="1143000" y="687388"/>
            <a:ext cx="4572000" cy="3429000"/>
          </a:xfrm>
          <a:ln/>
        </p:spPr>
      </p:sp>
      <p:sp>
        <p:nvSpPr>
          <p:cNvPr id="70659"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9DAB93-50B9-4B61-8FCF-26F0BA163705}" type="slidenum">
              <a:rPr lang="en-US">
                <a:solidFill>
                  <a:prstClr val="black"/>
                </a:solidFill>
              </a:rPr>
              <a:pPr/>
              <a:t>12</a:t>
            </a:fld>
            <a:endParaRPr lang="en-US">
              <a:solidFill>
                <a:prstClr val="black"/>
              </a:solidFill>
            </a:endParaRPr>
          </a:p>
        </p:txBody>
      </p:sp>
      <p:sp>
        <p:nvSpPr>
          <p:cNvPr id="72706" name="Rectangle 2"/>
          <p:cNvSpPr>
            <a:spLocks noGrp="1" noRot="1" noChangeAspect="1" noChangeArrowheads="1" noTextEdit="1"/>
          </p:cNvSpPr>
          <p:nvPr>
            <p:ph type="sldImg"/>
          </p:nvPr>
        </p:nvSpPr>
        <p:spPr>
          <a:xfrm>
            <a:off x="1143000" y="687388"/>
            <a:ext cx="4572000" cy="3429000"/>
          </a:xfrm>
          <a:ln/>
        </p:spPr>
      </p:sp>
      <p:sp>
        <p:nvSpPr>
          <p:cNvPr id="72707" name="Rectangle 3"/>
          <p:cNvSpPr>
            <a:spLocks noGrp="1" noChangeArrowheads="1"/>
          </p:cNvSpPr>
          <p:nvPr>
            <p:ph type="body" idx="1"/>
          </p:nvPr>
        </p:nvSpPr>
        <p:spPr>
          <a:xfrm>
            <a:off x="912813" y="4343400"/>
            <a:ext cx="5032375" cy="4113213"/>
          </a:xfrm>
        </p:spPr>
        <p:txBody>
          <a:bodyPr/>
          <a:lstStyle/>
          <a:p>
            <a:r>
              <a:rPr lang="en-US"/>
              <a:t>Approx. size of meso-scale showing “Franklin”.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0A3224-CC39-42AF-A9D5-B33D423BD19B}" type="slidenum">
              <a:rPr lang="en-US">
                <a:solidFill>
                  <a:prstClr val="black"/>
                </a:solidFill>
              </a:rPr>
              <a:pPr eaLnBrk="1" hangingPunct="1"/>
              <a:t>13</a:t>
            </a:fld>
            <a:endParaRPr lang="en-US">
              <a:solidFill>
                <a:prstClr val="black"/>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Note the comma head is forming in the dry slot as a vort max swings around. This is not obvious from the 15 min.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Note the number of different levels of motion you can see (the cyclonic low level circulation over the ocean through the breaks in the higher clouds)... and you can't distinguish those on the GOES-12 loop.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1241F02-44AD-48D1-A053-C88AFCDFF7C5}" type="slidenum">
              <a:rPr lang="en-US">
                <a:solidFill>
                  <a:prstClr val="black"/>
                </a:solidFill>
              </a:rPr>
              <a:pPr eaLnBrk="1" hangingPunct="1"/>
              <a:t>15</a:t>
            </a:fld>
            <a:endParaRPr lang="en-US">
              <a:solidFill>
                <a:prstClr val="black"/>
              </a:solidFill>
            </a:endParaRPr>
          </a:p>
        </p:txBody>
      </p:sp>
      <p:sp>
        <p:nvSpPr>
          <p:cNvPr id="109571" name="Rectangle 2"/>
          <p:cNvSpPr>
            <a:spLocks noGrp="1" noRot="1" noChangeAspect="1" noChangeArrowheads="1" noTextEdit="1"/>
          </p:cNvSpPr>
          <p:nvPr>
            <p:ph type="sldImg"/>
          </p:nvPr>
        </p:nvSpPr>
        <p:spPr>
          <a:xfrm>
            <a:off x="1143000" y="687388"/>
            <a:ext cx="4572000" cy="3429000"/>
          </a:xfrm>
          <a:ln/>
        </p:spPr>
      </p:sp>
      <p:sp>
        <p:nvSpPr>
          <p:cNvPr id="109572"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 Id="rId5" Type="http://schemas.openxmlformats.org/officeDocument/2006/relationships/image" Target="../media/image10.jpeg"/><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82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8021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78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1217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463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6E9E9B-2DC6-474A-80DB-293630E29D36}" type="datetimeFigureOut">
              <a:rPr lang="en-US">
                <a:solidFill>
                  <a:prstClr val="black">
                    <a:tint val="75000"/>
                  </a:prstClr>
                </a:solidFill>
              </a:rPr>
              <a:pPr/>
              <a:t>5/9/2012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6666C6-79DA-40C6-9CCD-44B620BC91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537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E9E9B-2DC6-474A-80DB-293630E29D36}" type="datetimeFigureOut">
              <a:rPr lang="en-US">
                <a:solidFill>
                  <a:prstClr val="black">
                    <a:tint val="75000"/>
                  </a:prstClr>
                </a:solidFill>
              </a:rPr>
              <a:pPr/>
              <a:t>5/9/2012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6666C6-79DA-40C6-9CCD-44B620BC91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290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6E9E9B-2DC6-474A-80DB-293630E29D36}" type="datetimeFigureOut">
              <a:rPr lang="en-US">
                <a:solidFill>
                  <a:prstClr val="black">
                    <a:tint val="75000"/>
                  </a:prstClr>
                </a:solidFill>
              </a:rPr>
              <a:pPr/>
              <a:t>5/9/2012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6666C6-79DA-40C6-9CCD-44B620BC91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73164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6E9E9B-2DC6-474A-80DB-293630E29D36}" type="datetimeFigureOut">
              <a:rPr lang="en-US">
                <a:solidFill>
                  <a:prstClr val="black">
                    <a:tint val="75000"/>
                  </a:prstClr>
                </a:solidFill>
              </a:rPr>
              <a:pPr/>
              <a:t>5/9/2012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6666C6-79DA-40C6-9CCD-44B620BC91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979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6E9E9B-2DC6-474A-80DB-293630E29D36}" type="datetimeFigureOut">
              <a:rPr lang="en-US">
                <a:solidFill>
                  <a:prstClr val="black">
                    <a:tint val="75000"/>
                  </a:prstClr>
                </a:solidFill>
              </a:rPr>
              <a:pPr/>
              <a:t>5/9/2012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6666C6-79DA-40C6-9CCD-44B620BC91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905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6E9E9B-2DC6-474A-80DB-293630E29D36}" type="datetimeFigureOut">
              <a:rPr lang="en-US">
                <a:solidFill>
                  <a:prstClr val="black">
                    <a:tint val="75000"/>
                  </a:prstClr>
                </a:solidFill>
              </a:rPr>
              <a:pPr/>
              <a:t>5/9/2012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6666C6-79DA-40C6-9CCD-44B620BC91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9096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40223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6E9E9B-2DC6-474A-80DB-293630E29D36}" type="datetimeFigureOut">
              <a:rPr lang="en-US">
                <a:solidFill>
                  <a:prstClr val="black">
                    <a:tint val="75000"/>
                  </a:prstClr>
                </a:solidFill>
              </a:rPr>
              <a:pPr/>
              <a:t>5/9/2012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6666C6-79DA-40C6-9CCD-44B620BC91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6102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6E9E9B-2DC6-474A-80DB-293630E29D36}" type="datetimeFigureOut">
              <a:rPr lang="en-US">
                <a:solidFill>
                  <a:prstClr val="black">
                    <a:tint val="75000"/>
                  </a:prstClr>
                </a:solidFill>
              </a:rPr>
              <a:pPr/>
              <a:t>5/9/2012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6666C6-79DA-40C6-9CCD-44B620BC91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2572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6E9E9B-2DC6-474A-80DB-293630E29D36}" type="datetimeFigureOut">
              <a:rPr lang="en-US">
                <a:solidFill>
                  <a:prstClr val="black">
                    <a:tint val="75000"/>
                  </a:prstClr>
                </a:solidFill>
              </a:rPr>
              <a:pPr/>
              <a:t>5/9/2012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6666C6-79DA-40C6-9CCD-44B620BC91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778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E9E9B-2DC6-474A-80DB-293630E29D36}" type="datetimeFigureOut">
              <a:rPr lang="en-US">
                <a:solidFill>
                  <a:prstClr val="black">
                    <a:tint val="75000"/>
                  </a:prstClr>
                </a:solidFill>
              </a:rPr>
              <a:pPr/>
              <a:t>5/9/2012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6666C6-79DA-40C6-9CCD-44B620BC91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6489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E9E9B-2DC6-474A-80DB-293630E29D36}" type="datetimeFigureOut">
              <a:rPr lang="en-US">
                <a:solidFill>
                  <a:prstClr val="black">
                    <a:tint val="75000"/>
                  </a:prstClr>
                </a:solidFill>
              </a:rPr>
              <a:pPr/>
              <a:t>5/9/2012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6666C6-79DA-40C6-9CCD-44B620BC91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3903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166_.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248400" y="1027113"/>
            <a:ext cx="2895600" cy="4916487"/>
          </a:xfrm>
          <a:prstGeom prst="rect">
            <a:avLst/>
          </a:prstGeom>
          <a:noFill/>
          <a:ln w="9525">
            <a:noFill/>
            <a:miter lim="800000"/>
            <a:headEnd/>
            <a:tailEnd/>
          </a:ln>
        </p:spPr>
      </p:pic>
      <p:sp>
        <p:nvSpPr>
          <p:cNvPr id="3" name="Subtitle 2"/>
          <p:cNvSpPr>
            <a:spLocks noGrp="1"/>
          </p:cNvSpPr>
          <p:nvPr>
            <p:ph type="subTitle" idx="1"/>
          </p:nvPr>
        </p:nvSpPr>
        <p:spPr>
          <a:xfrm>
            <a:off x="0" y="4648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0"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63A29F38-5EC6-D140-80EF-CFE0A6945C10}" type="datetime1">
              <a:rPr lang="en-US" smtClean="0">
                <a:solidFill>
                  <a:prstClr val="white">
                    <a:tint val="75000"/>
                  </a:prstClr>
                </a:solidFill>
              </a:rPr>
              <a:pPr>
                <a:defRPr/>
              </a:pPr>
              <a:t>5/9/2012</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4656369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Date Placeholder 3"/>
          <p:cNvSpPr>
            <a:spLocks noGrp="1"/>
          </p:cNvSpPr>
          <p:nvPr userDrawn="1">
            <p:ph type="dt" sz="half" idx="10"/>
          </p:nvPr>
        </p:nvSpPr>
        <p:spPr/>
        <p:txBody>
          <a:bodyPr/>
          <a:lstStyle>
            <a:lvl1pPr>
              <a:defRPr/>
            </a:lvl1pPr>
          </a:lstStyle>
          <a:p>
            <a:pPr>
              <a:defRPr/>
            </a:pPr>
            <a:fld id="{796A5602-5454-FE4B-9136-925147ECF399}" type="datetime1">
              <a:rPr lang="en-US" smtClean="0">
                <a:solidFill>
                  <a:prstClr val="white">
                    <a:tint val="75000"/>
                  </a:prstClr>
                </a:solidFill>
              </a:rPr>
              <a:pPr>
                <a:defRPr/>
              </a:pPr>
              <a:t>5/9/2012</a:t>
            </a:fld>
            <a:endParaRPr lang="en-US" dirty="0">
              <a:solidFill>
                <a:prstClr val="white">
                  <a:tint val="75000"/>
                </a:prstClr>
              </a:solidFill>
            </a:endParaRPr>
          </a:p>
        </p:txBody>
      </p:sp>
      <p:sp>
        <p:nvSpPr>
          <p:cNvPr id="13" name="Footer Placeholder 4"/>
          <p:cNvSpPr>
            <a:spLocks noGrp="1"/>
          </p:cNvSpPr>
          <p:nvPr userDrawn="1">
            <p:ph type="ftr" sz="quarter" idx="11"/>
          </p:nvPr>
        </p:nvSpPr>
        <p:spPr/>
        <p:txBody>
          <a:bodyPr/>
          <a:lstStyle>
            <a:lvl1pPr>
              <a:defRPr/>
            </a:lvl1pPr>
          </a:lstStyle>
          <a:p>
            <a:pPr>
              <a:defRPr/>
            </a:pP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1" name="Picture 6" descr="166_.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740092" y="0"/>
            <a:ext cx="403907" cy="685800"/>
          </a:xfrm>
          <a:prstGeom prst="rect">
            <a:avLst/>
          </a:prstGeom>
          <a:noFill/>
          <a:ln w="9525">
            <a:noFill/>
            <a:miter lim="800000"/>
            <a:headEnd/>
            <a:tailEnd/>
          </a:ln>
        </p:spPr>
      </p:pic>
      <p:pic>
        <p:nvPicPr>
          <p:cNvPr id="22" name="Picture 21" descr="GOES-R_logo.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200" y="76200"/>
            <a:ext cx="914400" cy="583250"/>
          </a:xfrm>
          <a:prstGeom prst="rect">
            <a:avLst/>
          </a:prstGeom>
        </p:spPr>
      </p:pic>
      <p:pic>
        <p:nvPicPr>
          <p:cNvPr id="25" name="Picture 24" descr="NASA_Logo.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35703" y="139225"/>
            <a:ext cx="542204" cy="457200"/>
          </a:xfrm>
          <a:prstGeom prst="rect">
            <a:avLst/>
          </a:prstGeom>
        </p:spPr>
      </p:pic>
      <p:pic>
        <p:nvPicPr>
          <p:cNvPr id="26" name="Picture 25" descr="NOAA_logo.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269102" y="139225"/>
            <a:ext cx="456236" cy="457200"/>
          </a:xfrm>
          <a:prstGeom prst="rect">
            <a:avLst/>
          </a:prstGeom>
        </p:spPr>
      </p:pic>
    </p:spTree>
    <p:extLst>
      <p:ext uri="{BB962C8B-B14F-4D97-AF65-F5344CB8AC3E}">
        <p14:creationId xmlns:p14="http://schemas.microsoft.com/office/powerpoint/2010/main" val="16685174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6" name="Group 15"/>
          <p:cNvGrpSpPr/>
          <p:nvPr userDrawn="1"/>
        </p:nvGrpSpPr>
        <p:grpSpPr>
          <a:xfrm>
            <a:off x="0" y="0"/>
            <a:ext cx="9144000" cy="6858000"/>
            <a:chOff x="0" y="0"/>
            <a:chExt cx="9144000" cy="6858000"/>
          </a:xfrm>
        </p:grpSpPr>
        <p:sp>
          <p:nvSpPr>
            <p:cNvPr id="17" name="Rectangle 16"/>
            <p:cNvSpPr/>
            <p:nvPr userDrawn="1"/>
          </p:nvSpPr>
          <p:spPr bwMode="auto">
            <a:xfrm>
              <a:off x="0" y="6324600"/>
              <a:ext cx="9144000" cy="533400"/>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8" name="Rectangle 17"/>
            <p:cNvSpPr/>
            <p:nvPr userDrawn="1"/>
          </p:nvSpPr>
          <p:spPr bwMode="auto">
            <a:xfrm>
              <a:off x="0" y="0"/>
              <a:ext cx="9144000" cy="1481328"/>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9" name="Picture 10" descr="166_.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77200" y="1"/>
              <a:ext cx="1066799" cy="1477106"/>
            </a:xfrm>
            <a:prstGeom prst="rect">
              <a:avLst/>
            </a:prstGeom>
            <a:noFill/>
            <a:ln w="9525">
              <a:noFill/>
              <a:miter lim="800000"/>
              <a:headEnd/>
              <a:tailEnd/>
            </a:ln>
          </p:spPr>
        </p:pic>
        <p:pic>
          <p:nvPicPr>
            <p:cNvPr id="20"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762000"/>
              <a:ext cx="762000" cy="650488"/>
            </a:xfrm>
            <a:prstGeom prst="rect">
              <a:avLst/>
            </a:prstGeom>
            <a:noFill/>
            <a:ln w="9525">
              <a:noFill/>
              <a:miter lim="800000"/>
              <a:headEnd/>
              <a:tailEnd/>
            </a:ln>
          </p:spPr>
        </p:pic>
        <p:pic>
          <p:nvPicPr>
            <p:cNvPr id="21" name="Picture 5"/>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23900" y="762000"/>
              <a:ext cx="647700" cy="647700"/>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fld id="{6C28B839-8756-C94C-A47D-583F8BA95CCB}" type="datetime1">
              <a:rPr lang="en-US" smtClean="0">
                <a:solidFill>
                  <a:prstClr val="white">
                    <a:tint val="75000"/>
                  </a:prstClr>
                </a:solidFill>
              </a:rPr>
              <a:pPr>
                <a:defRPr/>
              </a:pPr>
              <a:t>5/9/2012</a:t>
            </a:fld>
            <a:endParaRPr lang="en-US" dirty="0">
              <a:solidFill>
                <a:prstClr val="white">
                  <a:tint val="75000"/>
                </a:prstClr>
              </a:solidFill>
            </a:endParaRPr>
          </a:p>
        </p:txBody>
      </p:sp>
      <p:sp>
        <p:nvSpPr>
          <p:cNvPr id="14"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solidFill>
                  <a:prstClr val="black"/>
                </a:solidFill>
              </a:rPr>
              <a:pPr>
                <a:defRPr/>
              </a:pPr>
              <a:t>‹#›</a:t>
            </a:fld>
            <a:endParaRPr lang="en-US" dirty="0">
              <a:solidFill>
                <a:prstClr val="black"/>
              </a:solidFill>
            </a:endParaRPr>
          </a:p>
        </p:txBody>
      </p:sp>
      <p:pic>
        <p:nvPicPr>
          <p:cNvPr id="23" name="Picture 22" descr="GOES-R_logo_v2.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143000" cy="762000"/>
          </a:xfrm>
          <a:prstGeom prst="rect">
            <a:avLst/>
          </a:prstGeom>
        </p:spPr>
      </p:pic>
    </p:spTree>
    <p:extLst>
      <p:ext uri="{BB962C8B-B14F-4D97-AF65-F5344CB8AC3E}">
        <p14:creationId xmlns:p14="http://schemas.microsoft.com/office/powerpoint/2010/main" val="1415658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8" name="Group 17"/>
          <p:cNvGrpSpPr/>
          <p:nvPr userDrawn="1"/>
        </p:nvGrpSpPr>
        <p:grpSpPr>
          <a:xfrm>
            <a:off x="0" y="0"/>
            <a:ext cx="9144000" cy="6858000"/>
            <a:chOff x="0" y="0"/>
            <a:chExt cx="9144000" cy="6858000"/>
          </a:xfrm>
        </p:grpSpPr>
        <p:sp>
          <p:nvSpPr>
            <p:cNvPr id="19" name="Rectangle 18"/>
            <p:cNvSpPr/>
            <p:nvPr userDrawn="1"/>
          </p:nvSpPr>
          <p:spPr bwMode="auto">
            <a:xfrm>
              <a:off x="0" y="6324600"/>
              <a:ext cx="9144000" cy="533400"/>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0" name="Rectangle 19"/>
            <p:cNvSpPr/>
            <p:nvPr userDrawn="1"/>
          </p:nvSpPr>
          <p:spPr bwMode="auto">
            <a:xfrm>
              <a:off x="0" y="0"/>
              <a:ext cx="9144000" cy="1481328"/>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21" name="Picture 10" descr="166_.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77200" y="1"/>
              <a:ext cx="1066799" cy="1477106"/>
            </a:xfrm>
            <a:prstGeom prst="rect">
              <a:avLst/>
            </a:prstGeom>
            <a:noFill/>
            <a:ln w="9525">
              <a:noFill/>
              <a:miter lim="800000"/>
              <a:headEnd/>
              <a:tailEnd/>
            </a:ln>
          </p:spPr>
        </p:pic>
        <p:pic>
          <p:nvPicPr>
            <p:cNvPr id="22"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762000"/>
              <a:ext cx="762000" cy="650488"/>
            </a:xfrm>
            <a:prstGeom prst="rect">
              <a:avLst/>
            </a:prstGeom>
            <a:noFill/>
            <a:ln w="9525">
              <a:noFill/>
              <a:miter lim="800000"/>
              <a:headEnd/>
              <a:tailEnd/>
            </a:ln>
          </p:spPr>
        </p:pic>
        <p:pic>
          <p:nvPicPr>
            <p:cNvPr id="23" name="Picture 5"/>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23900" y="762000"/>
              <a:ext cx="647700" cy="647700"/>
            </a:xfrm>
            <a:prstGeom prst="rect">
              <a:avLst/>
            </a:prstGeom>
            <a:noFill/>
            <a:ln w="9525">
              <a:noFill/>
              <a:miter lim="800000"/>
              <a:headEnd/>
              <a:tailEnd/>
            </a:ln>
          </p:spPr>
        </p:pic>
        <p:pic>
          <p:nvPicPr>
            <p:cNvPr id="24" name="Picture 33" descr="GOES-R_Color_Lg"/>
            <p:cNvPicPr>
              <a:picLocks noChangeAspect="1" noChangeArrowheads="1"/>
            </p:cNvPicPr>
            <p:nvPr userDrawn="1"/>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00" y="0"/>
              <a:ext cx="1241425" cy="827617"/>
            </a:xfrm>
            <a:prstGeom prst="rect">
              <a:avLst/>
            </a:prstGeom>
            <a:noFill/>
          </p:spPr>
        </p:pic>
      </p:gr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fld id="{724A9001-4838-5A4A-AF6B-307A42C382F7}" type="datetime1">
              <a:rPr lang="en-US" smtClean="0">
                <a:solidFill>
                  <a:prstClr val="white">
                    <a:tint val="75000"/>
                  </a:prstClr>
                </a:solidFill>
              </a:rPr>
              <a:pPr>
                <a:defRPr/>
              </a:pPr>
              <a:t>5/9/2012</a:t>
            </a:fld>
            <a:endParaRPr lang="en-US" dirty="0">
              <a:solidFill>
                <a:prstClr val="white">
                  <a:tint val="75000"/>
                </a:prstClr>
              </a:solidFill>
            </a:endParaRPr>
          </a:p>
        </p:txBody>
      </p:sp>
      <p:sp>
        <p:nvSpPr>
          <p:cNvPr id="16" name="Footer Placeholder 7"/>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2468104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4" name="Group 13"/>
          <p:cNvGrpSpPr/>
          <p:nvPr userDrawn="1"/>
        </p:nvGrpSpPr>
        <p:grpSpPr>
          <a:xfrm>
            <a:off x="0" y="0"/>
            <a:ext cx="9144000" cy="6858000"/>
            <a:chOff x="0" y="0"/>
            <a:chExt cx="9144000" cy="6858000"/>
          </a:xfrm>
        </p:grpSpPr>
        <p:sp>
          <p:nvSpPr>
            <p:cNvPr id="15" name="Rectangle 14"/>
            <p:cNvSpPr/>
            <p:nvPr userDrawn="1"/>
          </p:nvSpPr>
          <p:spPr bwMode="auto">
            <a:xfrm>
              <a:off x="0" y="6324600"/>
              <a:ext cx="9144000" cy="533400"/>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6" name="Rectangle 15"/>
            <p:cNvSpPr/>
            <p:nvPr userDrawn="1"/>
          </p:nvSpPr>
          <p:spPr bwMode="auto">
            <a:xfrm>
              <a:off x="0" y="0"/>
              <a:ext cx="9144000" cy="1481328"/>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7" name="Picture 10" descr="166_.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77200" y="1"/>
              <a:ext cx="1066799" cy="1477106"/>
            </a:xfrm>
            <a:prstGeom prst="rect">
              <a:avLst/>
            </a:prstGeom>
            <a:noFill/>
            <a:ln w="9525">
              <a:noFill/>
              <a:miter lim="800000"/>
              <a:headEnd/>
              <a:tailEnd/>
            </a:ln>
          </p:spPr>
        </p:pic>
        <p:pic>
          <p:nvPicPr>
            <p:cNvPr id="18"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762000"/>
              <a:ext cx="762000" cy="650488"/>
            </a:xfrm>
            <a:prstGeom prst="rect">
              <a:avLst/>
            </a:prstGeom>
            <a:noFill/>
            <a:ln w="9525">
              <a:noFill/>
              <a:miter lim="800000"/>
              <a:headEnd/>
              <a:tailEnd/>
            </a:ln>
          </p:spPr>
        </p:pic>
        <p:pic>
          <p:nvPicPr>
            <p:cNvPr id="19" name="Picture 5"/>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23900" y="762000"/>
              <a:ext cx="647700" cy="647700"/>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fld id="{DAD26652-F626-454A-851B-0656F6A0F770}" type="datetime1">
              <a:rPr lang="en-US" smtClean="0">
                <a:solidFill>
                  <a:prstClr val="white">
                    <a:tint val="75000"/>
                  </a:prstClr>
                </a:solidFill>
              </a:rPr>
              <a:pPr>
                <a:defRPr/>
              </a:pPr>
              <a:t>5/9/2012</a:t>
            </a:fld>
            <a:endParaRPr lang="en-US" dirty="0">
              <a:solidFill>
                <a:prstClr val="white">
                  <a:tint val="75000"/>
                </a:prstClr>
              </a:solidFill>
            </a:endParaRPr>
          </a:p>
        </p:txBody>
      </p:sp>
      <p:sp>
        <p:nvSpPr>
          <p:cNvPr id="12" name="Footer Placeholder 3"/>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solidFill>
                  <a:prstClr val="black"/>
                </a:solidFill>
              </a:rPr>
              <a:pPr>
                <a:defRPr/>
              </a:pPr>
              <a:t>‹#›</a:t>
            </a:fld>
            <a:endParaRPr lang="en-US" dirty="0">
              <a:solidFill>
                <a:prstClr val="black"/>
              </a:solidFill>
            </a:endParaRPr>
          </a:p>
        </p:txBody>
      </p:sp>
      <p:pic>
        <p:nvPicPr>
          <p:cNvPr id="21" name="Picture 20" descr="GOES-R_logo_v2.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6200" y="0"/>
            <a:ext cx="1143000" cy="762000"/>
          </a:xfrm>
          <a:prstGeom prst="rect">
            <a:avLst/>
          </a:prstGeom>
        </p:spPr>
      </p:pic>
    </p:spTree>
    <p:extLst>
      <p:ext uri="{BB962C8B-B14F-4D97-AF65-F5344CB8AC3E}">
        <p14:creationId xmlns:p14="http://schemas.microsoft.com/office/powerpoint/2010/main" val="605588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8465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3" name="Group 12"/>
          <p:cNvGrpSpPr/>
          <p:nvPr userDrawn="1"/>
        </p:nvGrpSpPr>
        <p:grpSpPr>
          <a:xfrm>
            <a:off x="0" y="0"/>
            <a:ext cx="9144000" cy="6858000"/>
            <a:chOff x="0" y="0"/>
            <a:chExt cx="9144000" cy="6858000"/>
          </a:xfrm>
        </p:grpSpPr>
        <p:sp>
          <p:nvSpPr>
            <p:cNvPr id="14" name="Rectangle 13"/>
            <p:cNvSpPr/>
            <p:nvPr userDrawn="1"/>
          </p:nvSpPr>
          <p:spPr bwMode="auto">
            <a:xfrm>
              <a:off x="0" y="6324600"/>
              <a:ext cx="9144000" cy="533400"/>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5" name="Rectangle 14"/>
            <p:cNvSpPr/>
            <p:nvPr userDrawn="1"/>
          </p:nvSpPr>
          <p:spPr bwMode="auto">
            <a:xfrm>
              <a:off x="0" y="0"/>
              <a:ext cx="9144000" cy="1481328"/>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6" name="Picture 10" descr="166_.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77200" y="1"/>
              <a:ext cx="1066799" cy="1477106"/>
            </a:xfrm>
            <a:prstGeom prst="rect">
              <a:avLst/>
            </a:prstGeom>
            <a:noFill/>
            <a:ln w="9525">
              <a:noFill/>
              <a:miter lim="800000"/>
              <a:headEnd/>
              <a:tailEnd/>
            </a:ln>
          </p:spPr>
        </p:pic>
        <p:pic>
          <p:nvPicPr>
            <p:cNvPr id="17"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762000"/>
              <a:ext cx="762000" cy="650488"/>
            </a:xfrm>
            <a:prstGeom prst="rect">
              <a:avLst/>
            </a:prstGeom>
            <a:noFill/>
            <a:ln w="9525">
              <a:noFill/>
              <a:miter lim="800000"/>
              <a:headEnd/>
              <a:tailEnd/>
            </a:ln>
          </p:spPr>
        </p:pic>
        <p:pic>
          <p:nvPicPr>
            <p:cNvPr id="18" name="Picture 5"/>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23900" y="762000"/>
              <a:ext cx="647700" cy="647700"/>
            </a:xfrm>
            <a:prstGeom prst="rect">
              <a:avLst/>
            </a:prstGeom>
            <a:noFill/>
            <a:ln w="9525">
              <a:noFill/>
              <a:miter lim="800000"/>
              <a:headEnd/>
              <a:tailEnd/>
            </a:ln>
          </p:spPr>
        </p:pic>
      </p:grpSp>
      <p:sp>
        <p:nvSpPr>
          <p:cNvPr id="10" name="Date Placeholder 1"/>
          <p:cNvSpPr>
            <a:spLocks noGrp="1"/>
          </p:cNvSpPr>
          <p:nvPr>
            <p:ph type="dt" sz="half" idx="10"/>
          </p:nvPr>
        </p:nvSpPr>
        <p:spPr/>
        <p:txBody>
          <a:bodyPr/>
          <a:lstStyle>
            <a:lvl1pPr>
              <a:defRPr/>
            </a:lvl1pPr>
          </a:lstStyle>
          <a:p>
            <a:pPr>
              <a:defRPr/>
            </a:pPr>
            <a:fld id="{12BE1055-48A6-3246-B91B-18BA09128D84}" type="datetime1">
              <a:rPr lang="en-US" smtClean="0">
                <a:solidFill>
                  <a:prstClr val="white">
                    <a:tint val="75000"/>
                  </a:prstClr>
                </a:solidFill>
              </a:rPr>
              <a:pPr>
                <a:defRPr/>
              </a:pPr>
              <a:t>5/9/2012</a:t>
            </a:fld>
            <a:endParaRPr lang="en-US" dirty="0">
              <a:solidFill>
                <a:prstClr val="white">
                  <a:tint val="75000"/>
                </a:prstClr>
              </a:solidFill>
            </a:endParaRPr>
          </a:p>
        </p:txBody>
      </p:sp>
      <p:sp>
        <p:nvSpPr>
          <p:cNvPr id="11" name="Footer Placeholder 2"/>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solidFill>
                  <a:prstClr val="black"/>
                </a:solidFill>
              </a:rPr>
              <a:pPr>
                <a:defRPr/>
              </a:pPr>
              <a:t>‹#›</a:t>
            </a:fld>
            <a:endParaRPr lang="en-US" dirty="0">
              <a:solidFill>
                <a:prstClr val="black"/>
              </a:solidFill>
            </a:endParaRPr>
          </a:p>
        </p:txBody>
      </p:sp>
      <p:pic>
        <p:nvPicPr>
          <p:cNvPr id="20" name="Picture 19" descr="GOES-R_logo_v2.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6200" y="0"/>
            <a:ext cx="1143000" cy="762000"/>
          </a:xfrm>
          <a:prstGeom prst="rect">
            <a:avLst/>
          </a:prstGeom>
        </p:spPr>
      </p:pic>
    </p:spTree>
    <p:extLst>
      <p:ext uri="{BB962C8B-B14F-4D97-AF65-F5344CB8AC3E}">
        <p14:creationId xmlns:p14="http://schemas.microsoft.com/office/powerpoint/2010/main" val="41233948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1DCB09A-BA5E-4AB7-91E1-C59162FD57D5}" type="datetime1">
              <a:rPr lang="en-US">
                <a:solidFill>
                  <a:prstClr val="white">
                    <a:tint val="75000"/>
                  </a:prstClr>
                </a:solidFill>
              </a:rPr>
              <a:pPr>
                <a:defRPr/>
              </a:pPr>
              <a:t>5/9/2012</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014701669"/>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5" name="Rectangle 4"/>
          <p:cNvSpPr>
            <a:spLocks noGrp="1" noChangeArrowheads="1"/>
          </p:cNvSpPr>
          <p:nvPr>
            <p:ph type="sldNum" sz="quarter" idx="11"/>
          </p:nvPr>
        </p:nvSpPr>
        <p:spPr>
          <a:ln/>
        </p:spPr>
        <p:txBody>
          <a:bodyPr/>
          <a:lstStyle>
            <a:lvl1pPr>
              <a:defRPr/>
            </a:lvl1pPr>
          </a:lstStyle>
          <a:p>
            <a:fld id="{F1DF8FA5-9CD9-46AB-8B3A-532E9BFA4557}" type="slidenum">
              <a:rPr lang="en-US"/>
              <a:pPr/>
              <a:t>‹#›</a:t>
            </a:fld>
            <a:endParaRPr lang="en-US"/>
          </a:p>
        </p:txBody>
      </p:sp>
    </p:spTree>
    <p:extLst>
      <p:ext uri="{BB962C8B-B14F-4D97-AF65-F5344CB8AC3E}">
        <p14:creationId xmlns:p14="http://schemas.microsoft.com/office/powerpoint/2010/main" val="17604359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5" name="Rectangle 4"/>
          <p:cNvSpPr>
            <a:spLocks noGrp="1" noChangeArrowheads="1"/>
          </p:cNvSpPr>
          <p:nvPr>
            <p:ph type="sldNum" sz="quarter" idx="11"/>
          </p:nvPr>
        </p:nvSpPr>
        <p:spPr>
          <a:ln/>
        </p:spPr>
        <p:txBody>
          <a:bodyPr/>
          <a:lstStyle>
            <a:lvl1pPr>
              <a:defRPr/>
            </a:lvl1pPr>
          </a:lstStyle>
          <a:p>
            <a:fld id="{90EC7318-C953-47CE-ACC2-8DBCF5848276}" type="slidenum">
              <a:rPr lang="en-US"/>
              <a:pPr/>
              <a:t>‹#›</a:t>
            </a:fld>
            <a:endParaRPr lang="en-US"/>
          </a:p>
        </p:txBody>
      </p:sp>
    </p:spTree>
    <p:extLst>
      <p:ext uri="{BB962C8B-B14F-4D97-AF65-F5344CB8AC3E}">
        <p14:creationId xmlns:p14="http://schemas.microsoft.com/office/powerpoint/2010/main" val="1309389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5" name="Rectangle 4"/>
          <p:cNvSpPr>
            <a:spLocks noGrp="1" noChangeArrowheads="1"/>
          </p:cNvSpPr>
          <p:nvPr>
            <p:ph type="sldNum" sz="quarter" idx="11"/>
          </p:nvPr>
        </p:nvSpPr>
        <p:spPr>
          <a:ln/>
        </p:spPr>
        <p:txBody>
          <a:bodyPr/>
          <a:lstStyle>
            <a:lvl1pPr>
              <a:defRPr/>
            </a:lvl1pPr>
          </a:lstStyle>
          <a:p>
            <a:fld id="{A5793A58-04C7-4787-8A90-EAE09B96BB6B}" type="slidenum">
              <a:rPr lang="en-US"/>
              <a:pPr/>
              <a:t>‹#›</a:t>
            </a:fld>
            <a:endParaRPr lang="en-US"/>
          </a:p>
        </p:txBody>
      </p:sp>
    </p:spTree>
    <p:extLst>
      <p:ext uri="{BB962C8B-B14F-4D97-AF65-F5344CB8AC3E}">
        <p14:creationId xmlns:p14="http://schemas.microsoft.com/office/powerpoint/2010/main" val="2665813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6" name="Rectangle 4"/>
          <p:cNvSpPr>
            <a:spLocks noGrp="1" noChangeArrowheads="1"/>
          </p:cNvSpPr>
          <p:nvPr>
            <p:ph type="sldNum" sz="quarter" idx="11"/>
          </p:nvPr>
        </p:nvSpPr>
        <p:spPr>
          <a:ln/>
        </p:spPr>
        <p:txBody>
          <a:bodyPr/>
          <a:lstStyle>
            <a:lvl1pPr>
              <a:defRPr/>
            </a:lvl1pPr>
          </a:lstStyle>
          <a:p>
            <a:fld id="{0414191F-EEAE-4959-80D7-666223C70144}" type="slidenum">
              <a:rPr lang="en-US"/>
              <a:pPr/>
              <a:t>‹#›</a:t>
            </a:fld>
            <a:endParaRPr lang="en-US"/>
          </a:p>
        </p:txBody>
      </p:sp>
    </p:spTree>
    <p:extLst>
      <p:ext uri="{BB962C8B-B14F-4D97-AF65-F5344CB8AC3E}">
        <p14:creationId xmlns:p14="http://schemas.microsoft.com/office/powerpoint/2010/main" val="453703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8" name="Rectangle 4"/>
          <p:cNvSpPr>
            <a:spLocks noGrp="1" noChangeArrowheads="1"/>
          </p:cNvSpPr>
          <p:nvPr>
            <p:ph type="sldNum" sz="quarter" idx="11"/>
          </p:nvPr>
        </p:nvSpPr>
        <p:spPr>
          <a:ln/>
        </p:spPr>
        <p:txBody>
          <a:bodyPr/>
          <a:lstStyle>
            <a:lvl1pPr>
              <a:defRPr/>
            </a:lvl1pPr>
          </a:lstStyle>
          <a:p>
            <a:fld id="{16FF7A18-68AE-4D40-AC90-E7B730C7CFB5}" type="slidenum">
              <a:rPr lang="en-US"/>
              <a:pPr/>
              <a:t>‹#›</a:t>
            </a:fld>
            <a:endParaRPr lang="en-US"/>
          </a:p>
        </p:txBody>
      </p:sp>
    </p:spTree>
    <p:extLst>
      <p:ext uri="{BB962C8B-B14F-4D97-AF65-F5344CB8AC3E}">
        <p14:creationId xmlns:p14="http://schemas.microsoft.com/office/powerpoint/2010/main" val="8300603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4" name="Rectangle 4"/>
          <p:cNvSpPr>
            <a:spLocks noGrp="1" noChangeArrowheads="1"/>
          </p:cNvSpPr>
          <p:nvPr>
            <p:ph type="sldNum" sz="quarter" idx="11"/>
          </p:nvPr>
        </p:nvSpPr>
        <p:spPr>
          <a:ln/>
        </p:spPr>
        <p:txBody>
          <a:bodyPr/>
          <a:lstStyle>
            <a:lvl1pPr>
              <a:defRPr/>
            </a:lvl1pPr>
          </a:lstStyle>
          <a:p>
            <a:fld id="{995876B1-840B-4A8E-9A43-9316429B958B}" type="slidenum">
              <a:rPr lang="en-US"/>
              <a:pPr/>
              <a:t>‹#›</a:t>
            </a:fld>
            <a:endParaRPr lang="en-US"/>
          </a:p>
        </p:txBody>
      </p:sp>
    </p:spTree>
    <p:extLst>
      <p:ext uri="{BB962C8B-B14F-4D97-AF65-F5344CB8AC3E}">
        <p14:creationId xmlns:p14="http://schemas.microsoft.com/office/powerpoint/2010/main" val="20803719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3" name="Rectangle 4"/>
          <p:cNvSpPr>
            <a:spLocks noGrp="1" noChangeArrowheads="1"/>
          </p:cNvSpPr>
          <p:nvPr>
            <p:ph type="sldNum" sz="quarter" idx="11"/>
          </p:nvPr>
        </p:nvSpPr>
        <p:spPr>
          <a:ln/>
        </p:spPr>
        <p:txBody>
          <a:bodyPr/>
          <a:lstStyle>
            <a:lvl1pPr>
              <a:defRPr/>
            </a:lvl1pPr>
          </a:lstStyle>
          <a:p>
            <a:fld id="{7AABD62C-3591-4A13-8A9E-8C4959DE8EB6}" type="slidenum">
              <a:rPr lang="en-US"/>
              <a:pPr/>
              <a:t>‹#›</a:t>
            </a:fld>
            <a:endParaRPr lang="en-US"/>
          </a:p>
        </p:txBody>
      </p:sp>
    </p:spTree>
    <p:extLst>
      <p:ext uri="{BB962C8B-B14F-4D97-AF65-F5344CB8AC3E}">
        <p14:creationId xmlns:p14="http://schemas.microsoft.com/office/powerpoint/2010/main" val="6914056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6" name="Rectangle 4"/>
          <p:cNvSpPr>
            <a:spLocks noGrp="1" noChangeArrowheads="1"/>
          </p:cNvSpPr>
          <p:nvPr>
            <p:ph type="sldNum" sz="quarter" idx="11"/>
          </p:nvPr>
        </p:nvSpPr>
        <p:spPr>
          <a:ln/>
        </p:spPr>
        <p:txBody>
          <a:bodyPr/>
          <a:lstStyle>
            <a:lvl1pPr>
              <a:defRPr/>
            </a:lvl1pPr>
          </a:lstStyle>
          <a:p>
            <a:fld id="{3B0763D1-3125-4F28-97CB-3E0293C8C5C9}" type="slidenum">
              <a:rPr lang="en-US"/>
              <a:pPr/>
              <a:t>‹#›</a:t>
            </a:fld>
            <a:endParaRPr lang="en-US"/>
          </a:p>
        </p:txBody>
      </p:sp>
    </p:spTree>
    <p:extLst>
      <p:ext uri="{BB962C8B-B14F-4D97-AF65-F5344CB8AC3E}">
        <p14:creationId xmlns:p14="http://schemas.microsoft.com/office/powerpoint/2010/main" val="2588240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95864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6" name="Rectangle 4"/>
          <p:cNvSpPr>
            <a:spLocks noGrp="1" noChangeArrowheads="1"/>
          </p:cNvSpPr>
          <p:nvPr>
            <p:ph type="sldNum" sz="quarter" idx="11"/>
          </p:nvPr>
        </p:nvSpPr>
        <p:spPr>
          <a:ln/>
        </p:spPr>
        <p:txBody>
          <a:bodyPr/>
          <a:lstStyle>
            <a:lvl1pPr>
              <a:defRPr/>
            </a:lvl1pPr>
          </a:lstStyle>
          <a:p>
            <a:fld id="{DFC597E6-86F0-4869-BB05-64EDDC7D0D2A}" type="slidenum">
              <a:rPr lang="en-US"/>
              <a:pPr/>
              <a:t>‹#›</a:t>
            </a:fld>
            <a:endParaRPr lang="en-US"/>
          </a:p>
        </p:txBody>
      </p:sp>
    </p:spTree>
    <p:extLst>
      <p:ext uri="{BB962C8B-B14F-4D97-AF65-F5344CB8AC3E}">
        <p14:creationId xmlns:p14="http://schemas.microsoft.com/office/powerpoint/2010/main" val="7418134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5" name="Rectangle 4"/>
          <p:cNvSpPr>
            <a:spLocks noGrp="1" noChangeArrowheads="1"/>
          </p:cNvSpPr>
          <p:nvPr>
            <p:ph type="sldNum" sz="quarter" idx="11"/>
          </p:nvPr>
        </p:nvSpPr>
        <p:spPr>
          <a:ln/>
        </p:spPr>
        <p:txBody>
          <a:bodyPr/>
          <a:lstStyle>
            <a:lvl1pPr>
              <a:defRPr/>
            </a:lvl1pPr>
          </a:lstStyle>
          <a:p>
            <a:fld id="{26329457-CC0D-4356-828F-D1A047B93CDB}" type="slidenum">
              <a:rPr lang="en-US"/>
              <a:pPr/>
              <a:t>‹#›</a:t>
            </a:fld>
            <a:endParaRPr lang="en-US"/>
          </a:p>
        </p:txBody>
      </p:sp>
    </p:spTree>
    <p:extLst>
      <p:ext uri="{BB962C8B-B14F-4D97-AF65-F5344CB8AC3E}">
        <p14:creationId xmlns:p14="http://schemas.microsoft.com/office/powerpoint/2010/main" val="1465005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5" name="Rectangle 4"/>
          <p:cNvSpPr>
            <a:spLocks noGrp="1" noChangeArrowheads="1"/>
          </p:cNvSpPr>
          <p:nvPr>
            <p:ph type="sldNum" sz="quarter" idx="11"/>
          </p:nvPr>
        </p:nvSpPr>
        <p:spPr>
          <a:ln/>
        </p:spPr>
        <p:txBody>
          <a:bodyPr/>
          <a:lstStyle>
            <a:lvl1pPr>
              <a:defRPr/>
            </a:lvl1pPr>
          </a:lstStyle>
          <a:p>
            <a:fld id="{434D0FF2-CEC7-438C-B215-5BC9B077C7AE}" type="slidenum">
              <a:rPr lang="en-US"/>
              <a:pPr/>
              <a:t>‹#›</a:t>
            </a:fld>
            <a:endParaRPr lang="en-US"/>
          </a:p>
        </p:txBody>
      </p:sp>
    </p:spTree>
    <p:extLst>
      <p:ext uri="{BB962C8B-B14F-4D97-AF65-F5344CB8AC3E}">
        <p14:creationId xmlns:p14="http://schemas.microsoft.com/office/powerpoint/2010/main" val="28833346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6" name="Rectangle 4"/>
          <p:cNvSpPr>
            <a:spLocks noGrp="1" noChangeArrowheads="1"/>
          </p:cNvSpPr>
          <p:nvPr>
            <p:ph type="sldNum" sz="quarter" idx="11"/>
          </p:nvPr>
        </p:nvSpPr>
        <p:spPr>
          <a:ln/>
        </p:spPr>
        <p:txBody>
          <a:bodyPr/>
          <a:lstStyle>
            <a:lvl1pPr>
              <a:defRPr/>
            </a:lvl1pPr>
          </a:lstStyle>
          <a:p>
            <a:fld id="{9F2E02C1-BEF9-45FF-91FC-1BDD38B649B1}" type="slidenum">
              <a:rPr lang="en-US"/>
              <a:pPr/>
              <a:t>‹#›</a:t>
            </a:fld>
            <a:endParaRPr lang="en-US"/>
          </a:p>
        </p:txBody>
      </p:sp>
    </p:spTree>
    <p:extLst>
      <p:ext uri="{BB962C8B-B14F-4D97-AF65-F5344CB8AC3E}">
        <p14:creationId xmlns:p14="http://schemas.microsoft.com/office/powerpoint/2010/main" val="34713858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a:ln/>
        </p:spPr>
        <p:txBody>
          <a:bodyPr/>
          <a:lstStyle>
            <a:lvl1pPr>
              <a:defRPr/>
            </a:lvl1pPr>
          </a:lstStyle>
          <a:p>
            <a:r>
              <a:rPr lang="en-US"/>
              <a:t>&lt;Soundings&gt; AWG Annual</a:t>
            </a:r>
          </a:p>
        </p:txBody>
      </p:sp>
      <p:sp>
        <p:nvSpPr>
          <p:cNvPr id="5" name="Rectangle 4"/>
          <p:cNvSpPr>
            <a:spLocks noGrp="1" noChangeArrowheads="1"/>
          </p:cNvSpPr>
          <p:nvPr>
            <p:ph type="sldNum" sz="quarter" idx="11"/>
          </p:nvPr>
        </p:nvSpPr>
        <p:spPr>
          <a:ln/>
        </p:spPr>
        <p:txBody>
          <a:bodyPr/>
          <a:lstStyle>
            <a:lvl1pPr>
              <a:defRPr/>
            </a:lvl1pPr>
          </a:lstStyle>
          <a:p>
            <a:fld id="{4C8C753B-70EA-43BF-845F-AC999291E560}" type="slidenum">
              <a:rPr lang="en-US"/>
              <a:pPr/>
              <a:t>‹#›</a:t>
            </a:fld>
            <a:endParaRPr lang="en-US"/>
          </a:p>
        </p:txBody>
      </p:sp>
    </p:spTree>
    <p:extLst>
      <p:ext uri="{BB962C8B-B14F-4D97-AF65-F5344CB8AC3E}">
        <p14:creationId xmlns:p14="http://schemas.microsoft.com/office/powerpoint/2010/main" val="25517178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1D4FBDE6-4E35-442C-A0D9-0C9210274B37}" type="slidenum">
              <a:rPr lang="en-US"/>
              <a:pPr>
                <a:defRPr/>
              </a:pPr>
              <a:t>‹#›</a:t>
            </a:fld>
            <a:endParaRPr lang="en-US"/>
          </a:p>
        </p:txBody>
      </p:sp>
    </p:spTree>
    <p:extLst>
      <p:ext uri="{BB962C8B-B14F-4D97-AF65-F5344CB8AC3E}">
        <p14:creationId xmlns:p14="http://schemas.microsoft.com/office/powerpoint/2010/main" val="35162926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610DC30C-0039-4FF0-87FD-5B7CBA58B842}" type="slidenum">
              <a:rPr lang="en-US"/>
              <a:pPr>
                <a:defRPr/>
              </a:pPr>
              <a:t>‹#›</a:t>
            </a:fld>
            <a:endParaRPr lang="en-US"/>
          </a:p>
        </p:txBody>
      </p:sp>
    </p:spTree>
    <p:extLst>
      <p:ext uri="{BB962C8B-B14F-4D97-AF65-F5344CB8AC3E}">
        <p14:creationId xmlns:p14="http://schemas.microsoft.com/office/powerpoint/2010/main" val="36224468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92F2EA1B-27A7-4E3E-B28C-B559A727499B}" type="slidenum">
              <a:rPr lang="en-US"/>
              <a:pPr>
                <a:defRPr/>
              </a:pPr>
              <a:t>‹#›</a:t>
            </a:fld>
            <a:endParaRPr lang="en-US"/>
          </a:p>
        </p:txBody>
      </p:sp>
    </p:spTree>
    <p:extLst>
      <p:ext uri="{BB962C8B-B14F-4D97-AF65-F5344CB8AC3E}">
        <p14:creationId xmlns:p14="http://schemas.microsoft.com/office/powerpoint/2010/main" val="2652496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9088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1515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7308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4412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0830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image" Target="../media/image14.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13.pn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47.xml"/><Relationship Id="rId7" Type="http://schemas.openxmlformats.org/officeDocument/2006/relationships/image" Target="../media/image16.jpe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15.jpeg"/><Relationship Id="rId5" Type="http://schemas.openxmlformats.org/officeDocument/2006/relationships/image" Target="../media/image13.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617822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6E9E9B-2DC6-474A-80DB-293630E29D36}" type="datetimeFigureOut">
              <a:rPr lang="en-US">
                <a:solidFill>
                  <a:prstClr val="black">
                    <a:tint val="75000"/>
                  </a:prstClr>
                </a:solidFill>
              </a:rPr>
              <a:pPr/>
              <a:t>5/9/2012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6666C6-79DA-40C6-9CCD-44B620BC91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639475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9000">
              <a:schemeClr val="tx1"/>
            </a:gs>
            <a:gs pos="90000">
              <a:schemeClr val="bg1">
                <a:shade val="20000"/>
                <a:satMod val="255000"/>
              </a:schemeClr>
            </a:gs>
          </a:gsLst>
          <a:lin ang="16200000" scaled="0"/>
          <a:tileRect/>
        </a:gra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AB6D1-6459-4441-BBE4-74E809A15251}" type="datetime1">
              <a:rPr lang="en-US">
                <a:solidFill>
                  <a:prstClr val="white">
                    <a:tint val="75000"/>
                  </a:prstClr>
                </a:solidFill>
              </a:rPr>
              <a:pPr>
                <a:defRPr/>
              </a:pPr>
              <a:t>5/9/2012</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3706333090"/>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Lst>
  <p:timing>
    <p:tnLst>
      <p:par>
        <p:cT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1026" name="Picture 43" descr="goesr_iosspdt_template1"/>
          <p:cNvPicPr>
            <a:picLocks noChangeAspect="1" noChangeArrowheads="1"/>
          </p:cNvPicPr>
          <p:nvPr/>
        </p:nvPicPr>
        <p:blipFill>
          <a:blip r:embed="rId15">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00"/>
                </a:solidFill>
                <a:latin typeface="Times New Roman" pitchFamily="18" charset="0"/>
              </a:defRPr>
            </a:lvl1pPr>
          </a:lstStyle>
          <a:p>
            <a:pPr fontAlgn="base">
              <a:spcBef>
                <a:spcPct val="0"/>
              </a:spcBef>
              <a:spcAft>
                <a:spcPct val="0"/>
              </a:spcAft>
            </a:pPr>
            <a:r>
              <a:rPr lang="en-US">
                <a:ea typeface="MS PGothic" pitchFamily="34" charset="-128"/>
              </a:rPr>
              <a:t>&lt;Soundings&gt; AWG Annual</a:t>
            </a:r>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1">
                <a:solidFill>
                  <a:srgbClr val="FFFF00"/>
                </a:solidFill>
                <a:latin typeface="Times New Roman" pitchFamily="18" charset="0"/>
              </a:defRPr>
            </a:lvl1pPr>
          </a:lstStyle>
          <a:p>
            <a:pPr fontAlgn="base">
              <a:spcBef>
                <a:spcPct val="0"/>
              </a:spcBef>
              <a:spcAft>
                <a:spcPct val="0"/>
              </a:spcAft>
            </a:pPr>
            <a:fld id="{A0AD9818-76FB-4E74-B1E4-C74B5F40B174}" type="slidenum">
              <a:rPr lang="en-US">
                <a:ea typeface="MS PGothic" pitchFamily="34" charset="-128"/>
              </a:rPr>
              <a:pPr fontAlgn="base">
                <a:spcBef>
                  <a:spcPct val="0"/>
                </a:spcBef>
                <a:spcAft>
                  <a:spcPct val="0"/>
                </a:spcAft>
              </a:pPr>
              <a:t>‹#›</a:t>
            </a:fld>
            <a:endParaRPr lang="en-US">
              <a:ea typeface="MS PGothic" pitchFamily="34" charset="-128"/>
            </a:endParaRPr>
          </a:p>
        </p:txBody>
      </p:sp>
      <p:sp>
        <p:nvSpPr>
          <p:cNvPr id="1029" name="Rectangle 5"/>
          <p:cNvSpPr>
            <a:spLocks noChangeArrowheads="1"/>
          </p:cNvSpPr>
          <p:nvPr/>
        </p:nvSpPr>
        <p:spPr bwMode="auto">
          <a:xfrm>
            <a:off x="0" y="1428750"/>
            <a:ext cx="9132888" cy="74613"/>
          </a:xfrm>
          <a:prstGeom prst="rect">
            <a:avLst/>
          </a:prstGeom>
          <a:gradFill rotWithShape="0">
            <a:gsLst>
              <a:gs pos="0">
                <a:srgbClr val="063DE8"/>
              </a:gs>
              <a:gs pos="50000">
                <a:srgbClr val="063DE8">
                  <a:gamma/>
                  <a:tint val="70196"/>
                  <a:invGamma/>
                </a:srgbClr>
              </a:gs>
              <a:gs pos="100000">
                <a:srgbClr val="063DE8"/>
              </a:gs>
            </a:gsLst>
            <a:lin ang="0" scaled="1"/>
          </a:gradFill>
          <a:ln w="9525">
            <a:noFill/>
            <a:miter lim="800000"/>
            <a:headEnd/>
            <a:tailEnd/>
          </a:ln>
          <a:effectLst/>
        </p:spPr>
        <p:txBody>
          <a:bodyPr wrap="none" anchor="ctr"/>
          <a:lstStyle/>
          <a:p>
            <a:pPr eaLnBrk="0" fontAlgn="base" hangingPunct="0">
              <a:spcBef>
                <a:spcPct val="0"/>
              </a:spcBef>
              <a:spcAft>
                <a:spcPct val="0"/>
              </a:spcAft>
              <a:defRPr/>
            </a:pPr>
            <a:endParaRPr lang="en-US" sz="1600" b="1">
              <a:solidFill>
                <a:srgbClr val="FFFF00"/>
              </a:solidFill>
              <a:ea typeface="MS PGothic" pitchFamily="34" charset="-128"/>
            </a:endParaRPr>
          </a:p>
        </p:txBody>
      </p:sp>
      <p:sp>
        <p:nvSpPr>
          <p:cNvPr id="1030" name="Rectangle 6"/>
          <p:cNvSpPr>
            <a:spLocks noChangeArrowheads="1"/>
          </p:cNvSpPr>
          <p:nvPr/>
        </p:nvSpPr>
        <p:spPr bwMode="auto">
          <a:xfrm>
            <a:off x="0" y="1543050"/>
            <a:ext cx="9132888" cy="38100"/>
          </a:xfrm>
          <a:prstGeom prst="rect">
            <a:avLst/>
          </a:prstGeom>
          <a:solidFill>
            <a:srgbClr val="FFFFFF"/>
          </a:solidFill>
          <a:ln w="9525">
            <a:noFill/>
            <a:miter lim="800000"/>
            <a:headEnd/>
            <a:tailEnd/>
          </a:ln>
          <a:effectLst/>
        </p:spPr>
        <p:txBody>
          <a:bodyPr wrap="none" anchor="ctr"/>
          <a:lstStyle/>
          <a:p>
            <a:pPr eaLnBrk="0" fontAlgn="base" hangingPunct="0">
              <a:spcBef>
                <a:spcPct val="0"/>
              </a:spcBef>
              <a:spcAft>
                <a:spcPct val="0"/>
              </a:spcAft>
              <a:defRPr/>
            </a:pPr>
            <a:endParaRPr lang="en-US" sz="1600" b="1">
              <a:solidFill>
                <a:srgbClr val="FFFF00"/>
              </a:solidFill>
              <a:ea typeface="MS PGothic" pitchFamily="34" charset="-128"/>
            </a:endParaRPr>
          </a:p>
        </p:txBody>
      </p:sp>
      <p:sp>
        <p:nvSpPr>
          <p:cNvPr id="1031"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1032"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3" name="Picture 39" descr="NOAA-NESDI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176668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MS PGothic" pitchFamily="34" charset="-128"/>
          <a:cs typeface="ＭＳ Ｐゴシック" charset="-128"/>
        </a:defRPr>
      </a:lvl1pPr>
      <a:lvl2pPr algn="ctr" rtl="0" eaLnBrk="0" fontAlgn="base" hangingPunct="0">
        <a:lnSpc>
          <a:spcPct val="85000"/>
        </a:lnSpc>
        <a:spcBef>
          <a:spcPct val="0"/>
        </a:spcBef>
        <a:spcAft>
          <a:spcPct val="0"/>
        </a:spcAft>
        <a:defRPr sz="4400" b="1">
          <a:solidFill>
            <a:srgbClr val="FAFD00"/>
          </a:solidFill>
          <a:latin typeface="Book Antiqua" charset="0"/>
          <a:ea typeface="MS PGothic" pitchFamily="34" charset="-128"/>
          <a:cs typeface="ＭＳ Ｐゴシック" charset="-128"/>
        </a:defRPr>
      </a:lvl2pPr>
      <a:lvl3pPr algn="ctr" rtl="0" eaLnBrk="0" fontAlgn="base" hangingPunct="0">
        <a:lnSpc>
          <a:spcPct val="85000"/>
        </a:lnSpc>
        <a:spcBef>
          <a:spcPct val="0"/>
        </a:spcBef>
        <a:spcAft>
          <a:spcPct val="0"/>
        </a:spcAft>
        <a:defRPr sz="4400" b="1">
          <a:solidFill>
            <a:srgbClr val="FAFD00"/>
          </a:solidFill>
          <a:latin typeface="Book Antiqua" charset="0"/>
          <a:ea typeface="MS PGothic" pitchFamily="34" charset="-128"/>
          <a:cs typeface="ＭＳ Ｐゴシック" charset="-128"/>
        </a:defRPr>
      </a:lvl3pPr>
      <a:lvl4pPr algn="ctr" rtl="0" eaLnBrk="0" fontAlgn="base" hangingPunct="0">
        <a:lnSpc>
          <a:spcPct val="85000"/>
        </a:lnSpc>
        <a:spcBef>
          <a:spcPct val="0"/>
        </a:spcBef>
        <a:spcAft>
          <a:spcPct val="0"/>
        </a:spcAft>
        <a:defRPr sz="4400" b="1">
          <a:solidFill>
            <a:srgbClr val="FAFD00"/>
          </a:solidFill>
          <a:latin typeface="Book Antiqua" charset="0"/>
          <a:ea typeface="MS PGothic" pitchFamily="34" charset="-128"/>
          <a:cs typeface="ＭＳ Ｐゴシック" charset="-128"/>
        </a:defRPr>
      </a:lvl4pPr>
      <a:lvl5pPr algn="ctr" rtl="0" eaLnBrk="0" fontAlgn="base" hangingPunct="0">
        <a:lnSpc>
          <a:spcPct val="85000"/>
        </a:lnSpc>
        <a:spcBef>
          <a:spcPct val="0"/>
        </a:spcBef>
        <a:spcAft>
          <a:spcPct val="0"/>
        </a:spcAft>
        <a:defRPr sz="4400" b="1">
          <a:solidFill>
            <a:srgbClr val="FAFD00"/>
          </a:solidFill>
          <a:latin typeface="Book Antiqua" charset="0"/>
          <a:ea typeface="MS PGothic" pitchFamily="34" charset="-128"/>
          <a:cs typeface="ＭＳ Ｐゴシック" charset="-128"/>
        </a:defRPr>
      </a:lvl5pPr>
      <a:lvl6pPr marL="457200" algn="ctr" rtl="0" fontAlgn="base">
        <a:lnSpc>
          <a:spcPct val="85000"/>
        </a:lnSpc>
        <a:spcBef>
          <a:spcPct val="0"/>
        </a:spcBef>
        <a:spcAft>
          <a:spcPct val="0"/>
        </a:spcAft>
        <a:defRPr sz="4400" b="1">
          <a:solidFill>
            <a:srgbClr val="FAFD00"/>
          </a:solidFill>
          <a:latin typeface="Book Antiqua" charset="0"/>
        </a:defRPr>
      </a:lvl6pPr>
      <a:lvl7pPr marL="914400" algn="ctr" rtl="0" fontAlgn="base">
        <a:lnSpc>
          <a:spcPct val="85000"/>
        </a:lnSpc>
        <a:spcBef>
          <a:spcPct val="0"/>
        </a:spcBef>
        <a:spcAft>
          <a:spcPct val="0"/>
        </a:spcAft>
        <a:defRPr sz="4400" b="1">
          <a:solidFill>
            <a:srgbClr val="FAFD00"/>
          </a:solidFill>
          <a:latin typeface="Book Antiqua" charset="0"/>
        </a:defRPr>
      </a:lvl7pPr>
      <a:lvl8pPr marL="1371600" algn="ctr" rtl="0" fontAlgn="base">
        <a:lnSpc>
          <a:spcPct val="85000"/>
        </a:lnSpc>
        <a:spcBef>
          <a:spcPct val="0"/>
        </a:spcBef>
        <a:spcAft>
          <a:spcPct val="0"/>
        </a:spcAft>
        <a:defRPr sz="4400" b="1">
          <a:solidFill>
            <a:srgbClr val="FAFD00"/>
          </a:solidFill>
          <a:latin typeface="Book Antiqua" charset="0"/>
        </a:defRPr>
      </a:lvl8pPr>
      <a:lvl9pPr marL="1828800" algn="ctr" rtl="0" fontAlgn="base">
        <a:lnSpc>
          <a:spcPct val="85000"/>
        </a:lnSpc>
        <a:spcBef>
          <a:spcPct val="0"/>
        </a:spcBef>
        <a:spcAft>
          <a:spcPct val="0"/>
        </a:spcAft>
        <a:defRPr sz="4400" b="1">
          <a:solidFill>
            <a:srgbClr val="FAFD00"/>
          </a:solidFill>
          <a:latin typeface="Book Antiqua" charset="0"/>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goesr_iosspdt_template1"/>
          <p:cNvPicPr>
            <a:picLocks noChangeAspect="1" noChangeArrowheads="1"/>
          </p:cNvPicPr>
          <p:nvPr userDrawn="1"/>
        </p:nvPicPr>
        <p:blipFill>
          <a:blip r:embed="rId5">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466850" y="169863"/>
            <a:ext cx="5791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200" i="0">
                <a:latin typeface="Arial" charset="0"/>
              </a:defRPr>
            </a:lvl1pPr>
          </a:lstStyle>
          <a:p>
            <a:pPr fontAlgn="base">
              <a:spcAft>
                <a:spcPct val="0"/>
              </a:spcAft>
              <a:defRPr/>
            </a:pPr>
            <a:endParaRPr lang="en-US" b="1">
              <a:solidFill>
                <a:srgbClr val="000000"/>
              </a:solidFill>
            </a:endParaRPr>
          </a:p>
          <a:p>
            <a:pPr fontAlgn="base">
              <a:spcAft>
                <a:spcPct val="0"/>
              </a:spcAft>
              <a:defRPr/>
            </a:pPr>
            <a:endParaRPr lang="en-US" b="1">
              <a:solidFill>
                <a:srgbClr val="000000"/>
              </a:solidFill>
            </a:endParaRPr>
          </a:p>
        </p:txBody>
      </p:sp>
      <p:pic>
        <p:nvPicPr>
          <p:cNvPr id="1030" name="Picture 7" descr="NOAA logo"/>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315200" y="317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b="0" i="0">
                <a:latin typeface="Arial" charset="0"/>
              </a:defRPr>
            </a:lvl1pPr>
          </a:lstStyle>
          <a:p>
            <a:pPr fontAlgn="base">
              <a:spcAft>
                <a:spcPct val="0"/>
              </a:spcAft>
              <a:defRPr/>
            </a:pPr>
            <a:endParaRPr lang="en-US">
              <a:solidFill>
                <a:srgbClr val="000000"/>
              </a:solidFill>
            </a:endParaRPr>
          </a:p>
        </p:txBody>
      </p:sp>
      <p:sp>
        <p:nvSpPr>
          <p:cNvPr id="1032" name="Rectangle 12"/>
          <p:cNvSpPr>
            <a:spLocks noChangeArrowheads="1"/>
          </p:cNvSpPr>
          <p:nvPr userDrawn="1"/>
        </p:nvSpPr>
        <p:spPr bwMode="auto">
          <a:xfrm>
            <a:off x="8250238" y="28575"/>
            <a:ext cx="914400" cy="9144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ndParaRPr>
          </a:p>
        </p:txBody>
      </p:sp>
      <p:pic>
        <p:nvPicPr>
          <p:cNvPr id="1033" name="Picture 9"/>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8645" r="15254"/>
          <a:stretch>
            <a:fillRect/>
          </a:stretch>
        </p:blipFill>
        <p:spPr bwMode="auto">
          <a:xfrm>
            <a:off x="8210550" y="-57150"/>
            <a:ext cx="9906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i="0">
                <a:solidFill>
                  <a:srgbClr val="FFFF00"/>
                </a:solidFill>
                <a:latin typeface="Times New Roman" pitchFamily="18" charset="0"/>
              </a:defRPr>
            </a:lvl1pPr>
          </a:lstStyle>
          <a:p>
            <a:pPr fontAlgn="base">
              <a:spcAft>
                <a:spcPct val="0"/>
              </a:spcAft>
              <a:defRPr/>
            </a:pPr>
            <a:fld id="{F47B5ED2-A9F1-4576-9A48-630D9494EE4B}" type="slidenum">
              <a:rPr lang="en-US" b="1"/>
              <a:pPr fontAlgn="base">
                <a:spcAft>
                  <a:spcPct val="0"/>
                </a:spcAft>
                <a:defRPr/>
              </a:pPr>
              <a:t>‹#›</a:t>
            </a:fld>
            <a:endParaRPr lang="en-US" b="1"/>
          </a:p>
        </p:txBody>
      </p:sp>
      <p:sp>
        <p:nvSpPr>
          <p:cNvPr id="1035" name="Rectangle 14"/>
          <p:cNvSpPr>
            <a:spLocks noChangeArrowheads="1"/>
          </p:cNvSpPr>
          <p:nvPr userDrawn="1"/>
        </p:nvSpPr>
        <p:spPr bwMode="auto">
          <a:xfrm>
            <a:off x="0" y="10350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ndParaRPr>
          </a:p>
        </p:txBody>
      </p:sp>
      <p:sp>
        <p:nvSpPr>
          <p:cNvPr id="1036" name="Rectangle 15"/>
          <p:cNvSpPr>
            <a:spLocks noChangeArrowheads="1"/>
          </p:cNvSpPr>
          <p:nvPr userDrawn="1"/>
        </p:nvSpPr>
        <p:spPr bwMode="auto">
          <a:xfrm>
            <a:off x="0" y="11493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ndParaRPr>
          </a:p>
        </p:txBody>
      </p:sp>
      <p:pic>
        <p:nvPicPr>
          <p:cNvPr id="2" name="Picture 3"/>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938" y="31750"/>
            <a:ext cx="1447801"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990592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p:hf hdr="0" ftr="0" dt="0"/>
  <p:txStyles>
    <p:titleStyle>
      <a:lvl1pPr algn="ctr" rtl="0" eaLnBrk="0" fontAlgn="base" hangingPunct="0">
        <a:spcBef>
          <a:spcPct val="0"/>
        </a:spcBef>
        <a:spcAft>
          <a:spcPct val="0"/>
        </a:spcAft>
        <a:defRPr sz="2400" b="1">
          <a:solidFill>
            <a:srgbClr val="FFFF00"/>
          </a:solidFill>
          <a:latin typeface="Arial Black" pitchFamily="34" charset="0"/>
          <a:ea typeface="+mj-ea"/>
          <a:cs typeface="+mj-cs"/>
        </a:defRPr>
      </a:lvl1pPr>
      <a:lvl2pPr algn="ctr" rtl="0" eaLnBrk="0" fontAlgn="base" hangingPunct="0">
        <a:spcBef>
          <a:spcPct val="0"/>
        </a:spcBef>
        <a:spcAft>
          <a:spcPct val="0"/>
        </a:spcAft>
        <a:defRPr sz="2400" b="1">
          <a:solidFill>
            <a:srgbClr val="FFFF00"/>
          </a:solidFill>
          <a:latin typeface="Arial Black" pitchFamily="34" charset="0"/>
        </a:defRPr>
      </a:lvl2pPr>
      <a:lvl3pPr algn="ctr" rtl="0" eaLnBrk="0" fontAlgn="base" hangingPunct="0">
        <a:spcBef>
          <a:spcPct val="0"/>
        </a:spcBef>
        <a:spcAft>
          <a:spcPct val="0"/>
        </a:spcAft>
        <a:defRPr sz="2400" b="1">
          <a:solidFill>
            <a:srgbClr val="FFFF00"/>
          </a:solidFill>
          <a:latin typeface="Arial Black" pitchFamily="34" charset="0"/>
        </a:defRPr>
      </a:lvl3pPr>
      <a:lvl4pPr algn="ctr" rtl="0" eaLnBrk="0" fontAlgn="base" hangingPunct="0">
        <a:spcBef>
          <a:spcPct val="0"/>
        </a:spcBef>
        <a:spcAft>
          <a:spcPct val="0"/>
        </a:spcAft>
        <a:defRPr sz="2400" b="1">
          <a:solidFill>
            <a:srgbClr val="FFFF00"/>
          </a:solidFill>
          <a:latin typeface="Arial Black" pitchFamily="34" charset="0"/>
        </a:defRPr>
      </a:lvl4pPr>
      <a:lvl5pPr algn="ctr" rtl="0" eaLnBrk="0" fontAlgn="base" hangingPunct="0">
        <a:spcBef>
          <a:spcPct val="0"/>
        </a:spcBef>
        <a:spcAft>
          <a:spcPct val="0"/>
        </a:spcAft>
        <a:defRPr sz="2400" b="1">
          <a:solidFill>
            <a:srgbClr val="FFFF00"/>
          </a:solidFill>
          <a:latin typeface="Arial Black" pitchFamily="34"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4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gif"/><Relationship Id="rId5" Type="http://schemas.openxmlformats.org/officeDocument/2006/relationships/image" Target="../media/image20.jpeg"/><Relationship Id="rId4" Type="http://schemas.openxmlformats.org/officeDocument/2006/relationships/image" Target="../media/image19.jpeg"/></Relationships>
</file>

<file path=ppt/slides/_rels/slide1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9.GIF"/></Relationships>
</file>

<file path=ppt/slides/_rels/slide1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1.GIF"/></Relationships>
</file>

<file path=ppt/slides/_rels/slide1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71.jpg"/><Relationship Id="rId13" Type="http://schemas.openxmlformats.org/officeDocument/2006/relationships/image" Target="../media/image76.jpg"/><Relationship Id="rId3" Type="http://schemas.openxmlformats.org/officeDocument/2006/relationships/image" Target="../media/image66.jpg"/><Relationship Id="rId7" Type="http://schemas.openxmlformats.org/officeDocument/2006/relationships/image" Target="../media/image70.jpg"/><Relationship Id="rId12" Type="http://schemas.openxmlformats.org/officeDocument/2006/relationships/image" Target="../media/image75.jpg"/><Relationship Id="rId17" Type="http://schemas.openxmlformats.org/officeDocument/2006/relationships/image" Target="../media/image80.jpg"/><Relationship Id="rId2" Type="http://schemas.openxmlformats.org/officeDocument/2006/relationships/image" Target="../media/image65.jpg"/><Relationship Id="rId16" Type="http://schemas.openxmlformats.org/officeDocument/2006/relationships/image" Target="../media/image79.jpg"/><Relationship Id="rId1" Type="http://schemas.openxmlformats.org/officeDocument/2006/relationships/slideLayout" Target="../slideLayouts/slideLayout14.xml"/><Relationship Id="rId6" Type="http://schemas.openxmlformats.org/officeDocument/2006/relationships/image" Target="../media/image69.jpg"/><Relationship Id="rId11" Type="http://schemas.openxmlformats.org/officeDocument/2006/relationships/image" Target="../media/image74.jpg"/><Relationship Id="rId5" Type="http://schemas.openxmlformats.org/officeDocument/2006/relationships/image" Target="../media/image68.jpg"/><Relationship Id="rId15" Type="http://schemas.openxmlformats.org/officeDocument/2006/relationships/image" Target="../media/image78.jpg"/><Relationship Id="rId10" Type="http://schemas.openxmlformats.org/officeDocument/2006/relationships/image" Target="../media/image73.jpg"/><Relationship Id="rId4" Type="http://schemas.openxmlformats.org/officeDocument/2006/relationships/image" Target="../media/image67.jpg"/><Relationship Id="rId9" Type="http://schemas.openxmlformats.org/officeDocument/2006/relationships/image" Target="../media/image72.jpg"/><Relationship Id="rId14" Type="http://schemas.openxmlformats.org/officeDocument/2006/relationships/image" Target="../media/image77.jpg"/></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381000" y="1152942"/>
            <a:ext cx="8763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4400" dirty="0" smtClean="0">
                <a:solidFill>
                  <a:srgbClr val="FFFF00"/>
                </a:solidFill>
                <a:latin typeface="Arial Unicode MS" pitchFamily="34" charset="-128"/>
                <a:cs typeface="Times New Roman" pitchFamily="18" charset="0"/>
              </a:rPr>
              <a:t>The </a:t>
            </a:r>
            <a:r>
              <a:rPr lang="en-US" sz="4400" dirty="0">
                <a:solidFill>
                  <a:srgbClr val="FFFF00"/>
                </a:solidFill>
                <a:latin typeface="Arial Unicode MS" pitchFamily="34" charset="-128"/>
                <a:cs typeface="Times New Roman" pitchFamily="18" charset="0"/>
              </a:rPr>
              <a:t>GOES-R series </a:t>
            </a:r>
            <a:r>
              <a:rPr lang="en-US" sz="4400" dirty="0" smtClean="0">
                <a:solidFill>
                  <a:srgbClr val="FFFF00"/>
                </a:solidFill>
                <a:latin typeface="Arial Unicode MS" pitchFamily="34" charset="-128"/>
                <a:cs typeface="Times New Roman" pitchFamily="18" charset="0"/>
              </a:rPr>
              <a:t>and the Advanced </a:t>
            </a:r>
            <a:r>
              <a:rPr lang="en-US" sz="4400" dirty="0">
                <a:solidFill>
                  <a:srgbClr val="FFFF00"/>
                </a:solidFill>
                <a:latin typeface="Arial Unicode MS" pitchFamily="34" charset="-128"/>
                <a:cs typeface="Times New Roman" pitchFamily="18" charset="0"/>
              </a:rPr>
              <a:t>Baseline Imager </a:t>
            </a:r>
            <a:r>
              <a:rPr lang="en-US" sz="4400" dirty="0" smtClean="0">
                <a:solidFill>
                  <a:srgbClr val="FFFF00"/>
                </a:solidFill>
                <a:latin typeface="Arial Unicode MS" pitchFamily="34" charset="-128"/>
                <a:cs typeface="Times New Roman" pitchFamily="18" charset="0"/>
              </a:rPr>
              <a:t>(ABI)</a:t>
            </a:r>
            <a:endParaRPr lang="en-US" sz="4400" dirty="0">
              <a:solidFill>
                <a:srgbClr val="FFFF00"/>
              </a:solidFill>
              <a:latin typeface="Arial Unicode MS" pitchFamily="34" charset="-128"/>
              <a:cs typeface="Times New Roman" pitchFamily="18" charset="0"/>
            </a:endParaRPr>
          </a:p>
        </p:txBody>
      </p:sp>
      <p:sp>
        <p:nvSpPr>
          <p:cNvPr id="7171" name="Text Box 3"/>
          <p:cNvSpPr txBox="1">
            <a:spLocks noChangeArrowheads="1"/>
          </p:cNvSpPr>
          <p:nvPr/>
        </p:nvSpPr>
        <p:spPr bwMode="auto">
          <a:xfrm>
            <a:off x="381000" y="2895600"/>
            <a:ext cx="85344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indent="0" algn="ctr" fontAlgn="base">
              <a:spcBef>
                <a:spcPct val="50000"/>
              </a:spcBef>
              <a:spcAft>
                <a:spcPct val="0"/>
              </a:spcAft>
            </a:pPr>
            <a:r>
              <a:rPr lang="en-US" sz="2000" b="1" dirty="0">
                <a:solidFill>
                  <a:srgbClr val="FFFFFF"/>
                </a:solidFill>
                <a:latin typeface="Arial Unicode MS" pitchFamily="34" charset="-128"/>
              </a:rPr>
              <a:t>Timothy J. </a:t>
            </a:r>
            <a:r>
              <a:rPr lang="en-US" sz="2000" b="1" dirty="0" smtClean="0">
                <a:solidFill>
                  <a:srgbClr val="FFFFFF"/>
                </a:solidFill>
                <a:latin typeface="Arial Unicode MS" pitchFamily="34" charset="-128"/>
              </a:rPr>
              <a:t>Schmit  (</a:t>
            </a:r>
            <a:r>
              <a:rPr lang="en-US" dirty="0" smtClean="0">
                <a:solidFill>
                  <a:srgbClr val="FFFFFF"/>
                </a:solidFill>
              </a:rPr>
              <a:t>tim.j.schmit@noaa.gov</a:t>
            </a:r>
            <a:r>
              <a:rPr lang="en-US" sz="2000" b="1" dirty="0" smtClean="0">
                <a:solidFill>
                  <a:srgbClr val="FFFFFF"/>
                </a:solidFill>
                <a:latin typeface="Arial Unicode MS" pitchFamily="34" charset="-128"/>
              </a:rPr>
              <a:t>)</a:t>
            </a:r>
            <a:endParaRPr lang="en-US" sz="2000" b="1" dirty="0">
              <a:solidFill>
                <a:srgbClr val="FFFFFF"/>
              </a:solidFill>
              <a:latin typeface="Arial Unicode MS" pitchFamily="34" charset="-128"/>
            </a:endParaRP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r>
              <a:rPr lang="en-US" sz="2000" b="1" dirty="0" smtClean="0">
                <a:solidFill>
                  <a:srgbClr val="FFFF00"/>
                </a:solidFill>
                <a:latin typeface="Arial Unicode MS" pitchFamily="34" charset="-128"/>
              </a:rPr>
              <a:t>)</a:t>
            </a:r>
          </a:p>
          <a:p>
            <a:pPr algn="ctr" fontAlgn="base">
              <a:spcBef>
                <a:spcPct val="50000"/>
              </a:spcBef>
              <a:spcAft>
                <a:spcPct val="0"/>
              </a:spcAft>
            </a:pPr>
            <a:r>
              <a:rPr lang="en-US" sz="2000" b="1" dirty="0" smtClean="0">
                <a:solidFill>
                  <a:srgbClr val="FFFF00"/>
                </a:solidFill>
                <a:latin typeface="Arial Unicode MS" pitchFamily="34" charset="-128"/>
              </a:rPr>
              <a:t>Madison, WI</a:t>
            </a:r>
            <a:endParaRPr lang="en-US" sz="2000" b="1" dirty="0">
              <a:solidFill>
                <a:srgbClr val="FFFF00"/>
              </a:solidFill>
              <a:latin typeface="Arial Unicode MS" pitchFamily="34" charset="-128"/>
            </a:endParaRPr>
          </a:p>
        </p:txBody>
      </p:sp>
      <p:sp>
        <p:nvSpPr>
          <p:cNvPr id="7173"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7174" name="Text Box 6"/>
          <p:cNvSpPr txBox="1">
            <a:spLocks noChangeArrowheads="1"/>
          </p:cNvSpPr>
          <p:nvPr/>
        </p:nvSpPr>
        <p:spPr bwMode="auto">
          <a:xfrm>
            <a:off x="3744237" y="5264686"/>
            <a:ext cx="3657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600" b="1" dirty="0" smtClean="0">
                <a:solidFill>
                  <a:srgbClr val="FFFFFF"/>
                </a:solidFill>
              </a:rPr>
              <a:t>MUG Meeting</a:t>
            </a:r>
          </a:p>
          <a:p>
            <a:pPr algn="ctr" eaLnBrk="1" fontAlgn="base" hangingPunct="1">
              <a:spcBef>
                <a:spcPct val="0"/>
              </a:spcBef>
              <a:spcAft>
                <a:spcPct val="0"/>
              </a:spcAft>
            </a:pPr>
            <a:endParaRPr lang="en-US" sz="1600" b="1" dirty="0">
              <a:solidFill>
                <a:srgbClr val="FFFFFF"/>
              </a:solidFill>
            </a:endParaRPr>
          </a:p>
          <a:p>
            <a:pPr algn="ctr" eaLnBrk="1" fontAlgn="base" hangingPunct="1">
              <a:spcBef>
                <a:spcPct val="0"/>
              </a:spcBef>
              <a:spcAft>
                <a:spcPct val="0"/>
              </a:spcAft>
            </a:pPr>
            <a:r>
              <a:rPr lang="en-US" sz="1600" b="1" dirty="0" smtClean="0">
                <a:solidFill>
                  <a:srgbClr val="FFFFFF"/>
                </a:solidFill>
              </a:rPr>
              <a:t>Madison, WI</a:t>
            </a:r>
          </a:p>
          <a:p>
            <a:pPr algn="ctr" eaLnBrk="1" fontAlgn="base" hangingPunct="1">
              <a:spcBef>
                <a:spcPct val="0"/>
              </a:spcBef>
              <a:spcAft>
                <a:spcPct val="0"/>
              </a:spcAft>
            </a:pPr>
            <a:endParaRPr lang="en-US" sz="1600" b="1" i="1" dirty="0">
              <a:solidFill>
                <a:srgbClr val="FFFFFF"/>
              </a:solidFill>
            </a:endParaRPr>
          </a:p>
          <a:p>
            <a:pPr algn="ctr" eaLnBrk="1" fontAlgn="base" hangingPunct="1">
              <a:spcBef>
                <a:spcPct val="0"/>
              </a:spcBef>
              <a:spcAft>
                <a:spcPct val="0"/>
              </a:spcAft>
            </a:pPr>
            <a:r>
              <a:rPr lang="en-US" sz="1600" b="1" i="1" dirty="0" smtClean="0">
                <a:solidFill>
                  <a:srgbClr val="FFFFFF"/>
                </a:solidFill>
              </a:rPr>
              <a:t>8 May 2012</a:t>
            </a:r>
            <a:endParaRPr lang="en-US" sz="1600" b="1" i="1" dirty="0">
              <a:solidFill>
                <a:srgbClr val="FFFFFF"/>
              </a:solidFill>
            </a:endParaRPr>
          </a:p>
        </p:txBody>
      </p:sp>
      <p:pic>
        <p:nvPicPr>
          <p:cNvPr id="7175" name="Picture 7" descr="cimss_for_engraving_cro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67650" y="5772150"/>
            <a:ext cx="12001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1" descr="WideBannerLef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00" y="111125"/>
            <a:ext cx="49530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E46D947-33D2-4ECF-8A10-DB4EB13F318E}" type="slidenum">
              <a:rPr lang="en-US" smtClean="0">
                <a:solidFill>
                  <a:srgbClr val="000000"/>
                </a:solidFill>
              </a:rPr>
              <a:pPr eaLnBrk="1" hangingPunct="1"/>
              <a:t>1</a:t>
            </a:fld>
            <a:endParaRPr lang="en-US" smtClean="0">
              <a:solidFill>
                <a:srgbClr val="000000"/>
              </a:solidFill>
            </a:endParaRP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15200" y="66258"/>
            <a:ext cx="1727499" cy="1152942"/>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 y="4419600"/>
            <a:ext cx="3233249" cy="2388986"/>
          </a:xfrm>
          <a:prstGeom prst="rect">
            <a:avLst/>
          </a:prstGeom>
        </p:spPr>
      </p:pic>
    </p:spTree>
    <p:extLst>
      <p:ext uri="{BB962C8B-B14F-4D97-AF65-F5344CB8AC3E}">
        <p14:creationId xmlns:p14="http://schemas.microsoft.com/office/powerpoint/2010/main" val="34312045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95B524-A867-4578-919E-E2D8606E1324}" type="slidenum">
              <a:rPr lang="en-US">
                <a:solidFill>
                  <a:srgbClr val="000000"/>
                </a:solidFill>
              </a:rPr>
              <a:pPr/>
              <a:t>10</a:t>
            </a:fld>
            <a:endParaRPr lang="en-US">
              <a:solidFill>
                <a:srgbClr val="000000"/>
              </a:solidFill>
            </a:endParaRPr>
          </a:p>
        </p:txBody>
      </p:sp>
      <p:sp>
        <p:nvSpPr>
          <p:cNvPr id="67587" name="Text Box 3"/>
          <p:cNvSpPr txBox="1">
            <a:spLocks noChangeArrowheads="1"/>
          </p:cNvSpPr>
          <p:nvPr/>
        </p:nvSpPr>
        <p:spPr bwMode="auto">
          <a:xfrm>
            <a:off x="0" y="5789612"/>
            <a:ext cx="9144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b="1" dirty="0">
                <a:solidFill>
                  <a:srgbClr val="FFFFFF"/>
                </a:solidFill>
                <a:latin typeface="Arial Unicode MS" pitchFamily="34" charset="-128"/>
              </a:rPr>
              <a:t>ABI can offer Continental US images every 5 minutes for routine monitoring of a wide range of events (storms, dust, clouds, fires, winds, </a:t>
            </a:r>
            <a:r>
              <a:rPr lang="en-US" b="1" dirty="0" err="1">
                <a:solidFill>
                  <a:srgbClr val="FFFFFF"/>
                </a:solidFill>
                <a:latin typeface="Arial Unicode MS" pitchFamily="34" charset="-128"/>
              </a:rPr>
              <a:t>etc</a:t>
            </a:r>
            <a:r>
              <a:rPr lang="en-US" b="1" dirty="0">
                <a:solidFill>
                  <a:srgbClr val="FFFFFF"/>
                </a:solidFill>
                <a:latin typeface="Arial Unicode MS" pitchFamily="34" charset="-128"/>
              </a:rPr>
              <a:t>).</a:t>
            </a:r>
          </a:p>
          <a:p>
            <a:pPr algn="ctr" eaLnBrk="0" hangingPunct="0"/>
            <a:r>
              <a:rPr lang="en-US" b="1" dirty="0">
                <a:solidFill>
                  <a:srgbClr val="FFFFFF"/>
                </a:solidFill>
                <a:latin typeface="Arial Unicode MS" pitchFamily="34" charset="-128"/>
              </a:rPr>
              <a:t>This is every 15 or 30 minutes with the current GOES in routine mode.</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Tree>
    <p:extLst>
      <p:ext uri="{BB962C8B-B14F-4D97-AF65-F5344CB8AC3E}">
        <p14:creationId xmlns:p14="http://schemas.microsoft.com/office/powerpoint/2010/main" val="153407525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
        <p:nvSpPr>
          <p:cNvPr id="5" name="Slide Number Placeholder 3"/>
          <p:cNvSpPr>
            <a:spLocks noGrp="1"/>
          </p:cNvSpPr>
          <p:nvPr>
            <p:ph type="sldNum" sz="quarter" idx="12"/>
          </p:nvPr>
        </p:nvSpPr>
        <p:spPr/>
        <p:txBody>
          <a:bodyPr/>
          <a:lstStyle/>
          <a:p>
            <a:fld id="{0160D25D-4AA5-4793-82D4-F0225D4758FD}" type="slidenum">
              <a:rPr lang="en-US">
                <a:solidFill>
                  <a:srgbClr val="000000"/>
                </a:solidFill>
              </a:rPr>
              <a:pPr/>
              <a:t>11</a:t>
            </a:fld>
            <a:endParaRPr lang="en-US">
              <a:solidFill>
                <a:srgbClr val="000000"/>
              </a:solidFill>
            </a:endParaRPr>
          </a:p>
        </p:txBody>
      </p:sp>
      <p:sp>
        <p:nvSpPr>
          <p:cNvPr id="69635" name="AutoShape 3"/>
          <p:cNvSpPr>
            <a:spLocks noChangeArrowheads="1"/>
          </p:cNvSpPr>
          <p:nvPr/>
        </p:nvSpPr>
        <p:spPr bwMode="auto">
          <a:xfrm rot="5400000">
            <a:off x="4861983" y="243416"/>
            <a:ext cx="1515534"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t="21481" b="12839"/>
          <a:stretch/>
        </p:blipFill>
        <p:spPr>
          <a:xfrm>
            <a:off x="419100" y="2277533"/>
            <a:ext cx="8572500" cy="4504267"/>
          </a:xfrm>
          <a:prstGeom prst="rect">
            <a:avLst/>
          </a:prstGeom>
        </p:spPr>
      </p:pic>
    </p:spTree>
    <p:extLst>
      <p:ext uri="{BB962C8B-B14F-4D97-AF65-F5344CB8AC3E}">
        <p14:creationId xmlns:p14="http://schemas.microsoft.com/office/powerpoint/2010/main" val="41379758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
        <p:nvSpPr>
          <p:cNvPr id="7" name="Slide Number Placeholder 3"/>
          <p:cNvSpPr>
            <a:spLocks noGrp="1"/>
          </p:cNvSpPr>
          <p:nvPr>
            <p:ph type="sldNum" sz="quarter" idx="12"/>
          </p:nvPr>
        </p:nvSpPr>
        <p:spPr/>
        <p:txBody>
          <a:bodyPr/>
          <a:lstStyle/>
          <a:p>
            <a:fld id="{D3234ABC-2602-4383-88AA-23EE467F0D9D}" type="slidenum">
              <a:rPr lang="en-US">
                <a:solidFill>
                  <a:srgbClr val="000000"/>
                </a:solidFill>
              </a:rPr>
              <a:pPr/>
              <a:t>12</a:t>
            </a:fld>
            <a:endParaRPr lang="en-US">
              <a:solidFill>
                <a:srgbClr val="000000"/>
              </a:solidFill>
            </a:endParaRPr>
          </a:p>
        </p:txBody>
      </p:sp>
      <p:sp>
        <p:nvSpPr>
          <p:cNvPr id="71683" name="AutoShape 3"/>
          <p:cNvSpPr>
            <a:spLocks noChangeArrowheads="1"/>
          </p:cNvSpPr>
          <p:nvPr/>
        </p:nvSpPr>
        <p:spPr bwMode="auto">
          <a:xfrm rot="5400000">
            <a:off x="4362450" y="361950"/>
            <a:ext cx="1295400"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FFFF00"/>
              </a:solidFill>
              <a:latin typeface="Times New Roman" pitchFamily="18" charset="0"/>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2800" y="2453640"/>
            <a:ext cx="5505450" cy="4404360"/>
          </a:xfrm>
          <a:prstGeom prst="rect">
            <a:avLst/>
          </a:prstGeom>
        </p:spPr>
      </p:pic>
      <p:sp>
        <p:nvSpPr>
          <p:cNvPr id="71685" name="Text Box 5"/>
          <p:cNvSpPr txBox="1">
            <a:spLocks noChangeArrowheads="1"/>
          </p:cNvSpPr>
          <p:nvPr/>
        </p:nvSpPr>
        <p:spPr bwMode="auto">
          <a:xfrm>
            <a:off x="76200" y="5921514"/>
            <a:ext cx="9067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sz="2000" b="1" dirty="0" err="1">
                <a:solidFill>
                  <a:srgbClr val="FFFFFF"/>
                </a:solidFill>
                <a:latin typeface="Arial Unicode MS" pitchFamily="34" charset="-128"/>
              </a:rPr>
              <a:t>Mesoscale</a:t>
            </a:r>
            <a:r>
              <a:rPr lang="en-US" sz="2000" b="1" dirty="0">
                <a:solidFill>
                  <a:srgbClr val="FFFFFF"/>
                </a:solidFill>
                <a:latin typeface="Arial Unicode MS" pitchFamily="34" charset="-128"/>
              </a:rPr>
              <a:t> images every 30 seconds for rapidly changing </a:t>
            </a:r>
            <a:r>
              <a:rPr lang="en-US" sz="2000" b="1" dirty="0" smtClean="0">
                <a:solidFill>
                  <a:srgbClr val="FFFFFF"/>
                </a:solidFill>
                <a:latin typeface="Arial Unicode MS" pitchFamily="34" charset="-128"/>
              </a:rPr>
              <a:t>phenomena</a:t>
            </a:r>
          </a:p>
          <a:p>
            <a:pPr algn="ctr" eaLnBrk="0" hangingPunct="0"/>
            <a:r>
              <a:rPr lang="en-US" sz="2000" b="1" dirty="0" smtClean="0">
                <a:solidFill>
                  <a:srgbClr val="FFFFFF"/>
                </a:solidFill>
                <a:latin typeface="Arial Unicode MS" pitchFamily="34" charset="-128"/>
              </a:rPr>
              <a:t>(thunderstorms</a:t>
            </a:r>
            <a:r>
              <a:rPr lang="en-US" sz="2000" b="1" dirty="0">
                <a:solidFill>
                  <a:srgbClr val="FFFFFF"/>
                </a:solidFill>
                <a:latin typeface="Arial Unicode MS" pitchFamily="34" charset="-128"/>
              </a:rPr>
              <a:t>, hurricanes, fires, </a:t>
            </a:r>
            <a:r>
              <a:rPr lang="en-US" sz="2000" b="1" dirty="0" err="1">
                <a:solidFill>
                  <a:srgbClr val="FFFFFF"/>
                </a:solidFill>
                <a:latin typeface="Arial Unicode MS" pitchFamily="34" charset="-128"/>
              </a:rPr>
              <a:t>etc</a:t>
            </a:r>
            <a:r>
              <a:rPr lang="en-US" sz="2000" b="1" dirty="0">
                <a:solidFill>
                  <a:srgbClr val="FFFFFF"/>
                </a:solidFill>
                <a:latin typeface="Arial Unicode MS" pitchFamily="34" charset="-128"/>
              </a:rPr>
              <a:t>). </a:t>
            </a:r>
            <a:r>
              <a:rPr lang="en-US" sz="2000" b="1" dirty="0" smtClean="0">
                <a:solidFill>
                  <a:srgbClr val="FFFFFF"/>
                </a:solidFill>
                <a:latin typeface="Arial Unicode MS" pitchFamily="34" charset="-128"/>
              </a:rPr>
              <a:t>Or two regions every 60 seconds.</a:t>
            </a:r>
            <a:endParaRPr lang="en-US" sz="2000" b="1" dirty="0">
              <a:solidFill>
                <a:srgbClr val="FFFFFF"/>
              </a:solidFill>
              <a:latin typeface="Arial Unicode MS" pitchFamily="34" charset="-128"/>
            </a:endParaRPr>
          </a:p>
        </p:txBody>
      </p:sp>
    </p:spTree>
    <p:extLst>
      <p:ext uri="{BB962C8B-B14F-4D97-AF65-F5344CB8AC3E}">
        <p14:creationId xmlns:p14="http://schemas.microsoft.com/office/powerpoint/2010/main" val="2394857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52400" y="6248400"/>
            <a:ext cx="88923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“Water vapor” data from </a:t>
            </a:r>
            <a:r>
              <a:rPr lang="en-US" dirty="0" smtClean="0">
                <a:solidFill>
                  <a:srgbClr val="FFFFFF"/>
                </a:solidFill>
              </a:rPr>
              <a:t>the GOES-14 NOAA </a:t>
            </a:r>
            <a:r>
              <a:rPr lang="en-US" dirty="0">
                <a:solidFill>
                  <a:srgbClr val="FFFFFF"/>
                </a:solidFill>
              </a:rPr>
              <a:t>Science Test, lead by </a:t>
            </a:r>
            <a:r>
              <a:rPr lang="en-US" dirty="0" err="1">
                <a:solidFill>
                  <a:srgbClr val="FFFFFF"/>
                </a:solidFill>
              </a:rPr>
              <a:t>Hillger</a:t>
            </a:r>
            <a:r>
              <a:rPr lang="en-US" dirty="0">
                <a:solidFill>
                  <a:srgbClr val="FFFFFF"/>
                </a:solidFill>
              </a:rPr>
              <a:t> and Schmit</a:t>
            </a:r>
          </a:p>
        </p:txBody>
      </p:sp>
      <p:sp>
        <p:nvSpPr>
          <p:cNvPr id="20483" name="Rectangle 3"/>
          <p:cNvSpPr>
            <a:spLocks noGrp="1" noChangeArrowheads="1"/>
          </p:cNvSpPr>
          <p:nvPr>
            <p:ph type="title"/>
          </p:nvPr>
        </p:nvSpPr>
        <p:spPr>
          <a:noFill/>
        </p:spPr>
        <p:txBody>
          <a:bodyPr/>
          <a:lstStyle/>
          <a:p>
            <a:r>
              <a:rPr lang="en-US" sz="4000" smtClean="0">
                <a:solidFill>
                  <a:srgbClr val="FFFF00"/>
                </a:solidFill>
              </a:rPr>
              <a:t>GOES-14: Sample “5-min” imagery</a:t>
            </a:r>
          </a:p>
        </p:txBody>
      </p:sp>
      <p:pic>
        <p:nvPicPr>
          <p:cNvPr id="20484" name="Picture 4" descr="boxingday_g12g14_wv_anim"/>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62000" y="13716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p:cNvSpPr txBox="1">
            <a:spLocks noChangeArrowheads="1"/>
          </p:cNvSpPr>
          <p:nvPr/>
        </p:nvSpPr>
        <p:spPr bwMode="auto">
          <a:xfrm>
            <a:off x="7086600" y="4648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rPr>
              <a:t>GOES-12</a:t>
            </a:r>
          </a:p>
        </p:txBody>
      </p:sp>
      <p:sp>
        <p:nvSpPr>
          <p:cNvPr id="20486" name="Text Box 6"/>
          <p:cNvSpPr txBox="1">
            <a:spLocks noChangeArrowheads="1"/>
          </p:cNvSpPr>
          <p:nvPr/>
        </p:nvSpPr>
        <p:spPr bwMode="auto">
          <a:xfrm>
            <a:off x="7086600" y="2286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rPr>
              <a:t>GOES-14</a:t>
            </a:r>
          </a:p>
        </p:txBody>
      </p:sp>
    </p:spTree>
    <p:extLst>
      <p:ext uri="{BB962C8B-B14F-4D97-AF65-F5344CB8AC3E}">
        <p14:creationId xmlns:p14="http://schemas.microsoft.com/office/powerpoint/2010/main" val="3583362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533400" y="-228600"/>
            <a:ext cx="8229600" cy="1143000"/>
          </a:xfrm>
        </p:spPr>
        <p:txBody>
          <a:bodyPr/>
          <a:lstStyle/>
          <a:p>
            <a:r>
              <a:rPr lang="en-US" sz="3600" dirty="0" smtClean="0">
                <a:solidFill>
                  <a:srgbClr val="FFFF00"/>
                </a:solidFill>
              </a:rPr>
              <a:t>GOES-14: Sample “1-min” imagery</a:t>
            </a:r>
          </a:p>
        </p:txBody>
      </p:sp>
      <p:sp>
        <p:nvSpPr>
          <p:cNvPr id="99331" name="Text Box 3"/>
          <p:cNvSpPr txBox="1">
            <a:spLocks noChangeArrowheads="1"/>
          </p:cNvSpPr>
          <p:nvPr/>
        </p:nvSpPr>
        <p:spPr bwMode="auto">
          <a:xfrm>
            <a:off x="1066800" y="6248400"/>
            <a:ext cx="74640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600" dirty="0">
                <a:solidFill>
                  <a:srgbClr val="FFFFFF"/>
                </a:solidFill>
                <a:ea typeface="MS PGothic" pitchFamily="34" charset="-128"/>
              </a:rPr>
              <a:t>- Visible data from the GOES-14 NOAA Science Test, lead by </a:t>
            </a:r>
            <a:r>
              <a:rPr lang="en-US" sz="1600" dirty="0" err="1">
                <a:solidFill>
                  <a:srgbClr val="FFFFFF"/>
                </a:solidFill>
                <a:ea typeface="MS PGothic" pitchFamily="34" charset="-128"/>
              </a:rPr>
              <a:t>Hillger</a:t>
            </a:r>
            <a:r>
              <a:rPr lang="en-US" sz="1600" dirty="0">
                <a:solidFill>
                  <a:srgbClr val="FFFFFF"/>
                </a:solidFill>
                <a:ea typeface="MS PGothic" pitchFamily="34" charset="-128"/>
              </a:rPr>
              <a:t> and Schmit</a:t>
            </a:r>
          </a:p>
          <a:p>
            <a:pPr fontAlgn="base">
              <a:spcBef>
                <a:spcPct val="0"/>
              </a:spcBef>
              <a:spcAft>
                <a:spcPct val="0"/>
              </a:spcAft>
            </a:pPr>
            <a:r>
              <a:rPr lang="en-US" sz="1600" dirty="0">
                <a:solidFill>
                  <a:srgbClr val="FFFFFF"/>
                </a:solidFill>
                <a:ea typeface="MS PGothic" pitchFamily="34" charset="-128"/>
              </a:rPr>
              <a:t>- Can these type loops validate </a:t>
            </a:r>
            <a:r>
              <a:rPr lang="en-US" sz="1600" dirty="0" err="1">
                <a:solidFill>
                  <a:srgbClr val="FFFFFF"/>
                </a:solidFill>
                <a:ea typeface="MS PGothic" pitchFamily="34" charset="-128"/>
              </a:rPr>
              <a:t>meso</a:t>
            </a:r>
            <a:r>
              <a:rPr lang="en-US" sz="1600" dirty="0">
                <a:solidFill>
                  <a:srgbClr val="FFFFFF"/>
                </a:solidFill>
                <a:ea typeface="MS PGothic" pitchFamily="34" charset="-128"/>
              </a:rPr>
              <a:t>-scale models? </a:t>
            </a:r>
          </a:p>
        </p:txBody>
      </p:sp>
      <p:pic>
        <p:nvPicPr>
          <p:cNvPr id="99332" name="Picture 4" descr="ecb_g12g14_vis_anim"/>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143000" y="704850"/>
            <a:ext cx="6781800" cy="5086350"/>
          </a:xfrm>
          <a:prstGeom prst="rect">
            <a:avLst/>
          </a:prstGeom>
          <a:noFill/>
          <a:extLst>
            <a:ext uri="{909E8E84-426E-40DD-AFC4-6F175D3DCCD1}">
              <a14:hiddenFill xmlns:a14="http://schemas.microsoft.com/office/drawing/2010/main">
                <a:solidFill>
                  <a:srgbClr val="FFFFFF"/>
                </a:solidFill>
              </a14:hiddenFill>
            </a:ext>
          </a:extLst>
        </p:spPr>
      </p:pic>
      <p:sp>
        <p:nvSpPr>
          <p:cNvPr id="99333" name="Text Box 5"/>
          <p:cNvSpPr txBox="1">
            <a:spLocks noChangeArrowheads="1"/>
          </p:cNvSpPr>
          <p:nvPr/>
        </p:nvSpPr>
        <p:spPr bwMode="auto">
          <a:xfrm>
            <a:off x="22860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GOES-12</a:t>
            </a:r>
          </a:p>
        </p:txBody>
      </p:sp>
      <p:sp>
        <p:nvSpPr>
          <p:cNvPr id="99334" name="Text Box 6"/>
          <p:cNvSpPr txBox="1">
            <a:spLocks noChangeArrowheads="1"/>
          </p:cNvSpPr>
          <p:nvPr/>
        </p:nvSpPr>
        <p:spPr bwMode="auto">
          <a:xfrm>
            <a:off x="54102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GOES-14</a:t>
            </a:r>
          </a:p>
        </p:txBody>
      </p:sp>
      <p:sp>
        <p:nvSpPr>
          <p:cNvPr id="2" name="Slide Number Placeholder 1"/>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14</a:t>
            </a:fld>
            <a:endParaRPr lang="en-US">
              <a:solidFill>
                <a:srgbClr val="000000"/>
              </a:solidFill>
            </a:endParaRPr>
          </a:p>
        </p:txBody>
      </p:sp>
    </p:spTree>
    <p:extLst>
      <p:ext uri="{BB962C8B-B14F-4D97-AF65-F5344CB8AC3E}">
        <p14:creationId xmlns:p14="http://schemas.microsoft.com/office/powerpoint/2010/main" val="57640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Visible/Near-IR Bands</a:t>
            </a:r>
          </a:p>
        </p:txBody>
      </p:sp>
      <p:pic>
        <p:nvPicPr>
          <p:cNvPr id="34819" name="Picture 3" descr="abi_1_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990600"/>
            <a:ext cx="7848600" cy="4738688"/>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C3AE849-122C-4F76-AE8F-5F8023B05FAC}" type="slidenum">
              <a:rPr lang="en-US" smtClean="0">
                <a:solidFill>
                  <a:srgbClr val="000000"/>
                </a:solidFill>
              </a:rPr>
              <a:pPr eaLnBrk="1" hangingPunct="1"/>
              <a:t>15</a:t>
            </a:fld>
            <a:endParaRPr lang="en-US" smtClean="0">
              <a:solidFill>
                <a:srgbClr val="000000"/>
              </a:solidFill>
            </a:endParaRPr>
          </a:p>
        </p:txBody>
      </p:sp>
      <p:sp>
        <p:nvSpPr>
          <p:cNvPr id="6"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Schmit et al, 2005</a:t>
            </a:r>
            <a:r>
              <a:rPr lang="en-US" dirty="0">
                <a:solidFill>
                  <a:srgbClr val="000000"/>
                </a:solidFill>
              </a:rPr>
              <a:t> </a:t>
            </a:r>
          </a:p>
        </p:txBody>
      </p:sp>
    </p:spTree>
    <p:extLst>
      <p:ext uri="{BB962C8B-B14F-4D97-AF65-F5344CB8AC3E}">
        <p14:creationId xmlns:p14="http://schemas.microsoft.com/office/powerpoint/2010/main" val="314376137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IR Bands</a:t>
            </a:r>
          </a:p>
        </p:txBody>
      </p:sp>
      <p:pic>
        <p:nvPicPr>
          <p:cNvPr id="35843" name="Picture 3" descr="abi_7_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89013" y="914400"/>
            <a:ext cx="7088187" cy="5326063"/>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4"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Schmit et al, 2005</a:t>
            </a:r>
            <a:r>
              <a:rPr lang="en-US" dirty="0">
                <a:solidFill>
                  <a:srgbClr val="000000"/>
                </a:solidFill>
              </a:rPr>
              <a:t> </a:t>
            </a:r>
          </a:p>
        </p:txBody>
      </p:sp>
      <p:sp>
        <p:nvSpPr>
          <p:cNvPr id="3584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B9FE4C-998E-4EAA-9602-EF8D25A1075C}" type="slidenum">
              <a:rPr lang="en-US" smtClean="0">
                <a:solidFill>
                  <a:srgbClr val="000000"/>
                </a:solidFill>
              </a:rPr>
              <a:pPr eaLnBrk="1" hangingPunct="1"/>
              <a:t>16</a:t>
            </a:fld>
            <a:endParaRPr lang="en-US" smtClean="0">
              <a:solidFill>
                <a:srgbClr val="000000"/>
              </a:solidFill>
            </a:endParaRPr>
          </a:p>
        </p:txBody>
      </p:sp>
    </p:spTree>
    <p:extLst>
      <p:ext uri="{BB962C8B-B14F-4D97-AF65-F5344CB8AC3E}">
        <p14:creationId xmlns:p14="http://schemas.microsoft.com/office/powerpoint/2010/main" val="294541704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ABI IR Weighting Functions</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17</a:t>
            </a:fld>
            <a:endParaRPr lang="en-US">
              <a:solidFill>
                <a:srgbClr val="000000"/>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0" y="1295400"/>
            <a:ext cx="6858000" cy="5143500"/>
          </a:xfrm>
          <a:prstGeom prst="rect">
            <a:avLst/>
          </a:prstGeom>
        </p:spPr>
      </p:pic>
      <p:sp>
        <p:nvSpPr>
          <p:cNvPr id="6" name="Text Box 4"/>
          <p:cNvSpPr txBox="1">
            <a:spLocks noChangeArrowheads="1"/>
          </p:cNvSpPr>
          <p:nvPr/>
        </p:nvSpPr>
        <p:spPr bwMode="auto">
          <a:xfrm>
            <a:off x="76200" y="6477000"/>
            <a:ext cx="1223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smtClean="0">
                <a:solidFill>
                  <a:srgbClr val="FFFFFF"/>
                </a:solidFill>
              </a:rPr>
              <a:t>Clear-sky</a:t>
            </a:r>
            <a:r>
              <a:rPr lang="en-US" dirty="0" smtClean="0">
                <a:solidFill>
                  <a:srgbClr val="000000"/>
                </a:solidFill>
              </a:rPr>
              <a:t> </a:t>
            </a:r>
            <a:endParaRPr lang="en-US" dirty="0">
              <a:solidFill>
                <a:srgbClr val="000000"/>
              </a:solidFill>
            </a:endParaRPr>
          </a:p>
        </p:txBody>
      </p:sp>
    </p:spTree>
    <p:extLst>
      <p:ext uri="{BB962C8B-B14F-4D97-AF65-F5344CB8AC3E}">
        <p14:creationId xmlns:p14="http://schemas.microsoft.com/office/powerpoint/2010/main" val="15630664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81000" y="1066800"/>
            <a:ext cx="8839200" cy="5105400"/>
          </a:xfrm>
        </p:spPr>
        <p:txBody>
          <a:bodyPr/>
          <a:lstStyle/>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br>
              <a:rPr lang="en-US" dirty="0" smtClean="0">
                <a:solidFill>
                  <a:schemeClr val="bg1"/>
                </a:solidFill>
              </a:rPr>
            </a:br>
            <a:endParaRPr lang="en-US" dirty="0" smtClean="0">
              <a:solidFill>
                <a:schemeClr val="bg1"/>
              </a:solidFill>
            </a:endParaRPr>
          </a:p>
          <a:p>
            <a:pPr eaLnBrk="1" hangingPunct="1">
              <a:lnSpc>
                <a:spcPct val="90000"/>
              </a:lnSpc>
            </a:pPr>
            <a:r>
              <a:rPr lang="en-US" dirty="0" smtClean="0">
                <a:solidFill>
                  <a:srgbClr val="FFFF00"/>
                </a:solidFill>
              </a:rPr>
              <a:t>Products</a:t>
            </a:r>
            <a:r>
              <a:rPr lang="en-US" dirty="0" smtClean="0">
                <a:solidFill>
                  <a:schemeClr val="bg1"/>
                </a:solidFill>
              </a:rPr>
              <a:t/>
            </a:r>
            <a:br>
              <a:rPr lang="en-US" dirty="0" smtClean="0">
                <a:solidFill>
                  <a:schemeClr val="bg1"/>
                </a:solidFill>
              </a:rPr>
            </a:br>
            <a:endParaRPr lang="en-US" dirty="0" smtClean="0">
              <a:solidFill>
                <a:schemeClr val="bg1"/>
              </a:solidFill>
            </a:endParaRP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0" name="Slide Number Placeholder 1"/>
          <p:cNvSpPr>
            <a:spLocks noGrp="1"/>
          </p:cNvSpPr>
          <p:nvPr>
            <p:ph type="sldNum" sz="quarter" idx="12"/>
          </p:nvPr>
        </p:nvSpPr>
        <p:spPr>
          <a:xfrm>
            <a:off x="3962400" y="6245225"/>
            <a:ext cx="51054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a:spcBef>
                <a:spcPct val="20000"/>
              </a:spcBef>
              <a:buClr>
                <a:srgbClr val="FAFD00"/>
              </a:buClr>
              <a:buSzPct val="100000"/>
            </a:pPr>
            <a:r>
              <a:rPr lang="en-US" dirty="0">
                <a:ea typeface="MS PGothic" pitchFamily="34" charset="-128"/>
              </a:rPr>
              <a:t>“True Color” with “synthetic” green band from ABI simulated data (from CIMSS); image from Don </a:t>
            </a:r>
            <a:r>
              <a:rPr lang="en-US" dirty="0" err="1">
                <a:ea typeface="MS PGothic" pitchFamily="34" charset="-128"/>
              </a:rPr>
              <a:t>Hillger</a:t>
            </a:r>
            <a:r>
              <a:rPr lang="en-US" dirty="0">
                <a:ea typeface="MS PGothic" pitchFamily="34" charset="-128"/>
              </a:rPr>
              <a:t>, RAMMB.</a:t>
            </a:r>
          </a:p>
        </p:txBody>
      </p:sp>
      <p:pic>
        <p:nvPicPr>
          <p:cNvPr id="9" name="Picture 137"/>
          <p:cNvPicPr>
            <a:picLocks noChangeAspect="1"/>
          </p:cNvPicPr>
          <p:nvPr/>
        </p:nvPicPr>
        <p:blipFill>
          <a:blip r:embed="rId2">
            <a:extLst>
              <a:ext uri="{28A0092B-C50C-407E-A947-70E740481C1C}">
                <a14:useLocalDpi xmlns:a14="http://schemas.microsoft.com/office/drawing/2010/main" val="0"/>
              </a:ext>
            </a:extLst>
          </a:blip>
          <a:srcRect l="7014" r="5173"/>
          <a:stretch>
            <a:fillRect/>
          </a:stretch>
        </p:blipFill>
        <p:spPr bwMode="auto">
          <a:xfrm>
            <a:off x="4152900" y="3505200"/>
            <a:ext cx="4683917" cy="266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91604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212" y="-215153"/>
            <a:ext cx="7086600" cy="1143000"/>
          </a:xfrm>
        </p:spPr>
        <p:txBody>
          <a:bodyPr/>
          <a:lstStyle/>
          <a:p>
            <a:r>
              <a:rPr lang="en-US" b="1" dirty="0" smtClean="0">
                <a:solidFill>
                  <a:schemeClr val="tx1"/>
                </a:solidFill>
                <a:effectLst>
                  <a:outerShdw blurRad="38100" dist="38100" dir="2700000" algn="tl">
                    <a:srgbClr val="000000">
                      <a:alpha val="43137"/>
                    </a:srgbClr>
                  </a:outerShdw>
                </a:effectLst>
              </a:rPr>
              <a:t>GOES-R Products</a:t>
            </a:r>
            <a:endParaRPr lang="en-US" b="1" dirty="0">
              <a:solidFill>
                <a:schemeClr val="tx1"/>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09061407"/>
              </p:ext>
            </p:extLst>
          </p:nvPr>
        </p:nvGraphicFramePr>
        <p:xfrm>
          <a:off x="96819" y="1143000"/>
          <a:ext cx="2646381" cy="5430520"/>
        </p:xfrm>
        <a:graphic>
          <a:graphicData uri="http://schemas.openxmlformats.org/drawingml/2006/table">
            <a:tbl>
              <a:tblPr firstRow="1" bandRow="1">
                <a:tableStyleId>{5C22544A-7EE6-4342-B048-85BDC9FD1C3A}</a:tableStyleId>
              </a:tblPr>
              <a:tblGrid>
                <a:gridCol w="2646381"/>
              </a:tblGrid>
              <a:tr h="370840">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370840">
                <a:tc>
                  <a:txBody>
                    <a:bodyPr/>
                    <a:lstStyle/>
                    <a:p>
                      <a:pPr>
                        <a:spcAft>
                          <a:spcPts val="200"/>
                        </a:spcAft>
                      </a:pPr>
                      <a:r>
                        <a:rPr lang="en-US" sz="1100" dirty="0" smtClean="0"/>
                        <a:t>Aerosol Detection (Including Smoke</a:t>
                      </a:r>
                      <a:r>
                        <a:rPr lang="en-US" sz="1100" baseline="0" dirty="0" smtClean="0"/>
                        <a:t> and Dust)</a:t>
                      </a:r>
                    </a:p>
                    <a:p>
                      <a:pPr>
                        <a:spcAft>
                          <a:spcPts val="200"/>
                        </a:spcAft>
                      </a:pPr>
                      <a:r>
                        <a:rPr lang="en-US" sz="1100" baseline="0" dirty="0" smtClean="0"/>
                        <a:t>Aerosol Optical Depth (AOD)</a:t>
                      </a:r>
                    </a:p>
                    <a:p>
                      <a:pPr>
                        <a:spcAft>
                          <a:spcPts val="200"/>
                        </a:spcAft>
                      </a:pPr>
                      <a:r>
                        <a:rPr lang="en-US" sz="1100" baseline="0" dirty="0" smtClean="0"/>
                        <a:t>Clear Sky Masks</a:t>
                      </a:r>
                    </a:p>
                    <a:p>
                      <a:pPr>
                        <a:spcAft>
                          <a:spcPts val="200"/>
                        </a:spcAft>
                      </a:pPr>
                      <a:r>
                        <a:rPr lang="en-US" sz="1100" baseline="0" dirty="0" smtClean="0"/>
                        <a:t>Cloud and Moisture Imagery</a:t>
                      </a:r>
                    </a:p>
                    <a:p>
                      <a:pPr>
                        <a:spcAft>
                          <a:spcPts val="200"/>
                        </a:spcAft>
                      </a:pPr>
                      <a:r>
                        <a:rPr lang="en-US" sz="1100" baseline="0" dirty="0" smtClean="0"/>
                        <a:t>Cloud Optical Depth</a:t>
                      </a:r>
                    </a:p>
                    <a:p>
                      <a:pPr>
                        <a:spcAft>
                          <a:spcPts val="200"/>
                        </a:spcAft>
                      </a:pPr>
                      <a:r>
                        <a:rPr lang="en-US" sz="1100" baseline="0" dirty="0" smtClean="0"/>
                        <a:t>Cloud Particle Size Distribution</a:t>
                      </a:r>
                    </a:p>
                    <a:p>
                      <a:pPr>
                        <a:spcAft>
                          <a:spcPts val="200"/>
                        </a:spcAft>
                      </a:pPr>
                      <a:r>
                        <a:rPr lang="en-US" sz="1100" baseline="0" dirty="0" smtClean="0"/>
                        <a:t>Cloud Top Height</a:t>
                      </a:r>
                    </a:p>
                    <a:p>
                      <a:pPr>
                        <a:spcAft>
                          <a:spcPts val="200"/>
                        </a:spcAft>
                      </a:pPr>
                      <a:r>
                        <a:rPr lang="en-US" sz="1100" baseline="0" dirty="0" smtClean="0"/>
                        <a:t>Cloud Top Phase</a:t>
                      </a:r>
                    </a:p>
                    <a:p>
                      <a:pPr>
                        <a:spcAft>
                          <a:spcPts val="200"/>
                        </a:spcAft>
                      </a:pPr>
                      <a:r>
                        <a:rPr lang="en-US" sz="1100" baseline="0" dirty="0" smtClean="0"/>
                        <a:t>Cloud Top Pressure</a:t>
                      </a:r>
                    </a:p>
                    <a:p>
                      <a:pPr>
                        <a:spcAft>
                          <a:spcPts val="200"/>
                        </a:spcAft>
                      </a:pPr>
                      <a:r>
                        <a:rPr lang="en-US" sz="1100" baseline="0" dirty="0" smtClean="0"/>
                        <a:t>Cloud Top Temperature</a:t>
                      </a:r>
                    </a:p>
                    <a:p>
                      <a:pPr>
                        <a:spcAft>
                          <a:spcPts val="200"/>
                        </a:spcAft>
                      </a:pPr>
                      <a:r>
                        <a:rPr lang="en-US" sz="1100" baseline="0" dirty="0" smtClean="0"/>
                        <a:t>Derived Motion Winds</a:t>
                      </a:r>
                    </a:p>
                    <a:p>
                      <a:pPr>
                        <a:spcAft>
                          <a:spcPts val="200"/>
                        </a:spcAft>
                      </a:pPr>
                      <a:r>
                        <a:rPr lang="en-US" sz="1100" dirty="0" smtClean="0"/>
                        <a:t>Derived Stability Indices</a:t>
                      </a:r>
                    </a:p>
                    <a:p>
                      <a:pPr>
                        <a:spcAft>
                          <a:spcPts val="200"/>
                        </a:spcAft>
                      </a:pPr>
                      <a:r>
                        <a:rPr lang="en-US" sz="1100" dirty="0" smtClean="0"/>
                        <a:t>Downward</a:t>
                      </a:r>
                      <a:r>
                        <a:rPr lang="en-US" sz="1100" baseline="0" dirty="0" smtClean="0"/>
                        <a:t> Shortwave Radiation: Surface</a:t>
                      </a:r>
                    </a:p>
                    <a:p>
                      <a:pPr>
                        <a:spcAft>
                          <a:spcPts val="200"/>
                        </a:spcAft>
                      </a:pPr>
                      <a:r>
                        <a:rPr lang="en-US" sz="1100" baseline="0" dirty="0" smtClean="0"/>
                        <a:t>Fire/Hot Spot Characterization</a:t>
                      </a:r>
                    </a:p>
                    <a:p>
                      <a:pPr>
                        <a:spcAft>
                          <a:spcPts val="200"/>
                        </a:spcAft>
                      </a:pPr>
                      <a:r>
                        <a:rPr lang="en-US" sz="1100" baseline="0" dirty="0" smtClean="0"/>
                        <a:t>Hurricane Intensity Estimation</a:t>
                      </a:r>
                    </a:p>
                    <a:p>
                      <a:pPr>
                        <a:spcAft>
                          <a:spcPts val="200"/>
                        </a:spcAft>
                      </a:pPr>
                      <a:r>
                        <a:rPr lang="en-US" sz="1100" baseline="0" dirty="0" smtClean="0"/>
                        <a:t>Land Surface Temperature (Skin)</a:t>
                      </a:r>
                    </a:p>
                    <a:p>
                      <a:pPr>
                        <a:spcAft>
                          <a:spcPts val="200"/>
                        </a:spcAft>
                      </a:pPr>
                      <a:r>
                        <a:rPr lang="en-US" sz="1100" baseline="0" dirty="0" smtClean="0"/>
                        <a:t>Legacy Vertical Moisture Profile</a:t>
                      </a:r>
                    </a:p>
                    <a:p>
                      <a:pPr>
                        <a:spcAft>
                          <a:spcPts val="200"/>
                        </a:spcAft>
                      </a:pPr>
                      <a:r>
                        <a:rPr lang="en-US" sz="1100" baseline="0" dirty="0" smtClean="0"/>
                        <a:t>Legacy Vertical Temperature Profile</a:t>
                      </a:r>
                    </a:p>
                    <a:p>
                      <a:pPr>
                        <a:spcAft>
                          <a:spcPts val="200"/>
                        </a:spcAft>
                      </a:pPr>
                      <a:r>
                        <a:rPr lang="en-US" sz="1100" baseline="0" dirty="0" smtClean="0"/>
                        <a:t>Radiances</a:t>
                      </a:r>
                    </a:p>
                    <a:p>
                      <a:pPr>
                        <a:spcAft>
                          <a:spcPts val="200"/>
                        </a:spcAft>
                      </a:pPr>
                      <a:r>
                        <a:rPr lang="en-US" sz="1100" baseline="0" dirty="0" smtClean="0"/>
                        <a:t>Rainfall Rate/QPE</a:t>
                      </a:r>
                    </a:p>
                    <a:p>
                      <a:pPr>
                        <a:spcAft>
                          <a:spcPts val="200"/>
                        </a:spcAft>
                      </a:pPr>
                      <a:r>
                        <a:rPr lang="en-US" sz="1100" baseline="0" dirty="0" smtClean="0"/>
                        <a:t>Reflected Shortwave Radiation: TOA</a:t>
                      </a:r>
                    </a:p>
                    <a:p>
                      <a:pPr>
                        <a:spcAft>
                          <a:spcPts val="200"/>
                        </a:spcAft>
                      </a:pPr>
                      <a:r>
                        <a:rPr lang="en-US" sz="1100" baseline="0" dirty="0" smtClean="0"/>
                        <a:t>Sea Surface Temperature (Skin)</a:t>
                      </a:r>
                    </a:p>
                    <a:p>
                      <a:pPr>
                        <a:spcAft>
                          <a:spcPts val="200"/>
                        </a:spcAft>
                      </a:pPr>
                      <a:r>
                        <a:rPr lang="en-US" sz="1100" baseline="0" dirty="0" smtClean="0"/>
                        <a:t>Snow Cover</a:t>
                      </a:r>
                    </a:p>
                    <a:p>
                      <a:pPr>
                        <a:spcAft>
                          <a:spcPts val="200"/>
                        </a:spcAft>
                      </a:pPr>
                      <a:r>
                        <a:rPr lang="en-US" sz="1100" baseline="0" dirty="0" smtClean="0"/>
                        <a:t>Total Precipitable Water</a:t>
                      </a:r>
                    </a:p>
                    <a:p>
                      <a:pPr>
                        <a:spcAft>
                          <a:spcPts val="200"/>
                        </a:spcAft>
                      </a:pPr>
                      <a:r>
                        <a:rPr lang="en-US" sz="1100" baseline="0" dirty="0" smtClean="0"/>
                        <a:t>Volcanic Ash: Detection and Height</a:t>
                      </a:r>
                    </a:p>
                  </a:txBody>
                  <a:tcPr>
                    <a:solidFill>
                      <a:schemeClr val="accent1">
                        <a:lumMod val="20000"/>
                        <a:lumOff val="80000"/>
                      </a:schemeClr>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736823447"/>
              </p:ext>
            </p:extLst>
          </p:nvPr>
        </p:nvGraphicFramePr>
        <p:xfrm>
          <a:off x="2871394" y="1143000"/>
          <a:ext cx="2843606" cy="4795559"/>
        </p:xfrm>
        <a:graphic>
          <a:graphicData uri="http://schemas.openxmlformats.org/drawingml/2006/table">
            <a:tbl>
              <a:tblPr firstRow="1" bandRow="1">
                <a:tableStyleId>{5C22544A-7EE6-4342-B048-85BDC9FD1C3A}</a:tableStyleId>
              </a:tblPr>
              <a:tblGrid>
                <a:gridCol w="2843606"/>
              </a:tblGrid>
              <a:tr h="377377">
                <a:tc>
                  <a:txBody>
                    <a:bodyPr/>
                    <a:lstStyle/>
                    <a:p>
                      <a:r>
                        <a:rPr lang="en-US" sz="1200" dirty="0" smtClean="0">
                          <a:solidFill>
                            <a:schemeClr val="tx1"/>
                          </a:solidFill>
                        </a:rPr>
                        <a:t>Geostationary Lightning Mapper (GLM)</a:t>
                      </a:r>
                      <a:endParaRPr lang="en-US" sz="1200" dirty="0">
                        <a:solidFill>
                          <a:schemeClr val="tx1"/>
                        </a:solidFill>
                      </a:endParaRPr>
                    </a:p>
                  </a:txBody>
                  <a:tcPr anchor="ctr">
                    <a:gradFill>
                      <a:gsLst>
                        <a:gs pos="31000">
                          <a:srgbClr val="374D6B"/>
                        </a:gs>
                        <a:gs pos="2000">
                          <a:schemeClr val="bg2">
                            <a:lumMod val="50000"/>
                          </a:schemeClr>
                        </a:gs>
                      </a:gsLst>
                      <a:lin ang="16200000" scaled="1"/>
                    </a:gradFill>
                  </a:tcPr>
                </a:tc>
              </a:tr>
              <a:tr h="377377">
                <a:tc>
                  <a:txBody>
                    <a:bodyPr/>
                    <a:lstStyle/>
                    <a:p>
                      <a:r>
                        <a:rPr lang="en-US" sz="1100" dirty="0" smtClean="0"/>
                        <a:t>Lightning Detection:</a:t>
                      </a:r>
                      <a:r>
                        <a:rPr lang="en-US" sz="1100" baseline="0" dirty="0" smtClean="0"/>
                        <a:t> Events, Groups &amp; Flashes</a:t>
                      </a:r>
                      <a:endParaRPr lang="en-US" sz="1100" dirty="0"/>
                    </a:p>
                  </a:txBody>
                  <a:tcPr anchor="ctr">
                    <a:solidFill>
                      <a:schemeClr val="accent1">
                        <a:lumMod val="20000"/>
                        <a:lumOff val="80000"/>
                      </a:schemeClr>
                    </a:solidFill>
                  </a:tcPr>
                </a:tc>
              </a:tr>
              <a:tr h="377377">
                <a:tc>
                  <a:txBody>
                    <a:bodyPr/>
                    <a:lstStyle/>
                    <a:p>
                      <a:r>
                        <a:rPr lang="en-US" sz="1200" b="1" dirty="0" smtClean="0">
                          <a:solidFill>
                            <a:schemeClr val="tx1"/>
                          </a:solidFill>
                        </a:rPr>
                        <a:t>Space Environment</a:t>
                      </a:r>
                      <a:r>
                        <a:rPr lang="en-US" sz="1200" b="1" baseline="0" dirty="0" smtClean="0">
                          <a:solidFill>
                            <a:schemeClr val="tx1"/>
                          </a:solidFill>
                        </a:rPr>
                        <a:t> In-Situ Suite (SEISS)</a:t>
                      </a:r>
                      <a:endParaRPr lang="en-US" sz="1200" b="1" dirty="0">
                        <a:solidFill>
                          <a:schemeClr val="tx1"/>
                        </a:solidFill>
                      </a:endParaRPr>
                    </a:p>
                  </a:txBody>
                  <a:tcPr anchor="ctr">
                    <a:gradFill>
                      <a:gsLst>
                        <a:gs pos="31000">
                          <a:srgbClr val="374D6B"/>
                        </a:gs>
                        <a:gs pos="2000">
                          <a:schemeClr val="bg2">
                            <a:lumMod val="50000"/>
                          </a:schemeClr>
                        </a:gs>
                      </a:gsLst>
                      <a:lin ang="16200000" scaled="1"/>
                    </a:gradFill>
                  </a:tcPr>
                </a:tc>
              </a:tr>
              <a:tr h="377377">
                <a:tc>
                  <a:txBody>
                    <a:bodyPr/>
                    <a:lstStyle/>
                    <a:p>
                      <a:pPr>
                        <a:spcBef>
                          <a:spcPts val="200"/>
                        </a:spcBef>
                        <a:spcAft>
                          <a:spcPts val="200"/>
                        </a:spcAft>
                      </a:pPr>
                      <a:r>
                        <a:rPr lang="en-US" sz="1100" dirty="0" smtClean="0"/>
                        <a:t>Energetic Heavy Ions</a:t>
                      </a:r>
                    </a:p>
                    <a:p>
                      <a:pPr>
                        <a:spcBef>
                          <a:spcPts val="200"/>
                        </a:spcBef>
                        <a:spcAft>
                          <a:spcPts val="200"/>
                        </a:spcAft>
                      </a:pPr>
                      <a:r>
                        <a:rPr lang="en-US" sz="1100" dirty="0" smtClean="0"/>
                        <a:t>Magnetospheric</a:t>
                      </a:r>
                      <a:r>
                        <a:rPr lang="en-US" sz="1100" baseline="0" dirty="0" smtClean="0"/>
                        <a:t> Electrons  &amp; Protons: Low Energy</a:t>
                      </a:r>
                    </a:p>
                    <a:p>
                      <a:pPr>
                        <a:spcBef>
                          <a:spcPts val="200"/>
                        </a:spcBef>
                        <a:spcAft>
                          <a:spcPts val="200"/>
                        </a:spcAft>
                      </a:pPr>
                      <a:r>
                        <a:rPr lang="en-US" sz="1100" baseline="0" dirty="0" smtClean="0"/>
                        <a:t>Magnetospheric Electrons: Med &amp; High Energy</a:t>
                      </a:r>
                    </a:p>
                    <a:p>
                      <a:pPr>
                        <a:spcBef>
                          <a:spcPts val="200"/>
                        </a:spcBef>
                        <a:spcAft>
                          <a:spcPts val="200"/>
                        </a:spcAft>
                      </a:pPr>
                      <a:r>
                        <a:rPr lang="en-US" sz="1100" baseline="0" dirty="0" smtClean="0"/>
                        <a:t>Magnetospheric Protons: Med &amp; High Energy</a:t>
                      </a:r>
                    </a:p>
                    <a:p>
                      <a:pPr>
                        <a:spcBef>
                          <a:spcPts val="200"/>
                        </a:spcBef>
                        <a:spcAft>
                          <a:spcPts val="200"/>
                        </a:spcAft>
                      </a:pPr>
                      <a:r>
                        <a:rPr lang="en-US" sz="1100" baseline="0" dirty="0" smtClean="0"/>
                        <a:t>Solar and Galactic Protons</a:t>
                      </a:r>
                    </a:p>
                  </a:txBody>
                  <a:tcPr anchor="ctr">
                    <a:solidFill>
                      <a:schemeClr val="accent1">
                        <a:lumMod val="20000"/>
                        <a:lumOff val="80000"/>
                      </a:schemeClr>
                    </a:solidFill>
                  </a:tcPr>
                </a:tc>
              </a:tr>
              <a:tr h="377377">
                <a:tc>
                  <a:txBody>
                    <a:bodyPr/>
                    <a:lstStyle/>
                    <a:p>
                      <a:r>
                        <a:rPr lang="en-US" sz="1100" b="1" dirty="0" smtClean="0">
                          <a:solidFill>
                            <a:schemeClr val="tx1"/>
                          </a:solidFill>
                        </a:rPr>
                        <a:t>Magnetometer (MAG)</a:t>
                      </a:r>
                    </a:p>
                  </a:txBody>
                  <a:tcPr anchor="ctr">
                    <a:gradFill>
                      <a:gsLst>
                        <a:gs pos="31000">
                          <a:srgbClr val="374D6B"/>
                        </a:gs>
                        <a:gs pos="2000">
                          <a:schemeClr val="bg2">
                            <a:lumMod val="50000"/>
                          </a:schemeClr>
                        </a:gs>
                      </a:gsLst>
                      <a:lin ang="16200000" scaled="1"/>
                    </a:gradFill>
                  </a:tcPr>
                </a:tc>
              </a:tr>
              <a:tr h="377377">
                <a:tc>
                  <a:txBody>
                    <a:bodyPr/>
                    <a:lstStyle/>
                    <a:p>
                      <a:r>
                        <a:rPr lang="en-US" sz="1100" dirty="0" smtClean="0"/>
                        <a:t>Geomagnetic Field</a:t>
                      </a:r>
                      <a:endParaRPr lang="en-US" sz="1100" dirty="0"/>
                    </a:p>
                  </a:txBody>
                  <a:tcPr anchor="ctr">
                    <a:solidFill>
                      <a:schemeClr val="accent1">
                        <a:lumMod val="20000"/>
                        <a:lumOff val="80000"/>
                      </a:schemeClr>
                    </a:solidFill>
                  </a:tcPr>
                </a:tc>
              </a:tr>
              <a:tr h="377377">
                <a:tc>
                  <a:txBody>
                    <a:bodyPr/>
                    <a:lstStyle/>
                    <a:p>
                      <a:r>
                        <a:rPr lang="en-US" sz="1100" b="1" dirty="0" smtClean="0">
                          <a:solidFill>
                            <a:schemeClr val="tx1"/>
                          </a:solidFill>
                        </a:rPr>
                        <a:t>Extreme Ultraviolet</a:t>
                      </a:r>
                      <a:r>
                        <a:rPr lang="en-US" sz="1100" b="1" baseline="0" dirty="0" smtClean="0">
                          <a:solidFill>
                            <a:schemeClr val="tx1"/>
                          </a:solidFill>
                        </a:rPr>
                        <a:t> and X-ray Irradiance Suite (EXIS)</a:t>
                      </a:r>
                      <a:endParaRPr lang="en-US" sz="1100" b="1" dirty="0">
                        <a:solidFill>
                          <a:schemeClr val="tx1"/>
                        </a:solidFill>
                      </a:endParaRPr>
                    </a:p>
                  </a:txBody>
                  <a:tcPr anchor="ctr">
                    <a:gradFill>
                      <a:gsLst>
                        <a:gs pos="31000">
                          <a:srgbClr val="374D6B"/>
                        </a:gs>
                        <a:gs pos="2000">
                          <a:schemeClr val="bg2">
                            <a:lumMod val="50000"/>
                          </a:schemeClr>
                        </a:gs>
                      </a:gsLst>
                      <a:lin ang="16200000" scaled="1"/>
                    </a:gradFill>
                  </a:tcPr>
                </a:tc>
              </a:tr>
              <a:tr h="377377">
                <a:tc>
                  <a:txBody>
                    <a:bodyPr/>
                    <a:lstStyle/>
                    <a:p>
                      <a:r>
                        <a:rPr lang="en-US" sz="1100" dirty="0" smtClean="0"/>
                        <a:t>Solar Flux: EUV</a:t>
                      </a:r>
                    </a:p>
                    <a:p>
                      <a:r>
                        <a:rPr lang="en-US" sz="1100" dirty="0" smtClean="0"/>
                        <a:t>Solar Flux: X-ray Irradiance</a:t>
                      </a:r>
                      <a:endParaRPr lang="en-US" sz="1100" dirty="0"/>
                    </a:p>
                  </a:txBody>
                  <a:tcPr anchor="ctr">
                    <a:solidFill>
                      <a:schemeClr val="accent1">
                        <a:lumMod val="20000"/>
                        <a:lumOff val="80000"/>
                      </a:schemeClr>
                    </a:solidFill>
                  </a:tcPr>
                </a:tc>
              </a:tr>
              <a:tr h="377377">
                <a:tc>
                  <a:txBody>
                    <a:bodyPr/>
                    <a:lstStyle/>
                    <a:p>
                      <a:r>
                        <a:rPr lang="en-US" sz="1100" b="1" dirty="0" smtClean="0">
                          <a:solidFill>
                            <a:schemeClr val="tx1"/>
                          </a:solidFill>
                        </a:rPr>
                        <a:t>Solar Ultraviolet Imager (SUVI)</a:t>
                      </a:r>
                      <a:endParaRPr lang="en-US" sz="1100" b="1" dirty="0">
                        <a:solidFill>
                          <a:schemeClr val="tx1"/>
                        </a:solidFill>
                      </a:endParaRPr>
                    </a:p>
                  </a:txBody>
                  <a:tcPr anchor="ctr">
                    <a:gradFill>
                      <a:gsLst>
                        <a:gs pos="31000">
                          <a:srgbClr val="374D6B"/>
                        </a:gs>
                        <a:gs pos="2000">
                          <a:schemeClr val="bg2">
                            <a:lumMod val="50000"/>
                          </a:schemeClr>
                        </a:gs>
                      </a:gsLst>
                      <a:lin ang="16200000" scaled="1"/>
                    </a:gradFill>
                  </a:tcPr>
                </a:tc>
              </a:tr>
              <a:tr h="377377">
                <a:tc>
                  <a:txBody>
                    <a:bodyPr/>
                    <a:lstStyle/>
                    <a:p>
                      <a:r>
                        <a:rPr lang="en-US" sz="1100" b="0" dirty="0" smtClean="0">
                          <a:solidFill>
                            <a:schemeClr val="bg1"/>
                          </a:solidFill>
                        </a:rPr>
                        <a:t>Solar EUV Imagery</a:t>
                      </a:r>
                      <a:endParaRPr lang="en-US" sz="1100" b="0" dirty="0">
                        <a:solidFill>
                          <a:schemeClr val="bg1"/>
                        </a:solidFill>
                      </a:endParaRPr>
                    </a:p>
                  </a:txBody>
                  <a:tcPr anchor="ctr">
                    <a:solidFill>
                      <a:schemeClr val="accent1">
                        <a:lumMod val="20000"/>
                        <a:lumOff val="80000"/>
                      </a:schemeClr>
                    </a:solidFill>
                  </a:tcPr>
                </a:tc>
              </a:tr>
            </a:tbl>
          </a:graphicData>
        </a:graphic>
      </p:graphicFrame>
      <p:sp>
        <p:nvSpPr>
          <p:cNvPr id="7" name="TextBox 6"/>
          <p:cNvSpPr txBox="1"/>
          <p:nvPr/>
        </p:nvSpPr>
        <p:spPr>
          <a:xfrm>
            <a:off x="53788" y="773668"/>
            <a:ext cx="5432612" cy="369332"/>
          </a:xfrm>
          <a:prstGeom prst="rect">
            <a:avLst/>
          </a:prstGeom>
          <a:noFill/>
        </p:spPr>
        <p:txBody>
          <a:bodyPr wrap="square" rtlCol="0">
            <a:spAutoFit/>
          </a:bodyPr>
          <a:lstStyle/>
          <a:p>
            <a:pPr algn="ctr" fontAlgn="base">
              <a:spcBef>
                <a:spcPct val="0"/>
              </a:spcBef>
              <a:spcAft>
                <a:spcPct val="0"/>
              </a:spcAft>
            </a:pPr>
            <a:r>
              <a:rPr lang="en-US" b="1" dirty="0">
                <a:solidFill>
                  <a:srgbClr val="FF9900"/>
                </a:solidFill>
                <a:latin typeface="Arial" charset="0"/>
              </a:rPr>
              <a:t>Baseline Products</a:t>
            </a:r>
          </a:p>
        </p:txBody>
      </p:sp>
      <p:graphicFrame>
        <p:nvGraphicFramePr>
          <p:cNvPr id="8" name="Content Placeholder 4"/>
          <p:cNvGraphicFramePr>
            <a:graphicFrameLocks/>
          </p:cNvGraphicFramePr>
          <p:nvPr>
            <p:extLst>
              <p:ext uri="{D42A27DB-BD31-4B8C-83A1-F6EECF244321}">
                <p14:modId xmlns:p14="http://schemas.microsoft.com/office/powerpoint/2010/main" val="701609510"/>
              </p:ext>
            </p:extLst>
          </p:nvPr>
        </p:nvGraphicFramePr>
        <p:xfrm>
          <a:off x="6281569" y="1143000"/>
          <a:ext cx="2646381" cy="5659120"/>
        </p:xfrm>
        <a:graphic>
          <a:graphicData uri="http://schemas.openxmlformats.org/drawingml/2006/table">
            <a:tbl>
              <a:tblPr firstRow="1" bandRow="1">
                <a:tableStyleId>{5C22544A-7EE6-4342-B048-85BDC9FD1C3A}</a:tableStyleId>
              </a:tblPr>
              <a:tblGrid>
                <a:gridCol w="2646381"/>
              </a:tblGrid>
              <a:tr h="370840">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370840">
                <a:tc>
                  <a:txBody>
                    <a:bodyPr/>
                    <a:lstStyle/>
                    <a:p>
                      <a:pPr>
                        <a:spcAft>
                          <a:spcPts val="0"/>
                        </a:spcAft>
                      </a:pPr>
                      <a:r>
                        <a:rPr lang="en-US" sz="1100" dirty="0" smtClean="0"/>
                        <a:t>Absorbed Shortwave Radiation:</a:t>
                      </a:r>
                      <a:r>
                        <a:rPr lang="en-US" sz="1100" baseline="0" dirty="0" smtClean="0"/>
                        <a:t> Surface</a:t>
                      </a:r>
                    </a:p>
                    <a:p>
                      <a:pPr>
                        <a:spcAft>
                          <a:spcPts val="0"/>
                        </a:spcAft>
                      </a:pPr>
                      <a:r>
                        <a:rPr lang="en-US" sz="1100" baseline="0" dirty="0" smtClean="0"/>
                        <a:t>Aerosol Particle Size</a:t>
                      </a:r>
                    </a:p>
                    <a:p>
                      <a:pPr>
                        <a:spcAft>
                          <a:spcPts val="0"/>
                        </a:spcAft>
                      </a:pPr>
                      <a:r>
                        <a:rPr lang="en-US" sz="1100" baseline="0" dirty="0" smtClean="0"/>
                        <a:t>Aircraft Icing Threat</a:t>
                      </a:r>
                    </a:p>
                    <a:p>
                      <a:pPr>
                        <a:spcAft>
                          <a:spcPts val="0"/>
                        </a:spcAft>
                      </a:pPr>
                      <a:r>
                        <a:rPr lang="en-US" sz="1100" baseline="0" dirty="0" smtClean="0"/>
                        <a:t>Cloud Ice Water Path</a:t>
                      </a:r>
                    </a:p>
                    <a:p>
                      <a:pPr>
                        <a:spcAft>
                          <a:spcPts val="0"/>
                        </a:spcAft>
                      </a:pPr>
                      <a:r>
                        <a:rPr lang="en-US" sz="1100" baseline="0" dirty="0" smtClean="0"/>
                        <a:t>Cloud Layers/Heights</a:t>
                      </a:r>
                    </a:p>
                    <a:p>
                      <a:pPr>
                        <a:spcAft>
                          <a:spcPts val="0"/>
                        </a:spcAft>
                      </a:pPr>
                      <a:r>
                        <a:rPr lang="en-US" sz="1100" baseline="0" dirty="0" smtClean="0"/>
                        <a:t>Cloud Liquid Water</a:t>
                      </a:r>
                    </a:p>
                    <a:p>
                      <a:pPr>
                        <a:spcAft>
                          <a:spcPts val="0"/>
                        </a:spcAft>
                      </a:pPr>
                      <a:r>
                        <a:rPr lang="en-US" sz="1100" baseline="0" dirty="0" smtClean="0"/>
                        <a:t>Cloud Type</a:t>
                      </a:r>
                    </a:p>
                    <a:p>
                      <a:pPr>
                        <a:spcAft>
                          <a:spcPts val="0"/>
                        </a:spcAft>
                      </a:pPr>
                      <a:r>
                        <a:rPr lang="en-US" sz="1100" baseline="0" dirty="0" smtClean="0"/>
                        <a:t>Convective Initiation</a:t>
                      </a:r>
                    </a:p>
                    <a:p>
                      <a:pPr>
                        <a:spcAft>
                          <a:spcPts val="0"/>
                        </a:spcAft>
                      </a:pPr>
                      <a:r>
                        <a:rPr lang="en-US" sz="1100" baseline="0" dirty="0" smtClean="0"/>
                        <a:t>Currents</a:t>
                      </a:r>
                    </a:p>
                    <a:p>
                      <a:pPr>
                        <a:spcAft>
                          <a:spcPts val="0"/>
                        </a:spcAft>
                      </a:pPr>
                      <a:r>
                        <a:rPr lang="en-US" sz="1100" baseline="0" dirty="0" smtClean="0"/>
                        <a:t>Currents: Offshore</a:t>
                      </a:r>
                    </a:p>
                    <a:p>
                      <a:pPr>
                        <a:spcAft>
                          <a:spcPts val="0"/>
                        </a:spcAft>
                      </a:pPr>
                      <a:r>
                        <a:rPr lang="en-US" sz="1100" baseline="0" dirty="0" smtClean="0"/>
                        <a:t>Downward Longwave Radiation: Surface</a:t>
                      </a:r>
                    </a:p>
                    <a:p>
                      <a:pPr>
                        <a:spcAft>
                          <a:spcPts val="0"/>
                        </a:spcAft>
                      </a:pPr>
                      <a:r>
                        <a:rPr lang="en-US" sz="1100" baseline="0" dirty="0" smtClean="0"/>
                        <a:t>Enhanced “V”/Overshooting Top Detection</a:t>
                      </a:r>
                    </a:p>
                    <a:p>
                      <a:pPr>
                        <a:spcAft>
                          <a:spcPts val="0"/>
                        </a:spcAft>
                      </a:pPr>
                      <a:r>
                        <a:rPr lang="en-US" sz="1100" baseline="0" dirty="0" smtClean="0"/>
                        <a:t>Flood/Standing Water</a:t>
                      </a:r>
                    </a:p>
                    <a:p>
                      <a:pPr>
                        <a:spcAft>
                          <a:spcPts val="0"/>
                        </a:spcAft>
                      </a:pPr>
                      <a:r>
                        <a:rPr lang="en-US" sz="1100" baseline="0" dirty="0" smtClean="0"/>
                        <a:t>Ice Cover</a:t>
                      </a:r>
                    </a:p>
                    <a:p>
                      <a:pPr>
                        <a:spcAft>
                          <a:spcPts val="0"/>
                        </a:spcAft>
                      </a:pPr>
                      <a:r>
                        <a:rPr lang="en-US" sz="1100" baseline="0" dirty="0" smtClean="0"/>
                        <a:t>Low Cloud and Fog</a:t>
                      </a:r>
                    </a:p>
                    <a:p>
                      <a:pPr>
                        <a:spcAft>
                          <a:spcPts val="0"/>
                        </a:spcAft>
                      </a:pPr>
                      <a:r>
                        <a:rPr lang="en-US" sz="1100" baseline="0" dirty="0" smtClean="0"/>
                        <a:t>Ozone Total</a:t>
                      </a:r>
                    </a:p>
                    <a:p>
                      <a:pPr>
                        <a:spcAft>
                          <a:spcPts val="0"/>
                        </a:spcAft>
                      </a:pPr>
                      <a:r>
                        <a:rPr lang="en-US" sz="1100" baseline="0" dirty="0" smtClean="0"/>
                        <a:t>Probability of Rainfall</a:t>
                      </a:r>
                    </a:p>
                    <a:p>
                      <a:pPr>
                        <a:spcAft>
                          <a:spcPts val="0"/>
                        </a:spcAft>
                      </a:pPr>
                      <a:r>
                        <a:rPr lang="en-US" sz="1100" baseline="0" dirty="0" smtClean="0"/>
                        <a:t>Rainfall Potential</a:t>
                      </a:r>
                    </a:p>
                    <a:p>
                      <a:pPr>
                        <a:spcAft>
                          <a:spcPts val="0"/>
                        </a:spcAft>
                      </a:pPr>
                      <a:r>
                        <a:rPr lang="en-US" sz="1100" baseline="0" dirty="0" smtClean="0"/>
                        <a:t>Sea and Lake Ice: Age</a:t>
                      </a:r>
                    </a:p>
                    <a:p>
                      <a:pPr>
                        <a:spcAft>
                          <a:spcPts val="0"/>
                        </a:spcAft>
                      </a:pPr>
                      <a:r>
                        <a:rPr lang="en-US" sz="1100" baseline="0" dirty="0" smtClean="0"/>
                        <a:t>Sea and Lake Ice: Concentration</a:t>
                      </a:r>
                    </a:p>
                    <a:p>
                      <a:pPr>
                        <a:spcAft>
                          <a:spcPts val="0"/>
                        </a:spcAft>
                      </a:pPr>
                      <a:r>
                        <a:rPr lang="en-US" sz="1100" baseline="0" dirty="0" smtClean="0"/>
                        <a:t>Sea and Lake Ice: Motion</a:t>
                      </a:r>
                    </a:p>
                    <a:p>
                      <a:pPr>
                        <a:spcAft>
                          <a:spcPts val="0"/>
                        </a:spcAft>
                      </a:pPr>
                      <a:r>
                        <a:rPr lang="en-US" sz="1100" baseline="0" dirty="0" smtClean="0"/>
                        <a:t>Snow Depth (Over Plains)</a:t>
                      </a:r>
                    </a:p>
                    <a:p>
                      <a:pPr>
                        <a:spcAft>
                          <a:spcPts val="0"/>
                        </a:spcAft>
                      </a:pPr>
                      <a:r>
                        <a:rPr lang="en-US" sz="1100" baseline="0" dirty="0" smtClean="0"/>
                        <a:t>SO</a:t>
                      </a:r>
                      <a:r>
                        <a:rPr lang="en-US" sz="1100" baseline="-25000" dirty="0" smtClean="0"/>
                        <a:t>2 </a:t>
                      </a:r>
                      <a:r>
                        <a:rPr lang="en-US" sz="1100" baseline="0" dirty="0" smtClean="0"/>
                        <a:t>Detection</a:t>
                      </a:r>
                    </a:p>
                    <a:p>
                      <a:pPr>
                        <a:spcAft>
                          <a:spcPts val="0"/>
                        </a:spcAft>
                      </a:pPr>
                      <a:r>
                        <a:rPr lang="en-US" sz="1100" baseline="0" dirty="0" smtClean="0"/>
                        <a:t>Surface Albedo</a:t>
                      </a:r>
                    </a:p>
                    <a:p>
                      <a:pPr>
                        <a:spcAft>
                          <a:spcPts val="0"/>
                        </a:spcAft>
                      </a:pPr>
                      <a:r>
                        <a:rPr lang="en-US" sz="1100" baseline="0" dirty="0" smtClean="0"/>
                        <a:t>Surface Emissivity</a:t>
                      </a:r>
                    </a:p>
                    <a:p>
                      <a:pPr>
                        <a:spcAft>
                          <a:spcPts val="0"/>
                        </a:spcAft>
                      </a:pPr>
                      <a:r>
                        <a:rPr lang="en-US" sz="1100" baseline="0" dirty="0" smtClean="0"/>
                        <a:t>Tropopause Folding Turbulence Prediction</a:t>
                      </a:r>
                    </a:p>
                    <a:p>
                      <a:pPr>
                        <a:spcAft>
                          <a:spcPts val="0"/>
                        </a:spcAft>
                      </a:pPr>
                      <a:r>
                        <a:rPr lang="en-US" sz="1100" baseline="0" dirty="0" smtClean="0"/>
                        <a:t>Upward Longwave Radiation: Surface</a:t>
                      </a:r>
                    </a:p>
                    <a:p>
                      <a:pPr>
                        <a:spcAft>
                          <a:spcPts val="0"/>
                        </a:spcAft>
                      </a:pPr>
                      <a:r>
                        <a:rPr lang="en-US" sz="1100" baseline="0" dirty="0" smtClean="0"/>
                        <a:t>Upward Longwave Radiation: TOA</a:t>
                      </a:r>
                    </a:p>
                    <a:p>
                      <a:pPr>
                        <a:spcAft>
                          <a:spcPts val="0"/>
                        </a:spcAft>
                      </a:pPr>
                      <a:r>
                        <a:rPr lang="en-US" sz="1100" baseline="0" dirty="0" smtClean="0"/>
                        <a:t>Vegetation Fraction: Green</a:t>
                      </a:r>
                    </a:p>
                    <a:p>
                      <a:pPr>
                        <a:spcAft>
                          <a:spcPts val="0"/>
                        </a:spcAft>
                      </a:pPr>
                      <a:r>
                        <a:rPr lang="en-US" sz="1100" baseline="0" dirty="0" smtClean="0"/>
                        <a:t>Vegetation Index</a:t>
                      </a:r>
                    </a:p>
                    <a:p>
                      <a:pPr>
                        <a:spcAft>
                          <a:spcPts val="0"/>
                        </a:spcAft>
                      </a:pPr>
                      <a:r>
                        <a:rPr lang="en-US" sz="1100" baseline="0" dirty="0" smtClean="0"/>
                        <a:t>Visibility</a:t>
                      </a:r>
                    </a:p>
                  </a:txBody>
                  <a:tcPr>
                    <a:solidFill>
                      <a:schemeClr val="accent1">
                        <a:lumMod val="20000"/>
                        <a:lumOff val="80000"/>
                      </a:schemeClr>
                    </a:solidFill>
                  </a:tcPr>
                </a:tc>
              </a:tr>
            </a:tbl>
          </a:graphicData>
        </a:graphic>
      </p:graphicFrame>
      <p:sp>
        <p:nvSpPr>
          <p:cNvPr id="9" name="TextBox 8"/>
          <p:cNvSpPr txBox="1"/>
          <p:nvPr/>
        </p:nvSpPr>
        <p:spPr>
          <a:xfrm>
            <a:off x="6324600" y="773668"/>
            <a:ext cx="2560320" cy="369332"/>
          </a:xfrm>
          <a:prstGeom prst="rect">
            <a:avLst/>
          </a:prstGeom>
          <a:noFill/>
        </p:spPr>
        <p:txBody>
          <a:bodyPr wrap="square" rtlCol="0">
            <a:spAutoFit/>
          </a:bodyPr>
          <a:lstStyle/>
          <a:p>
            <a:pPr algn="ctr" fontAlgn="base">
              <a:spcBef>
                <a:spcPct val="0"/>
              </a:spcBef>
              <a:spcAft>
                <a:spcPct val="0"/>
              </a:spcAft>
            </a:pPr>
            <a:r>
              <a:rPr lang="en-US" b="1" dirty="0">
                <a:solidFill>
                  <a:srgbClr val="FF9900"/>
                </a:solidFill>
                <a:latin typeface="Arial" charset="0"/>
              </a:rPr>
              <a:t>Future Capabilities</a:t>
            </a:r>
          </a:p>
        </p:txBody>
      </p:sp>
      <p:cxnSp>
        <p:nvCxnSpPr>
          <p:cNvPr id="11" name="Straight Connector 10"/>
          <p:cNvCxnSpPr/>
          <p:nvPr/>
        </p:nvCxnSpPr>
        <p:spPr>
          <a:xfrm flipH="1">
            <a:off x="5927464" y="753035"/>
            <a:ext cx="10758" cy="6104965"/>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2537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Thanks to…</a:t>
            </a:r>
          </a:p>
        </p:txBody>
      </p:sp>
      <p:sp>
        <p:nvSpPr>
          <p:cNvPr id="8195" name="Rectangle 3"/>
          <p:cNvSpPr>
            <a:spLocks noGrp="1" noChangeArrowheads="1"/>
          </p:cNvSpPr>
          <p:nvPr>
            <p:ph type="body" idx="1"/>
          </p:nvPr>
        </p:nvSpPr>
        <p:spPr>
          <a:xfrm>
            <a:off x="457200" y="990600"/>
            <a:ext cx="8229600" cy="4525963"/>
          </a:xfrm>
        </p:spPr>
        <p:txBody>
          <a:bodyPr/>
          <a:lstStyle/>
          <a:p>
            <a:pPr eaLnBrk="1" hangingPunct="1"/>
            <a:r>
              <a:rPr lang="en-US" sz="2000" dirty="0" smtClean="0">
                <a:solidFill>
                  <a:srgbClr val="FFFFFF"/>
                </a:solidFill>
                <a:latin typeface="Arial Unicode MS" pitchFamily="34" charset="-128"/>
              </a:rPr>
              <a:t>The GOES-R imagery team (</a:t>
            </a:r>
            <a:r>
              <a:rPr lang="en-US" sz="2000" dirty="0" err="1" smtClean="0">
                <a:solidFill>
                  <a:srgbClr val="FFFFFF"/>
                </a:solidFill>
                <a:latin typeface="Arial Unicode MS" pitchFamily="34" charset="-128"/>
              </a:rPr>
              <a:t>Kaba</a:t>
            </a:r>
            <a:r>
              <a:rPr lang="en-US" sz="2000" dirty="0" smtClean="0">
                <a:solidFill>
                  <a:srgbClr val="FFFFFF"/>
                </a:solidFill>
                <a:latin typeface="Arial Unicode MS" pitchFamily="34" charset="-128"/>
              </a:rPr>
              <a:t> Bah, Mat </a:t>
            </a:r>
            <a:r>
              <a:rPr lang="en-US" sz="2000" dirty="0" err="1" smtClean="0">
                <a:solidFill>
                  <a:srgbClr val="FFFFFF"/>
                </a:solidFill>
                <a:latin typeface="Arial Unicode MS" pitchFamily="34" charset="-128"/>
              </a:rPr>
              <a:t>Gunshor</a:t>
            </a:r>
            <a:r>
              <a:rPr lang="en-US" sz="2000" dirty="0" smtClean="0">
                <a:solidFill>
                  <a:srgbClr val="FFFFFF"/>
                </a:solidFill>
                <a:latin typeface="Arial Unicode MS" pitchFamily="34" charset="-128"/>
              </a:rPr>
              <a:t>, </a:t>
            </a:r>
            <a:r>
              <a:rPr lang="en-US" sz="2000" dirty="0" err="1" smtClean="0">
                <a:solidFill>
                  <a:srgbClr val="FFFFFF"/>
                </a:solidFill>
                <a:latin typeface="Arial Unicode MS" pitchFamily="34" charset="-128"/>
              </a:rPr>
              <a:t>Joleen</a:t>
            </a:r>
            <a:r>
              <a:rPr lang="en-US" sz="2000" dirty="0" smtClean="0">
                <a:solidFill>
                  <a:srgbClr val="FFFFFF"/>
                </a:solidFill>
                <a:latin typeface="Arial Unicode MS" pitchFamily="34" charset="-128"/>
              </a:rPr>
              <a:t> Feltz, etc.). </a:t>
            </a:r>
          </a:p>
          <a:p>
            <a:pPr eaLnBrk="1" hangingPunct="1"/>
            <a:endParaRPr lang="en-US" sz="2000" dirty="0">
              <a:solidFill>
                <a:srgbClr val="FFFFFF"/>
              </a:solidFill>
              <a:latin typeface="Arial Unicode MS" pitchFamily="34" charset="-128"/>
            </a:endParaRPr>
          </a:p>
          <a:p>
            <a:pPr eaLnBrk="1" hangingPunct="1"/>
            <a:r>
              <a:rPr lang="en-US" sz="2000" dirty="0" smtClean="0">
                <a:solidFill>
                  <a:srgbClr val="FFFFFF"/>
                </a:solidFill>
                <a:latin typeface="Arial Unicode MS" pitchFamily="34" charset="-128"/>
              </a:rPr>
              <a:t>William </a:t>
            </a:r>
            <a:r>
              <a:rPr lang="en-US" sz="2000" dirty="0" err="1">
                <a:solidFill>
                  <a:srgbClr val="FFFFFF"/>
                </a:solidFill>
                <a:latin typeface="Arial Unicode MS" pitchFamily="34" charset="-128"/>
              </a:rPr>
              <a:t>Straka</a:t>
            </a:r>
            <a:r>
              <a:rPr lang="en-US" sz="2000" dirty="0">
                <a:solidFill>
                  <a:srgbClr val="FFFFFF"/>
                </a:solidFill>
                <a:latin typeface="Arial Unicode MS" pitchFamily="34" charset="-128"/>
              </a:rPr>
              <a:t>, Jun Li, Scott </a:t>
            </a:r>
            <a:r>
              <a:rPr lang="en-US" sz="2000" dirty="0" smtClean="0">
                <a:solidFill>
                  <a:srgbClr val="FFFFFF"/>
                </a:solidFill>
                <a:latin typeface="Arial Unicode MS" pitchFamily="34" charset="-128"/>
              </a:rPr>
              <a:t>Bachmeier, </a:t>
            </a:r>
            <a:r>
              <a:rPr lang="en-US" sz="2000" dirty="0">
                <a:solidFill>
                  <a:srgbClr val="FFFFFF"/>
                </a:solidFill>
                <a:latin typeface="Arial Unicode MS" pitchFamily="34" charset="-128"/>
              </a:rPr>
              <a:t>Steve </a:t>
            </a:r>
            <a:r>
              <a:rPr lang="en-US" sz="2000" dirty="0" smtClean="0">
                <a:solidFill>
                  <a:srgbClr val="FFFFFF"/>
                </a:solidFill>
                <a:latin typeface="Arial Unicode MS" pitchFamily="34" charset="-128"/>
              </a:rPr>
              <a:t>Ackerman, Bob </a:t>
            </a:r>
            <a:r>
              <a:rPr lang="en-US" sz="2000" dirty="0" err="1" smtClean="0">
                <a:solidFill>
                  <a:srgbClr val="FFFFFF"/>
                </a:solidFill>
                <a:latin typeface="Arial Unicode MS" pitchFamily="34" charset="-128"/>
              </a:rPr>
              <a:t>Aune</a:t>
            </a:r>
            <a:r>
              <a:rPr lang="en-US" sz="2000" dirty="0" smtClean="0">
                <a:solidFill>
                  <a:srgbClr val="FFFFFF"/>
                </a:solidFill>
                <a:latin typeface="Arial Unicode MS" pitchFamily="34" charset="-128"/>
              </a:rPr>
              <a:t>, Don </a:t>
            </a:r>
            <a:r>
              <a:rPr lang="en-US" sz="2000" dirty="0" err="1" smtClean="0">
                <a:solidFill>
                  <a:srgbClr val="FFFFFF"/>
                </a:solidFill>
                <a:latin typeface="Arial Unicode MS" pitchFamily="34" charset="-128"/>
              </a:rPr>
              <a:t>Hillger</a:t>
            </a:r>
            <a:r>
              <a:rPr lang="en-US" sz="2000" dirty="0" smtClean="0">
                <a:solidFill>
                  <a:srgbClr val="FFFFFF"/>
                </a:solidFill>
                <a:latin typeface="Arial Unicode MS" pitchFamily="34" charset="-128"/>
              </a:rPr>
              <a:t>, Paul </a:t>
            </a:r>
            <a:r>
              <a:rPr lang="en-US" sz="2000" dirty="0" err="1" smtClean="0">
                <a:solidFill>
                  <a:srgbClr val="FFFFFF"/>
                </a:solidFill>
                <a:latin typeface="Arial Unicode MS" pitchFamily="34" charset="-128"/>
              </a:rPr>
              <a:t>Menzel</a:t>
            </a:r>
            <a:r>
              <a:rPr lang="en-US" sz="2000" dirty="0" smtClean="0">
                <a:solidFill>
                  <a:srgbClr val="FFFFFF"/>
                </a:solidFill>
                <a:latin typeface="Arial Unicode MS" pitchFamily="34" charset="-128"/>
              </a:rPr>
              <a:t>, Steve Ackerman, Tony Schreiner</a:t>
            </a:r>
            <a:r>
              <a:rPr lang="en-US" sz="2000" dirty="0">
                <a:solidFill>
                  <a:srgbClr val="FFFFFF"/>
                </a:solidFill>
                <a:latin typeface="Arial Unicode MS" pitchFamily="34" charset="-128"/>
              </a:rPr>
              <a:t>, Jason </a:t>
            </a:r>
            <a:r>
              <a:rPr lang="en-US" sz="2000" dirty="0" err="1" smtClean="0">
                <a:solidFill>
                  <a:srgbClr val="FFFFFF"/>
                </a:solidFill>
                <a:latin typeface="Arial Unicode MS" pitchFamily="34" charset="-128"/>
              </a:rPr>
              <a:t>Otkin</a:t>
            </a:r>
            <a:r>
              <a:rPr lang="en-US" sz="2000" dirty="0" smtClean="0">
                <a:solidFill>
                  <a:srgbClr val="FFFFFF"/>
                </a:solidFill>
                <a:latin typeface="Arial Unicode MS" pitchFamily="34" charset="-128"/>
              </a:rPr>
              <a:t>, Justin </a:t>
            </a:r>
            <a:r>
              <a:rPr lang="en-US" sz="2000" dirty="0" err="1" smtClean="0">
                <a:solidFill>
                  <a:srgbClr val="FFFFFF"/>
                </a:solidFill>
                <a:latin typeface="Arial Unicode MS" pitchFamily="34" charset="-128"/>
              </a:rPr>
              <a:t>Sieglaff</a:t>
            </a:r>
            <a:r>
              <a:rPr lang="en-US" sz="2000" dirty="0" smtClean="0">
                <a:solidFill>
                  <a:srgbClr val="FFFFFF"/>
                </a:solidFill>
                <a:latin typeface="Arial Unicode MS" pitchFamily="34" charset="-128"/>
              </a:rPr>
              <a:t>, Jim Jung, Elaine </a:t>
            </a:r>
            <a:r>
              <a:rPr lang="en-US" sz="2000" dirty="0" err="1" smtClean="0">
                <a:solidFill>
                  <a:srgbClr val="FFFFFF"/>
                </a:solidFill>
                <a:latin typeface="Arial Unicode MS" pitchFamily="34" charset="-128"/>
              </a:rPr>
              <a:t>Prins</a:t>
            </a:r>
            <a:r>
              <a:rPr lang="en-US" sz="2000" dirty="0" smtClean="0">
                <a:solidFill>
                  <a:srgbClr val="FFFFFF"/>
                </a:solidFill>
                <a:latin typeface="Arial Unicode MS" pitchFamily="34" charset="-128"/>
              </a:rPr>
              <a:t>, </a:t>
            </a:r>
            <a:r>
              <a:rPr lang="en-US" sz="2000" dirty="0" err="1">
                <a:solidFill>
                  <a:srgbClr val="FFFFFF"/>
                </a:solidFill>
                <a:latin typeface="Arial Unicode MS" pitchFamily="34" charset="-128"/>
              </a:rPr>
              <a:t>Shobha</a:t>
            </a:r>
            <a:r>
              <a:rPr lang="en-US" sz="2000" dirty="0">
                <a:solidFill>
                  <a:srgbClr val="FFFFFF"/>
                </a:solidFill>
                <a:latin typeface="Arial Unicode MS" pitchFamily="34" charset="-128"/>
              </a:rPr>
              <a:t> </a:t>
            </a:r>
            <a:r>
              <a:rPr lang="en-US" sz="2000" dirty="0" err="1">
                <a:solidFill>
                  <a:srgbClr val="FFFFFF"/>
                </a:solidFill>
                <a:latin typeface="Arial Unicode MS" pitchFamily="34" charset="-128"/>
              </a:rPr>
              <a:t>Kondragunta</a:t>
            </a:r>
            <a:r>
              <a:rPr lang="en-US" sz="2000" dirty="0">
                <a:solidFill>
                  <a:srgbClr val="FFFFFF"/>
                </a:solidFill>
                <a:latin typeface="Arial Unicode MS" pitchFamily="34" charset="-128"/>
              </a:rPr>
              <a:t>, Brad Pierce, </a:t>
            </a:r>
            <a:r>
              <a:rPr lang="en-US" sz="2000" dirty="0" err="1">
                <a:solidFill>
                  <a:srgbClr val="FFFFFF"/>
                </a:solidFill>
                <a:latin typeface="Arial Unicode MS" pitchFamily="34" charset="-128"/>
              </a:rPr>
              <a:t>Joleen</a:t>
            </a:r>
            <a:r>
              <a:rPr lang="en-US" sz="2000" dirty="0">
                <a:solidFill>
                  <a:srgbClr val="FFFFFF"/>
                </a:solidFill>
                <a:latin typeface="Arial Unicode MS" pitchFamily="34" charset="-128"/>
              </a:rPr>
              <a:t> </a:t>
            </a:r>
            <a:r>
              <a:rPr lang="en-US" sz="2000" dirty="0" smtClean="0">
                <a:solidFill>
                  <a:srgbClr val="FFFFFF"/>
                </a:solidFill>
                <a:latin typeface="Arial Unicode MS" pitchFamily="34" charset="-128"/>
              </a:rPr>
              <a:t>Feltz, Wayne Feltz, Jean Phillips, Gary Wade, Don </a:t>
            </a:r>
            <a:r>
              <a:rPr lang="en-US" sz="2000" dirty="0" err="1" smtClean="0">
                <a:solidFill>
                  <a:srgbClr val="FFFFFF"/>
                </a:solidFill>
                <a:latin typeface="Arial Unicode MS" pitchFamily="34" charset="-128"/>
              </a:rPr>
              <a:t>Hillger</a:t>
            </a:r>
            <a:r>
              <a:rPr lang="en-US" sz="2000" dirty="0">
                <a:solidFill>
                  <a:srgbClr val="FFFFFF"/>
                </a:solidFill>
                <a:latin typeface="Arial Unicode MS" pitchFamily="34" charset="-128"/>
              </a:rPr>
              <a:t>, </a:t>
            </a:r>
            <a:r>
              <a:rPr lang="en-US" sz="2000" dirty="0" err="1">
                <a:solidFill>
                  <a:srgbClr val="FFFFFF"/>
                </a:solidFill>
                <a:latin typeface="Arial Unicode MS" pitchFamily="34" charset="-128"/>
              </a:rPr>
              <a:t>Jinlong</a:t>
            </a:r>
            <a:r>
              <a:rPr lang="en-US" sz="2000" dirty="0">
                <a:solidFill>
                  <a:srgbClr val="FFFFFF"/>
                </a:solidFill>
                <a:latin typeface="Arial Unicode MS" pitchFamily="34" charset="-128"/>
              </a:rPr>
              <a:t> </a:t>
            </a:r>
            <a:r>
              <a:rPr lang="en-US" sz="2000" dirty="0" smtClean="0">
                <a:solidFill>
                  <a:srgbClr val="FFFFFF"/>
                </a:solidFill>
                <a:latin typeface="Arial Unicode MS" pitchFamily="34" charset="-128"/>
              </a:rPr>
              <a:t>Li, Jing </a:t>
            </a:r>
            <a:r>
              <a:rPr lang="en-US" sz="2000" dirty="0" err="1" smtClean="0">
                <a:solidFill>
                  <a:srgbClr val="FFFFFF"/>
                </a:solidFill>
                <a:latin typeface="Arial Unicode MS" pitchFamily="34" charset="-128"/>
              </a:rPr>
              <a:t>Zheng</a:t>
            </a:r>
            <a:r>
              <a:rPr lang="en-US" sz="2000" dirty="0" smtClean="0">
                <a:solidFill>
                  <a:srgbClr val="FFFFFF"/>
                </a:solidFill>
                <a:latin typeface="Arial Unicode MS" pitchFamily="34" charset="-128"/>
              </a:rPr>
              <a:t>, Allen Huang, Bob Rabin, the SSEC data center, Mike </a:t>
            </a:r>
            <a:r>
              <a:rPr lang="en-US" sz="2000" dirty="0" err="1" smtClean="0">
                <a:solidFill>
                  <a:srgbClr val="FFFFFF"/>
                </a:solidFill>
                <a:latin typeface="Arial Unicode MS" pitchFamily="34" charset="-128"/>
              </a:rPr>
              <a:t>Pavolonis</a:t>
            </a:r>
            <a:r>
              <a:rPr lang="en-US" sz="2000" dirty="0" smtClean="0">
                <a:solidFill>
                  <a:srgbClr val="FFFFFF"/>
                </a:solidFill>
                <a:latin typeface="Arial Unicode MS" pitchFamily="34" charset="-128"/>
              </a:rPr>
              <a:t>, Jaime Daniels, ASPB, STAR, NESDIS, NSSL, MUG, Steve </a:t>
            </a:r>
            <a:r>
              <a:rPr lang="en-US" sz="2000" dirty="0" err="1" smtClean="0">
                <a:solidFill>
                  <a:srgbClr val="FFFFFF"/>
                </a:solidFill>
                <a:latin typeface="Arial Unicode MS" pitchFamily="34" charset="-128"/>
              </a:rPr>
              <a:t>Weygandt</a:t>
            </a:r>
            <a:r>
              <a:rPr lang="en-US" sz="2000" dirty="0" smtClean="0">
                <a:solidFill>
                  <a:srgbClr val="FFFFFF"/>
                </a:solidFill>
                <a:latin typeface="Arial Unicode MS" pitchFamily="34" charset="-128"/>
              </a:rPr>
              <a:t>, </a:t>
            </a:r>
            <a:r>
              <a:rPr lang="en-US" sz="2000" dirty="0" err="1" smtClean="0">
                <a:solidFill>
                  <a:srgbClr val="FFFFFF"/>
                </a:solidFill>
                <a:latin typeface="Arial Unicode MS" pitchFamily="34" charset="-128"/>
              </a:rPr>
              <a:t>Haidao</a:t>
            </a:r>
            <a:r>
              <a:rPr lang="en-US" sz="2000" dirty="0" smtClean="0">
                <a:solidFill>
                  <a:srgbClr val="FFFFFF"/>
                </a:solidFill>
                <a:latin typeface="Arial Unicode MS" pitchFamily="34" charset="-128"/>
              </a:rPr>
              <a:t> Lee, Mark </a:t>
            </a:r>
            <a:r>
              <a:rPr lang="en-US" sz="2000" dirty="0" err="1" smtClean="0">
                <a:solidFill>
                  <a:srgbClr val="FFFFFF"/>
                </a:solidFill>
                <a:latin typeface="Arial Unicode MS" pitchFamily="34" charset="-128"/>
              </a:rPr>
              <a:t>DeMaria</a:t>
            </a:r>
            <a:r>
              <a:rPr lang="en-US" sz="2000" dirty="0" smtClean="0">
                <a:solidFill>
                  <a:srgbClr val="FFFFFF"/>
                </a:solidFill>
                <a:latin typeface="Arial Unicode MS" pitchFamily="34" charset="-128"/>
              </a:rPr>
              <a:t>, and many others!</a:t>
            </a:r>
            <a:endParaRPr lang="en-US" sz="2000" dirty="0">
              <a:solidFill>
                <a:srgbClr val="FFFFFF"/>
              </a:solidFill>
              <a:latin typeface="Arial Unicode MS" pitchFamily="34" charset="-128"/>
            </a:endParaRPr>
          </a:p>
          <a:p>
            <a:pPr eaLnBrk="1" hangingPunct="1"/>
            <a:endParaRPr lang="en-US" sz="2000" dirty="0" smtClean="0">
              <a:solidFill>
                <a:srgbClr val="FFFF00"/>
              </a:solidFill>
            </a:endParaRPr>
          </a:p>
          <a:p>
            <a:pPr eaLnBrk="1" hangingPunct="1"/>
            <a:r>
              <a:rPr lang="en-US" sz="2000" dirty="0" smtClean="0">
                <a:solidFill>
                  <a:schemeClr val="bg1"/>
                </a:solidFill>
              </a:rPr>
              <a:t>GOES-R Program Office (Steve Goodman, Jim </a:t>
            </a:r>
            <a:r>
              <a:rPr lang="en-US" sz="2000" dirty="0" err="1" smtClean="0">
                <a:solidFill>
                  <a:schemeClr val="bg1"/>
                </a:solidFill>
              </a:rPr>
              <a:t>Gurka</a:t>
            </a:r>
            <a:r>
              <a:rPr lang="en-US" sz="2000" dirty="0" smtClean="0">
                <a:solidFill>
                  <a:schemeClr val="bg1"/>
                </a:solidFill>
              </a:rPr>
              <a:t>, etc.), NASA, ITT Industries, other industry partners, etc.</a:t>
            </a:r>
          </a:p>
          <a:p>
            <a:pPr eaLnBrk="1" hangingPunct="1"/>
            <a:endParaRPr lang="en-US" sz="2000" dirty="0">
              <a:solidFill>
                <a:schemeClr val="bg1"/>
              </a:solidFill>
            </a:endParaRPr>
          </a:p>
          <a:p>
            <a:pPr eaLnBrk="1" hangingPunct="1"/>
            <a:r>
              <a:rPr lang="en-US" sz="2000" dirty="0" smtClean="0">
                <a:solidFill>
                  <a:schemeClr val="bg1"/>
                </a:solidFill>
              </a:rPr>
              <a:t>You.</a:t>
            </a:r>
          </a:p>
          <a:p>
            <a:pPr eaLnBrk="1" hangingPunct="1"/>
            <a:endParaRPr lang="en-US" sz="2000" dirty="0" smtClean="0">
              <a:solidFill>
                <a:srgbClr val="FFFF00"/>
              </a:solidFill>
            </a:endParaRP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2</a:t>
            </a:fld>
            <a:endParaRPr lang="en-US" smtClean="0">
              <a:solidFill>
                <a:srgbClr val="000000"/>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62800" y="5486400"/>
            <a:ext cx="1838325" cy="1226908"/>
          </a:xfrm>
          <a:prstGeom prst="rect">
            <a:avLst/>
          </a:prstGeom>
        </p:spPr>
      </p:pic>
    </p:spTree>
    <p:extLst>
      <p:ext uri="{BB962C8B-B14F-4D97-AF65-F5344CB8AC3E}">
        <p14:creationId xmlns:p14="http://schemas.microsoft.com/office/powerpoint/2010/main" val="19346467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l="-222" t="3244" r="222" b="3315"/>
          <a:stretch/>
        </p:blipFill>
        <p:spPr>
          <a:xfrm>
            <a:off x="609601" y="753532"/>
            <a:ext cx="7630928" cy="5545667"/>
          </a:xfrm>
          <a:prstGeom prst="rect">
            <a:avLst/>
          </a:prstGeom>
        </p:spPr>
      </p:pic>
      <p:sp>
        <p:nvSpPr>
          <p:cNvPr id="36867" name="Text Box 3"/>
          <p:cNvSpPr txBox="1">
            <a:spLocks noChangeArrowheads="1"/>
          </p:cNvSpPr>
          <p:nvPr/>
        </p:nvSpPr>
        <p:spPr bwMode="auto">
          <a:xfrm>
            <a:off x="762000" y="6400800"/>
            <a:ext cx="721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a:solidFill>
                  <a:srgbClr val="FFFFFF"/>
                </a:solidFill>
                <a:latin typeface="Arial Unicode MS" pitchFamily="34" charset="-128"/>
                <a:cs typeface="Times New Roman" pitchFamily="18" charset="0"/>
              </a:rPr>
              <a:t>The ABI visible and near-IR bands have many uses</a:t>
            </a:r>
            <a:r>
              <a:rPr lang="en-US" sz="2400" i="1" dirty="0">
                <a:solidFill>
                  <a:srgbClr val="FFFFFF"/>
                </a:solidFill>
                <a:latin typeface="Arial Unicode MS" pitchFamily="34" charset="-128"/>
              </a:rPr>
              <a:t>.</a:t>
            </a:r>
          </a:p>
        </p:txBody>
      </p:sp>
      <p:grpSp>
        <p:nvGrpSpPr>
          <p:cNvPr id="3" name="Group 2"/>
          <p:cNvGrpSpPr/>
          <p:nvPr/>
        </p:nvGrpSpPr>
        <p:grpSpPr>
          <a:xfrm>
            <a:off x="693326" y="1788806"/>
            <a:ext cx="7387741" cy="2261004"/>
            <a:chOff x="693326" y="1788806"/>
            <a:chExt cx="7387741" cy="2261004"/>
          </a:xfrm>
        </p:grpSpPr>
        <p:sp>
          <p:nvSpPr>
            <p:cNvPr id="36869" name="Text Box 5"/>
            <p:cNvSpPr txBox="1">
              <a:spLocks noChangeArrowheads="1"/>
            </p:cNvSpPr>
            <p:nvPr/>
          </p:nvSpPr>
          <p:spPr bwMode="auto">
            <a:xfrm rot="18900000">
              <a:off x="693326" y="2392064"/>
              <a:ext cx="2246128" cy="400110"/>
            </a:xfrm>
            <a:prstGeom prst="rect">
              <a:avLst/>
            </a:prstGeom>
            <a:solidFill>
              <a:srgbClr val="FFFFFF"/>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333399"/>
                  </a:solidFill>
                  <a:latin typeface="Times New Roman" pitchFamily="18" charset="0"/>
                </a:rPr>
                <a:t>Aerosols, Insolation</a:t>
              </a:r>
              <a:endParaRPr lang="en-US" sz="2000" dirty="0">
                <a:solidFill>
                  <a:srgbClr val="000000"/>
                </a:solidFill>
                <a:latin typeface="Times New Roman" pitchFamily="18" charset="0"/>
              </a:endParaRPr>
            </a:p>
          </p:txBody>
        </p:sp>
        <p:sp>
          <p:nvSpPr>
            <p:cNvPr id="36870" name="Text Box 6"/>
            <p:cNvSpPr txBox="1">
              <a:spLocks noChangeArrowheads="1"/>
            </p:cNvSpPr>
            <p:nvPr/>
          </p:nvSpPr>
          <p:spPr bwMode="auto">
            <a:xfrm rot="18900000">
              <a:off x="1550405" y="2392064"/>
              <a:ext cx="1624163"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FF3300"/>
                  </a:solidFill>
                  <a:latin typeface="Times New Roman" pitchFamily="18" charset="0"/>
                </a:rPr>
                <a:t>Clouds, Snow</a:t>
              </a:r>
              <a:endParaRPr lang="en-US" sz="2000" dirty="0">
                <a:solidFill>
                  <a:srgbClr val="000000"/>
                </a:solidFill>
                <a:latin typeface="Times New Roman" pitchFamily="18" charset="0"/>
              </a:endParaRPr>
            </a:p>
          </p:txBody>
        </p:sp>
        <p:sp>
          <p:nvSpPr>
            <p:cNvPr id="36871" name="Text Box 7"/>
            <p:cNvSpPr txBox="1">
              <a:spLocks noChangeArrowheads="1"/>
            </p:cNvSpPr>
            <p:nvPr/>
          </p:nvSpPr>
          <p:spPr bwMode="auto">
            <a:xfrm rot="18893914">
              <a:off x="1893403" y="2719253"/>
              <a:ext cx="226100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6600"/>
                  </a:solidFill>
                  <a:latin typeface="Times New Roman" pitchFamily="18" charset="0"/>
                </a:rPr>
                <a:t>Vegetation, Imagery</a:t>
              </a:r>
              <a:endParaRPr lang="en-US" sz="2000" dirty="0">
                <a:solidFill>
                  <a:srgbClr val="006600"/>
                </a:solidFill>
                <a:latin typeface="Times New Roman" pitchFamily="18" charset="0"/>
              </a:endParaRPr>
            </a:p>
          </p:txBody>
        </p:sp>
        <p:sp>
          <p:nvSpPr>
            <p:cNvPr id="36872" name="Text Box 8"/>
            <p:cNvSpPr txBox="1">
              <a:spLocks noChangeArrowheads="1"/>
            </p:cNvSpPr>
            <p:nvPr/>
          </p:nvSpPr>
          <p:spPr bwMode="auto">
            <a:xfrm rot="18900000">
              <a:off x="2849044" y="2822545"/>
              <a:ext cx="337143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Cloud mask, Suspended matter</a:t>
              </a:r>
              <a:endParaRPr lang="en-US" sz="2000" dirty="0">
                <a:solidFill>
                  <a:srgbClr val="000000"/>
                </a:solidFill>
                <a:latin typeface="Times New Roman" pitchFamily="18" charset="0"/>
              </a:endParaRPr>
            </a:p>
          </p:txBody>
        </p:sp>
        <p:sp>
          <p:nvSpPr>
            <p:cNvPr id="36873" name="Text Box 9"/>
            <p:cNvSpPr txBox="1">
              <a:spLocks noChangeArrowheads="1"/>
            </p:cNvSpPr>
            <p:nvPr/>
          </p:nvSpPr>
          <p:spPr bwMode="auto">
            <a:xfrm rot="18900000">
              <a:off x="5963180" y="2988623"/>
              <a:ext cx="211788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Cloud Particle </a:t>
              </a:r>
              <a:r>
                <a:rPr lang="en-US" sz="2000" dirty="0">
                  <a:solidFill>
                    <a:srgbClr val="000000"/>
                  </a:solidFill>
                  <a:latin typeface="Times New Roman" pitchFamily="18" charset="0"/>
                </a:rPr>
                <a:t>size</a:t>
              </a:r>
            </a:p>
          </p:txBody>
        </p:sp>
        <p:sp>
          <p:nvSpPr>
            <p:cNvPr id="36874" name="Text Box 10"/>
            <p:cNvSpPr txBox="1">
              <a:spLocks noChangeArrowheads="1"/>
            </p:cNvSpPr>
            <p:nvPr/>
          </p:nvSpPr>
          <p:spPr bwMode="auto">
            <a:xfrm rot="18900000">
              <a:off x="4610290" y="2984430"/>
              <a:ext cx="147925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a:solidFill>
                    <a:srgbClr val="000000"/>
                  </a:solidFill>
                  <a:latin typeface="Times New Roman" pitchFamily="18" charset="0"/>
                </a:rPr>
                <a:t>Snow, Phase</a:t>
              </a:r>
            </a:p>
          </p:txBody>
        </p:sp>
      </p:grpSp>
      <p:sp>
        <p:nvSpPr>
          <p:cNvPr id="3687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A04A01C-4648-436D-B583-32D7763E8C46}" type="slidenum">
              <a:rPr lang="en-US" smtClean="0">
                <a:solidFill>
                  <a:srgbClr val="000000"/>
                </a:solidFill>
              </a:rPr>
              <a:pPr eaLnBrk="1" hangingPunct="1"/>
              <a:t>20</a:t>
            </a:fld>
            <a:endParaRPr lang="en-US" smtClean="0">
              <a:solidFill>
                <a:srgbClr val="000000"/>
              </a:solidFill>
            </a:endParaRPr>
          </a:p>
        </p:txBody>
      </p:sp>
      <p:sp>
        <p:nvSpPr>
          <p:cNvPr id="13" name="Text Box 4"/>
          <p:cNvSpPr txBox="1">
            <a:spLocks noChangeArrowheads="1"/>
          </p:cNvSpPr>
          <p:nvPr/>
        </p:nvSpPr>
        <p:spPr bwMode="auto">
          <a:xfrm>
            <a:off x="983962" y="0"/>
            <a:ext cx="7245638" cy="584775"/>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200" b="1" dirty="0">
                <a:solidFill>
                  <a:srgbClr val="FFFF00"/>
                </a:solidFill>
                <a:latin typeface="Times New Roman" pitchFamily="18" charset="0"/>
              </a:rPr>
              <a:t>Visible and near-IR channels on the ABI</a:t>
            </a:r>
            <a:endParaRPr lang="en-US" sz="3200" dirty="0">
              <a:solidFill>
                <a:srgbClr val="FFFF00"/>
              </a:solidFill>
              <a:latin typeface="Times New Roman" pitchFamily="18" charset="0"/>
            </a:endParaRPr>
          </a:p>
        </p:txBody>
      </p:sp>
      <p:sp>
        <p:nvSpPr>
          <p:cNvPr id="4" name="TextBox 3"/>
          <p:cNvSpPr txBox="1"/>
          <p:nvPr/>
        </p:nvSpPr>
        <p:spPr>
          <a:xfrm>
            <a:off x="3023904" y="4756666"/>
            <a:ext cx="3706977" cy="369332"/>
          </a:xfrm>
          <a:prstGeom prst="rect">
            <a:avLst/>
          </a:prstGeom>
          <a:solidFill>
            <a:schemeClr val="bg1"/>
          </a:solidFill>
        </p:spPr>
        <p:txBody>
          <a:bodyPr wrap="none" rtlCol="0">
            <a:spAutoFit/>
          </a:bodyPr>
          <a:lstStyle/>
          <a:p>
            <a:r>
              <a:rPr lang="en-US" dirty="0">
                <a:solidFill>
                  <a:srgbClr val="000000"/>
                </a:solidFill>
              </a:rPr>
              <a:t>Sample use only, many other uses</a:t>
            </a:r>
          </a:p>
        </p:txBody>
      </p:sp>
    </p:spTree>
    <p:extLst>
      <p:ext uri="{BB962C8B-B14F-4D97-AF65-F5344CB8AC3E}">
        <p14:creationId xmlns:p14="http://schemas.microsoft.com/office/powerpoint/2010/main" val="21034699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p:cNvSpPr txBox="1">
            <a:spLocks noChangeArrowheads="1"/>
          </p:cNvSpPr>
          <p:nvPr/>
        </p:nvSpPr>
        <p:spPr bwMode="auto">
          <a:xfrm>
            <a:off x="533400" y="6457890"/>
            <a:ext cx="891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dirty="0" smtClean="0">
                <a:solidFill>
                  <a:srgbClr val="FFFFFF"/>
                </a:solidFill>
                <a:latin typeface="Arial Unicode MS" pitchFamily="34" charset="-128"/>
              </a:rPr>
              <a:t>ABI </a:t>
            </a:r>
            <a:r>
              <a:rPr lang="en-US" sz="2000" dirty="0">
                <a:solidFill>
                  <a:srgbClr val="FFFFFF"/>
                </a:solidFill>
                <a:latin typeface="Arial Unicode MS" pitchFamily="34" charset="-128"/>
              </a:rPr>
              <a:t>has many more bands than the current operational GOES imagers.</a:t>
            </a:r>
            <a:r>
              <a:rPr lang="en-US" dirty="0">
                <a:solidFill>
                  <a:srgbClr val="FFFFFF"/>
                </a:solidFill>
                <a:latin typeface="Arial Unicode MS" pitchFamily="34" charset="-128"/>
              </a:rPr>
              <a:t> </a:t>
            </a:r>
          </a:p>
        </p:txBody>
      </p:sp>
      <p:sp>
        <p:nvSpPr>
          <p:cNvPr id="378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5DEF128-5938-45CE-BBBC-D36A84DC0B85}" type="slidenum">
              <a:rPr lang="en-US" smtClean="0">
                <a:solidFill>
                  <a:srgbClr val="000000"/>
                </a:solidFill>
              </a:rPr>
              <a:pPr eaLnBrk="1" hangingPunct="1"/>
              <a:t>21</a:t>
            </a:fld>
            <a:endParaRPr lang="en-US" dirty="0" smtClean="0">
              <a:solidFill>
                <a:srgbClr val="000000"/>
              </a:solidFill>
            </a:endParaRPr>
          </a:p>
        </p:txBody>
      </p:sp>
      <p:sp>
        <p:nvSpPr>
          <p:cNvPr id="5" name="Text Box 4"/>
          <p:cNvSpPr txBox="1">
            <a:spLocks noChangeArrowheads="1"/>
          </p:cNvSpPr>
          <p:nvPr/>
        </p:nvSpPr>
        <p:spPr bwMode="auto">
          <a:xfrm>
            <a:off x="1981200" y="0"/>
            <a:ext cx="5054397" cy="584775"/>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200" b="1" dirty="0" smtClean="0">
                <a:solidFill>
                  <a:srgbClr val="FFFF00"/>
                </a:solidFill>
                <a:latin typeface="Times New Roman" pitchFamily="18" charset="0"/>
              </a:rPr>
              <a:t>The IR </a:t>
            </a:r>
            <a:r>
              <a:rPr lang="en-US" sz="3200" b="1" dirty="0">
                <a:solidFill>
                  <a:srgbClr val="FFFF00"/>
                </a:solidFill>
                <a:latin typeface="Times New Roman" pitchFamily="18" charset="0"/>
              </a:rPr>
              <a:t>channels on the ABI</a:t>
            </a:r>
            <a:endParaRPr lang="en-US" sz="3200" dirty="0">
              <a:solidFill>
                <a:srgbClr val="FFFF00"/>
              </a:solidFill>
              <a:latin typeface="Times New Roman" pitchFamily="18" charset="0"/>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b="3320"/>
          <a:stretch/>
        </p:blipFill>
        <p:spPr>
          <a:xfrm>
            <a:off x="685800" y="517930"/>
            <a:ext cx="7924799" cy="5959070"/>
          </a:xfrm>
          <a:prstGeom prst="rect">
            <a:avLst/>
          </a:prstGeom>
        </p:spPr>
      </p:pic>
      <p:sp>
        <p:nvSpPr>
          <p:cNvPr id="8" name="Text Box 5"/>
          <p:cNvSpPr txBox="1">
            <a:spLocks noChangeArrowheads="1"/>
          </p:cNvSpPr>
          <p:nvPr/>
        </p:nvSpPr>
        <p:spPr bwMode="auto">
          <a:xfrm rot="18900000">
            <a:off x="1226364" y="2216825"/>
            <a:ext cx="2771913" cy="400110"/>
          </a:xfrm>
          <a:prstGeom prst="rect">
            <a:avLst/>
          </a:prstGeom>
          <a:solidFill>
            <a:schemeClr val="bg1"/>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Clouds, Stability Indices </a:t>
            </a:r>
            <a:endParaRPr lang="en-US" sz="2000" dirty="0">
              <a:solidFill>
                <a:srgbClr val="000000"/>
              </a:solidFill>
              <a:latin typeface="Times New Roman" pitchFamily="18" charset="0"/>
            </a:endParaRPr>
          </a:p>
        </p:txBody>
      </p:sp>
      <p:sp>
        <p:nvSpPr>
          <p:cNvPr id="9" name="Text Box 6"/>
          <p:cNvSpPr txBox="1">
            <a:spLocks noChangeArrowheads="1"/>
          </p:cNvSpPr>
          <p:nvPr/>
        </p:nvSpPr>
        <p:spPr bwMode="auto">
          <a:xfrm rot="18900000">
            <a:off x="2274360" y="2465626"/>
            <a:ext cx="1933799"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Rainfall, Aerosol</a:t>
            </a:r>
            <a:endParaRPr lang="en-US" sz="2000" dirty="0">
              <a:solidFill>
                <a:srgbClr val="000000"/>
              </a:solidFill>
              <a:latin typeface="Times New Roman" pitchFamily="18" charset="0"/>
            </a:endParaRPr>
          </a:p>
        </p:txBody>
      </p:sp>
      <p:sp>
        <p:nvSpPr>
          <p:cNvPr id="10" name="Text Box 7"/>
          <p:cNvSpPr txBox="1">
            <a:spLocks noChangeArrowheads="1"/>
          </p:cNvSpPr>
          <p:nvPr/>
        </p:nvSpPr>
        <p:spPr bwMode="auto">
          <a:xfrm rot="18893914">
            <a:off x="3044276" y="2249278"/>
            <a:ext cx="242906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SST, Fires, Radiances</a:t>
            </a:r>
            <a:endParaRPr lang="en-US" sz="2000" dirty="0">
              <a:solidFill>
                <a:srgbClr val="000000"/>
              </a:solidFill>
              <a:latin typeface="Times New Roman" pitchFamily="18" charset="0"/>
            </a:endParaRPr>
          </a:p>
        </p:txBody>
      </p:sp>
      <p:sp>
        <p:nvSpPr>
          <p:cNvPr id="11" name="Text Box 8"/>
          <p:cNvSpPr txBox="1">
            <a:spLocks noChangeArrowheads="1"/>
          </p:cNvSpPr>
          <p:nvPr/>
        </p:nvSpPr>
        <p:spPr bwMode="auto">
          <a:xfrm rot="18900000">
            <a:off x="3679455" y="2503267"/>
            <a:ext cx="219002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Hurricane, Imagery</a:t>
            </a:r>
            <a:endParaRPr lang="en-US" sz="2000" dirty="0">
              <a:solidFill>
                <a:srgbClr val="000000"/>
              </a:solidFill>
              <a:latin typeface="Times New Roman" pitchFamily="18" charset="0"/>
            </a:endParaRPr>
          </a:p>
        </p:txBody>
      </p:sp>
      <p:sp>
        <p:nvSpPr>
          <p:cNvPr id="12" name="Text Box 9"/>
          <p:cNvSpPr txBox="1">
            <a:spLocks noChangeArrowheads="1"/>
          </p:cNvSpPr>
          <p:nvPr/>
        </p:nvSpPr>
        <p:spPr bwMode="auto">
          <a:xfrm rot="18618598">
            <a:off x="5944545" y="2478667"/>
            <a:ext cx="2108269"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 Cloud Phase, SST</a:t>
            </a:r>
            <a:endParaRPr lang="en-US" sz="2000" dirty="0">
              <a:solidFill>
                <a:srgbClr val="000000"/>
              </a:solidFill>
              <a:latin typeface="Times New Roman" pitchFamily="18" charset="0"/>
            </a:endParaRPr>
          </a:p>
        </p:txBody>
      </p:sp>
      <p:sp>
        <p:nvSpPr>
          <p:cNvPr id="13" name="Text Box 10"/>
          <p:cNvSpPr txBox="1">
            <a:spLocks noChangeArrowheads="1"/>
          </p:cNvSpPr>
          <p:nvPr/>
        </p:nvSpPr>
        <p:spPr bwMode="auto">
          <a:xfrm rot="18900000">
            <a:off x="4151323" y="2286279"/>
            <a:ext cx="3183885"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Ozone, Downward Radiation</a:t>
            </a:r>
            <a:endParaRPr lang="en-US" sz="2000" dirty="0">
              <a:solidFill>
                <a:srgbClr val="000000"/>
              </a:solidFill>
              <a:latin typeface="Times New Roman" pitchFamily="18" charset="0"/>
            </a:endParaRPr>
          </a:p>
        </p:txBody>
      </p:sp>
      <p:sp>
        <p:nvSpPr>
          <p:cNvPr id="14" name="Text Box 5"/>
          <p:cNvSpPr txBox="1">
            <a:spLocks noChangeArrowheads="1"/>
          </p:cNvSpPr>
          <p:nvPr/>
        </p:nvSpPr>
        <p:spPr bwMode="auto">
          <a:xfrm rot="18900000">
            <a:off x="1224708" y="4674170"/>
            <a:ext cx="1822935" cy="400110"/>
          </a:xfrm>
          <a:prstGeom prst="rect">
            <a:avLst/>
          </a:prstGeom>
          <a:solidFill>
            <a:schemeClr val="bg1"/>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SO2, Radiances</a:t>
            </a:r>
            <a:endParaRPr lang="en-US" sz="2000" dirty="0">
              <a:solidFill>
                <a:srgbClr val="000000"/>
              </a:solidFill>
              <a:latin typeface="Times New Roman" pitchFamily="18" charset="0"/>
            </a:endParaRPr>
          </a:p>
        </p:txBody>
      </p:sp>
      <p:sp>
        <p:nvSpPr>
          <p:cNvPr id="15" name="Text Box 6"/>
          <p:cNvSpPr txBox="1">
            <a:spLocks noChangeArrowheads="1"/>
          </p:cNvSpPr>
          <p:nvPr/>
        </p:nvSpPr>
        <p:spPr bwMode="auto">
          <a:xfrm rot="18900000">
            <a:off x="1494089" y="4880045"/>
            <a:ext cx="234846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Winds, WV profiling</a:t>
            </a:r>
            <a:endParaRPr lang="en-US" sz="2000" dirty="0">
              <a:solidFill>
                <a:srgbClr val="000000"/>
              </a:solidFill>
              <a:latin typeface="Times New Roman" pitchFamily="18" charset="0"/>
            </a:endParaRPr>
          </a:p>
        </p:txBody>
      </p:sp>
      <p:sp>
        <p:nvSpPr>
          <p:cNvPr id="16" name="Text Box 7"/>
          <p:cNvSpPr txBox="1">
            <a:spLocks noChangeArrowheads="1"/>
          </p:cNvSpPr>
          <p:nvPr/>
        </p:nvSpPr>
        <p:spPr bwMode="auto">
          <a:xfrm rot="18893914">
            <a:off x="2401915" y="4906423"/>
            <a:ext cx="2102370"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TPW, Rainfall rate</a:t>
            </a:r>
            <a:endParaRPr lang="en-US" sz="2000" dirty="0">
              <a:solidFill>
                <a:srgbClr val="000000"/>
              </a:solidFill>
              <a:latin typeface="Times New Roman" pitchFamily="18" charset="0"/>
            </a:endParaRPr>
          </a:p>
        </p:txBody>
      </p:sp>
      <p:sp>
        <p:nvSpPr>
          <p:cNvPr id="17" name="Text Box 9"/>
          <p:cNvSpPr txBox="1">
            <a:spLocks noChangeArrowheads="1"/>
          </p:cNvSpPr>
          <p:nvPr/>
        </p:nvSpPr>
        <p:spPr bwMode="auto">
          <a:xfrm rot="18522511">
            <a:off x="6181818" y="5075568"/>
            <a:ext cx="1223412"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Fires, Fog</a:t>
            </a:r>
            <a:endParaRPr lang="en-US" sz="2000" dirty="0">
              <a:solidFill>
                <a:srgbClr val="000000"/>
              </a:solidFill>
              <a:latin typeface="Times New Roman" pitchFamily="18" charset="0"/>
            </a:endParaRPr>
          </a:p>
        </p:txBody>
      </p:sp>
      <p:sp>
        <p:nvSpPr>
          <p:cNvPr id="18" name="TextBox 17"/>
          <p:cNvSpPr txBox="1"/>
          <p:nvPr/>
        </p:nvSpPr>
        <p:spPr>
          <a:xfrm>
            <a:off x="2995286" y="3593068"/>
            <a:ext cx="3706977" cy="369332"/>
          </a:xfrm>
          <a:prstGeom prst="rect">
            <a:avLst/>
          </a:prstGeom>
          <a:solidFill>
            <a:schemeClr val="bg1"/>
          </a:solidFill>
        </p:spPr>
        <p:txBody>
          <a:bodyPr wrap="none" rtlCol="0">
            <a:spAutoFit/>
          </a:bodyPr>
          <a:lstStyle/>
          <a:p>
            <a:r>
              <a:rPr lang="en-US" dirty="0">
                <a:solidFill>
                  <a:srgbClr val="000000"/>
                </a:solidFill>
              </a:rPr>
              <a:t>Sample use only, many other uses</a:t>
            </a:r>
          </a:p>
        </p:txBody>
      </p:sp>
    </p:spTree>
    <p:extLst>
      <p:ext uri="{BB962C8B-B14F-4D97-AF65-F5344CB8AC3E}">
        <p14:creationId xmlns:p14="http://schemas.microsoft.com/office/powerpoint/2010/main" val="15974704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543800" cy="1143000"/>
          </a:xfrm>
        </p:spPr>
        <p:txBody>
          <a:bodyPr/>
          <a:lstStyle/>
          <a:p>
            <a:r>
              <a:rPr lang="en-US" dirty="0" err="1" smtClean="0"/>
              <a:t>Meso</a:t>
            </a:r>
            <a:r>
              <a:rPr lang="en-US" dirty="0" smtClean="0"/>
              <a:t>-scale (all bands)</a:t>
            </a:r>
            <a:endParaRPr lang="en-US" dirty="0"/>
          </a:p>
        </p:txBody>
      </p:sp>
      <p:sp>
        <p:nvSpPr>
          <p:cNvPr id="4" name="Slide Number Placeholder 3"/>
          <p:cNvSpPr>
            <a:spLocks noGrp="1"/>
          </p:cNvSpPr>
          <p:nvPr>
            <p:ph type="sldNum" sz="quarter" idx="11"/>
          </p:nvPr>
        </p:nvSpPr>
        <p:spPr/>
        <p:txBody>
          <a:bodyPr/>
          <a:lstStyle/>
          <a:p>
            <a:fld id="{4C8C753B-70EA-43BF-845F-AC999291E560}" type="slidenum">
              <a:rPr lang="en-US" smtClean="0"/>
              <a:pPr/>
              <a:t>22</a:t>
            </a:fld>
            <a:endParaRPr lang="en-US"/>
          </a:p>
        </p:txBody>
      </p:sp>
      <p:sp>
        <p:nvSpPr>
          <p:cNvPr id="5" name="Content Placeholder 2"/>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a:lstStyle>
          <a:p>
            <a:r>
              <a:rPr lang="en-US" dirty="0" err="1" smtClean="0"/>
              <a:t>Meso</a:t>
            </a:r>
            <a:r>
              <a:rPr lang="en-US" dirty="0" smtClean="0"/>
              <a:t>-scale (animated gif of the 16 ABI bands) </a:t>
            </a:r>
          </a:p>
          <a:p>
            <a:endParaRPr lang="en-US" dirty="0"/>
          </a:p>
          <a:p>
            <a:endParaRPr lang="en-US" dirty="0" smtClean="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0977"/>
            <a:ext cx="9144000" cy="5723223"/>
          </a:xfrm>
          <a:prstGeom prst="rect">
            <a:avLst/>
          </a:prstGeom>
        </p:spPr>
      </p:pic>
    </p:spTree>
    <p:extLst>
      <p:ext uri="{BB962C8B-B14F-4D97-AF65-F5344CB8AC3E}">
        <p14:creationId xmlns:p14="http://schemas.microsoft.com/office/powerpoint/2010/main" val="26368784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543800" cy="1143000"/>
          </a:xfrm>
        </p:spPr>
        <p:txBody>
          <a:bodyPr/>
          <a:lstStyle/>
          <a:p>
            <a:r>
              <a:rPr lang="en-US" dirty="0" smtClean="0"/>
              <a:t>CONUS</a:t>
            </a:r>
            <a:endParaRPr lang="en-US" dirty="0"/>
          </a:p>
        </p:txBody>
      </p:sp>
      <p:sp>
        <p:nvSpPr>
          <p:cNvPr id="4" name="Slide Number Placeholder 3"/>
          <p:cNvSpPr>
            <a:spLocks noGrp="1"/>
          </p:cNvSpPr>
          <p:nvPr>
            <p:ph type="sldNum" sz="quarter" idx="11"/>
          </p:nvPr>
        </p:nvSpPr>
        <p:spPr/>
        <p:txBody>
          <a:bodyPr/>
          <a:lstStyle/>
          <a:p>
            <a:fld id="{4C8C753B-70EA-43BF-845F-AC999291E560}" type="slidenum">
              <a:rPr lang="en-US" smtClean="0"/>
              <a:pPr/>
              <a:t>23</a:t>
            </a:fld>
            <a:endParaRPr lang="en-US"/>
          </a:p>
        </p:txBody>
      </p:sp>
      <p:sp>
        <p:nvSpPr>
          <p:cNvPr id="5" name="Content Placeholder 2"/>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a:lstStyle>
          <a:p>
            <a:r>
              <a:rPr lang="en-US" dirty="0" smtClean="0"/>
              <a:t>CONUS</a:t>
            </a:r>
          </a:p>
          <a:p>
            <a:endParaRPr lang="en-US" dirty="0"/>
          </a:p>
          <a:p>
            <a:endParaRPr lang="en-US"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0595"/>
            <a:ext cx="9144000" cy="5437405"/>
          </a:xfrm>
          <a:prstGeom prst="rect">
            <a:avLst/>
          </a:prstGeom>
        </p:spPr>
      </p:pic>
    </p:spTree>
    <p:extLst>
      <p:ext uri="{BB962C8B-B14F-4D97-AF65-F5344CB8AC3E}">
        <p14:creationId xmlns:p14="http://schemas.microsoft.com/office/powerpoint/2010/main" val="26253021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143000" y="0"/>
            <a:ext cx="8077200" cy="1143000"/>
          </a:xfrm>
        </p:spPr>
        <p:txBody>
          <a:bodyPr/>
          <a:lstStyle/>
          <a:p>
            <a:r>
              <a:rPr lang="en-US" sz="4000" smtClean="0"/>
              <a:t>Example CMIP Output</a:t>
            </a:r>
            <a:r>
              <a:rPr lang="en-US" sz="3600" smtClean="0"/>
              <a:t> ABI bands in McIDAS-V</a:t>
            </a:r>
          </a:p>
        </p:txBody>
      </p:sp>
      <p:pic>
        <p:nvPicPr>
          <p:cNvPr id="98307" name="Picture 3" descr="4x4_abi_colo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1109663"/>
            <a:ext cx="7167562" cy="590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45103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7543800" cy="1143000"/>
          </a:xfrm>
        </p:spPr>
        <p:txBody>
          <a:bodyPr/>
          <a:lstStyle/>
          <a:p>
            <a:r>
              <a:rPr lang="en-US" dirty="0" smtClean="0"/>
              <a:t>Full Disk</a:t>
            </a:r>
            <a:endParaRPr lang="en-US" dirty="0"/>
          </a:p>
        </p:txBody>
      </p:sp>
      <p:sp>
        <p:nvSpPr>
          <p:cNvPr id="4" name="Slide Number Placeholder 3"/>
          <p:cNvSpPr>
            <a:spLocks noGrp="1"/>
          </p:cNvSpPr>
          <p:nvPr>
            <p:ph type="sldNum" sz="quarter" idx="11"/>
          </p:nvPr>
        </p:nvSpPr>
        <p:spPr/>
        <p:txBody>
          <a:bodyPr/>
          <a:lstStyle/>
          <a:p>
            <a:fld id="{4C8C753B-70EA-43BF-845F-AC999291E560}" type="slidenum">
              <a:rPr lang="en-US" smtClean="0"/>
              <a:pPr/>
              <a:t>25</a:t>
            </a:fld>
            <a:endParaRPr lang="en-US"/>
          </a:p>
        </p:txBody>
      </p:sp>
      <p:sp>
        <p:nvSpPr>
          <p:cNvPr id="5" name="Content Placeholder 2"/>
          <p:cNvSpPr txBox="1">
            <a:spLocks/>
          </p:cNvSpPr>
          <p:nvPr/>
        </p:nvSpPr>
        <p:spPr bwMode="auto">
          <a:xfrm>
            <a:off x="685800" y="18288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a:lstStyle>
          <a:p>
            <a:r>
              <a:rPr lang="en-US" dirty="0" smtClean="0"/>
              <a:t>Simulated ABI Full Disk image</a:t>
            </a:r>
          </a:p>
          <a:p>
            <a:r>
              <a:rPr lang="en-US" dirty="0" smtClean="0"/>
              <a:t>Generated with </a:t>
            </a:r>
            <a:r>
              <a:rPr lang="en-US" dirty="0" err="1" smtClean="0"/>
              <a:t>McIDAS</a:t>
            </a:r>
            <a:r>
              <a:rPr lang="en-US" dirty="0" smtClean="0"/>
              <a:t>-V</a:t>
            </a:r>
          </a:p>
          <a:p>
            <a:r>
              <a:rPr lang="en-US" dirty="0" smtClean="0"/>
              <a:t>Via a script</a:t>
            </a:r>
          </a:p>
          <a:p>
            <a:r>
              <a:rPr lang="en-US" dirty="0" smtClean="0"/>
              <a:t>Using </a:t>
            </a:r>
            <a:r>
              <a:rPr lang="en-US" dirty="0" err="1" smtClean="0"/>
              <a:t>McIDAS</a:t>
            </a:r>
            <a:r>
              <a:rPr lang="en-US" dirty="0" smtClean="0"/>
              <a:t> areas</a:t>
            </a:r>
          </a:p>
          <a:p>
            <a:r>
              <a:rPr lang="en-US" dirty="0" smtClean="0"/>
              <a:t>All bands are shown </a:t>
            </a:r>
            <a:endParaRPr lang="en-US" dirty="0"/>
          </a:p>
          <a:p>
            <a:endParaRPr lang="en-US" dirty="0" smtClean="0"/>
          </a:p>
          <a:p>
            <a:endParaRPr lang="en-US" dirty="0"/>
          </a:p>
          <a:p>
            <a:endParaRPr lang="en-US" dirty="0"/>
          </a:p>
          <a:p>
            <a:endParaRPr lang="en-US" dirty="0" smtClean="0"/>
          </a:p>
        </p:txBody>
      </p:sp>
    </p:spTree>
    <p:extLst>
      <p:ext uri="{BB962C8B-B14F-4D97-AF65-F5344CB8AC3E}">
        <p14:creationId xmlns:p14="http://schemas.microsoft.com/office/powerpoint/2010/main" val="8467283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band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875" y="0"/>
            <a:ext cx="8858250" cy="6858000"/>
          </a:xfrm>
          <a:prstGeom prst="rect">
            <a:avLst/>
          </a:prstGeom>
          <a:noFill/>
          <a:ln>
            <a:noFill/>
          </a:ln>
        </p:spPr>
      </p:pic>
      <p:sp>
        <p:nvSpPr>
          <p:cNvPr id="3" name="Text Box 5"/>
          <p:cNvSpPr txBox="1">
            <a:spLocks noChangeArrowheads="1"/>
          </p:cNvSpPr>
          <p:nvPr/>
        </p:nvSpPr>
        <p:spPr bwMode="auto">
          <a:xfrm>
            <a:off x="1508125" y="60198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solidFill>
                  <a:schemeClr val="bg2">
                    <a:lumMod val="20000"/>
                    <a:lumOff val="80000"/>
                  </a:schemeClr>
                </a:solidFill>
              </a:rPr>
              <a:t>Daytime </a:t>
            </a:r>
            <a:r>
              <a:rPr lang="en-US" dirty="0">
                <a:solidFill>
                  <a:schemeClr val="bg2">
                    <a:lumMod val="20000"/>
                    <a:lumOff val="80000"/>
                  </a:schemeClr>
                </a:solidFill>
              </a:rPr>
              <a:t>“Blue” </a:t>
            </a:r>
            <a:r>
              <a:rPr lang="en-US" dirty="0" smtClean="0">
                <a:solidFill>
                  <a:schemeClr val="bg2">
                    <a:lumMod val="20000"/>
                    <a:lumOff val="80000"/>
                  </a:schemeClr>
                </a:solidFill>
              </a:rPr>
              <a:t>band</a:t>
            </a:r>
            <a:r>
              <a:rPr lang="en-US" dirty="0">
                <a:solidFill>
                  <a:schemeClr val="bg2">
                    <a:lumMod val="20000"/>
                    <a:lumOff val="80000"/>
                  </a:schemeClr>
                </a:solidFill>
              </a:rPr>
              <a:t> </a:t>
            </a:r>
            <a:r>
              <a:rPr lang="en-US" dirty="0" smtClean="0">
                <a:solidFill>
                  <a:schemeClr val="bg2">
                    <a:lumMod val="20000"/>
                    <a:lumOff val="80000"/>
                  </a:schemeClr>
                </a:solidFill>
              </a:rPr>
              <a:t>– aerosols, solar insolation, snow cover</a:t>
            </a:r>
            <a:endParaRPr lang="en-US" dirty="0">
              <a:solidFill>
                <a:schemeClr val="bg2">
                  <a:lumMod val="20000"/>
                  <a:lumOff val="80000"/>
                </a:schemeClr>
              </a:solidFill>
            </a:endParaRPr>
          </a:p>
        </p:txBody>
      </p:sp>
    </p:spTree>
    <p:extLst>
      <p:ext uri="{BB962C8B-B14F-4D97-AF65-F5344CB8AC3E}">
        <p14:creationId xmlns:p14="http://schemas.microsoft.com/office/powerpoint/2010/main" val="17907263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band0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875" y="0"/>
            <a:ext cx="8858250" cy="6858000"/>
          </a:xfrm>
          <a:prstGeom prst="rect">
            <a:avLst/>
          </a:prstGeom>
          <a:noFill/>
          <a:ln>
            <a:noFill/>
          </a:ln>
        </p:spPr>
      </p:pic>
      <p:sp>
        <p:nvSpPr>
          <p:cNvPr id="3" name="Text Box 5"/>
          <p:cNvSpPr txBox="1">
            <a:spLocks noChangeArrowheads="1"/>
          </p:cNvSpPr>
          <p:nvPr/>
        </p:nvSpPr>
        <p:spPr bwMode="auto">
          <a:xfrm>
            <a:off x="746125" y="60198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solidFill>
                  <a:schemeClr val="bg2">
                    <a:lumMod val="20000"/>
                    <a:lumOff val="80000"/>
                  </a:schemeClr>
                </a:solidFill>
              </a:rPr>
              <a:t>	Daytime </a:t>
            </a:r>
            <a:r>
              <a:rPr lang="en-US" dirty="0" smtClean="0">
                <a:solidFill>
                  <a:schemeClr val="bg2">
                    <a:lumMod val="20000"/>
                    <a:lumOff val="80000"/>
                  </a:schemeClr>
                </a:solidFill>
              </a:rPr>
              <a:t>“Red” band</a:t>
            </a:r>
            <a:r>
              <a:rPr lang="en-US" dirty="0">
                <a:solidFill>
                  <a:schemeClr val="bg2">
                    <a:lumMod val="20000"/>
                    <a:lumOff val="80000"/>
                  </a:schemeClr>
                </a:solidFill>
              </a:rPr>
              <a:t> </a:t>
            </a:r>
            <a:r>
              <a:rPr lang="en-US" dirty="0" smtClean="0">
                <a:solidFill>
                  <a:schemeClr val="bg2">
                    <a:lumMod val="20000"/>
                    <a:lumOff val="80000"/>
                  </a:schemeClr>
                </a:solidFill>
              </a:rPr>
              <a:t>– clouds, cloud-mask, optical depth, winds, etc.</a:t>
            </a:r>
            <a:endParaRPr lang="en-US" dirty="0">
              <a:solidFill>
                <a:schemeClr val="bg2">
                  <a:lumMod val="20000"/>
                  <a:lumOff val="80000"/>
                </a:schemeClr>
              </a:solidFill>
            </a:endParaRPr>
          </a:p>
        </p:txBody>
      </p:sp>
    </p:spTree>
    <p:extLst>
      <p:ext uri="{BB962C8B-B14F-4D97-AF65-F5344CB8AC3E}">
        <p14:creationId xmlns:p14="http://schemas.microsoft.com/office/powerpoint/2010/main" val="10643300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band0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875" y="0"/>
            <a:ext cx="8858250" cy="6858000"/>
          </a:xfrm>
          <a:prstGeom prst="rect">
            <a:avLst/>
          </a:prstGeom>
          <a:noFill/>
          <a:ln>
            <a:noFill/>
          </a:ln>
        </p:spPr>
      </p:pic>
      <p:sp>
        <p:nvSpPr>
          <p:cNvPr id="3" name="Text Box 5"/>
          <p:cNvSpPr txBox="1">
            <a:spLocks noChangeArrowheads="1"/>
          </p:cNvSpPr>
          <p:nvPr/>
        </p:nvSpPr>
        <p:spPr bwMode="auto">
          <a:xfrm>
            <a:off x="609600" y="60198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a:solidFill>
                  <a:schemeClr val="bg2">
                    <a:lumMod val="20000"/>
                    <a:lumOff val="80000"/>
                  </a:schemeClr>
                </a:solidFill>
              </a:rPr>
              <a:t>	</a:t>
            </a:r>
            <a:r>
              <a:rPr lang="en-US" dirty="0" smtClean="0">
                <a:solidFill>
                  <a:schemeClr val="bg2">
                    <a:lumMod val="20000"/>
                    <a:lumOff val="80000"/>
                  </a:schemeClr>
                </a:solidFill>
              </a:rPr>
              <a:t> </a:t>
            </a:r>
            <a:r>
              <a:rPr lang="en-US" dirty="0">
                <a:solidFill>
                  <a:schemeClr val="bg2">
                    <a:lumMod val="20000"/>
                    <a:lumOff val="80000"/>
                  </a:schemeClr>
                </a:solidFill>
              </a:rPr>
              <a:t>Daytime </a:t>
            </a:r>
            <a:r>
              <a:rPr lang="en-US" dirty="0" smtClean="0">
                <a:solidFill>
                  <a:schemeClr val="bg2">
                    <a:lumMod val="20000"/>
                    <a:lumOff val="80000"/>
                  </a:schemeClr>
                </a:solidFill>
              </a:rPr>
              <a:t>“Veggie” band – NDVI, solar insolation, snow cover</a:t>
            </a:r>
            <a:endParaRPr lang="en-US" dirty="0">
              <a:solidFill>
                <a:schemeClr val="bg2">
                  <a:lumMod val="20000"/>
                  <a:lumOff val="80000"/>
                </a:schemeClr>
              </a:solidFill>
            </a:endParaRPr>
          </a:p>
        </p:txBody>
      </p:sp>
    </p:spTree>
    <p:extLst>
      <p:ext uri="{BB962C8B-B14F-4D97-AF65-F5344CB8AC3E}">
        <p14:creationId xmlns:p14="http://schemas.microsoft.com/office/powerpoint/2010/main" val="1498282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band0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875" y="0"/>
            <a:ext cx="8858250" cy="6858000"/>
          </a:xfrm>
          <a:prstGeom prst="rect">
            <a:avLst/>
          </a:prstGeom>
          <a:noFill/>
          <a:ln>
            <a:noFill/>
          </a:ln>
        </p:spPr>
      </p:pic>
      <p:sp>
        <p:nvSpPr>
          <p:cNvPr id="3" name="Text Box 5"/>
          <p:cNvSpPr txBox="1">
            <a:spLocks noChangeArrowheads="1"/>
          </p:cNvSpPr>
          <p:nvPr/>
        </p:nvSpPr>
        <p:spPr bwMode="auto">
          <a:xfrm>
            <a:off x="609600" y="60198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solidFill>
                  <a:schemeClr val="bg2">
                    <a:lumMod val="20000"/>
                    <a:lumOff val="80000"/>
                  </a:schemeClr>
                </a:solidFill>
              </a:rPr>
              <a:t>1	     Daytime </a:t>
            </a:r>
            <a:r>
              <a:rPr lang="en-US" dirty="0" smtClean="0">
                <a:solidFill>
                  <a:schemeClr val="bg2">
                    <a:lumMod val="20000"/>
                    <a:lumOff val="80000"/>
                  </a:schemeClr>
                </a:solidFill>
              </a:rPr>
              <a:t>“Cirrus” band – cloud mask, aerosol detection</a:t>
            </a:r>
            <a:endParaRPr lang="en-US" dirty="0">
              <a:solidFill>
                <a:schemeClr val="bg2">
                  <a:lumMod val="20000"/>
                  <a:lumOff val="80000"/>
                </a:schemeClr>
              </a:solidFill>
            </a:endParaRPr>
          </a:p>
        </p:txBody>
      </p:sp>
    </p:spTree>
    <p:extLst>
      <p:ext uri="{BB962C8B-B14F-4D97-AF65-F5344CB8AC3E}">
        <p14:creationId xmlns:p14="http://schemas.microsoft.com/office/powerpoint/2010/main" val="16033728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81000" y="1066800"/>
            <a:ext cx="8839200" cy="5105400"/>
          </a:xfrm>
        </p:spPr>
        <p:txBody>
          <a:bodyPr/>
          <a:lstStyle/>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br>
              <a:rPr lang="en-US" dirty="0" smtClean="0">
                <a:solidFill>
                  <a:schemeClr val="bg1"/>
                </a:solidFill>
              </a:rPr>
            </a:br>
            <a:endParaRPr lang="en-US" dirty="0" smtClean="0">
              <a:solidFill>
                <a:schemeClr val="bg1"/>
              </a:solidFill>
            </a:endParaRPr>
          </a:p>
          <a:p>
            <a:pPr eaLnBrk="1" hangingPunct="1">
              <a:lnSpc>
                <a:spcPct val="90000"/>
              </a:lnSpc>
            </a:pPr>
            <a:r>
              <a:rPr lang="en-US" dirty="0" smtClean="0">
                <a:solidFill>
                  <a:schemeClr val="bg1"/>
                </a:solidFill>
              </a:rPr>
              <a:t>Products</a:t>
            </a:r>
            <a:br>
              <a:rPr lang="en-US" dirty="0" smtClean="0">
                <a:solidFill>
                  <a:schemeClr val="bg1"/>
                </a:solidFill>
              </a:rPr>
            </a:br>
            <a:endParaRPr lang="en-US" dirty="0" smtClean="0">
              <a:solidFill>
                <a:schemeClr val="bg1"/>
              </a:solidFill>
            </a:endParaRP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3</a:t>
            </a:fld>
            <a:endParaRPr lang="en-US" smtClean="0">
              <a:solidFill>
                <a:srgbClr val="000000"/>
              </a:solidFill>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3600" y="2820588"/>
            <a:ext cx="2667000" cy="3800162"/>
          </a:xfrm>
          <a:prstGeom prst="rect">
            <a:avLst/>
          </a:prstGeom>
          <a:ln>
            <a:solidFill>
              <a:schemeClr val="tx1"/>
            </a:solidFill>
          </a:ln>
        </p:spPr>
      </p:pic>
    </p:spTree>
    <p:extLst>
      <p:ext uri="{BB962C8B-B14F-4D97-AF65-F5344CB8AC3E}">
        <p14:creationId xmlns:p14="http://schemas.microsoft.com/office/powerpoint/2010/main" val="34658462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band0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875" y="0"/>
            <a:ext cx="8858250" cy="6858000"/>
          </a:xfrm>
          <a:prstGeom prst="rect">
            <a:avLst/>
          </a:prstGeom>
          <a:noFill/>
          <a:ln>
            <a:noFill/>
          </a:ln>
        </p:spPr>
      </p:pic>
      <p:sp>
        <p:nvSpPr>
          <p:cNvPr id="3" name="Text Box 5"/>
          <p:cNvSpPr txBox="1">
            <a:spLocks noChangeArrowheads="1"/>
          </p:cNvSpPr>
          <p:nvPr/>
        </p:nvSpPr>
        <p:spPr bwMode="auto">
          <a:xfrm>
            <a:off x="609600" y="60198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a:solidFill>
                  <a:schemeClr val="bg2">
                    <a:lumMod val="20000"/>
                    <a:lumOff val="80000"/>
                  </a:schemeClr>
                </a:solidFill>
              </a:rPr>
              <a:t>	 </a:t>
            </a:r>
            <a:r>
              <a:rPr lang="en-US" dirty="0" smtClean="0">
                <a:solidFill>
                  <a:schemeClr val="bg2">
                    <a:lumMod val="20000"/>
                    <a:lumOff val="80000"/>
                  </a:schemeClr>
                </a:solidFill>
              </a:rPr>
              <a:t>     </a:t>
            </a:r>
            <a:r>
              <a:rPr lang="en-US" dirty="0" smtClean="0">
                <a:solidFill>
                  <a:schemeClr val="bg2">
                    <a:lumMod val="20000"/>
                    <a:lumOff val="80000"/>
                  </a:schemeClr>
                </a:solidFill>
              </a:rPr>
              <a:t>Daytime </a:t>
            </a:r>
            <a:r>
              <a:rPr lang="en-US" dirty="0" smtClean="0">
                <a:solidFill>
                  <a:schemeClr val="bg2">
                    <a:lumMod val="20000"/>
                    <a:lumOff val="80000"/>
                  </a:schemeClr>
                </a:solidFill>
              </a:rPr>
              <a:t>“Snow” band – snow cover, cloud mask, etc. </a:t>
            </a:r>
            <a:endParaRPr lang="en-US" dirty="0">
              <a:solidFill>
                <a:schemeClr val="bg2">
                  <a:lumMod val="20000"/>
                  <a:lumOff val="80000"/>
                </a:schemeClr>
              </a:solidFill>
            </a:endParaRPr>
          </a:p>
        </p:txBody>
      </p:sp>
    </p:spTree>
    <p:extLst>
      <p:ext uri="{BB962C8B-B14F-4D97-AF65-F5344CB8AC3E}">
        <p14:creationId xmlns:p14="http://schemas.microsoft.com/office/powerpoint/2010/main" val="37300673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band0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875" y="0"/>
            <a:ext cx="8858250" cy="6858000"/>
          </a:xfrm>
          <a:prstGeom prst="rect">
            <a:avLst/>
          </a:prstGeom>
          <a:noFill/>
          <a:ln>
            <a:noFill/>
          </a:ln>
        </p:spPr>
      </p:pic>
      <p:sp>
        <p:nvSpPr>
          <p:cNvPr id="3" name="Text Box 5"/>
          <p:cNvSpPr txBox="1">
            <a:spLocks noChangeArrowheads="1"/>
          </p:cNvSpPr>
          <p:nvPr/>
        </p:nvSpPr>
        <p:spPr bwMode="auto">
          <a:xfrm>
            <a:off x="609600" y="60198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a:solidFill>
                  <a:schemeClr val="bg2">
                    <a:lumMod val="20000"/>
                    <a:lumOff val="80000"/>
                  </a:schemeClr>
                </a:solidFill>
              </a:rPr>
              <a:t>	</a:t>
            </a:r>
            <a:r>
              <a:rPr lang="en-US" dirty="0" smtClean="0">
                <a:solidFill>
                  <a:schemeClr val="bg2">
                    <a:lumMod val="20000"/>
                    <a:lumOff val="80000"/>
                  </a:schemeClr>
                </a:solidFill>
              </a:rPr>
              <a:t>Daytime </a:t>
            </a:r>
            <a:r>
              <a:rPr lang="en-US" dirty="0" smtClean="0">
                <a:solidFill>
                  <a:schemeClr val="bg2">
                    <a:lumMod val="20000"/>
                    <a:lumOff val="80000"/>
                  </a:schemeClr>
                </a:solidFill>
              </a:rPr>
              <a:t>“Cloud-top phase” band – cloud particle size, snow cover</a:t>
            </a:r>
            <a:endParaRPr lang="en-US" dirty="0">
              <a:solidFill>
                <a:schemeClr val="bg2">
                  <a:lumMod val="20000"/>
                  <a:lumOff val="80000"/>
                </a:schemeClr>
              </a:solidFill>
            </a:endParaRPr>
          </a:p>
        </p:txBody>
      </p:sp>
    </p:spTree>
    <p:extLst>
      <p:ext uri="{BB962C8B-B14F-4D97-AF65-F5344CB8AC3E}">
        <p14:creationId xmlns:p14="http://schemas.microsoft.com/office/powerpoint/2010/main" val="4849491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band0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875" y="0"/>
            <a:ext cx="8858250" cy="6858000"/>
          </a:xfrm>
          <a:prstGeom prst="rect">
            <a:avLst/>
          </a:prstGeom>
          <a:noFill/>
          <a:ln>
            <a:noFill/>
          </a:ln>
        </p:spPr>
      </p:pic>
      <p:sp>
        <p:nvSpPr>
          <p:cNvPr id="3" name="Text Box 5"/>
          <p:cNvSpPr txBox="1">
            <a:spLocks noChangeArrowheads="1"/>
          </p:cNvSpPr>
          <p:nvPr/>
        </p:nvSpPr>
        <p:spPr bwMode="auto">
          <a:xfrm>
            <a:off x="609601" y="6019800"/>
            <a:ext cx="7086600" cy="369332"/>
          </a:xfrm>
          <a:prstGeom prst="rect">
            <a:avLst/>
          </a:prstGeom>
          <a:solidFill>
            <a:schemeClr val="bg2">
              <a:lumMod val="20000"/>
              <a:lumOff val="80000"/>
            </a:schemeClr>
          </a:solid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   	Shortwave </a:t>
            </a:r>
            <a:r>
              <a:rPr lang="en-US" dirty="0" smtClean="0"/>
              <a:t>IR window band - fog, fires, winds, SST, etc.</a:t>
            </a:r>
            <a:endParaRPr lang="en-US" dirty="0">
              <a:solidFill>
                <a:srgbClr val="000000"/>
              </a:solidFill>
            </a:endParaRPr>
          </a:p>
        </p:txBody>
      </p:sp>
    </p:spTree>
    <p:extLst>
      <p:ext uri="{BB962C8B-B14F-4D97-AF65-F5344CB8AC3E}">
        <p14:creationId xmlns:p14="http://schemas.microsoft.com/office/powerpoint/2010/main" val="41741578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band0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875" y="0"/>
            <a:ext cx="8858250" cy="6858000"/>
          </a:xfrm>
          <a:prstGeom prst="rect">
            <a:avLst/>
          </a:prstGeom>
          <a:noFill/>
          <a:ln>
            <a:noFill/>
          </a:ln>
        </p:spPr>
      </p:pic>
      <p:sp>
        <p:nvSpPr>
          <p:cNvPr id="3" name="Text Box 5"/>
          <p:cNvSpPr txBox="1">
            <a:spLocks noChangeArrowheads="1"/>
          </p:cNvSpPr>
          <p:nvPr/>
        </p:nvSpPr>
        <p:spPr bwMode="auto">
          <a:xfrm>
            <a:off x="609600" y="6019800"/>
            <a:ext cx="8153399" cy="369332"/>
          </a:xfrm>
          <a:prstGeom prst="rect">
            <a:avLst/>
          </a:prstGeom>
          <a:solidFill>
            <a:schemeClr val="bg2">
              <a:lumMod val="20000"/>
              <a:lumOff val="80000"/>
            </a:schemeClr>
          </a:solid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	Upper-level </a:t>
            </a:r>
            <a:r>
              <a:rPr lang="en-US" dirty="0" smtClean="0"/>
              <a:t>tropospheric water vapor band – moisture, flow, winds</a:t>
            </a:r>
            <a:endParaRPr lang="en-US" dirty="0">
              <a:solidFill>
                <a:srgbClr val="000000"/>
              </a:solidFill>
            </a:endParaRPr>
          </a:p>
        </p:txBody>
      </p:sp>
    </p:spTree>
    <p:extLst>
      <p:ext uri="{BB962C8B-B14F-4D97-AF65-F5344CB8AC3E}">
        <p14:creationId xmlns:p14="http://schemas.microsoft.com/office/powerpoint/2010/main" val="37283507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band0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875" y="0"/>
            <a:ext cx="8858250" cy="6858000"/>
          </a:xfrm>
          <a:prstGeom prst="rect">
            <a:avLst/>
          </a:prstGeom>
          <a:noFill/>
          <a:ln>
            <a:noFill/>
          </a:ln>
        </p:spPr>
      </p:pic>
      <p:sp>
        <p:nvSpPr>
          <p:cNvPr id="3" name="Text Box 5"/>
          <p:cNvSpPr txBox="1">
            <a:spLocks noChangeArrowheads="1"/>
          </p:cNvSpPr>
          <p:nvPr/>
        </p:nvSpPr>
        <p:spPr bwMode="auto">
          <a:xfrm>
            <a:off x="228600" y="6019800"/>
            <a:ext cx="8321675" cy="369332"/>
          </a:xfrm>
          <a:prstGeom prst="rect">
            <a:avLst/>
          </a:prstGeom>
          <a:solidFill>
            <a:schemeClr val="bg2">
              <a:lumMod val="20000"/>
              <a:lumOff val="80000"/>
            </a:schemeClr>
          </a:solid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       Upper/mid-level </a:t>
            </a:r>
            <a:r>
              <a:rPr lang="en-US" dirty="0"/>
              <a:t>tropospheric water vapor band – moisture, flow, </a:t>
            </a:r>
            <a:r>
              <a:rPr lang="en-US" dirty="0" smtClean="0"/>
              <a:t>winds</a:t>
            </a:r>
            <a:endParaRPr lang="en-US" dirty="0">
              <a:solidFill>
                <a:srgbClr val="000000"/>
              </a:solidFill>
            </a:endParaRPr>
          </a:p>
        </p:txBody>
      </p:sp>
    </p:spTree>
    <p:extLst>
      <p:ext uri="{BB962C8B-B14F-4D97-AF65-F5344CB8AC3E}">
        <p14:creationId xmlns:p14="http://schemas.microsoft.com/office/powerpoint/2010/main" val="37635926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band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875" y="0"/>
            <a:ext cx="8858250" cy="6858000"/>
          </a:xfrm>
          <a:prstGeom prst="rect">
            <a:avLst/>
          </a:prstGeom>
          <a:noFill/>
          <a:ln>
            <a:noFill/>
          </a:ln>
        </p:spPr>
      </p:pic>
      <p:sp>
        <p:nvSpPr>
          <p:cNvPr id="3" name="Text Box 5"/>
          <p:cNvSpPr txBox="1">
            <a:spLocks noChangeArrowheads="1"/>
          </p:cNvSpPr>
          <p:nvPr/>
        </p:nvSpPr>
        <p:spPr bwMode="auto">
          <a:xfrm>
            <a:off x="228600" y="6019800"/>
            <a:ext cx="8321675" cy="369332"/>
          </a:xfrm>
          <a:prstGeom prst="rect">
            <a:avLst/>
          </a:prstGeom>
          <a:solidFill>
            <a:schemeClr val="bg2">
              <a:lumMod val="20000"/>
              <a:lumOff val="80000"/>
            </a:schemeClr>
          </a:solid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        Lower </a:t>
            </a:r>
            <a:r>
              <a:rPr lang="en-US" dirty="0" smtClean="0"/>
              <a:t>mid-level </a:t>
            </a:r>
            <a:r>
              <a:rPr lang="en-US" dirty="0"/>
              <a:t>tropospheric water vapor band– moisture, flow, </a:t>
            </a:r>
            <a:r>
              <a:rPr lang="en-US" dirty="0" smtClean="0"/>
              <a:t>winds</a:t>
            </a:r>
            <a:endParaRPr lang="en-US" dirty="0">
              <a:solidFill>
                <a:srgbClr val="000000"/>
              </a:solidFill>
            </a:endParaRPr>
          </a:p>
        </p:txBody>
      </p:sp>
    </p:spTree>
    <p:extLst>
      <p:ext uri="{BB962C8B-B14F-4D97-AF65-F5344CB8AC3E}">
        <p14:creationId xmlns:p14="http://schemas.microsoft.com/office/powerpoint/2010/main" val="23027660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band1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875" y="0"/>
            <a:ext cx="8858250" cy="6858000"/>
          </a:xfrm>
          <a:prstGeom prst="rect">
            <a:avLst/>
          </a:prstGeom>
          <a:noFill/>
          <a:ln>
            <a:noFill/>
          </a:ln>
        </p:spPr>
      </p:pic>
      <p:sp>
        <p:nvSpPr>
          <p:cNvPr id="3" name="Text Box 5"/>
          <p:cNvSpPr txBox="1">
            <a:spLocks noChangeArrowheads="1"/>
          </p:cNvSpPr>
          <p:nvPr/>
        </p:nvSpPr>
        <p:spPr bwMode="auto">
          <a:xfrm>
            <a:off x="914400" y="6019800"/>
            <a:ext cx="7391400" cy="369332"/>
          </a:xfrm>
          <a:prstGeom prst="rect">
            <a:avLst/>
          </a:prstGeom>
          <a:solidFill>
            <a:schemeClr val="bg2">
              <a:lumMod val="20000"/>
              <a:lumOff val="80000"/>
            </a:schemeClr>
          </a:solid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      “</a:t>
            </a:r>
            <a:r>
              <a:rPr lang="en-US" dirty="0" smtClean="0"/>
              <a:t>Cloud-top phase” band – SO</a:t>
            </a:r>
            <a:r>
              <a:rPr lang="en-US" baseline="-25000" dirty="0" smtClean="0"/>
              <a:t>2</a:t>
            </a:r>
            <a:r>
              <a:rPr lang="en-US" dirty="0" smtClean="0"/>
              <a:t>, dust, SST, stability indices, etc. </a:t>
            </a:r>
            <a:endParaRPr lang="en-US" dirty="0">
              <a:solidFill>
                <a:srgbClr val="000000"/>
              </a:solidFill>
            </a:endParaRPr>
          </a:p>
        </p:txBody>
      </p:sp>
    </p:spTree>
    <p:extLst>
      <p:ext uri="{BB962C8B-B14F-4D97-AF65-F5344CB8AC3E}">
        <p14:creationId xmlns:p14="http://schemas.microsoft.com/office/powerpoint/2010/main" val="26740952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band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875" y="0"/>
            <a:ext cx="8858250" cy="6858000"/>
          </a:xfrm>
          <a:prstGeom prst="rect">
            <a:avLst/>
          </a:prstGeom>
          <a:noFill/>
          <a:ln>
            <a:noFill/>
          </a:ln>
        </p:spPr>
      </p:pic>
      <p:sp>
        <p:nvSpPr>
          <p:cNvPr id="3" name="Text Box 5"/>
          <p:cNvSpPr txBox="1">
            <a:spLocks noChangeArrowheads="1"/>
          </p:cNvSpPr>
          <p:nvPr/>
        </p:nvSpPr>
        <p:spPr bwMode="auto">
          <a:xfrm>
            <a:off x="1162050" y="6019800"/>
            <a:ext cx="6991350" cy="369332"/>
          </a:xfrm>
          <a:prstGeom prst="rect">
            <a:avLst/>
          </a:prstGeom>
          <a:solidFill>
            <a:schemeClr val="bg2">
              <a:lumMod val="20000"/>
              <a:lumOff val="80000"/>
            </a:schemeClr>
          </a:solid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			“</a:t>
            </a:r>
            <a:r>
              <a:rPr lang="en-US" dirty="0" smtClean="0"/>
              <a:t>Ozone” band </a:t>
            </a:r>
            <a:endParaRPr lang="en-US" dirty="0">
              <a:solidFill>
                <a:srgbClr val="000000"/>
              </a:solidFill>
            </a:endParaRPr>
          </a:p>
        </p:txBody>
      </p:sp>
    </p:spTree>
    <p:extLst>
      <p:ext uri="{BB962C8B-B14F-4D97-AF65-F5344CB8AC3E}">
        <p14:creationId xmlns:p14="http://schemas.microsoft.com/office/powerpoint/2010/main" val="630544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band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875" y="0"/>
            <a:ext cx="8858250" cy="6858000"/>
          </a:xfrm>
          <a:prstGeom prst="rect">
            <a:avLst/>
          </a:prstGeom>
          <a:noFill/>
          <a:ln>
            <a:noFill/>
          </a:ln>
        </p:spPr>
      </p:pic>
      <p:sp>
        <p:nvSpPr>
          <p:cNvPr id="3" name="Text Box 5"/>
          <p:cNvSpPr txBox="1">
            <a:spLocks noChangeArrowheads="1"/>
          </p:cNvSpPr>
          <p:nvPr/>
        </p:nvSpPr>
        <p:spPr bwMode="auto">
          <a:xfrm>
            <a:off x="990601" y="6019800"/>
            <a:ext cx="7086599" cy="369332"/>
          </a:xfrm>
          <a:prstGeom prst="rect">
            <a:avLst/>
          </a:prstGeom>
          <a:solidFill>
            <a:schemeClr val="bg2">
              <a:lumMod val="20000"/>
              <a:lumOff val="80000"/>
            </a:schemeClr>
          </a:solid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	“</a:t>
            </a:r>
            <a:r>
              <a:rPr lang="en-US" dirty="0" smtClean="0"/>
              <a:t>Clean” IR </a:t>
            </a:r>
            <a:r>
              <a:rPr lang="en-US" dirty="0" err="1" smtClean="0"/>
              <a:t>longwave</a:t>
            </a:r>
            <a:r>
              <a:rPr lang="en-US" dirty="0" smtClean="0"/>
              <a:t> window band – imagery, TPW, etc.</a:t>
            </a:r>
            <a:endParaRPr lang="en-US" dirty="0">
              <a:solidFill>
                <a:srgbClr val="000000"/>
              </a:solidFill>
            </a:endParaRPr>
          </a:p>
        </p:txBody>
      </p:sp>
    </p:spTree>
    <p:extLst>
      <p:ext uri="{BB962C8B-B14F-4D97-AF65-F5344CB8AC3E}">
        <p14:creationId xmlns:p14="http://schemas.microsoft.com/office/powerpoint/2010/main" val="24399374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band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875" y="0"/>
            <a:ext cx="8858250" cy="6858000"/>
          </a:xfrm>
          <a:prstGeom prst="rect">
            <a:avLst/>
          </a:prstGeom>
          <a:noFill/>
          <a:ln>
            <a:noFill/>
          </a:ln>
        </p:spPr>
      </p:pic>
      <p:sp>
        <p:nvSpPr>
          <p:cNvPr id="3" name="Text Box 5"/>
          <p:cNvSpPr txBox="1">
            <a:spLocks noChangeArrowheads="1"/>
          </p:cNvSpPr>
          <p:nvPr/>
        </p:nvSpPr>
        <p:spPr bwMode="auto">
          <a:xfrm>
            <a:off x="381001" y="6019800"/>
            <a:ext cx="8534399" cy="369332"/>
          </a:xfrm>
          <a:prstGeom prst="rect">
            <a:avLst/>
          </a:prstGeom>
          <a:solidFill>
            <a:schemeClr val="bg2">
              <a:lumMod val="20000"/>
              <a:lumOff val="80000"/>
            </a:schemeClr>
          </a:solid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	IR </a:t>
            </a:r>
            <a:r>
              <a:rPr lang="en-US" dirty="0" err="1"/>
              <a:t>longwave</a:t>
            </a:r>
            <a:r>
              <a:rPr lang="en-US" dirty="0"/>
              <a:t> window </a:t>
            </a:r>
            <a:r>
              <a:rPr lang="en-US" dirty="0" smtClean="0"/>
              <a:t>band – many cloud parameters, SST, snow cover</a:t>
            </a:r>
            <a:endParaRPr lang="en-US" dirty="0">
              <a:solidFill>
                <a:srgbClr val="000000"/>
              </a:solidFill>
            </a:endParaRPr>
          </a:p>
        </p:txBody>
      </p:sp>
    </p:spTree>
    <p:extLst>
      <p:ext uri="{BB962C8B-B14F-4D97-AF65-F5344CB8AC3E}">
        <p14:creationId xmlns:p14="http://schemas.microsoft.com/office/powerpoint/2010/main" val="5435131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81000" y="1066800"/>
            <a:ext cx="8839200" cy="5105400"/>
          </a:xfrm>
        </p:spPr>
        <p:txBody>
          <a:bodyPr/>
          <a:lstStyle/>
          <a:p>
            <a:pPr eaLnBrk="1" hangingPunct="1">
              <a:lnSpc>
                <a:spcPct val="90000"/>
              </a:lnSpc>
            </a:pPr>
            <a:r>
              <a:rPr lang="en-US" dirty="0" smtClean="0">
                <a:solidFill>
                  <a:srgbClr val="FFFF00"/>
                </a:solidFill>
              </a:rPr>
              <a:t>ABI (Advanced Baseline Imager)</a:t>
            </a:r>
          </a:p>
          <a:p>
            <a:pPr lvl="1" eaLnBrk="1" hangingPunct="1">
              <a:lnSpc>
                <a:spcPct val="90000"/>
              </a:lnSpc>
            </a:pPr>
            <a:r>
              <a:rPr lang="en-US" dirty="0" smtClean="0">
                <a:solidFill>
                  <a:srgbClr val="FFFF00"/>
                </a:solidFill>
              </a:rPr>
              <a:t>Temporal</a:t>
            </a:r>
          </a:p>
          <a:p>
            <a:pPr lvl="1" eaLnBrk="1" hangingPunct="1">
              <a:lnSpc>
                <a:spcPct val="90000"/>
              </a:lnSpc>
            </a:pPr>
            <a:r>
              <a:rPr lang="en-US" dirty="0" smtClean="0">
                <a:solidFill>
                  <a:srgbClr val="FFFF00"/>
                </a:solidFill>
              </a:rPr>
              <a:t>Spatial</a:t>
            </a:r>
          </a:p>
          <a:p>
            <a:pPr lvl="1" eaLnBrk="1" hangingPunct="1">
              <a:lnSpc>
                <a:spcPct val="90000"/>
              </a:lnSpc>
            </a:pPr>
            <a:r>
              <a:rPr lang="en-US" dirty="0" smtClean="0">
                <a:solidFill>
                  <a:srgbClr val="FFFF00"/>
                </a:solidFill>
              </a:rPr>
              <a:t>Spectral</a:t>
            </a:r>
            <a:r>
              <a:rPr lang="en-US" dirty="0" smtClean="0">
                <a:solidFill>
                  <a:schemeClr val="bg1"/>
                </a:solidFill>
              </a:rPr>
              <a:t/>
            </a:r>
            <a:br>
              <a:rPr lang="en-US" dirty="0" smtClean="0">
                <a:solidFill>
                  <a:schemeClr val="bg1"/>
                </a:solidFill>
              </a:rPr>
            </a:br>
            <a:endParaRPr lang="en-US" dirty="0" smtClean="0">
              <a:solidFill>
                <a:schemeClr val="bg1"/>
              </a:solidFill>
            </a:endParaRPr>
          </a:p>
          <a:p>
            <a:pPr eaLnBrk="1" hangingPunct="1">
              <a:lnSpc>
                <a:spcPct val="90000"/>
              </a:lnSpc>
            </a:pPr>
            <a:r>
              <a:rPr lang="en-US" dirty="0" smtClean="0">
                <a:solidFill>
                  <a:schemeClr val="bg1"/>
                </a:solidFill>
              </a:rPr>
              <a:t>Products</a:t>
            </a:r>
            <a:br>
              <a:rPr lang="en-US" dirty="0" smtClean="0">
                <a:solidFill>
                  <a:schemeClr val="bg1"/>
                </a:solidFill>
              </a:rPr>
            </a:br>
            <a:endParaRPr lang="en-US" dirty="0" smtClean="0">
              <a:solidFill>
                <a:schemeClr val="bg1"/>
              </a:solidFill>
            </a:endParaRP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4</a:t>
            </a:fld>
            <a:endParaRPr lang="en-US" smtClean="0">
              <a:solidFill>
                <a:srgbClr val="000000"/>
              </a:solidFill>
            </a:endParaRPr>
          </a:p>
        </p:txBody>
      </p:sp>
      <p:sp>
        <p:nvSpPr>
          <p:cNvPr id="6" name="TextBox 2"/>
          <p:cNvSpPr txBox="1">
            <a:spLocks noChangeArrowheads="1"/>
          </p:cNvSpPr>
          <p:nvPr/>
        </p:nvSpPr>
        <p:spPr bwMode="auto">
          <a:xfrm>
            <a:off x="7162800" y="5907716"/>
            <a:ext cx="1542107" cy="258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Lockheed Martin</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3400" y="2819400"/>
            <a:ext cx="4763175" cy="2682458"/>
          </a:xfrm>
          <a:prstGeom prst="rect">
            <a:avLst/>
          </a:prstGeom>
        </p:spPr>
      </p:pic>
    </p:spTree>
    <p:extLst>
      <p:ext uri="{BB962C8B-B14F-4D97-AF65-F5344CB8AC3E}">
        <p14:creationId xmlns:p14="http://schemas.microsoft.com/office/powerpoint/2010/main" val="25191997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band1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875" y="0"/>
            <a:ext cx="8858250" cy="6858000"/>
          </a:xfrm>
          <a:prstGeom prst="rect">
            <a:avLst/>
          </a:prstGeom>
          <a:noFill/>
          <a:ln>
            <a:noFill/>
          </a:ln>
        </p:spPr>
      </p:pic>
      <p:sp>
        <p:nvSpPr>
          <p:cNvPr id="3" name="Text Box 5"/>
          <p:cNvSpPr txBox="1">
            <a:spLocks noChangeArrowheads="1"/>
          </p:cNvSpPr>
          <p:nvPr/>
        </p:nvSpPr>
        <p:spPr bwMode="auto">
          <a:xfrm>
            <a:off x="609600" y="6019800"/>
            <a:ext cx="7924799" cy="369332"/>
          </a:xfrm>
          <a:prstGeom prst="rect">
            <a:avLst/>
          </a:prstGeom>
          <a:solidFill>
            <a:schemeClr val="bg2">
              <a:lumMod val="20000"/>
              <a:lumOff val="80000"/>
            </a:schemeClr>
          </a:solid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	“</a:t>
            </a:r>
            <a:r>
              <a:rPr lang="en-US" dirty="0" smtClean="0"/>
              <a:t>Dirty” </a:t>
            </a:r>
            <a:r>
              <a:rPr lang="en-US" dirty="0"/>
              <a:t>IR </a:t>
            </a:r>
            <a:r>
              <a:rPr lang="en-US" dirty="0" err="1"/>
              <a:t>longwave</a:t>
            </a:r>
            <a:r>
              <a:rPr lang="en-US" dirty="0"/>
              <a:t> window band – many cloud parameters</a:t>
            </a:r>
            <a:r>
              <a:rPr lang="en-US" dirty="0" smtClean="0"/>
              <a:t>, TPW</a:t>
            </a:r>
            <a:endParaRPr lang="en-US" dirty="0">
              <a:solidFill>
                <a:srgbClr val="000000"/>
              </a:solidFill>
            </a:endParaRPr>
          </a:p>
        </p:txBody>
      </p:sp>
    </p:spTree>
    <p:extLst>
      <p:ext uri="{BB962C8B-B14F-4D97-AF65-F5344CB8AC3E}">
        <p14:creationId xmlns:p14="http://schemas.microsoft.com/office/powerpoint/2010/main" val="32950656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band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875" y="0"/>
            <a:ext cx="8858250" cy="6858000"/>
          </a:xfrm>
          <a:prstGeom prst="rect">
            <a:avLst/>
          </a:prstGeom>
          <a:noFill/>
          <a:ln>
            <a:noFill/>
          </a:ln>
        </p:spPr>
      </p:pic>
      <p:sp>
        <p:nvSpPr>
          <p:cNvPr id="3" name="Text Box 5"/>
          <p:cNvSpPr txBox="1">
            <a:spLocks noChangeArrowheads="1"/>
          </p:cNvSpPr>
          <p:nvPr/>
        </p:nvSpPr>
        <p:spPr bwMode="auto">
          <a:xfrm>
            <a:off x="609600" y="6019800"/>
            <a:ext cx="8229600" cy="369332"/>
          </a:xfrm>
          <a:prstGeom prst="rect">
            <a:avLst/>
          </a:prstGeom>
          <a:solidFill>
            <a:schemeClr val="bg2">
              <a:lumMod val="20000"/>
              <a:lumOff val="80000"/>
            </a:schemeClr>
          </a:solid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       “</a:t>
            </a:r>
            <a:r>
              <a:rPr lang="en-US" dirty="0" smtClean="0"/>
              <a:t>CO2” </a:t>
            </a:r>
            <a:r>
              <a:rPr lang="en-US" dirty="0" err="1" smtClean="0"/>
              <a:t>longwave</a:t>
            </a:r>
            <a:r>
              <a:rPr lang="en-US" dirty="0" smtClean="0"/>
              <a:t> IR band – cloud height/pressure, stability indices</a:t>
            </a:r>
            <a:endParaRPr lang="en-US" dirty="0">
              <a:solidFill>
                <a:srgbClr val="000000"/>
              </a:solidFill>
            </a:endParaRPr>
          </a:p>
        </p:txBody>
      </p:sp>
    </p:spTree>
    <p:extLst>
      <p:ext uri="{BB962C8B-B14F-4D97-AF65-F5344CB8AC3E}">
        <p14:creationId xmlns:p14="http://schemas.microsoft.com/office/powerpoint/2010/main" val="16115781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Transect (</a:t>
            </a:r>
            <a:r>
              <a:rPr lang="en-US" dirty="0" err="1" smtClean="0"/>
              <a:t>Mcidas</a:t>
            </a:r>
            <a:r>
              <a:rPr lang="en-US" dirty="0" smtClean="0"/>
              <a:t>-V)</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2153" y="884237"/>
            <a:ext cx="5411847" cy="4525963"/>
          </a:xfrm>
        </p:spPr>
      </p:pic>
      <p:sp>
        <p:nvSpPr>
          <p:cNvPr id="4" name="Slide Number Placeholder 3"/>
          <p:cNvSpPr>
            <a:spLocks noGrp="1"/>
          </p:cNvSpPr>
          <p:nvPr>
            <p:ph type="sldNum" sz="quarter" idx="12"/>
          </p:nvPr>
        </p:nvSpPr>
        <p:spPr/>
        <p:txBody>
          <a:bodyPr/>
          <a:lstStyle/>
          <a:p>
            <a:pPr>
              <a:defRPr/>
            </a:pPr>
            <a:fld id="{610DC30C-0039-4FF0-87FD-5B7CBA58B842}" type="slidenum">
              <a:rPr lang="en-US" smtClean="0"/>
              <a:pPr>
                <a:defRPr/>
              </a:pPr>
              <a:t>42</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088005"/>
            <a:ext cx="5784586" cy="3998595"/>
          </a:xfrm>
          <a:prstGeom prst="rect">
            <a:avLst/>
          </a:prstGeom>
        </p:spPr>
      </p:pic>
    </p:spTree>
    <p:extLst>
      <p:ext uri="{BB962C8B-B14F-4D97-AF65-F5344CB8AC3E}">
        <p14:creationId xmlns:p14="http://schemas.microsoft.com/office/powerpoint/2010/main" val="136467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Scatter plot </a:t>
            </a:r>
            <a:br>
              <a:rPr lang="en-US" dirty="0" smtClean="0"/>
            </a:br>
            <a:r>
              <a:rPr lang="en-US" dirty="0" smtClean="0"/>
              <a:t>and Statistics</a:t>
            </a:r>
            <a:endParaRPr lang="en-US"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r="26203"/>
          <a:stretch/>
        </p:blipFill>
        <p:spPr>
          <a:xfrm>
            <a:off x="76200" y="1143000"/>
            <a:ext cx="8609527" cy="3496043"/>
          </a:xfrm>
        </p:spPr>
      </p:pic>
      <p:sp>
        <p:nvSpPr>
          <p:cNvPr id="4" name="Slide Number Placeholder 3"/>
          <p:cNvSpPr>
            <a:spLocks noGrp="1"/>
          </p:cNvSpPr>
          <p:nvPr>
            <p:ph type="sldNum" sz="quarter" idx="12"/>
          </p:nvPr>
        </p:nvSpPr>
        <p:spPr/>
        <p:txBody>
          <a:bodyPr/>
          <a:lstStyle/>
          <a:p>
            <a:pPr>
              <a:defRPr/>
            </a:pPr>
            <a:fld id="{610DC30C-0039-4FF0-87FD-5B7CBA58B842}" type="slidenum">
              <a:rPr lang="en-US" smtClean="0"/>
              <a:pPr>
                <a:defRPr/>
              </a:pPr>
              <a:t>43</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3810000"/>
            <a:ext cx="3842587" cy="2990572"/>
          </a:xfrm>
          <a:prstGeom prst="rect">
            <a:avLst/>
          </a:prstGeom>
        </p:spPr>
      </p:pic>
    </p:spTree>
    <p:extLst>
      <p:ext uri="{BB962C8B-B14F-4D97-AF65-F5344CB8AC3E}">
        <p14:creationId xmlns:p14="http://schemas.microsoft.com/office/powerpoint/2010/main" val="244788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81000" y="1066800"/>
            <a:ext cx="8839200" cy="5105400"/>
          </a:xfrm>
        </p:spPr>
        <p:txBody>
          <a:bodyPr/>
          <a:lstStyle/>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br>
              <a:rPr lang="en-US" dirty="0" smtClean="0">
                <a:solidFill>
                  <a:schemeClr val="bg1"/>
                </a:solidFill>
              </a:rPr>
            </a:br>
            <a:endParaRPr lang="en-US" dirty="0" smtClean="0">
              <a:solidFill>
                <a:schemeClr val="bg1"/>
              </a:solidFill>
            </a:endParaRPr>
          </a:p>
          <a:p>
            <a:pPr eaLnBrk="1" hangingPunct="1">
              <a:lnSpc>
                <a:spcPct val="90000"/>
              </a:lnSpc>
            </a:pPr>
            <a:r>
              <a:rPr lang="en-US" dirty="0" smtClean="0">
                <a:solidFill>
                  <a:schemeClr val="bg1"/>
                </a:solidFill>
              </a:rPr>
              <a:t>Products</a:t>
            </a:r>
            <a:br>
              <a:rPr lang="en-US" dirty="0" smtClean="0">
                <a:solidFill>
                  <a:schemeClr val="bg1"/>
                </a:solidFill>
              </a:rPr>
            </a:br>
            <a:endParaRPr lang="en-US" dirty="0" smtClean="0">
              <a:solidFill>
                <a:schemeClr val="bg1"/>
              </a:solidFill>
            </a:endParaRPr>
          </a:p>
          <a:p>
            <a:pPr eaLnBrk="1" hangingPunct="1">
              <a:lnSpc>
                <a:spcPct val="90000"/>
              </a:lnSpc>
            </a:pPr>
            <a:r>
              <a:rPr lang="en-US" dirty="0" smtClean="0">
                <a:solidFill>
                  <a:srgbClr val="FFFF00"/>
                </a:solidFill>
              </a:rPr>
              <a:t>Summary</a:t>
            </a:r>
          </a:p>
          <a:p>
            <a:pPr lvl="1" eaLnBrk="1" hangingPunct="1">
              <a:lnSpc>
                <a:spcPct val="90000"/>
              </a:lnSpc>
            </a:pPr>
            <a:r>
              <a:rPr lang="en-US" dirty="0" smtClean="0">
                <a:solidFill>
                  <a:srgbClr val="FFFF00"/>
                </a:solidFill>
              </a:rPr>
              <a:t>More information</a:t>
            </a:r>
          </a:p>
          <a:p>
            <a:pPr lvl="1" eaLnBrk="1" hangingPunct="1">
              <a:lnSpc>
                <a:spcPct val="90000"/>
              </a:lnSpc>
            </a:pPr>
            <a:r>
              <a:rPr lang="en-US" dirty="0" smtClean="0">
                <a:solidFill>
                  <a:srgbClr val="FFFF00"/>
                </a:solidFill>
              </a:rPr>
              <a:t>Questions</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44</a:t>
            </a:fld>
            <a:endParaRPr lang="en-US" smtClean="0">
              <a:solidFill>
                <a:srgbClr val="00000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3048000"/>
            <a:ext cx="4724400" cy="3543300"/>
          </a:xfrm>
          <a:prstGeom prst="rect">
            <a:avLst/>
          </a:prstGeom>
        </p:spPr>
      </p:pic>
    </p:spTree>
    <p:extLst>
      <p:ext uri="{BB962C8B-B14F-4D97-AF65-F5344CB8AC3E}">
        <p14:creationId xmlns:p14="http://schemas.microsoft.com/office/powerpoint/2010/main" val="41547783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381000"/>
            <a:ext cx="9144000" cy="1143000"/>
          </a:xfrm>
        </p:spPr>
        <p:txBody>
          <a:bodyPr/>
          <a:lstStyle/>
          <a:p>
            <a:pPr eaLnBrk="1" hangingPunct="1"/>
            <a:r>
              <a:rPr lang="en-US" sz="2000" b="1" smtClean="0">
                <a:solidFill>
                  <a:srgbClr val="FFFF00"/>
                </a:solidFill>
              </a:rPr>
              <a:t>Approximate spectral and spatial resolutions of US GOES Imagers</a:t>
            </a:r>
          </a:p>
        </p:txBody>
      </p:sp>
      <p:graphicFrame>
        <p:nvGraphicFramePr>
          <p:cNvPr id="65539" name="Group 3"/>
          <p:cNvGraphicFramePr>
            <a:graphicFrameLocks noGrp="1"/>
          </p:cNvGraphicFramePr>
          <p:nvPr>
            <p:ph type="tbl" idx="1"/>
          </p:nvPr>
        </p:nvGraphicFramePr>
        <p:xfrm>
          <a:off x="304800" y="431800"/>
          <a:ext cx="8686800" cy="6373847"/>
        </p:xfrm>
        <a:graphic>
          <a:graphicData uri="http://schemas.openxmlformats.org/drawingml/2006/table">
            <a:tbl>
              <a:tblPr/>
              <a:tblGrid>
                <a:gridCol w="1066800"/>
                <a:gridCol w="1508125"/>
                <a:gridCol w="1509713"/>
                <a:gridCol w="1508125"/>
                <a:gridCol w="1509712"/>
                <a:gridCol w="1584325"/>
              </a:tblGrid>
              <a:tr h="4937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 Band Center (um)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GOES-8/11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GOES-12/N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GOES-O/P</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0.47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0.64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0.86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1.38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2.2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3.9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6.2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F00"/>
                          </a:solidFill>
                          <a:effectLst/>
                          <a:latin typeface="Arial" charset="0"/>
                        </a:rPr>
                        <a:t>6.5/6.7/7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14km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7.3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8.5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6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9.7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10.35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12.3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13.3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77955" name="Rectangle 131"/>
          <p:cNvSpPr>
            <a:spLocks noChangeAspect="1" noChangeArrowheads="1"/>
          </p:cNvSpPr>
          <p:nvPr/>
        </p:nvSpPr>
        <p:spPr bwMode="auto">
          <a:xfrm>
            <a:off x="351948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6" name="Rectangle 132"/>
          <p:cNvSpPr>
            <a:spLocks noChangeArrowheads="1"/>
          </p:cNvSpPr>
          <p:nvPr/>
        </p:nvSpPr>
        <p:spPr bwMode="auto">
          <a:xfrm>
            <a:off x="3382963" y="6065838"/>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7" name="Rectangle 133"/>
          <p:cNvSpPr>
            <a:spLocks noChangeArrowheads="1"/>
          </p:cNvSpPr>
          <p:nvPr/>
        </p:nvSpPr>
        <p:spPr bwMode="auto">
          <a:xfrm>
            <a:off x="3382963"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8" name="Rectangle 134"/>
          <p:cNvSpPr>
            <a:spLocks noChangeAspect="1" noChangeArrowheads="1"/>
          </p:cNvSpPr>
          <p:nvPr/>
        </p:nvSpPr>
        <p:spPr bwMode="auto">
          <a:xfrm>
            <a:off x="3200400" y="3657600"/>
            <a:ext cx="731838"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solidFill>
                  <a:srgbClr val="000000"/>
                </a:solidFill>
                <a:latin typeface="Times New Roman" pitchFamily="18" charset="0"/>
              </a:rPr>
              <a:t>8</a:t>
            </a:r>
          </a:p>
        </p:txBody>
      </p:sp>
      <p:sp>
        <p:nvSpPr>
          <p:cNvPr id="77959" name="Rectangle 135"/>
          <p:cNvSpPr>
            <a:spLocks noChangeArrowheads="1"/>
          </p:cNvSpPr>
          <p:nvPr/>
        </p:nvSpPr>
        <p:spPr bwMode="auto">
          <a:xfrm>
            <a:off x="3382963"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0" name="Rectangle 136"/>
          <p:cNvSpPr>
            <a:spLocks noChangeArrowheads="1"/>
          </p:cNvSpPr>
          <p:nvPr/>
        </p:nvSpPr>
        <p:spPr bwMode="auto">
          <a:xfrm>
            <a:off x="4937125" y="3840163"/>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solidFill>
                  <a:srgbClr val="000000"/>
                </a:solidFill>
                <a:latin typeface="Times New Roman" pitchFamily="18" charset="0"/>
              </a:rPr>
              <a:t>4</a:t>
            </a:r>
          </a:p>
        </p:txBody>
      </p:sp>
      <p:sp>
        <p:nvSpPr>
          <p:cNvPr id="77961" name="Rectangle 137"/>
          <p:cNvSpPr>
            <a:spLocks noChangeArrowheads="1"/>
          </p:cNvSpPr>
          <p:nvPr/>
        </p:nvSpPr>
        <p:spPr bwMode="auto">
          <a:xfrm>
            <a:off x="4937125"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2" name="Rectangle 138"/>
          <p:cNvSpPr>
            <a:spLocks noChangeArrowheads="1"/>
          </p:cNvSpPr>
          <p:nvPr/>
        </p:nvSpPr>
        <p:spPr bwMode="auto">
          <a:xfrm>
            <a:off x="6353175"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3" name="Rectangle 139"/>
          <p:cNvSpPr>
            <a:spLocks noChangeArrowheads="1"/>
          </p:cNvSpPr>
          <p:nvPr/>
        </p:nvSpPr>
        <p:spPr bwMode="auto">
          <a:xfrm>
            <a:off x="4937125"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4" name="Rectangle 140"/>
          <p:cNvSpPr>
            <a:spLocks noChangeArrowheads="1"/>
          </p:cNvSpPr>
          <p:nvPr/>
        </p:nvSpPr>
        <p:spPr bwMode="auto">
          <a:xfrm>
            <a:off x="6353175"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5" name="Rectangle 141"/>
          <p:cNvSpPr>
            <a:spLocks noChangeArrowheads="1"/>
          </p:cNvSpPr>
          <p:nvPr/>
        </p:nvSpPr>
        <p:spPr bwMode="auto">
          <a:xfrm>
            <a:off x="6353175"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6" name="Rectangle 142"/>
          <p:cNvSpPr>
            <a:spLocks noChangeArrowheads="1"/>
          </p:cNvSpPr>
          <p:nvPr/>
        </p:nvSpPr>
        <p:spPr bwMode="auto">
          <a:xfrm>
            <a:off x="6354763"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7" name="Rectangle 143"/>
          <p:cNvSpPr>
            <a:spLocks noChangeAspect="1" noChangeArrowheads="1"/>
          </p:cNvSpPr>
          <p:nvPr/>
        </p:nvSpPr>
        <p:spPr bwMode="auto">
          <a:xfrm>
            <a:off x="4754563" y="6248400"/>
            <a:ext cx="731837"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8" name="Rectangle 144"/>
          <p:cNvSpPr>
            <a:spLocks noChangeAspect="1" noChangeArrowheads="1"/>
          </p:cNvSpPr>
          <p:nvPr/>
        </p:nvSpPr>
        <p:spPr bwMode="auto">
          <a:xfrm>
            <a:off x="1752600" y="5516563"/>
            <a:ext cx="731838" cy="731837"/>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9" name="Rectangle 145"/>
          <p:cNvSpPr>
            <a:spLocks noChangeAspect="1" noChangeArrowheads="1"/>
          </p:cNvSpPr>
          <p:nvPr/>
        </p:nvSpPr>
        <p:spPr bwMode="auto">
          <a:xfrm>
            <a:off x="507523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0" name="Rectangle 146"/>
          <p:cNvSpPr>
            <a:spLocks noChangeAspect="1" noChangeArrowheads="1"/>
          </p:cNvSpPr>
          <p:nvPr/>
        </p:nvSpPr>
        <p:spPr bwMode="auto">
          <a:xfrm>
            <a:off x="2071688" y="1447800"/>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1" name="Rectangle 147"/>
          <p:cNvSpPr>
            <a:spLocks noChangeAspect="1" noChangeArrowheads="1"/>
          </p:cNvSpPr>
          <p:nvPr/>
        </p:nvSpPr>
        <p:spPr bwMode="auto">
          <a:xfrm>
            <a:off x="6491288"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2" name="Rectangle 148"/>
          <p:cNvSpPr>
            <a:spLocks noChangeAspect="1" noChangeArrowheads="1"/>
          </p:cNvSpPr>
          <p:nvPr/>
        </p:nvSpPr>
        <p:spPr bwMode="auto">
          <a:xfrm>
            <a:off x="81676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3" name="Rectangle 149"/>
          <p:cNvSpPr>
            <a:spLocks noChangeAspect="1" noChangeArrowheads="1"/>
          </p:cNvSpPr>
          <p:nvPr/>
        </p:nvSpPr>
        <p:spPr bwMode="auto">
          <a:xfrm>
            <a:off x="81676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4" name="Rectangle 150"/>
          <p:cNvSpPr>
            <a:spLocks noChangeAspect="1" noChangeArrowheads="1"/>
          </p:cNvSpPr>
          <p:nvPr/>
        </p:nvSpPr>
        <p:spPr bwMode="auto">
          <a:xfrm>
            <a:off x="81676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5" name="Rectangle 151"/>
          <p:cNvSpPr>
            <a:spLocks noChangeAspect="1" noChangeArrowheads="1"/>
          </p:cNvSpPr>
          <p:nvPr/>
        </p:nvSpPr>
        <p:spPr bwMode="auto">
          <a:xfrm>
            <a:off x="81676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6" name="Rectangle 152"/>
          <p:cNvSpPr>
            <a:spLocks noChangeAspect="1" noChangeArrowheads="1"/>
          </p:cNvSpPr>
          <p:nvPr/>
        </p:nvSpPr>
        <p:spPr bwMode="auto">
          <a:xfrm>
            <a:off x="81915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7" name="Rectangle 153"/>
          <p:cNvSpPr>
            <a:spLocks noChangeAspect="1" noChangeArrowheads="1"/>
          </p:cNvSpPr>
          <p:nvPr/>
        </p:nvSpPr>
        <p:spPr bwMode="auto">
          <a:xfrm>
            <a:off x="81232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8" name="Rectangle 154"/>
          <p:cNvSpPr>
            <a:spLocks noChangeAspect="1" noChangeArrowheads="1"/>
          </p:cNvSpPr>
          <p:nvPr/>
        </p:nvSpPr>
        <p:spPr bwMode="auto">
          <a:xfrm>
            <a:off x="81232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9" name="Rectangle 155"/>
          <p:cNvSpPr>
            <a:spLocks noChangeAspect="1" noChangeArrowheads="1"/>
          </p:cNvSpPr>
          <p:nvPr/>
        </p:nvSpPr>
        <p:spPr bwMode="auto">
          <a:xfrm>
            <a:off x="81232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0" name="Rectangle 156"/>
          <p:cNvSpPr>
            <a:spLocks noChangeAspect="1" noChangeArrowheads="1"/>
          </p:cNvSpPr>
          <p:nvPr/>
        </p:nvSpPr>
        <p:spPr bwMode="auto">
          <a:xfrm>
            <a:off x="81232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77981" name="Rectangle 157"/>
          <p:cNvSpPr>
            <a:spLocks noChangeAspect="1" noChangeArrowheads="1"/>
          </p:cNvSpPr>
          <p:nvPr/>
        </p:nvSpPr>
        <p:spPr bwMode="auto">
          <a:xfrm>
            <a:off x="81232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2" name="Rectangle 158"/>
          <p:cNvSpPr>
            <a:spLocks noChangeAspect="1" noChangeArrowheads="1"/>
          </p:cNvSpPr>
          <p:nvPr/>
        </p:nvSpPr>
        <p:spPr bwMode="auto">
          <a:xfrm>
            <a:off x="81232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3" name="Rectangle 159"/>
          <p:cNvSpPr>
            <a:spLocks noChangeAspect="1" noChangeArrowheads="1"/>
          </p:cNvSpPr>
          <p:nvPr/>
        </p:nvSpPr>
        <p:spPr bwMode="auto">
          <a:xfrm>
            <a:off x="81232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4" name="Rectangle 160"/>
          <p:cNvSpPr>
            <a:spLocks noChangeAspect="1" noChangeArrowheads="1"/>
          </p:cNvSpPr>
          <p:nvPr/>
        </p:nvSpPr>
        <p:spPr bwMode="auto">
          <a:xfrm>
            <a:off x="81232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5" name="Rectangle 161"/>
          <p:cNvSpPr>
            <a:spLocks noChangeAspect="1" noChangeArrowheads="1"/>
          </p:cNvSpPr>
          <p:nvPr/>
        </p:nvSpPr>
        <p:spPr bwMode="auto">
          <a:xfrm>
            <a:off x="81232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6" name="Rectangle 162"/>
          <p:cNvSpPr>
            <a:spLocks noChangeAspect="1" noChangeArrowheads="1"/>
          </p:cNvSpPr>
          <p:nvPr/>
        </p:nvSpPr>
        <p:spPr bwMode="auto">
          <a:xfrm>
            <a:off x="81232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7" name="Rectangle 163"/>
          <p:cNvSpPr>
            <a:spLocks noChangeAspect="1" noChangeArrowheads="1"/>
          </p:cNvSpPr>
          <p:nvPr/>
        </p:nvSpPr>
        <p:spPr bwMode="auto">
          <a:xfrm>
            <a:off x="81232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77988" name="Text Box 164"/>
          <p:cNvSpPr txBox="1">
            <a:spLocks noChangeArrowheads="1"/>
          </p:cNvSpPr>
          <p:nvPr/>
        </p:nvSpPr>
        <p:spPr bwMode="auto">
          <a:xfrm rot="-5400000">
            <a:off x="-313531" y="1070768"/>
            <a:ext cx="84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77989" name="Text Box 165"/>
          <p:cNvSpPr txBox="1">
            <a:spLocks noChangeArrowheads="1"/>
          </p:cNvSpPr>
          <p:nvPr/>
        </p:nvSpPr>
        <p:spPr bwMode="auto">
          <a:xfrm rot="-5400000">
            <a:off x="-357981" y="2167731"/>
            <a:ext cx="933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77990" name="Text Box 166"/>
          <p:cNvSpPr txBox="1">
            <a:spLocks noChangeArrowheads="1"/>
          </p:cNvSpPr>
          <p:nvPr/>
        </p:nvSpPr>
        <p:spPr bwMode="auto">
          <a:xfrm rot="-5400000">
            <a:off x="-353218" y="4690268"/>
            <a:ext cx="92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77991" name="Rectangle 167"/>
          <p:cNvSpPr>
            <a:spLocks noChangeAspect="1" noChangeArrowheads="1"/>
          </p:cNvSpPr>
          <p:nvPr/>
        </p:nvSpPr>
        <p:spPr bwMode="auto">
          <a:xfrm>
            <a:off x="1462088" y="3395663"/>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2" name="Rectangle 168"/>
          <p:cNvSpPr>
            <a:spLocks noChangeAspect="1" noChangeArrowheads="1"/>
          </p:cNvSpPr>
          <p:nvPr/>
        </p:nvSpPr>
        <p:spPr bwMode="auto">
          <a:xfrm>
            <a:off x="1447800" y="6019800"/>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3" name="Text Box 169"/>
          <p:cNvSpPr txBox="1">
            <a:spLocks noChangeArrowheads="1"/>
          </p:cNvSpPr>
          <p:nvPr/>
        </p:nvSpPr>
        <p:spPr bwMode="auto">
          <a:xfrm>
            <a:off x="2419350" y="2124075"/>
            <a:ext cx="3746500"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i="1">
                <a:solidFill>
                  <a:srgbClr val="000000"/>
                </a:solidFill>
                <a:latin typeface="Times New Roman" pitchFamily="18" charset="0"/>
              </a:rPr>
              <a:t>Box size represents pixel size</a:t>
            </a:r>
          </a:p>
        </p:txBody>
      </p:sp>
      <p:sp>
        <p:nvSpPr>
          <p:cNvPr id="77994" name="Text Box 170"/>
          <p:cNvSpPr txBox="1">
            <a:spLocks noChangeArrowheads="1"/>
          </p:cNvSpPr>
          <p:nvPr/>
        </p:nvSpPr>
        <p:spPr bwMode="auto">
          <a:xfrm>
            <a:off x="1981200" y="43434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Tree>
    <p:extLst>
      <p:ext uri="{BB962C8B-B14F-4D97-AF65-F5344CB8AC3E}">
        <p14:creationId xmlns:p14="http://schemas.microsoft.com/office/powerpoint/2010/main" val="1720438645"/>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Summary  </a:t>
            </a:r>
          </a:p>
        </p:txBody>
      </p:sp>
      <p:sp>
        <p:nvSpPr>
          <p:cNvPr id="54275" name="Rectangle 3"/>
          <p:cNvSpPr>
            <a:spLocks noGrp="1" noChangeArrowheads="1"/>
          </p:cNvSpPr>
          <p:nvPr>
            <p:ph type="body" idx="1"/>
          </p:nvPr>
        </p:nvSpPr>
        <p:spPr>
          <a:xfrm>
            <a:off x="457200" y="947738"/>
            <a:ext cx="8534400" cy="4462462"/>
          </a:xfrm>
        </p:spPr>
        <p:txBody>
          <a:bodyPr/>
          <a:lstStyle/>
          <a:p>
            <a:pPr eaLnBrk="1" hangingPunct="1">
              <a:defRPr/>
            </a:pPr>
            <a:r>
              <a:rPr lang="en-US" sz="2800" dirty="0" smtClean="0">
                <a:solidFill>
                  <a:schemeClr val="bg1"/>
                </a:solidFill>
              </a:rPr>
              <a:t>The ABI on GOES-R will improve over the current instrument, including improved image navigation and registration and radiometer performance (colder patch temperatures, </a:t>
            </a:r>
            <a:r>
              <a:rPr lang="en-US" sz="2800" dirty="0" err="1" smtClean="0">
                <a:solidFill>
                  <a:schemeClr val="bg1"/>
                </a:solidFill>
              </a:rPr>
              <a:t>etc</a:t>
            </a:r>
            <a:r>
              <a:rPr lang="en-US" sz="2800" dirty="0" smtClean="0">
                <a:solidFill>
                  <a:schemeClr val="bg1"/>
                </a:solidFill>
              </a:rPr>
              <a:t>).</a:t>
            </a:r>
            <a:br>
              <a:rPr lang="en-US" sz="2800" dirty="0" smtClean="0">
                <a:solidFill>
                  <a:schemeClr val="bg1"/>
                </a:solidFill>
              </a:rPr>
            </a:br>
            <a:endParaRPr lang="en-US" sz="2800" dirty="0" smtClean="0">
              <a:solidFill>
                <a:schemeClr val="bg1"/>
              </a:solidFill>
            </a:endParaRPr>
          </a:p>
          <a:p>
            <a:pPr eaLnBrk="1" hangingPunct="1">
              <a:defRPr/>
            </a:pPr>
            <a:r>
              <a:rPr lang="en-US" sz="2800" dirty="0" smtClean="0">
                <a:solidFill>
                  <a:schemeClr val="bg1"/>
                </a:solidFill>
              </a:rPr>
              <a:t>These improvements will greatly assist a host of data assimilation, NWP applications, and other applications.</a:t>
            </a:r>
          </a:p>
          <a:p>
            <a:pPr eaLnBrk="1" hangingPunct="1">
              <a:defRPr/>
            </a:pPr>
            <a:r>
              <a:rPr lang="en-US" sz="2800" dirty="0" smtClean="0">
                <a:solidFill>
                  <a:schemeClr val="bg1"/>
                </a:solidFill>
              </a:rPr>
              <a:t/>
            </a:r>
            <a:br>
              <a:rPr lang="en-US" sz="2800" dirty="0" smtClean="0">
                <a:solidFill>
                  <a:schemeClr val="bg1"/>
                </a:solidFill>
              </a:rPr>
            </a:br>
            <a:r>
              <a:rPr lang="en-US" sz="2800" dirty="0" smtClean="0">
                <a:solidFill>
                  <a:schemeClr val="bg1"/>
                </a:solidFill>
              </a:rPr>
              <a:t>Still need the vertical resolution of high-spectral, high-temporal observations!</a:t>
            </a: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46</a:t>
            </a:fld>
            <a:endParaRPr lang="en-US" smtClean="0">
              <a:solidFill>
                <a:srgbClr val="000000"/>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00" y="0"/>
            <a:ext cx="1533524" cy="1023482"/>
          </a:xfrm>
          <a:prstGeom prst="rect">
            <a:avLst/>
          </a:prstGeom>
        </p:spPr>
      </p:pic>
    </p:spTree>
    <p:extLst>
      <p:ext uri="{BB962C8B-B14F-4D97-AF65-F5344CB8AC3E}">
        <p14:creationId xmlns:p14="http://schemas.microsoft.com/office/powerpoint/2010/main" val="6725218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827" y="224626"/>
            <a:ext cx="6638085" cy="415477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27" y="374626"/>
            <a:ext cx="6638085" cy="41547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827" y="524626"/>
            <a:ext cx="6638085" cy="415477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827" y="674626"/>
            <a:ext cx="6638085" cy="415477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827" y="824626"/>
            <a:ext cx="6638085" cy="415477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827" y="974626"/>
            <a:ext cx="6638085" cy="415477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827" y="1124626"/>
            <a:ext cx="6638085" cy="4154773"/>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0827" y="1274626"/>
            <a:ext cx="6638085" cy="4154773"/>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0827" y="1424626"/>
            <a:ext cx="6638085" cy="4154773"/>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0827" y="1574626"/>
            <a:ext cx="6638085" cy="4154773"/>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40827" y="1724626"/>
            <a:ext cx="6638085" cy="4154773"/>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90827" y="1874626"/>
            <a:ext cx="6638085" cy="4154773"/>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40827" y="2024626"/>
            <a:ext cx="6638085" cy="4154773"/>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90827" y="2174626"/>
            <a:ext cx="6638085" cy="4154773"/>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40827" y="2324626"/>
            <a:ext cx="6638085" cy="4154773"/>
          </a:xfrm>
          <a:prstGeom prst="rect">
            <a:avLst/>
          </a:prstGeom>
        </p:spPr>
      </p:pic>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90827" y="2474626"/>
            <a:ext cx="6638085" cy="4154773"/>
          </a:xfrm>
          <a:prstGeom prst="rect">
            <a:avLst/>
          </a:prstGeom>
        </p:spPr>
      </p:pic>
    </p:spTree>
    <p:extLst>
      <p:ext uri="{BB962C8B-B14F-4D97-AF65-F5344CB8AC3E}">
        <p14:creationId xmlns:p14="http://schemas.microsoft.com/office/powerpoint/2010/main" val="203968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28600" y="228600"/>
            <a:ext cx="8534400" cy="70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800100" indent="-34290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endParaRPr lang="en-US" sz="2400" dirty="0">
              <a:solidFill>
                <a:srgbClr val="FFFF00"/>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GOES-R: </a:t>
            </a:r>
          </a:p>
          <a:p>
            <a:pPr lvl="1" fontAlgn="base">
              <a:spcBef>
                <a:spcPct val="0"/>
              </a:spcBef>
              <a:spcAft>
                <a:spcPct val="0"/>
              </a:spcAft>
              <a:buFontTx/>
              <a:buChar char="•"/>
            </a:pPr>
            <a:r>
              <a:rPr lang="en-US" sz="2400" dirty="0">
                <a:solidFill>
                  <a:srgbClr val="FFFFFF"/>
                </a:solidFill>
                <a:latin typeface="Arial Unicode MS" pitchFamily="34" charset="-128"/>
              </a:rPr>
              <a:t>http://www.goes-r.gov</a:t>
            </a:r>
          </a:p>
          <a:p>
            <a:pPr lvl="1" fontAlgn="base">
              <a:spcBef>
                <a:spcPct val="0"/>
              </a:spcBef>
              <a:spcAft>
                <a:spcPct val="0"/>
              </a:spcAft>
              <a:buFontTx/>
              <a:buChar char="•"/>
            </a:pPr>
            <a:r>
              <a:rPr lang="en-US" sz="2400" dirty="0">
                <a:solidFill>
                  <a:srgbClr val="FFFFFF"/>
                </a:solidFill>
                <a:latin typeface="Arial Unicode MS" pitchFamily="34" charset="-128"/>
              </a:rPr>
              <a:t>http://www.meted.ucar.edu/index.htm</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http://cimss.ssec.wisc.edu/goes_r/proving-ground.html</a:t>
            </a:r>
          </a:p>
          <a:p>
            <a:pPr lvl="1" fontAlgn="base">
              <a:spcBef>
                <a:spcPct val="0"/>
              </a:spcBef>
              <a:spcAft>
                <a:spcPct val="0"/>
              </a:spcAft>
            </a:pPr>
            <a:r>
              <a:rPr lang="en-US" sz="800" dirty="0">
                <a:solidFill>
                  <a:srgbClr val="FFFF00"/>
                </a:solidFill>
                <a:latin typeface="Arial Unicode MS" pitchFamily="34" charset="-128"/>
              </a:rPr>
              <a:t>  </a:t>
            </a:r>
          </a:p>
          <a:p>
            <a:pPr fontAlgn="base">
              <a:spcBef>
                <a:spcPct val="0"/>
              </a:spcBef>
              <a:spcAft>
                <a:spcPct val="0"/>
              </a:spcAft>
            </a:pPr>
            <a:r>
              <a:rPr lang="en-US" sz="2400" dirty="0">
                <a:solidFill>
                  <a:srgbClr val="FFFF00"/>
                </a:solidFill>
                <a:latin typeface="Arial Unicode MS" pitchFamily="34" charset="-128"/>
              </a:rPr>
              <a:t>GOES and NASA: </a:t>
            </a:r>
          </a:p>
          <a:p>
            <a:pPr lvl="1" fontAlgn="base">
              <a:spcBef>
                <a:spcPct val="0"/>
              </a:spcBef>
              <a:spcAft>
                <a:spcPct val="0"/>
              </a:spcAft>
              <a:buFontTx/>
              <a:buChar char="•"/>
            </a:pPr>
            <a:r>
              <a:rPr lang="en-US" sz="2400" dirty="0">
                <a:solidFill>
                  <a:srgbClr val="FFFFFF"/>
                </a:solidFill>
                <a:latin typeface="Arial Unicode MS" pitchFamily="34" charset="-128"/>
              </a:rPr>
              <a:t> http://goespoes.gsfc.nasa.gov/goes/index.html</a:t>
            </a:r>
          </a:p>
          <a:p>
            <a:pPr lvl="1" fontAlgn="base">
              <a:spcBef>
                <a:spcPct val="0"/>
              </a:spcBef>
              <a:spcAft>
                <a:spcPct val="0"/>
              </a:spcAft>
              <a:buFontTx/>
              <a:buChar char="•"/>
            </a:pPr>
            <a:r>
              <a:rPr lang="en-US" sz="2400" dirty="0">
                <a:solidFill>
                  <a:srgbClr val="FFFFFF"/>
                </a:solidFill>
                <a:latin typeface="Arial Unicode MS" pitchFamily="34" charset="-128"/>
              </a:rPr>
              <a:t> http://goes.gsfc.nasa.gov/text/goes.databookn.html </a:t>
            </a:r>
          </a:p>
          <a:p>
            <a:pPr lvl="1" fontAlgn="base">
              <a:spcBef>
                <a:spcPct val="0"/>
              </a:spcBef>
              <a:spcAft>
                <a:spcPct val="0"/>
              </a:spcAft>
              <a:buFontTx/>
              <a:buChar char="•"/>
            </a:pPr>
            <a:endParaRPr lang="en-US" sz="1000" dirty="0">
              <a:solidFill>
                <a:srgbClr val="FFFFFF"/>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UW/SSEC/CIMSS/ASPB:</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http://cimss.ssec.wisc.edu/goes_r/proving-ground/nssl_abi/nssl_abi_rt.html</a:t>
            </a:r>
          </a:p>
          <a:p>
            <a:pPr lvl="1" fontAlgn="base">
              <a:spcBef>
                <a:spcPct val="0"/>
              </a:spcBef>
              <a:spcAft>
                <a:spcPct val="0"/>
              </a:spcAft>
              <a:buFontTx/>
              <a:buChar char="•"/>
            </a:pPr>
            <a:r>
              <a:rPr lang="en-US" sz="2400" dirty="0" smtClean="0">
                <a:solidFill>
                  <a:srgbClr val="FFFFFF"/>
                </a:solidFill>
                <a:latin typeface="Arial Unicode MS" pitchFamily="34" charset="-128"/>
              </a:rPr>
              <a:t>http</a:t>
            </a:r>
            <a:r>
              <a:rPr lang="en-US" sz="2400" dirty="0">
                <a:solidFill>
                  <a:srgbClr val="FFFFFF"/>
                </a:solidFill>
                <a:latin typeface="Arial Unicode MS" pitchFamily="34" charset="-128"/>
              </a:rPr>
              <a:t>://cimss.ssec.wisc.edu/goes_r/awg/proxy/nwp/</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http://cimss.ssec.wisc.edu/goes/abi/</a:t>
            </a:r>
            <a:r>
              <a:rPr lang="en-US" sz="2400" dirty="0">
                <a:solidFill>
                  <a:srgbClr val="FFFF00"/>
                </a:solidFill>
                <a:latin typeface="Arial Unicode MS" pitchFamily="34" charset="-128"/>
              </a:rPr>
              <a:t> </a:t>
            </a:r>
            <a:endParaRPr lang="en-US" sz="2400" dirty="0">
              <a:solidFill>
                <a:srgbClr val="FFFFFF"/>
              </a:solidFill>
              <a:latin typeface="Arial Unicode MS" pitchFamily="34" charset="-128"/>
            </a:endParaRPr>
          </a:p>
          <a:p>
            <a:pPr lvl="1" fontAlgn="base">
              <a:spcBef>
                <a:spcPct val="0"/>
              </a:spcBef>
              <a:spcAft>
                <a:spcPct val="0"/>
              </a:spcAft>
              <a:buFontTx/>
              <a:buChar char="•"/>
            </a:pPr>
            <a:r>
              <a:rPr lang="en-US" sz="2400" dirty="0">
                <a:solidFill>
                  <a:srgbClr val="FFFFFF"/>
                </a:solidFill>
                <a:latin typeface="Arial Unicode MS" pitchFamily="34" charset="-128"/>
              </a:rPr>
              <a:t>http://cimss.ssec.wisc.edu/goes/abi/wf</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http://cimss.ssec.wisc.edu/goes/blog/</a:t>
            </a:r>
          </a:p>
          <a:p>
            <a:pPr lvl="1" fontAlgn="base">
              <a:spcBef>
                <a:spcPct val="0"/>
              </a:spcBef>
              <a:spcAft>
                <a:spcPct val="0"/>
              </a:spcAft>
              <a:buFontTx/>
              <a:buChar char="•"/>
            </a:pPr>
            <a:r>
              <a:rPr lang="en-US" sz="2400" dirty="0">
                <a:solidFill>
                  <a:srgbClr val="FFFFFF"/>
                </a:solidFill>
                <a:latin typeface="Arial Unicode MS" pitchFamily="34" charset="-128"/>
              </a:rPr>
              <a:t>http://www.ssec.wisc.edu/data/geo/</a:t>
            </a:r>
          </a:p>
          <a:p>
            <a:pPr lvl="1" fontAlgn="base">
              <a:spcBef>
                <a:spcPct val="0"/>
              </a:spcBef>
              <a:spcAft>
                <a:spcPct val="0"/>
              </a:spcAft>
              <a:buFontTx/>
              <a:buChar char="•"/>
            </a:pPr>
            <a:endParaRPr lang="en-US" sz="2400" dirty="0">
              <a:solidFill>
                <a:srgbClr val="FFFFFF"/>
              </a:solidFill>
              <a:latin typeface="Arial Unicode MS" pitchFamily="34" charset="-128"/>
            </a:endParaRPr>
          </a:p>
          <a:p>
            <a:pPr lvl="1" fontAlgn="base">
              <a:spcBef>
                <a:spcPct val="0"/>
              </a:spcBef>
              <a:spcAft>
                <a:spcPct val="0"/>
              </a:spcAft>
              <a:buFontTx/>
              <a:buChar char="•"/>
            </a:pPr>
            <a:endParaRPr lang="en-US" sz="2400" dirty="0">
              <a:solidFill>
                <a:srgbClr val="FFFFFF"/>
              </a:solidFill>
              <a:latin typeface="Arial Unicode MS" pitchFamily="34" charset="-128"/>
            </a:endParaRPr>
          </a:p>
        </p:txBody>
      </p:sp>
      <p:sp>
        <p:nvSpPr>
          <p:cNvPr id="79875" name="Text Box 3"/>
          <p:cNvSpPr txBox="1">
            <a:spLocks noChangeArrowheads="1"/>
          </p:cNvSpPr>
          <p:nvPr/>
        </p:nvSpPr>
        <p:spPr bwMode="auto">
          <a:xfrm>
            <a:off x="1339850" y="76200"/>
            <a:ext cx="3613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dirty="0">
                <a:solidFill>
                  <a:srgbClr val="FFFF00"/>
                </a:solidFill>
                <a:latin typeface="Arial Unicode MS" pitchFamily="34" charset="-128"/>
              </a:rPr>
              <a:t>More information</a:t>
            </a:r>
            <a:endParaRPr lang="en-US" sz="2400" dirty="0">
              <a:solidFill>
                <a:srgbClr val="FFFF00"/>
              </a:solidFill>
              <a:latin typeface="Arial Unicode MS" pitchFamily="34" charset="-128"/>
            </a:endParaRPr>
          </a:p>
        </p:txBody>
      </p:sp>
      <p:pic>
        <p:nvPicPr>
          <p:cNvPr id="79876" name="Picture 4" descr="front_page_abi_pap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75222" y="5029200"/>
            <a:ext cx="136877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5"/>
          <p:cNvSpPr txBox="1">
            <a:spLocks noChangeArrowheads="1"/>
          </p:cNvSpPr>
          <p:nvPr/>
        </p:nvSpPr>
        <p:spPr bwMode="auto">
          <a:xfrm>
            <a:off x="5638800" y="6340475"/>
            <a:ext cx="2057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i="1">
                <a:solidFill>
                  <a:srgbClr val="FFFFFF"/>
                </a:solidFill>
              </a:rPr>
              <a:t>AMS BAMS Article on the ABI (Aug. 2005)</a:t>
            </a:r>
          </a:p>
        </p:txBody>
      </p:sp>
      <p:pic>
        <p:nvPicPr>
          <p:cNvPr id="79878" name="Picture 6" descr="goesRNextGenerationWHurrican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00132" y="0"/>
            <a:ext cx="124386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812545"/>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Acknowledgements</a:t>
            </a:r>
          </a:p>
        </p:txBody>
      </p:sp>
      <p:sp>
        <p:nvSpPr>
          <p:cNvPr id="82947" name="Rectangle 3"/>
          <p:cNvSpPr>
            <a:spLocks noGrp="1" noChangeArrowheads="1"/>
          </p:cNvSpPr>
          <p:nvPr>
            <p:ph type="body" idx="1"/>
          </p:nvPr>
        </p:nvSpPr>
        <p:spPr>
          <a:xfrm>
            <a:off x="457200" y="1143000"/>
            <a:ext cx="8229600" cy="4525963"/>
          </a:xfrm>
        </p:spPr>
        <p:txBody>
          <a:bodyPr/>
          <a:lstStyle/>
          <a:p>
            <a:pPr eaLnBrk="1" hangingPunct="1">
              <a:lnSpc>
                <a:spcPct val="80000"/>
              </a:lnSpc>
            </a:pPr>
            <a:r>
              <a:rPr lang="en-US" sz="2400" dirty="0" smtClean="0">
                <a:solidFill>
                  <a:schemeClr val="bg1"/>
                </a:solidFill>
              </a:rPr>
              <a:t>The authors would like to thank the entire GOES-R team (especially the GOES-R Program Office); within the government, industry and academia.</a:t>
            </a:r>
          </a:p>
          <a:p>
            <a:pPr eaLnBrk="1" hangingPunct="1">
              <a:lnSpc>
                <a:spcPct val="80000"/>
              </a:lnSpc>
            </a:pPr>
            <a:endParaRPr lang="en-US" sz="2400" dirty="0" smtClean="0">
              <a:solidFill>
                <a:schemeClr val="bg1"/>
              </a:solidFill>
            </a:endParaRPr>
          </a:p>
          <a:p>
            <a:pPr eaLnBrk="1" hangingPunct="1">
              <a:lnSpc>
                <a:spcPct val="80000"/>
              </a:lnSpc>
            </a:pPr>
            <a:r>
              <a:rPr lang="en-US" sz="2400" dirty="0" smtClean="0">
                <a:solidFill>
                  <a:schemeClr val="bg1"/>
                </a:solidFill>
              </a:rPr>
              <a:t>The views, opinions, and findings contained in this presentation are those of the author and should not be construed as an official National Oceanic and Atmospheric Administration or U.S. Government position, policy, or decision. </a:t>
            </a:r>
          </a:p>
        </p:txBody>
      </p:sp>
      <p:sp>
        <p:nvSpPr>
          <p:cNvPr id="829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B5014DB-F440-423F-8C13-45CC06A8E3D4}" type="slidenum">
              <a:rPr lang="en-US" smtClean="0">
                <a:solidFill>
                  <a:srgbClr val="000000"/>
                </a:solidFill>
              </a:rPr>
              <a:pPr eaLnBrk="1" hangingPunct="1"/>
              <a:t>49</a:t>
            </a:fld>
            <a:endParaRPr lang="en-US" smtClean="0">
              <a:solidFill>
                <a:srgbClr val="000000"/>
              </a:solidFill>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0" y="0"/>
            <a:ext cx="1533524" cy="1023482"/>
          </a:xfrm>
          <a:prstGeom prst="rect">
            <a:avLst/>
          </a:prstGeom>
        </p:spPr>
      </p:pic>
      <p:sp>
        <p:nvSpPr>
          <p:cNvPr id="8" name="Slide Number Placeholder 4"/>
          <p:cNvSpPr txBox="1">
            <a:spLocks/>
          </p:cNvSpPr>
          <p:nvPr/>
        </p:nvSpPr>
        <p:spPr bwMode="auto">
          <a:xfrm>
            <a:off x="6553200" y="7010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ctr" defTabSz="914400" rtl="0" eaLnBrk="0" latinLnBrk="0" hangingPunct="0">
              <a:defRPr sz="2400" kern="1200">
                <a:solidFill>
                  <a:schemeClr val="tx1"/>
                </a:solidFill>
                <a:latin typeface="Arial" pitchFamily="34" charset="0"/>
                <a:ea typeface="MS PGothic" pitchFamily="34" charset="-128"/>
                <a:cs typeface="+mn-cs"/>
              </a:defRPr>
            </a:lvl1pPr>
            <a:lvl2pPr marL="37931725" indent="-37474525" algn="l" defTabSz="914400" rtl="0" eaLnBrk="0" latinLnBrk="0" hangingPunct="0">
              <a:defRPr sz="2400" kern="1200">
                <a:solidFill>
                  <a:schemeClr val="tx1"/>
                </a:solidFill>
                <a:latin typeface="Arial" pitchFamily="34" charset="0"/>
                <a:ea typeface="MS PGothic" pitchFamily="34" charset="-128"/>
                <a:cs typeface="+mn-cs"/>
              </a:defRPr>
            </a:lvl2pPr>
            <a:lvl3pPr marL="914400" algn="l" defTabSz="914400" rtl="0" eaLnBrk="0" latinLnBrk="0" hangingPunct="0">
              <a:defRPr sz="2400" kern="1200">
                <a:solidFill>
                  <a:schemeClr val="tx1"/>
                </a:solidFill>
                <a:latin typeface="Arial" pitchFamily="34" charset="0"/>
                <a:ea typeface="MS PGothic" pitchFamily="34" charset="-128"/>
                <a:cs typeface="+mn-cs"/>
              </a:defRPr>
            </a:lvl3pPr>
            <a:lvl4pPr marL="1371600" algn="l" defTabSz="914400" rtl="0" eaLnBrk="0" latinLnBrk="0" hangingPunct="0">
              <a:defRPr sz="2400" kern="1200">
                <a:solidFill>
                  <a:schemeClr val="tx1"/>
                </a:solidFill>
                <a:latin typeface="Arial" pitchFamily="34" charset="0"/>
                <a:ea typeface="MS PGothic" pitchFamily="34" charset="-128"/>
                <a:cs typeface="+mn-cs"/>
              </a:defRPr>
            </a:lvl4pPr>
            <a:lvl5pPr marL="1828800" algn="l" defTabSz="914400" rtl="0" eaLnBrk="0" latinLnBrk="0" hangingPunct="0">
              <a:defRPr sz="2400" kern="1200">
                <a:solidFill>
                  <a:schemeClr val="tx1"/>
                </a:solidFill>
                <a:latin typeface="Arial" pitchFamily="34" charset="0"/>
                <a:ea typeface="MS PGothic" pitchFamily="34" charset="-128"/>
                <a:cs typeface="+mn-cs"/>
              </a:defRPr>
            </a:lvl5pPr>
            <a:lvl6pPr marL="457200" algn="l" defTabSz="914400" rtl="0" eaLnBrk="0" fontAlgn="base" latinLnBrk="0" hangingPunct="0">
              <a:spcBef>
                <a:spcPct val="0"/>
              </a:spcBef>
              <a:spcAft>
                <a:spcPct val="0"/>
              </a:spcAft>
              <a:defRPr sz="2400" kern="1200">
                <a:solidFill>
                  <a:schemeClr val="tx1"/>
                </a:solidFill>
                <a:latin typeface="Arial" pitchFamily="34" charset="0"/>
                <a:ea typeface="MS PGothic" pitchFamily="34" charset="-128"/>
                <a:cs typeface="+mn-cs"/>
              </a:defRPr>
            </a:lvl6pPr>
            <a:lvl7pPr marL="914400" algn="l" defTabSz="914400" rtl="0" eaLnBrk="0" fontAlgn="base" latinLnBrk="0" hangingPunct="0">
              <a:spcBef>
                <a:spcPct val="0"/>
              </a:spcBef>
              <a:spcAft>
                <a:spcPct val="0"/>
              </a:spcAft>
              <a:defRPr sz="2400" kern="1200">
                <a:solidFill>
                  <a:schemeClr val="tx1"/>
                </a:solidFill>
                <a:latin typeface="Arial" pitchFamily="34" charset="0"/>
                <a:ea typeface="MS PGothic" pitchFamily="34" charset="-128"/>
                <a:cs typeface="+mn-cs"/>
              </a:defRPr>
            </a:lvl7pPr>
            <a:lvl8pPr marL="1371600" algn="l" defTabSz="914400" rtl="0" eaLnBrk="0" fontAlgn="base" latinLnBrk="0" hangingPunct="0">
              <a:spcBef>
                <a:spcPct val="0"/>
              </a:spcBef>
              <a:spcAft>
                <a:spcPct val="0"/>
              </a:spcAft>
              <a:defRPr sz="2400" kern="1200">
                <a:solidFill>
                  <a:schemeClr val="tx1"/>
                </a:solidFill>
                <a:latin typeface="Arial" pitchFamily="34" charset="0"/>
                <a:ea typeface="MS PGothic" pitchFamily="34" charset="-128"/>
                <a:cs typeface="+mn-cs"/>
              </a:defRPr>
            </a:lvl8pPr>
            <a:lvl9pPr marL="1828800" algn="l" defTabSz="914400" rtl="0" eaLnBrk="0" fontAlgn="base" latinLnBrk="0" hangingPunct="0">
              <a:spcBef>
                <a:spcPct val="0"/>
              </a:spcBef>
              <a:spcAft>
                <a:spcPct val="0"/>
              </a:spcAft>
              <a:defRPr sz="2400" kern="1200">
                <a:solidFill>
                  <a:schemeClr val="tx1"/>
                </a:solidFill>
                <a:latin typeface="Arial" pitchFamily="34" charset="0"/>
                <a:ea typeface="MS PGothic" pitchFamily="34" charset="-128"/>
                <a:cs typeface="+mn-cs"/>
              </a:defRPr>
            </a:lvl9pPr>
          </a:lstStyle>
          <a:p>
            <a:fld id="{3E54FF07-BFE0-4DBA-896A-F13F668128ED}" type="slidenum">
              <a:rPr lang="en-US" sz="1400" smtClean="0">
                <a:solidFill>
                  <a:srgbClr val="FFFF00"/>
                </a:solidFill>
                <a:latin typeface="Times New Roman" pitchFamily="18" charset="0"/>
              </a:rPr>
              <a:pPr/>
              <a:t>49</a:t>
            </a:fld>
            <a:endParaRPr lang="en-US" sz="1400">
              <a:solidFill>
                <a:srgbClr val="FFFF00"/>
              </a:solidFill>
              <a:latin typeface="Times New Roman" pitchFamily="18" charset="0"/>
            </a:endParaRPr>
          </a:p>
        </p:txBody>
      </p:sp>
      <p:sp>
        <p:nvSpPr>
          <p:cNvPr id="10" name="Rectangle 2"/>
          <p:cNvSpPr txBox="1">
            <a:spLocks noChangeArrowheads="1"/>
          </p:cNvSpPr>
          <p:nvPr/>
        </p:nvSpPr>
        <p:spPr bwMode="auto">
          <a:xfrm>
            <a:off x="69850" y="4191000"/>
            <a:ext cx="8839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200" dirty="0" smtClean="0">
                <a:solidFill>
                  <a:srgbClr val="FFFF00"/>
                </a:solidFill>
              </a:rPr>
              <a:t>What do these notes have to do with the ABI?</a:t>
            </a:r>
            <a:endParaRPr lang="en-US" sz="2800" dirty="0" smtClean="0">
              <a:solidFill>
                <a:srgbClr val="FFFF00"/>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73587"/>
            <a:ext cx="9144000" cy="1284413"/>
          </a:xfrm>
          <a:prstGeom prst="rect">
            <a:avLst/>
          </a:prstGeom>
        </p:spPr>
      </p:pic>
      <p:sp>
        <p:nvSpPr>
          <p:cNvPr id="12" name="Rectangle 11"/>
          <p:cNvSpPr/>
          <p:nvPr/>
        </p:nvSpPr>
        <p:spPr>
          <a:xfrm>
            <a:off x="762000" y="5638800"/>
            <a:ext cx="4038600" cy="1143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63DE8"/>
              </a:solidFill>
            </a:endParaRPr>
          </a:p>
        </p:txBody>
      </p:sp>
      <p:sp>
        <p:nvSpPr>
          <p:cNvPr id="13" name="Rectangle 12"/>
          <p:cNvSpPr/>
          <p:nvPr/>
        </p:nvSpPr>
        <p:spPr>
          <a:xfrm>
            <a:off x="4953000" y="5638800"/>
            <a:ext cx="4114800" cy="1143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63DE8"/>
              </a:solidFill>
            </a:endParaRPr>
          </a:p>
        </p:txBody>
      </p:sp>
      <p:sp>
        <p:nvSpPr>
          <p:cNvPr id="14" name="Rectangle 13"/>
          <p:cNvSpPr/>
          <p:nvPr/>
        </p:nvSpPr>
        <p:spPr>
          <a:xfrm>
            <a:off x="838200" y="5715000"/>
            <a:ext cx="1371600" cy="9906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63DE8"/>
              </a:solidFill>
            </a:endParaRPr>
          </a:p>
        </p:txBody>
      </p:sp>
      <p:sp>
        <p:nvSpPr>
          <p:cNvPr id="15" name="Rectangle 14"/>
          <p:cNvSpPr/>
          <p:nvPr/>
        </p:nvSpPr>
        <p:spPr>
          <a:xfrm>
            <a:off x="2286000" y="5715000"/>
            <a:ext cx="2476500" cy="9906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63DE8"/>
              </a:solidFill>
            </a:endParaRPr>
          </a:p>
        </p:txBody>
      </p:sp>
      <p:sp>
        <p:nvSpPr>
          <p:cNvPr id="16" name="Rectangle 15"/>
          <p:cNvSpPr/>
          <p:nvPr/>
        </p:nvSpPr>
        <p:spPr>
          <a:xfrm>
            <a:off x="4984750" y="5715000"/>
            <a:ext cx="1371600" cy="9906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63DE8"/>
              </a:solidFill>
            </a:endParaRPr>
          </a:p>
        </p:txBody>
      </p:sp>
      <p:sp>
        <p:nvSpPr>
          <p:cNvPr id="17" name="Rectangle 16"/>
          <p:cNvSpPr/>
          <p:nvPr/>
        </p:nvSpPr>
        <p:spPr>
          <a:xfrm>
            <a:off x="6432550" y="5715000"/>
            <a:ext cx="2476500" cy="9906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63DE8"/>
              </a:solidFill>
            </a:endParaRPr>
          </a:p>
        </p:txBody>
      </p:sp>
    </p:spTree>
    <p:extLst>
      <p:ext uri="{BB962C8B-B14F-4D97-AF65-F5344CB8AC3E}">
        <p14:creationId xmlns:p14="http://schemas.microsoft.com/office/powerpoint/2010/main" val="307013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565150" y="762000"/>
            <a:ext cx="8807450" cy="5260975"/>
          </a:xfrm>
        </p:spPr>
        <p:txBody>
          <a:bodyPr/>
          <a:lstStyle/>
          <a:p>
            <a:pPr>
              <a:lnSpc>
                <a:spcPct val="80000"/>
              </a:lnSpc>
              <a:defRPr/>
            </a:pPr>
            <a:r>
              <a:rPr lang="en-US" sz="2800" dirty="0">
                <a:solidFill>
                  <a:schemeClr val="bg1"/>
                </a:solidFill>
              </a:rPr>
              <a:t>Advanced Baseline Imager (ABI) </a:t>
            </a:r>
            <a:endParaRPr lang="en-US" sz="2800" dirty="0" smtClean="0">
              <a:solidFill>
                <a:schemeClr val="bg1"/>
              </a:solidFill>
            </a:endParaRP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No dedicated Sounder</a:t>
            </a:r>
            <a:endParaRPr lang="en-US" sz="2800" dirty="0">
              <a:solidFill>
                <a:schemeClr val="bg1"/>
              </a:solidFill>
            </a:endParaRPr>
          </a:p>
          <a:p>
            <a:pPr lvl="1">
              <a:lnSpc>
                <a:spcPct val="80000"/>
              </a:lnSpc>
              <a:buFont typeface="Arial" charset="0"/>
              <a:buNone/>
              <a:defRPr/>
            </a:pPr>
            <a:endParaRPr lang="en-US" sz="1000" dirty="0" smtClean="0">
              <a:solidFill>
                <a:schemeClr val="bg1"/>
              </a:solidFill>
            </a:endParaRPr>
          </a:p>
          <a:p>
            <a:pPr>
              <a:lnSpc>
                <a:spcPct val="80000"/>
              </a:lnSpc>
              <a:defRPr/>
            </a:pPr>
            <a:r>
              <a:rPr lang="en-US" sz="2800" dirty="0">
                <a:solidFill>
                  <a:schemeClr val="bg1"/>
                </a:solidFill>
              </a:rPr>
              <a:t>Geostationary Lightning Mapper (GLM)</a:t>
            </a: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Space </a:t>
            </a:r>
            <a:r>
              <a:rPr lang="en-US" sz="2800" dirty="0">
                <a:solidFill>
                  <a:schemeClr val="bg1"/>
                </a:solidFill>
              </a:rPr>
              <a:t>Weather</a:t>
            </a:r>
          </a:p>
          <a:p>
            <a:pPr lvl="1">
              <a:lnSpc>
                <a:spcPct val="80000"/>
              </a:lnSpc>
              <a:defRPr/>
            </a:pPr>
            <a:r>
              <a:rPr lang="en-US" sz="1800" dirty="0">
                <a:solidFill>
                  <a:schemeClr val="bg1"/>
                </a:solidFill>
              </a:rPr>
              <a:t>Space Environmental In-Situ Suite (SEISS)</a:t>
            </a:r>
          </a:p>
          <a:p>
            <a:pPr lvl="1">
              <a:lnSpc>
                <a:spcPct val="80000"/>
              </a:lnSpc>
              <a:defRPr/>
            </a:pPr>
            <a:r>
              <a:rPr lang="en-US" sz="1800" dirty="0" smtClean="0">
                <a:solidFill>
                  <a:schemeClr val="bg1"/>
                </a:solidFill>
              </a:rPr>
              <a:t>Solar </a:t>
            </a:r>
            <a:r>
              <a:rPr lang="en-US" sz="1800" dirty="0">
                <a:solidFill>
                  <a:schemeClr val="bg1"/>
                </a:solidFill>
              </a:rPr>
              <a:t>Ultra Violet Imager (SUVI)</a:t>
            </a:r>
          </a:p>
          <a:p>
            <a:pPr lvl="1">
              <a:lnSpc>
                <a:spcPct val="80000"/>
              </a:lnSpc>
              <a:defRPr/>
            </a:pPr>
            <a:r>
              <a:rPr lang="en-US" sz="1800" dirty="0" smtClean="0">
                <a:solidFill>
                  <a:schemeClr val="bg1"/>
                </a:solidFill>
              </a:rPr>
              <a:t>Extreme </a:t>
            </a:r>
            <a:r>
              <a:rPr lang="en-US" sz="1800" dirty="0">
                <a:solidFill>
                  <a:schemeClr val="bg1"/>
                </a:solidFill>
              </a:rPr>
              <a:t>Ultra Violet/X-Ray Irradiance Sensor (EXIS)</a:t>
            </a:r>
          </a:p>
          <a:p>
            <a:pPr lvl="1">
              <a:lnSpc>
                <a:spcPct val="80000"/>
              </a:lnSpc>
              <a:defRPr/>
            </a:pPr>
            <a:r>
              <a:rPr lang="en-US" sz="1800" dirty="0" smtClean="0">
                <a:solidFill>
                  <a:schemeClr val="bg1"/>
                </a:solidFill>
              </a:rPr>
              <a:t>Magnetometer</a:t>
            </a:r>
            <a:endParaRPr lang="en-US" sz="1800" dirty="0">
              <a:solidFill>
                <a:schemeClr val="bg1"/>
              </a:solidFill>
            </a:endParaRPr>
          </a:p>
          <a:p>
            <a:pPr marL="457200" lvl="1" indent="0">
              <a:lnSpc>
                <a:spcPct val="80000"/>
              </a:lnSpc>
              <a:buNone/>
              <a:defRPr/>
            </a:pPr>
            <a:endParaRPr lang="en-US" sz="1000" dirty="0">
              <a:solidFill>
                <a:schemeClr val="bg1"/>
              </a:solidFill>
            </a:endParaRPr>
          </a:p>
          <a:p>
            <a:pPr marL="304800" indent="-304800">
              <a:defRPr/>
            </a:pPr>
            <a:r>
              <a:rPr lang="en-US" sz="2800" dirty="0" smtClean="0">
                <a:solidFill>
                  <a:schemeClr val="bg1"/>
                </a:solidFill>
              </a:rPr>
              <a:t>Communications</a:t>
            </a:r>
          </a:p>
          <a:p>
            <a:pPr marL="569913" lvl="1" indent="-230188">
              <a:defRPr/>
            </a:pPr>
            <a:r>
              <a:rPr lang="en-US" sz="1800" dirty="0" smtClean="0">
                <a:solidFill>
                  <a:schemeClr val="bg1"/>
                </a:solidFill>
              </a:rPr>
              <a:t>GOES Rebroadcast (GRB)</a:t>
            </a:r>
          </a:p>
          <a:p>
            <a:pPr marL="569913" lvl="1" indent="-230188">
              <a:defRPr/>
            </a:pPr>
            <a:r>
              <a:rPr lang="en-US" sz="1800" dirty="0" smtClean="0">
                <a:solidFill>
                  <a:schemeClr val="bg1"/>
                </a:solidFill>
              </a:rPr>
              <a:t>Low Rate Information Transmissions (LRIT)</a:t>
            </a:r>
          </a:p>
          <a:p>
            <a:pPr marL="569913" lvl="1" indent="-230188">
              <a:defRPr/>
            </a:pPr>
            <a:r>
              <a:rPr lang="en-US" sz="1800" dirty="0" smtClean="0">
                <a:solidFill>
                  <a:schemeClr val="bg1"/>
                </a:solidFill>
              </a:rPr>
              <a:t>Emergency Managers Weather Information Network (EMWIN)</a:t>
            </a:r>
          </a:p>
          <a:p>
            <a:pPr marL="569913" lvl="1" indent="-230188">
              <a:defRPr/>
            </a:pPr>
            <a:r>
              <a:rPr lang="en-US" sz="1800" dirty="0" smtClean="0">
                <a:solidFill>
                  <a:schemeClr val="bg1"/>
                </a:solidFill>
              </a:rPr>
              <a:t>Search and Rescue (SAR)</a:t>
            </a:r>
          </a:p>
          <a:p>
            <a:pPr marL="569913" lvl="1" indent="-230188">
              <a:defRPr/>
            </a:pPr>
            <a:r>
              <a:rPr lang="en-US" sz="1800" dirty="0" smtClean="0">
                <a:solidFill>
                  <a:schemeClr val="bg1"/>
                </a:solidFill>
              </a:rPr>
              <a:t>Data Collection System (DCS)</a:t>
            </a:r>
          </a:p>
          <a:p>
            <a:pPr lvl="1">
              <a:lnSpc>
                <a:spcPct val="80000"/>
              </a:lnSpc>
              <a:defRPr/>
            </a:pPr>
            <a:endParaRPr lang="en-US" sz="1600" dirty="0">
              <a:solidFill>
                <a:schemeClr val="bg1"/>
              </a:solidFill>
            </a:endParaRPr>
          </a:p>
          <a:p>
            <a:pPr>
              <a:lnSpc>
                <a:spcPct val="80000"/>
              </a:lnSpc>
              <a:defRPr/>
            </a:pPr>
            <a:endParaRPr lang="en-US" sz="1600" dirty="0">
              <a:solidFill>
                <a:schemeClr val="bg1"/>
              </a:solidFill>
            </a:endParaRPr>
          </a:p>
          <a:p>
            <a:pPr>
              <a:lnSpc>
                <a:spcPct val="80000"/>
              </a:lnSpc>
              <a:defRPr/>
            </a:pPr>
            <a:endParaRPr lang="en-US" sz="1600" dirty="0">
              <a:solidFill>
                <a:schemeClr val="bg1"/>
              </a:solidFill>
            </a:endParaRPr>
          </a:p>
        </p:txBody>
      </p:sp>
      <p:sp>
        <p:nvSpPr>
          <p:cNvPr id="27651" name="Rectangle 6"/>
          <p:cNvSpPr>
            <a:spLocks noGrp="1" noChangeArrowheads="1"/>
          </p:cNvSpPr>
          <p:nvPr>
            <p:ph type="title" sz="quarter"/>
          </p:nvPr>
        </p:nvSpPr>
        <p:spPr>
          <a:xfrm>
            <a:off x="457200" y="-3175"/>
            <a:ext cx="8229600" cy="841375"/>
          </a:xfrm>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pPr>
              <a:lnSpc>
                <a:spcPct val="90000"/>
              </a:lnSpc>
            </a:pPr>
            <a:r>
              <a:rPr lang="en-US" altLang="en-US" dirty="0" smtClean="0">
                <a:solidFill>
                  <a:srgbClr val="FFFF00"/>
                </a:solidFill>
              </a:rPr>
              <a:t>GOES-R Overview</a:t>
            </a:r>
          </a:p>
        </p:txBody>
      </p:sp>
      <p:sp>
        <p:nvSpPr>
          <p:cNvPr id="276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EBBAA40-DAA5-46E7-8128-0E4F5A2E725F}" type="slidenum">
              <a:rPr lang="en-US" smtClean="0">
                <a:solidFill>
                  <a:srgbClr val="000000"/>
                </a:solidFill>
              </a:rPr>
              <a:pPr eaLnBrk="1" hangingPunct="1"/>
              <a:t>5</a:t>
            </a:fld>
            <a:endParaRPr lang="en-US" smtClean="0">
              <a:solidFill>
                <a:srgbClr val="000000"/>
              </a:solidFill>
            </a:endParaRPr>
          </a:p>
        </p:txBody>
      </p:sp>
    </p:spTree>
    <p:extLst>
      <p:ext uri="{BB962C8B-B14F-4D97-AF65-F5344CB8AC3E}">
        <p14:creationId xmlns:p14="http://schemas.microsoft.com/office/powerpoint/2010/main" val="36564814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362200" y="304800"/>
            <a:ext cx="7772400" cy="1143000"/>
          </a:xfrm>
        </p:spPr>
        <p:txBody>
          <a:bodyPr/>
          <a:lstStyle/>
          <a:p>
            <a:pPr eaLnBrk="1" hangingPunct="1"/>
            <a:r>
              <a:rPr lang="en-US" dirty="0" smtClean="0">
                <a:solidFill>
                  <a:srgbClr val="FFFF00"/>
                </a:solidFill>
              </a:rPr>
              <a:t>Progress!</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200" y="1524000"/>
            <a:ext cx="3469171" cy="4943162"/>
          </a:xfrm>
          <a:prstGeom prst="rect">
            <a:avLst/>
          </a:prstGeom>
          <a:ln>
            <a:solidFill>
              <a:schemeClr val="tx1"/>
            </a:solidFill>
          </a:ln>
        </p:spPr>
      </p:pic>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33800" y="1971674"/>
            <a:ext cx="5327044" cy="4505326"/>
          </a:xfrm>
          <a:prstGeom prst="rect">
            <a:avLst/>
          </a:prstGeom>
          <a:ln>
            <a:solidFill>
              <a:schemeClr val="tx1"/>
            </a:solidFill>
          </a:ln>
        </p:spPr>
      </p:pic>
    </p:spTree>
    <p:extLst>
      <p:ext uri="{BB962C8B-B14F-4D97-AF65-F5344CB8AC3E}">
        <p14:creationId xmlns:p14="http://schemas.microsoft.com/office/powerpoint/2010/main" val="46579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FFFF00"/>
                </a:solidFill>
              </a:rPr>
              <a:t>Decadal lightning </a:t>
            </a:r>
            <a:r>
              <a:rPr lang="en-US" b="1" i="1" dirty="0" smtClean="0">
                <a:solidFill>
                  <a:srgbClr val="FFFF00"/>
                </a:solidFill>
              </a:rPr>
              <a:t>data</a:t>
            </a:r>
            <a:endParaRPr lang="en-US" dirty="0">
              <a:solidFill>
                <a:srgbClr val="FFFF00"/>
              </a:solidFill>
            </a:endParaRPr>
          </a:p>
        </p:txBody>
      </p:sp>
      <p:sp>
        <p:nvSpPr>
          <p:cNvPr id="3" name="Content Placeholder 2"/>
          <p:cNvSpPr>
            <a:spLocks noGrp="1"/>
          </p:cNvSpPr>
          <p:nvPr>
            <p:ph idx="1"/>
          </p:nvPr>
        </p:nvSpPr>
        <p:spPr/>
        <p:txBody>
          <a:bodyPr/>
          <a:lstStyle/>
          <a:p>
            <a:r>
              <a:rPr lang="en-US" b="1" dirty="0" smtClean="0">
                <a:solidFill>
                  <a:schemeClr val="bg1"/>
                </a:solidFill>
              </a:rPr>
              <a:t>GOES- East, West </a:t>
            </a:r>
            <a:r>
              <a:rPr lang="en-US" b="1" dirty="0">
                <a:solidFill>
                  <a:schemeClr val="bg1"/>
                </a:solidFill>
              </a:rPr>
              <a:t>coverage</a:t>
            </a:r>
          </a:p>
          <a:p>
            <a:endParaRPr lang="en-US" dirty="0"/>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6</a:t>
            </a:fld>
            <a:endParaRPr lang="en-US">
              <a:solidFill>
                <a:srgbClr val="000000"/>
              </a:solidFill>
            </a:endParaRPr>
          </a:p>
        </p:txBody>
      </p:sp>
      <p:sp>
        <p:nvSpPr>
          <p:cNvPr id="5" name="Content Placeholder 20"/>
          <p:cNvSpPr txBox="1">
            <a:spLocks/>
          </p:cNvSpPr>
          <p:nvPr/>
        </p:nvSpPr>
        <p:spPr bwMode="auto">
          <a:xfrm>
            <a:off x="3054682" y="4022825"/>
            <a:ext cx="2584118" cy="3164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5000"/>
              </a:lnSpc>
              <a:spcBef>
                <a:spcPct val="35000"/>
              </a:spcBef>
              <a:spcAft>
                <a:spcPct val="0"/>
              </a:spcAft>
              <a:buChar char="•"/>
              <a:defRPr sz="2000">
                <a:solidFill>
                  <a:schemeClr val="tx1"/>
                </a:solidFill>
                <a:latin typeface="+mn-lt"/>
                <a:ea typeface="+mn-ea"/>
                <a:cs typeface="+mn-cs"/>
              </a:defRPr>
            </a:lvl1pPr>
            <a:lvl2pPr marL="742950" indent="-285750" algn="l" rtl="0" eaLnBrk="0" fontAlgn="base" hangingPunct="0">
              <a:lnSpc>
                <a:spcPct val="115000"/>
              </a:lnSpc>
              <a:spcBef>
                <a:spcPct val="35000"/>
              </a:spcBef>
              <a:spcAft>
                <a:spcPct val="0"/>
              </a:spcAft>
              <a:buChar char="–"/>
              <a:defRPr>
                <a:solidFill>
                  <a:schemeClr val="tx1"/>
                </a:solidFill>
                <a:latin typeface="+mn-lt"/>
              </a:defRPr>
            </a:lvl2pPr>
            <a:lvl3pPr marL="1143000" indent="-228600" algn="l" rtl="0" eaLnBrk="0" fontAlgn="base" hangingPunct="0">
              <a:lnSpc>
                <a:spcPct val="115000"/>
              </a:lnSpc>
              <a:spcBef>
                <a:spcPct val="35000"/>
              </a:spcBef>
              <a:spcAft>
                <a:spcPct val="0"/>
              </a:spcAft>
              <a:buChar char="•"/>
              <a:defRPr sz="1600">
                <a:solidFill>
                  <a:schemeClr val="tx1"/>
                </a:solidFill>
                <a:latin typeface="+mn-lt"/>
              </a:defRPr>
            </a:lvl3pPr>
            <a:lvl4pPr marL="1600200" indent="-228600" algn="l" rtl="0" eaLnBrk="0" fontAlgn="base" hangingPunct="0">
              <a:lnSpc>
                <a:spcPct val="115000"/>
              </a:lnSpc>
              <a:spcBef>
                <a:spcPct val="35000"/>
              </a:spcBef>
              <a:spcAft>
                <a:spcPct val="0"/>
              </a:spcAft>
              <a:buChar char="–"/>
              <a:defRPr sz="1400">
                <a:solidFill>
                  <a:schemeClr val="tx1"/>
                </a:solidFill>
                <a:latin typeface="+mn-lt"/>
              </a:defRPr>
            </a:lvl4pPr>
            <a:lvl5pPr marL="2057400" indent="-228600" algn="l" rtl="0" eaLnBrk="0" fontAlgn="base" hangingPunct="0">
              <a:lnSpc>
                <a:spcPct val="115000"/>
              </a:lnSpc>
              <a:spcBef>
                <a:spcPct val="35000"/>
              </a:spcBef>
              <a:spcAft>
                <a:spcPct val="0"/>
              </a:spcAft>
              <a:buChar char="»"/>
              <a:defRPr sz="1200">
                <a:solidFill>
                  <a:schemeClr val="tx1"/>
                </a:solidFill>
                <a:latin typeface="+mn-lt"/>
              </a:defRPr>
            </a:lvl5pPr>
            <a:lvl6pPr marL="2514600" indent="-228600" algn="l" rtl="0" fontAlgn="base">
              <a:lnSpc>
                <a:spcPct val="115000"/>
              </a:lnSpc>
              <a:spcBef>
                <a:spcPct val="35000"/>
              </a:spcBef>
              <a:spcAft>
                <a:spcPct val="0"/>
              </a:spcAft>
              <a:buChar char="»"/>
              <a:defRPr sz="1200">
                <a:solidFill>
                  <a:schemeClr val="tx1"/>
                </a:solidFill>
                <a:latin typeface="+mn-lt"/>
              </a:defRPr>
            </a:lvl6pPr>
            <a:lvl7pPr marL="2971800" indent="-228600" algn="l" rtl="0" fontAlgn="base">
              <a:lnSpc>
                <a:spcPct val="115000"/>
              </a:lnSpc>
              <a:spcBef>
                <a:spcPct val="35000"/>
              </a:spcBef>
              <a:spcAft>
                <a:spcPct val="0"/>
              </a:spcAft>
              <a:buChar char="»"/>
              <a:defRPr sz="1200">
                <a:solidFill>
                  <a:schemeClr val="tx1"/>
                </a:solidFill>
                <a:latin typeface="+mn-lt"/>
              </a:defRPr>
            </a:lvl7pPr>
            <a:lvl8pPr marL="3429000" indent="-228600" algn="l" rtl="0" fontAlgn="base">
              <a:lnSpc>
                <a:spcPct val="115000"/>
              </a:lnSpc>
              <a:spcBef>
                <a:spcPct val="35000"/>
              </a:spcBef>
              <a:spcAft>
                <a:spcPct val="0"/>
              </a:spcAft>
              <a:buChar char="»"/>
              <a:defRPr sz="1200">
                <a:solidFill>
                  <a:schemeClr val="tx1"/>
                </a:solidFill>
                <a:latin typeface="+mn-lt"/>
              </a:defRPr>
            </a:lvl8pPr>
            <a:lvl9pPr marL="3886200" indent="-228600" algn="l" rtl="0" fontAlgn="base">
              <a:lnSpc>
                <a:spcPct val="115000"/>
              </a:lnSpc>
              <a:spcBef>
                <a:spcPct val="35000"/>
              </a:spcBef>
              <a:spcAft>
                <a:spcPct val="0"/>
              </a:spcAft>
              <a:buChar char="»"/>
              <a:defRPr sz="1200">
                <a:solidFill>
                  <a:schemeClr val="tx1"/>
                </a:solidFill>
                <a:latin typeface="+mn-lt"/>
              </a:defRPr>
            </a:lvl9pPr>
          </a:lstStyle>
          <a:p>
            <a:pPr marL="0" indent="0" algn="ctr">
              <a:buFontTx/>
              <a:buNone/>
            </a:pPr>
            <a:endParaRPr lang="en-US" sz="1800" b="1" i="1" dirty="0"/>
          </a:p>
        </p:txBody>
      </p:sp>
      <p:pic>
        <p:nvPicPr>
          <p:cNvPr id="6" name="Picture 3" descr="GOES_E_W_GLM fov combine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457" t="3564" r="8692" b="2359"/>
          <a:stretch/>
        </p:blipFill>
        <p:spPr bwMode="auto">
          <a:xfrm>
            <a:off x="1676400" y="2362200"/>
            <a:ext cx="5715042" cy="4054892"/>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 name="TextBox 2"/>
          <p:cNvSpPr txBox="1">
            <a:spLocks noChangeArrowheads="1"/>
          </p:cNvSpPr>
          <p:nvPr/>
        </p:nvSpPr>
        <p:spPr bwMode="auto">
          <a:xfrm>
            <a:off x="6465547" y="6420055"/>
            <a:ext cx="18517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smtClean="0">
                <a:solidFill>
                  <a:srgbClr val="000000"/>
                </a:solidFill>
              </a:rPr>
              <a:t>Steve Goodman</a:t>
            </a:r>
            <a:endParaRPr lang="en-US" dirty="0">
              <a:solidFill>
                <a:srgbClr val="000000"/>
              </a:solidFill>
            </a:endParaRPr>
          </a:p>
        </p:txBody>
      </p:sp>
    </p:spTree>
    <p:extLst>
      <p:ext uri="{BB962C8B-B14F-4D97-AF65-F5344CB8AC3E}">
        <p14:creationId xmlns:p14="http://schemas.microsoft.com/office/powerpoint/2010/main" val="5884839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448756"/>
            <a:ext cx="8534400" cy="6561644"/>
          </a:xfrm>
        </p:spPr>
      </p:pic>
      <p:sp>
        <p:nvSpPr>
          <p:cNvPr id="2" name="Title 1"/>
          <p:cNvSpPr>
            <a:spLocks noGrp="1"/>
          </p:cNvSpPr>
          <p:nvPr>
            <p:ph type="title"/>
          </p:nvPr>
        </p:nvSpPr>
        <p:spPr>
          <a:xfrm>
            <a:off x="457200" y="-228600"/>
            <a:ext cx="8229600" cy="1143000"/>
          </a:xfrm>
        </p:spPr>
        <p:txBody>
          <a:bodyPr/>
          <a:lstStyle/>
          <a:p>
            <a:r>
              <a:rPr lang="en-US" dirty="0" smtClean="0"/>
              <a:t>GOES-S (East?): Operational 2020</a:t>
            </a:r>
            <a:endParaRPr lang="en-US" dirty="0"/>
          </a:p>
        </p:txBody>
      </p:sp>
    </p:spTree>
    <p:extLst>
      <p:ext uri="{BB962C8B-B14F-4D97-AF65-F5344CB8AC3E}">
        <p14:creationId xmlns:p14="http://schemas.microsoft.com/office/powerpoint/2010/main" val="17602124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30723" name="Text Box 3"/>
          <p:cNvSpPr txBox="1">
            <a:spLocks noChangeArrowheads="1"/>
          </p:cNvSpPr>
          <p:nvPr/>
        </p:nvSpPr>
        <p:spPr bwMode="auto">
          <a:xfrm>
            <a:off x="76200" y="838200"/>
            <a:ext cx="914400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68325" eaLnBrk="0" hangingPunct="0">
              <a:defRPr>
                <a:solidFill>
                  <a:schemeClr val="tx1"/>
                </a:solidFill>
                <a:latin typeface="Arial" pitchFamily="34" charset="0"/>
              </a:defRPr>
            </a:lvl1pPr>
            <a:lvl2pPr marL="742950" indent="-285750" defTabSz="568325" eaLnBrk="0" hangingPunct="0">
              <a:defRPr>
                <a:solidFill>
                  <a:schemeClr val="tx1"/>
                </a:solidFill>
                <a:latin typeface="Arial" pitchFamily="34" charset="0"/>
              </a:defRPr>
            </a:lvl2pPr>
            <a:lvl3pPr marL="1143000" indent="-228600" defTabSz="568325" eaLnBrk="0" hangingPunct="0">
              <a:defRPr>
                <a:solidFill>
                  <a:schemeClr val="tx1"/>
                </a:solidFill>
                <a:latin typeface="Arial" pitchFamily="34" charset="0"/>
              </a:defRPr>
            </a:lvl3pPr>
            <a:lvl4pPr marL="1600200" indent="-228600" defTabSz="568325" eaLnBrk="0" hangingPunct="0">
              <a:defRPr>
                <a:solidFill>
                  <a:schemeClr val="tx1"/>
                </a:solidFill>
                <a:latin typeface="Arial" pitchFamily="34" charset="0"/>
              </a:defRPr>
            </a:lvl4pPr>
            <a:lvl5pPr marL="2057400" indent="-228600" defTabSz="568325" eaLnBrk="0" hangingPunct="0">
              <a:defRPr>
                <a:solidFill>
                  <a:schemeClr val="tx1"/>
                </a:solidFill>
                <a:latin typeface="Arial" pitchFamily="34" charset="0"/>
              </a:defRPr>
            </a:lvl5pPr>
            <a:lvl6pPr marL="2514600" indent="-228600" defTabSz="568325" eaLnBrk="0" fontAlgn="base" hangingPunct="0">
              <a:spcBef>
                <a:spcPct val="0"/>
              </a:spcBef>
              <a:spcAft>
                <a:spcPct val="0"/>
              </a:spcAft>
              <a:defRPr>
                <a:solidFill>
                  <a:schemeClr val="tx1"/>
                </a:solidFill>
                <a:latin typeface="Arial" pitchFamily="34" charset="0"/>
              </a:defRPr>
            </a:lvl6pPr>
            <a:lvl7pPr marL="2971800" indent="-228600" defTabSz="568325" eaLnBrk="0" fontAlgn="base" hangingPunct="0">
              <a:spcBef>
                <a:spcPct val="0"/>
              </a:spcBef>
              <a:spcAft>
                <a:spcPct val="0"/>
              </a:spcAft>
              <a:defRPr>
                <a:solidFill>
                  <a:schemeClr val="tx1"/>
                </a:solidFill>
                <a:latin typeface="Arial" pitchFamily="34" charset="0"/>
              </a:defRPr>
            </a:lvl7pPr>
            <a:lvl8pPr marL="3429000" indent="-228600" defTabSz="568325" eaLnBrk="0" fontAlgn="base" hangingPunct="0">
              <a:spcBef>
                <a:spcPct val="0"/>
              </a:spcBef>
              <a:spcAft>
                <a:spcPct val="0"/>
              </a:spcAft>
              <a:defRPr>
                <a:solidFill>
                  <a:schemeClr val="tx1"/>
                </a:solidFill>
                <a:latin typeface="Arial" pitchFamily="34" charset="0"/>
              </a:defRPr>
            </a:lvl8pPr>
            <a:lvl9pPr marL="3886200" indent="-228600" defTabSz="568325"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b="1">
                <a:solidFill>
                  <a:srgbClr val="FFFF00"/>
                </a:solidFill>
              </a:rPr>
              <a:t>				  			ABI				</a:t>
            </a:r>
            <a:r>
              <a:rPr lang="en-US" sz="2400" b="1">
                <a:solidFill>
                  <a:srgbClr val="FFFFFF"/>
                </a:solidFill>
              </a:rPr>
              <a:t>Current</a:t>
            </a:r>
          </a:p>
          <a:p>
            <a:pPr fontAlgn="base">
              <a:spcBef>
                <a:spcPct val="0"/>
              </a:spcBef>
              <a:spcAft>
                <a:spcPct val="0"/>
              </a:spcAft>
            </a:pPr>
            <a:endParaRPr lang="en-US" sz="1200" b="1">
              <a:solidFill>
                <a:srgbClr val="FFFFFF"/>
              </a:solidFill>
            </a:endParaRPr>
          </a:p>
          <a:p>
            <a:pPr fontAlgn="base">
              <a:spcBef>
                <a:spcPct val="0"/>
              </a:spcBef>
              <a:spcAft>
                <a:spcPct val="0"/>
              </a:spcAft>
            </a:pPr>
            <a:r>
              <a:rPr lang="en-US" sz="2400" b="1">
                <a:solidFill>
                  <a:srgbClr val="FFFF00"/>
                </a:solidFill>
              </a:rPr>
              <a:t>Spectral Coverage</a:t>
            </a:r>
            <a:r>
              <a:rPr lang="en-US" sz="2400">
                <a:solidFill>
                  <a:srgbClr val="FFFF00"/>
                </a:solidFill>
              </a:rPr>
              <a:t>				</a:t>
            </a:r>
          </a:p>
          <a:p>
            <a:pPr fontAlgn="base">
              <a:spcBef>
                <a:spcPct val="0"/>
              </a:spcBef>
              <a:spcAft>
                <a:spcPct val="0"/>
              </a:spcAft>
            </a:pPr>
            <a:r>
              <a:rPr lang="en-US" sz="2400">
                <a:solidFill>
                  <a:srgbClr val="FFFF00"/>
                </a:solidFill>
              </a:rPr>
              <a:t>							16 bands		</a:t>
            </a:r>
            <a:r>
              <a:rPr lang="en-US" sz="2400">
                <a:solidFill>
                  <a:srgbClr val="FFFFFF"/>
                </a:solidFill>
              </a:rPr>
              <a:t>5 bands</a:t>
            </a:r>
          </a:p>
          <a:p>
            <a:pPr fontAlgn="base">
              <a:spcBef>
                <a:spcPct val="0"/>
              </a:spcBef>
              <a:spcAft>
                <a:spcPct val="0"/>
              </a:spcAft>
            </a:pPr>
            <a:endParaRPr lang="en-US" sz="1200" b="1">
              <a:solidFill>
                <a:srgbClr val="FFFF00"/>
              </a:solidFill>
            </a:endParaRPr>
          </a:p>
          <a:p>
            <a:pPr fontAlgn="base">
              <a:spcBef>
                <a:spcPct val="0"/>
              </a:spcBef>
              <a:spcAft>
                <a:spcPct val="0"/>
              </a:spcAft>
            </a:pPr>
            <a:r>
              <a:rPr lang="en-US" sz="2400" b="1">
                <a:solidFill>
                  <a:srgbClr val="FFFF00"/>
                </a:solidFill>
              </a:rPr>
              <a:t>Spatial resolution </a:t>
            </a:r>
            <a:r>
              <a:rPr lang="en-US" sz="2400">
                <a:solidFill>
                  <a:srgbClr val="FFFF00"/>
                </a:solidFill>
              </a:rPr>
              <a:t>	</a:t>
            </a:r>
          </a:p>
          <a:p>
            <a:pPr fontAlgn="base">
              <a:spcBef>
                <a:spcPct val="0"/>
              </a:spcBef>
              <a:spcAft>
                <a:spcPct val="0"/>
              </a:spcAft>
            </a:pPr>
            <a:r>
              <a:rPr lang="en-US" sz="2400">
                <a:solidFill>
                  <a:srgbClr val="FFFF00"/>
                </a:solidFill>
              </a:rPr>
              <a:t>	0.64 </a:t>
            </a:r>
            <a:r>
              <a:rPr lang="en-US" sz="2400">
                <a:solidFill>
                  <a:srgbClr val="FFFF00"/>
                </a:solidFill>
                <a:latin typeface="Symbol" pitchFamily="18" charset="2"/>
              </a:rPr>
              <a:t>m</a:t>
            </a:r>
            <a:r>
              <a:rPr lang="en-US" sz="2400">
                <a:solidFill>
                  <a:srgbClr val="FFFF00"/>
                </a:solidFill>
              </a:rPr>
              <a:t>m Visible 			0.5 km 			</a:t>
            </a:r>
            <a:r>
              <a:rPr lang="en-US" sz="2400">
                <a:solidFill>
                  <a:srgbClr val="FFFFFF"/>
                </a:solidFill>
              </a:rPr>
              <a:t>Approx. 1 km</a:t>
            </a:r>
          </a:p>
          <a:p>
            <a:pPr fontAlgn="base">
              <a:spcBef>
                <a:spcPct val="0"/>
              </a:spcBef>
              <a:spcAft>
                <a:spcPct val="0"/>
              </a:spcAft>
            </a:pPr>
            <a:r>
              <a:rPr lang="en-US" sz="2400">
                <a:solidFill>
                  <a:srgbClr val="FFFF00"/>
                </a:solidFill>
              </a:rPr>
              <a:t>	Other Visible/near-IR	1.0 km			</a:t>
            </a:r>
            <a:r>
              <a:rPr lang="en-US" sz="2400">
                <a:solidFill>
                  <a:srgbClr val="FFFFFF"/>
                </a:solidFill>
              </a:rPr>
              <a:t>n/a</a:t>
            </a:r>
          </a:p>
          <a:p>
            <a:pPr fontAlgn="base">
              <a:spcBef>
                <a:spcPct val="0"/>
              </a:spcBef>
              <a:spcAft>
                <a:spcPct val="0"/>
              </a:spcAft>
            </a:pPr>
            <a:r>
              <a:rPr lang="en-US" sz="2400">
                <a:solidFill>
                  <a:srgbClr val="FFFF00"/>
                </a:solidFill>
              </a:rPr>
              <a:t>	Bands (&gt;2 </a:t>
            </a:r>
            <a:r>
              <a:rPr lang="en-US" sz="2400">
                <a:solidFill>
                  <a:srgbClr val="FFFF00"/>
                </a:solidFill>
                <a:latin typeface="Symbol" pitchFamily="18" charset="2"/>
              </a:rPr>
              <a:t>m</a:t>
            </a:r>
            <a:r>
              <a:rPr lang="en-US" sz="2400">
                <a:solidFill>
                  <a:srgbClr val="FFFF00"/>
                </a:solidFill>
              </a:rPr>
              <a:t>m)			2 km			</a:t>
            </a:r>
            <a:r>
              <a:rPr lang="en-US" sz="2400">
                <a:solidFill>
                  <a:srgbClr val="FFFFFF"/>
                </a:solidFill>
              </a:rPr>
              <a:t>Approx. 4 km</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Spatial coverage	</a:t>
            </a:r>
          </a:p>
          <a:p>
            <a:pPr fontAlgn="base">
              <a:spcBef>
                <a:spcPct val="0"/>
              </a:spcBef>
              <a:spcAft>
                <a:spcPct val="0"/>
              </a:spcAft>
            </a:pPr>
            <a:r>
              <a:rPr lang="en-US" sz="2400" b="1">
                <a:solidFill>
                  <a:srgbClr val="FFFF00"/>
                </a:solidFill>
              </a:rPr>
              <a:t>	</a:t>
            </a:r>
            <a:r>
              <a:rPr lang="en-US" sz="2400">
                <a:solidFill>
                  <a:srgbClr val="FFFF00"/>
                </a:solidFill>
              </a:rPr>
              <a:t>Full disk					4 per hour		</a:t>
            </a:r>
            <a:r>
              <a:rPr lang="en-US" sz="2400">
                <a:solidFill>
                  <a:srgbClr val="FFFFFF"/>
                </a:solidFill>
              </a:rPr>
              <a:t>Scheduled (3 hrly)</a:t>
            </a:r>
            <a:endParaRPr lang="en-US">
              <a:solidFill>
                <a:srgbClr val="FFFFFF"/>
              </a:solidFill>
            </a:endParaRPr>
          </a:p>
          <a:p>
            <a:pPr fontAlgn="base">
              <a:spcBef>
                <a:spcPct val="0"/>
              </a:spcBef>
              <a:spcAft>
                <a:spcPct val="0"/>
              </a:spcAft>
            </a:pPr>
            <a:r>
              <a:rPr lang="en-US" sz="2400">
                <a:solidFill>
                  <a:srgbClr val="FFFF00"/>
                </a:solidFill>
              </a:rPr>
              <a:t>	CONUS        			12 per hour		</a:t>
            </a:r>
            <a:r>
              <a:rPr lang="en-US" sz="2400">
                <a:solidFill>
                  <a:srgbClr val="FFFFFF"/>
                </a:solidFill>
              </a:rPr>
              <a:t>~4 per hour</a:t>
            </a:r>
          </a:p>
          <a:p>
            <a:pPr fontAlgn="base">
              <a:spcBef>
                <a:spcPct val="0"/>
              </a:spcBef>
              <a:spcAft>
                <a:spcPct val="0"/>
              </a:spcAft>
            </a:pPr>
            <a:r>
              <a:rPr lang="en-US" sz="2400">
                <a:solidFill>
                  <a:srgbClr val="FFFF00"/>
                </a:solidFill>
              </a:rPr>
              <a:t>	Mesoscale				Every 30 sec	</a:t>
            </a:r>
            <a:r>
              <a:rPr lang="en-US" sz="2400">
                <a:solidFill>
                  <a:srgbClr val="FFFFFF"/>
                </a:solidFill>
              </a:rPr>
              <a:t>n/a</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Visible (reflective bands) 	</a:t>
            </a:r>
          </a:p>
          <a:p>
            <a:pPr fontAlgn="base">
              <a:spcBef>
                <a:spcPct val="0"/>
              </a:spcBef>
              <a:spcAft>
                <a:spcPct val="0"/>
              </a:spcAft>
            </a:pPr>
            <a:r>
              <a:rPr lang="en-US" sz="2400" b="1">
                <a:solidFill>
                  <a:srgbClr val="FFFF00"/>
                </a:solidFill>
              </a:rPr>
              <a:t>	</a:t>
            </a:r>
            <a:r>
              <a:rPr lang="en-US" sz="2400">
                <a:solidFill>
                  <a:srgbClr val="FFFF00"/>
                </a:solidFill>
              </a:rPr>
              <a:t>On-orbit calibration</a:t>
            </a:r>
            <a:r>
              <a:rPr lang="en-US" sz="2400" b="1">
                <a:solidFill>
                  <a:srgbClr val="FFFF00"/>
                </a:solidFill>
              </a:rPr>
              <a:t>		</a:t>
            </a:r>
            <a:r>
              <a:rPr lang="en-US" sz="2400">
                <a:solidFill>
                  <a:srgbClr val="FFFF00"/>
                </a:solidFill>
              </a:rPr>
              <a:t>Yes				</a:t>
            </a:r>
            <a:r>
              <a:rPr lang="en-US" sz="2400">
                <a:solidFill>
                  <a:srgbClr val="FFFFFF"/>
                </a:solidFill>
              </a:rPr>
              <a:t>No</a:t>
            </a:r>
            <a:r>
              <a:rPr lang="en-US" sz="2400">
                <a:solidFill>
                  <a:srgbClr val="FFFF00"/>
                </a:solidFill>
              </a:rPr>
              <a:t>	</a:t>
            </a:r>
            <a:endParaRPr lang="en-US" sz="1200">
              <a:solidFill>
                <a:srgbClr val="FFFF00"/>
              </a:solidFill>
            </a:endParaRPr>
          </a:p>
        </p:txBody>
      </p:sp>
      <p:sp>
        <p:nvSpPr>
          <p:cNvPr id="307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15367C-360D-4C69-ADBC-DAFDBD6B9E36}" type="slidenum">
              <a:rPr lang="en-US" smtClean="0">
                <a:solidFill>
                  <a:srgbClr val="000000"/>
                </a:solidFill>
              </a:rPr>
              <a:pPr eaLnBrk="1" hangingPunct="1"/>
              <a:t>8</a:t>
            </a:fld>
            <a:endParaRPr lang="en-US" smtClean="0">
              <a:solidFill>
                <a:srgbClr val="000000"/>
              </a:solidFill>
            </a:endParaRPr>
          </a:p>
        </p:txBody>
      </p:sp>
    </p:spTree>
    <p:extLst>
      <p:ext uri="{BB962C8B-B14F-4D97-AF65-F5344CB8AC3E}">
        <p14:creationId xmlns:p14="http://schemas.microsoft.com/office/powerpoint/2010/main" val="18985310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CD1E3DAE-4A9A-4B8A-9272-4EF5FD248072}" type="slidenum">
              <a:rPr lang="en-US">
                <a:solidFill>
                  <a:srgbClr val="000000"/>
                </a:solidFill>
              </a:rPr>
              <a:pPr/>
              <a:t>9</a:t>
            </a:fld>
            <a:endParaRPr lang="en-US">
              <a:solidFill>
                <a:srgbClr val="000000"/>
              </a:solidFill>
            </a:endParaRPr>
          </a:p>
        </p:txBody>
      </p:sp>
      <p:sp>
        <p:nvSpPr>
          <p:cNvPr id="66563" name="Text Box 3"/>
          <p:cNvSpPr txBox="1">
            <a:spLocks noChangeArrowheads="1"/>
          </p:cNvSpPr>
          <p:nvPr/>
        </p:nvSpPr>
        <p:spPr bwMode="auto">
          <a:xfrm>
            <a:off x="31750" y="5775325"/>
            <a:ext cx="9906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dirty="0">
                <a:solidFill>
                  <a:srgbClr val="FFFFFF"/>
                </a:solidFill>
                <a:latin typeface="Arial Unicode MS" pitchFamily="34" charset="-128"/>
              </a:rPr>
              <a:t>There are two anticipated scan modes for the ABI:</a:t>
            </a:r>
          </a:p>
          <a:p>
            <a:pPr eaLnBrk="0" hangingPunct="0"/>
            <a:r>
              <a:rPr lang="en-US" sz="2000" b="1" dirty="0">
                <a:solidFill>
                  <a:srgbClr val="FFFFFF"/>
                </a:solidFill>
                <a:latin typeface="Arial Unicode MS" pitchFamily="34" charset="-128"/>
              </a:rPr>
              <a:t>- Full disk images every 15 minutes + 5 min CONUS images + </a:t>
            </a:r>
            <a:r>
              <a:rPr lang="en-US" sz="2000" b="1" dirty="0" err="1">
                <a:solidFill>
                  <a:srgbClr val="FFFFFF"/>
                </a:solidFill>
                <a:latin typeface="Arial Unicode MS" pitchFamily="34" charset="-128"/>
              </a:rPr>
              <a:t>mesoscale</a:t>
            </a:r>
            <a:r>
              <a:rPr lang="en-US" sz="2000" b="1" dirty="0">
                <a:solidFill>
                  <a:srgbClr val="FFFFFF"/>
                </a:solidFill>
                <a:latin typeface="Arial Unicode MS" pitchFamily="34" charset="-128"/>
              </a:rPr>
              <a:t>. </a:t>
            </a:r>
          </a:p>
          <a:p>
            <a:pPr eaLnBrk="0" hangingPunct="0"/>
            <a:r>
              <a:rPr lang="en-US" sz="2000" b="1" dirty="0">
                <a:solidFill>
                  <a:srgbClr val="FFFFFF"/>
                </a:solidFill>
                <a:latin typeface="Arial Unicode MS" pitchFamily="34" charset="-128"/>
              </a:rPr>
              <a:t> or - Full disk every 5 minutes.</a:t>
            </a:r>
          </a:p>
        </p:txBody>
      </p:sp>
      <p:sp>
        <p:nvSpPr>
          <p:cNvPr id="66564" name="Text Box 4"/>
          <p:cNvSpPr txBox="1">
            <a:spLocks noChangeArrowheads="1"/>
          </p:cNvSpPr>
          <p:nvPr/>
        </p:nvSpPr>
        <p:spPr bwMode="auto">
          <a:xfrm>
            <a:off x="7543800" y="215900"/>
            <a:ext cx="14478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solidFill>
                  <a:srgbClr val="FFFF00"/>
                </a:solidFill>
                <a:latin typeface="Arial Unicode MS" pitchFamily="34" charset="-128"/>
              </a:rPr>
              <a:t>ABI scans about 5 times faster</a:t>
            </a:r>
          </a:p>
          <a:p>
            <a:r>
              <a:rPr lang="en-US" sz="2400">
                <a:solidFill>
                  <a:srgbClr val="FFFF00"/>
                </a:solidFill>
                <a:latin typeface="Arial Unicode MS" pitchFamily="34" charset="-128"/>
              </a:rPr>
              <a:t>than the current GOES imager</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Tree>
    <p:extLst>
      <p:ext uri="{BB962C8B-B14F-4D97-AF65-F5344CB8AC3E}">
        <p14:creationId xmlns:p14="http://schemas.microsoft.com/office/powerpoint/2010/main" val="77927300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6114</TotalTime>
  <Words>1702</Words>
  <Application>Microsoft Office PowerPoint</Application>
  <PresentationFormat>On-screen Show (4:3)</PresentationFormat>
  <Paragraphs>371</Paragraphs>
  <Slides>50</Slides>
  <Notes>15</Notes>
  <HiddenSlides>0</HiddenSlides>
  <MMClips>0</MMClips>
  <ScaleCrop>false</ScaleCrop>
  <HeadingPairs>
    <vt:vector size="4" baseType="variant">
      <vt:variant>
        <vt:lpstr>Theme</vt:lpstr>
      </vt:variant>
      <vt:variant>
        <vt:i4>5</vt:i4>
      </vt:variant>
      <vt:variant>
        <vt:lpstr>Slide Titles</vt:lpstr>
      </vt:variant>
      <vt:variant>
        <vt:i4>50</vt:i4>
      </vt:variant>
    </vt:vector>
  </HeadingPairs>
  <TitlesOfParts>
    <vt:vector size="55" baseType="lpstr">
      <vt:lpstr>1_Default Design</vt:lpstr>
      <vt:lpstr>Office Theme</vt:lpstr>
      <vt:lpstr>4_Office Theme</vt:lpstr>
      <vt:lpstr>2_NOAA</vt:lpstr>
      <vt:lpstr>2_Default Design</vt:lpstr>
      <vt:lpstr>PowerPoint Presentation</vt:lpstr>
      <vt:lpstr>Thanks to…</vt:lpstr>
      <vt:lpstr>Outline</vt:lpstr>
      <vt:lpstr>Outline</vt:lpstr>
      <vt:lpstr>GOES-R Overview</vt:lpstr>
      <vt:lpstr>Decadal lightning data</vt:lpstr>
      <vt:lpstr>GOES-S (East?): Operational 2020</vt:lpstr>
      <vt:lpstr>The Advanced Baseline Imager:</vt:lpstr>
      <vt:lpstr>PowerPoint Presentation</vt:lpstr>
      <vt:lpstr>PowerPoint Presentation</vt:lpstr>
      <vt:lpstr>PowerPoint Presentation</vt:lpstr>
      <vt:lpstr>PowerPoint Presentation</vt:lpstr>
      <vt:lpstr>GOES-14: Sample “5-min” imagery</vt:lpstr>
      <vt:lpstr>GOES-14: Sample “1-min” imagery</vt:lpstr>
      <vt:lpstr>ABI Visible/Near-IR Bands</vt:lpstr>
      <vt:lpstr>ABI IR Bands</vt:lpstr>
      <vt:lpstr>ABI IR Weighting Functions</vt:lpstr>
      <vt:lpstr>Outline</vt:lpstr>
      <vt:lpstr>GOES-R Products</vt:lpstr>
      <vt:lpstr>PowerPoint Presentation</vt:lpstr>
      <vt:lpstr>PowerPoint Presentation</vt:lpstr>
      <vt:lpstr>Meso-scale (all bands)</vt:lpstr>
      <vt:lpstr>CONUS</vt:lpstr>
      <vt:lpstr>Example CMIP Output ABI bands in McIDAS-V</vt:lpstr>
      <vt:lpstr>Full Disk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Transect (Mcidas-V)</vt:lpstr>
      <vt:lpstr>Interactive Scatter plot  and Statistics</vt:lpstr>
      <vt:lpstr>Outline</vt:lpstr>
      <vt:lpstr>Approximate spectral and spatial resolutions of US GOES Imagers</vt:lpstr>
      <vt:lpstr>Summary  </vt:lpstr>
      <vt:lpstr>PowerPoint Presentation</vt:lpstr>
      <vt:lpstr>PowerPoint Presentation</vt:lpstr>
      <vt:lpstr>Acknowledgements</vt:lpstr>
      <vt:lpstr>Progress!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16</cp:revision>
  <dcterms:created xsi:type="dcterms:W3CDTF">2012-04-24T18:37:17Z</dcterms:created>
  <dcterms:modified xsi:type="dcterms:W3CDTF">2012-05-11T20:39:35Z</dcterms:modified>
</cp:coreProperties>
</file>