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277" r:id="rId3"/>
    <p:sldId id="262" r:id="rId4"/>
    <p:sldId id="263" r:id="rId5"/>
    <p:sldId id="278" r:id="rId6"/>
    <p:sldId id="280" r:id="rId7"/>
    <p:sldId id="279" r:id="rId8"/>
    <p:sldId id="258" r:id="rId9"/>
    <p:sldId id="259" r:id="rId10"/>
    <p:sldId id="260" r:id="rId11"/>
    <p:sldId id="281" r:id="rId12"/>
    <p:sldId id="317" r:id="rId13"/>
    <p:sldId id="282" r:id="rId14"/>
    <p:sldId id="300" r:id="rId15"/>
    <p:sldId id="309" r:id="rId16"/>
    <p:sldId id="298" r:id="rId17"/>
    <p:sldId id="284" r:id="rId18"/>
    <p:sldId id="301" r:id="rId19"/>
    <p:sldId id="312" r:id="rId20"/>
    <p:sldId id="313" r:id="rId21"/>
    <p:sldId id="285" r:id="rId22"/>
    <p:sldId id="314" r:id="rId23"/>
    <p:sldId id="286" r:id="rId24"/>
    <p:sldId id="287" r:id="rId25"/>
    <p:sldId id="288" r:id="rId26"/>
    <p:sldId id="292" r:id="rId27"/>
    <p:sldId id="289" r:id="rId28"/>
    <p:sldId id="293" r:id="rId29"/>
    <p:sldId id="294" r:id="rId30"/>
    <p:sldId id="295" r:id="rId31"/>
    <p:sldId id="315" r:id="rId32"/>
    <p:sldId id="290" r:id="rId33"/>
    <p:sldId id="296" r:id="rId34"/>
    <p:sldId id="297" r:id="rId35"/>
    <p:sldId id="310" r:id="rId36"/>
    <p:sldId id="305" r:id="rId37"/>
    <p:sldId id="303" r:id="rId38"/>
    <p:sldId id="304" r:id="rId39"/>
    <p:sldId id="311" r:id="rId40"/>
    <p:sldId id="307" r:id="rId41"/>
    <p:sldId id="306" r:id="rId42"/>
    <p:sldId id="308" r:id="rId43"/>
    <p:sldId id="316"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50" d="100"/>
          <a:sy n="150" d="100"/>
        </p:scale>
        <p:origin x="-1432" y="-1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F1E2D1-D63E-7743-B8BA-13774B6736C3}" type="datetimeFigureOut">
              <a:rPr lang="en-US" smtClean="0"/>
              <a:t>5/6/12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B01BE8-BDBF-424F-B428-BF2865D583C1}" type="slidenum">
              <a:rPr lang="en-US" smtClean="0"/>
              <a:t>‹#›</a:t>
            </a:fld>
            <a:endParaRPr lang="en-US"/>
          </a:p>
        </p:txBody>
      </p:sp>
    </p:spTree>
    <p:extLst>
      <p:ext uri="{BB962C8B-B14F-4D97-AF65-F5344CB8AC3E}">
        <p14:creationId xmlns:p14="http://schemas.microsoft.com/office/powerpoint/2010/main" val="32034283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7D2BCA-388D-3547-B32D-03427A8A623F}" type="slidenum">
              <a:rPr lang="en-US" sz="1200"/>
              <a:pPr eaLnBrk="1" hangingPunct="1"/>
              <a:t>3</a:t>
            </a:fld>
            <a:endParaRPr lang="en-US" sz="1200"/>
          </a:p>
        </p:txBody>
      </p:sp>
      <p:sp>
        <p:nvSpPr>
          <p:cNvPr id="41987" name="Rectangle 2"/>
          <p:cNvSpPr>
            <a:spLocks noGrp="1" noRot="1" noChangeAspect="1" noChangeArrowheads="1"/>
          </p:cNvSpPr>
          <p:nvPr>
            <p:ph type="sldImg"/>
          </p:nvPr>
        </p:nvSpPr>
        <p:spPr bwMode="auto">
          <a:xfrm>
            <a:off x="1146175"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1988"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0078" tIns="45039" rIns="90078" bIns="45039"/>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3DAC8160-EF82-B64B-8515-35D603C0F957}"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D5A168F-5A08-7348-A115-35A580EC8B37}" type="datetimeFigureOut">
              <a:rPr lang="en-US" smtClean="0"/>
              <a:t>5/6/12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3D5A168F-5A08-7348-A115-35A580EC8B37}" type="datetimeFigureOut">
              <a:rPr lang="en-US" smtClean="0"/>
              <a:t>5/6/12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AC8160-EF82-B64B-8515-35D603C0F95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5A168F-5A08-7348-A115-35A580EC8B37}" type="datetimeFigureOut">
              <a:rPr lang="en-US" smtClean="0"/>
              <a:t>5/6/12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C8160-EF82-B64B-8515-35D603C0F95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3D5A168F-5A08-7348-A115-35A580EC8B37}" type="datetimeFigureOut">
              <a:rPr lang="en-US" smtClean="0"/>
              <a:t>5/6/12</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3DAC8160-EF82-B64B-8515-35D603C0F957}"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3D5A168F-5A08-7348-A115-35A580EC8B37}" type="datetimeFigureOut">
              <a:rPr lang="en-US" smtClean="0"/>
              <a:t>5/6/12</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3DAC8160-EF82-B64B-8515-35D603C0F95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3D5A168F-5A08-7348-A115-35A580EC8B37}" type="datetimeFigureOut">
              <a:rPr lang="en-US" smtClean="0"/>
              <a:t>5/6/12</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3DAC8160-EF82-B64B-8515-35D603C0F95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D5A168F-5A08-7348-A115-35A580EC8B37}" type="datetimeFigureOut">
              <a:rPr lang="en-US" smtClean="0"/>
              <a:t>5/6/12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C8160-EF82-B64B-8515-35D603C0F95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D5A168F-5A08-7348-A115-35A580EC8B37}" type="datetimeFigureOut">
              <a:rPr lang="en-US" smtClean="0"/>
              <a:t>5/6/12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C8160-EF82-B64B-8515-35D603C0F95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D5A168F-5A08-7348-A115-35A580EC8B37}" type="datetimeFigureOut">
              <a:rPr lang="en-US" smtClean="0"/>
              <a:t>5/6/12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C8160-EF82-B64B-8515-35D603C0F95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5A168F-5A08-7348-A115-35A580EC8B37}" type="datetimeFigureOut">
              <a:rPr lang="en-US" smtClean="0"/>
              <a:t>5/6/12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C8160-EF82-B64B-8515-35D603C0F95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D5A168F-5A08-7348-A115-35A580EC8B37}" type="datetimeFigureOut">
              <a:rPr lang="en-US" smtClean="0"/>
              <a:t>5/6/12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C8160-EF82-B64B-8515-35D603C0F95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D5A168F-5A08-7348-A115-35A580EC8B37}" type="datetimeFigureOut">
              <a:rPr lang="en-US" smtClean="0"/>
              <a:t>5/6/12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AC8160-EF82-B64B-8515-35D603C0F957}"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D5A168F-5A08-7348-A115-35A580EC8B37}" type="datetimeFigureOut">
              <a:rPr lang="en-US" smtClean="0"/>
              <a:t>5/6/12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C8160-EF82-B64B-8515-35D603C0F957}"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D5A168F-5A08-7348-A115-35A580EC8B37}" type="datetimeFigureOut">
              <a:rPr lang="en-US" smtClean="0"/>
              <a:t>5/6/12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C8160-EF82-B64B-8515-35D603C0F957}"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3D5A168F-5A08-7348-A115-35A580EC8B37}" type="datetimeFigureOut">
              <a:rPr lang="en-US" smtClean="0"/>
              <a:t>5/6/12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C8160-EF82-B64B-8515-35D603C0F957}"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D5A168F-5A08-7348-A115-35A580EC8B37}" type="datetimeFigureOut">
              <a:rPr lang="en-US" smtClean="0"/>
              <a:t>5/6/12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AC8160-EF82-B64B-8515-35D603C0F95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3D5A168F-5A08-7348-A115-35A580EC8B37}" type="datetimeFigureOut">
              <a:rPr lang="en-US" smtClean="0"/>
              <a:t>5/6/12</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3DAC8160-EF82-B64B-8515-35D603C0F95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496857"/>
            <a:ext cx="6762749" cy="1470025"/>
          </a:xfrm>
        </p:spPr>
        <p:txBody>
          <a:bodyPr/>
          <a:lstStyle/>
          <a:p>
            <a:r>
              <a:rPr lang="en-US" dirty="0" smtClean="0"/>
              <a:t>University of Wisconsin SSEC Data Center</a:t>
            </a:r>
            <a:endParaRPr lang="en-US" dirty="0"/>
          </a:p>
        </p:txBody>
      </p:sp>
      <p:sp>
        <p:nvSpPr>
          <p:cNvPr id="3" name="Subtitle 2"/>
          <p:cNvSpPr>
            <a:spLocks noGrp="1"/>
          </p:cNvSpPr>
          <p:nvPr>
            <p:ph type="subTitle" idx="1"/>
          </p:nvPr>
        </p:nvSpPr>
        <p:spPr/>
        <p:txBody>
          <a:bodyPr/>
          <a:lstStyle/>
          <a:p>
            <a:r>
              <a:rPr lang="en-US" dirty="0" smtClean="0"/>
              <a:t>May 7, 2012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799" y="5783303"/>
            <a:ext cx="983297" cy="71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1857" y="5603382"/>
            <a:ext cx="894640" cy="8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536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dirty="0">
                <a:latin typeface="News Gothic MT" charset="0"/>
              </a:rPr>
              <a:t>Outgoing Data</a:t>
            </a:r>
            <a:br>
              <a:rPr lang="en-US" dirty="0">
                <a:latin typeface="News Gothic MT" charset="0"/>
              </a:rPr>
            </a:br>
            <a:r>
              <a:rPr lang="en-US" sz="1100" dirty="0" smtClean="0">
                <a:latin typeface="News Gothic MT" charset="0"/>
              </a:rPr>
              <a:t>February 2012</a:t>
            </a:r>
            <a:endParaRPr lang="en-US" sz="1100" dirty="0">
              <a:latin typeface="News Gothic MT" charset="0"/>
            </a:endParaRPr>
          </a:p>
        </p:txBody>
      </p:sp>
      <p:sp>
        <p:nvSpPr>
          <p:cNvPr id="17410" name="Content Placeholder 2"/>
          <p:cNvSpPr>
            <a:spLocks noGrp="1"/>
          </p:cNvSpPr>
          <p:nvPr>
            <p:ph idx="1"/>
          </p:nvPr>
        </p:nvSpPr>
        <p:spPr/>
        <p:txBody>
          <a:bodyPr/>
          <a:lstStyle/>
          <a:p>
            <a:pPr eaLnBrk="1" hangingPunct="1"/>
            <a:r>
              <a:rPr lang="en-US" dirty="0" smtClean="0">
                <a:latin typeface="News Gothic MT" charset="0"/>
              </a:rPr>
              <a:t>On </a:t>
            </a:r>
            <a:r>
              <a:rPr lang="en-US" dirty="0">
                <a:latin typeface="News Gothic MT" charset="0"/>
              </a:rPr>
              <a:t>average over 1 million ADDE transactions per day </a:t>
            </a:r>
          </a:p>
          <a:p>
            <a:pPr eaLnBrk="1" hangingPunct="1"/>
            <a:r>
              <a:rPr lang="en-US" dirty="0">
                <a:latin typeface="News Gothic MT" charset="0"/>
              </a:rPr>
              <a:t>Over 1 TB data distributed per day </a:t>
            </a:r>
          </a:p>
          <a:p>
            <a:pPr eaLnBrk="1" hangingPunct="1"/>
            <a:endParaRPr lang="en-US" dirty="0">
              <a:latin typeface="News Gothic MT" charset="0"/>
            </a:endParaRPr>
          </a:p>
        </p:txBody>
      </p:sp>
    </p:spTree>
    <p:extLst>
      <p:ext uri="{BB962C8B-B14F-4D97-AF65-F5344CB8AC3E}">
        <p14:creationId xmlns:p14="http://schemas.microsoft.com/office/powerpoint/2010/main" val="900079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000" dirty="0">
                <a:solidFill>
                  <a:srgbClr val="000000"/>
                </a:solidFill>
                <a:latin typeface="Candara"/>
                <a:ea typeface="ＭＳ Ｐゴシック"/>
                <a:cs typeface="Times New Roman"/>
              </a:rPr>
              <a:t>The SSEC Data Center receives data from 9 different geostationary satellites and 10 different polar orbiting satellites.  Most data are available in near real-time via ADDE.  Other methods of data access are available upon request. </a:t>
            </a:r>
          </a:p>
          <a:p>
            <a:pPr marL="0" indent="0">
              <a:buNone/>
            </a:pPr>
            <a:endParaRPr lang="en-US" dirty="0"/>
          </a:p>
        </p:txBody>
      </p:sp>
      <p:sp>
        <p:nvSpPr>
          <p:cNvPr id="4" name="Text Box 68"/>
          <p:cNvSpPr txBox="1">
            <a:spLocks noChangeArrowheads="1"/>
          </p:cNvSpPr>
          <p:nvPr/>
        </p:nvSpPr>
        <p:spPr bwMode="auto">
          <a:xfrm>
            <a:off x="6023374" y="3198142"/>
            <a:ext cx="2331013" cy="200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 uri="{C572A759-6A51-4108-AA02-DFA0A04FC94B}">
              <ma14:wrappingTextBoxFlag xmlns:ma14="http://schemas.microsoft.com/office/mac/drawingml/2011/main" val="1"/>
            </a:ext>
          </a:extLst>
        </p:spPr>
        <p:txBody>
          <a:bodyPr rot="0" vert="horz" wrap="square" lIns="91440" tIns="0" rIns="91440" bIns="0" anchor="t" anchorCtr="0" upright="1">
            <a:noAutofit/>
          </a:bodyPr>
          <a:lstStyle/>
          <a:p>
            <a:pPr marR="0" lvl="0">
              <a:lnSpc>
                <a:spcPct val="200000"/>
              </a:lnSpc>
              <a:spcBef>
                <a:spcPts val="0"/>
              </a:spcBef>
              <a:spcAft>
                <a:spcPts val="900"/>
              </a:spcAft>
              <a:buClr>
                <a:srgbClr val="7C9BA5"/>
              </a:buClr>
            </a:pPr>
            <a:r>
              <a:rPr lang="en-US" sz="1100" b="1" u="sng" dirty="0" smtClean="0">
                <a:solidFill>
                  <a:srgbClr val="000000"/>
                </a:solidFill>
                <a:effectLst/>
                <a:latin typeface="Candara"/>
                <a:ea typeface="ＭＳ Ｐゴシック"/>
                <a:cs typeface="Times New Roman"/>
              </a:rPr>
              <a:t>NOAAPORT</a:t>
            </a:r>
            <a:r>
              <a:rPr lang="en-US" sz="1100" b="1" u="sng" dirty="0">
                <a:solidFill>
                  <a:srgbClr val="000000"/>
                </a:solidFill>
                <a:effectLst/>
                <a:latin typeface="Candara"/>
                <a:ea typeface="ＭＳ Ｐゴシック"/>
                <a:cs typeface="Times New Roman"/>
              </a:rPr>
              <a:t>/Conventional Data</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Model Output (GFS, </a:t>
            </a:r>
            <a:r>
              <a:rPr lang="en-US" sz="1100" dirty="0" smtClean="0">
                <a:solidFill>
                  <a:srgbClr val="000000"/>
                </a:solidFill>
                <a:effectLst/>
                <a:latin typeface="Candara"/>
                <a:ea typeface="ＭＳ Ｐゴシック"/>
                <a:cs typeface="Times New Roman"/>
              </a:rPr>
              <a:t>RAP, </a:t>
            </a:r>
            <a:r>
              <a:rPr lang="en-US" sz="1100" dirty="0" err="1">
                <a:solidFill>
                  <a:srgbClr val="000000"/>
                </a:solidFill>
                <a:effectLst/>
                <a:latin typeface="Candara"/>
                <a:ea typeface="ＭＳ Ｐゴシック"/>
                <a:cs typeface="Times New Roman"/>
              </a:rPr>
              <a:t>etc</a:t>
            </a:r>
            <a:r>
              <a:rPr lang="en-US" sz="1100" dirty="0">
                <a:solidFill>
                  <a:srgbClr val="000000"/>
                </a:solidFill>
                <a:effectLst/>
                <a:latin typeface="Candara"/>
                <a:ea typeface="ＭＳ Ｐゴシック"/>
                <a:cs typeface="Times New Roman"/>
              </a:rPr>
              <a:t>)</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NEXRAD</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NWS Text output</a:t>
            </a:r>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p:txBody>
      </p:sp>
      <p:sp>
        <p:nvSpPr>
          <p:cNvPr id="5" name="Text Box 68"/>
          <p:cNvSpPr txBox="1">
            <a:spLocks noGrp="1" noChangeArrowheads="1"/>
          </p:cNvSpPr>
          <p:nvPr>
            <p:ph type="title"/>
          </p:nvPr>
        </p:nvSpPr>
        <p:spPr bwMode="auto">
          <a:xfrm>
            <a:off x="578112" y="3198142"/>
            <a:ext cx="2333719" cy="28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 uri="{C572A759-6A51-4108-AA02-DFA0A04FC94B}">
              <ma14:wrappingTextBoxFlag xmlns:ma14="http://schemas.microsoft.com/office/mac/drawingml/2011/main" val="1"/>
            </a:ext>
          </a:extLst>
        </p:spPr>
        <p:txBody>
          <a:bodyPr rot="0" vert="horz" wrap="square" lIns="91440" tIns="0" rIns="91440" bIns="0" anchor="t" anchorCtr="0" upright="1">
            <a:noAutofit/>
          </a:bodyPr>
          <a:lstStyle/>
          <a:p>
            <a:pPr marR="0" lvl="0">
              <a:lnSpc>
                <a:spcPct val="200000"/>
              </a:lnSpc>
              <a:spcBef>
                <a:spcPts val="0"/>
              </a:spcBef>
              <a:spcAft>
                <a:spcPts val="900"/>
              </a:spcAft>
              <a:buClr>
                <a:srgbClr val="7C9BA5"/>
              </a:buClr>
            </a:pPr>
            <a:r>
              <a:rPr lang="en-US" sz="1100" b="1" u="sng" dirty="0" smtClean="0">
                <a:solidFill>
                  <a:srgbClr val="000000"/>
                </a:solidFill>
                <a:effectLst/>
                <a:latin typeface="Candara"/>
                <a:ea typeface="ＭＳ Ｐゴシック"/>
                <a:cs typeface="Times New Roman"/>
              </a:rPr>
              <a:t>Geostationary </a:t>
            </a:r>
            <a:r>
              <a:rPr lang="en-US" sz="1100" b="1" u="sng" dirty="0">
                <a:solidFill>
                  <a:srgbClr val="000000"/>
                </a:solidFill>
                <a:effectLst/>
                <a:latin typeface="Candara"/>
                <a:ea typeface="ＭＳ Ｐゴシック"/>
                <a:cs typeface="Times New Roman"/>
              </a:rPr>
              <a:t>Satellites</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GOES East/West/ S. America</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FY-2</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MTSAT</a:t>
            </a:r>
          </a:p>
          <a:p>
            <a:pPr marL="342900" marR="0" lvl="0" indent="-342900">
              <a:lnSpc>
                <a:spcPct val="200000"/>
              </a:lnSpc>
              <a:spcBef>
                <a:spcPts val="0"/>
              </a:spcBef>
              <a:spcAft>
                <a:spcPts val="900"/>
              </a:spcAft>
              <a:buClr>
                <a:srgbClr val="7C9BA5"/>
              </a:buClr>
              <a:buFont typeface="Wingdings 2"/>
              <a:buChar char=""/>
            </a:pPr>
            <a:r>
              <a:rPr lang="en-US" sz="1100" dirty="0" err="1" smtClean="0">
                <a:solidFill>
                  <a:srgbClr val="000000"/>
                </a:solidFill>
                <a:effectLst/>
                <a:latin typeface="Candara"/>
                <a:ea typeface="ＭＳ Ｐゴシック"/>
                <a:cs typeface="Times New Roman"/>
              </a:rPr>
              <a:t>Kalpana</a:t>
            </a:r>
            <a:endParaRPr lang="en-US" sz="1100" dirty="0">
              <a:solidFill>
                <a:srgbClr val="000000"/>
              </a:solidFill>
              <a:effectLst/>
              <a:latin typeface="Candara"/>
              <a:ea typeface="ＭＳ Ｐゴシック"/>
              <a:cs typeface="Times New Roman"/>
            </a:endParaRPr>
          </a:p>
          <a:p>
            <a:pPr marL="342900" marR="0" lvl="0" indent="-342900">
              <a:lnSpc>
                <a:spcPct val="200000"/>
              </a:lnSpc>
              <a:spcBef>
                <a:spcPts val="0"/>
              </a:spcBef>
              <a:spcAft>
                <a:spcPts val="900"/>
              </a:spcAft>
              <a:buClr>
                <a:srgbClr val="7C9BA5"/>
              </a:buClr>
              <a:buFont typeface="Wingdings 2"/>
              <a:buChar char=""/>
            </a:pPr>
            <a:r>
              <a:rPr lang="en-US" sz="1100" dirty="0" err="1">
                <a:solidFill>
                  <a:srgbClr val="000000"/>
                </a:solidFill>
                <a:effectLst/>
                <a:latin typeface="Candara"/>
                <a:ea typeface="ＭＳ Ｐゴシック"/>
                <a:cs typeface="Times New Roman"/>
              </a:rPr>
              <a:t>Meteosat</a:t>
            </a:r>
            <a:r>
              <a:rPr lang="en-US" sz="1100" dirty="0">
                <a:solidFill>
                  <a:srgbClr val="000000"/>
                </a:solidFill>
                <a:effectLst/>
                <a:latin typeface="Candara"/>
                <a:ea typeface="ＭＳ Ｐゴシック"/>
                <a:cs typeface="Times New Roman"/>
              </a:rPr>
              <a:t> </a:t>
            </a:r>
            <a:r>
              <a:rPr lang="en-US" sz="1100" i="1" dirty="0">
                <a:solidFill>
                  <a:srgbClr val="000000"/>
                </a:solidFill>
                <a:effectLst/>
                <a:latin typeface="Candara"/>
                <a:ea typeface="ＭＳ Ｐゴシック"/>
                <a:cs typeface="Times New Roman"/>
              </a:rPr>
              <a:t>(access restricted</a:t>
            </a:r>
            <a:r>
              <a:rPr lang="en-US" sz="1100" i="1" dirty="0" smtClean="0">
                <a:solidFill>
                  <a:srgbClr val="000000"/>
                </a:solidFill>
                <a:effectLst/>
                <a:latin typeface="Candara"/>
                <a:ea typeface="ＭＳ Ｐゴシック"/>
                <a:cs typeface="Times New Roman"/>
              </a:rPr>
              <a:t>)</a:t>
            </a:r>
            <a:endParaRPr lang="en-US" sz="1100" dirty="0">
              <a:solidFill>
                <a:srgbClr val="000000"/>
              </a:solidFill>
              <a:effectLst/>
              <a:latin typeface="Candara"/>
              <a:ea typeface="ＭＳ Ｐゴシック"/>
              <a:cs typeface="Times New Roman"/>
            </a:endParaRPr>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p:txBody>
      </p:sp>
      <p:sp>
        <p:nvSpPr>
          <p:cNvPr id="6" name="Text Box 68"/>
          <p:cNvSpPr txBox="1">
            <a:spLocks noChangeArrowheads="1"/>
          </p:cNvSpPr>
          <p:nvPr/>
        </p:nvSpPr>
        <p:spPr bwMode="auto">
          <a:xfrm>
            <a:off x="3453927" y="3198142"/>
            <a:ext cx="2214850" cy="278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 uri="{C572A759-6A51-4108-AA02-DFA0A04FC94B}">
              <ma14:wrappingTextBoxFlag xmlns:ma14="http://schemas.microsoft.com/office/mac/drawingml/2011/main" val="1"/>
            </a:ext>
          </a:extLst>
        </p:spPr>
        <p:txBody>
          <a:bodyPr rot="0" vert="horz" wrap="square" lIns="91440" tIns="0" rIns="91440" bIns="0" anchor="t" anchorCtr="0" upright="1">
            <a:noAutofit/>
          </a:bodyPr>
          <a:lstStyle/>
          <a:p>
            <a:pPr marR="0" lvl="0">
              <a:lnSpc>
                <a:spcPct val="200000"/>
              </a:lnSpc>
              <a:spcBef>
                <a:spcPts val="0"/>
              </a:spcBef>
              <a:spcAft>
                <a:spcPts val="900"/>
              </a:spcAft>
              <a:buClr>
                <a:srgbClr val="7C9BA5"/>
              </a:buClr>
            </a:pPr>
            <a:r>
              <a:rPr lang="en-US" sz="1100" b="1" u="sng" dirty="0" smtClean="0">
                <a:solidFill>
                  <a:srgbClr val="000000"/>
                </a:solidFill>
                <a:effectLst/>
                <a:latin typeface="Candara"/>
                <a:ea typeface="ＭＳ Ｐゴシック"/>
                <a:cs typeface="Times New Roman"/>
              </a:rPr>
              <a:t>Polar </a:t>
            </a:r>
            <a:r>
              <a:rPr lang="en-US" sz="1100" b="1" u="sng" dirty="0">
                <a:solidFill>
                  <a:srgbClr val="000000"/>
                </a:solidFill>
                <a:effectLst/>
                <a:latin typeface="Candara"/>
                <a:ea typeface="ＭＳ Ｐゴシック"/>
                <a:cs typeface="Times New Roman"/>
              </a:rPr>
              <a:t>Satellites</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NOAA AVHRR</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NPP</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METOP</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EOS (AQUA/TERRA)</a:t>
            </a:r>
          </a:p>
          <a:p>
            <a:pPr marL="342900" marR="0" lvl="0" indent="-342900">
              <a:lnSpc>
                <a:spcPct val="200000"/>
              </a:lnSpc>
              <a:spcBef>
                <a:spcPts val="0"/>
              </a:spcBef>
              <a:spcAft>
                <a:spcPts val="900"/>
              </a:spcAft>
              <a:buClr>
                <a:srgbClr val="7C9BA5"/>
              </a:buClr>
              <a:buFont typeface="Wingdings 2"/>
              <a:buChar char=""/>
            </a:pPr>
            <a:r>
              <a:rPr lang="en-US" sz="1100" dirty="0">
                <a:solidFill>
                  <a:srgbClr val="000000"/>
                </a:solidFill>
                <a:effectLst/>
                <a:latin typeface="Candara"/>
                <a:ea typeface="ＭＳ Ｐゴシック"/>
                <a:cs typeface="Times New Roman"/>
              </a:rPr>
              <a:t>FY1,FY3</a:t>
            </a:r>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p:txBody>
      </p:sp>
      <p:sp>
        <p:nvSpPr>
          <p:cNvPr id="7" name="Text Box 68"/>
          <p:cNvSpPr txBox="1">
            <a:spLocks noChangeArrowheads="1"/>
          </p:cNvSpPr>
          <p:nvPr/>
        </p:nvSpPr>
        <p:spPr bwMode="auto">
          <a:xfrm>
            <a:off x="779463" y="438917"/>
            <a:ext cx="7328746" cy="110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 uri="{C572A759-6A51-4108-AA02-DFA0A04FC94B}">
              <ma14:wrappingTextBoxFlag xmlns:ma14="http://schemas.microsoft.com/office/mac/drawingml/2011/main" val="1"/>
            </a:ext>
          </a:extLst>
        </p:spPr>
        <p:txBody>
          <a:bodyPr rot="0" vert="horz" wrap="square" lIns="91440" tIns="0" rIns="91440" bIns="0" anchor="t" anchorCtr="0" upright="1">
            <a:noAutofit/>
          </a:bodyPr>
          <a:lstStyle/>
          <a:p>
            <a:pPr marR="0" lvl="0">
              <a:lnSpc>
                <a:spcPct val="200000"/>
              </a:lnSpc>
              <a:spcBef>
                <a:spcPts val="0"/>
              </a:spcBef>
              <a:spcAft>
                <a:spcPts val="900"/>
              </a:spcAft>
              <a:buClr>
                <a:srgbClr val="7C9BA5"/>
              </a:buClr>
            </a:pPr>
            <a:r>
              <a:rPr lang="en-US" sz="3200" b="1" dirty="0" smtClean="0">
                <a:solidFill>
                  <a:srgbClr val="000000"/>
                </a:solidFill>
                <a:effectLst/>
                <a:latin typeface="Candara"/>
                <a:ea typeface="ＭＳ Ｐゴシック"/>
                <a:cs typeface="Times New Roman"/>
              </a:rPr>
              <a:t>Real-time Data</a:t>
            </a:r>
            <a:endParaRPr lang="en-US" sz="3200" b="1" dirty="0">
              <a:solidFill>
                <a:srgbClr val="000000"/>
              </a:solidFill>
              <a:effectLst/>
              <a:latin typeface="Candara"/>
              <a:ea typeface="ＭＳ Ｐゴシック"/>
              <a:cs typeface="Times New Roman"/>
            </a:endParaRPr>
          </a:p>
          <a:p>
            <a:pPr marL="342900" marR="0" lvl="0" indent="-342900">
              <a:lnSpc>
                <a:spcPct val="200000"/>
              </a:lnSpc>
              <a:spcBef>
                <a:spcPts val="0"/>
              </a:spcBef>
              <a:spcAft>
                <a:spcPts val="900"/>
              </a:spcAft>
              <a:buClr>
                <a:srgbClr val="7C9BA5"/>
              </a:buClr>
              <a:buFont typeface="Wingdings 2"/>
              <a:buChar char=""/>
            </a:pPr>
            <a:endParaRPr lang="en-US" sz="900" dirty="0">
              <a:solidFill>
                <a:srgbClr val="000000"/>
              </a:solidFill>
              <a:effectLst/>
              <a:latin typeface="Candara"/>
              <a:ea typeface="ＭＳ Ｐゴシック"/>
              <a:cs typeface="Times New Roman"/>
            </a:endParaRPr>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p:txBody>
      </p:sp>
      <p:pic>
        <p:nvPicPr>
          <p:cNvPr id="8" name="Picture 7" descr="compos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8603" y="282903"/>
            <a:ext cx="3097796" cy="1545897"/>
          </a:xfrm>
          <a:prstGeom prst="rect">
            <a:avLst/>
          </a:prstGeom>
          <a:effectLst>
            <a:softEdge rad="76200"/>
          </a:effectLst>
        </p:spPr>
      </p:pic>
    </p:spTree>
    <p:extLst>
      <p:ext uri="{BB962C8B-B14F-4D97-AF65-F5344CB8AC3E}">
        <p14:creationId xmlns:p14="http://schemas.microsoft.com/office/powerpoint/2010/main" val="29943273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News Gothic MT" charset="0"/>
                <a:ea typeface="ＭＳ Ｐゴシック" charset="0"/>
                <a:cs typeface="ＭＳ Ｐゴシック" charset="0"/>
              </a:rPr>
              <a:t>Current Real-Time Satellite Data </a:t>
            </a:r>
            <a:r>
              <a:rPr lang="en-US" dirty="0" smtClean="0">
                <a:latin typeface="News Gothic MT" charset="0"/>
                <a:ea typeface="ＭＳ Ｐゴシック" charset="0"/>
                <a:cs typeface="ＭＳ Ｐゴシック" charset="0"/>
              </a:rPr>
              <a:t>availability (ADDE and/or ftp)</a:t>
            </a:r>
            <a:endParaRPr lang="en-US" dirty="0">
              <a:latin typeface="News Gothic MT" charset="0"/>
              <a:ea typeface="ＭＳ Ｐゴシック" charset="0"/>
              <a:cs typeface="ＭＳ Ｐゴシック"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3975948"/>
              </p:ext>
            </p:extLst>
          </p:nvPr>
        </p:nvGraphicFramePr>
        <p:xfrm>
          <a:off x="364066" y="1425575"/>
          <a:ext cx="8432799" cy="4509135"/>
        </p:xfrm>
        <a:graphic>
          <a:graphicData uri="http://schemas.openxmlformats.org/drawingml/2006/table">
            <a:tbl>
              <a:tblPr/>
              <a:tblGrid>
                <a:gridCol w="1011319"/>
                <a:gridCol w="181499"/>
                <a:gridCol w="451827"/>
                <a:gridCol w="871087"/>
                <a:gridCol w="305938"/>
                <a:gridCol w="645741"/>
                <a:gridCol w="186211"/>
                <a:gridCol w="609863"/>
                <a:gridCol w="257716"/>
                <a:gridCol w="416480"/>
                <a:gridCol w="565653"/>
                <a:gridCol w="479748"/>
                <a:gridCol w="290719"/>
                <a:gridCol w="525854"/>
                <a:gridCol w="345078"/>
                <a:gridCol w="471494"/>
                <a:gridCol w="816572"/>
              </a:tblGrid>
              <a:tr h="371475">
                <a:tc gridSpan="1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News Gothic MT" charset="0"/>
                          <a:ea typeface="ＭＳ Ｐゴシック" charset="0"/>
                          <a:cs typeface="ＭＳ Ｐゴシック" charset="0"/>
                        </a:rPr>
                        <a:t>Geostationary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rPr>
                        <a:t>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rPr>
                        <a:t>Eumetsat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rPr>
                        <a:t>Japan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rPr>
                        <a:t>India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rPr>
                        <a:t>China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Dataset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Delay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Dataset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Delay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Dataset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Delay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Dataset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Delay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Dataset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Delay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News Gothic MT" charset="0"/>
                          <a:ea typeface="ＭＳ Ｐゴシック" charset="0"/>
                          <a:cs typeface="ＭＳ Ｐゴシック" charset="0"/>
                        </a:rPr>
                        <a:t>GOES-</a:t>
                      </a:r>
                      <a:r>
                        <a:rPr kumimoji="0" lang="en-US" sz="800" b="0" i="0" u="none" strike="noStrike" cap="none" normalizeH="0" baseline="0" dirty="0" smtClean="0">
                          <a:ln>
                            <a:noFill/>
                          </a:ln>
                          <a:solidFill>
                            <a:srgbClr val="000000"/>
                          </a:solidFill>
                          <a:effectLst/>
                          <a:latin typeface="News Gothic MT" charset="0"/>
                          <a:ea typeface="ＭＳ Ｐゴシック" charset="0"/>
                          <a:cs typeface="ＭＳ Ｐゴシック" charset="0"/>
                        </a:rPr>
                        <a:t>15 </a:t>
                      </a:r>
                      <a:r>
                        <a:rPr kumimoji="0" lang="en-US" sz="800" b="0" i="0" u="none" strike="noStrike" cap="none" normalizeH="0" baseline="0" dirty="0">
                          <a:ln>
                            <a:noFill/>
                          </a:ln>
                          <a:solidFill>
                            <a:srgbClr val="000000"/>
                          </a:solidFill>
                          <a:effectLst/>
                          <a:latin typeface="News Gothic MT" charset="0"/>
                          <a:ea typeface="ＭＳ Ｐゴシック" charset="0"/>
                          <a:cs typeface="ＭＳ Ｐゴシック" charset="0"/>
                        </a:rPr>
                        <a:t>(WEST)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News Gothic MT" charset="0"/>
                          <a:ea typeface="ＭＳ Ｐゴシック" charset="0"/>
                          <a:cs typeface="ＭＳ Ｐゴシック" charset="0"/>
                        </a:rPr>
                        <a:t>GOES-13 (EAST)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News Gothic MT" charset="0"/>
                          <a:ea typeface="ＭＳ Ｐゴシック" charset="0"/>
                          <a:cs typeface="ＭＳ Ｐゴシック" charset="0"/>
                        </a:rPr>
                        <a:t>GOES-12 (SA)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News Gothic MT" charset="0"/>
                          <a:ea typeface="ＭＳ Ｐゴシック" charset="0"/>
                          <a:cs typeface="ＭＳ Ｐゴシック" charset="0"/>
                        </a:rPr>
                        <a:t>&lt; 5 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News Gothic MT" charset="0"/>
                          <a:ea typeface="ＭＳ Ｐゴシック" charset="0"/>
                          <a:cs typeface="ＭＳ Ｐゴシック" charset="0"/>
                        </a:rPr>
                        <a:t>Meteosat-9 (Prime)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News Gothic MT" charset="0"/>
                          <a:ea typeface="ＭＳ Ｐゴシック" charset="0"/>
                          <a:cs typeface="ＭＳ Ｐゴシック" charset="0"/>
                        </a:rPr>
                        <a:t>Meteosat-7 (IODC)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News Gothic MT" charset="0"/>
                          <a:ea typeface="ＭＳ Ｐゴシック" charset="0"/>
                          <a:cs typeface="ＭＳ Ｐゴシック" charset="0"/>
                        </a:rPr>
                        <a:t>&lt;15 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News Gothic MT" charset="0"/>
                          <a:ea typeface="ＭＳ Ｐゴシック" charset="0"/>
                          <a:cs typeface="ＭＳ Ｐゴシック" charset="0"/>
                        </a:rPr>
                        <a:t>MTSAT</a:t>
                      </a:r>
                      <a:r>
                        <a:rPr kumimoji="0" lang="en-US" sz="700" b="0" i="0" u="none" strike="noStrike" cap="none" normalizeH="0" baseline="0" dirty="0" smtClean="0">
                          <a:ln>
                            <a:noFill/>
                          </a:ln>
                          <a:solidFill>
                            <a:srgbClr val="000000"/>
                          </a:solidFill>
                          <a:effectLst/>
                          <a:latin typeface="News Gothic MT" charset="0"/>
                          <a:ea typeface="ＭＳ Ｐゴシック" charset="0"/>
                          <a:cs typeface="ＭＳ Ｐゴシック" charset="0"/>
                        </a:rPr>
                        <a:t>-2</a:t>
                      </a:r>
                      <a:endParaRPr kumimoji="0" lang="en-US" sz="700" b="0" i="0" u="none" strike="noStrike" cap="none" normalizeH="0" baseline="0" dirty="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News Gothic MT" charset="0"/>
                          <a:ea typeface="ＭＳ Ｐゴシック" charset="0"/>
                          <a:cs typeface="ＭＳ Ｐゴシック" charset="0"/>
                        </a:rPr>
                        <a:t>&lt;5 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News Gothic MT" charset="0"/>
                          <a:ea typeface="ＭＳ Ｐゴシック" charset="0"/>
                          <a:cs typeface="ＭＳ Ｐゴシック" charset="0"/>
                        </a:rPr>
                        <a:t>Kalpana1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News Gothic MT" charset="0"/>
                          <a:ea typeface="ＭＳ Ｐゴシック" charset="0"/>
                          <a:cs typeface="ＭＳ Ｐゴシック" charset="0"/>
                        </a:rPr>
                        <a:t>.75 –</a:t>
                      </a:r>
                      <a:endParaRPr kumimoji="0" lang="en-US" sz="1200" b="0" i="0" u="none" strike="noStrike" cap="none" normalizeH="0" baseline="0" dirty="0">
                        <a:ln>
                          <a:noFill/>
                        </a:ln>
                        <a:solidFill>
                          <a:srgbClr val="000000"/>
                        </a:solidFill>
                        <a:effectLst/>
                        <a:latin typeface="News Gothic MT"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News Gothic MT" charset="0"/>
                          <a:ea typeface="ＭＳ Ｐゴシック" charset="0"/>
                          <a:cs typeface="ＭＳ Ｐゴシック" charset="0"/>
                        </a:rPr>
                        <a:t>2+ </a:t>
                      </a:r>
                      <a:r>
                        <a:rPr kumimoji="0" lang="en-US" sz="1200" b="0" i="0" u="none" strike="noStrike" cap="none" normalizeH="0" baseline="0" dirty="0">
                          <a:ln>
                            <a:noFill/>
                          </a:ln>
                          <a:solidFill>
                            <a:srgbClr val="000000"/>
                          </a:solidFill>
                          <a:effectLst/>
                          <a:latin typeface="News Gothic MT" charset="0"/>
                          <a:ea typeface="ＭＳ Ｐゴシック" charset="0"/>
                          <a:cs typeface="ＭＳ Ｐゴシック" charset="0"/>
                        </a:rPr>
                        <a:t>hours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News Gothic MT" charset="0"/>
                          <a:ea typeface="ＭＳ Ｐゴシック" charset="0"/>
                          <a:cs typeface="ＭＳ Ｐゴシック" charset="0"/>
                        </a:rPr>
                        <a:t>FY-</a:t>
                      </a:r>
                      <a:r>
                        <a:rPr kumimoji="0" lang="en-US" sz="800" b="0" i="0" u="none" strike="noStrike" cap="none" normalizeH="0" baseline="0" dirty="0" smtClean="0">
                          <a:ln>
                            <a:noFill/>
                          </a:ln>
                          <a:solidFill>
                            <a:srgbClr val="000000"/>
                          </a:solidFill>
                          <a:effectLst/>
                          <a:latin typeface="News Gothic MT" charset="0"/>
                          <a:ea typeface="ＭＳ Ｐゴシック" charset="0"/>
                          <a:cs typeface="ＭＳ Ｐゴシック" charset="0"/>
                        </a:rPr>
                        <a:t>2D</a:t>
                      </a:r>
                      <a:endParaRPr kumimoji="0" lang="en-US" sz="800" b="0" i="0" u="none" strike="noStrike" cap="none" normalizeH="0" baseline="0" dirty="0">
                        <a:ln>
                          <a:noFill/>
                        </a:ln>
                        <a:solidFill>
                          <a:srgbClr val="000000"/>
                        </a:solidFill>
                        <a:effectLst/>
                        <a:latin typeface="News Gothic MT"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News Gothic MT" charset="0"/>
                          <a:ea typeface="ＭＳ Ｐゴシック" charset="0"/>
                          <a:cs typeface="ＭＳ Ｐゴシック" charset="0"/>
                        </a:rPr>
                        <a:t>FY-2E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News Gothic MT" charset="0"/>
                          <a:ea typeface="ＭＳ Ｐゴシック" charset="0"/>
                          <a:cs typeface="ＭＳ Ｐゴシック" charset="0"/>
                        </a:rPr>
                        <a:t>15-30 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r>
              <a:tr h="371475">
                <a:tc gridSpan="1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News Gothic MT" charset="0"/>
                          <a:ea typeface="ＭＳ Ｐゴシック" charset="0"/>
                          <a:cs typeface="ＭＳ Ｐゴシック" charset="0"/>
                        </a:rPr>
                        <a:t>Polar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News Gothic MT" charset="0"/>
                          <a:ea typeface="ＭＳ Ｐゴシック" charset="0"/>
                          <a:cs typeface="ＭＳ Ｐゴシック" charset="0"/>
                        </a:rPr>
                        <a:t>NOAA POES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News Gothic MT" charset="0"/>
                          <a:ea typeface="ＭＳ Ｐゴシック" charset="0"/>
                          <a:cs typeface="ＭＳ Ｐゴシック" charset="0"/>
                        </a:rPr>
                        <a:t>(Wallops and Gilmore Creek DOMSAT Relays, and DDS)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News Gothic MT" charset="0"/>
                          <a:ea typeface="ＭＳ Ｐゴシック" charset="0"/>
                          <a:cs typeface="ＭＳ Ｐゴシック" charset="0"/>
                        </a:rPr>
                        <a:t>EOS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News Gothic MT" charset="0"/>
                          <a:ea typeface="ＭＳ Ｐゴシック" charset="0"/>
                          <a:cs typeface="ＭＳ Ｐゴシック" charset="0"/>
                        </a:rPr>
                        <a:t>Suomi</a:t>
                      </a:r>
                      <a:r>
                        <a:rPr kumimoji="0" lang="en-US" sz="1800" b="0" i="0" u="none" strike="noStrike" cap="none" normalizeH="0" baseline="0" dirty="0" smtClean="0">
                          <a:ln>
                            <a:noFill/>
                          </a:ln>
                          <a:solidFill>
                            <a:srgbClr val="000000"/>
                          </a:solidFill>
                          <a:effectLst/>
                          <a:latin typeface="News Gothic MT" charset="0"/>
                          <a:ea typeface="ＭＳ Ｐゴシック" charset="0"/>
                          <a:cs typeface="ＭＳ Ｐゴシック" charset="0"/>
                        </a:rPr>
                        <a:t> NPP</a:t>
                      </a:r>
                      <a:endParaRPr kumimoji="0" lang="en-US" sz="1800" b="0" i="0" u="none" strike="noStrike" cap="none" normalizeH="0" baseline="0" dirty="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lang="en-US" dirty="0" smtClean="0"/>
                        <a:t>Other</a:t>
                      </a:r>
                      <a:endParaRPr lang="en-US" dirty="0"/>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rPr>
                        <a:t>Dataset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News Gothic MT" charset="0"/>
                          <a:ea typeface="ＭＳ Ｐゴシック" charset="0"/>
                          <a:cs typeface="ＭＳ Ｐゴシック" charset="0"/>
                        </a:rPr>
                        <a:t>Delay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News Gothic MT" charset="0"/>
                          <a:ea typeface="ＭＳ Ｐゴシック" charset="0"/>
                          <a:cs typeface="ＭＳ Ｐゴシック" charset="0"/>
                        </a:rPr>
                        <a:t>Dataset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News Gothic MT" charset="0"/>
                          <a:ea typeface="ＭＳ Ｐゴシック" charset="0"/>
                          <a:cs typeface="ＭＳ Ｐゴシック" charset="0"/>
                        </a:rPr>
                        <a:t>Delay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News Gothic MT" charset="0"/>
                          <a:ea typeface="ＭＳ Ｐゴシック" charset="0"/>
                          <a:cs typeface="ＭＳ Ｐゴシック" charset="0"/>
                        </a:rPr>
                        <a:t>Dataset</a:t>
                      </a:r>
                      <a:endParaRPr kumimoji="0" lang="en-US" sz="1600" b="0" i="0" u="none" strike="noStrike" cap="none" normalizeH="0" baseline="0" dirty="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2">
                  <a:txBody>
                    <a:bodyPr/>
                    <a:lstStyle/>
                    <a:p>
                      <a:endParaRPr lang="en-US" dirty="0"/>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dirty="0"/>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News Gothic MT" charset="0"/>
                          <a:ea typeface="ＭＳ Ｐゴシック" charset="0"/>
                          <a:cs typeface="ＭＳ Ｐゴシック" charset="0"/>
                        </a:rPr>
                        <a:t>Dataset</a:t>
                      </a:r>
                      <a:r>
                        <a:rPr kumimoji="0" lang="en-US" sz="1800" b="0" i="0" u="none" strike="noStrike" cap="none" normalizeH="0" baseline="0" dirty="0">
                          <a:ln>
                            <a:noFill/>
                          </a:ln>
                          <a:solidFill>
                            <a:srgbClr val="000000"/>
                          </a:solidFill>
                          <a:effectLst/>
                          <a:latin typeface="News Gothic MT" charset="0"/>
                          <a:ea typeface="ＭＳ Ｐゴシック" charset="0"/>
                          <a:cs typeface="ＭＳ Ｐゴシック"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rPr>
                        <a:t>Delay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CF0"/>
                    </a:solidFill>
                  </a:tcPr>
                </a:tc>
                <a:tc hMerge="1">
                  <a:txBody>
                    <a:bodyPr/>
                    <a:lstStyle/>
                    <a:p>
                      <a:endParaRPr lang="en-US"/>
                    </a:p>
                  </a:txBody>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 typeface="Wingdings 2" charset="0"/>
                        <a:buNone/>
                        <a:tabLst/>
                      </a:pPr>
                      <a:r>
                        <a:rPr kumimoji="0" lang="en-US" sz="1200" b="0" i="0" u="none" strike="noStrike" cap="none" normalizeH="0" baseline="0" dirty="0">
                          <a:ln>
                            <a:noFill/>
                          </a:ln>
                          <a:solidFill>
                            <a:srgbClr val="000000"/>
                          </a:solidFill>
                          <a:effectLst/>
                          <a:latin typeface="News Gothic MT" charset="0"/>
                          <a:ea typeface="ＭＳ Ｐゴシック" charset="0"/>
                          <a:cs typeface="ＭＳ Ｐゴシック" charset="0"/>
                        </a:rPr>
                        <a:t>NOAA-15</a:t>
                      </a:r>
                    </a:p>
                    <a:p>
                      <a:pPr marL="0" marR="0" lvl="0" indent="0" algn="l" defTabSz="914400" rtl="0" eaLnBrk="1" fontAlgn="base" latinLnBrk="0" hangingPunct="1">
                        <a:lnSpc>
                          <a:spcPct val="100000"/>
                        </a:lnSpc>
                        <a:spcBef>
                          <a:spcPct val="0"/>
                        </a:spcBef>
                        <a:spcAft>
                          <a:spcPct val="0"/>
                        </a:spcAft>
                        <a:buClrTx/>
                        <a:buSzTx/>
                        <a:buFont typeface="Wingdings 2" charset="0"/>
                        <a:buNone/>
                        <a:tabLst/>
                      </a:pPr>
                      <a:r>
                        <a:rPr kumimoji="0" lang="en-US" sz="1200" b="0" i="0" u="none" strike="noStrike" cap="none" normalizeH="0" baseline="0" dirty="0">
                          <a:ln>
                            <a:noFill/>
                          </a:ln>
                          <a:solidFill>
                            <a:srgbClr val="000000"/>
                          </a:solidFill>
                          <a:effectLst/>
                          <a:latin typeface="News Gothic MT" charset="0"/>
                          <a:ea typeface="ＭＳ Ｐゴシック" charset="0"/>
                          <a:cs typeface="ＭＳ Ｐゴシック" charset="0"/>
                        </a:rPr>
                        <a:t>NOAA-16</a:t>
                      </a:r>
                    </a:p>
                    <a:p>
                      <a:pPr marL="0" marR="0" lvl="0" indent="0" algn="l" defTabSz="914400" rtl="0" eaLnBrk="1" fontAlgn="base" latinLnBrk="0" hangingPunct="1">
                        <a:lnSpc>
                          <a:spcPct val="100000"/>
                        </a:lnSpc>
                        <a:spcBef>
                          <a:spcPct val="0"/>
                        </a:spcBef>
                        <a:spcAft>
                          <a:spcPct val="0"/>
                        </a:spcAft>
                        <a:buClrTx/>
                        <a:buSzTx/>
                        <a:buFont typeface="Wingdings 2" charset="0"/>
                        <a:buNone/>
                        <a:tabLst/>
                      </a:pPr>
                      <a:r>
                        <a:rPr kumimoji="0" lang="en-US" sz="1200" b="0" i="0" u="none" strike="noStrike" cap="none" normalizeH="0" baseline="0" dirty="0" smtClean="0">
                          <a:ln>
                            <a:noFill/>
                          </a:ln>
                          <a:solidFill>
                            <a:srgbClr val="000000"/>
                          </a:solidFill>
                          <a:effectLst/>
                          <a:latin typeface="News Gothic MT" charset="0"/>
                          <a:ea typeface="ＭＳ Ｐゴシック" charset="0"/>
                          <a:cs typeface="ＭＳ Ｐゴシック" charset="0"/>
                        </a:rPr>
                        <a:t>NOAA</a:t>
                      </a:r>
                      <a:r>
                        <a:rPr kumimoji="0" lang="en-US" sz="1200" b="0" i="0" u="none" strike="noStrike" cap="none" normalizeH="0" baseline="0" dirty="0">
                          <a:ln>
                            <a:noFill/>
                          </a:ln>
                          <a:solidFill>
                            <a:srgbClr val="000000"/>
                          </a:solidFill>
                          <a:effectLst/>
                          <a:latin typeface="News Gothic MT" charset="0"/>
                          <a:ea typeface="ＭＳ Ｐゴシック" charset="0"/>
                          <a:cs typeface="ＭＳ Ｐゴシック" charset="0"/>
                        </a:rPr>
                        <a:t>-18</a:t>
                      </a:r>
                    </a:p>
                    <a:p>
                      <a:pPr marL="0" marR="0" lvl="0" indent="0" algn="l" defTabSz="914400" rtl="0" eaLnBrk="1" fontAlgn="base" latinLnBrk="0" hangingPunct="1">
                        <a:lnSpc>
                          <a:spcPct val="100000"/>
                        </a:lnSpc>
                        <a:spcBef>
                          <a:spcPct val="0"/>
                        </a:spcBef>
                        <a:spcAft>
                          <a:spcPct val="0"/>
                        </a:spcAft>
                        <a:buClrTx/>
                        <a:buSzTx/>
                        <a:buFont typeface="Wingdings 2" charset="0"/>
                        <a:buNone/>
                        <a:tabLst/>
                      </a:pPr>
                      <a:r>
                        <a:rPr kumimoji="0" lang="en-US" sz="1200" b="0" i="0" u="none" strike="noStrike" cap="none" normalizeH="0" baseline="0" dirty="0">
                          <a:ln>
                            <a:noFill/>
                          </a:ln>
                          <a:solidFill>
                            <a:srgbClr val="000000"/>
                          </a:solidFill>
                          <a:effectLst/>
                          <a:latin typeface="News Gothic MT" charset="0"/>
                          <a:ea typeface="ＭＳ Ｐゴシック" charset="0"/>
                          <a:cs typeface="ＭＳ Ｐゴシック" charset="0"/>
                        </a:rPr>
                        <a:t>NOAA-19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sng" strike="noStrike" cap="none" normalizeH="0" baseline="0" dirty="0">
                          <a:ln>
                            <a:noFill/>
                          </a:ln>
                          <a:solidFill>
                            <a:srgbClr val="000000"/>
                          </a:solidFill>
                          <a:effectLst/>
                          <a:latin typeface="News Gothic MT" charset="0"/>
                          <a:ea typeface="ＭＳ Ｐゴシック" charset="0"/>
                          <a:cs typeface="ＭＳ Ｐゴシック" charset="0"/>
                        </a:rPr>
                        <a:t>GAC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News Gothic MT" charset="0"/>
                          <a:ea typeface="ＭＳ Ｐゴシック" charset="0"/>
                          <a:cs typeface="ＭＳ Ｐゴシック" charset="0"/>
                        </a:rPr>
                        <a:t>1.5 hours – 6+hours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sng" strike="noStrike" cap="none" normalizeH="0" baseline="0" dirty="0">
                          <a:ln>
                            <a:noFill/>
                          </a:ln>
                          <a:solidFill>
                            <a:srgbClr val="000000"/>
                          </a:solidFill>
                          <a:effectLst/>
                          <a:latin typeface="News Gothic MT" charset="0"/>
                          <a:ea typeface="ＭＳ Ｐゴシック" charset="0"/>
                          <a:cs typeface="ＭＳ Ｐゴシック" charset="0"/>
                        </a:rPr>
                        <a:t>HRPT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News Gothic MT" charset="0"/>
                          <a:ea typeface="ＭＳ Ｐゴシック" charset="0"/>
                          <a:cs typeface="ＭＳ Ｐゴシック" charset="0"/>
                        </a:rPr>
                        <a:t>&lt;20 minutes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 typeface="Wingdings 2" charset="0"/>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AQUA</a:t>
                      </a:r>
                    </a:p>
                    <a:p>
                      <a:pPr marL="0" marR="0" lvl="0" indent="0" algn="l" defTabSz="914400" rtl="0" eaLnBrk="1" fontAlgn="base" latinLnBrk="0" hangingPunct="1">
                        <a:lnSpc>
                          <a:spcPct val="100000"/>
                        </a:lnSpc>
                        <a:spcBef>
                          <a:spcPct val="0"/>
                        </a:spcBef>
                        <a:spcAft>
                          <a:spcPct val="0"/>
                        </a:spcAft>
                        <a:buClrTx/>
                        <a:buSzTx/>
                        <a:buFont typeface="Wingdings 2" charset="0"/>
                        <a:buNone/>
                        <a:tabLst/>
                      </a:pPr>
                      <a:r>
                        <a:rPr kumimoji="0" lang="en-US" sz="1200" b="0" i="0" u="none" strike="noStrike" cap="none" normalizeH="0" baseline="0">
                          <a:ln>
                            <a:noFill/>
                          </a:ln>
                          <a:solidFill>
                            <a:srgbClr val="000000"/>
                          </a:solidFill>
                          <a:effectLst/>
                          <a:latin typeface="News Gothic MT" charset="0"/>
                          <a:ea typeface="ＭＳ Ｐゴシック" charset="0"/>
                          <a:cs typeface="ＭＳ Ｐゴシック" charset="0"/>
                        </a:rPr>
                        <a:t>TERRA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News Gothic MT" charset="0"/>
                          <a:ea typeface="ＭＳ Ｐゴシック" charset="0"/>
                          <a:cs typeface="ＭＳ Ｐゴシック" charset="0"/>
                        </a:rPr>
                        <a:t>&lt;30 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News Gothic MT" charset="0"/>
                          <a:ea typeface="ＭＳ Ｐゴシック" charset="0"/>
                          <a:cs typeface="ＭＳ Ｐゴシック" charset="0"/>
                        </a:rPr>
                        <a:t>VIIRS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News Gothic MT" charset="0"/>
                          <a:ea typeface="ＭＳ Ｐゴシック" charset="0"/>
                          <a:cs typeface="ＭＳ Ｐゴシック" charset="0"/>
                        </a:rPr>
                        <a:t>CRIS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News Gothic MT" charset="0"/>
                          <a:ea typeface="ＭＳ Ｐゴシック" charset="0"/>
                          <a:cs typeface="ＭＳ Ｐゴシック" charset="0"/>
                        </a:rPr>
                        <a:t>ATM</a:t>
                      </a:r>
                      <a:endParaRPr kumimoji="0" lang="en-US" sz="1600" b="0" i="0" u="none" strike="noStrike" cap="none" normalizeH="0" baseline="0" dirty="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2">
                  <a:txBody>
                    <a:bodyPr/>
                    <a:lstStyle/>
                    <a:p>
                      <a:r>
                        <a:rPr lang="en-US" sz="1400" dirty="0" smtClean="0"/>
                        <a:t>&lt;30 min</a:t>
                      </a:r>
                      <a:endParaRPr lang="en-US" sz="1400" dirty="0"/>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dirty="0"/>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News Gothic MT" charset="0"/>
                          <a:ea typeface="ＭＳ Ｐゴシック" charset="0"/>
                          <a:cs typeface="ＭＳ Ｐゴシック" charset="0"/>
                        </a:rPr>
                        <a:t>METOP</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News Gothic MT"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News Gothic MT"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News Gothic MT" charset="0"/>
                          <a:ea typeface="ＭＳ Ｐゴシック" charset="0"/>
                          <a:cs typeface="ＭＳ Ｐゴシック" charset="0"/>
                        </a:rPr>
                        <a:t>FY1, FY3</a:t>
                      </a:r>
                      <a:endParaRPr kumimoji="0" lang="en-US" sz="1000" b="0" i="0" u="none" strike="noStrike" cap="none" normalizeH="0" baseline="0" dirty="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News Gothic MT" charset="0"/>
                          <a:ea typeface="ＭＳ Ｐゴシック" charset="0"/>
                          <a:cs typeface="ＭＳ Ｐゴシック" charset="0"/>
                        </a:rPr>
                        <a:t>1.5 hours – 6+</a:t>
                      </a:r>
                      <a:r>
                        <a:rPr kumimoji="0" lang="en-US" sz="1000" b="0" i="0" u="none" strike="noStrike" cap="none" normalizeH="0" baseline="0" dirty="0" smtClean="0">
                          <a:ln>
                            <a:noFill/>
                          </a:ln>
                          <a:solidFill>
                            <a:srgbClr val="000000"/>
                          </a:solidFill>
                          <a:effectLst/>
                          <a:latin typeface="News Gothic MT" charset="0"/>
                          <a:ea typeface="ＭＳ Ｐゴシック" charset="0"/>
                          <a:cs typeface="ＭＳ Ｐゴシック" charset="0"/>
                        </a:rPr>
                        <a:t>hours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News Gothic MT"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News Gothic MT" charset="0"/>
                          <a:ea typeface="ＭＳ Ｐゴシック" charset="0"/>
                          <a:cs typeface="ＭＳ Ｐゴシック" charset="0"/>
                        </a:rPr>
                        <a:t>&lt; 10 minutes after pass</a:t>
                      </a:r>
                      <a:endParaRPr kumimoji="0" lang="en-US" sz="1000" b="0" i="0" u="none" strike="noStrike" cap="none" normalizeH="0" baseline="0" dirty="0">
                        <a:ln>
                          <a:noFill/>
                        </a:ln>
                        <a:solidFill>
                          <a:srgbClr val="000000"/>
                        </a:solidFill>
                        <a:effectLst/>
                        <a:latin typeface="News Gothic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7DF"/>
                    </a:solidFill>
                  </a:tcPr>
                </a:tc>
                <a:tc hMerge="1">
                  <a:txBody>
                    <a:bodyPr/>
                    <a:lstStyle/>
                    <a:p>
                      <a:endParaRPr lang="en-US"/>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uper_compu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1050" y="466180"/>
            <a:ext cx="4099269" cy="2731962"/>
          </a:xfrm>
          <a:prstGeom prst="rect">
            <a:avLst/>
          </a:prstGeom>
          <a:effectLst>
            <a:softEdge rad="152400"/>
          </a:effectLst>
        </p:spPr>
      </p:pic>
      <p:sp>
        <p:nvSpPr>
          <p:cNvPr id="3" name="Content Placeholder 2"/>
          <p:cNvSpPr>
            <a:spLocks noGrp="1"/>
          </p:cNvSpPr>
          <p:nvPr>
            <p:ph idx="1"/>
          </p:nvPr>
        </p:nvSpPr>
        <p:spPr>
          <a:xfrm>
            <a:off x="779463" y="1828800"/>
            <a:ext cx="7583487" cy="1129287"/>
          </a:xfrm>
        </p:spPr>
        <p:txBody>
          <a:bodyPr/>
          <a:lstStyle/>
          <a:p>
            <a:pPr marL="0" indent="0">
              <a:buNone/>
            </a:pPr>
            <a:r>
              <a:rPr lang="en-US" sz="2000" dirty="0" smtClean="0">
                <a:solidFill>
                  <a:srgbClr val="000000"/>
                </a:solidFill>
                <a:latin typeface="Candara"/>
                <a:ea typeface="ＭＳ Ｐゴシック"/>
                <a:cs typeface="Times New Roman"/>
              </a:rPr>
              <a:t>Over 685 TBs online. </a:t>
            </a:r>
            <a:endParaRPr lang="en-US" sz="2000" dirty="0">
              <a:solidFill>
                <a:srgbClr val="000000"/>
              </a:solidFill>
              <a:latin typeface="Candara"/>
              <a:ea typeface="ＭＳ Ｐゴシック"/>
              <a:cs typeface="Times New Roman"/>
            </a:endParaRPr>
          </a:p>
          <a:p>
            <a:pPr marL="0" indent="0">
              <a:buNone/>
            </a:pPr>
            <a:endParaRPr lang="en-US" dirty="0"/>
          </a:p>
        </p:txBody>
      </p:sp>
      <p:sp>
        <p:nvSpPr>
          <p:cNvPr id="4" name="Text Box 68"/>
          <p:cNvSpPr txBox="1">
            <a:spLocks noChangeArrowheads="1"/>
          </p:cNvSpPr>
          <p:nvPr/>
        </p:nvSpPr>
        <p:spPr bwMode="auto">
          <a:xfrm>
            <a:off x="5877871" y="3198142"/>
            <a:ext cx="2935063" cy="200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 uri="{C572A759-6A51-4108-AA02-DFA0A04FC94B}">
              <ma14:wrappingTextBoxFlag xmlns:ma14="http://schemas.microsoft.com/office/mac/drawingml/2011/main" val="1"/>
            </a:ext>
          </a:extLst>
        </p:spPr>
        <p:txBody>
          <a:bodyPr rot="0" vert="horz" wrap="square" lIns="91440" tIns="0" rIns="91440" bIns="0" anchor="t" anchorCtr="0" upright="1">
            <a:noAutofit/>
          </a:bodyPr>
          <a:lstStyle/>
          <a:p>
            <a:pPr marR="0" lvl="0">
              <a:lnSpc>
                <a:spcPct val="200000"/>
              </a:lnSpc>
              <a:spcBef>
                <a:spcPts val="0"/>
              </a:spcBef>
              <a:spcAft>
                <a:spcPts val="900"/>
              </a:spcAft>
              <a:buClr>
                <a:srgbClr val="7C9BA5"/>
              </a:buClr>
            </a:pPr>
            <a:r>
              <a:rPr lang="en-US" sz="1400" b="1" u="sng" dirty="0" smtClean="0">
                <a:solidFill>
                  <a:srgbClr val="000000"/>
                </a:solidFill>
                <a:effectLst/>
                <a:latin typeface="Candara"/>
                <a:ea typeface="ＭＳ Ｐゴシック"/>
                <a:cs typeface="Times New Roman"/>
              </a:rPr>
              <a:t>NOAAPORT</a:t>
            </a:r>
            <a:r>
              <a:rPr lang="en-US" sz="1400" b="1" u="sng" dirty="0">
                <a:solidFill>
                  <a:srgbClr val="000000"/>
                </a:solidFill>
                <a:effectLst/>
                <a:latin typeface="Candara"/>
                <a:ea typeface="ＭＳ Ｐゴシック"/>
                <a:cs typeface="Times New Roman"/>
              </a:rPr>
              <a:t>/Conventional Data</a:t>
            </a:r>
          </a:p>
          <a:p>
            <a:pPr marL="171450" lvl="0" indent="-171450">
              <a:lnSpc>
                <a:spcPct val="200000"/>
              </a:lnSpc>
              <a:buFont typeface="Arial"/>
              <a:buChar char="•"/>
            </a:pPr>
            <a:r>
              <a:rPr lang="en-US" sz="1100" dirty="0"/>
              <a:t>Model Output </a:t>
            </a:r>
            <a:r>
              <a:rPr lang="en-US" sz="1100" b="1" i="1" u="sng" dirty="0"/>
              <a:t>(1996-Present</a:t>
            </a:r>
            <a:r>
              <a:rPr lang="en-US" sz="1100" b="1" i="1" u="sng" dirty="0" smtClean="0"/>
              <a:t>)</a:t>
            </a:r>
            <a:r>
              <a:rPr lang="en-US" sz="1100" dirty="0" smtClean="0"/>
              <a:t>*</a:t>
            </a:r>
            <a:endParaRPr lang="en-US" sz="1100" dirty="0"/>
          </a:p>
          <a:p>
            <a:pPr marL="171450" lvl="0" indent="-171450">
              <a:lnSpc>
                <a:spcPct val="200000"/>
              </a:lnSpc>
              <a:buFont typeface="Arial"/>
              <a:buChar char="•"/>
            </a:pPr>
            <a:r>
              <a:rPr lang="en-US" sz="1100" dirty="0" err="1"/>
              <a:t>Insitu</a:t>
            </a:r>
            <a:r>
              <a:rPr lang="en-US" sz="1100" dirty="0"/>
              <a:t> Point Observations </a:t>
            </a:r>
            <a:r>
              <a:rPr lang="en-US" sz="1100" b="1" i="1" u="sng" dirty="0"/>
              <a:t>(1976-Present</a:t>
            </a:r>
            <a:r>
              <a:rPr lang="en-US" sz="1100" b="1" i="1" u="sng" dirty="0" smtClean="0"/>
              <a:t>)</a:t>
            </a:r>
          </a:p>
          <a:p>
            <a:pPr lvl="1">
              <a:lnSpc>
                <a:spcPct val="200000"/>
              </a:lnSpc>
            </a:pPr>
            <a:r>
              <a:rPr lang="en-US" sz="1100" i="1" dirty="0" smtClean="0"/>
              <a:t>*available via ADDE and THREDDS</a:t>
            </a:r>
            <a:endParaRPr lang="en-US" sz="1100" i="1" dirty="0"/>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p:txBody>
      </p:sp>
      <p:sp>
        <p:nvSpPr>
          <p:cNvPr id="6" name="Text Box 68"/>
          <p:cNvSpPr txBox="1">
            <a:spLocks noChangeArrowheads="1"/>
          </p:cNvSpPr>
          <p:nvPr/>
        </p:nvSpPr>
        <p:spPr bwMode="auto">
          <a:xfrm>
            <a:off x="3035738" y="3198142"/>
            <a:ext cx="2927319" cy="278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 uri="{C572A759-6A51-4108-AA02-DFA0A04FC94B}">
              <ma14:wrappingTextBoxFlag xmlns:ma14="http://schemas.microsoft.com/office/mac/drawingml/2011/main" val="1"/>
            </a:ext>
          </a:extLst>
        </p:spPr>
        <p:txBody>
          <a:bodyPr rot="0" vert="horz" wrap="square" lIns="91440" tIns="0" rIns="91440" bIns="0" anchor="t" anchorCtr="0" upright="1">
            <a:noAutofit/>
          </a:bodyPr>
          <a:lstStyle/>
          <a:p>
            <a:pPr marR="0" lvl="0">
              <a:lnSpc>
                <a:spcPct val="200000"/>
              </a:lnSpc>
              <a:spcBef>
                <a:spcPts val="0"/>
              </a:spcBef>
              <a:spcAft>
                <a:spcPts val="900"/>
              </a:spcAft>
              <a:buClr>
                <a:srgbClr val="7C9BA5"/>
              </a:buClr>
            </a:pPr>
            <a:r>
              <a:rPr lang="en-US" sz="1400" b="1" u="sng" dirty="0" smtClean="0">
                <a:solidFill>
                  <a:srgbClr val="000000"/>
                </a:solidFill>
                <a:effectLst/>
                <a:latin typeface="Candara"/>
                <a:ea typeface="ＭＳ Ｐゴシック"/>
                <a:cs typeface="Times New Roman"/>
              </a:rPr>
              <a:t>International Geo Satellites</a:t>
            </a:r>
            <a:endParaRPr lang="en-US" sz="1400" b="1" u="sng" dirty="0">
              <a:solidFill>
                <a:srgbClr val="000000"/>
              </a:solidFill>
              <a:effectLst/>
              <a:latin typeface="Candara"/>
              <a:ea typeface="ＭＳ Ｐゴシック"/>
              <a:cs typeface="Times New Roman"/>
            </a:endParaRPr>
          </a:p>
          <a:p>
            <a:pPr marL="171450" lvl="0" indent="-171450">
              <a:lnSpc>
                <a:spcPct val="200000"/>
              </a:lnSpc>
              <a:buFont typeface="Arial"/>
              <a:buChar char="•"/>
            </a:pPr>
            <a:r>
              <a:rPr lang="en-US" sz="1100" dirty="0" smtClean="0"/>
              <a:t>GMS</a:t>
            </a:r>
            <a:r>
              <a:rPr lang="en-US" sz="1100" dirty="0"/>
              <a:t>/MTSAT </a:t>
            </a:r>
            <a:r>
              <a:rPr lang="en-US" sz="1100" b="1" i="1" u="sng" dirty="0"/>
              <a:t>(1998-Present)</a:t>
            </a:r>
          </a:p>
          <a:p>
            <a:pPr marL="171450" lvl="0" indent="-171450">
              <a:lnSpc>
                <a:spcPct val="200000"/>
              </a:lnSpc>
              <a:buFont typeface="Arial"/>
              <a:buChar char="•"/>
            </a:pPr>
            <a:r>
              <a:rPr lang="en-US" sz="1100" dirty="0" err="1"/>
              <a:t>Meteosat</a:t>
            </a:r>
            <a:r>
              <a:rPr lang="en-US" sz="1100" dirty="0"/>
              <a:t>/</a:t>
            </a:r>
            <a:r>
              <a:rPr lang="en-US" sz="1100" dirty="0" err="1"/>
              <a:t>Meteosat</a:t>
            </a:r>
            <a:r>
              <a:rPr lang="en-US" sz="1100" dirty="0"/>
              <a:t> IODC </a:t>
            </a:r>
            <a:r>
              <a:rPr lang="en-US" sz="1100" b="1" i="1" u="sng" dirty="0"/>
              <a:t>(1998-Present)</a:t>
            </a:r>
          </a:p>
          <a:p>
            <a:pPr marL="171450" lvl="0" indent="-171450">
              <a:lnSpc>
                <a:spcPct val="200000"/>
              </a:lnSpc>
              <a:buFont typeface="Arial"/>
              <a:buChar char="•"/>
            </a:pPr>
            <a:r>
              <a:rPr lang="en-US" sz="1100" dirty="0"/>
              <a:t>FY2 (2004-Present)</a:t>
            </a:r>
          </a:p>
          <a:p>
            <a:pPr marL="171450" lvl="0" indent="-171450">
              <a:lnSpc>
                <a:spcPct val="200000"/>
              </a:lnSpc>
              <a:buFont typeface="Arial"/>
              <a:buChar char="•"/>
            </a:pPr>
            <a:r>
              <a:rPr lang="en-US" sz="1100" dirty="0" err="1"/>
              <a:t>Kalpana</a:t>
            </a:r>
            <a:r>
              <a:rPr lang="en-US" sz="1100" dirty="0"/>
              <a:t> </a:t>
            </a:r>
            <a:r>
              <a:rPr lang="en-US" sz="1100" b="1" i="1" u="sng" dirty="0"/>
              <a:t>(2005-Present)</a:t>
            </a:r>
          </a:p>
          <a:p>
            <a:pPr marL="228600" marR="0">
              <a:lnSpc>
                <a:spcPct val="200000"/>
              </a:lnSpc>
              <a:spcBef>
                <a:spcPts val="0"/>
              </a:spcBef>
              <a:spcAft>
                <a:spcPts val="900"/>
              </a:spcAft>
            </a:pPr>
            <a:endParaRPr lang="en-US" sz="900" dirty="0">
              <a:solidFill>
                <a:srgbClr val="FFFFFF"/>
              </a:solidFill>
              <a:effectLst/>
              <a:latin typeface="Candara"/>
              <a:ea typeface="ＭＳ Ｐゴシック"/>
              <a:cs typeface="Times New Roman"/>
            </a:endParaRPr>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p:txBody>
      </p:sp>
      <p:sp>
        <p:nvSpPr>
          <p:cNvPr id="9" name="Text Box 68"/>
          <p:cNvSpPr txBox="1">
            <a:spLocks noChangeArrowheads="1"/>
          </p:cNvSpPr>
          <p:nvPr/>
        </p:nvSpPr>
        <p:spPr bwMode="auto">
          <a:xfrm>
            <a:off x="209091" y="3198142"/>
            <a:ext cx="2935063" cy="273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 uri="{C572A759-6A51-4108-AA02-DFA0A04FC94B}">
              <ma14:wrappingTextBoxFlag xmlns:ma14="http://schemas.microsoft.com/office/mac/drawingml/2011/main" val="1"/>
            </a:ext>
          </a:extLst>
        </p:spPr>
        <p:txBody>
          <a:bodyPr rot="0" vert="horz" wrap="square" lIns="91440" tIns="0" rIns="91440" bIns="0" anchor="t" anchorCtr="0" upright="1">
            <a:noAutofit/>
          </a:bodyPr>
          <a:lstStyle/>
          <a:p>
            <a:pPr marR="0" lvl="0">
              <a:lnSpc>
                <a:spcPct val="200000"/>
              </a:lnSpc>
              <a:spcBef>
                <a:spcPts val="0"/>
              </a:spcBef>
              <a:spcAft>
                <a:spcPts val="900"/>
              </a:spcAft>
              <a:buClr>
                <a:srgbClr val="7C9BA5"/>
              </a:buClr>
            </a:pPr>
            <a:r>
              <a:rPr lang="en-US" sz="1400" b="1" u="sng" dirty="0" smtClean="0">
                <a:solidFill>
                  <a:srgbClr val="000000"/>
                </a:solidFill>
                <a:effectLst/>
                <a:latin typeface="Candara"/>
                <a:ea typeface="ＭＳ Ｐゴシック"/>
                <a:cs typeface="Times New Roman"/>
              </a:rPr>
              <a:t>Geostationary Satellites</a:t>
            </a:r>
            <a:endParaRPr lang="en-US" sz="1400" b="1" u="sng" dirty="0">
              <a:solidFill>
                <a:srgbClr val="000000"/>
              </a:solidFill>
              <a:effectLst/>
              <a:latin typeface="Candara"/>
              <a:ea typeface="ＭＳ Ｐゴシック"/>
              <a:cs typeface="Times New Roman"/>
            </a:endParaRPr>
          </a:p>
          <a:p>
            <a:pPr marL="171450" lvl="0" indent="-171450">
              <a:lnSpc>
                <a:spcPct val="200000"/>
              </a:lnSpc>
              <a:buFont typeface="Arial"/>
              <a:buChar char="•"/>
            </a:pPr>
            <a:r>
              <a:rPr lang="en-US" sz="1100" dirty="0" smtClean="0">
                <a:solidFill>
                  <a:srgbClr val="000000"/>
                </a:solidFill>
              </a:rPr>
              <a:t>SMS</a:t>
            </a:r>
            <a:r>
              <a:rPr lang="en-US" sz="1100" dirty="0">
                <a:solidFill>
                  <a:srgbClr val="000000"/>
                </a:solidFill>
              </a:rPr>
              <a:t>-1&amp;2 </a:t>
            </a:r>
            <a:r>
              <a:rPr lang="en-US" sz="1100" i="1" u="sng" dirty="0">
                <a:solidFill>
                  <a:srgbClr val="000000"/>
                </a:solidFill>
              </a:rPr>
              <a:t>(1978-1981</a:t>
            </a:r>
            <a:r>
              <a:rPr lang="en-US" sz="1100" i="1" u="sng" dirty="0" smtClean="0">
                <a:solidFill>
                  <a:srgbClr val="000000"/>
                </a:solidFill>
              </a:rPr>
              <a:t>)</a:t>
            </a:r>
          </a:p>
          <a:p>
            <a:pPr marL="171450" lvl="0" indent="-171450">
              <a:lnSpc>
                <a:spcPct val="200000"/>
              </a:lnSpc>
              <a:buFont typeface="Arial"/>
              <a:buChar char="•"/>
            </a:pPr>
            <a:r>
              <a:rPr lang="en-US" sz="1100" dirty="0" smtClean="0">
                <a:solidFill>
                  <a:srgbClr val="000000"/>
                </a:solidFill>
              </a:rPr>
              <a:t>GOES</a:t>
            </a:r>
            <a:r>
              <a:rPr lang="en-US" sz="1100" dirty="0">
                <a:solidFill>
                  <a:srgbClr val="000000"/>
                </a:solidFill>
              </a:rPr>
              <a:t>-1 through GOES-7 </a:t>
            </a:r>
            <a:r>
              <a:rPr lang="en-US" sz="1100" b="1" i="1" u="sng" dirty="0">
                <a:solidFill>
                  <a:srgbClr val="000000"/>
                </a:solidFill>
              </a:rPr>
              <a:t>(1978-1996</a:t>
            </a:r>
            <a:r>
              <a:rPr lang="en-US" sz="1100" b="1" i="1" u="sng" dirty="0" smtClean="0">
                <a:solidFill>
                  <a:srgbClr val="000000"/>
                </a:solidFill>
              </a:rPr>
              <a:t>)</a:t>
            </a:r>
          </a:p>
          <a:p>
            <a:pPr marL="171450" lvl="0" indent="-171450">
              <a:buFont typeface="Arial"/>
              <a:buChar char="•"/>
            </a:pPr>
            <a:endParaRPr lang="en-US" sz="1100" dirty="0" smtClean="0">
              <a:solidFill>
                <a:srgbClr val="000000"/>
              </a:solidFill>
            </a:endParaRPr>
          </a:p>
          <a:p>
            <a:pPr marL="171450" lvl="0" indent="-171450">
              <a:buFont typeface="Arial"/>
              <a:buChar char="•"/>
            </a:pPr>
            <a:r>
              <a:rPr lang="en-US" sz="1100" dirty="0" smtClean="0">
                <a:solidFill>
                  <a:srgbClr val="000000"/>
                </a:solidFill>
              </a:rPr>
              <a:t>GOES</a:t>
            </a:r>
            <a:r>
              <a:rPr lang="en-US" sz="1100" dirty="0">
                <a:solidFill>
                  <a:srgbClr val="000000"/>
                </a:solidFill>
              </a:rPr>
              <a:t>-8 through GOES-</a:t>
            </a:r>
            <a:r>
              <a:rPr lang="en-US" sz="1100" dirty="0" smtClean="0">
                <a:solidFill>
                  <a:srgbClr val="000000"/>
                </a:solidFill>
              </a:rPr>
              <a:t>15 </a:t>
            </a:r>
            <a:r>
              <a:rPr lang="en-US" sz="1100" b="1" i="1" u="sng" dirty="0" smtClean="0">
                <a:solidFill>
                  <a:srgbClr val="000000"/>
                </a:solidFill>
              </a:rPr>
              <a:t>(</a:t>
            </a:r>
            <a:r>
              <a:rPr lang="en-US" sz="1100" b="1" i="1" u="sng" dirty="0">
                <a:solidFill>
                  <a:srgbClr val="000000"/>
                </a:solidFill>
              </a:rPr>
              <a:t>1994-Present) </a:t>
            </a:r>
            <a:r>
              <a:rPr lang="en-US" sz="1100" dirty="0" smtClean="0">
                <a:solidFill>
                  <a:srgbClr val="000000"/>
                </a:solidFill>
              </a:rPr>
              <a:t>(</a:t>
            </a:r>
            <a:r>
              <a:rPr lang="en-US" sz="1100" dirty="0">
                <a:solidFill>
                  <a:srgbClr val="000000"/>
                </a:solidFill>
              </a:rPr>
              <a:t>East, West and South America)</a:t>
            </a:r>
            <a:br>
              <a:rPr lang="en-US" sz="1100" dirty="0">
                <a:solidFill>
                  <a:srgbClr val="000000"/>
                </a:solidFill>
              </a:rPr>
            </a:br>
            <a:endParaRPr lang="en-US" sz="1100" dirty="0" smtClean="0">
              <a:solidFill>
                <a:srgbClr val="000000"/>
              </a:solidFill>
            </a:endParaRPr>
          </a:p>
          <a:p>
            <a:pPr marL="171450" lvl="0" indent="-171450">
              <a:lnSpc>
                <a:spcPct val="200000"/>
              </a:lnSpc>
              <a:buFont typeface="Arial"/>
              <a:buChar char="•"/>
            </a:pPr>
            <a:endParaRPr lang="en-US" sz="900" dirty="0">
              <a:solidFill>
                <a:srgbClr val="FFFFFF"/>
              </a:solidFill>
              <a:effectLst/>
              <a:latin typeface="Candara"/>
              <a:ea typeface="ＭＳ Ｐゴシック"/>
              <a:cs typeface="Times New Roman"/>
            </a:endParaRPr>
          </a:p>
          <a:p>
            <a:pPr marL="228600" marR="0" indent="0">
              <a:lnSpc>
                <a:spcPct val="200000"/>
              </a:lnSpc>
              <a:spcBef>
                <a:spcPts val="0"/>
              </a:spcBef>
              <a:spcAft>
                <a:spcPts val="900"/>
              </a:spcAft>
            </a:pPr>
            <a:r>
              <a:rPr lang="en-US" sz="900" dirty="0">
                <a:solidFill>
                  <a:srgbClr val="FFFFFF"/>
                </a:solidFill>
                <a:effectLst/>
                <a:latin typeface="Candara"/>
                <a:ea typeface="ＭＳ Ｐゴシック"/>
                <a:cs typeface="Times New Roman"/>
              </a:rPr>
              <a:t> </a:t>
            </a:r>
          </a:p>
        </p:txBody>
      </p:sp>
      <p:sp>
        <p:nvSpPr>
          <p:cNvPr id="2" name="Title 1"/>
          <p:cNvSpPr>
            <a:spLocks noGrp="1"/>
          </p:cNvSpPr>
          <p:nvPr>
            <p:ph type="title"/>
          </p:nvPr>
        </p:nvSpPr>
        <p:spPr>
          <a:xfrm>
            <a:off x="934348" y="318041"/>
            <a:ext cx="7583487" cy="1044388"/>
          </a:xfrm>
        </p:spPr>
        <p:txBody>
          <a:bodyPr/>
          <a:lstStyle/>
          <a:p>
            <a:r>
              <a:rPr lang="en-US" dirty="0" smtClean="0">
                <a:solidFill>
                  <a:srgbClr val="000000"/>
                </a:solidFill>
              </a:rPr>
              <a:t>Archive Data</a:t>
            </a:r>
            <a:endParaRPr lang="en-US" dirty="0">
              <a:solidFill>
                <a:srgbClr val="000000"/>
              </a:solidFill>
            </a:endParaRPr>
          </a:p>
        </p:txBody>
      </p:sp>
    </p:spTree>
    <p:extLst>
      <p:ext uri="{BB962C8B-B14F-4D97-AF65-F5344CB8AC3E}">
        <p14:creationId xmlns:p14="http://schemas.microsoft.com/office/powerpoint/2010/main" val="34003873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506133"/>
            <a:ext cx="7583487" cy="1044388"/>
          </a:xfrm>
        </p:spPr>
        <p:txBody>
          <a:bodyPr/>
          <a:lstStyle/>
          <a:p>
            <a:r>
              <a:rPr lang="en-US" dirty="0" smtClean="0"/>
              <a:t>Recent Data Center Changes</a:t>
            </a:r>
            <a:endParaRPr lang="en-US" dirty="0"/>
          </a:p>
        </p:txBody>
      </p:sp>
    </p:spTree>
    <p:extLst>
      <p:ext uri="{BB962C8B-B14F-4D97-AF65-F5344CB8AC3E}">
        <p14:creationId xmlns:p14="http://schemas.microsoft.com/office/powerpoint/2010/main" val="7886987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Increased Computer Room Security</a:t>
            </a:r>
            <a:endParaRPr lang="en-US" dirty="0"/>
          </a:p>
        </p:txBody>
      </p:sp>
      <p:pic>
        <p:nvPicPr>
          <p:cNvPr id="4" name="Picture 3"/>
          <p:cNvPicPr>
            <a:picLocks noChangeAspect="1"/>
          </p:cNvPicPr>
          <p:nvPr/>
        </p:nvPicPr>
        <p:blipFill>
          <a:blip r:embed="rId2"/>
          <a:stretch>
            <a:fillRect/>
          </a:stretch>
        </p:blipFill>
        <p:spPr>
          <a:xfrm>
            <a:off x="1617134" y="1786467"/>
            <a:ext cx="6206067" cy="4654550"/>
          </a:xfrm>
          <a:prstGeom prst="rect">
            <a:avLst/>
          </a:prstGeom>
        </p:spPr>
      </p:pic>
    </p:spTree>
    <p:extLst>
      <p:ext uri="{BB962C8B-B14F-4D97-AF65-F5344CB8AC3E}">
        <p14:creationId xmlns:p14="http://schemas.microsoft.com/office/powerpoint/2010/main" val="8299900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to Control room</a:t>
            </a:r>
            <a:endParaRPr lang="en-US" dirty="0"/>
          </a:p>
        </p:txBody>
      </p:sp>
      <p:pic>
        <p:nvPicPr>
          <p:cNvPr id="4" name="Picture 2"/>
          <p:cNvPicPr>
            <a:picLocks noChangeAspect="1" noChangeArrowheads="1"/>
          </p:cNvPicPr>
          <p:nvPr/>
        </p:nvPicPr>
        <p:blipFill>
          <a:blip r:embed="rId2"/>
          <a:srcRect/>
          <a:stretch>
            <a:fillRect/>
          </a:stretch>
        </p:blipFill>
        <p:spPr bwMode="auto">
          <a:xfrm>
            <a:off x="1574800" y="1771650"/>
            <a:ext cx="5765800" cy="4324350"/>
          </a:xfrm>
          <a:prstGeom prst="rect">
            <a:avLst/>
          </a:prstGeom>
          <a:noFill/>
          <a:ln w="9525">
            <a:noFill/>
            <a:miter lim="800000"/>
            <a:headEnd/>
            <a:tailEnd/>
          </a:ln>
          <a:effectLst/>
        </p:spPr>
      </p:pic>
      <p:pic>
        <p:nvPicPr>
          <p:cNvPr id="5" name="Picture 4"/>
          <p:cNvPicPr>
            <a:picLocks noChangeAspect="1"/>
          </p:cNvPicPr>
          <p:nvPr/>
        </p:nvPicPr>
        <p:blipFill>
          <a:blip r:embed="rId3"/>
          <a:stretch>
            <a:fillRect/>
          </a:stretch>
        </p:blipFill>
        <p:spPr>
          <a:xfrm>
            <a:off x="1574800" y="1800225"/>
            <a:ext cx="5765800" cy="4324350"/>
          </a:xfrm>
          <a:prstGeom prst="rect">
            <a:avLst/>
          </a:prstGeom>
        </p:spPr>
      </p:pic>
    </p:spTree>
    <p:extLst>
      <p:ext uri="{BB962C8B-B14F-4D97-AF65-F5344CB8AC3E}">
        <p14:creationId xmlns:p14="http://schemas.microsoft.com/office/powerpoint/2010/main" val="381501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Programmer</a:t>
            </a:r>
            <a:endParaRPr lang="en-US" dirty="0"/>
          </a:p>
        </p:txBody>
      </p:sp>
      <p:sp>
        <p:nvSpPr>
          <p:cNvPr id="3" name="Content Placeholder 2"/>
          <p:cNvSpPr>
            <a:spLocks noGrp="1"/>
          </p:cNvSpPr>
          <p:nvPr>
            <p:ph idx="1"/>
          </p:nvPr>
        </p:nvSpPr>
        <p:spPr>
          <a:xfrm>
            <a:off x="779464" y="1828800"/>
            <a:ext cx="3298884" cy="4208930"/>
          </a:xfrm>
        </p:spPr>
        <p:txBody>
          <a:bodyPr/>
          <a:lstStyle/>
          <a:p>
            <a:r>
              <a:rPr lang="en-US" dirty="0" smtClean="0"/>
              <a:t>Kevin </a:t>
            </a:r>
            <a:r>
              <a:rPr lang="en-US" dirty="0" err="1" smtClean="0"/>
              <a:t>Hallock</a:t>
            </a:r>
            <a:endParaRPr lang="en-US" dirty="0" smtClean="0"/>
          </a:p>
          <a:p>
            <a:r>
              <a:rPr lang="en-US" dirty="0" smtClean="0"/>
              <a:t>Data Center Support</a:t>
            </a:r>
          </a:p>
          <a:p>
            <a:r>
              <a:rPr lang="en-US" dirty="0" smtClean="0"/>
              <a:t>New Archive metadata Database and Inventory interface</a:t>
            </a:r>
          </a:p>
          <a:p>
            <a:r>
              <a:rPr lang="en-US" dirty="0" smtClean="0"/>
              <a:t>XCD replacement</a:t>
            </a:r>
            <a:endParaRPr lang="en-US" dirty="0"/>
          </a:p>
        </p:txBody>
      </p:sp>
      <p:pic>
        <p:nvPicPr>
          <p:cNvPr id="4" name="Picture 3"/>
          <p:cNvPicPr>
            <a:picLocks noChangeAspect="1"/>
          </p:cNvPicPr>
          <p:nvPr/>
        </p:nvPicPr>
        <p:blipFill>
          <a:blip r:embed="rId2"/>
          <a:stretch>
            <a:fillRect/>
          </a:stretch>
        </p:blipFill>
        <p:spPr>
          <a:xfrm>
            <a:off x="4078347" y="1517184"/>
            <a:ext cx="4064000" cy="3251200"/>
          </a:xfrm>
          <a:prstGeom prst="rect">
            <a:avLst/>
          </a:prstGeom>
        </p:spPr>
      </p:pic>
    </p:spTree>
    <p:extLst>
      <p:ext uri="{BB962C8B-B14F-4D97-AF65-F5344CB8AC3E}">
        <p14:creationId xmlns:p14="http://schemas.microsoft.com/office/powerpoint/2010/main" val="15574608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7600" y="1484655"/>
            <a:ext cx="6667749" cy="5000812"/>
          </a:xfrm>
          <a:prstGeom prst="rect">
            <a:avLst/>
          </a:prstGeom>
        </p:spPr>
      </p:pic>
      <p:sp>
        <p:nvSpPr>
          <p:cNvPr id="2" name="Title 1"/>
          <p:cNvSpPr>
            <a:spLocks noGrp="1"/>
          </p:cNvSpPr>
          <p:nvPr>
            <p:ph type="title"/>
          </p:nvPr>
        </p:nvSpPr>
        <p:spPr/>
        <p:txBody>
          <a:bodyPr/>
          <a:lstStyle/>
          <a:p>
            <a:r>
              <a:rPr lang="en-US" dirty="0" smtClean="0"/>
              <a:t>New Dual X/L Band antenna</a:t>
            </a:r>
            <a:endParaRPr lang="en-US" dirty="0"/>
          </a:p>
        </p:txBody>
      </p:sp>
    </p:spTree>
    <p:extLst>
      <p:ext uri="{BB962C8B-B14F-4D97-AF65-F5344CB8AC3E}">
        <p14:creationId xmlns:p14="http://schemas.microsoft.com/office/powerpoint/2010/main" val="5068004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5642"/>
            <a:ext cx="7772400" cy="1470025"/>
          </a:xfrm>
        </p:spPr>
        <p:txBody>
          <a:bodyPr/>
          <a:lstStyle/>
          <a:p>
            <a:r>
              <a:rPr lang="en-US" dirty="0" smtClean="0"/>
              <a:t>S4 Supercomputing Cluster</a:t>
            </a:r>
            <a:endParaRPr lang="en-US" dirty="0"/>
          </a:p>
        </p:txBody>
      </p:sp>
      <p:sp>
        <p:nvSpPr>
          <p:cNvPr id="3" name="Subtitle 2"/>
          <p:cNvSpPr>
            <a:spLocks noGrp="1"/>
          </p:cNvSpPr>
          <p:nvPr>
            <p:ph type="subTitle" idx="1"/>
          </p:nvPr>
        </p:nvSpPr>
        <p:spPr>
          <a:xfrm>
            <a:off x="1371600" y="4383475"/>
            <a:ext cx="6400800" cy="2038350"/>
          </a:xfrm>
        </p:spPr>
        <p:txBody>
          <a:bodyPr>
            <a:normAutofit fontScale="92500" lnSpcReduction="20000"/>
          </a:bodyPr>
          <a:lstStyle/>
          <a:p>
            <a:pPr algn="l">
              <a:buFont typeface="Arial"/>
              <a:buChar char="•"/>
            </a:pPr>
            <a:r>
              <a:rPr lang="en-US" dirty="0" smtClean="0">
                <a:solidFill>
                  <a:schemeClr val="tx1"/>
                </a:solidFill>
              </a:rPr>
              <a:t>Funded </a:t>
            </a:r>
            <a:r>
              <a:rPr lang="en-US" dirty="0">
                <a:solidFill>
                  <a:schemeClr val="tx1"/>
                </a:solidFill>
              </a:rPr>
              <a:t>by the National Oceanic and Atmospheric Administration (NOAA), S4 is used by NOAA and UW researchers to run data assimilation experiments with the goal of improving the NOAA operational weather models used to generate weather forecasts for the United </a:t>
            </a:r>
            <a:r>
              <a:rPr lang="en-US" dirty="0" smtClean="0">
                <a:solidFill>
                  <a:schemeClr val="tx1"/>
                </a:solidFill>
              </a:rPr>
              <a:t>States.</a:t>
            </a:r>
          </a:p>
          <a:p>
            <a:pPr algn="l">
              <a:buFont typeface="Arial"/>
              <a:buChar char="•"/>
            </a:pPr>
            <a:endParaRPr lang="en-US" dirty="0" smtClean="0">
              <a:solidFill>
                <a:schemeClr val="tx1"/>
              </a:solidFill>
            </a:endParaRPr>
          </a:p>
          <a:p>
            <a:pPr algn="l">
              <a:buFont typeface="Arial"/>
              <a:buChar char="•"/>
            </a:pPr>
            <a:r>
              <a:rPr lang="en-US" sz="1900" dirty="0" smtClean="0">
                <a:solidFill>
                  <a:schemeClr val="tx1"/>
                </a:solidFill>
              </a:rPr>
              <a:t>The</a:t>
            </a:r>
            <a:r>
              <a:rPr lang="en-US" dirty="0" smtClean="0">
                <a:solidFill>
                  <a:schemeClr val="tx1"/>
                </a:solidFill>
              </a:rPr>
              <a:t> </a:t>
            </a:r>
            <a:r>
              <a:rPr lang="en-US" dirty="0">
                <a:solidFill>
                  <a:schemeClr val="tx1"/>
                </a:solidFill>
              </a:rPr>
              <a:t>system was designed, installed, and is maintained by the UW SSEC Technical Computing Group. </a:t>
            </a:r>
          </a:p>
          <a:p>
            <a:endParaRPr lang="en-US" dirty="0"/>
          </a:p>
        </p:txBody>
      </p:sp>
      <p:pic>
        <p:nvPicPr>
          <p:cNvPr id="4" name="Picture 3" descr="super_compu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316" y="1651513"/>
            <a:ext cx="4099269" cy="2731962"/>
          </a:xfrm>
          <a:prstGeom prst="rect">
            <a:avLst/>
          </a:prstGeom>
          <a:effectLst/>
        </p:spPr>
      </p:pic>
    </p:spTree>
    <p:extLst>
      <p:ext uri="{BB962C8B-B14F-4D97-AF65-F5344CB8AC3E}">
        <p14:creationId xmlns:p14="http://schemas.microsoft.com/office/powerpoint/2010/main" val="38994323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7540" y="213163"/>
            <a:ext cx="3967702" cy="2975777"/>
          </a:xfrm>
          <a:prstGeom prst="rect">
            <a:avLst/>
          </a:prstGeom>
          <a:noFill/>
          <a:ln>
            <a:noFill/>
          </a:ln>
          <a:effectLst>
            <a:softEdge rad="292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p:cNvSpPr>
            <a:spLocks noGrp="1"/>
          </p:cNvSpPr>
          <p:nvPr>
            <p:ph type="title"/>
          </p:nvPr>
        </p:nvSpPr>
        <p:spPr/>
        <p:txBody>
          <a:bodyPr/>
          <a:lstStyle/>
          <a:p>
            <a:r>
              <a:rPr lang="en-US" dirty="0">
                <a:latin typeface="Trebuchet MS" charset="0"/>
              </a:rPr>
              <a:t>SSEC Data Center</a:t>
            </a:r>
          </a:p>
        </p:txBody>
      </p:sp>
      <p:sp>
        <p:nvSpPr>
          <p:cNvPr id="3" name="Content Placeholder 2"/>
          <p:cNvSpPr>
            <a:spLocks noGrp="1"/>
          </p:cNvSpPr>
          <p:nvPr>
            <p:ph idx="1"/>
          </p:nvPr>
        </p:nvSpPr>
        <p:spPr>
          <a:xfrm>
            <a:off x="779463" y="1828800"/>
            <a:ext cx="7583487" cy="4208930"/>
          </a:xfrm>
        </p:spPr>
        <p:txBody>
          <a:bodyPr rtlCol="0">
            <a:normAutofit fontScale="92500"/>
          </a:bodyPr>
          <a:lstStyle/>
          <a:p>
            <a:pPr fontAlgn="auto">
              <a:spcAft>
                <a:spcPts val="0"/>
              </a:spcAft>
              <a:buFont typeface="Wingdings 2" pitchFamily="18" charset="2"/>
              <a:buChar char=""/>
              <a:defRPr/>
            </a:pPr>
            <a:r>
              <a:rPr lang="en-US" dirty="0" smtClean="0">
                <a:effectLst>
                  <a:glow rad="101600">
                    <a:schemeClr val="tx1">
                      <a:alpha val="75000"/>
                    </a:schemeClr>
                  </a:glow>
                </a:effectLst>
                <a:ea typeface="+mn-ea"/>
                <a:cs typeface="+mn-cs"/>
              </a:rPr>
              <a:t>The SSEC Data Center mission is to create and maintain the facilities, human expertise and technology necessary to provide SSEC scientists and collaborators with the highest quality geophysical data in a timely fashion and to provide real-time data access, archive and retrieval services as necessary to support SSEC’s scientific programs.</a:t>
            </a:r>
          </a:p>
          <a:p>
            <a:pPr fontAlgn="auto">
              <a:spcAft>
                <a:spcPts val="0"/>
              </a:spcAft>
              <a:buFont typeface="Wingdings 2" pitchFamily="18" charset="2"/>
              <a:buChar char=""/>
              <a:defRPr/>
            </a:pPr>
            <a:r>
              <a:rPr lang="en-US" dirty="0" smtClean="0">
                <a:effectLst>
                  <a:glow rad="101600">
                    <a:schemeClr val="tx1">
                      <a:alpha val="75000"/>
                    </a:schemeClr>
                  </a:glow>
                </a:effectLst>
                <a:ea typeface="+mn-ea"/>
                <a:cs typeface="+mn-cs"/>
              </a:rPr>
              <a:t>The Data Center is treated as a project and is expected to </a:t>
            </a:r>
            <a:r>
              <a:rPr lang="en-US" u="heavy" dirty="0" smtClean="0">
                <a:effectLst>
                  <a:glow rad="101600">
                    <a:schemeClr val="tx1">
                      <a:alpha val="75000"/>
                    </a:schemeClr>
                  </a:glow>
                </a:effectLst>
                <a:ea typeface="+mn-ea"/>
                <a:cs typeface="+mn-cs"/>
              </a:rPr>
              <a:t>breakeven</a:t>
            </a:r>
            <a:r>
              <a:rPr lang="en-US" dirty="0" smtClean="0">
                <a:effectLst>
                  <a:glow rad="101600">
                    <a:schemeClr val="tx1">
                      <a:alpha val="75000"/>
                    </a:schemeClr>
                  </a:glow>
                </a:effectLst>
                <a:ea typeface="+mn-ea"/>
                <a:cs typeface="+mn-cs"/>
              </a:rPr>
              <a:t>.</a:t>
            </a:r>
          </a:p>
          <a:p>
            <a:pPr fontAlgn="auto">
              <a:spcAft>
                <a:spcPts val="0"/>
              </a:spcAft>
              <a:buFont typeface="Wingdings 2" pitchFamily="18" charset="2"/>
              <a:buChar char=""/>
              <a:defRPr/>
            </a:pPr>
            <a:r>
              <a:rPr lang="en-US" dirty="0" smtClean="0">
                <a:effectLst>
                  <a:glow rad="101600">
                    <a:schemeClr val="tx1">
                      <a:alpha val="75000"/>
                    </a:schemeClr>
                  </a:glow>
                </a:effectLst>
                <a:ea typeface="+mn-ea"/>
                <a:cs typeface="+mn-cs"/>
              </a:rPr>
              <a:t>The Data Center is supported through data services.  ALL users pay for services, both internal to SSEC and the outside community.</a:t>
            </a:r>
          </a:p>
          <a:p>
            <a:pPr fontAlgn="auto">
              <a:spcAft>
                <a:spcPts val="0"/>
              </a:spcAft>
              <a:buFont typeface="Wingdings 2" pitchFamily="18" charset="2"/>
              <a:buChar char=""/>
              <a:defRPr/>
            </a:pPr>
            <a:endParaRPr lang="en-US" dirty="0">
              <a:ea typeface="+mn-ea"/>
              <a:cs typeface="+mn-cs"/>
            </a:endParaRPr>
          </a:p>
        </p:txBody>
      </p:sp>
    </p:spTree>
    <p:extLst>
      <p:ext uri="{BB962C8B-B14F-4D97-AF65-F5344CB8AC3E}">
        <p14:creationId xmlns:p14="http://schemas.microsoft.com/office/powerpoint/2010/main" val="3135846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490" y="426474"/>
            <a:ext cx="7774410" cy="1143000"/>
          </a:xfrm>
        </p:spPr>
        <p:txBody>
          <a:bodyPr anchor="ctr">
            <a:normAutofit/>
          </a:bodyPr>
          <a:lstStyle/>
          <a:p>
            <a:pPr algn="ctr"/>
            <a:r>
              <a:rPr lang="en-US" dirty="0" smtClean="0"/>
              <a:t>S4 Hardware</a:t>
            </a:r>
            <a:endParaRPr lang="en-US" dirty="0"/>
          </a:p>
        </p:txBody>
      </p:sp>
      <p:sp>
        <p:nvSpPr>
          <p:cNvPr id="3" name="Content Placeholder 2"/>
          <p:cNvSpPr>
            <a:spLocks noGrp="1"/>
          </p:cNvSpPr>
          <p:nvPr>
            <p:ph idx="1"/>
          </p:nvPr>
        </p:nvSpPr>
        <p:spPr>
          <a:xfrm>
            <a:off x="431216" y="1772999"/>
            <a:ext cx="7898380" cy="4164576"/>
          </a:xfrm>
        </p:spPr>
        <p:txBody>
          <a:bodyPr>
            <a:normAutofit/>
          </a:bodyPr>
          <a:lstStyle/>
          <a:p>
            <a:r>
              <a:rPr lang="en-US" dirty="0" smtClean="0"/>
              <a:t>Largest High Performance Compute Cluster at UW Madison</a:t>
            </a:r>
          </a:p>
          <a:p>
            <a:r>
              <a:rPr lang="en-US" dirty="0" smtClean="0"/>
              <a:t>Total compute: 3072 cores, 8TB memory</a:t>
            </a:r>
          </a:p>
          <a:p>
            <a:r>
              <a:rPr lang="en-US" dirty="0" smtClean="0"/>
              <a:t>Total storage: 456 TB</a:t>
            </a:r>
          </a:p>
          <a:p>
            <a:r>
              <a:rPr lang="en-US" dirty="0" smtClean="0"/>
              <a:t>40 Gigabit/</a:t>
            </a:r>
            <a:r>
              <a:rPr lang="en-US" dirty="0" err="1" smtClean="0"/>
              <a:t>s</a:t>
            </a:r>
            <a:r>
              <a:rPr lang="en-US" dirty="0" smtClean="0"/>
              <a:t> </a:t>
            </a:r>
            <a:r>
              <a:rPr lang="en-US" dirty="0" err="1" smtClean="0"/>
              <a:t>Infiniband</a:t>
            </a:r>
            <a:r>
              <a:rPr lang="en-US" dirty="0" smtClean="0"/>
              <a:t> Network Interconnect</a:t>
            </a:r>
          </a:p>
          <a:p>
            <a:pPr lvl="1"/>
            <a:endParaRPr lang="en-US" dirty="0"/>
          </a:p>
        </p:txBody>
      </p:sp>
    </p:spTree>
    <p:extLst>
      <p:ext uri="{BB962C8B-B14F-4D97-AF65-F5344CB8AC3E}">
        <p14:creationId xmlns:p14="http://schemas.microsoft.com/office/powerpoint/2010/main" val="9799745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489200"/>
            <a:ext cx="7583487" cy="1044388"/>
          </a:xfrm>
        </p:spPr>
        <p:txBody>
          <a:bodyPr/>
          <a:lstStyle/>
          <a:p>
            <a:r>
              <a:rPr lang="en-US" dirty="0" smtClean="0"/>
              <a:t>Current Data Center Projects</a:t>
            </a:r>
            <a:endParaRPr lang="en-US" dirty="0"/>
          </a:p>
        </p:txBody>
      </p:sp>
    </p:spTree>
    <p:extLst>
      <p:ext uri="{BB962C8B-B14F-4D97-AF65-F5344CB8AC3E}">
        <p14:creationId xmlns:p14="http://schemas.microsoft.com/office/powerpoint/2010/main" val="19435664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05-06 at 12.34.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3" y="1684866"/>
            <a:ext cx="3581400" cy="2974183"/>
          </a:xfrm>
          <a:prstGeom prst="rect">
            <a:avLst/>
          </a:prstGeom>
        </p:spPr>
      </p:pic>
      <p:sp>
        <p:nvSpPr>
          <p:cNvPr id="2" name="Title 1"/>
          <p:cNvSpPr>
            <a:spLocks noGrp="1"/>
          </p:cNvSpPr>
          <p:nvPr>
            <p:ph type="title"/>
          </p:nvPr>
        </p:nvSpPr>
        <p:spPr/>
        <p:txBody>
          <a:bodyPr/>
          <a:lstStyle/>
          <a:p>
            <a:r>
              <a:rPr lang="en-US" dirty="0" smtClean="0"/>
              <a:t>Satellite Data Archive Inventory Interface rewrite</a:t>
            </a:r>
            <a:endParaRPr lang="en-US" dirty="0"/>
          </a:p>
        </p:txBody>
      </p:sp>
      <p:pic>
        <p:nvPicPr>
          <p:cNvPr id="6" name="Picture 5" descr="C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967" y="2065865"/>
            <a:ext cx="2444899" cy="2942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pic>
        <p:nvPicPr>
          <p:cNvPr id="5" name="Picture 4" descr="Screen shot 2012-05-04 at 2.42.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4989" y="2692400"/>
            <a:ext cx="3973878" cy="3213213"/>
          </a:xfrm>
          <a:prstGeom prst="rect">
            <a:avLst/>
          </a:prstGeom>
        </p:spPr>
      </p:pic>
      <p:sp>
        <p:nvSpPr>
          <p:cNvPr id="8" name="TextBox 7"/>
          <p:cNvSpPr txBox="1"/>
          <p:nvPr/>
        </p:nvSpPr>
        <p:spPr>
          <a:xfrm>
            <a:off x="1253067" y="4546600"/>
            <a:ext cx="1407356" cy="369332"/>
          </a:xfrm>
          <a:prstGeom prst="rect">
            <a:avLst/>
          </a:prstGeom>
          <a:noFill/>
        </p:spPr>
        <p:txBody>
          <a:bodyPr wrap="none" rtlCol="0">
            <a:spAutoFit/>
          </a:bodyPr>
          <a:lstStyle/>
          <a:p>
            <a:r>
              <a:rPr lang="en-US" dirty="0" smtClean="0"/>
              <a:t>(1996-2003)</a:t>
            </a:r>
            <a:endParaRPr lang="en-US" dirty="0"/>
          </a:p>
        </p:txBody>
      </p:sp>
      <p:sp>
        <p:nvSpPr>
          <p:cNvPr id="9" name="TextBox 8"/>
          <p:cNvSpPr txBox="1"/>
          <p:nvPr/>
        </p:nvSpPr>
        <p:spPr>
          <a:xfrm>
            <a:off x="3127766" y="5019133"/>
            <a:ext cx="1407356" cy="369332"/>
          </a:xfrm>
          <a:prstGeom prst="rect">
            <a:avLst/>
          </a:prstGeom>
          <a:noFill/>
        </p:spPr>
        <p:txBody>
          <a:bodyPr wrap="none" rtlCol="0">
            <a:spAutoFit/>
          </a:bodyPr>
          <a:lstStyle/>
          <a:p>
            <a:r>
              <a:rPr lang="en-US" dirty="0" smtClean="0"/>
              <a:t>(2003-2007)</a:t>
            </a:r>
            <a:endParaRPr lang="en-US" dirty="0"/>
          </a:p>
        </p:txBody>
      </p:sp>
      <p:sp>
        <p:nvSpPr>
          <p:cNvPr id="10" name="TextBox 9"/>
          <p:cNvSpPr txBox="1"/>
          <p:nvPr/>
        </p:nvSpPr>
        <p:spPr>
          <a:xfrm>
            <a:off x="4648044" y="5833533"/>
            <a:ext cx="1693643" cy="369332"/>
          </a:xfrm>
          <a:prstGeom prst="rect">
            <a:avLst/>
          </a:prstGeom>
          <a:noFill/>
        </p:spPr>
        <p:txBody>
          <a:bodyPr wrap="none" rtlCol="0">
            <a:spAutoFit/>
          </a:bodyPr>
          <a:lstStyle/>
          <a:p>
            <a:r>
              <a:rPr lang="en-US" dirty="0" smtClean="0"/>
              <a:t>(2007-Present)</a:t>
            </a:r>
            <a:endParaRPr lang="en-US" dirty="0"/>
          </a:p>
        </p:txBody>
      </p:sp>
      <p:pic>
        <p:nvPicPr>
          <p:cNvPr id="11" name="Picture 10" descr="Screen shot 2012-05-06 at 12.50.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4866" y="3083927"/>
            <a:ext cx="3522592" cy="2925346"/>
          </a:xfrm>
          <a:prstGeom prst="rect">
            <a:avLst/>
          </a:prstGeom>
        </p:spPr>
      </p:pic>
    </p:spTree>
    <p:extLst>
      <p:ext uri="{BB962C8B-B14F-4D97-AF65-F5344CB8AC3E}">
        <p14:creationId xmlns:p14="http://schemas.microsoft.com/office/powerpoint/2010/main" val="1960919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5-04 at 2.42.17 PM.png"/>
          <p:cNvPicPr>
            <a:picLocks noChangeAspect="1"/>
          </p:cNvPicPr>
          <p:nvPr/>
        </p:nvPicPr>
        <p:blipFill>
          <a:blip r:embed="rId2">
            <a:alphaModFix amt="21000"/>
            <a:extLst>
              <a:ext uri="{28A0092B-C50C-407E-A947-70E740481C1C}">
                <a14:useLocalDpi xmlns:a14="http://schemas.microsoft.com/office/drawing/2010/main" val="0"/>
              </a:ext>
            </a:extLst>
          </a:blip>
          <a:stretch>
            <a:fillRect/>
          </a:stretch>
        </p:blipFill>
        <p:spPr>
          <a:xfrm>
            <a:off x="1295400" y="1515148"/>
            <a:ext cx="6273800" cy="5072892"/>
          </a:xfrm>
          <a:prstGeom prst="rect">
            <a:avLst/>
          </a:prstGeom>
        </p:spPr>
      </p:pic>
      <p:sp>
        <p:nvSpPr>
          <p:cNvPr id="2" name="Title 1"/>
          <p:cNvSpPr>
            <a:spLocks noGrp="1"/>
          </p:cNvSpPr>
          <p:nvPr>
            <p:ph type="title"/>
          </p:nvPr>
        </p:nvSpPr>
        <p:spPr/>
        <p:txBody>
          <a:bodyPr/>
          <a:lstStyle/>
          <a:p>
            <a:r>
              <a:rPr lang="en-US" dirty="0" smtClean="0"/>
              <a:t>Satellite Data Archive Inventory Interface rewrite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chemeClr val="tx1"/>
                </a:solidFill>
              </a:rPr>
              <a:t>Allow more flexibility for searching</a:t>
            </a:r>
          </a:p>
          <a:p>
            <a:r>
              <a:rPr lang="en-US" dirty="0" smtClean="0">
                <a:solidFill>
                  <a:schemeClr val="tx1"/>
                </a:solidFill>
              </a:rPr>
              <a:t>GUI and command line search capabilities, well documented API</a:t>
            </a:r>
          </a:p>
          <a:p>
            <a:r>
              <a:rPr lang="en-US" dirty="0" smtClean="0">
                <a:solidFill>
                  <a:schemeClr val="tx1"/>
                </a:solidFill>
              </a:rPr>
              <a:t>Database will be accessible from </a:t>
            </a:r>
            <a:r>
              <a:rPr lang="en-US" dirty="0" err="1" smtClean="0">
                <a:solidFill>
                  <a:schemeClr val="tx1"/>
                </a:solidFill>
              </a:rPr>
              <a:t>McIDAS</a:t>
            </a:r>
            <a:r>
              <a:rPr lang="en-US" dirty="0" smtClean="0">
                <a:solidFill>
                  <a:schemeClr val="tx1"/>
                </a:solidFill>
              </a:rPr>
              <a:t>-V and </a:t>
            </a:r>
            <a:r>
              <a:rPr lang="en-US" dirty="0" err="1" smtClean="0">
                <a:solidFill>
                  <a:schemeClr val="tx1"/>
                </a:solidFill>
              </a:rPr>
              <a:t>McIDAS</a:t>
            </a:r>
            <a:r>
              <a:rPr lang="en-US" dirty="0" smtClean="0">
                <a:solidFill>
                  <a:schemeClr val="tx1"/>
                </a:solidFill>
              </a:rPr>
              <a:t>-X</a:t>
            </a:r>
          </a:p>
          <a:p>
            <a:r>
              <a:rPr lang="en-US" dirty="0" smtClean="0">
                <a:solidFill>
                  <a:schemeClr val="tx1"/>
                </a:solidFill>
              </a:rPr>
              <a:t>Able to output </a:t>
            </a:r>
            <a:r>
              <a:rPr lang="en-US" dirty="0" err="1" smtClean="0">
                <a:solidFill>
                  <a:schemeClr val="tx1"/>
                </a:solidFill>
              </a:rPr>
              <a:t>McIDAS</a:t>
            </a:r>
            <a:r>
              <a:rPr lang="en-US" dirty="0" smtClean="0">
                <a:solidFill>
                  <a:schemeClr val="tx1"/>
                </a:solidFill>
              </a:rPr>
              <a:t>-X scripts and </a:t>
            </a:r>
            <a:r>
              <a:rPr lang="en-US" dirty="0" err="1" smtClean="0">
                <a:solidFill>
                  <a:schemeClr val="tx1"/>
                </a:solidFill>
              </a:rPr>
              <a:t>McIDAS</a:t>
            </a:r>
            <a:r>
              <a:rPr lang="en-US" dirty="0" smtClean="0">
                <a:solidFill>
                  <a:schemeClr val="tx1"/>
                </a:solidFill>
              </a:rPr>
              <a:t>-V </a:t>
            </a:r>
            <a:r>
              <a:rPr lang="en-US" dirty="0" err="1" smtClean="0">
                <a:solidFill>
                  <a:schemeClr val="tx1"/>
                </a:solidFill>
              </a:rPr>
              <a:t>Jython</a:t>
            </a:r>
            <a:r>
              <a:rPr lang="en-US" dirty="0" smtClean="0">
                <a:solidFill>
                  <a:schemeClr val="tx1"/>
                </a:solidFill>
              </a:rPr>
              <a:t> scripts</a:t>
            </a:r>
          </a:p>
          <a:p>
            <a:r>
              <a:rPr lang="en-US" dirty="0" smtClean="0">
                <a:solidFill>
                  <a:schemeClr val="tx1"/>
                </a:solidFill>
              </a:rPr>
              <a:t>Output DIF (Directory Interchange Format)</a:t>
            </a:r>
          </a:p>
          <a:p>
            <a:r>
              <a:rPr lang="en-US" dirty="0" smtClean="0">
                <a:solidFill>
                  <a:schemeClr val="tx1"/>
                </a:solidFill>
              </a:rPr>
              <a:t>Incorporating ISO 19115 and accepted best practices for meta data </a:t>
            </a:r>
            <a:r>
              <a:rPr lang="en-US" dirty="0" smtClean="0">
                <a:solidFill>
                  <a:schemeClr val="tx1"/>
                </a:solidFill>
              </a:rPr>
              <a:t>storage</a:t>
            </a:r>
            <a:endParaRPr lang="en-US" dirty="0" smtClean="0">
              <a:solidFill>
                <a:schemeClr val="tx1"/>
              </a:solidFill>
            </a:endParaRPr>
          </a:p>
          <a:p>
            <a:r>
              <a:rPr lang="en-US" dirty="0" smtClean="0">
                <a:solidFill>
                  <a:schemeClr val="tx1"/>
                </a:solidFill>
              </a:rPr>
              <a:t>Web interface heavily utilizes HTML5</a:t>
            </a:r>
          </a:p>
          <a:p>
            <a:r>
              <a:rPr lang="en-US" dirty="0" smtClean="0">
                <a:solidFill>
                  <a:schemeClr val="tx1"/>
                </a:solidFill>
              </a:rPr>
              <a:t>Surveys going out soon</a:t>
            </a:r>
            <a:endParaRPr lang="en-US" dirty="0">
              <a:solidFill>
                <a:schemeClr val="tx1"/>
              </a:solidFill>
            </a:endParaRPr>
          </a:p>
        </p:txBody>
      </p:sp>
    </p:spTree>
    <p:extLst>
      <p:ext uri="{BB962C8B-B14F-4D97-AF65-F5344CB8AC3E}">
        <p14:creationId xmlns:p14="http://schemas.microsoft.com/office/powerpoint/2010/main" val="2886297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GOES Archive - Data Interrogation and Reconciliation</a:t>
            </a:r>
            <a:endParaRPr lang="en-US" dirty="0"/>
          </a:p>
        </p:txBody>
      </p:sp>
      <p:pic>
        <p:nvPicPr>
          <p:cNvPr id="33" name="Picture 32" descr="archive summary pic bar graph.png"/>
          <p:cNvPicPr>
            <a:picLocks noChangeAspect="1"/>
          </p:cNvPicPr>
          <p:nvPr/>
        </p:nvPicPr>
        <p:blipFill>
          <a:blip r:embed="rId2">
            <a:alphaModFix amt="17000"/>
            <a:extLst>
              <a:ext uri="{28A0092B-C50C-407E-A947-70E740481C1C}">
                <a14:useLocalDpi xmlns:a14="http://schemas.microsoft.com/office/drawing/2010/main" val="0"/>
              </a:ext>
            </a:extLst>
          </a:blip>
          <a:srcRect/>
          <a:stretch>
            <a:fillRect/>
          </a:stretch>
        </p:blipFill>
        <p:spPr bwMode="auto">
          <a:xfrm>
            <a:off x="669396" y="1535455"/>
            <a:ext cx="7662861" cy="37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69396" y="3107266"/>
            <a:ext cx="7583487" cy="1473200"/>
          </a:xfrm>
        </p:spPr>
        <p:txBody>
          <a:bodyPr/>
          <a:lstStyle/>
          <a:p>
            <a:pPr marL="0" indent="0" algn="ctr">
              <a:buNone/>
            </a:pPr>
            <a:r>
              <a:rPr lang="en-US" dirty="0" smtClean="0">
                <a:solidFill>
                  <a:schemeClr val="tx1"/>
                </a:solidFill>
              </a:rPr>
              <a:t>Dan Forrest, </a:t>
            </a:r>
            <a:r>
              <a:rPr lang="en-US" dirty="0" err="1" smtClean="0">
                <a:solidFill>
                  <a:schemeClr val="tx1"/>
                </a:solidFill>
              </a:rPr>
              <a:t>Janean</a:t>
            </a:r>
            <a:r>
              <a:rPr lang="en-US" dirty="0" smtClean="0">
                <a:solidFill>
                  <a:schemeClr val="tx1"/>
                </a:solidFill>
              </a:rPr>
              <a:t> Hill, Nancy </a:t>
            </a:r>
            <a:r>
              <a:rPr lang="en-US" dirty="0" err="1" smtClean="0">
                <a:solidFill>
                  <a:schemeClr val="tx1"/>
                </a:solidFill>
              </a:rPr>
              <a:t>Troxel-Hoehn</a:t>
            </a:r>
            <a:r>
              <a:rPr lang="en-US" dirty="0" smtClean="0">
                <a:solidFill>
                  <a:schemeClr val="tx1"/>
                </a:solidFill>
              </a:rPr>
              <a:t>, Dee Wade, Kevin </a:t>
            </a:r>
            <a:r>
              <a:rPr lang="en-US" dirty="0" err="1" smtClean="0">
                <a:solidFill>
                  <a:schemeClr val="tx1"/>
                </a:solidFill>
              </a:rPr>
              <a:t>Hallock</a:t>
            </a:r>
            <a:r>
              <a:rPr lang="en-US" dirty="0" smtClean="0">
                <a:solidFill>
                  <a:schemeClr val="tx1"/>
                </a:solidFill>
              </a:rPr>
              <a:t>, Russ </a:t>
            </a:r>
            <a:r>
              <a:rPr lang="en-US" dirty="0" err="1" smtClean="0">
                <a:solidFill>
                  <a:schemeClr val="tx1"/>
                </a:solidFill>
              </a:rPr>
              <a:t>Dengel</a:t>
            </a:r>
            <a:r>
              <a:rPr lang="en-US" dirty="0" smtClean="0">
                <a:solidFill>
                  <a:schemeClr val="tx1"/>
                </a:solidFill>
              </a:rPr>
              <a:t>, Jerrold Robaidek (and many others)</a:t>
            </a:r>
            <a:endParaRPr lang="en-US" dirty="0">
              <a:solidFill>
                <a:schemeClr val="tx1"/>
              </a:solidFill>
            </a:endParaRPr>
          </a:p>
        </p:txBody>
      </p:sp>
    </p:spTree>
    <p:extLst>
      <p:ext uri="{BB962C8B-B14F-4D97-AF65-F5344CB8AC3E}">
        <p14:creationId xmlns:p14="http://schemas.microsoft.com/office/powerpoint/2010/main" val="907833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814" y="1458378"/>
            <a:ext cx="3335158" cy="432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6122038" y="5980176"/>
            <a:ext cx="1869776" cy="24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800" dirty="0" smtClean="0"/>
              <a:t>Dr. Vern </a:t>
            </a:r>
            <a:r>
              <a:rPr lang="en-US" sz="1800" dirty="0" err="1" smtClean="0"/>
              <a:t>Suomi</a:t>
            </a:r>
            <a:endParaRPr lang="en-US" sz="1800" dirty="0"/>
          </a:p>
        </p:txBody>
      </p:sp>
      <p:sp>
        <p:nvSpPr>
          <p:cNvPr id="18" name="TextBox 17"/>
          <p:cNvSpPr txBox="1"/>
          <p:nvPr/>
        </p:nvSpPr>
        <p:spPr>
          <a:xfrm>
            <a:off x="2767161" y="410449"/>
            <a:ext cx="4037371" cy="1200329"/>
          </a:xfrm>
          <a:prstGeom prst="rect">
            <a:avLst/>
          </a:prstGeom>
          <a:noFill/>
        </p:spPr>
        <p:txBody>
          <a:bodyPr wrap="square" rtlCol="0">
            <a:spAutoFit/>
          </a:bodyPr>
          <a:lstStyle/>
          <a:p>
            <a:pPr algn="ctr"/>
            <a:r>
              <a:rPr lang="en-US" sz="3600" dirty="0" smtClean="0"/>
              <a:t>GOES Archive History</a:t>
            </a:r>
            <a:endParaRPr lang="en-US" sz="3600" dirty="0"/>
          </a:p>
        </p:txBody>
      </p:sp>
      <p:sp>
        <p:nvSpPr>
          <p:cNvPr id="19" name="TextBox 18"/>
          <p:cNvSpPr txBox="1"/>
          <p:nvPr/>
        </p:nvSpPr>
        <p:spPr>
          <a:xfrm>
            <a:off x="634999" y="2120900"/>
            <a:ext cx="4707467" cy="3046988"/>
          </a:xfrm>
          <a:prstGeom prst="rect">
            <a:avLst/>
          </a:prstGeom>
          <a:noFill/>
        </p:spPr>
        <p:txBody>
          <a:bodyPr wrap="square" rtlCol="0">
            <a:spAutoFit/>
          </a:bodyPr>
          <a:lstStyle/>
          <a:p>
            <a:pPr marL="285750" indent="-285750">
              <a:buFont typeface="Arial"/>
              <a:buChar char="•"/>
            </a:pPr>
            <a:r>
              <a:rPr lang="en-US" sz="2400" dirty="0" smtClean="0"/>
              <a:t>Mid-1970s: SSEC began recording data to U-</a:t>
            </a:r>
            <a:r>
              <a:rPr lang="en-US" sz="2400" dirty="0" err="1" smtClean="0"/>
              <a:t>matic</a:t>
            </a:r>
            <a:r>
              <a:rPr lang="en-US" sz="2400" dirty="0" smtClean="0"/>
              <a:t> tape</a:t>
            </a:r>
          </a:p>
          <a:p>
            <a:pPr marL="285750" indent="-285750">
              <a:buFont typeface="Arial"/>
              <a:buChar char="•"/>
            </a:pPr>
            <a:r>
              <a:rPr lang="en-US" sz="2400" dirty="0" smtClean="0"/>
              <a:t>1978:  SSEC started keeping the data</a:t>
            </a:r>
          </a:p>
          <a:p>
            <a:pPr marL="285750" indent="-285750">
              <a:buFont typeface="Arial"/>
              <a:buChar char="•"/>
            </a:pPr>
            <a:r>
              <a:rPr lang="en-US" sz="2400" dirty="0" smtClean="0"/>
              <a:t>1979: SSEC became the official archive of GOES data (ended in 2004)</a:t>
            </a:r>
            <a:endParaRPr lang="en-US" sz="2400" dirty="0"/>
          </a:p>
        </p:txBody>
      </p:sp>
    </p:spTree>
    <p:extLst>
      <p:ext uri="{BB962C8B-B14F-4D97-AF65-F5344CB8AC3E}">
        <p14:creationId xmlns:p14="http://schemas.microsoft.com/office/powerpoint/2010/main" val="32473091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GOES</a:t>
            </a:r>
            <a:endParaRPr lang="en-US" dirty="0"/>
          </a:p>
        </p:txBody>
      </p:sp>
      <p:pic>
        <p:nvPicPr>
          <p:cNvPr id="4" name="Picture 3" descr="archive summary pic bar grap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089" y="1518438"/>
            <a:ext cx="7662861" cy="274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700089" y="4334934"/>
            <a:ext cx="7662861" cy="2108200"/>
          </a:xfrm>
        </p:spPr>
        <p:txBody>
          <a:bodyPr>
            <a:normAutofit fontScale="77500" lnSpcReduction="20000"/>
          </a:bodyPr>
          <a:lstStyle/>
          <a:p>
            <a:r>
              <a:rPr lang="en-US" dirty="0" smtClean="0"/>
              <a:t>May 17, 1974 (SMS-1) – Jan 11, 1996 (GOES-7)</a:t>
            </a:r>
          </a:p>
          <a:p>
            <a:r>
              <a:rPr lang="en-US" dirty="0" smtClean="0"/>
              <a:t>SMS-1, SMS-2, GOES-1 through GOES-7</a:t>
            </a:r>
          </a:p>
          <a:p>
            <a:r>
              <a:rPr lang="en-US" dirty="0" smtClean="0"/>
              <a:t>Three Modes</a:t>
            </a:r>
          </a:p>
          <a:p>
            <a:pPr lvl="1"/>
            <a:r>
              <a:rPr lang="en-US" dirty="0" smtClean="0"/>
              <a:t>MODE-A</a:t>
            </a:r>
          </a:p>
          <a:p>
            <a:pPr lvl="1"/>
            <a:r>
              <a:rPr lang="en-US" dirty="0" smtClean="0"/>
              <a:t>MODE-AA</a:t>
            </a:r>
          </a:p>
          <a:p>
            <a:pPr lvl="1"/>
            <a:r>
              <a:rPr lang="en-US" dirty="0" smtClean="0"/>
              <a:t>MODE-AAA</a:t>
            </a:r>
            <a:endParaRPr lang="en-US" dirty="0"/>
          </a:p>
        </p:txBody>
      </p:sp>
    </p:spTree>
    <p:extLst>
      <p:ext uri="{BB962C8B-B14F-4D97-AF65-F5344CB8AC3E}">
        <p14:creationId xmlns:p14="http://schemas.microsoft.com/office/powerpoint/2010/main" val="225491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Archive recording 1978-1997</a:t>
            </a:r>
            <a:endParaRPr lang="en-US" dirty="0"/>
          </a:p>
        </p:txBody>
      </p:sp>
      <p:pic>
        <p:nvPicPr>
          <p:cNvPr id="5" name="Picture 4" descr="SL028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7660" y="1520298"/>
            <a:ext cx="3490753" cy="208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835400" y="3749912"/>
            <a:ext cx="5091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800" dirty="0"/>
              <a:t>U-</a:t>
            </a:r>
            <a:r>
              <a:rPr lang="en-US" sz="1800" dirty="0" err="1"/>
              <a:t>matic</a:t>
            </a:r>
            <a:r>
              <a:rPr lang="en-US" sz="1800" dirty="0"/>
              <a:t> Recorder Archive Hardware (1989)</a:t>
            </a:r>
          </a:p>
        </p:txBody>
      </p:sp>
      <p:pic>
        <p:nvPicPr>
          <p:cNvPr id="7" name="Picture 6" descr="umatic_tape_p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6955" y="3373845"/>
            <a:ext cx="1842297" cy="12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1268233" y="4574673"/>
            <a:ext cx="1977303" cy="71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600" dirty="0"/>
              <a:t>U-</a:t>
            </a:r>
            <a:r>
              <a:rPr lang="en-US" sz="1600" dirty="0" err="1"/>
              <a:t>matic</a:t>
            </a:r>
            <a:endParaRPr lang="en-US" sz="1600" dirty="0"/>
          </a:p>
          <a:p>
            <a:pPr eaLnBrk="1" hangingPunct="1"/>
            <a:r>
              <a:rPr lang="en-US" sz="1600" dirty="0" smtClean="0"/>
              <a:t>8 </a:t>
            </a:r>
            <a:r>
              <a:rPr lang="en-US" sz="1600" dirty="0"/>
              <a:t>hours of data </a:t>
            </a:r>
            <a:r>
              <a:rPr lang="en-US" sz="1600" dirty="0" smtClean="0"/>
              <a:t>per </a:t>
            </a:r>
            <a:r>
              <a:rPr lang="en-US" sz="1600" dirty="0"/>
              <a:t>tape  </a:t>
            </a:r>
            <a:r>
              <a:rPr lang="en-US" sz="1600" dirty="0" smtClean="0"/>
              <a:t>1,095 </a:t>
            </a:r>
            <a:r>
              <a:rPr lang="en-US" sz="1600" dirty="0"/>
              <a:t>tapes per year</a:t>
            </a:r>
          </a:p>
          <a:p>
            <a:pPr eaLnBrk="1" hangingPunct="1"/>
            <a:r>
              <a:rPr lang="en-US" sz="1600" dirty="0"/>
              <a:t>(1978-1997)</a:t>
            </a:r>
          </a:p>
        </p:txBody>
      </p:sp>
    </p:spTree>
    <p:extLst>
      <p:ext uri="{BB962C8B-B14F-4D97-AF65-F5344CB8AC3E}">
        <p14:creationId xmlns:p14="http://schemas.microsoft.com/office/powerpoint/2010/main" val="10281270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1997: Switched to 3590</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2015096"/>
            <a:ext cx="4851400" cy="322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032000" y="5237866"/>
            <a:ext cx="576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600" dirty="0"/>
              <a:t>IBM 3590 </a:t>
            </a:r>
          </a:p>
          <a:p>
            <a:pPr eaLnBrk="1" hangingPunct="1"/>
            <a:r>
              <a:rPr lang="en-US" sz="1600" dirty="0" smtClean="0"/>
              <a:t>~2 </a:t>
            </a:r>
            <a:r>
              <a:rPr lang="en-US" sz="1600" dirty="0"/>
              <a:t>days of data per tape  </a:t>
            </a:r>
            <a:r>
              <a:rPr lang="en-US" sz="1600" dirty="0" smtClean="0"/>
              <a:t>182 tapes </a:t>
            </a:r>
            <a:r>
              <a:rPr lang="en-US" sz="1600" dirty="0"/>
              <a:t>per year</a:t>
            </a:r>
          </a:p>
          <a:p>
            <a:pPr eaLnBrk="1" hangingPunct="1"/>
            <a:r>
              <a:rPr lang="en-US" sz="1600" dirty="0"/>
              <a:t>(1997-2005)</a:t>
            </a:r>
          </a:p>
        </p:txBody>
      </p:sp>
    </p:spTree>
    <p:extLst>
      <p:ext uri="{BB962C8B-B14F-4D97-AF65-F5344CB8AC3E}">
        <p14:creationId xmlns:p14="http://schemas.microsoft.com/office/powerpoint/2010/main" val="30587915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Rescue</a:t>
            </a:r>
            <a:endParaRPr lang="en-US" dirty="0"/>
          </a:p>
        </p:txBody>
      </p:sp>
      <p:sp>
        <p:nvSpPr>
          <p:cNvPr id="3" name="Content Placeholder 2"/>
          <p:cNvSpPr>
            <a:spLocks noGrp="1"/>
          </p:cNvSpPr>
          <p:nvPr>
            <p:ph idx="1"/>
          </p:nvPr>
        </p:nvSpPr>
        <p:spPr/>
        <p:txBody>
          <a:bodyPr/>
          <a:lstStyle/>
          <a:p>
            <a:r>
              <a:rPr lang="en-US" dirty="0" smtClean="0"/>
              <a:t>1990s: U-</a:t>
            </a:r>
            <a:r>
              <a:rPr lang="en-US" dirty="0" err="1" smtClean="0"/>
              <a:t>matic</a:t>
            </a:r>
            <a:r>
              <a:rPr lang="en-US" dirty="0" smtClean="0"/>
              <a:t> tapes were deteriorating</a:t>
            </a:r>
          </a:p>
          <a:p>
            <a:r>
              <a:rPr lang="en-US" dirty="0" smtClean="0"/>
              <a:t>1997: Data rescue project began</a:t>
            </a:r>
          </a:p>
          <a:p>
            <a:r>
              <a:rPr lang="en-US" dirty="0" err="1" smtClean="0"/>
              <a:t>Reingest</a:t>
            </a:r>
            <a:r>
              <a:rPr lang="en-US" dirty="0" smtClean="0"/>
              <a:t> all data from (Early GOES)1978 to 1996 and first few years of GVAR (1994-1997) and put on 3590 tape.</a:t>
            </a:r>
          </a:p>
          <a:p>
            <a:r>
              <a:rPr lang="en-US" dirty="0" smtClean="0"/>
              <a:t>One copy sent to NCDC in Asheville, NC; one copy kept at SSEC</a:t>
            </a:r>
          </a:p>
          <a:p>
            <a:endParaRPr lang="en-US" dirty="0" smtClean="0"/>
          </a:p>
          <a:p>
            <a:endParaRPr lang="en-US" dirty="0"/>
          </a:p>
        </p:txBody>
      </p:sp>
    </p:spTree>
    <p:extLst>
      <p:ext uri="{BB962C8B-B14F-4D97-AF65-F5344CB8AC3E}">
        <p14:creationId xmlns:p14="http://schemas.microsoft.com/office/powerpoint/2010/main" val="3005447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38200" y="0"/>
            <a:ext cx="7772400" cy="1143000"/>
          </a:xfrm>
        </p:spPr>
        <p:txBody>
          <a:bodyPr/>
          <a:lstStyle/>
          <a:p>
            <a:pPr eaLnBrk="1" hangingPunct="1"/>
            <a:r>
              <a:rPr lang="en-US" dirty="0">
                <a:latin typeface="Trebuchet MS" charset="0"/>
                <a:ea typeface="ＭＳ Ｐゴシック" charset="0"/>
                <a:cs typeface="ＭＳ Ｐゴシック" charset="0"/>
              </a:rPr>
              <a:t>SSEC Data Center - Activities</a:t>
            </a:r>
          </a:p>
        </p:txBody>
      </p:sp>
      <p:sp>
        <p:nvSpPr>
          <p:cNvPr id="40963" name="Rectangle 3"/>
          <p:cNvSpPr>
            <a:spLocks noGrp="1" noChangeArrowheads="1"/>
          </p:cNvSpPr>
          <p:nvPr>
            <p:ph idx="1"/>
          </p:nvPr>
        </p:nvSpPr>
        <p:spPr>
          <a:xfrm>
            <a:off x="685800" y="1371600"/>
            <a:ext cx="7772400" cy="4724400"/>
          </a:xfrm>
        </p:spPr>
        <p:txBody>
          <a:bodyPr>
            <a:normAutofit fontScale="70000" lnSpcReduction="20000"/>
          </a:bodyPr>
          <a:lstStyle/>
          <a:p>
            <a:pPr eaLnBrk="1" hangingPunct="1">
              <a:lnSpc>
                <a:spcPct val="110000"/>
              </a:lnSpc>
            </a:pPr>
            <a:r>
              <a:rPr lang="en-US" sz="2000" dirty="0">
                <a:solidFill>
                  <a:schemeClr val="tx1"/>
                </a:solidFill>
                <a:latin typeface="Trebuchet MS" charset="0"/>
                <a:ea typeface="ＭＳ Ｐゴシック" charset="0"/>
                <a:cs typeface="ＭＳ Ｐゴシック" charset="0"/>
              </a:rPr>
              <a:t>Assist Satellite Operations Control Center </a:t>
            </a:r>
            <a:r>
              <a:rPr lang="en-US" sz="2000" dirty="0">
                <a:solidFill>
                  <a:srgbClr val="000000"/>
                </a:solidFill>
                <a:latin typeface="Trebuchet MS" charset="0"/>
                <a:ea typeface="ＭＳ Ｐゴシック" charset="0"/>
                <a:cs typeface="ＭＳ Ｐゴシック" charset="0"/>
              </a:rPr>
              <a:t>and other agencies in satellite  checkout and troubleshooting of related problems</a:t>
            </a:r>
          </a:p>
          <a:p>
            <a:pPr eaLnBrk="1" hangingPunct="1">
              <a:lnSpc>
                <a:spcPct val="110000"/>
              </a:lnSpc>
            </a:pPr>
            <a:r>
              <a:rPr lang="en-US" dirty="0">
                <a:solidFill>
                  <a:srgbClr val="000000"/>
                </a:solidFill>
                <a:latin typeface="Trebuchet MS" charset="0"/>
                <a:ea typeface="ＭＳ Ｐゴシック" charset="0"/>
                <a:cs typeface="ＭＳ Ｐゴシック" charset="0"/>
              </a:rPr>
              <a:t>Support to field experiments</a:t>
            </a:r>
          </a:p>
          <a:p>
            <a:pPr lvl="1" eaLnBrk="1" hangingPunct="1">
              <a:lnSpc>
                <a:spcPct val="110000"/>
              </a:lnSpc>
            </a:pPr>
            <a:r>
              <a:rPr lang="en-US" sz="1600" dirty="0">
                <a:solidFill>
                  <a:srgbClr val="000000"/>
                </a:solidFill>
                <a:latin typeface="Trebuchet MS" charset="0"/>
                <a:ea typeface="ＭＳ Ｐゴシック" charset="0"/>
              </a:rPr>
              <a:t>Special archiving</a:t>
            </a:r>
          </a:p>
          <a:p>
            <a:pPr lvl="1" eaLnBrk="1" hangingPunct="1">
              <a:lnSpc>
                <a:spcPct val="110000"/>
              </a:lnSpc>
            </a:pPr>
            <a:r>
              <a:rPr lang="en-US" sz="1600" dirty="0">
                <a:solidFill>
                  <a:srgbClr val="000000"/>
                </a:solidFill>
                <a:latin typeface="Trebuchet MS" charset="0"/>
                <a:ea typeface="ＭＳ Ｐゴシック" charset="0"/>
              </a:rPr>
              <a:t>Extended staffing, either on-call or on-site</a:t>
            </a:r>
          </a:p>
          <a:p>
            <a:pPr lvl="1" eaLnBrk="1" hangingPunct="1">
              <a:lnSpc>
                <a:spcPct val="110000"/>
              </a:lnSpc>
            </a:pPr>
            <a:endParaRPr lang="en-US" sz="1600" dirty="0">
              <a:latin typeface="Trebuchet MS" charset="0"/>
              <a:ea typeface="ＭＳ Ｐゴシック" charset="0"/>
            </a:endParaRPr>
          </a:p>
          <a:p>
            <a:pPr eaLnBrk="1" hangingPunct="1">
              <a:lnSpc>
                <a:spcPct val="110000"/>
              </a:lnSpc>
              <a:spcBef>
                <a:spcPct val="0"/>
              </a:spcBef>
            </a:pPr>
            <a:r>
              <a:rPr lang="en-US" sz="1900" dirty="0">
                <a:solidFill>
                  <a:srgbClr val="000000"/>
                </a:solidFill>
                <a:latin typeface="Trebuchet MS" charset="0"/>
                <a:ea typeface="ＭＳ Ｐゴシック" charset="0"/>
                <a:cs typeface="ＭＳ Ｐゴシック" charset="0"/>
              </a:rPr>
              <a:t>Provide large dataset backups for users</a:t>
            </a:r>
            <a:r>
              <a:rPr lang="en-US" sz="1700" dirty="0">
                <a:solidFill>
                  <a:srgbClr val="000000"/>
                </a:solidFill>
                <a:latin typeface="Trebuchet MS" charset="0"/>
                <a:ea typeface="ＭＳ Ｐゴシック" charset="0"/>
                <a:cs typeface="ＭＳ Ｐゴシック" charset="0"/>
              </a:rPr>
              <a:t> </a:t>
            </a:r>
          </a:p>
          <a:p>
            <a:pPr lvl="1" eaLnBrk="1" hangingPunct="1">
              <a:lnSpc>
                <a:spcPct val="110000"/>
              </a:lnSpc>
            </a:pPr>
            <a:r>
              <a:rPr lang="en-US" sz="1600" dirty="0">
                <a:solidFill>
                  <a:srgbClr val="000000"/>
                </a:solidFill>
                <a:latin typeface="Trebuchet MS" charset="0"/>
                <a:ea typeface="ＭＳ Ｐゴシック" charset="0"/>
              </a:rPr>
              <a:t>Read, write, and copy tapes</a:t>
            </a:r>
          </a:p>
          <a:p>
            <a:pPr lvl="1" eaLnBrk="1" hangingPunct="1">
              <a:lnSpc>
                <a:spcPct val="110000"/>
              </a:lnSpc>
            </a:pPr>
            <a:r>
              <a:rPr lang="en-US" sz="1600" dirty="0">
                <a:solidFill>
                  <a:srgbClr val="000000"/>
                </a:solidFill>
                <a:latin typeface="Trebuchet MS" charset="0"/>
                <a:ea typeface="ＭＳ Ｐゴシック" charset="0"/>
              </a:rPr>
              <a:t>Provide specialized archives of user data</a:t>
            </a:r>
          </a:p>
          <a:p>
            <a:pPr eaLnBrk="1" hangingPunct="1">
              <a:lnSpc>
                <a:spcPct val="110000"/>
              </a:lnSpc>
            </a:pPr>
            <a:r>
              <a:rPr lang="en-US" dirty="0">
                <a:solidFill>
                  <a:srgbClr val="000000"/>
                </a:solidFill>
                <a:latin typeface="Trebuchet MS" charset="0"/>
                <a:ea typeface="ＭＳ Ｐゴシック" charset="0"/>
                <a:cs typeface="ＭＳ Ｐゴシック" charset="0"/>
              </a:rPr>
              <a:t>Provide Help Desk support </a:t>
            </a:r>
            <a:r>
              <a:rPr lang="en-US" dirty="0">
                <a:solidFill>
                  <a:schemeClr val="tx1"/>
                </a:solidFill>
                <a:latin typeface="Trebuchet MS" charset="0"/>
                <a:ea typeface="ＭＳ Ｐゴシック" charset="0"/>
                <a:cs typeface="ＭＳ Ｐゴシック" charset="0"/>
              </a:rPr>
              <a:t>to users of the SSEC SDI, and assist in the generation of SDI user documentation</a:t>
            </a:r>
            <a:r>
              <a:rPr lang="en-US" sz="1700" dirty="0">
                <a:solidFill>
                  <a:schemeClr val="tx1"/>
                </a:solidFill>
                <a:latin typeface="Trebuchet MS" charset="0"/>
                <a:ea typeface="ＭＳ Ｐゴシック" charset="0"/>
                <a:cs typeface="ＭＳ Ｐゴシック" charset="0"/>
              </a:rPr>
              <a:t>  </a:t>
            </a:r>
          </a:p>
          <a:p>
            <a:pPr eaLnBrk="1" hangingPunct="1">
              <a:lnSpc>
                <a:spcPct val="110000"/>
              </a:lnSpc>
            </a:pPr>
            <a:r>
              <a:rPr lang="en-US" dirty="0">
                <a:solidFill>
                  <a:srgbClr val="000000"/>
                </a:solidFill>
                <a:latin typeface="Trebuchet MS" charset="0"/>
                <a:ea typeface="ＭＳ Ｐゴシック" charset="0"/>
                <a:cs typeface="ＭＳ Ｐゴシック" charset="0"/>
              </a:rPr>
              <a:t>Assist </a:t>
            </a:r>
            <a:r>
              <a:rPr lang="en-US" dirty="0" err="1">
                <a:solidFill>
                  <a:srgbClr val="000000"/>
                </a:solidFill>
                <a:latin typeface="Trebuchet MS" charset="0"/>
                <a:ea typeface="ＭＳ Ｐゴシック" charset="0"/>
                <a:cs typeface="ＭＳ Ｐゴシック" charset="0"/>
              </a:rPr>
              <a:t>McIDAS</a:t>
            </a:r>
            <a:r>
              <a:rPr lang="en-US" dirty="0">
                <a:solidFill>
                  <a:srgbClr val="000000"/>
                </a:solidFill>
                <a:latin typeface="Trebuchet MS" charset="0"/>
                <a:ea typeface="ＭＳ Ｐゴシック" charset="0"/>
                <a:cs typeface="ＭＳ Ｐゴシック" charset="0"/>
              </a:rPr>
              <a:t> User Services team with </a:t>
            </a:r>
            <a:r>
              <a:rPr lang="en-US" dirty="0" err="1">
                <a:solidFill>
                  <a:srgbClr val="000000"/>
                </a:solidFill>
                <a:latin typeface="Trebuchet MS" charset="0"/>
                <a:ea typeface="ＭＳ Ｐゴシック" charset="0"/>
                <a:cs typeface="ＭＳ Ｐゴシック" charset="0"/>
              </a:rPr>
              <a:t>McIDAS</a:t>
            </a:r>
            <a:r>
              <a:rPr lang="en-US" dirty="0">
                <a:solidFill>
                  <a:srgbClr val="000000"/>
                </a:solidFill>
                <a:latin typeface="Trebuchet MS" charset="0"/>
                <a:ea typeface="ＭＳ Ｐゴシック" charset="0"/>
                <a:cs typeface="ＭＳ Ｐゴシック" charset="0"/>
              </a:rPr>
              <a:t> testing for system upgrades</a:t>
            </a:r>
          </a:p>
          <a:p>
            <a:pPr eaLnBrk="1" hangingPunct="1">
              <a:lnSpc>
                <a:spcPct val="110000"/>
              </a:lnSpc>
            </a:pPr>
            <a:r>
              <a:rPr lang="en-US" dirty="0">
                <a:solidFill>
                  <a:srgbClr val="000000"/>
                </a:solidFill>
                <a:latin typeface="Trebuchet MS" charset="0"/>
                <a:ea typeface="ＭＳ Ｐゴシック" charset="0"/>
                <a:cs typeface="ＭＳ Ｐゴシック" charset="0"/>
              </a:rPr>
              <a:t>Provide archive data to in-house and external users </a:t>
            </a:r>
            <a:endParaRPr lang="en-US" dirty="0" smtClean="0">
              <a:solidFill>
                <a:srgbClr val="000000"/>
              </a:solidFill>
              <a:latin typeface="Trebuchet MS" charset="0"/>
              <a:ea typeface="ＭＳ Ｐゴシック" charset="0"/>
              <a:cs typeface="ＭＳ Ｐゴシック" charset="0"/>
            </a:endParaRPr>
          </a:p>
          <a:p>
            <a:pPr eaLnBrk="1" hangingPunct="1">
              <a:lnSpc>
                <a:spcPct val="110000"/>
              </a:lnSpc>
            </a:pPr>
            <a:r>
              <a:rPr lang="en-US" dirty="0" smtClean="0">
                <a:solidFill>
                  <a:srgbClr val="000000"/>
                </a:solidFill>
                <a:latin typeface="Trebuchet MS" charset="0"/>
                <a:ea typeface="ＭＳ Ｐゴシック" charset="0"/>
                <a:cs typeface="ＭＳ Ｐゴシック" charset="0"/>
              </a:rPr>
              <a:t>Top level provider of GOES data to the </a:t>
            </a:r>
            <a:r>
              <a:rPr lang="en-US" dirty="0" err="1" smtClean="0">
                <a:solidFill>
                  <a:srgbClr val="000000"/>
                </a:solidFill>
                <a:latin typeface="Trebuchet MS" charset="0"/>
                <a:ea typeface="ＭＳ Ｐゴシック" charset="0"/>
                <a:cs typeface="ＭＳ Ｐゴシック" charset="0"/>
              </a:rPr>
              <a:t>Unidata</a:t>
            </a:r>
            <a:r>
              <a:rPr lang="en-US" dirty="0" smtClean="0">
                <a:solidFill>
                  <a:srgbClr val="000000"/>
                </a:solidFill>
                <a:latin typeface="Trebuchet MS" charset="0"/>
                <a:ea typeface="ＭＳ Ｐゴシック" charset="0"/>
                <a:cs typeface="ＭＳ Ｐゴシック" charset="0"/>
              </a:rPr>
              <a:t> UNIWISC IDD feed, and hosts </a:t>
            </a:r>
            <a:r>
              <a:rPr lang="en-US" dirty="0" err="1" smtClean="0">
                <a:solidFill>
                  <a:srgbClr val="000000"/>
                </a:solidFill>
                <a:latin typeface="Trebuchet MS" charset="0"/>
                <a:ea typeface="ＭＳ Ｐゴシック" charset="0"/>
                <a:cs typeface="ＭＳ Ｐゴシック" charset="0"/>
              </a:rPr>
              <a:t>Unidata</a:t>
            </a:r>
            <a:r>
              <a:rPr lang="en-US" dirty="0" smtClean="0">
                <a:solidFill>
                  <a:srgbClr val="000000"/>
                </a:solidFill>
                <a:latin typeface="Trebuchet MS" charset="0"/>
                <a:ea typeface="ＭＳ Ｐゴシック" charset="0"/>
                <a:cs typeface="ＭＳ Ｐゴシック" charset="0"/>
              </a:rPr>
              <a:t> server for IDD relaying and GOES ADDE serving </a:t>
            </a:r>
            <a:endParaRPr lang="en-US" dirty="0">
              <a:solidFill>
                <a:srgbClr val="000000"/>
              </a:solidFill>
              <a:latin typeface="Trebuchet MS" charset="0"/>
              <a:ea typeface="ＭＳ Ｐゴシック" charset="0"/>
              <a:cs typeface="ＭＳ Ｐゴシック" charset="0"/>
            </a:endParaRPr>
          </a:p>
          <a:p>
            <a:pPr eaLnBrk="1" hangingPunct="1">
              <a:lnSpc>
                <a:spcPct val="70000"/>
              </a:lnSpc>
            </a:pPr>
            <a:endParaRPr lang="en-US" sz="1700" dirty="0">
              <a:latin typeface="Trebuchet MS" charset="0"/>
              <a:ea typeface="ＭＳ Ｐゴシック" charset="0"/>
              <a:cs typeface="ＭＳ Ｐゴシック" charset="0"/>
            </a:endParaRPr>
          </a:p>
          <a:p>
            <a:pPr eaLnBrk="1" hangingPunct="1">
              <a:lnSpc>
                <a:spcPct val="70000"/>
              </a:lnSpc>
            </a:pPr>
            <a:endParaRPr lang="en-US" sz="1700" dirty="0">
              <a:latin typeface="Trebuchet MS" charset="0"/>
              <a:ea typeface="ＭＳ Ｐゴシック" charset="0"/>
              <a:cs typeface="ＭＳ Ｐゴシック" charset="0"/>
            </a:endParaRPr>
          </a:p>
          <a:p>
            <a:pPr lvl="1" eaLnBrk="1" hangingPunct="1">
              <a:lnSpc>
                <a:spcPct val="70000"/>
              </a:lnSpc>
            </a:pPr>
            <a:endParaRPr lang="en-US" sz="1600" dirty="0">
              <a:latin typeface="Trebuchet MS" charset="0"/>
              <a:ea typeface="ＭＳ Ｐゴシック" charset="0"/>
            </a:endParaRPr>
          </a:p>
        </p:txBody>
      </p:sp>
    </p:spTree>
    <p:extLst>
      <p:ext uri="{BB962C8B-B14F-4D97-AF65-F5344CB8AC3E}">
        <p14:creationId xmlns:p14="http://schemas.microsoft.com/office/powerpoint/2010/main" val="2192350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 calcmode="lin" valueType="num">
                                      <p:cBhvr additive="base">
                                        <p:cTn id="17"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96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963">
                                            <p:txEl>
                                              <p:pRg st="3" end="3"/>
                                            </p:txEl>
                                          </p:spTgt>
                                        </p:tgtEl>
                                        <p:attrNameLst>
                                          <p:attrName>style.visibility</p:attrName>
                                        </p:attrNameLst>
                                      </p:cBhvr>
                                      <p:to>
                                        <p:strVal val="visible"/>
                                      </p:to>
                                    </p:set>
                                    <p:anim calcmode="lin" valueType="num">
                                      <p:cBhvr additive="base">
                                        <p:cTn id="21"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963">
                                            <p:txEl>
                                              <p:pRg st="5" end="5"/>
                                            </p:txEl>
                                          </p:spTgt>
                                        </p:tgtEl>
                                        <p:attrNameLst>
                                          <p:attrName>style.visibility</p:attrName>
                                        </p:attrNameLst>
                                      </p:cBhvr>
                                      <p:to>
                                        <p:strVal val="visible"/>
                                      </p:to>
                                    </p:set>
                                    <p:anim calcmode="lin" valueType="num">
                                      <p:cBhvr additive="base">
                                        <p:cTn id="27" dur="500" fill="hold"/>
                                        <p:tgtEl>
                                          <p:spTgt spid="4096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96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963">
                                            <p:txEl>
                                              <p:pRg st="6" end="6"/>
                                            </p:txEl>
                                          </p:spTgt>
                                        </p:tgtEl>
                                        <p:attrNameLst>
                                          <p:attrName>style.visibility</p:attrName>
                                        </p:attrNameLst>
                                      </p:cBhvr>
                                      <p:to>
                                        <p:strVal val="visible"/>
                                      </p:to>
                                    </p:set>
                                    <p:anim calcmode="lin" valueType="num">
                                      <p:cBhvr additive="base">
                                        <p:cTn id="31" dur="500" fill="hold"/>
                                        <p:tgtEl>
                                          <p:spTgt spid="4096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0963">
                                            <p:txEl>
                                              <p:pRg st="7" end="7"/>
                                            </p:txEl>
                                          </p:spTgt>
                                        </p:tgtEl>
                                        <p:attrNameLst>
                                          <p:attrName>style.visibility</p:attrName>
                                        </p:attrNameLst>
                                      </p:cBhvr>
                                      <p:to>
                                        <p:strVal val="visible"/>
                                      </p:to>
                                    </p:set>
                                    <p:anim calcmode="lin" valueType="num">
                                      <p:cBhvr additive="base">
                                        <p:cTn id="35" dur="500" fill="hold"/>
                                        <p:tgtEl>
                                          <p:spTgt spid="4096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96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0963">
                                            <p:txEl>
                                              <p:pRg st="8" end="8"/>
                                            </p:txEl>
                                          </p:spTgt>
                                        </p:tgtEl>
                                        <p:attrNameLst>
                                          <p:attrName>style.visibility</p:attrName>
                                        </p:attrNameLst>
                                      </p:cBhvr>
                                      <p:to>
                                        <p:strVal val="visible"/>
                                      </p:to>
                                    </p:set>
                                    <p:anim calcmode="lin" valueType="num">
                                      <p:cBhvr additive="base">
                                        <p:cTn id="41" dur="500" fill="hold"/>
                                        <p:tgtEl>
                                          <p:spTgt spid="4096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096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0963">
                                            <p:txEl>
                                              <p:pRg st="9" end="9"/>
                                            </p:txEl>
                                          </p:spTgt>
                                        </p:tgtEl>
                                        <p:attrNameLst>
                                          <p:attrName>style.visibility</p:attrName>
                                        </p:attrNameLst>
                                      </p:cBhvr>
                                      <p:to>
                                        <p:strVal val="visible"/>
                                      </p:to>
                                    </p:set>
                                    <p:anim calcmode="lin" valueType="num">
                                      <p:cBhvr additive="base">
                                        <p:cTn id="47" dur="500" fill="hold"/>
                                        <p:tgtEl>
                                          <p:spTgt spid="4096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096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0963">
                                            <p:txEl>
                                              <p:pRg st="10" end="10"/>
                                            </p:txEl>
                                          </p:spTgt>
                                        </p:tgtEl>
                                        <p:attrNameLst>
                                          <p:attrName>style.visibility</p:attrName>
                                        </p:attrNameLst>
                                      </p:cBhvr>
                                      <p:to>
                                        <p:strVal val="visible"/>
                                      </p:to>
                                    </p:set>
                                    <p:anim calcmode="lin" valueType="num">
                                      <p:cBhvr additive="base">
                                        <p:cTn id="53" dur="500" fill="hold"/>
                                        <p:tgtEl>
                                          <p:spTgt spid="4096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096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0963">
                                            <p:txEl>
                                              <p:pRg st="11" end="11"/>
                                            </p:txEl>
                                          </p:spTgt>
                                        </p:tgtEl>
                                        <p:attrNameLst>
                                          <p:attrName>style.visibility</p:attrName>
                                        </p:attrNameLst>
                                      </p:cBhvr>
                                      <p:to>
                                        <p:strVal val="visible"/>
                                      </p:to>
                                    </p:set>
                                    <p:animEffect transition="in" filter="fade">
                                      <p:cBhvr>
                                        <p:cTn id="59" dur="1000"/>
                                        <p:tgtEl>
                                          <p:spTgt spid="40963">
                                            <p:txEl>
                                              <p:pRg st="11" end="11"/>
                                            </p:txEl>
                                          </p:spTgt>
                                        </p:tgtEl>
                                      </p:cBhvr>
                                    </p:animEffect>
                                    <p:anim calcmode="lin" valueType="num">
                                      <p:cBhvr>
                                        <p:cTn id="60" dur="1000" fill="hold"/>
                                        <p:tgtEl>
                                          <p:spTgt spid="40963">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4096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Rescue project completed in 2005 </a:t>
            </a:r>
            <a:endParaRPr lang="en-US" dirty="0"/>
          </a:p>
        </p:txBody>
      </p:sp>
      <p:sp>
        <p:nvSpPr>
          <p:cNvPr id="3" name="Content Placeholder 2"/>
          <p:cNvSpPr>
            <a:spLocks noGrp="1"/>
          </p:cNvSpPr>
          <p:nvPr>
            <p:ph idx="1"/>
          </p:nvPr>
        </p:nvSpPr>
        <p:spPr/>
        <p:txBody>
          <a:bodyPr/>
          <a:lstStyle/>
          <a:p>
            <a:r>
              <a:rPr lang="en-US" dirty="0" smtClean="0"/>
              <a:t>All data copied to 3590 tapes</a:t>
            </a:r>
          </a:p>
          <a:p>
            <a:r>
              <a:rPr lang="en-US" dirty="0" smtClean="0"/>
              <a:t>Copy of all tapes sent to NCDC</a:t>
            </a:r>
          </a:p>
          <a:p>
            <a:r>
              <a:rPr lang="en-US" dirty="0" smtClean="0"/>
              <a:t>Known issues</a:t>
            </a:r>
          </a:p>
          <a:p>
            <a:pPr lvl="1"/>
            <a:r>
              <a:rPr lang="en-US" dirty="0" smtClean="0"/>
              <a:t>Multiple copies of some images (sometimes more than 8 copies)</a:t>
            </a:r>
          </a:p>
          <a:p>
            <a:pPr lvl="1"/>
            <a:r>
              <a:rPr lang="en-US" dirty="0" smtClean="0"/>
              <a:t>Significant errors and data dropouts </a:t>
            </a:r>
          </a:p>
          <a:p>
            <a:pPr lvl="2"/>
            <a:r>
              <a:rPr lang="en-US" dirty="0" smtClean="0"/>
              <a:t>tape degradation</a:t>
            </a:r>
          </a:p>
          <a:p>
            <a:pPr lvl="2"/>
            <a:r>
              <a:rPr lang="en-US" dirty="0" smtClean="0"/>
              <a:t>recording problems </a:t>
            </a:r>
            <a:endParaRPr lang="en-US" dirty="0"/>
          </a:p>
          <a:p>
            <a:pPr lvl="2"/>
            <a:r>
              <a:rPr lang="en-US" dirty="0" smtClean="0"/>
              <a:t>noise in the original signal</a:t>
            </a:r>
          </a:p>
          <a:p>
            <a:pPr marL="295275" lvl="1" indent="0">
              <a:buNone/>
            </a:pPr>
            <a:endParaRPr lang="en-US" dirty="0"/>
          </a:p>
        </p:txBody>
      </p:sp>
      <p:pic>
        <p:nvPicPr>
          <p:cNvPr id="4" name="Picture 3" descr="G6BAD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8586" y="4478866"/>
            <a:ext cx="2398129" cy="202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1458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line_disk archive.jpg"/>
          <p:cNvPicPr>
            <a:picLocks noChangeAspect="1"/>
          </p:cNvPicPr>
          <p:nvPr/>
        </p:nvPicPr>
        <p:blipFill>
          <a:blip r:embed="rId2">
            <a:alphaModFix amt="18000"/>
            <a:extLst>
              <a:ext uri="{28A0092B-C50C-407E-A947-70E740481C1C}">
                <a14:useLocalDpi xmlns:a14="http://schemas.microsoft.com/office/drawing/2010/main" val="0"/>
              </a:ext>
            </a:extLst>
          </a:blip>
          <a:srcRect/>
          <a:stretch>
            <a:fillRect/>
          </a:stretch>
        </p:blipFill>
        <p:spPr bwMode="auto">
          <a:xfrm>
            <a:off x="4682067" y="3818464"/>
            <a:ext cx="3960590" cy="263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On-line archive (2005) </a:t>
            </a:r>
            <a:br>
              <a:rPr lang="en-US" dirty="0" smtClean="0"/>
            </a:br>
            <a:r>
              <a:rPr lang="en-US" sz="1600" i="1" dirty="0" smtClean="0"/>
              <a:t>( a little side track)</a:t>
            </a:r>
            <a:endParaRPr lang="en-US" sz="1600" i="1" dirty="0"/>
          </a:p>
        </p:txBody>
      </p:sp>
      <p:sp>
        <p:nvSpPr>
          <p:cNvPr id="3" name="Content Placeholder 2"/>
          <p:cNvSpPr>
            <a:spLocks noGrp="1"/>
          </p:cNvSpPr>
          <p:nvPr>
            <p:ph idx="1"/>
          </p:nvPr>
        </p:nvSpPr>
        <p:spPr/>
        <p:txBody>
          <a:bodyPr/>
          <a:lstStyle/>
          <a:p>
            <a:r>
              <a:rPr lang="en-US" dirty="0" smtClean="0"/>
              <a:t>61 TB of disk (RAID-5) enough space for 6 years of GOES-East and West.</a:t>
            </a:r>
          </a:p>
          <a:p>
            <a:r>
              <a:rPr lang="en-US" dirty="0" smtClean="0"/>
              <a:t>All new GOES data archived on-line (Sep 2005)</a:t>
            </a:r>
          </a:p>
          <a:p>
            <a:r>
              <a:rPr lang="en-US" dirty="0" smtClean="0"/>
              <a:t>Backed up to lto-2</a:t>
            </a:r>
          </a:p>
          <a:p>
            <a:r>
              <a:rPr lang="en-US" dirty="0" smtClean="0"/>
              <a:t>Data service to users, went 27 minutes to pull an IR full disk from U-</a:t>
            </a:r>
            <a:r>
              <a:rPr lang="en-US" dirty="0" err="1" smtClean="0"/>
              <a:t>matic</a:t>
            </a:r>
            <a:r>
              <a:rPr lang="en-US" dirty="0" smtClean="0"/>
              <a:t> – 15 seconds via ADDE, no operator needed!</a:t>
            </a:r>
          </a:p>
          <a:p>
            <a:pPr marL="0" indent="0">
              <a:buNone/>
            </a:pPr>
            <a:r>
              <a:rPr lang="en-US" dirty="0" smtClean="0"/>
              <a:t>Wow!</a:t>
            </a:r>
            <a:endParaRPr lang="en-US" dirty="0"/>
          </a:p>
        </p:txBody>
      </p:sp>
    </p:spTree>
    <p:extLst>
      <p:ext uri="{BB962C8B-B14F-4D97-AF65-F5344CB8AC3E}">
        <p14:creationId xmlns:p14="http://schemas.microsoft.com/office/powerpoint/2010/main" val="296788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 Archive </a:t>
            </a:r>
            <a:br>
              <a:rPr lang="en-US" dirty="0" smtClean="0"/>
            </a:br>
            <a:r>
              <a:rPr lang="en-US" dirty="0" smtClean="0"/>
              <a:t>Storage Media History</a:t>
            </a:r>
            <a:endParaRPr lang="en-US" dirty="0"/>
          </a:p>
        </p:txBody>
      </p:sp>
      <p:pic>
        <p:nvPicPr>
          <p:cNvPr id="4" name="Picture 3" descr="umatic_tape_p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364" y="1425388"/>
            <a:ext cx="1140782" cy="75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5460" y="1949715"/>
            <a:ext cx="1151879" cy="76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2732" y="4567642"/>
            <a:ext cx="1112670" cy="74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58234" y="2473087"/>
            <a:ext cx="20404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200" dirty="0"/>
              <a:t>U-</a:t>
            </a:r>
            <a:r>
              <a:rPr lang="en-US" sz="1200" dirty="0" err="1"/>
              <a:t>matic</a:t>
            </a:r>
            <a:endParaRPr lang="en-US" sz="1200" dirty="0"/>
          </a:p>
          <a:p>
            <a:pPr eaLnBrk="1" hangingPunct="1"/>
            <a:r>
              <a:rPr lang="en-US" sz="1200" dirty="0" smtClean="0"/>
              <a:t>8 </a:t>
            </a:r>
            <a:r>
              <a:rPr lang="en-US" sz="1200" dirty="0"/>
              <a:t>hours of data </a:t>
            </a:r>
            <a:r>
              <a:rPr lang="en-US" sz="1200" dirty="0" smtClean="0"/>
              <a:t>per </a:t>
            </a:r>
            <a:r>
              <a:rPr lang="en-US" sz="1200" dirty="0"/>
              <a:t>tape  </a:t>
            </a:r>
            <a:r>
              <a:rPr lang="en-US" sz="1200" dirty="0" smtClean="0"/>
              <a:t>1,095 </a:t>
            </a:r>
            <a:r>
              <a:rPr lang="en-US" sz="1200" dirty="0"/>
              <a:t>tapes per year</a:t>
            </a:r>
          </a:p>
          <a:p>
            <a:pPr eaLnBrk="1" hangingPunct="1"/>
            <a:r>
              <a:rPr lang="en-US" sz="1200" dirty="0"/>
              <a:t>(1978-1997)</a:t>
            </a:r>
          </a:p>
        </p:txBody>
      </p:sp>
      <p:sp>
        <p:nvSpPr>
          <p:cNvPr id="8" name="TextBox 7"/>
          <p:cNvSpPr txBox="1">
            <a:spLocks noChangeArrowheads="1"/>
          </p:cNvSpPr>
          <p:nvPr/>
        </p:nvSpPr>
        <p:spPr bwMode="auto">
          <a:xfrm>
            <a:off x="2498807" y="3005285"/>
            <a:ext cx="215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200" dirty="0"/>
              <a:t>IBM 3590 </a:t>
            </a:r>
          </a:p>
          <a:p>
            <a:pPr eaLnBrk="1" hangingPunct="1"/>
            <a:r>
              <a:rPr lang="en-US" sz="1200" dirty="0" smtClean="0"/>
              <a:t>~2 </a:t>
            </a:r>
            <a:r>
              <a:rPr lang="en-US" sz="1200" dirty="0"/>
              <a:t>days of data per tape  </a:t>
            </a:r>
            <a:r>
              <a:rPr lang="en-US" sz="1200" dirty="0" smtClean="0"/>
              <a:t>182 tapes </a:t>
            </a:r>
            <a:r>
              <a:rPr lang="en-US" sz="1200" dirty="0"/>
              <a:t>per year</a:t>
            </a:r>
          </a:p>
          <a:p>
            <a:pPr eaLnBrk="1" hangingPunct="1"/>
            <a:r>
              <a:rPr lang="en-US" sz="1200" dirty="0"/>
              <a:t>(1997-2005)</a:t>
            </a:r>
          </a:p>
        </p:txBody>
      </p:sp>
      <p:sp>
        <p:nvSpPr>
          <p:cNvPr id="9" name="TextBox 8"/>
          <p:cNvSpPr txBox="1">
            <a:spLocks noChangeArrowheads="1"/>
          </p:cNvSpPr>
          <p:nvPr/>
        </p:nvSpPr>
        <p:spPr bwMode="auto">
          <a:xfrm>
            <a:off x="7322732" y="5426751"/>
            <a:ext cx="15011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200" dirty="0"/>
              <a:t>LTO-5 </a:t>
            </a:r>
          </a:p>
          <a:p>
            <a:pPr eaLnBrk="1" hangingPunct="1"/>
            <a:r>
              <a:rPr lang="en-US" sz="1200" dirty="0"/>
              <a:t>~135 days of data per tape   </a:t>
            </a:r>
            <a:r>
              <a:rPr lang="en-US" sz="1200" dirty="0" smtClean="0"/>
              <a:t>less than </a:t>
            </a:r>
            <a:r>
              <a:rPr lang="en-US" sz="1200" dirty="0"/>
              <a:t>3 tapes per year</a:t>
            </a:r>
          </a:p>
          <a:p>
            <a:pPr eaLnBrk="1" hangingPunct="1"/>
            <a:r>
              <a:rPr lang="en-US" sz="1200" dirty="0" smtClean="0"/>
              <a:t>(2010-Present </a:t>
            </a:r>
            <a:r>
              <a:rPr lang="en-US" sz="1200" dirty="0"/>
              <a:t>day)</a:t>
            </a:r>
          </a:p>
        </p:txBody>
      </p:sp>
      <p:pic>
        <p:nvPicPr>
          <p:cNvPr id="10" name="Picture 9" descr="online_disk archiv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2267" y="2670468"/>
            <a:ext cx="1905000" cy="12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4805864" y="3963717"/>
            <a:ext cx="320360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200" dirty="0" smtClean="0"/>
              <a:t>All data now on</a:t>
            </a:r>
            <a:r>
              <a:rPr lang="en-US" sz="1200" dirty="0"/>
              <a:t>-</a:t>
            </a:r>
            <a:r>
              <a:rPr lang="en-US" sz="1200" dirty="0" smtClean="0"/>
              <a:t>line. </a:t>
            </a:r>
          </a:p>
          <a:p>
            <a:pPr eaLnBrk="1" hangingPunct="1"/>
            <a:r>
              <a:rPr lang="en-US" sz="1200" dirty="0" smtClean="0"/>
              <a:t>Early GOES data: 1978 to 1996 &gt;100 TB.</a:t>
            </a:r>
            <a:endParaRPr lang="en-US" sz="1200" dirty="0"/>
          </a:p>
          <a:p>
            <a:pPr eaLnBrk="1" hangingPunct="1"/>
            <a:r>
              <a:rPr lang="en-US" sz="1200" dirty="0"/>
              <a:t>All other </a:t>
            </a:r>
            <a:r>
              <a:rPr lang="en-US" sz="1200" dirty="0" smtClean="0"/>
              <a:t>data: 1994 to </a:t>
            </a:r>
            <a:r>
              <a:rPr lang="en-US" sz="1200" dirty="0"/>
              <a:t>present </a:t>
            </a:r>
            <a:r>
              <a:rPr lang="en-US" sz="1200" dirty="0" smtClean="0"/>
              <a:t> almost </a:t>
            </a:r>
          </a:p>
          <a:p>
            <a:pPr eaLnBrk="1" hangingPunct="1"/>
            <a:r>
              <a:rPr lang="en-US" sz="1200" dirty="0" smtClean="0"/>
              <a:t>600 TB.</a:t>
            </a:r>
            <a:endParaRPr lang="en-US" sz="1200" dirty="0"/>
          </a:p>
          <a:p>
            <a:pPr eaLnBrk="1" hangingPunct="1"/>
            <a:r>
              <a:rPr lang="en-US" sz="1200" dirty="0" smtClean="0"/>
              <a:t>(2005 - Present </a:t>
            </a:r>
            <a:r>
              <a:rPr lang="en-US" sz="1200" dirty="0"/>
              <a:t>day)</a:t>
            </a:r>
          </a:p>
        </p:txBody>
      </p:sp>
    </p:spTree>
    <p:extLst>
      <p:ext uri="{BB962C8B-B14F-4D97-AF65-F5344CB8AC3E}">
        <p14:creationId xmlns:p14="http://schemas.microsoft.com/office/powerpoint/2010/main" val="16223116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Entire GVAR and International GEO Archive put online (2008)</a:t>
            </a:r>
            <a:endParaRPr lang="en-US" dirty="0"/>
          </a:p>
        </p:txBody>
      </p:sp>
      <p:sp>
        <p:nvSpPr>
          <p:cNvPr id="3" name="Content Placeholder 2"/>
          <p:cNvSpPr>
            <a:spLocks noGrp="1"/>
          </p:cNvSpPr>
          <p:nvPr>
            <p:ph idx="1"/>
          </p:nvPr>
        </p:nvSpPr>
        <p:spPr/>
        <p:txBody>
          <a:bodyPr/>
          <a:lstStyle/>
          <a:p>
            <a:r>
              <a:rPr lang="en-US" dirty="0" smtClean="0"/>
              <a:t>Large request by a private company (late 2007)</a:t>
            </a:r>
          </a:p>
          <a:p>
            <a:r>
              <a:rPr lang="en-US" dirty="0" smtClean="0"/>
              <a:t>User was first sent to NCDC, came back to SSEC</a:t>
            </a:r>
          </a:p>
          <a:p>
            <a:r>
              <a:rPr lang="en-US" dirty="0" smtClean="0"/>
              <a:t>Funded expansion of the system at SSEC for archiving Geostationary Satellite Data online.</a:t>
            </a:r>
            <a:endParaRPr lang="en-US" dirty="0"/>
          </a:p>
        </p:txBody>
      </p:sp>
      <p:pic>
        <p:nvPicPr>
          <p:cNvPr id="4" name="Picture 3" descr="online_disk archiv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7467" y="3818464"/>
            <a:ext cx="3960590" cy="263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29613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GOES data online 2009</a:t>
            </a:r>
            <a:endParaRPr lang="en-US" dirty="0"/>
          </a:p>
        </p:txBody>
      </p:sp>
      <p:sp>
        <p:nvSpPr>
          <p:cNvPr id="3" name="Content Placeholder 2"/>
          <p:cNvSpPr>
            <a:spLocks noGrp="1"/>
          </p:cNvSpPr>
          <p:nvPr>
            <p:ph idx="1"/>
          </p:nvPr>
        </p:nvSpPr>
        <p:spPr/>
        <p:txBody>
          <a:bodyPr/>
          <a:lstStyle/>
          <a:p>
            <a:r>
              <a:rPr lang="en-US" dirty="0" smtClean="0"/>
              <a:t>By mid 2009 all GOES data from rescue was put on line.</a:t>
            </a:r>
          </a:p>
          <a:p>
            <a:r>
              <a:rPr lang="en-US" dirty="0" smtClean="0"/>
              <a:t>Data had many issues:</a:t>
            </a:r>
          </a:p>
          <a:p>
            <a:pPr lvl="1"/>
            <a:r>
              <a:rPr lang="en-US" dirty="0" smtClean="0"/>
              <a:t>Noisy</a:t>
            </a:r>
          </a:p>
          <a:p>
            <a:pPr lvl="1"/>
            <a:r>
              <a:rPr lang="en-US" dirty="0" smtClean="0"/>
              <a:t>Multiple images</a:t>
            </a:r>
          </a:p>
          <a:p>
            <a:pPr lvl="1"/>
            <a:r>
              <a:rPr lang="en-US" dirty="0" smtClean="0"/>
              <a:t>Missing images</a:t>
            </a:r>
          </a:p>
          <a:p>
            <a:r>
              <a:rPr lang="en-US" dirty="0" smtClean="0"/>
              <a:t>Plan was to merge multiple images</a:t>
            </a:r>
          </a:p>
          <a:p>
            <a:r>
              <a:rPr lang="en-US" dirty="0" smtClean="0"/>
              <a:t>Replay some U-</a:t>
            </a:r>
            <a:r>
              <a:rPr lang="en-US" dirty="0" err="1" smtClean="0"/>
              <a:t>matic</a:t>
            </a:r>
            <a:r>
              <a:rPr lang="en-US" dirty="0" smtClean="0"/>
              <a:t> tapes, if needed to fix noisy data or look for missing data</a:t>
            </a:r>
            <a:endParaRPr lang="en-US" dirty="0"/>
          </a:p>
        </p:txBody>
      </p:sp>
    </p:spTree>
    <p:extLst>
      <p:ext uri="{BB962C8B-B14F-4D97-AF65-F5344CB8AC3E}">
        <p14:creationId xmlns:p14="http://schemas.microsoft.com/office/powerpoint/2010/main" val="843410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Processing Plan</a:t>
            </a:r>
            <a:endParaRPr lang="en-US" dirty="0"/>
          </a:p>
        </p:txBody>
      </p:sp>
      <p:pic>
        <p:nvPicPr>
          <p:cNvPr id="7" name="Picture 6" descr="G6BAD3.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2715" y="2723548"/>
            <a:ext cx="1244179" cy="100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6BAD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6056" y="2883965"/>
            <a:ext cx="1244178" cy="100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4386797" y="2172742"/>
            <a:ext cx="13832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1600" dirty="0" smtClean="0"/>
              <a:t>Objectively merge </a:t>
            </a:r>
            <a:r>
              <a:rPr lang="en-US" sz="1600" dirty="0"/>
              <a:t>redundant data</a:t>
            </a:r>
          </a:p>
        </p:txBody>
      </p:sp>
      <p:sp>
        <p:nvSpPr>
          <p:cNvPr id="13" name="Striped Right Arrow 12"/>
          <p:cNvSpPr/>
          <p:nvPr/>
        </p:nvSpPr>
        <p:spPr>
          <a:xfrm>
            <a:off x="4944444" y="3388155"/>
            <a:ext cx="520641" cy="276452"/>
          </a:xfrm>
          <a:prstGeom prst="striped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rtl="0" fontAlgn="base">
              <a:spcBef>
                <a:spcPct val="0"/>
              </a:spcBef>
              <a:spcAft>
                <a:spcPct val="0"/>
              </a:spcAft>
              <a:defRPr sz="8600" kern="1200">
                <a:solidFill>
                  <a:schemeClr val="lt1"/>
                </a:solidFill>
                <a:latin typeface="+mn-lt"/>
                <a:ea typeface="+mn-ea"/>
                <a:cs typeface="+mn-cs"/>
              </a:defRPr>
            </a:lvl1pPr>
            <a:lvl2pPr marL="455613" indent="1588" algn="ctr" rtl="0" fontAlgn="base">
              <a:spcBef>
                <a:spcPct val="0"/>
              </a:spcBef>
              <a:spcAft>
                <a:spcPct val="0"/>
              </a:spcAft>
              <a:defRPr sz="8600" kern="1200">
                <a:solidFill>
                  <a:schemeClr val="lt1"/>
                </a:solidFill>
                <a:latin typeface="+mn-lt"/>
                <a:ea typeface="+mn-ea"/>
                <a:cs typeface="+mn-cs"/>
              </a:defRPr>
            </a:lvl2pPr>
            <a:lvl3pPr marL="912813" indent="1588" algn="ctr" rtl="0" fontAlgn="base">
              <a:spcBef>
                <a:spcPct val="0"/>
              </a:spcBef>
              <a:spcAft>
                <a:spcPct val="0"/>
              </a:spcAft>
              <a:defRPr sz="8600" kern="1200">
                <a:solidFill>
                  <a:schemeClr val="lt1"/>
                </a:solidFill>
                <a:latin typeface="+mn-lt"/>
                <a:ea typeface="+mn-ea"/>
                <a:cs typeface="+mn-cs"/>
              </a:defRPr>
            </a:lvl3pPr>
            <a:lvl4pPr marL="1370013" indent="1588" algn="ctr" rtl="0" fontAlgn="base">
              <a:spcBef>
                <a:spcPct val="0"/>
              </a:spcBef>
              <a:spcAft>
                <a:spcPct val="0"/>
              </a:spcAft>
              <a:defRPr sz="8600" kern="1200">
                <a:solidFill>
                  <a:schemeClr val="lt1"/>
                </a:solidFill>
                <a:latin typeface="+mn-lt"/>
                <a:ea typeface="+mn-ea"/>
                <a:cs typeface="+mn-cs"/>
              </a:defRPr>
            </a:lvl4pPr>
            <a:lvl5pPr marL="1827213" indent="1588" algn="ctr" rtl="0" fontAlgn="base">
              <a:spcBef>
                <a:spcPct val="0"/>
              </a:spcBef>
              <a:spcAft>
                <a:spcPct val="0"/>
              </a:spcAft>
              <a:defRPr sz="8600" kern="1200">
                <a:solidFill>
                  <a:schemeClr val="lt1"/>
                </a:solidFill>
                <a:latin typeface="+mn-lt"/>
                <a:ea typeface="+mn-ea"/>
                <a:cs typeface="+mn-cs"/>
              </a:defRPr>
            </a:lvl5pPr>
            <a:lvl6pPr marL="2286000" algn="l" defTabSz="457200" rtl="0" eaLnBrk="1" latinLnBrk="0" hangingPunct="1">
              <a:defRPr sz="8600" kern="1200">
                <a:solidFill>
                  <a:schemeClr val="lt1"/>
                </a:solidFill>
                <a:latin typeface="+mn-lt"/>
                <a:ea typeface="+mn-ea"/>
                <a:cs typeface="+mn-cs"/>
              </a:defRPr>
            </a:lvl6pPr>
            <a:lvl7pPr marL="2743200" algn="l" defTabSz="457200" rtl="0" eaLnBrk="1" latinLnBrk="0" hangingPunct="1">
              <a:defRPr sz="8600" kern="1200">
                <a:solidFill>
                  <a:schemeClr val="lt1"/>
                </a:solidFill>
                <a:latin typeface="+mn-lt"/>
                <a:ea typeface="+mn-ea"/>
                <a:cs typeface="+mn-cs"/>
              </a:defRPr>
            </a:lvl7pPr>
            <a:lvl8pPr marL="3200400" algn="l" defTabSz="457200" rtl="0" eaLnBrk="1" latinLnBrk="0" hangingPunct="1">
              <a:defRPr sz="8600" kern="1200">
                <a:solidFill>
                  <a:schemeClr val="lt1"/>
                </a:solidFill>
                <a:latin typeface="+mn-lt"/>
                <a:ea typeface="+mn-ea"/>
                <a:cs typeface="+mn-cs"/>
              </a:defRPr>
            </a:lvl8pPr>
            <a:lvl9pPr marL="3657600" algn="l" defTabSz="457200" rtl="0" eaLnBrk="1" latinLnBrk="0" hangingPunct="1">
              <a:defRPr sz="8600" kern="1200">
                <a:solidFill>
                  <a:schemeClr val="lt1"/>
                </a:solidFill>
                <a:latin typeface="+mn-lt"/>
                <a:ea typeface="+mn-ea"/>
                <a:cs typeface="+mn-cs"/>
              </a:defRPr>
            </a:lvl9pPr>
          </a:lstStyle>
          <a:p>
            <a:pPr>
              <a:defRPr/>
            </a:pPr>
            <a:endParaRPr lang="en-US"/>
          </a:p>
        </p:txBody>
      </p:sp>
      <p:sp>
        <p:nvSpPr>
          <p:cNvPr id="14" name="TextBox 13"/>
          <p:cNvSpPr txBox="1">
            <a:spLocks noChangeArrowheads="1"/>
          </p:cNvSpPr>
          <p:nvPr/>
        </p:nvSpPr>
        <p:spPr bwMode="auto">
          <a:xfrm>
            <a:off x="779463" y="4273546"/>
            <a:ext cx="75250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2400" b="1" i="1" dirty="0" smtClean="0"/>
              <a:t>Get rid of multiple images and merge into a “best” image</a:t>
            </a:r>
            <a:r>
              <a:rPr lang="en-US" sz="2400" dirty="0" smtClean="0"/>
              <a:t>.</a:t>
            </a:r>
            <a:endParaRPr lang="en-US" sz="2400" dirty="0"/>
          </a:p>
        </p:txBody>
      </p:sp>
      <p:pic>
        <p:nvPicPr>
          <p:cNvPr id="16" name="Picture 15" descr="G6BAD3.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3202" y="3122665"/>
            <a:ext cx="1244179" cy="100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G6BAD3.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8536" y="2622129"/>
            <a:ext cx="1244179" cy="100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G6BAD3.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490402" y="3224084"/>
            <a:ext cx="1244179" cy="100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G6BAD3.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8979" y="3180769"/>
            <a:ext cx="1244179" cy="100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0890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Types of Correctable Errors Encountered in Mode-A </a:t>
            </a:r>
            <a:r>
              <a:rPr lang="en-US" sz="4000" b="1" dirty="0" smtClean="0"/>
              <a:t>data</a:t>
            </a:r>
            <a:endParaRPr lang="en-US" dirty="0"/>
          </a:p>
        </p:txBody>
      </p:sp>
      <p:sp>
        <p:nvSpPr>
          <p:cNvPr id="3" name="Content Placeholder 2"/>
          <p:cNvSpPr>
            <a:spLocks noGrp="1"/>
          </p:cNvSpPr>
          <p:nvPr>
            <p:ph idx="1"/>
          </p:nvPr>
        </p:nvSpPr>
        <p:spPr/>
        <p:txBody>
          <a:bodyPr>
            <a:normAutofit fontScale="70000" lnSpcReduction="20000"/>
          </a:bodyPr>
          <a:lstStyle/>
          <a:p>
            <a:pPr marL="457200" lvl="1" indent="-457200">
              <a:buFont typeface="Arial"/>
              <a:buChar char="•"/>
            </a:pPr>
            <a:r>
              <a:rPr lang="en-US" sz="3200" b="1" u="sng" dirty="0">
                <a:solidFill>
                  <a:schemeClr val="tx1"/>
                </a:solidFill>
              </a:rPr>
              <a:t>Lines deleted/added</a:t>
            </a:r>
            <a:r>
              <a:rPr lang="en-US" sz="3200" dirty="0"/>
              <a:t>:  Caused by multiple/bad sync or ground station send errors, sometimes resulted in multiple images in one index.</a:t>
            </a:r>
          </a:p>
          <a:p>
            <a:pPr marL="457200" indent="-457200">
              <a:buFont typeface="Arial"/>
              <a:buChar char="•"/>
            </a:pPr>
            <a:r>
              <a:rPr lang="en-US" sz="3200" b="1" u="sng" dirty="0">
                <a:solidFill>
                  <a:srgbClr val="000000"/>
                </a:solidFill>
              </a:rPr>
              <a:t>Bit slip</a:t>
            </a:r>
            <a:r>
              <a:rPr lang="en-US" sz="3200" dirty="0"/>
              <a:t>:  Bits inserted between sync and type blocks and/or data, probably from when U-</a:t>
            </a:r>
            <a:r>
              <a:rPr lang="en-US" sz="3200" dirty="0" err="1"/>
              <a:t>matic</a:t>
            </a:r>
            <a:r>
              <a:rPr lang="en-US" sz="3200" dirty="0"/>
              <a:t> was first recorded, or may have happened during playback.</a:t>
            </a:r>
          </a:p>
          <a:p>
            <a:pPr marL="457200" indent="-457200">
              <a:buFont typeface="Arial"/>
              <a:buChar char="•"/>
            </a:pPr>
            <a:r>
              <a:rPr lang="en-US" sz="3200" b="1" u="sng" dirty="0">
                <a:solidFill>
                  <a:srgbClr val="000000"/>
                </a:solidFill>
              </a:rPr>
              <a:t>Fixed type</a:t>
            </a:r>
            <a:r>
              <a:rPr lang="en-US" sz="3200" b="1" u="sng" dirty="0"/>
              <a:t>:</a:t>
            </a:r>
            <a:r>
              <a:rPr lang="en-US" sz="3200" dirty="0"/>
              <a:t>  IR (0) or VIS (1-8) incorrect, sometimes due to bit slip or multiple/bad sync.</a:t>
            </a:r>
          </a:p>
          <a:p>
            <a:pPr marL="457200" indent="-457200">
              <a:buFont typeface="Arial"/>
              <a:buChar char="•"/>
            </a:pPr>
            <a:r>
              <a:rPr lang="en-US" sz="3200" b="1" u="sng" dirty="0">
                <a:solidFill>
                  <a:srgbClr val="000000"/>
                </a:solidFill>
              </a:rPr>
              <a:t>Fixed line number</a:t>
            </a:r>
            <a:r>
              <a:rPr lang="en-US" sz="3200" b="1" u="sng" dirty="0"/>
              <a:t>:</a:t>
            </a:r>
            <a:r>
              <a:rPr lang="en-US" sz="3200" dirty="0"/>
              <a:t>  Line number was changed, caused by bit error.</a:t>
            </a:r>
          </a:p>
          <a:p>
            <a:pPr marL="457200" indent="-457200">
              <a:buFont typeface="Arial"/>
              <a:buChar char="•"/>
            </a:pPr>
            <a:r>
              <a:rPr lang="en-US" sz="3200" b="1" u="sng" dirty="0">
                <a:solidFill>
                  <a:srgbClr val="000000"/>
                </a:solidFill>
              </a:rPr>
              <a:t>Framing Error</a:t>
            </a:r>
            <a:r>
              <a:rPr lang="en-US" sz="3200" dirty="0"/>
              <a:t>:   IR data block size was incorrect.  </a:t>
            </a:r>
            <a:endParaRPr lang="en-US" sz="1600" dirty="0"/>
          </a:p>
          <a:p>
            <a:endParaRPr lang="en-US" dirty="0"/>
          </a:p>
        </p:txBody>
      </p:sp>
    </p:spTree>
    <p:extLst>
      <p:ext uri="{BB962C8B-B14F-4D97-AF65-F5344CB8AC3E}">
        <p14:creationId xmlns:p14="http://schemas.microsoft.com/office/powerpoint/2010/main" val="334747135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Interrogation and Reconciliation </a:t>
            </a:r>
            <a:r>
              <a:rPr lang="en-US" sz="4000" b="1" dirty="0" smtClean="0"/>
              <a:t>Process</a:t>
            </a:r>
            <a:endParaRPr lang="en-US" dirty="0"/>
          </a:p>
        </p:txBody>
      </p:sp>
      <p:pic>
        <p:nvPicPr>
          <p:cNvPr id="6" name="Picture 5" descr="G6BAD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5151" y="2891273"/>
            <a:ext cx="1253111" cy="10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6BAD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8669" y="2919283"/>
            <a:ext cx="1244179" cy="100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6BAD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6056" y="2883965"/>
            <a:ext cx="1244178" cy="100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259571" y="2145949"/>
            <a:ext cx="1699739" cy="44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1600"/>
              <a:t>Correct Ingest/signal transmit errors</a:t>
            </a:r>
          </a:p>
        </p:txBody>
      </p:sp>
      <p:sp>
        <p:nvSpPr>
          <p:cNvPr id="11" name="TextBox 10"/>
          <p:cNvSpPr txBox="1">
            <a:spLocks noChangeArrowheads="1"/>
          </p:cNvSpPr>
          <p:nvPr/>
        </p:nvSpPr>
        <p:spPr bwMode="auto">
          <a:xfrm>
            <a:off x="4386797" y="2172742"/>
            <a:ext cx="1383271" cy="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1600"/>
              <a:t>Merge redundant data</a:t>
            </a:r>
          </a:p>
        </p:txBody>
      </p:sp>
      <p:sp>
        <p:nvSpPr>
          <p:cNvPr id="12" name="Striped Right Arrow 11"/>
          <p:cNvSpPr/>
          <p:nvPr/>
        </p:nvSpPr>
        <p:spPr>
          <a:xfrm>
            <a:off x="2918028" y="3360145"/>
            <a:ext cx="520641" cy="276451"/>
          </a:xfrm>
          <a:prstGeom prst="striped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rtl="0" fontAlgn="base">
              <a:spcBef>
                <a:spcPct val="0"/>
              </a:spcBef>
              <a:spcAft>
                <a:spcPct val="0"/>
              </a:spcAft>
              <a:defRPr sz="8600" kern="1200">
                <a:solidFill>
                  <a:schemeClr val="lt1"/>
                </a:solidFill>
                <a:latin typeface="+mn-lt"/>
                <a:ea typeface="+mn-ea"/>
                <a:cs typeface="+mn-cs"/>
              </a:defRPr>
            </a:lvl1pPr>
            <a:lvl2pPr marL="455613" indent="1588" algn="ctr" rtl="0" fontAlgn="base">
              <a:spcBef>
                <a:spcPct val="0"/>
              </a:spcBef>
              <a:spcAft>
                <a:spcPct val="0"/>
              </a:spcAft>
              <a:defRPr sz="8600" kern="1200">
                <a:solidFill>
                  <a:schemeClr val="lt1"/>
                </a:solidFill>
                <a:latin typeface="+mn-lt"/>
                <a:ea typeface="+mn-ea"/>
                <a:cs typeface="+mn-cs"/>
              </a:defRPr>
            </a:lvl2pPr>
            <a:lvl3pPr marL="912813" indent="1588" algn="ctr" rtl="0" fontAlgn="base">
              <a:spcBef>
                <a:spcPct val="0"/>
              </a:spcBef>
              <a:spcAft>
                <a:spcPct val="0"/>
              </a:spcAft>
              <a:defRPr sz="8600" kern="1200">
                <a:solidFill>
                  <a:schemeClr val="lt1"/>
                </a:solidFill>
                <a:latin typeface="+mn-lt"/>
                <a:ea typeface="+mn-ea"/>
                <a:cs typeface="+mn-cs"/>
              </a:defRPr>
            </a:lvl3pPr>
            <a:lvl4pPr marL="1370013" indent="1588" algn="ctr" rtl="0" fontAlgn="base">
              <a:spcBef>
                <a:spcPct val="0"/>
              </a:spcBef>
              <a:spcAft>
                <a:spcPct val="0"/>
              </a:spcAft>
              <a:defRPr sz="8600" kern="1200">
                <a:solidFill>
                  <a:schemeClr val="lt1"/>
                </a:solidFill>
                <a:latin typeface="+mn-lt"/>
                <a:ea typeface="+mn-ea"/>
                <a:cs typeface="+mn-cs"/>
              </a:defRPr>
            </a:lvl4pPr>
            <a:lvl5pPr marL="1827213" indent="1588" algn="ctr" rtl="0" fontAlgn="base">
              <a:spcBef>
                <a:spcPct val="0"/>
              </a:spcBef>
              <a:spcAft>
                <a:spcPct val="0"/>
              </a:spcAft>
              <a:defRPr sz="8600" kern="1200">
                <a:solidFill>
                  <a:schemeClr val="lt1"/>
                </a:solidFill>
                <a:latin typeface="+mn-lt"/>
                <a:ea typeface="+mn-ea"/>
                <a:cs typeface="+mn-cs"/>
              </a:defRPr>
            </a:lvl5pPr>
            <a:lvl6pPr marL="2286000" algn="l" defTabSz="457200" rtl="0" eaLnBrk="1" latinLnBrk="0" hangingPunct="1">
              <a:defRPr sz="8600" kern="1200">
                <a:solidFill>
                  <a:schemeClr val="lt1"/>
                </a:solidFill>
                <a:latin typeface="+mn-lt"/>
                <a:ea typeface="+mn-ea"/>
                <a:cs typeface="+mn-cs"/>
              </a:defRPr>
            </a:lvl6pPr>
            <a:lvl7pPr marL="2743200" algn="l" defTabSz="457200" rtl="0" eaLnBrk="1" latinLnBrk="0" hangingPunct="1">
              <a:defRPr sz="8600" kern="1200">
                <a:solidFill>
                  <a:schemeClr val="lt1"/>
                </a:solidFill>
                <a:latin typeface="+mn-lt"/>
                <a:ea typeface="+mn-ea"/>
                <a:cs typeface="+mn-cs"/>
              </a:defRPr>
            </a:lvl7pPr>
            <a:lvl8pPr marL="3200400" algn="l" defTabSz="457200" rtl="0" eaLnBrk="1" latinLnBrk="0" hangingPunct="1">
              <a:defRPr sz="8600" kern="1200">
                <a:solidFill>
                  <a:schemeClr val="lt1"/>
                </a:solidFill>
                <a:latin typeface="+mn-lt"/>
                <a:ea typeface="+mn-ea"/>
                <a:cs typeface="+mn-cs"/>
              </a:defRPr>
            </a:lvl8pPr>
            <a:lvl9pPr marL="3657600" algn="l" defTabSz="457200" rtl="0" eaLnBrk="1" latinLnBrk="0" hangingPunct="1">
              <a:defRPr sz="8600" kern="1200">
                <a:solidFill>
                  <a:schemeClr val="lt1"/>
                </a:solidFill>
                <a:latin typeface="+mn-lt"/>
                <a:ea typeface="+mn-ea"/>
                <a:cs typeface="+mn-cs"/>
              </a:defRPr>
            </a:lvl9pPr>
          </a:lstStyle>
          <a:p>
            <a:pPr>
              <a:defRPr/>
            </a:pPr>
            <a:endParaRPr lang="en-US"/>
          </a:p>
        </p:txBody>
      </p:sp>
      <p:sp>
        <p:nvSpPr>
          <p:cNvPr id="13" name="Striped Right Arrow 12"/>
          <p:cNvSpPr/>
          <p:nvPr/>
        </p:nvSpPr>
        <p:spPr>
          <a:xfrm>
            <a:off x="4944444" y="3388155"/>
            <a:ext cx="520641" cy="276452"/>
          </a:xfrm>
          <a:prstGeom prst="striped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rtl="0" fontAlgn="base">
              <a:spcBef>
                <a:spcPct val="0"/>
              </a:spcBef>
              <a:spcAft>
                <a:spcPct val="0"/>
              </a:spcAft>
              <a:defRPr sz="8600" kern="1200">
                <a:solidFill>
                  <a:schemeClr val="lt1"/>
                </a:solidFill>
                <a:latin typeface="+mn-lt"/>
                <a:ea typeface="+mn-ea"/>
                <a:cs typeface="+mn-cs"/>
              </a:defRPr>
            </a:lvl1pPr>
            <a:lvl2pPr marL="455613" indent="1588" algn="ctr" rtl="0" fontAlgn="base">
              <a:spcBef>
                <a:spcPct val="0"/>
              </a:spcBef>
              <a:spcAft>
                <a:spcPct val="0"/>
              </a:spcAft>
              <a:defRPr sz="8600" kern="1200">
                <a:solidFill>
                  <a:schemeClr val="lt1"/>
                </a:solidFill>
                <a:latin typeface="+mn-lt"/>
                <a:ea typeface="+mn-ea"/>
                <a:cs typeface="+mn-cs"/>
              </a:defRPr>
            </a:lvl2pPr>
            <a:lvl3pPr marL="912813" indent="1588" algn="ctr" rtl="0" fontAlgn="base">
              <a:spcBef>
                <a:spcPct val="0"/>
              </a:spcBef>
              <a:spcAft>
                <a:spcPct val="0"/>
              </a:spcAft>
              <a:defRPr sz="8600" kern="1200">
                <a:solidFill>
                  <a:schemeClr val="lt1"/>
                </a:solidFill>
                <a:latin typeface="+mn-lt"/>
                <a:ea typeface="+mn-ea"/>
                <a:cs typeface="+mn-cs"/>
              </a:defRPr>
            </a:lvl3pPr>
            <a:lvl4pPr marL="1370013" indent="1588" algn="ctr" rtl="0" fontAlgn="base">
              <a:spcBef>
                <a:spcPct val="0"/>
              </a:spcBef>
              <a:spcAft>
                <a:spcPct val="0"/>
              </a:spcAft>
              <a:defRPr sz="8600" kern="1200">
                <a:solidFill>
                  <a:schemeClr val="lt1"/>
                </a:solidFill>
                <a:latin typeface="+mn-lt"/>
                <a:ea typeface="+mn-ea"/>
                <a:cs typeface="+mn-cs"/>
              </a:defRPr>
            </a:lvl4pPr>
            <a:lvl5pPr marL="1827213" indent="1588" algn="ctr" rtl="0" fontAlgn="base">
              <a:spcBef>
                <a:spcPct val="0"/>
              </a:spcBef>
              <a:spcAft>
                <a:spcPct val="0"/>
              </a:spcAft>
              <a:defRPr sz="8600" kern="1200">
                <a:solidFill>
                  <a:schemeClr val="lt1"/>
                </a:solidFill>
                <a:latin typeface="+mn-lt"/>
                <a:ea typeface="+mn-ea"/>
                <a:cs typeface="+mn-cs"/>
              </a:defRPr>
            </a:lvl5pPr>
            <a:lvl6pPr marL="2286000" algn="l" defTabSz="457200" rtl="0" eaLnBrk="1" latinLnBrk="0" hangingPunct="1">
              <a:defRPr sz="8600" kern="1200">
                <a:solidFill>
                  <a:schemeClr val="lt1"/>
                </a:solidFill>
                <a:latin typeface="+mn-lt"/>
                <a:ea typeface="+mn-ea"/>
                <a:cs typeface="+mn-cs"/>
              </a:defRPr>
            </a:lvl6pPr>
            <a:lvl7pPr marL="2743200" algn="l" defTabSz="457200" rtl="0" eaLnBrk="1" latinLnBrk="0" hangingPunct="1">
              <a:defRPr sz="8600" kern="1200">
                <a:solidFill>
                  <a:schemeClr val="lt1"/>
                </a:solidFill>
                <a:latin typeface="+mn-lt"/>
                <a:ea typeface="+mn-ea"/>
                <a:cs typeface="+mn-cs"/>
              </a:defRPr>
            </a:lvl7pPr>
            <a:lvl8pPr marL="3200400" algn="l" defTabSz="457200" rtl="0" eaLnBrk="1" latinLnBrk="0" hangingPunct="1">
              <a:defRPr sz="8600" kern="1200">
                <a:solidFill>
                  <a:schemeClr val="lt1"/>
                </a:solidFill>
                <a:latin typeface="+mn-lt"/>
                <a:ea typeface="+mn-ea"/>
                <a:cs typeface="+mn-cs"/>
              </a:defRPr>
            </a:lvl8pPr>
            <a:lvl9pPr marL="3657600" algn="l" defTabSz="457200" rtl="0" eaLnBrk="1" latinLnBrk="0" hangingPunct="1">
              <a:defRPr sz="8600" kern="1200">
                <a:solidFill>
                  <a:schemeClr val="lt1"/>
                </a:solidFill>
                <a:latin typeface="+mn-lt"/>
                <a:ea typeface="+mn-ea"/>
                <a:cs typeface="+mn-cs"/>
              </a:defRPr>
            </a:lvl9pPr>
          </a:lstStyle>
          <a:p>
            <a:pPr>
              <a:defRPr/>
            </a:pPr>
            <a:endParaRPr lang="en-US"/>
          </a:p>
        </p:txBody>
      </p:sp>
      <p:sp>
        <p:nvSpPr>
          <p:cNvPr id="14" name="TextBox 13"/>
          <p:cNvSpPr txBox="1">
            <a:spLocks noChangeArrowheads="1"/>
          </p:cNvSpPr>
          <p:nvPr/>
        </p:nvSpPr>
        <p:spPr bwMode="auto">
          <a:xfrm>
            <a:off x="779463" y="4273546"/>
            <a:ext cx="7525046" cy="120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2400" b="1" i="1" dirty="0"/>
              <a:t>NO data are changed</a:t>
            </a:r>
            <a:r>
              <a:rPr lang="en-US" sz="2400" dirty="0"/>
              <a:t>, averaged or otherwise manipulated.  All data are uncovered by correcting errors made by earlier software deficiencies.</a:t>
            </a:r>
          </a:p>
        </p:txBody>
      </p:sp>
    </p:spTree>
    <p:extLst>
      <p:ext uri="{BB962C8B-B14F-4D97-AF65-F5344CB8AC3E}">
        <p14:creationId xmlns:p14="http://schemas.microsoft.com/office/powerpoint/2010/main" val="42623827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Results</a:t>
            </a:r>
            <a:endParaRPr lang="en-US" dirty="0"/>
          </a:p>
        </p:txBody>
      </p:sp>
      <p:pic>
        <p:nvPicPr>
          <p:cNvPr id="4" name="Picture 3" descr="G6BAD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129" y="1827122"/>
            <a:ext cx="2211448" cy="18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6BAD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3986" y="1827122"/>
            <a:ext cx="2211049" cy="18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6BAD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129" y="4272535"/>
            <a:ext cx="2221230" cy="187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6BAD4.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17853" y="4255602"/>
            <a:ext cx="2241315" cy="189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triped Right Arrow 7"/>
          <p:cNvSpPr/>
          <p:nvPr/>
        </p:nvSpPr>
        <p:spPr>
          <a:xfrm rot="5400000">
            <a:off x="403603" y="3852303"/>
            <a:ext cx="498068" cy="253652"/>
          </a:xfrm>
          <a:prstGeom prst="striped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rtl="0" fontAlgn="base">
              <a:spcBef>
                <a:spcPct val="0"/>
              </a:spcBef>
              <a:spcAft>
                <a:spcPct val="0"/>
              </a:spcAft>
              <a:defRPr sz="8600" kern="1200">
                <a:solidFill>
                  <a:schemeClr val="lt1"/>
                </a:solidFill>
                <a:latin typeface="+mn-lt"/>
                <a:ea typeface="+mn-ea"/>
                <a:cs typeface="+mn-cs"/>
              </a:defRPr>
            </a:lvl1pPr>
            <a:lvl2pPr marL="455613" indent="1588" algn="ctr" rtl="0" fontAlgn="base">
              <a:spcBef>
                <a:spcPct val="0"/>
              </a:spcBef>
              <a:spcAft>
                <a:spcPct val="0"/>
              </a:spcAft>
              <a:defRPr sz="8600" kern="1200">
                <a:solidFill>
                  <a:schemeClr val="lt1"/>
                </a:solidFill>
                <a:latin typeface="+mn-lt"/>
                <a:ea typeface="+mn-ea"/>
                <a:cs typeface="+mn-cs"/>
              </a:defRPr>
            </a:lvl2pPr>
            <a:lvl3pPr marL="912813" indent="1588" algn="ctr" rtl="0" fontAlgn="base">
              <a:spcBef>
                <a:spcPct val="0"/>
              </a:spcBef>
              <a:spcAft>
                <a:spcPct val="0"/>
              </a:spcAft>
              <a:defRPr sz="8600" kern="1200">
                <a:solidFill>
                  <a:schemeClr val="lt1"/>
                </a:solidFill>
                <a:latin typeface="+mn-lt"/>
                <a:ea typeface="+mn-ea"/>
                <a:cs typeface="+mn-cs"/>
              </a:defRPr>
            </a:lvl3pPr>
            <a:lvl4pPr marL="1370013" indent="1588" algn="ctr" rtl="0" fontAlgn="base">
              <a:spcBef>
                <a:spcPct val="0"/>
              </a:spcBef>
              <a:spcAft>
                <a:spcPct val="0"/>
              </a:spcAft>
              <a:defRPr sz="8600" kern="1200">
                <a:solidFill>
                  <a:schemeClr val="lt1"/>
                </a:solidFill>
                <a:latin typeface="+mn-lt"/>
                <a:ea typeface="+mn-ea"/>
                <a:cs typeface="+mn-cs"/>
              </a:defRPr>
            </a:lvl4pPr>
            <a:lvl5pPr marL="1827213" indent="1588" algn="ctr" rtl="0" fontAlgn="base">
              <a:spcBef>
                <a:spcPct val="0"/>
              </a:spcBef>
              <a:spcAft>
                <a:spcPct val="0"/>
              </a:spcAft>
              <a:defRPr sz="8600" kern="1200">
                <a:solidFill>
                  <a:schemeClr val="lt1"/>
                </a:solidFill>
                <a:latin typeface="+mn-lt"/>
                <a:ea typeface="+mn-ea"/>
                <a:cs typeface="+mn-cs"/>
              </a:defRPr>
            </a:lvl5pPr>
            <a:lvl6pPr marL="2286000" algn="l" defTabSz="457200" rtl="0" eaLnBrk="1" latinLnBrk="0" hangingPunct="1">
              <a:defRPr sz="8600" kern="1200">
                <a:solidFill>
                  <a:schemeClr val="lt1"/>
                </a:solidFill>
                <a:latin typeface="+mn-lt"/>
                <a:ea typeface="+mn-ea"/>
                <a:cs typeface="+mn-cs"/>
              </a:defRPr>
            </a:lvl6pPr>
            <a:lvl7pPr marL="2743200" algn="l" defTabSz="457200" rtl="0" eaLnBrk="1" latinLnBrk="0" hangingPunct="1">
              <a:defRPr sz="8600" kern="1200">
                <a:solidFill>
                  <a:schemeClr val="lt1"/>
                </a:solidFill>
                <a:latin typeface="+mn-lt"/>
                <a:ea typeface="+mn-ea"/>
                <a:cs typeface="+mn-cs"/>
              </a:defRPr>
            </a:lvl7pPr>
            <a:lvl8pPr marL="3200400" algn="l" defTabSz="457200" rtl="0" eaLnBrk="1" latinLnBrk="0" hangingPunct="1">
              <a:defRPr sz="8600" kern="1200">
                <a:solidFill>
                  <a:schemeClr val="lt1"/>
                </a:solidFill>
                <a:latin typeface="+mn-lt"/>
                <a:ea typeface="+mn-ea"/>
                <a:cs typeface="+mn-cs"/>
              </a:defRPr>
            </a:lvl8pPr>
            <a:lvl9pPr marL="3657600" algn="l" defTabSz="457200" rtl="0" eaLnBrk="1" latinLnBrk="0" hangingPunct="1">
              <a:defRPr sz="8600" kern="1200">
                <a:solidFill>
                  <a:schemeClr val="lt1"/>
                </a:solidFill>
                <a:latin typeface="+mn-lt"/>
                <a:ea typeface="+mn-ea"/>
                <a:cs typeface="+mn-cs"/>
              </a:defRPr>
            </a:lvl9pPr>
          </a:lstStyle>
          <a:p>
            <a:pPr>
              <a:defRPr/>
            </a:pPr>
            <a:endParaRPr lang="en-US"/>
          </a:p>
        </p:txBody>
      </p:sp>
      <p:sp>
        <p:nvSpPr>
          <p:cNvPr id="9" name="Striped Right Arrow 8"/>
          <p:cNvSpPr/>
          <p:nvPr/>
        </p:nvSpPr>
        <p:spPr>
          <a:xfrm>
            <a:off x="5210110" y="4654020"/>
            <a:ext cx="699623" cy="409047"/>
          </a:xfrm>
          <a:prstGeom prst="striped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rtl="0" fontAlgn="base">
              <a:spcBef>
                <a:spcPct val="0"/>
              </a:spcBef>
              <a:spcAft>
                <a:spcPct val="0"/>
              </a:spcAft>
              <a:defRPr sz="8600" kern="1200">
                <a:solidFill>
                  <a:schemeClr val="lt1"/>
                </a:solidFill>
                <a:latin typeface="+mn-lt"/>
                <a:ea typeface="+mn-ea"/>
                <a:cs typeface="+mn-cs"/>
              </a:defRPr>
            </a:lvl1pPr>
            <a:lvl2pPr marL="455613" indent="1588" algn="ctr" rtl="0" fontAlgn="base">
              <a:spcBef>
                <a:spcPct val="0"/>
              </a:spcBef>
              <a:spcAft>
                <a:spcPct val="0"/>
              </a:spcAft>
              <a:defRPr sz="8600" kern="1200">
                <a:solidFill>
                  <a:schemeClr val="lt1"/>
                </a:solidFill>
                <a:latin typeface="+mn-lt"/>
                <a:ea typeface="+mn-ea"/>
                <a:cs typeface="+mn-cs"/>
              </a:defRPr>
            </a:lvl2pPr>
            <a:lvl3pPr marL="912813" indent="1588" algn="ctr" rtl="0" fontAlgn="base">
              <a:spcBef>
                <a:spcPct val="0"/>
              </a:spcBef>
              <a:spcAft>
                <a:spcPct val="0"/>
              </a:spcAft>
              <a:defRPr sz="8600" kern="1200">
                <a:solidFill>
                  <a:schemeClr val="lt1"/>
                </a:solidFill>
                <a:latin typeface="+mn-lt"/>
                <a:ea typeface="+mn-ea"/>
                <a:cs typeface="+mn-cs"/>
              </a:defRPr>
            </a:lvl3pPr>
            <a:lvl4pPr marL="1370013" indent="1588" algn="ctr" rtl="0" fontAlgn="base">
              <a:spcBef>
                <a:spcPct val="0"/>
              </a:spcBef>
              <a:spcAft>
                <a:spcPct val="0"/>
              </a:spcAft>
              <a:defRPr sz="8600" kern="1200">
                <a:solidFill>
                  <a:schemeClr val="lt1"/>
                </a:solidFill>
                <a:latin typeface="+mn-lt"/>
                <a:ea typeface="+mn-ea"/>
                <a:cs typeface="+mn-cs"/>
              </a:defRPr>
            </a:lvl4pPr>
            <a:lvl5pPr marL="1827213" indent="1588" algn="ctr" rtl="0" fontAlgn="base">
              <a:spcBef>
                <a:spcPct val="0"/>
              </a:spcBef>
              <a:spcAft>
                <a:spcPct val="0"/>
              </a:spcAft>
              <a:defRPr sz="8600" kern="1200">
                <a:solidFill>
                  <a:schemeClr val="lt1"/>
                </a:solidFill>
                <a:latin typeface="+mn-lt"/>
                <a:ea typeface="+mn-ea"/>
                <a:cs typeface="+mn-cs"/>
              </a:defRPr>
            </a:lvl5pPr>
            <a:lvl6pPr marL="2286000" algn="l" defTabSz="457200" rtl="0" eaLnBrk="1" latinLnBrk="0" hangingPunct="1">
              <a:defRPr sz="8600" kern="1200">
                <a:solidFill>
                  <a:schemeClr val="lt1"/>
                </a:solidFill>
                <a:latin typeface="+mn-lt"/>
                <a:ea typeface="+mn-ea"/>
                <a:cs typeface="+mn-cs"/>
              </a:defRPr>
            </a:lvl6pPr>
            <a:lvl7pPr marL="2743200" algn="l" defTabSz="457200" rtl="0" eaLnBrk="1" latinLnBrk="0" hangingPunct="1">
              <a:defRPr sz="8600" kern="1200">
                <a:solidFill>
                  <a:schemeClr val="lt1"/>
                </a:solidFill>
                <a:latin typeface="+mn-lt"/>
                <a:ea typeface="+mn-ea"/>
                <a:cs typeface="+mn-cs"/>
              </a:defRPr>
            </a:lvl7pPr>
            <a:lvl8pPr marL="3200400" algn="l" defTabSz="457200" rtl="0" eaLnBrk="1" latinLnBrk="0" hangingPunct="1">
              <a:defRPr sz="8600" kern="1200">
                <a:solidFill>
                  <a:schemeClr val="lt1"/>
                </a:solidFill>
                <a:latin typeface="+mn-lt"/>
                <a:ea typeface="+mn-ea"/>
                <a:cs typeface="+mn-cs"/>
              </a:defRPr>
            </a:lvl8pPr>
            <a:lvl9pPr marL="3657600" algn="l" defTabSz="457200" rtl="0" eaLnBrk="1" latinLnBrk="0" hangingPunct="1">
              <a:defRPr sz="8600" kern="1200">
                <a:solidFill>
                  <a:schemeClr val="lt1"/>
                </a:solidFill>
                <a:latin typeface="+mn-lt"/>
                <a:ea typeface="+mn-ea"/>
                <a:cs typeface="+mn-cs"/>
              </a:defRPr>
            </a:lvl9pPr>
          </a:lstStyle>
          <a:p>
            <a:pPr>
              <a:defRPr/>
            </a:pPr>
            <a:endParaRPr lang="en-US"/>
          </a:p>
        </p:txBody>
      </p:sp>
      <p:sp>
        <p:nvSpPr>
          <p:cNvPr id="10" name="TextBox 9"/>
          <p:cNvSpPr txBox="1">
            <a:spLocks noChangeArrowheads="1"/>
          </p:cNvSpPr>
          <p:nvPr/>
        </p:nvSpPr>
        <p:spPr bwMode="auto">
          <a:xfrm>
            <a:off x="172128" y="1580901"/>
            <a:ext cx="24440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1000" dirty="0"/>
              <a:t>Original playback from U-</a:t>
            </a:r>
            <a:r>
              <a:rPr lang="en-US" sz="1000" dirty="0" err="1"/>
              <a:t>matic</a:t>
            </a:r>
            <a:r>
              <a:rPr lang="en-US" sz="1000" dirty="0"/>
              <a:t> tape</a:t>
            </a:r>
          </a:p>
        </p:txBody>
      </p:sp>
      <p:sp>
        <p:nvSpPr>
          <p:cNvPr id="11" name="TextBox 10"/>
          <p:cNvSpPr txBox="1">
            <a:spLocks noChangeArrowheads="1"/>
          </p:cNvSpPr>
          <p:nvPr/>
        </p:nvSpPr>
        <p:spPr bwMode="auto">
          <a:xfrm>
            <a:off x="2731275" y="1580076"/>
            <a:ext cx="24788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1000" dirty="0"/>
              <a:t>2</a:t>
            </a:r>
            <a:r>
              <a:rPr lang="en-US" sz="1000" baseline="30000" dirty="0"/>
              <a:t>nd</a:t>
            </a:r>
            <a:r>
              <a:rPr lang="en-US" sz="1000" dirty="0"/>
              <a:t> attempt playback from U-</a:t>
            </a:r>
            <a:r>
              <a:rPr lang="en-US" sz="1000" dirty="0" err="1"/>
              <a:t>matic</a:t>
            </a:r>
            <a:r>
              <a:rPr lang="en-US" sz="1000" dirty="0"/>
              <a:t> tape</a:t>
            </a:r>
          </a:p>
        </p:txBody>
      </p:sp>
      <p:sp>
        <p:nvSpPr>
          <p:cNvPr id="12" name="Plus 11"/>
          <p:cNvSpPr/>
          <p:nvPr/>
        </p:nvSpPr>
        <p:spPr>
          <a:xfrm>
            <a:off x="2476709" y="4914907"/>
            <a:ext cx="475404" cy="502180"/>
          </a:xfrm>
          <a:prstGeom prst="mathPlus">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rtl="0" fontAlgn="base">
              <a:spcBef>
                <a:spcPct val="0"/>
              </a:spcBef>
              <a:spcAft>
                <a:spcPct val="0"/>
              </a:spcAft>
              <a:defRPr sz="8600" kern="1200">
                <a:solidFill>
                  <a:schemeClr val="lt1"/>
                </a:solidFill>
                <a:latin typeface="+mn-lt"/>
                <a:ea typeface="+mn-ea"/>
                <a:cs typeface="+mn-cs"/>
              </a:defRPr>
            </a:lvl1pPr>
            <a:lvl2pPr marL="455613" indent="1588" algn="ctr" rtl="0" fontAlgn="base">
              <a:spcBef>
                <a:spcPct val="0"/>
              </a:spcBef>
              <a:spcAft>
                <a:spcPct val="0"/>
              </a:spcAft>
              <a:defRPr sz="8600" kern="1200">
                <a:solidFill>
                  <a:schemeClr val="lt1"/>
                </a:solidFill>
                <a:latin typeface="+mn-lt"/>
                <a:ea typeface="+mn-ea"/>
                <a:cs typeface="+mn-cs"/>
              </a:defRPr>
            </a:lvl2pPr>
            <a:lvl3pPr marL="912813" indent="1588" algn="ctr" rtl="0" fontAlgn="base">
              <a:spcBef>
                <a:spcPct val="0"/>
              </a:spcBef>
              <a:spcAft>
                <a:spcPct val="0"/>
              </a:spcAft>
              <a:defRPr sz="8600" kern="1200">
                <a:solidFill>
                  <a:schemeClr val="lt1"/>
                </a:solidFill>
                <a:latin typeface="+mn-lt"/>
                <a:ea typeface="+mn-ea"/>
                <a:cs typeface="+mn-cs"/>
              </a:defRPr>
            </a:lvl3pPr>
            <a:lvl4pPr marL="1370013" indent="1588" algn="ctr" rtl="0" fontAlgn="base">
              <a:spcBef>
                <a:spcPct val="0"/>
              </a:spcBef>
              <a:spcAft>
                <a:spcPct val="0"/>
              </a:spcAft>
              <a:defRPr sz="8600" kern="1200">
                <a:solidFill>
                  <a:schemeClr val="lt1"/>
                </a:solidFill>
                <a:latin typeface="+mn-lt"/>
                <a:ea typeface="+mn-ea"/>
                <a:cs typeface="+mn-cs"/>
              </a:defRPr>
            </a:lvl4pPr>
            <a:lvl5pPr marL="1827213" indent="1588" algn="ctr" rtl="0" fontAlgn="base">
              <a:spcBef>
                <a:spcPct val="0"/>
              </a:spcBef>
              <a:spcAft>
                <a:spcPct val="0"/>
              </a:spcAft>
              <a:defRPr sz="8600" kern="1200">
                <a:solidFill>
                  <a:schemeClr val="lt1"/>
                </a:solidFill>
                <a:latin typeface="+mn-lt"/>
                <a:ea typeface="+mn-ea"/>
                <a:cs typeface="+mn-cs"/>
              </a:defRPr>
            </a:lvl5pPr>
            <a:lvl6pPr marL="2286000" algn="l" defTabSz="457200" rtl="0" eaLnBrk="1" latinLnBrk="0" hangingPunct="1">
              <a:defRPr sz="8600" kern="1200">
                <a:solidFill>
                  <a:schemeClr val="lt1"/>
                </a:solidFill>
                <a:latin typeface="+mn-lt"/>
                <a:ea typeface="+mn-ea"/>
                <a:cs typeface="+mn-cs"/>
              </a:defRPr>
            </a:lvl6pPr>
            <a:lvl7pPr marL="2743200" algn="l" defTabSz="457200" rtl="0" eaLnBrk="1" latinLnBrk="0" hangingPunct="1">
              <a:defRPr sz="8600" kern="1200">
                <a:solidFill>
                  <a:schemeClr val="lt1"/>
                </a:solidFill>
                <a:latin typeface="+mn-lt"/>
                <a:ea typeface="+mn-ea"/>
                <a:cs typeface="+mn-cs"/>
              </a:defRPr>
            </a:lvl7pPr>
            <a:lvl8pPr marL="3200400" algn="l" defTabSz="457200" rtl="0" eaLnBrk="1" latinLnBrk="0" hangingPunct="1">
              <a:defRPr sz="8600" kern="1200">
                <a:solidFill>
                  <a:schemeClr val="lt1"/>
                </a:solidFill>
                <a:latin typeface="+mn-lt"/>
                <a:ea typeface="+mn-ea"/>
                <a:cs typeface="+mn-cs"/>
              </a:defRPr>
            </a:lvl8pPr>
            <a:lvl9pPr marL="3657600" algn="l" defTabSz="457200" rtl="0" eaLnBrk="1" latinLnBrk="0" hangingPunct="1">
              <a:defRPr sz="8600" kern="1200">
                <a:solidFill>
                  <a:schemeClr val="lt1"/>
                </a:solidFill>
                <a:latin typeface="+mn-lt"/>
                <a:ea typeface="+mn-ea"/>
                <a:cs typeface="+mn-cs"/>
              </a:defRPr>
            </a:lvl9pPr>
          </a:lstStyle>
          <a:p>
            <a:pPr>
              <a:defRPr/>
            </a:pPr>
            <a:endParaRPr lang="en-US"/>
          </a:p>
        </p:txBody>
      </p:sp>
      <p:sp>
        <p:nvSpPr>
          <p:cNvPr id="13" name="Striped Right Arrow 12"/>
          <p:cNvSpPr/>
          <p:nvPr/>
        </p:nvSpPr>
        <p:spPr>
          <a:xfrm rot="5400000">
            <a:off x="3083867" y="3859532"/>
            <a:ext cx="479035" cy="232615"/>
          </a:xfrm>
          <a:prstGeom prst="striped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rtl="0" fontAlgn="base">
              <a:spcBef>
                <a:spcPct val="0"/>
              </a:spcBef>
              <a:spcAft>
                <a:spcPct val="0"/>
              </a:spcAft>
              <a:defRPr sz="8600" kern="1200">
                <a:solidFill>
                  <a:schemeClr val="lt1"/>
                </a:solidFill>
                <a:latin typeface="+mn-lt"/>
                <a:ea typeface="+mn-ea"/>
                <a:cs typeface="+mn-cs"/>
              </a:defRPr>
            </a:lvl1pPr>
            <a:lvl2pPr marL="455613" indent="1588" algn="ctr" rtl="0" fontAlgn="base">
              <a:spcBef>
                <a:spcPct val="0"/>
              </a:spcBef>
              <a:spcAft>
                <a:spcPct val="0"/>
              </a:spcAft>
              <a:defRPr sz="8600" kern="1200">
                <a:solidFill>
                  <a:schemeClr val="lt1"/>
                </a:solidFill>
                <a:latin typeface="+mn-lt"/>
                <a:ea typeface="+mn-ea"/>
                <a:cs typeface="+mn-cs"/>
              </a:defRPr>
            </a:lvl2pPr>
            <a:lvl3pPr marL="912813" indent="1588" algn="ctr" rtl="0" fontAlgn="base">
              <a:spcBef>
                <a:spcPct val="0"/>
              </a:spcBef>
              <a:spcAft>
                <a:spcPct val="0"/>
              </a:spcAft>
              <a:defRPr sz="8600" kern="1200">
                <a:solidFill>
                  <a:schemeClr val="lt1"/>
                </a:solidFill>
                <a:latin typeface="+mn-lt"/>
                <a:ea typeface="+mn-ea"/>
                <a:cs typeface="+mn-cs"/>
              </a:defRPr>
            </a:lvl3pPr>
            <a:lvl4pPr marL="1370013" indent="1588" algn="ctr" rtl="0" fontAlgn="base">
              <a:spcBef>
                <a:spcPct val="0"/>
              </a:spcBef>
              <a:spcAft>
                <a:spcPct val="0"/>
              </a:spcAft>
              <a:defRPr sz="8600" kern="1200">
                <a:solidFill>
                  <a:schemeClr val="lt1"/>
                </a:solidFill>
                <a:latin typeface="+mn-lt"/>
                <a:ea typeface="+mn-ea"/>
                <a:cs typeface="+mn-cs"/>
              </a:defRPr>
            </a:lvl4pPr>
            <a:lvl5pPr marL="1827213" indent="1588" algn="ctr" rtl="0" fontAlgn="base">
              <a:spcBef>
                <a:spcPct val="0"/>
              </a:spcBef>
              <a:spcAft>
                <a:spcPct val="0"/>
              </a:spcAft>
              <a:defRPr sz="8600" kern="1200">
                <a:solidFill>
                  <a:schemeClr val="lt1"/>
                </a:solidFill>
                <a:latin typeface="+mn-lt"/>
                <a:ea typeface="+mn-ea"/>
                <a:cs typeface="+mn-cs"/>
              </a:defRPr>
            </a:lvl5pPr>
            <a:lvl6pPr marL="2286000" algn="l" defTabSz="457200" rtl="0" eaLnBrk="1" latinLnBrk="0" hangingPunct="1">
              <a:defRPr sz="8600" kern="1200">
                <a:solidFill>
                  <a:schemeClr val="lt1"/>
                </a:solidFill>
                <a:latin typeface="+mn-lt"/>
                <a:ea typeface="+mn-ea"/>
                <a:cs typeface="+mn-cs"/>
              </a:defRPr>
            </a:lvl6pPr>
            <a:lvl7pPr marL="2743200" algn="l" defTabSz="457200" rtl="0" eaLnBrk="1" latinLnBrk="0" hangingPunct="1">
              <a:defRPr sz="8600" kern="1200">
                <a:solidFill>
                  <a:schemeClr val="lt1"/>
                </a:solidFill>
                <a:latin typeface="+mn-lt"/>
                <a:ea typeface="+mn-ea"/>
                <a:cs typeface="+mn-cs"/>
              </a:defRPr>
            </a:lvl7pPr>
            <a:lvl8pPr marL="3200400" algn="l" defTabSz="457200" rtl="0" eaLnBrk="1" latinLnBrk="0" hangingPunct="1">
              <a:defRPr sz="8600" kern="1200">
                <a:solidFill>
                  <a:schemeClr val="lt1"/>
                </a:solidFill>
                <a:latin typeface="+mn-lt"/>
                <a:ea typeface="+mn-ea"/>
                <a:cs typeface="+mn-cs"/>
              </a:defRPr>
            </a:lvl8pPr>
            <a:lvl9pPr marL="3657600" algn="l" defTabSz="457200" rtl="0" eaLnBrk="1" latinLnBrk="0" hangingPunct="1">
              <a:defRPr sz="8600" kern="1200">
                <a:solidFill>
                  <a:schemeClr val="lt1"/>
                </a:solidFill>
                <a:latin typeface="+mn-lt"/>
                <a:ea typeface="+mn-ea"/>
                <a:cs typeface="+mn-cs"/>
              </a:defRPr>
            </a:lvl9pPr>
          </a:lstStyle>
          <a:p>
            <a:pPr>
              <a:defRPr/>
            </a:pPr>
            <a:endParaRPr lang="en-US"/>
          </a:p>
        </p:txBody>
      </p:sp>
      <p:sp>
        <p:nvSpPr>
          <p:cNvPr id="14" name="TextBox 13"/>
          <p:cNvSpPr txBox="1">
            <a:spLocks noChangeArrowheads="1"/>
          </p:cNvSpPr>
          <p:nvPr/>
        </p:nvSpPr>
        <p:spPr bwMode="auto">
          <a:xfrm>
            <a:off x="3681630" y="3801695"/>
            <a:ext cx="1745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1200" dirty="0"/>
              <a:t>P</a:t>
            </a:r>
            <a:r>
              <a:rPr lang="en-US" sz="1200" dirty="0" smtClean="0"/>
              <a:t>rocessed</a:t>
            </a:r>
            <a:endParaRPr lang="en-US" sz="1200" dirty="0"/>
          </a:p>
        </p:txBody>
      </p:sp>
      <p:sp>
        <p:nvSpPr>
          <p:cNvPr id="15" name="TextBox 14"/>
          <p:cNvSpPr txBox="1">
            <a:spLocks noChangeArrowheads="1"/>
          </p:cNvSpPr>
          <p:nvPr/>
        </p:nvSpPr>
        <p:spPr bwMode="auto">
          <a:xfrm>
            <a:off x="869602" y="3801695"/>
            <a:ext cx="14584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1200" dirty="0"/>
              <a:t>P</a:t>
            </a:r>
            <a:r>
              <a:rPr lang="en-US" sz="1200" dirty="0" smtClean="0"/>
              <a:t>rocessed</a:t>
            </a:r>
            <a:endParaRPr lang="en-US" sz="1200" dirty="0"/>
          </a:p>
        </p:txBody>
      </p:sp>
      <p:sp>
        <p:nvSpPr>
          <p:cNvPr id="16" name="TextBox 15"/>
          <p:cNvSpPr txBox="1"/>
          <p:nvPr/>
        </p:nvSpPr>
        <p:spPr>
          <a:xfrm>
            <a:off x="2333826" y="1333855"/>
            <a:ext cx="3920066" cy="369332"/>
          </a:xfrm>
          <a:prstGeom prst="rect">
            <a:avLst/>
          </a:prstGeom>
          <a:noFill/>
        </p:spPr>
        <p:txBody>
          <a:bodyPr wrap="square">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a:defRPr/>
            </a:pPr>
            <a:r>
              <a:rPr lang="en-US" sz="1800" dirty="0">
                <a:solidFill>
                  <a:schemeClr val="tx2">
                    <a:lumMod val="75000"/>
                  </a:schemeClr>
                </a:solidFill>
              </a:rPr>
              <a:t>GOES-6 Dec 22, 1983 15:46 UTC</a:t>
            </a:r>
          </a:p>
        </p:txBody>
      </p:sp>
      <p:pic>
        <p:nvPicPr>
          <p:cNvPr id="17" name="Picture 16" descr="G6BAD5.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91549" y="4255603"/>
            <a:ext cx="2240823" cy="189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651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par>
                                <p:cTn id="49" presetID="22" presetClass="entr" presetSubtype="1"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up)">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 calcmode="lin" valueType="num">
                                      <p:cBhvr>
                                        <p:cTn id="58" dur="500" fill="hold"/>
                                        <p:tgtEl>
                                          <p:spTgt spid="12"/>
                                        </p:tgtEl>
                                        <p:attrNameLst>
                                          <p:attrName>style.rotation</p:attrName>
                                        </p:attrNameLst>
                                      </p:cBhvr>
                                      <p:tavLst>
                                        <p:tav tm="0">
                                          <p:val>
                                            <p:fltVal val="360"/>
                                          </p:val>
                                        </p:tav>
                                        <p:tav tm="100000">
                                          <p:val>
                                            <p:fltVal val="0"/>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P spid="13" grpId="0" animBg="1"/>
      <p:bldP spid="1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IMAG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8945" y="2273311"/>
            <a:ext cx="2058922" cy="18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Processing results</a:t>
            </a:r>
            <a:endParaRPr lang="en-US" dirty="0"/>
          </a:p>
        </p:txBody>
      </p:sp>
      <p:sp>
        <p:nvSpPr>
          <p:cNvPr id="5" name="TextBox 4"/>
          <p:cNvSpPr txBox="1"/>
          <p:nvPr/>
        </p:nvSpPr>
        <p:spPr>
          <a:xfrm>
            <a:off x="5627826" y="1666911"/>
            <a:ext cx="2920470" cy="307777"/>
          </a:xfrm>
          <a:prstGeom prst="rect">
            <a:avLst/>
          </a:prstGeom>
          <a:noFill/>
        </p:spPr>
        <p:txBody>
          <a:bodyPr wrap="square">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a:defRPr/>
            </a:pPr>
            <a:r>
              <a:rPr lang="en-US" sz="1400" dirty="0">
                <a:solidFill>
                  <a:schemeClr val="tx2">
                    <a:lumMod val="75000"/>
                  </a:schemeClr>
                </a:solidFill>
              </a:rPr>
              <a:t>GOES-5 Aug 17, 1981 15:30 UTC</a:t>
            </a:r>
          </a:p>
        </p:txBody>
      </p:sp>
      <p:pic>
        <p:nvPicPr>
          <p:cNvPr id="6" name="Picture 5" descr="NEWIMAG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8945" y="4545263"/>
            <a:ext cx="2058922" cy="182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triped Right Arrow 7"/>
          <p:cNvSpPr/>
          <p:nvPr/>
        </p:nvSpPr>
        <p:spPr>
          <a:xfrm rot="5400000">
            <a:off x="6748798" y="4192013"/>
            <a:ext cx="339067" cy="227904"/>
          </a:xfrm>
          <a:prstGeom prst="striped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rtl="0" fontAlgn="base">
              <a:spcBef>
                <a:spcPct val="0"/>
              </a:spcBef>
              <a:spcAft>
                <a:spcPct val="0"/>
              </a:spcAft>
              <a:defRPr sz="8600" kern="1200">
                <a:solidFill>
                  <a:schemeClr val="lt1"/>
                </a:solidFill>
                <a:latin typeface="+mn-lt"/>
                <a:ea typeface="+mn-ea"/>
                <a:cs typeface="+mn-cs"/>
              </a:defRPr>
            </a:lvl1pPr>
            <a:lvl2pPr marL="455613" indent="1588" algn="ctr" rtl="0" fontAlgn="base">
              <a:spcBef>
                <a:spcPct val="0"/>
              </a:spcBef>
              <a:spcAft>
                <a:spcPct val="0"/>
              </a:spcAft>
              <a:defRPr sz="8600" kern="1200">
                <a:solidFill>
                  <a:schemeClr val="lt1"/>
                </a:solidFill>
                <a:latin typeface="+mn-lt"/>
                <a:ea typeface="+mn-ea"/>
                <a:cs typeface="+mn-cs"/>
              </a:defRPr>
            </a:lvl2pPr>
            <a:lvl3pPr marL="912813" indent="1588" algn="ctr" rtl="0" fontAlgn="base">
              <a:spcBef>
                <a:spcPct val="0"/>
              </a:spcBef>
              <a:spcAft>
                <a:spcPct val="0"/>
              </a:spcAft>
              <a:defRPr sz="8600" kern="1200">
                <a:solidFill>
                  <a:schemeClr val="lt1"/>
                </a:solidFill>
                <a:latin typeface="+mn-lt"/>
                <a:ea typeface="+mn-ea"/>
                <a:cs typeface="+mn-cs"/>
              </a:defRPr>
            </a:lvl3pPr>
            <a:lvl4pPr marL="1370013" indent="1588" algn="ctr" rtl="0" fontAlgn="base">
              <a:spcBef>
                <a:spcPct val="0"/>
              </a:spcBef>
              <a:spcAft>
                <a:spcPct val="0"/>
              </a:spcAft>
              <a:defRPr sz="8600" kern="1200">
                <a:solidFill>
                  <a:schemeClr val="lt1"/>
                </a:solidFill>
                <a:latin typeface="+mn-lt"/>
                <a:ea typeface="+mn-ea"/>
                <a:cs typeface="+mn-cs"/>
              </a:defRPr>
            </a:lvl4pPr>
            <a:lvl5pPr marL="1827213" indent="1588" algn="ctr" rtl="0" fontAlgn="base">
              <a:spcBef>
                <a:spcPct val="0"/>
              </a:spcBef>
              <a:spcAft>
                <a:spcPct val="0"/>
              </a:spcAft>
              <a:defRPr sz="8600" kern="1200">
                <a:solidFill>
                  <a:schemeClr val="lt1"/>
                </a:solidFill>
                <a:latin typeface="+mn-lt"/>
                <a:ea typeface="+mn-ea"/>
                <a:cs typeface="+mn-cs"/>
              </a:defRPr>
            </a:lvl5pPr>
            <a:lvl6pPr marL="2286000" algn="l" defTabSz="457200" rtl="0" eaLnBrk="1" latinLnBrk="0" hangingPunct="1">
              <a:defRPr sz="8600" kern="1200">
                <a:solidFill>
                  <a:schemeClr val="lt1"/>
                </a:solidFill>
                <a:latin typeface="+mn-lt"/>
                <a:ea typeface="+mn-ea"/>
                <a:cs typeface="+mn-cs"/>
              </a:defRPr>
            </a:lvl6pPr>
            <a:lvl7pPr marL="2743200" algn="l" defTabSz="457200" rtl="0" eaLnBrk="1" latinLnBrk="0" hangingPunct="1">
              <a:defRPr sz="8600" kern="1200">
                <a:solidFill>
                  <a:schemeClr val="lt1"/>
                </a:solidFill>
                <a:latin typeface="+mn-lt"/>
                <a:ea typeface="+mn-ea"/>
                <a:cs typeface="+mn-cs"/>
              </a:defRPr>
            </a:lvl7pPr>
            <a:lvl8pPr marL="3200400" algn="l" defTabSz="457200" rtl="0" eaLnBrk="1" latinLnBrk="0" hangingPunct="1">
              <a:defRPr sz="8600" kern="1200">
                <a:solidFill>
                  <a:schemeClr val="lt1"/>
                </a:solidFill>
                <a:latin typeface="+mn-lt"/>
                <a:ea typeface="+mn-ea"/>
                <a:cs typeface="+mn-cs"/>
              </a:defRPr>
            </a:lvl8pPr>
            <a:lvl9pPr marL="3657600" algn="l" defTabSz="457200" rtl="0" eaLnBrk="1" latinLnBrk="0" hangingPunct="1">
              <a:defRPr sz="8600" kern="1200">
                <a:solidFill>
                  <a:schemeClr val="lt1"/>
                </a:solidFill>
                <a:latin typeface="+mn-lt"/>
                <a:ea typeface="+mn-ea"/>
                <a:cs typeface="+mn-cs"/>
              </a:defRPr>
            </a:lvl9pPr>
          </a:lstStyle>
          <a:p>
            <a:pPr>
              <a:defRPr/>
            </a:pPr>
            <a:endParaRPr lang="en-US"/>
          </a:p>
        </p:txBody>
      </p:sp>
      <p:sp>
        <p:nvSpPr>
          <p:cNvPr id="9" name="TextBox 8"/>
          <p:cNvSpPr txBox="1">
            <a:spLocks noChangeArrowheads="1"/>
          </p:cNvSpPr>
          <p:nvPr/>
        </p:nvSpPr>
        <p:spPr bwMode="auto">
          <a:xfrm>
            <a:off x="7032284" y="4145102"/>
            <a:ext cx="9730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800" dirty="0" smtClean="0"/>
              <a:t>Processed</a:t>
            </a:r>
            <a:endParaRPr lang="en-US" sz="800" dirty="0"/>
          </a:p>
        </p:txBody>
      </p:sp>
      <p:sp>
        <p:nvSpPr>
          <p:cNvPr id="10" name="TextBox 9"/>
          <p:cNvSpPr txBox="1">
            <a:spLocks noChangeArrowheads="1"/>
          </p:cNvSpPr>
          <p:nvPr/>
        </p:nvSpPr>
        <p:spPr bwMode="auto">
          <a:xfrm>
            <a:off x="5760479" y="2027090"/>
            <a:ext cx="22448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1000" dirty="0" smtClean="0"/>
              <a:t>Original Playback </a:t>
            </a:r>
            <a:r>
              <a:rPr lang="en-US" sz="1000" dirty="0"/>
              <a:t>from </a:t>
            </a:r>
            <a:r>
              <a:rPr lang="en-US" sz="1000" dirty="0" smtClean="0"/>
              <a:t>U-</a:t>
            </a:r>
            <a:r>
              <a:rPr lang="en-US" sz="1000" dirty="0" err="1" smtClean="0"/>
              <a:t>matic</a:t>
            </a:r>
            <a:r>
              <a:rPr lang="en-US" sz="1000" dirty="0" smtClean="0"/>
              <a:t> </a:t>
            </a:r>
            <a:r>
              <a:rPr lang="en-US" sz="1000" dirty="0"/>
              <a:t>Tape</a:t>
            </a:r>
          </a:p>
        </p:txBody>
      </p:sp>
      <p:pic>
        <p:nvPicPr>
          <p:cNvPr id="11" name="Picture 10" descr="GOODG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2398" y="4539198"/>
            <a:ext cx="2173981" cy="183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ADG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2398" y="2267246"/>
            <a:ext cx="2186534" cy="18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29685" y="1649399"/>
            <a:ext cx="3683000" cy="319224"/>
          </a:xfrm>
          <a:prstGeom prst="rect">
            <a:avLst/>
          </a:prstGeom>
          <a:noFill/>
        </p:spPr>
        <p:txBody>
          <a:bodyPr wrap="square">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a:defRPr/>
            </a:pPr>
            <a:r>
              <a:rPr lang="en-US" sz="1400" dirty="0">
                <a:solidFill>
                  <a:schemeClr val="tx2">
                    <a:lumMod val="75000"/>
                  </a:schemeClr>
                </a:solidFill>
              </a:rPr>
              <a:t>GOES-1 May 29, 1979 06:30 UTC</a:t>
            </a:r>
          </a:p>
        </p:txBody>
      </p:sp>
      <p:sp>
        <p:nvSpPr>
          <p:cNvPr id="14" name="TextBox 13"/>
          <p:cNvSpPr txBox="1">
            <a:spLocks noChangeArrowheads="1"/>
          </p:cNvSpPr>
          <p:nvPr/>
        </p:nvSpPr>
        <p:spPr bwMode="auto">
          <a:xfrm>
            <a:off x="825463" y="2009618"/>
            <a:ext cx="27278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1000" dirty="0" smtClean="0"/>
              <a:t>Original playback </a:t>
            </a:r>
            <a:r>
              <a:rPr lang="en-US" sz="1000" dirty="0"/>
              <a:t>from </a:t>
            </a:r>
            <a:r>
              <a:rPr lang="en-US" sz="1000" dirty="0" smtClean="0"/>
              <a:t>U-</a:t>
            </a:r>
            <a:r>
              <a:rPr lang="en-US" sz="1000" dirty="0" err="1" smtClean="0"/>
              <a:t>matic</a:t>
            </a:r>
            <a:r>
              <a:rPr lang="en-US" sz="1000" dirty="0" smtClean="0"/>
              <a:t> </a:t>
            </a:r>
            <a:r>
              <a:rPr lang="en-US" sz="1000" dirty="0"/>
              <a:t>Tape</a:t>
            </a:r>
          </a:p>
        </p:txBody>
      </p:sp>
      <p:sp>
        <p:nvSpPr>
          <p:cNvPr id="15" name="Striped Right Arrow 14"/>
          <p:cNvSpPr/>
          <p:nvPr/>
        </p:nvSpPr>
        <p:spPr>
          <a:xfrm rot="5400000">
            <a:off x="1887699" y="4238982"/>
            <a:ext cx="339067" cy="227904"/>
          </a:xfrm>
          <a:prstGeom prst="striped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rtl="0" fontAlgn="base">
              <a:spcBef>
                <a:spcPct val="0"/>
              </a:spcBef>
              <a:spcAft>
                <a:spcPct val="0"/>
              </a:spcAft>
              <a:defRPr sz="8600" kern="1200">
                <a:solidFill>
                  <a:schemeClr val="lt1"/>
                </a:solidFill>
                <a:latin typeface="+mn-lt"/>
                <a:ea typeface="+mn-ea"/>
                <a:cs typeface="+mn-cs"/>
              </a:defRPr>
            </a:lvl1pPr>
            <a:lvl2pPr marL="455613" indent="1588" algn="ctr" rtl="0" fontAlgn="base">
              <a:spcBef>
                <a:spcPct val="0"/>
              </a:spcBef>
              <a:spcAft>
                <a:spcPct val="0"/>
              </a:spcAft>
              <a:defRPr sz="8600" kern="1200">
                <a:solidFill>
                  <a:schemeClr val="lt1"/>
                </a:solidFill>
                <a:latin typeface="+mn-lt"/>
                <a:ea typeface="+mn-ea"/>
                <a:cs typeface="+mn-cs"/>
              </a:defRPr>
            </a:lvl2pPr>
            <a:lvl3pPr marL="912813" indent="1588" algn="ctr" rtl="0" fontAlgn="base">
              <a:spcBef>
                <a:spcPct val="0"/>
              </a:spcBef>
              <a:spcAft>
                <a:spcPct val="0"/>
              </a:spcAft>
              <a:defRPr sz="8600" kern="1200">
                <a:solidFill>
                  <a:schemeClr val="lt1"/>
                </a:solidFill>
                <a:latin typeface="+mn-lt"/>
                <a:ea typeface="+mn-ea"/>
                <a:cs typeface="+mn-cs"/>
              </a:defRPr>
            </a:lvl3pPr>
            <a:lvl4pPr marL="1370013" indent="1588" algn="ctr" rtl="0" fontAlgn="base">
              <a:spcBef>
                <a:spcPct val="0"/>
              </a:spcBef>
              <a:spcAft>
                <a:spcPct val="0"/>
              </a:spcAft>
              <a:defRPr sz="8600" kern="1200">
                <a:solidFill>
                  <a:schemeClr val="lt1"/>
                </a:solidFill>
                <a:latin typeface="+mn-lt"/>
                <a:ea typeface="+mn-ea"/>
                <a:cs typeface="+mn-cs"/>
              </a:defRPr>
            </a:lvl4pPr>
            <a:lvl5pPr marL="1827213" indent="1588" algn="ctr" rtl="0" fontAlgn="base">
              <a:spcBef>
                <a:spcPct val="0"/>
              </a:spcBef>
              <a:spcAft>
                <a:spcPct val="0"/>
              </a:spcAft>
              <a:defRPr sz="8600" kern="1200">
                <a:solidFill>
                  <a:schemeClr val="lt1"/>
                </a:solidFill>
                <a:latin typeface="+mn-lt"/>
                <a:ea typeface="+mn-ea"/>
                <a:cs typeface="+mn-cs"/>
              </a:defRPr>
            </a:lvl5pPr>
            <a:lvl6pPr marL="2286000" algn="l" defTabSz="457200" rtl="0" eaLnBrk="1" latinLnBrk="0" hangingPunct="1">
              <a:defRPr sz="8600" kern="1200">
                <a:solidFill>
                  <a:schemeClr val="lt1"/>
                </a:solidFill>
                <a:latin typeface="+mn-lt"/>
                <a:ea typeface="+mn-ea"/>
                <a:cs typeface="+mn-cs"/>
              </a:defRPr>
            </a:lvl6pPr>
            <a:lvl7pPr marL="2743200" algn="l" defTabSz="457200" rtl="0" eaLnBrk="1" latinLnBrk="0" hangingPunct="1">
              <a:defRPr sz="8600" kern="1200">
                <a:solidFill>
                  <a:schemeClr val="lt1"/>
                </a:solidFill>
                <a:latin typeface="+mn-lt"/>
                <a:ea typeface="+mn-ea"/>
                <a:cs typeface="+mn-cs"/>
              </a:defRPr>
            </a:lvl7pPr>
            <a:lvl8pPr marL="3200400" algn="l" defTabSz="457200" rtl="0" eaLnBrk="1" latinLnBrk="0" hangingPunct="1">
              <a:defRPr sz="8600" kern="1200">
                <a:solidFill>
                  <a:schemeClr val="lt1"/>
                </a:solidFill>
                <a:latin typeface="+mn-lt"/>
                <a:ea typeface="+mn-ea"/>
                <a:cs typeface="+mn-cs"/>
              </a:defRPr>
            </a:lvl8pPr>
            <a:lvl9pPr marL="3657600" algn="l" defTabSz="457200" rtl="0" eaLnBrk="1" latinLnBrk="0" hangingPunct="1">
              <a:defRPr sz="8600" kern="1200">
                <a:solidFill>
                  <a:schemeClr val="lt1"/>
                </a:solidFill>
                <a:latin typeface="+mn-lt"/>
                <a:ea typeface="+mn-ea"/>
                <a:cs typeface="+mn-cs"/>
              </a:defRPr>
            </a:lvl9pPr>
          </a:lstStyle>
          <a:p>
            <a:pPr>
              <a:defRPr/>
            </a:pPr>
            <a:endParaRPr lang="en-US"/>
          </a:p>
        </p:txBody>
      </p:sp>
      <p:sp>
        <p:nvSpPr>
          <p:cNvPr id="16" name="TextBox 15"/>
          <p:cNvSpPr txBox="1">
            <a:spLocks noChangeArrowheads="1"/>
          </p:cNvSpPr>
          <p:nvPr/>
        </p:nvSpPr>
        <p:spPr bwMode="auto">
          <a:xfrm>
            <a:off x="2171185" y="4192071"/>
            <a:ext cx="9730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86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8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8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8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8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8600" kern="1200">
                <a:solidFill>
                  <a:schemeClr val="tx1"/>
                </a:solidFill>
                <a:latin typeface="Arial" charset="0"/>
                <a:ea typeface="ＭＳ Ｐゴシック" charset="0"/>
                <a:cs typeface="ＭＳ Ｐゴシック" charset="0"/>
              </a:defRPr>
            </a:lvl9pPr>
          </a:lstStyle>
          <a:p>
            <a:pPr eaLnBrk="1" hangingPunct="1"/>
            <a:r>
              <a:rPr lang="en-US" sz="800" dirty="0" smtClean="0"/>
              <a:t>Processed</a:t>
            </a:r>
            <a:endParaRPr lang="en-US" sz="800" dirty="0"/>
          </a:p>
        </p:txBody>
      </p:sp>
    </p:spTree>
    <p:extLst>
      <p:ext uri="{BB962C8B-B14F-4D97-AF65-F5344CB8AC3E}">
        <p14:creationId xmlns:p14="http://schemas.microsoft.com/office/powerpoint/2010/main" val="1858937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0" grpId="0"/>
      <p:bldP spid="13" grpId="0"/>
      <p:bldP spid="14" grpId="0"/>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srcRect/>
          <a:stretch>
            <a:fillRect/>
          </a:stretch>
        </p:blipFill>
        <p:spPr bwMode="auto">
          <a:xfrm>
            <a:off x="3937000" y="2590800"/>
            <a:ext cx="4673600" cy="3505200"/>
          </a:xfrm>
          <a:prstGeom prst="rect">
            <a:avLst/>
          </a:prstGeom>
          <a:noFill/>
          <a:ln w="9525">
            <a:noFill/>
            <a:miter lim="800000"/>
            <a:headEnd/>
            <a:tailEnd/>
          </a:ln>
          <a:effectLst>
            <a:softEdge rad="342900"/>
          </a:effectLst>
        </p:spPr>
      </p:pic>
      <p:sp>
        <p:nvSpPr>
          <p:cNvPr id="24579" name="Title 1"/>
          <p:cNvSpPr>
            <a:spLocks noGrp="1"/>
          </p:cNvSpPr>
          <p:nvPr>
            <p:ph type="title"/>
          </p:nvPr>
        </p:nvSpPr>
        <p:spPr>
          <a:xfrm>
            <a:off x="779463" y="0"/>
            <a:ext cx="7583487" cy="1044575"/>
          </a:xfrm>
        </p:spPr>
        <p:txBody>
          <a:bodyPr/>
          <a:lstStyle/>
          <a:p>
            <a:pPr eaLnBrk="1" hangingPunct="1"/>
            <a:r>
              <a:rPr lang="en-US">
                <a:latin typeface="Trebuchet MS" charset="0"/>
                <a:ea typeface="ＭＳ Ｐゴシック" charset="0"/>
                <a:cs typeface="ＭＳ Ｐゴシック" charset="0"/>
              </a:rPr>
              <a:t>SSEC Data Center - Staff</a:t>
            </a:r>
          </a:p>
        </p:txBody>
      </p:sp>
      <p:sp>
        <p:nvSpPr>
          <p:cNvPr id="24580" name="Content Placeholder 2"/>
          <p:cNvSpPr>
            <a:spLocks noGrp="1"/>
          </p:cNvSpPr>
          <p:nvPr>
            <p:ph idx="1"/>
          </p:nvPr>
        </p:nvSpPr>
        <p:spPr/>
        <p:txBody>
          <a:bodyPr>
            <a:normAutofit lnSpcReduction="10000"/>
          </a:bodyPr>
          <a:lstStyle/>
          <a:p>
            <a:pPr lvl="1" eaLnBrk="1" hangingPunct="1">
              <a:lnSpc>
                <a:spcPct val="80000"/>
              </a:lnSpc>
              <a:buFont typeface="Wingdings 2" charset="0"/>
              <a:buNone/>
            </a:pPr>
            <a:r>
              <a:rPr lang="en-US" sz="1900" dirty="0">
                <a:latin typeface="Trebuchet MS" charset="0"/>
                <a:ea typeface="ＭＳ Ｐゴシック" charset="0"/>
              </a:rPr>
              <a:t>Staffed M-F , 7:30 AM  - 11:00 pm Central time.</a:t>
            </a:r>
          </a:p>
          <a:p>
            <a:pPr lvl="1" eaLnBrk="1" hangingPunct="1">
              <a:lnSpc>
                <a:spcPct val="80000"/>
              </a:lnSpc>
            </a:pPr>
            <a:r>
              <a:rPr lang="en-US" sz="1900" dirty="0">
                <a:latin typeface="Trebuchet MS" charset="0"/>
                <a:ea typeface="ＭＳ Ｐゴシック" charset="0"/>
              </a:rPr>
              <a:t>3 FTE ~100% time</a:t>
            </a:r>
          </a:p>
          <a:p>
            <a:pPr lvl="2" eaLnBrk="1" hangingPunct="1">
              <a:lnSpc>
                <a:spcPct val="80000"/>
              </a:lnSpc>
            </a:pPr>
            <a:r>
              <a:rPr lang="en-US" sz="1900" dirty="0">
                <a:latin typeface="Trebuchet MS" charset="0"/>
                <a:ea typeface="ＭＳ Ｐゴシック" charset="0"/>
              </a:rPr>
              <a:t>Archivist &amp; Computer Operator (1</a:t>
            </a:r>
            <a:r>
              <a:rPr lang="en-US" sz="1900" baseline="30000" dirty="0">
                <a:latin typeface="Trebuchet MS" charset="0"/>
                <a:ea typeface="ＭＳ Ｐゴシック" charset="0"/>
              </a:rPr>
              <a:t>st</a:t>
            </a:r>
            <a:r>
              <a:rPr lang="en-US" sz="1900" dirty="0">
                <a:latin typeface="Trebuchet MS" charset="0"/>
                <a:ea typeface="ＭＳ Ｐゴシック" charset="0"/>
              </a:rPr>
              <a:t> shift)</a:t>
            </a:r>
          </a:p>
          <a:p>
            <a:pPr lvl="2" eaLnBrk="1" hangingPunct="1">
              <a:lnSpc>
                <a:spcPct val="80000"/>
              </a:lnSpc>
            </a:pPr>
            <a:r>
              <a:rPr lang="en-US" sz="1900" dirty="0">
                <a:latin typeface="Trebuchet MS" charset="0"/>
                <a:ea typeface="ＭＳ Ｐゴシック" charset="0"/>
              </a:rPr>
              <a:t>Computer Operator (1</a:t>
            </a:r>
            <a:r>
              <a:rPr lang="en-US" sz="1900" baseline="30000" dirty="0">
                <a:latin typeface="Trebuchet MS" charset="0"/>
                <a:ea typeface="ＭＳ Ｐゴシック" charset="0"/>
              </a:rPr>
              <a:t>st</a:t>
            </a:r>
            <a:r>
              <a:rPr lang="en-US" sz="1900" dirty="0">
                <a:latin typeface="Trebuchet MS" charset="0"/>
                <a:ea typeface="ＭＳ Ｐゴシック" charset="0"/>
              </a:rPr>
              <a:t> shift)</a:t>
            </a:r>
          </a:p>
          <a:p>
            <a:pPr lvl="2" eaLnBrk="1" hangingPunct="1">
              <a:lnSpc>
                <a:spcPct val="80000"/>
              </a:lnSpc>
            </a:pPr>
            <a:r>
              <a:rPr lang="en-US" sz="1900" dirty="0">
                <a:latin typeface="Trebuchet MS" charset="0"/>
                <a:ea typeface="ＭＳ Ｐゴシック" charset="0"/>
              </a:rPr>
              <a:t>Computer Operator (2</a:t>
            </a:r>
            <a:r>
              <a:rPr lang="en-US" sz="1900" baseline="30000" dirty="0">
                <a:latin typeface="Trebuchet MS" charset="0"/>
                <a:ea typeface="ＭＳ Ｐゴシック" charset="0"/>
              </a:rPr>
              <a:t>nd</a:t>
            </a:r>
            <a:r>
              <a:rPr lang="en-US" sz="1900" dirty="0">
                <a:latin typeface="Trebuchet MS" charset="0"/>
                <a:ea typeface="ＭＳ Ｐゴシック" charset="0"/>
              </a:rPr>
              <a:t> shift)</a:t>
            </a:r>
          </a:p>
          <a:p>
            <a:pPr lvl="2" eaLnBrk="1" hangingPunct="1">
              <a:lnSpc>
                <a:spcPct val="80000"/>
              </a:lnSpc>
            </a:pPr>
            <a:endParaRPr lang="en-US" sz="1900" dirty="0">
              <a:latin typeface="Trebuchet MS" charset="0"/>
              <a:ea typeface="ＭＳ Ｐゴシック" charset="0"/>
            </a:endParaRPr>
          </a:p>
          <a:p>
            <a:pPr lvl="1" eaLnBrk="1" hangingPunct="1">
              <a:lnSpc>
                <a:spcPct val="80000"/>
              </a:lnSpc>
            </a:pPr>
            <a:r>
              <a:rPr lang="en-US" sz="1900" dirty="0">
                <a:latin typeface="Trebuchet MS" charset="0"/>
                <a:ea typeface="ＭＳ Ｐゴシック" charset="0"/>
              </a:rPr>
              <a:t>5 FTE ~portions of their time </a:t>
            </a:r>
          </a:p>
          <a:p>
            <a:pPr lvl="2" eaLnBrk="1" hangingPunct="1">
              <a:lnSpc>
                <a:spcPct val="80000"/>
              </a:lnSpc>
            </a:pPr>
            <a:r>
              <a:rPr lang="en-US" sz="1900" dirty="0">
                <a:latin typeface="Trebuchet MS" charset="0"/>
                <a:ea typeface="ＭＳ Ｐゴシック" charset="0"/>
              </a:rPr>
              <a:t>Program Manager</a:t>
            </a:r>
          </a:p>
          <a:p>
            <a:pPr lvl="2" eaLnBrk="1" hangingPunct="1">
              <a:lnSpc>
                <a:spcPct val="80000"/>
              </a:lnSpc>
            </a:pPr>
            <a:r>
              <a:rPr lang="en-US" sz="1900" dirty="0">
                <a:latin typeface="Trebuchet MS" charset="0"/>
                <a:ea typeface="ＭＳ Ｐゴシック" charset="0"/>
              </a:rPr>
              <a:t>System Programmer</a:t>
            </a:r>
          </a:p>
          <a:p>
            <a:pPr lvl="2" eaLnBrk="1" hangingPunct="1">
              <a:lnSpc>
                <a:spcPct val="80000"/>
              </a:lnSpc>
            </a:pPr>
            <a:r>
              <a:rPr lang="en-US" sz="1900" dirty="0">
                <a:latin typeface="Trebuchet MS" charset="0"/>
                <a:ea typeface="ＭＳ Ｐゴシック" charset="0"/>
              </a:rPr>
              <a:t>Data Base Programmer</a:t>
            </a:r>
          </a:p>
          <a:p>
            <a:pPr lvl="2" eaLnBrk="1" hangingPunct="1">
              <a:lnSpc>
                <a:spcPct val="80000"/>
              </a:lnSpc>
            </a:pPr>
            <a:r>
              <a:rPr lang="en-US" sz="1900" dirty="0">
                <a:latin typeface="Trebuchet MS" charset="0"/>
                <a:ea typeface="ＭＳ Ｐゴシック" charset="0"/>
              </a:rPr>
              <a:t>Research Specialist (PM assistant)</a:t>
            </a:r>
          </a:p>
          <a:p>
            <a:pPr lvl="2" eaLnBrk="1" hangingPunct="1">
              <a:lnSpc>
                <a:spcPct val="80000"/>
              </a:lnSpc>
            </a:pPr>
            <a:r>
              <a:rPr lang="en-US" sz="1900" dirty="0">
                <a:latin typeface="Trebuchet MS" charset="0"/>
                <a:ea typeface="ＭＳ Ｐゴシック" charset="0"/>
              </a:rPr>
              <a:t>Antenna/Communication technician</a:t>
            </a:r>
          </a:p>
          <a:p>
            <a:pPr lvl="1" eaLnBrk="1" hangingPunct="1">
              <a:lnSpc>
                <a:spcPct val="80000"/>
              </a:lnSpc>
            </a:pPr>
            <a:r>
              <a:rPr lang="en-US" sz="1900" dirty="0">
                <a:latin typeface="Trebuchet MS" charset="0"/>
                <a:ea typeface="ＭＳ Ｐゴシック" charset="0"/>
              </a:rPr>
              <a:t>1 Student programmer</a:t>
            </a:r>
          </a:p>
          <a:p>
            <a:pPr lvl="1" eaLnBrk="1" hangingPunct="1">
              <a:lnSpc>
                <a:spcPct val="80000"/>
              </a:lnSpc>
            </a:pPr>
            <a:r>
              <a:rPr lang="en-US" sz="1900" dirty="0">
                <a:latin typeface="Trebuchet MS" charset="0"/>
                <a:ea typeface="ＭＳ Ｐゴシック" charset="0"/>
              </a:rPr>
              <a:t>1 </a:t>
            </a:r>
            <a:r>
              <a:rPr lang="en-US" sz="1900" dirty="0" smtClean="0">
                <a:latin typeface="Trebuchet MS" charset="0"/>
                <a:ea typeface="ＭＳ Ｐゴシック" charset="0"/>
              </a:rPr>
              <a:t>Student </a:t>
            </a:r>
            <a:r>
              <a:rPr lang="en-US" sz="1900" dirty="0">
                <a:latin typeface="Trebuchet MS" charset="0"/>
                <a:ea typeface="ＭＳ Ｐゴシック" charset="0"/>
              </a:rPr>
              <a:t>archive assistant</a:t>
            </a:r>
          </a:p>
        </p:txBody>
      </p:sp>
    </p:spTree>
    <p:extLst>
      <p:ext uri="{BB962C8B-B14F-4D97-AF65-F5344CB8AC3E}">
        <p14:creationId xmlns:p14="http://schemas.microsoft.com/office/powerpoint/2010/main" val="20755185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Processing Statistics</a:t>
            </a:r>
            <a:endParaRPr lang="en-US" dirty="0"/>
          </a:p>
        </p:txBody>
      </p:sp>
      <p:sp>
        <p:nvSpPr>
          <p:cNvPr id="3" name="Content Placeholder 2"/>
          <p:cNvSpPr>
            <a:spLocks noGrp="1"/>
          </p:cNvSpPr>
          <p:nvPr>
            <p:ph idx="1"/>
          </p:nvPr>
        </p:nvSpPr>
        <p:spPr/>
        <p:txBody>
          <a:bodyPr/>
          <a:lstStyle/>
          <a:p>
            <a:r>
              <a:rPr lang="en-US" sz="2400" dirty="0"/>
              <a:t>There are over </a:t>
            </a:r>
            <a:r>
              <a:rPr lang="en-US" sz="2400" b="1" dirty="0"/>
              <a:t>717,000</a:t>
            </a:r>
            <a:r>
              <a:rPr lang="en-US" sz="2400" dirty="0"/>
              <a:t> images archived from the operational GOES satellites during the period 1978 to 1996</a:t>
            </a:r>
            <a:r>
              <a:rPr lang="en-US" sz="2400" dirty="0" smtClean="0"/>
              <a:t>.</a:t>
            </a:r>
          </a:p>
          <a:p>
            <a:r>
              <a:rPr lang="en-US" sz="2400" dirty="0" smtClean="0"/>
              <a:t> </a:t>
            </a:r>
            <a:r>
              <a:rPr lang="en-US" sz="2400" dirty="0"/>
              <a:t>All Mode-A data (over </a:t>
            </a:r>
            <a:r>
              <a:rPr lang="en-US" sz="2400" b="1" dirty="0"/>
              <a:t>306,470</a:t>
            </a:r>
            <a:r>
              <a:rPr lang="en-US" sz="2400" dirty="0"/>
              <a:t> images) have </a:t>
            </a:r>
            <a:r>
              <a:rPr lang="en-US" sz="2400" dirty="0" smtClean="0"/>
              <a:t>now been processed</a:t>
            </a:r>
            <a:r>
              <a:rPr lang="en-US" sz="2400" dirty="0"/>
              <a:t>.</a:t>
            </a:r>
          </a:p>
          <a:p>
            <a:endParaRPr lang="en-US" dirty="0"/>
          </a:p>
        </p:txBody>
      </p:sp>
      <p:pic>
        <p:nvPicPr>
          <p:cNvPr id="4" name="Picture 3" descr="archive summary pic bar grap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9135" y="4055533"/>
            <a:ext cx="7150655" cy="255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7426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Processing Statistics</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sz="2400" b="1" dirty="0"/>
              <a:t>~2,800</a:t>
            </a:r>
            <a:r>
              <a:rPr lang="en-US" sz="2400" dirty="0"/>
              <a:t> Mode-A images thought to be completely lost were </a:t>
            </a:r>
            <a:r>
              <a:rPr lang="en-US" sz="2400" dirty="0" smtClean="0"/>
              <a:t>recovered</a:t>
            </a:r>
            <a:endParaRPr lang="en-US" sz="2400" dirty="0"/>
          </a:p>
          <a:p>
            <a:pPr marL="457200" indent="-457200">
              <a:buFont typeface="Arial"/>
              <a:buChar char="•"/>
            </a:pPr>
            <a:r>
              <a:rPr lang="en-US" sz="2400" b="1" dirty="0"/>
              <a:t>~8,100 </a:t>
            </a:r>
            <a:r>
              <a:rPr lang="en-US" sz="2400" dirty="0"/>
              <a:t>images had corrections to at least 95% of their image </a:t>
            </a:r>
            <a:r>
              <a:rPr lang="en-US" sz="2400" dirty="0" smtClean="0"/>
              <a:t>lines </a:t>
            </a:r>
            <a:endParaRPr lang="en-US" sz="2400" dirty="0"/>
          </a:p>
          <a:p>
            <a:pPr marL="457200" indent="-457200">
              <a:buFont typeface="Arial"/>
              <a:buChar char="•"/>
            </a:pPr>
            <a:r>
              <a:rPr lang="en-US" sz="2400" b="1" dirty="0"/>
              <a:t>~25,500 </a:t>
            </a:r>
            <a:r>
              <a:rPr lang="en-US" sz="2400" dirty="0"/>
              <a:t>images had framing errors corrected that affected every visible scan in an </a:t>
            </a:r>
            <a:r>
              <a:rPr lang="en-US" sz="2400" dirty="0" smtClean="0"/>
              <a:t>image</a:t>
            </a:r>
            <a:endParaRPr lang="en-US" sz="2400" dirty="0"/>
          </a:p>
          <a:p>
            <a:r>
              <a:rPr lang="en-US" sz="2400" i="1" dirty="0">
                <a:solidFill>
                  <a:srgbClr val="000000"/>
                </a:solidFill>
              </a:rPr>
              <a:t>Totals above represent nearly 2 full years of data!</a:t>
            </a:r>
          </a:p>
        </p:txBody>
      </p:sp>
    </p:spTree>
    <p:extLst>
      <p:ext uri="{BB962C8B-B14F-4D97-AF65-F5344CB8AC3E}">
        <p14:creationId xmlns:p14="http://schemas.microsoft.com/office/powerpoint/2010/main" val="3473848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Archive work in progress</a:t>
            </a:r>
            <a:endParaRPr lang="en-US" dirty="0"/>
          </a:p>
        </p:txBody>
      </p:sp>
      <p:sp>
        <p:nvSpPr>
          <p:cNvPr id="3" name="Content Placeholder 2"/>
          <p:cNvSpPr>
            <a:spLocks noGrp="1"/>
          </p:cNvSpPr>
          <p:nvPr>
            <p:ph idx="1"/>
          </p:nvPr>
        </p:nvSpPr>
        <p:spPr/>
        <p:txBody>
          <a:bodyPr/>
          <a:lstStyle/>
          <a:p>
            <a:r>
              <a:rPr lang="en-US" dirty="0" smtClean="0"/>
              <a:t>Complete MODE-A work</a:t>
            </a:r>
          </a:p>
          <a:p>
            <a:r>
              <a:rPr lang="en-US" dirty="0" smtClean="0"/>
              <a:t>Complete MODE-AA and MODE-AAA</a:t>
            </a:r>
          </a:p>
          <a:p>
            <a:r>
              <a:rPr lang="en-US" dirty="0"/>
              <a:t>Improve ADDE Server Performance</a:t>
            </a:r>
          </a:p>
          <a:p>
            <a:r>
              <a:rPr lang="en-US" dirty="0" smtClean="0"/>
              <a:t>Update metadata database interface</a:t>
            </a:r>
            <a:endParaRPr lang="en-US" dirty="0"/>
          </a:p>
        </p:txBody>
      </p:sp>
    </p:spTree>
    <p:extLst>
      <p:ext uri="{BB962C8B-B14F-4D97-AF65-F5344CB8AC3E}">
        <p14:creationId xmlns:p14="http://schemas.microsoft.com/office/powerpoint/2010/main" val="28643909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pic>
        <p:nvPicPr>
          <p:cNvPr id="4" name="Picture 3" descr="G6BAD5.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5135" y="2606283"/>
            <a:ext cx="4295372" cy="362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2183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79463" y="666750"/>
            <a:ext cx="7450137" cy="5587603"/>
          </a:xfrm>
          <a:prstGeom prst="rect">
            <a:avLst/>
          </a:prstGeom>
          <a:effectLst>
            <a:softEdge rad="114300"/>
          </a:effectLst>
        </p:spPr>
      </p:pic>
      <p:sp>
        <p:nvSpPr>
          <p:cNvPr id="2" name="Title 1"/>
          <p:cNvSpPr>
            <a:spLocks noGrp="1"/>
          </p:cNvSpPr>
          <p:nvPr>
            <p:ph type="title"/>
          </p:nvPr>
        </p:nvSpPr>
        <p:spPr>
          <a:xfrm>
            <a:off x="779463" y="381000"/>
            <a:ext cx="7583487" cy="1044388"/>
          </a:xfrm>
          <a:ln>
            <a:miter lim="800000"/>
            <a:headEnd/>
            <a:tailEnd/>
          </a:ln>
        </p:spPr>
        <p:txBody>
          <a:bodyPr rtlCol="0">
            <a:noAutofit/>
          </a:bodyPr>
          <a:lstStyle/>
          <a:p>
            <a:pPr eaLnBrk="1" fontAlgn="auto" hangingPunct="1">
              <a:spcAft>
                <a:spcPts val="0"/>
              </a:spcAft>
              <a:defRPr/>
            </a:pPr>
            <a:r>
              <a:rPr lang="en-US" dirty="0" smtClean="0">
                <a:effectLst>
                  <a:glow rad="101600">
                    <a:schemeClr val="tx1">
                      <a:alpha val="75000"/>
                    </a:schemeClr>
                  </a:glow>
                </a:effectLst>
                <a:ea typeface="+mj-ea"/>
                <a:cs typeface="+mj-cs"/>
              </a:rPr>
              <a:t>Data Center Facilities</a:t>
            </a:r>
            <a:endParaRPr lang="en-US" dirty="0">
              <a:effectLst>
                <a:glow rad="101600">
                  <a:schemeClr val="tx1">
                    <a:alpha val="75000"/>
                  </a:schemeClr>
                </a:glow>
              </a:effectLst>
              <a:ea typeface="+mj-ea"/>
              <a:cs typeface="+mj-cs"/>
            </a:endParaRPr>
          </a:p>
        </p:txBody>
      </p:sp>
      <p:sp>
        <p:nvSpPr>
          <p:cNvPr id="3" name="Content Placeholder 2"/>
          <p:cNvSpPr>
            <a:spLocks noGrp="1"/>
          </p:cNvSpPr>
          <p:nvPr>
            <p:ph idx="1"/>
          </p:nvPr>
        </p:nvSpPr>
        <p:spPr>
          <a:xfrm>
            <a:off x="914400" y="1676400"/>
            <a:ext cx="7162800" cy="4419600"/>
          </a:xfrm>
          <a:solidFill>
            <a:schemeClr val="tx1">
              <a:alpha val="33000"/>
            </a:schemeClr>
          </a:solidFill>
        </p:spPr>
        <p:txBody>
          <a:bodyPr>
            <a:normAutofit fontScale="92500" lnSpcReduction="20000"/>
          </a:bodyPr>
          <a:lstStyle/>
          <a:p>
            <a:pPr eaLnBrk="1" hangingPunct="1"/>
            <a:r>
              <a:rPr lang="en-US" dirty="0" smtClean="0">
                <a:effectLst>
                  <a:outerShdw blurRad="38100" dist="38100" dir="2700000" algn="tl">
                    <a:srgbClr val="38ABED"/>
                  </a:outerShdw>
                </a:effectLst>
                <a:latin typeface="Trebuchet MS" charset="0"/>
                <a:ea typeface="ＭＳ Ｐゴシック" charset="0"/>
                <a:cs typeface="ＭＳ Ｐゴシック" charset="0"/>
              </a:rPr>
              <a:t>Over 2100 ft.</a:t>
            </a:r>
          </a:p>
          <a:p>
            <a:pPr eaLnBrk="1" hangingPunct="1"/>
            <a:r>
              <a:rPr lang="en-US" dirty="0" smtClean="0">
                <a:effectLst>
                  <a:outerShdw blurRad="38100" dist="38100" dir="2700000" algn="tl">
                    <a:srgbClr val="38ABED"/>
                  </a:outerShdw>
                </a:effectLst>
                <a:latin typeface="Trebuchet MS" charset="0"/>
                <a:ea typeface="ＭＳ Ｐゴシック" charset="0"/>
                <a:cs typeface="ＭＳ Ｐゴシック" charset="0"/>
              </a:rPr>
              <a:t>Currently </a:t>
            </a:r>
            <a:r>
              <a:rPr lang="en-US" dirty="0">
                <a:effectLst>
                  <a:outerShdw blurRad="38100" dist="38100" dir="2700000" algn="tl">
                    <a:srgbClr val="38ABED"/>
                  </a:outerShdw>
                </a:effectLst>
                <a:latin typeface="Trebuchet MS" charset="0"/>
                <a:ea typeface="ＭＳ Ｐゴシック" charset="0"/>
                <a:cs typeface="ＭＳ Ｐゴシック" charset="0"/>
              </a:rPr>
              <a:t>the Data Center has </a:t>
            </a:r>
            <a:r>
              <a:rPr lang="en-US" dirty="0" smtClean="0">
                <a:effectLst>
                  <a:outerShdw blurRad="38100" dist="38100" dir="2700000" algn="tl">
                    <a:srgbClr val="38ABED"/>
                  </a:outerShdw>
                </a:effectLst>
                <a:latin typeface="Trebuchet MS" charset="0"/>
                <a:ea typeface="ＭＳ Ｐゴシック" charset="0"/>
                <a:cs typeface="ＭＳ Ｐゴシック" charset="0"/>
              </a:rPr>
              <a:t>39 </a:t>
            </a:r>
            <a:r>
              <a:rPr lang="en-US" dirty="0">
                <a:effectLst>
                  <a:outerShdw blurRad="38100" dist="38100" dir="2700000" algn="tl">
                    <a:srgbClr val="38ABED"/>
                  </a:outerShdw>
                </a:effectLst>
                <a:latin typeface="Trebuchet MS" charset="0"/>
                <a:ea typeface="ＭＳ Ｐゴシック" charset="0"/>
                <a:cs typeface="ＭＳ Ｐゴシック" charset="0"/>
              </a:rPr>
              <a:t>racks representing </a:t>
            </a:r>
            <a:r>
              <a:rPr lang="en-US" dirty="0" smtClean="0">
                <a:effectLst>
                  <a:outerShdw blurRad="38100" dist="38100" dir="2700000" algn="tl">
                    <a:srgbClr val="38ABED"/>
                  </a:outerShdw>
                </a:effectLst>
                <a:latin typeface="Trebuchet MS" charset="0"/>
                <a:ea typeface="ＭＳ Ｐゴシック" charset="0"/>
                <a:cs typeface="ＭＳ Ｐゴシック" charset="0"/>
              </a:rPr>
              <a:t>over 1600 </a:t>
            </a:r>
            <a:r>
              <a:rPr lang="en-US" dirty="0">
                <a:effectLst>
                  <a:outerShdw blurRad="38100" dist="38100" dir="2700000" algn="tl">
                    <a:srgbClr val="38ABED"/>
                  </a:outerShdw>
                </a:effectLst>
                <a:latin typeface="Trebuchet MS" charset="0"/>
                <a:ea typeface="ＭＳ Ｐゴシック" charset="0"/>
                <a:cs typeface="ＭＳ Ｐゴシック" charset="0"/>
              </a:rPr>
              <a:t>rack units of space. </a:t>
            </a:r>
            <a:endParaRPr lang="en-US" dirty="0" smtClean="0">
              <a:effectLst>
                <a:outerShdw blurRad="38100" dist="38100" dir="2700000" algn="tl">
                  <a:srgbClr val="38ABED"/>
                </a:outerShdw>
              </a:effectLst>
              <a:latin typeface="Trebuchet MS" charset="0"/>
              <a:ea typeface="ＭＳ Ｐゴシック" charset="0"/>
              <a:cs typeface="ＭＳ Ｐゴシック" charset="0"/>
            </a:endParaRPr>
          </a:p>
          <a:p>
            <a:pPr eaLnBrk="1" hangingPunct="1"/>
            <a:r>
              <a:rPr lang="en-US" dirty="0" smtClean="0">
                <a:effectLst>
                  <a:outerShdw blurRad="38100" dist="38100" dir="2700000" algn="tl">
                    <a:srgbClr val="38ABED"/>
                  </a:outerShdw>
                </a:effectLst>
                <a:latin typeface="Trebuchet MS" charset="0"/>
                <a:ea typeface="ＭＳ Ｐゴシック" charset="0"/>
                <a:cs typeface="ＭＳ Ｐゴシック" charset="0"/>
              </a:rPr>
              <a:t>Data </a:t>
            </a:r>
            <a:r>
              <a:rPr lang="en-US" dirty="0">
                <a:effectLst>
                  <a:outerShdw blurRad="38100" dist="38100" dir="2700000" algn="tl">
                    <a:srgbClr val="38ABED"/>
                  </a:outerShdw>
                </a:effectLst>
                <a:latin typeface="Trebuchet MS" charset="0"/>
                <a:ea typeface="ＭＳ Ｐゴシック" charset="0"/>
                <a:cs typeface="ＭＳ Ｐゴシック" charset="0"/>
              </a:rPr>
              <a:t>Center staff monitors 60+ servers and over </a:t>
            </a:r>
            <a:r>
              <a:rPr lang="en-US" dirty="0" smtClean="0">
                <a:effectLst>
                  <a:outerShdw blurRad="38100" dist="38100" dir="2700000" algn="tl">
                    <a:srgbClr val="38ABED"/>
                  </a:outerShdw>
                </a:effectLst>
                <a:latin typeface="Trebuchet MS" charset="0"/>
                <a:ea typeface="ＭＳ Ｐゴシック" charset="0"/>
                <a:cs typeface="ＭＳ Ｐゴシック" charset="0"/>
              </a:rPr>
              <a:t>1.2 PB </a:t>
            </a:r>
            <a:r>
              <a:rPr lang="en-US" dirty="0">
                <a:effectLst>
                  <a:outerShdw blurRad="38100" dist="38100" dir="2700000" algn="tl">
                    <a:srgbClr val="38ABED"/>
                  </a:outerShdw>
                </a:effectLst>
                <a:latin typeface="Trebuchet MS" charset="0"/>
                <a:ea typeface="ＭＳ Ｐゴシック" charset="0"/>
                <a:cs typeface="ＭＳ Ｐゴシック" charset="0"/>
              </a:rPr>
              <a:t>of disk</a:t>
            </a:r>
            <a:r>
              <a:rPr lang="en-US" dirty="0" smtClean="0">
                <a:effectLst>
                  <a:outerShdw blurRad="38100" dist="38100" dir="2700000" algn="tl">
                    <a:srgbClr val="38ABED"/>
                  </a:outerShdw>
                </a:effectLst>
                <a:latin typeface="Trebuchet MS" charset="0"/>
                <a:ea typeface="ＭＳ Ｐゴシック" charset="0"/>
                <a:cs typeface="ＭＳ Ｐゴシック" charset="0"/>
              </a:rPr>
              <a:t>. The entire room’s disk storage exceed 2 PBs.</a:t>
            </a:r>
            <a:endParaRPr lang="en-US" dirty="0">
              <a:effectLst>
                <a:outerShdw blurRad="38100" dist="38100" dir="2700000" algn="tl">
                  <a:srgbClr val="38ABED"/>
                </a:outerShdw>
              </a:effectLst>
              <a:latin typeface="Trebuchet MS" charset="0"/>
              <a:ea typeface="ＭＳ Ｐゴシック" charset="0"/>
              <a:cs typeface="ＭＳ Ｐゴシック" charset="0"/>
            </a:endParaRPr>
          </a:p>
          <a:p>
            <a:pPr eaLnBrk="1" hangingPunct="1"/>
            <a:r>
              <a:rPr lang="en-US" dirty="0">
                <a:effectLst>
                  <a:outerShdw blurRad="38100" dist="38100" dir="2700000" algn="tl">
                    <a:srgbClr val="38ABED"/>
                  </a:outerShdw>
                </a:effectLst>
                <a:latin typeface="Trebuchet MS" charset="0"/>
                <a:ea typeface="ＭＳ Ｐゴシック" charset="0"/>
                <a:cs typeface="ＭＳ Ｐゴシック" charset="0"/>
              </a:rPr>
              <a:t>The entire room is on </a:t>
            </a:r>
            <a:r>
              <a:rPr lang="en-US" dirty="0" smtClean="0">
                <a:effectLst>
                  <a:outerShdw blurRad="38100" dist="38100" dir="2700000" algn="tl">
                    <a:srgbClr val="38ABED"/>
                  </a:outerShdw>
                </a:effectLst>
                <a:latin typeface="Trebuchet MS" charset="0"/>
                <a:ea typeface="ＭＳ Ｐゴシック" charset="0"/>
                <a:cs typeface="ＭＳ Ｐゴシック" charset="0"/>
              </a:rPr>
              <a:t>three </a:t>
            </a:r>
            <a:r>
              <a:rPr lang="en-US" dirty="0">
                <a:effectLst>
                  <a:outerShdw blurRad="38100" dist="38100" dir="2700000" algn="tl">
                    <a:srgbClr val="38ABED"/>
                  </a:outerShdw>
                </a:effectLst>
                <a:latin typeface="Trebuchet MS" charset="0"/>
                <a:ea typeface="ＭＳ Ｐゴシック" charset="0"/>
                <a:cs typeface="ＭＳ Ｐゴシック" charset="0"/>
              </a:rPr>
              <a:t>72 KW UPSs, of which, about </a:t>
            </a:r>
            <a:r>
              <a:rPr lang="en-US" dirty="0" smtClean="0">
                <a:effectLst>
                  <a:outerShdw blurRad="38100" dist="38100" dir="2700000" algn="tl">
                    <a:srgbClr val="38ABED"/>
                  </a:outerShdw>
                </a:effectLst>
                <a:latin typeface="Trebuchet MS" charset="0"/>
                <a:ea typeface="ＭＳ Ｐゴシック" charset="0"/>
                <a:cs typeface="ＭＳ Ｐゴシック" charset="0"/>
              </a:rPr>
              <a:t>150 KW </a:t>
            </a:r>
            <a:r>
              <a:rPr lang="en-US" dirty="0">
                <a:effectLst>
                  <a:outerShdw blurRad="38100" dist="38100" dir="2700000" algn="tl">
                    <a:srgbClr val="38ABED"/>
                  </a:outerShdw>
                </a:effectLst>
                <a:latin typeface="Trebuchet MS" charset="0"/>
                <a:ea typeface="ＭＳ Ｐゴシック" charset="0"/>
                <a:cs typeface="ＭＳ Ｐゴシック" charset="0"/>
              </a:rPr>
              <a:t>are in use</a:t>
            </a:r>
            <a:r>
              <a:rPr lang="en-US" dirty="0" smtClean="0">
                <a:effectLst>
                  <a:outerShdw blurRad="38100" dist="38100" dir="2700000" algn="tl">
                    <a:srgbClr val="38ABED"/>
                  </a:outerShdw>
                </a:effectLst>
                <a:latin typeface="Trebuchet MS" charset="0"/>
                <a:ea typeface="ＭＳ Ｐゴシック" charset="0"/>
                <a:cs typeface="ＭＳ Ｐゴシック" charset="0"/>
              </a:rPr>
              <a:t>. Non UPS power usage is ~20 KW.   </a:t>
            </a:r>
            <a:endParaRPr lang="en-US" dirty="0">
              <a:effectLst>
                <a:outerShdw blurRad="38100" dist="38100" dir="2700000" algn="tl">
                  <a:srgbClr val="38ABED"/>
                </a:outerShdw>
              </a:effectLst>
              <a:latin typeface="Trebuchet MS" charset="0"/>
              <a:ea typeface="ＭＳ Ｐゴシック" charset="0"/>
              <a:cs typeface="ＭＳ Ｐゴシック" charset="0"/>
            </a:endParaRPr>
          </a:p>
          <a:p>
            <a:pPr eaLnBrk="1" hangingPunct="1"/>
            <a:r>
              <a:rPr lang="en-US" dirty="0">
                <a:effectLst>
                  <a:outerShdw blurRad="38100" dist="38100" dir="2700000" algn="tl">
                    <a:srgbClr val="38ABED"/>
                  </a:outerShdw>
                </a:effectLst>
                <a:latin typeface="Trebuchet MS" charset="0"/>
                <a:ea typeface="ＭＳ Ｐゴシック" charset="0"/>
                <a:cs typeface="ＭＳ Ｐゴシック" charset="0"/>
              </a:rPr>
              <a:t>Cooling provided by </a:t>
            </a:r>
            <a:r>
              <a:rPr lang="en-US" dirty="0" smtClean="0">
                <a:effectLst>
                  <a:outerShdw blurRad="38100" dist="38100" dir="2700000" algn="tl">
                    <a:srgbClr val="38ABED"/>
                  </a:outerShdw>
                </a:effectLst>
                <a:latin typeface="Trebuchet MS" charset="0"/>
                <a:ea typeface="ＭＳ Ｐゴシック" charset="0"/>
                <a:cs typeface="ＭＳ Ｐゴシック" charset="0"/>
              </a:rPr>
              <a:t>campus </a:t>
            </a:r>
            <a:r>
              <a:rPr lang="en-US" dirty="0">
                <a:effectLst>
                  <a:outerShdw blurRad="38100" dist="38100" dir="2700000" algn="tl">
                    <a:srgbClr val="38ABED"/>
                  </a:outerShdw>
                </a:effectLst>
                <a:latin typeface="Trebuchet MS" charset="0"/>
                <a:ea typeface="ＭＳ Ｐゴシック" charset="0"/>
                <a:cs typeface="ＭＳ Ｐゴシック" charset="0"/>
              </a:rPr>
              <a:t>chilled water and outside air in the winter.   Racks on North end of the room are cooled </a:t>
            </a:r>
            <a:r>
              <a:rPr lang="en-US" dirty="0" smtClean="0">
                <a:effectLst>
                  <a:outerShdw blurRad="38100" dist="38100" dir="2700000" algn="tl">
                    <a:srgbClr val="38ABED"/>
                  </a:outerShdw>
                </a:effectLst>
                <a:latin typeface="Trebuchet MS" charset="0"/>
                <a:ea typeface="ＭＳ Ｐゴシック" charset="0"/>
                <a:cs typeface="ＭＳ Ｐゴシック" charset="0"/>
              </a:rPr>
              <a:t>by 12 in row </a:t>
            </a:r>
            <a:r>
              <a:rPr lang="en-US" dirty="0">
                <a:effectLst>
                  <a:outerShdw blurRad="38100" dist="38100" dir="2700000" algn="tl">
                    <a:srgbClr val="38ABED"/>
                  </a:outerShdw>
                </a:effectLst>
                <a:latin typeface="Trebuchet MS" charset="0"/>
                <a:ea typeface="ＭＳ Ｐゴシック" charset="0"/>
                <a:cs typeface="ＭＳ Ｐゴシック" charset="0"/>
              </a:rPr>
              <a:t>APC coolers</a:t>
            </a:r>
            <a:r>
              <a:rPr lang="en-US" dirty="0" smtClean="0">
                <a:effectLst>
                  <a:outerShdw blurRad="38100" dist="38100" dir="2700000" algn="tl">
                    <a:srgbClr val="38ABED"/>
                  </a:outerShdw>
                </a:effectLst>
                <a:latin typeface="Trebuchet MS" charset="0"/>
                <a:ea typeface="ＭＳ Ｐゴシック" charset="0"/>
                <a:cs typeface="ＭＳ Ｐゴシック" charset="0"/>
              </a:rPr>
              <a:t>.</a:t>
            </a:r>
          </a:p>
          <a:p>
            <a:pPr eaLnBrk="1" hangingPunct="1"/>
            <a:r>
              <a:rPr lang="en-US" dirty="0" smtClean="0">
                <a:effectLst>
                  <a:outerShdw blurRad="38100" dist="38100" dir="2700000" algn="tl">
                    <a:srgbClr val="38ABED"/>
                  </a:outerShdw>
                </a:effectLst>
                <a:latin typeface="Trebuchet MS" charset="0"/>
                <a:ea typeface="ＭＳ Ｐゴシック" charset="0"/>
                <a:cs typeface="ＭＳ Ｐゴシック" charset="0"/>
              </a:rPr>
              <a:t>Gigabit network (also 100 MB admin network, 40 Gigabit </a:t>
            </a:r>
            <a:r>
              <a:rPr lang="en-US" dirty="0" err="1" smtClean="0">
                <a:effectLst>
                  <a:outerShdw blurRad="38100" dist="38100" dir="2700000" algn="tl">
                    <a:srgbClr val="38ABED"/>
                  </a:outerShdw>
                </a:effectLst>
                <a:latin typeface="Trebuchet MS" charset="0"/>
                <a:ea typeface="ＭＳ Ｐゴシック" charset="0"/>
                <a:cs typeface="ＭＳ Ｐゴシック" charset="0"/>
              </a:rPr>
              <a:t>infiniband</a:t>
            </a:r>
            <a:r>
              <a:rPr lang="en-US" dirty="0" smtClean="0">
                <a:effectLst>
                  <a:outerShdw blurRad="38100" dist="38100" dir="2700000" algn="tl">
                    <a:srgbClr val="38ABED"/>
                  </a:outerShdw>
                </a:effectLst>
                <a:latin typeface="Trebuchet MS" charset="0"/>
                <a:ea typeface="ＭＳ Ｐゴシック" charset="0"/>
                <a:cs typeface="ＭＳ Ｐゴシック" charset="0"/>
              </a:rPr>
              <a:t>).</a:t>
            </a:r>
            <a:endParaRPr lang="en-US" dirty="0">
              <a:effectLst>
                <a:outerShdw blurRad="38100" dist="38100" dir="2700000" algn="tl">
                  <a:srgbClr val="38ABED"/>
                </a:outerShdw>
              </a:effectLst>
              <a:latin typeface="Trebuchet MS" charset="0"/>
              <a:ea typeface="ＭＳ Ｐゴシック" charset="0"/>
              <a:cs typeface="ＭＳ Ｐゴシック" charset="0"/>
            </a:endParaRPr>
          </a:p>
        </p:txBody>
      </p:sp>
    </p:spTree>
    <p:extLst>
      <p:ext uri="{BB962C8B-B14F-4D97-AF65-F5344CB8AC3E}">
        <p14:creationId xmlns:p14="http://schemas.microsoft.com/office/powerpoint/2010/main" val="11161312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Content Placeholder 3" descr="Rm_649DC_Current_config_April_2011.png"/>
          <p:cNvPicPr>
            <a:picLocks noGrp="1" noChangeAspect="1"/>
          </p:cNvPicPr>
          <p:nvPr>
            <p:ph idx="1"/>
          </p:nvPr>
        </p:nvPicPr>
        <p:blipFill>
          <a:blip r:embed="rId2">
            <a:extLst>
              <a:ext uri="{28A0092B-C50C-407E-A947-70E740481C1C}">
                <a14:useLocalDpi xmlns:a14="http://schemas.microsoft.com/office/drawing/2010/main" val="0"/>
              </a:ext>
            </a:extLst>
          </a:blip>
          <a:srcRect t="-31296" b="-31296"/>
          <a:stretch>
            <a:fillRect/>
          </a:stretch>
        </p:blipFill>
        <p:spPr>
          <a:xfrm>
            <a:off x="177800" y="1676400"/>
            <a:ext cx="8851900" cy="4868863"/>
          </a:xfrm>
        </p:spPr>
      </p:pic>
      <p:sp>
        <p:nvSpPr>
          <p:cNvPr id="2050" name="Title 1"/>
          <p:cNvSpPr>
            <a:spLocks noGrp="1"/>
          </p:cNvSpPr>
          <p:nvPr>
            <p:ph type="title"/>
          </p:nvPr>
        </p:nvSpPr>
        <p:spPr/>
        <p:txBody>
          <a:bodyPr/>
          <a:lstStyle/>
          <a:p>
            <a:r>
              <a:rPr lang="en-US" dirty="0" smtClean="0">
                <a:latin typeface="Calibri" charset="0"/>
              </a:rPr>
              <a:t>Facilities layout</a:t>
            </a:r>
            <a:endParaRPr lang="en-US" dirty="0">
              <a:latin typeface="Calibri" charset="0"/>
            </a:endParaRPr>
          </a:p>
        </p:txBody>
      </p:sp>
      <p:sp>
        <p:nvSpPr>
          <p:cNvPr id="4" name="Rectangle 3"/>
          <p:cNvSpPr/>
          <p:nvPr/>
        </p:nvSpPr>
        <p:spPr>
          <a:xfrm>
            <a:off x="5235813" y="2843213"/>
            <a:ext cx="536575" cy="1063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Frame 1"/>
          <p:cNvSpPr/>
          <p:nvPr/>
        </p:nvSpPr>
        <p:spPr>
          <a:xfrm>
            <a:off x="7383463" y="3073400"/>
            <a:ext cx="1646237" cy="2082800"/>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 name="Frame 5"/>
          <p:cNvSpPr/>
          <p:nvPr/>
        </p:nvSpPr>
        <p:spPr>
          <a:xfrm>
            <a:off x="6299200" y="4622800"/>
            <a:ext cx="1084263" cy="830263"/>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7" name="Frame 6"/>
          <p:cNvSpPr/>
          <p:nvPr/>
        </p:nvSpPr>
        <p:spPr>
          <a:xfrm>
            <a:off x="4821238" y="3802063"/>
            <a:ext cx="2171700" cy="820737"/>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8" name="Frame 7"/>
          <p:cNvSpPr/>
          <p:nvPr/>
        </p:nvSpPr>
        <p:spPr>
          <a:xfrm>
            <a:off x="6299200" y="3182938"/>
            <a:ext cx="762000" cy="619125"/>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9" name="Frame 8"/>
          <p:cNvSpPr/>
          <p:nvPr/>
        </p:nvSpPr>
        <p:spPr>
          <a:xfrm>
            <a:off x="4945063" y="3182938"/>
            <a:ext cx="1285875" cy="525462"/>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0" name="Frame 9"/>
          <p:cNvSpPr/>
          <p:nvPr/>
        </p:nvSpPr>
        <p:spPr>
          <a:xfrm>
            <a:off x="2751138" y="4021138"/>
            <a:ext cx="1955800" cy="830262"/>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1" name="Frame 10"/>
          <p:cNvSpPr/>
          <p:nvPr/>
        </p:nvSpPr>
        <p:spPr>
          <a:xfrm>
            <a:off x="601663" y="4021138"/>
            <a:ext cx="1955800" cy="830262"/>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Frame 11"/>
          <p:cNvSpPr/>
          <p:nvPr/>
        </p:nvSpPr>
        <p:spPr>
          <a:xfrm>
            <a:off x="601663" y="3175000"/>
            <a:ext cx="1955800" cy="830263"/>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3" name="Frame 12"/>
          <p:cNvSpPr/>
          <p:nvPr/>
        </p:nvSpPr>
        <p:spPr>
          <a:xfrm>
            <a:off x="2751138" y="3175000"/>
            <a:ext cx="1955800" cy="830263"/>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4" name="Frame 13"/>
          <p:cNvSpPr/>
          <p:nvPr/>
        </p:nvSpPr>
        <p:spPr>
          <a:xfrm>
            <a:off x="68263" y="3538538"/>
            <a:ext cx="457200" cy="1465262"/>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5" name="Frame 14"/>
          <p:cNvSpPr/>
          <p:nvPr/>
        </p:nvSpPr>
        <p:spPr>
          <a:xfrm>
            <a:off x="2997200" y="4935538"/>
            <a:ext cx="838200" cy="635000"/>
          </a:xfrm>
          <a:prstGeom prst="frame">
            <a:avLst>
              <a:gd name="adj1" fmla="val 6332"/>
            </a:avLst>
          </a:prstGeom>
          <a:solidFill>
            <a:schemeClr val="tx1">
              <a:alpha val="52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063" name="TextBox 2"/>
          <p:cNvSpPr txBox="1">
            <a:spLocks noChangeArrowheads="1"/>
          </p:cNvSpPr>
          <p:nvPr/>
        </p:nvSpPr>
        <p:spPr bwMode="auto">
          <a:xfrm>
            <a:off x="4106863" y="2735263"/>
            <a:ext cx="896937" cy="21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dirty="0" smtClean="0"/>
              <a:t>Early 2012</a:t>
            </a:r>
            <a:endParaRPr lang="en-US" sz="800" dirty="0"/>
          </a:p>
        </p:txBody>
      </p:sp>
      <p:sp>
        <p:nvSpPr>
          <p:cNvPr id="2064" name="TextBox 4"/>
          <p:cNvSpPr txBox="1">
            <a:spLocks noChangeArrowheads="1"/>
          </p:cNvSpPr>
          <p:nvPr/>
        </p:nvSpPr>
        <p:spPr bwMode="auto">
          <a:xfrm>
            <a:off x="857250" y="3333750"/>
            <a:ext cx="1422400" cy="307975"/>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Peate System</a:t>
            </a:r>
          </a:p>
        </p:txBody>
      </p:sp>
      <p:sp>
        <p:nvSpPr>
          <p:cNvPr id="2065" name="TextBox 17"/>
          <p:cNvSpPr txBox="1">
            <a:spLocks noChangeArrowheads="1"/>
          </p:cNvSpPr>
          <p:nvPr/>
        </p:nvSpPr>
        <p:spPr bwMode="auto">
          <a:xfrm>
            <a:off x="857250" y="4222750"/>
            <a:ext cx="1422400" cy="523875"/>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t>GOES AWG System</a:t>
            </a:r>
          </a:p>
        </p:txBody>
      </p:sp>
      <p:sp>
        <p:nvSpPr>
          <p:cNvPr id="2066" name="TextBox 18"/>
          <p:cNvSpPr txBox="1">
            <a:spLocks noChangeArrowheads="1"/>
          </p:cNvSpPr>
          <p:nvPr/>
        </p:nvSpPr>
        <p:spPr bwMode="auto">
          <a:xfrm>
            <a:off x="2997200" y="3400425"/>
            <a:ext cx="1422400" cy="277813"/>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Shared Systems</a:t>
            </a:r>
          </a:p>
        </p:txBody>
      </p:sp>
      <p:sp>
        <p:nvSpPr>
          <p:cNvPr id="2067" name="TextBox 19"/>
          <p:cNvSpPr txBox="1">
            <a:spLocks noChangeArrowheads="1"/>
          </p:cNvSpPr>
          <p:nvPr/>
        </p:nvSpPr>
        <p:spPr bwMode="auto">
          <a:xfrm>
            <a:off x="3041650" y="4202113"/>
            <a:ext cx="1422400" cy="307975"/>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Badger Cluster</a:t>
            </a:r>
          </a:p>
        </p:txBody>
      </p:sp>
      <p:sp>
        <p:nvSpPr>
          <p:cNvPr id="2068" name="TextBox 20"/>
          <p:cNvSpPr txBox="1">
            <a:spLocks noChangeArrowheads="1"/>
          </p:cNvSpPr>
          <p:nvPr/>
        </p:nvSpPr>
        <p:spPr bwMode="auto">
          <a:xfrm>
            <a:off x="4945063" y="3306763"/>
            <a:ext cx="1284287" cy="260350"/>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Legacy Ingestors</a:t>
            </a:r>
          </a:p>
        </p:txBody>
      </p:sp>
      <p:sp>
        <p:nvSpPr>
          <p:cNvPr id="2069" name="TextBox 21"/>
          <p:cNvSpPr txBox="1">
            <a:spLocks noChangeArrowheads="1"/>
          </p:cNvSpPr>
          <p:nvPr/>
        </p:nvSpPr>
        <p:spPr bwMode="auto">
          <a:xfrm>
            <a:off x="5232400" y="3979863"/>
            <a:ext cx="1284288" cy="430212"/>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Geostationary Archive System</a:t>
            </a:r>
          </a:p>
        </p:txBody>
      </p:sp>
      <p:sp>
        <p:nvSpPr>
          <p:cNvPr id="2070" name="TextBox 22"/>
          <p:cNvSpPr txBox="1">
            <a:spLocks noChangeArrowheads="1"/>
          </p:cNvSpPr>
          <p:nvPr/>
        </p:nvSpPr>
        <p:spPr bwMode="auto">
          <a:xfrm>
            <a:off x="6299200" y="3306763"/>
            <a:ext cx="703263" cy="338137"/>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t>Real-time Processing</a:t>
            </a:r>
          </a:p>
        </p:txBody>
      </p:sp>
      <p:sp>
        <p:nvSpPr>
          <p:cNvPr id="2071" name="TextBox 23"/>
          <p:cNvSpPr txBox="1">
            <a:spLocks noChangeArrowheads="1"/>
          </p:cNvSpPr>
          <p:nvPr/>
        </p:nvSpPr>
        <p:spPr bwMode="auto">
          <a:xfrm>
            <a:off x="0" y="3979863"/>
            <a:ext cx="703263" cy="584200"/>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t>In row Cooling Water Distribution</a:t>
            </a:r>
          </a:p>
        </p:txBody>
      </p:sp>
      <p:sp>
        <p:nvSpPr>
          <p:cNvPr id="2072" name="TextBox 24"/>
          <p:cNvSpPr txBox="1">
            <a:spLocks noChangeArrowheads="1"/>
          </p:cNvSpPr>
          <p:nvPr/>
        </p:nvSpPr>
        <p:spPr bwMode="auto">
          <a:xfrm>
            <a:off x="6451600" y="4764088"/>
            <a:ext cx="831850" cy="585787"/>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t>Satellite Comm Rack</a:t>
            </a:r>
          </a:p>
          <a:p>
            <a:pPr algn="ctr" eaLnBrk="1" hangingPunct="1"/>
            <a:r>
              <a:rPr lang="en-US" sz="800"/>
              <a:t>And SDI-104 ingestors</a:t>
            </a:r>
          </a:p>
        </p:txBody>
      </p:sp>
      <p:sp>
        <p:nvSpPr>
          <p:cNvPr id="2073" name="TextBox 25"/>
          <p:cNvSpPr txBox="1">
            <a:spLocks noChangeArrowheads="1"/>
          </p:cNvSpPr>
          <p:nvPr/>
        </p:nvSpPr>
        <p:spPr bwMode="auto">
          <a:xfrm>
            <a:off x="3003550" y="5068888"/>
            <a:ext cx="831850" cy="339725"/>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t>GB Network switches</a:t>
            </a:r>
          </a:p>
        </p:txBody>
      </p:sp>
      <p:sp>
        <p:nvSpPr>
          <p:cNvPr id="2074" name="TextBox 26"/>
          <p:cNvSpPr txBox="1">
            <a:spLocks noChangeArrowheads="1"/>
          </p:cNvSpPr>
          <p:nvPr/>
        </p:nvSpPr>
        <p:spPr bwMode="auto">
          <a:xfrm>
            <a:off x="7715250" y="3708400"/>
            <a:ext cx="831850" cy="338138"/>
          </a:xfrm>
          <a:prstGeom prst="rect">
            <a:avLst/>
          </a:prstGeom>
          <a:solidFill>
            <a:srgbClr val="FFFF00">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t>Data Center Control Room</a:t>
            </a:r>
          </a:p>
        </p:txBody>
      </p:sp>
    </p:spTree>
    <p:extLst>
      <p:ext uri="{BB962C8B-B14F-4D97-AF65-F5344CB8AC3E}">
        <p14:creationId xmlns:p14="http://schemas.microsoft.com/office/powerpoint/2010/main" val="33165780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0816" y="3702448"/>
            <a:ext cx="3714579" cy="2785934"/>
          </a:xfrm>
          <a:prstGeom prst="rect">
            <a:avLst/>
          </a:prstGeom>
          <a:noFill/>
          <a:ln>
            <a:noFill/>
          </a:ln>
          <a:effectLst>
            <a:softEdge rad="469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9463" y="381000"/>
            <a:ext cx="7583487" cy="1044388"/>
          </a:xfrm>
          <a:ln>
            <a:miter lim="800000"/>
            <a:headEnd/>
            <a:tailEnd/>
          </a:ln>
        </p:spPr>
        <p:txBody>
          <a:bodyPr rtlCol="0">
            <a:noAutofit/>
          </a:bodyPr>
          <a:lstStyle/>
          <a:p>
            <a:pPr eaLnBrk="1" fontAlgn="auto" hangingPunct="1">
              <a:spcAft>
                <a:spcPts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rPr>
              <a:t>Data Center Antennas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endParaRPr>
          </a:p>
        </p:txBody>
      </p:sp>
      <p:sp>
        <p:nvSpPr>
          <p:cNvPr id="30724" name="Content Placeholder 2"/>
          <p:cNvSpPr>
            <a:spLocks noGrp="1"/>
          </p:cNvSpPr>
          <p:nvPr>
            <p:ph idx="1"/>
          </p:nvPr>
        </p:nvSpPr>
        <p:spPr/>
        <p:txBody>
          <a:bodyPr>
            <a:normAutofit fontScale="85000" lnSpcReduction="20000"/>
          </a:bodyPr>
          <a:lstStyle/>
          <a:p>
            <a:pPr eaLnBrk="1" hangingPunct="1">
              <a:lnSpc>
                <a:spcPct val="80000"/>
              </a:lnSpc>
            </a:pPr>
            <a:r>
              <a:rPr lang="en-US" sz="2000" dirty="0">
                <a:solidFill>
                  <a:srgbClr val="000000"/>
                </a:solidFill>
                <a:latin typeface="Trebuchet MS" charset="0"/>
                <a:ea typeface="ＭＳ Ｐゴシック" charset="0"/>
                <a:cs typeface="ＭＳ Ｐゴシック" charset="0"/>
              </a:rPr>
              <a:t>C-Band</a:t>
            </a:r>
          </a:p>
          <a:p>
            <a:pPr lvl="1" eaLnBrk="1" hangingPunct="1">
              <a:lnSpc>
                <a:spcPct val="80000"/>
              </a:lnSpc>
            </a:pPr>
            <a:r>
              <a:rPr lang="en-US" sz="1900" dirty="0">
                <a:latin typeface="Trebuchet MS" charset="0"/>
                <a:ea typeface="ＭＳ Ｐゴシック" charset="0"/>
              </a:rPr>
              <a:t>11 meter (87° West - POES Wallops Relay, MSG)</a:t>
            </a:r>
          </a:p>
          <a:p>
            <a:pPr lvl="1" eaLnBrk="1" hangingPunct="1">
              <a:lnSpc>
                <a:spcPct val="80000"/>
              </a:lnSpc>
            </a:pPr>
            <a:r>
              <a:rPr lang="en-US" sz="1900" dirty="0">
                <a:latin typeface="Trebuchet MS" charset="0"/>
                <a:ea typeface="ＭＳ Ｐゴシック" charset="0"/>
              </a:rPr>
              <a:t>7.3 meter (101° West – POES Fairbanks Relay, MTSAT, </a:t>
            </a:r>
            <a:r>
              <a:rPr lang="en-US" sz="1900" dirty="0" err="1">
                <a:latin typeface="Trebuchet MS" charset="0"/>
                <a:ea typeface="ＭＳ Ｐゴシック" charset="0"/>
              </a:rPr>
              <a:t>Noaaport</a:t>
            </a:r>
            <a:r>
              <a:rPr lang="en-US" sz="1900" dirty="0">
                <a:latin typeface="Trebuchet MS" charset="0"/>
                <a:ea typeface="ＭＳ Ｐゴシック" charset="0"/>
              </a:rPr>
              <a:t>)</a:t>
            </a:r>
          </a:p>
          <a:p>
            <a:pPr lvl="1" eaLnBrk="1" hangingPunct="1"/>
            <a:r>
              <a:rPr lang="en-US" sz="1900" dirty="0">
                <a:latin typeface="Trebuchet MS" charset="0"/>
                <a:ea typeface="ＭＳ Ｐゴシック" charset="0"/>
              </a:rPr>
              <a:t>6.3 meter heated backup (101° West – POES Fairbanks Relay</a:t>
            </a:r>
            <a:r>
              <a:rPr lang="en-US" sz="1900" dirty="0" smtClean="0">
                <a:latin typeface="Trebuchet MS" charset="0"/>
                <a:ea typeface="ＭＳ Ｐゴシック" charset="0"/>
              </a:rPr>
              <a:t>, MTSAT</a:t>
            </a:r>
            <a:r>
              <a:rPr lang="en-US" sz="1900" dirty="0">
                <a:latin typeface="Trebuchet MS" charset="0"/>
                <a:ea typeface="ＭＳ Ｐゴシック" charset="0"/>
              </a:rPr>
              <a:t>, </a:t>
            </a:r>
            <a:r>
              <a:rPr lang="en-US" sz="1900" dirty="0" err="1">
                <a:latin typeface="Trebuchet MS" charset="0"/>
                <a:ea typeface="ＭＳ Ｐゴシック" charset="0"/>
              </a:rPr>
              <a:t>Noaaport</a:t>
            </a:r>
            <a:r>
              <a:rPr lang="en-US" sz="1900" dirty="0">
                <a:latin typeface="Trebuchet MS" charset="0"/>
                <a:ea typeface="ＭＳ Ｐゴシック" charset="0"/>
              </a:rPr>
              <a:t>)</a:t>
            </a:r>
          </a:p>
          <a:p>
            <a:pPr eaLnBrk="1" hangingPunct="1">
              <a:lnSpc>
                <a:spcPct val="80000"/>
              </a:lnSpc>
            </a:pPr>
            <a:r>
              <a:rPr lang="en-US" sz="2000" dirty="0">
                <a:solidFill>
                  <a:srgbClr val="000000"/>
                </a:solidFill>
                <a:latin typeface="Trebuchet MS" charset="0"/>
                <a:ea typeface="ＭＳ Ｐゴシック" charset="0"/>
                <a:cs typeface="ＭＳ Ｐゴシック" charset="0"/>
              </a:rPr>
              <a:t>L-Band</a:t>
            </a:r>
          </a:p>
          <a:p>
            <a:pPr lvl="1" eaLnBrk="1" hangingPunct="1">
              <a:lnSpc>
                <a:spcPct val="80000"/>
              </a:lnSpc>
            </a:pPr>
            <a:r>
              <a:rPr lang="en-US" sz="1900" dirty="0">
                <a:latin typeface="Trebuchet MS" charset="0"/>
                <a:ea typeface="ＭＳ Ｐゴシック" charset="0"/>
              </a:rPr>
              <a:t>7.3 meter (75° West –GOES-East Primary)</a:t>
            </a:r>
          </a:p>
          <a:p>
            <a:pPr lvl="1" eaLnBrk="1" hangingPunct="1">
              <a:lnSpc>
                <a:spcPct val="80000"/>
              </a:lnSpc>
            </a:pPr>
            <a:r>
              <a:rPr lang="en-US" sz="1900" dirty="0">
                <a:latin typeface="Trebuchet MS" charset="0"/>
                <a:ea typeface="ＭＳ Ｐゴシック" charset="0"/>
              </a:rPr>
              <a:t>4.6 meter (135° West –GOES-West Primary)</a:t>
            </a:r>
          </a:p>
          <a:p>
            <a:pPr lvl="1" eaLnBrk="1" hangingPunct="1">
              <a:lnSpc>
                <a:spcPct val="80000"/>
              </a:lnSpc>
            </a:pPr>
            <a:r>
              <a:rPr lang="en-US" sz="1900" dirty="0">
                <a:latin typeface="Trebuchet MS" charset="0"/>
                <a:ea typeface="ＭＳ Ｐゴシック" charset="0"/>
              </a:rPr>
              <a:t>4.5 meter (60° West –GOES-SA auto tracking)</a:t>
            </a:r>
          </a:p>
          <a:p>
            <a:pPr lvl="1" eaLnBrk="1" hangingPunct="1">
              <a:lnSpc>
                <a:spcPct val="80000"/>
              </a:lnSpc>
            </a:pPr>
            <a:r>
              <a:rPr lang="en-US" sz="1900" dirty="0">
                <a:latin typeface="Trebuchet MS" charset="0"/>
                <a:ea typeface="ＭＳ Ｐゴシック" charset="0"/>
              </a:rPr>
              <a:t>4.5 meter (105° West –GOES-test/spare)</a:t>
            </a:r>
          </a:p>
          <a:p>
            <a:pPr lvl="1" eaLnBrk="1" hangingPunct="1">
              <a:lnSpc>
                <a:spcPct val="80000"/>
              </a:lnSpc>
            </a:pPr>
            <a:r>
              <a:rPr lang="en-US" sz="1900" dirty="0">
                <a:latin typeface="Trebuchet MS" charset="0"/>
                <a:ea typeface="ＭＳ Ｐゴシック" charset="0"/>
              </a:rPr>
              <a:t>3.7 meter (offline spare)</a:t>
            </a:r>
          </a:p>
          <a:p>
            <a:pPr eaLnBrk="1" hangingPunct="1">
              <a:lnSpc>
                <a:spcPct val="80000"/>
              </a:lnSpc>
            </a:pPr>
            <a:r>
              <a:rPr lang="en-US" sz="2000" dirty="0">
                <a:solidFill>
                  <a:srgbClr val="000000"/>
                </a:solidFill>
                <a:latin typeface="Trebuchet MS" charset="0"/>
                <a:ea typeface="ＭＳ Ｐゴシック" charset="0"/>
                <a:cs typeface="ＭＳ Ｐゴシック" charset="0"/>
              </a:rPr>
              <a:t>X-Band</a:t>
            </a:r>
          </a:p>
          <a:p>
            <a:pPr lvl="1" eaLnBrk="1" hangingPunct="1">
              <a:lnSpc>
                <a:spcPct val="80000"/>
              </a:lnSpc>
            </a:pPr>
            <a:r>
              <a:rPr lang="en-US" sz="1900" dirty="0">
                <a:latin typeface="Trebuchet MS" charset="0"/>
                <a:ea typeface="ＭＳ Ｐゴシック" charset="0"/>
              </a:rPr>
              <a:t>4.4 meter (Tracking – EOS</a:t>
            </a:r>
            <a:r>
              <a:rPr lang="en-US" sz="1900" dirty="0" smtClean="0">
                <a:latin typeface="Trebuchet MS" charset="0"/>
                <a:ea typeface="ＭＳ Ｐゴシック" charset="0"/>
              </a:rPr>
              <a:t>)</a:t>
            </a:r>
          </a:p>
          <a:p>
            <a:pPr>
              <a:lnSpc>
                <a:spcPct val="80000"/>
              </a:lnSpc>
            </a:pPr>
            <a:r>
              <a:rPr lang="en-US" sz="2100" dirty="0" smtClean="0">
                <a:solidFill>
                  <a:srgbClr val="000000"/>
                </a:solidFill>
                <a:latin typeface="Trebuchet MS" charset="0"/>
                <a:ea typeface="ＭＳ Ｐゴシック" charset="0"/>
              </a:rPr>
              <a:t>X/L Band</a:t>
            </a:r>
          </a:p>
          <a:p>
            <a:pPr lvl="1" eaLnBrk="1" hangingPunct="1">
              <a:lnSpc>
                <a:spcPct val="80000"/>
              </a:lnSpc>
            </a:pPr>
            <a:r>
              <a:rPr lang="en-US" sz="1900" dirty="0" smtClean="0">
                <a:latin typeface="Trebuchet MS" charset="0"/>
                <a:ea typeface="ＭＳ Ｐゴシック" charset="0"/>
              </a:rPr>
              <a:t>2.4 meter (Tracking – </a:t>
            </a:r>
            <a:r>
              <a:rPr lang="en-US" sz="1900" dirty="0" err="1" smtClean="0">
                <a:latin typeface="Trebuchet MS" charset="0"/>
                <a:ea typeface="ＭＳ Ｐゴシック" charset="0"/>
              </a:rPr>
              <a:t>Suomi</a:t>
            </a:r>
            <a:r>
              <a:rPr lang="en-US" sz="1900" dirty="0" smtClean="0">
                <a:latin typeface="Trebuchet MS" charset="0"/>
                <a:ea typeface="ＭＳ Ｐゴシック" charset="0"/>
              </a:rPr>
              <a:t> NPP, </a:t>
            </a:r>
            <a:r>
              <a:rPr lang="en-US" sz="1900" dirty="0" err="1" smtClean="0">
                <a:latin typeface="Trebuchet MS" charset="0"/>
                <a:ea typeface="ＭＳ Ｐゴシック" charset="0"/>
              </a:rPr>
              <a:t>EOS,metop</a:t>
            </a:r>
            <a:r>
              <a:rPr lang="en-US" sz="1900" dirty="0" smtClean="0">
                <a:latin typeface="Trebuchet MS" charset="0"/>
                <a:ea typeface="ＭＳ Ｐゴシック" charset="0"/>
              </a:rPr>
              <a:t>, FY1 and FY3)</a:t>
            </a:r>
            <a:endParaRPr lang="en-US" sz="1900" dirty="0">
              <a:latin typeface="Trebuchet MS" charset="0"/>
              <a:ea typeface="ＭＳ Ｐゴシック" charset="0"/>
            </a:endParaRPr>
          </a:p>
        </p:txBody>
      </p:sp>
    </p:spTree>
    <p:extLst>
      <p:ext uri="{BB962C8B-B14F-4D97-AF65-F5344CB8AC3E}">
        <p14:creationId xmlns:p14="http://schemas.microsoft.com/office/powerpoint/2010/main" val="13899556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35206"/>
            <a:ext cx="7583487" cy="1044388"/>
          </a:xfrm>
        </p:spPr>
        <p:txBody>
          <a:bodyPr>
            <a:normAutofit fontScale="90000"/>
          </a:bodyPr>
          <a:lstStyle/>
          <a:p>
            <a:pPr eaLnBrk="1" hangingPunct="1">
              <a:defRPr/>
            </a:pPr>
            <a:r>
              <a:rPr lang="en-US" sz="4100" dirty="0">
                <a:latin typeface="News Gothic MT" charset="0"/>
              </a:rPr>
              <a:t>SSEC Data Center Incoming </a:t>
            </a:r>
            <a:r>
              <a:rPr lang="en-US" sz="4100" dirty="0" smtClean="0">
                <a:latin typeface="News Gothic MT" charset="0"/>
              </a:rPr>
              <a:t>Data</a:t>
            </a:r>
            <a:br>
              <a:rPr lang="en-US" sz="4100" dirty="0" smtClean="0">
                <a:latin typeface="News Gothic MT" charset="0"/>
              </a:rPr>
            </a:br>
            <a:r>
              <a:rPr lang="en-US" sz="1600" dirty="0" smtClean="0">
                <a:latin typeface="News Gothic MT" charset="0"/>
              </a:rPr>
              <a:t>February 2012</a:t>
            </a:r>
            <a:endParaRPr lang="en-US" sz="1600" dirty="0">
              <a:latin typeface="News Gothic MT" charset="0"/>
            </a:endParaRPr>
          </a:p>
        </p:txBody>
      </p:sp>
      <p:pic>
        <p:nvPicPr>
          <p:cNvPr id="153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514600"/>
            <a:ext cx="20574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152400" y="1362075"/>
            <a:ext cx="3124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News Gothic MT" charset="0"/>
              </a:rPr>
              <a:t>170+ GB/day </a:t>
            </a:r>
          </a:p>
          <a:p>
            <a:pPr eaLnBrk="1" hangingPunct="1"/>
            <a:r>
              <a:rPr lang="en-US" sz="1800">
                <a:latin typeface="News Gothic MT" charset="0"/>
              </a:rPr>
              <a:t>via Satellite</a:t>
            </a:r>
          </a:p>
          <a:p>
            <a:pPr eaLnBrk="1" hangingPunct="1"/>
            <a:r>
              <a:rPr lang="en-US" sz="1800">
                <a:latin typeface="News Gothic MT" charset="0"/>
              </a:rPr>
              <a:t>(C-band. L-band, X-band)</a:t>
            </a:r>
          </a:p>
        </p:txBody>
      </p:sp>
      <p:sp>
        <p:nvSpPr>
          <p:cNvPr id="15364" name="TextBox 5"/>
          <p:cNvSpPr txBox="1">
            <a:spLocks noChangeArrowheads="1"/>
          </p:cNvSpPr>
          <p:nvPr/>
        </p:nvSpPr>
        <p:spPr bwMode="auto">
          <a:xfrm>
            <a:off x="457200" y="5334000"/>
            <a:ext cx="3581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News Gothic MT" charset="0"/>
              </a:rPr>
              <a:t>935+ GB/day </a:t>
            </a:r>
          </a:p>
          <a:p>
            <a:pPr eaLnBrk="1" hangingPunct="1"/>
            <a:r>
              <a:rPr lang="en-US" sz="1800">
                <a:latin typeface="News Gothic MT" charset="0"/>
              </a:rPr>
              <a:t>via Internet </a:t>
            </a:r>
          </a:p>
          <a:p>
            <a:pPr eaLnBrk="1" hangingPunct="1"/>
            <a:r>
              <a:rPr lang="en-US" sz="1800">
                <a:latin typeface="News Gothic MT" charset="0"/>
              </a:rPr>
              <a:t>(ftp, LDM,  ADDE, http)</a:t>
            </a:r>
          </a:p>
        </p:txBody>
      </p:sp>
      <p:cxnSp>
        <p:nvCxnSpPr>
          <p:cNvPr id="8" name="Straight Arrow Connector 7"/>
          <p:cNvCxnSpPr/>
          <p:nvPr/>
        </p:nvCxnSpPr>
        <p:spPr>
          <a:xfrm>
            <a:off x="2590800" y="2066925"/>
            <a:ext cx="1447800" cy="10572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209800" y="4570413"/>
            <a:ext cx="1981200" cy="763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367" name="TextBox 12"/>
          <p:cNvSpPr txBox="1">
            <a:spLocks noChangeArrowheads="1"/>
          </p:cNvSpPr>
          <p:nvPr/>
        </p:nvSpPr>
        <p:spPr bwMode="auto">
          <a:xfrm>
            <a:off x="5410200" y="3267075"/>
            <a:ext cx="3733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latin typeface="News Gothic MT" charset="0"/>
              </a:rPr>
              <a:t>GOES satellites 			~96 GB/day</a:t>
            </a:r>
          </a:p>
          <a:p>
            <a:pPr eaLnBrk="1" hangingPunct="1"/>
            <a:r>
              <a:rPr lang="en-US" sz="1000">
                <a:latin typeface="News Gothic MT" charset="0"/>
              </a:rPr>
              <a:t>International Geo Satellites 		~47 GB/day</a:t>
            </a:r>
          </a:p>
          <a:p>
            <a:pPr eaLnBrk="1" hangingPunct="1"/>
            <a:r>
              <a:rPr lang="en-US" sz="1000">
                <a:latin typeface="News Gothic MT" charset="0"/>
              </a:rPr>
              <a:t>NOAA Polar				~27 GB/day</a:t>
            </a:r>
          </a:p>
          <a:p>
            <a:pPr eaLnBrk="1" hangingPunct="1"/>
            <a:r>
              <a:rPr lang="en-US" sz="1000">
                <a:latin typeface="News Gothic MT" charset="0"/>
              </a:rPr>
              <a:t>Miscellaneous Polar and Non satellite ~85 GB/day</a:t>
            </a:r>
          </a:p>
          <a:p>
            <a:pPr eaLnBrk="1" hangingPunct="1"/>
            <a:r>
              <a:rPr lang="en-US" sz="1000">
                <a:latin typeface="News Gothic MT" charset="0"/>
              </a:rPr>
              <a:t>MODIS polar  from NASA archive 	~150 GB/day</a:t>
            </a:r>
          </a:p>
          <a:p>
            <a:pPr eaLnBrk="1" hangingPunct="1"/>
            <a:r>
              <a:rPr lang="en-US" sz="1000">
                <a:latin typeface="News Gothic MT" charset="0"/>
              </a:rPr>
              <a:t>NPP (VIIRS CrIS ATMS)  		~700 GB/day</a:t>
            </a:r>
          </a:p>
        </p:txBody>
      </p:sp>
    </p:spTree>
    <p:extLst>
      <p:ext uri="{BB962C8B-B14F-4D97-AF65-F5344CB8AC3E}">
        <p14:creationId xmlns:p14="http://schemas.microsoft.com/office/powerpoint/2010/main" val="41313298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100">
                <a:latin typeface="News Gothic MT" charset="0"/>
              </a:rPr>
              <a:t>SSEC Data Center Outgoing Data</a:t>
            </a:r>
          </a:p>
        </p:txBody>
      </p:sp>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514600"/>
            <a:ext cx="20574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flipV="1">
            <a:off x="5181600" y="3200400"/>
            <a:ext cx="1219200" cy="685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257800" y="4343400"/>
            <a:ext cx="1219200" cy="9144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2667000" y="2970213"/>
            <a:ext cx="1295400" cy="68738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390" name="TextBox 16"/>
          <p:cNvSpPr txBox="1">
            <a:spLocks noChangeArrowheads="1"/>
          </p:cNvSpPr>
          <p:nvPr/>
        </p:nvSpPr>
        <p:spPr bwMode="auto">
          <a:xfrm>
            <a:off x="6172200" y="47244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News Gothic MT" charset="0"/>
              </a:rPr>
              <a:t>FTP</a:t>
            </a:r>
          </a:p>
        </p:txBody>
      </p:sp>
      <p:cxnSp>
        <p:nvCxnSpPr>
          <p:cNvPr id="20" name="Straight Arrow Connector 19"/>
          <p:cNvCxnSpPr/>
          <p:nvPr/>
        </p:nvCxnSpPr>
        <p:spPr>
          <a:xfrm rot="10800000" flipV="1">
            <a:off x="2667000" y="4724400"/>
            <a:ext cx="1295400" cy="685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392" name="TextBox 21"/>
          <p:cNvSpPr txBox="1">
            <a:spLocks noChangeArrowheads="1"/>
          </p:cNvSpPr>
          <p:nvPr/>
        </p:nvSpPr>
        <p:spPr bwMode="auto">
          <a:xfrm>
            <a:off x="5943600" y="283051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News Gothic MT" charset="0"/>
              </a:rPr>
              <a:t>HTTP</a:t>
            </a:r>
          </a:p>
        </p:txBody>
      </p:sp>
      <p:sp>
        <p:nvSpPr>
          <p:cNvPr id="16393" name="TextBox 22"/>
          <p:cNvSpPr txBox="1">
            <a:spLocks noChangeArrowheads="1"/>
          </p:cNvSpPr>
          <p:nvPr/>
        </p:nvSpPr>
        <p:spPr bwMode="auto">
          <a:xfrm>
            <a:off x="2667000" y="4756150"/>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News Gothic MT" charset="0"/>
              </a:rPr>
              <a:t>LDM</a:t>
            </a:r>
            <a:endParaRPr lang="en-US" sz="1800" dirty="0">
              <a:latin typeface="News Gothic MT" charset="0"/>
            </a:endParaRPr>
          </a:p>
        </p:txBody>
      </p:sp>
      <p:sp>
        <p:nvSpPr>
          <p:cNvPr id="16394" name="TextBox 23"/>
          <p:cNvSpPr txBox="1">
            <a:spLocks noChangeArrowheads="1"/>
          </p:cNvSpPr>
          <p:nvPr/>
        </p:nvSpPr>
        <p:spPr bwMode="auto">
          <a:xfrm>
            <a:off x="2286000" y="3048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News Gothic MT" charset="0"/>
              </a:rPr>
              <a:t>ADDE</a:t>
            </a:r>
          </a:p>
        </p:txBody>
      </p:sp>
      <p:sp>
        <p:nvSpPr>
          <p:cNvPr id="16395" name="TextBox 24"/>
          <p:cNvSpPr txBox="1">
            <a:spLocks noChangeArrowheads="1"/>
          </p:cNvSpPr>
          <p:nvPr/>
        </p:nvSpPr>
        <p:spPr bwMode="auto">
          <a:xfrm>
            <a:off x="304800" y="1282700"/>
            <a:ext cx="2743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News Gothic MT" charset="0"/>
              </a:rPr>
              <a:t>Four primary methods of Data delivery</a:t>
            </a:r>
          </a:p>
          <a:p>
            <a:pPr eaLnBrk="1" hangingPunct="1">
              <a:buFontTx/>
              <a:buAutoNum type="arabicPeriod"/>
            </a:pPr>
            <a:r>
              <a:rPr lang="en-US" sz="1400">
                <a:latin typeface="News Gothic MT" charset="0"/>
              </a:rPr>
              <a:t>ADDE</a:t>
            </a:r>
          </a:p>
          <a:p>
            <a:pPr eaLnBrk="1" hangingPunct="1">
              <a:buFontTx/>
              <a:buAutoNum type="arabicPeriod"/>
            </a:pPr>
            <a:r>
              <a:rPr lang="en-US" sz="1400">
                <a:latin typeface="News Gothic MT" charset="0"/>
              </a:rPr>
              <a:t>HTTP</a:t>
            </a:r>
          </a:p>
          <a:p>
            <a:pPr eaLnBrk="1" hangingPunct="1">
              <a:buFontTx/>
              <a:buAutoNum type="arabicPeriod"/>
            </a:pPr>
            <a:r>
              <a:rPr lang="en-US" sz="1400">
                <a:latin typeface="News Gothic MT" charset="0"/>
              </a:rPr>
              <a:t>FTP</a:t>
            </a:r>
          </a:p>
          <a:p>
            <a:pPr eaLnBrk="1" hangingPunct="1">
              <a:buFontTx/>
              <a:buAutoNum type="arabicPeriod"/>
            </a:pPr>
            <a:r>
              <a:rPr lang="en-US" sz="1400">
                <a:latin typeface="News Gothic MT" charset="0"/>
              </a:rPr>
              <a:t>LDM  </a:t>
            </a:r>
            <a:r>
              <a:rPr lang="en-US" sz="1000">
                <a:latin typeface="News Gothic MT" charset="0"/>
              </a:rPr>
              <a:t>(Unidata local data manager)</a:t>
            </a:r>
          </a:p>
        </p:txBody>
      </p:sp>
    </p:spTree>
    <p:extLst>
      <p:ext uri="{BB962C8B-B14F-4D97-AF65-F5344CB8AC3E}">
        <p14:creationId xmlns:p14="http://schemas.microsoft.com/office/powerpoint/2010/main" val="10497367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8065</TotalTime>
  <Words>2205</Words>
  <Application>Microsoft Macintosh PowerPoint</Application>
  <PresentationFormat>On-screen Show (4:3)</PresentationFormat>
  <Paragraphs>355</Paragraphs>
  <Slides>43</Slides>
  <Notes>4</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Revolution</vt:lpstr>
      <vt:lpstr>University of Wisconsin SSEC Data Center</vt:lpstr>
      <vt:lpstr>SSEC Data Center</vt:lpstr>
      <vt:lpstr>SSEC Data Center - Activities</vt:lpstr>
      <vt:lpstr>SSEC Data Center - Staff</vt:lpstr>
      <vt:lpstr>Data Center Facilities</vt:lpstr>
      <vt:lpstr>Facilities layout</vt:lpstr>
      <vt:lpstr>Data Center Antennas</vt:lpstr>
      <vt:lpstr>SSEC Data Center Incoming Data February 2012</vt:lpstr>
      <vt:lpstr>SSEC Data Center Outgoing Data</vt:lpstr>
      <vt:lpstr>Outgoing Data February 2012</vt:lpstr>
      <vt:lpstr>Geostationary Satellites GOES East/West/ S. America FY-2 MTSAT Kalpana Meteosat (access restricted)  </vt:lpstr>
      <vt:lpstr>Current Real-Time Satellite Data availability (ADDE and/or ftp)</vt:lpstr>
      <vt:lpstr>Archive Data</vt:lpstr>
      <vt:lpstr>Recent Data Center Changes</vt:lpstr>
      <vt:lpstr>Increased Computer Room Security</vt:lpstr>
      <vt:lpstr>Update to Control room</vt:lpstr>
      <vt:lpstr>New Programmer</vt:lpstr>
      <vt:lpstr>New Dual X/L Band antenna</vt:lpstr>
      <vt:lpstr>S4 Supercomputing Cluster</vt:lpstr>
      <vt:lpstr>S4 Hardware</vt:lpstr>
      <vt:lpstr>Current Data Center Projects</vt:lpstr>
      <vt:lpstr>Satellite Data Archive Inventory Interface rewrite</vt:lpstr>
      <vt:lpstr>Satellite Data Archive Inventory Interface rewrite</vt:lpstr>
      <vt:lpstr>Early GOES Archive - Data Interrogation and Reconciliation</vt:lpstr>
      <vt:lpstr>PowerPoint Presentation</vt:lpstr>
      <vt:lpstr>Early GOES</vt:lpstr>
      <vt:lpstr>Archive recording 1978-1997</vt:lpstr>
      <vt:lpstr>1997: Switched to 3590</vt:lpstr>
      <vt:lpstr>Data Rescue</vt:lpstr>
      <vt:lpstr>Data Rescue project completed in 2005 </vt:lpstr>
      <vt:lpstr>On-line archive (2005)  ( a little side track)</vt:lpstr>
      <vt:lpstr>GOES Archive  Storage Media History</vt:lpstr>
      <vt:lpstr>Entire GVAR and International GEO Archive put online (2008)</vt:lpstr>
      <vt:lpstr>All GOES data online 2009</vt:lpstr>
      <vt:lpstr>Processing Plan</vt:lpstr>
      <vt:lpstr>Types of Correctable Errors Encountered in Mode-A data</vt:lpstr>
      <vt:lpstr>Interrogation and Reconciliation Process</vt:lpstr>
      <vt:lpstr>Processing Results</vt:lpstr>
      <vt:lpstr>Processing results</vt:lpstr>
      <vt:lpstr>Processing Statistics</vt:lpstr>
      <vt:lpstr>Processing Statistics</vt:lpstr>
      <vt:lpstr>Archive work in progress</vt:lpstr>
      <vt:lpstr>End</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Wisconsin SSEC Data Center</dc:title>
  <dc:creator>Jerry Robaidek</dc:creator>
  <cp:lastModifiedBy>Jerry Robaidek</cp:lastModifiedBy>
  <cp:revision>68</cp:revision>
  <dcterms:created xsi:type="dcterms:W3CDTF">2011-11-01T16:45:37Z</dcterms:created>
  <dcterms:modified xsi:type="dcterms:W3CDTF">2012-05-07T15:13:35Z</dcterms:modified>
</cp:coreProperties>
</file>