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32" y="-96"/>
      </p:cViewPr>
      <p:guideLst>
        <p:guide orient="horz" pos="3679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069865-B66D-415A-BF36-EA315899CB36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E4AB1E-B1B9-4AFC-82FE-2D7F048E7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862C0E-5597-405B-8E90-612C7133C3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D5D25-F800-4D73-8DC2-FA3AF75910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9C88-E50F-404F-BD18-4840A0CA833B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45B7-FBBD-4A20-BC4A-320972F1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6CE8-BC29-429E-8620-E71DF75CADA6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244-6F10-409D-B196-225B91867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D71E-D6D5-412B-BE20-0D74A05FA42D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9A6E-740D-40A4-8893-5C5BE6DD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5327-9670-440D-964E-C211BAF523AE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F151-6BE0-4218-B49D-0637A019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B8F7-E4C9-494C-AAEB-0ECC122861AC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DEAF-1058-4E85-8678-535AA4ADB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89D4-A589-4F19-BDFF-F1687DF7B92E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A5D5-FEA6-4330-820F-4EB0925F5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1A12-8A5A-44E1-B744-DA991596961C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4C8A-2DB7-44E9-A67D-867048305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EE7F-9B43-4B16-90DE-57230B246155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0B3C-29AB-45AC-8A13-F97CB79C5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5456-2326-436C-A485-775F3C0D960F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3692-D84F-41F9-A69E-BFCBEA363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787B-B088-4FFC-98B9-C16F72E77D67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1F35-ADD8-4FB2-B423-6FB1DD409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8C91-B46C-4182-9721-FCDAF8C39C83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B679-DF7D-4125-AF6D-61A0C9441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rgbClr val="000000"/>
            </a:gs>
            <a:gs pos="50000">
              <a:schemeClr val="tx2">
                <a:lumMod val="20000"/>
                <a:lumOff val="80000"/>
              </a:schemeClr>
            </a:gs>
          </a:gsLst>
          <a:lin ang="166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42AADC-18C7-42EB-9040-A02FE52E0208}" type="datetimeFigureOut">
              <a:rPr lang="en-US"/>
              <a:pPr>
                <a:defRPr/>
              </a:pPr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7EA9F-B974-42B2-97CB-86CF3009A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oleen.feltz@ssec.wi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rebuchet MS" charset="0"/>
                <a:ea typeface="ＭＳ Ｐゴシック" charset="0"/>
                <a:cs typeface="ＭＳ Ｐゴシック" charset="0"/>
              </a:rPr>
              <a:t>McIDAS Advisory Committee (MAC) Sponsored: Group Discussion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82663" y="3886200"/>
            <a:ext cx="7264400" cy="1752600"/>
          </a:xfrm>
        </p:spPr>
        <p:txBody>
          <a:bodyPr/>
          <a:lstStyle/>
          <a:p>
            <a:r>
              <a:rPr lang="en-US" sz="1800" smtClean="0">
                <a:solidFill>
                  <a:schemeClr val="bg1"/>
                </a:solidFill>
              </a:rPr>
              <a:t>Joleen Feltz</a:t>
            </a:r>
            <a:r>
              <a:rPr lang="en-US" sz="1800" baseline="30000" smtClean="0">
                <a:solidFill>
                  <a:schemeClr val="bg1"/>
                </a:solidFill>
              </a:rPr>
              <a:t>* </a:t>
            </a:r>
            <a:r>
              <a:rPr lang="en-US" sz="1800" smtClean="0">
                <a:solidFill>
                  <a:schemeClr val="bg1"/>
                </a:solidFill>
              </a:rPr>
              <a:t>and Kristopher Bedka</a:t>
            </a:r>
            <a:r>
              <a:rPr lang="en-US" sz="1800" baseline="30000" smtClean="0">
                <a:solidFill>
                  <a:schemeClr val="bg1"/>
                </a:solidFill>
              </a:rPr>
              <a:t>+</a:t>
            </a:r>
          </a:p>
          <a:p>
            <a:r>
              <a:rPr lang="en-US" sz="1800" smtClean="0">
                <a:solidFill>
                  <a:schemeClr val="bg1"/>
                </a:solidFill>
              </a:rPr>
              <a:t>McIDAS Advisory Committee Co-Chairs</a:t>
            </a:r>
          </a:p>
          <a:p>
            <a:r>
              <a:rPr lang="en-US" sz="1800" baseline="30000" smtClean="0">
                <a:solidFill>
                  <a:schemeClr val="bg1"/>
                </a:solidFill>
              </a:rPr>
              <a:t>*</a:t>
            </a:r>
            <a:r>
              <a:rPr lang="en-US" sz="1800" smtClean="0">
                <a:solidFill>
                  <a:schemeClr val="bg1"/>
                </a:solidFill>
              </a:rPr>
              <a:t>Cooperative Institute for Meteorological Satellite Studies</a:t>
            </a:r>
          </a:p>
          <a:p>
            <a:r>
              <a:rPr lang="en-US" sz="1800" baseline="30000" smtClean="0">
                <a:solidFill>
                  <a:schemeClr val="bg1"/>
                </a:solidFill>
              </a:rPr>
              <a:t>+</a:t>
            </a:r>
            <a:r>
              <a:rPr lang="en-US" sz="1800" smtClean="0">
                <a:solidFill>
                  <a:schemeClr val="bg1"/>
                </a:solidFill>
              </a:rPr>
              <a:t>Science Systems and Applications, Inc. @ NASA Langley Research Center </a:t>
            </a:r>
            <a:endParaRPr lang="en-US" sz="1800" baseline="30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Common Data Model (CDM) Update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GRIB naming convention changes will affect the loading of GRIB data in old IDV and McIDAS-V bundles</a:t>
            </a:r>
          </a:p>
          <a:p>
            <a:r>
              <a:rPr lang="en-US" smtClean="0"/>
              <a:t>UNIDATA is working to minimize impact to users by updating the CDM and addressing concerns raised by the user community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  <a:ea typeface="MS PGothic"/>
                <a:cs typeface="MS PGothic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600200"/>
            <a:ext cx="8477250" cy="4525963"/>
          </a:xfrm>
        </p:spPr>
        <p:txBody>
          <a:bodyPr rtlCol="0">
            <a:normAutofit lnSpcReduction="10000"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What features are regularly used in McIDAS-X and how will these be supported in McIDAS-V?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 charset="0"/>
              <a:ea typeface="ＭＳ Ｐゴシック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What is currently problematic in Mc-X or Mc-V?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 charset="0"/>
              <a:ea typeface="ＭＳ Ｐゴシック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Necessary but currently unavailable features?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 charset="0"/>
              <a:ea typeface="ＭＳ Ｐゴシック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Expectations?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 charset="0"/>
              <a:ea typeface="ＭＳ Ｐゴシック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rebuchet MS" charset="0"/>
                <a:ea typeface="ＭＳ Ｐゴシック" charset="0"/>
              </a:rPr>
              <a:t>Other </a:t>
            </a:r>
            <a:r>
              <a:rPr lang="en-US" dirty="0">
                <a:latin typeface="Trebuchet MS" charset="0"/>
                <a:ea typeface="ＭＳ Ｐゴシック" charset="0"/>
              </a:rPr>
              <a:t>comments, questions or </a:t>
            </a:r>
            <a:r>
              <a:rPr lang="en-US" dirty="0" smtClean="0">
                <a:latin typeface="Trebuchet MS" charset="0"/>
                <a:ea typeface="ＭＳ Ｐゴシック" charset="0"/>
              </a:rPr>
              <a:t>suggestions?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8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  <a:ea typeface="MS PGothic"/>
                <a:cs typeface="MS PGothic"/>
              </a:rPr>
              <a:t>McIDAS Advisory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Membership 2011-2012: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Kristopher Bedka, Co-Chair (SSAI @ NASA LaRC)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Jessica Braun (SSAI @ NOAA/ESPC)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Joleen Feltz, Co-Chair (CIMSS)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Greg Gallina(NOAA/ESPC)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Mat Gunshor (CIMSS)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Don Hillger (CIRA)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Matt Lazzara (AMRC:  Former Chair)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Jim Nelson (CIMSS)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HP Roesli (EUMETSAT) 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Dave Watson (CIRA)</a:t>
            </a:r>
          </a:p>
          <a:p>
            <a:pPr lvl="1">
              <a:lnSpc>
                <a:spcPct val="8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Tom Yoksas  (Unidata:  Former Chair)</a:t>
            </a:r>
          </a:p>
          <a:p>
            <a:pPr>
              <a:lnSpc>
                <a:spcPct val="80000"/>
              </a:lnSpc>
            </a:pPr>
            <a:r>
              <a:rPr lang="en-US" sz="25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MS PGothic"/>
                <a:cs typeface="MS PGothic"/>
              </a:rPr>
              <a:t>Non-voting member: Becky Schaffer (SSEC)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  <a:ea typeface="MS PGothic"/>
                <a:cs typeface="MS PGothic"/>
              </a:rPr>
              <a:t>The MAC Needs Your Input!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Trebuchet MS" charset="0"/>
                <a:ea typeface="ＭＳ Ｐゴシック" charset="0"/>
                <a:cs typeface="ＭＳ Ｐゴシック" charset="0"/>
              </a:rPr>
              <a:t>Provide </a:t>
            </a: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</a:rPr>
              <a:t>input on/discuss issues as they arise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Two way street:  SSEC &lt;==&gt; MAC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latin typeface="Trebuchet MS" charset="0"/>
                <a:ea typeface="ＭＳ Ｐゴシック" charset="0"/>
                <a:cs typeface="ＭＳ Ｐゴシック" charset="0"/>
              </a:rPr>
              <a:t>Address questions or concerns for any of McIDAS or Datacenter products: -V, -X, -XCD, SDI, ADDE</a:t>
            </a:r>
          </a:p>
          <a:p>
            <a:pPr marL="457200" lvl="1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</a:rPr>
              <a:t>MAC is your advocate!  If your site does not have a representative, consider becoming a member of the </a:t>
            </a:r>
            <a:r>
              <a:rPr lang="en-US" sz="2800" dirty="0" smtClean="0">
                <a:latin typeface="Trebuchet MS" charset="0"/>
                <a:ea typeface="ＭＳ Ｐゴシック" charset="0"/>
                <a:cs typeface="ＭＳ Ｐゴシック" charset="0"/>
              </a:rPr>
              <a:t>MAC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800" dirty="0">
              <a:latin typeface="Trebuchet MS" charset="0"/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2800" dirty="0" smtClean="0">
                <a:latin typeface="Trebuchet MS" charset="0"/>
                <a:ea typeface="ＭＳ Ｐゴシック" charset="0"/>
                <a:cs typeface="ＭＳ Ｐゴシック" charset="0"/>
              </a:rPr>
              <a:t>your </a:t>
            </a: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</a:rPr>
              <a:t>MUG site is not represented, contact co-chairs:  </a:t>
            </a: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  <a:hlinkClick r:id="rId3"/>
              </a:rPr>
              <a:t>joleen.feltz@ssec.wisc.edu</a:t>
            </a:r>
            <a:r>
              <a:rPr lang="en-US" sz="2800" dirty="0">
                <a:latin typeface="Trebuchet MS" charset="0"/>
                <a:ea typeface="ＭＳ Ｐゴシック" charset="0"/>
                <a:cs typeface="ＭＳ Ｐゴシック" charset="0"/>
              </a:rPr>
              <a:t> or </a:t>
            </a:r>
            <a:r>
              <a:rPr lang="en-US" sz="2800" dirty="0" err="1">
                <a:latin typeface="Trebuchet MS" charset="0"/>
                <a:ea typeface="ＭＳ Ｐゴシック" charset="0"/>
                <a:cs typeface="ＭＳ Ｐゴシック" charset="0"/>
              </a:rPr>
              <a:t>kristopher.m.bedka@nasa.gov</a:t>
            </a:r>
            <a:endParaRPr lang="en-US" sz="28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 Recent Topics Discussed Within MAC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smtClean="0"/>
              <a:t>McIDAS-V performance, scripting, and usage on a remote machine</a:t>
            </a:r>
          </a:p>
          <a:p>
            <a:r>
              <a:rPr lang="en-US" smtClean="0"/>
              <a:t>Publication quality graphics in McIDAS-V</a:t>
            </a:r>
          </a:p>
          <a:p>
            <a:r>
              <a:rPr lang="en-US" smtClean="0"/>
              <a:t>How will Mc-V support specialized Mc-X capabilities?</a:t>
            </a:r>
          </a:p>
          <a:p>
            <a:r>
              <a:rPr lang="en-US" smtClean="0"/>
              <a:t>CDM updates to accommodate new grib naming conventions</a:t>
            </a:r>
          </a:p>
          <a:p>
            <a:r>
              <a:rPr lang="en-US" smtClean="0"/>
              <a:t>SPIDER and other tools built on the scheduler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08213" cy="892175"/>
          </a:xfrm>
        </p:spPr>
        <p:txBody>
          <a:bodyPr/>
          <a:lstStyle/>
          <a:p>
            <a:r>
              <a:rPr lang="en-US" smtClean="0"/>
              <a:t>Scripting</a:t>
            </a:r>
          </a:p>
        </p:txBody>
      </p:sp>
      <p:pic>
        <p:nvPicPr>
          <p:cNvPr id="20483" name="Content Placeholder 7" descr="size1080by1920GOES_B1_HD_G15_HURR2011326143000UT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68" r="-7768"/>
          <a:stretch>
            <a:fillRect/>
          </a:stretch>
        </p:blipFill>
        <p:spPr>
          <a:xfrm>
            <a:off x="3111500" y="1290638"/>
            <a:ext cx="6369050" cy="3503612"/>
          </a:xfrm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457200" y="1430338"/>
            <a:ext cx="29527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Direction influenced by scientist working within the GOES-R Imagery and Visualization project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Loading hdf and ADDE files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Building the McIDAS window and displaying layers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Adding maps,  setting projection, applying color tables and color bars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Statistics and formulas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Text files from probes, statistics and other data analysis features.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3409950" y="5214938"/>
            <a:ext cx="5597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What scripting tools/capabilities would be useful for your organization?  What doesn’t Mc-X do that you would like to do in Mc-V?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Publication Quality Graphics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838" y="868363"/>
            <a:ext cx="8143875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 Publication quality graphics means different things to different people, and there may be different requirements for various journals vs. </a:t>
            </a:r>
            <a:r>
              <a:rPr lang="en-US" sz="2000" dirty="0" err="1">
                <a:latin typeface="+mn-lt"/>
              </a:rPr>
              <a:t>powerpoint</a:t>
            </a:r>
            <a:r>
              <a:rPr lang="en-US" sz="2000" dirty="0">
                <a:latin typeface="+mn-lt"/>
              </a:rPr>
              <a:t> presentations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 MAC members were asked to provide examples of graphics they perceive to be “publication quality”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  Primary theme of submissions was a desire for “user control”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User-selectable font type, size, weight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Adjustable tick mark intervals, axis range, axis/</a:t>
            </a:r>
            <a:r>
              <a:rPr lang="en-US" sz="2000" dirty="0" err="1">
                <a:latin typeface="+mn-lt"/>
              </a:rPr>
              <a:t>colorbar</a:t>
            </a:r>
            <a:r>
              <a:rPr lang="en-US" sz="2000" dirty="0">
                <a:latin typeface="+mn-lt"/>
              </a:rPr>
              <a:t> labels, and titles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Lat/</a:t>
            </a:r>
            <a:r>
              <a:rPr lang="en-US" sz="2000" dirty="0" err="1">
                <a:latin typeface="+mn-lt"/>
              </a:rPr>
              <a:t>lon</a:t>
            </a:r>
            <a:r>
              <a:rPr lang="en-US" sz="2000" dirty="0">
                <a:latin typeface="+mn-lt"/>
              </a:rPr>
              <a:t> labels and grid lines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Pressure (or other parameter, i.e. </a:t>
            </a:r>
            <a:r>
              <a:rPr lang="en-US" sz="2000" dirty="0" err="1">
                <a:latin typeface="+mn-lt"/>
              </a:rPr>
              <a:t>wavenumber</a:t>
            </a:r>
            <a:r>
              <a:rPr lang="en-US" sz="2000" dirty="0">
                <a:latin typeface="+mn-lt"/>
              </a:rPr>
              <a:t>) as a vertical coordinate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Image size in width 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dirty="0">
                <a:latin typeface="+mn-lt"/>
              </a:rPr>
              <a:t> height in inches or number of pixels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000" dirty="0">
                <a:latin typeface="+mn-lt"/>
              </a:rPr>
              <a:t>Adjustable dots per inch 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Questions: What are the highest “priorities” and what should the dividing line be between Mc-V and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matlab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/IDL?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52538"/>
          </a:xfrm>
        </p:spPr>
        <p:txBody>
          <a:bodyPr/>
          <a:lstStyle/>
          <a:p>
            <a:r>
              <a:rPr lang="en-US" sz="3200" smtClean="0"/>
              <a:t>Cross Section of Temperature by Pressure Level</a:t>
            </a:r>
            <a:br>
              <a:rPr lang="en-US" sz="3200" smtClean="0"/>
            </a:br>
            <a:r>
              <a:rPr lang="en-US" sz="3200" smtClean="0"/>
              <a:t>(MATLAB, Dr. Elisabeth Weisz, UW-CIMSS)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908050" y="5230813"/>
            <a:ext cx="74469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Cross-Section with y-axis of properly scaled (pressure as height is desired for 3D surfaces as well.)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Grid within cross-section for easier determination of feature locations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Color bar location can be plotted with cross-section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Crisp colors and clean fonts</a:t>
            </a:r>
          </a:p>
        </p:txBody>
      </p:sp>
      <p:pic>
        <p:nvPicPr>
          <p:cNvPr id="22532" name="Picture 6" descr="AIRS_2012.01.22_par1_multi_grans_Cross6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955800"/>
            <a:ext cx="7112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Publication Quality Graphics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Publication Quality Graphics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460375"/>
            <a:ext cx="9144000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Non-Numeric </a:t>
            </a:r>
            <a:r>
              <a:rPr lang="en-US" sz="3200" dirty="0" err="1">
                <a:latin typeface="+mj-lt"/>
                <a:ea typeface="+mj-ea"/>
                <a:cs typeface="+mj-cs"/>
              </a:rPr>
              <a:t>Colorbar</a:t>
            </a:r>
            <a:r>
              <a:rPr lang="en-US" sz="3200" dirty="0">
                <a:latin typeface="+mj-lt"/>
                <a:ea typeface="+mj-ea"/>
                <a:cs typeface="+mj-cs"/>
              </a:rPr>
              <a:t> Labels </a:t>
            </a:r>
            <a:br>
              <a:rPr lang="en-US" sz="3200" dirty="0">
                <a:latin typeface="+mj-lt"/>
                <a:ea typeface="+mj-ea"/>
                <a:cs typeface="+mj-cs"/>
              </a:rPr>
            </a:br>
            <a:r>
              <a:rPr lang="en-US" sz="3200" dirty="0">
                <a:latin typeface="+mj-lt"/>
                <a:ea typeface="+mj-ea"/>
                <a:cs typeface="+mj-cs"/>
              </a:rPr>
              <a:t>(</a:t>
            </a:r>
            <a:r>
              <a:rPr lang="en-US" sz="3200" dirty="0" err="1">
                <a:latin typeface="+mj-lt"/>
                <a:ea typeface="+mj-ea"/>
                <a:cs typeface="+mj-cs"/>
              </a:rPr>
              <a:t>McIDAS</a:t>
            </a:r>
            <a:r>
              <a:rPr lang="en-US" sz="3200" dirty="0">
                <a:latin typeface="+mj-lt"/>
                <a:ea typeface="+mj-ea"/>
                <a:cs typeface="+mj-cs"/>
              </a:rPr>
              <a:t>-X, Doug </a:t>
            </a:r>
            <a:r>
              <a:rPr lang="en-US" sz="3200" dirty="0" err="1">
                <a:latin typeface="+mj-lt"/>
                <a:ea typeface="+mj-ea"/>
                <a:cs typeface="+mj-cs"/>
              </a:rPr>
              <a:t>Spangenberg</a:t>
            </a:r>
            <a:r>
              <a:rPr lang="en-US" sz="3200" dirty="0">
                <a:latin typeface="+mj-lt"/>
                <a:ea typeface="+mj-ea"/>
                <a:cs typeface="+mj-cs"/>
              </a:rPr>
              <a:t>, NASA </a:t>
            </a:r>
            <a:r>
              <a:rPr lang="en-US" sz="3200" dirty="0" err="1">
                <a:latin typeface="+mj-lt"/>
                <a:ea typeface="+mj-ea"/>
                <a:cs typeface="+mj-cs"/>
              </a:rPr>
              <a:t>LaRC</a:t>
            </a:r>
            <a:r>
              <a:rPr lang="en-US" sz="3200" dirty="0">
                <a:latin typeface="+mj-lt"/>
                <a:ea typeface="+mj-ea"/>
                <a:cs typeface="+mj-cs"/>
              </a:rPr>
              <a:t>)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0550" y="1693863"/>
            <a:ext cx="5422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204913" y="5799138"/>
            <a:ext cx="67167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2-D image data overlaid with point dataset created in McIDAS-X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Customized colorbar has user-selected, non-numeric labels</a:t>
            </a:r>
          </a:p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Point data legend also included within the plot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How Will Mc-V Support Specialized Mc-X Capabilities?</a:t>
            </a:r>
          </a:p>
        </p:txBody>
      </p:sp>
      <p:pic>
        <p:nvPicPr>
          <p:cNvPr id="24578" name="Picture 2" descr="SEAC4RS-DRYRUN-BOULDER-1204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6050"/>
            <a:ext cx="611981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227763" y="584200"/>
            <a:ext cx="281781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Mc-X GUI frequently used by NASA LaRC to provide on-site flight planning support at field experiments</a:t>
            </a:r>
          </a:p>
          <a:p>
            <a:pPr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Real time geostationary image loops ingested via Mc-X scheduler and attached to GUI buttons</a:t>
            </a:r>
          </a:p>
          <a:p>
            <a:pPr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Objective point-based datasets such as severe thunderstorm and lightning detection displayed via BATCH files</a:t>
            </a:r>
          </a:p>
          <a:p>
            <a:pPr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Real time aircraft positions for multiple aircraft acquired from web page and overlaid via virtual graphic</a:t>
            </a:r>
          </a:p>
          <a:p>
            <a:pPr>
              <a:buFont typeface="Arial" charset="0"/>
              <a:buChar char="•"/>
            </a:pPr>
            <a:endParaRPr lang="en-US" sz="16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Display system must be reliable and cannot crash or lag when aircraft are enroute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618</Words>
  <Application>Microsoft Macintosh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Trebuchet MS</vt:lpstr>
      <vt:lpstr>MS PGothic</vt:lpstr>
      <vt:lpstr>Office Theme</vt:lpstr>
      <vt:lpstr>McIDAS Advisory Committee (MAC) Sponsored: Group Discussion</vt:lpstr>
      <vt:lpstr>McIDAS Advisory Committee</vt:lpstr>
      <vt:lpstr>The MAC Needs Your Input!</vt:lpstr>
      <vt:lpstr>Some Recent Topics Discussed Within MAC</vt:lpstr>
      <vt:lpstr>Scripting</vt:lpstr>
      <vt:lpstr>Slide 6</vt:lpstr>
      <vt:lpstr>Cross Section of Temperature by Pressure Level (MATLAB, Dr. Elisabeth Weisz, UW-CIMSS)</vt:lpstr>
      <vt:lpstr>Slide 8</vt:lpstr>
      <vt:lpstr>Slide 9</vt:lpstr>
      <vt:lpstr>Common Data Model (CDM) Update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Advisory Committee (MAC) Sponsored: Group Discussion</dc:title>
  <dc:creator>Joleen Feltz</dc:creator>
  <cp:lastModifiedBy>barryr</cp:lastModifiedBy>
  <cp:revision>19</cp:revision>
  <dcterms:created xsi:type="dcterms:W3CDTF">2012-04-25T19:18:09Z</dcterms:created>
  <dcterms:modified xsi:type="dcterms:W3CDTF">2012-05-02T21:53:44Z</dcterms:modified>
</cp:coreProperties>
</file>