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0" r:id="rId1"/>
  </p:sldMasterIdLst>
  <p:notesMasterIdLst>
    <p:notesMasterId r:id="rId35"/>
  </p:notesMasterIdLst>
  <p:sldIdLst>
    <p:sldId id="256" r:id="rId2"/>
    <p:sldId id="290" r:id="rId3"/>
    <p:sldId id="287" r:id="rId4"/>
    <p:sldId id="279" r:id="rId5"/>
    <p:sldId id="280" r:id="rId6"/>
    <p:sldId id="281" r:id="rId7"/>
    <p:sldId id="282" r:id="rId8"/>
    <p:sldId id="258" r:id="rId9"/>
    <p:sldId id="261" r:id="rId10"/>
    <p:sldId id="262" r:id="rId11"/>
    <p:sldId id="292" r:id="rId12"/>
    <p:sldId id="293" r:id="rId13"/>
    <p:sldId id="263" r:id="rId14"/>
    <p:sldId id="269" r:id="rId15"/>
    <p:sldId id="264" r:id="rId16"/>
    <p:sldId id="270" r:id="rId17"/>
    <p:sldId id="265" r:id="rId18"/>
    <p:sldId id="285" r:id="rId19"/>
    <p:sldId id="286" r:id="rId20"/>
    <p:sldId id="266" r:id="rId21"/>
    <p:sldId id="276" r:id="rId22"/>
    <p:sldId id="275" r:id="rId23"/>
    <p:sldId id="272" r:id="rId24"/>
    <p:sldId id="274" r:id="rId25"/>
    <p:sldId id="273" r:id="rId26"/>
    <p:sldId id="277" r:id="rId27"/>
    <p:sldId id="284" r:id="rId28"/>
    <p:sldId id="278" r:id="rId29"/>
    <p:sldId id="289" r:id="rId30"/>
    <p:sldId id="291" r:id="rId31"/>
    <p:sldId id="288" r:id="rId32"/>
    <p:sldId id="260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452C-5F4E-C949-85AA-59A10256C051}" type="datetimeFigureOut">
              <a:rPr lang="en-US" smtClean="0"/>
              <a:t>5/6/12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DC54B-566E-3C4B-880A-89757B7D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3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DC54B-566E-3C4B-880A-89757B7D11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6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DC54B-566E-3C4B-880A-89757B7D11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6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DC54B-566E-3C4B-880A-89757B7D11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6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DC54B-566E-3C4B-880A-89757B7D11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6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DC54B-566E-3C4B-880A-89757B7D11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6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May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5/6/12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5/6/12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5/6/12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May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5/6/12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5/6/12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5/6/12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5/6/12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768-A399-A24A-890D-6A08D5208E32}" type="datetimeFigureOut">
              <a:rPr lang="en-US" smtClean="0"/>
              <a:t>5/6/12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828E768-A399-A24A-890D-6A08D5208E32}" type="datetimeFigureOut">
              <a:rPr lang="en-US" smtClean="0"/>
              <a:t>5/6/12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828E768-A399-A24A-890D-6A08D5208E32}" type="datetimeFigureOut">
              <a:rPr lang="en-US" smtClean="0"/>
              <a:t>5/6/12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FDBE76-88EE-2040-9538-8C00C5F97F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McIDAS</a:t>
            </a:r>
            <a:r>
              <a:rPr lang="en-US" dirty="0" smtClean="0"/>
              <a:t>-XCD Replacement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Jerrold Robaidek</a:t>
            </a:r>
          </a:p>
          <a:p>
            <a:r>
              <a:rPr lang="en-US" dirty="0" smtClean="0"/>
              <a:t>May 7, 2012</a:t>
            </a:r>
            <a:endParaRPr lang="en-US" dirty="0"/>
          </a:p>
        </p:txBody>
      </p:sp>
      <p:pic>
        <p:nvPicPr>
          <p:cNvPr id="4" name="Picture 3" descr="SSE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36" y="5560585"/>
            <a:ext cx="1169395" cy="825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2" y="5603382"/>
            <a:ext cx="894640" cy="8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06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GRIB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LDM files </a:t>
            </a:r>
            <a:r>
              <a:rPr lang="en-US" dirty="0" smtClean="0"/>
              <a:t>GRIB files </a:t>
            </a:r>
            <a:r>
              <a:rPr lang="en-US" dirty="0" smtClean="0"/>
              <a:t>to a temporary </a:t>
            </a:r>
            <a:r>
              <a:rPr lang="en-US" dirty="0" smtClean="0"/>
              <a:t>directory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GRIB daemon </a:t>
            </a:r>
            <a:r>
              <a:rPr lang="en-US" dirty="0" smtClean="0"/>
              <a:t>watches for directories, and moves it to a temporary directory </a:t>
            </a:r>
            <a:r>
              <a:rPr lang="en-US" dirty="0" smtClean="0"/>
              <a:t>name</a:t>
            </a:r>
            <a:endParaRPr lang="en-US" dirty="0" smtClean="0"/>
          </a:p>
          <a:p>
            <a:r>
              <a:rPr lang="en-US" dirty="0" smtClean="0"/>
              <a:t>Another daemon watches for temporary directories and extracts information and files metadata in to an SQLite </a:t>
            </a:r>
            <a:r>
              <a:rPr lang="en-US" dirty="0" smtClean="0"/>
              <a:t>DB;  </a:t>
            </a:r>
            <a:r>
              <a:rPr lang="en-US" dirty="0" smtClean="0"/>
              <a:t>One SQLite DB per model per </a:t>
            </a:r>
            <a:r>
              <a:rPr lang="en-US" dirty="0" smtClean="0"/>
              <a:t>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2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5433918" y="5865508"/>
            <a:ext cx="330475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/data/</a:t>
            </a:r>
            <a:r>
              <a:rPr lang="en-US" sz="1200" dirty="0" err="1" smtClean="0"/>
              <a:t>xcd</a:t>
            </a:r>
            <a:r>
              <a:rPr lang="en-US" sz="1200" dirty="0" smtClean="0"/>
              <a:t>/</a:t>
            </a:r>
            <a:r>
              <a:rPr lang="en-US" sz="1200" dirty="0" err="1" smtClean="0"/>
              <a:t>grib</a:t>
            </a:r>
            <a:r>
              <a:rPr lang="en-US" sz="1200" dirty="0" smtClean="0"/>
              <a:t>/</a:t>
            </a:r>
          </a:p>
          <a:p>
            <a:pPr lvl="1"/>
            <a:r>
              <a:rPr lang="en-US" sz="1200" dirty="0" smtClean="0"/>
              <a:t>NAM_84-#215.20120425_18_003.grib1</a:t>
            </a:r>
          </a:p>
          <a:p>
            <a:pPr lvl="1"/>
            <a:r>
              <a:rPr lang="en-US" sz="1200" dirty="0" smtClean="0"/>
              <a:t>NAM_84-#212.20120425_18_009.grib1</a:t>
            </a:r>
          </a:p>
          <a:p>
            <a:pPr lvl="1"/>
            <a:r>
              <a:rPr lang="en-US" sz="1200" dirty="0" smtClean="0"/>
              <a:t>NAM_84-#218.20120425_18_009.grib2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2045" y="2997776"/>
            <a:ext cx="330475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/data/</a:t>
            </a:r>
            <a:r>
              <a:rPr lang="en-US" sz="1200" dirty="0" err="1" smtClean="0"/>
              <a:t>xcd</a:t>
            </a:r>
            <a:r>
              <a:rPr lang="en-US" sz="1200" dirty="0" smtClean="0"/>
              <a:t>/</a:t>
            </a:r>
            <a:r>
              <a:rPr lang="en-US" sz="1200" dirty="0" err="1" smtClean="0"/>
              <a:t>incoming_grib.tmp</a:t>
            </a:r>
            <a:r>
              <a:rPr lang="en-US" sz="1200" dirty="0" smtClean="0"/>
              <a:t>/</a:t>
            </a:r>
          </a:p>
          <a:p>
            <a:pPr lvl="1"/>
            <a:r>
              <a:rPr lang="en-US" sz="1200" dirty="0" smtClean="0"/>
              <a:t>NAM_84-#215.20120425_18_003.grib1</a:t>
            </a:r>
          </a:p>
          <a:p>
            <a:pPr lvl="1"/>
            <a:r>
              <a:rPr lang="en-US" sz="1200" dirty="0" smtClean="0"/>
              <a:t>NAM_84-#212.20120425_18_009.grib1</a:t>
            </a:r>
          </a:p>
          <a:p>
            <a:pPr lvl="1"/>
            <a:r>
              <a:rPr lang="en-US" sz="1200" dirty="0" smtClean="0"/>
              <a:t>NAM_84-#218.20120425_18_009.grib2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GRIB processing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6889" y="1605597"/>
            <a:ext cx="3569429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GRIB messages arrive on LDM</a:t>
            </a:r>
            <a:endParaRPr lang="en-US" sz="1400" dirty="0" smtClean="0"/>
          </a:p>
          <a:p>
            <a:pPr algn="r"/>
            <a:r>
              <a:rPr lang="en-US" sz="800" dirty="0" smtClean="0"/>
              <a:t>!</a:t>
            </a:r>
            <a:r>
              <a:rPr lang="en-US" sz="800" dirty="0" err="1" smtClean="0"/>
              <a:t>grib</a:t>
            </a:r>
            <a:r>
              <a:rPr lang="en-US" sz="800" dirty="0" smtClean="0"/>
              <a:t>/</a:t>
            </a:r>
            <a:r>
              <a:rPr lang="en-US" sz="800" dirty="0" err="1" smtClean="0"/>
              <a:t>ncep</a:t>
            </a:r>
            <a:r>
              <a:rPr lang="en-US" sz="800" dirty="0" smtClean="0"/>
              <a:t>/NAM_84/#215/201204251800/F003/VGRD/90-60 </a:t>
            </a:r>
            <a:r>
              <a:rPr lang="en-US" sz="800" dirty="0" err="1" smtClean="0"/>
              <a:t>mb</a:t>
            </a:r>
            <a:r>
              <a:rPr lang="en-US" sz="800" dirty="0" smtClean="0"/>
              <a:t> above </a:t>
            </a:r>
            <a:r>
              <a:rPr lang="en-US" sz="800" dirty="0" err="1" smtClean="0"/>
              <a:t>gnd</a:t>
            </a:r>
            <a:r>
              <a:rPr lang="en-US" sz="800" dirty="0" smtClean="0"/>
              <a:t>/</a:t>
            </a:r>
          </a:p>
          <a:p>
            <a:pPr algn="r"/>
            <a:r>
              <a:rPr lang="cs-CZ" sz="800" dirty="0" smtClean="0"/>
              <a:t>!</a:t>
            </a:r>
            <a:r>
              <a:rPr lang="cs-CZ" sz="800" dirty="0" err="1" smtClean="0"/>
              <a:t>grib</a:t>
            </a:r>
            <a:r>
              <a:rPr lang="cs-CZ" sz="800" dirty="0" smtClean="0"/>
              <a:t>/</a:t>
            </a:r>
            <a:r>
              <a:rPr lang="cs-CZ" sz="800" dirty="0" err="1" smtClean="0"/>
              <a:t>ncep</a:t>
            </a:r>
            <a:r>
              <a:rPr lang="cs-CZ" sz="800" dirty="0" smtClean="0"/>
              <a:t>/NAM_84/#212/201204251800/F009/RH/925 </a:t>
            </a:r>
            <a:r>
              <a:rPr lang="cs-CZ" sz="800" dirty="0" err="1" smtClean="0"/>
              <a:t>mb</a:t>
            </a:r>
            <a:r>
              <a:rPr lang="cs-CZ" sz="800" dirty="0" smtClean="0"/>
              <a:t>/</a:t>
            </a:r>
            <a:endParaRPr lang="en-US" sz="800" dirty="0" smtClean="0"/>
          </a:p>
          <a:p>
            <a:pPr algn="r"/>
            <a:r>
              <a:rPr lang="cs-CZ" sz="800" dirty="0" smtClean="0"/>
              <a:t>!grib2/</a:t>
            </a:r>
            <a:r>
              <a:rPr lang="cs-CZ" sz="800" dirty="0" err="1" smtClean="0"/>
              <a:t>ncep</a:t>
            </a:r>
            <a:r>
              <a:rPr lang="cs-CZ" sz="800" dirty="0" smtClean="0"/>
              <a:t>/NAM_84/#218/201204251800F009/UREL/525 hPa PRES</a:t>
            </a:r>
          </a:p>
          <a:p>
            <a:pPr algn="r"/>
            <a:r>
              <a:rPr lang="cs-CZ" sz="800" dirty="0" smtClean="0"/>
              <a:t>!grib2/</a:t>
            </a:r>
            <a:r>
              <a:rPr lang="cs-CZ" sz="800" dirty="0" err="1" smtClean="0"/>
              <a:t>ncep</a:t>
            </a:r>
            <a:r>
              <a:rPr lang="cs-CZ" sz="800" dirty="0" smtClean="0"/>
              <a:t>/NAM_84/#218/201204251800F009/AVOR/250 hPa PRES</a:t>
            </a:r>
          </a:p>
          <a:p>
            <a:pPr algn="r"/>
            <a:r>
              <a:rPr lang="cs-CZ" sz="800" dirty="0" smtClean="0"/>
              <a:t>!grib2/</a:t>
            </a:r>
            <a:r>
              <a:rPr lang="cs-CZ" sz="800" dirty="0" err="1" smtClean="0"/>
              <a:t>ncep</a:t>
            </a:r>
            <a:r>
              <a:rPr lang="cs-CZ" sz="800" dirty="0" smtClean="0"/>
              <a:t>/NAM_84/#218/201204251800F009/RELH/500 hPa PRES</a:t>
            </a:r>
            <a:endParaRPr lang="en-US" sz="800" dirty="0" smtClean="0"/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108987" y="3072334"/>
            <a:ext cx="4302889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LDM directly files </a:t>
            </a:r>
            <a:r>
              <a:rPr lang="en-US" dirty="0" smtClean="0"/>
              <a:t>GRIB message </a:t>
            </a:r>
            <a:r>
              <a:rPr lang="en-US" dirty="0" smtClean="0"/>
              <a:t>to disk</a:t>
            </a:r>
          </a:p>
          <a:p>
            <a:r>
              <a:rPr lang="en-US" sz="800" dirty="0" smtClean="0">
                <a:latin typeface="Courier"/>
                <a:cs typeface="Courier"/>
              </a:rPr>
              <a:t>…</a:t>
            </a:r>
          </a:p>
          <a:p>
            <a:r>
              <a:rPr lang="en-US" sz="800" dirty="0" smtClean="0">
                <a:latin typeface="Courier"/>
                <a:cs typeface="Courier"/>
              </a:rPr>
              <a:t>FILE	-close	/data/</a:t>
            </a:r>
            <a:r>
              <a:rPr lang="en-US" sz="800" dirty="0" err="1" smtClean="0">
                <a:latin typeface="Courier"/>
                <a:cs typeface="Courier"/>
              </a:rPr>
              <a:t>xcd</a:t>
            </a:r>
            <a:r>
              <a:rPr lang="en-US" sz="800" dirty="0" smtClean="0">
                <a:latin typeface="Courier"/>
                <a:cs typeface="Courier"/>
              </a:rPr>
              <a:t>/</a:t>
            </a:r>
            <a:r>
              <a:rPr lang="en-US" sz="800" dirty="0" err="1" smtClean="0">
                <a:latin typeface="Courier"/>
                <a:cs typeface="Courier"/>
              </a:rPr>
              <a:t>incoming_grib.tmp</a:t>
            </a:r>
            <a:r>
              <a:rPr lang="en-US" sz="800" dirty="0" smtClean="0">
                <a:latin typeface="Courier"/>
                <a:cs typeface="Courier"/>
              </a:rPr>
              <a:t>/\2-\3.\4\5\6_\7_\8.grib1</a:t>
            </a:r>
            <a:endParaRPr lang="en-US" sz="800" dirty="0" smtClean="0"/>
          </a:p>
          <a:p>
            <a:r>
              <a:rPr lang="en-US" sz="800" dirty="0" smtClean="0">
                <a:latin typeface="Courier"/>
                <a:cs typeface="Courier"/>
              </a:rPr>
              <a:t>…</a:t>
            </a:r>
          </a:p>
          <a:p>
            <a:r>
              <a:rPr lang="en-US" sz="800" dirty="0" smtClean="0">
                <a:latin typeface="Courier"/>
                <a:cs typeface="Courier"/>
              </a:rPr>
              <a:t>FILE	-close	/data/</a:t>
            </a:r>
            <a:r>
              <a:rPr lang="en-US" sz="800" dirty="0" err="1" smtClean="0">
                <a:latin typeface="Courier"/>
                <a:cs typeface="Courier"/>
              </a:rPr>
              <a:t>xcd</a:t>
            </a:r>
            <a:r>
              <a:rPr lang="en-US" sz="800" dirty="0" smtClean="0">
                <a:latin typeface="Courier"/>
                <a:cs typeface="Courier"/>
              </a:rPr>
              <a:t>/</a:t>
            </a:r>
            <a:r>
              <a:rPr lang="en-US" sz="800" dirty="0" err="1" smtClean="0">
                <a:latin typeface="Courier"/>
                <a:cs typeface="Courier"/>
              </a:rPr>
              <a:t>incoming_grib.tmp</a:t>
            </a:r>
            <a:r>
              <a:rPr lang="en-US" sz="800" dirty="0" smtClean="0">
                <a:latin typeface="Courier"/>
                <a:cs typeface="Courier"/>
              </a:rPr>
              <a:t>/\2-\3.\4\5\6_\7_\8.grib2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4047" y="4283493"/>
            <a:ext cx="48552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Daemon </a:t>
            </a:r>
            <a:r>
              <a:rPr lang="en-US" dirty="0" err="1" smtClean="0"/>
              <a:t>xcdgribdir.sh</a:t>
            </a:r>
            <a:r>
              <a:rPr lang="en-US" dirty="0" smtClean="0"/>
              <a:t> moves temporary directory to processing directory</a:t>
            </a:r>
          </a:p>
          <a:p>
            <a:r>
              <a:rPr lang="en-US" dirty="0" smtClean="0"/>
              <a:t> </a:t>
            </a:r>
            <a:endParaRPr lang="en-US" sz="1000" dirty="0" smtClean="0">
              <a:latin typeface="Courier"/>
              <a:cs typeface="Courie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82045" y="4283493"/>
            <a:ext cx="3304755" cy="800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/data/</a:t>
            </a:r>
            <a:r>
              <a:rPr lang="en-US" sz="1000" dirty="0" err="1" smtClean="0"/>
              <a:t>xcd</a:t>
            </a:r>
            <a:r>
              <a:rPr lang="en-US" sz="1000" dirty="0" smtClean="0"/>
              <a:t>/</a:t>
            </a:r>
            <a:r>
              <a:rPr lang="en-US" sz="1000" dirty="0" err="1" smtClean="0"/>
              <a:t>incoming_grib.process</a:t>
            </a:r>
            <a:r>
              <a:rPr lang="en-US" sz="1000" dirty="0" smtClean="0"/>
              <a:t>/2012117_220304</a:t>
            </a:r>
          </a:p>
          <a:p>
            <a:pPr lvl="1"/>
            <a:r>
              <a:rPr lang="en-US" sz="1200" dirty="0" smtClean="0"/>
              <a:t>NAM_84-#215.20120425_18_003.grib1</a:t>
            </a:r>
          </a:p>
          <a:p>
            <a:pPr lvl="1"/>
            <a:r>
              <a:rPr lang="en-US" sz="1200" dirty="0" smtClean="0"/>
              <a:t>NAM_84-#212.20120425_18_009.grib1</a:t>
            </a:r>
          </a:p>
          <a:p>
            <a:pPr lvl="1"/>
            <a:r>
              <a:rPr lang="en-US" sz="1200" dirty="0" smtClean="0"/>
              <a:t>NAM_84-#218.20120425_18_009.grib2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987" y="5316589"/>
            <a:ext cx="4920303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Daemon </a:t>
            </a:r>
            <a:r>
              <a:rPr lang="en-US" dirty="0" err="1" smtClean="0"/>
              <a:t>xcdgribprocess.sh</a:t>
            </a:r>
            <a:r>
              <a:rPr lang="en-US" dirty="0" smtClean="0"/>
              <a:t> runs </a:t>
            </a:r>
            <a:r>
              <a:rPr lang="en-US" dirty="0" err="1" smtClean="0"/>
              <a:t>rt_gribdblite.k</a:t>
            </a:r>
            <a:r>
              <a:rPr lang="en-US" dirty="0"/>
              <a:t> </a:t>
            </a:r>
            <a:r>
              <a:rPr lang="en-US" dirty="0" smtClean="0"/>
              <a:t>on all </a:t>
            </a:r>
            <a:r>
              <a:rPr lang="en-US" dirty="0" err="1" smtClean="0"/>
              <a:t>gribfiles</a:t>
            </a:r>
            <a:r>
              <a:rPr lang="en-US" dirty="0" smtClean="0"/>
              <a:t> in the temporary directory, extracts </a:t>
            </a:r>
            <a:r>
              <a:rPr lang="en-US" dirty="0" smtClean="0"/>
              <a:t>metadata </a:t>
            </a:r>
            <a:r>
              <a:rPr lang="en-US" dirty="0" smtClean="0"/>
              <a:t>to put </a:t>
            </a:r>
            <a:r>
              <a:rPr lang="en-US" dirty="0" smtClean="0"/>
              <a:t>into </a:t>
            </a:r>
            <a:r>
              <a:rPr lang="en-US" dirty="0" smtClean="0"/>
              <a:t>the SQL Lite database and moves the data to </a:t>
            </a:r>
            <a:r>
              <a:rPr lang="en-US" dirty="0" smtClean="0"/>
              <a:t>the </a:t>
            </a:r>
            <a:r>
              <a:rPr lang="en-US" dirty="0" smtClean="0"/>
              <a:t>final directory.</a:t>
            </a:r>
          </a:p>
          <a:p>
            <a:r>
              <a:rPr lang="en-US" dirty="0" smtClean="0"/>
              <a:t> </a:t>
            </a:r>
            <a:endParaRPr lang="en-US" sz="1000" dirty="0" smtClean="0">
              <a:latin typeface="Courier"/>
              <a:cs typeface="Courier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2045" y="5358338"/>
            <a:ext cx="330475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/data/</a:t>
            </a:r>
            <a:r>
              <a:rPr lang="en-US" sz="800" dirty="0" err="1" smtClean="0"/>
              <a:t>xcd</a:t>
            </a:r>
            <a:r>
              <a:rPr lang="en-US" sz="800" dirty="0" smtClean="0"/>
              <a:t>/database/2012117/</a:t>
            </a:r>
            <a:r>
              <a:rPr lang="fr-FR" sz="800" dirty="0" smtClean="0"/>
              <a:t>2012117_grib2NAM_84.sqlite</a:t>
            </a:r>
          </a:p>
          <a:p>
            <a:r>
              <a:rPr lang="en-US" sz="800" dirty="0" smtClean="0"/>
              <a:t>/data/</a:t>
            </a:r>
            <a:r>
              <a:rPr lang="en-US" sz="800" dirty="0" err="1" smtClean="0"/>
              <a:t>xcd</a:t>
            </a:r>
            <a:r>
              <a:rPr lang="en-US" sz="800" dirty="0" smtClean="0"/>
              <a:t>/database/2012117/</a:t>
            </a:r>
            <a:r>
              <a:rPr lang="fr-FR" sz="800" dirty="0" smtClean="0"/>
              <a:t>2012117_grib1NAM_84.sqlite</a:t>
            </a:r>
            <a:endParaRPr lang="en-US" sz="800" dirty="0" smtClean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3375000" y="2516220"/>
            <a:ext cx="308318" cy="559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41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63 -0.00671 L 0.54071 0.214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4" y="11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889E-6 -3.70199E-8 L 0.47839 0.2163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108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7 L 0.51137 0.2286 " pathEditMode="relative" ptsTypes="AA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39E-6 3.79454E-7 L 0.52508 0.2094 " pathEditMode="relative" ptsTypes="AA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684E-6 2.34151E-6 L 0.5381 0.19574 " pathEditMode="relative" ptsTypes="AA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18 0.1652 L -0.00885 0.17978 " pathEditMode="relative" ptsTypes="AAA">
                                      <p:cBhvr>
                                        <p:cTn id="99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18 0.1652 L -0.00885 0.17978 " pathEditMode="relative" ptsTypes="AAA">
                                      <p:cBhvr>
                                        <p:cTn id="10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18 0.1652 L -0.00885 0.17978 " pathEditMode="relative" ptsTypes="AAA">
                                      <p:cBhvr>
                                        <p:cTn id="10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18 0.1652 L -0.00885 0.17978 " pathEditMode="relative" ptsTypes="AAA">
                                      <p:cBhvr>
                                        <p:cTn id="10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18 0.1652 L -0.00885 0.17978 " pathEditMode="relative" ptsTypes="AAA">
                                      <p:cBhvr>
                                        <p:cTn id="107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0243E-6 -2.13327E-6 L -6.00243E-6 0.24341 " pathEditMode="relative" ptsTypes="AA">
                                      <p:cBhvr>
                                        <p:cTn id="148" dur="2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0536E-6 -2.13327E-6 L -3.10536E-6 0.24086 " pathEditMode="relative" ptsTypes="AA">
                                      <p:cBhvr>
                                        <p:cTn id="164" dur="2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6244E-6 6.49236E-6 L -2.36244E-6 0.24064 " pathEditMode="relative" ptsTypes="AA">
                                      <p:cBhvr>
                                        <p:cTn id="174" dur="2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75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000"/>
                            </p:stCondLst>
                            <p:childTnLst>
                              <p:par>
                                <p:cTn id="1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8500"/>
                            </p:stCondLst>
                            <p:childTnLst>
                              <p:par>
                                <p:cTn id="18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allAtOnce"/>
      <p:bldP spid="13" grpId="0" build="allAtOnce" animBg="1"/>
      <p:bldP spid="13" grpId="1" build="allAtOnce" animBg="1"/>
      <p:bldP spid="4" grpId="1" uiExpand="1" build="allAtOnce" animBg="1"/>
      <p:bldP spid="26" grpId="0" animBg="1"/>
      <p:bldP spid="27" grpId="0" animBg="1"/>
      <p:bldP spid="37" grpId="0" animBg="1"/>
      <p:bldP spid="37" grpId="1" build="allAtOnce" animBg="1"/>
      <p:bldP spid="40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84"/>
            <a:ext cx="8229600" cy="1252728"/>
          </a:xfrm>
        </p:spPr>
        <p:txBody>
          <a:bodyPr/>
          <a:lstStyle/>
          <a:p>
            <a:r>
              <a:rPr lang="en-US" dirty="0" smtClean="0"/>
              <a:t>GRIB processing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6889" y="1605597"/>
            <a:ext cx="3569429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GRIB messages arrive on LDM</a:t>
            </a:r>
            <a:endParaRPr lang="en-US" sz="1400" dirty="0" smtClean="0"/>
          </a:p>
          <a:p>
            <a:pPr algn="r"/>
            <a:r>
              <a:rPr lang="en-US" sz="800" dirty="0" smtClean="0"/>
              <a:t>!</a:t>
            </a:r>
            <a:r>
              <a:rPr lang="en-US" sz="800" dirty="0" err="1" smtClean="0"/>
              <a:t>grib</a:t>
            </a:r>
            <a:r>
              <a:rPr lang="en-US" sz="800" dirty="0" smtClean="0"/>
              <a:t>/</a:t>
            </a:r>
            <a:r>
              <a:rPr lang="en-US" sz="800" dirty="0" err="1" smtClean="0"/>
              <a:t>ncep</a:t>
            </a:r>
            <a:r>
              <a:rPr lang="en-US" sz="800" dirty="0" smtClean="0"/>
              <a:t>/NAM_84/#215/201204251800/F003/VGRD/90-60 </a:t>
            </a:r>
            <a:r>
              <a:rPr lang="en-US" sz="800" dirty="0" err="1" smtClean="0"/>
              <a:t>mb</a:t>
            </a:r>
            <a:r>
              <a:rPr lang="en-US" sz="800" dirty="0" smtClean="0"/>
              <a:t> above </a:t>
            </a:r>
            <a:r>
              <a:rPr lang="en-US" sz="800" dirty="0" err="1" smtClean="0"/>
              <a:t>gnd</a:t>
            </a:r>
            <a:r>
              <a:rPr lang="en-US" sz="800" dirty="0" smtClean="0"/>
              <a:t>/</a:t>
            </a:r>
          </a:p>
          <a:p>
            <a:pPr algn="r"/>
            <a:r>
              <a:rPr lang="cs-CZ" sz="800" dirty="0" smtClean="0"/>
              <a:t>!</a:t>
            </a:r>
            <a:r>
              <a:rPr lang="cs-CZ" sz="800" dirty="0" err="1" smtClean="0"/>
              <a:t>grib</a:t>
            </a:r>
            <a:r>
              <a:rPr lang="cs-CZ" sz="800" dirty="0" smtClean="0"/>
              <a:t>/</a:t>
            </a:r>
            <a:r>
              <a:rPr lang="cs-CZ" sz="800" dirty="0" err="1" smtClean="0"/>
              <a:t>ncep</a:t>
            </a:r>
            <a:r>
              <a:rPr lang="cs-CZ" sz="800" dirty="0" smtClean="0"/>
              <a:t>/NAM_84/#212/201204251800/F009/RH/925 </a:t>
            </a:r>
            <a:r>
              <a:rPr lang="cs-CZ" sz="800" dirty="0" err="1" smtClean="0"/>
              <a:t>mb</a:t>
            </a:r>
            <a:r>
              <a:rPr lang="cs-CZ" sz="800" dirty="0" smtClean="0"/>
              <a:t>/</a:t>
            </a:r>
            <a:endParaRPr lang="en-US" sz="800" dirty="0" smtClean="0"/>
          </a:p>
          <a:p>
            <a:pPr algn="r"/>
            <a:r>
              <a:rPr lang="cs-CZ" sz="800" dirty="0" smtClean="0"/>
              <a:t>!grib2/</a:t>
            </a:r>
            <a:r>
              <a:rPr lang="cs-CZ" sz="800" dirty="0" err="1" smtClean="0"/>
              <a:t>ncep</a:t>
            </a:r>
            <a:r>
              <a:rPr lang="cs-CZ" sz="800" dirty="0" smtClean="0"/>
              <a:t>/NAM_84/#218/201204251800F009/UREL/525 hPa PRES</a:t>
            </a:r>
          </a:p>
          <a:p>
            <a:pPr algn="r"/>
            <a:r>
              <a:rPr lang="cs-CZ" sz="800" dirty="0" smtClean="0"/>
              <a:t>!grib2/</a:t>
            </a:r>
            <a:r>
              <a:rPr lang="cs-CZ" sz="800" dirty="0" err="1" smtClean="0"/>
              <a:t>ncep</a:t>
            </a:r>
            <a:r>
              <a:rPr lang="cs-CZ" sz="800" dirty="0" smtClean="0"/>
              <a:t>/NAM_84/#218/201204251800F009/AVOR/250 hPa PRES</a:t>
            </a:r>
          </a:p>
          <a:p>
            <a:pPr algn="r"/>
            <a:r>
              <a:rPr lang="cs-CZ" sz="800" dirty="0" smtClean="0"/>
              <a:t>!grib2/</a:t>
            </a:r>
            <a:r>
              <a:rPr lang="cs-CZ" sz="800" dirty="0" err="1" smtClean="0"/>
              <a:t>ncep</a:t>
            </a:r>
            <a:r>
              <a:rPr lang="cs-CZ" sz="800" dirty="0" smtClean="0"/>
              <a:t>/NAM_84/#218/201204251800F009/RELH/500 hPa PRES</a:t>
            </a:r>
            <a:endParaRPr lang="en-US" sz="800" dirty="0" smtClean="0"/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82045" y="2997776"/>
            <a:ext cx="330475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/data/</a:t>
            </a:r>
            <a:r>
              <a:rPr lang="en-US" sz="1200" dirty="0" err="1" smtClean="0"/>
              <a:t>xcd</a:t>
            </a:r>
            <a:r>
              <a:rPr lang="en-US" sz="1200" dirty="0" smtClean="0"/>
              <a:t>/</a:t>
            </a:r>
            <a:r>
              <a:rPr lang="en-US" sz="1200" dirty="0" err="1" smtClean="0"/>
              <a:t>incoming_grib.tmp</a:t>
            </a:r>
            <a:r>
              <a:rPr lang="en-US" sz="1200" dirty="0" smtClean="0"/>
              <a:t>/</a:t>
            </a:r>
          </a:p>
          <a:p>
            <a:pPr lvl="1"/>
            <a:r>
              <a:rPr lang="en-US" sz="1200" dirty="0" smtClean="0"/>
              <a:t>NAM_84-#215.20120425_18_003.grib1</a:t>
            </a:r>
          </a:p>
          <a:p>
            <a:pPr lvl="1"/>
            <a:r>
              <a:rPr lang="en-US" sz="1200" dirty="0" smtClean="0"/>
              <a:t>NAM_84-#212.20120425_18_009.grib1</a:t>
            </a:r>
          </a:p>
          <a:p>
            <a:pPr lvl="1"/>
            <a:r>
              <a:rPr lang="en-US" sz="1200" dirty="0" smtClean="0"/>
              <a:t>NAM_84-#218.20120425_18_009.grib2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49401" y="1930590"/>
            <a:ext cx="1981842" cy="1420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49401" y="2062722"/>
            <a:ext cx="1981842" cy="1440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98014" y="2172832"/>
            <a:ext cx="2033229" cy="1509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49401" y="2304963"/>
            <a:ext cx="1981842" cy="1377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49401" y="2429754"/>
            <a:ext cx="1981842" cy="125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8987" y="3072334"/>
            <a:ext cx="4302889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LDM directly files </a:t>
            </a:r>
            <a:r>
              <a:rPr lang="en-US" dirty="0" smtClean="0"/>
              <a:t>GRIB message </a:t>
            </a:r>
            <a:r>
              <a:rPr lang="en-US" dirty="0" smtClean="0"/>
              <a:t>to disk</a:t>
            </a:r>
          </a:p>
          <a:p>
            <a:r>
              <a:rPr lang="en-US" sz="800" dirty="0" smtClean="0">
                <a:latin typeface="Courier"/>
                <a:cs typeface="Courier"/>
              </a:rPr>
              <a:t>…</a:t>
            </a:r>
          </a:p>
          <a:p>
            <a:r>
              <a:rPr lang="en-US" sz="800" dirty="0" smtClean="0">
                <a:latin typeface="Courier"/>
                <a:cs typeface="Courier"/>
              </a:rPr>
              <a:t>FILE	-close	/data/</a:t>
            </a:r>
            <a:r>
              <a:rPr lang="en-US" sz="800" dirty="0" err="1" smtClean="0">
                <a:latin typeface="Courier"/>
                <a:cs typeface="Courier"/>
              </a:rPr>
              <a:t>xcd</a:t>
            </a:r>
            <a:r>
              <a:rPr lang="en-US" sz="800" dirty="0" smtClean="0">
                <a:latin typeface="Courier"/>
                <a:cs typeface="Courier"/>
              </a:rPr>
              <a:t>/</a:t>
            </a:r>
            <a:r>
              <a:rPr lang="en-US" sz="800" dirty="0" err="1" smtClean="0">
                <a:latin typeface="Courier"/>
                <a:cs typeface="Courier"/>
              </a:rPr>
              <a:t>incoming_grib.tmp</a:t>
            </a:r>
            <a:r>
              <a:rPr lang="en-US" sz="800" dirty="0" smtClean="0">
                <a:latin typeface="Courier"/>
                <a:cs typeface="Courier"/>
              </a:rPr>
              <a:t>/\2-\3.\4\5\6_\7_\8.grib1</a:t>
            </a:r>
            <a:endParaRPr lang="en-US" sz="800" dirty="0" smtClean="0"/>
          </a:p>
          <a:p>
            <a:r>
              <a:rPr lang="en-US" sz="800" dirty="0" smtClean="0">
                <a:latin typeface="Courier"/>
                <a:cs typeface="Courier"/>
              </a:rPr>
              <a:t>…</a:t>
            </a:r>
          </a:p>
          <a:p>
            <a:r>
              <a:rPr lang="en-US" sz="800" dirty="0" smtClean="0">
                <a:latin typeface="Courier"/>
                <a:cs typeface="Courier"/>
              </a:rPr>
              <a:t>FILE	-close	/data/</a:t>
            </a:r>
            <a:r>
              <a:rPr lang="en-US" sz="800" dirty="0" err="1" smtClean="0">
                <a:latin typeface="Courier"/>
                <a:cs typeface="Courier"/>
              </a:rPr>
              <a:t>xcd</a:t>
            </a:r>
            <a:r>
              <a:rPr lang="en-US" sz="800" dirty="0" smtClean="0">
                <a:latin typeface="Courier"/>
                <a:cs typeface="Courier"/>
              </a:rPr>
              <a:t>/</a:t>
            </a:r>
            <a:r>
              <a:rPr lang="en-US" sz="800" dirty="0" err="1" smtClean="0">
                <a:latin typeface="Courier"/>
                <a:cs typeface="Courier"/>
              </a:rPr>
              <a:t>incoming_grib.tmp</a:t>
            </a:r>
            <a:r>
              <a:rPr lang="en-US" sz="800" dirty="0" smtClean="0">
                <a:latin typeface="Courier"/>
                <a:cs typeface="Courier"/>
              </a:rPr>
              <a:t>/\2-\3.\4\5\6_\7_\8.grib2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4047" y="4283493"/>
            <a:ext cx="48552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Daemon </a:t>
            </a:r>
            <a:r>
              <a:rPr lang="en-US" dirty="0" err="1" smtClean="0"/>
              <a:t>xcdgribdir.sh</a:t>
            </a:r>
            <a:r>
              <a:rPr lang="en-US" dirty="0" smtClean="0"/>
              <a:t> moves temporary directory to processing directory</a:t>
            </a:r>
          </a:p>
          <a:p>
            <a:r>
              <a:rPr lang="en-US" dirty="0" smtClean="0"/>
              <a:t> </a:t>
            </a:r>
            <a:endParaRPr lang="en-US" sz="1000" dirty="0" smtClean="0">
              <a:latin typeface="Courier"/>
              <a:cs typeface="Courier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029290" y="3250658"/>
            <a:ext cx="1680286" cy="1278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33918" y="4345048"/>
            <a:ext cx="3304755" cy="800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/data/</a:t>
            </a:r>
            <a:r>
              <a:rPr lang="en-US" sz="1000" dirty="0" err="1" smtClean="0"/>
              <a:t>xcd</a:t>
            </a:r>
            <a:r>
              <a:rPr lang="en-US" sz="1000" dirty="0" smtClean="0"/>
              <a:t>/</a:t>
            </a:r>
            <a:r>
              <a:rPr lang="en-US" sz="1000" dirty="0" err="1" smtClean="0"/>
              <a:t>incoming_grib.process</a:t>
            </a:r>
            <a:r>
              <a:rPr lang="en-US" sz="1000" dirty="0" smtClean="0"/>
              <a:t>/2012117_220304</a:t>
            </a:r>
          </a:p>
          <a:p>
            <a:pPr lvl="1"/>
            <a:r>
              <a:rPr lang="en-US" sz="1200" dirty="0" smtClean="0"/>
              <a:t>NAM_84-#215.20120425_18_003.grib1</a:t>
            </a:r>
          </a:p>
          <a:p>
            <a:pPr lvl="1"/>
            <a:r>
              <a:rPr lang="en-US" sz="1200" dirty="0" smtClean="0"/>
              <a:t>NAM_84-#212.20120425_18_009.grib1</a:t>
            </a:r>
          </a:p>
          <a:p>
            <a:pPr lvl="1"/>
            <a:r>
              <a:rPr lang="en-US" sz="1200" dirty="0" smtClean="0"/>
              <a:t>NAM_84-#218.20120425_18_009.grib2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029290" y="4529180"/>
            <a:ext cx="4690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8987" y="5316589"/>
            <a:ext cx="4920303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Daemon </a:t>
            </a:r>
            <a:r>
              <a:rPr lang="en-US" dirty="0" err="1" smtClean="0"/>
              <a:t>xcdgribprocess.sh</a:t>
            </a:r>
            <a:r>
              <a:rPr lang="en-US" dirty="0" smtClean="0"/>
              <a:t> runs </a:t>
            </a:r>
            <a:r>
              <a:rPr lang="en-US" dirty="0" err="1" smtClean="0"/>
              <a:t>rt_gribdblite.k</a:t>
            </a:r>
            <a:r>
              <a:rPr lang="en-US" dirty="0"/>
              <a:t> </a:t>
            </a:r>
            <a:r>
              <a:rPr lang="en-US" dirty="0" smtClean="0"/>
              <a:t>on all </a:t>
            </a:r>
            <a:r>
              <a:rPr lang="en-US" dirty="0" err="1" smtClean="0"/>
              <a:t>gribfiles</a:t>
            </a:r>
            <a:r>
              <a:rPr lang="en-US" dirty="0" smtClean="0"/>
              <a:t> in the temporary directory, extracts </a:t>
            </a:r>
            <a:r>
              <a:rPr lang="en-US" dirty="0" smtClean="0"/>
              <a:t>metadata </a:t>
            </a:r>
            <a:r>
              <a:rPr lang="en-US" dirty="0" smtClean="0"/>
              <a:t>to put </a:t>
            </a:r>
            <a:r>
              <a:rPr lang="en-US" dirty="0" smtClean="0"/>
              <a:t>into </a:t>
            </a:r>
            <a:r>
              <a:rPr lang="en-US" dirty="0" smtClean="0"/>
              <a:t>the SQL Lite database and moves the data to </a:t>
            </a:r>
            <a:r>
              <a:rPr lang="en-US" dirty="0" smtClean="0"/>
              <a:t>the </a:t>
            </a:r>
            <a:r>
              <a:rPr lang="en-US" dirty="0" smtClean="0"/>
              <a:t>final directory.</a:t>
            </a:r>
          </a:p>
          <a:p>
            <a:r>
              <a:rPr lang="en-US" dirty="0" smtClean="0"/>
              <a:t> </a:t>
            </a:r>
            <a:endParaRPr lang="en-US" sz="1000" dirty="0" smtClean="0">
              <a:latin typeface="Courier"/>
              <a:cs typeface="Courier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029290" y="5145267"/>
            <a:ext cx="404628" cy="426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82045" y="5358338"/>
            <a:ext cx="330475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/data/</a:t>
            </a:r>
            <a:r>
              <a:rPr lang="en-US" sz="800" dirty="0" err="1" smtClean="0"/>
              <a:t>xcd</a:t>
            </a:r>
            <a:r>
              <a:rPr lang="en-US" sz="800" dirty="0" smtClean="0"/>
              <a:t>/database/2012117/</a:t>
            </a:r>
            <a:r>
              <a:rPr lang="fr-FR" sz="800" dirty="0" smtClean="0"/>
              <a:t>2012117_grib2NAM_84.sqlite</a:t>
            </a:r>
          </a:p>
          <a:p>
            <a:r>
              <a:rPr lang="en-US" sz="800" dirty="0" smtClean="0"/>
              <a:t>/data/</a:t>
            </a:r>
            <a:r>
              <a:rPr lang="en-US" sz="800" dirty="0" err="1" smtClean="0"/>
              <a:t>xcd</a:t>
            </a:r>
            <a:r>
              <a:rPr lang="en-US" sz="800" dirty="0" smtClean="0"/>
              <a:t>/database/2012117/</a:t>
            </a:r>
            <a:r>
              <a:rPr lang="fr-FR" sz="800" dirty="0" smtClean="0"/>
              <a:t>2012117_grib1NAM_84.sqlite</a:t>
            </a:r>
            <a:endParaRPr lang="en-US" sz="8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5433918" y="5865508"/>
            <a:ext cx="330475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/data/</a:t>
            </a:r>
            <a:r>
              <a:rPr lang="en-US" sz="1200" dirty="0" err="1" smtClean="0"/>
              <a:t>xcd</a:t>
            </a:r>
            <a:r>
              <a:rPr lang="en-US" sz="1200" dirty="0" smtClean="0"/>
              <a:t>/</a:t>
            </a:r>
            <a:r>
              <a:rPr lang="en-US" sz="1200" dirty="0" err="1" smtClean="0"/>
              <a:t>grib</a:t>
            </a:r>
            <a:r>
              <a:rPr lang="en-US" sz="1200" dirty="0" smtClean="0"/>
              <a:t>/</a:t>
            </a:r>
          </a:p>
          <a:p>
            <a:pPr lvl="1"/>
            <a:r>
              <a:rPr lang="en-US" sz="1200" dirty="0" smtClean="0"/>
              <a:t>NAM_84-#215.20120425_18_003.grib1</a:t>
            </a:r>
          </a:p>
          <a:p>
            <a:pPr lvl="1"/>
            <a:r>
              <a:rPr lang="en-US" sz="1200" dirty="0" smtClean="0"/>
              <a:t>NAM_84-#212.20120425_18_009.grib1</a:t>
            </a:r>
          </a:p>
          <a:p>
            <a:pPr lvl="1"/>
            <a:r>
              <a:rPr lang="en-US" sz="1200" dirty="0" smtClean="0"/>
              <a:t>NAM_84-#218.20120425_18_009.grib2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029290" y="5649489"/>
            <a:ext cx="404628" cy="216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375000" y="2516220"/>
            <a:ext cx="308318" cy="559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029290" y="5865508"/>
            <a:ext cx="404628" cy="263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70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NEXRAD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LDM files NEXRAD files into a directory structure similar to existing XCD </a:t>
            </a:r>
            <a:r>
              <a:rPr lang="en-US" dirty="0" smtClean="0"/>
              <a:t>Decoder</a:t>
            </a:r>
            <a:endParaRPr lang="en-US" dirty="0" smtClean="0"/>
          </a:p>
          <a:p>
            <a:r>
              <a:rPr lang="en-US" dirty="0" smtClean="0"/>
              <a:t>Data served by NEXRAD </a:t>
            </a:r>
            <a:r>
              <a:rPr lang="en-US" dirty="0" smtClean="0"/>
              <a:t>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NEXRAD to Disk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2832" y="1736971"/>
            <a:ext cx="3865161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NEXRAD via LDM </a:t>
            </a:r>
          </a:p>
          <a:p>
            <a:pPr lvl="1"/>
            <a:r>
              <a:rPr lang="de-DE" sz="1000" dirty="0" smtClean="0"/>
              <a:t>.....</a:t>
            </a:r>
          </a:p>
          <a:p>
            <a:pPr lvl="1"/>
            <a:r>
              <a:rPr lang="de-DE" sz="1000" dirty="0" smtClean="0"/>
              <a:t>NEXRAD3 15995913  SDUS86 KOTX 261535 /pN0COTX !</a:t>
            </a:r>
            <a:r>
              <a:rPr lang="de-DE" sz="1000" dirty="0" err="1" smtClean="0"/>
              <a:t>nids</a:t>
            </a:r>
            <a:r>
              <a:rPr lang="de-DE" sz="1000" dirty="0" smtClean="0"/>
              <a:t>/</a:t>
            </a:r>
          </a:p>
          <a:p>
            <a:pPr lvl="1"/>
            <a:r>
              <a:rPr lang="de-DE" sz="1000" dirty="0" smtClean="0"/>
              <a:t>NEXRAD3 15995914  SDUS86 KOTX 261535 /pN0HOTX !</a:t>
            </a:r>
            <a:r>
              <a:rPr lang="de-DE" sz="1000" dirty="0" err="1" smtClean="0"/>
              <a:t>nids</a:t>
            </a:r>
            <a:r>
              <a:rPr lang="de-DE" sz="1000" dirty="0" smtClean="0"/>
              <a:t>/</a:t>
            </a:r>
          </a:p>
          <a:p>
            <a:pPr lvl="1"/>
            <a:r>
              <a:rPr lang="de-DE" sz="1000" dirty="0" smtClean="0"/>
              <a:t>NEXRAD3 15995915  SDUS55 KTWC 261528 /</a:t>
            </a:r>
            <a:r>
              <a:rPr lang="de-DE" sz="1000" dirty="0" err="1" smtClean="0"/>
              <a:t>pDPAEMX</a:t>
            </a:r>
            <a:endParaRPr lang="de-DE" sz="1000" dirty="0" smtClean="0"/>
          </a:p>
          <a:p>
            <a:pPr lvl="1"/>
            <a:r>
              <a:rPr lang="de-DE" sz="1000" dirty="0" smtClean="0"/>
              <a:t>NEXRAD3 15995916  SDUS24 KMAF 261529 /pN2SMAF</a:t>
            </a:r>
          </a:p>
          <a:p>
            <a:pPr lvl="1"/>
            <a:r>
              <a:rPr lang="de-DE" sz="1000" dirty="0" smtClean="0"/>
              <a:t>NEXRAD3 15995917  SDUS74 KTSA 261534 /pTV2TUL !</a:t>
            </a:r>
            <a:r>
              <a:rPr lang="de-DE" sz="1000" dirty="0" err="1" smtClean="0"/>
              <a:t>nids</a:t>
            </a:r>
            <a:r>
              <a:rPr lang="de-DE" sz="1000" dirty="0" smtClean="0"/>
              <a:t>/</a:t>
            </a:r>
          </a:p>
          <a:p>
            <a:pPr lvl="1"/>
            <a:r>
              <a:rPr lang="de-DE" sz="1000" dirty="0" smtClean="0"/>
              <a:t>....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686410" y="4510521"/>
            <a:ext cx="5852884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de-DE" dirty="0"/>
          </a:p>
          <a:p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data</a:t>
            </a:r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xcd</a:t>
            </a:r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nexrad</a:t>
            </a:r>
            <a:r>
              <a:rPr lang="de-DE" sz="1600" dirty="0" smtClean="0">
                <a:latin typeface="Courier"/>
                <a:cs typeface="Courier"/>
              </a:rPr>
              <a:t>/OTX/N0C/OTX_20120426_1535.N0C</a:t>
            </a:r>
          </a:p>
          <a:p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data</a:t>
            </a:r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xcd</a:t>
            </a:r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nexrad</a:t>
            </a:r>
            <a:r>
              <a:rPr lang="de-DE" sz="1600" dirty="0" smtClean="0">
                <a:latin typeface="Courier"/>
                <a:cs typeface="Courier"/>
              </a:rPr>
              <a:t>/OTX/N0H/OTX_20120426_1535.N0H</a:t>
            </a:r>
          </a:p>
          <a:p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data</a:t>
            </a:r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xcd</a:t>
            </a:r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nexrad</a:t>
            </a:r>
            <a:r>
              <a:rPr lang="de-DE" sz="1600" dirty="0" smtClean="0">
                <a:latin typeface="Courier"/>
                <a:cs typeface="Courier"/>
              </a:rPr>
              <a:t>/EMX/DPA/EMX_20120426_1528.DPA</a:t>
            </a:r>
          </a:p>
          <a:p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data</a:t>
            </a:r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xcd</a:t>
            </a:r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nexrad</a:t>
            </a:r>
            <a:r>
              <a:rPr lang="de-DE" sz="1600" dirty="0" smtClean="0">
                <a:latin typeface="Courier"/>
                <a:cs typeface="Courier"/>
              </a:rPr>
              <a:t>/MAF/N2S/MAF_20120426_1529.N2S</a:t>
            </a:r>
          </a:p>
          <a:p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data</a:t>
            </a:r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xcd</a:t>
            </a:r>
            <a:r>
              <a:rPr lang="de-DE" sz="1600" dirty="0" smtClean="0">
                <a:latin typeface="Courier"/>
                <a:cs typeface="Courier"/>
              </a:rPr>
              <a:t>/</a:t>
            </a:r>
            <a:r>
              <a:rPr lang="de-DE" sz="1600" dirty="0" err="1" smtClean="0">
                <a:latin typeface="Courier"/>
                <a:cs typeface="Courier"/>
              </a:rPr>
              <a:t>nexrad</a:t>
            </a:r>
            <a:r>
              <a:rPr lang="de-DE" sz="1600" dirty="0" smtClean="0">
                <a:latin typeface="Courier"/>
                <a:cs typeface="Courier"/>
              </a:rPr>
              <a:t>/TUL/TV2/TUL_20120426_1534.TV2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255" y="3501958"/>
            <a:ext cx="527618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(</a:t>
            </a:r>
            <a:r>
              <a:rPr lang="fi-FI" sz="1200" dirty="0" err="1" smtClean="0"/>
              <a:t>pqact.cfg</a:t>
            </a:r>
            <a:r>
              <a:rPr lang="fi-FI" sz="1200" dirty="0" smtClean="0"/>
              <a:t>)</a:t>
            </a:r>
          </a:p>
          <a:p>
            <a:r>
              <a:rPr lang="fi-FI" sz="1200" dirty="0" smtClean="0"/>
              <a:t>NEXRAD3	^SDUS.. .... ([0-3][0-9])([0-2][0-9])([0-6][0-9]).*/p(...)(...)</a:t>
            </a:r>
          </a:p>
          <a:p>
            <a:r>
              <a:rPr lang="fi-FI" sz="1200" dirty="0" smtClean="0"/>
              <a:t>	FILE	</a:t>
            </a:r>
            <a:r>
              <a:rPr lang="fi-FI" sz="1200" dirty="0" err="1" smtClean="0"/>
              <a:t>-close</a:t>
            </a:r>
            <a:r>
              <a:rPr lang="fi-FI" sz="1200" dirty="0"/>
              <a:t>	</a:t>
            </a:r>
            <a:r>
              <a:rPr lang="fi-FI" sz="1200" dirty="0" smtClean="0"/>
              <a:t>/data/xcd/nexrad/\5/\4/\5_(\1:yyyy)(\1:mm)\1_\2\3.\4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70071" y="3053707"/>
            <a:ext cx="0" cy="44825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70071" y="4148289"/>
            <a:ext cx="0" cy="448251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90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LDM </a:t>
            </a:r>
            <a:r>
              <a:rPr lang="en-US" dirty="0" smtClean="0"/>
              <a:t>files data directly to disk</a:t>
            </a:r>
          </a:p>
          <a:p>
            <a:r>
              <a:rPr lang="en-US" dirty="0" smtClean="0"/>
              <a:t>A script running as a daemon watches for new data and </a:t>
            </a:r>
            <a:r>
              <a:rPr lang="en-US" dirty="0" smtClean="0"/>
              <a:t>files data into a daily *.XCD file as data comes </a:t>
            </a:r>
            <a:r>
              <a:rPr lang="en-US" dirty="0" smtClean="0"/>
              <a:t>in</a:t>
            </a:r>
            <a:endParaRPr lang="en-US" dirty="0" smtClean="0"/>
          </a:p>
          <a:p>
            <a:pPr lvl="1"/>
            <a:r>
              <a:rPr lang="en-US" dirty="0"/>
              <a:t>New -XCD: </a:t>
            </a:r>
            <a:endParaRPr lang="en-US" dirty="0" smtClean="0"/>
          </a:p>
          <a:p>
            <a:pPr lvl="2"/>
            <a:r>
              <a:rPr lang="en-US" dirty="0" smtClean="0"/>
              <a:t> A concatenation of the text from the LDM </a:t>
            </a:r>
            <a:r>
              <a:rPr lang="en-US" dirty="0" smtClean="0"/>
              <a:t>stream</a:t>
            </a:r>
            <a:endParaRPr lang="en-US" dirty="0" smtClean="0"/>
          </a:p>
          <a:p>
            <a:pPr lvl="2"/>
            <a:r>
              <a:rPr lang="en-US" dirty="0" smtClean="0"/>
              <a:t> No </a:t>
            </a:r>
            <a:r>
              <a:rPr lang="en-US" dirty="0"/>
              <a:t>stripping out of start of </a:t>
            </a:r>
            <a:r>
              <a:rPr lang="en-US" dirty="0" smtClean="0"/>
              <a:t>text, carriage returns, line feeds, end </a:t>
            </a:r>
            <a:r>
              <a:rPr lang="en-US" dirty="0"/>
              <a:t>of </a:t>
            </a:r>
            <a:r>
              <a:rPr lang="en-US" dirty="0" smtClean="0"/>
              <a:t>text</a:t>
            </a:r>
            <a:endParaRPr lang="en-US" dirty="0"/>
          </a:p>
          <a:p>
            <a:pPr lvl="1"/>
            <a:r>
              <a:rPr lang="en-US" dirty="0"/>
              <a:t>Current -XCD: </a:t>
            </a:r>
            <a:endParaRPr lang="en-US" dirty="0" smtClean="0"/>
          </a:p>
          <a:p>
            <a:pPr lvl="2"/>
            <a:r>
              <a:rPr lang="en-US" dirty="0" smtClean="0"/>
              <a:t>Starts </a:t>
            </a:r>
            <a:r>
              <a:rPr lang="en-US" dirty="0"/>
              <a:t>with the date of the file (in binary) and a total 80-byte  </a:t>
            </a:r>
            <a:r>
              <a:rPr lang="en-US" dirty="0" smtClean="0"/>
              <a:t>header   </a:t>
            </a:r>
            <a:endParaRPr lang="en-US" dirty="0" smtClean="0"/>
          </a:p>
          <a:p>
            <a:pPr lvl="2"/>
            <a:r>
              <a:rPr lang="en-US" dirty="0" smtClean="0"/>
              <a:t>Padding </a:t>
            </a:r>
            <a:r>
              <a:rPr lang="en-US" dirty="0"/>
              <a:t>(spaces) in the file - to make 80 character lines - carriage returns and line feeds have been stripped </a:t>
            </a:r>
            <a:r>
              <a:rPr lang="en-US" dirty="0" smtClean="0"/>
              <a:t>out  </a:t>
            </a:r>
            <a:endParaRPr lang="en-US" dirty="0" smtClean="0"/>
          </a:p>
          <a:p>
            <a:pPr lvl="2"/>
            <a:r>
              <a:rPr lang="en-US" dirty="0" smtClean="0"/>
              <a:t>Start </a:t>
            </a:r>
            <a:r>
              <a:rPr lang="en-US" dirty="0"/>
              <a:t>of text character 0x01 and end of text character 0x03 are </a:t>
            </a:r>
            <a:r>
              <a:rPr lang="en-US" dirty="0" smtClean="0"/>
              <a:t>included, </a:t>
            </a:r>
            <a:r>
              <a:rPr lang="en-US" dirty="0"/>
              <a:t>and also are 80-character </a:t>
            </a:r>
            <a:r>
              <a:rPr lang="en-US" dirty="0" smtClean="0"/>
              <a:t>padded</a:t>
            </a:r>
            <a:endParaRPr lang="en-US" dirty="0" smtClean="0"/>
          </a:p>
          <a:p>
            <a:r>
              <a:rPr lang="en-US" dirty="0" smtClean="0"/>
              <a:t>Script extracts metadata to put into SQLite </a:t>
            </a:r>
            <a:r>
              <a:rPr lang="en-US" dirty="0" smtClean="0"/>
              <a:t>DB</a:t>
            </a:r>
            <a:endParaRPr lang="en-US" dirty="0" smtClean="0"/>
          </a:p>
          <a:p>
            <a:r>
              <a:rPr lang="en-US" dirty="0" smtClean="0"/>
              <a:t>Text server accesses SQLite DB to find data and return information to </a:t>
            </a:r>
            <a:r>
              <a:rPr lang="en-US" dirty="0" smtClean="0"/>
              <a:t>server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0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processing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6889" y="1605597"/>
            <a:ext cx="3569429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text messages</a:t>
            </a:r>
          </a:p>
          <a:p>
            <a:pPr lvl="2"/>
            <a:r>
              <a:rPr lang="en-US" sz="800" dirty="0" smtClean="0"/>
              <a:t>IDS|DDPLUS 16144267  FLUS42 KFFC 261659 /</a:t>
            </a:r>
            <a:r>
              <a:rPr lang="en-US" sz="800" dirty="0" err="1" smtClean="0"/>
              <a:t>pHWOFFC</a:t>
            </a:r>
            <a:endParaRPr lang="en-US" sz="800" dirty="0" smtClean="0"/>
          </a:p>
          <a:p>
            <a:pPr lvl="2"/>
            <a:r>
              <a:rPr lang="en-US" sz="800" dirty="0" smtClean="0"/>
              <a:t>IDS|DDPLUS 16144301  SIAA01 KARS 261600 RRB</a:t>
            </a:r>
          </a:p>
          <a:p>
            <a:pPr lvl="2"/>
            <a:r>
              <a:rPr lang="en-US" sz="800" dirty="0" smtClean="0"/>
              <a:t>IDS|DDPLUS 16144298  SRBZ40 KWAL 261659</a:t>
            </a:r>
          </a:p>
          <a:p>
            <a:pPr lvl="2"/>
            <a:r>
              <a:rPr lang="en-US" sz="800" dirty="0" smtClean="0"/>
              <a:t>IDS|DDPLUS 16144426  SRUS55 KTWC 261659 /pRR2TWC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0071" y="2997776"/>
            <a:ext cx="330475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/data/</a:t>
            </a:r>
            <a:r>
              <a:rPr lang="en-US" sz="1200" dirty="0" err="1" smtClean="0"/>
              <a:t>xcd</a:t>
            </a:r>
            <a:r>
              <a:rPr lang="en-US" sz="1200" dirty="0" smtClean="0"/>
              <a:t>/</a:t>
            </a:r>
            <a:r>
              <a:rPr lang="en-US" sz="1200" dirty="0" err="1" smtClean="0"/>
              <a:t>incoming_text</a:t>
            </a:r>
            <a:r>
              <a:rPr lang="en-US" sz="1200" dirty="0" smtClean="0"/>
              <a:t>/</a:t>
            </a:r>
          </a:p>
          <a:p>
            <a:pPr lvl="1"/>
            <a:r>
              <a:rPr lang="en-US" sz="1200" dirty="0" smtClean="0"/>
              <a:t>FLUS42-KFFC.261659pHWOFFC.txt</a:t>
            </a:r>
          </a:p>
          <a:p>
            <a:pPr lvl="1"/>
            <a:r>
              <a:rPr lang="en-US" sz="1200" dirty="0" smtClean="0"/>
              <a:t>SIAA01-KARS.261600.txt</a:t>
            </a:r>
          </a:p>
          <a:p>
            <a:pPr lvl="1"/>
            <a:r>
              <a:rPr lang="en-US" sz="1200" dirty="0" smtClean="0"/>
              <a:t>SRBZ40-KWAL.261659.txt</a:t>
            </a:r>
          </a:p>
          <a:p>
            <a:pPr lvl="1"/>
            <a:r>
              <a:rPr lang="en-US" sz="1200" dirty="0" smtClean="0"/>
              <a:t>SRUS55-KTWC.261659pRR2TWC.txt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77415" y="1949268"/>
            <a:ext cx="1981842" cy="1420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49401" y="2062722"/>
            <a:ext cx="1981842" cy="1440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98014" y="2172832"/>
            <a:ext cx="2033229" cy="1509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8987" y="3072334"/>
            <a:ext cx="4302889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LDM directly files text message to disk</a:t>
            </a:r>
          </a:p>
          <a:p>
            <a:r>
              <a:rPr lang="en-US" sz="800" dirty="0" smtClean="0">
                <a:latin typeface="Courier"/>
                <a:cs typeface="Courier"/>
              </a:rPr>
              <a:t>…</a:t>
            </a:r>
          </a:p>
          <a:p>
            <a:r>
              <a:rPr lang="en-US" sz="800" dirty="0" smtClean="0">
                <a:latin typeface="Courier"/>
                <a:cs typeface="Courier"/>
              </a:rPr>
              <a:t>PPS|DDS|IDS	(^......) ([A-Z][A-Z][A-Z][A-Z]) (......)( |)(...|)( /|)(p......|)</a:t>
            </a:r>
          </a:p>
          <a:p>
            <a:r>
              <a:rPr lang="en-US" sz="800" dirty="0" smtClean="0">
                <a:latin typeface="Courier"/>
                <a:cs typeface="Courier"/>
              </a:rPr>
              <a:t>	FILE	-close	/data/</a:t>
            </a:r>
            <a:r>
              <a:rPr lang="en-US" sz="800" dirty="0" err="1" smtClean="0">
                <a:latin typeface="Courier"/>
                <a:cs typeface="Courier"/>
              </a:rPr>
              <a:t>xcd</a:t>
            </a:r>
            <a:r>
              <a:rPr lang="en-US" sz="800" dirty="0" smtClean="0">
                <a:latin typeface="Courier"/>
                <a:cs typeface="Courier"/>
              </a:rPr>
              <a:t>/</a:t>
            </a:r>
            <a:r>
              <a:rPr lang="en-US" sz="800" dirty="0" err="1" smtClean="0">
                <a:latin typeface="Courier"/>
                <a:cs typeface="Courier"/>
              </a:rPr>
              <a:t>incoming_text</a:t>
            </a:r>
            <a:r>
              <a:rPr lang="en-US" sz="800" dirty="0" smtClean="0">
                <a:latin typeface="Courier"/>
                <a:cs typeface="Courier"/>
              </a:rPr>
              <a:t>/\1-\2.\3\7.txt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4047" y="4283493"/>
            <a:ext cx="48552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Daemon </a:t>
            </a:r>
            <a:r>
              <a:rPr lang="en-US" dirty="0" err="1" smtClean="0"/>
              <a:t>xcdtextdir.sh</a:t>
            </a:r>
            <a:r>
              <a:rPr lang="en-US" dirty="0" smtClean="0"/>
              <a:t> moves temporary directory to processing directory</a:t>
            </a:r>
          </a:p>
          <a:p>
            <a:r>
              <a:rPr lang="en-US" dirty="0" smtClean="0"/>
              <a:t> </a:t>
            </a:r>
            <a:endParaRPr lang="en-US" sz="1000" dirty="0" smtClean="0">
              <a:latin typeface="Courier"/>
              <a:cs typeface="Courier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029290" y="3250658"/>
            <a:ext cx="1680286" cy="1278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33918" y="4345048"/>
            <a:ext cx="3304755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/data/</a:t>
            </a:r>
            <a:r>
              <a:rPr lang="en-US" sz="1000" dirty="0" err="1" smtClean="0"/>
              <a:t>xcd</a:t>
            </a:r>
            <a:r>
              <a:rPr lang="en-US" sz="1000" dirty="0" smtClean="0"/>
              <a:t>/</a:t>
            </a:r>
            <a:r>
              <a:rPr lang="en-US" sz="1000" dirty="0" err="1" smtClean="0"/>
              <a:t>incoming_text.process</a:t>
            </a:r>
            <a:r>
              <a:rPr lang="en-US" sz="1000" dirty="0" smtClean="0"/>
              <a:t>/2012117_180304</a:t>
            </a:r>
          </a:p>
          <a:p>
            <a:pPr lvl="1"/>
            <a:r>
              <a:rPr lang="en-US" sz="1200" dirty="0" smtClean="0"/>
              <a:t>FLUS42-KFFC.261659pHWOFFC.txt</a:t>
            </a:r>
          </a:p>
          <a:p>
            <a:pPr lvl="1"/>
            <a:r>
              <a:rPr lang="en-US" sz="1200" dirty="0" smtClean="0"/>
              <a:t>SIAA01-KARS.261600.txt</a:t>
            </a:r>
          </a:p>
          <a:p>
            <a:pPr lvl="1"/>
            <a:r>
              <a:rPr lang="en-US" sz="1200" dirty="0" smtClean="0"/>
              <a:t>SRBZ40-KWAL.261659.txt</a:t>
            </a:r>
          </a:p>
          <a:p>
            <a:pPr lvl="1"/>
            <a:r>
              <a:rPr lang="en-US" sz="1200" dirty="0" smtClean="0"/>
              <a:t>SRUS55-KTWC.261659pRR2TWC.txt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029290" y="4529180"/>
            <a:ext cx="4690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4047" y="5316589"/>
            <a:ext cx="4855243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Daemon </a:t>
            </a:r>
            <a:r>
              <a:rPr lang="en-US" dirty="0" err="1" smtClean="0"/>
              <a:t>xcdtextprocess.sh</a:t>
            </a:r>
            <a:r>
              <a:rPr lang="en-US" dirty="0" smtClean="0"/>
              <a:t> runs on all files in the temporary directory, extracts meta data to put in the SQL Lite database and moves the data to </a:t>
            </a:r>
            <a:r>
              <a:rPr lang="en-US" dirty="0" smtClean="0"/>
              <a:t>the </a:t>
            </a:r>
            <a:r>
              <a:rPr lang="en-US" dirty="0" smtClean="0"/>
              <a:t>final directory.</a:t>
            </a:r>
          </a:p>
          <a:p>
            <a:r>
              <a:rPr lang="en-US" dirty="0" smtClean="0"/>
              <a:t> </a:t>
            </a:r>
            <a:endParaRPr lang="en-US" sz="1000" dirty="0" smtClean="0">
              <a:latin typeface="Courier"/>
              <a:cs typeface="Courier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029290" y="5145267"/>
            <a:ext cx="404628" cy="426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433918" y="5541767"/>
            <a:ext cx="3304755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/data/</a:t>
            </a:r>
            <a:r>
              <a:rPr lang="en-US" sz="800" dirty="0" err="1" smtClean="0"/>
              <a:t>xcd</a:t>
            </a:r>
            <a:r>
              <a:rPr lang="en-US" sz="800" dirty="0" smtClean="0"/>
              <a:t>/</a:t>
            </a:r>
            <a:r>
              <a:rPr lang="en-US" sz="800" dirty="0" err="1" smtClean="0"/>
              <a:t>textdatabase</a:t>
            </a:r>
            <a:r>
              <a:rPr lang="en-US" sz="800" dirty="0" smtClean="0"/>
              <a:t>/2012117/</a:t>
            </a:r>
            <a:r>
              <a:rPr lang="fr-FR" sz="800" dirty="0" smtClean="0"/>
              <a:t>2012117.sqlite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45022" y="5990941"/>
            <a:ext cx="330475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/data/</a:t>
            </a:r>
            <a:r>
              <a:rPr lang="en-US" sz="1200" dirty="0" err="1" smtClean="0"/>
              <a:t>xcd</a:t>
            </a:r>
            <a:r>
              <a:rPr lang="en-US" sz="1200" dirty="0" smtClean="0"/>
              <a:t>/text/NT2012117.XCD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029290" y="5649489"/>
            <a:ext cx="404628" cy="216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3"/>
          </p:cNvCxnSpPr>
          <p:nvPr/>
        </p:nvCxnSpPr>
        <p:spPr>
          <a:xfrm flipV="1">
            <a:off x="4411876" y="2943600"/>
            <a:ext cx="308318" cy="559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029290" y="5865508"/>
            <a:ext cx="404628" cy="263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98014" y="2325232"/>
            <a:ext cx="2033229" cy="1509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3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the *.XCD file created by the text </a:t>
            </a:r>
            <a:r>
              <a:rPr lang="en-US" dirty="0" smtClean="0"/>
              <a:t>filer  </a:t>
            </a:r>
            <a:endParaRPr lang="en-US" dirty="0" smtClean="0"/>
          </a:p>
          <a:p>
            <a:r>
              <a:rPr lang="en-US" dirty="0" smtClean="0"/>
              <a:t>No MD files created (current plan)</a:t>
            </a:r>
          </a:p>
          <a:p>
            <a:r>
              <a:rPr lang="en-US" dirty="0" smtClean="0"/>
              <a:t>PTLIST </a:t>
            </a:r>
            <a:r>
              <a:rPr lang="en-US" dirty="0" smtClean="0"/>
              <a:t>and PTDISP </a:t>
            </a:r>
            <a:r>
              <a:rPr lang="en-US" dirty="0" smtClean="0"/>
              <a:t>serves from *.XCD file</a:t>
            </a:r>
            <a:endParaRPr lang="en-US" dirty="0" smtClean="0"/>
          </a:p>
          <a:p>
            <a:r>
              <a:rPr lang="en-US" dirty="0" smtClean="0"/>
              <a:t>PTCOPY </a:t>
            </a:r>
            <a:r>
              <a:rPr lang="en-US" dirty="0" smtClean="0"/>
              <a:t>serves from *.XCD file</a:t>
            </a:r>
            <a:endParaRPr lang="en-US" dirty="0" smtClean="0"/>
          </a:p>
          <a:p>
            <a:r>
              <a:rPr lang="en-US" dirty="0" smtClean="0"/>
              <a:t>Daily Station Database </a:t>
            </a:r>
          </a:p>
          <a:p>
            <a:r>
              <a:rPr lang="en-US" dirty="0" smtClean="0"/>
              <a:t>Station Database is retained for archived </a:t>
            </a:r>
            <a:r>
              <a:rPr lang="en-US" dirty="0" smtClean="0"/>
              <a:t>data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960684" y="3140043"/>
            <a:ext cx="948735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SAODEC</a:t>
            </a:r>
          </a:p>
          <a:p>
            <a:pPr algn="ctr"/>
            <a:r>
              <a:rPr lang="en-US" sz="1000" dirty="0" smtClean="0"/>
              <a:t>RABDEC</a:t>
            </a:r>
          </a:p>
          <a:p>
            <a:pPr algn="ctr"/>
            <a:r>
              <a:rPr lang="en-US" sz="1000" dirty="0" smtClean="0"/>
              <a:t>SYNDEC</a:t>
            </a:r>
          </a:p>
          <a:p>
            <a:pPr algn="ctr"/>
            <a:r>
              <a:rPr lang="en-US" sz="1000" dirty="0" smtClean="0"/>
              <a:t>SHPDEC</a:t>
            </a:r>
          </a:p>
          <a:p>
            <a:pPr algn="ctr"/>
            <a:r>
              <a:rPr lang="en-US" sz="1000" dirty="0" smtClean="0"/>
              <a:t>GFSMOS</a:t>
            </a:r>
          </a:p>
          <a:p>
            <a:pPr algn="ctr"/>
            <a:r>
              <a:rPr lang="en-US" sz="1000" dirty="0" smtClean="0"/>
              <a:t>PIRDEC</a:t>
            </a:r>
          </a:p>
          <a:p>
            <a:pPr algn="ctr"/>
            <a:r>
              <a:rPr lang="en-US" sz="1000" dirty="0" smtClean="0"/>
              <a:t>TERDEC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MD data</a:t>
            </a:r>
            <a:br>
              <a:rPr lang="en-US" sz="4000" dirty="0" smtClean="0"/>
            </a:br>
            <a:r>
              <a:rPr lang="en-US" sz="4000" dirty="0" smtClean="0"/>
              <a:t>ADDE serving (PTLIST &amp; PTDISP)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636525" y="1829782"/>
            <a:ext cx="2006198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ADDE request</a:t>
            </a:r>
          </a:p>
          <a:p>
            <a:r>
              <a:rPr lang="en-US" dirty="0" smtClean="0"/>
              <a:t> </a:t>
            </a:r>
            <a:endParaRPr lang="en-US" sz="1000" dirty="0" smtClean="0">
              <a:latin typeface="Courier"/>
              <a:cs typeface="Courier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8883" y="4827160"/>
            <a:ext cx="3304755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/data/</a:t>
            </a:r>
            <a:r>
              <a:rPr lang="en-US" sz="800" dirty="0" err="1" smtClean="0"/>
              <a:t>xcd</a:t>
            </a:r>
            <a:r>
              <a:rPr lang="en-US" sz="800" dirty="0" smtClean="0"/>
              <a:t>/</a:t>
            </a:r>
            <a:r>
              <a:rPr lang="en-US" sz="800" dirty="0" err="1" smtClean="0"/>
              <a:t>textdatabase</a:t>
            </a:r>
            <a:r>
              <a:rPr lang="en-US" sz="800" dirty="0" smtClean="0"/>
              <a:t>/2012117/</a:t>
            </a:r>
            <a:r>
              <a:rPr lang="fr-FR" sz="800" dirty="0" smtClean="0"/>
              <a:t>2012117.sqlite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73913" y="5631250"/>
            <a:ext cx="330475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/data/</a:t>
            </a:r>
            <a:r>
              <a:rPr lang="en-US" sz="1200" dirty="0" err="1" smtClean="0"/>
              <a:t>xcd</a:t>
            </a:r>
            <a:r>
              <a:rPr lang="en-US" sz="1200" dirty="0" smtClean="0"/>
              <a:t>/text/NT2012117.XCD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75520" y="2476113"/>
            <a:ext cx="1871927" cy="907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77629" y="3384038"/>
            <a:ext cx="21508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NewPointServer</a:t>
            </a:r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42723" y="4030369"/>
            <a:ext cx="1035064" cy="796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42723" y="5042604"/>
            <a:ext cx="1394768" cy="588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397195" y="4030369"/>
            <a:ext cx="563489" cy="1600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75569" y="1777778"/>
            <a:ext cx="2006198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Returns decoded data</a:t>
            </a:r>
          </a:p>
          <a:p>
            <a:r>
              <a:rPr lang="en-US" dirty="0" smtClean="0"/>
              <a:t> </a:t>
            </a:r>
            <a:endParaRPr lang="en-US" sz="1000" dirty="0" smtClean="0">
              <a:latin typeface="Courier"/>
              <a:cs typeface="Courier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960685" y="2429489"/>
            <a:ext cx="1417983" cy="954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8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4" grpId="0" animBg="1"/>
      <p:bldP spid="45" grpId="0" animBg="1"/>
      <p:bldP spid="2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960684" y="3140043"/>
            <a:ext cx="94873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SAODEC</a:t>
            </a:r>
          </a:p>
          <a:p>
            <a:pPr algn="ctr"/>
            <a:r>
              <a:rPr lang="en-US" sz="1000" dirty="0" smtClean="0"/>
              <a:t>RABDEC</a:t>
            </a:r>
          </a:p>
          <a:p>
            <a:pPr algn="ctr"/>
            <a:r>
              <a:rPr lang="en-US" sz="1000" dirty="0" smtClean="0"/>
              <a:t>SYNDEC</a:t>
            </a:r>
          </a:p>
          <a:p>
            <a:pPr algn="ctr"/>
            <a:r>
              <a:rPr lang="en-US" sz="1000" dirty="0" smtClean="0"/>
              <a:t>SHPDEC</a:t>
            </a:r>
          </a:p>
          <a:p>
            <a:pPr algn="ctr"/>
            <a:r>
              <a:rPr lang="en-US" sz="1000" dirty="0" smtClean="0"/>
              <a:t>GFSMOS</a:t>
            </a:r>
          </a:p>
          <a:p>
            <a:pPr algn="ctr"/>
            <a:r>
              <a:rPr lang="en-US" sz="1000" dirty="0" smtClean="0"/>
              <a:t>PIRDEC</a:t>
            </a:r>
          </a:p>
          <a:p>
            <a:pPr algn="ctr"/>
            <a:r>
              <a:rPr lang="en-US" sz="1000" dirty="0" smtClean="0"/>
              <a:t>TERDEC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 smtClean="0"/>
              <a:t>SCHEMAS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MD data</a:t>
            </a:r>
            <a:br>
              <a:rPr lang="en-US" dirty="0" smtClean="0"/>
            </a:br>
            <a:r>
              <a:rPr lang="en-US" dirty="0" smtClean="0"/>
              <a:t>ADDE serving (PTCOPY)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36525" y="1829782"/>
            <a:ext cx="2006198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ADDE request</a:t>
            </a:r>
          </a:p>
          <a:p>
            <a:r>
              <a:rPr lang="en-US" dirty="0" smtClean="0"/>
              <a:t> </a:t>
            </a:r>
            <a:endParaRPr lang="en-US" sz="1000" dirty="0" smtClean="0">
              <a:latin typeface="Courier"/>
              <a:cs typeface="Courier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8883" y="4827160"/>
            <a:ext cx="3304755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/data/</a:t>
            </a:r>
            <a:r>
              <a:rPr lang="en-US" sz="800" dirty="0" err="1" smtClean="0"/>
              <a:t>xcd</a:t>
            </a:r>
            <a:r>
              <a:rPr lang="en-US" sz="800" dirty="0" smtClean="0"/>
              <a:t>/</a:t>
            </a:r>
            <a:r>
              <a:rPr lang="en-US" sz="800" dirty="0" err="1" smtClean="0"/>
              <a:t>textdatabase</a:t>
            </a:r>
            <a:r>
              <a:rPr lang="en-US" sz="800" dirty="0" smtClean="0"/>
              <a:t>/2012117/</a:t>
            </a:r>
            <a:r>
              <a:rPr lang="fr-FR" sz="800" dirty="0" smtClean="0"/>
              <a:t>2012117.sqlite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73913" y="5631250"/>
            <a:ext cx="330475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/data/</a:t>
            </a:r>
            <a:r>
              <a:rPr lang="en-US" sz="1200" dirty="0" err="1" smtClean="0"/>
              <a:t>xcd</a:t>
            </a:r>
            <a:r>
              <a:rPr lang="en-US" sz="1200" dirty="0" smtClean="0"/>
              <a:t>/text/NT2012117.XCD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75520" y="2476113"/>
            <a:ext cx="1871927" cy="907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77629" y="3384038"/>
            <a:ext cx="21508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NewMDFileServer</a:t>
            </a:r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42723" y="4030369"/>
            <a:ext cx="1035064" cy="796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42723" y="5042604"/>
            <a:ext cx="1394768" cy="588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397195" y="4030369"/>
            <a:ext cx="563489" cy="1600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75569" y="1783158"/>
            <a:ext cx="2006198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Returns MD file structure</a:t>
            </a:r>
          </a:p>
          <a:p>
            <a:r>
              <a:rPr lang="en-US" dirty="0" smtClean="0"/>
              <a:t> </a:t>
            </a:r>
            <a:endParaRPr lang="en-US" sz="1000" dirty="0" smtClean="0">
              <a:latin typeface="Courier"/>
              <a:cs typeface="Courier"/>
            </a:endParaRPr>
          </a:p>
        </p:txBody>
      </p:sp>
      <p:cxnSp>
        <p:nvCxnSpPr>
          <p:cNvPr id="38" name="Straight Arrow Connector 37"/>
          <p:cNvCxnSpPr>
            <a:endCxn id="35" idx="2"/>
          </p:cNvCxnSpPr>
          <p:nvPr/>
        </p:nvCxnSpPr>
        <p:spPr>
          <a:xfrm flipV="1">
            <a:off x="4960685" y="2706488"/>
            <a:ext cx="1417983" cy="677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62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Kevin Baggett, Kevin </a:t>
            </a:r>
            <a:r>
              <a:rPr lang="en-US" dirty="0" err="1" smtClean="0"/>
              <a:t>Hallock</a:t>
            </a:r>
            <a:r>
              <a:rPr lang="en-US" dirty="0" smtClean="0"/>
              <a:t>, Dave Parker, </a:t>
            </a:r>
            <a:r>
              <a:rPr lang="en-US" dirty="0" err="1" smtClean="0"/>
              <a:t>Roseann</a:t>
            </a:r>
            <a:r>
              <a:rPr lang="en-US" dirty="0" smtClean="0"/>
              <a:t> Spangler, Becky Schaffer, Jerrold Robaidek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6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BUFR </a:t>
            </a:r>
            <a:br>
              <a:rPr lang="en-US" dirty="0" smtClean="0"/>
            </a:br>
            <a:r>
              <a:rPr lang="en-US" dirty="0" smtClean="0"/>
              <a:t>(Binary Universal </a:t>
            </a:r>
            <a:r>
              <a:rPr lang="en-US" dirty="0" err="1" smtClean="0"/>
              <a:t>FoRmat</a:t>
            </a:r>
            <a:r>
              <a:rPr lang="en-US" dirty="0" smtClean="0"/>
              <a:t>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Filed directly </a:t>
            </a:r>
            <a:r>
              <a:rPr lang="en-US" dirty="0" smtClean="0"/>
              <a:t>using LDM</a:t>
            </a:r>
            <a:endParaRPr lang="en-US" dirty="0" smtClean="0"/>
          </a:p>
          <a:p>
            <a:r>
              <a:rPr lang="en-US" dirty="0" smtClean="0"/>
              <a:t>No operational server exists, only a prototype </a:t>
            </a:r>
            <a:r>
              <a:rPr lang="en-US" dirty="0" smtClean="0"/>
              <a:t>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4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LDM </a:t>
            </a:r>
            <a:r>
              <a:rPr lang="en-US" dirty="0" err="1" smtClean="0"/>
              <a:t>pqact.cfg</a:t>
            </a:r>
            <a:r>
              <a:rPr lang="en-US" dirty="0" smtClean="0"/>
              <a:t> configuration assistant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user to select Models, stations, </a:t>
            </a:r>
            <a:r>
              <a:rPr lang="en-US" dirty="0" smtClean="0"/>
              <a:t>parameters,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Web </a:t>
            </a:r>
            <a:r>
              <a:rPr lang="en-US" dirty="0" smtClean="0"/>
              <a:t>interface</a:t>
            </a:r>
            <a:endParaRPr lang="en-US" dirty="0" smtClean="0"/>
          </a:p>
          <a:p>
            <a:r>
              <a:rPr lang="en-US" dirty="0" smtClean="0"/>
              <a:t>Cut and paste to </a:t>
            </a:r>
            <a:r>
              <a:rPr lang="en-US" dirty="0" err="1" smtClean="0"/>
              <a:t>pqact.cfg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1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pqact</a:t>
            </a:r>
            <a:r>
              <a:rPr lang="en-US" dirty="0" smtClean="0"/>
              <a:t> assistant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30" y="1408176"/>
            <a:ext cx="645946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2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pqact</a:t>
            </a:r>
            <a:r>
              <a:rPr lang="en-US" dirty="0" smtClean="0"/>
              <a:t> assistant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05" y="1408176"/>
            <a:ext cx="6619591" cy="54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9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pqact</a:t>
            </a:r>
            <a:r>
              <a:rPr lang="en-US" dirty="0"/>
              <a:t> assistant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65" y="1309754"/>
            <a:ext cx="13490643" cy="57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6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pqact</a:t>
            </a:r>
            <a:r>
              <a:rPr lang="en-US" dirty="0"/>
              <a:t> assistant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" y="1479409"/>
            <a:ext cx="12898843" cy="55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0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sites have local </a:t>
            </a:r>
            <a:r>
              <a:rPr lang="en-US" dirty="0" smtClean="0"/>
              <a:t>feeds</a:t>
            </a:r>
            <a:endParaRPr lang="en-US" dirty="0" smtClean="0"/>
          </a:p>
          <a:p>
            <a:r>
              <a:rPr lang="en-US" dirty="0" smtClean="0"/>
              <a:t>We will be contacting those sites in the future for test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5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 with a filename </a:t>
            </a:r>
            <a:r>
              <a:rPr lang="en-US" dirty="0" smtClean="0"/>
              <a:t>argument</a:t>
            </a:r>
            <a:endParaRPr lang="en-US" dirty="0" smtClean="0"/>
          </a:p>
          <a:p>
            <a:r>
              <a:rPr lang="en-US" dirty="0" smtClean="0"/>
              <a:t>Script automatically determines data type (e.g. text, </a:t>
            </a:r>
            <a:r>
              <a:rPr lang="en-US" dirty="0" smtClean="0"/>
              <a:t>GRIB)</a:t>
            </a:r>
            <a:endParaRPr lang="en-US" dirty="0" smtClean="0"/>
          </a:p>
          <a:p>
            <a:r>
              <a:rPr lang="en-US" dirty="0" smtClean="0"/>
              <a:t>Files data appropriately and updates SQLite </a:t>
            </a:r>
            <a:r>
              <a:rPr lang="en-US" dirty="0" smtClean="0"/>
              <a:t>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3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pic>
        <p:nvPicPr>
          <p:cNvPr id="7" name="Picture 6" descr="Screen shot 2012-05-03 at 1.4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66" y="2107493"/>
            <a:ext cx="9144000" cy="37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6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(TEXT)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lists (no parameters)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WXTLIST  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Current XCD</a:t>
            </a:r>
            <a:r>
              <a:rPr lang="en-US" sz="1200" dirty="0">
                <a:solidFill>
                  <a:srgbClr val="475A8D"/>
                </a:solidFill>
              </a:rPr>
              <a:t>:  </a:t>
            </a:r>
            <a:r>
              <a:rPr lang="en-US" sz="1200" dirty="0">
                <a:solidFill>
                  <a:srgbClr val="000000"/>
                </a:solidFill>
              </a:rPr>
              <a:t>fastest=</a:t>
            </a:r>
            <a:r>
              <a:rPr lang="en-US" sz="1200" dirty="0">
                <a:solidFill>
                  <a:srgbClr val="475A8D"/>
                </a:solidFill>
              </a:rPr>
              <a:t>.158 s  </a:t>
            </a:r>
            <a:r>
              <a:rPr lang="en-US" sz="1200" dirty="0">
                <a:solidFill>
                  <a:srgbClr val="000000"/>
                </a:solidFill>
              </a:rPr>
              <a:t> slowest=</a:t>
            </a:r>
            <a:r>
              <a:rPr lang="en-US" sz="1200" dirty="0">
                <a:solidFill>
                  <a:srgbClr val="475A8D"/>
                </a:solidFill>
              </a:rPr>
              <a:t>1.584 s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New XCD :   fastest=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1.544 s</a:t>
            </a:r>
            <a:r>
              <a:rPr lang="en-US" sz="1200" dirty="0">
                <a:solidFill>
                  <a:schemeClr val="accent6"/>
                </a:solidFill>
              </a:rPr>
              <a:t>  </a:t>
            </a:r>
            <a:r>
              <a:rPr lang="en-US" sz="1200" dirty="0">
                <a:solidFill>
                  <a:srgbClr val="000000"/>
                </a:solidFill>
              </a:rPr>
              <a:t>slowest=</a:t>
            </a:r>
            <a:r>
              <a:rPr lang="en-US" sz="1200" dirty="0">
                <a:solidFill>
                  <a:srgbClr val="246172"/>
                </a:solidFill>
              </a:rPr>
              <a:t>2.453 s</a:t>
            </a:r>
          </a:p>
          <a:p>
            <a:r>
              <a:rPr lang="en-US" dirty="0" smtClean="0"/>
              <a:t>TEXT </a:t>
            </a:r>
            <a:r>
              <a:rPr lang="en-US" dirty="0" smtClean="0"/>
              <a:t>lists</a:t>
            </a:r>
          </a:p>
          <a:p>
            <a:pPr lvl="1"/>
            <a:r>
              <a:rPr lang="en-US" sz="1600" dirty="0" smtClean="0"/>
              <a:t>WXTLIST  WMO=SA</a:t>
            </a:r>
          </a:p>
          <a:p>
            <a:pPr lvl="2"/>
            <a:r>
              <a:rPr lang="en-US" sz="1200" dirty="0"/>
              <a:t>Current XCD </a:t>
            </a:r>
            <a:r>
              <a:rPr lang="en-US" sz="1200" b="1" dirty="0"/>
              <a:t>:  </a:t>
            </a:r>
            <a:r>
              <a:rPr lang="en-US" sz="1200" dirty="0"/>
              <a:t>fastest=</a:t>
            </a:r>
            <a:r>
              <a:rPr lang="en-US" sz="1200" dirty="0">
                <a:solidFill>
                  <a:srgbClr val="246172"/>
                </a:solidFill>
              </a:rPr>
              <a:t>.024 s  </a:t>
            </a:r>
            <a:r>
              <a:rPr lang="en-US" sz="1200" dirty="0">
                <a:solidFill>
                  <a:srgbClr val="000000"/>
                </a:solidFill>
              </a:rPr>
              <a:t>slowest=</a:t>
            </a:r>
            <a:r>
              <a:rPr lang="en-US" sz="1200" dirty="0">
                <a:solidFill>
                  <a:srgbClr val="246172"/>
                </a:solidFill>
              </a:rPr>
              <a:t>.556 s</a:t>
            </a:r>
          </a:p>
          <a:p>
            <a:pPr lvl="2"/>
            <a:r>
              <a:rPr lang="en-US" sz="1200" dirty="0" smtClean="0"/>
              <a:t>New </a:t>
            </a:r>
            <a:r>
              <a:rPr lang="en-US" sz="1200" dirty="0" smtClean="0"/>
              <a:t>XCD :  fastest=</a:t>
            </a:r>
            <a:r>
              <a:rPr lang="en-US" sz="1200" b="1" dirty="0" smtClean="0">
                <a:solidFill>
                  <a:srgbClr val="475A8D"/>
                </a:solidFill>
              </a:rPr>
              <a:t>.</a:t>
            </a:r>
            <a:r>
              <a:rPr lang="en-US" sz="1200" dirty="0" smtClean="0">
                <a:solidFill>
                  <a:srgbClr val="475A8D"/>
                </a:solidFill>
              </a:rPr>
              <a:t>026 s  </a:t>
            </a:r>
            <a:r>
              <a:rPr lang="en-US" sz="1200" dirty="0" smtClean="0"/>
              <a:t>slowest=</a:t>
            </a:r>
            <a:r>
              <a:rPr lang="en-US" sz="1200" dirty="0" smtClean="0">
                <a:solidFill>
                  <a:srgbClr val="475A8D"/>
                </a:solidFill>
              </a:rPr>
              <a:t>.</a:t>
            </a:r>
            <a:r>
              <a:rPr lang="en-US" sz="1200" dirty="0" smtClean="0">
                <a:solidFill>
                  <a:srgbClr val="475A8D"/>
                </a:solidFill>
              </a:rPr>
              <a:t>612 s</a:t>
            </a:r>
            <a:r>
              <a:rPr lang="en-US" sz="1200" b="1" dirty="0" smtClean="0">
                <a:solidFill>
                  <a:srgbClr val="475A8D"/>
                </a:solidFill>
              </a:rPr>
              <a:t>  </a:t>
            </a:r>
            <a:endParaRPr lang="en-US" sz="1200" b="1" dirty="0" smtClean="0">
              <a:solidFill>
                <a:srgbClr val="475A8D"/>
              </a:solidFill>
            </a:endParaRPr>
          </a:p>
          <a:p>
            <a:pPr lvl="2"/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McIDAS XCD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52699" y="1752600"/>
            <a:ext cx="5203776" cy="3124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McIDAS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X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onventional Data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ecoder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57200" y="4648200"/>
            <a:ext cx="77893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latin typeface="Calibri" charset="0"/>
              </a:rPr>
              <a:t>McIDAS</a:t>
            </a:r>
            <a:r>
              <a:rPr lang="en-US" sz="1800" dirty="0">
                <a:latin typeface="Calibri" charset="0"/>
              </a:rPr>
              <a:t>-</a:t>
            </a:r>
            <a:r>
              <a:rPr lang="en-US" sz="1800" dirty="0" smtClean="0">
                <a:latin typeface="Calibri" charset="0"/>
              </a:rPr>
              <a:t>XCD files</a:t>
            </a:r>
            <a:r>
              <a:rPr lang="en-US" sz="1800" dirty="0">
                <a:latin typeface="Calibri" charset="0"/>
              </a:rPr>
              <a:t>, decodes and indexes the </a:t>
            </a:r>
            <a:r>
              <a:rPr lang="en-US" sz="1800" dirty="0" smtClean="0">
                <a:latin typeface="Calibri" charset="0"/>
              </a:rPr>
              <a:t>NOAAPORT </a:t>
            </a:r>
            <a:r>
              <a:rPr lang="en-US" sz="1800" dirty="0">
                <a:latin typeface="Calibri" charset="0"/>
              </a:rPr>
              <a:t>d</a:t>
            </a:r>
            <a:r>
              <a:rPr lang="en-US" sz="1800" dirty="0" smtClean="0">
                <a:latin typeface="Calibri" charset="0"/>
              </a:rPr>
              <a:t>ata </a:t>
            </a:r>
            <a:r>
              <a:rPr lang="en-US" sz="1800" dirty="0">
                <a:latin typeface="Calibri" charset="0"/>
              </a:rPr>
              <a:t>stream into formats </a:t>
            </a:r>
          </a:p>
          <a:p>
            <a:pPr eaLnBrk="1" hangingPunct="1"/>
            <a:r>
              <a:rPr lang="en-US" sz="1800" dirty="0">
                <a:latin typeface="Calibri" charset="0"/>
              </a:rPr>
              <a:t>that can be served by </a:t>
            </a:r>
            <a:r>
              <a:rPr lang="en-US" sz="1800" dirty="0" err="1">
                <a:latin typeface="Calibri" charset="0"/>
              </a:rPr>
              <a:t>McIDAS</a:t>
            </a:r>
            <a:r>
              <a:rPr lang="en-US" sz="1800" dirty="0">
                <a:latin typeface="Calibri" charset="0"/>
              </a:rPr>
              <a:t>-X ADDE </a:t>
            </a:r>
            <a:r>
              <a:rPr lang="en-US" sz="1800" dirty="0" smtClean="0">
                <a:latin typeface="Calibri" charset="0"/>
              </a:rPr>
              <a:t>servers.</a:t>
            </a:r>
            <a:endParaRPr lang="en-US" sz="1800" dirty="0">
              <a:latin typeface="Calibri" charset="0"/>
            </a:endParaRPr>
          </a:p>
          <a:p>
            <a:pPr eaLnBrk="1" hangingPunct="1"/>
            <a:endParaRPr lang="en-US" sz="1800" dirty="0">
              <a:latin typeface="Calibri" charset="0"/>
            </a:endParaRPr>
          </a:p>
          <a:p>
            <a:pPr eaLnBrk="1" hangingPunct="1"/>
            <a:r>
              <a:rPr lang="en-US" sz="1800" dirty="0">
                <a:latin typeface="Calibri" charset="0"/>
              </a:rPr>
              <a:t>Output formats include </a:t>
            </a:r>
            <a:r>
              <a:rPr lang="en-US" sz="1800" dirty="0" err="1">
                <a:latin typeface="Calibri" charset="0"/>
              </a:rPr>
              <a:t>McIDAS</a:t>
            </a:r>
            <a:r>
              <a:rPr lang="en-US" sz="1800" dirty="0">
                <a:latin typeface="Calibri" charset="0"/>
              </a:rPr>
              <a:t> MD files, Text  files, GRID files, grib1 and</a:t>
            </a:r>
          </a:p>
          <a:p>
            <a:pPr eaLnBrk="1" hangingPunct="1"/>
            <a:r>
              <a:rPr lang="en-US" sz="1800" dirty="0">
                <a:latin typeface="Calibri" charset="0"/>
              </a:rPr>
              <a:t> grib2 files, </a:t>
            </a:r>
            <a:r>
              <a:rPr lang="en-US" sz="1800" dirty="0" smtClean="0">
                <a:latin typeface="Calibri" charset="0"/>
              </a:rPr>
              <a:t>NEXRAD files</a:t>
            </a:r>
            <a:r>
              <a:rPr lang="en-US" sz="1800" dirty="0">
                <a:latin typeface="Calibri" charset="0"/>
              </a:rPr>
              <a:t>, and </a:t>
            </a:r>
            <a:r>
              <a:rPr lang="en-US" sz="1800" dirty="0" smtClean="0">
                <a:latin typeface="Calibri" charset="0"/>
              </a:rPr>
              <a:t>BUFR </a:t>
            </a:r>
            <a:r>
              <a:rPr lang="en-US" sz="1800" dirty="0">
                <a:latin typeface="Calibri" charset="0"/>
              </a:rPr>
              <a:t>files. </a:t>
            </a:r>
          </a:p>
        </p:txBody>
      </p:sp>
    </p:spTree>
    <p:extLst>
      <p:ext uri="{BB962C8B-B14F-4D97-AF65-F5344CB8AC3E}">
        <p14:creationId xmlns:p14="http://schemas.microsoft.com/office/powerpoint/2010/main" val="372236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 (SFCRPT)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SFCRPT</a:t>
            </a:r>
            <a:endParaRPr lang="en-US" dirty="0" smtClean="0"/>
          </a:p>
          <a:p>
            <a:pPr lvl="1"/>
            <a:r>
              <a:rPr lang="en-US" sz="1600" dirty="0" smtClean="0">
                <a:latin typeface="Courier"/>
                <a:cs typeface="Courier"/>
              </a:rPr>
              <a:t>SFCRPT  </a:t>
            </a:r>
            <a:r>
              <a:rPr lang="en-US" sz="1600" dirty="0">
                <a:latin typeface="Courier"/>
                <a:cs typeface="Courier"/>
              </a:rPr>
              <a:t>KGRB 9</a:t>
            </a:r>
            <a:endParaRPr lang="en-US" sz="1600" dirty="0" smtClean="0">
              <a:latin typeface="Courier"/>
              <a:cs typeface="Courier"/>
            </a:endParaRPr>
          </a:p>
          <a:p>
            <a:pPr lvl="2"/>
            <a:r>
              <a:rPr lang="en-US" sz="1200" dirty="0"/>
              <a:t>Current XCD </a:t>
            </a:r>
            <a:r>
              <a:rPr lang="en-US" sz="1200" b="1" dirty="0"/>
              <a:t>:  </a:t>
            </a:r>
            <a:r>
              <a:rPr lang="en-US" sz="1200" dirty="0">
                <a:solidFill>
                  <a:srgbClr val="246172"/>
                </a:solidFill>
              </a:rPr>
              <a:t>~.040s</a:t>
            </a:r>
          </a:p>
          <a:p>
            <a:pPr lvl="2"/>
            <a:r>
              <a:rPr lang="en-US" sz="1200" dirty="0" smtClean="0"/>
              <a:t>New </a:t>
            </a:r>
            <a:r>
              <a:rPr lang="en-US" sz="1200" dirty="0" smtClean="0"/>
              <a:t>XCD </a:t>
            </a:r>
            <a:r>
              <a:rPr lang="en-US" sz="1200" dirty="0" smtClean="0"/>
              <a:t>:     ~</a:t>
            </a:r>
            <a:r>
              <a:rPr lang="en-US" sz="1200" dirty="0" smtClean="0">
                <a:solidFill>
                  <a:srgbClr val="475A8D"/>
                </a:solidFill>
              </a:rPr>
              <a:t>.640 s</a:t>
            </a:r>
            <a:r>
              <a:rPr lang="en-US" sz="1200" b="1" dirty="0" smtClean="0">
                <a:solidFill>
                  <a:srgbClr val="475A8D"/>
                </a:solidFill>
              </a:rPr>
              <a:t>  </a:t>
            </a:r>
            <a:endParaRPr lang="en-US" sz="1200" b="1" dirty="0" smtClean="0">
              <a:solidFill>
                <a:srgbClr val="475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2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 (GRID)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GRID lists</a:t>
            </a:r>
          </a:p>
          <a:p>
            <a:pPr lvl="1"/>
            <a:r>
              <a:rPr lang="en-US" sz="1600" dirty="0"/>
              <a:t>RTGRIB2/GFS-USLC2  DAY=2012124 TIME=6:00 PAR=U NUM=</a:t>
            </a:r>
            <a:r>
              <a:rPr lang="en-US" sz="1600" dirty="0" smtClean="0"/>
              <a:t>10</a:t>
            </a:r>
          </a:p>
          <a:p>
            <a:pPr lvl="2"/>
            <a:r>
              <a:rPr lang="en-US" sz="1200" dirty="0"/>
              <a:t>Current XCD </a:t>
            </a:r>
            <a:r>
              <a:rPr lang="en-US" sz="1200" b="1" dirty="0"/>
              <a:t>:  </a:t>
            </a:r>
            <a:r>
              <a:rPr lang="en-US" sz="1200" dirty="0">
                <a:solidFill>
                  <a:srgbClr val="246172"/>
                </a:solidFill>
              </a:rPr>
              <a:t>.064 s</a:t>
            </a:r>
          </a:p>
          <a:p>
            <a:pPr lvl="2"/>
            <a:r>
              <a:rPr lang="en-US" sz="1200" dirty="0" smtClean="0"/>
              <a:t>New </a:t>
            </a:r>
            <a:r>
              <a:rPr lang="en-US" sz="1200" dirty="0" smtClean="0"/>
              <a:t>XCD :  </a:t>
            </a:r>
            <a:r>
              <a:rPr lang="en-US" sz="1200" b="1" dirty="0" smtClean="0">
                <a:solidFill>
                  <a:srgbClr val="246172"/>
                </a:solidFill>
              </a:rPr>
              <a:t>.</a:t>
            </a:r>
            <a:r>
              <a:rPr lang="en-US" sz="1200" dirty="0" smtClean="0">
                <a:solidFill>
                  <a:srgbClr val="246172"/>
                </a:solidFill>
              </a:rPr>
              <a:t>052 s</a:t>
            </a:r>
            <a:r>
              <a:rPr lang="en-US" sz="1200" b="1" dirty="0" smtClean="0">
                <a:solidFill>
                  <a:srgbClr val="246172"/>
                </a:solidFill>
              </a:rPr>
              <a:t>  </a:t>
            </a:r>
          </a:p>
          <a:p>
            <a:r>
              <a:rPr lang="en-US" dirty="0" smtClean="0"/>
              <a:t>GRID </a:t>
            </a:r>
            <a:r>
              <a:rPr lang="en-US" dirty="0" smtClean="0"/>
              <a:t>display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RTGRIB2/GFS-USLC2  DAY=2012124 TIME=6:00 PAR=U FHOUR=12 LEV=</a:t>
            </a:r>
            <a:r>
              <a:rPr lang="en-US" sz="1400" dirty="0" smtClean="0">
                <a:solidFill>
                  <a:srgbClr val="000000"/>
                </a:solidFill>
              </a:rPr>
              <a:t>500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Current XCD</a:t>
            </a:r>
            <a:r>
              <a:rPr lang="en-US" sz="1200" dirty="0">
                <a:solidFill>
                  <a:srgbClr val="475A8D"/>
                </a:solidFill>
              </a:rPr>
              <a:t>: 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.868 s</a:t>
            </a:r>
          </a:p>
          <a:p>
            <a:pPr lvl="2"/>
            <a:r>
              <a:rPr lang="en-US" sz="1200" dirty="0" smtClean="0">
                <a:solidFill>
                  <a:srgbClr val="000000"/>
                </a:solidFill>
              </a:rPr>
              <a:t>New </a:t>
            </a:r>
            <a:r>
              <a:rPr lang="en-US" sz="1200" dirty="0" smtClean="0">
                <a:solidFill>
                  <a:srgbClr val="000000"/>
                </a:solidFill>
              </a:rPr>
              <a:t>XCD :   </a:t>
            </a:r>
            <a:r>
              <a:rPr lang="en-US" sz="1200" dirty="0" smtClean="0">
                <a:solidFill>
                  <a:srgbClr val="246172"/>
                </a:solidFill>
              </a:rPr>
              <a:t>.414 s</a:t>
            </a:r>
          </a:p>
          <a:p>
            <a:pPr lvl="2"/>
            <a:endParaRPr lang="en-US" sz="10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GRID copy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RTGRIDS/NAM-USLC2 G/G.5700  DAY=2012124 TIME=0:00 PAR=T FHOUR=9 LEV=</a:t>
            </a:r>
            <a:r>
              <a:rPr lang="en-US" sz="1400" dirty="0" smtClean="0">
                <a:solidFill>
                  <a:srgbClr val="000000"/>
                </a:solidFill>
              </a:rPr>
              <a:t>500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Current XCD:  </a:t>
            </a:r>
            <a:r>
              <a:rPr lang="en-US" sz="1200" dirty="0">
                <a:solidFill>
                  <a:srgbClr val="475A8D"/>
                </a:solidFill>
              </a:rPr>
              <a:t>.451 s</a:t>
            </a:r>
          </a:p>
          <a:p>
            <a:pPr lvl="2"/>
            <a:r>
              <a:rPr lang="en-US" sz="1200" dirty="0" smtClean="0">
                <a:solidFill>
                  <a:srgbClr val="000000"/>
                </a:solidFill>
              </a:rPr>
              <a:t>New </a:t>
            </a:r>
            <a:r>
              <a:rPr lang="en-US" sz="1200" dirty="0" smtClean="0">
                <a:solidFill>
                  <a:srgbClr val="000000"/>
                </a:solidFill>
              </a:rPr>
              <a:t>XCD:  </a:t>
            </a:r>
            <a:r>
              <a:rPr lang="en-US" sz="1200" dirty="0" smtClean="0">
                <a:solidFill>
                  <a:srgbClr val="475A8D"/>
                </a:solidFill>
              </a:rPr>
              <a:t>.205 </a:t>
            </a:r>
            <a:r>
              <a:rPr lang="en-US" sz="1200" dirty="0" smtClean="0">
                <a:solidFill>
                  <a:srgbClr val="475A8D"/>
                </a:solidFill>
              </a:rPr>
              <a:t>s</a:t>
            </a:r>
            <a:endParaRPr lang="en-US" sz="1200" dirty="0" smtClean="0">
              <a:solidFill>
                <a:srgbClr val="475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4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this summer</a:t>
            </a:r>
          </a:p>
          <a:p>
            <a:r>
              <a:rPr lang="en-US" dirty="0" smtClean="0"/>
              <a:t>Released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3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NOAAPORT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NOAAPORT broadcast system provides a one-way broadcast communication of NOAA environmental data and information in near-real time to NOAA and external users. This broadcast service is implemented by a commercial provider of satellite communications utilizing C-band.</a:t>
            </a:r>
          </a:p>
        </p:txBody>
      </p:sp>
    </p:spTree>
    <p:extLst>
      <p:ext uri="{BB962C8B-B14F-4D97-AF65-F5344CB8AC3E}">
        <p14:creationId xmlns:p14="http://schemas.microsoft.com/office/powerpoint/2010/main" val="313739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NOAAPORT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Channels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Calibri" charset="0"/>
                <a:ea typeface="ＭＳ Ｐゴシック" charset="0"/>
                <a:cs typeface="ＭＳ Ｐゴシック" charset="0"/>
              </a:rPr>
              <a:t>GOES Channel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300" u="sng" dirty="0" smtClean="0">
                <a:latin typeface="Calibri" charset="0"/>
                <a:ea typeface="ＭＳ Ｐゴシック" charset="0"/>
              </a:rPr>
              <a:t>GOES-East</a:t>
            </a:r>
            <a:r>
              <a:rPr lang="en-US" sz="1300" dirty="0" smtClean="0">
                <a:latin typeface="Calibri" charset="0"/>
                <a:ea typeface="ＭＳ Ｐゴシック" charset="0"/>
              </a:rPr>
              <a:t> </a:t>
            </a:r>
            <a:r>
              <a:rPr lang="en-US" sz="1300" dirty="0">
                <a:latin typeface="Calibri" charset="0"/>
                <a:ea typeface="ＭＳ Ｐゴシック" charset="0"/>
              </a:rPr>
              <a:t>visible, infrared, and water vapor for the Eastern Conterminous United States (CONUS), Puerto Rico, </a:t>
            </a:r>
            <a:r>
              <a:rPr lang="en-US" sz="1300" dirty="0" err="1">
                <a:latin typeface="Calibri" charset="0"/>
                <a:ea typeface="ＭＳ Ｐゴシック" charset="0"/>
              </a:rPr>
              <a:t>supernational</a:t>
            </a:r>
            <a:r>
              <a:rPr lang="en-US" sz="1300" dirty="0">
                <a:latin typeface="Calibri" charset="0"/>
                <a:ea typeface="ＭＳ Ｐゴシック" charset="0"/>
              </a:rPr>
              <a:t> composites, and Northern Hemisphere (NH) composites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300" u="sng" dirty="0" smtClean="0">
                <a:latin typeface="Calibri" charset="0"/>
                <a:ea typeface="ＭＳ Ｐゴシック" charset="0"/>
              </a:rPr>
              <a:t>GOES-West</a:t>
            </a:r>
            <a:r>
              <a:rPr lang="en-US" sz="1300" dirty="0">
                <a:latin typeface="Calibri" charset="0"/>
                <a:ea typeface="ＭＳ Ｐゴシック" charset="0"/>
              </a:rPr>
              <a:t>. visible, infrared, water vapor for CONUS, Alaska, and Hawaii; </a:t>
            </a:r>
            <a:r>
              <a:rPr lang="en-US" sz="1300" dirty="0" err="1">
                <a:latin typeface="Calibri" charset="0"/>
                <a:ea typeface="ＭＳ Ｐゴシック" charset="0"/>
              </a:rPr>
              <a:t>supernational</a:t>
            </a:r>
            <a:r>
              <a:rPr lang="en-US" sz="1300" dirty="0">
                <a:latin typeface="Calibri" charset="0"/>
                <a:ea typeface="ＭＳ Ｐゴシック" charset="0"/>
              </a:rPr>
              <a:t> composites, and NH </a:t>
            </a:r>
            <a:r>
              <a:rPr lang="en-US" sz="1300" dirty="0" smtClean="0">
                <a:latin typeface="Calibri" charset="0"/>
                <a:ea typeface="ＭＳ Ｐゴシック" charset="0"/>
              </a:rPr>
              <a:t>composites</a:t>
            </a:r>
            <a:endParaRPr lang="en-US" sz="13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Calibri" charset="0"/>
                <a:ea typeface="ＭＳ Ｐゴシック" charset="0"/>
                <a:cs typeface="ＭＳ Ｐゴシック" charset="0"/>
              </a:rPr>
              <a:t>*NCEP/NWSTG Channel (</a:t>
            </a:r>
            <a:r>
              <a:rPr lang="en-US" sz="1500" b="1" u="sng" dirty="0">
                <a:latin typeface="Calibri" charset="0"/>
                <a:ea typeface="ＭＳ Ｐゴシック" charset="0"/>
                <a:cs typeface="ＭＳ Ｐゴシック" charset="0"/>
              </a:rPr>
              <a:t>NWS</a:t>
            </a:r>
            <a:r>
              <a:rPr lang="en-US" sz="15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500" b="1" u="sng" dirty="0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1500" dirty="0">
                <a:latin typeface="Calibri" charset="0"/>
                <a:ea typeface="ＭＳ Ｐゴシック" charset="0"/>
                <a:cs typeface="ＭＳ Ｐゴシック" charset="0"/>
              </a:rPr>
              <a:t>elecommunications </a:t>
            </a:r>
            <a:r>
              <a:rPr lang="en-US" sz="1500" b="1" u="sng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1500" dirty="0">
                <a:latin typeface="Calibri" charset="0"/>
                <a:ea typeface="ＭＳ Ｐゴシック" charset="0"/>
                <a:cs typeface="ＭＳ Ｐゴシック" charset="0"/>
              </a:rPr>
              <a:t>ateway)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300" dirty="0">
                <a:latin typeface="Calibri" charset="0"/>
                <a:ea typeface="ＭＳ Ｐゴシック" charset="0"/>
              </a:rPr>
              <a:t>model output from the National Centers for Environmental Prediction (NCEP)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300" dirty="0">
                <a:latin typeface="Calibri" charset="0"/>
                <a:ea typeface="ＭＳ Ｐゴシック" charset="0"/>
              </a:rPr>
              <a:t>observations, forecasts, watches and warnings produced by NWS Forecast Offices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300" dirty="0">
                <a:latin typeface="Calibri" charset="0"/>
                <a:ea typeface="ＭＳ Ｐゴシック" charset="0"/>
              </a:rPr>
              <a:t>WSR-88D radar products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300" dirty="0">
                <a:latin typeface="Calibri" charset="0"/>
                <a:ea typeface="ＭＳ Ｐゴシック" charset="0"/>
              </a:rPr>
              <a:t>most observational data over North </a:t>
            </a:r>
            <a:r>
              <a:rPr lang="en-US" sz="1300" dirty="0" smtClean="0">
                <a:latin typeface="Calibri" charset="0"/>
                <a:ea typeface="ＭＳ Ｐゴシック" charset="0"/>
              </a:rPr>
              <a:t>America</a:t>
            </a:r>
            <a:endParaRPr lang="en-US" sz="13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Calibri" charset="0"/>
                <a:ea typeface="ＭＳ Ｐゴシック" charset="0"/>
                <a:cs typeface="ＭＳ Ｐゴシック" charset="0"/>
              </a:rPr>
              <a:t>*NCEP/NWSTG2 Channel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300" dirty="0">
                <a:latin typeface="Calibri" charset="0"/>
                <a:ea typeface="ＭＳ Ｐゴシック" charset="0"/>
              </a:rPr>
              <a:t>supplements the NWSTG </a:t>
            </a:r>
            <a:r>
              <a:rPr lang="en-US" sz="1300" dirty="0" smtClean="0">
                <a:latin typeface="Calibri" charset="0"/>
                <a:ea typeface="ＭＳ Ｐゴシック" charset="0"/>
              </a:rPr>
              <a:t>channel</a:t>
            </a:r>
            <a:endParaRPr lang="en-US" sz="13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Calibri" charset="0"/>
                <a:ea typeface="ＭＳ Ｐゴシック" charset="0"/>
                <a:cs typeface="ＭＳ Ｐゴシック" charset="0"/>
              </a:rPr>
              <a:t>Non-GOES Imagery/DCP Data Channel </a:t>
            </a: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300" dirty="0">
                <a:latin typeface="Calibri" charset="0"/>
                <a:ea typeface="ＭＳ Ｐゴシック" charset="0"/>
              </a:rPr>
              <a:t>GOES DCP data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300" dirty="0">
                <a:latin typeface="Calibri" charset="0"/>
                <a:ea typeface="ＭＳ Ｐゴシック" charset="0"/>
              </a:rPr>
              <a:t>GMS/GOES-West/GOES-East/METEOSAT</a:t>
            </a:r>
            <a:r>
              <a:rPr lang="en-US" sz="1300" dirty="0" smtClean="0">
                <a:latin typeface="Calibri" charset="0"/>
                <a:ea typeface="ＭＳ Ｐゴシック" charset="0"/>
              </a:rPr>
              <a:t>-7/</a:t>
            </a:r>
            <a:r>
              <a:rPr lang="en-US" sz="1300" dirty="0">
                <a:latin typeface="Calibri" charset="0"/>
                <a:ea typeface="ＭＳ Ｐゴシック" charset="0"/>
              </a:rPr>
              <a:t>METOSAT</a:t>
            </a:r>
            <a:r>
              <a:rPr lang="en-US" sz="1300" dirty="0" smtClean="0">
                <a:latin typeface="Calibri" charset="0"/>
                <a:ea typeface="ＭＳ Ｐゴシック" charset="0"/>
              </a:rPr>
              <a:t>-9 </a:t>
            </a:r>
            <a:r>
              <a:rPr lang="en-US" sz="1300" dirty="0">
                <a:latin typeface="Calibri" charset="0"/>
                <a:ea typeface="ＭＳ Ｐゴシック" charset="0"/>
              </a:rPr>
              <a:t>composites for visible, IR, and water vapor products (every 3 hours)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300" dirty="0">
                <a:latin typeface="Calibri" charset="0"/>
                <a:ea typeface="ＭＳ Ｐゴシック" charset="0"/>
              </a:rPr>
              <a:t>OCONUS </a:t>
            </a:r>
            <a:r>
              <a:rPr lang="en-US" sz="1300" dirty="0" smtClean="0">
                <a:latin typeface="Calibri" charset="0"/>
                <a:ea typeface="ＭＳ Ｐゴシック" charset="0"/>
              </a:rPr>
              <a:t>grids</a:t>
            </a:r>
            <a:endParaRPr lang="en-US" sz="13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6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9" dur="indefinite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2" dur="indefinite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5" dur="indefinite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8" dur="indefinite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1" dur="indefinite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4" dur="indefinite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7" dur="indefinite"/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NOAAPORT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 flow into SSEC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Users generally get NOAAPORT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 two Ways: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Directly from DOMSAT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(101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°W)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Over the Internet via LDM</a:t>
            </a:r>
          </a:p>
        </p:txBody>
      </p:sp>
    </p:spTree>
    <p:extLst>
      <p:ext uri="{BB962C8B-B14F-4D97-AF65-F5344CB8AC3E}">
        <p14:creationId xmlns:p14="http://schemas.microsoft.com/office/powerpoint/2010/main" val="417843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Why replace XCD?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Installation is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difficult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Upgrades are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difficult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System is overly complex, large learning curve for operators, and very large learning curve for new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programmer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System was written for 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mainframe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then ported to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UNIX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powerful system is needed to run XCD, otherwise data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can be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lost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data format change can mean bad data, and a fix can be difficult to implement, and is only effective for future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data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6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was sent out during the last Quarter of </a:t>
            </a:r>
            <a:r>
              <a:rPr lang="en-US" dirty="0" smtClean="0"/>
              <a:t>2010</a:t>
            </a:r>
            <a:endParaRPr lang="en-US" dirty="0" smtClean="0"/>
          </a:p>
          <a:p>
            <a:r>
              <a:rPr lang="en-US" dirty="0" smtClean="0"/>
              <a:t>26 responses </a:t>
            </a:r>
            <a:r>
              <a:rPr lang="en-US" sz="2400" i="1" dirty="0" smtClean="0"/>
              <a:t>(not all current users of XCD)</a:t>
            </a:r>
          </a:p>
          <a:p>
            <a:r>
              <a:rPr lang="en-US" dirty="0" smtClean="0"/>
              <a:t>Feed types decoded:</a:t>
            </a:r>
          </a:p>
          <a:p>
            <a:pPr lvl="1"/>
            <a:r>
              <a:rPr lang="en-US" dirty="0" smtClean="0"/>
              <a:t>33% used for CONDUIT </a:t>
            </a:r>
            <a:r>
              <a:rPr lang="en-US" dirty="0" smtClean="0"/>
              <a:t>feed</a:t>
            </a:r>
            <a:endParaRPr lang="en-US" dirty="0" smtClean="0"/>
          </a:p>
          <a:p>
            <a:pPr lvl="1"/>
            <a:r>
              <a:rPr lang="en-US" dirty="0" smtClean="0"/>
              <a:t>100% used for </a:t>
            </a:r>
            <a:r>
              <a:rPr lang="en-US" dirty="0" smtClean="0"/>
              <a:t>NOAAPORT</a:t>
            </a:r>
            <a:endParaRPr lang="en-US" dirty="0" smtClean="0"/>
          </a:p>
          <a:p>
            <a:pPr lvl="1"/>
            <a:r>
              <a:rPr lang="en-US" dirty="0" smtClean="0"/>
              <a:t>Local data?</a:t>
            </a:r>
          </a:p>
          <a:p>
            <a:r>
              <a:rPr lang="en-US" dirty="0" smtClean="0"/>
              <a:t>All used </a:t>
            </a:r>
            <a:r>
              <a:rPr lang="en-US" dirty="0" smtClean="0"/>
              <a:t>XCD </a:t>
            </a:r>
            <a:r>
              <a:rPr lang="en-US" dirty="0" smtClean="0"/>
              <a:t>with </a:t>
            </a:r>
            <a:r>
              <a:rPr lang="en-US" dirty="0" smtClean="0"/>
              <a:t>LDM</a:t>
            </a:r>
            <a:endParaRPr lang="en-US" dirty="0" smtClean="0"/>
          </a:p>
          <a:p>
            <a:r>
              <a:rPr lang="en-US" dirty="0" smtClean="0"/>
              <a:t>Built in monitoring not used?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2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Replace 4 parts of XCD filing and decoding:</a:t>
            </a:r>
          </a:p>
          <a:p>
            <a:pPr lvl="1"/>
            <a:r>
              <a:rPr lang="en-US" dirty="0" smtClean="0"/>
              <a:t>GRIB  (prototype done)</a:t>
            </a:r>
          </a:p>
          <a:p>
            <a:pPr lvl="1"/>
            <a:r>
              <a:rPr lang="en-US" dirty="0" smtClean="0"/>
              <a:t>NEXRAD  </a:t>
            </a:r>
            <a:r>
              <a:rPr lang="en-US" dirty="0" smtClean="0"/>
              <a:t>(prototype done)</a:t>
            </a:r>
          </a:p>
          <a:p>
            <a:pPr lvl="1"/>
            <a:r>
              <a:rPr lang="en-US" dirty="0" smtClean="0"/>
              <a:t>Text  (in process)</a:t>
            </a:r>
          </a:p>
          <a:p>
            <a:pPr lvl="1"/>
            <a:r>
              <a:rPr lang="en-US" dirty="0" smtClean="0"/>
              <a:t>MD serving (in process)</a:t>
            </a:r>
          </a:p>
          <a:p>
            <a:r>
              <a:rPr lang="en-US" dirty="0"/>
              <a:t>Utilize </a:t>
            </a:r>
            <a:r>
              <a:rPr lang="en-US" dirty="0" smtClean="0"/>
              <a:t>LDM direct filing</a:t>
            </a:r>
            <a:endParaRPr lang="en-US" dirty="0"/>
          </a:p>
          <a:p>
            <a:r>
              <a:rPr lang="en-US" dirty="0" smtClean="0"/>
              <a:t>Create simple interface to </a:t>
            </a:r>
            <a:r>
              <a:rPr lang="en-US" dirty="0" err="1" smtClean="0"/>
              <a:t>pqact.conf</a:t>
            </a:r>
            <a:r>
              <a:rPr lang="en-US" dirty="0" smtClean="0"/>
              <a:t> and </a:t>
            </a:r>
            <a:r>
              <a:rPr lang="en-US" dirty="0" err="1" smtClean="0"/>
              <a:t>ldmd.conf</a:t>
            </a:r>
            <a:r>
              <a:rPr lang="en-US" dirty="0" smtClean="0"/>
              <a:t> to select and edit data to be </a:t>
            </a:r>
            <a:r>
              <a:rPr lang="en-US" dirty="0" smtClean="0"/>
              <a:t>filed</a:t>
            </a:r>
            <a:endParaRPr lang="en-US" dirty="0" smtClean="0"/>
          </a:p>
          <a:p>
            <a:r>
              <a:rPr lang="en-US" dirty="0" smtClean="0"/>
              <a:t>Reduce or eliminate compiled </a:t>
            </a:r>
            <a:r>
              <a:rPr lang="en-US" dirty="0" smtClean="0"/>
              <a:t>code</a:t>
            </a:r>
            <a:endParaRPr lang="en-US" dirty="0" smtClean="0"/>
          </a:p>
          <a:p>
            <a:r>
              <a:rPr lang="en-US" dirty="0" smtClean="0"/>
              <a:t>Remove legacy mainframe </a:t>
            </a:r>
            <a:r>
              <a:rPr lang="en-US" dirty="0" smtClean="0"/>
              <a:t>complexity</a:t>
            </a:r>
            <a:endParaRPr lang="en-US" dirty="0" smtClean="0"/>
          </a:p>
          <a:p>
            <a:r>
              <a:rPr lang="en-US" dirty="0" smtClean="0"/>
              <a:t>Utilize simple open-source </a:t>
            </a:r>
            <a:r>
              <a:rPr lang="en-US" dirty="0"/>
              <a:t>d</a:t>
            </a:r>
            <a:r>
              <a:rPr lang="en-US" dirty="0" smtClean="0"/>
              <a:t>atabase</a:t>
            </a:r>
            <a:r>
              <a:rPr lang="en-US" dirty="0" smtClean="0"/>
              <a:t>, </a:t>
            </a:r>
            <a:r>
              <a:rPr lang="en-US" dirty="0" smtClean="0"/>
              <a:t>SQLite</a:t>
            </a:r>
            <a:endParaRPr lang="en-US" dirty="0" smtClean="0"/>
          </a:p>
          <a:p>
            <a:r>
              <a:rPr lang="en-US" dirty="0" smtClean="0"/>
              <a:t>No more GRIDXXXX files created by </a:t>
            </a:r>
            <a:r>
              <a:rPr lang="en-US" dirty="0" smtClean="0"/>
              <a:t>XCD</a:t>
            </a:r>
            <a:endParaRPr lang="en-US" dirty="0" smtClean="0"/>
          </a:p>
          <a:p>
            <a:r>
              <a:rPr lang="en-US" dirty="0" smtClean="0"/>
              <a:t>Match or exceed current filing and serving performance on existing </a:t>
            </a:r>
            <a:r>
              <a:rPr lang="en-US" dirty="0" smtClean="0"/>
              <a:t>hardware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7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17277</TotalTime>
  <Words>1926</Words>
  <Application>Microsoft Macintosh PowerPoint</Application>
  <PresentationFormat>On-screen Show (4:3)</PresentationFormat>
  <Paragraphs>286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Module</vt:lpstr>
      <vt:lpstr>McIDAS-XCD Replacement</vt:lpstr>
      <vt:lpstr>Rewrite Team</vt:lpstr>
      <vt:lpstr>McIDAS XCD </vt:lpstr>
      <vt:lpstr>NOAAPORT Data</vt:lpstr>
      <vt:lpstr>NOAAPORT Channels</vt:lpstr>
      <vt:lpstr>NOAAPORT Data flow into SSEC</vt:lpstr>
      <vt:lpstr>Why replace XCD?</vt:lpstr>
      <vt:lpstr>Survey Highlights</vt:lpstr>
      <vt:lpstr>Goals</vt:lpstr>
      <vt:lpstr>GRIB details</vt:lpstr>
      <vt:lpstr>GRIB processing</vt:lpstr>
      <vt:lpstr>GRIB processing</vt:lpstr>
      <vt:lpstr>NEXRAD Details</vt:lpstr>
      <vt:lpstr>NEXRAD to Disk</vt:lpstr>
      <vt:lpstr>Text</vt:lpstr>
      <vt:lpstr>Text processing</vt:lpstr>
      <vt:lpstr>MD</vt:lpstr>
      <vt:lpstr>MD data ADDE serving (PTLIST &amp; PTDISP)</vt:lpstr>
      <vt:lpstr>MD data ADDE serving (PTCOPY)</vt:lpstr>
      <vt:lpstr>BUFR  (Binary Universal FoRmat) </vt:lpstr>
      <vt:lpstr>LDM pqact.cfg configuration assistant</vt:lpstr>
      <vt:lpstr>pqact assistant</vt:lpstr>
      <vt:lpstr>pqact assistant</vt:lpstr>
      <vt:lpstr>pqact assistant</vt:lpstr>
      <vt:lpstr>pqact assistant</vt:lpstr>
      <vt:lpstr>Local feeds</vt:lpstr>
      <vt:lpstr>Reprocessing Data</vt:lpstr>
      <vt:lpstr>Monitoring</vt:lpstr>
      <vt:lpstr>Performance (TEXT)</vt:lpstr>
      <vt:lpstr>Performance  (SFCRPT)</vt:lpstr>
      <vt:lpstr>Performance  (GRID)</vt:lpstr>
      <vt:lpstr>Schedule</vt:lpstr>
      <vt:lpstr>End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XCD Replacement</dc:title>
  <dc:creator>Jerry Robaidek</dc:creator>
  <cp:lastModifiedBy>Jerry Robaidek</cp:lastModifiedBy>
  <cp:revision>77</cp:revision>
  <cp:lastPrinted>2012-04-26T17:25:33Z</cp:lastPrinted>
  <dcterms:created xsi:type="dcterms:W3CDTF">2012-04-23T15:51:34Z</dcterms:created>
  <dcterms:modified xsi:type="dcterms:W3CDTF">2012-05-07T14:28:30Z</dcterms:modified>
</cp:coreProperties>
</file>