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256" r:id="rId2"/>
    <p:sldId id="320" r:id="rId3"/>
    <p:sldId id="278" r:id="rId4"/>
    <p:sldId id="277" r:id="rId5"/>
    <p:sldId id="286" r:id="rId6"/>
    <p:sldId id="282" r:id="rId7"/>
    <p:sldId id="304" r:id="rId8"/>
    <p:sldId id="324" r:id="rId9"/>
    <p:sldId id="326" r:id="rId10"/>
    <p:sldId id="307" r:id="rId11"/>
    <p:sldId id="315" r:id="rId12"/>
    <p:sldId id="317" r:id="rId13"/>
    <p:sldId id="279" r:id="rId14"/>
    <p:sldId id="323" r:id="rId15"/>
    <p:sldId id="284" r:id="rId16"/>
    <p:sldId id="309" r:id="rId17"/>
    <p:sldId id="280" r:id="rId18"/>
    <p:sldId id="314" r:id="rId19"/>
    <p:sldId id="312" r:id="rId20"/>
    <p:sldId id="313" r:id="rId21"/>
    <p:sldId id="311" r:id="rId22"/>
    <p:sldId id="327" r:id="rId23"/>
    <p:sldId id="287" r:id="rId24"/>
    <p:sldId id="289" r:id="rId25"/>
    <p:sldId id="288" r:id="rId26"/>
    <p:sldId id="301" r:id="rId27"/>
    <p:sldId id="292" r:id="rId28"/>
    <p:sldId id="308" r:id="rId29"/>
    <p:sldId id="290" r:id="rId30"/>
    <p:sldId id="295" r:id="rId31"/>
    <p:sldId id="300" r:id="rId32"/>
    <p:sldId id="302" r:id="rId33"/>
    <p:sldId id="305" r:id="rId34"/>
    <p:sldId id="291" r:id="rId35"/>
    <p:sldId id="267" r:id="rId36"/>
    <p:sldId id="257" r:id="rId37"/>
    <p:sldId id="258" r:id="rId38"/>
    <p:sldId id="259" r:id="rId39"/>
    <p:sldId id="262" r:id="rId40"/>
    <p:sldId id="261" r:id="rId41"/>
    <p:sldId id="260" r:id="rId42"/>
    <p:sldId id="263" r:id="rId43"/>
    <p:sldId id="328" r:id="rId44"/>
    <p:sldId id="329" r:id="rId45"/>
    <p:sldId id="310" r:id="rId46"/>
    <p:sldId id="325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D196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37" autoAdjust="0"/>
    <p:restoredTop sz="92601" autoAdjust="0"/>
  </p:normalViewPr>
  <p:slideViewPr>
    <p:cSldViewPr showGuides="1">
      <p:cViewPr>
        <p:scale>
          <a:sx n="150" d="100"/>
          <a:sy n="150" d="100"/>
        </p:scale>
        <p:origin x="-1424" y="-80"/>
      </p:cViewPr>
      <p:guideLst>
        <p:guide orient="horz" pos="3504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85912-4990-394A-8B33-3147DEA2BEA8}" type="datetimeFigureOut">
              <a:rPr lang="en-US" smtClean="0"/>
              <a:t>9/9/13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CB9B5-EA97-9A41-A07D-2B1D7C239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63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C5809-5361-4395-85AB-44D59D2B0991}" type="datetimeFigureOut">
              <a:rPr lang="en-US" smtClean="0"/>
              <a:t>9/9/13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8475B-9E0B-40D2-815E-046AC2570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70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E7BAF7-D1B8-2D4E-96BA-945D099D7023}" type="slidenum">
              <a:rPr lang="en-GB"/>
              <a:pPr/>
              <a:t>27</a:t>
            </a:fld>
            <a:endParaRPr lang="en-GB"/>
          </a:p>
        </p:txBody>
      </p:sp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126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E7A577-655A-EA43-A635-6F6052BBE31B}" type="slidenum">
              <a:rPr lang="en-GB"/>
              <a:pPr/>
              <a:t>30</a:t>
            </a:fld>
            <a:endParaRPr lang="en-GB"/>
          </a:p>
        </p:txBody>
      </p:sp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33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CONUS</a:t>
            </a:r>
            <a:r>
              <a:rPr lang="en-US" baseline="0" dirty="0" smtClean="0"/>
              <a:t> GRB file is 2500x1500 pixels</a:t>
            </a:r>
          </a:p>
          <a:p>
            <a:r>
              <a:rPr lang="en-US" baseline="0" dirty="0" smtClean="0"/>
              <a:t>Radiances are displayed.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8475B-9E0B-40D2-815E-046AC257030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93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CONUS</a:t>
            </a:r>
            <a:r>
              <a:rPr lang="en-US" baseline="0" dirty="0" smtClean="0"/>
              <a:t> GRB file is 2500x1500 pixels</a:t>
            </a:r>
            <a:endParaRPr lang="en-US" dirty="0" smtClean="0"/>
          </a:p>
          <a:p>
            <a:r>
              <a:rPr lang="en-US" dirty="0" smtClean="0"/>
              <a:t>Striping was added every 100 lines starting</a:t>
            </a:r>
            <a:r>
              <a:rPr lang="en-US" baseline="0" dirty="0" smtClean="0"/>
              <a:t> with line 50.  Striping is random noise generated based on 0.135K @300K.  This means the noise across a striped line is distributed normally with a mean of 0 and </a:t>
            </a:r>
            <a:r>
              <a:rPr lang="en-US" baseline="0" dirty="0" err="1" smtClean="0"/>
              <a:t>std</a:t>
            </a:r>
            <a:r>
              <a:rPr lang="en-US" baseline="0" dirty="0" smtClean="0"/>
              <a:t>=0.135K@300K in radiance space.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8475B-9E0B-40D2-815E-046AC257030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03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CONUS</a:t>
            </a:r>
            <a:r>
              <a:rPr lang="en-US" baseline="0" dirty="0" smtClean="0"/>
              <a:t> GRB file is 2500x1500 pixels</a:t>
            </a:r>
            <a:endParaRPr lang="en-US" dirty="0" smtClean="0"/>
          </a:p>
          <a:p>
            <a:r>
              <a:rPr lang="en-US" dirty="0" smtClean="0"/>
              <a:t>Striping was added every 100 lines starting</a:t>
            </a:r>
            <a:r>
              <a:rPr lang="en-US" baseline="0" dirty="0" smtClean="0"/>
              <a:t> with line 50.</a:t>
            </a:r>
            <a:endParaRPr lang="en-US" dirty="0" smtClean="0"/>
          </a:p>
          <a:p>
            <a:r>
              <a:rPr lang="en-US" dirty="0" smtClean="0"/>
              <a:t>There are 150 stripes</a:t>
            </a:r>
            <a:r>
              <a:rPr lang="en-US" baseline="0" dirty="0" smtClean="0"/>
              <a:t> across this image but you can’t see them because we’re not zoomed in enough.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8475B-9E0B-40D2-815E-046AC257030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57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Zoomed in over Mississippi Delta area.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8475B-9E0B-40D2-815E-046AC257030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18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47800"/>
          </a:xfrm>
        </p:spPr>
        <p:txBody>
          <a:bodyPr/>
          <a:lstStyle>
            <a:lvl1pPr marR="9144" algn="ctr">
              <a:defRPr sz="4000" b="1" cap="all" spc="0" baseline="0">
                <a:effectLst/>
                <a:latin typeface="Corbe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85800" y="3228945"/>
            <a:ext cx="7772400" cy="400110"/>
          </a:xfrm>
        </p:spPr>
        <p:txBody>
          <a:bodyPr lIns="100584" anchor="ctr">
            <a:sp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49870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56662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36665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0"/>
            <a:ext cx="8156448" cy="777240"/>
          </a:xfrm>
        </p:spPr>
        <p:txBody>
          <a:bodyPr tIns="64008"/>
          <a:lstStyle>
            <a:lvl1pPr algn="ctr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4329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9555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30161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030161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679448"/>
            <a:ext cx="4040188" cy="48737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9448"/>
            <a:ext cx="4041775" cy="48737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97615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17046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85800" y="6324600"/>
            <a:ext cx="5029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46464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62050"/>
          </a:xfrm>
        </p:spPr>
        <p:txBody>
          <a:bodyPr anchor="ctr"/>
          <a:lstStyle>
            <a:lvl1pPr algn="ctr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954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2954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09099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5546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eg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5" descr="star_fade_bg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8288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4" descr="star_fade_bg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3" descr="star_fade_bg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0" descr="star_fade_bg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609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8262" y="762000"/>
            <a:ext cx="8228538" cy="578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altLang="zh-CN" dirty="0" smtClean="0"/>
          </a:p>
        </p:txBody>
      </p:sp>
      <p:pic>
        <p:nvPicPr>
          <p:cNvPr id="1032" name="Picture 29" descr="cimss_logo.tif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546258"/>
            <a:ext cx="458261" cy="31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Box 9"/>
          <p:cNvSpPr txBox="1">
            <a:spLocks noChangeArrowheads="1"/>
          </p:cNvSpPr>
          <p:nvPr/>
        </p:nvSpPr>
        <p:spPr bwMode="auto">
          <a:xfrm>
            <a:off x="365974" y="6590763"/>
            <a:ext cx="381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700" dirty="0" smtClean="0">
                <a:solidFill>
                  <a:srgbClr val="FFF1CE"/>
                </a:solidFill>
                <a:latin typeface="Corbel" pitchFamily="34" charset="0"/>
              </a:rPr>
              <a:t>Cooperative Institute for Meteorological Satellite Studies</a:t>
            </a:r>
          </a:p>
          <a:p>
            <a:pPr eaLnBrk="1" hangingPunct="1">
              <a:defRPr/>
            </a:pPr>
            <a:r>
              <a:rPr lang="en-US" sz="700" dirty="0" smtClean="0">
                <a:latin typeface="Corbel" pitchFamily="34" charset="0"/>
              </a:rPr>
              <a:t>University of Wisconsin - Madison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686800" y="6629400"/>
            <a:ext cx="4572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1CE"/>
                </a:solidFill>
                <a:latin typeface="+mn-lt"/>
              </a:defRPr>
            </a:lvl1pPr>
          </a:lstStyle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 spc="-1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A7D6FF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MS PGothic" pitchFamily="34" charset="-128"/>
          <a:cs typeface="ＭＳ Ｐゴシック" pitchFamily="4" charset="-128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://www.epssi.mtu.edu/seminar/i1520-0477-86-8-1079.pdf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hyperlink" Target="http://weatherstories.ssec.wisc.edu/work/suomi.html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62000"/>
            <a:ext cx="8458200" cy="16764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 </a:t>
            </a:r>
            <a:r>
              <a:rPr lang="en-US" sz="3200" cap="none" spc="150" dirty="0" smtClean="0">
                <a:ln w="11430"/>
                <a:solidFill>
                  <a:srgbClr val="D19684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3200" cap="none" dirty="0" smtClean="0">
                <a:ln w="1905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Using McIDAS-V to visualize and validate real time simulated WRF-CHEM data sets for GOES-R ABI bands and products.</a:t>
            </a:r>
            <a:endParaRPr lang="en-US" sz="3200" cap="none" dirty="0">
              <a:ln w="1905"/>
              <a:solidFill>
                <a:schemeClr val="accent4">
                  <a:lumMod val="20000"/>
                  <a:lumOff val="8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20317"/>
            <a:ext cx="8077200" cy="4216539"/>
          </a:xfrm>
        </p:spPr>
        <p:txBody>
          <a:bodyPr/>
          <a:lstStyle/>
          <a:p>
            <a:endParaRPr lang="en-US" sz="2800" b="1" spc="200" dirty="0" smtClean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Kaba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Bah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</a:p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(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CIMSS/UW-Madison)</a:t>
            </a: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Timothy J. Schmit, Mat Gunshor, Brad Pierce, </a:t>
            </a:r>
          </a:p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Tom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reenwald, Joleen Feltz, Marek Rogel, Allen Lenzen, Todd Schaack, Jim Nelson.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Annual MUG Meeting</a:t>
            </a:r>
          </a:p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Madison, WI</a:t>
            </a:r>
          </a:p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Sept- 09-11- 2013</a:t>
            </a:r>
          </a:p>
          <a:p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D6E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66259"/>
            <a:ext cx="1041699" cy="695235"/>
          </a:xfrm>
          <a:prstGeom prst="rect">
            <a:avLst/>
          </a:prstGeom>
        </p:spPr>
      </p:pic>
      <p:pic>
        <p:nvPicPr>
          <p:cNvPr id="6" name="Picture 7" descr="cimss_for_engraving_cro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0015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7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6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Transact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8001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36433"/>
      </p:ext>
    </p:extLst>
  </p:cSld>
  <p:clrMapOvr>
    <a:masterClrMapping/>
  </p:clrMapOvr>
  <p:transition xmlns:p14="http://schemas.microsoft.com/office/powerpoint/2010/main" spd="slow">
    <p:blinds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 analysis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2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175949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7159423"/>
      </p:ext>
    </p:extLst>
  </p:cSld>
  <p:clrMapOvr>
    <a:masterClrMapping/>
  </p:clrMapOvr>
  <p:transition xmlns:p14="http://schemas.microsoft.com/office/powerpoint/2010/main" spd="slow">
    <p:blinds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Scripting for other displays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1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" r="500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675421"/>
      </p:ext>
    </p:extLst>
  </p:cSld>
  <p:clrMapOvr>
    <a:masterClrMapping/>
  </p:clrMapOvr>
  <p:transition xmlns:p14="http://schemas.microsoft.com/office/powerpoint/2010/main" spd="slow">
    <p:blinds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Analyze: Tell a 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Once upon a time:</a:t>
            </a:r>
          </a:p>
          <a:p>
            <a:pPr lvl="1"/>
            <a:r>
              <a:rPr lang="en-US" dirty="0" smtClean="0"/>
              <a:t>There was a GOES East and GOES West. </a:t>
            </a:r>
          </a:p>
          <a:p>
            <a:pPr lvl="2"/>
            <a:r>
              <a:rPr lang="en-US" dirty="0" smtClean="0"/>
              <a:t>Both had only one water vapor band.</a:t>
            </a:r>
          </a:p>
          <a:p>
            <a:pPr lvl="2"/>
            <a:r>
              <a:rPr lang="en-US" dirty="0" smtClean="0"/>
              <a:t>We could see what had happened after it rains.</a:t>
            </a:r>
          </a:p>
          <a:p>
            <a:pPr lvl="2"/>
            <a:r>
              <a:rPr lang="en-US" dirty="0" smtClean="0"/>
              <a:t> It was exiting.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Then we heard,  GOES-R was coming</a:t>
            </a:r>
          </a:p>
          <a:p>
            <a:pPr lvl="2"/>
            <a:r>
              <a:rPr lang="en-US" dirty="0" smtClean="0"/>
              <a:t>With thee water vapor bands and 30 times better.</a:t>
            </a:r>
          </a:p>
          <a:p>
            <a:pPr lvl="2"/>
            <a:r>
              <a:rPr lang="en-US" dirty="0" smtClean="0"/>
              <a:t>We will see what is happening when it rains.</a:t>
            </a:r>
          </a:p>
          <a:p>
            <a:pPr lvl="2"/>
            <a:r>
              <a:rPr lang="en-US" dirty="0" smtClean="0"/>
              <a:t>Hmm.., Wait a minute, where was all this rain before?</a:t>
            </a:r>
          </a:p>
          <a:p>
            <a:pPr lvl="2"/>
            <a:r>
              <a:rPr lang="en-US" dirty="0" smtClean="0"/>
              <a:t>Now what are we going do if something happens?  </a:t>
            </a:r>
          </a:p>
          <a:p>
            <a:pPr marL="766763" lvl="2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7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Analyze: Tell a 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15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rcRect t="-27093" b="-27093"/>
          <a:stretch>
            <a:fillRect/>
          </a:stretch>
        </p:blipFill>
        <p:spPr>
          <a:xfrm>
            <a:off x="304800" y="-304800"/>
            <a:ext cx="8458200" cy="7391400"/>
          </a:xfrm>
        </p:spPr>
      </p:pic>
    </p:spTree>
    <p:extLst>
      <p:ext uri="{BB962C8B-B14F-4D97-AF65-F5344CB8AC3E}">
        <p14:creationId xmlns:p14="http://schemas.microsoft.com/office/powerpoint/2010/main" val="347377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ABI- weighting functions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5100" r="-5100"/>
          <a:stretch>
            <a:fillRect/>
          </a:stretch>
        </p:blipFill>
        <p:spPr>
          <a:xfrm>
            <a:off x="914400" y="762000"/>
            <a:ext cx="7239000" cy="4826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8200" y="5657671"/>
            <a:ext cx="784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weighting functions were </a:t>
            </a:r>
            <a:r>
              <a:rPr lang="en-US" sz="1600" dirty="0" smtClean="0"/>
              <a:t>calculated using </a:t>
            </a:r>
            <a:r>
              <a:rPr lang="en-US" sz="1600" dirty="0"/>
              <a:t>simulated spectral response functions based </a:t>
            </a:r>
            <a:r>
              <a:rPr lang="en-US" sz="1600" dirty="0" smtClean="0"/>
              <a:t>on proposed </a:t>
            </a:r>
            <a:r>
              <a:rPr lang="en-US" sz="1600" dirty="0"/>
              <a:t>ABI </a:t>
            </a:r>
            <a:r>
              <a:rPr lang="en-US" sz="1600" dirty="0" smtClean="0"/>
              <a:t>bandwidths.</a:t>
            </a:r>
          </a:p>
          <a:p>
            <a:r>
              <a:rPr lang="pl-PL" sz="1600" dirty="0">
                <a:hlinkClick r:id="rId3"/>
              </a:rPr>
              <a:t>http://www.epssi.mtu.edu/seminar/i1520-0477-86-8-1079.</a:t>
            </a:r>
            <a:r>
              <a:rPr lang="pl-PL" sz="1600" dirty="0" smtClean="0">
                <a:hlinkClick r:id="rId3"/>
              </a:rPr>
              <a:t>pdf</a:t>
            </a:r>
            <a:endParaRPr lang="pl-PL" sz="1600" dirty="0" smtClean="0"/>
          </a:p>
          <a:p>
            <a:endParaRPr lang="pl-PL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8750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002551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0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1219200"/>
          </a:xfrm>
        </p:spPr>
        <p:txBody>
          <a:bodyPr/>
          <a:lstStyle/>
          <a:p>
            <a:r>
              <a:rPr lang="en-US" dirty="0" smtClean="0"/>
              <a:t>Puzzle: 5</a:t>
            </a:r>
            <a:br>
              <a:rPr lang="en-US" dirty="0" smtClean="0"/>
            </a:br>
            <a:r>
              <a:rPr lang="en-US" dirty="0" smtClean="0"/>
              <a:t>Analyze: 75W </a:t>
            </a:r>
            <a:r>
              <a:rPr lang="en-US" dirty="0" err="1" smtClean="0"/>
              <a:t>vs</a:t>
            </a:r>
            <a:r>
              <a:rPr lang="en-US" dirty="0" smtClean="0"/>
              <a:t> 89.5W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171" b="-1171"/>
          <a:stretch>
            <a:fillRect/>
          </a:stretch>
        </p:blipFill>
        <p:spPr>
          <a:xfrm>
            <a:off x="1143000" y="1143000"/>
            <a:ext cx="7467600" cy="5105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95400" y="6248400"/>
            <a:ext cx="708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hlinkClick r:id="rId3"/>
              </a:rPr>
              <a:t>http://weatherstories.ssec.wisc.edu/work/</a:t>
            </a:r>
            <a:r>
              <a:rPr lang="de-DE" dirty="0" smtClean="0">
                <a:hlinkClick r:id="rId3"/>
              </a:rPr>
              <a:t>suomi.html</a:t>
            </a:r>
            <a:endParaRPr lang="de-DE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16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5602" b="-5602"/>
          <a:stretch>
            <a:fillRect/>
          </a:stretch>
        </p:blipFill>
        <p:spPr>
          <a:xfrm>
            <a:off x="457200" y="762000"/>
            <a:ext cx="8229600" cy="6096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1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b="1" dirty="0" smtClean="0"/>
          </a:p>
          <a:p>
            <a:r>
              <a:rPr lang="en-US" sz="4000" b="1" dirty="0" smtClean="0"/>
              <a:t>Introduction</a:t>
            </a:r>
          </a:p>
          <a:p>
            <a:r>
              <a:rPr lang="en-US" sz="4000" b="1" dirty="0" smtClean="0"/>
              <a:t>Visualize</a:t>
            </a:r>
          </a:p>
          <a:p>
            <a:r>
              <a:rPr lang="en-US" sz="4000" b="1" dirty="0" smtClean="0"/>
              <a:t>Analyze</a:t>
            </a:r>
          </a:p>
          <a:p>
            <a:r>
              <a:rPr lang="en-US" sz="4000" b="1" dirty="0" smtClean="0"/>
              <a:t>Validate/ Deep-dive</a:t>
            </a:r>
          </a:p>
          <a:p>
            <a:r>
              <a:rPr lang="en-US" sz="4000" b="1" dirty="0" smtClean="0"/>
              <a:t>Summary</a:t>
            </a:r>
          </a:p>
          <a:p>
            <a:pPr marL="682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6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9888" b="-9888"/>
          <a:stretch>
            <a:fillRect/>
          </a:stretch>
        </p:blipFill>
        <p:spPr>
          <a:xfrm>
            <a:off x="457200" y="762000"/>
            <a:ext cx="8229600" cy="6324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2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Sat. Sub point: 75W </a:t>
            </a:r>
            <a:r>
              <a:rPr lang="en-US" dirty="0" err="1" smtClean="0"/>
              <a:t>vs</a:t>
            </a:r>
            <a:r>
              <a:rPr lang="en-US" dirty="0" smtClean="0"/>
              <a:t> 89.5W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2222" b="-12222"/>
          <a:stretch>
            <a:fillRect/>
          </a:stretch>
        </p:blipFill>
        <p:spPr>
          <a:xfrm>
            <a:off x="457200" y="304799"/>
            <a:ext cx="8610600" cy="669713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7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Data Transacts</a:t>
            </a:r>
          </a:p>
          <a:p>
            <a:r>
              <a:rPr lang="en-US" dirty="0" smtClean="0"/>
              <a:t>Scatter plots</a:t>
            </a:r>
          </a:p>
          <a:p>
            <a:r>
              <a:rPr lang="en-US" dirty="0" smtClean="0"/>
              <a:t>Google maps</a:t>
            </a:r>
          </a:p>
          <a:p>
            <a:r>
              <a:rPr lang="en-US" dirty="0" smtClean="0"/>
              <a:t>Tell a story</a:t>
            </a:r>
          </a:p>
          <a:p>
            <a:r>
              <a:rPr lang="en-US" dirty="0" smtClean="0"/>
              <a:t>Solve a puzzle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6783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and deep diving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3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Sub-sampling </a:t>
            </a:r>
            <a:r>
              <a:rPr lang="en-US" dirty="0" err="1"/>
              <a:t>vs</a:t>
            </a:r>
            <a:r>
              <a:rPr lang="en-US" dirty="0"/>
              <a:t> Averaging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2833" r="-12833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7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Sub-sampling </a:t>
            </a:r>
            <a:r>
              <a:rPr lang="en-US" dirty="0" err="1" smtClean="0"/>
              <a:t>vs</a:t>
            </a:r>
            <a:r>
              <a:rPr lang="en-US" dirty="0" smtClean="0"/>
              <a:t> Averaging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5000" b="-5000"/>
          <a:stretch>
            <a:fillRect/>
          </a:stretch>
        </p:blipFill>
        <p:spPr>
          <a:xfrm>
            <a:off x="124691" y="609600"/>
            <a:ext cx="8866909" cy="6096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4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Sanity check/Navigation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6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/>
              <a:t>AIRS DPI in AWIPS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56481" y="1646094"/>
            <a:ext cx="8228160" cy="444430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indent="0">
              <a:lnSpc>
                <a:spcPct val="93000"/>
              </a:lnSpc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b="1" dirty="0" smtClean="0"/>
              <a:t>TO DO LIST.</a:t>
            </a:r>
            <a:endParaRPr lang="en-GB" b="1" dirty="0"/>
          </a:p>
          <a:p>
            <a:pPr marL="781932" lvl="4" indent="0">
              <a:lnSpc>
                <a:spcPct val="93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sz="2900" dirty="0"/>
              <a:t>Remapping data for AWIPS.</a:t>
            </a:r>
          </a:p>
          <a:p>
            <a:pPr marL="781932" lvl="4" indent="0">
              <a:lnSpc>
                <a:spcPct val="93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sz="2900" dirty="0"/>
              <a:t>Stitch files together for each pass.</a:t>
            </a:r>
          </a:p>
          <a:p>
            <a:pPr marL="781932" lvl="4" indent="0">
              <a:lnSpc>
                <a:spcPct val="93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sz="2900" dirty="0" smtClean="0"/>
              <a:t>Setup </a:t>
            </a:r>
            <a:r>
              <a:rPr lang="en-GB" sz="2900" dirty="0"/>
              <a:t>and test new files in McIDAS-V</a:t>
            </a:r>
            <a:r>
              <a:rPr lang="en-GB" sz="2900" dirty="0" smtClean="0"/>
              <a:t>.</a:t>
            </a:r>
          </a:p>
          <a:p>
            <a:pPr marL="781932" lvl="4" indent="0">
              <a:lnSpc>
                <a:spcPct val="93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sz="2900" dirty="0"/>
              <a:t>Setup and test new files in AWIPS.</a:t>
            </a:r>
          </a:p>
          <a:p>
            <a:pPr marL="781932" lvl="4" indent="0">
              <a:lnSpc>
                <a:spcPct val="93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GB" sz="2900" dirty="0"/>
          </a:p>
          <a:p>
            <a:pPr marL="390246" lvl="2" indent="0">
              <a:lnSpc>
                <a:spcPct val="93000"/>
              </a:lnSpc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GB" sz="2900" dirty="0"/>
          </a:p>
          <a:p>
            <a:pPr marL="0" indent="0">
              <a:lnSpc>
                <a:spcPct val="93000"/>
              </a:lnSpc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25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152400"/>
            <a:ext cx="8228538" cy="609600"/>
          </a:xfrm>
        </p:spPr>
        <p:txBody>
          <a:bodyPr/>
          <a:lstStyle/>
          <a:p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dirty="0">
                <a:solidFill>
                  <a:schemeClr val="tx1"/>
                </a:solidFill>
              </a:rPr>
              <a:t>Atmospheric Infrared Sounder (AIRS) is a cross-track rotary scanning sensor with a ± 49.5 degrees (from nadir) ground coverage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257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6183868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err="1"/>
              <a:t>http://www.star.nesdis.noaa.gov/smcd/spb/LANDEM/website/instr_AIRS.php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88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Sanity check/Navigation</a:t>
            </a:r>
            <a:br>
              <a:rPr lang="en-US" dirty="0" smtClean="0"/>
            </a:br>
            <a:r>
              <a:rPr lang="en-US" sz="2000" dirty="0" smtClean="0">
                <a:solidFill>
                  <a:schemeClr val="tx1"/>
                </a:solidFill>
              </a:rPr>
              <a:t>GOAL:</a:t>
            </a:r>
            <a:r>
              <a:rPr lang="en-GB" sz="2000" dirty="0" smtClean="0">
                <a:solidFill>
                  <a:schemeClr val="tx1"/>
                </a:solidFill>
              </a:rPr>
              <a:t>Stitch AIRS files </a:t>
            </a:r>
            <a:r>
              <a:rPr lang="en-GB" sz="2000" dirty="0">
                <a:solidFill>
                  <a:schemeClr val="tx1"/>
                </a:solidFill>
              </a:rPr>
              <a:t>together for each </a:t>
            </a:r>
            <a:r>
              <a:rPr lang="en-GB" sz="2000" dirty="0" smtClean="0">
                <a:solidFill>
                  <a:schemeClr val="tx1"/>
                </a:solidFill>
              </a:rPr>
              <a:t>pass</a:t>
            </a:r>
            <a:br>
              <a:rPr lang="en-GB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/>
          <a:lstStyle/>
          <a:p>
            <a:pPr marL="68263" indent="0" algn="ctr">
              <a:buNone/>
            </a:pPr>
            <a:r>
              <a:rPr lang="en-GB" dirty="0" smtClean="0"/>
              <a:t>Before </a:t>
            </a:r>
            <a:r>
              <a:rPr lang="en-GB" dirty="0"/>
              <a:t>and after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5438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72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263" indent="0" algn="ctr">
              <a:buNone/>
              <a:defRPr/>
            </a:pPr>
            <a:endParaRPr lang="en-GB" sz="3200" b="1" dirty="0" smtClean="0">
              <a:solidFill>
                <a:srgbClr val="000080"/>
              </a:solidFill>
            </a:endParaRPr>
          </a:p>
          <a:p>
            <a:pPr>
              <a:defRPr/>
            </a:pPr>
            <a:r>
              <a:rPr lang="en-GB" sz="2800" b="1" dirty="0" smtClean="0">
                <a:solidFill>
                  <a:srgbClr val="000080"/>
                </a:solidFill>
              </a:rPr>
              <a:t> </a:t>
            </a:r>
            <a:r>
              <a:rPr lang="en-GB" sz="2800" b="1" dirty="0" smtClean="0">
                <a:solidFill>
                  <a:schemeClr val="tx2"/>
                </a:solidFill>
              </a:rPr>
              <a:t>McIDAS-V is a powerful and versatile visualization and data analysis software. </a:t>
            </a:r>
          </a:p>
          <a:p>
            <a:pPr>
              <a:defRPr/>
            </a:pPr>
            <a:r>
              <a:rPr lang="en-GB" sz="2800" b="1" dirty="0" smtClean="0">
                <a:solidFill>
                  <a:schemeClr val="tx2"/>
                </a:solidFill>
              </a:rPr>
              <a:t>It </a:t>
            </a:r>
            <a:r>
              <a:rPr lang="en-GB" sz="2800" b="1" dirty="0">
                <a:solidFill>
                  <a:schemeClr val="tx2"/>
                </a:solidFill>
              </a:rPr>
              <a:t>is Java based, open source and freely </a:t>
            </a:r>
            <a:r>
              <a:rPr lang="en-GB" sz="2800" b="1" dirty="0" smtClean="0">
                <a:solidFill>
                  <a:schemeClr val="tx2"/>
                </a:solidFill>
              </a:rPr>
              <a:t>available.</a:t>
            </a:r>
          </a:p>
          <a:p>
            <a:pPr>
              <a:defRPr/>
            </a:pPr>
            <a:endParaRPr lang="en-GB" sz="2800" b="1" dirty="0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US" sz="2800" b="1" dirty="0">
                <a:solidFill>
                  <a:schemeClr val="tx2"/>
                </a:solidFill>
              </a:rPr>
              <a:t>WRF-</a:t>
            </a:r>
            <a:r>
              <a:rPr lang="en-US" sz="2800" b="1" dirty="0" err="1">
                <a:solidFill>
                  <a:schemeClr val="tx2"/>
                </a:solidFill>
              </a:rPr>
              <a:t>Chem</a:t>
            </a:r>
            <a:r>
              <a:rPr lang="en-US" sz="2800" b="1" dirty="0">
                <a:solidFill>
                  <a:schemeClr val="tx2"/>
                </a:solidFill>
              </a:rPr>
              <a:t> is the Weather Research and Forecasting (WRF) model coupled with </a:t>
            </a:r>
            <a:r>
              <a:rPr lang="en-US" sz="2800" b="1" dirty="0" smtClean="0">
                <a:solidFill>
                  <a:schemeClr val="tx2"/>
                </a:solidFill>
              </a:rPr>
              <a:t>Chemistry</a:t>
            </a:r>
            <a:r>
              <a:rPr lang="en-GB" sz="2800" b="1" dirty="0" smtClean="0">
                <a:solidFill>
                  <a:schemeClr val="tx2"/>
                </a:solidFill>
              </a:rPr>
              <a:t>.</a:t>
            </a:r>
          </a:p>
          <a:p>
            <a:pPr>
              <a:defRPr/>
            </a:pPr>
            <a:r>
              <a:rPr lang="en-US" sz="2800" b="1" dirty="0">
                <a:solidFill>
                  <a:schemeClr val="tx2"/>
                </a:solidFill>
              </a:rPr>
              <a:t>S</a:t>
            </a:r>
            <a:r>
              <a:rPr lang="en-US" sz="2800" b="1" dirty="0" smtClean="0">
                <a:solidFill>
                  <a:schemeClr val="tx2"/>
                </a:solidFill>
              </a:rPr>
              <a:t>imulates </a:t>
            </a:r>
            <a:r>
              <a:rPr lang="en-US" sz="2800" b="1" dirty="0">
                <a:solidFill>
                  <a:schemeClr val="tx2"/>
                </a:solidFill>
              </a:rPr>
              <a:t>the emission, transport, mixing, and chemical transformation of trace </a:t>
            </a:r>
            <a:r>
              <a:rPr lang="en-US" sz="2800" b="1" dirty="0" smtClean="0">
                <a:solidFill>
                  <a:schemeClr val="tx2"/>
                </a:solidFill>
              </a:rPr>
              <a:t>gases </a:t>
            </a:r>
            <a:r>
              <a:rPr lang="en-US" sz="2800" b="1" dirty="0">
                <a:solidFill>
                  <a:schemeClr val="tx2"/>
                </a:solidFill>
              </a:rPr>
              <a:t>with the </a:t>
            </a:r>
            <a:r>
              <a:rPr lang="en-US" sz="2800" b="1" dirty="0" smtClean="0">
                <a:solidFill>
                  <a:schemeClr val="tx2"/>
                </a:solidFill>
              </a:rPr>
              <a:t>meteorology.</a:t>
            </a:r>
            <a:r>
              <a:rPr lang="en-GB" sz="2800" b="1" dirty="0" smtClean="0">
                <a:solidFill>
                  <a:schemeClr val="tx2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/>
              <a:t>Stitching files together for each pass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4720" y="1244291"/>
            <a:ext cx="8228160" cy="4444307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dirty="0"/>
              <a:t>Before and after stitching files. Test 02</a:t>
            </a:r>
          </a:p>
          <a:p>
            <a:pPr>
              <a:lnSpc>
                <a:spcPct val="93000"/>
              </a:lnSpc>
              <a:buNone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endParaRPr lang="en-GB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00" y="1866436"/>
            <a:ext cx="7257600" cy="394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75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>
                <a:solidFill>
                  <a:schemeClr val="tx1">
                    <a:lumMod val="95000"/>
                  </a:schemeClr>
                </a:solidFill>
              </a:rPr>
              <a:t>Setup </a:t>
            </a:r>
            <a:r>
              <a:rPr lang="en-GB" sz="2800" dirty="0">
                <a:solidFill>
                  <a:schemeClr val="tx1">
                    <a:lumMod val="95000"/>
                  </a:schemeClr>
                </a:solidFill>
              </a:rPr>
              <a:t>and test new stitched files in McIDAS-V</a:t>
            </a:r>
            <a:endParaRPr lang="en-US" sz="28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000"/>
          <a:stretch>
            <a:fillRect/>
          </a:stretch>
        </p:blipFill>
        <p:spPr bwMode="auto">
          <a:xfrm>
            <a:off x="457200" y="609600"/>
            <a:ext cx="82296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87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solidFill>
                  <a:schemeClr val="tx1"/>
                </a:solidFill>
              </a:rPr>
              <a:t>Setup and test new stitched files in AWIPS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00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15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HERE WE DIVE.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2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Analysis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4041" r="4041"/>
          <a:stretch>
            <a:fillRect/>
          </a:stretch>
        </p:blipFill>
        <p:spPr>
          <a:xfrm>
            <a:off x="304800" y="685800"/>
            <a:ext cx="8229600" cy="5715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6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CONUS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CONUS Simulation for 4 June 2005</a:t>
            </a:r>
          </a:p>
          <a:p>
            <a:pPr lvl="1"/>
            <a:r>
              <a:rPr lang="en-US" dirty="0" smtClean="0"/>
              <a:t>Noise free from NWP</a:t>
            </a:r>
          </a:p>
          <a:p>
            <a:pPr lvl="1"/>
            <a:r>
              <a:rPr lang="en-US" dirty="0" smtClean="0"/>
              <a:t>Remapped to ABI Fixed Grid Format (FGF), nominally 2km</a:t>
            </a:r>
          </a:p>
          <a:p>
            <a:r>
              <a:rPr lang="en-US" dirty="0" smtClean="0"/>
              <a:t>CONUS sector is 2500 by 1500 pixels</a:t>
            </a:r>
          </a:p>
          <a:p>
            <a:pPr lvl="1"/>
            <a:r>
              <a:rPr lang="en-US" dirty="0" smtClean="0"/>
              <a:t>3,750,000 total pixels</a:t>
            </a:r>
          </a:p>
          <a:p>
            <a:pPr lvl="1"/>
            <a:r>
              <a:rPr lang="en-US" dirty="0" smtClean="0"/>
              <a:t>3,661,932 of these are on the Earth</a:t>
            </a:r>
          </a:p>
          <a:p>
            <a:r>
              <a:rPr lang="en-US" dirty="0" smtClean="0"/>
              <a:t>Deviation simulated by adding 0.135K @300K noise to the 12.3um band image for every 100</a:t>
            </a:r>
            <a:r>
              <a:rPr lang="en-US" baseline="30000" dirty="0" smtClean="0"/>
              <a:t>th</a:t>
            </a:r>
            <a:r>
              <a:rPr lang="en-US" dirty="0" smtClean="0"/>
              <a:t> line.</a:t>
            </a:r>
          </a:p>
          <a:p>
            <a:r>
              <a:rPr lang="en-US" dirty="0" smtClean="0"/>
              <a:t>Products besides Imagery are generated using first all noise-free data and comparing to those generated with all bands noise-free data except band 15 (12.3um) with striping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0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12.3um Band 15 Simulation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" y="1238821"/>
            <a:ext cx="9127998" cy="5142357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8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12.3um Band 15 Simulation with Striping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" y="1238821"/>
            <a:ext cx="9127998" cy="514235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12.3um Band 15 Simulation with Striping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" y="1219200"/>
            <a:ext cx="9127998" cy="515493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38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0" y="7620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Difference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52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12.3um Band 15 Simulation with Striping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01383"/>
            <a:ext cx="8229600" cy="463623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39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0" y="7620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Difference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2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8538" cy="609600"/>
          </a:xfrm>
        </p:spPr>
        <p:txBody>
          <a:bodyPr/>
          <a:lstStyle/>
          <a:p>
            <a:r>
              <a:rPr lang="en-US" dirty="0" smtClean="0"/>
              <a:t>Visualiztion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85" r="-1385"/>
          <a:stretch>
            <a:fillRect/>
          </a:stretch>
        </p:blipFill>
        <p:spPr bwMode="auto">
          <a:xfrm>
            <a:off x="304800" y="762000"/>
            <a:ext cx="84582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20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12.3um Band 15 Simulation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01383"/>
            <a:ext cx="8229600" cy="463623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12.3um Band 15 Simulation with Striping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41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01383"/>
            <a:ext cx="8229600" cy="4636234"/>
          </a:xfrm>
        </p:spPr>
      </p:pic>
    </p:spTree>
    <p:extLst>
      <p:ext uri="{BB962C8B-B14F-4D97-AF65-F5344CB8AC3E}">
        <p14:creationId xmlns:p14="http://schemas.microsoft.com/office/powerpoint/2010/main" val="369872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Imagery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Based on image generation and viewing, it is thought that:</a:t>
            </a:r>
          </a:p>
          <a:p>
            <a:pPr lvl="1"/>
            <a:r>
              <a:rPr lang="en-US" dirty="0" smtClean="0"/>
              <a:t>The band 15 Imagery product is not affected significantly</a:t>
            </a:r>
          </a:p>
          <a:p>
            <a:pPr lvl="1"/>
            <a:r>
              <a:rPr lang="en-US" dirty="0" smtClean="0"/>
              <a:t>Users would not notice visible striping in the imagery without clean data for comparison</a:t>
            </a:r>
          </a:p>
          <a:p>
            <a:pPr lvl="1"/>
            <a:r>
              <a:rPr lang="en-US" dirty="0" smtClean="0"/>
              <a:t>A “smart” </a:t>
            </a:r>
            <a:r>
              <a:rPr lang="en-US" dirty="0" err="1" smtClean="0"/>
              <a:t>remapper</a:t>
            </a:r>
            <a:r>
              <a:rPr lang="en-US" dirty="0" smtClean="0"/>
              <a:t> could effectively mitigate this</a:t>
            </a:r>
          </a:p>
          <a:p>
            <a:pPr lvl="1"/>
            <a:r>
              <a:rPr lang="en-US" dirty="0" smtClean="0"/>
              <a:t>It is not worth affecting the other detector arrays for a problem this insignificant for one detector.</a:t>
            </a:r>
          </a:p>
          <a:p>
            <a:r>
              <a:rPr lang="en-US" dirty="0" smtClean="0"/>
              <a:t>Bottom line: Investigate a smarter </a:t>
            </a:r>
            <a:r>
              <a:rPr lang="en-US" dirty="0" err="1" smtClean="0"/>
              <a:t>resampler</a:t>
            </a:r>
            <a:r>
              <a:rPr lang="en-US" dirty="0" smtClean="0"/>
              <a:t>, but this particular issue is not a “show stopper”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Diving deep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Sampling </a:t>
            </a:r>
            <a:r>
              <a:rPr lang="en-US" dirty="0" err="1" smtClean="0"/>
              <a:t>vs</a:t>
            </a:r>
            <a:r>
              <a:rPr lang="en-US" dirty="0" smtClean="0"/>
              <a:t> Averaging</a:t>
            </a:r>
          </a:p>
          <a:p>
            <a:r>
              <a:rPr lang="en-US" dirty="0" smtClean="0"/>
              <a:t>AIRS DPI navigation</a:t>
            </a:r>
          </a:p>
          <a:p>
            <a:r>
              <a:rPr lang="en-US" dirty="0" smtClean="0"/>
              <a:t>Detector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6932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Very interactive.</a:t>
            </a:r>
          </a:p>
          <a:p>
            <a:r>
              <a:rPr lang="en-US" dirty="0" smtClean="0"/>
              <a:t>Has something to offer for most.</a:t>
            </a:r>
          </a:p>
          <a:p>
            <a:r>
              <a:rPr lang="en-US" dirty="0" smtClean="0"/>
              <a:t>Easy to install easy to use</a:t>
            </a:r>
          </a:p>
          <a:p>
            <a:r>
              <a:rPr lang="en-US" dirty="0" smtClean="0"/>
              <a:t>Free, Free, free</a:t>
            </a:r>
          </a:p>
          <a:p>
            <a:pPr lvl="2"/>
            <a:endParaRPr lang="en-US" dirty="0" smtClean="0"/>
          </a:p>
          <a:p>
            <a:pPr lvl="8"/>
            <a:r>
              <a:rPr lang="en-US" sz="4000" dirty="0" smtClean="0"/>
              <a:t>Now go get it.!!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2643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6000" dirty="0" smtClean="0"/>
          </a:p>
          <a:p>
            <a:pPr algn="ctr"/>
            <a:endParaRPr lang="en-US" sz="6000" dirty="0"/>
          </a:p>
          <a:p>
            <a:pPr algn="ctr"/>
            <a:r>
              <a:rPr lang="en-US" sz="6000" dirty="0" smtClean="0"/>
              <a:t>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7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??</a:t>
            </a:r>
            <a:endParaRPr lang="en-US" dirty="0"/>
          </a:p>
        </p:txBody>
      </p:sp>
      <p:pic>
        <p:nvPicPr>
          <p:cNvPr id="5" name="Content Placeholder 4" descr="fulldisk-b15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5" b="8705"/>
          <a:stretch>
            <a:fillRect/>
          </a:stretch>
        </p:blipFill>
        <p:spPr>
          <a:xfrm>
            <a:off x="457200" y="762000"/>
            <a:ext cx="8686800" cy="5715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65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3042" b="-3042"/>
          <a:stretch>
            <a:fillRect/>
          </a:stretch>
        </p:blipFill>
        <p:spPr>
          <a:xfrm>
            <a:off x="304800" y="685800"/>
            <a:ext cx="8382000" cy="5943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6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  <a:ea typeface="DejaVu LGC Sans" charset="0"/>
                <a:cs typeface="DejaVu LGC Sans" charset="0"/>
              </a:rPr>
              <a:t>Full disk simulation of ABI band14 (11.2um) and displayed in McIDAS-V for the June-26-2008 storm outbreak at 21:00UTC.</a:t>
            </a:r>
            <a:br>
              <a:rPr lang="en-US" sz="2400" b="1" dirty="0">
                <a:solidFill>
                  <a:schemeClr val="tx1"/>
                </a:solidFill>
                <a:ea typeface="DejaVu LGC Sans" charset="0"/>
                <a:cs typeface="DejaVu LGC Sans" charset="0"/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6</a:t>
            </a:fld>
            <a:endParaRPr lang="en-US"/>
          </a:p>
        </p:txBody>
      </p:sp>
      <p:pic>
        <p:nvPicPr>
          <p:cNvPr id="8" name="Content Placeholder 7" descr="Screen shot 2011-01-11 at 3.35.50 PM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36" b="5036"/>
          <a:stretch>
            <a:fillRect/>
          </a:stretch>
        </p:blipFill>
        <p:spPr>
          <a:xfrm>
            <a:off x="457200" y="762001"/>
            <a:ext cx="8229600" cy="579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7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rcRect t="-27093" b="-27093"/>
          <a:stretch>
            <a:fillRect/>
          </a:stretch>
        </p:blipFill>
        <p:spPr>
          <a:xfrm>
            <a:off x="457200" y="-152400"/>
            <a:ext cx="8458200" cy="7924800"/>
          </a:xfrm>
        </p:spPr>
      </p:pic>
    </p:spTree>
    <p:extLst>
      <p:ext uri="{BB962C8B-B14F-4D97-AF65-F5344CB8AC3E}">
        <p14:creationId xmlns:p14="http://schemas.microsoft.com/office/powerpoint/2010/main" val="60984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Visualiztion</a:t>
            </a:r>
          </a:p>
        </p:txBody>
      </p:sp>
      <p:pic>
        <p:nvPicPr>
          <p:cNvPr id="5" name="Content Placeholder 4" descr="katrina-b04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2" b="7462"/>
          <a:stretch>
            <a:fillRect/>
          </a:stretch>
        </p:blipFill>
        <p:spPr>
          <a:xfrm>
            <a:off x="533400" y="762000"/>
            <a:ext cx="8382000" cy="5715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2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r>
              <a:rPr lang="en-US" dirty="0" smtClean="0"/>
              <a:t>Simultaneously (16 bands)</a:t>
            </a:r>
          </a:p>
          <a:p>
            <a:r>
              <a:rPr lang="en-US" dirty="0" smtClean="0"/>
              <a:t>Full disk (Big picture)</a:t>
            </a:r>
          </a:p>
          <a:p>
            <a:r>
              <a:rPr lang="en-US" dirty="0" smtClean="0"/>
              <a:t>Mesoscale (Focus)</a:t>
            </a:r>
          </a:p>
          <a:p>
            <a:r>
              <a:rPr lang="en-US" dirty="0"/>
              <a:t>L</a:t>
            </a:r>
            <a:r>
              <a:rPr lang="en-US" dirty="0" smtClean="0"/>
              <a:t>oops (over time)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0214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MSSpresentation2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CIMSS_TEMPLATE</Template>
  <TotalTime>873</TotalTime>
  <Words>919</Words>
  <Application>Microsoft Macintosh PowerPoint</Application>
  <PresentationFormat>On-screen Show (4:3)</PresentationFormat>
  <Paragraphs>199</Paragraphs>
  <Slides>46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CIMSSpresentation2</vt:lpstr>
      <vt:lpstr>  Using McIDAS-V to visualize and validate real time simulated WRF-CHEM data sets for GOES-R ABI bands and products.</vt:lpstr>
      <vt:lpstr>Content</vt:lpstr>
      <vt:lpstr>Introduction.</vt:lpstr>
      <vt:lpstr>Visualiztion</vt:lpstr>
      <vt:lpstr>Visualiztion</vt:lpstr>
      <vt:lpstr>Full disk simulation of ABI band14 (11.2um) and displayed in McIDAS-V for the June-26-2008 storm outbreak at 21:00UTC. </vt:lpstr>
      <vt:lpstr>Visualization</vt:lpstr>
      <vt:lpstr>Visualiztion</vt:lpstr>
      <vt:lpstr>Visualiztion</vt:lpstr>
      <vt:lpstr>Analyze</vt:lpstr>
      <vt:lpstr>Analyze </vt:lpstr>
      <vt:lpstr>Scatter analysis </vt:lpstr>
      <vt:lpstr>Scripting for other displays </vt:lpstr>
      <vt:lpstr>Analyze: Tell a story</vt:lpstr>
      <vt:lpstr>Analyze: Tell a story</vt:lpstr>
      <vt:lpstr>ABI- weighting functions</vt:lpstr>
      <vt:lpstr>Analyze 1</vt:lpstr>
      <vt:lpstr>Puzzle: 5 Analyze: 75W vs 89.5W</vt:lpstr>
      <vt:lpstr>PowerPoint Presentation</vt:lpstr>
      <vt:lpstr>PowerPoint Presentation</vt:lpstr>
      <vt:lpstr>Sat. Sub point: 75W vs 89.5W</vt:lpstr>
      <vt:lpstr>Analyze</vt:lpstr>
      <vt:lpstr>Validation and deep diving</vt:lpstr>
      <vt:lpstr>Sub-sampling vs Averaging</vt:lpstr>
      <vt:lpstr>Sub-sampling vs Averaging</vt:lpstr>
      <vt:lpstr>Sanity check/Navigation</vt:lpstr>
      <vt:lpstr>AIRS DPI in AWIPS</vt:lpstr>
      <vt:lpstr>The Atmospheric Infrared Sounder (AIRS) is a cross-track rotary scanning sensor with a ± 49.5 degrees (from nadir) ground coverage</vt:lpstr>
      <vt:lpstr>Sanity check/Navigation GOAL:Stitch AIRS files together for each pass  </vt:lpstr>
      <vt:lpstr>Stitching files together for each pass</vt:lpstr>
      <vt:lpstr>Setup and test new stitched files in McIDAS-V</vt:lpstr>
      <vt:lpstr>Setup and test new stitched files in AWIPS</vt:lpstr>
      <vt:lpstr>Detector Analysis</vt:lpstr>
      <vt:lpstr>Detector Analysis</vt:lpstr>
      <vt:lpstr>CONUS Simulation</vt:lpstr>
      <vt:lpstr>12.3um Band 15 Simulation</vt:lpstr>
      <vt:lpstr>12.3um Band 15 Simulation with Striping</vt:lpstr>
      <vt:lpstr>12.3um Band 15 Simulation with Striping</vt:lpstr>
      <vt:lpstr>12.3um Band 15 Simulation with Striping</vt:lpstr>
      <vt:lpstr>12.3um Band 15 Simulation</vt:lpstr>
      <vt:lpstr>12.3um Band 15 Simulation with Striping</vt:lpstr>
      <vt:lpstr>Imagery Analysis</vt:lpstr>
      <vt:lpstr>Diving deep</vt:lpstr>
      <vt:lpstr>Summary</vt:lpstr>
      <vt:lpstr>PowerPoint Presentation</vt:lpstr>
      <vt:lpstr>QUESTIONS ??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 Gunshor</dc:creator>
  <cp:lastModifiedBy>Kaba Bah</cp:lastModifiedBy>
  <cp:revision>84</cp:revision>
  <cp:lastPrinted>2013-09-09T00:34:33Z</cp:lastPrinted>
  <dcterms:created xsi:type="dcterms:W3CDTF">2012-12-17T21:30:42Z</dcterms:created>
  <dcterms:modified xsi:type="dcterms:W3CDTF">2013-09-09T20:10:37Z</dcterms:modified>
</cp:coreProperties>
</file>