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6" r:id="rId4"/>
    <p:sldMasterId id="2147483698" r:id="rId5"/>
  </p:sldMasterIdLst>
  <p:notesMasterIdLst>
    <p:notesMasterId r:id="rId34"/>
  </p:notesMasterIdLst>
  <p:sldIdLst>
    <p:sldId id="256" r:id="rId6"/>
    <p:sldId id="257" r:id="rId7"/>
    <p:sldId id="267" r:id="rId8"/>
    <p:sldId id="264" r:id="rId9"/>
    <p:sldId id="265" r:id="rId10"/>
    <p:sldId id="266" r:id="rId11"/>
    <p:sldId id="269" r:id="rId12"/>
    <p:sldId id="270" r:id="rId13"/>
    <p:sldId id="280" r:id="rId14"/>
    <p:sldId id="281" r:id="rId15"/>
    <p:sldId id="272" r:id="rId16"/>
    <p:sldId id="271" r:id="rId17"/>
    <p:sldId id="282" r:id="rId18"/>
    <p:sldId id="283" r:id="rId19"/>
    <p:sldId id="284" r:id="rId20"/>
    <p:sldId id="285" r:id="rId21"/>
    <p:sldId id="273" r:id="rId22"/>
    <p:sldId id="278" r:id="rId23"/>
    <p:sldId id="277" r:id="rId24"/>
    <p:sldId id="276" r:id="rId25"/>
    <p:sldId id="274" r:id="rId26"/>
    <p:sldId id="275" r:id="rId27"/>
    <p:sldId id="262" r:id="rId28"/>
    <p:sldId id="258" r:id="rId29"/>
    <p:sldId id="259" r:id="rId30"/>
    <p:sldId id="260" r:id="rId31"/>
    <p:sldId id="268" r:id="rId32"/>
    <p:sldId id="263"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068"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8D6BC5-EE84-4863-AF30-DB89EADB893B}" type="datetimeFigureOut">
              <a:rPr lang="en-US" smtClean="0"/>
              <a:t>2013-09-06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DBA1F6-CB68-40CF-82C0-A25127CB9D79}" type="slidenum">
              <a:rPr lang="en-US" smtClean="0"/>
              <a:t>‹#›</a:t>
            </a:fld>
            <a:endParaRPr lang="en-US" dirty="0"/>
          </a:p>
        </p:txBody>
      </p:sp>
    </p:spTree>
    <p:extLst>
      <p:ext uri="{BB962C8B-B14F-4D97-AF65-F5344CB8AC3E}">
        <p14:creationId xmlns:p14="http://schemas.microsoft.com/office/powerpoint/2010/main" val="4265981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Granules provided by Atmos PEATE via an ADDE server.  Example</a:t>
            </a:r>
            <a:r>
              <a:rPr lang="en-US" baseline="0" dirty="0" smtClean="0"/>
              <a:t> is a M5 (visible/red band) SDR with bow-tie deletions (at ends of the granule) filled in.</a:t>
            </a:r>
          </a:p>
          <a:p>
            <a:r>
              <a:rPr lang="en-US" baseline="0" dirty="0" smtClean="0"/>
              <a:t>(SDR = Sensor Data Record.  Each granule is only ~90 seconds of VIIRS)</a:t>
            </a:r>
            <a:endParaRPr lang="en-US" dirty="0"/>
          </a:p>
        </p:txBody>
      </p:sp>
      <p:sp>
        <p:nvSpPr>
          <p:cNvPr id="4" name="Slide Number Placeholder 3"/>
          <p:cNvSpPr>
            <a:spLocks noGrp="1"/>
          </p:cNvSpPr>
          <p:nvPr>
            <p:ph type="sldNum" sz="quarter" idx="10"/>
          </p:nvPr>
        </p:nvSpPr>
        <p:spPr/>
        <p:txBody>
          <a:bodyPr/>
          <a:lstStyle/>
          <a:p>
            <a:fld id="{0B03E73A-5C19-4125-B3DE-FB0CA408E969}" type="slidenum">
              <a:rPr lang="en-US" smtClean="0"/>
              <a:t>9</a:t>
            </a:fld>
            <a:endParaRPr lang="en-US" dirty="0"/>
          </a:p>
        </p:txBody>
      </p:sp>
    </p:spTree>
    <p:extLst>
      <p:ext uri="{BB962C8B-B14F-4D97-AF65-F5344CB8AC3E}">
        <p14:creationId xmlns:p14="http://schemas.microsoft.com/office/powerpoint/2010/main" val="3815665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1084B5-5726-49C8-9862-ABD854833119}" type="datetimeFigureOut">
              <a:rPr lang="en-US" smtClean="0"/>
              <a:t>2013-09-06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878CAF-CD93-4EF3-9E94-E7E5876E518B}" type="slidenum">
              <a:rPr lang="en-US" smtClean="0"/>
              <a:t>‹#›</a:t>
            </a:fld>
            <a:endParaRPr lang="en-US" dirty="0"/>
          </a:p>
        </p:txBody>
      </p:sp>
    </p:spTree>
    <p:extLst>
      <p:ext uri="{BB962C8B-B14F-4D97-AF65-F5344CB8AC3E}">
        <p14:creationId xmlns:p14="http://schemas.microsoft.com/office/powerpoint/2010/main" val="155587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1084B5-5726-49C8-9862-ABD854833119}" type="datetimeFigureOut">
              <a:rPr lang="en-US" smtClean="0"/>
              <a:t>2013-09-06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878CAF-CD93-4EF3-9E94-E7E5876E518B}" type="slidenum">
              <a:rPr lang="en-US" smtClean="0"/>
              <a:t>‹#›</a:t>
            </a:fld>
            <a:endParaRPr lang="en-US" dirty="0"/>
          </a:p>
        </p:txBody>
      </p:sp>
    </p:spTree>
    <p:extLst>
      <p:ext uri="{BB962C8B-B14F-4D97-AF65-F5344CB8AC3E}">
        <p14:creationId xmlns:p14="http://schemas.microsoft.com/office/powerpoint/2010/main" val="3120631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1084B5-5726-49C8-9862-ABD854833119}" type="datetimeFigureOut">
              <a:rPr lang="en-US" smtClean="0"/>
              <a:t>2013-09-06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878CAF-CD93-4EF3-9E94-E7E5876E518B}" type="slidenum">
              <a:rPr lang="en-US" smtClean="0"/>
              <a:t>‹#›</a:t>
            </a:fld>
            <a:endParaRPr lang="en-US" dirty="0"/>
          </a:p>
        </p:txBody>
      </p:sp>
    </p:spTree>
    <p:extLst>
      <p:ext uri="{BB962C8B-B14F-4D97-AF65-F5344CB8AC3E}">
        <p14:creationId xmlns:p14="http://schemas.microsoft.com/office/powerpoint/2010/main" val="1707243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fld id="{3348AFC8-7764-48C2-90D7-461DA9618ADB}" type="datetime1">
              <a:rPr lang="en-US" smtClean="0"/>
              <a:pPr>
                <a:defRPr/>
              </a:pPr>
              <a:t>2013-09-06</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382EDD5-976D-41C6-AE56-9B6E4DA55672}" type="slidenum">
              <a:rPr lang="en-US"/>
              <a:pPr>
                <a:defRPr/>
              </a:pPr>
              <a:t>‹#›</a:t>
            </a:fld>
            <a:endParaRPr lang="en-US" dirty="0"/>
          </a:p>
        </p:txBody>
      </p:sp>
    </p:spTree>
    <p:extLst>
      <p:ext uri="{BB962C8B-B14F-4D97-AF65-F5344CB8AC3E}">
        <p14:creationId xmlns:p14="http://schemas.microsoft.com/office/powerpoint/2010/main" val="1781413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7225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0566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8053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2013-09-06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32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2013-09-06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2004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2013-09-06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1515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2013-09-06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626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1084B5-5726-49C8-9862-ABD854833119}" type="datetimeFigureOut">
              <a:rPr lang="en-US" smtClean="0"/>
              <a:t>2013-09-06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878CAF-CD93-4EF3-9E94-E7E5876E518B}" type="slidenum">
              <a:rPr lang="en-US" smtClean="0"/>
              <a:t>‹#›</a:t>
            </a:fld>
            <a:endParaRPr lang="en-US" dirty="0"/>
          </a:p>
        </p:txBody>
      </p:sp>
    </p:spTree>
    <p:extLst>
      <p:ext uri="{BB962C8B-B14F-4D97-AF65-F5344CB8AC3E}">
        <p14:creationId xmlns:p14="http://schemas.microsoft.com/office/powerpoint/2010/main" val="2133548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2013-09-06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6211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2013-09-06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3194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9936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88A0FF-3E4A-4ADC-A8AE-FF8D9A3C3CB6}" type="datetimeFigureOut">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663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82020E-F388-4EB9-BD79-56C8D85FD410}"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33D0807-5088-4C17-A0EB-56FC14A60D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7677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D97836-3175-4D10-9C9B-1CCFE2FFDEB6}"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33D0807-5088-4C17-A0EB-56FC14A60D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338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A1B10C-947D-4E67-BE40-2EBD998B9CBA}"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33D0807-5088-4C17-A0EB-56FC14A60D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0162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D93C73-8F43-4A16-B413-0A6F0BF5F949}" type="datetime1">
              <a:rPr lang="en-US" smtClean="0">
                <a:solidFill>
                  <a:prstClr val="black">
                    <a:tint val="75000"/>
                  </a:prstClr>
                </a:solidFill>
              </a:rPr>
              <a:pPr/>
              <a:t>2013-09-06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33D0807-5088-4C17-A0EB-56FC14A60D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2601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5D7371-D985-4A07-BDC4-69AACEBAADCE}" type="datetime1">
              <a:rPr lang="en-US" smtClean="0">
                <a:solidFill>
                  <a:prstClr val="black">
                    <a:tint val="75000"/>
                  </a:prstClr>
                </a:solidFill>
              </a:rPr>
              <a:pPr/>
              <a:t>2013-09-06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33D0807-5088-4C17-A0EB-56FC14A60D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1553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E8108E-4085-4D3A-9D35-91A36B9A0AAC}" type="datetime1">
              <a:rPr lang="en-US" smtClean="0">
                <a:solidFill>
                  <a:prstClr val="black">
                    <a:tint val="75000"/>
                  </a:prstClr>
                </a:solidFill>
              </a:rPr>
              <a:pPr/>
              <a:t>2013-09-06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33D0807-5088-4C17-A0EB-56FC14A60D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2386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1084B5-5726-49C8-9862-ABD854833119}" type="datetimeFigureOut">
              <a:rPr lang="en-US" smtClean="0"/>
              <a:t>2013-09-06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878CAF-CD93-4EF3-9E94-E7E5876E518B}" type="slidenum">
              <a:rPr lang="en-US" smtClean="0"/>
              <a:t>‹#›</a:t>
            </a:fld>
            <a:endParaRPr lang="en-US" dirty="0"/>
          </a:p>
        </p:txBody>
      </p:sp>
    </p:spTree>
    <p:extLst>
      <p:ext uri="{BB962C8B-B14F-4D97-AF65-F5344CB8AC3E}">
        <p14:creationId xmlns:p14="http://schemas.microsoft.com/office/powerpoint/2010/main" val="1240929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8A52EB-02C4-4C6D-87C7-6AA63BF1EC16}" type="datetime1">
              <a:rPr lang="en-US" smtClean="0">
                <a:solidFill>
                  <a:prstClr val="black">
                    <a:tint val="75000"/>
                  </a:prstClr>
                </a:solidFill>
              </a:rPr>
              <a:pPr/>
              <a:t>2013-09-06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33D0807-5088-4C17-A0EB-56FC14A60D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2313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5602CE-0652-4126-BE29-55DF31831802}" type="datetime1">
              <a:rPr lang="en-US" smtClean="0">
                <a:solidFill>
                  <a:prstClr val="black">
                    <a:tint val="75000"/>
                  </a:prstClr>
                </a:solidFill>
              </a:rPr>
              <a:pPr/>
              <a:t>2013-09-06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33D0807-5088-4C17-A0EB-56FC14A60D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3759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1F3816-3C0F-4EE3-BEA7-8F1876B35D11}" type="datetime1">
              <a:rPr lang="en-US" smtClean="0">
                <a:solidFill>
                  <a:prstClr val="black">
                    <a:tint val="75000"/>
                  </a:prstClr>
                </a:solidFill>
              </a:rPr>
              <a:pPr/>
              <a:t>2013-09-06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33D0807-5088-4C17-A0EB-56FC14A60D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3097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54A929-2905-461D-A808-6417C712F5A5}"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33D0807-5088-4C17-A0EB-56FC14A60D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8293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7BCB2-A6DC-4BDF-9A9F-72BAD2283100}"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33D0807-5088-4C17-A0EB-56FC14A60D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2859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fld id="{3348AFC8-7764-48C2-90D7-461DA9618ADB}" type="datetime1">
              <a:rPr lang="en-US" smtClean="0">
                <a:solidFill>
                  <a:prstClr val="black">
                    <a:tint val="75000"/>
                  </a:prstClr>
                </a:solidFill>
              </a:rPr>
              <a:pPr>
                <a:defRPr/>
              </a:pPr>
              <a:t>2013-09-06</a:t>
            </a:fld>
            <a:endParaRPr 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82EDD5-976D-41C6-AE56-9B6E4DA5567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04236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8E2249-4DD5-4551-AE04-CD89DD8D7C32}"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98C47B-3C57-4AD9-AC97-6B1C193487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425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AC29E3-F927-4F76-89C6-81EBD9200FA0}"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98C47B-3C57-4AD9-AC97-6B1C193487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6039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99258-0717-4104-B246-2DD4BD86D1CF}"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98C47B-3C57-4AD9-AC97-6B1C193487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7100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B15386-71DF-4F92-967E-19BC9B75D97E}" type="datetime1">
              <a:rPr lang="en-US" smtClean="0">
                <a:solidFill>
                  <a:prstClr val="black">
                    <a:tint val="75000"/>
                  </a:prstClr>
                </a:solidFill>
              </a:rPr>
              <a:pPr/>
              <a:t>2013-09-06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98C47B-3C57-4AD9-AC97-6B1C193487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306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1084B5-5726-49C8-9862-ABD854833119}" type="datetimeFigureOut">
              <a:rPr lang="en-US" smtClean="0"/>
              <a:t>2013-09-06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878CAF-CD93-4EF3-9E94-E7E5876E518B}" type="slidenum">
              <a:rPr lang="en-US" smtClean="0"/>
              <a:t>‹#›</a:t>
            </a:fld>
            <a:endParaRPr lang="en-US" dirty="0"/>
          </a:p>
        </p:txBody>
      </p:sp>
    </p:spTree>
    <p:extLst>
      <p:ext uri="{BB962C8B-B14F-4D97-AF65-F5344CB8AC3E}">
        <p14:creationId xmlns:p14="http://schemas.microsoft.com/office/powerpoint/2010/main" val="225812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A9E498-D60F-42D5-993D-326FC0B8A15C}" type="datetime1">
              <a:rPr lang="en-US" smtClean="0">
                <a:solidFill>
                  <a:prstClr val="black">
                    <a:tint val="75000"/>
                  </a:prstClr>
                </a:solidFill>
              </a:rPr>
              <a:pPr/>
              <a:t>2013-09-06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298C47B-3C57-4AD9-AC97-6B1C193487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9147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4DE24-6A16-422E-ADD7-03C2185F332A}" type="datetime1">
              <a:rPr lang="en-US" smtClean="0">
                <a:solidFill>
                  <a:prstClr val="black">
                    <a:tint val="75000"/>
                  </a:prstClr>
                </a:solidFill>
              </a:rPr>
              <a:pPr/>
              <a:t>2013-09-06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298C47B-3C57-4AD9-AC97-6B1C193487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9925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4E7332-ACEC-4209-A37C-D28053DA9D18}" type="datetime1">
              <a:rPr lang="en-US" smtClean="0">
                <a:solidFill>
                  <a:prstClr val="black">
                    <a:tint val="75000"/>
                  </a:prstClr>
                </a:solidFill>
              </a:rPr>
              <a:pPr/>
              <a:t>2013-09-06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298C47B-3C57-4AD9-AC97-6B1C193487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88906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36194-F799-477E-ACF1-B5667A86E7E4}" type="datetime1">
              <a:rPr lang="en-US" smtClean="0">
                <a:solidFill>
                  <a:prstClr val="black">
                    <a:tint val="75000"/>
                  </a:prstClr>
                </a:solidFill>
              </a:rPr>
              <a:pPr/>
              <a:t>2013-09-06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98C47B-3C57-4AD9-AC97-6B1C193487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28539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275996-EA3C-42B8-B46C-479A55E42B49}" type="datetime1">
              <a:rPr lang="en-US" smtClean="0">
                <a:solidFill>
                  <a:prstClr val="black">
                    <a:tint val="75000"/>
                  </a:prstClr>
                </a:solidFill>
              </a:rPr>
              <a:pPr/>
              <a:t>2013-09-06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98C47B-3C57-4AD9-AC97-6B1C193487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1215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F86BC1-ED01-41E6-AA85-B81EF921AB3F}"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98C47B-3C57-4AD9-AC97-6B1C193487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6132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E06ACC-DF5B-4418-A399-6B0A0A06C0A7}"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98C47B-3C57-4AD9-AC97-6B1C193487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12821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38B415-2738-4CC3-98E1-FE5455CE5579}"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A80E402-9D24-4A96-8628-29201DE5B9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32241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5CEFCD-15D8-4D5A-8177-A98F7C8DE631}"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A80E402-9D24-4A96-8628-29201DE5B9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8020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95F1CC-44C5-4F51-8DC7-C657654C21F2}"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A80E402-9D24-4A96-8628-29201DE5B9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2150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1084B5-5726-49C8-9862-ABD854833119}" type="datetimeFigureOut">
              <a:rPr lang="en-US" smtClean="0"/>
              <a:t>2013-09-06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C878CAF-CD93-4EF3-9E94-E7E5876E518B}" type="slidenum">
              <a:rPr lang="en-US" smtClean="0"/>
              <a:t>‹#›</a:t>
            </a:fld>
            <a:endParaRPr lang="en-US" dirty="0"/>
          </a:p>
        </p:txBody>
      </p:sp>
    </p:spTree>
    <p:extLst>
      <p:ext uri="{BB962C8B-B14F-4D97-AF65-F5344CB8AC3E}">
        <p14:creationId xmlns:p14="http://schemas.microsoft.com/office/powerpoint/2010/main" val="20576609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DF6CFD-3B54-4FD9-8CEC-34C0145E46DA}" type="datetime1">
              <a:rPr lang="en-US" smtClean="0">
                <a:solidFill>
                  <a:prstClr val="black">
                    <a:tint val="75000"/>
                  </a:prstClr>
                </a:solidFill>
              </a:rPr>
              <a:pPr/>
              <a:t>2013-09-06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A80E402-9D24-4A96-8628-29201DE5B9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54641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F05E12-8AC2-4314-98FC-3FC1E54F8F5E}" type="datetime1">
              <a:rPr lang="en-US" smtClean="0">
                <a:solidFill>
                  <a:prstClr val="black">
                    <a:tint val="75000"/>
                  </a:prstClr>
                </a:solidFill>
              </a:rPr>
              <a:pPr/>
              <a:t>2013-09-06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A80E402-9D24-4A96-8628-29201DE5B9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6402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BD4BE2-5BFD-4C31-8789-84BA6EF7C0A1}" type="datetime1">
              <a:rPr lang="en-US" smtClean="0">
                <a:solidFill>
                  <a:prstClr val="black">
                    <a:tint val="75000"/>
                  </a:prstClr>
                </a:solidFill>
              </a:rPr>
              <a:pPr/>
              <a:t>2013-09-06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A80E402-9D24-4A96-8628-29201DE5B9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1454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EEA333-5169-42C0-8EA3-B48BCEED262A}" type="datetime1">
              <a:rPr lang="en-US" smtClean="0">
                <a:solidFill>
                  <a:prstClr val="black">
                    <a:tint val="75000"/>
                  </a:prstClr>
                </a:solidFill>
              </a:rPr>
              <a:pPr/>
              <a:t>2013-09-06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A80E402-9D24-4A96-8628-29201DE5B9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88886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E47D97-96BE-4917-AAF8-58E55A188728}" type="datetime1">
              <a:rPr lang="en-US" smtClean="0">
                <a:solidFill>
                  <a:prstClr val="black">
                    <a:tint val="75000"/>
                  </a:prstClr>
                </a:solidFill>
              </a:rPr>
              <a:pPr/>
              <a:t>2013-09-06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A80E402-9D24-4A96-8628-29201DE5B9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6416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FF90B7-861B-444A-BCFD-5C21B65934F1}" type="datetime1">
              <a:rPr lang="en-US" smtClean="0">
                <a:solidFill>
                  <a:prstClr val="black">
                    <a:tint val="75000"/>
                  </a:prstClr>
                </a:solidFill>
              </a:rPr>
              <a:pPr/>
              <a:t>2013-09-06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A80E402-9D24-4A96-8628-29201DE5B9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18490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85F1EB-A50A-45A4-A64B-4CCE26214CD1}"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A80E402-9D24-4A96-8628-29201DE5B9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99201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06A3D6-FBC7-45F5-B04E-2EAB01809053}"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A80E402-9D24-4A96-8628-29201DE5B9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0928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1084B5-5726-49C8-9862-ABD854833119}" type="datetimeFigureOut">
              <a:rPr lang="en-US" smtClean="0"/>
              <a:t>2013-09-06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C878CAF-CD93-4EF3-9E94-E7E5876E518B}" type="slidenum">
              <a:rPr lang="en-US" smtClean="0"/>
              <a:t>‹#›</a:t>
            </a:fld>
            <a:endParaRPr lang="en-US" dirty="0"/>
          </a:p>
        </p:txBody>
      </p:sp>
    </p:spTree>
    <p:extLst>
      <p:ext uri="{BB962C8B-B14F-4D97-AF65-F5344CB8AC3E}">
        <p14:creationId xmlns:p14="http://schemas.microsoft.com/office/powerpoint/2010/main" val="3270201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1084B5-5726-49C8-9862-ABD854833119}" type="datetimeFigureOut">
              <a:rPr lang="en-US" smtClean="0"/>
              <a:t>2013-09-06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C878CAF-CD93-4EF3-9E94-E7E5876E518B}" type="slidenum">
              <a:rPr lang="en-US" smtClean="0"/>
              <a:t>‹#›</a:t>
            </a:fld>
            <a:endParaRPr lang="en-US" dirty="0"/>
          </a:p>
        </p:txBody>
      </p:sp>
    </p:spTree>
    <p:extLst>
      <p:ext uri="{BB962C8B-B14F-4D97-AF65-F5344CB8AC3E}">
        <p14:creationId xmlns:p14="http://schemas.microsoft.com/office/powerpoint/2010/main" val="3184221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1084B5-5726-49C8-9862-ABD854833119}" type="datetimeFigureOut">
              <a:rPr lang="en-US" smtClean="0"/>
              <a:t>2013-09-06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878CAF-CD93-4EF3-9E94-E7E5876E518B}" type="slidenum">
              <a:rPr lang="en-US" smtClean="0"/>
              <a:t>‹#›</a:t>
            </a:fld>
            <a:endParaRPr lang="en-US" dirty="0"/>
          </a:p>
        </p:txBody>
      </p:sp>
    </p:spTree>
    <p:extLst>
      <p:ext uri="{BB962C8B-B14F-4D97-AF65-F5344CB8AC3E}">
        <p14:creationId xmlns:p14="http://schemas.microsoft.com/office/powerpoint/2010/main" val="3865012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1084B5-5726-49C8-9862-ABD854833119}" type="datetimeFigureOut">
              <a:rPr lang="en-US" smtClean="0"/>
              <a:t>2013-09-06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878CAF-CD93-4EF3-9E94-E7E5876E518B}" type="slidenum">
              <a:rPr lang="en-US" smtClean="0"/>
              <a:t>‹#›</a:t>
            </a:fld>
            <a:endParaRPr lang="en-US" dirty="0"/>
          </a:p>
        </p:txBody>
      </p:sp>
    </p:spTree>
    <p:extLst>
      <p:ext uri="{BB962C8B-B14F-4D97-AF65-F5344CB8AC3E}">
        <p14:creationId xmlns:p14="http://schemas.microsoft.com/office/powerpoint/2010/main" val="1372428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1084B5-5726-49C8-9862-ABD854833119}" type="datetimeFigureOut">
              <a:rPr lang="en-US" smtClean="0"/>
              <a:t>2013-09-06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878CAF-CD93-4EF3-9E94-E7E5876E518B}" type="slidenum">
              <a:rPr lang="en-US" smtClean="0"/>
              <a:t>‹#›</a:t>
            </a:fld>
            <a:endParaRPr lang="en-US" dirty="0"/>
          </a:p>
        </p:txBody>
      </p:sp>
    </p:spTree>
    <p:extLst>
      <p:ext uri="{BB962C8B-B14F-4D97-AF65-F5344CB8AC3E}">
        <p14:creationId xmlns:p14="http://schemas.microsoft.com/office/powerpoint/2010/main" val="2916951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88A0FF-3E4A-4ADC-A8AE-FF8D9A3C3CB6}" type="datetimeFigureOut">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4BD29F-9613-412F-98CC-CFE650DF6F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827391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E86D9-4462-4F64-9C70-C2F7D7435655}"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D0807-5088-4C17-A0EB-56FC14A60D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3412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9A08F-8049-4954-B1A0-C6FCEFA25D26}"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8C47B-3C57-4AD9-AC97-6B1C193487C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90438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73D9E3-AD1B-43A9-A52E-AECFE59E770C}" type="datetime1">
              <a:rPr lang="en-US" smtClean="0">
                <a:solidFill>
                  <a:prstClr val="black">
                    <a:tint val="75000"/>
                  </a:prstClr>
                </a:solidFill>
              </a:rPr>
              <a:pPr/>
              <a:t>2013-09-06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0E402-9D24-4A96-8628-29201DE5B95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736278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Don.Hillger@noaa.gov"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2.gi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rammb.cira.colostate.edu/projects/npp/"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rammb.cira.colostate.edu/ramsdis/online/npp_viirs.asp"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hyperlink" Target="http://rammb.cira.colostate.edu/projects/npp/Beginner_Guide_to_VIIRS_Imagery_Data.pdf" TargetMode="Externa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b="1" dirty="0"/>
              <a:t>The Challenge of VIIRS Imagery in McIDAS-X: </a:t>
            </a:r>
            <a:r>
              <a:rPr lang="en-US" sz="3200" b="1" dirty="0" smtClean="0"/>
              <a:t>How McIDAS </a:t>
            </a:r>
            <a:r>
              <a:rPr lang="en-US" sz="3200" b="1" dirty="0"/>
              <a:t>Experience Helps</a:t>
            </a:r>
          </a:p>
        </p:txBody>
      </p:sp>
      <p:sp>
        <p:nvSpPr>
          <p:cNvPr id="3" name="Subtitle 2"/>
          <p:cNvSpPr>
            <a:spLocks noGrp="1"/>
          </p:cNvSpPr>
          <p:nvPr>
            <p:ph type="subTitle" idx="1"/>
          </p:nvPr>
        </p:nvSpPr>
        <p:spPr>
          <a:xfrm>
            <a:off x="1371600" y="3886200"/>
            <a:ext cx="6400800" cy="2209800"/>
          </a:xfrm>
        </p:spPr>
        <p:txBody>
          <a:bodyPr>
            <a:normAutofit fontScale="70000" lnSpcReduction="20000"/>
          </a:bodyPr>
          <a:lstStyle/>
          <a:p>
            <a:r>
              <a:rPr lang="en-US" b="1" dirty="0" smtClean="0">
                <a:solidFill>
                  <a:schemeClr val="tx1"/>
                </a:solidFill>
              </a:rPr>
              <a:t>Don Hillger</a:t>
            </a:r>
          </a:p>
          <a:p>
            <a:r>
              <a:rPr lang="en-US" dirty="0">
                <a:solidFill>
                  <a:schemeClr val="tx1"/>
                </a:solidFill>
                <a:hlinkClick r:id="rId2"/>
              </a:rPr>
              <a:t>Don.Hillger@noaa.gov</a:t>
            </a:r>
            <a:endParaRPr lang="en-US" dirty="0">
              <a:solidFill>
                <a:schemeClr val="tx1"/>
              </a:solidFill>
            </a:endParaRPr>
          </a:p>
          <a:p>
            <a:r>
              <a:rPr lang="en-US" dirty="0" smtClean="0">
                <a:solidFill>
                  <a:schemeClr val="tx1"/>
                </a:solidFill>
              </a:rPr>
              <a:t>StAR Lead</a:t>
            </a:r>
          </a:p>
          <a:p>
            <a:r>
              <a:rPr lang="en-US" dirty="0" smtClean="0">
                <a:solidFill>
                  <a:schemeClr val="tx1"/>
                </a:solidFill>
              </a:rPr>
              <a:t>VIIRS EDR Imagery and Visualization Team</a:t>
            </a:r>
          </a:p>
          <a:p>
            <a:r>
              <a:rPr lang="en-US" dirty="0" smtClean="0">
                <a:solidFill>
                  <a:schemeClr val="tx1"/>
                </a:solidFill>
              </a:rPr>
              <a:t>NOAA/NESDIS/StAR/RAMMB</a:t>
            </a:r>
          </a:p>
          <a:p>
            <a:r>
              <a:rPr lang="en-US" dirty="0" smtClean="0">
                <a:solidFill>
                  <a:schemeClr val="tx1"/>
                </a:solidFill>
              </a:rPr>
              <a:t>Fort Collins CO</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53295" y="457200"/>
            <a:ext cx="3352505" cy="12783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GOES-14\images\NOAA logo.jpg"/>
          <p:cNvPicPr>
            <a:picLocks noChangeAspect="1" noChangeArrowheads="1"/>
          </p:cNvPicPr>
          <p:nvPr/>
        </p:nvPicPr>
        <p:blipFill>
          <a:blip r:embed="rId4" cstate="print"/>
          <a:srcRect/>
          <a:stretch>
            <a:fillRect/>
          </a:stretch>
        </p:blipFill>
        <p:spPr bwMode="auto">
          <a:xfrm>
            <a:off x="1066800" y="371894"/>
            <a:ext cx="1447800" cy="1456906"/>
          </a:xfrm>
          <a:prstGeom prst="rect">
            <a:avLst/>
          </a:prstGeom>
          <a:noFill/>
        </p:spPr>
      </p:pic>
      <p:sp>
        <p:nvSpPr>
          <p:cNvPr id="6" name="TextBox 5"/>
          <p:cNvSpPr txBox="1"/>
          <p:nvPr/>
        </p:nvSpPr>
        <p:spPr>
          <a:xfrm>
            <a:off x="1371600" y="6488668"/>
            <a:ext cx="7010400" cy="369332"/>
          </a:xfrm>
          <a:prstGeom prst="rect">
            <a:avLst/>
          </a:prstGeom>
          <a:noFill/>
        </p:spPr>
        <p:txBody>
          <a:bodyPr wrap="square" rtlCol="0">
            <a:spAutoFit/>
          </a:bodyPr>
          <a:lstStyle/>
          <a:p>
            <a:pPr algn="ctr"/>
            <a:r>
              <a:rPr lang="en-US" dirty="0" smtClean="0"/>
              <a:t>MUG Meeting, Madison WI, 9-12 September 2013</a:t>
            </a:r>
            <a:endParaRPr lang="en-US" dirty="0"/>
          </a:p>
        </p:txBody>
      </p:sp>
    </p:spTree>
    <p:extLst>
      <p:ext uri="{BB962C8B-B14F-4D97-AF65-F5344CB8AC3E}">
        <p14:creationId xmlns:p14="http://schemas.microsoft.com/office/powerpoint/2010/main" val="764040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762000"/>
          </a:xfrm>
        </p:spPr>
        <p:txBody>
          <a:bodyPr>
            <a:noAutofit/>
          </a:bodyPr>
          <a:lstStyle/>
          <a:p>
            <a:r>
              <a:rPr lang="en-US" sz="2400" b="1" dirty="0" smtClean="0"/>
              <a:t>Full 90-second granule remapped to Mollweide projection (in McIDAS-X)</a:t>
            </a:r>
            <a:endParaRPr lang="en-US" sz="2400" b="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0" y="1371600"/>
            <a:ext cx="9144000" cy="438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15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Autofit/>
          </a:bodyPr>
          <a:lstStyle/>
          <a:p>
            <a:r>
              <a:rPr lang="en-US" sz="2400" dirty="0" smtClean="0"/>
              <a:t>16 M-band detectors per scan</a:t>
            </a:r>
            <a:br>
              <a:rPr lang="en-US" sz="2400" dirty="0" smtClean="0"/>
            </a:br>
            <a:r>
              <a:rPr lang="en-US" sz="2400" dirty="0" smtClean="0"/>
              <a:t>(red pixels are bowtie deletion pixels, first one then two lines.)</a:t>
            </a:r>
            <a:br>
              <a:rPr lang="en-US" sz="2400" dirty="0" smtClean="0"/>
            </a:br>
            <a:r>
              <a:rPr lang="en-US" sz="2400" dirty="0" smtClean="0"/>
              <a:t>Should be a repeating pattern every 16 lines.</a:t>
            </a:r>
            <a:endParaRPr lang="en-US" sz="2400"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210201"/>
            <a:ext cx="8229600" cy="267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 y="3877200"/>
            <a:ext cx="8229601" cy="267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DA80E402-9D24-4A96-8628-29201DE5B952}" type="slidenum">
              <a:rPr lang="en-US" smtClean="0">
                <a:solidFill>
                  <a:prstClr val="black">
                    <a:tint val="75000"/>
                  </a:prstClr>
                </a:solidFill>
              </a:rPr>
              <a:pPr/>
              <a:t>11</a:t>
            </a:fld>
            <a:endParaRPr lang="en-US" dirty="0">
              <a:solidFill>
                <a:prstClr val="black">
                  <a:tint val="75000"/>
                </a:prstClr>
              </a:solidFill>
            </a:endParaRPr>
          </a:p>
        </p:txBody>
      </p:sp>
      <p:sp>
        <p:nvSpPr>
          <p:cNvPr id="4" name="TextBox 3"/>
          <p:cNvSpPr txBox="1"/>
          <p:nvPr/>
        </p:nvSpPr>
        <p:spPr>
          <a:xfrm>
            <a:off x="228600" y="2057400"/>
            <a:ext cx="762000" cy="646331"/>
          </a:xfrm>
          <a:prstGeom prst="rect">
            <a:avLst/>
          </a:prstGeom>
          <a:noFill/>
        </p:spPr>
        <p:txBody>
          <a:bodyPr wrap="square" rtlCol="0">
            <a:spAutoFit/>
          </a:bodyPr>
          <a:lstStyle/>
          <a:p>
            <a:pPr algn="ctr"/>
            <a:r>
              <a:rPr lang="en-US" dirty="0" smtClean="0">
                <a:solidFill>
                  <a:prstClr val="black"/>
                </a:solidFill>
              </a:rPr>
              <a:t>Right half</a:t>
            </a:r>
            <a:endParaRPr lang="en-US" dirty="0">
              <a:solidFill>
                <a:prstClr val="black"/>
              </a:solidFill>
            </a:endParaRPr>
          </a:p>
        </p:txBody>
      </p:sp>
      <p:sp>
        <p:nvSpPr>
          <p:cNvPr id="7" name="TextBox 6"/>
          <p:cNvSpPr txBox="1"/>
          <p:nvPr/>
        </p:nvSpPr>
        <p:spPr>
          <a:xfrm>
            <a:off x="76200" y="4953000"/>
            <a:ext cx="762000" cy="646331"/>
          </a:xfrm>
          <a:prstGeom prst="rect">
            <a:avLst/>
          </a:prstGeom>
          <a:noFill/>
        </p:spPr>
        <p:txBody>
          <a:bodyPr wrap="square" rtlCol="0">
            <a:spAutoFit/>
          </a:bodyPr>
          <a:lstStyle/>
          <a:p>
            <a:pPr algn="ctr"/>
            <a:r>
              <a:rPr lang="en-US" dirty="0" smtClean="0">
                <a:solidFill>
                  <a:prstClr val="black"/>
                </a:solidFill>
              </a:rPr>
              <a:t>Left half</a:t>
            </a:r>
            <a:endParaRPr lang="en-US" dirty="0">
              <a:solidFill>
                <a:prstClr val="black"/>
              </a:solidFill>
            </a:endParaRPr>
          </a:p>
        </p:txBody>
      </p:sp>
    </p:spTree>
    <p:extLst>
      <p:ext uri="{BB962C8B-B14F-4D97-AF65-F5344CB8AC3E}">
        <p14:creationId xmlns:p14="http://schemas.microsoft.com/office/powerpoint/2010/main" val="3280531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40991722"/>
              </p:ext>
            </p:extLst>
          </p:nvPr>
        </p:nvGraphicFramePr>
        <p:xfrm>
          <a:off x="533400" y="914400"/>
          <a:ext cx="8305799" cy="4416552"/>
        </p:xfrm>
        <a:graphic>
          <a:graphicData uri="http://schemas.openxmlformats.org/drawingml/2006/table">
            <a:tbl>
              <a:tblPr firstRow="1" firstCol="1" bandRow="1">
                <a:tableStyleId>{5C22544A-7EE6-4342-B048-85BDC9FD1C3A}</a:tableStyleId>
              </a:tblPr>
              <a:tblGrid>
                <a:gridCol w="1532138"/>
                <a:gridCol w="1211062"/>
                <a:gridCol w="1371600"/>
                <a:gridCol w="1676400"/>
                <a:gridCol w="1295400"/>
                <a:gridCol w="1219199"/>
              </a:tblGrid>
              <a:tr h="870366">
                <a:tc>
                  <a:txBody>
                    <a:bodyPr/>
                    <a:lstStyle/>
                    <a:p>
                      <a:pPr marL="0" marR="0">
                        <a:lnSpc>
                          <a:spcPct val="115000"/>
                        </a:lnSpc>
                        <a:spcBef>
                          <a:spcPts val="0"/>
                        </a:spcBef>
                        <a:spcAft>
                          <a:spcPts val="0"/>
                        </a:spcAft>
                      </a:pPr>
                      <a:r>
                        <a:rPr lang="en-US" sz="1800" dirty="0">
                          <a:effectLst/>
                        </a:rPr>
                        <a:t>Sequential lines missing (M-bands)</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2</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1</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0</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1</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2</a:t>
                      </a:r>
                      <a:endParaRPr lang="en-US" sz="1600" dirty="0">
                        <a:effectLst/>
                        <a:latin typeface="Calibri"/>
                        <a:ea typeface="Calibri"/>
                        <a:cs typeface="Times New Roman"/>
                      </a:endParaRPr>
                    </a:p>
                  </a:txBody>
                  <a:tcPr marL="68580" marR="68580" marT="0" marB="0"/>
                </a:tc>
              </a:tr>
              <a:tr h="1166266">
                <a:tc>
                  <a:txBody>
                    <a:bodyPr/>
                    <a:lstStyle/>
                    <a:p>
                      <a:pPr marL="0" marR="0">
                        <a:lnSpc>
                          <a:spcPct val="115000"/>
                        </a:lnSpc>
                        <a:spcBef>
                          <a:spcPts val="0"/>
                        </a:spcBef>
                        <a:spcAft>
                          <a:spcPts val="0"/>
                        </a:spcAft>
                      </a:pPr>
                      <a:r>
                        <a:rPr lang="en-US" sz="1800" dirty="0">
                          <a:effectLst/>
                        </a:rPr>
                        <a:t>Lines missing out of 16 </a:t>
                      </a:r>
                      <a:r>
                        <a:rPr lang="en-US" sz="1800" dirty="0" smtClean="0">
                          <a:effectLst/>
                        </a:rPr>
                        <a:t>lines/scan</a:t>
                      </a:r>
                    </a:p>
                    <a:p>
                      <a:pPr marL="0" marR="0">
                        <a:lnSpc>
                          <a:spcPct val="115000"/>
                        </a:lnSpc>
                        <a:spcBef>
                          <a:spcPts val="0"/>
                        </a:spcBef>
                        <a:spcAft>
                          <a:spcPts val="0"/>
                        </a:spcAft>
                      </a:pPr>
                      <a:r>
                        <a:rPr lang="en-US" sz="1800" dirty="0" smtClean="0">
                          <a:effectLst/>
                        </a:rPr>
                        <a:t>(M-bands</a:t>
                      </a:r>
                      <a:r>
                        <a:rPr lang="en-US" sz="1800" dirty="0">
                          <a:effectLst/>
                        </a:rPr>
                        <a:t>)</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4</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2</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0</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2</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4</a:t>
                      </a:r>
                      <a:endParaRPr lang="en-US" sz="1600" dirty="0">
                        <a:effectLst/>
                        <a:latin typeface="Calibri"/>
                        <a:ea typeface="Calibri"/>
                        <a:cs typeface="Times New Roman"/>
                      </a:endParaRPr>
                    </a:p>
                  </a:txBody>
                  <a:tcPr marL="68580" marR="68580" marT="0" marB="0"/>
                </a:tc>
              </a:tr>
              <a:tr h="574467">
                <a:tc>
                  <a:txBody>
                    <a:bodyPr/>
                    <a:lstStyle/>
                    <a:p>
                      <a:pPr marL="0" marR="0">
                        <a:lnSpc>
                          <a:spcPct val="115000"/>
                        </a:lnSpc>
                        <a:spcBef>
                          <a:spcPts val="0"/>
                        </a:spcBef>
                        <a:spcAft>
                          <a:spcPts val="0"/>
                        </a:spcAft>
                      </a:pPr>
                      <a:r>
                        <a:rPr lang="en-US" sz="1800" dirty="0" smtClean="0">
                          <a:effectLst/>
                        </a:rPr>
                        <a:t>Elements</a:t>
                      </a:r>
                    </a:p>
                    <a:p>
                      <a:pPr marL="0" marR="0">
                        <a:lnSpc>
                          <a:spcPct val="115000"/>
                        </a:lnSpc>
                        <a:spcBef>
                          <a:spcPts val="0"/>
                        </a:spcBef>
                        <a:spcAft>
                          <a:spcPts val="0"/>
                        </a:spcAft>
                      </a:pPr>
                      <a:r>
                        <a:rPr lang="en-US" sz="1800" dirty="0" smtClean="0">
                          <a:effectLst/>
                        </a:rPr>
                        <a:t>(M-bands</a:t>
                      </a:r>
                      <a:r>
                        <a:rPr lang="en-US" sz="1800" dirty="0">
                          <a:effectLst/>
                        </a:rPr>
                        <a:t>)</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1-640</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641-1008</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1009-2192</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2193-2560</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2561-3200</a:t>
                      </a:r>
                      <a:endParaRPr lang="en-US" sz="1600" dirty="0">
                        <a:effectLst/>
                        <a:latin typeface="Calibri"/>
                        <a:ea typeface="Calibri"/>
                        <a:cs typeface="Times New Roman"/>
                      </a:endParaRPr>
                    </a:p>
                  </a:txBody>
                  <a:tcPr marL="68580" marR="68580" marT="0" marB="0"/>
                </a:tc>
              </a:tr>
              <a:tr h="870366">
                <a:tc>
                  <a:txBody>
                    <a:bodyPr/>
                    <a:lstStyle/>
                    <a:p>
                      <a:pPr marL="0" marR="0">
                        <a:lnSpc>
                          <a:spcPct val="115000"/>
                        </a:lnSpc>
                        <a:spcBef>
                          <a:spcPts val="0"/>
                        </a:spcBef>
                        <a:spcAft>
                          <a:spcPts val="0"/>
                        </a:spcAft>
                      </a:pPr>
                      <a:r>
                        <a:rPr lang="en-US" sz="1800" dirty="0">
                          <a:effectLst/>
                        </a:rPr>
                        <a:t>Number of </a:t>
                      </a:r>
                      <a:r>
                        <a:rPr lang="en-US" sz="1800" dirty="0" smtClean="0">
                          <a:effectLst/>
                        </a:rPr>
                        <a:t>elements</a:t>
                      </a:r>
                    </a:p>
                    <a:p>
                      <a:pPr marL="0" marR="0">
                        <a:lnSpc>
                          <a:spcPct val="115000"/>
                        </a:lnSpc>
                        <a:spcBef>
                          <a:spcPts val="0"/>
                        </a:spcBef>
                        <a:spcAft>
                          <a:spcPts val="0"/>
                        </a:spcAft>
                      </a:pPr>
                      <a:r>
                        <a:rPr lang="en-US" sz="1800" dirty="0" smtClean="0">
                          <a:effectLst/>
                        </a:rPr>
                        <a:t>(M-bands</a:t>
                      </a:r>
                      <a:r>
                        <a:rPr lang="en-US" sz="1800" dirty="0">
                          <a:effectLst/>
                        </a:rPr>
                        <a:t>)</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640</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368</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1184</a:t>
                      </a:r>
                      <a:endParaRPr lang="en-US" sz="1600" dirty="0">
                        <a:effectLst/>
                      </a:endParaRPr>
                    </a:p>
                    <a:p>
                      <a:pPr marL="0" marR="0" algn="ctr">
                        <a:lnSpc>
                          <a:spcPct val="115000"/>
                        </a:lnSpc>
                        <a:spcBef>
                          <a:spcPts val="0"/>
                        </a:spcBef>
                        <a:spcAft>
                          <a:spcPts val="0"/>
                        </a:spcAft>
                      </a:pPr>
                      <a:r>
                        <a:rPr lang="en-US" sz="1800" dirty="0">
                          <a:effectLst/>
                        </a:rPr>
                        <a:t>(2x592)</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368</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640</a:t>
                      </a:r>
                      <a:endParaRPr lang="en-US" sz="1600" dirty="0">
                        <a:effectLst/>
                        <a:latin typeface="Calibri"/>
                        <a:ea typeface="Calibri"/>
                        <a:cs typeface="Times New Roman"/>
                      </a:endParaRPr>
                    </a:p>
                  </a:txBody>
                  <a:tcPr marL="68580" marR="68580" marT="0" marB="0"/>
                </a:tc>
              </a:tr>
              <a:tr h="278567">
                <a:tc>
                  <a:txBody>
                    <a:bodyPr/>
                    <a:lstStyle/>
                    <a:p>
                      <a:pPr marL="0" marR="0">
                        <a:lnSpc>
                          <a:spcPct val="115000"/>
                        </a:lnSpc>
                        <a:spcBef>
                          <a:spcPts val="0"/>
                        </a:spcBef>
                        <a:spcAft>
                          <a:spcPts val="0"/>
                        </a:spcAft>
                      </a:pPr>
                      <a:r>
                        <a:rPr lang="en-US" sz="1800" dirty="0">
                          <a:effectLst/>
                        </a:rPr>
                        <a:t>Scan angle</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56°-44.7°</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44.7°-32°</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32°-0°-32°</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32°-44.7°</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44.7°-56°</a:t>
                      </a:r>
                      <a:endParaRPr lang="en-US" sz="1600" dirty="0">
                        <a:effectLst/>
                        <a:latin typeface="Calibri"/>
                        <a:ea typeface="Calibri"/>
                        <a:cs typeface="Times New Roman"/>
                      </a:endParaRPr>
                    </a:p>
                  </a:txBody>
                  <a:tcPr marL="68580" marR="68580" marT="0" marB="0"/>
                </a:tc>
              </a:tr>
              <a:tr h="278567">
                <a:tc>
                  <a:txBody>
                    <a:bodyPr/>
                    <a:lstStyle/>
                    <a:p>
                      <a:pPr marL="0" marR="0">
                        <a:lnSpc>
                          <a:spcPct val="115000"/>
                        </a:lnSpc>
                        <a:spcBef>
                          <a:spcPts val="0"/>
                        </a:spcBef>
                        <a:spcAft>
                          <a:spcPts val="0"/>
                        </a:spcAft>
                      </a:pPr>
                      <a:r>
                        <a:rPr lang="en-US" sz="1800" dirty="0">
                          <a:effectLst/>
                        </a:rPr>
                        <a:t>Zenith angle</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69.4°-52.6°</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52.6°-36.7°</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36.7°-0°-36.7°</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36.7°-52.6°</a:t>
                      </a:r>
                      <a:endParaRPr lang="en-US" sz="1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a:effectLst/>
                        </a:rPr>
                        <a:t>52.6°-69.4°</a:t>
                      </a:r>
                      <a:endParaRPr lang="en-US" sz="1600" dirty="0">
                        <a:effectLst/>
                        <a:latin typeface="Calibri"/>
                        <a:ea typeface="Calibri"/>
                        <a:cs typeface="Times New Roman"/>
                      </a:endParaRPr>
                    </a:p>
                  </a:txBody>
                  <a:tcPr marL="68580" marR="68580" marT="0" marB="0"/>
                </a:tc>
              </a:tr>
            </a:tbl>
          </a:graphicData>
        </a:graphic>
      </p:graphicFrame>
      <p:sp>
        <p:nvSpPr>
          <p:cNvPr id="3" name="TextBox 2"/>
          <p:cNvSpPr txBox="1"/>
          <p:nvPr/>
        </p:nvSpPr>
        <p:spPr>
          <a:xfrm>
            <a:off x="3416808" y="304800"/>
            <a:ext cx="3124200" cy="461665"/>
          </a:xfrm>
          <a:prstGeom prst="rect">
            <a:avLst/>
          </a:prstGeom>
          <a:noFill/>
        </p:spPr>
        <p:txBody>
          <a:bodyPr wrap="square" rtlCol="0">
            <a:spAutoFit/>
          </a:bodyPr>
          <a:lstStyle/>
          <a:p>
            <a:pPr algn="ctr"/>
            <a:r>
              <a:rPr lang="en-US" sz="2400" b="1" dirty="0"/>
              <a:t>Bow Tie Line </a:t>
            </a:r>
            <a:r>
              <a:rPr lang="en-US" sz="2400" b="1" dirty="0" smtClean="0"/>
              <a:t>Deletions</a:t>
            </a:r>
            <a:endParaRPr lang="en-US" sz="2400" dirty="0"/>
          </a:p>
        </p:txBody>
      </p:sp>
    </p:spTree>
    <p:extLst>
      <p:ext uri="{BB962C8B-B14F-4D97-AF65-F5344CB8AC3E}">
        <p14:creationId xmlns:p14="http://schemas.microsoft.com/office/powerpoint/2010/main" val="1173471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3545" y="20782"/>
            <a:ext cx="7100454" cy="34082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6755" y="4123403"/>
            <a:ext cx="1447800" cy="2031325"/>
          </a:xfrm>
          <a:prstGeom prst="rect">
            <a:avLst/>
          </a:prstGeom>
          <a:noFill/>
        </p:spPr>
        <p:txBody>
          <a:bodyPr wrap="square" rtlCol="0">
            <a:spAutoFit/>
          </a:bodyPr>
          <a:lstStyle/>
          <a:p>
            <a:pPr algn="ctr"/>
            <a:r>
              <a:rPr lang="en-US" b="1" dirty="0" smtClean="0"/>
              <a:t>VIIRS M3 band</a:t>
            </a:r>
          </a:p>
          <a:p>
            <a:pPr algn="ctr"/>
            <a:r>
              <a:rPr lang="en-US" b="1" dirty="0" smtClean="0"/>
              <a:t>2013-06-30</a:t>
            </a:r>
          </a:p>
          <a:p>
            <a:pPr algn="ctr"/>
            <a:r>
              <a:rPr lang="en-US" b="1" dirty="0" smtClean="0"/>
              <a:t>06:03:51 UTC</a:t>
            </a:r>
          </a:p>
          <a:p>
            <a:pPr algn="ctr"/>
            <a:r>
              <a:rPr lang="en-US" b="1" dirty="0" smtClean="0">
                <a:solidFill>
                  <a:srgbClr val="FF0000"/>
                </a:solidFill>
              </a:rPr>
              <a:t>with </a:t>
            </a:r>
            <a:r>
              <a:rPr lang="en-US" b="1" u="sng" dirty="0" smtClean="0">
                <a:solidFill>
                  <a:srgbClr val="FF0000"/>
                </a:solidFill>
              </a:rPr>
              <a:t>bowtie deletions filled-in</a:t>
            </a:r>
            <a:endParaRPr lang="en-US" b="1" u="sng" dirty="0">
              <a:solidFill>
                <a:srgbClr val="FF0000"/>
              </a:solidFill>
            </a:endParaRPr>
          </a:p>
        </p:txBody>
      </p:sp>
      <p:sp>
        <p:nvSpPr>
          <p:cNvPr id="7" name="TextBox 6"/>
          <p:cNvSpPr txBox="1"/>
          <p:nvPr/>
        </p:nvSpPr>
        <p:spPr>
          <a:xfrm>
            <a:off x="457200" y="1263226"/>
            <a:ext cx="1447800" cy="1200329"/>
          </a:xfrm>
          <a:prstGeom prst="rect">
            <a:avLst/>
          </a:prstGeom>
          <a:noFill/>
        </p:spPr>
        <p:txBody>
          <a:bodyPr wrap="square" rtlCol="0">
            <a:spAutoFit/>
          </a:bodyPr>
          <a:lstStyle/>
          <a:p>
            <a:pPr algn="ctr"/>
            <a:r>
              <a:rPr lang="en-US" b="1" dirty="0" smtClean="0"/>
              <a:t>VIIRS M3 band</a:t>
            </a:r>
          </a:p>
          <a:p>
            <a:pPr algn="ctr"/>
            <a:r>
              <a:rPr lang="en-US" b="1" dirty="0" smtClean="0"/>
              <a:t>2013-06-30</a:t>
            </a:r>
          </a:p>
          <a:p>
            <a:pPr algn="ctr"/>
            <a:r>
              <a:rPr lang="en-US" b="1" dirty="0" smtClean="0"/>
              <a:t>06:03:51 UTC</a:t>
            </a:r>
            <a:endParaRPr lang="en-US" b="1" dirty="0"/>
          </a:p>
        </p:txBody>
      </p:sp>
      <p:pic>
        <p:nvPicPr>
          <p:cNvPr id="1026" name="Picture 2" descr="C:\home\hillger\mcidas\data\NPP-VIIRS_M03_20130630_060351_02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543" y="3429000"/>
            <a:ext cx="7125277" cy="3420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676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ome\hillger\mcidas\data\NPP-VIIRS_M03_20130630_060351_01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544" y="20782"/>
            <a:ext cx="7100456" cy="34082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 y="1314271"/>
            <a:ext cx="1447800" cy="1200329"/>
          </a:xfrm>
          <a:prstGeom prst="rect">
            <a:avLst/>
          </a:prstGeom>
          <a:noFill/>
        </p:spPr>
        <p:txBody>
          <a:bodyPr wrap="square" rtlCol="0">
            <a:spAutoFit/>
          </a:bodyPr>
          <a:lstStyle/>
          <a:p>
            <a:pPr algn="ctr"/>
            <a:r>
              <a:rPr lang="en-US" b="1" dirty="0" smtClean="0"/>
              <a:t>VIIRS M3 band</a:t>
            </a:r>
          </a:p>
          <a:p>
            <a:pPr algn="ctr"/>
            <a:r>
              <a:rPr lang="en-US" b="1" dirty="0" smtClean="0"/>
              <a:t>2013-06-30</a:t>
            </a:r>
          </a:p>
          <a:p>
            <a:pPr algn="ctr"/>
            <a:r>
              <a:rPr lang="en-US" b="1" dirty="0" smtClean="0"/>
              <a:t>06:03:51 UTC</a:t>
            </a:r>
            <a:endParaRPr lang="en-US" b="1" dirty="0"/>
          </a:p>
        </p:txBody>
      </p:sp>
      <p:pic>
        <p:nvPicPr>
          <p:cNvPr id="1026" name="Picture 2" descr="C:\home\hillger\mcidas\data\NPP-VIIRS_M03_20130630_060351_02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544" y="3458924"/>
            <a:ext cx="7100456" cy="34082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6755" y="4270876"/>
            <a:ext cx="1447800" cy="2031325"/>
          </a:xfrm>
          <a:prstGeom prst="rect">
            <a:avLst/>
          </a:prstGeom>
          <a:noFill/>
        </p:spPr>
        <p:txBody>
          <a:bodyPr wrap="square" rtlCol="0">
            <a:spAutoFit/>
          </a:bodyPr>
          <a:lstStyle/>
          <a:p>
            <a:pPr algn="ctr"/>
            <a:r>
              <a:rPr lang="en-US" b="1" dirty="0" smtClean="0"/>
              <a:t>VIIRS M3 band</a:t>
            </a:r>
          </a:p>
          <a:p>
            <a:pPr algn="ctr"/>
            <a:r>
              <a:rPr lang="en-US" b="1" dirty="0" smtClean="0"/>
              <a:t>2013-06-30</a:t>
            </a:r>
          </a:p>
          <a:p>
            <a:pPr algn="ctr"/>
            <a:r>
              <a:rPr lang="en-US" b="1" dirty="0" smtClean="0"/>
              <a:t>06:03:51 UTC</a:t>
            </a:r>
          </a:p>
          <a:p>
            <a:pPr algn="ctr"/>
            <a:r>
              <a:rPr lang="en-US" b="1" u="sng" dirty="0" smtClean="0">
                <a:solidFill>
                  <a:srgbClr val="FF0000"/>
                </a:solidFill>
              </a:rPr>
              <a:t>rotated</a:t>
            </a:r>
            <a:r>
              <a:rPr lang="en-US" b="1" dirty="0" smtClean="0">
                <a:solidFill>
                  <a:srgbClr val="FF0000"/>
                </a:solidFill>
              </a:rPr>
              <a:t> so that north is to the top</a:t>
            </a:r>
            <a:endParaRPr lang="en-US" b="1" dirty="0">
              <a:solidFill>
                <a:srgbClr val="FF0000"/>
              </a:solidFill>
            </a:endParaRPr>
          </a:p>
        </p:txBody>
      </p:sp>
    </p:spTree>
    <p:extLst>
      <p:ext uri="{BB962C8B-B14F-4D97-AF65-F5344CB8AC3E}">
        <p14:creationId xmlns:p14="http://schemas.microsoft.com/office/powerpoint/2010/main" val="740513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ome\hillger\mcidas\data\NPP-VIIRS_M03_20130630_060351_01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544" y="3429000"/>
            <a:ext cx="7100456" cy="34082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home\hillger\mcidas\data\NPP-VIIRS_M03_20130630_060226_0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545" y="20782"/>
            <a:ext cx="7100455" cy="34082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6755" y="1263226"/>
            <a:ext cx="1447800" cy="1200329"/>
          </a:xfrm>
          <a:prstGeom prst="rect">
            <a:avLst/>
          </a:prstGeom>
          <a:noFill/>
        </p:spPr>
        <p:txBody>
          <a:bodyPr wrap="square" rtlCol="0">
            <a:spAutoFit/>
          </a:bodyPr>
          <a:lstStyle/>
          <a:p>
            <a:pPr algn="ctr"/>
            <a:r>
              <a:rPr lang="en-US" b="1" dirty="0" smtClean="0"/>
              <a:t>VIIRS M3 band</a:t>
            </a:r>
          </a:p>
          <a:p>
            <a:pPr algn="ctr"/>
            <a:r>
              <a:rPr lang="en-US" b="1" dirty="0" smtClean="0"/>
              <a:t>2013-06-30</a:t>
            </a:r>
          </a:p>
          <a:p>
            <a:pPr algn="ctr"/>
            <a:r>
              <a:rPr lang="en-US" b="1" dirty="0" smtClean="0"/>
              <a:t>06:02:26 UTC</a:t>
            </a:r>
            <a:endParaRPr lang="en-US" b="1" dirty="0"/>
          </a:p>
        </p:txBody>
      </p:sp>
      <p:sp>
        <p:nvSpPr>
          <p:cNvPr id="6" name="TextBox 5"/>
          <p:cNvSpPr txBox="1"/>
          <p:nvPr/>
        </p:nvSpPr>
        <p:spPr>
          <a:xfrm>
            <a:off x="356755" y="4671444"/>
            <a:ext cx="1447800" cy="1200329"/>
          </a:xfrm>
          <a:prstGeom prst="rect">
            <a:avLst/>
          </a:prstGeom>
          <a:noFill/>
        </p:spPr>
        <p:txBody>
          <a:bodyPr wrap="square" rtlCol="0">
            <a:spAutoFit/>
          </a:bodyPr>
          <a:lstStyle/>
          <a:p>
            <a:pPr algn="ctr"/>
            <a:r>
              <a:rPr lang="en-US" b="1" dirty="0" smtClean="0"/>
              <a:t>VIIRS M3 band</a:t>
            </a:r>
          </a:p>
          <a:p>
            <a:pPr algn="ctr"/>
            <a:r>
              <a:rPr lang="en-US" b="1" dirty="0" smtClean="0"/>
              <a:t>2013-06-30</a:t>
            </a:r>
          </a:p>
          <a:p>
            <a:pPr algn="ctr"/>
            <a:r>
              <a:rPr lang="en-US" b="1" dirty="0" smtClean="0"/>
              <a:t>06:03:51 UTC</a:t>
            </a:r>
            <a:endParaRPr lang="en-US" b="1" dirty="0"/>
          </a:p>
        </p:txBody>
      </p:sp>
      <p:sp>
        <p:nvSpPr>
          <p:cNvPr id="2" name="TextBox 1"/>
          <p:cNvSpPr txBox="1"/>
          <p:nvPr/>
        </p:nvSpPr>
        <p:spPr>
          <a:xfrm>
            <a:off x="356755" y="3048000"/>
            <a:ext cx="1447800" cy="923330"/>
          </a:xfrm>
          <a:prstGeom prst="rect">
            <a:avLst/>
          </a:prstGeom>
          <a:noFill/>
        </p:spPr>
        <p:txBody>
          <a:bodyPr wrap="square" rtlCol="0">
            <a:spAutoFit/>
          </a:bodyPr>
          <a:lstStyle/>
          <a:p>
            <a:pPr algn="ctr"/>
            <a:r>
              <a:rPr lang="en-US" b="1" dirty="0" smtClean="0">
                <a:solidFill>
                  <a:srgbClr val="FF0000"/>
                </a:solidFill>
              </a:rPr>
              <a:t>Images of two adjacent granules</a:t>
            </a:r>
            <a:endParaRPr lang="en-US" b="1" dirty="0">
              <a:solidFill>
                <a:srgbClr val="FF0000"/>
              </a:solidFill>
            </a:endParaRPr>
          </a:p>
        </p:txBody>
      </p:sp>
    </p:spTree>
    <p:extLst>
      <p:ext uri="{BB962C8B-B14F-4D97-AF65-F5344CB8AC3E}">
        <p14:creationId xmlns:p14="http://schemas.microsoft.com/office/powerpoint/2010/main" val="530671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1720850"/>
            <a:ext cx="7096125"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2895600"/>
            <a:ext cx="1447800" cy="1200329"/>
          </a:xfrm>
          <a:prstGeom prst="rect">
            <a:avLst/>
          </a:prstGeom>
          <a:noFill/>
        </p:spPr>
        <p:txBody>
          <a:bodyPr wrap="square" rtlCol="0">
            <a:spAutoFit/>
          </a:bodyPr>
          <a:lstStyle/>
          <a:p>
            <a:pPr algn="ctr"/>
            <a:r>
              <a:rPr lang="en-US" b="1" dirty="0" smtClean="0">
                <a:solidFill>
                  <a:srgbClr val="FF0000"/>
                </a:solidFill>
              </a:rPr>
              <a:t>VIIRS M3 band</a:t>
            </a:r>
          </a:p>
          <a:p>
            <a:pPr algn="ctr"/>
            <a:r>
              <a:rPr lang="en-US" b="1" dirty="0" smtClean="0">
                <a:solidFill>
                  <a:srgbClr val="FF0000"/>
                </a:solidFill>
              </a:rPr>
              <a:t>2013-06-30</a:t>
            </a:r>
          </a:p>
          <a:p>
            <a:pPr algn="ctr"/>
            <a:r>
              <a:rPr lang="en-US" b="1" dirty="0" smtClean="0">
                <a:solidFill>
                  <a:srgbClr val="FF0000"/>
                </a:solidFill>
              </a:rPr>
              <a:t>06:03:08 UTC</a:t>
            </a:r>
            <a:endParaRPr lang="en-US" b="1" dirty="0">
              <a:solidFill>
                <a:srgbClr val="FF0000"/>
              </a:solidFill>
            </a:endParaRPr>
          </a:p>
        </p:txBody>
      </p:sp>
    </p:spTree>
    <p:extLst>
      <p:ext uri="{BB962C8B-B14F-4D97-AF65-F5344CB8AC3E}">
        <p14:creationId xmlns:p14="http://schemas.microsoft.com/office/powerpoint/2010/main" val="541734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VIIRS scientific </a:t>
            </a:r>
            <a:r>
              <a:rPr lang="en-US" dirty="0" smtClean="0"/>
              <a:t>units</a:t>
            </a:r>
            <a:br>
              <a:rPr lang="en-US" dirty="0" smtClean="0"/>
            </a:br>
            <a:r>
              <a:rPr lang="en-US" sz="3100" dirty="0" smtClean="0"/>
              <a:t>(unlike GOES radiances in RAW counts)</a:t>
            </a:r>
            <a:endParaRPr lang="en-US" sz="31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01116369"/>
              </p:ext>
            </p:extLst>
          </p:nvPr>
        </p:nvGraphicFramePr>
        <p:xfrm>
          <a:off x="1219200" y="1749302"/>
          <a:ext cx="6926580" cy="3660898"/>
        </p:xfrm>
        <a:graphic>
          <a:graphicData uri="http://schemas.openxmlformats.org/drawingml/2006/table">
            <a:tbl>
              <a:tblPr firstRow="1" firstCol="1" bandRow="1">
                <a:tableStyleId>{5C22544A-7EE6-4342-B048-85BDC9FD1C3A}</a:tableStyleId>
              </a:tblPr>
              <a:tblGrid>
                <a:gridCol w="1731645"/>
                <a:gridCol w="1544955"/>
                <a:gridCol w="1918335"/>
                <a:gridCol w="1731645"/>
              </a:tblGrid>
              <a:tr h="479633">
                <a:tc>
                  <a:txBody>
                    <a:bodyPr/>
                    <a:lstStyle/>
                    <a:p>
                      <a:pPr marL="0" marR="0" algn="ctr">
                        <a:lnSpc>
                          <a:spcPct val="115000"/>
                        </a:lnSpc>
                        <a:spcBef>
                          <a:spcPts val="0"/>
                        </a:spcBef>
                        <a:spcAft>
                          <a:spcPts val="0"/>
                        </a:spcAft>
                      </a:pPr>
                      <a:r>
                        <a:rPr lang="en-US" sz="2400" dirty="0">
                          <a:effectLst/>
                        </a:rPr>
                        <a:t>VIIRS bands</a:t>
                      </a:r>
                      <a:endParaRPr lang="en-US" sz="1800" dirty="0">
                        <a:effectLst/>
                        <a:latin typeface="Calibri"/>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2400" dirty="0" smtClean="0">
                          <a:effectLst/>
                        </a:rPr>
                        <a:t>Units available f</a:t>
                      </a:r>
                      <a:r>
                        <a:rPr lang="en-US" sz="2400" dirty="0" smtClean="0">
                          <a:effectLst/>
                          <a:latin typeface="Calibri"/>
                          <a:ea typeface="Calibri"/>
                          <a:cs typeface="Times New Roman"/>
                        </a:rPr>
                        <a:t>rom </a:t>
                      </a:r>
                      <a:r>
                        <a:rPr lang="en-US" sz="2400" dirty="0" smtClean="0">
                          <a:effectLst/>
                          <a:latin typeface="Calibri"/>
                          <a:ea typeface="Calibri"/>
                          <a:cs typeface="Times New Roman"/>
                        </a:rPr>
                        <a:t>HDF5 via ADDE </a:t>
                      </a:r>
                      <a:r>
                        <a:rPr lang="en-US" sz="2400" dirty="0" smtClean="0">
                          <a:effectLst/>
                          <a:latin typeface="Calibri"/>
                          <a:ea typeface="Calibri"/>
                          <a:cs typeface="Times New Roman"/>
                        </a:rPr>
                        <a:t>server (only)</a:t>
                      </a:r>
                      <a:endParaRPr lang="en-US" sz="1800" dirty="0">
                        <a:effectLst/>
                        <a:latin typeface="Calibri"/>
                        <a:ea typeface="Calibri"/>
                        <a:cs typeface="Times New Roman"/>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2400" dirty="0">
                          <a:effectLst/>
                        </a:rPr>
                        <a:t>Other </a:t>
                      </a:r>
                      <a:r>
                        <a:rPr lang="en-US" sz="2400" dirty="0" smtClean="0">
                          <a:effectLst/>
                        </a:rPr>
                        <a:t>units</a:t>
                      </a:r>
                      <a:r>
                        <a:rPr lang="en-US" sz="2400" baseline="0" dirty="0" smtClean="0">
                          <a:effectLst/>
                        </a:rPr>
                        <a:t> in McIDAS</a:t>
                      </a:r>
                      <a:endParaRPr lang="en-US" sz="2400" dirty="0" smtClean="0">
                        <a:effectLst/>
                      </a:endParaRPr>
                    </a:p>
                  </a:txBody>
                  <a:tcPr marL="68580" marR="68580" marT="0" marB="0"/>
                </a:tc>
              </a:tr>
              <a:tr h="479633">
                <a:tc>
                  <a:txBody>
                    <a:bodyPr/>
                    <a:lstStyle/>
                    <a:p>
                      <a:pPr marL="0" marR="0">
                        <a:lnSpc>
                          <a:spcPct val="115000"/>
                        </a:lnSpc>
                        <a:spcBef>
                          <a:spcPts val="0"/>
                        </a:spcBef>
                        <a:spcAft>
                          <a:spcPts val="0"/>
                        </a:spcAft>
                      </a:pPr>
                      <a:r>
                        <a:rPr lang="en-US" sz="2400" dirty="0" smtClean="0">
                          <a:effectLst/>
                        </a:rPr>
                        <a:t>Visible / Reflective</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dirty="0">
                          <a:solidFill>
                            <a:srgbClr val="FF0000"/>
                          </a:solidFill>
                          <a:effectLst/>
                        </a:rPr>
                        <a:t>Radiances</a:t>
                      </a:r>
                      <a:endParaRPr lang="en-US" sz="1800" dirty="0">
                        <a:solidFill>
                          <a:srgbClr val="FF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dirty="0">
                          <a:solidFill>
                            <a:srgbClr val="FF0000"/>
                          </a:solidFill>
                          <a:effectLst/>
                        </a:rPr>
                        <a:t>Reflectances</a:t>
                      </a:r>
                      <a:endParaRPr lang="en-US" sz="1800" dirty="0">
                        <a:solidFill>
                          <a:srgbClr val="FF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dirty="0">
                          <a:effectLst/>
                        </a:rPr>
                        <a:t>Brightness counts</a:t>
                      </a:r>
                      <a:endParaRPr lang="en-US" sz="1800" dirty="0">
                        <a:effectLst/>
                        <a:latin typeface="Calibri"/>
                        <a:ea typeface="Calibri"/>
                        <a:cs typeface="Times New Roman"/>
                      </a:endParaRPr>
                    </a:p>
                  </a:txBody>
                  <a:tcPr marL="68580" marR="68580" marT="0" marB="0"/>
                </a:tc>
              </a:tr>
              <a:tr h="989201">
                <a:tc>
                  <a:txBody>
                    <a:bodyPr/>
                    <a:lstStyle/>
                    <a:p>
                      <a:pPr marL="0" marR="0">
                        <a:lnSpc>
                          <a:spcPct val="115000"/>
                        </a:lnSpc>
                        <a:spcBef>
                          <a:spcPts val="0"/>
                        </a:spcBef>
                        <a:spcAft>
                          <a:spcPts val="0"/>
                        </a:spcAft>
                      </a:pPr>
                      <a:r>
                        <a:rPr lang="en-US" sz="2400" dirty="0" smtClean="0">
                          <a:effectLst/>
                        </a:rPr>
                        <a:t>Thermal / Emissive</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dirty="0">
                          <a:solidFill>
                            <a:srgbClr val="FF0000"/>
                          </a:solidFill>
                          <a:effectLst/>
                        </a:rPr>
                        <a:t>Radiances</a:t>
                      </a:r>
                      <a:endParaRPr lang="en-US" sz="1800" dirty="0">
                        <a:solidFill>
                          <a:srgbClr val="FF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dirty="0">
                          <a:solidFill>
                            <a:srgbClr val="FF0000"/>
                          </a:solidFill>
                          <a:effectLst/>
                        </a:rPr>
                        <a:t>Brightness Temperatures</a:t>
                      </a:r>
                      <a:endParaRPr lang="en-US" sz="1800" dirty="0">
                        <a:solidFill>
                          <a:srgbClr val="FF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dirty="0">
                          <a:effectLst/>
                        </a:rPr>
                        <a:t>Brightness counts</a:t>
                      </a:r>
                      <a:endParaRPr lang="en-US" sz="1800" dirty="0">
                        <a:effectLst/>
                        <a:latin typeface="Calibri"/>
                        <a:ea typeface="Calibri"/>
                        <a:cs typeface="Times New Roman"/>
                      </a:endParaRPr>
                    </a:p>
                  </a:txBody>
                  <a:tcPr marL="68580" marR="68580" marT="0" marB="0"/>
                </a:tc>
              </a:tr>
              <a:tr h="989201">
                <a:tc>
                  <a:txBody>
                    <a:bodyPr/>
                    <a:lstStyle/>
                    <a:p>
                      <a:pPr marL="0" marR="0">
                        <a:lnSpc>
                          <a:spcPct val="115000"/>
                        </a:lnSpc>
                        <a:spcBef>
                          <a:spcPts val="0"/>
                        </a:spcBef>
                        <a:spcAft>
                          <a:spcPts val="0"/>
                        </a:spcAft>
                      </a:pPr>
                      <a:r>
                        <a:rPr lang="en-US" sz="2400" dirty="0" smtClean="0">
                          <a:effectLst/>
                          <a:latin typeface="Calibri"/>
                          <a:ea typeface="Calibri"/>
                          <a:cs typeface="Times New Roman"/>
                        </a:rPr>
                        <a:t>Day/Night</a:t>
                      </a:r>
                      <a:r>
                        <a:rPr lang="en-US" sz="2400" baseline="0" dirty="0" smtClean="0">
                          <a:effectLst/>
                          <a:latin typeface="Calibri"/>
                          <a:ea typeface="Calibri"/>
                          <a:cs typeface="Times New Roman"/>
                        </a:rPr>
                        <a:t> Band</a:t>
                      </a:r>
                      <a:endParaRPr lang="en-US" sz="2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dirty="0" smtClean="0">
                          <a:solidFill>
                            <a:srgbClr val="FF0000"/>
                          </a:solidFill>
                          <a:effectLst/>
                          <a:latin typeface="Calibri"/>
                          <a:ea typeface="Calibri"/>
                          <a:cs typeface="Times New Roman"/>
                        </a:rPr>
                        <a:t>Radiances</a:t>
                      </a:r>
                      <a:endParaRPr lang="en-US" sz="2400" dirty="0">
                        <a:solidFill>
                          <a:srgbClr val="FF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dirty="0" smtClean="0">
                          <a:solidFill>
                            <a:srgbClr val="FF0000"/>
                          </a:solidFill>
                          <a:effectLst/>
                          <a:latin typeface="Calibri"/>
                          <a:ea typeface="Calibri"/>
                          <a:cs typeface="Times New Roman"/>
                        </a:rPr>
                        <a:t>Reflectances</a:t>
                      </a:r>
                      <a:endParaRPr lang="en-US" sz="2400" dirty="0">
                        <a:solidFill>
                          <a:srgbClr val="FF0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dirty="0" smtClean="0">
                          <a:effectLst/>
                          <a:latin typeface="Calibri"/>
                          <a:ea typeface="Calibri"/>
                          <a:cs typeface="Times New Roman"/>
                        </a:rPr>
                        <a:t>Brightness counts</a:t>
                      </a:r>
                      <a:endParaRPr lang="en-US" sz="2400" dirty="0">
                        <a:effectLst/>
                        <a:latin typeface="Calibri"/>
                        <a:ea typeface="Calibri"/>
                        <a:cs typeface="Times New Roman"/>
                      </a:endParaRPr>
                    </a:p>
                  </a:txBody>
                  <a:tcPr marL="68580" marR="68580" marT="0" marB="0"/>
                </a:tc>
              </a:tr>
            </a:tbl>
          </a:graphicData>
        </a:graphic>
      </p:graphicFrame>
      <p:sp>
        <p:nvSpPr>
          <p:cNvPr id="3" name="TextBox 2"/>
          <p:cNvSpPr txBox="1"/>
          <p:nvPr/>
        </p:nvSpPr>
        <p:spPr>
          <a:xfrm>
            <a:off x="1524000" y="5638800"/>
            <a:ext cx="6477000" cy="923330"/>
          </a:xfrm>
          <a:prstGeom prst="rect">
            <a:avLst/>
          </a:prstGeom>
          <a:noFill/>
        </p:spPr>
        <p:txBody>
          <a:bodyPr wrap="square" rtlCol="0">
            <a:spAutoFit/>
          </a:bodyPr>
          <a:lstStyle/>
          <a:p>
            <a:pPr algn="ctr"/>
            <a:r>
              <a:rPr lang="en-US" dirty="0" smtClean="0"/>
              <a:t>Best to copy the VIIRS images from the server in the units needed, since once separated from the server, other unit scalings are not automatic, but need to be done manually.</a:t>
            </a:r>
            <a:endParaRPr lang="en-US" dirty="0"/>
          </a:p>
        </p:txBody>
      </p:sp>
    </p:spTree>
    <p:extLst>
      <p:ext uri="{BB962C8B-B14F-4D97-AF65-F5344CB8AC3E}">
        <p14:creationId xmlns:p14="http://schemas.microsoft.com/office/powerpoint/2010/main" val="180149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0" name="Table 1139"/>
          <p:cNvGraphicFramePr>
            <a:graphicFrameLocks noGrp="1"/>
          </p:cNvGraphicFramePr>
          <p:nvPr>
            <p:extLst>
              <p:ext uri="{D42A27DB-BD31-4B8C-83A1-F6EECF244321}">
                <p14:modId xmlns:p14="http://schemas.microsoft.com/office/powerpoint/2010/main" val="1207450347"/>
              </p:ext>
            </p:extLst>
          </p:nvPr>
        </p:nvGraphicFramePr>
        <p:xfrm>
          <a:off x="1371600" y="1981200"/>
          <a:ext cx="7086600" cy="2537421"/>
        </p:xfrm>
        <a:graphic>
          <a:graphicData uri="http://schemas.openxmlformats.org/drawingml/2006/table">
            <a:tbl>
              <a:tblPr firstRow="1" firstCol="1" bandRow="1"/>
              <a:tblGrid>
                <a:gridCol w="2011422"/>
                <a:gridCol w="1731688"/>
                <a:gridCol w="1731688"/>
                <a:gridCol w="1611802"/>
              </a:tblGrid>
              <a:tr h="695999">
                <a:tc>
                  <a:txBody>
                    <a:bodyPr/>
                    <a:lstStyle/>
                    <a:p>
                      <a:pPr marL="0" marR="0" algn="ctr">
                        <a:lnSpc>
                          <a:spcPct val="115000"/>
                        </a:lnSpc>
                        <a:spcBef>
                          <a:spcPts val="0"/>
                        </a:spcBef>
                        <a:spcAft>
                          <a:spcPts val="0"/>
                        </a:spcAft>
                      </a:pPr>
                      <a:r>
                        <a:rPr lang="en-US" sz="1800" b="1" dirty="0">
                          <a:effectLst/>
                          <a:latin typeface="Calibri"/>
                          <a:ea typeface="Calibri"/>
                          <a:cs typeface="Times New Roman"/>
                        </a:rPr>
                        <a:t>Three-color (RGB) Product</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Calibri"/>
                          <a:ea typeface="Calibri"/>
                          <a:cs typeface="Times New Roman"/>
                        </a:rPr>
                        <a:t>Red</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Calibri"/>
                          <a:ea typeface="Calibri"/>
                          <a:cs typeface="Times New Roman"/>
                        </a:rPr>
                        <a:t>Green</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Calibri"/>
                          <a:ea typeface="Calibri"/>
                          <a:cs typeface="Times New Roman"/>
                        </a:rPr>
                        <a:t>Blue</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5999">
                <a:tc>
                  <a:txBody>
                    <a:bodyPr/>
                    <a:lstStyle/>
                    <a:p>
                      <a:pPr marL="0" marR="0" algn="ctr">
                        <a:lnSpc>
                          <a:spcPct val="115000"/>
                        </a:lnSpc>
                        <a:spcBef>
                          <a:spcPts val="0"/>
                        </a:spcBef>
                        <a:spcAft>
                          <a:spcPts val="0"/>
                        </a:spcAft>
                      </a:pPr>
                      <a:r>
                        <a:rPr lang="en-US" sz="1800" u="sng" dirty="0">
                          <a:effectLst/>
                          <a:latin typeface="Calibri"/>
                          <a:ea typeface="Calibri"/>
                          <a:cs typeface="Times New Roman"/>
                        </a:rPr>
                        <a:t>True</a:t>
                      </a:r>
                      <a:r>
                        <a:rPr lang="en-US" sz="1800" dirty="0">
                          <a:effectLst/>
                          <a:latin typeface="Calibri"/>
                          <a:ea typeface="Calibri"/>
                          <a:cs typeface="Times New Roman"/>
                        </a:rPr>
                        <a:t> color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M5 (0.672 </a:t>
                      </a:r>
                      <a:r>
                        <a:rPr lang="en-US" sz="1800" dirty="0">
                          <a:effectLst/>
                          <a:latin typeface="Calibri"/>
                          <a:ea typeface="Calibri"/>
                          <a:cs typeface="Calibri"/>
                        </a:rPr>
                        <a:t>µ</a:t>
                      </a:r>
                      <a:r>
                        <a:rPr lang="en-US" sz="1800" dirty="0">
                          <a:effectLst/>
                          <a:latin typeface="Calibri"/>
                          <a:ea typeface="Calibri"/>
                          <a:cs typeface="Times New Roman"/>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M4 (0.555 </a:t>
                      </a:r>
                      <a:r>
                        <a:rPr lang="en-US" sz="1800" dirty="0">
                          <a:effectLst/>
                          <a:latin typeface="Calibri"/>
                          <a:ea typeface="Calibri"/>
                          <a:cs typeface="Calibri"/>
                        </a:rPr>
                        <a:t>µ</a:t>
                      </a:r>
                      <a:r>
                        <a:rPr lang="en-US" sz="1800" dirty="0">
                          <a:effectLst/>
                          <a:latin typeface="Calibri"/>
                          <a:ea typeface="Calibri"/>
                          <a:cs typeface="Times New Roman"/>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M3 (0.488 </a:t>
                      </a:r>
                      <a:r>
                        <a:rPr lang="en-US" sz="1800" dirty="0">
                          <a:effectLst/>
                          <a:latin typeface="Calibri"/>
                          <a:ea typeface="Calibri"/>
                          <a:cs typeface="Calibri"/>
                        </a:rPr>
                        <a:t>µ</a:t>
                      </a:r>
                      <a:r>
                        <a:rPr lang="en-US" sz="1800" dirty="0">
                          <a:effectLst/>
                          <a:latin typeface="Calibri"/>
                          <a:ea typeface="Calibri"/>
                          <a:cs typeface="Times New Roman"/>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695999">
                <a:tc rowSpan="2">
                  <a:txBody>
                    <a:bodyPr/>
                    <a:lstStyle/>
                    <a:p>
                      <a:pPr marL="0" marR="0" algn="ctr">
                        <a:lnSpc>
                          <a:spcPct val="115000"/>
                        </a:lnSpc>
                        <a:spcBef>
                          <a:spcPts val="0"/>
                        </a:spcBef>
                        <a:spcAft>
                          <a:spcPts val="0"/>
                        </a:spcAft>
                      </a:pPr>
                      <a:r>
                        <a:rPr lang="en-US" sz="1800" dirty="0">
                          <a:effectLst/>
                          <a:latin typeface="Calibri"/>
                          <a:ea typeface="Calibri"/>
                          <a:cs typeface="Times New Roman"/>
                        </a:rPr>
                        <a:t>Natural color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M10 (1.61 µm)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M7 (0.865 </a:t>
                      </a:r>
                      <a:r>
                        <a:rPr lang="en-US" sz="1800" dirty="0">
                          <a:effectLst/>
                          <a:latin typeface="Calibri"/>
                          <a:ea typeface="Calibri"/>
                          <a:cs typeface="Calibri"/>
                        </a:rPr>
                        <a:t>µ</a:t>
                      </a:r>
                      <a:r>
                        <a:rPr lang="en-US" sz="1800" dirty="0">
                          <a:effectLst/>
                          <a:latin typeface="Calibri"/>
                          <a:ea typeface="Calibri"/>
                          <a:cs typeface="Times New Roman"/>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M5 (0.672 </a:t>
                      </a:r>
                      <a:r>
                        <a:rPr lang="en-US" sz="1800" dirty="0">
                          <a:effectLst/>
                          <a:latin typeface="Calibri"/>
                          <a:ea typeface="Calibri"/>
                          <a:cs typeface="Calibri"/>
                        </a:rPr>
                        <a:t>µ</a:t>
                      </a:r>
                      <a:r>
                        <a:rPr lang="en-US" sz="1800" dirty="0">
                          <a:effectLst/>
                          <a:latin typeface="Calibri"/>
                          <a:ea typeface="Calibri"/>
                          <a:cs typeface="Times New Roman"/>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9424">
                <a:tc vMerge="1">
                  <a:txBody>
                    <a:bodyPr/>
                    <a:lstStyle/>
                    <a:p>
                      <a:endParaRPr lang="en-US"/>
                    </a:p>
                  </a:txBody>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I3 (1.61 µm)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I2 (0.865 </a:t>
                      </a:r>
                      <a:r>
                        <a:rPr lang="en-US" sz="1800" dirty="0">
                          <a:effectLst/>
                          <a:latin typeface="Calibri"/>
                          <a:ea typeface="Calibri"/>
                          <a:cs typeface="Calibri"/>
                        </a:rPr>
                        <a:t>µ</a:t>
                      </a:r>
                      <a:r>
                        <a:rPr lang="en-US" sz="1800" dirty="0">
                          <a:effectLst/>
                          <a:latin typeface="Calibri"/>
                          <a:ea typeface="Calibri"/>
                          <a:cs typeface="Times New Roman"/>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I1 (0.64 </a:t>
                      </a:r>
                      <a:r>
                        <a:rPr lang="en-US" sz="1800" dirty="0">
                          <a:effectLst/>
                          <a:latin typeface="Calibri"/>
                          <a:ea typeface="Calibri"/>
                          <a:cs typeface="Calibri"/>
                        </a:rPr>
                        <a:t>µ</a:t>
                      </a:r>
                      <a:r>
                        <a:rPr lang="en-US" sz="1800" dirty="0">
                          <a:effectLst/>
                          <a:latin typeface="Calibri"/>
                          <a:ea typeface="Calibri"/>
                          <a:cs typeface="Times New Roman"/>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41" name="TextBox 1140"/>
          <p:cNvSpPr txBox="1"/>
          <p:nvPr/>
        </p:nvSpPr>
        <p:spPr>
          <a:xfrm>
            <a:off x="454269" y="1066800"/>
            <a:ext cx="8382000" cy="461665"/>
          </a:xfrm>
          <a:prstGeom prst="rect">
            <a:avLst/>
          </a:prstGeom>
          <a:noFill/>
        </p:spPr>
        <p:txBody>
          <a:bodyPr wrap="square" rtlCol="0">
            <a:spAutoFit/>
          </a:bodyPr>
          <a:lstStyle/>
          <a:p>
            <a:pPr algn="ctr"/>
            <a:r>
              <a:rPr lang="en-US" sz="2400" b="1" dirty="0"/>
              <a:t>Commonly used three-color (RGB) </a:t>
            </a:r>
            <a:r>
              <a:rPr lang="en-US" sz="2400" b="1" dirty="0" smtClean="0"/>
              <a:t> combinations </a:t>
            </a:r>
            <a:r>
              <a:rPr lang="en-US" sz="2400" b="1" dirty="0"/>
              <a:t>of VIIRS bands</a:t>
            </a:r>
            <a:r>
              <a:rPr lang="en-US" sz="2400" b="1" dirty="0" smtClean="0"/>
              <a:t>.</a:t>
            </a:r>
            <a:endParaRPr lang="en-US" sz="2400" dirty="0"/>
          </a:p>
        </p:txBody>
      </p:sp>
    </p:spTree>
    <p:extLst>
      <p:ext uri="{BB962C8B-B14F-4D97-AF65-F5344CB8AC3E}">
        <p14:creationId xmlns:p14="http://schemas.microsoft.com/office/powerpoint/2010/main" val="2623171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JPSS-NPP\McIDAS-X\viirs_rgb2_201308191038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4389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76400" y="457200"/>
            <a:ext cx="6019800" cy="461665"/>
          </a:xfrm>
          <a:prstGeom prst="rect">
            <a:avLst/>
          </a:prstGeom>
          <a:noFill/>
        </p:spPr>
        <p:txBody>
          <a:bodyPr wrap="square" rtlCol="0">
            <a:spAutoFit/>
          </a:bodyPr>
          <a:lstStyle/>
          <a:p>
            <a:pPr algn="ctr"/>
            <a:r>
              <a:rPr lang="en-US" sz="2400" b="1" dirty="0" smtClean="0"/>
              <a:t>VIIRS </a:t>
            </a:r>
            <a:r>
              <a:rPr lang="en-US" sz="2400" b="1" dirty="0" smtClean="0">
                <a:solidFill>
                  <a:srgbClr val="FF0000"/>
                </a:solidFill>
              </a:rPr>
              <a:t>true-color</a:t>
            </a:r>
            <a:r>
              <a:rPr lang="en-US" sz="2400" b="1" dirty="0" smtClean="0"/>
              <a:t> RGB combination</a:t>
            </a:r>
            <a:endParaRPr lang="en-US" sz="2400" b="1" dirty="0"/>
          </a:p>
        </p:txBody>
      </p:sp>
    </p:spTree>
    <p:extLst>
      <p:ext uri="{BB962C8B-B14F-4D97-AF65-F5344CB8AC3E}">
        <p14:creationId xmlns:p14="http://schemas.microsoft.com/office/powerpoint/2010/main" val="1389977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411162"/>
          </a:xfrm>
        </p:spPr>
        <p:txBody>
          <a:bodyPr>
            <a:noAutofit/>
          </a:bodyPr>
          <a:lstStyle/>
          <a:p>
            <a:r>
              <a:rPr lang="en-US" sz="3600" dirty="0" smtClean="0"/>
              <a:t>VIIRS Bands and Bandwidths</a:t>
            </a:r>
            <a:endParaRPr lang="en-US" sz="3600" dirty="0"/>
          </a:p>
        </p:txBody>
      </p:sp>
      <p:sp>
        <p:nvSpPr>
          <p:cNvPr id="4" name="Slide Number Placeholder 3"/>
          <p:cNvSpPr>
            <a:spLocks noGrp="1"/>
          </p:cNvSpPr>
          <p:nvPr>
            <p:ph type="sldNum" sz="quarter" idx="12"/>
          </p:nvPr>
        </p:nvSpPr>
        <p:spPr/>
        <p:txBody>
          <a:bodyPr/>
          <a:lstStyle/>
          <a:p>
            <a:pPr>
              <a:defRPr/>
            </a:pPr>
            <a:fld id="{9382EDD5-976D-41C6-AE56-9B6E4DA55672}" type="slidenum">
              <a:rPr lang="en-US" smtClean="0"/>
              <a:pPr>
                <a:defRPr/>
              </a:pPr>
              <a:t>2</a:t>
            </a:fld>
            <a:endParaRPr lang="en-US" dirty="0"/>
          </a:p>
        </p:txBody>
      </p:sp>
      <p:graphicFrame>
        <p:nvGraphicFramePr>
          <p:cNvPr id="7" name="Table Placeholder 6"/>
          <p:cNvGraphicFramePr>
            <a:graphicFrameLocks noGrp="1"/>
          </p:cNvGraphicFramePr>
          <p:nvPr>
            <p:ph type="tbl" idx="1"/>
            <p:extLst>
              <p:ext uri="{D42A27DB-BD31-4B8C-83A1-F6EECF244321}">
                <p14:modId xmlns:p14="http://schemas.microsoft.com/office/powerpoint/2010/main" val="1786420469"/>
              </p:ext>
            </p:extLst>
          </p:nvPr>
        </p:nvGraphicFramePr>
        <p:xfrm>
          <a:off x="609600" y="762000"/>
          <a:ext cx="7833397" cy="4525952"/>
        </p:xfrm>
        <a:graphic>
          <a:graphicData uri="http://schemas.openxmlformats.org/drawingml/2006/table">
            <a:tbl>
              <a:tblPr>
                <a:effectLst/>
              </a:tblPr>
              <a:tblGrid>
                <a:gridCol w="979371"/>
                <a:gridCol w="1349180"/>
                <a:gridCol w="1283367"/>
                <a:gridCol w="1383655"/>
                <a:gridCol w="1394624"/>
                <a:gridCol w="1443200"/>
              </a:tblGrid>
              <a:tr h="522226">
                <a:tc>
                  <a:txBody>
                    <a:bodyPr/>
                    <a:lstStyle/>
                    <a:p>
                      <a:pPr marL="0" marR="0" algn="ctr">
                        <a:spcBef>
                          <a:spcPts val="0"/>
                        </a:spcBef>
                        <a:spcAft>
                          <a:spcPts val="0"/>
                        </a:spcAft>
                      </a:pPr>
                      <a:r>
                        <a:rPr lang="en-US" sz="1100" b="1" dirty="0">
                          <a:effectLst/>
                          <a:latin typeface="Times New Roman"/>
                          <a:ea typeface="Times New Roman"/>
                        </a:rPr>
                        <a:t>VIIRS Band</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effectLst/>
                          <a:latin typeface="Times New Roman"/>
                          <a:ea typeface="Times New Roman"/>
                        </a:rPr>
                        <a:t>Central Wavelength</a:t>
                      </a:r>
                      <a:endParaRPr lang="en-US" sz="1100" dirty="0">
                        <a:effectLst/>
                        <a:latin typeface="Times New Roman"/>
                        <a:ea typeface="Times New Roman"/>
                      </a:endParaRPr>
                    </a:p>
                    <a:p>
                      <a:pPr marL="0" marR="0" algn="ctr">
                        <a:spcBef>
                          <a:spcPts val="0"/>
                        </a:spcBef>
                        <a:spcAft>
                          <a:spcPts val="0"/>
                        </a:spcAft>
                      </a:pPr>
                      <a:r>
                        <a:rPr lang="en-US" sz="1100" b="1" dirty="0">
                          <a:effectLst/>
                          <a:latin typeface="Times New Roman"/>
                          <a:ea typeface="Times New Roman"/>
                        </a:rPr>
                        <a:t>(μm)</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effectLst/>
                          <a:latin typeface="Times New Roman"/>
                          <a:ea typeface="Times New Roman"/>
                        </a:rPr>
                        <a:t>Bandwidth (μm)</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effectLst/>
                          <a:latin typeface="Times New Roman"/>
                          <a:ea typeface="Times New Roman"/>
                        </a:rPr>
                        <a:t>Wavelength Range</a:t>
                      </a:r>
                      <a:endParaRPr lang="en-US" sz="1100" dirty="0">
                        <a:effectLst/>
                        <a:latin typeface="Times New Roman"/>
                        <a:ea typeface="Times New Roman"/>
                      </a:endParaRPr>
                    </a:p>
                    <a:p>
                      <a:pPr marL="0" marR="0" algn="ctr">
                        <a:spcBef>
                          <a:spcPts val="0"/>
                        </a:spcBef>
                        <a:spcAft>
                          <a:spcPts val="0"/>
                        </a:spcAft>
                      </a:pPr>
                      <a:r>
                        <a:rPr lang="en-US" sz="1100" b="1" dirty="0">
                          <a:effectLst/>
                          <a:latin typeface="Times New Roman"/>
                          <a:ea typeface="Times New Roman"/>
                        </a:rPr>
                        <a:t>(μm)</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effectLst/>
                          <a:latin typeface="Times New Roman"/>
                          <a:ea typeface="Times New Roman"/>
                        </a:rPr>
                        <a:t>Band Explanation</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effectLst/>
                          <a:latin typeface="Times New Roman"/>
                          <a:ea typeface="Times New Roman"/>
                        </a:rPr>
                        <a:t>Spatial Resolution (m) @ nadir</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M1</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0.412</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0.02</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0.402 - 0.422</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spcBef>
                          <a:spcPts val="0"/>
                        </a:spcBef>
                        <a:spcAft>
                          <a:spcPts val="0"/>
                        </a:spcAft>
                      </a:pPr>
                      <a:r>
                        <a:rPr lang="en-US" sz="1100" dirty="0" smtClean="0">
                          <a:effectLst/>
                          <a:latin typeface="Times New Roman"/>
                          <a:ea typeface="Times New Roman"/>
                        </a:rPr>
                        <a:t>Visible </a:t>
                      </a:r>
                      <a:r>
                        <a:rPr lang="en-US" sz="1100" baseline="0" dirty="0" smtClean="0">
                          <a:effectLst/>
                          <a:latin typeface="Times New Roman"/>
                          <a:ea typeface="Times New Roman"/>
                        </a:rPr>
                        <a:t>/ Reflective</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6">
                  <a:txBody>
                    <a:bodyPr/>
                    <a:lstStyle/>
                    <a:p>
                      <a:pPr marL="0" marR="0" algn="ctr">
                        <a:spcBef>
                          <a:spcPts val="0"/>
                        </a:spcBef>
                        <a:spcAft>
                          <a:spcPts val="0"/>
                        </a:spcAft>
                      </a:pPr>
                      <a:r>
                        <a:rPr lang="en-US" sz="1100" dirty="0">
                          <a:effectLst/>
                          <a:latin typeface="Times New Roman"/>
                          <a:ea typeface="Times New Roman"/>
                        </a:rPr>
                        <a:t>750 m</a:t>
                      </a:r>
                    </a:p>
                  </a:txBody>
                  <a:tcPr marL="72531" marR="7253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075">
                <a:tc>
                  <a:txBody>
                    <a:bodyPr/>
                    <a:lstStyle/>
                    <a:p>
                      <a:pPr marL="0" marR="0" algn="ctr">
                        <a:spcBef>
                          <a:spcPts val="0"/>
                        </a:spcBef>
                        <a:spcAft>
                          <a:spcPts val="0"/>
                        </a:spcAft>
                      </a:pPr>
                      <a:r>
                        <a:rPr lang="en-US" sz="1100" b="1" dirty="0">
                          <a:effectLst/>
                          <a:latin typeface="Times New Roman"/>
                          <a:ea typeface="Times New Roman"/>
                        </a:rPr>
                        <a:t>M2</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0.445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0.018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0.436 - 0.454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M3</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gn="ctr">
                        <a:spcBef>
                          <a:spcPts val="0"/>
                        </a:spcBef>
                        <a:spcAft>
                          <a:spcPts val="0"/>
                        </a:spcAft>
                      </a:pPr>
                      <a:r>
                        <a:rPr lang="en-US" sz="1100" dirty="0">
                          <a:effectLst/>
                          <a:latin typeface="Times New Roman"/>
                          <a:ea typeface="Times New Roman"/>
                        </a:rPr>
                        <a:t>0.488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0.02</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0.478 - 0.488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M4</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0.555</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0.02</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0.545 - 0.565</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M5 (B)</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ctr">
                        <a:spcBef>
                          <a:spcPts val="0"/>
                        </a:spcBef>
                        <a:spcAft>
                          <a:spcPts val="0"/>
                        </a:spcAft>
                      </a:pPr>
                      <a:r>
                        <a:rPr lang="en-US" sz="1100" dirty="0">
                          <a:effectLst/>
                          <a:latin typeface="Times New Roman"/>
                          <a:ea typeface="Times New Roman"/>
                        </a:rPr>
                        <a:t>0.672</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0.02</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0.662 - 0.682</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M6</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0.746</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0.015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0.739 - 0.754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100" dirty="0">
                          <a:effectLst/>
                          <a:latin typeface="Times New Roman"/>
                          <a:ea typeface="Times New Roman"/>
                        </a:rPr>
                        <a:t>Near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M7 (G)</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0.865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0.039</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0.846 - 0.885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M8</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1.240</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0.020</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1.23 - 1.25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ctr">
                        <a:spcBef>
                          <a:spcPts val="0"/>
                        </a:spcBef>
                        <a:spcAft>
                          <a:spcPts val="0"/>
                        </a:spcAft>
                      </a:pPr>
                      <a:r>
                        <a:rPr lang="en-US" sz="1100" dirty="0">
                          <a:effectLst/>
                          <a:latin typeface="Times New Roman"/>
                          <a:ea typeface="Times New Roman"/>
                        </a:rPr>
                        <a:t>Shortwave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M9</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1.378</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0.015</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1.371 - 1.386</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M10 (R)</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1.61</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0.06</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1.58 - 1.64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M11</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2.25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2.23 - 2.28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M12</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3.7</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0.18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3.61 - 3.79</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100" dirty="0">
                          <a:effectLst/>
                          <a:latin typeface="Times New Roman"/>
                          <a:ea typeface="Times New Roman"/>
                        </a:rPr>
                        <a:t>Medium-wave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M13</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4.05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0.155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3.97 - 4.13</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M14</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8.55</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0.3</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8.4 - 8.7</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spcBef>
                          <a:spcPts val="0"/>
                        </a:spcBef>
                        <a:spcAft>
                          <a:spcPts val="0"/>
                        </a:spcAft>
                      </a:pPr>
                      <a:r>
                        <a:rPr lang="en-US" sz="1100" dirty="0">
                          <a:effectLst/>
                          <a:latin typeface="Times New Roman"/>
                          <a:ea typeface="Times New Roman"/>
                        </a:rPr>
                        <a:t>Longwave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M15</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10.763</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1.0</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10.26 - 11.26</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74075">
                <a:tc>
                  <a:txBody>
                    <a:bodyPr/>
                    <a:lstStyle/>
                    <a:p>
                      <a:pPr marL="0" marR="0" algn="ctr">
                        <a:spcBef>
                          <a:spcPts val="0"/>
                        </a:spcBef>
                        <a:spcAft>
                          <a:spcPts val="0"/>
                        </a:spcAft>
                      </a:pPr>
                      <a:r>
                        <a:rPr lang="en-US" sz="1100" b="1" dirty="0">
                          <a:effectLst/>
                          <a:highlight>
                            <a:srgbClr val="FFFF00"/>
                          </a:highlight>
                          <a:latin typeface="Times New Roman"/>
                          <a:ea typeface="Times New Roman"/>
                        </a:rPr>
                        <a:t>M16</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12.013</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0.95</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highlight>
                            <a:srgbClr val="FFFF00"/>
                          </a:highlight>
                          <a:latin typeface="Times New Roman"/>
                          <a:ea typeface="Times New Roman"/>
                        </a:rPr>
                        <a:t>11.54 - 12.49</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8151">
                <a:tc>
                  <a:txBody>
                    <a:bodyPr/>
                    <a:lstStyle/>
                    <a:p>
                      <a:pPr marL="0" marR="0" algn="ctr">
                        <a:spcBef>
                          <a:spcPts val="0"/>
                        </a:spcBef>
                        <a:spcAft>
                          <a:spcPts val="0"/>
                        </a:spcAft>
                      </a:pPr>
                      <a:r>
                        <a:rPr lang="en-US" sz="1100" b="1" dirty="0">
                          <a:effectLst/>
                          <a:latin typeface="Times New Roman"/>
                          <a:ea typeface="Times New Roman"/>
                        </a:rPr>
                        <a:t>DNB</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100" dirty="0">
                          <a:effectLst/>
                          <a:latin typeface="Times New Roman"/>
                          <a:ea typeface="Times New Roman"/>
                        </a:rPr>
                        <a:t>0.4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100" dirty="0">
                          <a:effectLst/>
                          <a:latin typeface="Times New Roman"/>
                          <a:ea typeface="Times New Roman"/>
                        </a:rPr>
                        <a:t>0.5 - 0.9</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100" dirty="0">
                          <a:effectLst/>
                          <a:latin typeface="Times New Roman"/>
                          <a:ea typeface="Times New Roman"/>
                        </a:rPr>
                        <a:t>Visible</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100" dirty="0" smtClean="0">
                          <a:effectLst/>
                          <a:latin typeface="Times New Roman"/>
                          <a:ea typeface="Times New Roman"/>
                        </a:rPr>
                        <a:t>Visible</a:t>
                      </a:r>
                      <a:r>
                        <a:rPr lang="en-US" sz="1100" baseline="0" dirty="0" smtClean="0">
                          <a:effectLst/>
                          <a:latin typeface="Times New Roman"/>
                          <a:ea typeface="Times New Roman"/>
                        </a:rPr>
                        <a:t> / Reflective</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n-US" sz="1100" dirty="0" smtClean="0">
                          <a:latin typeface="Times New Roman" panose="02020603050405020304" pitchFamily="18" charset="0"/>
                          <a:cs typeface="Times New Roman" panose="02020603050405020304" pitchFamily="18" charset="0"/>
                        </a:rPr>
                        <a:t>750 m across full scan</a:t>
                      </a:r>
                      <a:endParaRPr lang="en-US" sz="1100" dirty="0">
                        <a:latin typeface="Times New Roman" panose="02020603050405020304" pitchFamily="18" charset="0"/>
                        <a:cs typeface="Times New Roman" panose="02020603050405020304" pitchFamily="18" charset="0"/>
                      </a:endParaRPr>
                    </a:p>
                  </a:txBody>
                  <a:tcPr marL="72531" marR="7253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174075">
                <a:tc>
                  <a:txBody>
                    <a:bodyPr/>
                    <a:lstStyle/>
                    <a:p>
                      <a:pPr marL="0" marR="0" algn="ctr">
                        <a:spcBef>
                          <a:spcPts val="0"/>
                        </a:spcBef>
                        <a:spcAft>
                          <a:spcPts val="0"/>
                        </a:spcAft>
                      </a:pPr>
                      <a:r>
                        <a:rPr lang="en-US" sz="1100" b="1" dirty="0">
                          <a:effectLst/>
                          <a:latin typeface="Times New Roman"/>
                          <a:ea typeface="Times New Roman"/>
                        </a:rPr>
                        <a:t>I1 (B)</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ctr">
                        <a:spcBef>
                          <a:spcPts val="0"/>
                        </a:spcBef>
                        <a:spcAft>
                          <a:spcPts val="0"/>
                        </a:spcAft>
                      </a:pPr>
                      <a:r>
                        <a:rPr lang="en-US" sz="1100" dirty="0">
                          <a:effectLst/>
                          <a:latin typeface="Times New Roman"/>
                          <a:ea typeface="Times New Roman"/>
                        </a:rPr>
                        <a:t>0.64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0.6 - 0.68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smtClean="0">
                          <a:effectLst/>
                          <a:latin typeface="Times New Roman"/>
                          <a:ea typeface="Times New Roman"/>
                        </a:rPr>
                        <a:t>Visible </a:t>
                      </a:r>
                      <a:r>
                        <a:rPr lang="en-US" sz="1100" baseline="0" dirty="0" smtClean="0">
                          <a:effectLst/>
                          <a:latin typeface="Times New Roman"/>
                          <a:ea typeface="Times New Roman"/>
                        </a:rPr>
                        <a:t>/ Reflective</a:t>
                      </a:r>
                      <a:endParaRPr lang="en-US" sz="1100" dirty="0">
                        <a:effectLst/>
                        <a:latin typeface="Times New Roman"/>
                        <a:ea typeface="Times New Roman"/>
                      </a:endParaRP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spcBef>
                          <a:spcPts val="0"/>
                        </a:spcBef>
                        <a:spcAft>
                          <a:spcPts val="0"/>
                        </a:spcAft>
                      </a:pPr>
                      <a:r>
                        <a:rPr lang="en-US" sz="1100" dirty="0">
                          <a:effectLst/>
                          <a:latin typeface="Times New Roman"/>
                          <a:ea typeface="Times New Roman"/>
                        </a:rPr>
                        <a:t>375 m</a:t>
                      </a:r>
                    </a:p>
                  </a:txBody>
                  <a:tcPr marL="72531" marR="7253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74075">
                <a:tc>
                  <a:txBody>
                    <a:bodyPr/>
                    <a:lstStyle/>
                    <a:p>
                      <a:pPr marL="0" marR="0" algn="ctr">
                        <a:spcBef>
                          <a:spcPts val="0"/>
                        </a:spcBef>
                        <a:spcAft>
                          <a:spcPts val="0"/>
                        </a:spcAft>
                      </a:pPr>
                      <a:r>
                        <a:rPr lang="en-US" sz="1100" b="1" dirty="0">
                          <a:effectLst/>
                          <a:latin typeface="Times New Roman"/>
                          <a:ea typeface="Times New Roman"/>
                        </a:rPr>
                        <a:t>I2 (G)</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0.865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0.039</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0.85 - 0.88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Near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I3 (R)</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1.61</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0.06</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1.58 - 1.64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Shortwave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I4</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3.74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0.38</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3.55 - 3.93</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Medium-wave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4075">
                <a:tc>
                  <a:txBody>
                    <a:bodyPr/>
                    <a:lstStyle/>
                    <a:p>
                      <a:pPr marL="0" marR="0" algn="ctr">
                        <a:spcBef>
                          <a:spcPts val="0"/>
                        </a:spcBef>
                        <a:spcAft>
                          <a:spcPts val="0"/>
                        </a:spcAft>
                      </a:pPr>
                      <a:r>
                        <a:rPr lang="en-US" sz="1100" b="1" dirty="0">
                          <a:effectLst/>
                          <a:latin typeface="Times New Roman"/>
                          <a:ea typeface="Times New Roman"/>
                        </a:rPr>
                        <a:t>I5</a:t>
                      </a:r>
                      <a:endParaRPr lang="en-US" sz="1100" dirty="0">
                        <a:effectLst/>
                        <a:latin typeface="Times New Roman"/>
                        <a:ea typeface="Times New Roman"/>
                      </a:endParaRPr>
                    </a:p>
                  </a:txBody>
                  <a:tcPr marL="72531" marR="7253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11.45</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1.9</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10.5 - 12.4</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Times New Roman"/>
                          <a:ea typeface="Times New Roman"/>
                        </a:rPr>
                        <a:t>Longwave IR</a:t>
                      </a:r>
                    </a:p>
                  </a:txBody>
                  <a:tcPr marL="72531" marR="725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en-US"/>
                    </a:p>
                  </a:txBody>
                  <a:tcPr/>
                </a:tc>
              </a:tr>
            </a:tbl>
          </a:graphicData>
        </a:graphic>
      </p:graphicFrame>
      <p:sp>
        <p:nvSpPr>
          <p:cNvPr id="9" name="TextBox 8"/>
          <p:cNvSpPr txBox="1"/>
          <p:nvPr/>
        </p:nvSpPr>
        <p:spPr>
          <a:xfrm>
            <a:off x="609600" y="5410200"/>
            <a:ext cx="7772400" cy="954107"/>
          </a:xfrm>
          <a:prstGeom prst="rect">
            <a:avLst/>
          </a:prstGeom>
          <a:noFill/>
        </p:spPr>
        <p:txBody>
          <a:bodyPr wrap="square" rtlCol="0">
            <a:spAutoFit/>
          </a:bodyPr>
          <a:lstStyle/>
          <a:p>
            <a:r>
              <a:rPr lang="en-US" sz="1400" b="1" dirty="0" smtClean="0"/>
              <a:t>Notes:</a:t>
            </a:r>
          </a:p>
          <a:p>
            <a:r>
              <a:rPr lang="en-US" sz="1400" dirty="0" smtClean="0"/>
              <a:t>M-bands </a:t>
            </a:r>
            <a:r>
              <a:rPr lang="en-US" sz="1400" dirty="0"/>
              <a:t>highlighted in </a:t>
            </a:r>
            <a:r>
              <a:rPr lang="en-US" sz="1400" u="sng" dirty="0"/>
              <a:t>pale yellow </a:t>
            </a:r>
            <a:r>
              <a:rPr lang="en-US" sz="1400" dirty="0"/>
              <a:t>are available as EDRs, in addition to SDRs.</a:t>
            </a:r>
          </a:p>
          <a:p>
            <a:r>
              <a:rPr lang="en-US" sz="1400" u="sng" dirty="0"/>
              <a:t>True-color</a:t>
            </a:r>
            <a:r>
              <a:rPr lang="en-US" sz="1400" dirty="0"/>
              <a:t> component bands are highlighted in </a:t>
            </a:r>
            <a:r>
              <a:rPr lang="en-US" sz="1400" b="1" dirty="0"/>
              <a:t>red</a:t>
            </a:r>
            <a:r>
              <a:rPr lang="en-US" sz="1400" dirty="0"/>
              <a:t>, </a:t>
            </a:r>
            <a:r>
              <a:rPr lang="en-US" sz="1400" b="1" dirty="0"/>
              <a:t>green</a:t>
            </a:r>
            <a:r>
              <a:rPr lang="en-US" sz="1400" dirty="0"/>
              <a:t>, and </a:t>
            </a:r>
            <a:r>
              <a:rPr lang="en-US" sz="1400" b="1" dirty="0"/>
              <a:t>blue</a:t>
            </a:r>
            <a:r>
              <a:rPr lang="en-US" sz="1400" dirty="0"/>
              <a:t>.</a:t>
            </a:r>
          </a:p>
          <a:p>
            <a:r>
              <a:rPr lang="en-US" sz="1400" u="sng" dirty="0"/>
              <a:t>Natural-color</a:t>
            </a:r>
            <a:r>
              <a:rPr lang="en-US" sz="1400" dirty="0"/>
              <a:t> component bands are noted with </a:t>
            </a:r>
            <a:r>
              <a:rPr lang="en-US" sz="1400" b="1" dirty="0"/>
              <a:t>R</a:t>
            </a:r>
            <a:r>
              <a:rPr lang="en-US" sz="1400" dirty="0"/>
              <a:t>, </a:t>
            </a:r>
            <a:r>
              <a:rPr lang="en-US" sz="1400" b="1" dirty="0"/>
              <a:t>G</a:t>
            </a:r>
            <a:r>
              <a:rPr lang="en-US" sz="1400" dirty="0"/>
              <a:t>, and </a:t>
            </a:r>
            <a:r>
              <a:rPr lang="en-US" sz="1400" b="1" dirty="0"/>
              <a:t>B</a:t>
            </a:r>
            <a:r>
              <a:rPr lang="en-US" sz="1400" dirty="0" smtClean="0"/>
              <a:t>.</a:t>
            </a:r>
            <a:endParaRPr lang="en-US" sz="1400" dirty="0"/>
          </a:p>
        </p:txBody>
      </p:sp>
    </p:spTree>
    <p:extLst>
      <p:ext uri="{BB962C8B-B14F-4D97-AF65-F5344CB8AC3E}">
        <p14:creationId xmlns:p14="http://schemas.microsoft.com/office/powerpoint/2010/main" val="3377635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JPSS-NPP\McIDAS-X\viirs_rgb3_201308191038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4389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6400" y="457200"/>
            <a:ext cx="6019800" cy="461665"/>
          </a:xfrm>
          <a:prstGeom prst="rect">
            <a:avLst/>
          </a:prstGeom>
          <a:noFill/>
        </p:spPr>
        <p:txBody>
          <a:bodyPr wrap="square" rtlCol="0">
            <a:spAutoFit/>
          </a:bodyPr>
          <a:lstStyle/>
          <a:p>
            <a:pPr algn="ctr"/>
            <a:r>
              <a:rPr lang="en-US" sz="2400" b="1" dirty="0" smtClean="0"/>
              <a:t>VIIRS </a:t>
            </a:r>
            <a:r>
              <a:rPr lang="en-US" sz="2400" b="1" dirty="0" smtClean="0">
                <a:solidFill>
                  <a:srgbClr val="FF0000"/>
                </a:solidFill>
              </a:rPr>
              <a:t>natural-color</a:t>
            </a:r>
            <a:r>
              <a:rPr lang="en-US" sz="2400" b="1" dirty="0" smtClean="0"/>
              <a:t> RGB combination</a:t>
            </a:r>
            <a:endParaRPr lang="en-US" sz="2400" b="1" dirty="0"/>
          </a:p>
        </p:txBody>
      </p:sp>
      <p:sp>
        <p:nvSpPr>
          <p:cNvPr id="2" name="TextBox 1"/>
          <p:cNvSpPr txBox="1"/>
          <p:nvPr/>
        </p:nvSpPr>
        <p:spPr>
          <a:xfrm>
            <a:off x="2057400" y="5987534"/>
            <a:ext cx="5257800" cy="369332"/>
          </a:xfrm>
          <a:prstGeom prst="rect">
            <a:avLst/>
          </a:prstGeom>
          <a:noFill/>
        </p:spPr>
        <p:txBody>
          <a:bodyPr wrap="square" rtlCol="0">
            <a:spAutoFit/>
          </a:bodyPr>
          <a:lstStyle/>
          <a:p>
            <a:pPr algn="ctr"/>
            <a:r>
              <a:rPr lang="en-US" b="1" dirty="0" smtClean="0"/>
              <a:t>North shore of Black Sea (Odessa)</a:t>
            </a:r>
            <a:endParaRPr lang="en-US" b="1" dirty="0"/>
          </a:p>
        </p:txBody>
      </p:sp>
    </p:spTree>
    <p:extLst>
      <p:ext uri="{BB962C8B-B14F-4D97-AF65-F5344CB8AC3E}">
        <p14:creationId xmlns:p14="http://schemas.microsoft.com/office/powerpoint/2010/main" val="1108931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JPSS-NPP\McIDAS-X\viirs_rgb3_201308210957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4389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457200"/>
            <a:ext cx="8610600" cy="369332"/>
          </a:xfrm>
          <a:prstGeom prst="rect">
            <a:avLst/>
          </a:prstGeom>
          <a:noFill/>
        </p:spPr>
        <p:txBody>
          <a:bodyPr wrap="square" rtlCol="0">
            <a:spAutoFit/>
          </a:bodyPr>
          <a:lstStyle/>
          <a:p>
            <a:r>
              <a:rPr lang="en-US" b="1" dirty="0" smtClean="0"/>
              <a:t>VIIRS natural-color image from </a:t>
            </a:r>
            <a:r>
              <a:rPr lang="en-US" b="1" dirty="0" smtClean="0">
                <a:solidFill>
                  <a:srgbClr val="FF0000"/>
                </a:solidFill>
              </a:rPr>
              <a:t>24-bit</a:t>
            </a:r>
            <a:r>
              <a:rPr lang="en-US" b="1" dirty="0" smtClean="0"/>
              <a:t> RGB combination (JPG) using </a:t>
            </a:r>
            <a:r>
              <a:rPr lang="en-US" b="1" dirty="0" smtClean="0">
                <a:solidFill>
                  <a:srgbClr val="FF0000"/>
                </a:solidFill>
              </a:rPr>
              <a:t>COMBINE command</a:t>
            </a:r>
            <a:endParaRPr lang="en-US" b="1" dirty="0">
              <a:solidFill>
                <a:srgbClr val="FF0000"/>
              </a:solidFill>
            </a:endParaRPr>
          </a:p>
        </p:txBody>
      </p:sp>
    </p:spTree>
    <p:extLst>
      <p:ext uri="{BB962C8B-B14F-4D97-AF65-F5344CB8AC3E}">
        <p14:creationId xmlns:p14="http://schemas.microsoft.com/office/powerpoint/2010/main" val="3511770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JPSS-NPP\McIDAS-X\viirs_rgb3_2013082109573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4389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457200"/>
            <a:ext cx="8534400" cy="369332"/>
          </a:xfrm>
          <a:prstGeom prst="rect">
            <a:avLst/>
          </a:prstGeom>
          <a:noFill/>
        </p:spPr>
        <p:txBody>
          <a:bodyPr wrap="square" rtlCol="0">
            <a:spAutoFit/>
          </a:bodyPr>
          <a:lstStyle/>
          <a:p>
            <a:r>
              <a:rPr lang="en-US" b="1" dirty="0" smtClean="0"/>
              <a:t>VIIRS natural-color image from  </a:t>
            </a:r>
            <a:r>
              <a:rPr lang="en-US" b="1" dirty="0" smtClean="0">
                <a:solidFill>
                  <a:srgbClr val="FF0000"/>
                </a:solidFill>
              </a:rPr>
              <a:t>8-bit</a:t>
            </a:r>
            <a:r>
              <a:rPr lang="en-US" b="1" dirty="0" smtClean="0"/>
              <a:t> RGB combination (GIF) using </a:t>
            </a:r>
            <a:r>
              <a:rPr lang="en-US" b="1" dirty="0" smtClean="0">
                <a:solidFill>
                  <a:srgbClr val="FF0000"/>
                </a:solidFill>
              </a:rPr>
              <a:t>AREACOLOR</a:t>
            </a:r>
            <a:r>
              <a:rPr lang="en-US" b="1" dirty="0" smtClean="0"/>
              <a:t> </a:t>
            </a:r>
            <a:r>
              <a:rPr lang="en-US" b="1" dirty="0" smtClean="0">
                <a:solidFill>
                  <a:srgbClr val="FF0000"/>
                </a:solidFill>
              </a:rPr>
              <a:t>program</a:t>
            </a:r>
            <a:endParaRPr lang="en-US" b="1" dirty="0">
              <a:solidFill>
                <a:srgbClr val="FF0000"/>
              </a:solidFill>
            </a:endParaRPr>
          </a:p>
        </p:txBody>
      </p:sp>
      <p:sp>
        <p:nvSpPr>
          <p:cNvPr id="2" name="TextBox 1"/>
          <p:cNvSpPr txBox="1"/>
          <p:nvPr/>
        </p:nvSpPr>
        <p:spPr>
          <a:xfrm>
            <a:off x="2209800" y="6096000"/>
            <a:ext cx="4724400" cy="381000"/>
          </a:xfrm>
          <a:prstGeom prst="rect">
            <a:avLst/>
          </a:prstGeom>
          <a:noFill/>
        </p:spPr>
        <p:txBody>
          <a:bodyPr wrap="square" rtlCol="0">
            <a:spAutoFit/>
          </a:bodyPr>
          <a:lstStyle/>
          <a:p>
            <a:pPr algn="ctr"/>
            <a:r>
              <a:rPr lang="en-US" b="1" dirty="0" smtClean="0"/>
              <a:t>Northeastern Iraq fires</a:t>
            </a:r>
            <a:endParaRPr lang="en-US" b="1" dirty="0"/>
          </a:p>
        </p:txBody>
      </p:sp>
    </p:spTree>
    <p:extLst>
      <p:ext uri="{BB962C8B-B14F-4D97-AF65-F5344CB8AC3E}">
        <p14:creationId xmlns:p14="http://schemas.microsoft.com/office/powerpoint/2010/main" val="4134730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7162800" cy="1143000"/>
          </a:xfrm>
          <a:solidFill>
            <a:schemeClr val="tx2">
              <a:lumMod val="40000"/>
              <a:lumOff val="60000"/>
            </a:schemeClr>
          </a:solidFill>
        </p:spPr>
        <p:txBody>
          <a:bodyPr>
            <a:normAutofit fontScale="90000"/>
          </a:bodyPr>
          <a:lstStyle/>
          <a:p>
            <a:r>
              <a:rPr lang="en-US" sz="4000" b="1" dirty="0" smtClean="0"/>
              <a:t>Sensor Data Record (SDR) to Environmental Data Record (EDR)</a:t>
            </a:r>
            <a:endParaRPr lang="en-US" sz="4000" b="1" dirty="0"/>
          </a:p>
        </p:txBody>
      </p:sp>
      <p:sp>
        <p:nvSpPr>
          <p:cNvPr id="3" name="Content Placeholder 2"/>
          <p:cNvSpPr>
            <a:spLocks noGrp="1"/>
          </p:cNvSpPr>
          <p:nvPr>
            <p:ph idx="1"/>
          </p:nvPr>
        </p:nvSpPr>
        <p:spPr>
          <a:xfrm>
            <a:off x="457200" y="1752599"/>
            <a:ext cx="8229600" cy="1981201"/>
          </a:xfrm>
        </p:spPr>
        <p:txBody>
          <a:bodyPr>
            <a:normAutofit fontScale="85000" lnSpcReduction="10000"/>
          </a:bodyPr>
          <a:lstStyle/>
          <a:p>
            <a:r>
              <a:rPr lang="en-US" sz="2800" b="1" dirty="0" smtClean="0"/>
              <a:t>Ground Track Mercator (GTM) </a:t>
            </a:r>
            <a:r>
              <a:rPr lang="en-US" sz="2800" dirty="0" smtClean="0"/>
              <a:t>remapping software.</a:t>
            </a:r>
          </a:p>
          <a:p>
            <a:pPr lvl="1"/>
            <a:r>
              <a:rPr lang="en-US" sz="2400" dirty="0" smtClean="0"/>
              <a:t>GTM is a </a:t>
            </a:r>
            <a:r>
              <a:rPr lang="en-US" sz="2400" b="1" dirty="0" smtClean="0"/>
              <a:t>remapping</a:t>
            </a:r>
            <a:r>
              <a:rPr lang="en-US" sz="2400" dirty="0" smtClean="0"/>
              <a:t> of the data, but the </a:t>
            </a:r>
            <a:r>
              <a:rPr lang="en-US" sz="2400" b="1" dirty="0" smtClean="0"/>
              <a:t>same radiances/reflectances/temperatures</a:t>
            </a:r>
            <a:r>
              <a:rPr lang="en-US" sz="2400" dirty="0" smtClean="0"/>
              <a:t> for Non-NCC bands only.</a:t>
            </a:r>
          </a:p>
          <a:p>
            <a:r>
              <a:rPr lang="en-US" sz="2800" dirty="0" smtClean="0"/>
              <a:t>For NCC imagery, which is derived from the Day Night Band (DNB), there is </a:t>
            </a:r>
            <a:r>
              <a:rPr lang="en-US" sz="2800" b="1" dirty="0" smtClean="0">
                <a:solidFill>
                  <a:srgbClr val="FF0000"/>
                </a:solidFill>
              </a:rPr>
              <a:t>additional radiance (reflectance)  processing</a:t>
            </a:r>
          </a:p>
        </p:txBody>
      </p:sp>
      <p:grpSp>
        <p:nvGrpSpPr>
          <p:cNvPr id="10" name="Group 9"/>
          <p:cNvGrpSpPr/>
          <p:nvPr/>
        </p:nvGrpSpPr>
        <p:grpSpPr>
          <a:xfrm>
            <a:off x="533400" y="3886200"/>
            <a:ext cx="8001000" cy="1200329"/>
            <a:chOff x="533400" y="2914471"/>
            <a:chExt cx="8001000" cy="1200329"/>
          </a:xfrm>
        </p:grpSpPr>
        <p:sp>
          <p:nvSpPr>
            <p:cNvPr id="4" name="TextBox 3"/>
            <p:cNvSpPr txBox="1"/>
            <p:nvPr/>
          </p:nvSpPr>
          <p:spPr>
            <a:xfrm>
              <a:off x="533400" y="3124200"/>
              <a:ext cx="2286000" cy="830997"/>
            </a:xfrm>
            <a:prstGeom prst="rect">
              <a:avLst/>
            </a:prstGeom>
            <a:noFill/>
            <a:ln w="25400">
              <a:solidFill>
                <a:schemeClr val="tx1"/>
              </a:solidFill>
            </a:ln>
          </p:spPr>
          <p:txBody>
            <a:bodyPr wrap="square" rtlCol="0">
              <a:spAutoFit/>
            </a:bodyPr>
            <a:lstStyle/>
            <a:p>
              <a:pPr algn="ctr"/>
              <a:r>
                <a:rPr lang="en-US" sz="2400" b="1" dirty="0" smtClean="0">
                  <a:solidFill>
                    <a:prstClr val="black"/>
                  </a:solidFill>
                </a:rPr>
                <a:t>Sensor Data Record (SDR)</a:t>
              </a:r>
              <a:endParaRPr lang="en-US" sz="2400" b="1" dirty="0">
                <a:solidFill>
                  <a:prstClr val="black"/>
                </a:solidFill>
              </a:endParaRPr>
            </a:p>
          </p:txBody>
        </p:sp>
        <p:sp>
          <p:nvSpPr>
            <p:cNvPr id="5" name="TextBox 4"/>
            <p:cNvSpPr txBox="1"/>
            <p:nvPr/>
          </p:nvSpPr>
          <p:spPr>
            <a:xfrm>
              <a:off x="6248400" y="2914471"/>
              <a:ext cx="2286000" cy="1200329"/>
            </a:xfrm>
            <a:prstGeom prst="rect">
              <a:avLst/>
            </a:prstGeom>
            <a:noFill/>
            <a:ln w="25400">
              <a:solidFill>
                <a:schemeClr val="tx1"/>
              </a:solidFill>
            </a:ln>
          </p:spPr>
          <p:txBody>
            <a:bodyPr wrap="square" rtlCol="0">
              <a:spAutoFit/>
            </a:bodyPr>
            <a:lstStyle/>
            <a:p>
              <a:pPr algn="ctr"/>
              <a:r>
                <a:rPr lang="en-US" sz="2400" b="1" dirty="0" smtClean="0">
                  <a:solidFill>
                    <a:prstClr val="black"/>
                  </a:solidFill>
                </a:rPr>
                <a:t>Environmental Data Record (EDR)</a:t>
              </a:r>
              <a:endParaRPr lang="en-US" sz="2400" b="1" dirty="0">
                <a:solidFill>
                  <a:prstClr val="black"/>
                </a:solidFill>
              </a:endParaRPr>
            </a:p>
          </p:txBody>
        </p:sp>
        <p:sp>
          <p:nvSpPr>
            <p:cNvPr id="6" name="TextBox 5"/>
            <p:cNvSpPr txBox="1"/>
            <p:nvPr/>
          </p:nvSpPr>
          <p:spPr>
            <a:xfrm>
              <a:off x="3657600" y="3124200"/>
              <a:ext cx="1752600" cy="838201"/>
            </a:xfrm>
            <a:prstGeom prst="rect">
              <a:avLst/>
            </a:prstGeom>
            <a:noFill/>
          </p:spPr>
          <p:txBody>
            <a:bodyPr wrap="square" rtlCol="0">
              <a:spAutoFit/>
            </a:bodyPr>
            <a:lstStyle/>
            <a:p>
              <a:pPr algn="ctr"/>
              <a:r>
                <a:rPr lang="en-US" sz="2400" b="1" dirty="0" smtClean="0">
                  <a:solidFill>
                    <a:prstClr val="black"/>
                  </a:solidFill>
                </a:rPr>
                <a:t>GTM software</a:t>
              </a:r>
              <a:endParaRPr lang="en-US" sz="2400" b="1" dirty="0">
                <a:solidFill>
                  <a:prstClr val="black"/>
                </a:solidFill>
              </a:endParaRPr>
            </a:p>
          </p:txBody>
        </p:sp>
        <p:cxnSp>
          <p:nvCxnSpPr>
            <p:cNvPr id="8" name="Straight Arrow Connector 7"/>
            <p:cNvCxnSpPr>
              <a:stCxn id="4" idx="3"/>
              <a:endCxn id="6" idx="1"/>
            </p:cNvCxnSpPr>
            <p:nvPr/>
          </p:nvCxnSpPr>
          <p:spPr>
            <a:xfrm>
              <a:off x="2819400" y="3539699"/>
              <a:ext cx="838200" cy="360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3"/>
              <a:endCxn id="5" idx="1"/>
            </p:cNvCxnSpPr>
            <p:nvPr/>
          </p:nvCxnSpPr>
          <p:spPr>
            <a:xfrm flipV="1">
              <a:off x="5410200" y="3514636"/>
              <a:ext cx="838200" cy="2866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3657600" y="2971800"/>
              <a:ext cx="1752600"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2" name="TextBox 11"/>
          <p:cNvSpPr txBox="1"/>
          <p:nvPr/>
        </p:nvSpPr>
        <p:spPr>
          <a:xfrm>
            <a:off x="457200" y="5638800"/>
            <a:ext cx="2286000" cy="830997"/>
          </a:xfrm>
          <a:prstGeom prst="rect">
            <a:avLst/>
          </a:prstGeom>
          <a:noFill/>
          <a:ln w="25400">
            <a:solidFill>
              <a:schemeClr val="tx1"/>
            </a:solidFill>
          </a:ln>
        </p:spPr>
        <p:txBody>
          <a:bodyPr wrap="square" rtlCol="0">
            <a:spAutoFit/>
          </a:bodyPr>
          <a:lstStyle/>
          <a:p>
            <a:pPr algn="ctr"/>
            <a:r>
              <a:rPr lang="en-US" sz="2400" b="1" dirty="0" smtClean="0">
                <a:solidFill>
                  <a:prstClr val="black"/>
                </a:solidFill>
              </a:rPr>
              <a:t>DNB (SDR)</a:t>
            </a:r>
          </a:p>
          <a:p>
            <a:pPr algn="ctr"/>
            <a:r>
              <a:rPr lang="en-US" sz="2400" b="1" dirty="0" smtClean="0">
                <a:solidFill>
                  <a:srgbClr val="FF0000"/>
                </a:solidFill>
              </a:rPr>
              <a:t>radiance</a:t>
            </a:r>
            <a:endParaRPr lang="en-US" sz="2400" b="1" dirty="0">
              <a:solidFill>
                <a:srgbClr val="FF0000"/>
              </a:solidFill>
            </a:endParaRPr>
          </a:p>
        </p:txBody>
      </p:sp>
      <p:sp>
        <p:nvSpPr>
          <p:cNvPr id="13" name="TextBox 12"/>
          <p:cNvSpPr txBox="1"/>
          <p:nvPr/>
        </p:nvSpPr>
        <p:spPr>
          <a:xfrm>
            <a:off x="6324600" y="5638800"/>
            <a:ext cx="2286000" cy="830997"/>
          </a:xfrm>
          <a:prstGeom prst="rect">
            <a:avLst/>
          </a:prstGeom>
          <a:noFill/>
          <a:ln w="25400">
            <a:solidFill>
              <a:schemeClr val="tx1"/>
            </a:solidFill>
          </a:ln>
        </p:spPr>
        <p:txBody>
          <a:bodyPr wrap="square" rtlCol="0">
            <a:spAutoFit/>
          </a:bodyPr>
          <a:lstStyle/>
          <a:p>
            <a:pPr algn="ctr"/>
            <a:r>
              <a:rPr lang="en-US" sz="2400" b="1" dirty="0" smtClean="0">
                <a:solidFill>
                  <a:prstClr val="black"/>
                </a:solidFill>
              </a:rPr>
              <a:t>NCC (EDR) </a:t>
            </a:r>
            <a:r>
              <a:rPr lang="en-US" sz="2400" b="1" dirty="0" smtClean="0">
                <a:solidFill>
                  <a:srgbClr val="FF0000"/>
                </a:solidFill>
              </a:rPr>
              <a:t>pseudo-albedo</a:t>
            </a:r>
            <a:endParaRPr lang="en-US" sz="2400" b="1" dirty="0">
              <a:solidFill>
                <a:srgbClr val="FF0000"/>
              </a:solidFill>
            </a:endParaRPr>
          </a:p>
        </p:txBody>
      </p:sp>
      <p:sp>
        <p:nvSpPr>
          <p:cNvPr id="15" name="TextBox 14"/>
          <p:cNvSpPr txBox="1"/>
          <p:nvPr/>
        </p:nvSpPr>
        <p:spPr>
          <a:xfrm>
            <a:off x="3657600" y="5429071"/>
            <a:ext cx="1752600" cy="1200329"/>
          </a:xfrm>
          <a:prstGeom prst="rect">
            <a:avLst/>
          </a:prstGeom>
          <a:noFill/>
        </p:spPr>
        <p:txBody>
          <a:bodyPr wrap="square" rtlCol="0">
            <a:spAutoFit/>
          </a:bodyPr>
          <a:lstStyle/>
          <a:p>
            <a:pPr algn="ctr"/>
            <a:r>
              <a:rPr lang="en-US" sz="2400" b="1" dirty="0" smtClean="0">
                <a:solidFill>
                  <a:prstClr val="black"/>
                </a:solidFill>
              </a:rPr>
              <a:t>GTM software</a:t>
            </a:r>
          </a:p>
          <a:p>
            <a:pPr algn="ctr"/>
            <a:r>
              <a:rPr lang="en-US" sz="2400" b="1" dirty="0" smtClean="0">
                <a:solidFill>
                  <a:srgbClr val="FF0000"/>
                </a:solidFill>
              </a:rPr>
              <a:t>plus</a:t>
            </a:r>
            <a:endParaRPr lang="en-US" sz="2400" b="1" dirty="0">
              <a:solidFill>
                <a:srgbClr val="FF0000"/>
              </a:solidFill>
            </a:endParaRPr>
          </a:p>
        </p:txBody>
      </p:sp>
      <p:cxnSp>
        <p:nvCxnSpPr>
          <p:cNvPr id="16" name="Straight Arrow Connector 15"/>
          <p:cNvCxnSpPr>
            <a:stCxn id="12" idx="3"/>
            <a:endCxn id="15" idx="1"/>
          </p:cNvCxnSpPr>
          <p:nvPr/>
        </p:nvCxnSpPr>
        <p:spPr>
          <a:xfrm flipV="1">
            <a:off x="2743200" y="6029236"/>
            <a:ext cx="914400" cy="2506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5" idx="3"/>
            <a:endCxn id="13" idx="1"/>
          </p:cNvCxnSpPr>
          <p:nvPr/>
        </p:nvCxnSpPr>
        <p:spPr>
          <a:xfrm>
            <a:off x="5410200" y="6029236"/>
            <a:ext cx="914400" cy="2506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657600" y="5467529"/>
            <a:ext cx="1752600"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77962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970740"/>
            <a:ext cx="9144000" cy="4916520"/>
            <a:chOff x="0" y="970740"/>
            <a:chExt cx="9144000" cy="4916520"/>
          </a:xfrm>
        </p:grpSpPr>
        <p:pic>
          <p:nvPicPr>
            <p:cNvPr id="4" name="Picture 3" descr="VIIRS_DNB_20130731_1153168_1157318.png"/>
            <p:cNvPicPr>
              <a:picLocks noChangeAspect="1"/>
            </p:cNvPicPr>
            <p:nvPr/>
          </p:nvPicPr>
          <p:blipFill>
            <a:blip r:embed="rId2" cstate="print"/>
            <a:stretch>
              <a:fillRect/>
            </a:stretch>
          </p:blipFill>
          <p:spPr>
            <a:xfrm>
              <a:off x="0" y="970740"/>
              <a:ext cx="9144000" cy="4916520"/>
            </a:xfrm>
            <a:prstGeom prst="rect">
              <a:avLst/>
            </a:prstGeom>
          </p:spPr>
        </p:pic>
        <p:sp>
          <p:nvSpPr>
            <p:cNvPr id="7" name="TextBox 6"/>
            <p:cNvSpPr txBox="1"/>
            <p:nvPr/>
          </p:nvSpPr>
          <p:spPr>
            <a:xfrm>
              <a:off x="381000" y="1219200"/>
              <a:ext cx="1447800" cy="523220"/>
            </a:xfrm>
            <a:prstGeom prst="rect">
              <a:avLst/>
            </a:prstGeom>
            <a:noFill/>
          </p:spPr>
          <p:txBody>
            <a:bodyPr wrap="square" rtlCol="0">
              <a:spAutoFit/>
            </a:bodyPr>
            <a:lstStyle/>
            <a:p>
              <a:r>
                <a:rPr lang="en-US" sz="2800" dirty="0" smtClean="0">
                  <a:solidFill>
                    <a:prstClr val="white"/>
                  </a:solidFill>
                </a:rPr>
                <a:t>SDR</a:t>
              </a:r>
              <a:endParaRPr lang="en-US" sz="2800" dirty="0">
                <a:solidFill>
                  <a:prstClr val="white"/>
                </a:solidFill>
              </a:endParaRPr>
            </a:p>
          </p:txBody>
        </p:sp>
      </p:grpSp>
      <p:grpSp>
        <p:nvGrpSpPr>
          <p:cNvPr id="15" name="Group 14"/>
          <p:cNvGrpSpPr/>
          <p:nvPr/>
        </p:nvGrpSpPr>
        <p:grpSpPr>
          <a:xfrm>
            <a:off x="0" y="970740"/>
            <a:ext cx="9144000" cy="4916520"/>
            <a:chOff x="0" y="970740"/>
            <a:chExt cx="9144000" cy="4916520"/>
          </a:xfrm>
        </p:grpSpPr>
        <p:pic>
          <p:nvPicPr>
            <p:cNvPr id="13" name="Picture 12" descr="VIIRS_NCC_NCC_20130731_1153097_1157384.png"/>
            <p:cNvPicPr>
              <a:picLocks noChangeAspect="1"/>
            </p:cNvPicPr>
            <p:nvPr/>
          </p:nvPicPr>
          <p:blipFill>
            <a:blip r:embed="rId3" cstate="print"/>
            <a:stretch>
              <a:fillRect/>
            </a:stretch>
          </p:blipFill>
          <p:spPr>
            <a:xfrm>
              <a:off x="0" y="970740"/>
              <a:ext cx="9144000" cy="4916520"/>
            </a:xfrm>
            <a:prstGeom prst="rect">
              <a:avLst/>
            </a:prstGeom>
          </p:spPr>
        </p:pic>
        <p:sp>
          <p:nvSpPr>
            <p:cNvPr id="14" name="TextBox 13"/>
            <p:cNvSpPr txBox="1"/>
            <p:nvPr/>
          </p:nvSpPr>
          <p:spPr>
            <a:xfrm>
              <a:off x="381000" y="1219200"/>
              <a:ext cx="1600200" cy="523220"/>
            </a:xfrm>
            <a:prstGeom prst="rect">
              <a:avLst/>
            </a:prstGeom>
            <a:noFill/>
          </p:spPr>
          <p:txBody>
            <a:bodyPr wrap="square" rtlCol="0">
              <a:spAutoFit/>
            </a:bodyPr>
            <a:lstStyle/>
            <a:p>
              <a:r>
                <a:rPr lang="en-US" sz="2800" dirty="0" smtClean="0">
                  <a:solidFill>
                    <a:prstClr val="white"/>
                  </a:solidFill>
                </a:rPr>
                <a:t>NCC EDR</a:t>
              </a:r>
              <a:endParaRPr lang="en-US" sz="2800" dirty="0">
                <a:solidFill>
                  <a:prstClr val="white"/>
                </a:solidFill>
              </a:endParaRPr>
            </a:p>
          </p:txBody>
        </p:sp>
      </p:grpSp>
      <p:sp>
        <p:nvSpPr>
          <p:cNvPr id="6" name="Title 5"/>
          <p:cNvSpPr>
            <a:spLocks noGrp="1"/>
          </p:cNvSpPr>
          <p:nvPr>
            <p:ph type="title"/>
          </p:nvPr>
        </p:nvSpPr>
        <p:spPr>
          <a:xfrm>
            <a:off x="457200" y="0"/>
            <a:ext cx="8229600" cy="838200"/>
          </a:xfrm>
        </p:spPr>
        <p:txBody>
          <a:bodyPr/>
          <a:lstStyle/>
          <a:p>
            <a:r>
              <a:rPr lang="en-US" dirty="0" smtClean="0"/>
              <a:t>At the Day/Night Terminator</a:t>
            </a:r>
            <a:endParaRPr lang="en-US" dirty="0"/>
          </a:p>
        </p:txBody>
      </p:sp>
      <p:sp>
        <p:nvSpPr>
          <p:cNvPr id="12" name="TextBox 11"/>
          <p:cNvSpPr txBox="1"/>
          <p:nvPr/>
        </p:nvSpPr>
        <p:spPr>
          <a:xfrm>
            <a:off x="6705600" y="5943600"/>
            <a:ext cx="2362200" cy="369332"/>
          </a:xfrm>
          <a:prstGeom prst="rect">
            <a:avLst/>
          </a:prstGeom>
          <a:noFill/>
        </p:spPr>
        <p:txBody>
          <a:bodyPr wrap="square" rtlCol="0">
            <a:spAutoFit/>
          </a:bodyPr>
          <a:lstStyle/>
          <a:p>
            <a:r>
              <a:rPr lang="en-US" dirty="0" smtClean="0">
                <a:solidFill>
                  <a:prstClr val="black"/>
                </a:solidFill>
              </a:rPr>
              <a:t>11:53 UTC 31 July 2013</a:t>
            </a:r>
            <a:endParaRPr lang="en-US" dirty="0">
              <a:solidFill>
                <a:prstClr val="black"/>
              </a:solidFill>
            </a:endParaRPr>
          </a:p>
        </p:txBody>
      </p:sp>
      <p:pic>
        <p:nvPicPr>
          <p:cNvPr id="16" name="Picture 15" descr="moon_th_0_26.jpg"/>
          <p:cNvPicPr>
            <a:picLocks noChangeAspect="1"/>
          </p:cNvPicPr>
          <p:nvPr/>
        </p:nvPicPr>
        <p:blipFill>
          <a:blip r:embed="rId4" cstate="print"/>
          <a:stretch>
            <a:fillRect/>
          </a:stretch>
        </p:blipFill>
        <p:spPr>
          <a:xfrm>
            <a:off x="8239125" y="0"/>
            <a:ext cx="904875" cy="1057275"/>
          </a:xfrm>
          <a:prstGeom prst="rect">
            <a:avLst/>
          </a:prstGeom>
        </p:spPr>
      </p:pic>
    </p:spTree>
    <p:extLst>
      <p:ext uri="{BB962C8B-B14F-4D97-AF65-F5344CB8AC3E}">
        <p14:creationId xmlns:p14="http://schemas.microsoft.com/office/powerpoint/2010/main" val="71724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143000"/>
            <a:ext cx="9160454" cy="5029200"/>
            <a:chOff x="0" y="1143000"/>
            <a:chExt cx="9160454" cy="5029200"/>
          </a:xfrm>
        </p:grpSpPr>
        <p:pic>
          <p:nvPicPr>
            <p:cNvPr id="3" name="Picture 2" descr="VIIRS_DNB_20130806_0643257_0646153.png"/>
            <p:cNvPicPr>
              <a:picLocks noChangeAspect="1"/>
            </p:cNvPicPr>
            <p:nvPr/>
          </p:nvPicPr>
          <p:blipFill>
            <a:blip r:embed="rId2" cstate="print"/>
            <a:srcRect r="35812"/>
            <a:stretch>
              <a:fillRect/>
            </a:stretch>
          </p:blipFill>
          <p:spPr>
            <a:xfrm>
              <a:off x="0" y="1143000"/>
              <a:ext cx="9160454" cy="5029200"/>
            </a:xfrm>
            <a:prstGeom prst="rect">
              <a:avLst/>
            </a:prstGeom>
          </p:spPr>
        </p:pic>
        <p:sp>
          <p:nvSpPr>
            <p:cNvPr id="6" name="TextBox 5"/>
            <p:cNvSpPr txBox="1"/>
            <p:nvPr/>
          </p:nvSpPr>
          <p:spPr>
            <a:xfrm>
              <a:off x="152400" y="1371600"/>
              <a:ext cx="1447800" cy="523220"/>
            </a:xfrm>
            <a:prstGeom prst="rect">
              <a:avLst/>
            </a:prstGeom>
            <a:noFill/>
          </p:spPr>
          <p:txBody>
            <a:bodyPr wrap="square" rtlCol="0">
              <a:spAutoFit/>
            </a:bodyPr>
            <a:lstStyle/>
            <a:p>
              <a:r>
                <a:rPr lang="en-US" sz="2800" dirty="0" smtClean="0">
                  <a:solidFill>
                    <a:prstClr val="white"/>
                  </a:solidFill>
                </a:rPr>
                <a:t>SDR</a:t>
              </a:r>
              <a:endParaRPr lang="en-US" sz="2800" dirty="0">
                <a:solidFill>
                  <a:prstClr val="white"/>
                </a:solidFill>
              </a:endParaRPr>
            </a:p>
          </p:txBody>
        </p:sp>
      </p:grpSp>
      <p:grpSp>
        <p:nvGrpSpPr>
          <p:cNvPr id="9" name="Group 8"/>
          <p:cNvGrpSpPr/>
          <p:nvPr/>
        </p:nvGrpSpPr>
        <p:grpSpPr>
          <a:xfrm>
            <a:off x="0" y="1143000"/>
            <a:ext cx="9160454" cy="5029200"/>
            <a:chOff x="0" y="1143000"/>
            <a:chExt cx="9160454" cy="5029200"/>
          </a:xfrm>
        </p:grpSpPr>
        <p:pic>
          <p:nvPicPr>
            <p:cNvPr id="5" name="Picture 4" descr="VIIRS_NCC_20130806_0643132_0646272.png"/>
            <p:cNvPicPr>
              <a:picLocks noChangeAspect="1"/>
            </p:cNvPicPr>
            <p:nvPr/>
          </p:nvPicPr>
          <p:blipFill>
            <a:blip r:embed="rId3" cstate="print"/>
            <a:srcRect r="35812"/>
            <a:stretch>
              <a:fillRect/>
            </a:stretch>
          </p:blipFill>
          <p:spPr>
            <a:xfrm>
              <a:off x="0" y="1143000"/>
              <a:ext cx="9160454" cy="5029200"/>
            </a:xfrm>
            <a:prstGeom prst="rect">
              <a:avLst/>
            </a:prstGeom>
          </p:spPr>
        </p:pic>
        <p:sp>
          <p:nvSpPr>
            <p:cNvPr id="8" name="TextBox 7"/>
            <p:cNvSpPr txBox="1"/>
            <p:nvPr/>
          </p:nvSpPr>
          <p:spPr>
            <a:xfrm>
              <a:off x="152400" y="1371600"/>
              <a:ext cx="1600200" cy="523220"/>
            </a:xfrm>
            <a:prstGeom prst="rect">
              <a:avLst/>
            </a:prstGeom>
            <a:noFill/>
          </p:spPr>
          <p:txBody>
            <a:bodyPr wrap="square" rtlCol="0">
              <a:spAutoFit/>
            </a:bodyPr>
            <a:lstStyle/>
            <a:p>
              <a:r>
                <a:rPr lang="en-US" sz="2800" dirty="0" smtClean="0">
                  <a:solidFill>
                    <a:prstClr val="white"/>
                  </a:solidFill>
                </a:rPr>
                <a:t>NCC EDR</a:t>
              </a:r>
              <a:endParaRPr lang="en-US" sz="2800" dirty="0">
                <a:solidFill>
                  <a:prstClr val="white"/>
                </a:solidFill>
              </a:endParaRPr>
            </a:p>
          </p:txBody>
        </p:sp>
      </p:grpSp>
      <p:sp>
        <p:nvSpPr>
          <p:cNvPr id="2" name="Title 1"/>
          <p:cNvSpPr>
            <a:spLocks noGrp="1"/>
          </p:cNvSpPr>
          <p:nvPr>
            <p:ph type="title"/>
          </p:nvPr>
        </p:nvSpPr>
        <p:spPr>
          <a:xfrm>
            <a:off x="457200" y="0"/>
            <a:ext cx="8229600" cy="990600"/>
          </a:xfrm>
        </p:spPr>
        <p:txBody>
          <a:bodyPr/>
          <a:lstStyle/>
          <a:p>
            <a:r>
              <a:rPr lang="en-US" dirty="0" smtClean="0"/>
              <a:t>During a New Moon</a:t>
            </a:r>
            <a:endParaRPr lang="en-US" dirty="0"/>
          </a:p>
        </p:txBody>
      </p:sp>
      <p:sp>
        <p:nvSpPr>
          <p:cNvPr id="10" name="TextBox 9"/>
          <p:cNvSpPr txBox="1"/>
          <p:nvPr/>
        </p:nvSpPr>
        <p:spPr>
          <a:xfrm>
            <a:off x="6477000" y="6183868"/>
            <a:ext cx="2590800" cy="369332"/>
          </a:xfrm>
          <a:prstGeom prst="rect">
            <a:avLst/>
          </a:prstGeom>
          <a:noFill/>
        </p:spPr>
        <p:txBody>
          <a:bodyPr wrap="square" rtlCol="0">
            <a:spAutoFit/>
          </a:bodyPr>
          <a:lstStyle/>
          <a:p>
            <a:r>
              <a:rPr lang="en-US" dirty="0" smtClean="0">
                <a:solidFill>
                  <a:prstClr val="black"/>
                </a:solidFill>
              </a:rPr>
              <a:t>06:43 UTC 6 August 2013</a:t>
            </a:r>
            <a:endParaRPr lang="en-US" dirty="0">
              <a:solidFill>
                <a:prstClr val="black"/>
              </a:solidFill>
            </a:endParaRPr>
          </a:p>
        </p:txBody>
      </p:sp>
      <p:sp>
        <p:nvSpPr>
          <p:cNvPr id="11" name="TextBox 10"/>
          <p:cNvSpPr txBox="1"/>
          <p:nvPr/>
        </p:nvSpPr>
        <p:spPr>
          <a:xfrm>
            <a:off x="7696200" y="4343400"/>
            <a:ext cx="914400" cy="307777"/>
          </a:xfrm>
          <a:prstGeom prst="rect">
            <a:avLst/>
          </a:prstGeom>
          <a:noFill/>
          <a:ln>
            <a:solidFill>
              <a:srgbClr val="FFFF00"/>
            </a:solidFill>
          </a:ln>
        </p:spPr>
        <p:txBody>
          <a:bodyPr wrap="square" rtlCol="0">
            <a:spAutoFit/>
          </a:bodyPr>
          <a:lstStyle/>
          <a:p>
            <a:r>
              <a:rPr lang="en-US" sz="1400" dirty="0" smtClean="0">
                <a:solidFill>
                  <a:srgbClr val="FFFF00"/>
                </a:solidFill>
              </a:rPr>
              <a:t>Stray light</a:t>
            </a:r>
            <a:endParaRPr lang="en-US" sz="1400" dirty="0">
              <a:solidFill>
                <a:srgbClr val="FFFF00"/>
              </a:solidFill>
            </a:endParaRPr>
          </a:p>
        </p:txBody>
      </p:sp>
      <p:cxnSp>
        <p:nvCxnSpPr>
          <p:cNvPr id="13" name="Straight Arrow Connector 12"/>
          <p:cNvCxnSpPr/>
          <p:nvPr/>
        </p:nvCxnSpPr>
        <p:spPr>
          <a:xfrm flipH="1" flipV="1">
            <a:off x="7772400" y="3657600"/>
            <a:ext cx="152400" cy="6858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descr="moon_th_0.jpg"/>
          <p:cNvPicPr>
            <a:picLocks noChangeAspect="1"/>
          </p:cNvPicPr>
          <p:nvPr/>
        </p:nvPicPr>
        <p:blipFill>
          <a:blip r:embed="rId4" cstate="print"/>
          <a:stretch>
            <a:fillRect/>
          </a:stretch>
        </p:blipFill>
        <p:spPr>
          <a:xfrm>
            <a:off x="8239125" y="1143000"/>
            <a:ext cx="904875" cy="1057275"/>
          </a:xfrm>
          <a:prstGeom prst="rect">
            <a:avLst/>
          </a:prstGeom>
        </p:spPr>
      </p:pic>
      <p:sp>
        <p:nvSpPr>
          <p:cNvPr id="15" name="TextBox 14"/>
          <p:cNvSpPr txBox="1"/>
          <p:nvPr/>
        </p:nvSpPr>
        <p:spPr>
          <a:xfrm>
            <a:off x="1143000" y="4419600"/>
            <a:ext cx="914400" cy="307777"/>
          </a:xfrm>
          <a:prstGeom prst="rect">
            <a:avLst/>
          </a:prstGeom>
          <a:noFill/>
          <a:ln>
            <a:solidFill>
              <a:srgbClr val="FFFF00"/>
            </a:solidFill>
          </a:ln>
        </p:spPr>
        <p:txBody>
          <a:bodyPr wrap="square" rtlCol="0">
            <a:spAutoFit/>
          </a:bodyPr>
          <a:lstStyle/>
          <a:p>
            <a:r>
              <a:rPr lang="en-US" sz="1400" dirty="0" smtClean="0">
                <a:solidFill>
                  <a:srgbClr val="FFFF00"/>
                </a:solidFill>
              </a:rPr>
              <a:t>Stray light</a:t>
            </a:r>
            <a:endParaRPr lang="en-US" sz="1400" dirty="0">
              <a:solidFill>
                <a:srgbClr val="FFFF00"/>
              </a:solidFill>
            </a:endParaRPr>
          </a:p>
        </p:txBody>
      </p:sp>
      <p:cxnSp>
        <p:nvCxnSpPr>
          <p:cNvPr id="16" name="Straight Arrow Connector 15"/>
          <p:cNvCxnSpPr/>
          <p:nvPr/>
        </p:nvCxnSpPr>
        <p:spPr>
          <a:xfrm flipH="1" flipV="1">
            <a:off x="1219200" y="3733800"/>
            <a:ext cx="152400" cy="6858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40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NCC Over a Full Lunar Cycle</a:t>
            </a:r>
            <a:endParaRPr lang="en-US" dirty="0"/>
          </a:p>
        </p:txBody>
      </p:sp>
      <p:grpSp>
        <p:nvGrpSpPr>
          <p:cNvPr id="28" name="Group 27"/>
          <p:cNvGrpSpPr/>
          <p:nvPr/>
        </p:nvGrpSpPr>
        <p:grpSpPr>
          <a:xfrm>
            <a:off x="533520" y="855569"/>
            <a:ext cx="8067555" cy="5472008"/>
            <a:chOff x="533520" y="855569"/>
            <a:chExt cx="8067555" cy="5472008"/>
          </a:xfrm>
        </p:grpSpPr>
        <p:pic>
          <p:nvPicPr>
            <p:cNvPr id="3" name="Picture 2" descr="VIIRS_RGB_NCC_NCC_NCC_20130717_0802539_0809040_log.png"/>
            <p:cNvPicPr>
              <a:picLocks noChangeAspect="1"/>
            </p:cNvPicPr>
            <p:nvPr/>
          </p:nvPicPr>
          <p:blipFill>
            <a:blip r:embed="rId2" cstate="print"/>
            <a:srcRect t="10127" r="14153" b="10127"/>
            <a:stretch>
              <a:fillRect/>
            </a:stretch>
          </p:blipFill>
          <p:spPr>
            <a:xfrm>
              <a:off x="533520" y="855569"/>
              <a:ext cx="6933853" cy="5469031"/>
            </a:xfrm>
            <a:prstGeom prst="rect">
              <a:avLst/>
            </a:prstGeom>
          </p:spPr>
        </p:pic>
        <p:sp>
          <p:nvSpPr>
            <p:cNvPr id="4" name="TextBox 3"/>
            <p:cNvSpPr txBox="1"/>
            <p:nvPr/>
          </p:nvSpPr>
          <p:spPr>
            <a:xfrm>
              <a:off x="5334000" y="6019800"/>
              <a:ext cx="2590800" cy="307777"/>
            </a:xfrm>
            <a:prstGeom prst="rect">
              <a:avLst/>
            </a:prstGeom>
            <a:noFill/>
          </p:spPr>
          <p:txBody>
            <a:bodyPr wrap="square" rtlCol="0">
              <a:spAutoFit/>
            </a:bodyPr>
            <a:lstStyle/>
            <a:p>
              <a:r>
                <a:rPr lang="en-US" sz="1400" dirty="0" smtClean="0">
                  <a:solidFill>
                    <a:prstClr val="white"/>
                  </a:solidFill>
                </a:rPr>
                <a:t>08:02 UTC 17 July 2013</a:t>
              </a:r>
              <a:endParaRPr lang="en-US" sz="1400" dirty="0">
                <a:solidFill>
                  <a:prstClr val="white"/>
                </a:solidFill>
              </a:endParaRPr>
            </a:p>
          </p:txBody>
        </p:sp>
        <p:pic>
          <p:nvPicPr>
            <p:cNvPr id="5" name="Picture 4" descr="moon_th_-0_73.jpg"/>
            <p:cNvPicPr>
              <a:picLocks noChangeAspect="1"/>
            </p:cNvPicPr>
            <p:nvPr/>
          </p:nvPicPr>
          <p:blipFill>
            <a:blip r:embed="rId3" cstate="print"/>
            <a:stretch>
              <a:fillRect/>
            </a:stretch>
          </p:blipFill>
          <p:spPr>
            <a:xfrm>
              <a:off x="7696200" y="914400"/>
              <a:ext cx="904875" cy="1057275"/>
            </a:xfrm>
            <a:prstGeom prst="rect">
              <a:avLst/>
            </a:prstGeom>
          </p:spPr>
        </p:pic>
      </p:grpSp>
      <p:grpSp>
        <p:nvGrpSpPr>
          <p:cNvPr id="27" name="Group 26"/>
          <p:cNvGrpSpPr/>
          <p:nvPr/>
        </p:nvGrpSpPr>
        <p:grpSpPr>
          <a:xfrm>
            <a:off x="1371600" y="3352800"/>
            <a:ext cx="2743200" cy="2288977"/>
            <a:chOff x="1371600" y="3352800"/>
            <a:chExt cx="2743200" cy="2288977"/>
          </a:xfrm>
        </p:grpSpPr>
        <p:sp>
          <p:nvSpPr>
            <p:cNvPr id="6" name="TextBox 5"/>
            <p:cNvSpPr txBox="1"/>
            <p:nvPr/>
          </p:nvSpPr>
          <p:spPr>
            <a:xfrm>
              <a:off x="1905000" y="5334000"/>
              <a:ext cx="914400" cy="307777"/>
            </a:xfrm>
            <a:prstGeom prst="rect">
              <a:avLst/>
            </a:prstGeom>
            <a:noFill/>
            <a:ln>
              <a:solidFill>
                <a:srgbClr val="FFFF00"/>
              </a:solidFill>
            </a:ln>
          </p:spPr>
          <p:txBody>
            <a:bodyPr wrap="square" rtlCol="0">
              <a:spAutoFit/>
            </a:bodyPr>
            <a:lstStyle/>
            <a:p>
              <a:r>
                <a:rPr lang="en-US" sz="1400" dirty="0" smtClean="0">
                  <a:solidFill>
                    <a:srgbClr val="FFFF00"/>
                  </a:solidFill>
                </a:rPr>
                <a:t>Lightning</a:t>
              </a:r>
              <a:endParaRPr lang="en-US" sz="1400" dirty="0">
                <a:solidFill>
                  <a:srgbClr val="FFFF00"/>
                </a:solidFill>
              </a:endParaRPr>
            </a:p>
          </p:txBody>
        </p:sp>
        <p:cxnSp>
          <p:nvCxnSpPr>
            <p:cNvPr id="7" name="Straight Arrow Connector 6"/>
            <p:cNvCxnSpPr>
              <a:stCxn id="6" idx="0"/>
            </p:cNvCxnSpPr>
            <p:nvPr/>
          </p:nvCxnSpPr>
          <p:spPr>
            <a:xfrm flipV="1">
              <a:off x="2362200" y="4343400"/>
              <a:ext cx="1143000" cy="9906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0"/>
            </p:cNvCxnSpPr>
            <p:nvPr/>
          </p:nvCxnSpPr>
          <p:spPr>
            <a:xfrm flipV="1">
              <a:off x="2362200" y="4800600"/>
              <a:ext cx="1143000" cy="533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52800" y="3352800"/>
              <a:ext cx="685800" cy="307777"/>
            </a:xfrm>
            <a:prstGeom prst="rect">
              <a:avLst/>
            </a:prstGeom>
            <a:noFill/>
            <a:ln>
              <a:solidFill>
                <a:srgbClr val="FFFF00"/>
              </a:solidFill>
            </a:ln>
          </p:spPr>
          <p:txBody>
            <a:bodyPr wrap="square" rtlCol="0">
              <a:spAutoFit/>
            </a:bodyPr>
            <a:lstStyle/>
            <a:p>
              <a:r>
                <a:rPr lang="en-US" sz="1400" dirty="0" smtClean="0">
                  <a:solidFill>
                    <a:srgbClr val="FFFF00"/>
                  </a:solidFill>
                </a:rPr>
                <a:t>Oil rigs</a:t>
              </a:r>
              <a:endParaRPr lang="en-US" sz="1400" dirty="0">
                <a:solidFill>
                  <a:srgbClr val="FFFF00"/>
                </a:solidFill>
              </a:endParaRPr>
            </a:p>
          </p:txBody>
        </p:sp>
        <p:cxnSp>
          <p:nvCxnSpPr>
            <p:cNvPr id="18" name="Straight Arrow Connector 17"/>
            <p:cNvCxnSpPr/>
            <p:nvPr/>
          </p:nvCxnSpPr>
          <p:spPr>
            <a:xfrm>
              <a:off x="3962400" y="3657600"/>
              <a:ext cx="152400" cy="381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0"/>
            </p:cNvCxnSpPr>
            <p:nvPr/>
          </p:nvCxnSpPr>
          <p:spPr>
            <a:xfrm flipH="1" flipV="1">
              <a:off x="1371600" y="4495800"/>
              <a:ext cx="990600" cy="8382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533400" y="855537"/>
            <a:ext cx="8067555" cy="5469063"/>
            <a:chOff x="533520" y="865062"/>
            <a:chExt cx="8067555" cy="5469063"/>
          </a:xfrm>
        </p:grpSpPr>
        <p:pic>
          <p:nvPicPr>
            <p:cNvPr id="30" name="Picture 29" descr="VIIRS_RGB_NCC_NCC_NCC_20130722_0809174_0815274_log.png"/>
            <p:cNvPicPr>
              <a:picLocks noChangeAspect="1"/>
            </p:cNvPicPr>
            <p:nvPr/>
          </p:nvPicPr>
          <p:blipFill>
            <a:blip r:embed="rId4" cstate="print"/>
            <a:srcRect t="10127" r="14153" b="10127"/>
            <a:stretch>
              <a:fillRect/>
            </a:stretch>
          </p:blipFill>
          <p:spPr>
            <a:xfrm>
              <a:off x="533520" y="865062"/>
              <a:ext cx="6933853" cy="5469063"/>
            </a:xfrm>
            <a:prstGeom prst="rect">
              <a:avLst/>
            </a:prstGeom>
          </p:spPr>
        </p:pic>
        <p:sp>
          <p:nvSpPr>
            <p:cNvPr id="31" name="TextBox 30"/>
            <p:cNvSpPr txBox="1"/>
            <p:nvPr/>
          </p:nvSpPr>
          <p:spPr>
            <a:xfrm>
              <a:off x="5257920" y="6019800"/>
              <a:ext cx="2590800" cy="307777"/>
            </a:xfrm>
            <a:prstGeom prst="rect">
              <a:avLst/>
            </a:prstGeom>
            <a:noFill/>
          </p:spPr>
          <p:txBody>
            <a:bodyPr wrap="square" rtlCol="0">
              <a:spAutoFit/>
            </a:bodyPr>
            <a:lstStyle/>
            <a:p>
              <a:r>
                <a:rPr lang="en-US" sz="1400" dirty="0" smtClean="0">
                  <a:solidFill>
                    <a:prstClr val="white"/>
                  </a:solidFill>
                </a:rPr>
                <a:t>08:09 UTC 22 July 2013</a:t>
              </a:r>
              <a:endParaRPr lang="en-US" sz="1400" dirty="0">
                <a:solidFill>
                  <a:prstClr val="white"/>
                </a:solidFill>
              </a:endParaRPr>
            </a:p>
          </p:txBody>
        </p:sp>
        <p:pic>
          <p:nvPicPr>
            <p:cNvPr id="32" name="Picture 31" descr="moon_th_1.jpg"/>
            <p:cNvPicPr>
              <a:picLocks noChangeAspect="1"/>
            </p:cNvPicPr>
            <p:nvPr/>
          </p:nvPicPr>
          <p:blipFill>
            <a:blip r:embed="rId5" cstate="print"/>
            <a:stretch>
              <a:fillRect/>
            </a:stretch>
          </p:blipFill>
          <p:spPr>
            <a:xfrm>
              <a:off x="7696200" y="933450"/>
              <a:ext cx="904875" cy="1057275"/>
            </a:xfrm>
            <a:prstGeom prst="rect">
              <a:avLst/>
            </a:prstGeom>
          </p:spPr>
        </p:pic>
      </p:grpSp>
      <p:grpSp>
        <p:nvGrpSpPr>
          <p:cNvPr id="33" name="Group 32"/>
          <p:cNvGrpSpPr/>
          <p:nvPr/>
        </p:nvGrpSpPr>
        <p:grpSpPr>
          <a:xfrm>
            <a:off x="533400" y="846012"/>
            <a:ext cx="8067555" cy="5472040"/>
            <a:chOff x="533520" y="855537"/>
            <a:chExt cx="8067555" cy="5472040"/>
          </a:xfrm>
        </p:grpSpPr>
        <p:pic>
          <p:nvPicPr>
            <p:cNvPr id="34" name="Picture 33" descr="VIIRS_RGB_NCC_NCC_NCC_20130729_0737495_0743596_log.png"/>
            <p:cNvPicPr>
              <a:picLocks noChangeAspect="1"/>
            </p:cNvPicPr>
            <p:nvPr/>
          </p:nvPicPr>
          <p:blipFill>
            <a:blip r:embed="rId6" cstate="print"/>
            <a:srcRect t="10127" r="14153" b="10127"/>
            <a:stretch>
              <a:fillRect/>
            </a:stretch>
          </p:blipFill>
          <p:spPr>
            <a:xfrm>
              <a:off x="533520" y="855537"/>
              <a:ext cx="6933853" cy="5469063"/>
            </a:xfrm>
            <a:prstGeom prst="rect">
              <a:avLst/>
            </a:prstGeom>
          </p:spPr>
        </p:pic>
        <p:sp>
          <p:nvSpPr>
            <p:cNvPr id="35" name="TextBox 34"/>
            <p:cNvSpPr txBox="1"/>
            <p:nvPr/>
          </p:nvSpPr>
          <p:spPr>
            <a:xfrm>
              <a:off x="5257920" y="6019800"/>
              <a:ext cx="2590800" cy="307777"/>
            </a:xfrm>
            <a:prstGeom prst="rect">
              <a:avLst/>
            </a:prstGeom>
            <a:noFill/>
          </p:spPr>
          <p:txBody>
            <a:bodyPr wrap="square" rtlCol="0">
              <a:spAutoFit/>
            </a:bodyPr>
            <a:lstStyle/>
            <a:p>
              <a:r>
                <a:rPr lang="en-US" sz="1400" dirty="0" smtClean="0">
                  <a:solidFill>
                    <a:prstClr val="white"/>
                  </a:solidFill>
                </a:rPr>
                <a:t>07:43 UTC 29 July 2013</a:t>
              </a:r>
              <a:endParaRPr lang="en-US" sz="1400" dirty="0">
                <a:solidFill>
                  <a:prstClr val="white"/>
                </a:solidFill>
              </a:endParaRPr>
            </a:p>
          </p:txBody>
        </p:sp>
        <p:pic>
          <p:nvPicPr>
            <p:cNvPr id="36" name="Picture 35" descr="moon_th_0_5.jpg"/>
            <p:cNvPicPr>
              <a:picLocks noChangeAspect="1"/>
            </p:cNvPicPr>
            <p:nvPr/>
          </p:nvPicPr>
          <p:blipFill>
            <a:blip r:embed="rId7" cstate="print"/>
            <a:stretch>
              <a:fillRect/>
            </a:stretch>
          </p:blipFill>
          <p:spPr>
            <a:xfrm>
              <a:off x="7696200" y="933450"/>
              <a:ext cx="904875" cy="1057275"/>
            </a:xfrm>
            <a:prstGeom prst="rect">
              <a:avLst/>
            </a:prstGeom>
          </p:spPr>
        </p:pic>
        <p:sp>
          <p:nvSpPr>
            <p:cNvPr id="37" name="TextBox 36"/>
            <p:cNvSpPr txBox="1"/>
            <p:nvPr/>
          </p:nvSpPr>
          <p:spPr>
            <a:xfrm>
              <a:off x="6019800" y="3657600"/>
              <a:ext cx="1066800" cy="307777"/>
            </a:xfrm>
            <a:prstGeom prst="rect">
              <a:avLst/>
            </a:prstGeom>
            <a:noFill/>
            <a:ln>
              <a:solidFill>
                <a:srgbClr val="FFFF00"/>
              </a:solidFill>
            </a:ln>
          </p:spPr>
          <p:txBody>
            <a:bodyPr wrap="square" rtlCol="0">
              <a:spAutoFit/>
            </a:bodyPr>
            <a:lstStyle/>
            <a:p>
              <a:r>
                <a:rPr lang="en-US" sz="1400" dirty="0" smtClean="0">
                  <a:solidFill>
                    <a:srgbClr val="FFFF00"/>
                  </a:solidFill>
                </a:rPr>
                <a:t>Moon glint</a:t>
              </a:r>
              <a:endParaRPr lang="en-US" sz="1400" dirty="0">
                <a:solidFill>
                  <a:srgbClr val="FFFF00"/>
                </a:solidFill>
              </a:endParaRPr>
            </a:p>
          </p:txBody>
        </p:sp>
      </p:grpSp>
      <p:grpSp>
        <p:nvGrpSpPr>
          <p:cNvPr id="38" name="Group 37"/>
          <p:cNvGrpSpPr/>
          <p:nvPr/>
        </p:nvGrpSpPr>
        <p:grpSpPr>
          <a:xfrm>
            <a:off x="533400" y="852560"/>
            <a:ext cx="8067675" cy="5472040"/>
            <a:chOff x="533520" y="855537"/>
            <a:chExt cx="8067675" cy="5472040"/>
          </a:xfrm>
        </p:grpSpPr>
        <p:pic>
          <p:nvPicPr>
            <p:cNvPr id="39" name="Picture 38" descr="VIIRS_RGB_NCC_NCC_NCC_20130806_0828279_0834362_log.png"/>
            <p:cNvPicPr>
              <a:picLocks noChangeAspect="1"/>
            </p:cNvPicPr>
            <p:nvPr/>
          </p:nvPicPr>
          <p:blipFill>
            <a:blip r:embed="rId8" cstate="print"/>
            <a:srcRect t="10127" r="14153" b="10127"/>
            <a:stretch>
              <a:fillRect/>
            </a:stretch>
          </p:blipFill>
          <p:spPr>
            <a:xfrm>
              <a:off x="533520" y="855537"/>
              <a:ext cx="6933826" cy="5469063"/>
            </a:xfrm>
            <a:prstGeom prst="rect">
              <a:avLst/>
            </a:prstGeom>
          </p:spPr>
        </p:pic>
        <p:sp>
          <p:nvSpPr>
            <p:cNvPr id="40" name="TextBox 39"/>
            <p:cNvSpPr txBox="1"/>
            <p:nvPr/>
          </p:nvSpPr>
          <p:spPr>
            <a:xfrm>
              <a:off x="5257920" y="6019800"/>
              <a:ext cx="2590800" cy="307777"/>
            </a:xfrm>
            <a:prstGeom prst="rect">
              <a:avLst/>
            </a:prstGeom>
            <a:noFill/>
          </p:spPr>
          <p:txBody>
            <a:bodyPr wrap="square" rtlCol="0">
              <a:spAutoFit/>
            </a:bodyPr>
            <a:lstStyle/>
            <a:p>
              <a:r>
                <a:rPr lang="en-US" sz="1400" dirty="0" smtClean="0">
                  <a:solidFill>
                    <a:prstClr val="white"/>
                  </a:solidFill>
                </a:rPr>
                <a:t>08:28 UTC 6 August 2013</a:t>
              </a:r>
              <a:endParaRPr lang="en-US" sz="1400" dirty="0">
                <a:solidFill>
                  <a:prstClr val="white"/>
                </a:solidFill>
              </a:endParaRPr>
            </a:p>
          </p:txBody>
        </p:sp>
        <p:pic>
          <p:nvPicPr>
            <p:cNvPr id="41" name="Picture 40" descr="moon_th_0.jpg"/>
            <p:cNvPicPr>
              <a:picLocks noChangeAspect="1"/>
            </p:cNvPicPr>
            <p:nvPr/>
          </p:nvPicPr>
          <p:blipFill>
            <a:blip r:embed="rId9" cstate="print"/>
            <a:stretch>
              <a:fillRect/>
            </a:stretch>
          </p:blipFill>
          <p:spPr>
            <a:xfrm>
              <a:off x="7696320" y="917377"/>
              <a:ext cx="904875" cy="1057275"/>
            </a:xfrm>
            <a:prstGeom prst="rect">
              <a:avLst/>
            </a:prstGeom>
          </p:spPr>
        </p:pic>
      </p:grpSp>
    </p:spTree>
    <p:extLst>
      <p:ext uri="{BB962C8B-B14F-4D97-AF65-F5344CB8AC3E}">
        <p14:creationId xmlns:p14="http://schemas.microsoft.com/office/powerpoint/2010/main" val="64577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457200"/>
            <a:ext cx="3733800" cy="762000"/>
          </a:xfrm>
          <a:solidFill>
            <a:schemeClr val="tx2">
              <a:lumMod val="40000"/>
              <a:lumOff val="60000"/>
            </a:schemeClr>
          </a:solidFill>
        </p:spPr>
        <p:txBody>
          <a:bodyPr/>
          <a:lstStyle/>
          <a:p>
            <a:r>
              <a:rPr lang="en-US" b="1" dirty="0" smtClean="0"/>
              <a:t>Summary</a:t>
            </a:r>
            <a:endParaRPr lang="en-US" b="1" dirty="0"/>
          </a:p>
        </p:txBody>
      </p:sp>
      <p:sp>
        <p:nvSpPr>
          <p:cNvPr id="3" name="Content Placeholder 2"/>
          <p:cNvSpPr>
            <a:spLocks noGrp="1"/>
          </p:cNvSpPr>
          <p:nvPr>
            <p:ph idx="1"/>
          </p:nvPr>
        </p:nvSpPr>
        <p:spPr/>
        <p:txBody>
          <a:bodyPr>
            <a:normAutofit fontScale="92500" lnSpcReduction="20000"/>
          </a:bodyPr>
          <a:lstStyle/>
          <a:p>
            <a:r>
              <a:rPr lang="en-US" b="1" dirty="0"/>
              <a:t>We’ve made excellent progress with VIIRS Imagery after </a:t>
            </a:r>
            <a:r>
              <a:rPr lang="en-US" b="1" dirty="0" smtClean="0"/>
              <a:t>18 months!</a:t>
            </a:r>
          </a:p>
          <a:p>
            <a:pPr lvl="1"/>
            <a:r>
              <a:rPr lang="en-US" dirty="0" smtClean="0"/>
              <a:t>Various RGB imager products are impressive.</a:t>
            </a:r>
          </a:p>
          <a:p>
            <a:pPr lvl="1"/>
            <a:r>
              <a:rPr lang="en-US" dirty="0" smtClean="0"/>
              <a:t>DNB/NCC Imagery is a great addition to heritage MODIS-type imagery.</a:t>
            </a:r>
          </a:p>
          <a:p>
            <a:r>
              <a:rPr lang="en-US" dirty="0" smtClean="0"/>
              <a:t>McIDAS-X is VIIRS-capable from the server only.</a:t>
            </a:r>
          </a:p>
          <a:p>
            <a:pPr lvl="1"/>
            <a:r>
              <a:rPr lang="en-US" dirty="0" smtClean="0"/>
              <a:t>Offline, VIIRS needs special handling.</a:t>
            </a:r>
          </a:p>
          <a:p>
            <a:pPr lvl="1"/>
            <a:r>
              <a:rPr lang="en-US" dirty="0" smtClean="0"/>
              <a:t>VIIRS geo-locations are inexact for large granule-size images.  (not explained here)</a:t>
            </a:r>
          </a:p>
          <a:p>
            <a:r>
              <a:rPr lang="en-US" dirty="0" smtClean="0"/>
              <a:t>McIDAS-V for VIIRS will be addressed by the Mc-V Team.</a:t>
            </a:r>
          </a:p>
          <a:p>
            <a:endParaRPr lang="en-US" b="1"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27</a:t>
            </a:fld>
            <a:endParaRPr lang="en-US" dirty="0"/>
          </a:p>
        </p:txBody>
      </p:sp>
    </p:spTree>
    <p:extLst>
      <p:ext uri="{BB962C8B-B14F-4D97-AF65-F5344CB8AC3E}">
        <p14:creationId xmlns:p14="http://schemas.microsoft.com/office/powerpoint/2010/main" val="395947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696200" cy="868362"/>
          </a:xfrm>
          <a:solidFill>
            <a:schemeClr val="tx2">
              <a:lumMod val="40000"/>
              <a:lumOff val="60000"/>
            </a:schemeClr>
          </a:solidFill>
        </p:spPr>
        <p:txBody>
          <a:bodyPr>
            <a:normAutofit fontScale="90000"/>
          </a:bodyPr>
          <a:lstStyle/>
          <a:p>
            <a:r>
              <a:rPr lang="en-US" sz="4000" b="1" i="1" dirty="0" smtClean="0"/>
              <a:t>BAMS</a:t>
            </a:r>
            <a:r>
              <a:rPr lang="en-US" sz="4000" b="1" dirty="0" smtClean="0"/>
              <a:t> article from the Imagery Team</a:t>
            </a:r>
            <a:endParaRPr lang="en-US" sz="4000" b="1" dirty="0"/>
          </a:p>
        </p:txBody>
      </p:sp>
      <p:sp>
        <p:nvSpPr>
          <p:cNvPr id="3" name="Content Placeholder 2"/>
          <p:cNvSpPr>
            <a:spLocks noGrp="1"/>
          </p:cNvSpPr>
          <p:nvPr>
            <p:ph idx="1"/>
          </p:nvPr>
        </p:nvSpPr>
        <p:spPr>
          <a:xfrm>
            <a:off x="685800" y="1600200"/>
            <a:ext cx="4419600" cy="4724400"/>
          </a:xfrm>
        </p:spPr>
        <p:txBody>
          <a:bodyPr>
            <a:normAutofit lnSpcReduction="10000"/>
          </a:bodyPr>
          <a:lstStyle/>
          <a:p>
            <a:r>
              <a:rPr lang="en-US" sz="2800" dirty="0" smtClean="0"/>
              <a:t>Hillger</a:t>
            </a:r>
            <a:r>
              <a:rPr lang="en-US" sz="2800" dirty="0"/>
              <a:t>, D., T. Kopp, T. Lee, D. Lindsey, C. Seaman, S. Miller, J. Solbrig, S. Kidder, S. Bachmeier, T. Jasmin, and T. Rink, 2013: </a:t>
            </a:r>
            <a:r>
              <a:rPr lang="en-US" sz="2800" b="1" dirty="0"/>
              <a:t>First-Light Imagery from Suomi NPP VIIRS. </a:t>
            </a:r>
            <a:r>
              <a:rPr lang="en-US" sz="2800" i="1" dirty="0"/>
              <a:t>Bull. Amer. Meteor. Soc</a:t>
            </a:r>
            <a:r>
              <a:rPr lang="en-US" sz="2800" dirty="0"/>
              <a:t>., 94(7), 1019-1029, plus cover images. </a:t>
            </a:r>
            <a:r>
              <a:rPr lang="en-US" sz="2800" dirty="0" smtClean="0"/>
              <a:t>doi:10.1175/BAMS-D-12-00097.1</a:t>
            </a:r>
          </a:p>
        </p:txBody>
      </p:sp>
      <p:sp>
        <p:nvSpPr>
          <p:cNvPr id="4" name="Slide Number Placeholder 3"/>
          <p:cNvSpPr>
            <a:spLocks noGrp="1"/>
          </p:cNvSpPr>
          <p:nvPr>
            <p:ph type="sldNum" sz="quarter" idx="12"/>
          </p:nvPr>
        </p:nvSpPr>
        <p:spPr/>
        <p:txBody>
          <a:bodyPr/>
          <a:lstStyle/>
          <a:p>
            <a:fld id="{633D0807-5088-4C17-A0EB-56FC14A60DD7}" type="slidenum">
              <a:rPr lang="en-US" smtClean="0"/>
              <a:pPr/>
              <a:t>28</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891" y="1575142"/>
            <a:ext cx="3574109" cy="4749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266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228600"/>
            <a:ext cx="6096000" cy="639762"/>
          </a:xfrm>
          <a:solidFill>
            <a:schemeClr val="tx2">
              <a:lumMod val="40000"/>
              <a:lumOff val="60000"/>
            </a:schemeClr>
          </a:solidFill>
        </p:spPr>
        <p:txBody>
          <a:bodyPr>
            <a:normAutofit fontScale="90000"/>
          </a:bodyPr>
          <a:lstStyle/>
          <a:p>
            <a:r>
              <a:rPr lang="en-US" sz="3600" b="1" dirty="0" smtClean="0"/>
              <a:t>NPP/JPSS data sources</a:t>
            </a:r>
            <a:endParaRPr lang="en-US" sz="3600" b="1" dirty="0"/>
          </a:p>
        </p:txBody>
      </p:sp>
      <p:sp>
        <p:nvSpPr>
          <p:cNvPr id="3" name="Content Placeholder 2"/>
          <p:cNvSpPr>
            <a:spLocks noGrp="1"/>
          </p:cNvSpPr>
          <p:nvPr>
            <p:ph idx="1"/>
          </p:nvPr>
        </p:nvSpPr>
        <p:spPr>
          <a:xfrm>
            <a:off x="457200" y="1137082"/>
            <a:ext cx="8458200" cy="4349318"/>
          </a:xfrm>
        </p:spPr>
        <p:txBody>
          <a:bodyPr>
            <a:normAutofit lnSpcReduction="10000"/>
          </a:bodyPr>
          <a:lstStyle/>
          <a:p>
            <a:r>
              <a:rPr lang="en-US" sz="2800" b="1" dirty="0" smtClean="0"/>
              <a:t>GRAVITE</a:t>
            </a:r>
            <a:r>
              <a:rPr lang="en-US" sz="2800" b="1" baseline="30000" dirty="0" smtClean="0"/>
              <a:t>1</a:t>
            </a:r>
            <a:r>
              <a:rPr lang="en-US" sz="2800" dirty="0" smtClean="0"/>
              <a:t> (Suitland, 7-hour delay)</a:t>
            </a:r>
          </a:p>
          <a:p>
            <a:r>
              <a:rPr lang="en-US" sz="2800" b="1" dirty="0" smtClean="0"/>
              <a:t>NOAA CLASS</a:t>
            </a:r>
            <a:r>
              <a:rPr lang="en-US" sz="2800" b="1" baseline="30000" dirty="0" smtClean="0"/>
              <a:t>2</a:t>
            </a:r>
            <a:r>
              <a:rPr lang="en-US" sz="2800" dirty="0" smtClean="0"/>
              <a:t> (Asheville, 7-hour delay) – not actively used</a:t>
            </a:r>
          </a:p>
          <a:p>
            <a:r>
              <a:rPr lang="en-US" sz="2800" b="1" dirty="0" smtClean="0"/>
              <a:t>Atmosphere PEATE</a:t>
            </a:r>
            <a:r>
              <a:rPr lang="en-US" sz="2800" b="1" baseline="30000" dirty="0" smtClean="0"/>
              <a:t>3</a:t>
            </a:r>
            <a:r>
              <a:rPr lang="en-US" sz="2800" b="1" dirty="0" smtClean="0"/>
              <a:t> </a:t>
            </a:r>
            <a:r>
              <a:rPr lang="en-US" sz="2800" dirty="0" smtClean="0"/>
              <a:t>(Wisconsin, 7-hour delay)</a:t>
            </a:r>
          </a:p>
          <a:p>
            <a:pPr lvl="1"/>
            <a:r>
              <a:rPr lang="en-US" sz="2400" b="1" dirty="0" smtClean="0">
                <a:solidFill>
                  <a:srgbClr val="FF0000"/>
                </a:solidFill>
              </a:rPr>
              <a:t>ADDE server for McIDAS-X</a:t>
            </a:r>
          </a:p>
          <a:p>
            <a:pPr lvl="1"/>
            <a:r>
              <a:rPr lang="en-US" sz="2400" dirty="0" smtClean="0"/>
              <a:t>FTP and HTML</a:t>
            </a:r>
          </a:p>
          <a:p>
            <a:r>
              <a:rPr lang="en-US" sz="2800" b="1" dirty="0" smtClean="0"/>
              <a:t>Direct Readout </a:t>
            </a:r>
            <a:r>
              <a:rPr lang="en-US" sz="2800" dirty="0" smtClean="0"/>
              <a:t>(Wisconsin, minimal delay, but provides data </a:t>
            </a:r>
            <a:r>
              <a:rPr lang="en-US" sz="2800" u="sng" dirty="0"/>
              <a:t>only over </a:t>
            </a:r>
            <a:r>
              <a:rPr lang="en-US" sz="2800" u="sng" dirty="0" smtClean="0"/>
              <a:t>North America</a:t>
            </a:r>
            <a:r>
              <a:rPr lang="en-US" sz="2800" dirty="0" smtClean="0"/>
              <a:t>, when the satellite is with sight of Madison)</a:t>
            </a:r>
          </a:p>
          <a:p>
            <a:r>
              <a:rPr lang="en-US" sz="2800" b="1" dirty="0"/>
              <a:t>AFWA </a:t>
            </a:r>
            <a:r>
              <a:rPr lang="en-US" sz="2800" b="1" dirty="0" smtClean="0"/>
              <a:t>IDPS</a:t>
            </a:r>
            <a:r>
              <a:rPr lang="en-US" sz="2800" b="1" baseline="30000" dirty="0" smtClean="0"/>
              <a:t>4</a:t>
            </a:r>
            <a:r>
              <a:rPr lang="en-US" sz="2800" b="1" dirty="0" smtClean="0"/>
              <a:t> </a:t>
            </a:r>
            <a:r>
              <a:rPr lang="en-US" sz="2800" dirty="0"/>
              <a:t>(</a:t>
            </a:r>
            <a:r>
              <a:rPr lang="en-US" sz="2800" dirty="0" smtClean="0"/>
              <a:t>Omaha, near real-time)</a:t>
            </a:r>
            <a:endParaRPr lang="en-US" sz="2800" dirty="0"/>
          </a:p>
        </p:txBody>
      </p:sp>
      <p:sp>
        <p:nvSpPr>
          <p:cNvPr id="4" name="TextBox 3"/>
          <p:cNvSpPr txBox="1"/>
          <p:nvPr/>
        </p:nvSpPr>
        <p:spPr>
          <a:xfrm>
            <a:off x="681501" y="5562600"/>
            <a:ext cx="8001000" cy="1200329"/>
          </a:xfrm>
          <a:prstGeom prst="rect">
            <a:avLst/>
          </a:prstGeom>
          <a:noFill/>
        </p:spPr>
        <p:txBody>
          <a:bodyPr wrap="square" rtlCol="0">
            <a:spAutoFit/>
          </a:bodyPr>
          <a:lstStyle/>
          <a:p>
            <a:r>
              <a:rPr lang="en-US" b="1" baseline="30000" dirty="0"/>
              <a:t>1</a:t>
            </a:r>
            <a:r>
              <a:rPr lang="en-US" dirty="0" smtClean="0"/>
              <a:t>Government </a:t>
            </a:r>
            <a:r>
              <a:rPr lang="en-US" dirty="0"/>
              <a:t>Resource for Algorithm Verification, </a:t>
            </a:r>
            <a:r>
              <a:rPr lang="en-US" dirty="0" smtClean="0"/>
              <a:t>Independent Test, </a:t>
            </a:r>
            <a:r>
              <a:rPr lang="en-US" dirty="0"/>
              <a:t>and </a:t>
            </a:r>
            <a:r>
              <a:rPr lang="en-US" dirty="0" smtClean="0"/>
              <a:t>Evaluation</a:t>
            </a:r>
          </a:p>
          <a:p>
            <a:r>
              <a:rPr lang="en-US" b="1" baseline="30000" dirty="0" smtClean="0"/>
              <a:t>2</a:t>
            </a:r>
            <a:r>
              <a:rPr lang="en-US" dirty="0" smtClean="0"/>
              <a:t>Comprehensive </a:t>
            </a:r>
            <a:r>
              <a:rPr lang="en-US" dirty="0"/>
              <a:t>Large Array-data Stewardship </a:t>
            </a:r>
            <a:r>
              <a:rPr lang="en-US" dirty="0" smtClean="0"/>
              <a:t>System</a:t>
            </a:r>
          </a:p>
          <a:p>
            <a:r>
              <a:rPr lang="en-US" b="1" baseline="30000" dirty="0" smtClean="0"/>
              <a:t>3</a:t>
            </a:r>
            <a:r>
              <a:rPr lang="en-US" dirty="0" smtClean="0"/>
              <a:t>Product </a:t>
            </a:r>
            <a:r>
              <a:rPr lang="en-US" dirty="0"/>
              <a:t>Evaluation and Algorithm Test </a:t>
            </a:r>
            <a:r>
              <a:rPr lang="en-US" dirty="0" smtClean="0"/>
              <a:t>Elements</a:t>
            </a:r>
          </a:p>
          <a:p>
            <a:r>
              <a:rPr lang="en-US" b="1" baseline="30000" dirty="0" smtClean="0"/>
              <a:t>4</a:t>
            </a:r>
            <a:r>
              <a:rPr lang="en-US" i="1" dirty="0" smtClean="0"/>
              <a:t>Air </a:t>
            </a:r>
            <a:r>
              <a:rPr lang="en-US" i="1" dirty="0"/>
              <a:t>Force Weather Agency</a:t>
            </a:r>
            <a:r>
              <a:rPr lang="en-US" dirty="0"/>
              <a:t> Interface Data Processing Segment </a:t>
            </a:r>
          </a:p>
        </p:txBody>
      </p:sp>
    </p:spTree>
    <p:extLst>
      <p:ext uri="{BB962C8B-B14F-4D97-AF65-F5344CB8AC3E}">
        <p14:creationId xmlns:p14="http://schemas.microsoft.com/office/powerpoint/2010/main" val="134090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lvl="1" algn="ctr"/>
            <a:r>
              <a:rPr lang="en-US" b="1" dirty="0" smtClean="0"/>
              <a:t>Suomi NPP Imagery and Visualization Team web page</a:t>
            </a:r>
            <a:br>
              <a:rPr lang="en-US" b="1" dirty="0" smtClean="0"/>
            </a:br>
            <a:r>
              <a:rPr lang="en-US" b="1" dirty="0" smtClean="0">
                <a:hlinkClick r:id="rId2"/>
              </a:rPr>
              <a:t>http://rammb.cira.colostate.edu/projects/npp/</a:t>
            </a:r>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4</a:t>
            </a:fld>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72617" y="1295400"/>
            <a:ext cx="8650654" cy="5105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040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lvl="1" algn="ctr"/>
            <a:r>
              <a:rPr lang="en-US" b="1" dirty="0" smtClean="0"/>
              <a:t>Suomi NPP VIIRS Online</a:t>
            </a:r>
            <a:br>
              <a:rPr lang="en-US" b="1" dirty="0" smtClean="0"/>
            </a:br>
            <a:r>
              <a:rPr lang="en-US" b="1" dirty="0" smtClean="0">
                <a:hlinkClick r:id="rId2"/>
              </a:rPr>
              <a:t>http://rammb.cira.colostate.edu/ramsdis/online/npp_viirs.asp</a:t>
            </a:r>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5</a:t>
            </a:fld>
            <a:endParaRPr lang="en-US"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52400" y="1524000"/>
            <a:ext cx="8746253" cy="441394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463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1050"/>
            <a:ext cx="8229600" cy="685800"/>
          </a:xfrm>
        </p:spPr>
        <p:txBody>
          <a:bodyPr>
            <a:normAutofit fontScale="90000"/>
          </a:bodyPr>
          <a:lstStyle/>
          <a:p>
            <a:r>
              <a:rPr lang="en-US" dirty="0" smtClean="0"/>
              <a:t>JPSS/Suomi NPP VIIRS Imagery Blog</a:t>
            </a:r>
            <a:endParaRPr lang="en-US" dirty="0"/>
          </a:p>
        </p:txBody>
      </p:sp>
      <p:pic>
        <p:nvPicPr>
          <p:cNvPr id="5" name="Picture 4" descr="blog_home.jpg"/>
          <p:cNvPicPr>
            <a:picLocks noChangeAspect="1"/>
          </p:cNvPicPr>
          <p:nvPr/>
        </p:nvPicPr>
        <p:blipFill>
          <a:blip r:embed="rId2" cstate="print"/>
          <a:stretch>
            <a:fillRect/>
          </a:stretch>
        </p:blipFill>
        <p:spPr>
          <a:xfrm>
            <a:off x="4495800" y="1905000"/>
            <a:ext cx="4038600" cy="4006706"/>
          </a:xfrm>
          <a:prstGeom prst="rect">
            <a:avLst/>
          </a:prstGeom>
        </p:spPr>
      </p:pic>
      <p:sp>
        <p:nvSpPr>
          <p:cNvPr id="7" name="TextBox 6"/>
          <p:cNvSpPr txBox="1"/>
          <p:nvPr/>
        </p:nvSpPr>
        <p:spPr>
          <a:xfrm>
            <a:off x="1943100" y="926068"/>
            <a:ext cx="5257800" cy="369332"/>
          </a:xfrm>
          <a:prstGeom prst="rect">
            <a:avLst/>
          </a:prstGeom>
          <a:noFill/>
        </p:spPr>
        <p:txBody>
          <a:bodyPr wrap="square" rtlCol="0">
            <a:spAutoFit/>
          </a:bodyPr>
          <a:lstStyle/>
          <a:p>
            <a:r>
              <a:rPr lang="en-US" dirty="0" smtClean="0">
                <a:solidFill>
                  <a:schemeClr val="accent1">
                    <a:lumMod val="75000"/>
                  </a:schemeClr>
                </a:solidFill>
              </a:rPr>
              <a:t>http://rammb.cira.colostate.edu/projects/npp/blog/</a:t>
            </a:r>
            <a:endParaRPr lang="en-US" dirty="0">
              <a:solidFill>
                <a:schemeClr val="accent1">
                  <a:lumMod val="75000"/>
                </a:schemeClr>
              </a:solidFill>
            </a:endParaRPr>
          </a:p>
        </p:txBody>
      </p:sp>
      <p:sp>
        <p:nvSpPr>
          <p:cNvPr id="8" name="TextBox 7"/>
          <p:cNvSpPr txBox="1"/>
          <p:nvPr/>
        </p:nvSpPr>
        <p:spPr>
          <a:xfrm>
            <a:off x="762000" y="1600200"/>
            <a:ext cx="3352800" cy="4524315"/>
          </a:xfrm>
          <a:prstGeom prst="rect">
            <a:avLst/>
          </a:prstGeom>
          <a:noFill/>
        </p:spPr>
        <p:txBody>
          <a:bodyPr wrap="square" rtlCol="0">
            <a:spAutoFit/>
          </a:bodyPr>
          <a:lstStyle/>
          <a:p>
            <a:pPr indent="227013">
              <a:buFont typeface="Wingdings" pitchFamily="2" charset="2"/>
              <a:buChar char="Ø"/>
            </a:pPr>
            <a:r>
              <a:rPr lang="en-US" dirty="0" smtClean="0"/>
              <a:t>Blog maintained at CIRA to </a:t>
            </a:r>
            <a:r>
              <a:rPr lang="en-US" b="1" dirty="0" smtClean="0"/>
              <a:t>highlight capabilities of VIIRS </a:t>
            </a:r>
            <a:r>
              <a:rPr lang="en-US" dirty="0" smtClean="0"/>
              <a:t>instrument.</a:t>
            </a:r>
          </a:p>
          <a:p>
            <a:pPr>
              <a:buFont typeface="Wingdings" pitchFamily="2" charset="2"/>
              <a:buChar char="Ø"/>
            </a:pPr>
            <a:endParaRPr lang="en-US" dirty="0"/>
          </a:p>
          <a:p>
            <a:pPr indent="227013">
              <a:buFont typeface="Wingdings" pitchFamily="2" charset="2"/>
              <a:buChar char="Ø"/>
            </a:pPr>
            <a:r>
              <a:rPr lang="en-US" dirty="0" smtClean="0"/>
              <a:t>Designed to provide </a:t>
            </a:r>
            <a:r>
              <a:rPr lang="en-US" b="1" dirty="0" smtClean="0"/>
              <a:t>education/outreach</a:t>
            </a:r>
            <a:r>
              <a:rPr lang="en-US" dirty="0" smtClean="0"/>
              <a:t> of VIIRS imagery applications. </a:t>
            </a:r>
          </a:p>
          <a:p>
            <a:pPr>
              <a:buFont typeface="Wingdings" pitchFamily="2" charset="2"/>
              <a:buChar char="Ø"/>
            </a:pPr>
            <a:endParaRPr lang="en-US" dirty="0"/>
          </a:p>
          <a:p>
            <a:pPr indent="227013">
              <a:buFont typeface="Wingdings" pitchFamily="2" charset="2"/>
              <a:buChar char="Ø"/>
            </a:pPr>
            <a:r>
              <a:rPr lang="en-US" dirty="0" smtClean="0"/>
              <a:t>Blog covers </a:t>
            </a:r>
            <a:r>
              <a:rPr lang="en-US" b="1" dirty="0" smtClean="0"/>
              <a:t>wide range of topics:</a:t>
            </a:r>
            <a:r>
              <a:rPr lang="en-US" dirty="0" smtClean="0"/>
              <a:t> tropical cyclones, severe weather, fire detection, auroras, volcanic eruptions, flooding, snow and ice detection, DNB applications, RGB composites and other interesting high-resolution imagery from VIIRS</a:t>
            </a:r>
            <a:endParaRPr lang="en-US" dirty="0"/>
          </a:p>
        </p:txBody>
      </p:sp>
    </p:spTree>
    <p:extLst>
      <p:ext uri="{BB962C8B-B14F-4D97-AF65-F5344CB8AC3E}">
        <p14:creationId xmlns:p14="http://schemas.microsoft.com/office/powerpoint/2010/main" val="37001562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Beginner’s Guide to VIIRS Imagery Data</a:t>
            </a:r>
            <a:endParaRPr lang="en-US" dirty="0"/>
          </a:p>
        </p:txBody>
      </p:sp>
      <p:sp>
        <p:nvSpPr>
          <p:cNvPr id="3" name="Subtitle 2"/>
          <p:cNvSpPr>
            <a:spLocks noGrp="1"/>
          </p:cNvSpPr>
          <p:nvPr>
            <p:ph type="subTitle" idx="1"/>
          </p:nvPr>
        </p:nvSpPr>
        <p:spPr/>
        <p:txBody>
          <a:bodyPr>
            <a:normAutofit fontScale="77500" lnSpcReduction="20000"/>
          </a:bodyPr>
          <a:lstStyle/>
          <a:p>
            <a:r>
              <a:rPr lang="en-US" dirty="0" smtClean="0"/>
              <a:t>Curtis Seaman</a:t>
            </a:r>
          </a:p>
          <a:p>
            <a:r>
              <a:rPr lang="en-US" dirty="0" smtClean="0"/>
              <a:t>CIRA/Colorado State University</a:t>
            </a:r>
          </a:p>
          <a:p>
            <a:r>
              <a:rPr lang="en-US" dirty="0">
                <a:hlinkClick r:id="rId2"/>
              </a:rPr>
              <a:t>http://</a:t>
            </a:r>
            <a:r>
              <a:rPr lang="en-US" dirty="0" smtClean="0">
                <a:hlinkClick r:id="rId2"/>
              </a:rPr>
              <a:t>rammb.cira.colostate.edu/projects/npp/Beginner_Guide_to_VIIRS_Imagery_Data.pdf</a:t>
            </a:r>
            <a:endParaRPr lang="en-US" dirty="0"/>
          </a:p>
        </p:txBody>
      </p:sp>
      <p:sp>
        <p:nvSpPr>
          <p:cNvPr id="4" name="Slide Number Placeholder 3"/>
          <p:cNvSpPr>
            <a:spLocks noGrp="1"/>
          </p:cNvSpPr>
          <p:nvPr>
            <p:ph type="sldNum" sz="quarter" idx="12"/>
          </p:nvPr>
        </p:nvSpPr>
        <p:spPr/>
        <p:txBody>
          <a:bodyPr/>
          <a:lstStyle/>
          <a:p>
            <a:fld id="{C298C47B-3C57-4AD9-AC97-6B1C193487CC}" type="slidenum">
              <a:rPr lang="en-US" smtClean="0">
                <a:solidFill>
                  <a:prstClr val="black">
                    <a:tint val="75000"/>
                  </a:prstClr>
                </a:solidFill>
              </a:rPr>
              <a:pPr/>
              <a:t>7</a:t>
            </a:fld>
            <a:endParaRPr lang="en-US" dirty="0">
              <a:solidFill>
                <a:prstClr val="black">
                  <a:tint val="75000"/>
                </a:prstClr>
              </a:solidFill>
            </a:endParaRPr>
          </a:p>
        </p:txBody>
      </p:sp>
    </p:spTree>
    <p:extLst>
      <p:ext uri="{BB962C8B-B14F-4D97-AF65-F5344CB8AC3E}">
        <p14:creationId xmlns:p14="http://schemas.microsoft.com/office/powerpoint/2010/main" val="4275662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6636568"/>
              </p:ext>
            </p:extLst>
          </p:nvPr>
        </p:nvGraphicFramePr>
        <p:xfrm>
          <a:off x="1905000" y="753757"/>
          <a:ext cx="6172200" cy="4966682"/>
        </p:xfrm>
        <a:graphic>
          <a:graphicData uri="http://schemas.openxmlformats.org/drawingml/2006/table">
            <a:tbl>
              <a:tblPr firstRow="1" firstCol="1" bandRow="1">
                <a:tableStyleId>{5C22544A-7EE6-4342-B048-85BDC9FD1C3A}</a:tableStyleId>
              </a:tblPr>
              <a:tblGrid>
                <a:gridCol w="2057400"/>
                <a:gridCol w="2057400"/>
                <a:gridCol w="2057400"/>
              </a:tblGrid>
              <a:tr h="402030">
                <a:tc>
                  <a:txBody>
                    <a:bodyPr/>
                    <a:lstStyle/>
                    <a:p>
                      <a:pPr marL="0" marR="0" algn="ctr">
                        <a:lnSpc>
                          <a:spcPct val="115000"/>
                        </a:lnSpc>
                        <a:spcBef>
                          <a:spcPts val="0"/>
                        </a:spcBef>
                        <a:spcAft>
                          <a:spcPts val="600"/>
                        </a:spcAft>
                      </a:pPr>
                      <a:r>
                        <a:rPr lang="en-US" sz="1200" dirty="0">
                          <a:effectLst/>
                        </a:rPr>
                        <a:t>VIIRS</a:t>
                      </a:r>
                      <a:endParaRPr lang="en-US" sz="1050" dirty="0">
                        <a:effectLst/>
                        <a:latin typeface="Calibri"/>
                        <a:ea typeface="Calibri"/>
                        <a:cs typeface="Times New Roman"/>
                      </a:endParaRPr>
                    </a:p>
                  </a:txBody>
                  <a:tcPr marL="50251" marR="50251" marT="0" marB="0"/>
                </a:tc>
                <a:tc>
                  <a:txBody>
                    <a:bodyPr/>
                    <a:lstStyle/>
                    <a:p>
                      <a:pPr marL="0" marR="0" algn="ctr">
                        <a:lnSpc>
                          <a:spcPct val="115000"/>
                        </a:lnSpc>
                        <a:spcBef>
                          <a:spcPts val="0"/>
                        </a:spcBef>
                        <a:spcAft>
                          <a:spcPts val="600"/>
                        </a:spcAft>
                      </a:pPr>
                      <a:r>
                        <a:rPr lang="en-US" sz="1200" dirty="0">
                          <a:effectLst/>
                        </a:rPr>
                        <a:t>Lines x Elements</a:t>
                      </a:r>
                      <a:endParaRPr lang="en-US" sz="1050" dirty="0">
                        <a:effectLst/>
                        <a:latin typeface="Calibri"/>
                        <a:ea typeface="Calibri"/>
                        <a:cs typeface="Times New Roman"/>
                      </a:endParaRPr>
                    </a:p>
                  </a:txBody>
                  <a:tcPr marL="50251" marR="50251" marT="0" marB="0"/>
                </a:tc>
                <a:tc>
                  <a:txBody>
                    <a:bodyPr/>
                    <a:lstStyle/>
                    <a:p>
                      <a:pPr marL="0" marR="0" algn="ctr">
                        <a:lnSpc>
                          <a:spcPct val="115000"/>
                        </a:lnSpc>
                        <a:spcBef>
                          <a:spcPts val="0"/>
                        </a:spcBef>
                        <a:spcAft>
                          <a:spcPts val="600"/>
                        </a:spcAft>
                      </a:pPr>
                      <a:r>
                        <a:rPr lang="en-US" sz="1200" dirty="0">
                          <a:effectLst/>
                        </a:rPr>
                        <a:t>Suggested McIDAS-X magnification</a:t>
                      </a:r>
                      <a:endParaRPr lang="en-US" sz="1050" dirty="0">
                        <a:effectLst/>
                        <a:latin typeface="Calibri"/>
                        <a:ea typeface="Calibri"/>
                        <a:cs typeface="Times New Roman"/>
                      </a:endParaRPr>
                    </a:p>
                  </a:txBody>
                  <a:tcPr marL="50251" marR="50251" marT="0" marB="0"/>
                </a:tc>
              </a:tr>
              <a:tr h="477060">
                <a:tc>
                  <a:txBody>
                    <a:bodyPr/>
                    <a:lstStyle/>
                    <a:p>
                      <a:pPr marL="0" marR="0">
                        <a:lnSpc>
                          <a:spcPct val="115000"/>
                        </a:lnSpc>
                        <a:spcBef>
                          <a:spcPts val="0"/>
                        </a:spcBef>
                        <a:spcAft>
                          <a:spcPts val="600"/>
                        </a:spcAft>
                      </a:pPr>
                      <a:r>
                        <a:rPr lang="en-US" sz="1200" dirty="0">
                          <a:effectLst/>
                        </a:rPr>
                        <a:t>Size (km)</a:t>
                      </a:r>
                      <a:endParaRPr lang="en-US" sz="1050" dirty="0">
                        <a:effectLst/>
                        <a:latin typeface="Calibri"/>
                        <a:ea typeface="Calibri"/>
                        <a:cs typeface="Times New Roman"/>
                      </a:endParaRPr>
                    </a:p>
                  </a:txBody>
                  <a:tcPr marL="50251" marR="50251" marT="0" marB="0"/>
                </a:tc>
                <a:tc>
                  <a:txBody>
                    <a:bodyPr/>
                    <a:lstStyle/>
                    <a:p>
                      <a:pPr marL="0" marR="0">
                        <a:lnSpc>
                          <a:spcPct val="115000"/>
                        </a:lnSpc>
                        <a:spcBef>
                          <a:spcPts val="0"/>
                        </a:spcBef>
                        <a:spcAft>
                          <a:spcPts val="600"/>
                        </a:spcAft>
                      </a:pPr>
                      <a:r>
                        <a:rPr lang="en-US" sz="1200" dirty="0">
                          <a:effectLst/>
                        </a:rPr>
                        <a:t>~550 km x ~3000 km</a:t>
                      </a:r>
                      <a:endParaRPr lang="en-US" sz="1050" dirty="0">
                        <a:effectLst/>
                      </a:endParaRPr>
                    </a:p>
                    <a:p>
                      <a:pPr marL="0" marR="0">
                        <a:lnSpc>
                          <a:spcPct val="115000"/>
                        </a:lnSpc>
                        <a:spcBef>
                          <a:spcPts val="0"/>
                        </a:spcBef>
                        <a:spcAft>
                          <a:spcPts val="600"/>
                        </a:spcAft>
                      </a:pPr>
                      <a:r>
                        <a:rPr lang="en-US" sz="1200" dirty="0">
                          <a:effectLst/>
                        </a:rPr>
                        <a:t>(~5° x ~27°)</a:t>
                      </a:r>
                      <a:endParaRPr lang="en-US" sz="1050" dirty="0">
                        <a:effectLst/>
                        <a:latin typeface="Calibri"/>
                        <a:ea typeface="Calibri"/>
                        <a:cs typeface="Times New Roman"/>
                      </a:endParaRPr>
                    </a:p>
                  </a:txBody>
                  <a:tcPr marL="50251" marR="50251" marT="0" marB="0"/>
                </a:tc>
                <a:tc>
                  <a:txBody>
                    <a:bodyPr/>
                    <a:lstStyle/>
                    <a:p>
                      <a:pPr marL="0" marR="0">
                        <a:lnSpc>
                          <a:spcPct val="115000"/>
                        </a:lnSpc>
                        <a:spcBef>
                          <a:spcPts val="0"/>
                        </a:spcBef>
                        <a:spcAft>
                          <a:spcPts val="600"/>
                        </a:spcAft>
                      </a:pPr>
                      <a:r>
                        <a:rPr lang="en-US" sz="1200" dirty="0">
                          <a:effectLst/>
                        </a:rPr>
                        <a:t> </a:t>
                      </a:r>
                      <a:endParaRPr lang="en-US" sz="1050" dirty="0">
                        <a:effectLst/>
                        <a:latin typeface="Calibri"/>
                        <a:ea typeface="Calibri"/>
                        <a:cs typeface="Times New Roman"/>
                      </a:endParaRPr>
                    </a:p>
                  </a:txBody>
                  <a:tcPr marL="50251" marR="50251" marT="0" marB="0"/>
                </a:tc>
              </a:tr>
              <a:tr h="194950">
                <a:tc>
                  <a:txBody>
                    <a:bodyPr/>
                    <a:lstStyle/>
                    <a:p>
                      <a:pPr marL="0" marR="0">
                        <a:lnSpc>
                          <a:spcPct val="115000"/>
                        </a:lnSpc>
                        <a:spcBef>
                          <a:spcPts val="0"/>
                        </a:spcBef>
                        <a:spcAft>
                          <a:spcPts val="600"/>
                        </a:spcAft>
                      </a:pPr>
                      <a:r>
                        <a:rPr lang="en-US" sz="1200" dirty="0" smtClean="0">
                          <a:effectLst/>
                        </a:rPr>
                        <a:t>I-bands  (full size)</a:t>
                      </a:r>
                      <a:endParaRPr lang="en-US" sz="1050" dirty="0">
                        <a:effectLst/>
                        <a:latin typeface="Calibri"/>
                        <a:ea typeface="Calibri"/>
                        <a:cs typeface="Times New Roman"/>
                      </a:endParaRPr>
                    </a:p>
                  </a:txBody>
                  <a:tcPr marL="50251" marR="50251" marT="0" marB="0"/>
                </a:tc>
                <a:tc>
                  <a:txBody>
                    <a:bodyPr/>
                    <a:lstStyle/>
                    <a:p>
                      <a:pPr marL="0" marR="0">
                        <a:lnSpc>
                          <a:spcPct val="115000"/>
                        </a:lnSpc>
                        <a:spcBef>
                          <a:spcPts val="0"/>
                        </a:spcBef>
                        <a:spcAft>
                          <a:spcPts val="600"/>
                        </a:spcAft>
                      </a:pPr>
                      <a:r>
                        <a:rPr lang="en-US" sz="1200" b="1" dirty="0">
                          <a:effectLst/>
                        </a:rPr>
                        <a:t>1536 x 6400</a:t>
                      </a:r>
                      <a:endParaRPr lang="en-US" sz="1050" b="1" dirty="0">
                        <a:effectLst/>
                        <a:latin typeface="Calibri"/>
                        <a:ea typeface="Calibri"/>
                        <a:cs typeface="Times New Roman"/>
                      </a:endParaRPr>
                    </a:p>
                  </a:txBody>
                  <a:tcPr marL="50251" marR="50251" marT="0" marB="0"/>
                </a:tc>
                <a:tc>
                  <a:txBody>
                    <a:bodyPr/>
                    <a:lstStyle/>
                    <a:p>
                      <a:pPr marL="0" marR="0">
                        <a:lnSpc>
                          <a:spcPct val="115000"/>
                        </a:lnSpc>
                        <a:spcBef>
                          <a:spcPts val="0"/>
                        </a:spcBef>
                        <a:spcAft>
                          <a:spcPts val="600"/>
                        </a:spcAft>
                      </a:pPr>
                      <a:r>
                        <a:rPr lang="en-US" sz="1200" dirty="0">
                          <a:effectLst/>
                        </a:rPr>
                        <a:t>-2 x -4</a:t>
                      </a:r>
                      <a:endParaRPr lang="en-US" sz="1050" dirty="0">
                        <a:effectLst/>
                        <a:latin typeface="Calibri"/>
                        <a:ea typeface="Calibri"/>
                        <a:cs typeface="Times New Roman"/>
                      </a:endParaRPr>
                    </a:p>
                  </a:txBody>
                  <a:tcPr marL="50251" marR="50251" marT="0" marB="0"/>
                </a:tc>
              </a:tr>
              <a:tr h="194950">
                <a:tc>
                  <a:txBody>
                    <a:bodyPr/>
                    <a:lstStyle/>
                    <a:p>
                      <a:pPr marL="0" marR="0">
                        <a:lnSpc>
                          <a:spcPct val="115000"/>
                        </a:lnSpc>
                        <a:spcBef>
                          <a:spcPts val="0"/>
                        </a:spcBef>
                        <a:spcAft>
                          <a:spcPts val="600"/>
                        </a:spcAft>
                      </a:pPr>
                      <a:r>
                        <a:rPr lang="en-US" sz="1200" dirty="0" smtClean="0">
                          <a:effectLst/>
                        </a:rPr>
                        <a:t>M-bands (full size)</a:t>
                      </a:r>
                      <a:endParaRPr lang="en-US" sz="1050" dirty="0">
                        <a:effectLst/>
                        <a:latin typeface="Calibri"/>
                        <a:ea typeface="Calibri"/>
                        <a:cs typeface="Times New Roman"/>
                      </a:endParaRPr>
                    </a:p>
                  </a:txBody>
                  <a:tcPr marL="50251" marR="50251" marT="0" marB="0"/>
                </a:tc>
                <a:tc>
                  <a:txBody>
                    <a:bodyPr/>
                    <a:lstStyle/>
                    <a:p>
                      <a:pPr marL="0" marR="0">
                        <a:lnSpc>
                          <a:spcPct val="115000"/>
                        </a:lnSpc>
                        <a:spcBef>
                          <a:spcPts val="0"/>
                        </a:spcBef>
                        <a:spcAft>
                          <a:spcPts val="600"/>
                        </a:spcAft>
                      </a:pPr>
                      <a:r>
                        <a:rPr lang="en-US" sz="1200" b="1" dirty="0">
                          <a:effectLst/>
                        </a:rPr>
                        <a:t>768 x 3200**</a:t>
                      </a:r>
                      <a:endParaRPr lang="en-US" sz="1050" b="1" dirty="0">
                        <a:effectLst/>
                        <a:latin typeface="Calibri"/>
                        <a:ea typeface="Calibri"/>
                        <a:cs typeface="Times New Roman"/>
                      </a:endParaRPr>
                    </a:p>
                  </a:txBody>
                  <a:tcPr marL="50251" marR="50251" marT="0" marB="0"/>
                </a:tc>
                <a:tc>
                  <a:txBody>
                    <a:bodyPr/>
                    <a:lstStyle/>
                    <a:p>
                      <a:pPr marL="0" marR="0">
                        <a:lnSpc>
                          <a:spcPct val="115000"/>
                        </a:lnSpc>
                        <a:spcBef>
                          <a:spcPts val="0"/>
                        </a:spcBef>
                        <a:spcAft>
                          <a:spcPts val="600"/>
                        </a:spcAft>
                      </a:pPr>
                      <a:r>
                        <a:rPr lang="en-US" sz="1200" dirty="0">
                          <a:effectLst/>
                        </a:rPr>
                        <a:t>1 x -2</a:t>
                      </a:r>
                      <a:endParaRPr lang="en-US" sz="1050" dirty="0">
                        <a:effectLst/>
                        <a:latin typeface="Calibri"/>
                        <a:ea typeface="Calibri"/>
                        <a:cs typeface="Times New Roman"/>
                      </a:endParaRPr>
                    </a:p>
                  </a:txBody>
                  <a:tcPr marL="50251" marR="50251" marT="0" marB="0"/>
                </a:tc>
              </a:tr>
              <a:tr h="1520042">
                <a:tc>
                  <a:txBody>
                    <a:bodyPr/>
                    <a:lstStyle/>
                    <a:p>
                      <a:pPr marL="0" marR="0">
                        <a:lnSpc>
                          <a:spcPct val="115000"/>
                        </a:lnSpc>
                        <a:spcBef>
                          <a:spcPts val="0"/>
                        </a:spcBef>
                        <a:spcAft>
                          <a:spcPts val="600"/>
                        </a:spcAft>
                      </a:pPr>
                      <a:r>
                        <a:rPr lang="en-US" sz="1200" dirty="0">
                          <a:effectLst/>
                        </a:rPr>
                        <a:t>Suggested McIDAS-X window</a:t>
                      </a:r>
                      <a:endParaRPr lang="en-US" sz="1050" dirty="0">
                        <a:effectLst/>
                        <a:latin typeface="Calibri"/>
                        <a:ea typeface="Calibri"/>
                        <a:cs typeface="Times New Roman"/>
                      </a:endParaRPr>
                    </a:p>
                  </a:txBody>
                  <a:tcPr marL="50251" marR="50251" marT="0" marB="0"/>
                </a:tc>
                <a:tc>
                  <a:txBody>
                    <a:bodyPr/>
                    <a:lstStyle/>
                    <a:p>
                      <a:pPr marL="0" marR="0">
                        <a:lnSpc>
                          <a:spcPct val="115000"/>
                        </a:lnSpc>
                        <a:spcBef>
                          <a:spcPts val="0"/>
                        </a:spcBef>
                        <a:spcAft>
                          <a:spcPts val="600"/>
                        </a:spcAft>
                      </a:pPr>
                      <a:r>
                        <a:rPr lang="en-US" sz="1200" b="1" dirty="0">
                          <a:solidFill>
                            <a:srgbClr val="FF0000"/>
                          </a:solidFill>
                          <a:effectLst/>
                        </a:rPr>
                        <a:t>768 x 1600***</a:t>
                      </a:r>
                      <a:endParaRPr lang="en-US" sz="1050" b="1" dirty="0">
                        <a:solidFill>
                          <a:srgbClr val="FF0000"/>
                        </a:solidFill>
                        <a:effectLst/>
                      </a:endParaRPr>
                    </a:p>
                    <a:p>
                      <a:pPr marL="0" marR="0">
                        <a:lnSpc>
                          <a:spcPct val="115000"/>
                        </a:lnSpc>
                        <a:spcBef>
                          <a:spcPts val="0"/>
                        </a:spcBef>
                        <a:spcAft>
                          <a:spcPts val="600"/>
                        </a:spcAft>
                      </a:pPr>
                      <a:r>
                        <a:rPr lang="en-US" sz="1200" dirty="0" smtClean="0">
                          <a:effectLst/>
                        </a:rPr>
                        <a:t>or</a:t>
                      </a:r>
                      <a:endParaRPr lang="en-US" sz="1050" dirty="0">
                        <a:effectLst/>
                      </a:endParaRPr>
                    </a:p>
                    <a:p>
                      <a:pPr marL="0" marR="0">
                        <a:lnSpc>
                          <a:spcPct val="115000"/>
                        </a:lnSpc>
                        <a:spcBef>
                          <a:spcPts val="0"/>
                        </a:spcBef>
                        <a:spcAft>
                          <a:spcPts val="600"/>
                        </a:spcAft>
                      </a:pPr>
                      <a:r>
                        <a:rPr lang="en-US" sz="1200" dirty="0">
                          <a:effectLst/>
                        </a:rPr>
                        <a:t>768 x 1920</a:t>
                      </a:r>
                      <a:endParaRPr lang="en-US" sz="1050" dirty="0">
                        <a:effectLst/>
                        <a:latin typeface="Calibri"/>
                        <a:ea typeface="Calibri"/>
                        <a:cs typeface="Times New Roman"/>
                      </a:endParaRPr>
                    </a:p>
                  </a:txBody>
                  <a:tcPr marL="50251" marR="50251" marT="0" marB="0"/>
                </a:tc>
                <a:tc>
                  <a:txBody>
                    <a:bodyPr/>
                    <a:lstStyle/>
                    <a:p>
                      <a:pPr marL="0" marR="0">
                        <a:lnSpc>
                          <a:spcPct val="115000"/>
                        </a:lnSpc>
                        <a:spcBef>
                          <a:spcPts val="0"/>
                        </a:spcBef>
                        <a:spcAft>
                          <a:spcPts val="600"/>
                        </a:spcAft>
                      </a:pPr>
                      <a:r>
                        <a:rPr lang="en-US" sz="1200" b="1" dirty="0">
                          <a:solidFill>
                            <a:srgbClr val="FF0000"/>
                          </a:solidFill>
                          <a:effectLst/>
                        </a:rPr>
                        <a:t>1 x 1 (with LINE=X 800)</a:t>
                      </a:r>
                      <a:endParaRPr lang="en-US" sz="1050" b="1" dirty="0">
                        <a:solidFill>
                          <a:srgbClr val="FF0000"/>
                        </a:solidFill>
                        <a:effectLst/>
                      </a:endParaRPr>
                    </a:p>
                    <a:p>
                      <a:pPr marL="0" marR="0">
                        <a:lnSpc>
                          <a:spcPct val="115000"/>
                        </a:lnSpc>
                        <a:spcBef>
                          <a:spcPts val="0"/>
                        </a:spcBef>
                        <a:spcAft>
                          <a:spcPts val="600"/>
                        </a:spcAft>
                      </a:pPr>
                      <a:r>
                        <a:rPr lang="en-US" sz="1200" b="1" dirty="0">
                          <a:solidFill>
                            <a:srgbClr val="FF0000"/>
                          </a:solidFill>
                          <a:effectLst/>
                        </a:rPr>
                        <a:t>to get </a:t>
                      </a:r>
                      <a:r>
                        <a:rPr lang="en-US" sz="1200" b="1" u="sng" dirty="0">
                          <a:solidFill>
                            <a:srgbClr val="FF0000"/>
                          </a:solidFill>
                          <a:effectLst/>
                        </a:rPr>
                        <a:t>center half</a:t>
                      </a:r>
                      <a:r>
                        <a:rPr lang="en-US" sz="1200" b="1" dirty="0">
                          <a:solidFill>
                            <a:srgbClr val="FF0000"/>
                          </a:solidFill>
                          <a:effectLst/>
                        </a:rPr>
                        <a:t> of granule</a:t>
                      </a:r>
                      <a:endParaRPr lang="en-US" sz="1050" b="1" dirty="0">
                        <a:solidFill>
                          <a:srgbClr val="FF0000"/>
                        </a:solidFill>
                        <a:effectLst/>
                      </a:endParaRPr>
                    </a:p>
                    <a:p>
                      <a:pPr marL="0" marR="0">
                        <a:lnSpc>
                          <a:spcPct val="115000"/>
                        </a:lnSpc>
                        <a:spcBef>
                          <a:spcPts val="0"/>
                        </a:spcBef>
                        <a:spcAft>
                          <a:spcPts val="600"/>
                        </a:spcAft>
                      </a:pPr>
                      <a:r>
                        <a:rPr lang="en-US" sz="1200" dirty="0">
                          <a:effectLst/>
                        </a:rPr>
                        <a:t>1 x 1 (with LINE=X 640)</a:t>
                      </a:r>
                      <a:endParaRPr lang="en-US" sz="1050" dirty="0">
                        <a:effectLst/>
                      </a:endParaRPr>
                    </a:p>
                    <a:p>
                      <a:pPr marL="0" marR="0">
                        <a:lnSpc>
                          <a:spcPct val="115000"/>
                        </a:lnSpc>
                        <a:spcBef>
                          <a:spcPts val="0"/>
                        </a:spcBef>
                        <a:spcAft>
                          <a:spcPts val="600"/>
                        </a:spcAft>
                      </a:pPr>
                      <a:r>
                        <a:rPr lang="en-US" sz="1200" dirty="0">
                          <a:effectLst/>
                        </a:rPr>
                        <a:t>to get center of granule </a:t>
                      </a:r>
                      <a:r>
                        <a:rPr lang="en-US" sz="1200" u="sng" dirty="0">
                          <a:effectLst/>
                        </a:rPr>
                        <a:t>between outermost bowtie deletions</a:t>
                      </a:r>
                      <a:endParaRPr lang="en-US" sz="1050" dirty="0">
                        <a:effectLst/>
                        <a:latin typeface="Calibri"/>
                        <a:ea typeface="Calibri"/>
                        <a:cs typeface="Times New Roman"/>
                      </a:endParaRPr>
                    </a:p>
                  </a:txBody>
                  <a:tcPr marL="50251" marR="50251" marT="0" marB="0"/>
                </a:tc>
              </a:tr>
              <a:tr h="194950">
                <a:tc>
                  <a:txBody>
                    <a:bodyPr/>
                    <a:lstStyle/>
                    <a:p>
                      <a:pPr marL="0" marR="0">
                        <a:lnSpc>
                          <a:spcPct val="115000"/>
                        </a:lnSpc>
                        <a:spcBef>
                          <a:spcPts val="0"/>
                        </a:spcBef>
                        <a:spcAft>
                          <a:spcPts val="600"/>
                        </a:spcAft>
                      </a:pPr>
                      <a:r>
                        <a:rPr lang="en-US" sz="1200" dirty="0" smtClean="0">
                          <a:effectLst/>
                        </a:rPr>
                        <a:t>DNB (full size)</a:t>
                      </a:r>
                      <a:endParaRPr lang="en-US" sz="1050" dirty="0">
                        <a:effectLst/>
                        <a:latin typeface="Calibri"/>
                        <a:ea typeface="Calibri"/>
                        <a:cs typeface="Times New Roman"/>
                      </a:endParaRPr>
                    </a:p>
                  </a:txBody>
                  <a:tcPr marL="50251" marR="50251" marT="0" marB="0"/>
                </a:tc>
                <a:tc>
                  <a:txBody>
                    <a:bodyPr/>
                    <a:lstStyle/>
                    <a:p>
                      <a:pPr marL="0" marR="0">
                        <a:lnSpc>
                          <a:spcPct val="115000"/>
                        </a:lnSpc>
                        <a:spcBef>
                          <a:spcPts val="0"/>
                        </a:spcBef>
                        <a:spcAft>
                          <a:spcPts val="600"/>
                        </a:spcAft>
                      </a:pPr>
                      <a:r>
                        <a:rPr lang="en-US" sz="1200" b="1" dirty="0">
                          <a:effectLst/>
                        </a:rPr>
                        <a:t>768 x 4064</a:t>
                      </a:r>
                      <a:endParaRPr lang="en-US" sz="1050" b="1" dirty="0">
                        <a:effectLst/>
                        <a:latin typeface="Calibri"/>
                        <a:ea typeface="Calibri"/>
                        <a:cs typeface="Times New Roman"/>
                      </a:endParaRPr>
                    </a:p>
                  </a:txBody>
                  <a:tcPr marL="50251" marR="50251" marT="0" marB="0"/>
                </a:tc>
                <a:tc>
                  <a:txBody>
                    <a:bodyPr/>
                    <a:lstStyle/>
                    <a:p>
                      <a:pPr marL="0" marR="0">
                        <a:lnSpc>
                          <a:spcPct val="115000"/>
                        </a:lnSpc>
                        <a:spcBef>
                          <a:spcPts val="0"/>
                        </a:spcBef>
                        <a:spcAft>
                          <a:spcPts val="600"/>
                        </a:spcAft>
                      </a:pPr>
                      <a:r>
                        <a:rPr lang="en-US" sz="1200" dirty="0">
                          <a:effectLst/>
                        </a:rPr>
                        <a:t> </a:t>
                      </a:r>
                      <a:endParaRPr lang="en-US" sz="1050" dirty="0">
                        <a:effectLst/>
                        <a:latin typeface="Calibri"/>
                        <a:ea typeface="Calibri"/>
                        <a:cs typeface="Times New Roman"/>
                      </a:endParaRPr>
                    </a:p>
                  </a:txBody>
                  <a:tcPr marL="50251" marR="50251" marT="0" marB="0"/>
                </a:tc>
              </a:tr>
              <a:tr h="1520042">
                <a:tc>
                  <a:txBody>
                    <a:bodyPr/>
                    <a:lstStyle/>
                    <a:p>
                      <a:pPr marL="0" marR="0">
                        <a:lnSpc>
                          <a:spcPct val="115000"/>
                        </a:lnSpc>
                        <a:spcBef>
                          <a:spcPts val="0"/>
                        </a:spcBef>
                        <a:spcAft>
                          <a:spcPts val="600"/>
                        </a:spcAft>
                      </a:pPr>
                      <a:r>
                        <a:rPr lang="en-US" sz="1200" dirty="0">
                          <a:effectLst/>
                        </a:rPr>
                        <a:t>Suggested McIDAS-X window</a:t>
                      </a:r>
                      <a:endParaRPr lang="en-US" sz="1050" dirty="0">
                        <a:effectLst/>
                        <a:latin typeface="Calibri"/>
                        <a:ea typeface="Calibri"/>
                        <a:cs typeface="Times New Roman"/>
                      </a:endParaRPr>
                    </a:p>
                  </a:txBody>
                  <a:tcPr marL="50251" marR="50251" marT="0" marB="0"/>
                </a:tc>
                <a:tc>
                  <a:txBody>
                    <a:bodyPr/>
                    <a:lstStyle/>
                    <a:p>
                      <a:pPr marL="0" marR="0">
                        <a:lnSpc>
                          <a:spcPct val="115000"/>
                        </a:lnSpc>
                        <a:spcBef>
                          <a:spcPts val="0"/>
                        </a:spcBef>
                        <a:spcAft>
                          <a:spcPts val="600"/>
                        </a:spcAft>
                      </a:pPr>
                      <a:r>
                        <a:rPr lang="en-US" sz="1200" dirty="0">
                          <a:effectLst/>
                        </a:rPr>
                        <a:t>768 x 2032</a:t>
                      </a:r>
                      <a:endParaRPr lang="en-US" sz="1050" dirty="0">
                        <a:effectLst/>
                      </a:endParaRPr>
                    </a:p>
                    <a:p>
                      <a:pPr marL="0" marR="0">
                        <a:lnSpc>
                          <a:spcPct val="115000"/>
                        </a:lnSpc>
                        <a:spcBef>
                          <a:spcPts val="0"/>
                        </a:spcBef>
                        <a:spcAft>
                          <a:spcPts val="600"/>
                        </a:spcAft>
                      </a:pPr>
                      <a:r>
                        <a:rPr lang="en-US" sz="1200" dirty="0">
                          <a:effectLst/>
                        </a:rPr>
                        <a:t>or</a:t>
                      </a:r>
                      <a:endParaRPr lang="en-US" sz="1050" dirty="0">
                        <a:effectLst/>
                      </a:endParaRPr>
                    </a:p>
                    <a:p>
                      <a:pPr marL="0" marR="0">
                        <a:lnSpc>
                          <a:spcPct val="115000"/>
                        </a:lnSpc>
                        <a:spcBef>
                          <a:spcPts val="0"/>
                        </a:spcBef>
                        <a:spcAft>
                          <a:spcPts val="600"/>
                        </a:spcAft>
                      </a:pPr>
                      <a:r>
                        <a:rPr lang="en-US" sz="1200" dirty="0">
                          <a:effectLst/>
                        </a:rPr>
                        <a:t>786 x </a:t>
                      </a:r>
                      <a:r>
                        <a:rPr lang="en-US" sz="1200" dirty="0" smtClean="0">
                          <a:effectLst/>
                        </a:rPr>
                        <a:t>1600</a:t>
                      </a:r>
                    </a:p>
                    <a:p>
                      <a:pPr marL="0" marR="0">
                        <a:lnSpc>
                          <a:spcPct val="115000"/>
                        </a:lnSpc>
                        <a:spcBef>
                          <a:spcPts val="0"/>
                        </a:spcBef>
                        <a:spcAft>
                          <a:spcPts val="600"/>
                        </a:spcAft>
                      </a:pPr>
                      <a:r>
                        <a:rPr lang="en-US" sz="1200" dirty="0" smtClean="0">
                          <a:effectLst/>
                        </a:rPr>
                        <a:t>(same </a:t>
                      </a:r>
                      <a:r>
                        <a:rPr lang="en-US" sz="1200" dirty="0">
                          <a:effectLst/>
                        </a:rPr>
                        <a:t>size as other bands)</a:t>
                      </a:r>
                      <a:endParaRPr lang="en-US" sz="1050" dirty="0">
                        <a:effectLst/>
                        <a:latin typeface="Calibri"/>
                        <a:ea typeface="Calibri"/>
                        <a:cs typeface="Times New Roman"/>
                      </a:endParaRPr>
                    </a:p>
                  </a:txBody>
                  <a:tcPr marL="50251" marR="50251" marT="0" marB="0"/>
                </a:tc>
                <a:tc>
                  <a:txBody>
                    <a:bodyPr/>
                    <a:lstStyle/>
                    <a:p>
                      <a:pPr marL="0" marR="0">
                        <a:lnSpc>
                          <a:spcPct val="115000"/>
                        </a:lnSpc>
                        <a:spcBef>
                          <a:spcPts val="0"/>
                        </a:spcBef>
                        <a:spcAft>
                          <a:spcPts val="600"/>
                        </a:spcAft>
                      </a:pPr>
                      <a:r>
                        <a:rPr lang="en-US" sz="1200" dirty="0">
                          <a:effectLst/>
                        </a:rPr>
                        <a:t>1 x 1 (with LINE=X 1016)</a:t>
                      </a:r>
                      <a:endParaRPr lang="en-US" sz="1050" dirty="0">
                        <a:effectLst/>
                      </a:endParaRPr>
                    </a:p>
                    <a:p>
                      <a:pPr marL="0" marR="0">
                        <a:lnSpc>
                          <a:spcPct val="115000"/>
                        </a:lnSpc>
                        <a:spcBef>
                          <a:spcPts val="0"/>
                        </a:spcBef>
                        <a:spcAft>
                          <a:spcPts val="600"/>
                        </a:spcAft>
                      </a:pPr>
                      <a:r>
                        <a:rPr lang="en-US" sz="1200" dirty="0">
                          <a:effectLst/>
                        </a:rPr>
                        <a:t>to get </a:t>
                      </a:r>
                      <a:r>
                        <a:rPr lang="en-US" sz="1200" u="sng" dirty="0">
                          <a:effectLst/>
                        </a:rPr>
                        <a:t>center half</a:t>
                      </a:r>
                      <a:r>
                        <a:rPr lang="en-US" sz="1200" dirty="0">
                          <a:effectLst/>
                        </a:rPr>
                        <a:t> of granule</a:t>
                      </a:r>
                      <a:endParaRPr lang="en-US" sz="1050" dirty="0">
                        <a:effectLst/>
                      </a:endParaRPr>
                    </a:p>
                    <a:p>
                      <a:pPr marL="0" marR="0">
                        <a:lnSpc>
                          <a:spcPct val="115000"/>
                        </a:lnSpc>
                        <a:spcBef>
                          <a:spcPts val="0"/>
                        </a:spcBef>
                        <a:spcAft>
                          <a:spcPts val="600"/>
                        </a:spcAft>
                      </a:pPr>
                      <a:r>
                        <a:rPr lang="en-US" sz="1200" dirty="0">
                          <a:effectLst/>
                        </a:rPr>
                        <a:t>1 x 1 (with LINE=X 1232)</a:t>
                      </a:r>
                      <a:endParaRPr lang="en-US" sz="1050" dirty="0">
                        <a:effectLst/>
                      </a:endParaRPr>
                    </a:p>
                    <a:p>
                      <a:pPr marL="0" marR="0">
                        <a:lnSpc>
                          <a:spcPct val="115000"/>
                        </a:lnSpc>
                        <a:spcBef>
                          <a:spcPts val="0"/>
                        </a:spcBef>
                        <a:spcAft>
                          <a:spcPts val="600"/>
                        </a:spcAft>
                      </a:pPr>
                      <a:r>
                        <a:rPr lang="en-US" sz="1200" dirty="0">
                          <a:effectLst/>
                        </a:rPr>
                        <a:t>to get center portion of granule same size as other bands</a:t>
                      </a:r>
                      <a:endParaRPr lang="en-US" sz="1050" dirty="0">
                        <a:effectLst/>
                        <a:latin typeface="Calibri"/>
                        <a:ea typeface="Calibri"/>
                        <a:cs typeface="Times New Roman"/>
                      </a:endParaRPr>
                    </a:p>
                  </a:txBody>
                  <a:tcPr marL="50251" marR="50251" marT="0" marB="0"/>
                </a:tc>
              </a:tr>
              <a:tr h="378214">
                <a:tc>
                  <a:txBody>
                    <a:bodyPr/>
                    <a:lstStyle/>
                    <a:p>
                      <a:pPr marL="0" marR="0">
                        <a:lnSpc>
                          <a:spcPct val="115000"/>
                        </a:lnSpc>
                        <a:spcBef>
                          <a:spcPts val="0"/>
                        </a:spcBef>
                        <a:spcAft>
                          <a:spcPts val="600"/>
                        </a:spcAft>
                      </a:pPr>
                      <a:r>
                        <a:rPr lang="en-US" sz="1200" dirty="0">
                          <a:effectLst/>
                        </a:rPr>
                        <a:t>NCC (from DNB)</a:t>
                      </a:r>
                      <a:endParaRPr lang="en-US" sz="1050" dirty="0">
                        <a:effectLst/>
                        <a:latin typeface="Calibri"/>
                        <a:ea typeface="Calibri"/>
                        <a:cs typeface="Times New Roman"/>
                      </a:endParaRPr>
                    </a:p>
                  </a:txBody>
                  <a:tcPr marL="50251" marR="50251" marT="0" marB="0"/>
                </a:tc>
                <a:tc>
                  <a:txBody>
                    <a:bodyPr/>
                    <a:lstStyle/>
                    <a:p>
                      <a:pPr marL="0" marR="0">
                        <a:lnSpc>
                          <a:spcPct val="115000"/>
                        </a:lnSpc>
                        <a:spcBef>
                          <a:spcPts val="0"/>
                        </a:spcBef>
                        <a:spcAft>
                          <a:spcPts val="600"/>
                        </a:spcAft>
                      </a:pPr>
                      <a:r>
                        <a:rPr lang="en-US" sz="1200" b="1" dirty="0">
                          <a:effectLst/>
                        </a:rPr>
                        <a:t>768 x 3200**</a:t>
                      </a:r>
                      <a:endParaRPr lang="en-US" sz="1050" b="1" dirty="0">
                        <a:effectLst/>
                        <a:latin typeface="Calibri"/>
                        <a:ea typeface="Calibri"/>
                        <a:cs typeface="Times New Roman"/>
                      </a:endParaRPr>
                    </a:p>
                  </a:txBody>
                  <a:tcPr marL="50251" marR="50251" marT="0" marB="0"/>
                </a:tc>
                <a:tc>
                  <a:txBody>
                    <a:bodyPr/>
                    <a:lstStyle/>
                    <a:p>
                      <a:pPr marL="0" marR="0">
                        <a:lnSpc>
                          <a:spcPct val="115000"/>
                        </a:lnSpc>
                        <a:spcBef>
                          <a:spcPts val="0"/>
                        </a:spcBef>
                        <a:spcAft>
                          <a:spcPts val="600"/>
                        </a:spcAft>
                      </a:pPr>
                      <a:r>
                        <a:rPr lang="en-US" sz="1200" dirty="0">
                          <a:effectLst/>
                        </a:rPr>
                        <a:t>[Same treatment as M-bands]</a:t>
                      </a:r>
                      <a:endParaRPr lang="en-US" sz="1050" dirty="0">
                        <a:effectLst/>
                        <a:latin typeface="Calibri"/>
                        <a:ea typeface="Calibri"/>
                        <a:cs typeface="Times New Roman"/>
                      </a:endParaRPr>
                    </a:p>
                  </a:txBody>
                  <a:tcPr marL="50251" marR="50251" marT="0" marB="0"/>
                </a:tc>
              </a:tr>
            </a:tbl>
          </a:graphicData>
        </a:graphic>
      </p:graphicFrame>
      <p:sp>
        <p:nvSpPr>
          <p:cNvPr id="3" name="Rectangle 1"/>
          <p:cNvSpPr>
            <a:spLocks noChangeArrowheads="1"/>
          </p:cNvSpPr>
          <p:nvPr/>
        </p:nvSpPr>
        <p:spPr bwMode="auto">
          <a:xfrm>
            <a:off x="2035189" y="5715000"/>
            <a:ext cx="568322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Each granule, ~86 seconds long, or ~556 km along track</a:t>
            </a: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*Based on an altitude of 833 km</a:t>
            </a: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**48 scans x 16 detectors/scan = 768 lines</a:t>
            </a: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***Based on a McIDAS window as large as most single monitors will display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2438400" y="196334"/>
            <a:ext cx="4876800" cy="461665"/>
          </a:xfrm>
          <a:prstGeom prst="rect">
            <a:avLst/>
          </a:prstGeom>
          <a:noFill/>
        </p:spPr>
        <p:txBody>
          <a:bodyPr wrap="square" rtlCol="0">
            <a:spAutoFit/>
          </a:bodyPr>
          <a:lstStyle/>
          <a:p>
            <a:pPr lvl="0" algn="ctr"/>
            <a:r>
              <a:rPr lang="en-US" altLang="en-US" sz="2400" b="1" dirty="0">
                <a:latin typeface="Calibri" pitchFamily="34" charset="0"/>
                <a:ea typeface="Calibri" pitchFamily="34" charset="0"/>
                <a:cs typeface="Times New Roman" pitchFamily="18" charset="0"/>
              </a:rPr>
              <a:t>VIIRS single granule </a:t>
            </a:r>
            <a:r>
              <a:rPr lang="en-US" altLang="en-US" sz="2400" b="1" dirty="0" smtClean="0">
                <a:latin typeface="Calibri" pitchFamily="34" charset="0"/>
                <a:ea typeface="Calibri" pitchFamily="34" charset="0"/>
                <a:cs typeface="Times New Roman" pitchFamily="18" charset="0"/>
              </a:rPr>
              <a:t>information</a:t>
            </a:r>
            <a:endParaRPr lang="en-US" altLang="en-US" sz="800" dirty="0">
              <a:latin typeface="Arial" pitchFamily="34" charset="0"/>
              <a:cs typeface="Arial" pitchFamily="34" charset="0"/>
            </a:endParaRPr>
          </a:p>
        </p:txBody>
      </p:sp>
    </p:spTree>
    <p:extLst>
      <p:ext uri="{BB962C8B-B14F-4D97-AF65-F5344CB8AC3E}">
        <p14:creationId xmlns:p14="http://schemas.microsoft.com/office/powerpoint/2010/main" val="3435943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2800" b="1" dirty="0" smtClean="0"/>
              <a:t>VIIRS granule display in McIDAS-X (band M5 example)</a:t>
            </a:r>
            <a:endParaRPr lang="en-US" sz="2800" b="1" dirty="0"/>
          </a:p>
        </p:txBody>
      </p:sp>
      <p:pic>
        <p:nvPicPr>
          <p:cNvPr id="1026" name="Picture 2" descr="C:\home\hillger\mcidas\data\NPP-VIIRS_M05_20120813_131205_011_full-granule.GIF"/>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914400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20531" y="3957639"/>
            <a:ext cx="4613669" cy="22145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6400" y="3200400"/>
            <a:ext cx="5791199" cy="584775"/>
          </a:xfrm>
          <a:prstGeom prst="rect">
            <a:avLst/>
          </a:prstGeom>
          <a:noFill/>
        </p:spPr>
        <p:txBody>
          <a:bodyPr wrap="square" rtlCol="0">
            <a:spAutoFit/>
          </a:bodyPr>
          <a:lstStyle/>
          <a:p>
            <a:pPr algn="ctr"/>
            <a:r>
              <a:rPr lang="en-US" sz="1600" b="1" dirty="0" smtClean="0"/>
              <a:t>Full 90-second granule (768 x 3200)</a:t>
            </a:r>
          </a:p>
          <a:p>
            <a:pPr algn="ctr"/>
            <a:r>
              <a:rPr lang="en-US" sz="1600" b="1" dirty="0" smtClean="0"/>
              <a:t>(Bow-tie </a:t>
            </a:r>
            <a:r>
              <a:rPr lang="en-US" sz="1600" b="1" dirty="0"/>
              <a:t>deletions </a:t>
            </a:r>
            <a:r>
              <a:rPr lang="en-US" sz="1600" b="1" dirty="0" smtClean="0"/>
              <a:t>at </a:t>
            </a:r>
            <a:r>
              <a:rPr lang="en-US" sz="1600" b="1" dirty="0"/>
              <a:t>each end of </a:t>
            </a:r>
            <a:r>
              <a:rPr lang="en-US" sz="1600" b="1" dirty="0" smtClean="0"/>
              <a:t>SDR granule are filled)</a:t>
            </a:r>
            <a:endParaRPr lang="en-US" sz="1600" b="1" dirty="0"/>
          </a:p>
        </p:txBody>
      </p:sp>
      <p:sp>
        <p:nvSpPr>
          <p:cNvPr id="7" name="TextBox 6"/>
          <p:cNvSpPr txBox="1"/>
          <p:nvPr/>
        </p:nvSpPr>
        <p:spPr>
          <a:xfrm>
            <a:off x="1524000" y="6172200"/>
            <a:ext cx="6095999" cy="584775"/>
          </a:xfrm>
          <a:prstGeom prst="rect">
            <a:avLst/>
          </a:prstGeom>
          <a:noFill/>
        </p:spPr>
        <p:txBody>
          <a:bodyPr wrap="square" rtlCol="0">
            <a:spAutoFit/>
          </a:bodyPr>
          <a:lstStyle/>
          <a:p>
            <a:pPr algn="ctr"/>
            <a:r>
              <a:rPr lang="en-US" sz="1600" b="1" dirty="0" smtClean="0"/>
              <a:t>Center half of granule (768 x 1600)</a:t>
            </a:r>
          </a:p>
          <a:p>
            <a:pPr algn="ctr"/>
            <a:r>
              <a:rPr lang="en-US" sz="1600" b="1" dirty="0" smtClean="0"/>
              <a:t>(Avoids filled-in bow-tie deletion areas at each end of SDR granule)</a:t>
            </a:r>
            <a:endParaRPr lang="en-US" sz="1600" b="1" dirty="0"/>
          </a:p>
        </p:txBody>
      </p:sp>
    </p:spTree>
    <p:extLst>
      <p:ext uri="{BB962C8B-B14F-4D97-AF65-F5344CB8AC3E}">
        <p14:creationId xmlns:p14="http://schemas.microsoft.com/office/powerpoint/2010/main" val="2044332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1473</Words>
  <Application>Microsoft Office PowerPoint</Application>
  <PresentationFormat>On-screen Show (4:3)</PresentationFormat>
  <Paragraphs>352</Paragraphs>
  <Slides>28</Slides>
  <Notes>1</Notes>
  <HiddenSlides>0</HiddenSlides>
  <MMClips>0</MMClips>
  <ScaleCrop>false</ScaleCrop>
  <HeadingPairs>
    <vt:vector size="4" baseType="variant">
      <vt:variant>
        <vt:lpstr>Theme</vt:lpstr>
      </vt:variant>
      <vt:variant>
        <vt:i4>5</vt:i4>
      </vt:variant>
      <vt:variant>
        <vt:lpstr>Slide Titles</vt:lpstr>
      </vt:variant>
      <vt:variant>
        <vt:i4>28</vt:i4>
      </vt:variant>
    </vt:vector>
  </HeadingPairs>
  <TitlesOfParts>
    <vt:vector size="33" baseType="lpstr">
      <vt:lpstr>Office Theme</vt:lpstr>
      <vt:lpstr>2_Office Theme</vt:lpstr>
      <vt:lpstr>1_Office Theme</vt:lpstr>
      <vt:lpstr>3_Office Theme</vt:lpstr>
      <vt:lpstr>4_Office Theme</vt:lpstr>
      <vt:lpstr>The Challenge of VIIRS Imagery in McIDAS-X: How McIDAS Experience Helps</vt:lpstr>
      <vt:lpstr>VIIRS Bands and Bandwidths</vt:lpstr>
      <vt:lpstr>NPP/JPSS data sources</vt:lpstr>
      <vt:lpstr>Suomi NPP Imagery and Visualization Team web page http://rammb.cira.colostate.edu/projects/npp/</vt:lpstr>
      <vt:lpstr>Suomi NPP VIIRS Online http://rammb.cira.colostate.edu/ramsdis/online/npp_viirs.asp</vt:lpstr>
      <vt:lpstr>JPSS/Suomi NPP VIIRS Imagery Blog</vt:lpstr>
      <vt:lpstr>Beginner’s Guide to VIIRS Imagery Data</vt:lpstr>
      <vt:lpstr>PowerPoint Presentation</vt:lpstr>
      <vt:lpstr>VIIRS granule display in McIDAS-X (band M5 example)</vt:lpstr>
      <vt:lpstr>Full 90-second granule remapped to Mollweide projection (in McIDAS-X)</vt:lpstr>
      <vt:lpstr>16 M-band detectors per scan (red pixels are bowtie deletion pixels, first one then two lines.) Should be a repeating pattern every 16 lines.</vt:lpstr>
      <vt:lpstr>PowerPoint Presentation</vt:lpstr>
      <vt:lpstr>PowerPoint Presentation</vt:lpstr>
      <vt:lpstr>PowerPoint Presentation</vt:lpstr>
      <vt:lpstr>PowerPoint Presentation</vt:lpstr>
      <vt:lpstr>PowerPoint Presentation</vt:lpstr>
      <vt:lpstr>VIIRS scientific units (unlike GOES radiances in RAW counts)</vt:lpstr>
      <vt:lpstr>PowerPoint Presentation</vt:lpstr>
      <vt:lpstr>PowerPoint Presentation</vt:lpstr>
      <vt:lpstr>PowerPoint Presentation</vt:lpstr>
      <vt:lpstr>PowerPoint Presentation</vt:lpstr>
      <vt:lpstr>PowerPoint Presentation</vt:lpstr>
      <vt:lpstr>Sensor Data Record (SDR) to Environmental Data Record (EDR)</vt:lpstr>
      <vt:lpstr>At the Day/Night Terminator</vt:lpstr>
      <vt:lpstr>During a New Moon</vt:lpstr>
      <vt:lpstr>NCC Over a Full Lunar Cycle</vt:lpstr>
      <vt:lpstr>Summary</vt:lpstr>
      <vt:lpstr>BAMS article from the Imagery Team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Challenge of VIIRS Imagery in McIDAS-X: How McIDAS Experience Helps</dc:title>
  <dc:creator>Don Hillger</dc:creator>
  <cp:lastModifiedBy>Don Hillger</cp:lastModifiedBy>
  <cp:revision>32</cp:revision>
  <dcterms:created xsi:type="dcterms:W3CDTF">2013-09-03T18:42:24Z</dcterms:created>
  <dcterms:modified xsi:type="dcterms:W3CDTF">2013-09-06T22:01:30Z</dcterms:modified>
</cp:coreProperties>
</file>