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44"/>
  </p:notesMasterIdLst>
  <p:handoutMasterIdLst>
    <p:handoutMasterId r:id="rId45"/>
  </p:handoutMasterIdLst>
  <p:sldIdLst>
    <p:sldId id="480" r:id="rId2"/>
    <p:sldId id="407" r:id="rId3"/>
    <p:sldId id="494" r:id="rId4"/>
    <p:sldId id="495" r:id="rId5"/>
    <p:sldId id="505" r:id="rId6"/>
    <p:sldId id="521" r:id="rId7"/>
    <p:sldId id="439" r:id="rId8"/>
    <p:sldId id="446" r:id="rId9"/>
    <p:sldId id="441" r:id="rId10"/>
    <p:sldId id="442" r:id="rId11"/>
    <p:sldId id="443" r:id="rId12"/>
    <p:sldId id="448" r:id="rId13"/>
    <p:sldId id="522" r:id="rId14"/>
    <p:sldId id="525" r:id="rId15"/>
    <p:sldId id="526" r:id="rId16"/>
    <p:sldId id="527" r:id="rId17"/>
    <p:sldId id="528" r:id="rId18"/>
    <p:sldId id="506" r:id="rId19"/>
    <p:sldId id="507" r:id="rId20"/>
    <p:sldId id="508" r:id="rId21"/>
    <p:sldId id="510" r:id="rId22"/>
    <p:sldId id="511" r:id="rId23"/>
    <p:sldId id="512" r:id="rId24"/>
    <p:sldId id="438" r:id="rId25"/>
    <p:sldId id="546" r:id="rId26"/>
    <p:sldId id="499" r:id="rId27"/>
    <p:sldId id="500" r:id="rId28"/>
    <p:sldId id="501" r:id="rId29"/>
    <p:sldId id="503" r:id="rId30"/>
    <p:sldId id="504" r:id="rId31"/>
    <p:sldId id="514" r:id="rId32"/>
    <p:sldId id="548" r:id="rId33"/>
    <p:sldId id="539" r:id="rId34"/>
    <p:sldId id="515" r:id="rId35"/>
    <p:sldId id="541" r:id="rId36"/>
    <p:sldId id="542" r:id="rId37"/>
    <p:sldId id="543" r:id="rId38"/>
    <p:sldId id="563" r:id="rId39"/>
    <p:sldId id="544" r:id="rId40"/>
    <p:sldId id="562" r:id="rId41"/>
    <p:sldId id="549" r:id="rId42"/>
    <p:sldId id="53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EEECE1"/>
    <a:srgbClr val="CCFF99"/>
    <a:srgbClr val="433AF0"/>
    <a:srgbClr val="181818"/>
    <a:srgbClr val="D0D8E8"/>
    <a:srgbClr val="E2E2E2"/>
    <a:srgbClr val="2168A0"/>
    <a:srgbClr val="216DA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7" autoAdjust="0"/>
    <p:restoredTop sz="90863" autoAdjust="0"/>
  </p:normalViewPr>
  <p:slideViewPr>
    <p:cSldViewPr>
      <p:cViewPr>
        <p:scale>
          <a:sx n="70" d="100"/>
          <a:sy n="70" d="100"/>
        </p:scale>
        <p:origin x="-1284" y="-10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80" d="100"/>
          <a:sy n="80" d="100"/>
        </p:scale>
        <p:origin x="-202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83BC30-1F69-4946-BBAC-4AA479495E61}" type="datetimeFigureOut">
              <a:rPr lang="en-US" smtClean="0"/>
              <a:pPr/>
              <a:t>9/9/2013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B6E2A-B48F-4EDA-B4DB-54954093E731}" type="slidenum">
              <a:rPr lang="en-US" smtClean="0"/>
              <a:pPr/>
              <a:t>‹#›</a:t>
            </a:fld>
            <a:endParaRPr lang="en-US" dirty="0"/>
          </a:p>
        </p:txBody>
      </p:sp>
    </p:spTree>
    <p:extLst>
      <p:ext uri="{BB962C8B-B14F-4D97-AF65-F5344CB8AC3E}">
        <p14:creationId xmlns:p14="http://schemas.microsoft.com/office/powerpoint/2010/main" val="2074761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46CF8-0CF1-420D-AA2F-5587892411BB}" type="datetimeFigureOut">
              <a:rPr lang="en-US" smtClean="0"/>
              <a:pPr/>
              <a:t>9/9/2013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388DBB-B7EC-4EA0-8A0F-916237568FD6}" type="slidenum">
              <a:rPr lang="en-US" smtClean="0"/>
              <a:pPr/>
              <a:t>‹#›</a:t>
            </a:fld>
            <a:endParaRPr lang="en-US" dirty="0"/>
          </a:p>
        </p:txBody>
      </p:sp>
    </p:spTree>
    <p:extLst>
      <p:ext uri="{BB962C8B-B14F-4D97-AF65-F5344CB8AC3E}">
        <p14:creationId xmlns:p14="http://schemas.microsoft.com/office/powerpoint/2010/main" val="1987271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goes.noaa.gov/"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ospo.noaa.gov/Products/imagery/m/index.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Collaborative effort here.</a:t>
            </a:r>
          </a:p>
          <a:p>
            <a:r>
              <a:rPr lang="en-US" dirty="0" smtClean="0"/>
              <a:t>All individuals reviewed entire slide deck.</a:t>
            </a:r>
          </a:p>
          <a:p>
            <a:r>
              <a:rPr lang="en-US" dirty="0" smtClean="0"/>
              <a:t>All individuals provided thoughtful</a:t>
            </a:r>
            <a:r>
              <a:rPr lang="en-US" baseline="0" dirty="0" smtClean="0"/>
              <a:t> and thorough feedback.  </a:t>
            </a:r>
          </a:p>
          <a:p>
            <a:r>
              <a:rPr lang="en-US" baseline="0" dirty="0" smtClean="0"/>
              <a:t>Will cover Satellite status in 10 minutes.</a:t>
            </a:r>
          </a:p>
          <a:p>
            <a:r>
              <a:rPr lang="en-US" baseline="0" dirty="0" smtClean="0"/>
              <a:t>Will cover </a:t>
            </a:r>
            <a:r>
              <a:rPr lang="en-US" baseline="0" dirty="0" err="1" smtClean="0"/>
              <a:t>McIDAS</a:t>
            </a:r>
            <a:r>
              <a:rPr lang="en-US" baseline="0" dirty="0" smtClean="0"/>
              <a:t> Use in ESPC in remaining 20 minutes.</a:t>
            </a:r>
          </a:p>
          <a:p>
            <a:r>
              <a:rPr lang="en-US" baseline="0" dirty="0" smtClean="0"/>
              <a:t>Format is a bit unconventional with many questions being posed, which will understandably be addressed outside of this talk during discussions, feedback sessions, or offline.  </a:t>
            </a:r>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LRPT:  Low Rate</a:t>
            </a:r>
            <a:r>
              <a:rPr lang="en-US" baseline="0" dirty="0" smtClean="0"/>
              <a:t> Picture Transmission</a:t>
            </a:r>
          </a:p>
          <a:p>
            <a:r>
              <a:rPr lang="en-US" baseline="0" dirty="0" smtClean="0"/>
              <a:t>HIRS:  High-resolution Infrared Radiation Sounder</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LRPT:  Low Rate</a:t>
            </a:r>
            <a:r>
              <a:rPr lang="en-US" baseline="0" dirty="0" smtClean="0"/>
              <a:t> Picture Transmission</a:t>
            </a:r>
          </a:p>
          <a:p>
            <a:r>
              <a:rPr lang="en-US" baseline="0" dirty="0" smtClean="0"/>
              <a:t>HIRS:  High-resolution Infrared Radiation Sounder</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instruments remain in nominal operations mode with full science data production (VIIRS, </a:t>
            </a:r>
            <a:r>
              <a:rPr lang="en-US" sz="1200" dirty="0" err="1" smtClean="0"/>
              <a:t>CrIS</a:t>
            </a:r>
            <a:r>
              <a:rPr lang="en-US" sz="1200" dirty="0" smtClean="0"/>
              <a:t>, ATMS, OMPS, CERES)</a:t>
            </a:r>
          </a:p>
          <a:p>
            <a:r>
              <a:rPr lang="en-US" sz="1200" dirty="0" smtClean="0"/>
              <a:t>OSD is providing 8 x 5 (and best effort) monitoring &amp; notifications</a:t>
            </a:r>
          </a:p>
        </p:txBody>
      </p:sp>
      <p:sp>
        <p:nvSpPr>
          <p:cNvPr id="4" name="Slide Number Placeholder 3"/>
          <p:cNvSpPr>
            <a:spLocks noGrp="1"/>
          </p:cNvSpPr>
          <p:nvPr>
            <p:ph type="sldNum" sz="quarter" idx="10"/>
          </p:nvPr>
        </p:nvSpPr>
        <p:spPr/>
        <p:txBody>
          <a:bodyPr/>
          <a:lstStyle/>
          <a:p>
            <a:fld id="{1F388DBB-B7EC-4EA0-8A0F-916237568FD6}"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a:spcBef>
                <a:spcPct val="0"/>
              </a:spcBef>
            </a:pPr>
            <a:r>
              <a:rPr lang="en-US" sz="900" dirty="0" smtClean="0">
                <a:solidFill>
                  <a:srgbClr val="000000"/>
                </a:solidFill>
                <a:latin typeface="Arial" pitchFamily="34" charset="0"/>
                <a:ea typeface="ＭＳ Ｐゴシック"/>
                <a:cs typeface="ＭＳ Ｐゴシック"/>
              </a:rPr>
              <a:t>NOAA responsibility for the JPSS satellites and ground systems operations after the launch, early orbit and activation phase, nominally 90 days after each launch.</a:t>
            </a:r>
          </a:p>
          <a:p>
            <a:pPr>
              <a:spcBef>
                <a:spcPct val="0"/>
              </a:spcBef>
            </a:pPr>
            <a:endParaRPr lang="en-US" sz="900" dirty="0" smtClean="0">
              <a:solidFill>
                <a:srgbClr val="000000"/>
              </a:solidFill>
              <a:latin typeface="Arial" pitchFamily="34" charset="0"/>
              <a:ea typeface="ＭＳ Ｐゴシック"/>
              <a:cs typeface="ＭＳ Ｐゴシック"/>
            </a:endParaRPr>
          </a:p>
          <a:p>
            <a:pPr>
              <a:spcBef>
                <a:spcPct val="0"/>
              </a:spcBef>
            </a:pPr>
            <a:r>
              <a:rPr lang="en-US" sz="900" dirty="0" smtClean="0">
                <a:solidFill>
                  <a:srgbClr val="000000"/>
                </a:solidFill>
                <a:latin typeface="Arial" pitchFamily="34" charset="0"/>
                <a:ea typeface="ＭＳ Ｐゴシック"/>
                <a:cs typeface="ＭＳ Ｐゴシック"/>
              </a:rPr>
              <a:t>What this means for OSPO:</a:t>
            </a:r>
          </a:p>
          <a:p>
            <a:pPr lvl="1">
              <a:spcBef>
                <a:spcPct val="0"/>
              </a:spcBef>
            </a:pPr>
            <a:r>
              <a:rPr lang="en-US" sz="900" dirty="0" smtClean="0">
                <a:solidFill>
                  <a:srgbClr val="000000"/>
                </a:solidFill>
                <a:latin typeface="Arial" pitchFamily="34" charset="0"/>
                <a:ea typeface="ＭＳ Ｐゴシック"/>
              </a:rPr>
              <a:t>Includes Operations at NOAA/NSOF by OSPO of JPSS and NPP satellites </a:t>
            </a:r>
          </a:p>
          <a:p>
            <a:pPr lvl="1">
              <a:spcBef>
                <a:spcPct val="0"/>
              </a:spcBef>
            </a:pPr>
            <a:r>
              <a:rPr lang="en-US" sz="900" dirty="0" smtClean="0">
                <a:solidFill>
                  <a:srgbClr val="000000"/>
                </a:solidFill>
                <a:latin typeface="Arial" pitchFamily="34" charset="0"/>
                <a:ea typeface="ＭＳ Ｐゴシック"/>
              </a:rPr>
              <a:t>Continue operations of DMSP</a:t>
            </a:r>
          </a:p>
          <a:p>
            <a:pPr lvl="1">
              <a:spcBef>
                <a:spcPct val="0"/>
              </a:spcBef>
            </a:pPr>
            <a:r>
              <a:rPr lang="en-US" sz="900" dirty="0" smtClean="0">
                <a:solidFill>
                  <a:srgbClr val="000000"/>
                </a:solidFill>
                <a:latin typeface="Arial" pitchFamily="34" charset="0"/>
                <a:ea typeface="ＭＳ Ｐゴシック"/>
              </a:rPr>
              <a:t>Capacity and flexibility to operate future DOD polar-orbiting satellites in morning orbit(s) on a cost reimbursement basis</a:t>
            </a:r>
          </a:p>
          <a:p>
            <a:pPr lvl="1">
              <a:spcBef>
                <a:spcPct val="0"/>
              </a:spcBef>
            </a:pPr>
            <a:r>
              <a:rPr lang="en-US" sz="900" dirty="0" smtClean="0">
                <a:solidFill>
                  <a:srgbClr val="000000"/>
                </a:solidFill>
                <a:latin typeface="Arial" pitchFamily="34" charset="0"/>
                <a:ea typeface="ＭＳ Ｐゴシック"/>
              </a:rPr>
              <a:t>Includes all hardware and software to process and disseminate NPP and JPSS data and products to NOAA and DOD Centrals, to NOAA’s Archives and to NASA’s SDS (for NPP)</a:t>
            </a:r>
          </a:p>
          <a:p>
            <a:r>
              <a:rPr lang="en-US" sz="900" dirty="0" smtClean="0">
                <a:latin typeface="Arial" pitchFamily="34" charset="0"/>
                <a:ea typeface="ＭＳ Ｐゴシック"/>
                <a:cs typeface="ＭＳ Ｐゴシック"/>
              </a:rPr>
              <a:t>NOAA will assume sustainment of the JPSS ground system one year after the launch of JPSS-1.</a:t>
            </a:r>
          </a:p>
        </p:txBody>
      </p:sp>
      <p:sp>
        <p:nvSpPr>
          <p:cNvPr id="104452" name="Slide Number Placeholder 3"/>
          <p:cNvSpPr>
            <a:spLocks noGrp="1"/>
          </p:cNvSpPr>
          <p:nvPr>
            <p:ph type="sldNum" sz="quarter" idx="5"/>
          </p:nvPr>
        </p:nvSpPr>
        <p:spPr>
          <a:noFill/>
        </p:spPr>
        <p:txBody>
          <a:bodyPr/>
          <a:lstStyle/>
          <a:p>
            <a:pPr defTabSz="906474"/>
            <a:fld id="{645D4A00-3418-426B-BF57-19AC0545F404}" type="slidenum">
              <a:rPr lang="en-US" smtClean="0">
                <a:latin typeface="Arial" pitchFamily="34" charset="0"/>
                <a:ea typeface="ＭＳ Ｐゴシック"/>
                <a:cs typeface="ＭＳ Ｐゴシック"/>
              </a:rPr>
              <a:pPr defTabSz="906474"/>
              <a:t>17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dirty="0" smtClean="0"/>
              <a:t>Note photo</a:t>
            </a:r>
            <a:r>
              <a:rPr lang="en-US" baseline="0" dirty="0" smtClean="0"/>
              <a:t> of customer antennas from one of the local companies – SSEC at U. of </a:t>
            </a:r>
            <a:r>
              <a:rPr lang="en-US" baseline="0" dirty="0" err="1" smtClean="0"/>
              <a:t>Wisconson</a:t>
            </a:r>
            <a:r>
              <a:rPr lang="en-US" baseline="0" dirty="0" smtClean="0"/>
              <a:t>-Madison.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a:t>
            </a:r>
            <a:r>
              <a:rPr lang="en-US" b="1" i="1" dirty="0" smtClean="0"/>
              <a:t>NOAAPORT</a:t>
            </a:r>
            <a:r>
              <a:rPr lang="en-US" dirty="0" smtClean="0"/>
              <a:t> broadcast system provides a one-way broadcast communication of NOAA environmental data and information in near-real time to NOAA and external users. This broadcast service is implemented by a commercial provider of satellite communications utilizing C-band.</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Customer Use of Servers…</a:t>
            </a:r>
          </a:p>
          <a:p>
            <a:pPr eaLnBrk="1" fontAlgn="auto" hangingPunct="1">
              <a:spcBef>
                <a:spcPct val="0"/>
              </a:spcBef>
              <a:spcAft>
                <a:spcPts val="0"/>
              </a:spcAft>
              <a:defRPr/>
            </a:pPr>
            <a:r>
              <a:rPr lang="en-US" dirty="0" smtClean="0"/>
              <a:t>GINI:	NOAAPort/AWIPS, NWS, Unidata</a:t>
            </a:r>
          </a:p>
          <a:p>
            <a:pPr eaLnBrk="1" fontAlgn="auto" hangingPunct="1">
              <a:spcBef>
                <a:spcPct val="0"/>
              </a:spcBef>
              <a:spcAft>
                <a:spcPts val="0"/>
              </a:spcAft>
              <a:defRPr/>
            </a:pPr>
            <a:r>
              <a:rPr lang="en-US" dirty="0" smtClean="0"/>
              <a:t>Satepsdist:	NWS/NCEP, DOD, STAR, SAB, Universities, Private Industry</a:t>
            </a:r>
          </a:p>
          <a:p>
            <a:pPr eaLnBrk="1" fontAlgn="auto" hangingPunct="1">
              <a:spcBef>
                <a:spcPct val="0"/>
              </a:spcBef>
              <a:spcAft>
                <a:spcPts val="0"/>
              </a:spcAft>
              <a:defRPr/>
            </a:pPr>
            <a:r>
              <a:rPr lang="en-US" dirty="0" smtClean="0"/>
              <a:t>DDS:	NWS/NCEP/EMC,  ECMWF, UKMET, STAR, DOD</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C70EF2-7AF1-4CC6-BC41-1D5B5D097DCC}"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a:noFill/>
          <a:ln/>
        </p:spPr>
        <p:txBody>
          <a:bodyPr/>
          <a:lstStyle/>
          <a:p>
            <a:endParaRPr lang="en-US" dirty="0" smtClean="0"/>
          </a:p>
        </p:txBody>
      </p:sp>
      <p:sp>
        <p:nvSpPr>
          <p:cNvPr id="143364" name="Slide Number Placeholder 3"/>
          <p:cNvSpPr>
            <a:spLocks noGrp="1"/>
          </p:cNvSpPr>
          <p:nvPr>
            <p:ph type="sldNum" sz="quarter" idx="5"/>
          </p:nvPr>
        </p:nvSpPr>
        <p:spPr>
          <a:noFill/>
        </p:spPr>
        <p:txBody>
          <a:bodyPr/>
          <a:lstStyle/>
          <a:p>
            <a:pPr defTabSz="912715"/>
            <a:fld id="{662E2155-AAFF-4D32-80CE-C44E8AF215AB}" type="slidenum">
              <a:rPr lang="en-US" smtClean="0">
                <a:cs typeface="Arial" pitchFamily="34" charset="0"/>
              </a:rPr>
              <a:pPr defTabSz="912715"/>
              <a:t>19</a:t>
            </a:fld>
            <a:endParaRPr lang="en-US" dirty="0"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these data are not well known by AWIPS community because they are buried in layered drop-down menus.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Sounder “images” </a:t>
            </a:r>
            <a:r>
              <a:rPr lang="en-US" dirty="0" err="1" smtClean="0"/>
              <a:t>EConus</a:t>
            </a:r>
            <a:r>
              <a:rPr lang="en-US" dirty="0" smtClean="0"/>
              <a:t>, </a:t>
            </a:r>
            <a:r>
              <a:rPr lang="en-US" dirty="0" err="1" smtClean="0"/>
              <a:t>ECarib</a:t>
            </a:r>
            <a:r>
              <a:rPr lang="en-US" dirty="0" smtClean="0"/>
              <a:t>, </a:t>
            </a:r>
            <a:r>
              <a:rPr lang="en-US" dirty="0" err="1" smtClean="0"/>
              <a:t>Natlantic</a:t>
            </a:r>
            <a:r>
              <a:rPr lang="en-US" dirty="0" smtClean="0"/>
              <a:t>, </a:t>
            </a:r>
            <a:r>
              <a:rPr lang="en-US" dirty="0" err="1" smtClean="0"/>
              <a:t>WConus</a:t>
            </a:r>
            <a:r>
              <a:rPr lang="en-US" dirty="0" smtClean="0"/>
              <a:t>, Hawaii, </a:t>
            </a:r>
            <a:r>
              <a:rPr lang="en-US" dirty="0" err="1" smtClean="0"/>
              <a:t>Npacific</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20</a:t>
            </a:fld>
            <a:endParaRPr lang="en-US" dirty="0"/>
          </a:p>
        </p:txBody>
      </p:sp>
    </p:spTree>
    <p:extLst>
      <p:ext uri="{BB962C8B-B14F-4D97-AF65-F5344CB8AC3E}">
        <p14:creationId xmlns:p14="http://schemas.microsoft.com/office/powerpoint/2010/main" val="58228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new GOES web page and web page for mobil</a:t>
            </a:r>
            <a:r>
              <a:rPr lang="en-US" baseline="0" dirty="0" smtClean="0"/>
              <a:t>e devices: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 - The new GOES page -&gt; </a:t>
            </a:r>
            <a:r>
              <a:rPr lang="en-US" sz="1200" b="0" i="0" kern="1200" dirty="0" smtClean="0">
                <a:solidFill>
                  <a:schemeClr val="tx1"/>
                </a:solidFill>
                <a:latin typeface="+mn-lt"/>
                <a:ea typeface="+mn-ea"/>
                <a:cs typeface="+mn-cs"/>
                <a:hlinkClick r:id="rId3"/>
              </a:rPr>
              <a:t>http://www.goes.noaa.gov/</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 - Animated GIF imagery for mobile devices -&gt; </a:t>
            </a:r>
            <a:r>
              <a:rPr lang="en-US" sz="1200" b="0" i="0" kern="1200" dirty="0" smtClean="0">
                <a:solidFill>
                  <a:schemeClr val="tx1"/>
                </a:solidFill>
                <a:latin typeface="+mn-lt"/>
                <a:ea typeface="+mn-ea"/>
                <a:cs typeface="+mn-cs"/>
                <a:hlinkClick r:id="rId4"/>
              </a:rPr>
              <a:t>http://www.ospo.noaa.gov/Products/imagery/m/index.html</a:t>
            </a:r>
            <a:endParaRPr lang="en-US" sz="1200" b="0" i="0"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p:txBody>
          <a:bodyPr/>
          <a:lstStyle/>
          <a:p>
            <a:endParaRPr lang="en-US"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endParaRPr lang="en-US" dirty="0" smtClean="0"/>
          </a:p>
        </p:txBody>
      </p:sp>
      <p:sp>
        <p:nvSpPr>
          <p:cNvPr id="11268" name="Slide Number Placeholder 3"/>
          <p:cNvSpPr>
            <a:spLocks noGrp="1"/>
          </p:cNvSpPr>
          <p:nvPr>
            <p:ph type="sldNum" sz="quarter" idx="5"/>
          </p:nvPr>
        </p:nvSpPr>
        <p:spPr>
          <a:noFill/>
        </p:spPr>
        <p:txBody>
          <a:bodyPr/>
          <a:lstStyle/>
          <a:p>
            <a:fld id="{398A12B8-1625-4227-9D0B-8D73AAF3727C}" type="slidenum">
              <a:rPr lang="en-US" smtClean="0"/>
              <a:pPr/>
              <a:t>28</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eaLnBrk="1" hangingPunct="1">
              <a:defRPr/>
            </a:pPr>
            <a:endParaRPr lang="en-US" dirty="0" smtClean="0"/>
          </a:p>
        </p:txBody>
      </p:sp>
      <p:sp>
        <p:nvSpPr>
          <p:cNvPr id="13316" name="Slide Number Placeholder 3"/>
          <p:cNvSpPr>
            <a:spLocks noGrp="1"/>
          </p:cNvSpPr>
          <p:nvPr>
            <p:ph type="sldNum" sz="quarter" idx="5"/>
          </p:nvPr>
        </p:nvSpPr>
        <p:spPr>
          <a:noFill/>
        </p:spPr>
        <p:txBody>
          <a:bodyPr/>
          <a:lstStyle/>
          <a:p>
            <a:fld id="{88A8F77E-4E61-4D4A-8DAF-8A14A7E69091}" type="slidenum">
              <a:rPr lang="en-US" smtClean="0"/>
              <a:pPr/>
              <a:t>30</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15-30 full disk images with overlays are needed and this is what is needed from Mc-V!  (Dave </a:t>
            </a:r>
            <a:r>
              <a:rPr lang="en-US" sz="1200" b="0" i="0" u="none" strike="noStrike" kern="1200" dirty="0" err="1" smtClean="0">
                <a:solidFill>
                  <a:schemeClr val="tx1"/>
                </a:solidFill>
                <a:latin typeface="+mn-lt"/>
                <a:ea typeface="+mn-ea"/>
                <a:cs typeface="+mn-cs"/>
              </a:rPr>
              <a:t>Santek</a:t>
            </a:r>
            <a:r>
              <a:rPr lang="en-US" sz="1200" b="0" i="0" u="none" strike="noStrike" kern="1200" dirty="0" smtClean="0">
                <a:solidFill>
                  <a:schemeClr val="tx1"/>
                </a:solidFill>
                <a:latin typeface="+mn-lt"/>
                <a:ea typeface="+mn-ea"/>
                <a:cs typeface="+mn-cs"/>
              </a:rPr>
              <a:t> saw this at the NCWCP in April, 2013).</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31</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arenR"/>
            </a:pPr>
            <a:r>
              <a:rPr lang="en-US" dirty="0" smtClean="0"/>
              <a:t>Currently, ESPC uses SPIDER to process imagery fast enough and load it, because Mc-X </a:t>
            </a:r>
            <a:r>
              <a:rPr lang="en-US" dirty="0" err="1" smtClean="0"/>
              <a:t>Skedular</a:t>
            </a:r>
            <a:r>
              <a:rPr lang="en-US" dirty="0" smtClean="0"/>
              <a:t> command doesn't do this sufficiently.  Ideally, we would have the scheduler provide this functionality now or in whatever McIDAS tool SAB uses in the future.  Without it we are looking at modifying SPIDER to adapt to the GOES-R temporal (1 min) resolution.</a:t>
            </a:r>
          </a:p>
          <a:p>
            <a:pPr marL="228600" indent="-228600">
              <a:buAutoNum type="arabicParenR"/>
            </a:pPr>
            <a:r>
              <a:rPr lang="en-US" dirty="0" smtClean="0"/>
              <a:t>Mc-X currently handles 8 bit color depth. The full resolution of GOES-R color gradients will be 12 VIS &amp; 14 for IR. </a:t>
            </a:r>
            <a:r>
              <a:rPr lang="en-US" sz="1200" b="0" i="0" u="none" strike="noStrike" kern="1200" dirty="0" smtClean="0">
                <a:solidFill>
                  <a:schemeClr val="tx1"/>
                </a:solidFill>
                <a:latin typeface="+mn-lt"/>
                <a:ea typeface="+mn-ea"/>
                <a:cs typeface="+mn-cs"/>
              </a:rPr>
              <a:t>Will the bit depth for Mc-X be increased to handle the increased bit depth of GOES-R?</a:t>
            </a:r>
            <a:r>
              <a:rPr lang="en-US" sz="1200" b="0" i="0" u="none" strike="noStrike" kern="1200" baseline="0" dirty="0" smtClean="0">
                <a:solidFill>
                  <a:schemeClr val="tx1"/>
                </a:solidFill>
                <a:latin typeface="+mn-lt"/>
                <a:ea typeface="+mn-ea"/>
                <a:cs typeface="+mn-cs"/>
              </a:rPr>
              <a:t>  </a:t>
            </a:r>
            <a:r>
              <a:rPr lang="en-US" dirty="0" smtClean="0"/>
              <a:t>24 might be best approach</a:t>
            </a:r>
            <a:r>
              <a:rPr lang="en-US" baseline="0" dirty="0" smtClean="0"/>
              <a:t> to prepare </a:t>
            </a:r>
            <a:r>
              <a:rPr lang="en-US" dirty="0" smtClean="0"/>
              <a:t>for future capability purposes.</a:t>
            </a:r>
          </a:p>
          <a:p>
            <a:pPr marL="228600" indent="-228600">
              <a:buNone/>
            </a:pPr>
            <a:r>
              <a:rPr lang="en-US" dirty="0" smtClean="0"/>
              <a:t>4)</a:t>
            </a:r>
            <a:r>
              <a:rPr lang="en-US" baseline="0" dirty="0" smtClean="0"/>
              <a:t> Automatic synchronization of imagery against </a:t>
            </a:r>
            <a:r>
              <a:rPr lang="en-US" baseline="0" dirty="0" err="1" smtClean="0"/>
              <a:t>obs</a:t>
            </a:r>
            <a:r>
              <a:rPr lang="en-US" baseline="0" dirty="0" smtClean="0"/>
              <a:t> files.  Read image time and correlate against.  Mc-V has this capability we know, but how about Mc-X which is what SAB is stuck with.  Impacts </a:t>
            </a:r>
            <a:r>
              <a:rPr lang="en-US" baseline="0" dirty="0" err="1" smtClean="0"/>
              <a:t>precip</a:t>
            </a:r>
            <a:r>
              <a:rPr lang="en-US" baseline="0" dirty="0" smtClean="0"/>
              <a:t> predominantly, also... ash, smoke, tropical... all desks.</a:t>
            </a:r>
            <a:endParaRPr lang="en-US" dirty="0" smtClean="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I was told that they were planning on making this available via ADDE but in my last correspondence with Dave </a:t>
            </a:r>
            <a:r>
              <a:rPr lang="en-US" sz="1200" b="0" i="0" u="none" strike="noStrike" kern="1200" dirty="0" err="1" smtClean="0">
                <a:solidFill>
                  <a:schemeClr val="tx1"/>
                </a:solidFill>
                <a:latin typeface="+mn-lt"/>
                <a:ea typeface="+mn-ea"/>
                <a:cs typeface="+mn-cs"/>
              </a:rPr>
              <a:t>Santek</a:t>
            </a:r>
            <a:r>
              <a:rPr lang="en-US" sz="1200" b="0" i="0" u="none" strike="noStrike" kern="1200" dirty="0" smtClean="0">
                <a:solidFill>
                  <a:schemeClr val="tx1"/>
                </a:solidFill>
                <a:latin typeface="+mn-lt"/>
                <a:ea typeface="+mn-ea"/>
                <a:cs typeface="+mn-cs"/>
              </a:rPr>
              <a:t> he indicated that the project was contingent on NOAA funding, which was turned down.</a:t>
            </a:r>
            <a:endParaRPr lang="en-US" dirty="0" smtClean="0"/>
          </a:p>
          <a:p>
            <a:pPr rtl="0"/>
            <a:r>
              <a:rPr lang="en-US" dirty="0" smtClean="0"/>
              <a:t/>
            </a:r>
            <a:br>
              <a:rPr lang="en-US" dirty="0" smtClean="0"/>
            </a:br>
            <a:r>
              <a:rPr lang="en-US" sz="1200" b="0" i="0" u="none" strike="noStrike" kern="1200" dirty="0" smtClean="0">
                <a:solidFill>
                  <a:schemeClr val="tx1"/>
                </a:solidFill>
                <a:latin typeface="+mn-lt"/>
                <a:ea typeface="+mn-ea"/>
                <a:cs typeface="+mn-cs"/>
              </a:rPr>
              <a:t>My interest in this is from the HMS perspective, although it has obvious other applications. Since the fires are often single pixel events, the typical remapping that occurs in the other products may mask the fire signature. Having the native resolution/projection is also important for emission modeling if the user makes use of the fire </a:t>
            </a:r>
            <a:r>
              <a:rPr lang="en-US" sz="1200" b="0" i="0" u="none" strike="noStrike" kern="1200" dirty="0" err="1" smtClean="0">
                <a:solidFill>
                  <a:schemeClr val="tx1"/>
                </a:solidFill>
                <a:latin typeface="+mn-lt"/>
                <a:ea typeface="+mn-ea"/>
                <a:cs typeface="+mn-cs"/>
              </a:rPr>
              <a:t>radiative</a:t>
            </a:r>
            <a:r>
              <a:rPr lang="en-US" sz="1200" b="0" i="0" u="none" strike="noStrike" kern="1200" dirty="0" smtClean="0">
                <a:solidFill>
                  <a:schemeClr val="tx1"/>
                </a:solidFill>
                <a:latin typeface="+mn-lt"/>
                <a:ea typeface="+mn-ea"/>
                <a:cs typeface="+mn-cs"/>
              </a:rPr>
              <a:t> power.</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Research and Education Network – </a:t>
            </a:r>
            <a:r>
              <a:rPr lang="en-US" dirty="0" err="1" smtClean="0"/>
              <a:t>offeres</a:t>
            </a:r>
            <a:r>
              <a:rPr lang="en-US" dirty="0" smtClean="0"/>
              <a:t> high bandwidth</a:t>
            </a:r>
            <a:r>
              <a:rPr lang="en-US" baseline="0" dirty="0" smtClean="0"/>
              <a:t> connectivity</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40</a:t>
            </a:fld>
            <a:endParaRPr lang="en-US" dirty="0"/>
          </a:p>
        </p:txBody>
      </p:sp>
    </p:spTree>
    <p:extLst>
      <p:ext uri="{BB962C8B-B14F-4D97-AF65-F5344CB8AC3E}">
        <p14:creationId xmlns:p14="http://schemas.microsoft.com/office/powerpoint/2010/main" val="423932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OSPO also manages NOAA’s Satellite Services including Search and Rescue, Data Collection, Low Rate Information Transmission, and data/product rebroadcast including GVAR, HRPT/APT,</a:t>
            </a:r>
            <a:r>
              <a:rPr lang="en-US" baseline="0" dirty="0" smtClean="0"/>
              <a:t> and GeoNETCAST. We partner with NWS to provide data and products through the Emergency Managers’ Weather Information Network. </a:t>
            </a:r>
            <a:endParaRPr lang="en-US" dirty="0"/>
          </a:p>
        </p:txBody>
      </p:sp>
      <p:sp>
        <p:nvSpPr>
          <p:cNvPr id="4" name="Slide Number Placeholder 3"/>
          <p:cNvSpPr>
            <a:spLocks noGrp="1"/>
          </p:cNvSpPr>
          <p:nvPr>
            <p:ph type="sldNum" sz="quarter" idx="10"/>
          </p:nvPr>
        </p:nvSpPr>
        <p:spPr/>
        <p:txBody>
          <a:bodyPr/>
          <a:lstStyle/>
          <a:p>
            <a:fld id="{D0BE6A15-CAE1-47B9-ADB1-33F17F522B9A}"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A344659-0514-417F-8C61-40B8D4624668}" type="slidenum">
              <a:rPr lang="en-US"/>
              <a:pPr/>
              <a:t>7</a:t>
            </a:fld>
            <a:endParaRPr lang="en-US" dirty="0"/>
          </a:p>
        </p:txBody>
      </p:sp>
      <p:sp>
        <p:nvSpPr>
          <p:cNvPr id="1700866" name="Rectangle 2"/>
          <p:cNvSpPr>
            <a:spLocks noChangeArrowheads="1"/>
          </p:cNvSpPr>
          <p:nvPr/>
        </p:nvSpPr>
        <p:spPr bwMode="auto">
          <a:xfrm>
            <a:off x="3885892" y="1"/>
            <a:ext cx="2972108" cy="454803"/>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67" name="Rectangle 3"/>
          <p:cNvSpPr>
            <a:spLocks noChangeArrowheads="1"/>
          </p:cNvSpPr>
          <p:nvPr/>
        </p:nvSpPr>
        <p:spPr bwMode="auto">
          <a:xfrm>
            <a:off x="3885892" y="8686104"/>
            <a:ext cx="2972108" cy="457896"/>
          </a:xfrm>
          <a:prstGeom prst="rect">
            <a:avLst/>
          </a:prstGeom>
          <a:noFill/>
          <a:ln w="12700">
            <a:noFill/>
            <a:miter lim="800000"/>
            <a:headEnd/>
            <a:tailEnd/>
          </a:ln>
          <a:effectLst/>
        </p:spPr>
        <p:txBody>
          <a:bodyPr lIns="18991" tIns="0" rIns="18991" bIns="0" anchor="b"/>
          <a:lstStyle/>
          <a:p>
            <a:pPr algn="r" defTabSz="911934"/>
            <a:r>
              <a:rPr lang="en-US" sz="1000" i="1" dirty="0">
                <a:latin typeface="Times New Roman" pitchFamily="18" charset="0"/>
              </a:rPr>
              <a:t>1</a:t>
            </a:r>
          </a:p>
        </p:txBody>
      </p:sp>
      <p:sp>
        <p:nvSpPr>
          <p:cNvPr id="1700868" name="Rectangle 4"/>
          <p:cNvSpPr>
            <a:spLocks noChangeArrowheads="1"/>
          </p:cNvSpPr>
          <p:nvPr/>
        </p:nvSpPr>
        <p:spPr bwMode="auto">
          <a:xfrm>
            <a:off x="1" y="8686104"/>
            <a:ext cx="2972108" cy="457896"/>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69" name="Rectangle 5"/>
          <p:cNvSpPr>
            <a:spLocks noChangeArrowheads="1"/>
          </p:cNvSpPr>
          <p:nvPr/>
        </p:nvSpPr>
        <p:spPr bwMode="auto">
          <a:xfrm>
            <a:off x="1" y="1"/>
            <a:ext cx="2972108" cy="454803"/>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70" name="Rectangle 6"/>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1700871" name="Rectangle 7"/>
          <p:cNvSpPr>
            <a:spLocks noGrp="1" noChangeArrowheads="1"/>
          </p:cNvSpPr>
          <p:nvPr>
            <p:ph type="body" idx="1"/>
          </p:nvPr>
        </p:nvSpPr>
        <p:spPr>
          <a:xfrm>
            <a:off x="912246" y="4342279"/>
            <a:ext cx="5031969" cy="3854990"/>
          </a:xfrm>
          <a:ln/>
        </p:spPr>
        <p:txBody>
          <a:bodyPr lIns="85459" tIns="45896" rIns="85459" bIns="45896">
            <a:normAutofit/>
          </a:bodyPr>
          <a:lstStyle/>
          <a:p>
            <a:pPr lvl="1" eaLnBrk="1" hangingPunct="1">
              <a:lnSpc>
                <a:spcPct val="80000"/>
              </a:lnSpc>
              <a:defRPr/>
            </a:pPr>
            <a:r>
              <a:rPr lang="en-US" sz="2400" kern="1200" dirty="0" smtClean="0">
                <a:solidFill>
                  <a:srgbClr val="0D6B6D"/>
                </a:solidFill>
                <a:latin typeface="+mn-lt"/>
                <a:ea typeface="+mn-ea"/>
                <a:cs typeface="+mn-cs"/>
              </a:rPr>
              <a:t>Not surprisingly,</a:t>
            </a:r>
            <a:r>
              <a:rPr lang="en-US" sz="2400" kern="1200" baseline="0" dirty="0" smtClean="0">
                <a:solidFill>
                  <a:srgbClr val="0D6B6D"/>
                </a:solidFill>
                <a:latin typeface="+mn-lt"/>
                <a:ea typeface="+mn-ea"/>
                <a:cs typeface="+mn-cs"/>
              </a:rPr>
              <a:t> the newest satellites in the constellation are enjoying the best health at this stage.</a:t>
            </a:r>
          </a:p>
          <a:p>
            <a:pPr lvl="1" eaLnBrk="1" hangingPunct="1">
              <a:lnSpc>
                <a:spcPct val="80000"/>
              </a:lnSpc>
              <a:defRPr/>
            </a:pPr>
            <a:r>
              <a:rPr lang="en-US" sz="2400" kern="1200" baseline="0" dirty="0" smtClean="0">
                <a:solidFill>
                  <a:srgbClr val="0D6B6D"/>
                </a:solidFill>
                <a:latin typeface="+mn-lt"/>
                <a:ea typeface="+mn-ea"/>
                <a:cs typeface="+mn-cs"/>
              </a:rPr>
              <a:t>I will break down the issues with each satellite, drawing particular attention to ways in which users may be impacted.  </a:t>
            </a:r>
            <a:endParaRPr lang="en-US" sz="2400" kern="1200" dirty="0" smtClean="0">
              <a:solidFill>
                <a:srgbClr val="0D6B6D"/>
              </a:solidFill>
              <a:latin typeface="+mn-lt"/>
              <a:ea typeface="+mn-ea"/>
              <a:cs typeface="+mn-cs"/>
            </a:endParaRPr>
          </a:p>
          <a:p>
            <a:pPr lvl="1" eaLnBrk="1" hangingPunct="1">
              <a:lnSpc>
                <a:spcPct val="80000"/>
              </a:lnSpc>
              <a:defRPr/>
            </a:pPr>
            <a:r>
              <a:rPr lang="en-US" sz="2400" kern="1200" dirty="0" smtClean="0">
                <a:solidFill>
                  <a:srgbClr val="0D6B6D"/>
                </a:solidFill>
                <a:latin typeface="+mn-lt"/>
                <a:ea typeface="+mn-ea"/>
                <a:cs typeface="+mn-cs"/>
              </a:rPr>
              <a:t>------------------</a:t>
            </a:r>
          </a:p>
          <a:p>
            <a:pPr lvl="1" eaLnBrk="1" hangingPunct="1">
              <a:lnSpc>
                <a:spcPct val="80000"/>
              </a:lnSpc>
              <a:defRPr/>
            </a:pPr>
            <a:r>
              <a:rPr lang="en-US" sz="2400" kern="1200" dirty="0" smtClean="0">
                <a:solidFill>
                  <a:srgbClr val="0D6B6D"/>
                </a:solidFill>
                <a:latin typeface="+mn-lt"/>
                <a:ea typeface="+mn-ea"/>
                <a:cs typeface="+mn-cs"/>
              </a:rPr>
              <a:t>All IR channels on GOES-14 &amp; GOES-15 have 4km resolution at nadir and an 8th IR detector. </a:t>
            </a:r>
          </a:p>
          <a:p>
            <a:pPr lvl="1" eaLnBrk="1" hangingPunct="1">
              <a:lnSpc>
                <a:spcPct val="80000"/>
              </a:lnSpc>
              <a:defRPr/>
            </a:pPr>
            <a:endParaRPr lang="en-US" sz="2400" kern="1200" dirty="0" smtClean="0">
              <a:solidFill>
                <a:srgbClr val="0D6B6D"/>
              </a:solidFill>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701C069-A20E-497D-A593-BB9891ADF788}" type="slidenum">
              <a:rPr lang="en-US"/>
              <a:pPr/>
              <a:t>8</a:t>
            </a:fld>
            <a:endParaRPr lang="en-US"/>
          </a:p>
        </p:txBody>
      </p:sp>
      <p:sp>
        <p:nvSpPr>
          <p:cNvPr id="26626"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2294" tIns="46147" rIns="92294" bIns="46147" anchor="b"/>
          <a:lstStyle/>
          <a:p>
            <a:pPr algn="r" defTabSz="922338"/>
            <a:fld id="{3BE14366-FF3A-4311-BABA-4DCC6540B669}" type="slidenum">
              <a:rPr lang="en-US" sz="1200"/>
              <a:pPr algn="r" defTabSz="922338"/>
              <a:t>8</a:t>
            </a:fld>
            <a:endParaRPr lang="en-US" sz="1200"/>
          </a:p>
        </p:txBody>
      </p:sp>
      <p:sp>
        <p:nvSpPr>
          <p:cNvPr id="26627" name="Rectangle 2"/>
          <p:cNvSpPr>
            <a:spLocks noGrp="1" noRot="1" noChangeAspect="1" noChangeArrowheads="1" noTextEdit="1"/>
          </p:cNvSpPr>
          <p:nvPr>
            <p:ph type="sldImg"/>
          </p:nvPr>
        </p:nvSpPr>
        <p:spPr>
          <a:xfrm>
            <a:off x="1143000" y="687388"/>
            <a:ext cx="4572000" cy="3429000"/>
          </a:xfrm>
          <a:ln/>
        </p:spPr>
      </p:sp>
      <p:sp>
        <p:nvSpPr>
          <p:cNvPr id="26628" name="Rectangle 3"/>
          <p:cNvSpPr>
            <a:spLocks noGrp="1" noChangeArrowheads="1"/>
          </p:cNvSpPr>
          <p:nvPr>
            <p:ph type="body" idx="1"/>
          </p:nvPr>
        </p:nvSpPr>
        <p:spPr>
          <a:xfrm>
            <a:off x="685800" y="4343400"/>
            <a:ext cx="5486400" cy="4113213"/>
          </a:xfrm>
        </p:spPr>
        <p:txBody>
          <a:bodyPr lIns="92294" tIns="46147" rIns="92294" bIns="46147"/>
          <a:lstStyle/>
          <a:p>
            <a:pPr>
              <a:buFontTx/>
              <a:buNone/>
            </a:pPr>
            <a:r>
              <a:rPr lang="en-US" sz="2000" dirty="0" smtClean="0"/>
              <a:t>No issue, except for loss of redundancy with a GOES-15 EMWIN S-band receivers.  </a:t>
            </a:r>
          </a:p>
          <a:p>
            <a:pPr>
              <a:buFontTx/>
              <a:buNone/>
            </a:pPr>
            <a:endParaRPr lang="en-US" sz="2000" dirty="0" smtClean="0"/>
          </a:p>
          <a:p>
            <a:pPr>
              <a:buFontTx/>
              <a:buNone/>
            </a:pPr>
            <a:r>
              <a:rPr lang="en-US" sz="2000" dirty="0" smtClean="0"/>
              <a:t>Preservation of Life and Property</a:t>
            </a:r>
          </a:p>
          <a:p>
            <a:pPr>
              <a:buFontTx/>
              <a:buNone/>
            </a:pPr>
            <a:r>
              <a:rPr lang="en-US" sz="2000" dirty="0" smtClean="0"/>
              <a:t>SARSAT (Search and Rescue Satellite Aided Tracking)</a:t>
            </a:r>
          </a:p>
          <a:p>
            <a:pPr>
              <a:buFontTx/>
              <a:buNone/>
            </a:pPr>
            <a:r>
              <a:rPr lang="en-US" sz="2000" dirty="0" smtClean="0"/>
              <a:t>GOES DCS (Data Collection System)</a:t>
            </a:r>
          </a:p>
          <a:p>
            <a:pPr>
              <a:buFontTx/>
              <a:buNone/>
            </a:pPr>
            <a:r>
              <a:rPr lang="en-US" sz="2000" dirty="0" smtClean="0"/>
              <a:t>Broadcast Services</a:t>
            </a:r>
          </a:p>
          <a:p>
            <a:pPr>
              <a:buFontTx/>
              <a:buNone/>
            </a:pPr>
            <a:r>
              <a:rPr lang="en-US" sz="2000" dirty="0" smtClean="0"/>
              <a:t>	EMWIN (Emergency Managers Weather Information Network)</a:t>
            </a:r>
          </a:p>
          <a:p>
            <a:pPr>
              <a:buFontTx/>
              <a:buNone/>
            </a:pPr>
            <a:r>
              <a:rPr lang="en-US" sz="2000" dirty="0" smtClean="0"/>
              <a:t>	GVAR (GOES </a:t>
            </a:r>
            <a:r>
              <a:rPr lang="en-US" sz="2000" dirty="0" err="1" smtClean="0"/>
              <a:t>VARiable</a:t>
            </a:r>
            <a:r>
              <a:rPr lang="en-US" sz="2000" dirty="0" smtClean="0"/>
              <a:t> data transmission format)</a:t>
            </a:r>
          </a:p>
          <a:p>
            <a:pPr>
              <a:buFontTx/>
              <a:buNone/>
            </a:pPr>
            <a:r>
              <a:rPr lang="en-US" sz="2000" dirty="0" smtClean="0"/>
              <a:t>	GOES LRIT (Low Rate Information Transmission)</a:t>
            </a:r>
          </a:p>
          <a:p>
            <a:pPr>
              <a:buFontTx/>
              <a:buNone/>
            </a:pPr>
            <a:endParaRPr lang="en-US" sz="2000" dirty="0" smtClean="0"/>
          </a:p>
          <a:p>
            <a:pPr>
              <a:buFontTx/>
              <a:buNone/>
            </a:pPr>
            <a:r>
              <a:rPr lang="en-US" sz="2000" dirty="0" smtClean="0"/>
              <a:t>SARSAT Search and Rescue:</a:t>
            </a:r>
          </a:p>
          <a:p>
            <a:pPr>
              <a:buFontTx/>
              <a:buNone/>
            </a:pPr>
            <a:r>
              <a:rPr lang="en-US" sz="2000" dirty="0" smtClean="0"/>
              <a:t>NOAA satellites are used to relay distress alerts from aviators, mariners and </a:t>
            </a:r>
          </a:p>
          <a:p>
            <a:pPr>
              <a:buFontTx/>
              <a:buNone/>
            </a:pPr>
            <a:r>
              <a:rPr lang="en-US" sz="2000" dirty="0" smtClean="0"/>
              <a:t>	land-based users</a:t>
            </a:r>
          </a:p>
          <a:p>
            <a:pPr>
              <a:buFontTx/>
              <a:buNone/>
            </a:pPr>
            <a:r>
              <a:rPr lang="en-US" sz="2000" dirty="0" smtClean="0"/>
              <a:t>http://www.sarsat.noaa.gov/</a:t>
            </a:r>
          </a:p>
          <a:p>
            <a:pPr>
              <a:buFontTx/>
              <a:buNone/>
            </a:pPr>
            <a:endParaRPr lang="en-US" sz="2000" dirty="0" smtClean="0"/>
          </a:p>
          <a:p>
            <a:pPr>
              <a:buFontTx/>
              <a:buNone/>
            </a:pPr>
            <a:r>
              <a:rPr lang="en-US" sz="2000" dirty="0" smtClean="0"/>
              <a:t>GOES Data Collection Systems:</a:t>
            </a:r>
          </a:p>
          <a:p>
            <a:pPr>
              <a:buFontTx/>
              <a:buNone/>
            </a:pPr>
            <a:r>
              <a:rPr lang="en-US" sz="2000" dirty="0" smtClean="0"/>
              <a:t>NOAA satellites are used to collect and relay scientific data from around the globe.</a:t>
            </a:r>
          </a:p>
          <a:p>
            <a:pPr>
              <a:buFontTx/>
              <a:buNone/>
            </a:pPr>
            <a:r>
              <a:rPr lang="en-US" sz="2000" dirty="0" smtClean="0"/>
              <a:t>http://www.noaasis.noaa.gov/DCS/ </a:t>
            </a:r>
          </a:p>
          <a:p>
            <a:pPr>
              <a:buFontTx/>
              <a:buNone/>
            </a:pPr>
            <a:endParaRPr lang="en-US" sz="2000" dirty="0" smtClean="0"/>
          </a:p>
          <a:p>
            <a:pPr>
              <a:buFontTx/>
              <a:buNone/>
            </a:pPr>
            <a:r>
              <a:rPr lang="en-US" sz="2000" dirty="0" smtClean="0"/>
              <a:t>Emergency Managers Weather Information Network (EMWIN): </a:t>
            </a:r>
          </a:p>
          <a:p>
            <a:pPr>
              <a:buFontTx/>
              <a:buNone/>
            </a:pPr>
            <a:r>
              <a:rPr lang="en-US" sz="2000" dirty="0" smtClean="0"/>
              <a:t>NOAA satellites relay critical information to users across the country. </a:t>
            </a:r>
          </a:p>
          <a:p>
            <a:pPr>
              <a:buFontTx/>
              <a:buNone/>
            </a:pPr>
            <a:r>
              <a:rPr lang="en-US" sz="2000" dirty="0" smtClean="0"/>
              <a:t>http://www.weather.gov/emwin/index.htm </a:t>
            </a:r>
          </a:p>
          <a:p>
            <a:pPr>
              <a:buFontTx/>
              <a:buNone/>
            </a:pPr>
            <a:endParaRPr lang="en-US" sz="2000" dirty="0" smtClean="0"/>
          </a:p>
          <a:p>
            <a:pPr>
              <a:buFontTx/>
              <a:buNone/>
            </a:pPr>
            <a:r>
              <a:rPr lang="en-US" sz="2000" dirty="0" smtClean="0"/>
              <a:t>Low Rate Information Transmission (LRIT):</a:t>
            </a:r>
          </a:p>
          <a:p>
            <a:pPr>
              <a:buFontTx/>
              <a:buNone/>
            </a:pPr>
            <a:r>
              <a:rPr lang="en-US" sz="2000" dirty="0" smtClean="0"/>
              <a:t>NOAA geostationary satellites are used to relay satellite and weather products to users in remote </a:t>
            </a:r>
          </a:p>
          <a:p>
            <a:pPr>
              <a:buFontTx/>
              <a:buNone/>
            </a:pPr>
            <a:r>
              <a:rPr lang="en-US" sz="2000" dirty="0" smtClean="0"/>
              <a:t>	locations, that do not have landlines or internet connections.</a:t>
            </a:r>
          </a:p>
          <a:p>
            <a:pPr>
              <a:buFontTx/>
              <a:buNone/>
            </a:pPr>
            <a:r>
              <a:rPr lang="en-US" sz="2000" dirty="0" smtClean="0"/>
              <a:t>http://www.noaasis.noaa.gov/LRIT/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p>
          <a:p>
            <a:r>
              <a:rPr lang="en-US" dirty="0" smtClean="0"/>
              <a:t>Solar X-Ray Imager (SXI)</a:t>
            </a:r>
          </a:p>
          <a:p>
            <a:r>
              <a:rPr lang="en-US" dirty="0" smtClean="0"/>
              <a:t>SSPA (Solid State Power Amplifiers)</a:t>
            </a:r>
          </a:p>
          <a:p>
            <a:r>
              <a:rPr lang="en-US" dirty="0" smtClean="0"/>
              <a:t>EMWIN (Emergency Managers</a:t>
            </a:r>
            <a:r>
              <a:rPr lang="en-US" baseline="0" dirty="0" smtClean="0"/>
              <a:t> Weather Information Network)</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3500" marR="0" lvl="0" indent="-6350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Arial" charset="0"/>
              </a:rPr>
              <a:t>XRS</a:t>
            </a:r>
          </a:p>
          <a:p>
            <a:pPr marL="63500" marR="0" lvl="0" indent="-6350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Arial" charset="0"/>
              </a:rPr>
              <a:t>- </a:t>
            </a:r>
            <a:r>
              <a:rPr lang="en-US" sz="1200" b="0" i="0" kern="1200" dirty="0" smtClean="0">
                <a:solidFill>
                  <a:schemeClr val="tx1"/>
                </a:solidFill>
                <a:latin typeface="+mn-lt"/>
                <a:ea typeface="+mn-ea"/>
                <a:cs typeface="+mn-cs"/>
              </a:rPr>
              <a:t>Most of the time it works, but it cannot be relied on it when there are flares because signal inversion occurs when the x-ray count goes above a threshold.  It then provides negative values and trips itself.</a:t>
            </a:r>
            <a:endParaRPr kumimoji="0" lang="en-US" sz="1200" b="0" i="0" u="none" strike="noStrike" cap="none" normalizeH="0" baseline="0" dirty="0" smtClean="0">
              <a:ln>
                <a:noFill/>
              </a:ln>
              <a:solidFill>
                <a:schemeClr val="tx1"/>
              </a:solidFill>
              <a:effectLst/>
              <a:latin typeface="Arial" charset="0"/>
            </a:endParaRPr>
          </a:p>
          <a:p>
            <a:pPr marL="63500" marR="0" lvl="0" indent="-6350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Arial" charset="0"/>
              </a:rPr>
              <a:t>- Performed tests on GOES-14 &amp; 15 sensors to ensure failures will not be repeated</a:t>
            </a:r>
          </a:p>
          <a:p>
            <a:pPr marL="63500" marR="0" lvl="0" indent="-6350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Arial" charset="0"/>
              </a:rPr>
              <a:t>- Thanks to the redundancy in the GOES constellation, we can use GOES-15 spacecraft to receive solar x-ray data</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Unique to GOES-13, other GOES  are within specification</a:t>
            </a:r>
          </a:p>
          <a:p>
            <a:endParaRPr lang="en-US" dirty="0" smtClean="0"/>
          </a:p>
          <a:p>
            <a:r>
              <a:rPr lang="en-US" dirty="0" smtClean="0"/>
              <a:t>Two components</a:t>
            </a:r>
          </a:p>
          <a:p>
            <a:pPr lvl="1"/>
            <a:r>
              <a:rPr lang="en-US" dirty="0" smtClean="0"/>
              <a:t>1) Characterization of co-registration errors</a:t>
            </a:r>
          </a:p>
          <a:p>
            <a:pPr lvl="1"/>
            <a:r>
              <a:rPr lang="en-US" dirty="0" smtClean="0"/>
              <a:t>2) Then re-sampling the images to correct co-registration errors</a:t>
            </a:r>
          </a:p>
          <a:p>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900" dirty="0" smtClean="0">
                <a:sym typeface="Symbol" pitchFamily="18" charset="2"/>
              </a:rPr>
              <a:t>In order to maintain continuous coverage, nominally two are operational and there is an on-orbit spare at all times in case there is an unanticipated anomaly or failure.</a:t>
            </a:r>
          </a:p>
          <a:p>
            <a:pPr>
              <a:defRPr/>
            </a:pPr>
            <a:endParaRPr lang="en-US" sz="900" dirty="0" smtClean="0">
              <a:sym typeface="Symbol" pitchFamily="18" charset="2"/>
            </a:endParaRPr>
          </a:p>
          <a:p>
            <a:pPr>
              <a:defRPr/>
            </a:pPr>
            <a:r>
              <a:rPr lang="en-US" sz="900" dirty="0" smtClean="0">
                <a:sym typeface="Symbol" pitchFamily="18" charset="2"/>
              </a:rPr>
              <a:t>Operations concept requires that a replacement spare be launched, checked out, and ready to assume role as spare NLT the time at which existing on-orbit spare will be required as replacement for the planned end-of-life of an operational satellite.</a:t>
            </a:r>
          </a:p>
          <a:p>
            <a:pPr>
              <a:defRPr/>
            </a:pPr>
            <a:endParaRPr lang="en-US" sz="900" dirty="0" smtClean="0">
              <a:sym typeface="Symbol" pitchFamily="18" charset="2"/>
            </a:endParaRPr>
          </a:p>
          <a:p>
            <a:pPr>
              <a:defRPr/>
            </a:pPr>
            <a:r>
              <a:rPr lang="en-US" sz="900" dirty="0" smtClean="0">
                <a:sym typeface="Symbol" pitchFamily="18" charset="2"/>
              </a:rPr>
              <a:t>GOES-R is the next generation of GOES satellites that will provide a major improvement in quality, quantity, and timeliness of data collected. </a:t>
            </a:r>
          </a:p>
          <a:p>
            <a:pPr>
              <a:defRPr/>
            </a:pPr>
            <a:endParaRPr lang="en-US" sz="900" dirty="0" smtClean="0">
              <a:sym typeface="Symbol" pitchFamily="18" charset="2"/>
            </a:endParaRPr>
          </a:p>
          <a:p>
            <a:r>
              <a:rPr lang="en-US" sz="900" dirty="0" smtClean="0"/>
              <a:t>Expect no more “GOES South America” going forward.</a:t>
            </a:r>
          </a:p>
          <a:p>
            <a:r>
              <a:rPr lang="en-US" sz="900" dirty="0" smtClean="0"/>
              <a:t>What about GOES-13?  It is expected to remain GOES-East until the imager fails, so at that point it would not serve much purpose for South America.  </a:t>
            </a:r>
          </a:p>
          <a:p>
            <a:r>
              <a:rPr lang="en-US" sz="900" dirty="0" smtClean="0"/>
              <a:t>What about GOES-14?  It will remain in standby, until needed to fill the operational GOES-East or West position.</a:t>
            </a:r>
          </a:p>
          <a:p>
            <a:r>
              <a:rPr lang="en-US" sz="900" dirty="0" smtClean="0"/>
              <a:t>What about GOES-15?  Similar to 13...  It is expected to remain GOES-West until the imager fails, so at that point it would not serve much purpose for South America.  </a:t>
            </a:r>
          </a:p>
          <a:p>
            <a:r>
              <a:rPr lang="en-US" sz="900" dirty="0" smtClean="0"/>
              <a:t>What about GOES-R?  Once the GOES-R and S satellites are in operations we will no longer need a separate satellite that provides coverage of South America.  Unlike the current</a:t>
            </a:r>
            <a:r>
              <a:rPr lang="en-US" sz="900" baseline="0" dirty="0" smtClean="0"/>
              <a:t> imager that scans a full disk every 3 hours, ABI will scan a full disk every 15 minutes.  Presently, RSOs drastically reduce the coverage for South America, but there will be no reduction in coverage due to RSOs with the GOES-R and S ABI.  </a:t>
            </a:r>
            <a:endParaRPr lang="en-US" sz="900" dirty="0" smtClean="0"/>
          </a:p>
          <a:p>
            <a:endParaRPr lang="en-US" sz="900" dirty="0" smtClean="0"/>
          </a:p>
          <a:p>
            <a:r>
              <a:rPr lang="en-US" sz="900" dirty="0" smtClean="0"/>
              <a:t>There will still be a gap for SA if GOES-R is positioned as GOES-West,</a:t>
            </a:r>
            <a:r>
              <a:rPr lang="en-US" sz="900" baseline="0" dirty="0" smtClean="0"/>
              <a:t> which is currently planned, because most of South America cannot be seen from the GOES-West perspective</a:t>
            </a:r>
            <a:r>
              <a:rPr lang="en-US" sz="900" dirty="0" smtClean="0"/>
              <a:t>.   </a:t>
            </a:r>
          </a:p>
          <a:p>
            <a:pPr>
              <a:defRPr/>
            </a:pPr>
            <a:r>
              <a:rPr lang="en-US" sz="900" dirty="0" smtClean="0">
                <a:sym typeface="Symbol" pitchFamily="18" charset="2"/>
              </a:rPr>
              <a:t>------------------------</a:t>
            </a:r>
          </a:p>
          <a:p>
            <a:pPr>
              <a:defRPr/>
            </a:pPr>
            <a:endParaRPr lang="en-US" sz="900" dirty="0" smtClean="0">
              <a:sym typeface="Symbol" pitchFamily="18" charset="2"/>
            </a:endParaRPr>
          </a:p>
          <a:p>
            <a:pPr marL="230909" indent="-230909">
              <a:spcBef>
                <a:spcPct val="25000"/>
              </a:spcBef>
              <a:spcAft>
                <a:spcPts val="295"/>
              </a:spcAft>
              <a:buClr>
                <a:srgbClr val="002060"/>
              </a:buClr>
              <a:defRPr/>
            </a:pPr>
            <a:r>
              <a:rPr lang="en-US" sz="900" b="1" dirty="0" smtClean="0"/>
              <a:t>New and improved capabilities for:</a:t>
            </a:r>
          </a:p>
          <a:p>
            <a:pPr lvl="1" indent="-179734">
              <a:buClr>
                <a:srgbClr val="002060"/>
              </a:buClr>
              <a:buFont typeface="Arial" pitchFamily="34" charset="0"/>
              <a:buChar char="•"/>
              <a:defRPr/>
            </a:pPr>
            <a:r>
              <a:rPr lang="en-US" sz="900" dirty="0" smtClean="0"/>
              <a:t>decreased lead times for severe weather warnings</a:t>
            </a:r>
          </a:p>
          <a:p>
            <a:pPr lvl="1" indent="-179734">
              <a:buClr>
                <a:srgbClr val="002060"/>
              </a:buClr>
              <a:buFont typeface="Arial" pitchFamily="34" charset="0"/>
              <a:buChar char="•"/>
              <a:defRPr/>
            </a:pPr>
            <a:r>
              <a:rPr lang="en-US" sz="900" dirty="0" smtClean="0"/>
              <a:t>better storm tracking capabilities</a:t>
            </a:r>
          </a:p>
          <a:p>
            <a:pPr lvl="1" indent="-179734">
              <a:buClr>
                <a:srgbClr val="002060"/>
              </a:buClr>
              <a:buFont typeface="Arial" pitchFamily="34" charset="0"/>
              <a:buChar char="•"/>
              <a:defRPr/>
            </a:pPr>
            <a:r>
              <a:rPr lang="en-US" sz="900" dirty="0" smtClean="0"/>
              <a:t>solar, space weather, and climate analyses</a:t>
            </a:r>
          </a:p>
          <a:p>
            <a:pPr lvl="1" indent="-179734">
              <a:buClr>
                <a:srgbClr val="002060"/>
              </a:buClr>
              <a:buFont typeface="Arial" pitchFamily="34" charset="0"/>
              <a:buChar char="•"/>
              <a:defRPr/>
            </a:pPr>
            <a:r>
              <a:rPr lang="en-US" sz="900" dirty="0" smtClean="0"/>
              <a:t>advanced products for aviation, transportation, commerce</a:t>
            </a:r>
          </a:p>
          <a:p>
            <a:pPr>
              <a:defRPr/>
            </a:pPr>
            <a:endParaRPr lang="en-US" dirty="0"/>
          </a:p>
        </p:txBody>
      </p:sp>
      <p:sp>
        <p:nvSpPr>
          <p:cNvPr id="101380" name="Slide Number Placeholder 3"/>
          <p:cNvSpPr>
            <a:spLocks noGrp="1"/>
          </p:cNvSpPr>
          <p:nvPr>
            <p:ph type="sldNum" sz="quarter" idx="5"/>
          </p:nvPr>
        </p:nvSpPr>
        <p:spPr>
          <a:noFill/>
        </p:spPr>
        <p:txBody>
          <a:bodyPr/>
          <a:lstStyle/>
          <a:p>
            <a:pPr defTabSz="906474"/>
            <a:fld id="{EA4E29A8-D399-4702-B76A-5A01B395C147}" type="slidenum">
              <a:rPr lang="en-US" smtClean="0">
                <a:latin typeface="Arial" pitchFamily="34" charset="0"/>
                <a:ea typeface="ＭＳ Ｐゴシック"/>
                <a:cs typeface="ＭＳ Ｐゴシック"/>
              </a:rPr>
              <a:pPr defTabSz="906474"/>
              <a:t>13</a:t>
            </a:fld>
            <a:endParaRPr lang="en-US" dirty="0" smtClean="0">
              <a:latin typeface="Arial" pitchFamily="34"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extLst>
      <p:ext uri="{BB962C8B-B14F-4D97-AF65-F5344CB8AC3E}">
        <p14:creationId xmlns:p14="http://schemas.microsoft.com/office/powerpoint/2010/main" val="276679516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extLst>
      <p:ext uri="{BB962C8B-B14F-4D97-AF65-F5344CB8AC3E}">
        <p14:creationId xmlns:p14="http://schemas.microsoft.com/office/powerpoint/2010/main" val="261419613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p:nvPicPr>
        <p:blipFill>
          <a:blip r:embed="rId20"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p:nvPicPr>
        <p:blipFill>
          <a:blip r:embed="rId21"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baseline="0" dirty="0" smtClean="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endParaRPr lang="en-US" sz="1800" b="0" cap="all" spc="0" baseline="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0" r:id="rId17"/>
    <p:sldLayoutId id="2147483671"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www.ospo.noaa.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mailto:NESDIS.Data.Access@noaa.gov" TargetMode="External"/><Relationship Id="rId13" Type="http://schemas.openxmlformats.org/officeDocument/2006/relationships/hyperlink" Target="http://www.nesdis.noaa.gov/news_archives/" TargetMode="External"/><Relationship Id="rId3" Type="http://schemas.openxmlformats.org/officeDocument/2006/relationships/hyperlink" Target="mailto:ESPCOperations@noaa.gov" TargetMode="External"/><Relationship Id="rId7" Type="http://schemas.openxmlformats.org/officeDocument/2006/relationships/hyperlink" Target="mailto:SPSD.UserServices@noaa.gov" TargetMode="External"/><Relationship Id="rId12" Type="http://schemas.openxmlformats.org/officeDocument/2006/relationships/hyperlink" Target="http://www.oso.noaa.gov/daily-news/index.asp"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www.weather.gov/view/validProds.php?prod=ADA&amp;node=KNES" TargetMode="External"/><Relationship Id="rId11" Type="http://schemas.openxmlformats.org/officeDocument/2006/relationships/hyperlink" Target="http://www.twitter.com/usnoaagov_ospo" TargetMode="External"/><Relationship Id="rId5" Type="http://schemas.openxmlformats.org/officeDocument/2006/relationships/hyperlink" Target="http://www.weather.gov/view/validProds.php?prod=ADM&amp;node=KNES" TargetMode="External"/><Relationship Id="rId10" Type="http://schemas.openxmlformats.org/officeDocument/2006/relationships/hyperlink" Target="http://www.facebook.com/NOAANESDIS" TargetMode="External"/><Relationship Id="rId4" Type="http://schemas.openxmlformats.org/officeDocument/2006/relationships/hyperlink" Target="http://www.ssd.noaa.gov/PS/SATS/messages.html" TargetMode="External"/><Relationship Id="rId9" Type="http://schemas.openxmlformats.org/officeDocument/2006/relationships/hyperlink" Target="mailto:SSDWebmaster@noaa.gov" TargetMode="External"/><Relationship Id="rId14" Type="http://schemas.openxmlformats.org/officeDocument/2006/relationships/hyperlink" Target="http://www.ospo.noaa.g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fbo.gov/index?s=opportunity&amp;mode=form&amp;id=bd2a1dcc059a14c83a692b946342b25d&amp;tab=core&amp;_cview=0"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sarsat.noaa.gov/" TargetMode="External"/><Relationship Id="rId13"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hyperlink" Target="http://www.noaasis.noaa.gov/ARGOS/" TargetMode="External"/><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ww.noaasis.noaa.gov/DCS/" TargetMode="External"/><Relationship Id="rId11" Type="http://schemas.openxmlformats.org/officeDocument/2006/relationships/image" Target="../media/image12.jpeg"/><Relationship Id="rId5" Type="http://schemas.openxmlformats.org/officeDocument/2006/relationships/hyperlink" Target="http://www.noaasis.noaa.gov/LRIT/" TargetMode="External"/><Relationship Id="rId10" Type="http://schemas.openxmlformats.org/officeDocument/2006/relationships/image" Target="../media/image11.jpeg"/><Relationship Id="rId4" Type="http://schemas.openxmlformats.org/officeDocument/2006/relationships/hyperlink" Target="http://www.weather.gov/emwin/index.htm" TargetMode="External"/><Relationship Id="rId9" Type="http://schemas.openxmlformats.org/officeDocument/2006/relationships/hyperlink" Target="http://www.geonetcastamericas.noaa.gov/index.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osd.noaa.gov/GVAR_Downloads/gvar_downloads.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http://cimss.ssec.wisc.edu/goes/blog/wp-content/uploads/2013/08/GOES12_FD_AUG2013loop.gif"/>
          <p:cNvPicPr>
            <a:picLocks noChangeAspect="1" noChangeArrowheads="1" noCrop="1"/>
          </p:cNvPicPr>
          <p:nvPr/>
        </p:nvPicPr>
        <p:blipFill>
          <a:blip r:embed="rId2" cstate="print"/>
          <a:srcRect/>
          <a:stretch>
            <a:fillRect/>
          </a:stretch>
        </p:blipFill>
        <p:spPr bwMode="auto">
          <a:xfrm>
            <a:off x="0" y="24064"/>
            <a:ext cx="8737599" cy="6553200"/>
          </a:xfrm>
          <a:prstGeom prst="rect">
            <a:avLst/>
          </a:prstGeom>
          <a:noFill/>
        </p:spPr>
      </p:pic>
      <p:pic>
        <p:nvPicPr>
          <p:cNvPr id="8" name="Picture 13" descr="http://www.aoos.org/wp-content/uploads/2011/12/NOAA-logo2.png"/>
          <p:cNvPicPr>
            <a:picLocks noChangeAspect="1" noChangeArrowheads="1"/>
          </p:cNvPicPr>
          <p:nvPr/>
        </p:nvPicPr>
        <p:blipFill>
          <a:blip r:embed="rId3" cstate="print"/>
          <a:srcRect/>
          <a:stretch>
            <a:fillRect/>
          </a:stretch>
        </p:blipFill>
        <p:spPr bwMode="auto">
          <a:xfrm>
            <a:off x="228600" y="152400"/>
            <a:ext cx="1193688" cy="1193688"/>
          </a:xfrm>
          <a:prstGeom prst="rect">
            <a:avLst/>
          </a:prstGeom>
          <a:noFill/>
        </p:spPr>
      </p:pic>
      <p:sp>
        <p:nvSpPr>
          <p:cNvPr id="11" name="Rectangle 10"/>
          <p:cNvSpPr/>
          <p:nvPr/>
        </p:nvSpPr>
        <p:spPr>
          <a:xfrm>
            <a:off x="0" y="6336792"/>
            <a:ext cx="9144000" cy="5212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6048" y="1524000"/>
            <a:ext cx="14478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34200" y="6041694"/>
            <a:ext cx="2057400" cy="646331"/>
          </a:xfrm>
          <a:prstGeom prst="rect">
            <a:avLst/>
          </a:prstGeom>
          <a:noFill/>
        </p:spPr>
        <p:txBody>
          <a:bodyPr wrap="square" rtlCol="0">
            <a:spAutoFit/>
          </a:bodyPr>
          <a:lstStyle/>
          <a:p>
            <a:r>
              <a:rPr lang="en-US" sz="1200" b="1" dirty="0" smtClean="0">
                <a:solidFill>
                  <a:schemeClr val="bg1"/>
                </a:solidFill>
                <a:latin typeface="Arial" pitchFamily="34" charset="0"/>
                <a:cs typeface="Arial" pitchFamily="34" charset="0"/>
              </a:rPr>
              <a:t>MUG Meeting</a:t>
            </a:r>
          </a:p>
          <a:p>
            <a:r>
              <a:rPr lang="en-US" sz="1200" b="1" dirty="0" smtClean="0">
                <a:solidFill>
                  <a:schemeClr val="bg1"/>
                </a:solidFill>
                <a:latin typeface="Arial" pitchFamily="34" charset="0"/>
                <a:cs typeface="Arial" pitchFamily="34" charset="0"/>
              </a:rPr>
              <a:t>Madison, WI</a:t>
            </a:r>
          </a:p>
          <a:p>
            <a:r>
              <a:rPr lang="en-US" sz="1200" b="1" dirty="0" smtClean="0">
                <a:solidFill>
                  <a:schemeClr val="bg1"/>
                </a:solidFill>
                <a:latin typeface="Arial" pitchFamily="34" charset="0"/>
                <a:cs typeface="Arial" pitchFamily="34" charset="0"/>
              </a:rPr>
              <a:t>September 9-12, 2013</a:t>
            </a:r>
            <a:endParaRPr lang="en-US" sz="1200" b="1" dirty="0">
              <a:solidFill>
                <a:schemeClr val="bg1"/>
              </a:solidFill>
              <a:latin typeface="Arial" pitchFamily="34" charset="0"/>
              <a:cs typeface="Arial" pitchFamily="34" charset="0"/>
            </a:endParaRPr>
          </a:p>
        </p:txBody>
      </p:sp>
      <p:sp>
        <p:nvSpPr>
          <p:cNvPr id="10" name="TextBox 9"/>
          <p:cNvSpPr txBox="1"/>
          <p:nvPr/>
        </p:nvSpPr>
        <p:spPr>
          <a:xfrm>
            <a:off x="304800" y="5869633"/>
            <a:ext cx="3505200" cy="1015663"/>
          </a:xfrm>
          <a:prstGeom prst="rect">
            <a:avLst/>
          </a:prstGeom>
          <a:noFill/>
        </p:spPr>
        <p:txBody>
          <a:bodyPr wrap="square" rtlCol="0">
            <a:spAutoFit/>
          </a:bodyPr>
          <a:lstStyle/>
          <a:p>
            <a:r>
              <a:rPr lang="en-US" sz="1200" b="1" dirty="0" smtClean="0">
                <a:solidFill>
                  <a:schemeClr val="bg1"/>
                </a:solidFill>
                <a:latin typeface="Arial" pitchFamily="34" charset="0"/>
                <a:cs typeface="Arial" pitchFamily="34" charset="0"/>
              </a:rPr>
              <a:t>Final 2 days of GOES-12</a:t>
            </a:r>
          </a:p>
          <a:p>
            <a:r>
              <a:rPr lang="en-US" sz="1200" b="1" dirty="0" smtClean="0">
                <a:solidFill>
                  <a:schemeClr val="bg1"/>
                </a:solidFill>
                <a:latin typeface="Arial" pitchFamily="34" charset="0"/>
                <a:cs typeface="Arial" pitchFamily="34" charset="0"/>
              </a:rPr>
              <a:t>10.7 um </a:t>
            </a:r>
            <a:r>
              <a:rPr lang="en-US" sz="1200" b="1" dirty="0" err="1" smtClean="0">
                <a:solidFill>
                  <a:schemeClr val="bg1"/>
                </a:solidFill>
                <a:latin typeface="Arial" pitchFamily="34" charset="0"/>
                <a:cs typeface="Arial" pitchFamily="34" charset="0"/>
              </a:rPr>
              <a:t>Longwave</a:t>
            </a:r>
            <a:r>
              <a:rPr lang="en-US" sz="1200" b="1" dirty="0" smtClean="0">
                <a:solidFill>
                  <a:schemeClr val="bg1"/>
                </a:solidFill>
                <a:latin typeface="Arial" pitchFamily="34" charset="0"/>
                <a:cs typeface="Arial" pitchFamily="34" charset="0"/>
              </a:rPr>
              <a:t> IR</a:t>
            </a:r>
          </a:p>
          <a:p>
            <a:r>
              <a:rPr lang="en-US" sz="1200" b="1" dirty="0" smtClean="0">
                <a:solidFill>
                  <a:schemeClr val="bg1"/>
                </a:solidFill>
                <a:latin typeface="Arial" pitchFamily="34" charset="0"/>
                <a:cs typeface="Arial" pitchFamily="34" charset="0"/>
              </a:rPr>
              <a:t>August 13-15, 2013</a:t>
            </a:r>
          </a:p>
          <a:p>
            <a:r>
              <a:rPr lang="en-US" sz="1200" b="1" dirty="0">
                <a:solidFill>
                  <a:schemeClr val="bg1"/>
                </a:solidFill>
                <a:latin typeface="Arial" pitchFamily="34" charset="0"/>
                <a:cs typeface="Arial" pitchFamily="34" charset="0"/>
              </a:rPr>
              <a:t>http://cimss.ssec.wisc.edu/goes/blog/</a:t>
            </a:r>
          </a:p>
          <a:p>
            <a:endParaRPr lang="en-US" sz="1200" b="1" dirty="0" smtClean="0">
              <a:solidFill>
                <a:schemeClr val="bg1"/>
              </a:solidFill>
              <a:latin typeface="Arial" pitchFamily="34" charset="0"/>
              <a:cs typeface="Arial" pitchFamily="34" charset="0"/>
            </a:endParaRPr>
          </a:p>
        </p:txBody>
      </p:sp>
      <p:sp>
        <p:nvSpPr>
          <p:cNvPr id="6" name="Rectangle 5"/>
          <p:cNvSpPr/>
          <p:nvPr/>
        </p:nvSpPr>
        <p:spPr>
          <a:xfrm>
            <a:off x="68240" y="1295400"/>
            <a:ext cx="9130352" cy="4524315"/>
          </a:xfrm>
          <a:prstGeom prst="rect">
            <a:avLst/>
          </a:prstGeom>
          <a:noFill/>
          <a:ln>
            <a:noFill/>
          </a:ln>
        </p:spPr>
        <p:txBody>
          <a:bodyPr wrap="square" lIns="91440" tIns="45720" rIns="91440" bIns="45720">
            <a:spAutoFit/>
          </a:bodyPr>
          <a:lstStyle/>
          <a:p>
            <a:pPr algn="ctr"/>
            <a:r>
              <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Status of</a:t>
            </a:r>
          </a:p>
          <a:p>
            <a:pPr algn="ctr"/>
            <a:r>
              <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NOAA Satellite Operations</a:t>
            </a:r>
          </a:p>
          <a:p>
            <a:pPr algn="ctr"/>
            <a:r>
              <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&amp; </a:t>
            </a:r>
            <a:r>
              <a:rPr lang="en-US" sz="4800" dirty="0" err="1"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McIDAS</a:t>
            </a:r>
            <a:r>
              <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 in ESPC</a:t>
            </a:r>
          </a:p>
          <a:p>
            <a:pPr algn="ctr"/>
            <a:endPar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endParaRPr>
          </a:p>
          <a:p>
            <a:pPr algn="ctr"/>
            <a:r>
              <a:rPr lang="en-US" sz="44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Matthew Seybold</a:t>
            </a:r>
          </a:p>
          <a:p>
            <a:pPr algn="ctr"/>
            <a:endPar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467600" cy="1143000"/>
          </a:xfrm>
        </p:spPr>
        <p:txBody>
          <a:bodyPr>
            <a:normAutofit fontScale="90000"/>
          </a:bodyPr>
          <a:lstStyle/>
          <a:p>
            <a:pPr lvl="0" fontAlgn="base">
              <a:lnSpc>
                <a:spcPct val="90000"/>
              </a:lnSpc>
              <a:spcBef>
                <a:spcPct val="15000"/>
              </a:spcBef>
              <a:spcAft>
                <a:spcPct val="0"/>
              </a:spcAft>
            </a:pPr>
            <a:r>
              <a:rPr lang="en-US" sz="6600" dirty="0" smtClean="0"/>
              <a:t>GOES-14 (Standby) </a:t>
            </a:r>
            <a:r>
              <a:rPr lang="en-US" sz="6000" dirty="0" smtClean="0"/>
              <a:t/>
            </a:r>
            <a:br>
              <a:rPr lang="en-US" sz="6000" dirty="0" smtClean="0"/>
            </a:br>
            <a:r>
              <a:rPr lang="en-US" sz="3100" dirty="0" smtClean="0"/>
              <a:t>Launch: June 2009  |  Operational: N/A</a:t>
            </a:r>
            <a:endParaRPr lang="en-US" sz="3100" dirty="0"/>
          </a:p>
        </p:txBody>
      </p:sp>
      <p:pic>
        <p:nvPicPr>
          <p:cNvPr id="74754" name="Picture 2" descr="http://goes.gsfc.nasa.gov/images/GOES-N.png"/>
          <p:cNvPicPr>
            <a:picLocks noChangeAspect="1" noChangeArrowheads="1"/>
          </p:cNvPicPr>
          <p:nvPr/>
        </p:nvPicPr>
        <p:blipFill>
          <a:blip r:embed="rId2" cstate="print"/>
          <a:srcRect l="13032" t="20753" r="5219" b="5129"/>
          <a:stretch>
            <a:fillRect/>
          </a:stretch>
        </p:blipFill>
        <p:spPr bwMode="auto">
          <a:xfrm>
            <a:off x="990600" y="2057400"/>
            <a:ext cx="5257800" cy="3810000"/>
          </a:xfrm>
          <a:prstGeom prst="rect">
            <a:avLst/>
          </a:prstGeom>
          <a:noFill/>
        </p:spPr>
      </p:pic>
      <p:pic>
        <p:nvPicPr>
          <p:cNvPr id="116740" name="Picture 4" descr="http://a2.ec-images.myspacecdn.com/images02/92/96bdab0b17374c2d923d9001e566b26f/l.jpg"/>
          <p:cNvPicPr>
            <a:picLocks noChangeAspect="1" noChangeArrowheads="1"/>
          </p:cNvPicPr>
          <p:nvPr/>
        </p:nvPicPr>
        <p:blipFill>
          <a:blip r:embed="rId3" cstate="print"/>
          <a:srcRect/>
          <a:stretch>
            <a:fillRect/>
          </a:stretch>
        </p:blipFill>
        <p:spPr bwMode="auto">
          <a:xfrm>
            <a:off x="7467600" y="0"/>
            <a:ext cx="1447800" cy="1429703"/>
          </a:xfrm>
          <a:prstGeom prst="rect">
            <a:avLst/>
          </a:prstGeom>
          <a:noFill/>
        </p:spPr>
      </p:pic>
      <p:sp>
        <p:nvSpPr>
          <p:cNvPr id="7" name="TextBox 6"/>
          <p:cNvSpPr txBox="1"/>
          <p:nvPr/>
        </p:nvSpPr>
        <p:spPr>
          <a:xfrm>
            <a:off x="5334000" y="1905000"/>
            <a:ext cx="2209800" cy="707886"/>
          </a:xfrm>
          <a:prstGeom prst="rect">
            <a:avLst/>
          </a:prstGeom>
          <a:solidFill>
            <a:srgbClr val="66FF33"/>
          </a:solidFill>
          <a:ln w="25400">
            <a:solidFill>
              <a:schemeClr val="tx1"/>
            </a:solidFill>
          </a:ln>
        </p:spPr>
        <p:txBody>
          <a:bodyPr wrap="square" rtlCol="0">
            <a:spAutoFit/>
          </a:bodyPr>
          <a:lstStyle/>
          <a:p>
            <a:r>
              <a:rPr lang="en-US" sz="2000" dirty="0" smtClean="0"/>
              <a:t>No Spacecraft or Instrument Issues</a:t>
            </a:r>
            <a:endParaRPr lang="en-US"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781800" cy="1143000"/>
          </a:xfrm>
        </p:spPr>
        <p:txBody>
          <a:bodyPr>
            <a:normAutofit fontScale="90000"/>
          </a:bodyPr>
          <a:lstStyle/>
          <a:p>
            <a:pPr lvl="0" fontAlgn="base">
              <a:lnSpc>
                <a:spcPct val="90000"/>
              </a:lnSpc>
              <a:spcBef>
                <a:spcPct val="15000"/>
              </a:spcBef>
              <a:spcAft>
                <a:spcPct val="0"/>
              </a:spcAft>
            </a:pPr>
            <a:r>
              <a:rPr lang="en-US" sz="6600" dirty="0" smtClean="0"/>
              <a:t>GOES-13 (East)</a:t>
            </a:r>
            <a:r>
              <a:rPr lang="en-US" sz="6000" dirty="0" smtClean="0"/>
              <a:t/>
            </a:r>
            <a:br>
              <a:rPr lang="en-US" sz="6000" dirty="0" smtClean="0"/>
            </a:br>
            <a:r>
              <a:rPr lang="en-US" sz="3100" dirty="0" smtClean="0"/>
              <a:t>Launch: May 2006  |  Operational: April 2010</a:t>
            </a:r>
            <a:endParaRPr lang="en-US" sz="3100" dirty="0"/>
          </a:p>
        </p:txBody>
      </p:sp>
      <p:pic>
        <p:nvPicPr>
          <p:cNvPr id="74754" name="Picture 2" descr="http://goes.gsfc.nasa.gov/images/GOES-N.png"/>
          <p:cNvPicPr>
            <a:picLocks noChangeAspect="1" noChangeArrowheads="1"/>
          </p:cNvPicPr>
          <p:nvPr/>
        </p:nvPicPr>
        <p:blipFill>
          <a:blip r:embed="rId3" cstate="print"/>
          <a:srcRect l="13032" t="20753" r="5219" b="5129"/>
          <a:stretch>
            <a:fillRect/>
          </a:stretch>
        </p:blipFill>
        <p:spPr bwMode="auto">
          <a:xfrm>
            <a:off x="1143000" y="2057400"/>
            <a:ext cx="5257800" cy="3810000"/>
          </a:xfrm>
          <a:prstGeom prst="rect">
            <a:avLst/>
          </a:prstGeom>
          <a:noFill/>
        </p:spPr>
      </p:pic>
      <p:sp>
        <p:nvSpPr>
          <p:cNvPr id="10" name="Line Callout 1 9"/>
          <p:cNvSpPr/>
          <p:nvPr/>
        </p:nvSpPr>
        <p:spPr>
          <a:xfrm>
            <a:off x="5486400" y="2971800"/>
            <a:ext cx="3200400" cy="1447800"/>
          </a:xfrm>
          <a:prstGeom prst="borderCallout1">
            <a:avLst>
              <a:gd name="adj1" fmla="val 50620"/>
              <a:gd name="adj2" fmla="val -438"/>
              <a:gd name="adj3" fmla="val 56594"/>
              <a:gd name="adj4" fmla="val -9404"/>
            </a:avLst>
          </a:prstGeom>
          <a:solidFill>
            <a:srgbClr val="FFFF00"/>
          </a:solidFill>
          <a:ln>
            <a:solidFill>
              <a:schemeClr val="tx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lvl="0">
              <a:lnSpc>
                <a:spcPct val="89000"/>
              </a:lnSpc>
              <a:defRPr/>
            </a:pPr>
            <a:r>
              <a:rPr lang="en-US" sz="2000" dirty="0" smtClean="0">
                <a:solidFill>
                  <a:schemeClr val="tx1"/>
                </a:solidFill>
                <a:latin typeface="Calibri" pitchFamily="34" charset="0"/>
              </a:rPr>
              <a:t>Sounder short-wave channel noise.  Operating with both windings on.  Sounder out-gassing in October, 2012 improved noise levels.</a:t>
            </a:r>
          </a:p>
        </p:txBody>
      </p:sp>
      <p:pic>
        <p:nvPicPr>
          <p:cNvPr id="115714" name="Picture 2" descr="http://www.nasa.gov/images/content/116990main_GOES-N%20Series.JPG"/>
          <p:cNvPicPr>
            <a:picLocks noChangeAspect="1" noChangeArrowheads="1"/>
          </p:cNvPicPr>
          <p:nvPr/>
        </p:nvPicPr>
        <p:blipFill>
          <a:blip r:embed="rId4" cstate="print"/>
          <a:srcRect/>
          <a:stretch>
            <a:fillRect/>
          </a:stretch>
        </p:blipFill>
        <p:spPr bwMode="auto">
          <a:xfrm>
            <a:off x="6629400" y="107733"/>
            <a:ext cx="2317532" cy="130853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4724400" cy="4724400"/>
          </a:xfrm>
        </p:spPr>
        <p:txBody>
          <a:bodyPr>
            <a:noAutofit/>
          </a:bodyPr>
          <a:lstStyle/>
          <a:p>
            <a:r>
              <a:rPr lang="en-US" sz="2100" dirty="0" smtClean="0"/>
              <a:t>Improved data quality for weather products that rely on the combination of images in the IR channels (e.g. fog products that use difference between channel 2 and 4 – see figure)</a:t>
            </a:r>
          </a:p>
          <a:p>
            <a:r>
              <a:rPr lang="en-US" sz="2100" dirty="0" smtClean="0"/>
              <a:t>This GOES Ground System fix will be indicated by the status word "re-sampling" in GVAR Block 0</a:t>
            </a:r>
          </a:p>
          <a:p>
            <a:r>
              <a:rPr lang="en-US" sz="2100" dirty="0" smtClean="0"/>
              <a:t>Applied to future data only.  </a:t>
            </a:r>
          </a:p>
          <a:p>
            <a:r>
              <a:rPr lang="en-US" sz="2100" dirty="0" smtClean="0"/>
              <a:t>Expected in SPS release 10.4 by mid-October, 2013 (originally Summer 2013, but had to resolve false detects of fire points)</a:t>
            </a:r>
          </a:p>
        </p:txBody>
      </p:sp>
      <p:sp>
        <p:nvSpPr>
          <p:cNvPr id="6" name="Title 1"/>
          <p:cNvSpPr>
            <a:spLocks noGrp="1"/>
          </p:cNvSpPr>
          <p:nvPr>
            <p:ph type="title"/>
          </p:nvPr>
        </p:nvSpPr>
        <p:spPr>
          <a:xfrm>
            <a:off x="152400" y="274638"/>
            <a:ext cx="6629400" cy="1143000"/>
          </a:xfrm>
        </p:spPr>
        <p:txBody>
          <a:bodyPr>
            <a:normAutofit fontScale="90000"/>
          </a:bodyPr>
          <a:lstStyle/>
          <a:p>
            <a:pPr lvl="0" fontAlgn="base">
              <a:lnSpc>
                <a:spcPct val="90000"/>
              </a:lnSpc>
              <a:spcBef>
                <a:spcPct val="15000"/>
              </a:spcBef>
              <a:spcAft>
                <a:spcPct val="0"/>
              </a:spcAft>
            </a:pPr>
            <a:r>
              <a:rPr lang="en-US" sz="6600" dirty="0" smtClean="0"/>
              <a:t>GOES-13 (East)</a:t>
            </a:r>
            <a:r>
              <a:rPr lang="en-US" sz="6000" dirty="0" smtClean="0"/>
              <a:t/>
            </a:r>
            <a:br>
              <a:rPr lang="en-US" sz="6000" dirty="0" smtClean="0"/>
            </a:br>
            <a:r>
              <a:rPr lang="en-US" sz="3100" dirty="0" smtClean="0"/>
              <a:t>Imager IR Co-Registration Error Correction</a:t>
            </a:r>
            <a:endParaRPr lang="en-US" sz="3100" dirty="0"/>
          </a:p>
        </p:txBody>
      </p:sp>
      <p:sp>
        <p:nvSpPr>
          <p:cNvPr id="7" name="TextBox 7"/>
          <p:cNvSpPr txBox="1">
            <a:spLocks noChangeArrowheads="1"/>
          </p:cNvSpPr>
          <p:nvPr/>
        </p:nvSpPr>
        <p:spPr bwMode="auto">
          <a:xfrm>
            <a:off x="5486400" y="5181600"/>
            <a:ext cx="3505200" cy="639763"/>
          </a:xfrm>
          <a:prstGeom prst="rect">
            <a:avLst/>
          </a:prstGeom>
          <a:noFill/>
          <a:ln w="9525">
            <a:noFill/>
            <a:miter lim="800000"/>
            <a:headEnd/>
            <a:tailEnd/>
          </a:ln>
        </p:spPr>
        <p:txBody>
          <a:bodyPr>
            <a:spAutoFit/>
          </a:bodyPr>
          <a:lstStyle/>
          <a:p>
            <a:r>
              <a:rPr lang="en-US" sz="1200" b="1" i="1" dirty="0"/>
              <a:t>GOES-13 Imager band difference (band 2 – band 4) for the uncorrected (top panel) and corrected images (lower panel).</a:t>
            </a:r>
            <a:r>
              <a:rPr lang="en-US" sz="1200" dirty="0"/>
              <a:t> </a:t>
            </a:r>
          </a:p>
        </p:txBody>
      </p:sp>
      <p:pic>
        <p:nvPicPr>
          <p:cNvPr id="8" name="Picture 7" descr="Capture_white_paper_figure"/>
          <p:cNvPicPr>
            <a:picLocks noChangeAspect="1" noChangeArrowheads="1"/>
          </p:cNvPicPr>
          <p:nvPr/>
        </p:nvPicPr>
        <p:blipFill>
          <a:blip r:embed="rId3" cstate="print"/>
          <a:srcRect/>
          <a:stretch>
            <a:fillRect/>
          </a:stretch>
        </p:blipFill>
        <p:spPr bwMode="auto">
          <a:xfrm>
            <a:off x="5562600" y="1676400"/>
            <a:ext cx="3276600" cy="3505200"/>
          </a:xfrm>
          <a:prstGeom prst="rect">
            <a:avLst/>
          </a:prstGeom>
          <a:noFill/>
          <a:ln w="9525">
            <a:noFill/>
            <a:miter lim="800000"/>
            <a:headEnd/>
            <a:tailEnd/>
          </a:ln>
        </p:spPr>
      </p:pic>
      <p:pic>
        <p:nvPicPr>
          <p:cNvPr id="9" name="Picture 2" descr="http://www.nasa.gov/images/content/116990main_GOES-N%20Series.JPG"/>
          <p:cNvPicPr>
            <a:picLocks noChangeAspect="1" noChangeArrowheads="1"/>
          </p:cNvPicPr>
          <p:nvPr/>
        </p:nvPicPr>
        <p:blipFill>
          <a:blip r:embed="rId4" cstate="print"/>
          <a:srcRect/>
          <a:stretch>
            <a:fillRect/>
          </a:stretch>
        </p:blipFill>
        <p:spPr bwMode="auto">
          <a:xfrm>
            <a:off x="6629400" y="107733"/>
            <a:ext cx="2317532" cy="130853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6"/>
          <p:cNvSpPr>
            <a:spLocks noChangeArrowheads="1"/>
          </p:cNvSpPr>
          <p:nvPr/>
        </p:nvSpPr>
        <p:spPr bwMode="auto">
          <a:xfrm>
            <a:off x="457200" y="6229053"/>
            <a:ext cx="8305800" cy="364338"/>
          </a:xfrm>
          <a:prstGeom prst="rect">
            <a:avLst/>
          </a:prstGeom>
          <a:noFill/>
          <a:ln w="9525">
            <a:noFill/>
            <a:miter lim="800000"/>
            <a:headEnd/>
            <a:tailEnd/>
          </a:ln>
        </p:spPr>
        <p:txBody>
          <a:bodyPr wrap="square" lIns="86493" tIns="43247" rIns="86493" bIns="43247">
            <a:spAutoFit/>
          </a:bodyPr>
          <a:lstStyle/>
          <a:p>
            <a:r>
              <a:rPr lang="en-US" dirty="0"/>
              <a:t>   http://</a:t>
            </a:r>
            <a:r>
              <a:rPr lang="en-US" dirty="0" smtClean="0"/>
              <a:t>www.nesdis.noaa.gov/flyout_schedules.html              </a:t>
            </a:r>
            <a:r>
              <a:rPr lang="en-US" dirty="0"/>
              <a:t>http://www.goes-r.gov </a:t>
            </a:r>
          </a:p>
        </p:txBody>
      </p:sp>
      <p:sp>
        <p:nvSpPr>
          <p:cNvPr id="7" name="TextBox 6"/>
          <p:cNvSpPr txBox="1"/>
          <p:nvPr/>
        </p:nvSpPr>
        <p:spPr>
          <a:xfrm>
            <a:off x="4953000" y="1523224"/>
            <a:ext cx="4038600" cy="369332"/>
          </a:xfrm>
          <a:prstGeom prst="rect">
            <a:avLst/>
          </a:prstGeom>
          <a:noFill/>
        </p:spPr>
        <p:txBody>
          <a:bodyPr wrap="square" rtlCol="0">
            <a:spAutoFit/>
          </a:bodyPr>
          <a:lstStyle/>
          <a:p>
            <a:pPr marL="342900" lvl="0" indent="-342900">
              <a:spcBef>
                <a:spcPct val="20000"/>
              </a:spcBef>
              <a:defRPr/>
            </a:pPr>
            <a:r>
              <a:rPr lang="en-US" dirty="0" smtClean="0"/>
              <a:t>     -</a:t>
            </a:r>
            <a:endParaRPr lang="en-US" dirty="0"/>
          </a:p>
        </p:txBody>
      </p:sp>
      <p:pic>
        <p:nvPicPr>
          <p:cNvPr id="8" name="Picture 2" descr="GOES Flyout Schedu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17" t="17663" r="4667" b="12310"/>
          <a:stretch/>
        </p:blipFill>
        <p:spPr bwMode="auto">
          <a:xfrm>
            <a:off x="685800" y="1261241"/>
            <a:ext cx="7949666" cy="4987159"/>
          </a:xfrm>
          <a:prstGeom prst="rect">
            <a:avLst/>
          </a:prstGeom>
          <a:noFill/>
          <a:extLst>
            <a:ext uri="{909E8E84-426E-40DD-AFC4-6F175D3DCCD1}">
              <a14:hiddenFill xmlns:a14="http://schemas.microsoft.com/office/drawing/2010/main">
                <a:solidFill>
                  <a:srgbClr val="FFFFFF"/>
                </a:solidFill>
              </a14:hiddenFill>
            </a:ext>
          </a:extLst>
        </p:spPr>
      </p:pic>
      <p:pic>
        <p:nvPicPr>
          <p:cNvPr id="44035" name="Content Placeholder 3" descr="GOES-R_logo_v2.png"/>
          <p:cNvPicPr>
            <a:picLocks noGrp="1" noChangeAspect="1"/>
          </p:cNvPicPr>
          <p:nvPr>
            <p:ph idx="1"/>
          </p:nvPr>
        </p:nvPicPr>
        <p:blipFill>
          <a:blip r:embed="rId4" cstate="print"/>
          <a:srcRect/>
          <a:stretch>
            <a:fillRect/>
          </a:stretch>
        </p:blipFill>
        <p:spPr>
          <a:xfrm>
            <a:off x="7060631" y="7739"/>
            <a:ext cx="2083370" cy="1363861"/>
          </a:xfrm>
        </p:spPr>
      </p:pic>
      <p:sp>
        <p:nvSpPr>
          <p:cNvPr id="44034" name="Title 1"/>
          <p:cNvSpPr>
            <a:spLocks noGrp="1"/>
          </p:cNvSpPr>
          <p:nvPr>
            <p:ph type="title" idx="4294967295"/>
          </p:nvPr>
        </p:nvSpPr>
        <p:spPr>
          <a:xfrm>
            <a:off x="0" y="249733"/>
            <a:ext cx="7372049" cy="969467"/>
          </a:xfrm>
        </p:spPr>
        <p:txBody>
          <a:bodyPr>
            <a:normAutofit fontScale="90000"/>
          </a:bodyPr>
          <a:lstStyle/>
          <a:p>
            <a:pPr algn="ctr"/>
            <a:r>
              <a:rPr lang="en-US" dirty="0" smtClean="0"/>
              <a:t>GOES </a:t>
            </a:r>
            <a:r>
              <a:rPr lang="en-US" dirty="0" err="1" smtClean="0"/>
              <a:t>Flyout</a:t>
            </a:r>
            <a:r>
              <a:rPr lang="en-US" dirty="0" smtClean="0"/>
              <a:t> Schedule</a:t>
            </a:r>
            <a:br>
              <a:rPr lang="en-US" dirty="0" smtClean="0"/>
            </a:br>
            <a:r>
              <a:rPr lang="en-US" dirty="0" smtClean="0"/>
              <a:t>April 10, 2013</a:t>
            </a:r>
          </a:p>
        </p:txBody>
      </p:sp>
      <p:grpSp>
        <p:nvGrpSpPr>
          <p:cNvPr id="10" name="Group 9"/>
          <p:cNvGrpSpPr/>
          <p:nvPr/>
        </p:nvGrpSpPr>
        <p:grpSpPr>
          <a:xfrm>
            <a:off x="6858000" y="2438400"/>
            <a:ext cx="1600948" cy="1219200"/>
            <a:chOff x="7448973" y="3657600"/>
            <a:chExt cx="1600948" cy="1600438"/>
          </a:xfrm>
        </p:grpSpPr>
        <p:sp>
          <p:nvSpPr>
            <p:cNvPr id="11" name="Rounded Rectangular Callout 10"/>
            <p:cNvSpPr/>
            <p:nvPr/>
          </p:nvSpPr>
          <p:spPr>
            <a:xfrm>
              <a:off x="7448973" y="3657600"/>
              <a:ext cx="1524748" cy="1600438"/>
            </a:xfrm>
            <a:prstGeom prst="wedgeRoundRectCallout">
              <a:avLst>
                <a:gd name="adj1" fmla="val -99231"/>
                <a:gd name="adj2" fmla="val 5121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70239" y="3657600"/>
              <a:ext cx="1579682" cy="1169551"/>
            </a:xfrm>
            <a:prstGeom prst="rect">
              <a:avLst/>
            </a:prstGeom>
            <a:noFill/>
          </p:spPr>
          <p:txBody>
            <a:bodyPr wrap="square" rtlCol="0">
              <a:spAutoFit/>
            </a:bodyPr>
            <a:lstStyle/>
            <a:p>
              <a:r>
                <a:rPr lang="en-US" sz="1400" dirty="0" smtClean="0"/>
                <a:t>Look forward to engagement of users RE GOES-R activation:  E/W, storage, operate</a:t>
              </a:r>
            </a:p>
          </p:txBody>
        </p:sp>
      </p:grpSp>
    </p:spTree>
    <p:extLst>
      <p:ext uri="{BB962C8B-B14F-4D97-AF65-F5344CB8AC3E}">
        <p14:creationId xmlns:p14="http://schemas.microsoft.com/office/powerpoint/2010/main" val="415682915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oup 248"/>
          <p:cNvGraphicFramePr>
            <a:graphicFrameLocks noGrp="1"/>
          </p:cNvGraphicFramePr>
          <p:nvPr>
            <p:extLst>
              <p:ext uri="{D42A27DB-BD31-4B8C-83A1-F6EECF244321}">
                <p14:modId xmlns:p14="http://schemas.microsoft.com/office/powerpoint/2010/main" val="1705689071"/>
              </p:ext>
            </p:extLst>
          </p:nvPr>
        </p:nvGraphicFramePr>
        <p:xfrm>
          <a:off x="488300" y="1371600"/>
          <a:ext cx="8217202" cy="5092015"/>
        </p:xfrm>
        <a:graphic>
          <a:graphicData uri="http://schemas.openxmlformats.org/drawingml/2006/table">
            <a:tbl>
              <a:tblPr>
                <a:effectLst>
                  <a:outerShdw sx="1000" sy="1000" algn="ctr" rotWithShape="0">
                    <a:srgbClr val="000000"/>
                  </a:outerShdw>
                </a:effectLst>
              </a:tblPr>
              <a:tblGrid>
                <a:gridCol w="1640417"/>
                <a:gridCol w="1097643"/>
                <a:gridCol w="1096130"/>
                <a:gridCol w="1096131"/>
                <a:gridCol w="1093107"/>
                <a:gridCol w="1097643"/>
                <a:gridCol w="1096131"/>
              </a:tblGrid>
              <a:tr h="24110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METOP-A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METOP-B</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NOAA-15</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Launch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Sep 2012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Feb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Sep 2000</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Operational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April 2013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Jun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Aug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Mar 2001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Dec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Mission Data Category</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Payload Instruments</a:t>
                      </a:r>
                    </a:p>
                  </a:txBody>
                  <a:tcPr marL="87086" marR="87086" marT="42863" marB="42863"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AVHRR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HIRS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Y(14)</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(6)</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AMSU-A1</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Y(21)</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AMSU-A2</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AMSU-B</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(12)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MHS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SEM</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SBUV</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S/C (9)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(29)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9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Telemetry, Command &amp;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ADACS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EPS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rPr>
                        <a:t>Thermal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Communications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Y(30)</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Y(23)</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APT/LRPT</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SAR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Y(24)</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graphicFrame>
        <p:nvGraphicFramePr>
          <p:cNvPr id="14" name="Group 246"/>
          <p:cNvGraphicFramePr>
            <a:graphicFrameLocks/>
          </p:cNvGraphicFramePr>
          <p:nvPr/>
        </p:nvGraphicFramePr>
        <p:xfrm>
          <a:off x="6216119" y="187218"/>
          <a:ext cx="2700157" cy="977270"/>
        </p:xfrm>
        <a:graphic>
          <a:graphicData uri="http://schemas.openxmlformats.org/drawingml/2006/table">
            <a:tbl>
              <a:tblPr/>
              <a:tblGrid>
                <a:gridCol w="2084715"/>
                <a:gridCol w="615442"/>
              </a:tblGrid>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G</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Spacecraft Issue but no User Impact</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S/C</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 with Limitation</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Y</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Non-Operational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R</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Not Applicable</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N/A</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11" name="Title 1"/>
          <p:cNvSpPr txBox="1">
            <a:spLocks/>
          </p:cNvSpPr>
          <p:nvPr/>
        </p:nvSpPr>
        <p:spPr>
          <a:xfrm>
            <a:off x="-228600" y="0"/>
            <a:ext cx="9040504" cy="1303734"/>
          </a:xfrm>
          <a:prstGeom prst="rect">
            <a:avLst/>
          </a:prstGeom>
          <a:noFill/>
        </p:spPr>
        <p:txBody>
          <a:bodyPr lIns="86493" tIns="43247" rIns="86493" bIns="43247">
            <a:normAutofit fontScale="92500" lnSpcReduction="20000"/>
          </a:bodyPr>
          <a:lstStyle/>
          <a:p>
            <a:pPr defTabSz="914485" eaLnBrk="0" hangingPunct="0">
              <a:defRPr/>
            </a:pPr>
            <a:endParaRPr lang="en-US" sz="2800" kern="0" dirty="0" smtClean="0">
              <a:latin typeface="+mj-lt"/>
              <a:ea typeface="+mj-ea"/>
              <a:cs typeface="+mj-cs"/>
            </a:endParaRPr>
          </a:p>
          <a:p>
            <a:pPr defTabSz="914485" eaLnBrk="0" hangingPunct="0">
              <a:defRPr/>
            </a:pPr>
            <a:r>
              <a:rPr lang="en-US" sz="4800" kern="0" dirty="0" smtClean="0">
                <a:latin typeface="+mj-lt"/>
                <a:ea typeface="+mj-ea"/>
                <a:cs typeface="+mj-cs"/>
              </a:rPr>
              <a:t>  POES </a:t>
            </a:r>
            <a:r>
              <a:rPr lang="en-US" sz="4800" kern="0" dirty="0">
                <a:latin typeface="+mj-lt"/>
                <a:ea typeface="+mj-ea"/>
                <a:cs typeface="+mj-cs"/>
              </a:rPr>
              <a:t>Status </a:t>
            </a:r>
            <a:r>
              <a:rPr lang="en-US" sz="4800" kern="0" dirty="0" smtClean="0">
                <a:latin typeface="+mj-lt"/>
                <a:ea typeface="+mj-ea"/>
                <a:cs typeface="+mj-cs"/>
              </a:rPr>
              <a:t>(Sept 1, 2013)</a:t>
            </a:r>
            <a:r>
              <a:rPr lang="en-US" sz="4800" kern="0" dirty="0">
                <a:latin typeface="+mj-lt"/>
                <a:ea typeface="+mj-ea"/>
                <a:cs typeface="+mj-cs"/>
              </a:rPr>
              <a:t/>
            </a:r>
            <a:br>
              <a:rPr lang="en-US" sz="4800" kern="0" dirty="0">
                <a:latin typeface="+mj-lt"/>
                <a:ea typeface="+mj-ea"/>
                <a:cs typeface="+mj-cs"/>
              </a:rPr>
            </a:br>
            <a:r>
              <a:rPr lang="en-US" sz="2400" kern="0" dirty="0" smtClean="0">
                <a:latin typeface="+mj-lt"/>
                <a:ea typeface="+mj-ea"/>
                <a:cs typeface="+mj-cs"/>
              </a:rPr>
              <a:t>     http</a:t>
            </a:r>
            <a:r>
              <a:rPr lang="en-US" sz="2400" kern="0" dirty="0">
                <a:latin typeface="+mj-lt"/>
                <a:ea typeface="+mj-ea"/>
                <a:cs typeface="+mj-cs"/>
              </a:rPr>
              <a:t>://www.oso.noaa.gov/poesstatus/index.asp</a:t>
            </a:r>
          </a:p>
        </p:txBody>
      </p:sp>
    </p:spTree>
    <p:extLst>
      <p:ext uri="{BB962C8B-B14F-4D97-AF65-F5344CB8AC3E}">
        <p14:creationId xmlns:p14="http://schemas.microsoft.com/office/powerpoint/2010/main" val="2587017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oup 248"/>
          <p:cNvGraphicFramePr>
            <a:graphicFrameLocks noGrp="1"/>
          </p:cNvGraphicFramePr>
          <p:nvPr>
            <p:extLst>
              <p:ext uri="{D42A27DB-BD31-4B8C-83A1-F6EECF244321}">
                <p14:modId xmlns:p14="http://schemas.microsoft.com/office/powerpoint/2010/main" val="2778672667"/>
              </p:ext>
            </p:extLst>
          </p:nvPr>
        </p:nvGraphicFramePr>
        <p:xfrm>
          <a:off x="488300" y="1371600"/>
          <a:ext cx="8217202" cy="5092015"/>
        </p:xfrm>
        <a:graphic>
          <a:graphicData uri="http://schemas.openxmlformats.org/drawingml/2006/table">
            <a:tbl>
              <a:tblPr>
                <a:effectLst>
                  <a:outerShdw sx="1000" sy="1000" algn="ctr" rotWithShape="0">
                    <a:srgbClr val="000000"/>
                  </a:outerShdw>
                </a:effectLst>
              </a:tblPr>
              <a:tblGrid>
                <a:gridCol w="1640417"/>
                <a:gridCol w="1097643"/>
                <a:gridCol w="1096130"/>
                <a:gridCol w="1096131"/>
                <a:gridCol w="1093107"/>
                <a:gridCol w="1097643"/>
                <a:gridCol w="1096131"/>
              </a:tblGrid>
              <a:tr h="24110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METOP-A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METOP-B</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NOAA-15</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Launch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Sep 2012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Feb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Sep 2000</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Operational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April 2013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Jun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Aug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Mar 2001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Dec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Mission Data Category</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Payload Instruments</a:t>
                      </a:r>
                    </a:p>
                  </a:txBody>
                  <a:tcPr marL="87086" marR="87086" marT="42863" marB="42863"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AVHRR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HIRS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Y(14)</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(6)</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AMSU-A1</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Y(21)</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AMSU-A2</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AMSU-B</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(12)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MHS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SEM</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SBUV</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S/C (9)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(29)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9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Telemetry, Command &amp;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ADACS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EPS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rPr>
                        <a:t>Thermal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Communications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Y(30)</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Y(23)</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APT/LRPT</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SAR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Y(24)</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6" name="Line Callout 1 5"/>
          <p:cNvSpPr/>
          <p:nvPr/>
        </p:nvSpPr>
        <p:spPr>
          <a:xfrm>
            <a:off x="6629400" y="2534545"/>
            <a:ext cx="1977375" cy="500063"/>
          </a:xfrm>
          <a:prstGeom prst="borderCallout1">
            <a:avLst>
              <a:gd name="adj1" fmla="val 49771"/>
              <a:gd name="adj2" fmla="val 18"/>
              <a:gd name="adj3" fmla="val 55095"/>
              <a:gd name="adj4" fmla="val -1226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smtClean="0">
                <a:solidFill>
                  <a:schemeClr val="tx1"/>
                </a:solidFill>
                <a:latin typeface="Calibri" pitchFamily="34" charset="0"/>
              </a:rPr>
              <a:t>HIRS Longwave channel noise</a:t>
            </a:r>
            <a:endParaRPr lang="en-US" sz="1700" dirty="0">
              <a:solidFill>
                <a:schemeClr val="tx1"/>
              </a:solidFill>
              <a:latin typeface="Calibri" pitchFamily="34" charset="0"/>
            </a:endParaRPr>
          </a:p>
        </p:txBody>
      </p:sp>
      <p:graphicFrame>
        <p:nvGraphicFramePr>
          <p:cNvPr id="14" name="Group 246"/>
          <p:cNvGraphicFramePr>
            <a:graphicFrameLocks/>
          </p:cNvGraphicFramePr>
          <p:nvPr/>
        </p:nvGraphicFramePr>
        <p:xfrm>
          <a:off x="6216119" y="187218"/>
          <a:ext cx="2700157" cy="977270"/>
        </p:xfrm>
        <a:graphic>
          <a:graphicData uri="http://schemas.openxmlformats.org/drawingml/2006/table">
            <a:tbl>
              <a:tblPr/>
              <a:tblGrid>
                <a:gridCol w="2084715"/>
                <a:gridCol w="615442"/>
              </a:tblGrid>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G</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Spacecraft Issue but no User Impact</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S/C</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 with Limitation</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Y</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Non-Operational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R</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Not Applicable</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N/A</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11" name="Title 1"/>
          <p:cNvSpPr txBox="1">
            <a:spLocks/>
          </p:cNvSpPr>
          <p:nvPr/>
        </p:nvSpPr>
        <p:spPr>
          <a:xfrm>
            <a:off x="-228600" y="0"/>
            <a:ext cx="9040504" cy="1303734"/>
          </a:xfrm>
          <a:prstGeom prst="rect">
            <a:avLst/>
          </a:prstGeom>
          <a:noFill/>
        </p:spPr>
        <p:txBody>
          <a:bodyPr lIns="86493" tIns="43247" rIns="86493" bIns="43247">
            <a:normAutofit fontScale="92500" lnSpcReduction="20000"/>
          </a:bodyPr>
          <a:lstStyle/>
          <a:p>
            <a:pPr defTabSz="914485" eaLnBrk="0" hangingPunct="0">
              <a:defRPr/>
            </a:pPr>
            <a:endParaRPr lang="en-US" sz="2800" kern="0" dirty="0" smtClean="0">
              <a:latin typeface="+mj-lt"/>
              <a:ea typeface="+mj-ea"/>
              <a:cs typeface="+mj-cs"/>
            </a:endParaRPr>
          </a:p>
          <a:p>
            <a:pPr defTabSz="914485" eaLnBrk="0" hangingPunct="0">
              <a:defRPr/>
            </a:pPr>
            <a:r>
              <a:rPr lang="en-US" sz="4800" kern="0" dirty="0" smtClean="0">
                <a:latin typeface="+mj-lt"/>
                <a:ea typeface="+mj-ea"/>
                <a:cs typeface="+mj-cs"/>
              </a:rPr>
              <a:t>  POES </a:t>
            </a:r>
            <a:r>
              <a:rPr lang="en-US" sz="4800" kern="0" dirty="0">
                <a:latin typeface="+mj-lt"/>
                <a:ea typeface="+mj-ea"/>
                <a:cs typeface="+mj-cs"/>
              </a:rPr>
              <a:t>Status </a:t>
            </a:r>
            <a:r>
              <a:rPr lang="en-US" sz="4800" kern="0" dirty="0" smtClean="0">
                <a:latin typeface="+mj-lt"/>
                <a:ea typeface="+mj-ea"/>
                <a:cs typeface="+mj-cs"/>
              </a:rPr>
              <a:t>(Sept 1, 2013)</a:t>
            </a:r>
            <a:r>
              <a:rPr lang="en-US" sz="4800" kern="0" dirty="0">
                <a:latin typeface="+mj-lt"/>
                <a:ea typeface="+mj-ea"/>
                <a:cs typeface="+mj-cs"/>
              </a:rPr>
              <a:t/>
            </a:r>
            <a:br>
              <a:rPr lang="en-US" sz="4800" kern="0" dirty="0">
                <a:latin typeface="+mj-lt"/>
                <a:ea typeface="+mj-ea"/>
                <a:cs typeface="+mj-cs"/>
              </a:rPr>
            </a:br>
            <a:r>
              <a:rPr lang="en-US" sz="2400" kern="0" dirty="0" smtClean="0">
                <a:latin typeface="+mj-lt"/>
                <a:ea typeface="+mj-ea"/>
                <a:cs typeface="+mj-cs"/>
              </a:rPr>
              <a:t>     http</a:t>
            </a:r>
            <a:r>
              <a:rPr lang="en-US" sz="2400" kern="0" dirty="0">
                <a:latin typeface="+mj-lt"/>
                <a:ea typeface="+mj-ea"/>
                <a:cs typeface="+mj-cs"/>
              </a:rPr>
              <a:t>://www.oso.noaa.gov/poesstatus/index.asp</a:t>
            </a:r>
          </a:p>
        </p:txBody>
      </p:sp>
      <p:sp>
        <p:nvSpPr>
          <p:cNvPr id="15" name="Line Callout 1 14"/>
          <p:cNvSpPr/>
          <p:nvPr/>
        </p:nvSpPr>
        <p:spPr>
          <a:xfrm>
            <a:off x="6633225" y="3805237"/>
            <a:ext cx="1977375" cy="995363"/>
          </a:xfrm>
          <a:prstGeom prst="borderCallout1">
            <a:avLst>
              <a:gd name="adj1" fmla="val 49771"/>
              <a:gd name="adj2" fmla="val 18"/>
              <a:gd name="adj3" fmla="val 30415"/>
              <a:gd name="adj4" fmla="val -1364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smtClean="0">
                <a:solidFill>
                  <a:schemeClr val="tx1"/>
                </a:solidFill>
                <a:latin typeface="Calibri" pitchFamily="34" charset="0"/>
              </a:rPr>
              <a:t>*New - Chopper Motor Stalled.  No usable data generated</a:t>
            </a:r>
            <a:endParaRPr lang="en-US" sz="1700" dirty="0">
              <a:solidFill>
                <a:schemeClr val="tx1"/>
              </a:solidFill>
              <a:latin typeface="Calibri" pitchFamily="34" charset="0"/>
            </a:endParaRPr>
          </a:p>
        </p:txBody>
      </p:sp>
      <p:sp>
        <p:nvSpPr>
          <p:cNvPr id="13" name="Line Callout 1 12"/>
          <p:cNvSpPr/>
          <p:nvPr/>
        </p:nvSpPr>
        <p:spPr>
          <a:xfrm>
            <a:off x="5795025" y="2547937"/>
            <a:ext cx="1977375" cy="1257299"/>
          </a:xfrm>
          <a:prstGeom prst="borderCallout1">
            <a:avLst>
              <a:gd name="adj1" fmla="val 53026"/>
              <a:gd name="adj2" fmla="val -672"/>
              <a:gd name="adj3" fmla="val 21972"/>
              <a:gd name="adj4" fmla="val -3531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err="1" smtClean="0">
                <a:solidFill>
                  <a:schemeClr val="tx1"/>
                </a:solidFill>
                <a:latin typeface="Calibri" pitchFamily="34" charset="0"/>
              </a:rPr>
              <a:t>Longwave</a:t>
            </a:r>
            <a:r>
              <a:rPr lang="en-US" sz="1700" dirty="0" smtClean="0">
                <a:solidFill>
                  <a:schemeClr val="tx1"/>
                </a:solidFill>
                <a:latin typeface="Calibri" pitchFamily="34" charset="0"/>
              </a:rPr>
              <a:t> channel noise.  Filter wheel motor in high mode.  No NCEP or ECMWF assimilation.</a:t>
            </a:r>
            <a:endParaRPr lang="en-US" sz="1700" dirty="0">
              <a:solidFill>
                <a:schemeClr val="tx1"/>
              </a:solidFill>
              <a:latin typeface="Calibri" pitchFamily="34" charset="0"/>
            </a:endParaRPr>
          </a:p>
        </p:txBody>
      </p:sp>
      <p:sp>
        <p:nvSpPr>
          <p:cNvPr id="18" name="Line Callout 1 17"/>
          <p:cNvSpPr/>
          <p:nvPr/>
        </p:nvSpPr>
        <p:spPr>
          <a:xfrm>
            <a:off x="5795025" y="3924301"/>
            <a:ext cx="1977375" cy="378617"/>
          </a:xfrm>
          <a:prstGeom prst="borderCallout1">
            <a:avLst>
              <a:gd name="adj1" fmla="val 49770"/>
              <a:gd name="adj2" fmla="val 18"/>
              <a:gd name="adj3" fmla="val -70315"/>
              <a:gd name="adj4" fmla="val -3297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smtClean="0">
                <a:solidFill>
                  <a:schemeClr val="tx1"/>
                </a:solidFill>
                <a:latin typeface="Calibri" pitchFamily="34" charset="0"/>
              </a:rPr>
              <a:t>Out of spec.</a:t>
            </a:r>
            <a:endParaRPr lang="en-US" sz="1700" dirty="0">
              <a:solidFill>
                <a:schemeClr val="tx1"/>
              </a:solidFill>
              <a:latin typeface="Calibri" pitchFamily="34" charset="0"/>
            </a:endParaRPr>
          </a:p>
        </p:txBody>
      </p:sp>
      <p:sp>
        <p:nvSpPr>
          <p:cNvPr id="19" name="Line Callout 1 18"/>
          <p:cNvSpPr/>
          <p:nvPr/>
        </p:nvSpPr>
        <p:spPr>
          <a:xfrm>
            <a:off x="4543228" y="5295900"/>
            <a:ext cx="1977375" cy="856953"/>
          </a:xfrm>
          <a:prstGeom prst="borderCallout1">
            <a:avLst>
              <a:gd name="adj1" fmla="val 49770"/>
              <a:gd name="adj2" fmla="val 116"/>
              <a:gd name="adj3" fmla="val 95498"/>
              <a:gd name="adj4" fmla="val -2192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smtClean="0">
                <a:solidFill>
                  <a:schemeClr val="tx1"/>
                </a:solidFill>
                <a:latin typeface="Calibri" pitchFamily="34" charset="0"/>
              </a:rPr>
              <a:t>RF loss of ~10 dB,  25% less availability for data collection.</a:t>
            </a:r>
            <a:endParaRPr lang="en-US" sz="1700" dirty="0">
              <a:solidFill>
                <a:schemeClr val="tx1"/>
              </a:solidFill>
              <a:latin typeface="Calibri" pitchFamily="34" charset="0"/>
            </a:endParaRPr>
          </a:p>
        </p:txBody>
      </p:sp>
      <p:sp>
        <p:nvSpPr>
          <p:cNvPr id="20" name="Line Callout 1 19"/>
          <p:cNvSpPr/>
          <p:nvPr/>
        </p:nvSpPr>
        <p:spPr>
          <a:xfrm>
            <a:off x="4575825" y="2514600"/>
            <a:ext cx="1977375" cy="1020070"/>
          </a:xfrm>
          <a:prstGeom prst="borderCallout1">
            <a:avLst>
              <a:gd name="adj1" fmla="val 52032"/>
              <a:gd name="adj2" fmla="val 429"/>
              <a:gd name="adj3" fmla="val 26416"/>
              <a:gd name="adj4" fmla="val -2537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err="1" smtClean="0">
                <a:solidFill>
                  <a:schemeClr val="tx1"/>
                </a:solidFill>
                <a:latin typeface="Calibri" pitchFamily="34" charset="0"/>
              </a:rPr>
              <a:t>Longwave</a:t>
            </a:r>
            <a:r>
              <a:rPr lang="en-US" sz="1700" dirty="0" smtClean="0">
                <a:solidFill>
                  <a:schemeClr val="tx1"/>
                </a:solidFill>
                <a:latin typeface="Calibri" pitchFamily="34" charset="0"/>
              </a:rPr>
              <a:t> </a:t>
            </a:r>
            <a:r>
              <a:rPr lang="en-US" sz="1700" dirty="0" err="1" smtClean="0">
                <a:solidFill>
                  <a:schemeClr val="tx1"/>
                </a:solidFill>
                <a:latin typeface="Calibri" pitchFamily="34" charset="0"/>
              </a:rPr>
              <a:t>ch</a:t>
            </a:r>
            <a:r>
              <a:rPr lang="en-US" sz="1700" dirty="0" smtClean="0">
                <a:solidFill>
                  <a:schemeClr val="tx1"/>
                </a:solidFill>
                <a:latin typeface="Calibri" pitchFamily="34" charset="0"/>
              </a:rPr>
              <a:t> 5,6 soon to be out of spec.  </a:t>
            </a:r>
            <a:r>
              <a:rPr lang="en-US" sz="1700" dirty="0" err="1" smtClean="0">
                <a:solidFill>
                  <a:schemeClr val="tx1"/>
                </a:solidFill>
                <a:latin typeface="Calibri" pitchFamily="34" charset="0"/>
              </a:rPr>
              <a:t>Ch</a:t>
            </a:r>
            <a:r>
              <a:rPr lang="en-US" sz="1700" dirty="0" smtClean="0">
                <a:solidFill>
                  <a:schemeClr val="tx1"/>
                </a:solidFill>
                <a:latin typeface="Calibri" pitchFamily="34" charset="0"/>
              </a:rPr>
              <a:t> 10 out of spec.</a:t>
            </a:r>
            <a:endParaRPr lang="en-US" sz="1700" dirty="0">
              <a:solidFill>
                <a:schemeClr val="tx1"/>
              </a:solidFill>
              <a:latin typeface="Calibri" pitchFamily="34" charset="0"/>
            </a:endParaRPr>
          </a:p>
        </p:txBody>
      </p:sp>
    </p:spTree>
    <p:extLst>
      <p:ext uri="{BB962C8B-B14F-4D97-AF65-F5344CB8AC3E}">
        <p14:creationId xmlns:p14="http://schemas.microsoft.com/office/powerpoint/2010/main" val="226734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3" grpId="0" animBg="1"/>
      <p:bldP spid="13" grpId="1" animBg="1"/>
      <p:bldP spid="18" grpId="0" animBg="1"/>
      <p:bldP spid="18" grpId="1" animBg="1"/>
      <p:bldP spid="19" grpId="0" animBg="1"/>
      <p:bldP spid="19"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80012313"/>
              </p:ext>
            </p:extLst>
          </p:nvPr>
        </p:nvGraphicFramePr>
        <p:xfrm>
          <a:off x="914400" y="1219200"/>
          <a:ext cx="7391400" cy="4688840"/>
        </p:xfrm>
        <a:graphic>
          <a:graphicData uri="http://schemas.openxmlformats.org/drawingml/2006/table">
            <a:tbl>
              <a:tblPr firstRow="1" bandRow="1">
                <a:tableStyleId>{5C22544A-7EE6-4342-B048-85BDC9FD1C3A}</a:tableStyleId>
              </a:tblPr>
              <a:tblGrid>
                <a:gridCol w="1624484"/>
                <a:gridCol w="5766916"/>
              </a:tblGrid>
              <a:tr h="370840">
                <a:tc>
                  <a:txBody>
                    <a:bodyPr/>
                    <a:lstStyle/>
                    <a:p>
                      <a:pPr algn="ctr"/>
                      <a:r>
                        <a:rPr lang="en-US" dirty="0" smtClean="0"/>
                        <a:t>Date</a:t>
                      </a:r>
                      <a:endParaRPr lang="en-US" dirty="0"/>
                    </a:p>
                  </a:txBody>
                  <a:tcPr/>
                </a:tc>
                <a:tc>
                  <a:txBody>
                    <a:bodyPr/>
                    <a:lstStyle/>
                    <a:p>
                      <a:r>
                        <a:rPr lang="en-US" dirty="0" smtClean="0"/>
                        <a:t>Activity</a:t>
                      </a:r>
                      <a:endParaRPr lang="en-US" dirty="0"/>
                    </a:p>
                  </a:txBody>
                  <a:tcPr/>
                </a:tc>
              </a:tr>
              <a:tr h="370840">
                <a:tc>
                  <a:txBody>
                    <a:bodyPr/>
                    <a:lstStyle/>
                    <a:p>
                      <a:pPr algn="ctr"/>
                      <a:r>
                        <a:rPr lang="en-US" dirty="0" smtClean="0"/>
                        <a:t>2 / 2012</a:t>
                      </a:r>
                      <a:endParaRPr lang="en-US" dirty="0"/>
                    </a:p>
                  </a:txBody>
                  <a:tcPr/>
                </a:tc>
                <a:tc>
                  <a:txBody>
                    <a:bodyPr/>
                    <a:lstStyle/>
                    <a:p>
                      <a:r>
                        <a:rPr lang="en-US" dirty="0" smtClean="0"/>
                        <a:t>ATMS radiances added to ECMWF &amp; NOAA GFS models</a:t>
                      </a:r>
                      <a:endParaRPr lang="en-US" dirty="0"/>
                    </a:p>
                  </a:txBody>
                  <a:tcPr/>
                </a:tc>
              </a:tr>
              <a:tr h="370840">
                <a:tc>
                  <a:txBody>
                    <a:bodyPr/>
                    <a:lstStyle/>
                    <a:p>
                      <a:pPr algn="ctr"/>
                      <a:r>
                        <a:rPr lang="en-US" dirty="0" smtClean="0"/>
                        <a:t>8 / 2013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NCEP added </a:t>
                      </a:r>
                      <a:r>
                        <a:rPr lang="en-US" sz="1800" dirty="0" err="1" smtClean="0"/>
                        <a:t>CrIS</a:t>
                      </a:r>
                      <a:r>
                        <a:rPr lang="en-US" sz="1800" dirty="0" smtClean="0"/>
                        <a:t> radiances to operational model </a:t>
                      </a:r>
                      <a:endParaRPr lang="en-US" dirty="0" smtClean="0"/>
                    </a:p>
                  </a:txBody>
                  <a:tcPr/>
                </a:tc>
              </a:tr>
              <a:tr h="370840">
                <a:tc>
                  <a:txBody>
                    <a:bodyPr/>
                    <a:lstStyle/>
                    <a:p>
                      <a:pPr algn="ctr"/>
                      <a:r>
                        <a:rPr lang="en-US" dirty="0" smtClean="0"/>
                        <a:t>9 / 2013</a:t>
                      </a:r>
                      <a:endParaRPr lang="en-US" dirty="0"/>
                    </a:p>
                  </a:txBody>
                  <a:tcPr/>
                </a:tc>
                <a:tc>
                  <a:txBody>
                    <a:bodyPr/>
                    <a:lstStyle/>
                    <a:p>
                      <a:r>
                        <a:rPr lang="en-US" dirty="0" smtClean="0"/>
                        <a:t>ORR (Operational Readiness Review)  for moving NDE</a:t>
                      </a:r>
                      <a:r>
                        <a:rPr lang="en-US" baseline="0" dirty="0" smtClean="0"/>
                        <a:t> system to ESPC including prod, dist, </a:t>
                      </a:r>
                      <a:r>
                        <a:rPr lang="en-US" baseline="0" dirty="0" err="1" smtClean="0"/>
                        <a:t>mon</a:t>
                      </a:r>
                      <a:r>
                        <a:rPr lang="en-US" baseline="0" dirty="0" smtClean="0"/>
                        <a:t>, and </a:t>
                      </a:r>
                      <a:r>
                        <a:rPr lang="en-US" baseline="0" dirty="0" err="1" smtClean="0"/>
                        <a:t>notif</a:t>
                      </a:r>
                      <a:endParaRPr lang="en-US" dirty="0"/>
                    </a:p>
                  </a:txBody>
                  <a:tcPr/>
                </a:tc>
              </a:tr>
              <a:tr h="370840">
                <a:tc>
                  <a:txBody>
                    <a:bodyPr/>
                    <a:lstStyle/>
                    <a:p>
                      <a:pPr algn="ctr"/>
                      <a:r>
                        <a:rPr lang="en-US" dirty="0" smtClean="0"/>
                        <a:t>9</a:t>
                      </a:r>
                      <a:r>
                        <a:rPr lang="en-US" baseline="0" dirty="0" smtClean="0"/>
                        <a:t> / 2013</a:t>
                      </a:r>
                      <a:endParaRPr lang="en-US" dirty="0"/>
                    </a:p>
                  </a:txBody>
                  <a:tcPr/>
                </a:tc>
                <a:tc>
                  <a:txBody>
                    <a:bodyPr/>
                    <a:lstStyle/>
                    <a:p>
                      <a:r>
                        <a:rPr lang="en-US" dirty="0" smtClean="0"/>
                        <a:t>Ozone BUFR to NCEP Central Operations (NCO)</a:t>
                      </a:r>
                      <a:endParaRPr lang="en-US" dirty="0"/>
                    </a:p>
                  </a:txBody>
                  <a:tcPr/>
                </a:tc>
              </a:tr>
              <a:tr h="370840">
                <a:tc>
                  <a:txBody>
                    <a:bodyPr/>
                    <a:lstStyle/>
                    <a:p>
                      <a:pPr algn="ctr"/>
                      <a:r>
                        <a:rPr lang="en-US" dirty="0" smtClean="0"/>
                        <a:t>10 / 2013</a:t>
                      </a:r>
                      <a:endParaRPr lang="en-US" dirty="0"/>
                    </a:p>
                  </a:txBody>
                  <a:tcPr/>
                </a:tc>
                <a:tc>
                  <a:txBody>
                    <a:bodyPr/>
                    <a:lstStyle/>
                    <a:p>
                      <a:r>
                        <a:rPr lang="en-US" dirty="0" smtClean="0"/>
                        <a:t>Temperature/humidity</a:t>
                      </a:r>
                      <a:r>
                        <a:rPr lang="en-US" baseline="0" dirty="0" smtClean="0"/>
                        <a:t> soundings delivered to AWIPS2</a:t>
                      </a:r>
                      <a:endParaRPr lang="en-US" dirty="0"/>
                    </a:p>
                  </a:txBody>
                  <a:tcPr/>
                </a:tc>
              </a:tr>
              <a:tr h="370840">
                <a:tc>
                  <a:txBody>
                    <a:bodyPr/>
                    <a:lstStyle/>
                    <a:p>
                      <a:pPr algn="ctr"/>
                      <a:r>
                        <a:rPr lang="en-US" dirty="0" smtClean="0"/>
                        <a:t>10 / 2013</a:t>
                      </a:r>
                      <a:endParaRPr lang="en-US" dirty="0"/>
                    </a:p>
                  </a:txBody>
                  <a:tcPr/>
                </a:tc>
                <a:tc>
                  <a:txBody>
                    <a:bodyPr/>
                    <a:lstStyle/>
                    <a:p>
                      <a:r>
                        <a:rPr lang="en-US" dirty="0" smtClean="0"/>
                        <a:t>ACSPO SST to </a:t>
                      </a:r>
                      <a:r>
                        <a:rPr lang="en-US" dirty="0" err="1" smtClean="0"/>
                        <a:t>Coastwatch</a:t>
                      </a:r>
                      <a:r>
                        <a:rPr lang="en-US" dirty="0" smtClean="0"/>
                        <a:t> Servers</a:t>
                      </a:r>
                    </a:p>
                    <a:p>
                      <a:r>
                        <a:rPr lang="en-US" dirty="0" err="1" smtClean="0"/>
                        <a:t>MiRS</a:t>
                      </a:r>
                      <a:r>
                        <a:rPr lang="en-US" dirty="0" smtClean="0"/>
                        <a:t> to </a:t>
                      </a:r>
                      <a:r>
                        <a:rPr lang="en-US" baseline="0" dirty="0" smtClean="0"/>
                        <a:t>CLASS</a:t>
                      </a:r>
                    </a:p>
                    <a:p>
                      <a:r>
                        <a:rPr lang="en-US" baseline="0" dirty="0" smtClean="0"/>
                        <a:t>NUCAPS (</a:t>
                      </a:r>
                      <a:r>
                        <a:rPr lang="en-US" baseline="0" dirty="0" err="1" smtClean="0"/>
                        <a:t>CrIS</a:t>
                      </a:r>
                      <a:r>
                        <a:rPr lang="en-US" baseline="0" dirty="0" smtClean="0"/>
                        <a:t> &amp; ATMS) Soundings to CLASS</a:t>
                      </a:r>
                      <a:endParaRPr lang="en-US" dirty="0"/>
                    </a:p>
                  </a:txBody>
                  <a:tcPr/>
                </a:tc>
              </a:tr>
              <a:tr h="370840">
                <a:tc>
                  <a:txBody>
                    <a:bodyPr/>
                    <a:lstStyle/>
                    <a:p>
                      <a:pPr algn="ctr"/>
                      <a:r>
                        <a:rPr lang="en-US" dirty="0" smtClean="0"/>
                        <a:t>11 / 2013</a:t>
                      </a:r>
                      <a:endParaRPr lang="en-US" dirty="0"/>
                    </a:p>
                  </a:txBody>
                  <a:tcPr/>
                </a:tc>
                <a:tc>
                  <a:txBody>
                    <a:bodyPr/>
                    <a:lstStyle/>
                    <a:p>
                      <a:r>
                        <a:rPr lang="en-US" dirty="0" smtClean="0"/>
                        <a:t>VIIRS Imagery to NCO</a:t>
                      </a:r>
                      <a:endParaRPr lang="en-US" baseline="0" dirty="0" smtClean="0"/>
                    </a:p>
                    <a:p>
                      <a:r>
                        <a:rPr lang="en-US" baseline="0" dirty="0" smtClean="0"/>
                        <a:t>ACSPO SST to CLASS</a:t>
                      </a:r>
                      <a:endParaRPr lang="en-US" dirty="0"/>
                    </a:p>
                  </a:txBody>
                  <a:tcPr/>
                </a:tc>
              </a:tr>
              <a:tr h="370840">
                <a:tc>
                  <a:txBody>
                    <a:bodyPr/>
                    <a:lstStyle/>
                    <a:p>
                      <a:pPr algn="ctr"/>
                      <a:r>
                        <a:rPr lang="en-US" dirty="0" smtClean="0"/>
                        <a:t>12 / 2013</a:t>
                      </a:r>
                      <a:endParaRPr lang="en-US" dirty="0"/>
                    </a:p>
                  </a:txBody>
                  <a:tcPr/>
                </a:tc>
                <a:tc>
                  <a:txBody>
                    <a:bodyPr/>
                    <a:lstStyle/>
                    <a:p>
                      <a:r>
                        <a:rPr lang="en-US" dirty="0" smtClean="0"/>
                        <a:t>VIIRS Polar</a:t>
                      </a:r>
                      <a:r>
                        <a:rPr lang="en-US" baseline="0" dirty="0" smtClean="0"/>
                        <a:t> Winds to NCO &amp; CLASS</a:t>
                      </a:r>
                    </a:p>
                    <a:p>
                      <a:r>
                        <a:rPr lang="en-US" baseline="0" dirty="0" smtClean="0"/>
                        <a:t>Green Vegetation Fraction to NCO &amp; CLASS</a:t>
                      </a:r>
                    </a:p>
                  </a:txBody>
                  <a:tcPr/>
                </a:tc>
              </a:tr>
            </a:tbl>
          </a:graphicData>
        </a:graphic>
      </p:graphicFrame>
      <p:sp>
        <p:nvSpPr>
          <p:cNvPr id="3" name="Title 1"/>
          <p:cNvSpPr txBox="1">
            <a:spLocks/>
          </p:cNvSpPr>
          <p:nvPr/>
        </p:nvSpPr>
        <p:spPr>
          <a:xfrm>
            <a:off x="0" y="152400"/>
            <a:ext cx="8610600" cy="995195"/>
          </a:xfrm>
          <a:prstGeom prst="rect">
            <a:avLst/>
          </a:prstGeom>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Suomi</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NPP – Mission Status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200" dirty="0" smtClean="0">
                <a:latin typeface="+mj-lt"/>
                <a:ea typeface="+mj-ea"/>
                <a:cs typeface="+mj-cs"/>
              </a:rPr>
              <a:t>Launched in October, 2011</a:t>
            </a:r>
            <a:endParaRPr kumimoji="0" lang="en-US" sz="2200" b="0" i="0" u="none" strike="noStrike" kern="1200" cap="none" spc="0" normalizeH="0" baseline="0" noProof="0" dirty="0">
              <a:ln>
                <a:noFill/>
              </a:ln>
              <a:solidFill>
                <a:schemeClr val="tx1"/>
              </a:solidFill>
              <a:effectLst/>
              <a:uLnTx/>
              <a:uFillTx/>
              <a:latin typeface="+mj-lt"/>
              <a:ea typeface="+mj-ea"/>
              <a:cs typeface="+mj-cs"/>
            </a:endParaRPr>
          </a:p>
        </p:txBody>
      </p:sp>
      <p:pic>
        <p:nvPicPr>
          <p:cNvPr id="14338" name="Picture 2" descr="http://spaceflightnow.com/delta/d357/111026npoess/npplogo.jpg"/>
          <p:cNvPicPr>
            <a:picLocks noChangeAspect="1" noChangeArrowheads="1"/>
          </p:cNvPicPr>
          <p:nvPr/>
        </p:nvPicPr>
        <p:blipFill>
          <a:blip r:embed="rId3" cstate="print"/>
          <a:srcRect/>
          <a:stretch>
            <a:fillRect/>
          </a:stretch>
        </p:blipFill>
        <p:spPr bwMode="auto">
          <a:xfrm>
            <a:off x="7924800" y="152400"/>
            <a:ext cx="1015609" cy="995195"/>
          </a:xfrm>
          <a:prstGeom prst="rect">
            <a:avLst/>
          </a:prstGeom>
          <a:noFill/>
        </p:spPr>
      </p:pic>
    </p:spTree>
    <p:extLst>
      <p:ext uri="{BB962C8B-B14F-4D97-AF65-F5344CB8AC3E}">
        <p14:creationId xmlns:p14="http://schemas.microsoft.com/office/powerpoint/2010/main" val="3905307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ChangeArrowheads="1"/>
          </p:cNvSpPr>
          <p:nvPr/>
        </p:nvSpPr>
        <p:spPr bwMode="auto">
          <a:xfrm>
            <a:off x="381000" y="6274773"/>
            <a:ext cx="8382000" cy="333560"/>
          </a:xfrm>
          <a:prstGeom prst="rect">
            <a:avLst/>
          </a:prstGeom>
          <a:noFill/>
          <a:ln w="9525">
            <a:noFill/>
            <a:miter lim="800000"/>
            <a:headEnd/>
            <a:tailEnd/>
          </a:ln>
        </p:spPr>
        <p:txBody>
          <a:bodyPr wrap="square" lIns="86493" tIns="43247" rIns="86493" bIns="43247">
            <a:spAutoFit/>
          </a:bodyPr>
          <a:lstStyle/>
          <a:p>
            <a:r>
              <a:rPr lang="en-US" sz="1600" dirty="0"/>
              <a:t>   http://</a:t>
            </a:r>
            <a:r>
              <a:rPr lang="en-US" sz="1600" dirty="0" smtClean="0"/>
              <a:t>www.nesdis.noaa.gov/flyout_schedules.html              </a:t>
            </a:r>
            <a:r>
              <a:rPr lang="en-US" sz="1600" dirty="0"/>
              <a:t>http://</a:t>
            </a:r>
            <a:r>
              <a:rPr lang="en-US" sz="1600" dirty="0" smtClean="0"/>
              <a:t>www.jpss.noaa.gov </a:t>
            </a:r>
            <a:endParaRPr lang="en-US" sz="1600" dirty="0"/>
          </a:p>
        </p:txBody>
      </p:sp>
      <p:pic>
        <p:nvPicPr>
          <p:cNvPr id="8" name="Picture 2" descr="GOES Flyout Schedu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26" t="17408" r="4806" b="5683"/>
          <a:stretch/>
        </p:blipFill>
        <p:spPr bwMode="auto">
          <a:xfrm>
            <a:off x="381000" y="685800"/>
            <a:ext cx="8410138" cy="5674089"/>
          </a:xfrm>
          <a:prstGeom prst="rect">
            <a:avLst/>
          </a:prstGeom>
          <a:noFill/>
          <a:extLst>
            <a:ext uri="{909E8E84-426E-40DD-AFC4-6F175D3DCCD1}">
              <a14:hiddenFill xmlns:a14="http://schemas.microsoft.com/office/drawing/2010/main">
                <a:solidFill>
                  <a:srgbClr val="FFFFFF"/>
                </a:solidFill>
              </a14:hiddenFill>
            </a:ext>
          </a:extLst>
        </p:spPr>
      </p:pic>
      <p:sp>
        <p:nvSpPr>
          <p:cNvPr id="47106" name="Title 1"/>
          <p:cNvSpPr>
            <a:spLocks noGrp="1"/>
          </p:cNvSpPr>
          <p:nvPr>
            <p:ph type="title" idx="4294967295"/>
          </p:nvPr>
        </p:nvSpPr>
        <p:spPr>
          <a:xfrm>
            <a:off x="152400" y="76200"/>
            <a:ext cx="8991600" cy="685800"/>
          </a:xfrm>
        </p:spPr>
        <p:txBody>
          <a:bodyPr>
            <a:noAutofit/>
          </a:bodyPr>
          <a:lstStyle/>
          <a:p>
            <a:pPr algn="l"/>
            <a:r>
              <a:rPr lang="en-US" sz="4000" dirty="0" smtClean="0"/>
              <a:t>LEO </a:t>
            </a:r>
            <a:r>
              <a:rPr lang="en-US" sz="4000" dirty="0" err="1" smtClean="0"/>
              <a:t>Flyout</a:t>
            </a:r>
            <a:r>
              <a:rPr lang="en-US" sz="4000" dirty="0" smtClean="0"/>
              <a:t> Schedule  -  April 10, 2013</a:t>
            </a:r>
          </a:p>
        </p:txBody>
      </p:sp>
      <p:pic>
        <p:nvPicPr>
          <p:cNvPr id="5" name="Picture 4" descr="JPSS Logo5.png"/>
          <p:cNvPicPr>
            <a:picLocks noChangeAspect="1"/>
          </p:cNvPicPr>
          <p:nvPr/>
        </p:nvPicPr>
        <p:blipFill>
          <a:blip r:embed="rId4" cstate="print"/>
          <a:srcRect/>
          <a:stretch>
            <a:fillRect/>
          </a:stretch>
        </p:blipFill>
        <p:spPr bwMode="auto">
          <a:xfrm>
            <a:off x="7846786" y="0"/>
            <a:ext cx="1297214" cy="1193602"/>
          </a:xfrm>
          <a:prstGeom prst="rect">
            <a:avLst/>
          </a:prstGeom>
          <a:noFill/>
          <a:ln w="9525">
            <a:noFill/>
            <a:miter lim="800000"/>
            <a:headEnd/>
            <a:tailEnd/>
          </a:ln>
          <a:effectLst>
            <a:outerShdw blurRad="50800" dist="50800" dir="5400000" algn="ctr" rotWithShape="0">
              <a:srgbClr val="000000">
                <a:alpha val="57000"/>
              </a:srgbClr>
            </a:outerShdw>
          </a:effectLst>
        </p:spPr>
      </p:pic>
      <p:grpSp>
        <p:nvGrpSpPr>
          <p:cNvPr id="3" name="Group 2"/>
          <p:cNvGrpSpPr/>
          <p:nvPr/>
        </p:nvGrpSpPr>
        <p:grpSpPr>
          <a:xfrm>
            <a:off x="7448973" y="3657600"/>
            <a:ext cx="1600948" cy="1600438"/>
            <a:chOff x="7448973" y="3657600"/>
            <a:chExt cx="1600948" cy="1600438"/>
          </a:xfrm>
        </p:grpSpPr>
        <p:sp>
          <p:nvSpPr>
            <p:cNvPr id="11" name="Rounded Rectangular Callout 10"/>
            <p:cNvSpPr/>
            <p:nvPr/>
          </p:nvSpPr>
          <p:spPr>
            <a:xfrm>
              <a:off x="7448973" y="3657600"/>
              <a:ext cx="1524748" cy="1600438"/>
            </a:xfrm>
            <a:prstGeom prst="wedgeRoundRectCallout">
              <a:avLst>
                <a:gd name="adj1" fmla="val -176193"/>
                <a:gd name="adj2" fmla="val 15033"/>
                <a:gd name="adj3" fmla="val 16667"/>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70239" y="3657600"/>
              <a:ext cx="1579682" cy="1600438"/>
            </a:xfrm>
            <a:prstGeom prst="rect">
              <a:avLst/>
            </a:prstGeom>
            <a:noFill/>
          </p:spPr>
          <p:txBody>
            <a:bodyPr wrap="square" rtlCol="0">
              <a:spAutoFit/>
            </a:bodyPr>
            <a:lstStyle/>
            <a:p>
              <a:r>
                <a:rPr lang="en-US" sz="1400" u="sng" dirty="0" smtClean="0"/>
                <a:t>Free Flyers</a:t>
              </a:r>
            </a:p>
            <a:p>
              <a:r>
                <a:rPr lang="en-US" sz="1400" dirty="0" smtClean="0"/>
                <a:t>1 approved,</a:t>
              </a:r>
            </a:p>
            <a:p>
              <a:r>
                <a:rPr lang="en-US" sz="1400" dirty="0" smtClean="0"/>
                <a:t>1 canceled.</a:t>
              </a:r>
            </a:p>
            <a:p>
              <a:r>
                <a:rPr lang="en-US" sz="1400" dirty="0" smtClean="0"/>
                <a:t>Carry </a:t>
              </a:r>
              <a:r>
                <a:rPr lang="en-US" sz="1400" dirty="0"/>
                <a:t>Argos-DCS, </a:t>
              </a:r>
              <a:endParaRPr lang="en-US" sz="1400" dirty="0" smtClean="0"/>
            </a:p>
            <a:p>
              <a:r>
                <a:rPr lang="en-US" sz="1400" dirty="0" smtClean="0"/>
                <a:t>SARSAT</a:t>
              </a:r>
              <a:r>
                <a:rPr lang="en-US" sz="1400" dirty="0"/>
                <a:t>, </a:t>
              </a:r>
              <a:r>
                <a:rPr lang="en-US" sz="1400" dirty="0" smtClean="0"/>
                <a:t>TSIS</a:t>
              </a:r>
            </a:p>
            <a:p>
              <a:r>
                <a:rPr lang="en-US" sz="1400" dirty="0" smtClean="0"/>
                <a:t>(Total Solar </a:t>
              </a:r>
            </a:p>
            <a:p>
              <a:r>
                <a:rPr lang="en-US" sz="1400" dirty="0" smtClean="0"/>
                <a:t>Irradiance Sensor)</a:t>
              </a:r>
            </a:p>
          </p:txBody>
        </p:sp>
      </p:grpSp>
      <p:sp>
        <p:nvSpPr>
          <p:cNvPr id="2" name="Rectangle 1"/>
          <p:cNvSpPr/>
          <p:nvPr/>
        </p:nvSpPr>
        <p:spPr>
          <a:xfrm>
            <a:off x="3703320" y="4572000"/>
            <a:ext cx="1752600" cy="228600"/>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Free Flyer</a:t>
            </a:r>
            <a:endParaRPr lang="en-US" sz="1300" dirty="0">
              <a:solidFill>
                <a:schemeClr val="tx1"/>
              </a:solidFill>
            </a:endParaRPr>
          </a:p>
        </p:txBody>
      </p:sp>
      <p:sp>
        <p:nvSpPr>
          <p:cNvPr id="14" name="Rectangle 13"/>
          <p:cNvSpPr/>
          <p:nvPr/>
        </p:nvSpPr>
        <p:spPr>
          <a:xfrm>
            <a:off x="2590800" y="4191000"/>
            <a:ext cx="1112520" cy="1067038"/>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50000" t="50000" r="50000" b="50000"/>
            </a:path>
            <a:tileRect/>
          </a:gradFill>
          <a:ln>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i="1" dirty="0" smtClean="0">
                <a:solidFill>
                  <a:schemeClr val="tx1"/>
                </a:solidFill>
              </a:rPr>
              <a:t>Possible SARSAT &amp; </a:t>
            </a:r>
          </a:p>
          <a:p>
            <a:pPr algn="ctr"/>
            <a:r>
              <a:rPr lang="en-US" sz="1300" i="1" dirty="0" smtClean="0">
                <a:solidFill>
                  <a:schemeClr val="tx1"/>
                </a:solidFill>
              </a:rPr>
              <a:t>A-DCS Gap (Not present on NPP)</a:t>
            </a:r>
            <a:endParaRPr lang="en-US" sz="1300" i="1" dirty="0">
              <a:solidFill>
                <a:schemeClr val="tx1"/>
              </a:solidFill>
            </a:endParaRPr>
          </a:p>
        </p:txBody>
      </p:sp>
    </p:spTree>
    <p:extLst>
      <p:ext uri="{BB962C8B-B14F-4D97-AF65-F5344CB8AC3E}">
        <p14:creationId xmlns:p14="http://schemas.microsoft.com/office/powerpoint/2010/main" val="151241413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457200" y="152400"/>
            <a:ext cx="8229600" cy="1143000"/>
          </a:xfrm>
        </p:spPr>
        <p:txBody>
          <a:bodyPr/>
          <a:lstStyle/>
          <a:p>
            <a:pPr eaLnBrk="1" hangingPunct="1"/>
            <a:r>
              <a:rPr lang="en-US" dirty="0" smtClean="0"/>
              <a:t>Data Access Services</a:t>
            </a:r>
          </a:p>
        </p:txBody>
      </p:sp>
      <p:sp>
        <p:nvSpPr>
          <p:cNvPr id="6" name="Content Placeholder 5"/>
          <p:cNvSpPr>
            <a:spLocks noGrp="1"/>
          </p:cNvSpPr>
          <p:nvPr>
            <p:ph idx="1"/>
          </p:nvPr>
        </p:nvSpPr>
        <p:spPr>
          <a:xfrm>
            <a:off x="381000" y="1371600"/>
            <a:ext cx="8534400" cy="5334000"/>
          </a:xfrm>
        </p:spPr>
        <p:txBody>
          <a:bodyPr>
            <a:normAutofit fontScale="85000" lnSpcReduction="20000"/>
          </a:bodyPr>
          <a:lstStyle/>
          <a:p>
            <a:r>
              <a:rPr lang="en-US" dirty="0" smtClean="0"/>
              <a:t>Current Access Services (in addition to Direct Broadcast)</a:t>
            </a:r>
          </a:p>
          <a:p>
            <a:pPr lvl="1"/>
            <a:r>
              <a:rPr lang="en-US" dirty="0" smtClean="0"/>
              <a:t>Data Distribution Service (DDS) – (s)FTP push/pull from secure accounts </a:t>
            </a:r>
            <a:r>
              <a:rPr lang="en-US" dirty="0" smtClean="0">
                <a:solidFill>
                  <a:srgbClr val="FF0000"/>
                </a:solidFill>
              </a:rPr>
              <a:t>*</a:t>
            </a:r>
          </a:p>
          <a:p>
            <a:pPr lvl="1"/>
            <a:r>
              <a:rPr lang="en-US" dirty="0" smtClean="0"/>
              <a:t>NWS Telecommunications Gateway</a:t>
            </a:r>
          </a:p>
          <a:p>
            <a:pPr lvl="1"/>
            <a:r>
              <a:rPr lang="en-US" dirty="0" smtClean="0"/>
              <a:t>GINI (GOES Ingest and NOAAPORT Interface) / NOAAPORT for Advanced Weather Interactive Processing System (AWIPS) display</a:t>
            </a:r>
          </a:p>
          <a:p>
            <a:pPr lvl="1"/>
            <a:r>
              <a:rPr lang="en-US" dirty="0" smtClean="0"/>
              <a:t>SATEPSDIST – GOES, POES, and Derived Products; </a:t>
            </a:r>
            <a:r>
              <a:rPr lang="en-US" dirty="0" err="1" smtClean="0"/>
              <a:t>McIDAS</a:t>
            </a:r>
            <a:r>
              <a:rPr lang="en-US" dirty="0" smtClean="0"/>
              <a:t> </a:t>
            </a:r>
            <a:r>
              <a:rPr lang="en-US" dirty="0" smtClean="0">
                <a:solidFill>
                  <a:srgbClr val="FF0000"/>
                </a:solidFill>
              </a:rPr>
              <a:t>*</a:t>
            </a:r>
          </a:p>
          <a:p>
            <a:pPr lvl="1"/>
            <a:r>
              <a:rPr lang="en-US" dirty="0" smtClean="0"/>
              <a:t>Shared Processing DAPE Gateway – for military partners </a:t>
            </a:r>
            <a:r>
              <a:rPr lang="en-US" dirty="0" smtClean="0">
                <a:solidFill>
                  <a:srgbClr val="FF0000"/>
                </a:solidFill>
              </a:rPr>
              <a:t>*</a:t>
            </a:r>
          </a:p>
          <a:p>
            <a:pPr lvl="1"/>
            <a:r>
              <a:rPr lang="en-US" dirty="0" smtClean="0"/>
              <a:t>MODIS server – subset of products made by NASA </a:t>
            </a:r>
            <a:r>
              <a:rPr lang="en-US" dirty="0" smtClean="0">
                <a:solidFill>
                  <a:srgbClr val="FF0000"/>
                </a:solidFill>
              </a:rPr>
              <a:t>*</a:t>
            </a:r>
          </a:p>
          <a:p>
            <a:pPr lvl="1"/>
            <a:r>
              <a:rPr lang="en-US" dirty="0" smtClean="0"/>
              <a:t>Websites  - </a:t>
            </a:r>
            <a:r>
              <a:rPr lang="en-US" dirty="0" smtClean="0">
                <a:hlinkClick r:id="rId3"/>
              </a:rPr>
              <a:t>http://www.ospo.noaa.gov/</a:t>
            </a:r>
            <a:r>
              <a:rPr lang="en-US" dirty="0" smtClean="0"/>
              <a:t> </a:t>
            </a:r>
          </a:p>
          <a:p>
            <a:pPr lvl="1">
              <a:buNone/>
            </a:pPr>
            <a:r>
              <a:rPr lang="en-US" dirty="0" smtClean="0"/>
              <a:t>                                       </a:t>
            </a:r>
            <a:r>
              <a:rPr lang="en-US" sz="2400" b="1" i="1" dirty="0" smtClean="0">
                <a:solidFill>
                  <a:srgbClr val="FF0000"/>
                </a:solidFill>
              </a:rPr>
              <a:t>* Require Data Access Request</a:t>
            </a:r>
          </a:p>
          <a:p>
            <a:r>
              <a:rPr lang="en-US" dirty="0" smtClean="0"/>
              <a:t>Archival</a:t>
            </a:r>
          </a:p>
          <a:p>
            <a:pPr lvl="1"/>
            <a:r>
              <a:rPr lang="en-US" dirty="0" smtClean="0"/>
              <a:t>NODC, NGDC, and NCDC archive data products using CLASS</a:t>
            </a:r>
          </a:p>
          <a:p>
            <a:endParaRPr lang="en-US" dirty="0"/>
          </a:p>
        </p:txBody>
      </p:sp>
      <p:pic>
        <p:nvPicPr>
          <p:cNvPr id="8" name="Picture 74" descr="http://www.faqs.org/photo-dict/photofiles/list/8999/12280server_room.jpg"/>
          <p:cNvPicPr>
            <a:picLocks noChangeArrowheads="1"/>
          </p:cNvPicPr>
          <p:nvPr/>
        </p:nvPicPr>
        <p:blipFill>
          <a:blip r:embed="rId4" cstate="print"/>
          <a:srcRect/>
          <a:stretch>
            <a:fillRect/>
          </a:stretch>
        </p:blipFill>
        <p:spPr bwMode="auto">
          <a:xfrm>
            <a:off x="7470648" y="228600"/>
            <a:ext cx="1216152" cy="1042416"/>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912743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76200"/>
            <a:ext cx="7620000" cy="1066800"/>
          </a:xfrm>
        </p:spPr>
        <p:txBody>
          <a:bodyPr>
            <a:normAutofit/>
          </a:bodyPr>
          <a:lstStyle/>
          <a:p>
            <a:r>
              <a:rPr lang="en-US" sz="4000" dirty="0" err="1" smtClean="0"/>
              <a:t>McIDAS</a:t>
            </a:r>
            <a:r>
              <a:rPr lang="en-US" sz="4000" dirty="0" smtClean="0"/>
              <a:t> Data Delivery Summary</a:t>
            </a:r>
          </a:p>
        </p:txBody>
      </p:sp>
      <p:sp>
        <p:nvSpPr>
          <p:cNvPr id="61445" name="Content Placeholder 4"/>
          <p:cNvSpPr>
            <a:spLocks noGrp="1"/>
          </p:cNvSpPr>
          <p:nvPr>
            <p:ph idx="1"/>
          </p:nvPr>
        </p:nvSpPr>
        <p:spPr>
          <a:xfrm>
            <a:off x="533400" y="1066800"/>
            <a:ext cx="8610600" cy="5791200"/>
          </a:xfrm>
        </p:spPr>
        <p:txBody>
          <a:bodyPr>
            <a:normAutofit/>
          </a:bodyPr>
          <a:lstStyle/>
          <a:p>
            <a:pPr eaLnBrk="1" hangingPunct="1">
              <a:lnSpc>
                <a:spcPct val="80000"/>
              </a:lnSpc>
              <a:buNone/>
              <a:defRPr/>
            </a:pPr>
            <a:r>
              <a:rPr lang="en-US" sz="2000" dirty="0" smtClean="0">
                <a:latin typeface="+mj-lt"/>
              </a:rPr>
              <a:t>SATEPSDIST – </a:t>
            </a:r>
          </a:p>
          <a:p>
            <a:pPr eaLnBrk="1" hangingPunct="1">
              <a:lnSpc>
                <a:spcPct val="80000"/>
              </a:lnSpc>
              <a:buNone/>
              <a:defRPr/>
            </a:pPr>
            <a:r>
              <a:rPr lang="en-US" sz="2000" dirty="0" smtClean="0">
                <a:latin typeface="+mj-lt"/>
              </a:rPr>
              <a:t>Geostationary satellite data is ingested on a SSEC Data </a:t>
            </a:r>
            <a:r>
              <a:rPr lang="en-US" sz="2000" dirty="0" err="1" smtClean="0">
                <a:latin typeface="+mj-lt"/>
              </a:rPr>
              <a:t>Ingestor</a:t>
            </a:r>
            <a:r>
              <a:rPr lang="en-US" sz="2000" dirty="0" smtClean="0">
                <a:latin typeface="+mj-lt"/>
              </a:rPr>
              <a:t> (SDI), converted to </a:t>
            </a:r>
            <a:r>
              <a:rPr lang="en-US" sz="2000" dirty="0" err="1" smtClean="0">
                <a:latin typeface="+mj-lt"/>
              </a:rPr>
              <a:t>McIDAS</a:t>
            </a:r>
            <a:r>
              <a:rPr lang="en-US" sz="2000" dirty="0" smtClean="0">
                <a:latin typeface="+mj-lt"/>
              </a:rPr>
              <a:t> format and placed on a server.  </a:t>
            </a:r>
          </a:p>
          <a:p>
            <a:pPr eaLnBrk="1" hangingPunct="1">
              <a:lnSpc>
                <a:spcPct val="80000"/>
              </a:lnSpc>
              <a:buNone/>
              <a:defRPr/>
            </a:pPr>
            <a:r>
              <a:rPr lang="en-US" sz="2000" dirty="0" smtClean="0">
                <a:latin typeface="+mj-lt"/>
              </a:rPr>
              <a:t>In addition, some foreign geostationary data, polar data, model data and derived products are converted into </a:t>
            </a:r>
            <a:r>
              <a:rPr lang="en-US" sz="2000" dirty="0" err="1" smtClean="0">
                <a:latin typeface="+mj-lt"/>
              </a:rPr>
              <a:t>McIDAS</a:t>
            </a:r>
            <a:r>
              <a:rPr lang="en-US" sz="2000" dirty="0" smtClean="0">
                <a:latin typeface="+mj-lt"/>
              </a:rPr>
              <a:t>.  </a:t>
            </a:r>
          </a:p>
          <a:p>
            <a:pPr eaLnBrk="1" hangingPunct="1">
              <a:lnSpc>
                <a:spcPct val="80000"/>
              </a:lnSpc>
              <a:buNone/>
              <a:defRPr/>
            </a:pPr>
            <a:r>
              <a:rPr lang="en-US" sz="2000" dirty="0" smtClean="0">
                <a:latin typeface="+mj-lt"/>
              </a:rPr>
              <a:t>This data is served via </a:t>
            </a:r>
            <a:r>
              <a:rPr lang="en-US" sz="2000" dirty="0" err="1" smtClean="0">
                <a:latin typeface="+mj-lt"/>
              </a:rPr>
              <a:t>McIDAS</a:t>
            </a:r>
            <a:r>
              <a:rPr lang="en-US" sz="2000" dirty="0" smtClean="0">
                <a:latin typeface="+mj-lt"/>
              </a:rPr>
              <a:t> ADDE:</a:t>
            </a:r>
          </a:p>
          <a:p>
            <a:pPr lvl="1" eaLnBrk="1" hangingPunct="1">
              <a:lnSpc>
                <a:spcPct val="80000"/>
              </a:lnSpc>
              <a:defRPr/>
            </a:pPr>
            <a:r>
              <a:rPr lang="en-US" sz="2000" u="sng" dirty="0" smtClean="0">
                <a:latin typeface="+mj-lt"/>
              </a:rPr>
              <a:t>Data</a:t>
            </a:r>
            <a:r>
              <a:rPr lang="en-US" sz="2000" dirty="0" smtClean="0">
                <a:latin typeface="+mj-lt"/>
              </a:rPr>
              <a:t>			</a:t>
            </a:r>
            <a:r>
              <a:rPr lang="en-US" sz="2000" u="sng" dirty="0" smtClean="0">
                <a:latin typeface="+mj-lt"/>
              </a:rPr>
              <a:t>NSOF Server</a:t>
            </a:r>
            <a:r>
              <a:rPr lang="en-US" sz="2000" dirty="0" smtClean="0">
                <a:latin typeface="+mj-lt"/>
              </a:rPr>
              <a:t>	</a:t>
            </a:r>
            <a:r>
              <a:rPr lang="en-US" sz="2000" u="sng" dirty="0" smtClean="0">
                <a:latin typeface="+mj-lt"/>
              </a:rPr>
              <a:t>ADDE Name</a:t>
            </a:r>
            <a:endParaRPr lang="en-US" sz="2000" dirty="0" smtClean="0">
              <a:latin typeface="+mj-lt"/>
            </a:endParaRPr>
          </a:p>
          <a:p>
            <a:pPr lvl="1" eaLnBrk="1" hangingPunct="1">
              <a:lnSpc>
                <a:spcPct val="80000"/>
              </a:lnSpc>
              <a:defRPr/>
            </a:pPr>
            <a:r>
              <a:rPr lang="en-US" sz="2000" dirty="0" smtClean="0">
                <a:latin typeface="+mj-lt"/>
              </a:rPr>
              <a:t>Derived Products		SATEPSDIST1e	DPD</a:t>
            </a:r>
          </a:p>
          <a:p>
            <a:pPr lvl="1" eaLnBrk="1" hangingPunct="1">
              <a:lnSpc>
                <a:spcPct val="80000"/>
              </a:lnSpc>
              <a:defRPr/>
            </a:pPr>
            <a:r>
              <a:rPr lang="en-US" sz="2000" dirty="0" smtClean="0">
                <a:latin typeface="+mj-lt"/>
              </a:rPr>
              <a:t>GOES-E			SATEPSDIST2e	GER</a:t>
            </a:r>
          </a:p>
          <a:p>
            <a:pPr lvl="1" eaLnBrk="1" hangingPunct="1">
              <a:lnSpc>
                <a:spcPct val="80000"/>
              </a:lnSpc>
              <a:defRPr/>
            </a:pPr>
            <a:r>
              <a:rPr lang="en-US" sz="2000" dirty="0" smtClean="0">
                <a:latin typeface="+mj-lt"/>
              </a:rPr>
              <a:t>GOES-W			SATEPSDIST3e	GWR</a:t>
            </a:r>
          </a:p>
          <a:p>
            <a:pPr lvl="1" eaLnBrk="1" hangingPunct="1">
              <a:lnSpc>
                <a:spcPct val="80000"/>
              </a:lnSpc>
              <a:defRPr/>
            </a:pPr>
            <a:r>
              <a:rPr lang="en-US" sz="2000" dirty="0" smtClean="0">
                <a:latin typeface="+mj-lt"/>
              </a:rPr>
              <a:t>Polar			SATEPSDIST4e	PLR</a:t>
            </a:r>
          </a:p>
          <a:p>
            <a:pPr lvl="1" eaLnBrk="1" hangingPunct="1">
              <a:lnSpc>
                <a:spcPct val="80000"/>
              </a:lnSpc>
              <a:defRPr/>
            </a:pPr>
            <a:r>
              <a:rPr lang="en-US" sz="2000" dirty="0" smtClean="0">
                <a:latin typeface="+mj-lt"/>
              </a:rPr>
              <a:t>Model data		SATEPSDIST5	MOD</a:t>
            </a:r>
          </a:p>
          <a:p>
            <a:pPr lvl="1" eaLnBrk="1" hangingPunct="1">
              <a:lnSpc>
                <a:spcPct val="80000"/>
              </a:lnSpc>
              <a:defRPr/>
            </a:pPr>
            <a:r>
              <a:rPr lang="en-US" sz="2000" dirty="0" smtClean="0">
                <a:latin typeface="+mj-lt"/>
              </a:rPr>
              <a:t>Global Mosaic 5 Sat. Comp.	SATEPSDIST6	MOS</a:t>
            </a:r>
            <a:endParaRPr lang="sv-SE" sz="2000" dirty="0" smtClean="0">
              <a:latin typeface="+mj-lt"/>
            </a:endParaRPr>
          </a:p>
          <a:p>
            <a:pPr lvl="1" eaLnBrk="1" hangingPunct="1">
              <a:lnSpc>
                <a:spcPct val="80000"/>
              </a:lnSpc>
              <a:defRPr/>
            </a:pPr>
            <a:r>
              <a:rPr lang="sv-SE" sz="2000" dirty="0" smtClean="0">
                <a:latin typeface="+mj-lt"/>
              </a:rPr>
              <a:t>MSG/MET			SATEPSDIST6e	MSG / MET</a:t>
            </a:r>
            <a:endParaRPr lang="en-US" sz="2000" dirty="0" smtClean="0">
              <a:latin typeface="+mj-lt"/>
            </a:endParaRPr>
          </a:p>
          <a:p>
            <a:pPr lvl="1" eaLnBrk="1" hangingPunct="1">
              <a:lnSpc>
                <a:spcPct val="80000"/>
              </a:lnSpc>
              <a:defRPr/>
            </a:pPr>
            <a:r>
              <a:rPr lang="en-US" sz="2000" dirty="0" smtClean="0">
                <a:latin typeface="+mj-lt"/>
              </a:rPr>
              <a:t>MTSAT			SATEPSDIST7e	MTS</a:t>
            </a:r>
          </a:p>
          <a:p>
            <a:pPr lvl="1">
              <a:lnSpc>
                <a:spcPct val="80000"/>
              </a:lnSpc>
              <a:defRPr/>
            </a:pPr>
            <a:r>
              <a:rPr lang="en-US" sz="2000" dirty="0" smtClean="0">
                <a:latin typeface="+mj-lt"/>
              </a:rPr>
              <a:t>Select requested data	SATEPSANONE	PUB  </a:t>
            </a:r>
            <a:r>
              <a:rPr lang="en-US" sz="2000" b="1" i="1" dirty="0" smtClean="0">
                <a:solidFill>
                  <a:srgbClr val="FF0000"/>
                </a:solidFill>
                <a:latin typeface="+mj-lt"/>
              </a:rPr>
              <a:t>(not operational)</a:t>
            </a:r>
          </a:p>
          <a:p>
            <a:pPr lvl="1">
              <a:lnSpc>
                <a:spcPct val="80000"/>
              </a:lnSpc>
              <a:defRPr/>
            </a:pPr>
            <a:r>
              <a:rPr lang="en-US" sz="2000" dirty="0" smtClean="0">
                <a:latin typeface="+mj-lt"/>
              </a:rPr>
              <a:t>Surface/Ship Buoy/RAOBs	FOS2		FOS  (Family of Services)</a:t>
            </a:r>
          </a:p>
        </p:txBody>
      </p:sp>
      <p:pic>
        <p:nvPicPr>
          <p:cNvPr id="56322" name="Picture 2" descr="http://www.ssec.wisc.edu/mcidas/images/mcidas-logos/mcidas_web_logo_3.gif"/>
          <p:cNvPicPr>
            <a:picLocks noChangeAspect="1" noChangeArrowheads="1"/>
          </p:cNvPicPr>
          <p:nvPr/>
        </p:nvPicPr>
        <p:blipFill>
          <a:blip r:embed="rId3" cstate="print"/>
          <a:srcRect/>
          <a:stretch>
            <a:fillRect/>
          </a:stretch>
        </p:blipFill>
        <p:spPr bwMode="auto">
          <a:xfrm>
            <a:off x="7162800" y="228600"/>
            <a:ext cx="1733550" cy="866776"/>
          </a:xfrm>
          <a:prstGeom prst="rect">
            <a:avLst/>
          </a:prstGeom>
          <a:noFill/>
        </p:spPr>
      </p:pic>
      <p:grpSp>
        <p:nvGrpSpPr>
          <p:cNvPr id="5" name="Group 4"/>
          <p:cNvGrpSpPr/>
          <p:nvPr/>
        </p:nvGrpSpPr>
        <p:grpSpPr>
          <a:xfrm>
            <a:off x="7310825" y="3541693"/>
            <a:ext cx="1452175" cy="954107"/>
            <a:chOff x="7448973" y="3657600"/>
            <a:chExt cx="1600948" cy="1600438"/>
          </a:xfrm>
        </p:grpSpPr>
        <p:sp>
          <p:nvSpPr>
            <p:cNvPr id="6" name="Rounded Rectangular Callout 5"/>
            <p:cNvSpPr/>
            <p:nvPr/>
          </p:nvSpPr>
          <p:spPr>
            <a:xfrm>
              <a:off x="7448973" y="3657600"/>
              <a:ext cx="1524748" cy="1600438"/>
            </a:xfrm>
            <a:prstGeom prst="wedgeRoundRectCallout">
              <a:avLst>
                <a:gd name="adj1" fmla="val -49256"/>
                <a:gd name="adj2" fmla="val 2746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470239" y="3657600"/>
              <a:ext cx="1579682" cy="1252452"/>
            </a:xfrm>
            <a:prstGeom prst="rect">
              <a:avLst/>
            </a:prstGeom>
            <a:noFill/>
          </p:spPr>
          <p:txBody>
            <a:bodyPr wrap="square" rtlCol="0">
              <a:spAutoFit/>
            </a:bodyPr>
            <a:lstStyle/>
            <a:p>
              <a:r>
                <a:rPr lang="en-US" sz="1400" dirty="0" smtClean="0"/>
                <a:t>No more FY Chinese data, but may obtain via CIMSS</a:t>
              </a:r>
            </a:p>
          </p:txBody>
        </p:sp>
      </p:grpSp>
    </p:spTree>
    <p:extLst>
      <p:ext uri="{BB962C8B-B14F-4D97-AF65-F5344CB8AC3E}">
        <p14:creationId xmlns:p14="http://schemas.microsoft.com/office/powerpoint/2010/main" val="189138774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ESPC Coordination for MUG Talk</a:t>
            </a:r>
            <a:endParaRPr lang="en-US" dirty="0"/>
          </a:p>
        </p:txBody>
      </p:sp>
      <p:sp>
        <p:nvSpPr>
          <p:cNvPr id="3" name="Content Placeholder 2"/>
          <p:cNvSpPr>
            <a:spLocks noGrp="1"/>
          </p:cNvSpPr>
          <p:nvPr>
            <p:ph sz="half" idx="1"/>
          </p:nvPr>
        </p:nvSpPr>
        <p:spPr>
          <a:xfrm>
            <a:off x="457200" y="1295400"/>
            <a:ext cx="4038600" cy="5200520"/>
          </a:xfrm>
        </p:spPr>
        <p:txBody>
          <a:bodyPr>
            <a:normAutofit fontScale="55000" lnSpcReduction="20000"/>
          </a:bodyPr>
          <a:lstStyle/>
          <a:p>
            <a:pPr marL="0" indent="0">
              <a:buNone/>
            </a:pPr>
            <a:r>
              <a:rPr lang="en-US" dirty="0" smtClean="0"/>
              <a:t>NESDIS / OSPO / SPSD @ NCWCP</a:t>
            </a:r>
          </a:p>
          <a:p>
            <a:r>
              <a:rPr lang="en-US" dirty="0"/>
              <a:t>Jessica </a:t>
            </a:r>
            <a:r>
              <a:rPr lang="en-US" dirty="0" smtClean="0"/>
              <a:t>Braun,   Senior Product Programmer</a:t>
            </a:r>
            <a:endParaRPr lang="en-US" dirty="0"/>
          </a:p>
          <a:p>
            <a:r>
              <a:rPr lang="en-US" dirty="0"/>
              <a:t>Tom </a:t>
            </a:r>
            <a:r>
              <a:rPr lang="en-US" dirty="0" err="1" smtClean="0"/>
              <a:t>Renkevens</a:t>
            </a:r>
            <a:r>
              <a:rPr lang="en-US" dirty="0" smtClean="0"/>
              <a:t>,   Deputy Director SDSD</a:t>
            </a:r>
            <a:endParaRPr lang="en-US" dirty="0"/>
          </a:p>
          <a:p>
            <a:r>
              <a:rPr lang="en-US" dirty="0"/>
              <a:t>Natalia </a:t>
            </a:r>
            <a:r>
              <a:rPr lang="en-US" dirty="0" err="1" smtClean="0"/>
              <a:t>Donoho</a:t>
            </a:r>
            <a:r>
              <a:rPr lang="en-US" dirty="0" smtClean="0"/>
              <a:t>,   User Services Coordinator</a:t>
            </a:r>
          </a:p>
          <a:p>
            <a:r>
              <a:rPr lang="en-US" dirty="0" smtClean="0"/>
              <a:t>Bob Potash,   Senior Product Programmer</a:t>
            </a:r>
          </a:p>
          <a:p>
            <a:r>
              <a:rPr lang="en-US" dirty="0" smtClean="0"/>
              <a:t>Steve Ambrose,   GOES-R Data Ops Manager</a:t>
            </a:r>
            <a:endParaRPr lang="en-US" dirty="0"/>
          </a:p>
          <a:p>
            <a:endParaRPr lang="en-US" dirty="0" smtClean="0"/>
          </a:p>
          <a:p>
            <a:pPr marL="0" indent="0">
              <a:buNone/>
            </a:pPr>
            <a:r>
              <a:rPr lang="en-US" dirty="0" smtClean="0"/>
              <a:t>NESDIS / OSPO / SPSD / SAB @ NCWCP</a:t>
            </a:r>
          </a:p>
          <a:p>
            <a:r>
              <a:rPr lang="en-US" dirty="0" smtClean="0"/>
              <a:t>Tony </a:t>
            </a:r>
            <a:r>
              <a:rPr lang="en-US" dirty="0" err="1" smtClean="0"/>
              <a:t>Salemi</a:t>
            </a:r>
            <a:r>
              <a:rPr lang="en-US" dirty="0" smtClean="0"/>
              <a:t>,   Ash, Fire, Oil, Tropical Desks</a:t>
            </a:r>
            <a:endParaRPr lang="en-US" dirty="0"/>
          </a:p>
          <a:p>
            <a:r>
              <a:rPr lang="en-US" dirty="0"/>
              <a:t>Mark </a:t>
            </a:r>
            <a:r>
              <a:rPr lang="en-US" dirty="0" err="1" smtClean="0"/>
              <a:t>Ruminski</a:t>
            </a:r>
            <a:r>
              <a:rPr lang="en-US" dirty="0" smtClean="0"/>
              <a:t>,   Fire Team Lead &amp; All Desks</a:t>
            </a:r>
            <a:endParaRPr lang="en-US" dirty="0"/>
          </a:p>
          <a:p>
            <a:r>
              <a:rPr lang="en-US" dirty="0"/>
              <a:t>Gregg </a:t>
            </a:r>
            <a:r>
              <a:rPr lang="en-US" dirty="0" err="1" smtClean="0"/>
              <a:t>Gallina</a:t>
            </a:r>
            <a:r>
              <a:rPr lang="en-US" dirty="0" smtClean="0"/>
              <a:t>,   COOP Team Lead &amp; All Desks</a:t>
            </a:r>
          </a:p>
          <a:p>
            <a:r>
              <a:rPr lang="en-US" dirty="0" err="1" smtClean="0"/>
              <a:t>Davida</a:t>
            </a:r>
            <a:r>
              <a:rPr lang="en-US" dirty="0" smtClean="0"/>
              <a:t> Street,   Branch Chief</a:t>
            </a:r>
          </a:p>
          <a:p>
            <a:endParaRPr lang="en-US" dirty="0"/>
          </a:p>
          <a:p>
            <a:pPr marL="0" indent="0">
              <a:buNone/>
            </a:pPr>
            <a:r>
              <a:rPr lang="en-US" dirty="0"/>
              <a:t>NESDIS / OSPO / MOD @ </a:t>
            </a:r>
            <a:r>
              <a:rPr lang="en-US" dirty="0" smtClean="0"/>
              <a:t>NSOF</a:t>
            </a:r>
          </a:p>
          <a:p>
            <a:r>
              <a:rPr lang="en-US" dirty="0"/>
              <a:t>Bonnie </a:t>
            </a:r>
            <a:r>
              <a:rPr lang="en-US" dirty="0" smtClean="0"/>
              <a:t>Morgan,   GOES Product Area Lead</a:t>
            </a:r>
            <a:endParaRPr lang="en-US" dirty="0"/>
          </a:p>
          <a:p>
            <a:r>
              <a:rPr lang="en-US" dirty="0"/>
              <a:t>Russ </a:t>
            </a:r>
            <a:r>
              <a:rPr lang="en-US" dirty="0" smtClean="0"/>
              <a:t>Lancaster,   Senior Systems Analyst</a:t>
            </a:r>
          </a:p>
          <a:p>
            <a:r>
              <a:rPr lang="en-US" dirty="0" smtClean="0"/>
              <a:t>Donna McNamara,   Data Access Manager</a:t>
            </a:r>
            <a:endParaRPr lang="en-US" dirty="0"/>
          </a:p>
          <a:p>
            <a:endParaRPr lang="en-US" dirty="0" smtClean="0"/>
          </a:p>
          <a:p>
            <a:pPr marL="0" indent="0">
              <a:buNone/>
            </a:pPr>
            <a:r>
              <a:rPr lang="en-US" dirty="0" smtClean="0"/>
              <a:t>NESDIS / GOES-R @ NASA Goddard</a:t>
            </a:r>
          </a:p>
          <a:p>
            <a:r>
              <a:rPr lang="en-US" dirty="0" err="1" smtClean="0"/>
              <a:t>Ananth</a:t>
            </a:r>
            <a:r>
              <a:rPr lang="en-US" dirty="0" smtClean="0"/>
              <a:t> </a:t>
            </a:r>
            <a:r>
              <a:rPr lang="en-US" dirty="0" err="1" smtClean="0"/>
              <a:t>Rao</a:t>
            </a:r>
            <a:endParaRPr lang="en-US" dirty="0" smtClean="0"/>
          </a:p>
          <a:p>
            <a:r>
              <a:rPr lang="en-US" dirty="0" smtClean="0"/>
              <a:t>Maurice McHugh</a:t>
            </a:r>
            <a:endParaRPr lang="en-US" dirty="0"/>
          </a:p>
          <a:p>
            <a:endParaRPr lang="en-US" dirty="0" smtClean="0"/>
          </a:p>
        </p:txBody>
      </p:sp>
      <p:sp>
        <p:nvSpPr>
          <p:cNvPr id="8" name="TextBox 7"/>
          <p:cNvSpPr txBox="1"/>
          <p:nvPr/>
        </p:nvSpPr>
        <p:spPr>
          <a:xfrm>
            <a:off x="6400800" y="6157366"/>
            <a:ext cx="822085" cy="338554"/>
          </a:xfrm>
          <a:prstGeom prst="rect">
            <a:avLst/>
          </a:prstGeom>
          <a:noFill/>
        </p:spPr>
        <p:txBody>
          <a:bodyPr wrap="none" rtlCol="0">
            <a:spAutoFit/>
          </a:bodyPr>
          <a:lstStyle/>
          <a:p>
            <a:pPr algn="ctr"/>
            <a:r>
              <a:rPr lang="en-US" sz="1600" dirty="0" smtClean="0"/>
              <a:t>NCWCP</a:t>
            </a:r>
            <a:endParaRPr lang="en-US" sz="1600" dirty="0">
              <a:latin typeface="+mn-lt"/>
            </a:endParaRPr>
          </a:p>
        </p:txBody>
      </p:sp>
      <p:pic>
        <p:nvPicPr>
          <p:cNvPr id="9" name="Picture 8" descr="NCWPC.PNG"/>
          <p:cNvPicPr>
            <a:picLocks noChangeAspect="1"/>
          </p:cNvPicPr>
          <p:nvPr/>
        </p:nvPicPr>
        <p:blipFill>
          <a:blip r:embed="rId3" cstate="print"/>
          <a:stretch>
            <a:fillRect/>
          </a:stretch>
        </p:blipFill>
        <p:spPr>
          <a:xfrm>
            <a:off x="5105400" y="4238298"/>
            <a:ext cx="3581400" cy="1945894"/>
          </a:xfrm>
          <a:prstGeom prst="rect">
            <a:avLst/>
          </a:prstGeom>
          <a:ln w="15875">
            <a:solidFill>
              <a:schemeClr val="tx1"/>
            </a:solidFill>
          </a:ln>
        </p:spPr>
        <p:style>
          <a:lnRef idx="0">
            <a:schemeClr val="dk1"/>
          </a:lnRef>
          <a:fillRef idx="3">
            <a:schemeClr val="dk1"/>
          </a:fillRef>
          <a:effectRef idx="3">
            <a:schemeClr val="dk1"/>
          </a:effectRef>
          <a:fontRef idx="minor">
            <a:schemeClr val="lt1"/>
          </a:fontRef>
        </p:style>
      </p:pic>
      <p:pic>
        <p:nvPicPr>
          <p:cNvPr id="10" name="Picture 9" descr="NSOF_photo.PNG"/>
          <p:cNvPicPr>
            <a:picLocks noChangeAspect="1"/>
          </p:cNvPicPr>
          <p:nvPr/>
        </p:nvPicPr>
        <p:blipFill>
          <a:blip r:embed="rId4" cstate="print"/>
          <a:stretch>
            <a:fillRect/>
          </a:stretch>
        </p:blipFill>
        <p:spPr>
          <a:xfrm>
            <a:off x="5105400" y="1390977"/>
            <a:ext cx="3584448" cy="2472441"/>
          </a:xfrm>
          <a:prstGeom prst="rect">
            <a:avLst/>
          </a:prstGeom>
        </p:spPr>
        <p:style>
          <a:lnRef idx="0">
            <a:schemeClr val="dk1"/>
          </a:lnRef>
          <a:fillRef idx="3">
            <a:schemeClr val="dk1"/>
          </a:fillRef>
          <a:effectRef idx="3">
            <a:schemeClr val="dk1"/>
          </a:effectRef>
          <a:fontRef idx="minor">
            <a:schemeClr val="lt1"/>
          </a:fontRef>
        </p:style>
      </p:pic>
      <p:sp>
        <p:nvSpPr>
          <p:cNvPr id="11" name="TextBox 10"/>
          <p:cNvSpPr txBox="1"/>
          <p:nvPr/>
        </p:nvSpPr>
        <p:spPr>
          <a:xfrm>
            <a:off x="5198972" y="3810000"/>
            <a:ext cx="3380096" cy="338554"/>
          </a:xfrm>
          <a:prstGeom prst="rect">
            <a:avLst/>
          </a:prstGeom>
          <a:noFill/>
        </p:spPr>
        <p:txBody>
          <a:bodyPr wrap="square" rtlCol="0">
            <a:spAutoFit/>
          </a:bodyPr>
          <a:lstStyle/>
          <a:p>
            <a:pPr algn="ctr"/>
            <a:r>
              <a:rPr lang="en-US" sz="1600" dirty="0" smtClean="0">
                <a:latin typeface="+mn-lt"/>
              </a:rPr>
              <a:t>NSOF</a:t>
            </a:r>
            <a:endParaRPr lang="en-US" sz="1600" dirty="0">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76200"/>
            <a:ext cx="8229600" cy="762000"/>
          </a:xfrm>
        </p:spPr>
        <p:txBody>
          <a:bodyPr>
            <a:normAutofit/>
          </a:bodyPr>
          <a:lstStyle/>
          <a:p>
            <a:pPr eaLnBrk="1" hangingPunct="1"/>
            <a:r>
              <a:rPr lang="en-US" dirty="0" smtClean="0"/>
              <a:t>GINI Role in AWIPS Products</a:t>
            </a:r>
          </a:p>
        </p:txBody>
      </p:sp>
      <p:sp>
        <p:nvSpPr>
          <p:cNvPr id="88067" name="Rectangle 3"/>
          <p:cNvSpPr>
            <a:spLocks noGrp="1" noChangeArrowheads="1"/>
          </p:cNvSpPr>
          <p:nvPr>
            <p:ph idx="1"/>
          </p:nvPr>
        </p:nvSpPr>
        <p:spPr>
          <a:xfrm>
            <a:off x="457200" y="914400"/>
            <a:ext cx="8229600" cy="5715000"/>
          </a:xfrm>
        </p:spPr>
        <p:txBody>
          <a:bodyPr>
            <a:normAutofit fontScale="70000" lnSpcReduction="20000"/>
          </a:bodyPr>
          <a:lstStyle/>
          <a:p>
            <a:pPr eaLnBrk="1" hangingPunct="1">
              <a:lnSpc>
                <a:spcPct val="80000"/>
              </a:lnSpc>
            </a:pPr>
            <a:r>
              <a:rPr lang="en-US" sz="4000" dirty="0" smtClean="0"/>
              <a:t>Created and distributed through GINI</a:t>
            </a:r>
          </a:p>
          <a:p>
            <a:pPr lvl="1">
              <a:lnSpc>
                <a:spcPct val="80000"/>
              </a:lnSpc>
            </a:pPr>
            <a:r>
              <a:rPr lang="en-US" dirty="0"/>
              <a:t>Imagery </a:t>
            </a:r>
            <a:r>
              <a:rPr lang="en-US" dirty="0" smtClean="0"/>
              <a:t>(E/W </a:t>
            </a:r>
            <a:r>
              <a:rPr lang="en-US" dirty="0" err="1" smtClean="0"/>
              <a:t>Conus</a:t>
            </a:r>
            <a:r>
              <a:rPr lang="en-US" dirty="0"/>
              <a:t>, </a:t>
            </a:r>
            <a:r>
              <a:rPr lang="en-US" dirty="0" smtClean="0"/>
              <a:t>PR, </a:t>
            </a:r>
            <a:r>
              <a:rPr lang="en-US" dirty="0" err="1"/>
              <a:t>SuperN</a:t>
            </a:r>
            <a:r>
              <a:rPr lang="en-US" dirty="0"/>
              <a:t>, </a:t>
            </a:r>
            <a:r>
              <a:rPr lang="en-US" dirty="0" err="1" smtClean="0"/>
              <a:t>Nhemi</a:t>
            </a:r>
            <a:r>
              <a:rPr lang="en-US" dirty="0" smtClean="0"/>
              <a:t>, AK, HW)</a:t>
            </a:r>
          </a:p>
          <a:p>
            <a:pPr lvl="1">
              <a:lnSpc>
                <a:spcPct val="80000"/>
              </a:lnSpc>
            </a:pPr>
            <a:r>
              <a:rPr lang="en-US" dirty="0" smtClean="0"/>
              <a:t>Sounder images </a:t>
            </a:r>
            <a:r>
              <a:rPr lang="en-US" dirty="0"/>
              <a:t>(</a:t>
            </a:r>
            <a:r>
              <a:rPr lang="en-US" dirty="0" smtClean="0"/>
              <a:t>E/W </a:t>
            </a:r>
            <a:r>
              <a:rPr lang="en-US" dirty="0" err="1" smtClean="0"/>
              <a:t>Conus</a:t>
            </a:r>
            <a:r>
              <a:rPr lang="en-US" dirty="0"/>
              <a:t>, </a:t>
            </a:r>
            <a:r>
              <a:rPr lang="en-US" dirty="0" err="1" smtClean="0"/>
              <a:t>ECari</a:t>
            </a:r>
            <a:r>
              <a:rPr lang="en-US" dirty="0" smtClean="0"/>
              <a:t>, </a:t>
            </a:r>
            <a:r>
              <a:rPr lang="en-US" dirty="0" err="1" smtClean="0"/>
              <a:t>NAtl</a:t>
            </a:r>
            <a:r>
              <a:rPr lang="en-US" dirty="0" smtClean="0"/>
              <a:t>, HW, </a:t>
            </a:r>
            <a:r>
              <a:rPr lang="en-US" dirty="0" err="1" smtClean="0"/>
              <a:t>Npac</a:t>
            </a:r>
            <a:r>
              <a:rPr lang="en-US" dirty="0" smtClean="0"/>
              <a:t>)</a:t>
            </a:r>
          </a:p>
          <a:p>
            <a:pPr lvl="1" eaLnBrk="1" hangingPunct="1">
              <a:lnSpc>
                <a:spcPct val="80000"/>
              </a:lnSpc>
              <a:buFontTx/>
              <a:buNone/>
            </a:pPr>
            <a:endParaRPr lang="en-US" dirty="0" smtClean="0"/>
          </a:p>
          <a:p>
            <a:pPr eaLnBrk="1" hangingPunct="1">
              <a:lnSpc>
                <a:spcPct val="80000"/>
              </a:lnSpc>
            </a:pPr>
            <a:r>
              <a:rPr lang="en-US" sz="4000" dirty="0" smtClean="0"/>
              <a:t>Created outside GINI, but distributed through GINI</a:t>
            </a:r>
          </a:p>
          <a:p>
            <a:pPr lvl="1" eaLnBrk="1" hangingPunct="1">
              <a:lnSpc>
                <a:spcPct val="80000"/>
              </a:lnSpc>
            </a:pPr>
            <a:r>
              <a:rPr lang="en-US" dirty="0" smtClean="0"/>
              <a:t>Five geostationary satellite composite files (VIS, IR, WV)</a:t>
            </a:r>
          </a:p>
          <a:p>
            <a:pPr lvl="1" eaLnBrk="1" hangingPunct="1">
              <a:lnSpc>
                <a:spcPct val="80000"/>
              </a:lnSpc>
            </a:pPr>
            <a:r>
              <a:rPr lang="en-US" dirty="0" smtClean="0"/>
              <a:t>GOES Sounder Derived Products (TPW, LI, CTP, ECA, Skin-T)</a:t>
            </a:r>
          </a:p>
          <a:p>
            <a:pPr lvl="1" eaLnBrk="1" hangingPunct="1">
              <a:lnSpc>
                <a:spcPct val="80000"/>
              </a:lnSpc>
            </a:pPr>
            <a:r>
              <a:rPr lang="en-US" dirty="0" smtClean="0"/>
              <a:t>GOES Imager Derived Products (LCB)</a:t>
            </a:r>
          </a:p>
          <a:p>
            <a:pPr lvl="1">
              <a:lnSpc>
                <a:spcPct val="80000"/>
              </a:lnSpc>
            </a:pPr>
            <a:r>
              <a:rPr lang="en-US" dirty="0" smtClean="0"/>
              <a:t>GOES / Polar Blended (POES and DMSP) TPW, </a:t>
            </a:r>
          </a:p>
          <a:p>
            <a:pPr marL="457200" lvl="1" indent="0">
              <a:lnSpc>
                <a:spcPct val="80000"/>
              </a:lnSpc>
              <a:buNone/>
            </a:pPr>
            <a:r>
              <a:rPr lang="en-US" dirty="0"/>
              <a:t>	 % of TPW </a:t>
            </a:r>
            <a:r>
              <a:rPr lang="en-US" dirty="0" smtClean="0"/>
              <a:t>Normal, </a:t>
            </a:r>
            <a:r>
              <a:rPr lang="en-US" dirty="0"/>
              <a:t>Blended </a:t>
            </a:r>
            <a:r>
              <a:rPr lang="en-US" dirty="0" smtClean="0"/>
              <a:t>RR products</a:t>
            </a:r>
          </a:p>
          <a:p>
            <a:pPr marL="457200" lvl="1" indent="0">
              <a:lnSpc>
                <a:spcPct val="80000"/>
              </a:lnSpc>
              <a:buNone/>
            </a:pPr>
            <a:endParaRPr lang="en-US" dirty="0" smtClean="0"/>
          </a:p>
          <a:p>
            <a:pPr lvl="1" eaLnBrk="1" hangingPunct="1">
              <a:lnSpc>
                <a:spcPct val="80000"/>
              </a:lnSpc>
              <a:buFontTx/>
              <a:buNone/>
            </a:pPr>
            <a:endParaRPr lang="en-US" dirty="0" smtClean="0"/>
          </a:p>
          <a:p>
            <a:pPr eaLnBrk="1" hangingPunct="1">
              <a:lnSpc>
                <a:spcPct val="80000"/>
              </a:lnSpc>
            </a:pPr>
            <a:r>
              <a:rPr lang="en-US" sz="4000" dirty="0" smtClean="0"/>
              <a:t>Created outside GINI, distributed outside GINI</a:t>
            </a:r>
          </a:p>
          <a:p>
            <a:pPr lvl="1" eaLnBrk="1" hangingPunct="1">
              <a:lnSpc>
                <a:spcPct val="80000"/>
              </a:lnSpc>
            </a:pPr>
            <a:r>
              <a:rPr lang="en-US" dirty="0" smtClean="0"/>
              <a:t>Precipitation </a:t>
            </a:r>
            <a:r>
              <a:rPr lang="en-US" dirty="0" err="1" smtClean="0"/>
              <a:t>Autoestimator</a:t>
            </a:r>
            <a:r>
              <a:rPr lang="en-US" dirty="0" smtClean="0"/>
              <a:t> (PG on satepsdist1,  PD from DDS to AWIPS)</a:t>
            </a:r>
          </a:p>
          <a:p>
            <a:pPr lvl="1" eaLnBrk="1" hangingPunct="1">
              <a:lnSpc>
                <a:spcPct val="80000"/>
              </a:lnSpc>
            </a:pPr>
            <a:r>
              <a:rPr lang="en-US" dirty="0" smtClean="0"/>
              <a:t>GOES BUFR and POES BUFR Soundings</a:t>
            </a:r>
          </a:p>
          <a:p>
            <a:pPr lvl="1" eaLnBrk="1" hangingPunct="1">
              <a:lnSpc>
                <a:spcPct val="80000"/>
              </a:lnSpc>
            </a:pPr>
            <a:r>
              <a:rPr lang="en-US" dirty="0" smtClean="0"/>
              <a:t>High Density Winds</a:t>
            </a:r>
          </a:p>
          <a:p>
            <a:pPr lvl="1" eaLnBrk="1" hangingPunct="1">
              <a:lnSpc>
                <a:spcPct val="80000"/>
              </a:lnSpc>
            </a:pPr>
            <a:r>
              <a:rPr lang="en-US" dirty="0" smtClean="0"/>
              <a:t>ASCAT</a:t>
            </a:r>
          </a:p>
          <a:p>
            <a:pPr lvl="1" eaLnBrk="1" hangingPunct="1">
              <a:lnSpc>
                <a:spcPct val="80000"/>
              </a:lnSpc>
            </a:pPr>
            <a:r>
              <a:rPr lang="en-US" dirty="0" smtClean="0"/>
              <a:t>Text Messages: SPENES, VAA, Tropical Bulletins, </a:t>
            </a:r>
          </a:p>
          <a:p>
            <a:pPr lvl="1" eaLnBrk="1" hangingPunct="1">
              <a:lnSpc>
                <a:spcPct val="80000"/>
              </a:lnSpc>
              <a:buNone/>
            </a:pPr>
            <a:r>
              <a:rPr lang="en-US" dirty="0" smtClean="0"/>
              <a:t>	Help Desk messages</a:t>
            </a:r>
          </a:p>
          <a:p>
            <a:pPr lvl="1" eaLnBrk="1" hangingPunct="1">
              <a:lnSpc>
                <a:spcPct val="80000"/>
              </a:lnSpc>
            </a:pPr>
            <a:r>
              <a:rPr lang="en-US" dirty="0" smtClean="0"/>
              <a:t>ASOS Satellite Cloud Products</a:t>
            </a:r>
          </a:p>
          <a:p>
            <a:pPr lvl="1" eaLnBrk="1" hangingPunct="1">
              <a:lnSpc>
                <a:spcPct val="80000"/>
              </a:lnSpc>
            </a:pPr>
            <a:r>
              <a:rPr lang="en-US" dirty="0" err="1" smtClean="0"/>
              <a:t>Autosnow</a:t>
            </a:r>
            <a:r>
              <a:rPr lang="en-US" dirty="0" smtClean="0"/>
              <a:t> GRIB Files</a:t>
            </a:r>
          </a:p>
        </p:txBody>
      </p:sp>
      <p:sp>
        <p:nvSpPr>
          <p:cNvPr id="6" name="Rounded Rectangle 5"/>
          <p:cNvSpPr/>
          <p:nvPr/>
        </p:nvSpPr>
        <p:spPr>
          <a:xfrm>
            <a:off x="6858000" y="809625"/>
            <a:ext cx="685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7848600" y="1114425"/>
            <a:ext cx="914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AWIPS</a:t>
            </a:r>
            <a:endParaRPr lang="en-US" dirty="0"/>
          </a:p>
        </p:txBody>
      </p:sp>
      <p:sp>
        <p:nvSpPr>
          <p:cNvPr id="12" name="Rounded Rectangle 11"/>
          <p:cNvSpPr/>
          <p:nvPr/>
        </p:nvSpPr>
        <p:spPr>
          <a:xfrm>
            <a:off x="6858000" y="1419225"/>
            <a:ext cx="685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905625" y="762000"/>
            <a:ext cx="595035" cy="369332"/>
          </a:xfrm>
          <a:prstGeom prst="rect">
            <a:avLst/>
          </a:prstGeom>
          <a:noFill/>
        </p:spPr>
        <p:txBody>
          <a:bodyPr wrap="none" rtlCol="0">
            <a:spAutoFit/>
          </a:bodyPr>
          <a:lstStyle/>
          <a:p>
            <a:r>
              <a:rPr lang="en-US" dirty="0" smtClean="0">
                <a:solidFill>
                  <a:schemeClr val="bg1"/>
                </a:solidFill>
              </a:rPr>
              <a:t>GINI</a:t>
            </a:r>
            <a:endParaRPr lang="en-US" dirty="0">
              <a:solidFill>
                <a:schemeClr val="bg1"/>
              </a:solidFill>
            </a:endParaRPr>
          </a:p>
        </p:txBody>
      </p:sp>
      <p:sp>
        <p:nvSpPr>
          <p:cNvPr id="16" name="TextBox 15"/>
          <p:cNvSpPr txBox="1"/>
          <p:nvPr/>
        </p:nvSpPr>
        <p:spPr>
          <a:xfrm>
            <a:off x="6930922" y="1366417"/>
            <a:ext cx="558166" cy="369332"/>
          </a:xfrm>
          <a:prstGeom prst="rect">
            <a:avLst/>
          </a:prstGeom>
          <a:noFill/>
        </p:spPr>
        <p:txBody>
          <a:bodyPr wrap="none" rtlCol="0">
            <a:spAutoFit/>
          </a:bodyPr>
          <a:lstStyle/>
          <a:p>
            <a:r>
              <a:rPr lang="en-US" dirty="0" smtClean="0">
                <a:solidFill>
                  <a:schemeClr val="bg1"/>
                </a:solidFill>
              </a:rPr>
              <a:t>else</a:t>
            </a:r>
            <a:endParaRPr lang="en-US" dirty="0">
              <a:solidFill>
                <a:schemeClr val="bg1"/>
              </a:solidFill>
            </a:endParaRPr>
          </a:p>
        </p:txBody>
      </p:sp>
      <p:sp>
        <p:nvSpPr>
          <p:cNvPr id="9" name="Right Arrow 8"/>
          <p:cNvSpPr/>
          <p:nvPr/>
        </p:nvSpPr>
        <p:spPr>
          <a:xfrm>
            <a:off x="7391400" y="1169605"/>
            <a:ext cx="630620" cy="16291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858000" y="2804160"/>
            <a:ext cx="685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7848600" y="3108960"/>
            <a:ext cx="914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AWIPS</a:t>
            </a:r>
            <a:endParaRPr lang="en-US" dirty="0"/>
          </a:p>
        </p:txBody>
      </p:sp>
      <p:sp>
        <p:nvSpPr>
          <p:cNvPr id="19" name="Rounded Rectangle 18"/>
          <p:cNvSpPr/>
          <p:nvPr/>
        </p:nvSpPr>
        <p:spPr>
          <a:xfrm>
            <a:off x="6858000" y="3413760"/>
            <a:ext cx="685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905625" y="2756535"/>
            <a:ext cx="595035" cy="369332"/>
          </a:xfrm>
          <a:prstGeom prst="rect">
            <a:avLst/>
          </a:prstGeom>
          <a:noFill/>
        </p:spPr>
        <p:txBody>
          <a:bodyPr wrap="none" rtlCol="0">
            <a:spAutoFit/>
          </a:bodyPr>
          <a:lstStyle/>
          <a:p>
            <a:r>
              <a:rPr lang="en-US" dirty="0" smtClean="0">
                <a:solidFill>
                  <a:schemeClr val="bg1"/>
                </a:solidFill>
              </a:rPr>
              <a:t>GINI</a:t>
            </a:r>
            <a:endParaRPr lang="en-US" dirty="0">
              <a:solidFill>
                <a:schemeClr val="bg1"/>
              </a:solidFill>
            </a:endParaRPr>
          </a:p>
        </p:txBody>
      </p:sp>
      <p:sp>
        <p:nvSpPr>
          <p:cNvPr id="23" name="TextBox 22"/>
          <p:cNvSpPr txBox="1"/>
          <p:nvPr/>
        </p:nvSpPr>
        <p:spPr>
          <a:xfrm>
            <a:off x="6930922" y="3360952"/>
            <a:ext cx="558166" cy="369332"/>
          </a:xfrm>
          <a:prstGeom prst="rect">
            <a:avLst/>
          </a:prstGeom>
          <a:noFill/>
        </p:spPr>
        <p:txBody>
          <a:bodyPr wrap="none" rtlCol="0">
            <a:spAutoFit/>
          </a:bodyPr>
          <a:lstStyle/>
          <a:p>
            <a:r>
              <a:rPr lang="en-US" dirty="0" smtClean="0">
                <a:solidFill>
                  <a:schemeClr val="bg1"/>
                </a:solidFill>
              </a:rPr>
              <a:t>else</a:t>
            </a:r>
            <a:endParaRPr lang="en-US" dirty="0">
              <a:solidFill>
                <a:schemeClr val="bg1"/>
              </a:solidFill>
            </a:endParaRPr>
          </a:p>
        </p:txBody>
      </p:sp>
      <p:sp>
        <p:nvSpPr>
          <p:cNvPr id="24" name="Right Arrow 23"/>
          <p:cNvSpPr/>
          <p:nvPr/>
        </p:nvSpPr>
        <p:spPr>
          <a:xfrm>
            <a:off x="7391400" y="3164140"/>
            <a:ext cx="457200" cy="16291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6200000">
            <a:off x="7348045" y="3288951"/>
            <a:ext cx="244365" cy="147145"/>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858000" y="4924425"/>
            <a:ext cx="685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7848600" y="5229225"/>
            <a:ext cx="914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AWIPS</a:t>
            </a:r>
            <a:endParaRPr lang="en-US" dirty="0"/>
          </a:p>
        </p:txBody>
      </p:sp>
      <p:sp>
        <p:nvSpPr>
          <p:cNvPr id="28" name="Rounded Rectangle 27"/>
          <p:cNvSpPr/>
          <p:nvPr/>
        </p:nvSpPr>
        <p:spPr>
          <a:xfrm>
            <a:off x="6858000" y="5534025"/>
            <a:ext cx="685800" cy="533400"/>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905625" y="4876800"/>
            <a:ext cx="595035" cy="369332"/>
          </a:xfrm>
          <a:prstGeom prst="rect">
            <a:avLst/>
          </a:prstGeom>
          <a:noFill/>
        </p:spPr>
        <p:txBody>
          <a:bodyPr wrap="none" rtlCol="0">
            <a:spAutoFit/>
          </a:bodyPr>
          <a:lstStyle/>
          <a:p>
            <a:r>
              <a:rPr lang="en-US" dirty="0" smtClean="0">
                <a:solidFill>
                  <a:schemeClr val="bg1"/>
                </a:solidFill>
              </a:rPr>
              <a:t>GINI</a:t>
            </a:r>
            <a:endParaRPr lang="en-US" dirty="0">
              <a:solidFill>
                <a:schemeClr val="bg1"/>
              </a:solidFill>
            </a:endParaRPr>
          </a:p>
        </p:txBody>
      </p:sp>
      <p:sp>
        <p:nvSpPr>
          <p:cNvPr id="31" name="TextBox 30"/>
          <p:cNvSpPr txBox="1"/>
          <p:nvPr/>
        </p:nvSpPr>
        <p:spPr>
          <a:xfrm>
            <a:off x="6888882" y="5481217"/>
            <a:ext cx="558166" cy="369332"/>
          </a:xfrm>
          <a:prstGeom prst="rect">
            <a:avLst/>
          </a:prstGeom>
          <a:noFill/>
        </p:spPr>
        <p:txBody>
          <a:bodyPr wrap="none" rtlCol="0">
            <a:spAutoFit/>
          </a:bodyPr>
          <a:lstStyle/>
          <a:p>
            <a:r>
              <a:rPr lang="en-US" dirty="0" smtClean="0">
                <a:solidFill>
                  <a:schemeClr val="bg1"/>
                </a:solidFill>
              </a:rPr>
              <a:t>else</a:t>
            </a:r>
            <a:endParaRPr lang="en-US" dirty="0">
              <a:solidFill>
                <a:schemeClr val="bg1"/>
              </a:solidFill>
            </a:endParaRPr>
          </a:p>
        </p:txBody>
      </p:sp>
      <p:sp>
        <p:nvSpPr>
          <p:cNvPr id="32" name="Right Arrow 31"/>
          <p:cNvSpPr/>
          <p:nvPr/>
        </p:nvSpPr>
        <p:spPr>
          <a:xfrm>
            <a:off x="7391400" y="5555045"/>
            <a:ext cx="630620" cy="16291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ircular Arrow 32"/>
          <p:cNvSpPr>
            <a:spLocks noChangeAspect="1"/>
          </p:cNvSpPr>
          <p:nvPr/>
        </p:nvSpPr>
        <p:spPr>
          <a:xfrm>
            <a:off x="7075718" y="1037110"/>
            <a:ext cx="274320" cy="274320"/>
          </a:xfrm>
          <a:prstGeom prst="circularArrow">
            <a:avLst>
              <a:gd name="adj1" fmla="val 13964"/>
              <a:gd name="adj2" fmla="val 1142319"/>
              <a:gd name="adj3" fmla="val 20495651"/>
              <a:gd name="adj4" fmla="val 12344532"/>
              <a:gd name="adj5" fmla="val 15883"/>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ircular Arrow 33"/>
          <p:cNvSpPr>
            <a:spLocks noChangeAspect="1"/>
          </p:cNvSpPr>
          <p:nvPr/>
        </p:nvSpPr>
        <p:spPr>
          <a:xfrm rot="10800000">
            <a:off x="7073699" y="1041187"/>
            <a:ext cx="274320" cy="274320"/>
          </a:xfrm>
          <a:prstGeom prst="circularArrow">
            <a:avLst>
              <a:gd name="adj1" fmla="val 13964"/>
              <a:gd name="adj2" fmla="val 1142319"/>
              <a:gd name="adj3" fmla="val 20495651"/>
              <a:gd name="adj4" fmla="val 12344532"/>
              <a:gd name="adj5" fmla="val 15883"/>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ircular Arrow 37"/>
          <p:cNvSpPr>
            <a:spLocks noChangeAspect="1"/>
          </p:cNvSpPr>
          <p:nvPr/>
        </p:nvSpPr>
        <p:spPr>
          <a:xfrm>
            <a:off x="7076508" y="3656766"/>
            <a:ext cx="274320" cy="274320"/>
          </a:xfrm>
          <a:prstGeom prst="circularArrow">
            <a:avLst>
              <a:gd name="adj1" fmla="val 13964"/>
              <a:gd name="adj2" fmla="val 1142319"/>
              <a:gd name="adj3" fmla="val 20495651"/>
              <a:gd name="adj4" fmla="val 12344532"/>
              <a:gd name="adj5" fmla="val 15883"/>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ircular Arrow 38"/>
          <p:cNvSpPr>
            <a:spLocks noChangeAspect="1"/>
          </p:cNvSpPr>
          <p:nvPr/>
        </p:nvSpPr>
        <p:spPr>
          <a:xfrm rot="10800000">
            <a:off x="7074489" y="3660843"/>
            <a:ext cx="274320" cy="274320"/>
          </a:xfrm>
          <a:prstGeom prst="circularArrow">
            <a:avLst>
              <a:gd name="adj1" fmla="val 13964"/>
              <a:gd name="adj2" fmla="val 1142319"/>
              <a:gd name="adj3" fmla="val 20495651"/>
              <a:gd name="adj4" fmla="val 12344532"/>
              <a:gd name="adj5" fmla="val 15883"/>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ircular Arrow 39"/>
          <p:cNvSpPr>
            <a:spLocks noChangeAspect="1"/>
          </p:cNvSpPr>
          <p:nvPr/>
        </p:nvSpPr>
        <p:spPr>
          <a:xfrm>
            <a:off x="7040880" y="5760720"/>
            <a:ext cx="274320" cy="274320"/>
          </a:xfrm>
          <a:prstGeom prst="circularArrow">
            <a:avLst>
              <a:gd name="adj1" fmla="val 13964"/>
              <a:gd name="adj2" fmla="val 1142319"/>
              <a:gd name="adj3" fmla="val 20495651"/>
              <a:gd name="adj4" fmla="val 12344532"/>
              <a:gd name="adj5" fmla="val 15883"/>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ircular Arrow 40"/>
          <p:cNvSpPr>
            <a:spLocks noChangeAspect="1"/>
          </p:cNvSpPr>
          <p:nvPr/>
        </p:nvSpPr>
        <p:spPr>
          <a:xfrm rot="10800000">
            <a:off x="7038861" y="5764797"/>
            <a:ext cx="274320" cy="274320"/>
          </a:xfrm>
          <a:prstGeom prst="circularArrow">
            <a:avLst>
              <a:gd name="adj1" fmla="val 13964"/>
              <a:gd name="adj2" fmla="val 1142319"/>
              <a:gd name="adj3" fmla="val 20495651"/>
              <a:gd name="adj4" fmla="val 12344532"/>
              <a:gd name="adj5" fmla="val 15883"/>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41122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381000" y="76200"/>
            <a:ext cx="8382000" cy="762000"/>
          </a:xfrm>
        </p:spPr>
        <p:txBody>
          <a:bodyPr>
            <a:normAutofit/>
          </a:bodyPr>
          <a:lstStyle/>
          <a:p>
            <a:r>
              <a:rPr lang="en-US" dirty="0" smtClean="0"/>
              <a:t>Data Access &amp; Distribution Policy</a:t>
            </a:r>
          </a:p>
        </p:txBody>
      </p:sp>
      <p:sp>
        <p:nvSpPr>
          <p:cNvPr id="51" name="Content Placeholder 50"/>
          <p:cNvSpPr>
            <a:spLocks noGrp="1"/>
          </p:cNvSpPr>
          <p:nvPr>
            <p:ph idx="1"/>
          </p:nvPr>
        </p:nvSpPr>
        <p:spPr>
          <a:xfrm>
            <a:off x="533400" y="762000"/>
            <a:ext cx="8305800" cy="5105400"/>
          </a:xfrm>
        </p:spPr>
        <p:txBody>
          <a:bodyPr>
            <a:noAutofit/>
          </a:bodyPr>
          <a:lstStyle/>
          <a:p>
            <a:pPr>
              <a:defRPr/>
            </a:pPr>
            <a:r>
              <a:rPr lang="en-US" sz="2000" dirty="0" smtClean="0"/>
              <a:t>Full policy  and forms at </a:t>
            </a:r>
            <a:r>
              <a:rPr lang="en-US" sz="1600" dirty="0" smtClean="0">
                <a:solidFill>
                  <a:srgbClr val="3399FF"/>
                </a:solidFill>
              </a:rPr>
              <a:t>http://www.ospo.noaa.gov/Organization/About/access.html </a:t>
            </a:r>
          </a:p>
          <a:p>
            <a:pPr>
              <a:defRPr/>
            </a:pPr>
            <a:r>
              <a:rPr lang="en-US" sz="2000" dirty="0" smtClean="0"/>
              <a:t>Security requirement to know and document all users accessing operational data servers and what products they are receiving</a:t>
            </a:r>
          </a:p>
          <a:p>
            <a:pPr lvl="1">
              <a:defRPr/>
            </a:pPr>
            <a:r>
              <a:rPr lang="en-US" sz="1600" dirty="0" smtClean="0"/>
              <a:t>Users request data using a Data Access Request (DAR) form.</a:t>
            </a:r>
          </a:p>
          <a:p>
            <a:pPr>
              <a:defRPr/>
            </a:pPr>
            <a:r>
              <a:rPr lang="en-US" sz="2000" dirty="0" smtClean="0"/>
              <a:t>Ever increasing data volume requires prioritization of users to effectively manage</a:t>
            </a:r>
            <a:r>
              <a:rPr lang="en-US" sz="2000" dirty="0" smtClean="0">
                <a:solidFill>
                  <a:srgbClr val="FF0000"/>
                </a:solidFill>
              </a:rPr>
              <a:t> </a:t>
            </a:r>
            <a:r>
              <a:rPr lang="en-US" sz="2000" dirty="0" smtClean="0"/>
              <a:t>distribution resources and ensure effective system performance</a:t>
            </a:r>
          </a:p>
          <a:p>
            <a:r>
              <a:rPr lang="en-US" sz="2000" dirty="0" smtClean="0"/>
              <a:t>Higher priority access will be given to organizations with:</a:t>
            </a:r>
          </a:p>
          <a:p>
            <a:pPr lvl="1"/>
            <a:r>
              <a:rPr lang="en-US" sz="1600" dirty="0" smtClean="0"/>
              <a:t>Mission and statutory authority </a:t>
            </a:r>
          </a:p>
          <a:p>
            <a:pPr lvl="1"/>
            <a:r>
              <a:rPr lang="en-US" sz="1600" dirty="0" smtClean="0"/>
              <a:t>Signed NESDIS cooperative agreements or legislative authorities</a:t>
            </a:r>
          </a:p>
          <a:p>
            <a:pPr lvl="1"/>
            <a:r>
              <a:rPr lang="en-US" sz="1600" dirty="0" smtClean="0"/>
              <a:t>A demonstrated timeliness requirement for near-real time data to support operational user applications</a:t>
            </a:r>
          </a:p>
          <a:p>
            <a:pPr>
              <a:defRPr/>
            </a:pPr>
            <a:r>
              <a:rPr lang="en-US" sz="2000" dirty="0" smtClean="0"/>
              <a:t>If available and sufficient, users will be directed to sources of data external to NESDIS (e.g. CIMSS).   Also recommend alternatives for denied users</a:t>
            </a:r>
          </a:p>
          <a:p>
            <a:pPr>
              <a:buNone/>
              <a:defRPr/>
            </a:pPr>
            <a:endParaRPr lang="en-US" sz="2000" dirty="0" smtClean="0"/>
          </a:p>
          <a:p>
            <a:pPr>
              <a:defRPr/>
            </a:pPr>
            <a:endParaRPr lang="en-US" sz="2000" dirty="0" smtClean="0"/>
          </a:p>
          <a:p>
            <a:pPr>
              <a:defRPr/>
            </a:pPr>
            <a:endParaRPr lang="en-US" sz="2000" dirty="0"/>
          </a:p>
        </p:txBody>
      </p:sp>
      <p:pic>
        <p:nvPicPr>
          <p:cNvPr id="4" name="Picture 3" descr="CTP.jpg"/>
          <p:cNvPicPr>
            <a:picLocks noChangeAspect="1"/>
          </p:cNvPicPr>
          <p:nvPr/>
        </p:nvPicPr>
        <p:blipFill>
          <a:blip r:embed="rId2" cstate="print"/>
          <a:stretch>
            <a:fillRect/>
          </a:stretch>
        </p:blipFill>
        <p:spPr>
          <a:xfrm>
            <a:off x="1314372" y="4917744"/>
            <a:ext cx="2121828" cy="1591371"/>
          </a:xfrm>
          <a:prstGeom prst="rect">
            <a:avLst/>
          </a:prstGeom>
        </p:spPr>
        <p:style>
          <a:lnRef idx="0">
            <a:schemeClr val="dk1"/>
          </a:lnRef>
          <a:fillRef idx="3">
            <a:schemeClr val="dk1"/>
          </a:fillRef>
          <a:effectRef idx="3">
            <a:schemeClr val="dk1"/>
          </a:effectRef>
          <a:fontRef idx="minor">
            <a:schemeClr val="lt1"/>
          </a:fontRef>
        </p:style>
      </p:pic>
      <p:pic>
        <p:nvPicPr>
          <p:cNvPr id="5" name="Picture 4" descr="LI.jpg"/>
          <p:cNvPicPr>
            <a:picLocks noChangeAspect="1"/>
          </p:cNvPicPr>
          <p:nvPr/>
        </p:nvPicPr>
        <p:blipFill>
          <a:blip r:embed="rId3" cstate="print"/>
          <a:stretch>
            <a:fillRect/>
          </a:stretch>
        </p:blipFill>
        <p:spPr>
          <a:xfrm>
            <a:off x="5650572" y="4917744"/>
            <a:ext cx="2121828" cy="1591371"/>
          </a:xfrm>
          <a:prstGeom prst="rect">
            <a:avLst/>
          </a:prstGeom>
        </p:spPr>
        <p:style>
          <a:lnRef idx="0">
            <a:schemeClr val="dk1"/>
          </a:lnRef>
          <a:fillRef idx="3">
            <a:schemeClr val="dk1"/>
          </a:fillRef>
          <a:effectRef idx="3">
            <a:schemeClr val="dk1"/>
          </a:effectRef>
          <a:fontRef idx="minor">
            <a:schemeClr val="lt1"/>
          </a:fontRef>
        </p:style>
      </p:pic>
      <p:sp>
        <p:nvSpPr>
          <p:cNvPr id="6" name="TextBox 5"/>
          <p:cNvSpPr txBox="1"/>
          <p:nvPr/>
        </p:nvSpPr>
        <p:spPr>
          <a:xfrm>
            <a:off x="3399407" y="5257800"/>
            <a:ext cx="1064514" cy="923330"/>
          </a:xfrm>
          <a:prstGeom prst="rect">
            <a:avLst/>
          </a:prstGeom>
          <a:noFill/>
        </p:spPr>
        <p:txBody>
          <a:bodyPr wrap="square" rtlCol="0">
            <a:spAutoFit/>
          </a:bodyPr>
          <a:lstStyle/>
          <a:p>
            <a:r>
              <a:rPr lang="en-US" b="1" dirty="0" smtClean="0"/>
              <a:t>Cloud Top</a:t>
            </a:r>
          </a:p>
          <a:p>
            <a:r>
              <a:rPr lang="en-US" b="1" dirty="0" smtClean="0"/>
              <a:t>Pressure</a:t>
            </a:r>
            <a:endParaRPr lang="en-US" b="1" dirty="0"/>
          </a:p>
        </p:txBody>
      </p:sp>
      <p:sp>
        <p:nvSpPr>
          <p:cNvPr id="7" name="TextBox 6"/>
          <p:cNvSpPr txBox="1"/>
          <p:nvPr/>
        </p:nvSpPr>
        <p:spPr>
          <a:xfrm>
            <a:off x="7760628" y="5396300"/>
            <a:ext cx="849972" cy="646331"/>
          </a:xfrm>
          <a:prstGeom prst="rect">
            <a:avLst/>
          </a:prstGeom>
          <a:noFill/>
        </p:spPr>
        <p:txBody>
          <a:bodyPr wrap="square" rtlCol="0">
            <a:spAutoFit/>
          </a:bodyPr>
          <a:lstStyle/>
          <a:p>
            <a:r>
              <a:rPr lang="en-US" b="1" dirty="0" smtClean="0"/>
              <a:t>Lifted </a:t>
            </a:r>
          </a:p>
          <a:p>
            <a:r>
              <a:rPr lang="en-US" b="1" dirty="0" smtClean="0"/>
              <a:t>Index</a:t>
            </a:r>
            <a:endParaRPr lang="en-US" b="1" dirty="0"/>
          </a:p>
        </p:txBody>
      </p:sp>
    </p:spTree>
    <p:extLst>
      <p:ext uri="{BB962C8B-B14F-4D97-AF65-F5344CB8AC3E}">
        <p14:creationId xmlns:p14="http://schemas.microsoft.com/office/powerpoint/2010/main" val="408141522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ontent Placeholder 50"/>
          <p:cNvSpPr>
            <a:spLocks noGrp="1"/>
          </p:cNvSpPr>
          <p:nvPr>
            <p:ph idx="1"/>
          </p:nvPr>
        </p:nvSpPr>
        <p:spPr>
          <a:xfrm>
            <a:off x="381000" y="1066800"/>
            <a:ext cx="8382000" cy="4953000"/>
          </a:xfrm>
        </p:spPr>
        <p:txBody>
          <a:bodyPr>
            <a:noAutofit/>
          </a:bodyPr>
          <a:lstStyle/>
          <a:p>
            <a:pPr>
              <a:defRPr/>
            </a:pPr>
            <a:r>
              <a:rPr lang="en-US" sz="2000" dirty="0" smtClean="0"/>
              <a:t>DDS Re-Validation was accomplished in 2012</a:t>
            </a:r>
          </a:p>
          <a:p>
            <a:pPr lvl="1">
              <a:defRPr/>
            </a:pPr>
            <a:r>
              <a:rPr lang="en-US" sz="1600" dirty="0" smtClean="0"/>
              <a:t>Migration to new DDS was completed</a:t>
            </a:r>
          </a:p>
          <a:p>
            <a:pPr lvl="1">
              <a:defRPr/>
            </a:pPr>
            <a:r>
              <a:rPr lang="en-US" sz="1600" dirty="0" smtClean="0"/>
              <a:t>There was a 17% reduction in the number of approved accounts</a:t>
            </a:r>
          </a:p>
          <a:p>
            <a:pPr>
              <a:defRPr/>
            </a:pPr>
            <a:r>
              <a:rPr lang="en-US" sz="2000" dirty="0" smtClean="0"/>
              <a:t>SATEPSDIST Re-Validation was accomplished in 2013</a:t>
            </a:r>
          </a:p>
          <a:p>
            <a:pPr lvl="1">
              <a:defRPr/>
            </a:pPr>
            <a:r>
              <a:rPr lang="en-US" sz="1600" dirty="0" smtClean="0"/>
              <a:t>Part of migration to new GEODIST servers</a:t>
            </a:r>
          </a:p>
          <a:p>
            <a:pPr lvl="1">
              <a:defRPr/>
            </a:pPr>
            <a:r>
              <a:rPr lang="en-US" sz="1600" dirty="0" smtClean="0"/>
              <a:t>GEODIST will likely host ONLY </a:t>
            </a:r>
            <a:r>
              <a:rPr lang="en-US" sz="1600" dirty="0" err="1" smtClean="0"/>
              <a:t>McIDAS</a:t>
            </a:r>
            <a:r>
              <a:rPr lang="en-US" sz="1600" dirty="0" smtClean="0"/>
              <a:t> ADDE access</a:t>
            </a:r>
          </a:p>
          <a:p>
            <a:pPr lvl="1">
              <a:defRPr/>
            </a:pPr>
            <a:r>
              <a:rPr lang="en-US" sz="1600" dirty="0" smtClean="0"/>
              <a:t>McIDAS GROUP access restrictions will be enacted for external users</a:t>
            </a:r>
          </a:p>
          <a:p>
            <a:pPr lvl="1">
              <a:defRPr/>
            </a:pPr>
            <a:r>
              <a:rPr lang="en-US" sz="1600" dirty="0" smtClean="0"/>
              <a:t>It very important users identify all datasets they need</a:t>
            </a:r>
          </a:p>
          <a:p>
            <a:pPr lvl="1">
              <a:defRPr/>
            </a:pPr>
            <a:r>
              <a:rPr lang="en-US" sz="1600" dirty="0" smtClean="0"/>
              <a:t>All non-</a:t>
            </a:r>
            <a:r>
              <a:rPr lang="en-US" sz="1600" dirty="0" err="1" smtClean="0"/>
              <a:t>McIDAS</a:t>
            </a:r>
            <a:r>
              <a:rPr lang="en-US" sz="1600" dirty="0" smtClean="0"/>
              <a:t> files will be served via DDS</a:t>
            </a:r>
          </a:p>
          <a:p>
            <a:pPr lvl="1">
              <a:defRPr/>
            </a:pPr>
            <a:r>
              <a:rPr lang="en-US" sz="1600" dirty="0" err="1" smtClean="0"/>
              <a:t>Satepsanone</a:t>
            </a:r>
            <a:r>
              <a:rPr lang="en-US" sz="1600" dirty="0" smtClean="0"/>
              <a:t> is not part of the </a:t>
            </a:r>
            <a:r>
              <a:rPr lang="en-US" sz="1600" dirty="0" err="1" smtClean="0"/>
              <a:t>sateps</a:t>
            </a:r>
            <a:r>
              <a:rPr lang="en-US" sz="1600" dirty="0" smtClean="0"/>
              <a:t> re-validation and migration</a:t>
            </a:r>
          </a:p>
          <a:p>
            <a:pPr>
              <a:defRPr/>
            </a:pPr>
            <a:r>
              <a:rPr lang="en-US" sz="2000" dirty="0" smtClean="0"/>
              <a:t>Contact information for SATEPSDIST users were not well maintained, so if you are a current user who has not been contacted, let us know ASAP to get a DAR form.</a:t>
            </a:r>
          </a:p>
          <a:p>
            <a:pPr marL="342900" lvl="1" indent="-342900">
              <a:buFont typeface="Arial" pitchFamily="34" charset="0"/>
              <a:buChar char="•"/>
              <a:defRPr/>
            </a:pPr>
            <a:r>
              <a:rPr lang="en-US" sz="2000" dirty="0" smtClean="0"/>
              <a:t>GEODIST scheduled to be operational in January, 2014 (originally Aug, 2013) </a:t>
            </a:r>
          </a:p>
          <a:p>
            <a:pPr marL="742950" lvl="2" indent="-342900">
              <a:buNone/>
              <a:defRPr/>
            </a:pPr>
            <a:r>
              <a:rPr lang="en-US" sz="1600" dirty="0" smtClean="0"/>
              <a:t> --    Planning for 30 days parallel test period prior to becoming operational</a:t>
            </a:r>
          </a:p>
          <a:p>
            <a:pPr marL="742950" lvl="2" indent="-342900">
              <a:buNone/>
              <a:defRPr/>
            </a:pPr>
            <a:r>
              <a:rPr lang="en-US" sz="1600" dirty="0" smtClean="0"/>
              <a:t> --    Planning to have SATEPSDIST run with 8x5 support for 2 weeks after cut-over date.</a:t>
            </a:r>
          </a:p>
          <a:p>
            <a:pPr>
              <a:defRPr/>
            </a:pPr>
            <a:endParaRPr lang="en-US" sz="200" dirty="0" smtClean="0"/>
          </a:p>
          <a:p>
            <a:pPr lvl="1">
              <a:defRPr/>
            </a:pPr>
            <a:endParaRPr lang="en-US" sz="1400" dirty="0" smtClean="0"/>
          </a:p>
          <a:p>
            <a:pPr lvl="1">
              <a:defRPr/>
            </a:pPr>
            <a:endParaRPr lang="en-US" sz="1400" dirty="0" smtClean="0"/>
          </a:p>
          <a:p>
            <a:pPr>
              <a:defRPr/>
            </a:pPr>
            <a:endParaRPr lang="en-US" sz="1800" dirty="0" smtClean="0"/>
          </a:p>
          <a:p>
            <a:pPr>
              <a:defRPr/>
            </a:pPr>
            <a:endParaRPr lang="en-US" sz="1800" dirty="0" smtClean="0"/>
          </a:p>
          <a:p>
            <a:pPr>
              <a:defRPr/>
            </a:pPr>
            <a:endParaRPr lang="en-US" sz="1800" dirty="0" smtClean="0"/>
          </a:p>
          <a:p>
            <a:pPr>
              <a:defRPr/>
            </a:pPr>
            <a:endParaRPr lang="en-US" sz="1800" dirty="0"/>
          </a:p>
        </p:txBody>
      </p:sp>
      <p:sp>
        <p:nvSpPr>
          <p:cNvPr id="7" name="Title 1"/>
          <p:cNvSpPr>
            <a:spLocks noGrp="1"/>
          </p:cNvSpPr>
          <p:nvPr>
            <p:ph type="title"/>
          </p:nvPr>
        </p:nvSpPr>
        <p:spPr>
          <a:xfrm>
            <a:off x="381000" y="76200"/>
            <a:ext cx="8382000" cy="1143000"/>
          </a:xfrm>
        </p:spPr>
        <p:txBody>
          <a:bodyPr>
            <a:normAutofit/>
          </a:bodyPr>
          <a:lstStyle/>
          <a:p>
            <a:r>
              <a:rPr lang="en-US" dirty="0" smtClean="0"/>
              <a:t>Data Access &amp; Distribution</a:t>
            </a:r>
          </a:p>
        </p:txBody>
      </p:sp>
      <p:sp>
        <p:nvSpPr>
          <p:cNvPr id="4" name="TextBox 3"/>
          <p:cNvSpPr txBox="1"/>
          <p:nvPr/>
        </p:nvSpPr>
        <p:spPr>
          <a:xfrm>
            <a:off x="7162800" y="2996029"/>
            <a:ext cx="1524000" cy="461665"/>
          </a:xfrm>
          <a:prstGeom prst="rect">
            <a:avLst/>
          </a:prstGeom>
          <a:noFill/>
        </p:spPr>
        <p:txBody>
          <a:bodyPr wrap="square" rtlCol="0">
            <a:spAutoFit/>
          </a:bodyPr>
          <a:lstStyle/>
          <a:p>
            <a:pPr algn="ctr"/>
            <a:r>
              <a:rPr lang="en-US" sz="1200" dirty="0" smtClean="0"/>
              <a:t>Command &amp; Control at NSOF</a:t>
            </a:r>
            <a:endParaRPr lang="en-US" sz="1200" dirty="0"/>
          </a:p>
        </p:txBody>
      </p:sp>
      <p:pic>
        <p:nvPicPr>
          <p:cNvPr id="5" name="Picture 1"/>
          <p:cNvPicPr>
            <a:picLocks noChangeAspect="1" noChangeArrowheads="1"/>
          </p:cNvPicPr>
          <p:nvPr/>
        </p:nvPicPr>
        <p:blipFill>
          <a:blip r:embed="rId3" cstate="print"/>
          <a:srcRect/>
          <a:stretch>
            <a:fillRect/>
          </a:stretch>
        </p:blipFill>
        <p:spPr bwMode="auto">
          <a:xfrm>
            <a:off x="6705600" y="990385"/>
            <a:ext cx="2362200" cy="2088095"/>
          </a:xfrm>
          <a:prstGeom prst="rect">
            <a:avLst/>
          </a:prstGeom>
          <a:noFill/>
          <a:ln w="9525">
            <a:noFill/>
            <a:miter lim="800000"/>
            <a:headEnd/>
            <a:tailEnd/>
          </a:ln>
          <a:effectLst/>
        </p:spPr>
      </p:pic>
    </p:spTree>
    <p:extLst>
      <p:ext uri="{BB962C8B-B14F-4D97-AF65-F5344CB8AC3E}">
        <p14:creationId xmlns:p14="http://schemas.microsoft.com/office/powerpoint/2010/main" val="17962221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gwright\Working\12_025_JamieHawkins\SOA evolution_rev2_1st.jpg"/>
          <p:cNvPicPr>
            <a:picLocks noChangeAspect="1" noChangeArrowheads="1"/>
          </p:cNvPicPr>
          <p:nvPr/>
        </p:nvPicPr>
        <p:blipFill>
          <a:blip r:embed="rId3" cstate="print"/>
          <a:srcRect/>
          <a:stretch>
            <a:fillRect/>
          </a:stretch>
        </p:blipFill>
        <p:spPr bwMode="auto">
          <a:xfrm>
            <a:off x="895047" y="2362200"/>
            <a:ext cx="7258353" cy="4144496"/>
          </a:xfrm>
          <a:prstGeom prst="rect">
            <a:avLst/>
          </a:prstGeom>
          <a:noFill/>
        </p:spPr>
      </p:pic>
      <p:sp>
        <p:nvSpPr>
          <p:cNvPr id="51" name="Content Placeholder 50"/>
          <p:cNvSpPr>
            <a:spLocks noGrp="1"/>
          </p:cNvSpPr>
          <p:nvPr>
            <p:ph idx="1"/>
          </p:nvPr>
        </p:nvSpPr>
        <p:spPr>
          <a:xfrm>
            <a:off x="381000" y="1143000"/>
            <a:ext cx="8382000" cy="4876800"/>
          </a:xfrm>
        </p:spPr>
        <p:txBody>
          <a:bodyPr>
            <a:noAutofit/>
          </a:bodyPr>
          <a:lstStyle/>
          <a:p>
            <a:pPr>
              <a:defRPr/>
            </a:pPr>
            <a:r>
              <a:rPr lang="en-US" sz="2100" dirty="0" smtClean="0"/>
              <a:t>New enterprise system Product Distribution and Access (PDA) is coming</a:t>
            </a:r>
          </a:p>
          <a:p>
            <a:pPr>
              <a:defRPr/>
            </a:pPr>
            <a:r>
              <a:rPr lang="en-US" sz="2100" dirty="0" smtClean="0"/>
              <a:t>Will be used for legacy GOES/POES, NPP, IJPS and GOES-R data access</a:t>
            </a:r>
          </a:p>
          <a:p>
            <a:pPr>
              <a:defRPr/>
            </a:pPr>
            <a:r>
              <a:rPr lang="en-US" sz="2100" dirty="0" smtClean="0"/>
              <a:t>Operational for legacy and NPP planned for Oct 2014</a:t>
            </a:r>
          </a:p>
          <a:p>
            <a:pPr>
              <a:defRPr/>
            </a:pPr>
            <a:r>
              <a:rPr lang="en-US" sz="2100" dirty="0" err="1" smtClean="0"/>
              <a:t>McIDAS</a:t>
            </a:r>
            <a:r>
              <a:rPr lang="en-US" sz="2100" dirty="0" smtClean="0"/>
              <a:t> ADDE access will remain on GEODIST</a:t>
            </a:r>
          </a:p>
          <a:p>
            <a:pPr>
              <a:buNone/>
              <a:defRPr/>
            </a:pPr>
            <a:endParaRPr lang="en-US" sz="2100" dirty="0"/>
          </a:p>
        </p:txBody>
      </p:sp>
      <p:sp>
        <p:nvSpPr>
          <p:cNvPr id="7" name="Title 1"/>
          <p:cNvSpPr>
            <a:spLocks noGrp="1"/>
          </p:cNvSpPr>
          <p:nvPr>
            <p:ph type="title"/>
          </p:nvPr>
        </p:nvSpPr>
        <p:spPr>
          <a:xfrm>
            <a:off x="381000" y="76200"/>
            <a:ext cx="8382000" cy="1143000"/>
          </a:xfrm>
        </p:spPr>
        <p:txBody>
          <a:bodyPr>
            <a:normAutofit/>
          </a:bodyPr>
          <a:lstStyle/>
          <a:p>
            <a:r>
              <a:rPr lang="en-US" dirty="0" smtClean="0"/>
              <a:t>Future Data Access &amp; Distribution</a:t>
            </a:r>
          </a:p>
        </p:txBody>
      </p:sp>
      <p:sp>
        <p:nvSpPr>
          <p:cNvPr id="8" name="Rounded Rectangular Callout 7"/>
          <p:cNvSpPr/>
          <p:nvPr/>
        </p:nvSpPr>
        <p:spPr>
          <a:xfrm>
            <a:off x="7539425" y="2667000"/>
            <a:ext cx="1383056" cy="2057399"/>
          </a:xfrm>
          <a:prstGeom prst="wedgeRoundRectCallout">
            <a:avLst>
              <a:gd name="adj1" fmla="val -49256"/>
              <a:gd name="adj2" fmla="val 2746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12995" y="2773680"/>
            <a:ext cx="1432885" cy="1815882"/>
          </a:xfrm>
          <a:prstGeom prst="rect">
            <a:avLst/>
          </a:prstGeom>
          <a:noFill/>
        </p:spPr>
        <p:txBody>
          <a:bodyPr wrap="square" rtlCol="0">
            <a:spAutoFit/>
          </a:bodyPr>
          <a:lstStyle/>
          <a:p>
            <a:r>
              <a:rPr lang="en-US" sz="1400" dirty="0" smtClean="0"/>
              <a:t>The only planned backup for PDA is to serve NPP/JPSS at CBU (Fairmont, WV).  GOES-R &amp; Legacy are not yet planned.  </a:t>
            </a:r>
          </a:p>
        </p:txBody>
      </p:sp>
    </p:spTree>
    <p:extLst>
      <p:ext uri="{BB962C8B-B14F-4D97-AF65-F5344CB8AC3E}">
        <p14:creationId xmlns:p14="http://schemas.microsoft.com/office/powerpoint/2010/main" val="423483941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840383768"/>
              </p:ext>
            </p:extLst>
          </p:nvPr>
        </p:nvGraphicFramePr>
        <p:xfrm>
          <a:off x="381000" y="1219200"/>
          <a:ext cx="8330856" cy="4836160"/>
        </p:xfrm>
        <a:graphic>
          <a:graphicData uri="http://schemas.openxmlformats.org/drawingml/2006/table">
            <a:tbl>
              <a:tblPr>
                <a:tableStyleId>{69CF1AB2-1976-4502-BF36-3FF5EA218861}</a:tableStyleId>
              </a:tblPr>
              <a:tblGrid>
                <a:gridCol w="2082456"/>
                <a:gridCol w="6248400"/>
              </a:tblGrid>
              <a:tr h="370840">
                <a:tc>
                  <a:txBody>
                    <a:bodyPr/>
                    <a:lstStyle/>
                    <a:p>
                      <a:r>
                        <a:rPr lang="en-US" dirty="0" smtClean="0"/>
                        <a:t>24/7 Help Desk</a:t>
                      </a:r>
                      <a:endParaRPr lang="en-US" dirty="0"/>
                    </a:p>
                  </a:txBody>
                  <a:tcPr/>
                </a:tc>
                <a:tc>
                  <a:txBody>
                    <a:bodyPr/>
                    <a:lstStyle/>
                    <a:p>
                      <a:r>
                        <a:rPr lang="en-US" dirty="0" smtClean="0">
                          <a:hlinkClick r:id="rId3"/>
                        </a:rPr>
                        <a:t>ESPCOperations@noaa.gov</a:t>
                      </a:r>
                      <a:endParaRPr lang="en-US" dirty="0"/>
                    </a:p>
                  </a:txBody>
                  <a:tcPr/>
                </a:tc>
              </a:tr>
              <a:tr h="370840">
                <a:tc>
                  <a:txBody>
                    <a:bodyPr/>
                    <a:lstStyle/>
                    <a:p>
                      <a:r>
                        <a:rPr lang="en-US" dirty="0" smtClean="0"/>
                        <a:t>ESPC Messages</a:t>
                      </a:r>
                      <a:endParaRPr lang="en-US" dirty="0"/>
                    </a:p>
                  </a:txBody>
                  <a:tcPr/>
                </a:tc>
                <a:tc>
                  <a:txBody>
                    <a:bodyPr/>
                    <a:lstStyle/>
                    <a:p>
                      <a:r>
                        <a:rPr lang="en-US" dirty="0" smtClean="0">
                          <a:hlinkClick r:id="rId4"/>
                        </a:rPr>
                        <a:t>http://www.ssd.noaa.gov/PS/SATS/messages.html</a:t>
                      </a:r>
                      <a:endParaRPr lang="en-US" dirty="0"/>
                    </a:p>
                  </a:txBody>
                  <a:tcPr/>
                </a:tc>
              </a:tr>
              <a:tr h="370840">
                <a:tc>
                  <a:txBody>
                    <a:bodyPr/>
                    <a:lstStyle/>
                    <a:p>
                      <a:r>
                        <a:rPr lang="en-US" sz="1800" dirty="0" smtClean="0"/>
                        <a:t>WMO GTS Bulletins</a:t>
                      </a:r>
                      <a:endParaRPr lang="en-US" sz="18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Urgent:</a:t>
                      </a:r>
                      <a:r>
                        <a:rPr lang="en-US" sz="1800" baseline="0" dirty="0" smtClean="0"/>
                        <a:t> </a:t>
                      </a:r>
                      <a:r>
                        <a:rPr lang="en-US" sz="1600" dirty="0" smtClean="0">
                          <a:hlinkClick r:id="rId5"/>
                        </a:rPr>
                        <a:t>http://www.weather.gov/view/validProds.php?prod=ADM&amp;node=KNES</a:t>
                      </a:r>
                      <a:endParaRPr lang="en-US" sz="1600" dirty="0" smtClean="0"/>
                    </a:p>
                    <a:p>
                      <a:r>
                        <a:rPr lang="en-US" sz="1800" dirty="0" smtClean="0"/>
                        <a:t>Routine:</a:t>
                      </a:r>
                      <a:r>
                        <a:rPr lang="en-US" sz="1800" baseline="0" dirty="0" smtClean="0"/>
                        <a:t>  </a:t>
                      </a:r>
                      <a:r>
                        <a:rPr lang="en-US" sz="1600" dirty="0" smtClean="0">
                          <a:hlinkClick r:id="rId6"/>
                        </a:rPr>
                        <a:t>http://www.weather.gov/view/validProds.php?prod=ADA&amp;node=KNES</a:t>
                      </a:r>
                      <a:endParaRPr lang="en-US" sz="1600" dirty="0"/>
                    </a:p>
                  </a:txBody>
                  <a:tcPr/>
                </a:tc>
              </a:tr>
              <a:tr h="370840">
                <a:tc>
                  <a:txBody>
                    <a:bodyPr/>
                    <a:lstStyle/>
                    <a:p>
                      <a:r>
                        <a:rPr lang="en-US" dirty="0" smtClean="0"/>
                        <a:t>User</a:t>
                      </a:r>
                      <a:r>
                        <a:rPr lang="en-US" baseline="0" dirty="0" smtClean="0"/>
                        <a:t> Services</a:t>
                      </a:r>
                      <a:endParaRPr lang="en-US" dirty="0"/>
                    </a:p>
                  </a:txBody>
                  <a:tcPr/>
                </a:tc>
                <a:tc>
                  <a:txBody>
                    <a:bodyPr/>
                    <a:lstStyle/>
                    <a:p>
                      <a:r>
                        <a:rPr lang="en-US" dirty="0" smtClean="0">
                          <a:hlinkClick r:id="rId7"/>
                        </a:rPr>
                        <a:t>SPSD.UserServices@noaa.gov</a:t>
                      </a:r>
                      <a:endParaRPr lang="en-US" dirty="0"/>
                    </a:p>
                  </a:txBody>
                  <a:tcPr/>
                </a:tc>
              </a:tr>
              <a:tr h="370840">
                <a:tc>
                  <a:txBody>
                    <a:bodyPr/>
                    <a:lstStyle/>
                    <a:p>
                      <a:r>
                        <a:rPr lang="en-US" dirty="0" smtClean="0"/>
                        <a:t>Data Access</a:t>
                      </a:r>
                      <a:endParaRPr lang="en-US" dirty="0"/>
                    </a:p>
                  </a:txBody>
                  <a:tcPr/>
                </a:tc>
                <a:tc>
                  <a:txBody>
                    <a:bodyPr/>
                    <a:lstStyle/>
                    <a:p>
                      <a:r>
                        <a:rPr lang="en-US" dirty="0" smtClean="0">
                          <a:hlinkClick r:id="rId8"/>
                        </a:rPr>
                        <a:t>NESDIS.Data.Access@noaa.gov</a:t>
                      </a:r>
                      <a:endParaRPr lang="en-US" dirty="0"/>
                    </a:p>
                  </a:txBody>
                  <a:tcPr/>
                </a:tc>
              </a:tr>
              <a:tr h="370840">
                <a:tc>
                  <a:txBody>
                    <a:bodyPr/>
                    <a:lstStyle/>
                    <a:p>
                      <a:r>
                        <a:rPr lang="en-US" dirty="0" smtClean="0"/>
                        <a:t>Webmaster</a:t>
                      </a:r>
                      <a:endParaRPr lang="en-US" dirty="0"/>
                    </a:p>
                  </a:txBody>
                  <a:tcPr/>
                </a:tc>
                <a:tc>
                  <a:txBody>
                    <a:bodyPr/>
                    <a:lstStyle/>
                    <a:p>
                      <a:r>
                        <a:rPr lang="en-US" sz="1800" dirty="0" smtClean="0">
                          <a:hlinkClick r:id="rId9"/>
                        </a:rPr>
                        <a:t>SSDWebmaster@noaa.gov</a:t>
                      </a:r>
                      <a:endParaRPr lang="en-US" dirty="0"/>
                    </a:p>
                  </a:txBody>
                  <a:tcPr/>
                </a:tc>
              </a:tr>
              <a:tr h="370840">
                <a:tc>
                  <a:txBody>
                    <a:bodyPr/>
                    <a:lstStyle/>
                    <a:p>
                      <a:r>
                        <a:rPr lang="en-US" dirty="0" smtClean="0"/>
                        <a:t>Facebook</a:t>
                      </a:r>
                      <a:endParaRPr lang="en-US" dirty="0"/>
                    </a:p>
                  </a:txBody>
                  <a:tcPr/>
                </a:tc>
                <a:tc>
                  <a:txBody>
                    <a:bodyPr/>
                    <a:lstStyle/>
                    <a:p>
                      <a:r>
                        <a:rPr lang="en-US" sz="1800" dirty="0" smtClean="0">
                          <a:hlinkClick r:id="rId10"/>
                        </a:rPr>
                        <a:t>www.facebook.com/NOAANESDIS </a:t>
                      </a:r>
                      <a:endParaRPr lang="en-US" dirty="0"/>
                    </a:p>
                  </a:txBody>
                  <a:tcPr/>
                </a:tc>
              </a:tr>
              <a:tr h="370840">
                <a:tc>
                  <a:txBody>
                    <a:bodyPr/>
                    <a:lstStyle/>
                    <a:p>
                      <a:r>
                        <a:rPr lang="en-US" dirty="0" smtClean="0"/>
                        <a:t>Twitter</a:t>
                      </a:r>
                      <a:endParaRPr lang="en-US" dirty="0"/>
                    </a:p>
                  </a:txBody>
                  <a:tcPr/>
                </a:tc>
                <a:tc>
                  <a:txBody>
                    <a:bodyPr/>
                    <a:lstStyle/>
                    <a:p>
                      <a:r>
                        <a:rPr lang="en-US" sz="1800" dirty="0" smtClean="0">
                          <a:hlinkClick r:id="rId11"/>
                        </a:rPr>
                        <a:t>www.twitter.com/noaasatellites </a:t>
                      </a:r>
                      <a:endParaRPr lang="en-US" dirty="0"/>
                    </a:p>
                  </a:txBody>
                  <a:tcPr/>
                </a:tc>
              </a:tr>
              <a:tr h="370840">
                <a:tc>
                  <a:txBody>
                    <a:bodyPr/>
                    <a:lstStyle/>
                    <a:p>
                      <a:r>
                        <a:rPr lang="en-US" dirty="0" smtClean="0"/>
                        <a:t>Satellite Ops Status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12"/>
                        </a:rPr>
                        <a:t>http://www.oso.noaa.gov/daily-news/index.asp</a:t>
                      </a:r>
                      <a:endParaRPr lang="en-US" dirty="0" smtClean="0"/>
                    </a:p>
                  </a:txBody>
                  <a:tcPr/>
                </a:tc>
              </a:tr>
              <a:tr h="370840">
                <a:tc>
                  <a:txBody>
                    <a:bodyPr/>
                    <a:lstStyle/>
                    <a:p>
                      <a:r>
                        <a:rPr lang="en-US" dirty="0" smtClean="0"/>
                        <a:t>Press releases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13"/>
                        </a:rPr>
                        <a:t>http://www.nesdis.noaa.gov/news_archives/</a:t>
                      </a:r>
                      <a:endParaRPr lang="en-US" dirty="0" smtClean="0"/>
                    </a:p>
                  </a:txBody>
                  <a:tcPr/>
                </a:tc>
              </a:tr>
              <a:tr h="370840">
                <a:tc>
                  <a:txBody>
                    <a:bodyPr/>
                    <a:lstStyle/>
                    <a:p>
                      <a:r>
                        <a:rPr lang="en-US" dirty="0" smtClean="0"/>
                        <a:t>Web</a:t>
                      </a:r>
                      <a:endParaRPr lang="en-US" dirty="0"/>
                    </a:p>
                  </a:txBody>
                  <a:tcPr/>
                </a:tc>
                <a:tc>
                  <a:txBody>
                    <a:bodyPr/>
                    <a:lstStyle/>
                    <a:p>
                      <a:r>
                        <a:rPr lang="en-US" dirty="0" smtClean="0">
                          <a:hlinkClick r:id="rId14"/>
                        </a:rPr>
                        <a:t>www.ospo.noaa.gov</a:t>
                      </a:r>
                      <a:endParaRPr lang="en-US" dirty="0" smtClean="0"/>
                    </a:p>
                  </a:txBody>
                  <a:tcPr/>
                </a:tc>
              </a:tr>
            </a:tbl>
          </a:graphicData>
        </a:graphic>
      </p:graphicFrame>
      <p:sp>
        <p:nvSpPr>
          <p:cNvPr id="7" name="Title 6"/>
          <p:cNvSpPr>
            <a:spLocks noGrp="1"/>
          </p:cNvSpPr>
          <p:nvPr>
            <p:ph type="title"/>
          </p:nvPr>
        </p:nvSpPr>
        <p:spPr>
          <a:xfrm>
            <a:off x="0" y="350838"/>
            <a:ext cx="9296400" cy="487362"/>
          </a:xfrm>
        </p:spPr>
        <p:txBody>
          <a:bodyPr>
            <a:normAutofit fontScale="90000"/>
          </a:bodyPr>
          <a:lstStyle/>
          <a:p>
            <a:r>
              <a:rPr lang="en-US" sz="4000" dirty="0" smtClean="0"/>
              <a:t>ESPC Notifications, Status, and Contacts</a:t>
            </a:r>
            <a:endParaRPr lang="en-US" sz="4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0"/>
          <p:cNvPicPr>
            <a:picLocks noChangeAspect="1" noChangeArrowheads="1"/>
          </p:cNvPicPr>
          <p:nvPr/>
        </p:nvPicPr>
        <p:blipFill>
          <a:blip r:embed="rId2" cstate="print"/>
          <a:srcRect b="37931"/>
          <a:stretch>
            <a:fillRect/>
          </a:stretch>
        </p:blipFill>
        <p:spPr bwMode="auto">
          <a:xfrm>
            <a:off x="6254750" y="228600"/>
            <a:ext cx="2584450" cy="1371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McIDAS</a:t>
            </a:r>
            <a:r>
              <a:rPr lang="en-US" dirty="0" smtClean="0"/>
              <a:t> at ESPC</a:t>
            </a:r>
            <a:endParaRPr lang="en-US" dirty="0"/>
          </a:p>
        </p:txBody>
      </p:sp>
      <p:sp>
        <p:nvSpPr>
          <p:cNvPr id="3" name="Content Placeholder 2"/>
          <p:cNvSpPr>
            <a:spLocks noGrp="1"/>
          </p:cNvSpPr>
          <p:nvPr>
            <p:ph idx="1"/>
          </p:nvPr>
        </p:nvSpPr>
        <p:spPr/>
        <p:txBody>
          <a:bodyPr>
            <a:normAutofit fontScale="92500"/>
          </a:bodyPr>
          <a:lstStyle/>
          <a:p>
            <a:r>
              <a:rPr lang="en-US" dirty="0" smtClean="0"/>
              <a:t>ESPC has a standing, annual contract with SSEC for McIDAS Support and ongoing development</a:t>
            </a:r>
          </a:p>
          <a:p>
            <a:r>
              <a:rPr lang="en-US" dirty="0" smtClean="0"/>
              <a:t>ESPC has two representatives on the </a:t>
            </a:r>
            <a:r>
              <a:rPr lang="en-US" dirty="0" err="1" smtClean="0"/>
              <a:t>McIDAS</a:t>
            </a:r>
            <a:r>
              <a:rPr lang="en-US" dirty="0" smtClean="0"/>
              <a:t> Advisory Committee (MAC)  (</a:t>
            </a:r>
            <a:r>
              <a:rPr lang="en-US" u="sng" dirty="0" smtClean="0"/>
              <a:t>How determined?</a:t>
            </a:r>
            <a:r>
              <a:rPr lang="en-US" dirty="0" smtClean="0"/>
              <a:t>)</a:t>
            </a:r>
          </a:p>
          <a:p>
            <a:pPr lvl="1"/>
            <a:r>
              <a:rPr lang="en-US" dirty="0" smtClean="0"/>
              <a:t>Gregg </a:t>
            </a:r>
            <a:r>
              <a:rPr lang="en-US" dirty="0" err="1" smtClean="0"/>
              <a:t>Gallina</a:t>
            </a:r>
            <a:r>
              <a:rPr lang="en-US" dirty="0" smtClean="0"/>
              <a:t> (NESDIS/OSPO/SPSD/SAB)</a:t>
            </a:r>
          </a:p>
          <a:p>
            <a:pPr lvl="1"/>
            <a:r>
              <a:rPr lang="en-US" dirty="0" smtClean="0"/>
              <a:t>Jessica Braun </a:t>
            </a:r>
            <a:r>
              <a:rPr lang="en-US" dirty="0" smtClean="0"/>
              <a:t>(SSAI in NESDIS/OSPO/SPSD)</a:t>
            </a:r>
            <a:endParaRPr lang="en-US" dirty="0" smtClean="0"/>
          </a:p>
          <a:p>
            <a:r>
              <a:rPr lang="en-US" dirty="0" smtClean="0"/>
              <a:t>Typically greater representation at MUG</a:t>
            </a:r>
          </a:p>
          <a:p>
            <a:pPr lvl="1"/>
            <a:r>
              <a:rPr lang="en-US" dirty="0"/>
              <a:t>OSPO/MOD - Bonnie Morgan, Russ Lancaster</a:t>
            </a:r>
          </a:p>
          <a:p>
            <a:pPr lvl="1"/>
            <a:r>
              <a:rPr lang="en-US" dirty="0"/>
              <a:t>OSPO/SPSD - Tom </a:t>
            </a:r>
            <a:r>
              <a:rPr lang="en-US" dirty="0" err="1"/>
              <a:t>Renkevens</a:t>
            </a:r>
            <a:r>
              <a:rPr lang="en-US" dirty="0"/>
              <a:t>, SAB </a:t>
            </a:r>
            <a:r>
              <a:rPr lang="en-US" dirty="0" smtClean="0"/>
              <a:t>Personnel</a:t>
            </a:r>
            <a:endParaRPr lang="en-US" dirty="0"/>
          </a:p>
        </p:txBody>
      </p:sp>
      <p:pic>
        <p:nvPicPr>
          <p:cNvPr id="4" name="Picture 2" descr="http://www.ssec.wisc.edu/mcidas/images/mcidas-logos/mcidas_web_logo_3.gif"/>
          <p:cNvPicPr>
            <a:picLocks noChangeAspect="1" noChangeArrowheads="1"/>
          </p:cNvPicPr>
          <p:nvPr/>
        </p:nvPicPr>
        <p:blipFill>
          <a:blip r:embed="rId3" cstate="print"/>
          <a:srcRect/>
          <a:stretch>
            <a:fillRect/>
          </a:stretch>
        </p:blipFill>
        <p:spPr bwMode="auto">
          <a:xfrm>
            <a:off x="533400" y="304800"/>
            <a:ext cx="1962150" cy="98107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McIDAS &amp; ESPC Applications</a:t>
            </a:r>
            <a:endParaRPr lang="en-US" dirty="0"/>
          </a:p>
        </p:txBody>
      </p:sp>
      <p:sp>
        <p:nvSpPr>
          <p:cNvPr id="3" name="Content Placeholder 2"/>
          <p:cNvSpPr>
            <a:spLocks noGrp="1"/>
          </p:cNvSpPr>
          <p:nvPr>
            <p:ph idx="1"/>
          </p:nvPr>
        </p:nvSpPr>
        <p:spPr>
          <a:xfrm>
            <a:off x="457200" y="990601"/>
            <a:ext cx="8229600" cy="1371599"/>
          </a:xfrm>
        </p:spPr>
        <p:txBody>
          <a:bodyPr>
            <a:normAutofit fontScale="92500" lnSpcReduction="10000"/>
          </a:bodyPr>
          <a:lstStyle/>
          <a:p>
            <a:r>
              <a:rPr lang="en-US" sz="2400" dirty="0" smtClean="0"/>
              <a:t>Over 50 applications in ESPC use </a:t>
            </a:r>
            <a:r>
              <a:rPr lang="en-US" sz="2400" dirty="0" err="1" smtClean="0"/>
              <a:t>McIDAS</a:t>
            </a:r>
            <a:r>
              <a:rPr lang="en-US" sz="2400" dirty="0" smtClean="0"/>
              <a:t>, </a:t>
            </a:r>
            <a:r>
              <a:rPr lang="en-US" sz="2400" dirty="0" err="1" smtClean="0"/>
              <a:t>McIDAS</a:t>
            </a:r>
            <a:r>
              <a:rPr lang="en-US" sz="2400" dirty="0" smtClean="0"/>
              <a:t> libraries, input &amp; serve </a:t>
            </a:r>
            <a:r>
              <a:rPr lang="en-US" sz="2400" dirty="0" err="1" smtClean="0"/>
              <a:t>McIDAS</a:t>
            </a:r>
            <a:r>
              <a:rPr lang="en-US" sz="2400" dirty="0" smtClean="0"/>
              <a:t> AREA Files, MD point files, </a:t>
            </a:r>
            <a:r>
              <a:rPr lang="en-US" sz="2400" dirty="0"/>
              <a:t>GRID (</a:t>
            </a:r>
            <a:r>
              <a:rPr lang="en-US" sz="2400" dirty="0" err="1"/>
              <a:t>McIDAS</a:t>
            </a:r>
            <a:r>
              <a:rPr lang="en-US" sz="2400" dirty="0"/>
              <a:t> GRID Format</a:t>
            </a:r>
            <a:r>
              <a:rPr lang="en-US" sz="2400" dirty="0" smtClean="0"/>
              <a:t>), </a:t>
            </a:r>
            <a:r>
              <a:rPr lang="en-US" sz="2400" dirty="0"/>
              <a:t>and </a:t>
            </a:r>
            <a:r>
              <a:rPr lang="en-US" sz="2400" dirty="0" smtClean="0"/>
              <a:t>Text via ADDE</a:t>
            </a:r>
          </a:p>
          <a:p>
            <a:r>
              <a:rPr lang="en-US" sz="2400" dirty="0" smtClean="0"/>
              <a:t>ADT, ABBA, CSBT, HMS, others…</a:t>
            </a:r>
            <a:endParaRPr lang="en-US" sz="2400" dirty="0"/>
          </a:p>
        </p:txBody>
      </p:sp>
      <p:sp>
        <p:nvSpPr>
          <p:cNvPr id="205828" name="AutoShape 4"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0" name="AutoShape 6"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2" name="AutoShape 8"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833" name="Picture 9" descr="18P-TO"/>
          <p:cNvPicPr>
            <a:picLocks noChangeAspect="1" noChangeArrowheads="1"/>
          </p:cNvPicPr>
          <p:nvPr/>
        </p:nvPicPr>
        <p:blipFill>
          <a:blip r:embed="rId2" cstate="screen"/>
          <a:srcRect/>
          <a:stretch>
            <a:fillRect/>
          </a:stretch>
        </p:blipFill>
        <p:spPr bwMode="auto">
          <a:xfrm>
            <a:off x="838200" y="2531291"/>
            <a:ext cx="3103910" cy="2497909"/>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838" name="Picture 14"/>
          <p:cNvPicPr>
            <a:picLocks noChangeAspect="1" noChangeArrowheads="1"/>
          </p:cNvPicPr>
          <p:nvPr/>
        </p:nvPicPr>
        <p:blipFill>
          <a:blip r:embed="rId3" cstate="screen"/>
          <a:srcRect/>
          <a:stretch>
            <a:fillRect/>
          </a:stretch>
        </p:blipFill>
        <p:spPr bwMode="auto">
          <a:xfrm>
            <a:off x="4817379" y="2209800"/>
            <a:ext cx="3717021" cy="2971799"/>
          </a:xfrm>
          <a:prstGeom prst="rect">
            <a:avLst/>
          </a:prstGeom>
          <a:noFill/>
          <a:ln w="9525">
            <a:noFill/>
            <a:miter lim="800000"/>
            <a:headEnd/>
            <a:tailEnd/>
          </a:ln>
          <a:effectLst/>
        </p:spPr>
      </p:pic>
      <p:pic>
        <p:nvPicPr>
          <p:cNvPr id="41986" name="Picture 2" descr="http://www.ssd.noaa.gov/PS/PCPN/DATA/RT/NA/GSSK/20.jpg"/>
          <p:cNvPicPr>
            <a:picLocks noChangeAspect="1" noChangeArrowheads="1"/>
          </p:cNvPicPr>
          <p:nvPr/>
        </p:nvPicPr>
        <p:blipFill>
          <a:blip r:embed="rId4" cstate="print"/>
          <a:srcRect/>
          <a:stretch>
            <a:fillRect/>
          </a:stretch>
        </p:blipFill>
        <p:spPr bwMode="auto">
          <a:xfrm>
            <a:off x="2819400" y="3962400"/>
            <a:ext cx="3352800" cy="25146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992864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dirty="0" smtClean="0"/>
              <a:t>Ad hoc </a:t>
            </a:r>
            <a:r>
              <a:rPr lang="en-US" dirty="0" err="1" smtClean="0"/>
              <a:t>McIDAS</a:t>
            </a:r>
            <a:r>
              <a:rPr lang="en-US" dirty="0" smtClean="0"/>
              <a:t> Usage at ESPC</a:t>
            </a:r>
            <a:endParaRPr lang="en-US" dirty="0"/>
          </a:p>
        </p:txBody>
      </p:sp>
      <p:sp>
        <p:nvSpPr>
          <p:cNvPr id="4" name="Content Placeholder 2"/>
          <p:cNvSpPr txBox="1">
            <a:spLocks noGrp="1"/>
          </p:cNvSpPr>
          <p:nvPr>
            <p:ph idx="1"/>
          </p:nvPr>
        </p:nvSpPr>
        <p:spPr>
          <a:xfrm>
            <a:off x="457200" y="1600200"/>
            <a:ext cx="8229600" cy="4525963"/>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pPr>
            <a:r>
              <a:rPr lang="en-US" sz="2400" dirty="0" smtClean="0"/>
              <a:t>Heavy usage of </a:t>
            </a:r>
            <a:r>
              <a:rPr lang="en-US" sz="2400" dirty="0" smtClean="0"/>
              <a:t>the </a:t>
            </a:r>
            <a:r>
              <a:rPr lang="en-US" sz="2400" dirty="0" smtClean="0"/>
              <a:t>local GINI server in </a:t>
            </a:r>
            <a:r>
              <a:rPr lang="en-US" sz="2400" dirty="0" err="1" smtClean="0"/>
              <a:t>McIDAS</a:t>
            </a:r>
            <a:r>
              <a:rPr lang="en-US" sz="2400" dirty="0" smtClean="0"/>
              <a:t> format for validation checks (image previews) for conversion of GOES-13 and GOES-15 data to NWS AWIPS</a:t>
            </a:r>
          </a:p>
          <a:p>
            <a:pPr lvl="0"/>
            <a:r>
              <a:rPr lang="en-US" sz="2400" dirty="0" smtClean="0"/>
              <a:t>Great reliance on GINIs during GOES-13 anomalies to confirm </a:t>
            </a:r>
            <a:r>
              <a:rPr lang="en-US" sz="2400" dirty="0"/>
              <a:t>the output images quickly and efficiently </a:t>
            </a:r>
            <a:r>
              <a:rPr lang="en-US" sz="2400" dirty="0" smtClean="0"/>
              <a:t>(Generated mock AWIPS </a:t>
            </a:r>
            <a:r>
              <a:rPr lang="en-US" sz="2400" dirty="0"/>
              <a:t>files </a:t>
            </a:r>
            <a:r>
              <a:rPr lang="en-US" sz="2400" dirty="0" smtClean="0"/>
              <a:t>to confirm changes </a:t>
            </a:r>
            <a:r>
              <a:rPr lang="en-US" sz="2400" dirty="0"/>
              <a:t>to use </a:t>
            </a:r>
            <a:r>
              <a:rPr lang="en-US" sz="2400" dirty="0" smtClean="0"/>
              <a:t>GOES-14).</a:t>
            </a:r>
          </a:p>
          <a:p>
            <a:pPr lvl="0"/>
            <a:r>
              <a:rPr lang="en-US" sz="2400" dirty="0" smtClean="0"/>
              <a:t>GINIs, </a:t>
            </a:r>
            <a:r>
              <a:rPr lang="en-US" sz="2400" dirty="0" err="1" smtClean="0"/>
              <a:t>remappers</a:t>
            </a:r>
            <a:r>
              <a:rPr lang="en-US" sz="2400" dirty="0" smtClean="0"/>
              <a:t>, and Level 2 products that utilize </a:t>
            </a:r>
            <a:r>
              <a:rPr lang="en-US" sz="2400" dirty="0" err="1" smtClean="0"/>
              <a:t>McIDAS</a:t>
            </a:r>
            <a:r>
              <a:rPr lang="en-US" sz="2400" dirty="0" smtClean="0"/>
              <a:t> were all used for </a:t>
            </a:r>
          </a:p>
          <a:p>
            <a:pPr lvl="1"/>
            <a:r>
              <a:rPr lang="en-US" sz="2000" dirty="0" smtClean="0"/>
              <a:t>The new GOES-13 rapid schedule (to compensate for GOES-12 </a:t>
            </a:r>
            <a:r>
              <a:rPr lang="en-US" sz="2000" dirty="0" err="1" smtClean="0"/>
              <a:t>decom</a:t>
            </a:r>
            <a:r>
              <a:rPr lang="en-US" sz="2000" dirty="0" smtClean="0"/>
              <a:t>) </a:t>
            </a:r>
          </a:p>
          <a:p>
            <a:pPr lvl="1"/>
            <a:r>
              <a:rPr lang="en-US" sz="2000" dirty="0" smtClean="0"/>
              <a:t>The </a:t>
            </a:r>
            <a:r>
              <a:rPr lang="en-US" sz="2000" dirty="0"/>
              <a:t>new GOES-13 optimized </a:t>
            </a:r>
            <a:r>
              <a:rPr lang="en-US" sz="2000" dirty="0" smtClean="0"/>
              <a:t>routine schedule (TBD</a:t>
            </a:r>
            <a:r>
              <a:rPr lang="en-US" sz="2000" dirty="0" smtClean="0"/>
              <a:t>)</a:t>
            </a:r>
            <a:endParaRPr lang="en-US" sz="2000" dirty="0" smtClean="0"/>
          </a:p>
        </p:txBody>
      </p:sp>
    </p:spTree>
    <p:extLst>
      <p:ext uri="{BB962C8B-B14F-4D97-AF65-F5344CB8AC3E}">
        <p14:creationId xmlns:p14="http://schemas.microsoft.com/office/powerpoint/2010/main" val="1446900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76200"/>
            <a:ext cx="8229600" cy="1143000"/>
          </a:xfrm>
        </p:spPr>
        <p:txBody>
          <a:bodyPr/>
          <a:lstStyle/>
          <a:p>
            <a:r>
              <a:rPr lang="en-US" dirty="0" err="1" smtClean="0"/>
              <a:t>McIDAS</a:t>
            </a:r>
            <a:r>
              <a:rPr lang="en-US" dirty="0" smtClean="0"/>
              <a:t> Systems at ESPC</a:t>
            </a:r>
          </a:p>
        </p:txBody>
      </p:sp>
      <p:sp>
        <p:nvSpPr>
          <p:cNvPr id="2054" name="TextBox 6"/>
          <p:cNvSpPr txBox="1">
            <a:spLocks noChangeArrowheads="1"/>
          </p:cNvSpPr>
          <p:nvPr/>
        </p:nvSpPr>
        <p:spPr bwMode="auto">
          <a:xfrm>
            <a:off x="152400" y="990600"/>
            <a:ext cx="4419600" cy="5632311"/>
          </a:xfrm>
          <a:prstGeom prst="rect">
            <a:avLst/>
          </a:prstGeom>
          <a:noFill/>
          <a:ln w="9525">
            <a:noFill/>
            <a:miter lim="800000"/>
            <a:headEnd/>
            <a:tailEnd/>
          </a:ln>
        </p:spPr>
        <p:txBody>
          <a:bodyPr wrap="square">
            <a:spAutoFit/>
          </a:bodyPr>
          <a:lstStyle/>
          <a:p>
            <a:pPr>
              <a:buFont typeface="Arial" charset="0"/>
              <a:buChar char="•"/>
            </a:pPr>
            <a:r>
              <a:rPr lang="en-US" sz="2000" dirty="0"/>
              <a:t> Over 20 SDIs at NSOF and Wallops </a:t>
            </a:r>
            <a:r>
              <a:rPr lang="en-US" sz="2000" dirty="0" smtClean="0"/>
              <a:t>OBF</a:t>
            </a:r>
            <a:endParaRPr lang="en-US" sz="2000" dirty="0"/>
          </a:p>
          <a:p>
            <a:pPr lvl="1">
              <a:buFont typeface="Arial" charset="0"/>
              <a:buChar char="•"/>
            </a:pPr>
            <a:r>
              <a:rPr lang="en-US" sz="2000" dirty="0" smtClean="0"/>
              <a:t> Several are dedicated...</a:t>
            </a:r>
          </a:p>
          <a:p>
            <a:pPr lvl="1">
              <a:buFont typeface="Arial" charset="0"/>
              <a:buChar char="•"/>
            </a:pPr>
            <a:r>
              <a:rPr lang="en-US" sz="2000" dirty="0" smtClean="0"/>
              <a:t> GOES-East</a:t>
            </a:r>
            <a:r>
              <a:rPr lang="en-US" sz="2000" dirty="0"/>
              <a:t>, </a:t>
            </a:r>
            <a:r>
              <a:rPr lang="en-US" sz="2000" dirty="0" smtClean="0"/>
              <a:t>-West</a:t>
            </a:r>
            <a:r>
              <a:rPr lang="en-US" sz="2000" dirty="0"/>
              <a:t>, </a:t>
            </a:r>
            <a:r>
              <a:rPr lang="en-US" sz="2000" dirty="0" smtClean="0"/>
              <a:t>-14, </a:t>
            </a:r>
            <a:r>
              <a:rPr lang="en-US" sz="2000" dirty="0" err="1" smtClean="0"/>
              <a:t>Remappers</a:t>
            </a:r>
            <a:endParaRPr lang="en-US" sz="2000" dirty="0"/>
          </a:p>
          <a:p>
            <a:pPr lvl="1">
              <a:buFont typeface="Arial" charset="0"/>
              <a:buChar char="•"/>
            </a:pPr>
            <a:r>
              <a:rPr lang="en-US" sz="2000" dirty="0"/>
              <a:t> </a:t>
            </a:r>
            <a:r>
              <a:rPr lang="en-US" sz="2000" dirty="0" smtClean="0"/>
              <a:t>MTSAT </a:t>
            </a:r>
            <a:r>
              <a:rPr lang="en-US" sz="2000" dirty="0" err="1" smtClean="0"/>
              <a:t>Remapper</a:t>
            </a:r>
            <a:endParaRPr lang="en-US" sz="2000" dirty="0"/>
          </a:p>
          <a:p>
            <a:pPr lvl="1">
              <a:buFont typeface="Arial" charset="0"/>
              <a:buChar char="•"/>
            </a:pPr>
            <a:r>
              <a:rPr lang="en-US" sz="2000" dirty="0"/>
              <a:t> GOES Ingest and NOAAPORT Interface (GINI)</a:t>
            </a:r>
          </a:p>
          <a:p>
            <a:pPr lvl="1"/>
            <a:endParaRPr lang="en-US" sz="2000" dirty="0"/>
          </a:p>
          <a:p>
            <a:pPr>
              <a:buFont typeface="Arial" charset="0"/>
              <a:buChar char="•"/>
            </a:pPr>
            <a:r>
              <a:rPr lang="en-US" sz="2000" dirty="0"/>
              <a:t> Over 20 Workstations in SAB</a:t>
            </a:r>
          </a:p>
          <a:p>
            <a:pPr lvl="1">
              <a:buFont typeface="Arial" charset="0"/>
              <a:buChar char="•"/>
            </a:pPr>
            <a:r>
              <a:rPr lang="en-US" sz="2000" dirty="0"/>
              <a:t> -X for </a:t>
            </a:r>
            <a:r>
              <a:rPr lang="en-US" sz="2000" dirty="0" err="1"/>
              <a:t>realtime</a:t>
            </a:r>
            <a:r>
              <a:rPr lang="en-US" sz="2000" dirty="0"/>
              <a:t> analysis, product generation, and QA/QC</a:t>
            </a:r>
          </a:p>
          <a:p>
            <a:pPr lvl="1">
              <a:buFont typeface="Arial" charset="0"/>
              <a:buChar char="•"/>
            </a:pPr>
            <a:r>
              <a:rPr lang="en-US" sz="2000" dirty="0"/>
              <a:t> RHEL 5 Linux on Intel x86</a:t>
            </a:r>
          </a:p>
          <a:p>
            <a:pPr lvl="1">
              <a:buFont typeface="Arial" charset="0"/>
              <a:buChar char="•"/>
            </a:pPr>
            <a:r>
              <a:rPr lang="en-US" sz="2000" dirty="0"/>
              <a:t> Many “home grown” programs in Fortran, .PGM, BATCH</a:t>
            </a:r>
          </a:p>
          <a:p>
            <a:pPr>
              <a:buFont typeface="Arial" charset="0"/>
              <a:buChar char="•"/>
            </a:pPr>
            <a:endParaRPr lang="en-US" sz="2000" dirty="0" smtClean="0"/>
          </a:p>
          <a:p>
            <a:pPr>
              <a:buFont typeface="Arial" charset="0"/>
              <a:buChar char="•"/>
              <a:tabLst>
                <a:tab pos="274320" algn="l"/>
              </a:tabLst>
            </a:pPr>
            <a:r>
              <a:rPr lang="en-US" sz="2000" dirty="0" smtClean="0"/>
              <a:t> </a:t>
            </a:r>
            <a:r>
              <a:rPr lang="en-US" sz="2000" dirty="0" smtClean="0"/>
              <a:t>Advantage - The </a:t>
            </a:r>
            <a:r>
              <a:rPr lang="en-US" sz="2000" dirty="0"/>
              <a:t>ADDE protocol allows </a:t>
            </a:r>
            <a:r>
              <a:rPr lang="en-US" sz="2000" dirty="0" smtClean="0"/>
              <a:t>	for </a:t>
            </a:r>
            <a:r>
              <a:rPr lang="en-US" sz="2000" dirty="0"/>
              <a:t>many </a:t>
            </a:r>
            <a:r>
              <a:rPr lang="en-US" sz="2000" dirty="0" smtClean="0"/>
              <a:t>users </a:t>
            </a:r>
            <a:r>
              <a:rPr lang="en-US" sz="2000" dirty="0"/>
              <a:t>accessing single </a:t>
            </a:r>
            <a:r>
              <a:rPr lang="en-US" sz="2000" dirty="0" smtClean="0"/>
              <a:t>	systems </a:t>
            </a:r>
            <a:r>
              <a:rPr lang="en-US" sz="2000" dirty="0"/>
              <a:t>with </a:t>
            </a:r>
            <a:r>
              <a:rPr lang="en-US" sz="2000" dirty="0" smtClean="0"/>
              <a:t>one </a:t>
            </a:r>
            <a:r>
              <a:rPr lang="en-US" sz="2000" dirty="0"/>
              <a:t>port (112) </a:t>
            </a:r>
          </a:p>
          <a:p>
            <a:pPr>
              <a:buFont typeface="Arial" charset="0"/>
              <a:buChar char="•"/>
            </a:pPr>
            <a:endParaRPr lang="en-US" sz="2000" dirty="0" smtClean="0"/>
          </a:p>
        </p:txBody>
      </p:sp>
      <p:pic>
        <p:nvPicPr>
          <p:cNvPr id="6" name="Picture 2" descr="C:\Users\Matthew.Seybold\AppData\Local\Temp\NAMHE_1DAY_2013159_120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1" y="1067611"/>
            <a:ext cx="3352800" cy="2233714"/>
          </a:xfrm>
          <a:prstGeom prst="rect">
            <a:avLst/>
          </a:prstGeom>
          <a:extLst/>
        </p:spPr>
        <p:style>
          <a:lnRef idx="0">
            <a:schemeClr val="dk1"/>
          </a:lnRef>
          <a:fillRef idx="3">
            <a:schemeClr val="dk1"/>
          </a:fillRef>
          <a:effectRef idx="3">
            <a:schemeClr val="dk1"/>
          </a:effectRef>
          <a:fontRef idx="minor">
            <a:schemeClr val="lt1"/>
          </a:fontRef>
        </p:style>
      </p:pic>
      <p:sp>
        <p:nvSpPr>
          <p:cNvPr id="2" name="TextBox 1"/>
          <p:cNvSpPr txBox="1"/>
          <p:nvPr/>
        </p:nvSpPr>
        <p:spPr>
          <a:xfrm>
            <a:off x="5105400" y="3276600"/>
            <a:ext cx="3511602" cy="365675"/>
          </a:xfrm>
          <a:prstGeom prst="rect">
            <a:avLst/>
          </a:prstGeom>
          <a:noFill/>
        </p:spPr>
        <p:txBody>
          <a:bodyPr wrap="none" rtlCol="0">
            <a:spAutoFit/>
          </a:bodyPr>
          <a:lstStyle/>
          <a:p>
            <a:r>
              <a:rPr lang="en-US" dirty="0" smtClean="0"/>
              <a:t>Global Hydro-Estimator 1 Day Total </a:t>
            </a:r>
            <a:endParaRPr lang="en-US" dirty="0"/>
          </a:p>
        </p:txBody>
      </p:sp>
      <p:sp>
        <p:nvSpPr>
          <p:cNvPr id="8" name="TextBox 6"/>
          <p:cNvSpPr txBox="1">
            <a:spLocks noChangeArrowheads="1"/>
          </p:cNvSpPr>
          <p:nvPr/>
        </p:nvSpPr>
        <p:spPr bwMode="auto">
          <a:xfrm>
            <a:off x="4495800" y="3733800"/>
            <a:ext cx="4572000" cy="2862322"/>
          </a:xfrm>
          <a:prstGeom prst="rect">
            <a:avLst/>
          </a:prstGeom>
          <a:noFill/>
          <a:ln w="9525">
            <a:noFill/>
            <a:miter lim="800000"/>
            <a:headEnd/>
            <a:tailEnd/>
          </a:ln>
        </p:spPr>
        <p:txBody>
          <a:bodyPr wrap="square">
            <a:spAutoFit/>
          </a:bodyPr>
          <a:lstStyle/>
          <a:p>
            <a:pPr>
              <a:buFont typeface="Arial" charset="0"/>
              <a:buChar char="•"/>
            </a:pPr>
            <a:r>
              <a:rPr lang="en-US" sz="2000" dirty="0" smtClean="0"/>
              <a:t> ESPC </a:t>
            </a:r>
            <a:r>
              <a:rPr lang="en-US" sz="2000" dirty="0"/>
              <a:t>Product </a:t>
            </a:r>
            <a:r>
              <a:rPr lang="en-US" sz="2000" dirty="0" smtClean="0"/>
              <a:t>Generation/Distribution</a:t>
            </a:r>
          </a:p>
          <a:p>
            <a:pPr lvl="1">
              <a:buFont typeface="Arial" charset="0"/>
              <a:buChar char="•"/>
            </a:pPr>
            <a:r>
              <a:rPr lang="en-US" sz="2000" dirty="0" smtClean="0"/>
              <a:t> IBM </a:t>
            </a:r>
            <a:r>
              <a:rPr lang="en-US" sz="2000" dirty="0"/>
              <a:t>P6 Series with Linux Partitions</a:t>
            </a:r>
          </a:p>
          <a:p>
            <a:pPr lvl="1">
              <a:buFont typeface="Arial" charset="0"/>
              <a:buChar char="•"/>
            </a:pPr>
            <a:r>
              <a:rPr lang="en-US" sz="2000" dirty="0"/>
              <a:t> Many other Linux systems (</a:t>
            </a:r>
            <a:r>
              <a:rPr lang="en-US" sz="2000" dirty="0" err="1"/>
              <a:t>gp</a:t>
            </a:r>
            <a:r>
              <a:rPr lang="en-US" sz="2000" dirty="0"/>
              <a:t>*)</a:t>
            </a:r>
          </a:p>
          <a:p>
            <a:pPr lvl="1">
              <a:buFont typeface="Arial" charset="0"/>
              <a:buChar char="•"/>
            </a:pPr>
            <a:r>
              <a:rPr lang="en-US" sz="2000" dirty="0"/>
              <a:t> GINI running on Linux</a:t>
            </a:r>
          </a:p>
          <a:p>
            <a:pPr>
              <a:buFont typeface="Arial" charset="0"/>
              <a:buChar char="•"/>
              <a:tabLst>
                <a:tab pos="274320" algn="l"/>
              </a:tabLst>
            </a:pPr>
            <a:r>
              <a:rPr lang="en-US" sz="2000" dirty="0" smtClean="0"/>
              <a:t>  </a:t>
            </a:r>
            <a:r>
              <a:rPr lang="en-US" sz="2000" dirty="0" smtClean="0"/>
              <a:t>Con </a:t>
            </a:r>
            <a:r>
              <a:rPr lang="en-US" sz="2000" dirty="0"/>
              <a:t>– Lack of AIX support  (</a:t>
            </a:r>
            <a:r>
              <a:rPr lang="en-US" sz="2000" dirty="0" smtClean="0"/>
              <a:t>GOES-East, 	GOES-West</a:t>
            </a:r>
            <a:r>
              <a:rPr lang="en-US" sz="2000" dirty="0"/>
              <a:t>, and the ESPC Product </a:t>
            </a:r>
            <a:r>
              <a:rPr lang="en-US" sz="2000" dirty="0" smtClean="0"/>
              <a:t>	server </a:t>
            </a:r>
            <a:r>
              <a:rPr lang="en-US" sz="2000" dirty="0"/>
              <a:t>are all on </a:t>
            </a:r>
            <a:r>
              <a:rPr lang="en-US" sz="2000" dirty="0" smtClean="0"/>
              <a:t>AIX)</a:t>
            </a:r>
          </a:p>
          <a:p>
            <a:pPr>
              <a:buFont typeface="Arial" charset="0"/>
              <a:buChar char="•"/>
              <a:tabLst>
                <a:tab pos="274320" algn="l"/>
              </a:tabLst>
            </a:pPr>
            <a:r>
              <a:rPr lang="en-US" sz="2000" dirty="0"/>
              <a:t> </a:t>
            </a:r>
            <a:r>
              <a:rPr lang="en-US" sz="2000" dirty="0" smtClean="0"/>
              <a:t> As </a:t>
            </a:r>
            <a:r>
              <a:rPr lang="en-US" sz="2000" dirty="0"/>
              <a:t>of last week, ESPC ported the last </a:t>
            </a:r>
            <a:r>
              <a:rPr lang="en-US" sz="2000" dirty="0" smtClean="0"/>
              <a:t>	GINI </a:t>
            </a:r>
            <a:r>
              <a:rPr lang="en-US" sz="2000" dirty="0"/>
              <a:t>system (nport5) from SGI to </a:t>
            </a:r>
            <a:r>
              <a:rPr lang="en-US" sz="2000" dirty="0" smtClean="0"/>
              <a:t>Linux</a:t>
            </a:r>
            <a:endParaRPr lang="en-US" sz="2000" dirty="0"/>
          </a:p>
        </p:txBody>
      </p:sp>
    </p:spTree>
    <p:extLst>
      <p:ext uri="{BB962C8B-B14F-4D97-AF65-F5344CB8AC3E}">
        <p14:creationId xmlns:p14="http://schemas.microsoft.com/office/powerpoint/2010/main" val="2704614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792162"/>
          </a:xfrm>
        </p:spPr>
        <p:txBody>
          <a:bodyPr/>
          <a:lstStyle/>
          <a:p>
            <a:r>
              <a:rPr lang="en-US" dirty="0" err="1" smtClean="0"/>
              <a:t>McIDAS</a:t>
            </a:r>
            <a:r>
              <a:rPr lang="en-US" dirty="0" smtClean="0"/>
              <a:t> Advantages in SAB</a:t>
            </a:r>
            <a:endParaRPr lang="en-US" dirty="0"/>
          </a:p>
        </p:txBody>
      </p:sp>
      <p:sp>
        <p:nvSpPr>
          <p:cNvPr id="7" name="Content Placeholder 6"/>
          <p:cNvSpPr>
            <a:spLocks noGrp="1"/>
          </p:cNvSpPr>
          <p:nvPr>
            <p:ph idx="1"/>
          </p:nvPr>
        </p:nvSpPr>
        <p:spPr>
          <a:xfrm>
            <a:off x="457200" y="1143000"/>
            <a:ext cx="6400800" cy="5410200"/>
          </a:xfrm>
        </p:spPr>
        <p:txBody>
          <a:bodyPr>
            <a:normAutofit/>
          </a:bodyPr>
          <a:lstStyle/>
          <a:p>
            <a:r>
              <a:rPr lang="en-US" sz="1800" dirty="0" smtClean="0"/>
              <a:t>Institutional knowledge - SAB </a:t>
            </a:r>
            <a:r>
              <a:rPr lang="en-US" sz="1800" dirty="0"/>
              <a:t>Analysts have great familiarity with </a:t>
            </a:r>
            <a:r>
              <a:rPr lang="en-US" sz="1800" dirty="0" err="1"/>
              <a:t>McIDAS</a:t>
            </a:r>
            <a:endParaRPr lang="en-US" sz="1800" dirty="0"/>
          </a:p>
          <a:p>
            <a:r>
              <a:rPr lang="en-US" sz="1800" dirty="0"/>
              <a:t>Ability to have near-global coverage at multiple domain scales and resolution (~980 frames) of quickly and routinely loaded </a:t>
            </a:r>
            <a:r>
              <a:rPr lang="en-US" sz="1800" dirty="0" smtClean="0"/>
              <a:t>(SPIDER) </a:t>
            </a:r>
            <a:r>
              <a:rPr lang="en-US" sz="1800" dirty="0"/>
              <a:t>imagery at the tap of a button (TU Hotkeys) to perform interrogation, manipulation and value-added analysis when every second counts for time sensitive and rapidly evolving natural and man-made hazards; such as volcanic eruptions, flash flooding, fires, etc. </a:t>
            </a:r>
            <a:endParaRPr lang="en-US" sz="1800" dirty="0" smtClean="0"/>
          </a:p>
          <a:p>
            <a:pPr lvl="1"/>
            <a:r>
              <a:rPr lang="en-US" sz="1800" dirty="0" smtClean="0"/>
              <a:t>This cannot be done presently with NAWIPS or HMS.  In fact, depending on  the area of concern up to 20 minutes is lost waiting for imagery to show up on these other systems </a:t>
            </a:r>
            <a:r>
              <a:rPr lang="en-US" sz="1800" dirty="0" err="1" smtClean="0"/>
              <a:t>vs</a:t>
            </a:r>
            <a:r>
              <a:rPr lang="en-US" sz="1800" dirty="0" smtClean="0"/>
              <a:t> </a:t>
            </a:r>
            <a:r>
              <a:rPr lang="en-US" sz="1800" dirty="0" err="1" smtClean="0"/>
              <a:t>McIDAS</a:t>
            </a:r>
            <a:endParaRPr lang="en-US" sz="1800" dirty="0" smtClean="0"/>
          </a:p>
          <a:p>
            <a:pPr lvl="1"/>
            <a:r>
              <a:rPr lang="en-US" sz="1800" dirty="0" smtClean="0"/>
              <a:t>HOWEVER, since the NWS is the primary user of many SAB products (e.g. volcanic ash and heavy precipitation), there are benefits for SAB to conduct PG on NAWIPS like, </a:t>
            </a:r>
            <a:r>
              <a:rPr lang="en-US" sz="1800" u="sng" dirty="0" smtClean="0"/>
              <a:t>quick overlays </a:t>
            </a:r>
            <a:r>
              <a:rPr lang="en-US" sz="1800" dirty="0" smtClean="0"/>
              <a:t>and seamless </a:t>
            </a:r>
            <a:r>
              <a:rPr lang="en-US" sz="1800" u="sng" dirty="0"/>
              <a:t>in-tool </a:t>
            </a:r>
            <a:r>
              <a:rPr lang="en-US" sz="1800" u="sng" dirty="0" smtClean="0"/>
              <a:t>distribution</a:t>
            </a:r>
            <a:r>
              <a:rPr lang="en-US" sz="1800" dirty="0" smtClean="0"/>
              <a:t>.  Fire uses HMS for analysis.  </a:t>
            </a:r>
          </a:p>
        </p:txBody>
      </p:sp>
      <p:pic>
        <p:nvPicPr>
          <p:cNvPr id="4" name="Picture 3" descr="http://www.ssec.wisc.edu/data/geo/east/latest_east_wv_fd.gif"/>
          <p:cNvPicPr>
            <a:picLocks noChangeAspect="1" noChangeArrowheads="1"/>
          </p:cNvPicPr>
          <p:nvPr/>
        </p:nvPicPr>
        <p:blipFill>
          <a:blip r:embed="rId2" cstate="print"/>
          <a:srcRect/>
          <a:stretch>
            <a:fillRect/>
          </a:stretch>
        </p:blipFill>
        <p:spPr bwMode="auto">
          <a:xfrm>
            <a:off x="6934200" y="1391297"/>
            <a:ext cx="2103120" cy="2193342"/>
          </a:xfrm>
          <a:prstGeom prst="rect">
            <a:avLst/>
          </a:prstGeom>
        </p:spPr>
        <p:style>
          <a:lnRef idx="0">
            <a:schemeClr val="dk1"/>
          </a:lnRef>
          <a:fillRef idx="3">
            <a:schemeClr val="dk1"/>
          </a:fillRef>
          <a:effectRef idx="3">
            <a:schemeClr val="dk1"/>
          </a:effectRef>
          <a:fontRef idx="minor">
            <a:schemeClr val="lt1"/>
          </a:fontRef>
        </p:style>
      </p:pic>
      <p:pic>
        <p:nvPicPr>
          <p:cNvPr id="6" name="Picture 5" descr="http://www.ssec.wisc.edu/data/geo/west/latest_west_wv_fd.gif"/>
          <p:cNvPicPr>
            <a:picLocks noChangeAspect="1" noChangeArrowheads="1"/>
          </p:cNvPicPr>
          <p:nvPr/>
        </p:nvPicPr>
        <p:blipFill>
          <a:blip r:embed="rId3" cstate="print"/>
          <a:srcRect/>
          <a:stretch>
            <a:fillRect/>
          </a:stretch>
        </p:blipFill>
        <p:spPr bwMode="auto">
          <a:xfrm>
            <a:off x="6938750" y="4134497"/>
            <a:ext cx="2103120" cy="2190103"/>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154901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90600"/>
            <a:ext cx="4800600" cy="5410200"/>
          </a:xfrm>
        </p:spPr>
        <p:txBody>
          <a:bodyPr>
            <a:noAutofit/>
          </a:bodyPr>
          <a:lstStyle/>
          <a:p>
            <a:pPr>
              <a:buNone/>
            </a:pPr>
            <a:r>
              <a:rPr lang="en-US" sz="1800" dirty="0" smtClean="0"/>
              <a:t>Operates the Nation’s 15 environmental satellites</a:t>
            </a:r>
          </a:p>
          <a:p>
            <a:pPr lvl="1"/>
            <a:r>
              <a:rPr lang="en-US" sz="1800" dirty="0" smtClean="0"/>
              <a:t>3 Geostationary (GOES) by NOAA</a:t>
            </a:r>
          </a:p>
          <a:p>
            <a:pPr lvl="1"/>
            <a:r>
              <a:rPr lang="en-US" sz="1800" dirty="0" smtClean="0"/>
              <a:t>4 Polar-Orbiting (POES) by NOAA</a:t>
            </a:r>
          </a:p>
          <a:p>
            <a:pPr lvl="1"/>
            <a:r>
              <a:rPr lang="en-US" sz="1800" dirty="0" smtClean="0"/>
              <a:t>6 Defense Meteorological Satellite Program (DMSP) operated by NOAA</a:t>
            </a:r>
          </a:p>
          <a:p>
            <a:pPr lvl="1"/>
            <a:r>
              <a:rPr lang="en-US" sz="1800" dirty="0" smtClean="0"/>
              <a:t>1 OSTM Jason-2 (Ocean Surface Topography Mission) Joint NOAA, NASA, CNES, EUMETSAT effort</a:t>
            </a:r>
          </a:p>
          <a:p>
            <a:pPr lvl="1"/>
            <a:r>
              <a:rPr lang="en-US" sz="1800" dirty="0" smtClean="0"/>
              <a:t>1 </a:t>
            </a:r>
            <a:r>
              <a:rPr lang="en-US" sz="1800" dirty="0" err="1" smtClean="0"/>
              <a:t>Suomi</a:t>
            </a:r>
            <a:r>
              <a:rPr lang="en-US" sz="1800" dirty="0" smtClean="0"/>
              <a:t> National Polar-orbiting Partnership (NPP) by NOAA &amp; NASA</a:t>
            </a:r>
          </a:p>
          <a:p>
            <a:pPr>
              <a:buNone/>
            </a:pPr>
            <a:r>
              <a:rPr lang="en-US" sz="1800" dirty="0" smtClean="0"/>
              <a:t>Locations at four facilities housing 700 people</a:t>
            </a:r>
          </a:p>
          <a:p>
            <a:pPr lvl="1"/>
            <a:r>
              <a:rPr lang="en-US" sz="1800" dirty="0" smtClean="0"/>
              <a:t>NOAA Satellite Operations Facility (NSOF) in Suitland, MD  - $5B facility operating $5B of satellites</a:t>
            </a:r>
          </a:p>
          <a:p>
            <a:pPr lvl="1"/>
            <a:r>
              <a:rPr lang="en-US" sz="1800" dirty="0" smtClean="0"/>
              <a:t>NOAA Center for Weather &amp; Climate Prediction (NCWCP), College Park, MD</a:t>
            </a:r>
          </a:p>
          <a:p>
            <a:pPr lvl="1"/>
            <a:r>
              <a:rPr lang="en-US" sz="1800" dirty="0" smtClean="0"/>
              <a:t>Command and Data Acquisition Stations at Fairbanks, AK and Wallops, VA</a:t>
            </a:r>
          </a:p>
        </p:txBody>
      </p:sp>
      <p:sp>
        <p:nvSpPr>
          <p:cNvPr id="5" name="Title 1"/>
          <p:cNvSpPr>
            <a:spLocks noGrp="1"/>
          </p:cNvSpPr>
          <p:nvPr>
            <p:ph type="title"/>
          </p:nvPr>
        </p:nvSpPr>
        <p:spPr>
          <a:xfrm>
            <a:off x="0" y="228600"/>
            <a:ext cx="9144000" cy="609600"/>
          </a:xfrm>
        </p:spPr>
        <p:txBody>
          <a:bodyPr>
            <a:noAutofit/>
          </a:bodyPr>
          <a:lstStyle/>
          <a:p>
            <a:r>
              <a:rPr lang="en-US" sz="3400" dirty="0" smtClean="0"/>
              <a:t>NESDIS Office of Satellite and Product Operations</a:t>
            </a:r>
            <a:br>
              <a:rPr lang="en-US" sz="3400" dirty="0" smtClean="0"/>
            </a:br>
            <a:r>
              <a:rPr lang="en-US" sz="3400" dirty="0" smtClean="0"/>
              <a:t> (OSPO)</a:t>
            </a:r>
            <a:endParaRPr lang="en-US" sz="3400" dirty="0"/>
          </a:p>
        </p:txBody>
      </p:sp>
      <p:sp>
        <p:nvSpPr>
          <p:cNvPr id="6" name="TextBox 5"/>
          <p:cNvSpPr txBox="1"/>
          <p:nvPr/>
        </p:nvSpPr>
        <p:spPr>
          <a:xfrm>
            <a:off x="6550152" y="6157366"/>
            <a:ext cx="822085" cy="338554"/>
          </a:xfrm>
          <a:prstGeom prst="rect">
            <a:avLst/>
          </a:prstGeom>
          <a:noFill/>
        </p:spPr>
        <p:txBody>
          <a:bodyPr wrap="none" rtlCol="0">
            <a:spAutoFit/>
          </a:bodyPr>
          <a:lstStyle/>
          <a:p>
            <a:pPr algn="ctr"/>
            <a:r>
              <a:rPr lang="en-US" sz="1600" dirty="0" smtClean="0"/>
              <a:t>NCWCP</a:t>
            </a:r>
            <a:endParaRPr lang="en-US" sz="1600" dirty="0">
              <a:latin typeface="+mn-lt"/>
            </a:endParaRPr>
          </a:p>
        </p:txBody>
      </p:sp>
      <p:pic>
        <p:nvPicPr>
          <p:cNvPr id="7" name="Picture 6" descr="NCWPC.PNG"/>
          <p:cNvPicPr>
            <a:picLocks noChangeAspect="1"/>
          </p:cNvPicPr>
          <p:nvPr/>
        </p:nvPicPr>
        <p:blipFill>
          <a:blip r:embed="rId2" cstate="print"/>
          <a:stretch>
            <a:fillRect/>
          </a:stretch>
        </p:blipFill>
        <p:spPr>
          <a:xfrm>
            <a:off x="5254752" y="4238298"/>
            <a:ext cx="3581400" cy="1945894"/>
          </a:xfrm>
          <a:prstGeom prst="rect">
            <a:avLst/>
          </a:prstGeom>
          <a:ln w="15875">
            <a:solidFill>
              <a:schemeClr val="tx1"/>
            </a:solidFill>
          </a:ln>
        </p:spPr>
        <p:style>
          <a:lnRef idx="0">
            <a:schemeClr val="dk1"/>
          </a:lnRef>
          <a:fillRef idx="3">
            <a:schemeClr val="dk1"/>
          </a:fillRef>
          <a:effectRef idx="3">
            <a:schemeClr val="dk1"/>
          </a:effectRef>
          <a:fontRef idx="minor">
            <a:schemeClr val="lt1"/>
          </a:fontRef>
        </p:style>
      </p:pic>
      <p:pic>
        <p:nvPicPr>
          <p:cNvPr id="9" name="Picture 8" descr="NSOF_photo.PNG"/>
          <p:cNvPicPr>
            <a:picLocks noChangeAspect="1"/>
          </p:cNvPicPr>
          <p:nvPr/>
        </p:nvPicPr>
        <p:blipFill>
          <a:blip r:embed="rId3" cstate="print"/>
          <a:stretch>
            <a:fillRect/>
          </a:stretch>
        </p:blipFill>
        <p:spPr>
          <a:xfrm>
            <a:off x="5254752" y="1390977"/>
            <a:ext cx="3584448" cy="2472441"/>
          </a:xfrm>
          <a:prstGeom prst="rect">
            <a:avLst/>
          </a:prstGeom>
        </p:spPr>
        <p:style>
          <a:lnRef idx="0">
            <a:schemeClr val="dk1"/>
          </a:lnRef>
          <a:fillRef idx="3">
            <a:schemeClr val="dk1"/>
          </a:fillRef>
          <a:effectRef idx="3">
            <a:schemeClr val="dk1"/>
          </a:effectRef>
          <a:fontRef idx="minor">
            <a:schemeClr val="lt1"/>
          </a:fontRef>
        </p:style>
      </p:pic>
      <p:sp>
        <p:nvSpPr>
          <p:cNvPr id="11" name="TextBox 10"/>
          <p:cNvSpPr txBox="1"/>
          <p:nvPr/>
        </p:nvSpPr>
        <p:spPr>
          <a:xfrm>
            <a:off x="5348324" y="3810000"/>
            <a:ext cx="3380096" cy="338554"/>
          </a:xfrm>
          <a:prstGeom prst="rect">
            <a:avLst/>
          </a:prstGeom>
          <a:noFill/>
        </p:spPr>
        <p:txBody>
          <a:bodyPr wrap="square" rtlCol="0">
            <a:spAutoFit/>
          </a:bodyPr>
          <a:lstStyle/>
          <a:p>
            <a:pPr algn="ctr"/>
            <a:r>
              <a:rPr lang="en-US" sz="1600" dirty="0" smtClean="0">
                <a:latin typeface="+mn-lt"/>
              </a:rPr>
              <a:t>NSOF</a:t>
            </a:r>
            <a:endParaRPr lang="en-US" sz="1600" dirty="0">
              <a:latin typeface="+mn-lt"/>
            </a:endParaRPr>
          </a:p>
        </p:txBody>
      </p:sp>
    </p:spTree>
    <p:extLst>
      <p:ext uri="{BB962C8B-B14F-4D97-AF65-F5344CB8AC3E}">
        <p14:creationId xmlns:p14="http://schemas.microsoft.com/office/powerpoint/2010/main" val="2140008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792162"/>
          </a:xfrm>
        </p:spPr>
        <p:txBody>
          <a:bodyPr/>
          <a:lstStyle/>
          <a:p>
            <a:r>
              <a:rPr lang="en-US" dirty="0" err="1" smtClean="0"/>
              <a:t>McIDAS</a:t>
            </a:r>
            <a:r>
              <a:rPr lang="en-US" dirty="0" smtClean="0"/>
              <a:t> Challenges in SAB</a:t>
            </a:r>
          </a:p>
        </p:txBody>
      </p:sp>
      <p:sp>
        <p:nvSpPr>
          <p:cNvPr id="7" name="Content Placeholder 6"/>
          <p:cNvSpPr>
            <a:spLocks noGrp="1"/>
          </p:cNvSpPr>
          <p:nvPr>
            <p:ph idx="1"/>
          </p:nvPr>
        </p:nvSpPr>
        <p:spPr>
          <a:xfrm>
            <a:off x="457200" y="914400"/>
            <a:ext cx="8229600" cy="3352800"/>
          </a:xfrm>
        </p:spPr>
        <p:txBody>
          <a:bodyPr>
            <a:noAutofit/>
          </a:bodyPr>
          <a:lstStyle/>
          <a:p>
            <a:r>
              <a:rPr lang="en-US" sz="2200" dirty="0" smtClean="0"/>
              <a:t>Maintaining efficient access to servers for operations (SPIDER is in-house stop-gap measure).  Any  interest in taking on support for SPIDER?  </a:t>
            </a:r>
          </a:p>
          <a:p>
            <a:pPr>
              <a:buFont typeface="Arial" charset="0"/>
              <a:buChar char="•"/>
            </a:pPr>
            <a:r>
              <a:rPr lang="en-US" sz="2200" dirty="0" smtClean="0"/>
              <a:t>Additional customer requirements for advanced data formats (GIS, KMZ)… writing own local code for NPP VIIRS, </a:t>
            </a:r>
            <a:r>
              <a:rPr lang="en-US" sz="2200" dirty="0" err="1" smtClean="0"/>
              <a:t>Windsat</a:t>
            </a:r>
            <a:r>
              <a:rPr lang="en-US" sz="2200" dirty="0" smtClean="0"/>
              <a:t>, others to convert them to AREA files as there are no local servers</a:t>
            </a:r>
          </a:p>
          <a:p>
            <a:pPr>
              <a:buFont typeface="Arial" charset="0"/>
              <a:buChar char="•"/>
            </a:pPr>
            <a:r>
              <a:rPr lang="en-US" sz="2200" dirty="0" smtClean="0"/>
              <a:t>Learning Curve with commands </a:t>
            </a:r>
          </a:p>
          <a:p>
            <a:pPr>
              <a:buFont typeface="Arial" charset="0"/>
              <a:buChar char="•"/>
            </a:pPr>
            <a:r>
              <a:rPr lang="en-US" sz="2200" dirty="0" smtClean="0"/>
              <a:t>Color Tables – only 8 bit – challenge with upcoming GOES-R</a:t>
            </a:r>
          </a:p>
        </p:txBody>
      </p:sp>
      <p:pic>
        <p:nvPicPr>
          <p:cNvPr id="6" name="Content Placeholder 3" descr="NHEM-IR-TALK.GIF"/>
          <p:cNvPicPr>
            <a:picLocks noChangeAspect="1"/>
          </p:cNvPicPr>
          <p:nvPr/>
        </p:nvPicPr>
        <p:blipFill>
          <a:blip r:embed="rId3" cstate="print"/>
          <a:stretch>
            <a:fillRect/>
          </a:stretch>
        </p:blipFill>
        <p:spPr>
          <a:xfrm>
            <a:off x="2133600" y="3886200"/>
            <a:ext cx="4953000" cy="2476500"/>
          </a:xfrm>
          <a:prstGeom prst="rect">
            <a:avLst/>
          </a:prstGeom>
        </p:spPr>
        <p:style>
          <a:lnRef idx="0">
            <a:schemeClr val="dk1"/>
          </a:lnRef>
          <a:fillRef idx="3">
            <a:schemeClr val="dk1"/>
          </a:fillRef>
          <a:effectRef idx="3">
            <a:schemeClr val="dk1"/>
          </a:effectRef>
          <a:fontRef idx="minor">
            <a:schemeClr val="lt1"/>
          </a:fontRef>
        </p:style>
      </p:pic>
      <p:sp>
        <p:nvSpPr>
          <p:cNvPr id="2" name="TextBox 1"/>
          <p:cNvSpPr txBox="1"/>
          <p:nvPr/>
        </p:nvSpPr>
        <p:spPr>
          <a:xfrm>
            <a:off x="3124200" y="6302992"/>
            <a:ext cx="2971800" cy="338554"/>
          </a:xfrm>
          <a:prstGeom prst="rect">
            <a:avLst/>
          </a:prstGeom>
          <a:noFill/>
        </p:spPr>
        <p:txBody>
          <a:bodyPr wrap="square" rtlCol="0">
            <a:spAutoFit/>
          </a:bodyPr>
          <a:lstStyle/>
          <a:p>
            <a:pPr algn="ctr"/>
            <a:r>
              <a:rPr lang="en-US" sz="1600" dirty="0"/>
              <a:t>North Hemi Composite - </a:t>
            </a:r>
            <a:r>
              <a:rPr lang="en-US" sz="1600" dirty="0" smtClean="0"/>
              <a:t>IR</a:t>
            </a:r>
            <a:endParaRPr lang="en-US" sz="1600" dirty="0"/>
          </a:p>
        </p:txBody>
      </p:sp>
    </p:spTree>
    <p:extLst>
      <p:ext uri="{BB962C8B-B14F-4D97-AF65-F5344CB8AC3E}">
        <p14:creationId xmlns:p14="http://schemas.microsoft.com/office/powerpoint/2010/main" val="2390985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dirty="0" smtClean="0"/>
              <a:t>SAB Use of </a:t>
            </a:r>
            <a:r>
              <a:rPr lang="en-US" dirty="0" err="1" smtClean="0"/>
              <a:t>McIDAS</a:t>
            </a:r>
            <a:endParaRPr lang="en-US" dirty="0"/>
          </a:p>
        </p:txBody>
      </p:sp>
      <p:sp>
        <p:nvSpPr>
          <p:cNvPr id="5" name="Content Placeholder 4"/>
          <p:cNvSpPr>
            <a:spLocks noGrp="1"/>
          </p:cNvSpPr>
          <p:nvPr>
            <p:ph idx="1"/>
          </p:nvPr>
        </p:nvSpPr>
        <p:spPr>
          <a:xfrm>
            <a:off x="457200" y="1066800"/>
            <a:ext cx="6705600" cy="5410200"/>
          </a:xfrm>
        </p:spPr>
        <p:txBody>
          <a:bodyPr>
            <a:normAutofit fontScale="70000" lnSpcReduction="20000"/>
          </a:bodyPr>
          <a:lstStyle/>
          <a:p>
            <a:pPr>
              <a:buSzPts val="1600"/>
              <a:buFont typeface="Arial"/>
              <a:buChar char="•"/>
            </a:pPr>
            <a:r>
              <a:rPr lang="en-US" dirty="0" smtClean="0">
                <a:solidFill>
                  <a:srgbClr val="000000"/>
                </a:solidFill>
              </a:rPr>
              <a:t>SAB is 24x7 operation of 5 disaster mitigation desks (Heavy Precipitation, Volcanic Ash, Fire/Smoke/Dust, Marine Pollution, Tropical Cyclones)  All desk use </a:t>
            </a:r>
            <a:r>
              <a:rPr lang="en-US" dirty="0" err="1" smtClean="0">
                <a:solidFill>
                  <a:srgbClr val="000000"/>
                </a:solidFill>
              </a:rPr>
              <a:t>Mc</a:t>
            </a:r>
            <a:r>
              <a:rPr lang="en-US" dirty="0" smtClean="0">
                <a:solidFill>
                  <a:srgbClr val="000000"/>
                </a:solidFill>
              </a:rPr>
              <a:t>-X in some capacity, except Marine which is ArcGIS</a:t>
            </a:r>
          </a:p>
          <a:p>
            <a:pPr>
              <a:buSzPts val="1600"/>
              <a:buFont typeface="Arial"/>
              <a:buChar char="•"/>
            </a:pPr>
            <a:r>
              <a:rPr lang="en-US" dirty="0" err="1" smtClean="0">
                <a:solidFill>
                  <a:srgbClr val="000000"/>
                </a:solidFill>
              </a:rPr>
              <a:t>McIDAS</a:t>
            </a:r>
            <a:r>
              <a:rPr lang="en-US" dirty="0" smtClean="0">
                <a:solidFill>
                  <a:srgbClr val="000000"/>
                </a:solidFill>
              </a:rPr>
              <a:t>-X Usage:  ~10 operational Linux systems with 24 GB RAM each and multiple monitor visualization setup</a:t>
            </a:r>
          </a:p>
          <a:p>
            <a:pPr>
              <a:buSzPts val="1600"/>
              <a:buFont typeface="Arial"/>
              <a:buChar char="•"/>
            </a:pPr>
            <a:r>
              <a:rPr lang="en-US" dirty="0">
                <a:solidFill>
                  <a:srgbClr val="000000"/>
                </a:solidFill>
              </a:rPr>
              <a:t>A persistent daemon (image loop refresh) </a:t>
            </a:r>
            <a:r>
              <a:rPr lang="en-US" dirty="0" smtClean="0">
                <a:solidFill>
                  <a:srgbClr val="000000"/>
                </a:solidFill>
              </a:rPr>
              <a:t>“SPIDER”  </a:t>
            </a:r>
            <a:r>
              <a:rPr lang="en-US" dirty="0">
                <a:solidFill>
                  <a:srgbClr val="000000"/>
                </a:solidFill>
              </a:rPr>
              <a:t>uses ADDE protocol to display </a:t>
            </a:r>
            <a:r>
              <a:rPr lang="en-US" dirty="0" smtClean="0">
                <a:solidFill>
                  <a:srgbClr val="000000"/>
                </a:solidFill>
              </a:rPr>
              <a:t>~100 imagery </a:t>
            </a:r>
            <a:r>
              <a:rPr lang="en-US" dirty="0">
                <a:solidFill>
                  <a:srgbClr val="000000"/>
                </a:solidFill>
              </a:rPr>
              <a:t>loops</a:t>
            </a:r>
          </a:p>
          <a:p>
            <a:pPr>
              <a:buSzPts val="1600"/>
              <a:buFont typeface="Arial"/>
              <a:buChar char="•"/>
            </a:pPr>
            <a:r>
              <a:rPr lang="en-US" dirty="0" smtClean="0">
                <a:solidFill>
                  <a:srgbClr val="000000"/>
                </a:solidFill>
              </a:rPr>
              <a:t>Use </a:t>
            </a:r>
            <a:r>
              <a:rPr lang="en-US" dirty="0" err="1" smtClean="0">
                <a:solidFill>
                  <a:srgbClr val="000000"/>
                </a:solidFill>
              </a:rPr>
              <a:t>Fnc</a:t>
            </a:r>
            <a:r>
              <a:rPr lang="en-US" dirty="0" smtClean="0">
                <a:solidFill>
                  <a:srgbClr val="000000"/>
                </a:solidFill>
              </a:rPr>
              <a:t> keys to switch loops and pan entire globe through SPIDER loaded frames (e.g. NW Pacific IR, Shift+F1 - NW Pacific Vis, F2 - Central US IR) and still use command line (grudgingly)</a:t>
            </a:r>
          </a:p>
          <a:p>
            <a:pPr>
              <a:buSzPts val="1600"/>
              <a:buFont typeface="Arial"/>
              <a:buChar char="•"/>
            </a:pPr>
            <a:r>
              <a:rPr lang="en-US" dirty="0" smtClean="0">
                <a:solidFill>
                  <a:srgbClr val="000000"/>
                </a:solidFill>
              </a:rPr>
              <a:t>Lots of batch commands and everything is scripted by business work flow</a:t>
            </a:r>
          </a:p>
          <a:p>
            <a:pPr>
              <a:buSzPts val="1600"/>
              <a:buFont typeface="Arial"/>
              <a:buChar char="•"/>
            </a:pPr>
            <a:r>
              <a:rPr lang="en-US" dirty="0" smtClean="0">
                <a:solidFill>
                  <a:srgbClr val="000000"/>
                </a:solidFill>
              </a:rPr>
              <a:t>Uses </a:t>
            </a:r>
            <a:r>
              <a:rPr lang="en-US" dirty="0" err="1" smtClean="0">
                <a:solidFill>
                  <a:srgbClr val="000000"/>
                </a:solidFill>
              </a:rPr>
              <a:t>McIDAS</a:t>
            </a:r>
            <a:r>
              <a:rPr lang="en-US" dirty="0" smtClean="0">
                <a:solidFill>
                  <a:srgbClr val="000000"/>
                </a:solidFill>
              </a:rPr>
              <a:t> AREA files for web site as do NWS offices across country, namely NHC, AWC, NWS Western Region</a:t>
            </a:r>
          </a:p>
        </p:txBody>
      </p:sp>
      <p:pic>
        <p:nvPicPr>
          <p:cNvPr id="4" name="Content Placeholder 3" descr="HAWREG-IR-TALK.GIF"/>
          <p:cNvPicPr>
            <a:picLocks noChangeAspect="1"/>
          </p:cNvPicPr>
          <p:nvPr/>
        </p:nvPicPr>
        <p:blipFill rotWithShape="1">
          <a:blip r:embed="rId3" cstate="print"/>
          <a:srcRect l="22181" t="25856" r="39945" b="37072"/>
          <a:stretch/>
        </p:blipFill>
        <p:spPr>
          <a:xfrm>
            <a:off x="7086600" y="1828800"/>
            <a:ext cx="1868298" cy="1371600"/>
          </a:xfrm>
          <a:prstGeom prst="rect">
            <a:avLst/>
          </a:prstGeom>
        </p:spPr>
        <p:style>
          <a:lnRef idx="0">
            <a:schemeClr val="dk1"/>
          </a:lnRef>
          <a:fillRef idx="3">
            <a:schemeClr val="dk1"/>
          </a:fillRef>
          <a:effectRef idx="3">
            <a:schemeClr val="dk1"/>
          </a:effectRef>
          <a:fontRef idx="minor">
            <a:schemeClr val="lt1"/>
          </a:fontRef>
        </p:style>
      </p:pic>
      <p:pic>
        <p:nvPicPr>
          <p:cNvPr id="6" name="Content Placeholder 3" descr="PRREG-IR-TALK.GIF"/>
          <p:cNvPicPr>
            <a:picLocks noChangeAspect="1"/>
          </p:cNvPicPr>
          <p:nvPr/>
        </p:nvPicPr>
        <p:blipFill rotWithShape="1">
          <a:blip r:embed="rId4" cstate="print"/>
          <a:srcRect l="30418" t="32944" r="39164" b="35997"/>
          <a:stretch/>
        </p:blipFill>
        <p:spPr>
          <a:xfrm>
            <a:off x="7086600" y="4267200"/>
            <a:ext cx="1835624" cy="1405719"/>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533930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Format Conversion Challenge</a:t>
            </a:r>
            <a:br>
              <a:rPr lang="en-US" dirty="0" smtClean="0"/>
            </a:br>
            <a:r>
              <a:rPr lang="en-US" dirty="0" smtClean="0"/>
              <a:t>GRIB1 to GRIB2</a:t>
            </a:r>
            <a:endParaRPr lang="en-US" dirty="0"/>
          </a:p>
        </p:txBody>
      </p:sp>
      <p:sp>
        <p:nvSpPr>
          <p:cNvPr id="3" name="Content Placeholder 2"/>
          <p:cNvSpPr>
            <a:spLocks noGrp="1"/>
          </p:cNvSpPr>
          <p:nvPr>
            <p:ph idx="1"/>
          </p:nvPr>
        </p:nvSpPr>
        <p:spPr>
          <a:xfrm>
            <a:off x="457200" y="1676400"/>
            <a:ext cx="8229600" cy="4449763"/>
          </a:xfrm>
        </p:spPr>
        <p:txBody>
          <a:bodyPr>
            <a:normAutofit fontScale="92500" lnSpcReduction="20000"/>
          </a:bodyPr>
          <a:lstStyle/>
          <a:p>
            <a:r>
              <a:rPr lang="en-US" dirty="0" smtClean="0"/>
              <a:t>NCEP will decommission GRIB1 in Nov 2013</a:t>
            </a:r>
          </a:p>
          <a:p>
            <a:r>
              <a:rPr lang="en-US" dirty="0" smtClean="0"/>
              <a:t>Many ESPC </a:t>
            </a:r>
            <a:r>
              <a:rPr lang="en-US" dirty="0"/>
              <a:t>applications are set up to ingest </a:t>
            </a:r>
            <a:r>
              <a:rPr lang="en-US" dirty="0" smtClean="0"/>
              <a:t>NCEP data </a:t>
            </a:r>
            <a:r>
              <a:rPr lang="en-US" dirty="0"/>
              <a:t>in </a:t>
            </a:r>
            <a:r>
              <a:rPr lang="en-US" dirty="0" err="1" smtClean="0"/>
              <a:t>McIDAS</a:t>
            </a:r>
            <a:r>
              <a:rPr lang="en-US" dirty="0" smtClean="0"/>
              <a:t> </a:t>
            </a:r>
            <a:r>
              <a:rPr lang="en-US" dirty="0"/>
              <a:t>GRID </a:t>
            </a:r>
            <a:r>
              <a:rPr lang="en-US" dirty="0" smtClean="0"/>
              <a:t>format</a:t>
            </a:r>
          </a:p>
          <a:p>
            <a:r>
              <a:rPr lang="en-US" dirty="0" smtClean="0"/>
              <a:t>We </a:t>
            </a:r>
            <a:r>
              <a:rPr lang="en-US" dirty="0"/>
              <a:t>are working on our Model Server to decode the NCO data from GRIB2 format and generate GRID format by using the </a:t>
            </a:r>
            <a:r>
              <a:rPr lang="en-US" dirty="0" err="1"/>
              <a:t>McIDAS</a:t>
            </a:r>
            <a:r>
              <a:rPr lang="en-US" dirty="0"/>
              <a:t> GRIB </a:t>
            </a:r>
            <a:r>
              <a:rPr lang="en-US" dirty="0" smtClean="0"/>
              <a:t>Server</a:t>
            </a:r>
          </a:p>
          <a:p>
            <a:r>
              <a:rPr lang="en-US" dirty="0" smtClean="0"/>
              <a:t>This may require using the </a:t>
            </a:r>
            <a:r>
              <a:rPr lang="en-US" dirty="0"/>
              <a:t>MATH or the UNITS for the </a:t>
            </a:r>
            <a:r>
              <a:rPr lang="en-US" dirty="0" err="1"/>
              <a:t>McIDAS</a:t>
            </a:r>
            <a:r>
              <a:rPr lang="en-US" dirty="0"/>
              <a:t> </a:t>
            </a:r>
            <a:r>
              <a:rPr lang="en-US" dirty="0" smtClean="0"/>
              <a:t>GRDCOPY commands</a:t>
            </a:r>
          </a:p>
          <a:p>
            <a:r>
              <a:rPr lang="en-US" dirty="0" smtClean="0"/>
              <a:t>Conversations with ESPC &amp; SSEC technical POCs are underway</a:t>
            </a:r>
          </a:p>
          <a:p>
            <a:endParaRPr lang="en-US" dirty="0"/>
          </a:p>
        </p:txBody>
      </p:sp>
    </p:spTree>
    <p:extLst>
      <p:ext uri="{BB962C8B-B14F-4D97-AF65-F5344CB8AC3E}">
        <p14:creationId xmlns:p14="http://schemas.microsoft.com/office/powerpoint/2010/main" val="487445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7239000" cy="792162"/>
          </a:xfrm>
        </p:spPr>
        <p:txBody>
          <a:bodyPr>
            <a:normAutofit/>
          </a:bodyPr>
          <a:lstStyle/>
          <a:p>
            <a:r>
              <a:rPr lang="en-US" dirty="0" err="1" smtClean="0"/>
              <a:t>McIDAS</a:t>
            </a:r>
            <a:r>
              <a:rPr lang="en-US" dirty="0" smtClean="0"/>
              <a:t> AREA files for GOES-R</a:t>
            </a:r>
            <a:endParaRPr lang="en-US" dirty="0"/>
          </a:p>
        </p:txBody>
      </p:sp>
      <p:sp>
        <p:nvSpPr>
          <p:cNvPr id="6" name="Content Placeholder 5"/>
          <p:cNvSpPr>
            <a:spLocks noGrp="1"/>
          </p:cNvSpPr>
          <p:nvPr>
            <p:ph idx="1"/>
          </p:nvPr>
        </p:nvSpPr>
        <p:spPr>
          <a:xfrm>
            <a:off x="457200" y="990600"/>
            <a:ext cx="8229600" cy="5486400"/>
          </a:xfrm>
        </p:spPr>
        <p:txBody>
          <a:bodyPr>
            <a:noAutofit/>
          </a:bodyPr>
          <a:lstStyle/>
          <a:p>
            <a:pPr>
              <a:buSzPts val="1600"/>
              <a:buFont typeface="Arial"/>
              <a:buChar char="•"/>
            </a:pPr>
            <a:r>
              <a:rPr lang="en-US" sz="2000" dirty="0" smtClean="0">
                <a:solidFill>
                  <a:srgbClr val="000000"/>
                </a:solidFill>
              </a:rPr>
              <a:t>GOES-R files will come in </a:t>
            </a:r>
            <a:r>
              <a:rPr lang="en-US" sz="2000" dirty="0" err="1" smtClean="0">
                <a:solidFill>
                  <a:srgbClr val="000000"/>
                </a:solidFill>
              </a:rPr>
              <a:t>NetCDF</a:t>
            </a:r>
            <a:r>
              <a:rPr lang="en-US" sz="2000" dirty="0" smtClean="0">
                <a:solidFill>
                  <a:srgbClr val="000000"/>
                </a:solidFill>
              </a:rPr>
              <a:t>, which is not currently </a:t>
            </a:r>
            <a:r>
              <a:rPr lang="en-US" sz="2000" dirty="0">
                <a:solidFill>
                  <a:srgbClr val="000000"/>
                </a:solidFill>
              </a:rPr>
              <a:t> </a:t>
            </a:r>
            <a:r>
              <a:rPr lang="en-US" sz="2000" dirty="0" smtClean="0">
                <a:solidFill>
                  <a:srgbClr val="000000"/>
                </a:solidFill>
              </a:rPr>
              <a:t>                   readable by </a:t>
            </a:r>
            <a:r>
              <a:rPr lang="en-US" sz="2000" dirty="0" err="1" smtClean="0">
                <a:solidFill>
                  <a:srgbClr val="000000"/>
                </a:solidFill>
              </a:rPr>
              <a:t>McIDAS</a:t>
            </a:r>
            <a:r>
              <a:rPr lang="en-US" sz="2000" dirty="0" smtClean="0">
                <a:solidFill>
                  <a:srgbClr val="000000"/>
                </a:solidFill>
              </a:rPr>
              <a:t>-X</a:t>
            </a:r>
          </a:p>
          <a:p>
            <a:pPr lvl="1">
              <a:buSzPts val="1600"/>
              <a:buFont typeface="Arial"/>
              <a:buChar char="•"/>
            </a:pPr>
            <a:r>
              <a:rPr lang="en-US" sz="1600" dirty="0" smtClean="0">
                <a:solidFill>
                  <a:srgbClr val="000000"/>
                </a:solidFill>
              </a:rPr>
              <a:t>No migration path has been proposed to ensure SAB operational needs will be met</a:t>
            </a:r>
          </a:p>
          <a:p>
            <a:pPr lvl="1">
              <a:buSzPts val="1600"/>
              <a:buFont typeface="Arial"/>
              <a:buChar char="•"/>
            </a:pPr>
            <a:r>
              <a:rPr lang="en-US" sz="1600" dirty="0" smtClean="0">
                <a:solidFill>
                  <a:srgbClr val="000000"/>
                </a:solidFill>
              </a:rPr>
              <a:t>Legacy AREA files for other satellite’s data will still be available in PDA</a:t>
            </a:r>
          </a:p>
          <a:p>
            <a:pPr>
              <a:buSzPts val="1600"/>
              <a:buFont typeface="Arial"/>
              <a:buChar char="•"/>
            </a:pPr>
            <a:r>
              <a:rPr lang="en-US" sz="2000" dirty="0" smtClean="0">
                <a:solidFill>
                  <a:srgbClr val="000000"/>
                </a:solidFill>
              </a:rPr>
              <a:t>Need SSEC to translate </a:t>
            </a:r>
            <a:r>
              <a:rPr lang="en-US" sz="2000" dirty="0"/>
              <a:t>(provide </a:t>
            </a:r>
            <a:r>
              <a:rPr lang="en-US" sz="2000" dirty="0" err="1"/>
              <a:t>cal</a:t>
            </a:r>
            <a:r>
              <a:rPr lang="en-US" sz="2000" dirty="0"/>
              <a:t>/</a:t>
            </a:r>
            <a:r>
              <a:rPr lang="en-US" sz="2000" dirty="0" err="1"/>
              <a:t>nav</a:t>
            </a:r>
            <a:r>
              <a:rPr lang="en-US" sz="2000" dirty="0"/>
              <a:t> blocks) </a:t>
            </a:r>
            <a:r>
              <a:rPr lang="en-US" sz="2000" dirty="0" smtClean="0"/>
              <a:t>from </a:t>
            </a:r>
            <a:r>
              <a:rPr lang="en-US" sz="2000" dirty="0" smtClean="0">
                <a:solidFill>
                  <a:srgbClr val="000000"/>
                </a:solidFill>
              </a:rPr>
              <a:t>GOES-R </a:t>
            </a:r>
            <a:r>
              <a:rPr lang="en-US" sz="2000" dirty="0" err="1" smtClean="0">
                <a:solidFill>
                  <a:srgbClr val="000000"/>
                </a:solidFill>
              </a:rPr>
              <a:t>NetCDF</a:t>
            </a:r>
            <a:r>
              <a:rPr lang="en-US" sz="2000" dirty="0" smtClean="0">
                <a:solidFill>
                  <a:srgbClr val="000000"/>
                </a:solidFill>
              </a:rPr>
              <a:t> files to </a:t>
            </a:r>
            <a:r>
              <a:rPr lang="en-US" sz="2000" dirty="0" err="1" smtClean="0">
                <a:solidFill>
                  <a:srgbClr val="000000"/>
                </a:solidFill>
              </a:rPr>
              <a:t>McIDAS</a:t>
            </a:r>
            <a:r>
              <a:rPr lang="en-US" sz="2000" dirty="0" smtClean="0">
                <a:solidFill>
                  <a:srgbClr val="000000"/>
                </a:solidFill>
              </a:rPr>
              <a:t> AREA files for use in </a:t>
            </a:r>
            <a:r>
              <a:rPr lang="en-US" sz="2000" dirty="0" err="1" smtClean="0">
                <a:solidFill>
                  <a:srgbClr val="000000"/>
                </a:solidFill>
              </a:rPr>
              <a:t>McIDAS</a:t>
            </a:r>
            <a:r>
              <a:rPr lang="en-US" sz="2000" dirty="0" smtClean="0">
                <a:solidFill>
                  <a:srgbClr val="000000"/>
                </a:solidFill>
              </a:rPr>
              <a:t>-X</a:t>
            </a:r>
          </a:p>
          <a:p>
            <a:pPr lvl="1">
              <a:buSzPts val="1600"/>
              <a:buFont typeface="Arial"/>
              <a:buChar char="•"/>
            </a:pPr>
            <a:r>
              <a:rPr lang="en-US" sz="1600" dirty="0" smtClean="0">
                <a:solidFill>
                  <a:srgbClr val="000000"/>
                </a:solidFill>
              </a:rPr>
              <a:t>Would these “on the fly” translations sacrifice timelines?</a:t>
            </a:r>
          </a:p>
          <a:p>
            <a:pPr lvl="1">
              <a:buSzPts val="1600"/>
              <a:buFont typeface="Arial"/>
              <a:buChar char="•"/>
            </a:pPr>
            <a:r>
              <a:rPr lang="en-US" sz="1600" dirty="0" smtClean="0">
                <a:solidFill>
                  <a:srgbClr val="000000"/>
                </a:solidFill>
              </a:rPr>
              <a:t>Presumably this server would reside in ESPC</a:t>
            </a:r>
          </a:p>
          <a:p>
            <a:pPr lvl="1">
              <a:buSzPts val="1600"/>
              <a:buFont typeface="Arial"/>
              <a:buChar char="•"/>
            </a:pPr>
            <a:r>
              <a:rPr lang="en-US" sz="1600" dirty="0" smtClean="0">
                <a:solidFill>
                  <a:srgbClr val="000000"/>
                </a:solidFill>
              </a:rPr>
              <a:t>Does standing OSPO contract with SSEC cover the translation?</a:t>
            </a:r>
          </a:p>
          <a:p>
            <a:pPr lvl="1">
              <a:buSzPts val="1600"/>
              <a:buFont typeface="Arial"/>
              <a:buChar char="•"/>
            </a:pPr>
            <a:r>
              <a:rPr lang="en-US" sz="1600" dirty="0" smtClean="0">
                <a:solidFill>
                  <a:srgbClr val="000000"/>
                </a:solidFill>
              </a:rPr>
              <a:t>Is SSEC looking to GOES-R or PDA to fund translation?  PDA has a requirement due in 9/2013 to provide the </a:t>
            </a:r>
            <a:r>
              <a:rPr lang="en-US" sz="1600" dirty="0" err="1" smtClean="0">
                <a:solidFill>
                  <a:srgbClr val="000000"/>
                </a:solidFill>
              </a:rPr>
              <a:t>McIDAS</a:t>
            </a:r>
            <a:r>
              <a:rPr lang="en-US" sz="1600" dirty="0" smtClean="0">
                <a:solidFill>
                  <a:srgbClr val="000000"/>
                </a:solidFill>
              </a:rPr>
              <a:t> AREA files.  This will be deferred.  Are you asking GOES-R to fund SSEC in early 2014?</a:t>
            </a:r>
          </a:p>
          <a:p>
            <a:pPr lvl="1">
              <a:buSzPts val="1600"/>
              <a:buFont typeface="Arial"/>
              <a:buChar char="•"/>
            </a:pPr>
            <a:r>
              <a:rPr lang="en-US" sz="1600" dirty="0" smtClean="0">
                <a:solidFill>
                  <a:srgbClr val="000000"/>
                </a:solidFill>
              </a:rPr>
              <a:t>Estimated date for when the translation may be provided?</a:t>
            </a:r>
          </a:p>
          <a:p>
            <a:pPr>
              <a:buSzPts val="1600"/>
              <a:buFont typeface="Arial"/>
              <a:buChar char="•"/>
            </a:pPr>
            <a:r>
              <a:rPr lang="en-US" sz="2000" dirty="0" smtClean="0">
                <a:solidFill>
                  <a:srgbClr val="000000"/>
                </a:solidFill>
              </a:rPr>
              <a:t>SAB is also looking at ArcGIS (brand new enterprise license), IDL, AWIPS</a:t>
            </a:r>
          </a:p>
          <a:p>
            <a:pPr>
              <a:buSzPts val="1600"/>
              <a:buFont typeface="Arial"/>
              <a:buChar char="•"/>
            </a:pPr>
            <a:r>
              <a:rPr lang="en-US" sz="2000" dirty="0" smtClean="0">
                <a:solidFill>
                  <a:srgbClr val="000000"/>
                </a:solidFill>
              </a:rPr>
              <a:t>We understand (via GOES-R folks) there is already some existing Mc-V support to read </a:t>
            </a:r>
            <a:r>
              <a:rPr lang="en-US" sz="2000" dirty="0" err="1" smtClean="0">
                <a:solidFill>
                  <a:srgbClr val="000000"/>
                </a:solidFill>
              </a:rPr>
              <a:t>NetCDF</a:t>
            </a:r>
            <a:r>
              <a:rPr lang="en-US" sz="2000" dirty="0" smtClean="0">
                <a:solidFill>
                  <a:srgbClr val="000000"/>
                </a:solidFill>
              </a:rPr>
              <a:t> files, so is ESPC covered?</a:t>
            </a:r>
          </a:p>
          <a:p>
            <a:pPr>
              <a:buSzPts val="1600"/>
              <a:buFont typeface="Arial"/>
              <a:buChar char="•"/>
            </a:pPr>
            <a:r>
              <a:rPr lang="en-US" sz="2000" dirty="0" smtClean="0">
                <a:solidFill>
                  <a:srgbClr val="FF0000"/>
                </a:solidFill>
              </a:rPr>
              <a:t>Question – Other users migrating from Mc-X to Mc-V?  Experiences?</a:t>
            </a:r>
          </a:p>
        </p:txBody>
      </p:sp>
      <p:pic>
        <p:nvPicPr>
          <p:cNvPr id="7" name="Picture 608" descr="goes10ant"/>
          <p:cNvPicPr>
            <a:picLocks noChangeAspect="1" noChangeArrowheads="1"/>
          </p:cNvPicPr>
          <p:nvPr/>
        </p:nvPicPr>
        <p:blipFill>
          <a:blip r:embed="rId2" cstate="print"/>
          <a:srcRect/>
          <a:stretch>
            <a:fillRect/>
          </a:stretch>
        </p:blipFill>
        <p:spPr bwMode="auto">
          <a:xfrm>
            <a:off x="7620000" y="252463"/>
            <a:ext cx="1214919" cy="1042937"/>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ECONUS-VIS-TALK.GIF"/>
          <p:cNvPicPr>
            <a:picLocks noChangeAspect="1"/>
          </p:cNvPicPr>
          <p:nvPr/>
        </p:nvPicPr>
        <p:blipFill rotWithShape="1">
          <a:blip r:embed="rId2" cstate="print"/>
          <a:srcRect l="3261" t="1281" r="33415" b="11522"/>
          <a:stretch/>
        </p:blipFill>
        <p:spPr>
          <a:xfrm>
            <a:off x="5207776" y="3657600"/>
            <a:ext cx="2640824" cy="2727278"/>
          </a:xfrm>
          <a:prstGeom prst="rect">
            <a:avLst/>
          </a:prstGeom>
        </p:spPr>
        <p:style>
          <a:lnRef idx="0">
            <a:schemeClr val="dk1"/>
          </a:lnRef>
          <a:fillRef idx="3">
            <a:schemeClr val="dk1"/>
          </a:fillRef>
          <a:effectRef idx="3">
            <a:schemeClr val="dk1"/>
          </a:effectRef>
          <a:fontRef idx="minor">
            <a:schemeClr val="lt1"/>
          </a:fontRef>
        </p:style>
      </p:pic>
      <p:pic>
        <p:nvPicPr>
          <p:cNvPr id="6" name="Content Placeholder 3" descr="WCONUS-VIS-TALK.GIF"/>
          <p:cNvPicPr>
            <a:picLocks noChangeAspect="1"/>
          </p:cNvPicPr>
          <p:nvPr/>
        </p:nvPicPr>
        <p:blipFill rotWithShape="1">
          <a:blip r:embed="rId3" cstate="print"/>
          <a:srcRect r="42913" b="12804"/>
          <a:stretch/>
        </p:blipFill>
        <p:spPr>
          <a:xfrm>
            <a:off x="1505508" y="3657600"/>
            <a:ext cx="2380692" cy="2727278"/>
          </a:xfrm>
          <a:prstGeom prst="rect">
            <a:avLst/>
          </a:prstGeom>
        </p:spPr>
        <p:style>
          <a:lnRef idx="0">
            <a:schemeClr val="dk1"/>
          </a:lnRef>
          <a:fillRef idx="3">
            <a:schemeClr val="dk1"/>
          </a:fillRef>
          <a:effectRef idx="3">
            <a:schemeClr val="dk1"/>
          </a:effectRef>
          <a:fontRef idx="minor">
            <a:schemeClr val="lt1"/>
          </a:fontRef>
        </p:style>
      </p:pic>
      <p:sp>
        <p:nvSpPr>
          <p:cNvPr id="2" name="Title 1"/>
          <p:cNvSpPr>
            <a:spLocks noGrp="1"/>
          </p:cNvSpPr>
          <p:nvPr>
            <p:ph type="title"/>
          </p:nvPr>
        </p:nvSpPr>
        <p:spPr>
          <a:xfrm>
            <a:off x="457200" y="76200"/>
            <a:ext cx="8229600" cy="792162"/>
          </a:xfrm>
        </p:spPr>
        <p:txBody>
          <a:bodyPr/>
          <a:lstStyle/>
          <a:p>
            <a:r>
              <a:rPr lang="en-US" dirty="0" err="1" smtClean="0"/>
              <a:t>Ingestor</a:t>
            </a:r>
            <a:r>
              <a:rPr lang="en-US" dirty="0" smtClean="0"/>
              <a:t> for GOES-R?</a:t>
            </a:r>
            <a:endParaRPr lang="en-US" dirty="0"/>
          </a:p>
        </p:txBody>
      </p:sp>
      <p:sp>
        <p:nvSpPr>
          <p:cNvPr id="3" name="Content Placeholder 2"/>
          <p:cNvSpPr>
            <a:spLocks noGrp="1"/>
          </p:cNvSpPr>
          <p:nvPr>
            <p:ph idx="1"/>
          </p:nvPr>
        </p:nvSpPr>
        <p:spPr>
          <a:xfrm>
            <a:off x="457200" y="914400"/>
            <a:ext cx="8229600" cy="2743200"/>
          </a:xfrm>
        </p:spPr>
        <p:txBody>
          <a:bodyPr>
            <a:normAutofit fontScale="92500" lnSpcReduction="10000"/>
          </a:bodyPr>
          <a:lstStyle/>
          <a:p>
            <a:r>
              <a:rPr lang="en-US" dirty="0" smtClean="0"/>
              <a:t>Is an </a:t>
            </a:r>
            <a:r>
              <a:rPr lang="en-US" dirty="0" err="1" smtClean="0"/>
              <a:t>ingestor</a:t>
            </a:r>
            <a:r>
              <a:rPr lang="en-US" dirty="0" smtClean="0"/>
              <a:t> (SDI) planned for GOES-R?</a:t>
            </a:r>
          </a:p>
          <a:p>
            <a:r>
              <a:rPr lang="en-US" dirty="0" smtClean="0"/>
              <a:t>If so, what is output format?  AREA format, like present SDIs?  </a:t>
            </a:r>
          </a:p>
          <a:p>
            <a:r>
              <a:rPr lang="en-US" dirty="0" smtClean="0"/>
              <a:t>If so, then the </a:t>
            </a:r>
            <a:r>
              <a:rPr lang="en-US" dirty="0" err="1" smtClean="0"/>
              <a:t>NetCDF</a:t>
            </a:r>
            <a:r>
              <a:rPr lang="en-US" dirty="0" smtClean="0"/>
              <a:t> conversion to AREA format is unnecessary, correct?  Sunset of </a:t>
            </a:r>
            <a:r>
              <a:rPr lang="en-US" dirty="0" err="1" smtClean="0"/>
              <a:t>McIDAS</a:t>
            </a:r>
            <a:r>
              <a:rPr lang="en-US" dirty="0" smtClean="0"/>
              <a:t> AREA files would occur as legacy satellites retire</a:t>
            </a:r>
          </a:p>
          <a:p>
            <a:endParaRPr lang="en-US" dirty="0" smtClean="0"/>
          </a:p>
        </p:txBody>
      </p:sp>
    </p:spTree>
    <p:extLst>
      <p:ext uri="{BB962C8B-B14F-4D97-AF65-F5344CB8AC3E}">
        <p14:creationId xmlns:p14="http://schemas.microsoft.com/office/powerpoint/2010/main" val="2887186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Will Mc-X be upgraded to handle...</a:t>
            </a:r>
            <a:endParaRPr lang="en-US" dirty="0"/>
          </a:p>
        </p:txBody>
      </p:sp>
      <p:sp>
        <p:nvSpPr>
          <p:cNvPr id="3" name="Content Placeholder 2"/>
          <p:cNvSpPr>
            <a:spLocks noGrp="1"/>
          </p:cNvSpPr>
          <p:nvPr>
            <p:ph idx="1"/>
          </p:nvPr>
        </p:nvSpPr>
        <p:spPr>
          <a:xfrm>
            <a:off x="381000" y="1143000"/>
            <a:ext cx="4876800" cy="5181600"/>
          </a:xfrm>
        </p:spPr>
        <p:txBody>
          <a:bodyPr>
            <a:noAutofit/>
          </a:bodyPr>
          <a:lstStyle/>
          <a:p>
            <a:r>
              <a:rPr lang="en-US" sz="2000" dirty="0" smtClean="0"/>
              <a:t>Increased temporal resolution of GOES-R</a:t>
            </a:r>
          </a:p>
          <a:p>
            <a:pPr lvl="1"/>
            <a:r>
              <a:rPr lang="en-US" sz="2000" dirty="0" smtClean="0"/>
              <a:t>Otherwise, SAB will have to develop and re-write SPIDER</a:t>
            </a:r>
          </a:p>
          <a:p>
            <a:pPr lvl="1"/>
            <a:r>
              <a:rPr lang="en-US" sz="2000" dirty="0" smtClean="0"/>
              <a:t>Perhaps get a better SKU (</a:t>
            </a:r>
            <a:r>
              <a:rPr lang="en-US" sz="2000" dirty="0" err="1" smtClean="0"/>
              <a:t>Skedular</a:t>
            </a:r>
            <a:r>
              <a:rPr lang="en-US" sz="2000" dirty="0" smtClean="0"/>
              <a:t> command) </a:t>
            </a:r>
          </a:p>
          <a:p>
            <a:r>
              <a:rPr lang="en-US" sz="2000" dirty="0" smtClean="0"/>
              <a:t>Increased spatial resolution of VIIRS/GOES-R while preserving 1 to 1 pixel ratio  </a:t>
            </a:r>
          </a:p>
          <a:p>
            <a:r>
              <a:rPr lang="en-US" sz="2000" dirty="0" smtClean="0"/>
              <a:t>Overlay of multiple files à la AWIPS2 (e.g. imagery and other </a:t>
            </a:r>
            <a:r>
              <a:rPr lang="en-US" sz="2000" dirty="0" err="1" smtClean="0"/>
              <a:t>obs</a:t>
            </a:r>
            <a:r>
              <a:rPr lang="en-US" sz="2000" dirty="0" smtClean="0"/>
              <a:t> files)</a:t>
            </a:r>
          </a:p>
          <a:p>
            <a:pPr lvl="1"/>
            <a:r>
              <a:rPr lang="en-US" sz="2000" dirty="0" smtClean="0"/>
              <a:t>Time reference overlays to match imagery timestamps (read image time and align overlays).  </a:t>
            </a:r>
          </a:p>
          <a:p>
            <a:pPr lvl="1"/>
            <a:r>
              <a:rPr lang="en-US" sz="2000" dirty="0" smtClean="0"/>
              <a:t>Mc-V has this functionality, but not Mc-X.  Impacts all SAB desks, but especially Precipitation.  </a:t>
            </a:r>
          </a:p>
          <a:p>
            <a:endParaRPr lang="en-US" sz="2000" dirty="0"/>
          </a:p>
        </p:txBody>
      </p:sp>
      <p:pic>
        <p:nvPicPr>
          <p:cNvPr id="4" name="Content Placeholder 4" descr="TPW.jpg"/>
          <p:cNvPicPr>
            <a:picLocks noChangeAspect="1"/>
          </p:cNvPicPr>
          <p:nvPr/>
        </p:nvPicPr>
        <p:blipFill>
          <a:blip r:embed="rId3" cstate="print"/>
          <a:stretch>
            <a:fillRect/>
          </a:stretch>
        </p:blipFill>
        <p:spPr>
          <a:xfrm>
            <a:off x="5332896" y="1228344"/>
            <a:ext cx="3264929" cy="2448697"/>
          </a:xfrm>
          <a:prstGeom prst="rect">
            <a:avLst/>
          </a:prstGeom>
        </p:spPr>
        <p:style>
          <a:lnRef idx="0">
            <a:schemeClr val="dk1"/>
          </a:lnRef>
          <a:fillRef idx="3">
            <a:schemeClr val="dk1"/>
          </a:fillRef>
          <a:effectRef idx="3">
            <a:schemeClr val="dk1"/>
          </a:effectRef>
          <a:fontRef idx="minor">
            <a:schemeClr val="lt1"/>
          </a:fontRef>
        </p:style>
      </p:pic>
      <p:pic>
        <p:nvPicPr>
          <p:cNvPr id="5" name="Picture 4" descr="SKIN.jpg"/>
          <p:cNvPicPr>
            <a:picLocks noChangeAspect="1"/>
          </p:cNvPicPr>
          <p:nvPr/>
        </p:nvPicPr>
        <p:blipFill>
          <a:blip r:embed="rId4" cstate="print"/>
          <a:stretch>
            <a:fillRect/>
          </a:stretch>
        </p:blipFill>
        <p:spPr>
          <a:xfrm>
            <a:off x="5337003" y="3891991"/>
            <a:ext cx="3269400" cy="2452050"/>
          </a:xfrm>
          <a:prstGeom prst="rect">
            <a:avLst/>
          </a:prstGeom>
        </p:spPr>
        <p:style>
          <a:lnRef idx="0">
            <a:schemeClr val="dk1"/>
          </a:lnRef>
          <a:fillRef idx="3">
            <a:schemeClr val="dk1"/>
          </a:fillRef>
          <a:effectRef idx="3">
            <a:schemeClr val="dk1"/>
          </a:effectRef>
          <a:fontRef idx="minor">
            <a:schemeClr val="lt1"/>
          </a:fontRef>
        </p:style>
      </p:pic>
      <p:sp>
        <p:nvSpPr>
          <p:cNvPr id="6" name="TextBox 5"/>
          <p:cNvSpPr txBox="1"/>
          <p:nvPr/>
        </p:nvSpPr>
        <p:spPr>
          <a:xfrm>
            <a:off x="5715000" y="1219200"/>
            <a:ext cx="3048000" cy="369332"/>
          </a:xfrm>
          <a:prstGeom prst="rect">
            <a:avLst/>
          </a:prstGeom>
          <a:noFill/>
        </p:spPr>
        <p:txBody>
          <a:bodyPr wrap="square" rtlCol="0" anchor="ctr">
            <a:spAutoFit/>
          </a:bodyPr>
          <a:lstStyle/>
          <a:p>
            <a:r>
              <a:rPr lang="en-US" b="1" dirty="0" smtClean="0">
                <a:solidFill>
                  <a:schemeClr val="bg1"/>
                </a:solidFill>
              </a:rPr>
              <a:t>Total </a:t>
            </a:r>
            <a:r>
              <a:rPr lang="en-US" b="1" dirty="0" err="1" smtClean="0">
                <a:solidFill>
                  <a:schemeClr val="bg1"/>
                </a:solidFill>
              </a:rPr>
              <a:t>Precipitable</a:t>
            </a:r>
            <a:r>
              <a:rPr lang="en-US" b="1" dirty="0" smtClean="0">
                <a:solidFill>
                  <a:schemeClr val="bg1"/>
                </a:solidFill>
              </a:rPr>
              <a:t> Water</a:t>
            </a:r>
            <a:endParaRPr lang="en-US" b="1" dirty="0">
              <a:solidFill>
                <a:schemeClr val="bg1"/>
              </a:solidFill>
            </a:endParaRPr>
          </a:p>
        </p:txBody>
      </p:sp>
      <p:sp>
        <p:nvSpPr>
          <p:cNvPr id="7" name="TextBox 6"/>
          <p:cNvSpPr txBox="1"/>
          <p:nvPr/>
        </p:nvSpPr>
        <p:spPr>
          <a:xfrm>
            <a:off x="5721051" y="3886591"/>
            <a:ext cx="2743200" cy="369332"/>
          </a:xfrm>
          <a:prstGeom prst="rect">
            <a:avLst/>
          </a:prstGeom>
          <a:noFill/>
        </p:spPr>
        <p:txBody>
          <a:bodyPr wrap="square" rtlCol="0" anchor="ctr">
            <a:spAutoFit/>
          </a:bodyPr>
          <a:lstStyle/>
          <a:p>
            <a:r>
              <a:rPr lang="en-US" b="1" dirty="0" smtClean="0">
                <a:solidFill>
                  <a:schemeClr val="bg1"/>
                </a:solidFill>
              </a:rPr>
              <a:t>Surface Skin Temperature</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4572000" cy="4849504"/>
          </a:xfrm>
        </p:spPr>
        <p:txBody>
          <a:bodyPr>
            <a:normAutofit fontScale="85000" lnSpcReduction="20000"/>
          </a:bodyPr>
          <a:lstStyle/>
          <a:p>
            <a:r>
              <a:rPr lang="en-US" dirty="0" smtClean="0"/>
              <a:t>How often is Mc-X maps database updated?  Missing Pacific Islands currently... :(</a:t>
            </a:r>
          </a:p>
          <a:p>
            <a:r>
              <a:rPr lang="en-US" dirty="0" smtClean="0"/>
              <a:t>Can Mc-V maps be supplied to </a:t>
            </a:r>
            <a:r>
              <a:rPr lang="en-US" dirty="0" err="1" smtClean="0"/>
              <a:t>Mc</a:t>
            </a:r>
            <a:r>
              <a:rPr lang="en-US" dirty="0" smtClean="0"/>
              <a:t>-X?  There are currently better maps in V than X.  </a:t>
            </a:r>
          </a:p>
          <a:p>
            <a:r>
              <a:rPr lang="en-US" dirty="0"/>
              <a:t>Are there plans to improve the resolution/quality of the maps in </a:t>
            </a:r>
            <a:r>
              <a:rPr lang="en-US" dirty="0" err="1"/>
              <a:t>McIDAS</a:t>
            </a:r>
            <a:r>
              <a:rPr lang="en-US" dirty="0"/>
              <a:t>-X or </a:t>
            </a:r>
            <a:r>
              <a:rPr lang="en-US" dirty="0" err="1"/>
              <a:t>McIDAS</a:t>
            </a:r>
            <a:r>
              <a:rPr lang="en-US" dirty="0"/>
              <a:t>-V</a:t>
            </a:r>
          </a:p>
          <a:p>
            <a:r>
              <a:rPr lang="en-US" dirty="0" smtClean="0"/>
              <a:t>Can SAB update station database on their own?</a:t>
            </a:r>
            <a:endParaRPr lang="en-US" dirty="0"/>
          </a:p>
        </p:txBody>
      </p:sp>
      <p:sp>
        <p:nvSpPr>
          <p:cNvPr id="4" name="Title 1"/>
          <p:cNvSpPr>
            <a:spLocks noGrp="1"/>
          </p:cNvSpPr>
          <p:nvPr>
            <p:ph type="title"/>
          </p:nvPr>
        </p:nvSpPr>
        <p:spPr>
          <a:xfrm>
            <a:off x="457200" y="0"/>
            <a:ext cx="8229600" cy="1143000"/>
          </a:xfrm>
        </p:spPr>
        <p:txBody>
          <a:bodyPr>
            <a:normAutofit/>
          </a:bodyPr>
          <a:lstStyle/>
          <a:p>
            <a:r>
              <a:rPr lang="en-US" dirty="0" smtClean="0"/>
              <a:t>Will Mc-X be upgraded to handle...</a:t>
            </a:r>
            <a:endParaRPr lang="en-US" dirty="0"/>
          </a:p>
        </p:txBody>
      </p:sp>
      <p:pic>
        <p:nvPicPr>
          <p:cNvPr id="6" name="Picture 5" descr="C:\Users\Matthew.Seybold\AppData\Local\Temp\OMI_ME_SO2_DDC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369" r="36338"/>
          <a:stretch/>
        </p:blipFill>
        <p:spPr bwMode="auto">
          <a:xfrm>
            <a:off x="4953000" y="1600200"/>
            <a:ext cx="3686514" cy="3886200"/>
          </a:xfrm>
          <a:prstGeom prst="rect">
            <a:avLst/>
          </a:prstGeom>
          <a:extLst/>
        </p:spPr>
        <p:style>
          <a:lnRef idx="0">
            <a:schemeClr val="dk1"/>
          </a:lnRef>
          <a:fillRef idx="3">
            <a:schemeClr val="dk1"/>
          </a:fillRef>
          <a:effectRef idx="3">
            <a:schemeClr val="dk1"/>
          </a:effectRef>
          <a:fontRef idx="minor">
            <a:schemeClr val="lt1"/>
          </a:fontRef>
        </p:style>
      </p:pic>
      <p:sp>
        <p:nvSpPr>
          <p:cNvPr id="2" name="TextBox 1"/>
          <p:cNvSpPr txBox="1"/>
          <p:nvPr/>
        </p:nvSpPr>
        <p:spPr>
          <a:xfrm>
            <a:off x="5791200" y="5486400"/>
            <a:ext cx="2210926" cy="738664"/>
          </a:xfrm>
          <a:prstGeom prst="rect">
            <a:avLst/>
          </a:prstGeom>
          <a:noFill/>
        </p:spPr>
        <p:txBody>
          <a:bodyPr wrap="none" rtlCol="0">
            <a:spAutoFit/>
          </a:bodyPr>
          <a:lstStyle/>
          <a:p>
            <a:pPr algn="ctr"/>
            <a:r>
              <a:rPr lang="en-US" sz="1400" dirty="0"/>
              <a:t>OMI Tropics SO2 </a:t>
            </a:r>
            <a:r>
              <a:rPr lang="en-US" sz="1400" dirty="0" smtClean="0"/>
              <a:t>Composite</a:t>
            </a:r>
          </a:p>
          <a:p>
            <a:pPr algn="ctr"/>
            <a:r>
              <a:rPr lang="en-US" sz="1400" dirty="0" smtClean="0"/>
              <a:t>(OMI_ME_SO2_DDC2.GIF</a:t>
            </a:r>
            <a:r>
              <a:rPr lang="en-US" sz="1400" dirty="0"/>
              <a:t>)</a:t>
            </a:r>
          </a:p>
          <a:p>
            <a:pPr algn="ctr"/>
            <a:endParaRPr lang="en-US" sz="1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solidFill>
                  <a:srgbClr val="000000"/>
                </a:solidFill>
              </a:rPr>
              <a:t>Does not meet SAB needs at </a:t>
            </a:r>
            <a:r>
              <a:rPr lang="en-US" dirty="0" smtClean="0">
                <a:solidFill>
                  <a:srgbClr val="000000"/>
                </a:solidFill>
              </a:rPr>
              <a:t>present</a:t>
            </a:r>
            <a:endParaRPr lang="en-US" dirty="0">
              <a:solidFill>
                <a:srgbClr val="000000"/>
              </a:solidFill>
            </a:endParaRPr>
          </a:p>
          <a:p>
            <a:pPr lvl="1">
              <a:buSzPts val="1600"/>
              <a:buFont typeface="Arial"/>
              <a:buChar char="•"/>
            </a:pPr>
            <a:r>
              <a:rPr lang="en-US" dirty="0">
                <a:solidFill>
                  <a:srgbClr val="000000"/>
                </a:solidFill>
              </a:rPr>
              <a:t>Too slow and too prone to crash while handling imagery loops</a:t>
            </a:r>
          </a:p>
          <a:p>
            <a:pPr lvl="1">
              <a:buSzPts val="1600"/>
              <a:buFont typeface="Arial"/>
              <a:buChar char="•"/>
            </a:pPr>
            <a:r>
              <a:rPr lang="en-US" dirty="0">
                <a:solidFill>
                  <a:srgbClr val="000000"/>
                </a:solidFill>
              </a:rPr>
              <a:t>Fine for a small set of images, but for a loop of many  images or many loops of a small set of images, it becomes too slow or crashes</a:t>
            </a:r>
          </a:p>
          <a:p>
            <a:r>
              <a:rPr lang="en-US" dirty="0" smtClean="0"/>
              <a:t>What is the status with the memory leak?</a:t>
            </a:r>
          </a:p>
          <a:p>
            <a:r>
              <a:rPr lang="en-US" dirty="0" smtClean="0"/>
              <a:t>How much faster/more data can be loaded before crashing?</a:t>
            </a:r>
          </a:p>
          <a:p>
            <a:r>
              <a:rPr lang="en-US" dirty="0" smtClean="0"/>
              <a:t>SAB has 48 hot keys with 10 image loops constantly loaded on each workstation... currently these will not load in </a:t>
            </a:r>
            <a:r>
              <a:rPr lang="en-US" dirty="0" err="1" smtClean="0"/>
              <a:t>Mc</a:t>
            </a:r>
            <a:r>
              <a:rPr lang="en-US" dirty="0" smtClean="0"/>
              <a:t>-V</a:t>
            </a:r>
          </a:p>
          <a:p>
            <a:r>
              <a:rPr lang="en-US" dirty="0" smtClean="0"/>
              <a:t>Can the 3D and Hydra displays be turned off entirely (not just hidden).  Perhaps this could improve response and stability?  </a:t>
            </a:r>
          </a:p>
          <a:p>
            <a:endParaRPr lang="en-US" dirty="0"/>
          </a:p>
        </p:txBody>
      </p:sp>
      <p:sp>
        <p:nvSpPr>
          <p:cNvPr id="4" name="Title 1"/>
          <p:cNvSpPr>
            <a:spLocks noGrp="1"/>
          </p:cNvSpPr>
          <p:nvPr>
            <p:ph type="title"/>
          </p:nvPr>
        </p:nvSpPr>
        <p:spPr>
          <a:xfrm>
            <a:off x="457200" y="274638"/>
            <a:ext cx="7391400" cy="1143000"/>
          </a:xfrm>
        </p:spPr>
        <p:txBody>
          <a:bodyPr>
            <a:normAutofit/>
          </a:bodyPr>
          <a:lstStyle/>
          <a:p>
            <a:r>
              <a:rPr lang="en-US" dirty="0" smtClean="0"/>
              <a:t>Will </a:t>
            </a:r>
            <a:r>
              <a:rPr lang="en-US" dirty="0" err="1" smtClean="0"/>
              <a:t>Mc</a:t>
            </a:r>
            <a:r>
              <a:rPr lang="en-US" dirty="0" smtClean="0"/>
              <a:t>-V be upgraded?</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7147962" y="152400"/>
            <a:ext cx="1840463" cy="137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4228722" cy="4983163"/>
          </a:xfrm>
        </p:spPr>
        <p:txBody>
          <a:bodyPr>
            <a:noAutofit/>
          </a:bodyPr>
          <a:lstStyle/>
          <a:p>
            <a:r>
              <a:rPr lang="en-US" sz="2200" dirty="0"/>
              <a:t>SAB is not looking to have a one-to-one replacement of their current </a:t>
            </a:r>
            <a:r>
              <a:rPr lang="en-US" sz="2200" dirty="0" err="1"/>
              <a:t>McIDAS</a:t>
            </a:r>
            <a:r>
              <a:rPr lang="en-US" sz="2200" dirty="0"/>
              <a:t>-X method of 48 loops and 1000+ frames.  </a:t>
            </a:r>
            <a:r>
              <a:rPr lang="en-US" sz="2200" dirty="0" smtClean="0"/>
              <a:t>A 10 frame loop will not be sufficient for GOES-R’s routine high temporal resolution.  </a:t>
            </a:r>
          </a:p>
          <a:p>
            <a:endParaRPr lang="en-US" sz="2200" dirty="0" smtClean="0"/>
          </a:p>
          <a:p>
            <a:r>
              <a:rPr lang="en-US" sz="2200" dirty="0" smtClean="0"/>
              <a:t>The </a:t>
            </a:r>
            <a:r>
              <a:rPr lang="en-US" sz="2200" dirty="0"/>
              <a:t>ability to load high resolution data quickly and efficiently </a:t>
            </a:r>
            <a:r>
              <a:rPr lang="en-US" sz="2200" dirty="0" smtClean="0"/>
              <a:t>without reduction of bit depth within each pixel is </a:t>
            </a:r>
            <a:r>
              <a:rPr lang="en-US" sz="2200" dirty="0"/>
              <a:t>extremely important, and this is not limited to just one type of data nor one set of images.  </a:t>
            </a:r>
            <a:endParaRPr lang="en-US" sz="2200" dirty="0" smtClean="0"/>
          </a:p>
        </p:txBody>
      </p:sp>
      <p:sp>
        <p:nvSpPr>
          <p:cNvPr id="4" name="Title 1"/>
          <p:cNvSpPr>
            <a:spLocks noGrp="1"/>
          </p:cNvSpPr>
          <p:nvPr>
            <p:ph type="title"/>
          </p:nvPr>
        </p:nvSpPr>
        <p:spPr>
          <a:xfrm>
            <a:off x="457200" y="274638"/>
            <a:ext cx="8229600" cy="868362"/>
          </a:xfrm>
        </p:spPr>
        <p:txBody>
          <a:bodyPr>
            <a:normAutofit/>
          </a:bodyPr>
          <a:lstStyle/>
          <a:p>
            <a:r>
              <a:rPr lang="en-US" dirty="0" smtClean="0"/>
              <a:t>Will </a:t>
            </a:r>
            <a:r>
              <a:rPr lang="en-US" dirty="0" err="1" smtClean="0"/>
              <a:t>Mc</a:t>
            </a:r>
            <a:r>
              <a:rPr lang="en-US" dirty="0" smtClean="0"/>
              <a:t>-V be upgraded?</a:t>
            </a:r>
            <a:endParaRPr lang="en-US" dirty="0"/>
          </a:p>
        </p:txBody>
      </p:sp>
      <p:pic>
        <p:nvPicPr>
          <p:cNvPr id="5" name="Picture 4" descr="C:\Users\Matthew.Seybold\AppData\Local\Temp\c812nwi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1"/>
            <a:ext cx="4366637" cy="3276600"/>
          </a:xfrm>
          <a:prstGeom prst="rect">
            <a:avLst/>
          </a:prstGeom>
          <a:extLst/>
        </p:spPr>
        <p:style>
          <a:lnRef idx="0">
            <a:schemeClr val="dk1"/>
          </a:lnRef>
          <a:fillRef idx="3">
            <a:schemeClr val="dk1"/>
          </a:fillRef>
          <a:effectRef idx="3">
            <a:schemeClr val="dk1"/>
          </a:effectRef>
          <a:fontRef idx="minor">
            <a:schemeClr val="lt1"/>
          </a:fontRef>
        </p:style>
      </p:pic>
      <p:sp>
        <p:nvSpPr>
          <p:cNvPr id="6" name="TextBox 5"/>
          <p:cNvSpPr txBox="1"/>
          <p:nvPr/>
        </p:nvSpPr>
        <p:spPr>
          <a:xfrm>
            <a:off x="5933666" y="5029200"/>
            <a:ext cx="1762534" cy="738664"/>
          </a:xfrm>
          <a:prstGeom prst="rect">
            <a:avLst/>
          </a:prstGeom>
          <a:noFill/>
        </p:spPr>
        <p:txBody>
          <a:bodyPr wrap="none" rtlCol="0">
            <a:spAutoFit/>
          </a:bodyPr>
          <a:lstStyle/>
          <a:p>
            <a:pPr algn="ctr"/>
            <a:r>
              <a:rPr lang="en-US" sz="1400" dirty="0"/>
              <a:t>HD Winds image </a:t>
            </a:r>
            <a:endParaRPr lang="en-US" sz="1400" dirty="0" smtClean="0"/>
          </a:p>
          <a:p>
            <a:pPr algn="ctr"/>
            <a:r>
              <a:rPr lang="en-US" sz="1400" dirty="0" smtClean="0"/>
              <a:t>(</a:t>
            </a:r>
            <a:r>
              <a:rPr lang="en-US" sz="1400" dirty="0"/>
              <a:t>Point Data (MD File</a:t>
            </a:r>
            <a:r>
              <a:rPr lang="en-US" sz="1400" dirty="0" smtClean="0"/>
              <a:t>))</a:t>
            </a:r>
          </a:p>
          <a:p>
            <a:pPr algn="ctr"/>
            <a:r>
              <a:rPr lang="en-US" sz="1400" dirty="0" smtClean="0"/>
              <a:t>c812nwir.gif</a:t>
            </a:r>
            <a:endParaRPr lang="en-US" sz="1400" dirty="0"/>
          </a:p>
        </p:txBody>
      </p:sp>
    </p:spTree>
    <p:extLst>
      <p:ext uri="{BB962C8B-B14F-4D97-AF65-F5344CB8AC3E}">
        <p14:creationId xmlns:p14="http://schemas.microsoft.com/office/powerpoint/2010/main" val="1006624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t>ADDE access to S-NPP imagery?</a:t>
            </a:r>
            <a:endParaRPr lang="en-US" dirty="0"/>
          </a:p>
        </p:txBody>
      </p:sp>
      <p:sp>
        <p:nvSpPr>
          <p:cNvPr id="3" name="Content Placeholder 2"/>
          <p:cNvSpPr>
            <a:spLocks noGrp="1"/>
          </p:cNvSpPr>
          <p:nvPr>
            <p:ph idx="1"/>
          </p:nvPr>
        </p:nvSpPr>
        <p:spPr>
          <a:xfrm>
            <a:off x="457200" y="1069417"/>
            <a:ext cx="4114800" cy="5407583"/>
          </a:xfrm>
        </p:spPr>
        <p:txBody>
          <a:bodyPr>
            <a:noAutofit/>
          </a:bodyPr>
          <a:lstStyle/>
          <a:p>
            <a:r>
              <a:rPr lang="en-US" sz="1700" dirty="0" smtClean="0"/>
              <a:t>Are there plans to provide ADDE access to SNPP image data (raw, native satellite projection data, NOT remapped)?</a:t>
            </a:r>
          </a:p>
          <a:p>
            <a:r>
              <a:rPr lang="en-US" sz="1700" dirty="0" smtClean="0"/>
              <a:t>Currently, SAB has ADDE access to imagery, composites, and products and ftp access to HDF files of the raw, native projection data</a:t>
            </a:r>
          </a:p>
          <a:p>
            <a:r>
              <a:rPr lang="en-US" sz="1700" dirty="0" smtClean="0"/>
              <a:t>Interested for the sake of Hazard Mapping System (Fire &amp; Smoke)</a:t>
            </a:r>
          </a:p>
          <a:p>
            <a:pPr lvl="1"/>
            <a:r>
              <a:rPr lang="en-US" sz="1700" dirty="0" smtClean="0"/>
              <a:t>Since the fires are often single pixel events, the typical remapping that occurs in the other products may mask the fire signature</a:t>
            </a:r>
          </a:p>
          <a:p>
            <a:pPr lvl="1"/>
            <a:r>
              <a:rPr lang="en-US" sz="1700" dirty="0" smtClean="0"/>
              <a:t>The native resolution/projection is also important for emissions modeling if the user makes use of the fire’s </a:t>
            </a:r>
            <a:r>
              <a:rPr lang="en-US" sz="1700" dirty="0" err="1" smtClean="0"/>
              <a:t>radiative</a:t>
            </a:r>
            <a:r>
              <a:rPr lang="en-US" sz="1700" dirty="0" smtClean="0"/>
              <a:t> power</a:t>
            </a:r>
          </a:p>
          <a:p>
            <a:pPr lvl="1"/>
            <a:r>
              <a:rPr lang="en-US" sz="1700" dirty="0" smtClean="0"/>
              <a:t>Does the PEATE ADDE server @ SSEC provide these data?</a:t>
            </a:r>
          </a:p>
          <a:p>
            <a:endParaRPr lang="en-US" sz="1700" dirty="0"/>
          </a:p>
        </p:txBody>
      </p:sp>
      <p:sp>
        <p:nvSpPr>
          <p:cNvPr id="4" name="TextBox 3"/>
          <p:cNvSpPr txBox="1"/>
          <p:nvPr/>
        </p:nvSpPr>
        <p:spPr>
          <a:xfrm>
            <a:off x="5029200" y="6019800"/>
            <a:ext cx="3773021" cy="461665"/>
          </a:xfrm>
          <a:prstGeom prst="rect">
            <a:avLst/>
          </a:prstGeom>
          <a:noFill/>
        </p:spPr>
        <p:txBody>
          <a:bodyPr wrap="none" rtlCol="0">
            <a:spAutoFit/>
          </a:bodyPr>
          <a:lstStyle/>
          <a:p>
            <a:pPr algn="ctr"/>
            <a:r>
              <a:rPr lang="en-US" sz="1200" dirty="0"/>
              <a:t>NOAA S-NPP VIIRS day-night band imagery. </a:t>
            </a:r>
            <a:endParaRPr lang="en-US" sz="1200" dirty="0" smtClean="0"/>
          </a:p>
          <a:p>
            <a:pPr algn="ctr"/>
            <a:r>
              <a:rPr lang="en-US" sz="1200" dirty="0" smtClean="0"/>
              <a:t>Composite </a:t>
            </a:r>
            <a:r>
              <a:rPr lang="en-US" sz="1200" dirty="0"/>
              <a:t>assembled by Jesse Allen and Robert </a:t>
            </a:r>
            <a:r>
              <a:rPr lang="en-US" sz="1200" dirty="0" err="1"/>
              <a:t>Simmon</a:t>
            </a:r>
            <a:r>
              <a:rPr lang="en-US" sz="1200" dirty="0" smtClean="0"/>
              <a:t>.</a:t>
            </a:r>
            <a:endParaRPr lang="en-US" sz="1200" dirty="0"/>
          </a:p>
        </p:txBody>
      </p:sp>
      <p:grpSp>
        <p:nvGrpSpPr>
          <p:cNvPr id="5" name="Group 4"/>
          <p:cNvGrpSpPr>
            <a:grpSpLocks noChangeAspect="1"/>
          </p:cNvGrpSpPr>
          <p:nvPr/>
        </p:nvGrpSpPr>
        <p:grpSpPr>
          <a:xfrm>
            <a:off x="5105400" y="1066800"/>
            <a:ext cx="3657600" cy="4892413"/>
            <a:chOff x="381000" y="682823"/>
            <a:chExt cx="4160861" cy="5565577"/>
          </a:xfrm>
        </p:grpSpPr>
        <p:pic>
          <p:nvPicPr>
            <p:cNvPr id="6" name="Picture 2" descr="A Nighttime View of California’s Rim Fire"/>
            <p:cNvPicPr>
              <a:picLocks noChangeAspect="1" noChangeArrowheads="1"/>
            </p:cNvPicPr>
            <p:nvPr/>
          </p:nvPicPr>
          <p:blipFill rotWithShape="1">
            <a:blip r:embed="rId3" cstate="print"/>
            <a:srcRect r="75124"/>
            <a:stretch/>
          </p:blipFill>
          <p:spPr bwMode="auto">
            <a:xfrm>
              <a:off x="381000" y="685800"/>
              <a:ext cx="2075597" cy="5562600"/>
            </a:xfrm>
            <a:prstGeom prst="rect">
              <a:avLst/>
            </a:prstGeom>
          </p:spPr>
          <p:style>
            <a:lnRef idx="0">
              <a:schemeClr val="dk1"/>
            </a:lnRef>
            <a:fillRef idx="3">
              <a:schemeClr val="dk1"/>
            </a:fillRef>
            <a:effectRef idx="3">
              <a:schemeClr val="dk1"/>
            </a:effectRef>
            <a:fontRef idx="minor">
              <a:schemeClr val="lt1"/>
            </a:fontRef>
          </p:style>
        </p:pic>
        <p:pic>
          <p:nvPicPr>
            <p:cNvPr id="7" name="Picture 2" descr="A Nighttime View of California’s Rim Fire"/>
            <p:cNvPicPr>
              <a:picLocks noChangeAspect="1" noChangeArrowheads="1"/>
            </p:cNvPicPr>
            <p:nvPr/>
          </p:nvPicPr>
          <p:blipFill rotWithShape="1">
            <a:blip r:embed="rId3" cstate="print"/>
            <a:srcRect l="75008"/>
            <a:stretch/>
          </p:blipFill>
          <p:spPr bwMode="auto">
            <a:xfrm>
              <a:off x="2456597" y="682823"/>
              <a:ext cx="2085264" cy="5562600"/>
            </a:xfrm>
            <a:prstGeom prst="rect">
              <a:avLst/>
            </a:prstGeom>
          </p:spPr>
          <p:style>
            <a:lnRef idx="0">
              <a:schemeClr val="dk1"/>
            </a:lnRef>
            <a:fillRef idx="3">
              <a:schemeClr val="dk1"/>
            </a:fillRef>
            <a:effectRef idx="3">
              <a:schemeClr val="dk1"/>
            </a:effectRef>
            <a:fontRef idx="minor">
              <a:schemeClr val="lt1"/>
            </a:fontRef>
          </p:style>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81000"/>
            <a:ext cx="9144000" cy="609600"/>
          </a:xfrm>
        </p:spPr>
        <p:txBody>
          <a:bodyPr>
            <a:noAutofit/>
          </a:bodyPr>
          <a:lstStyle/>
          <a:p>
            <a:r>
              <a:rPr lang="en-US" sz="3400" dirty="0" smtClean="0"/>
              <a:t>OSPO Key Roles</a:t>
            </a:r>
            <a:endParaRPr lang="en-US" sz="3400" dirty="0"/>
          </a:p>
        </p:txBody>
      </p:sp>
      <p:pic>
        <p:nvPicPr>
          <p:cNvPr id="7" name="Picture 6" descr="Wallops_CDA_Aerial_crop.PNG"/>
          <p:cNvPicPr>
            <a:picLocks noChangeAspect="1"/>
          </p:cNvPicPr>
          <p:nvPr/>
        </p:nvPicPr>
        <p:blipFill>
          <a:blip r:embed="rId2" cstate="print"/>
          <a:stretch>
            <a:fillRect/>
          </a:stretch>
        </p:blipFill>
        <p:spPr>
          <a:xfrm>
            <a:off x="4860467" y="4690646"/>
            <a:ext cx="3978733" cy="1295400"/>
          </a:xfrm>
          <a:prstGeom prst="rect">
            <a:avLst/>
          </a:prstGeom>
        </p:spPr>
        <p:style>
          <a:lnRef idx="0">
            <a:schemeClr val="dk1"/>
          </a:lnRef>
          <a:fillRef idx="3">
            <a:schemeClr val="dk1"/>
          </a:fillRef>
          <a:effectRef idx="3">
            <a:schemeClr val="dk1"/>
          </a:effectRef>
          <a:fontRef idx="minor">
            <a:schemeClr val="lt1"/>
          </a:fontRef>
        </p:style>
      </p:pic>
      <p:pic>
        <p:nvPicPr>
          <p:cNvPr id="9" name="Picture 2" descr="http://www.gina.alaska.edu/images/FCDASGilmoreValley-small.jpg"/>
          <p:cNvPicPr>
            <a:picLocks noChangeAspect="1" noChangeArrowheads="1"/>
          </p:cNvPicPr>
          <p:nvPr/>
        </p:nvPicPr>
        <p:blipFill>
          <a:blip r:embed="rId3" cstate="print"/>
          <a:srcRect/>
          <a:stretch>
            <a:fillRect/>
          </a:stretch>
        </p:blipFill>
        <p:spPr bwMode="auto">
          <a:xfrm>
            <a:off x="4881652" y="1295400"/>
            <a:ext cx="3881348" cy="2590800"/>
          </a:xfrm>
          <a:prstGeom prst="rect">
            <a:avLst/>
          </a:prstGeom>
        </p:spPr>
        <p:style>
          <a:lnRef idx="0">
            <a:schemeClr val="dk1"/>
          </a:lnRef>
          <a:fillRef idx="3">
            <a:schemeClr val="dk1"/>
          </a:fillRef>
          <a:effectRef idx="3">
            <a:schemeClr val="dk1"/>
          </a:effectRef>
          <a:fontRef idx="minor">
            <a:schemeClr val="lt1"/>
          </a:fontRef>
        </p:style>
      </p:pic>
      <p:sp>
        <p:nvSpPr>
          <p:cNvPr id="10" name="TextBox 9"/>
          <p:cNvSpPr txBox="1"/>
          <p:nvPr/>
        </p:nvSpPr>
        <p:spPr>
          <a:xfrm>
            <a:off x="6223284" y="5986046"/>
            <a:ext cx="1244316" cy="338554"/>
          </a:xfrm>
          <a:prstGeom prst="rect">
            <a:avLst/>
          </a:prstGeom>
          <a:noFill/>
        </p:spPr>
        <p:txBody>
          <a:bodyPr wrap="none" rtlCol="0">
            <a:spAutoFit/>
          </a:bodyPr>
          <a:lstStyle/>
          <a:p>
            <a:pPr algn="ctr"/>
            <a:r>
              <a:rPr lang="en-US" sz="1600" dirty="0" smtClean="0">
                <a:latin typeface="+mn-lt"/>
              </a:rPr>
              <a:t>Wallops CDA</a:t>
            </a:r>
            <a:endParaRPr lang="en-US" sz="1600" dirty="0">
              <a:latin typeface="+mn-lt"/>
            </a:endParaRPr>
          </a:p>
        </p:txBody>
      </p:sp>
      <p:sp>
        <p:nvSpPr>
          <p:cNvPr id="11" name="TextBox 10"/>
          <p:cNvSpPr txBox="1"/>
          <p:nvPr/>
        </p:nvSpPr>
        <p:spPr>
          <a:xfrm>
            <a:off x="6172142" y="3886200"/>
            <a:ext cx="1371658" cy="338554"/>
          </a:xfrm>
          <a:prstGeom prst="rect">
            <a:avLst/>
          </a:prstGeom>
          <a:noFill/>
        </p:spPr>
        <p:txBody>
          <a:bodyPr wrap="none" rtlCol="0">
            <a:spAutoFit/>
          </a:bodyPr>
          <a:lstStyle/>
          <a:p>
            <a:pPr algn="ctr"/>
            <a:r>
              <a:rPr lang="en-US" sz="1600" dirty="0" smtClean="0">
                <a:latin typeface="+mn-lt"/>
              </a:rPr>
              <a:t>Fairbanks CDA</a:t>
            </a:r>
            <a:endParaRPr lang="en-US" sz="1600" dirty="0">
              <a:latin typeface="+mn-lt"/>
            </a:endParaRPr>
          </a:p>
        </p:txBody>
      </p:sp>
      <p:sp>
        <p:nvSpPr>
          <p:cNvPr id="2" name="Content Placeholder 1"/>
          <p:cNvSpPr>
            <a:spLocks noGrp="1"/>
          </p:cNvSpPr>
          <p:nvPr>
            <p:ph sz="half" idx="1"/>
          </p:nvPr>
        </p:nvSpPr>
        <p:spPr/>
        <p:txBody>
          <a:bodyPr>
            <a:normAutofit fontScale="85000" lnSpcReduction="10000"/>
          </a:bodyPr>
          <a:lstStyle/>
          <a:p>
            <a:r>
              <a:rPr lang="en-US" dirty="0"/>
              <a:t>Ground System Command &amp; Control, Ingest, Generation, and Distribution</a:t>
            </a:r>
          </a:p>
          <a:p>
            <a:r>
              <a:rPr lang="en-US" dirty="0"/>
              <a:t>Pre-Launch and Post-Launch Testing</a:t>
            </a:r>
          </a:p>
          <a:p>
            <a:r>
              <a:rPr lang="en-US" dirty="0"/>
              <a:t>Operational Testing, Validation, and Verification</a:t>
            </a:r>
          </a:p>
          <a:p>
            <a:r>
              <a:rPr lang="en-US" dirty="0"/>
              <a:t>User Readiness for Broadcast Services and Product Delivery</a:t>
            </a:r>
          </a:p>
          <a:p>
            <a:r>
              <a:rPr lang="en-US" dirty="0"/>
              <a:t>Long-Term Continuity of Products and </a:t>
            </a:r>
            <a:r>
              <a:rPr lang="en-US" dirty="0" smtClean="0"/>
              <a:t>Services</a:t>
            </a:r>
            <a:endParaRPr lang="en-US" dirty="0"/>
          </a:p>
        </p:txBody>
      </p:sp>
    </p:spTree>
    <p:extLst>
      <p:ext uri="{BB962C8B-B14F-4D97-AF65-F5344CB8AC3E}">
        <p14:creationId xmlns:p14="http://schemas.microsoft.com/office/powerpoint/2010/main" val="593130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575398" cy="1066800"/>
          </a:xfrm>
        </p:spPr>
        <p:txBody>
          <a:bodyPr>
            <a:normAutofit fontScale="90000"/>
          </a:bodyPr>
          <a:lstStyle/>
          <a:p>
            <a:r>
              <a:rPr lang="en-US" dirty="0" smtClean="0"/>
              <a:t>ADDE Server for Himawari-8?</a:t>
            </a:r>
            <a:endParaRPr lang="en-US" dirty="0"/>
          </a:p>
        </p:txBody>
      </p:sp>
      <p:sp>
        <p:nvSpPr>
          <p:cNvPr id="3" name="Content Placeholder 2"/>
          <p:cNvSpPr>
            <a:spLocks noGrp="1"/>
          </p:cNvSpPr>
          <p:nvPr>
            <p:ph idx="1"/>
          </p:nvPr>
        </p:nvSpPr>
        <p:spPr>
          <a:xfrm>
            <a:off x="457200" y="1338500"/>
            <a:ext cx="8229600" cy="5367100"/>
          </a:xfrm>
        </p:spPr>
        <p:txBody>
          <a:bodyPr>
            <a:normAutofit fontScale="92500" lnSpcReduction="20000"/>
          </a:bodyPr>
          <a:lstStyle/>
          <a:p>
            <a:r>
              <a:rPr lang="en-US" dirty="0" smtClean="0"/>
              <a:t>Launch in summer, 2014</a:t>
            </a:r>
          </a:p>
          <a:p>
            <a:r>
              <a:rPr lang="en-US" dirty="0" smtClean="0"/>
              <a:t>Late 2014 – test data available via FTP</a:t>
            </a:r>
          </a:p>
          <a:p>
            <a:r>
              <a:rPr lang="en-US" dirty="0" smtClean="0"/>
              <a:t>Operational in summer, 2015 replacing MTSAT-2</a:t>
            </a:r>
          </a:p>
          <a:p>
            <a:r>
              <a:rPr lang="en-US" dirty="0" smtClean="0"/>
              <a:t>Equivalent </a:t>
            </a:r>
            <a:r>
              <a:rPr lang="en-US" dirty="0"/>
              <a:t>spectral channels to GOES-R ABI (16 channels) and similar </a:t>
            </a:r>
            <a:r>
              <a:rPr lang="en-US" dirty="0" smtClean="0"/>
              <a:t>specifications</a:t>
            </a:r>
          </a:p>
          <a:p>
            <a:r>
              <a:rPr lang="en-US" dirty="0" smtClean="0"/>
              <a:t>No DRO transmissions, so either JMA will provide a commercial satellite relay or use NREN internet2</a:t>
            </a:r>
          </a:p>
          <a:p>
            <a:r>
              <a:rPr lang="en-US" dirty="0" smtClean="0"/>
              <a:t>NWS </a:t>
            </a:r>
            <a:r>
              <a:rPr lang="en-US" dirty="0" err="1" smtClean="0"/>
              <a:t>reqs</a:t>
            </a:r>
            <a:r>
              <a:rPr lang="en-US" dirty="0" smtClean="0"/>
              <a:t>:  Imagery, Radiances, </a:t>
            </a:r>
            <a:r>
              <a:rPr lang="en-US" dirty="0" smtClean="0"/>
              <a:t>AMVs (NetCDF4</a:t>
            </a:r>
            <a:r>
              <a:rPr lang="en-US" dirty="0" smtClean="0"/>
              <a:t>)</a:t>
            </a:r>
          </a:p>
          <a:p>
            <a:r>
              <a:rPr lang="en-US" dirty="0"/>
              <a:t>New SDI </a:t>
            </a:r>
            <a:r>
              <a:rPr lang="en-US" dirty="0" err="1"/>
              <a:t>ingestors</a:t>
            </a:r>
            <a:r>
              <a:rPr lang="en-US" dirty="0"/>
              <a:t> will be required to process H-8 data for </a:t>
            </a:r>
            <a:r>
              <a:rPr lang="en-US" dirty="0" err="1"/>
              <a:t>McIDAS</a:t>
            </a:r>
            <a:r>
              <a:rPr lang="en-US" dirty="0"/>
              <a:t> </a:t>
            </a:r>
            <a:r>
              <a:rPr lang="en-US" dirty="0" smtClean="0"/>
              <a:t>display</a:t>
            </a:r>
          </a:p>
          <a:p>
            <a:r>
              <a:rPr lang="en-US" dirty="0" smtClean="0"/>
              <a:t>Any plans for an ADDE server for Himawari-8?</a:t>
            </a:r>
            <a:endParaRPr lang="en-US" dirty="0"/>
          </a:p>
        </p:txBody>
      </p:sp>
      <p:grpSp>
        <p:nvGrpSpPr>
          <p:cNvPr id="4" name="グループ化 44"/>
          <p:cNvGrpSpPr>
            <a:grpSpLocks noChangeAspect="1"/>
          </p:cNvGrpSpPr>
          <p:nvPr/>
        </p:nvGrpSpPr>
        <p:grpSpPr>
          <a:xfrm>
            <a:off x="7032598" y="228600"/>
            <a:ext cx="1945980" cy="1910680"/>
            <a:chOff x="5184775" y="908720"/>
            <a:chExt cx="3275013" cy="3215605"/>
          </a:xfrm>
        </p:grpSpPr>
        <p:pic>
          <p:nvPicPr>
            <p:cNvPr id="5" name="Picture 4" descr="188734&amp;DIFF=0&amp;SET=SIMPLE&amp;FILENAME=HRIT_MTSAT1_20080511_0230_DK01VIS&amp;PROJ=DISK&amp;FORM=PNG&amp;STR=1&amp;ELV=2&amp;ERR=0"/>
            <p:cNvPicPr>
              <a:picLocks noChangeAspect="1" noChangeArrowheads="1"/>
            </p:cNvPicPr>
            <p:nvPr/>
          </p:nvPicPr>
          <p:blipFill>
            <a:blip r:embed="rId3" cstate="print"/>
            <a:srcRect/>
            <a:stretch>
              <a:fillRect/>
            </a:stretch>
          </p:blipFill>
          <p:spPr bwMode="auto">
            <a:xfrm>
              <a:off x="5184775" y="915988"/>
              <a:ext cx="3275013" cy="3208337"/>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7" name="正方形/長方形 43"/>
            <p:cNvSpPr/>
            <p:nvPr/>
          </p:nvSpPr>
          <p:spPr>
            <a:xfrm>
              <a:off x="5193784" y="908720"/>
              <a:ext cx="1728192" cy="144016"/>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392884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Summary of Questions</a:t>
            </a:r>
            <a:endParaRPr lang="en-US" dirty="0"/>
          </a:p>
        </p:txBody>
      </p:sp>
      <p:sp>
        <p:nvSpPr>
          <p:cNvPr id="3" name="Content Placeholder 2"/>
          <p:cNvSpPr>
            <a:spLocks noGrp="1"/>
          </p:cNvSpPr>
          <p:nvPr>
            <p:ph idx="1"/>
          </p:nvPr>
        </p:nvSpPr>
        <p:spPr>
          <a:xfrm>
            <a:off x="457200" y="914400"/>
            <a:ext cx="8229600" cy="5562600"/>
          </a:xfrm>
        </p:spPr>
        <p:txBody>
          <a:bodyPr>
            <a:normAutofit fontScale="62500" lnSpcReduction="20000"/>
          </a:bodyPr>
          <a:lstStyle/>
          <a:p>
            <a:r>
              <a:rPr lang="en-US" dirty="0"/>
              <a:t>What is SSEC's </a:t>
            </a:r>
            <a:r>
              <a:rPr lang="en-US" dirty="0" smtClean="0"/>
              <a:t>plan </a:t>
            </a:r>
            <a:r>
              <a:rPr lang="en-US" dirty="0"/>
              <a:t>for </a:t>
            </a:r>
            <a:r>
              <a:rPr lang="en-US" dirty="0" err="1"/>
              <a:t>McIDAS</a:t>
            </a:r>
            <a:r>
              <a:rPr lang="en-US" dirty="0"/>
              <a:t>-V to enhance performance for visualization</a:t>
            </a:r>
            <a:r>
              <a:rPr lang="en-US" dirty="0" smtClean="0"/>
              <a:t>?  Could ESPC’s needs eventually be met?  Is there an ideal solution?</a:t>
            </a:r>
            <a:endParaRPr lang="en-US" dirty="0"/>
          </a:p>
          <a:p>
            <a:r>
              <a:rPr lang="en-US" dirty="0"/>
              <a:t>Will </a:t>
            </a:r>
            <a:r>
              <a:rPr lang="en-US" dirty="0" err="1"/>
              <a:t>McIDAS</a:t>
            </a:r>
            <a:r>
              <a:rPr lang="en-US" dirty="0"/>
              <a:t>-X </a:t>
            </a:r>
            <a:r>
              <a:rPr lang="en-US" dirty="0" smtClean="0"/>
              <a:t>eventually have </a:t>
            </a:r>
            <a:r>
              <a:rPr lang="en-US" dirty="0"/>
              <a:t>a "module" to read NetCDF4 files?</a:t>
            </a:r>
          </a:p>
          <a:p>
            <a:r>
              <a:rPr lang="en-US" dirty="0"/>
              <a:t>Will SSEC develop </a:t>
            </a:r>
            <a:r>
              <a:rPr lang="en-US" dirty="0" smtClean="0"/>
              <a:t>an ADDE </a:t>
            </a:r>
            <a:r>
              <a:rPr lang="en-US" dirty="0"/>
              <a:t>(or </a:t>
            </a:r>
            <a:r>
              <a:rPr lang="en-US" dirty="0" smtClean="0"/>
              <a:t>ADDE-like</a:t>
            </a:r>
            <a:r>
              <a:rPr lang="en-US" dirty="0"/>
              <a:t>) data server for GOES-R?  </a:t>
            </a:r>
          </a:p>
          <a:p>
            <a:pPr lvl="1"/>
            <a:r>
              <a:rPr lang="en-US" dirty="0"/>
              <a:t>If so, what file format will these data be in? </a:t>
            </a:r>
            <a:r>
              <a:rPr lang="en-US" dirty="0" smtClean="0"/>
              <a:t> AREA</a:t>
            </a:r>
            <a:r>
              <a:rPr lang="en-US" dirty="0"/>
              <a:t>? </a:t>
            </a:r>
            <a:r>
              <a:rPr lang="en-US" dirty="0" smtClean="0"/>
              <a:t> NetCF4</a:t>
            </a:r>
            <a:r>
              <a:rPr lang="en-US" dirty="0"/>
              <a:t>? </a:t>
            </a:r>
            <a:r>
              <a:rPr lang="en-US" dirty="0" smtClean="0"/>
              <a:t> Other?</a:t>
            </a:r>
            <a:endParaRPr lang="en-US" dirty="0"/>
          </a:p>
          <a:p>
            <a:r>
              <a:rPr lang="en-US" dirty="0"/>
              <a:t>What is SSEC's plan to build an SDI to receive GRB data?</a:t>
            </a:r>
          </a:p>
          <a:p>
            <a:pPr lvl="1"/>
            <a:r>
              <a:rPr lang="en-US" dirty="0"/>
              <a:t>If there is a plan to receive the data via GRB, what format will the data be put in once received?</a:t>
            </a:r>
          </a:p>
          <a:p>
            <a:r>
              <a:rPr lang="en-US" dirty="0"/>
              <a:t>Are MUG funds "applied" to be used towards such step function transitions from one satellite generation to another, or is a "plus up" </a:t>
            </a:r>
            <a:r>
              <a:rPr lang="en-US" dirty="0" smtClean="0"/>
              <a:t>needed?</a:t>
            </a:r>
            <a:endParaRPr lang="en-US" dirty="0"/>
          </a:p>
          <a:p>
            <a:r>
              <a:rPr lang="en-US" dirty="0"/>
              <a:t>Outside </a:t>
            </a:r>
            <a:r>
              <a:rPr lang="en-US" dirty="0" smtClean="0"/>
              <a:t>of ESPC, </a:t>
            </a:r>
            <a:r>
              <a:rPr lang="en-US" dirty="0"/>
              <a:t>what is the SSEC / MUG </a:t>
            </a:r>
            <a:r>
              <a:rPr lang="en-US" dirty="0" smtClean="0"/>
              <a:t>plan </a:t>
            </a:r>
            <a:r>
              <a:rPr lang="en-US" dirty="0"/>
              <a:t>for "user transition" </a:t>
            </a:r>
            <a:r>
              <a:rPr lang="en-US" dirty="0" smtClean="0"/>
              <a:t>of </a:t>
            </a:r>
            <a:r>
              <a:rPr lang="en-US" dirty="0"/>
              <a:t>the other 40-50 MUG members for GOES-R data? </a:t>
            </a:r>
            <a:r>
              <a:rPr lang="en-US" dirty="0" smtClean="0"/>
              <a:t> (e.g. </a:t>
            </a:r>
            <a:r>
              <a:rPr lang="en-US" dirty="0"/>
              <a:t>AREA file format, ADDE, </a:t>
            </a:r>
            <a:r>
              <a:rPr lang="en-US" dirty="0" err="1"/>
              <a:t>McIDAS</a:t>
            </a:r>
            <a:r>
              <a:rPr lang="en-US" dirty="0"/>
              <a:t>-X </a:t>
            </a:r>
            <a:r>
              <a:rPr lang="en-US" dirty="0" err="1"/>
              <a:t>vs</a:t>
            </a:r>
            <a:r>
              <a:rPr lang="en-US" dirty="0"/>
              <a:t> </a:t>
            </a:r>
            <a:r>
              <a:rPr lang="en-US" dirty="0" smtClean="0"/>
              <a:t>V)</a:t>
            </a:r>
            <a:endParaRPr lang="en-US" dirty="0"/>
          </a:p>
          <a:p>
            <a:r>
              <a:rPr lang="en-US" dirty="0"/>
              <a:t>Basically, the bottom line question for SSEC/MUG - what are you plans for GOES-R?  From an ingest of GRB, all the way to a distribution perspective</a:t>
            </a:r>
            <a:r>
              <a:rPr lang="en-US" dirty="0" smtClean="0"/>
              <a:t>.  </a:t>
            </a:r>
          </a:p>
          <a:p>
            <a:pPr lvl="1"/>
            <a:r>
              <a:rPr lang="en-US" dirty="0" smtClean="0"/>
              <a:t>GRB Industry Day is October 25, 2013 in Silver Spring, MD        </a:t>
            </a:r>
            <a:r>
              <a:rPr lang="en-US" dirty="0" err="1" smtClean="0"/>
              <a:t>FedBizOps</a:t>
            </a:r>
            <a:r>
              <a:rPr lang="en-US" dirty="0" smtClean="0"/>
              <a:t>: </a:t>
            </a:r>
            <a:r>
              <a:rPr lang="en-US" dirty="0">
                <a:hlinkClick r:id="rId2"/>
              </a:rPr>
              <a:t>https://www.fbo.gov/index?s=opportunity&amp;mode=form&amp;id=bd2a1dcc059a14c83a692b946342b25d&amp;tab=core&amp;_cview=0</a:t>
            </a:r>
            <a:endParaRPr lang="en-US" dirty="0"/>
          </a:p>
        </p:txBody>
      </p:sp>
    </p:spTree>
    <p:extLst>
      <p:ext uri="{BB962C8B-B14F-4D97-AF65-F5344CB8AC3E}">
        <p14:creationId xmlns:p14="http://schemas.microsoft.com/office/powerpoint/2010/main" val="16798557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Thank You!</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55882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idx="4294967295"/>
          </p:nvPr>
        </p:nvSpPr>
        <p:spPr>
          <a:xfrm>
            <a:off x="457200" y="152400"/>
            <a:ext cx="8229600" cy="792162"/>
          </a:xfrm>
        </p:spPr>
        <p:txBody>
          <a:bodyPr/>
          <a:lstStyle/>
          <a:p>
            <a:pPr eaLnBrk="1" hangingPunct="1"/>
            <a:r>
              <a:rPr lang="en-US" dirty="0" smtClean="0"/>
              <a:t>Products (Derived &amp; Interpretive)</a:t>
            </a:r>
          </a:p>
        </p:txBody>
      </p:sp>
      <p:sp>
        <p:nvSpPr>
          <p:cNvPr id="27652" name="Rectangle 3"/>
          <p:cNvSpPr>
            <a:spLocks/>
          </p:cNvSpPr>
          <p:nvPr/>
        </p:nvSpPr>
        <p:spPr bwMode="auto">
          <a:xfrm>
            <a:off x="304800" y="1219200"/>
            <a:ext cx="5181600" cy="4876800"/>
          </a:xfrm>
          <a:prstGeom prst="rect">
            <a:avLst/>
          </a:prstGeom>
          <a:noFill/>
          <a:ln w="9525">
            <a:noFill/>
            <a:miter lim="800000"/>
            <a:headEnd/>
            <a:tailEnd/>
          </a:ln>
        </p:spPr>
        <p:txBody>
          <a:bodyPr/>
          <a:lstStyle/>
          <a:p>
            <a:pPr marL="174625" indent="-174625">
              <a:spcBef>
                <a:spcPts val="400"/>
              </a:spcBef>
            </a:pPr>
            <a:r>
              <a:rPr lang="en-US" sz="2000" dirty="0" smtClean="0"/>
              <a:t>Atmospheric Chemistry</a:t>
            </a:r>
          </a:p>
          <a:p>
            <a:pPr marL="174625" indent="-174625">
              <a:spcBef>
                <a:spcPts val="400"/>
              </a:spcBef>
            </a:pPr>
            <a:r>
              <a:rPr lang="en-US" sz="2000" dirty="0" smtClean="0"/>
              <a:t>Atmospheric Temperature </a:t>
            </a:r>
          </a:p>
          <a:p>
            <a:pPr marL="174625" indent="-174625">
              <a:spcBef>
                <a:spcPts val="400"/>
              </a:spcBef>
            </a:pPr>
            <a:r>
              <a:rPr lang="en-US" sz="2000" dirty="0" smtClean="0"/>
              <a:t>Fire and Smoke</a:t>
            </a:r>
          </a:p>
          <a:p>
            <a:pPr marL="174625" indent="-174625">
              <a:spcBef>
                <a:spcPts val="400"/>
              </a:spcBef>
            </a:pPr>
            <a:r>
              <a:rPr lang="en-US" sz="2000" dirty="0" smtClean="0"/>
              <a:t>Hurricane Intensity and Position </a:t>
            </a:r>
          </a:p>
          <a:p>
            <a:pPr marL="174625" indent="-174625">
              <a:spcBef>
                <a:spcPts val="400"/>
              </a:spcBef>
            </a:pPr>
            <a:r>
              <a:rPr lang="en-US" sz="2000" dirty="0" smtClean="0"/>
              <a:t>Imagery (e.g. Visible, IR, WV)</a:t>
            </a:r>
          </a:p>
          <a:p>
            <a:pPr marL="174625" indent="-174625">
              <a:spcBef>
                <a:spcPts val="400"/>
              </a:spcBef>
            </a:pPr>
            <a:r>
              <a:rPr lang="en-US" sz="2000" dirty="0" smtClean="0"/>
              <a:t>Land Cover – Ice, Snow, Vegetation</a:t>
            </a:r>
          </a:p>
          <a:p>
            <a:pPr marL="174625" indent="-174625">
              <a:spcBef>
                <a:spcPts val="400"/>
              </a:spcBef>
            </a:pPr>
            <a:r>
              <a:rPr lang="en-US" sz="2000" dirty="0" smtClean="0"/>
              <a:t>Ocean Color</a:t>
            </a:r>
          </a:p>
          <a:p>
            <a:pPr marL="174625" indent="-174625">
              <a:spcBef>
                <a:spcPts val="400"/>
              </a:spcBef>
            </a:pPr>
            <a:r>
              <a:rPr lang="en-US" sz="2000" dirty="0" smtClean="0"/>
              <a:t>Satellite Derived Winds (WS,WD,H)</a:t>
            </a:r>
          </a:p>
          <a:p>
            <a:pPr marL="174625" indent="-174625">
              <a:spcBef>
                <a:spcPts val="400"/>
              </a:spcBef>
            </a:pPr>
            <a:r>
              <a:rPr lang="en-US" sz="2000" dirty="0" smtClean="0"/>
              <a:t>Sea Surface Height &amp; Temperature</a:t>
            </a:r>
          </a:p>
          <a:p>
            <a:pPr marL="174625" indent="-174625">
              <a:spcBef>
                <a:spcPts val="400"/>
              </a:spcBef>
            </a:pPr>
            <a:r>
              <a:rPr lang="en-US" sz="2000" dirty="0" smtClean="0"/>
              <a:t>Sounder Profiles and Imagery</a:t>
            </a:r>
          </a:p>
          <a:p>
            <a:pPr marL="174625" indent="-174625">
              <a:spcBef>
                <a:spcPts val="400"/>
              </a:spcBef>
            </a:pPr>
            <a:r>
              <a:rPr lang="en-US" sz="2000" dirty="0" smtClean="0"/>
              <a:t>Space Weather</a:t>
            </a:r>
          </a:p>
          <a:p>
            <a:pPr marL="174625" indent="-174625">
              <a:spcBef>
                <a:spcPts val="400"/>
              </a:spcBef>
            </a:pPr>
            <a:r>
              <a:rPr lang="en-US" sz="2000" dirty="0" smtClean="0"/>
              <a:t>Volcanic Ash and many more…</a:t>
            </a:r>
          </a:p>
        </p:txBody>
      </p:sp>
      <p:pic>
        <p:nvPicPr>
          <p:cNvPr id="27653" name="Picture 9" descr="Cover Art"/>
          <p:cNvPicPr>
            <a:picLocks noChangeAspect="1" noChangeArrowheads="1"/>
          </p:cNvPicPr>
          <p:nvPr/>
        </p:nvPicPr>
        <p:blipFill>
          <a:blip r:embed="rId3" cstate="print"/>
          <a:srcRect/>
          <a:stretch>
            <a:fillRect/>
          </a:stretch>
        </p:blipFill>
        <p:spPr bwMode="auto">
          <a:xfrm>
            <a:off x="4267200" y="1219200"/>
            <a:ext cx="4610100" cy="4368800"/>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1352038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3" cstate="print"/>
          <a:srcRect/>
          <a:stretch>
            <a:fillRect/>
          </a:stretch>
        </p:blipFill>
        <p:spPr bwMode="auto">
          <a:xfrm>
            <a:off x="7162800" y="4038600"/>
            <a:ext cx="1225550" cy="1481137"/>
          </a:xfrm>
          <a:prstGeom prst="rect">
            <a:avLst/>
          </a:prstGeom>
          <a:noFill/>
          <a:ln w="9525">
            <a:noFill/>
            <a:miter lim="800000"/>
            <a:headEnd/>
            <a:tailEnd/>
          </a:ln>
          <a:effectLst/>
        </p:spPr>
      </p:pic>
      <p:sp>
        <p:nvSpPr>
          <p:cNvPr id="229378" name="Rectangle 4"/>
          <p:cNvSpPr>
            <a:spLocks noGrp="1" noChangeArrowheads="1"/>
          </p:cNvSpPr>
          <p:nvPr>
            <p:ph type="title" idx="4294967295"/>
          </p:nvPr>
        </p:nvSpPr>
        <p:spPr>
          <a:xfrm>
            <a:off x="457200" y="76200"/>
            <a:ext cx="8229600" cy="792162"/>
          </a:xfrm>
        </p:spPr>
        <p:txBody>
          <a:bodyPr lIns="92075" tIns="46038" rIns="92075" bIns="46038"/>
          <a:lstStyle/>
          <a:p>
            <a:pPr algn="ctr"/>
            <a:r>
              <a:rPr lang="en-US" sz="4000" dirty="0" smtClean="0"/>
              <a:t>Direct Service Operations</a:t>
            </a:r>
          </a:p>
        </p:txBody>
      </p:sp>
      <p:sp>
        <p:nvSpPr>
          <p:cNvPr id="229380" name="Text Box 6"/>
          <p:cNvSpPr txBox="1">
            <a:spLocks noChangeArrowheads="1"/>
          </p:cNvSpPr>
          <p:nvPr/>
        </p:nvSpPr>
        <p:spPr bwMode="auto">
          <a:xfrm>
            <a:off x="533400" y="838200"/>
            <a:ext cx="8153400" cy="6327886"/>
          </a:xfrm>
          <a:prstGeom prst="rect">
            <a:avLst/>
          </a:prstGeom>
          <a:noFill/>
          <a:ln w="9525">
            <a:noFill/>
            <a:miter lim="800000"/>
            <a:headEnd/>
            <a:tailEnd/>
          </a:ln>
        </p:spPr>
        <p:txBody>
          <a:bodyPr wrap="square">
            <a:spAutoFit/>
          </a:bodyPr>
          <a:lstStyle/>
          <a:p>
            <a:pPr marL="228600" indent="-228600">
              <a:lnSpc>
                <a:spcPct val="90000"/>
              </a:lnSpc>
              <a:spcBef>
                <a:spcPct val="50000"/>
              </a:spcBef>
            </a:pPr>
            <a:r>
              <a:rPr lang="en-US" sz="2000" b="1" dirty="0"/>
              <a:t>Emergency Managers Weather Information Network (EMWIN):</a:t>
            </a:r>
            <a:r>
              <a:rPr lang="en-US" sz="2000" dirty="0"/>
              <a:t> </a:t>
            </a:r>
          </a:p>
          <a:p>
            <a:pPr marL="228600" indent="-228600">
              <a:lnSpc>
                <a:spcPct val="90000"/>
              </a:lnSpc>
              <a:spcBef>
                <a:spcPct val="20000"/>
              </a:spcBef>
              <a:buClr>
                <a:srgbClr val="333399"/>
              </a:buClr>
              <a:buFont typeface="Arial" pitchFamily="34" charset="0"/>
              <a:buChar char="•"/>
            </a:pPr>
            <a:r>
              <a:rPr lang="en-US" sz="1600" dirty="0"/>
              <a:t>NOAA satellites relay critical information to users across the country.</a:t>
            </a:r>
            <a:r>
              <a:rPr lang="en-US" sz="1400" dirty="0"/>
              <a:t> </a:t>
            </a:r>
          </a:p>
          <a:p>
            <a:pPr marL="514350" lvl="1">
              <a:lnSpc>
                <a:spcPct val="90000"/>
              </a:lnSpc>
              <a:spcBef>
                <a:spcPct val="20000"/>
              </a:spcBef>
              <a:buClr>
                <a:srgbClr val="333399"/>
              </a:buClr>
            </a:pPr>
            <a:r>
              <a:rPr lang="en-US" sz="1600" dirty="0" smtClean="0">
                <a:hlinkClick r:id="rId4"/>
              </a:rPr>
              <a:t>http</a:t>
            </a:r>
            <a:r>
              <a:rPr lang="en-US" sz="1600" dirty="0">
                <a:hlinkClick r:id="rId4"/>
              </a:rPr>
              <a:t>://www.weather.gov/emwin/index.htm</a:t>
            </a:r>
            <a:r>
              <a:rPr lang="en-US" sz="1600" dirty="0"/>
              <a:t> </a:t>
            </a:r>
          </a:p>
          <a:p>
            <a:pPr marL="971550" lvl="2">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a:t>Low Resolution Image Transmission (LRIT):</a:t>
            </a:r>
          </a:p>
          <a:p>
            <a:pPr marL="228600" indent="-228600">
              <a:lnSpc>
                <a:spcPct val="90000"/>
              </a:lnSpc>
              <a:spcBef>
                <a:spcPct val="20000"/>
              </a:spcBef>
              <a:buClr>
                <a:srgbClr val="333399"/>
              </a:buClr>
              <a:buFont typeface="Arial" pitchFamily="34" charset="0"/>
              <a:buChar char="•"/>
            </a:pPr>
            <a:r>
              <a:rPr lang="en-US" sz="1600" dirty="0"/>
              <a:t>NOAA satellites are used to relay satellite and weather products to users in remote </a:t>
            </a:r>
            <a:endParaRPr lang="en-US" sz="1600" dirty="0" smtClean="0"/>
          </a:p>
          <a:p>
            <a:pPr marL="228600" indent="-228600">
              <a:lnSpc>
                <a:spcPct val="90000"/>
              </a:lnSpc>
              <a:spcBef>
                <a:spcPct val="20000"/>
              </a:spcBef>
              <a:buClr>
                <a:srgbClr val="333399"/>
              </a:buClr>
            </a:pPr>
            <a:r>
              <a:rPr lang="en-US" sz="1600" dirty="0" smtClean="0"/>
              <a:t>	locations</a:t>
            </a:r>
            <a:r>
              <a:rPr lang="en-US" sz="1600" dirty="0"/>
              <a:t>, that do not have</a:t>
            </a:r>
            <a:r>
              <a:rPr lang="en-US" sz="1600" b="1" dirty="0">
                <a:solidFill>
                  <a:schemeClr val="bg1"/>
                </a:solidFill>
              </a:rPr>
              <a:t> </a:t>
            </a:r>
            <a:r>
              <a:rPr lang="en-US" sz="1600" dirty="0"/>
              <a:t>landlines or internet connections</a:t>
            </a:r>
            <a:r>
              <a:rPr lang="en-US" sz="1400" dirty="0"/>
              <a:t>.</a:t>
            </a:r>
          </a:p>
          <a:p>
            <a:pPr marL="514350" lvl="1">
              <a:lnSpc>
                <a:spcPct val="90000"/>
              </a:lnSpc>
              <a:spcBef>
                <a:spcPct val="20000"/>
              </a:spcBef>
              <a:buClr>
                <a:srgbClr val="333399"/>
              </a:buClr>
            </a:pPr>
            <a:r>
              <a:rPr lang="en-US" sz="1600" dirty="0">
                <a:hlinkClick r:id="rId5"/>
              </a:rPr>
              <a:t>http://www.noaasis.noaa.gov/LRIT/</a:t>
            </a:r>
            <a:r>
              <a:rPr lang="en-US" sz="1600" b="1" dirty="0"/>
              <a:t> </a:t>
            </a:r>
          </a:p>
          <a:p>
            <a:pPr marL="514350" lvl="1">
              <a:lnSpc>
                <a:spcPct val="90000"/>
              </a:lnSpc>
              <a:spcBef>
                <a:spcPct val="20000"/>
              </a:spcBef>
              <a:buClr>
                <a:srgbClr val="333399"/>
              </a:buClr>
            </a:pPr>
            <a:endParaRPr lang="en-US" sz="800" b="1" dirty="0"/>
          </a:p>
          <a:p>
            <a:pPr marL="228600" indent="-228600">
              <a:lnSpc>
                <a:spcPct val="90000"/>
              </a:lnSpc>
              <a:spcBef>
                <a:spcPct val="20000"/>
              </a:spcBef>
              <a:buClr>
                <a:srgbClr val="333399"/>
              </a:buClr>
            </a:pPr>
            <a:r>
              <a:rPr lang="en-US" sz="2000" b="1" dirty="0" smtClean="0"/>
              <a:t>Data </a:t>
            </a:r>
            <a:r>
              <a:rPr lang="en-US" sz="2000" b="1" dirty="0"/>
              <a:t>Collection:</a:t>
            </a:r>
          </a:p>
          <a:p>
            <a:pPr marL="228600" indent="-228600">
              <a:lnSpc>
                <a:spcPct val="90000"/>
              </a:lnSpc>
              <a:spcBef>
                <a:spcPct val="20000"/>
              </a:spcBef>
              <a:buClr>
                <a:srgbClr val="333399"/>
              </a:buClr>
              <a:buFont typeface="Arial" pitchFamily="34" charset="0"/>
              <a:buChar char="•"/>
            </a:pPr>
            <a:r>
              <a:rPr lang="en-US" sz="1600" dirty="0"/>
              <a:t>NOAA satellites are used to collect and relay scientific data from around the globe.</a:t>
            </a:r>
          </a:p>
          <a:p>
            <a:pPr marL="514350" lvl="1">
              <a:lnSpc>
                <a:spcPct val="90000"/>
              </a:lnSpc>
              <a:spcBef>
                <a:spcPct val="20000"/>
              </a:spcBef>
              <a:buClr>
                <a:srgbClr val="333399"/>
              </a:buClr>
            </a:pPr>
            <a:r>
              <a:rPr lang="en-US" sz="1600" dirty="0">
                <a:hlinkClick r:id="rId6"/>
              </a:rPr>
              <a:t>http://www.noaasis.noaa.gov/DCS/</a:t>
            </a:r>
            <a:r>
              <a:rPr lang="en-US" sz="1600" dirty="0"/>
              <a:t>      </a:t>
            </a:r>
            <a:r>
              <a:rPr lang="en-US" sz="1600" dirty="0">
                <a:hlinkClick r:id="rId7"/>
              </a:rPr>
              <a:t>http://www.noaasis.noaa.gov/ARGOS/</a:t>
            </a:r>
            <a:r>
              <a:rPr lang="en-US" sz="1600" dirty="0"/>
              <a:t> </a:t>
            </a:r>
            <a:r>
              <a:rPr lang="en-US" sz="1400" dirty="0"/>
              <a:t> </a:t>
            </a:r>
          </a:p>
          <a:p>
            <a:pPr marL="514350" lvl="1">
              <a:lnSpc>
                <a:spcPct val="90000"/>
              </a:lnSpc>
              <a:spcBef>
                <a:spcPct val="20000"/>
              </a:spcBef>
              <a:buClr>
                <a:srgbClr val="333399"/>
              </a:buClr>
              <a:buFont typeface="Arial" pitchFamily="34" charset="0"/>
              <a:buChar char="•"/>
            </a:pPr>
            <a:endParaRPr lang="en-US" sz="800" dirty="0" smtClean="0"/>
          </a:p>
          <a:p>
            <a:pPr marL="228600" indent="-228600">
              <a:lnSpc>
                <a:spcPct val="90000"/>
              </a:lnSpc>
              <a:spcBef>
                <a:spcPct val="20000"/>
              </a:spcBef>
              <a:buClr>
                <a:srgbClr val="333399"/>
              </a:buClr>
            </a:pPr>
            <a:r>
              <a:rPr lang="en-US" sz="2000" b="1" dirty="0" smtClean="0"/>
              <a:t>Search </a:t>
            </a:r>
            <a:r>
              <a:rPr lang="en-US" sz="2000" b="1" dirty="0"/>
              <a:t>and Rescue</a:t>
            </a:r>
            <a:r>
              <a:rPr lang="en-US" sz="2000" b="1" dirty="0" smtClean="0"/>
              <a:t>:</a:t>
            </a:r>
            <a:endParaRPr lang="en-US" sz="2000" b="1" dirty="0"/>
          </a:p>
          <a:p>
            <a:pPr marL="228600" indent="-228600">
              <a:lnSpc>
                <a:spcPct val="90000"/>
              </a:lnSpc>
              <a:spcBef>
                <a:spcPct val="20000"/>
              </a:spcBef>
              <a:buClr>
                <a:srgbClr val="333399"/>
              </a:buClr>
              <a:buFont typeface="Arial" pitchFamily="34" charset="0"/>
              <a:buChar char="•"/>
            </a:pPr>
            <a:r>
              <a:rPr lang="en-US" sz="1600" dirty="0"/>
              <a:t>NOAA satellites are used to relay distress alerts from aviators, </a:t>
            </a:r>
            <a:r>
              <a:rPr lang="en-US" sz="1600" dirty="0" smtClean="0"/>
              <a:t>mariners and </a:t>
            </a:r>
          </a:p>
          <a:p>
            <a:pPr marL="228600" indent="-228600">
              <a:lnSpc>
                <a:spcPct val="90000"/>
              </a:lnSpc>
              <a:spcBef>
                <a:spcPct val="20000"/>
              </a:spcBef>
              <a:buClr>
                <a:srgbClr val="333399"/>
              </a:buClr>
            </a:pPr>
            <a:r>
              <a:rPr lang="en-US" sz="1600" dirty="0" smtClean="0"/>
              <a:t>	land-based users</a:t>
            </a:r>
            <a:endParaRPr lang="en-US" sz="1400" dirty="0" smtClean="0"/>
          </a:p>
          <a:p>
            <a:pPr marL="514350" lvl="1">
              <a:lnSpc>
                <a:spcPct val="90000"/>
              </a:lnSpc>
              <a:spcBef>
                <a:spcPct val="20000"/>
              </a:spcBef>
              <a:buClr>
                <a:srgbClr val="333399"/>
              </a:buClr>
            </a:pPr>
            <a:r>
              <a:rPr lang="en-US" sz="1600" dirty="0" smtClean="0">
                <a:hlinkClick r:id="rId5"/>
              </a:rPr>
              <a:t>h</a:t>
            </a:r>
            <a:r>
              <a:rPr lang="en-US" sz="1600" dirty="0" smtClean="0">
                <a:hlinkClick r:id="rId8"/>
              </a:rPr>
              <a:t>ttp</a:t>
            </a:r>
            <a:r>
              <a:rPr lang="en-US" sz="1600" dirty="0">
                <a:hlinkClick r:id="rId8"/>
              </a:rPr>
              <a:t>://</a:t>
            </a:r>
            <a:r>
              <a:rPr lang="en-US" sz="1600" dirty="0" smtClean="0">
                <a:hlinkClick r:id="rId8"/>
              </a:rPr>
              <a:t>www.sarsat.noaa.gov/</a:t>
            </a:r>
            <a:endParaRPr lang="en-US" sz="1600" dirty="0" smtClean="0"/>
          </a:p>
          <a:p>
            <a:pPr marL="228600" lvl="1" indent="-228600">
              <a:lnSpc>
                <a:spcPct val="90000"/>
              </a:lnSpc>
              <a:spcBef>
                <a:spcPct val="20000"/>
              </a:spcBef>
              <a:buClr>
                <a:srgbClr val="333399"/>
              </a:buClr>
            </a:pPr>
            <a:endParaRPr lang="en-US" sz="800" dirty="0" smtClean="0"/>
          </a:p>
          <a:p>
            <a:pPr marL="228600" indent="-228600">
              <a:lnSpc>
                <a:spcPct val="90000"/>
              </a:lnSpc>
              <a:spcBef>
                <a:spcPct val="20000"/>
              </a:spcBef>
              <a:buClr>
                <a:srgbClr val="333399"/>
              </a:buClr>
            </a:pPr>
            <a:r>
              <a:rPr lang="en-US" sz="2000" b="1" dirty="0" err="1" smtClean="0"/>
              <a:t>Geonetcast</a:t>
            </a:r>
            <a:r>
              <a:rPr lang="en-US" sz="2000" b="1" dirty="0" smtClean="0"/>
              <a:t> Americas:</a:t>
            </a:r>
          </a:p>
          <a:p>
            <a:pPr marL="228600" indent="-228600">
              <a:lnSpc>
                <a:spcPct val="90000"/>
              </a:lnSpc>
              <a:spcBef>
                <a:spcPct val="20000"/>
              </a:spcBef>
              <a:buClr>
                <a:srgbClr val="333399"/>
              </a:buClr>
              <a:buFont typeface="Arial" pitchFamily="34" charset="0"/>
              <a:buChar char="•"/>
            </a:pPr>
            <a:r>
              <a:rPr lang="en-US" sz="1600" dirty="0" smtClean="0"/>
              <a:t>Data from NOAA for diverse societal benefits - agriculture, energy, health, climate, </a:t>
            </a:r>
          </a:p>
          <a:p>
            <a:pPr marL="228600" indent="-228600">
              <a:lnSpc>
                <a:spcPct val="90000"/>
              </a:lnSpc>
              <a:spcBef>
                <a:spcPct val="20000"/>
              </a:spcBef>
              <a:buClr>
                <a:srgbClr val="333399"/>
              </a:buClr>
            </a:pPr>
            <a:r>
              <a:rPr lang="en-US" sz="1600" dirty="0" smtClean="0"/>
              <a:t>	weather, disaster mitigation, biodiversity, water resources, and ecosystems.</a:t>
            </a:r>
            <a:r>
              <a:rPr lang="en-US" dirty="0" smtClean="0"/>
              <a:t> </a:t>
            </a:r>
            <a:endParaRPr lang="en-US" sz="1400" dirty="0" smtClean="0"/>
          </a:p>
          <a:p>
            <a:pPr marL="514350" lvl="1">
              <a:lnSpc>
                <a:spcPct val="90000"/>
              </a:lnSpc>
              <a:spcBef>
                <a:spcPct val="20000"/>
              </a:spcBef>
              <a:buClr>
                <a:srgbClr val="333399"/>
              </a:buClr>
            </a:pPr>
            <a:r>
              <a:rPr lang="en-US" sz="1600" dirty="0" smtClean="0">
                <a:hlinkClick r:id="rId9"/>
              </a:rPr>
              <a:t>http://www.geonetcastamericas.noaa.gov/index.html</a:t>
            </a:r>
            <a:r>
              <a:rPr lang="en-US" sz="1600" dirty="0" smtClean="0"/>
              <a:t> </a:t>
            </a:r>
          </a:p>
          <a:p>
            <a:pPr marL="514350" lvl="1">
              <a:lnSpc>
                <a:spcPct val="90000"/>
              </a:lnSpc>
              <a:spcBef>
                <a:spcPct val="20000"/>
              </a:spcBef>
              <a:buClr>
                <a:srgbClr val="333399"/>
              </a:buClr>
            </a:pPr>
            <a:endParaRPr lang="en-US" sz="1600" dirty="0"/>
          </a:p>
        </p:txBody>
      </p:sp>
      <p:pic>
        <p:nvPicPr>
          <p:cNvPr id="229382" name="Picture 8" descr="buoy1"/>
          <p:cNvPicPr>
            <a:picLocks noChangeAspect="1" noChangeArrowheads="1"/>
          </p:cNvPicPr>
          <p:nvPr/>
        </p:nvPicPr>
        <p:blipFill>
          <a:blip r:embed="rId10" cstate="email"/>
          <a:srcRect/>
          <a:stretch>
            <a:fillRect/>
          </a:stretch>
        </p:blipFill>
        <p:spPr bwMode="auto">
          <a:xfrm>
            <a:off x="7848600" y="2971800"/>
            <a:ext cx="1063625" cy="119221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3" name="Picture 9" descr="lrit"/>
          <p:cNvPicPr>
            <a:picLocks noChangeAspect="1" noChangeArrowheads="1"/>
          </p:cNvPicPr>
          <p:nvPr/>
        </p:nvPicPr>
        <p:blipFill>
          <a:blip r:embed="rId11" cstate="email"/>
          <a:srcRect/>
          <a:stretch>
            <a:fillRect/>
          </a:stretch>
        </p:blipFill>
        <p:spPr bwMode="auto">
          <a:xfrm>
            <a:off x="7772400" y="1981200"/>
            <a:ext cx="1295400" cy="11430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4" name="Picture 10" descr="uscwa"/>
          <p:cNvPicPr>
            <a:picLocks noChangeAspect="1" noChangeArrowheads="1"/>
          </p:cNvPicPr>
          <p:nvPr/>
        </p:nvPicPr>
        <p:blipFill>
          <a:blip r:embed="rId12" cstate="email"/>
          <a:srcRect/>
          <a:stretch>
            <a:fillRect/>
          </a:stretch>
        </p:blipFill>
        <p:spPr bwMode="auto">
          <a:xfrm>
            <a:off x="7315200" y="884237"/>
            <a:ext cx="1497012" cy="102076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11" descr="Map of world showing coverage of all GEONETCast contributors"/>
          <p:cNvPicPr>
            <a:picLocks noChangeAspect="1" noChangeArrowheads="1"/>
          </p:cNvPicPr>
          <p:nvPr/>
        </p:nvPicPr>
        <p:blipFill>
          <a:blip r:embed="rId13" cstate="email"/>
          <a:srcRect/>
          <a:stretch>
            <a:fillRect/>
          </a:stretch>
        </p:blipFill>
        <p:spPr bwMode="auto">
          <a:xfrm>
            <a:off x="7696200" y="5532438"/>
            <a:ext cx="1295400" cy="868362"/>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536894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5"/>
          <p:cNvSpPr>
            <a:spLocks noGrp="1"/>
          </p:cNvSpPr>
          <p:nvPr>
            <p:ph type="title"/>
          </p:nvPr>
        </p:nvSpPr>
        <p:spPr>
          <a:xfrm>
            <a:off x="685800" y="76200"/>
            <a:ext cx="7696200" cy="914400"/>
          </a:xfrm>
        </p:spPr>
        <p:txBody>
          <a:bodyPr anchor="t">
            <a:noAutofit/>
          </a:bodyPr>
          <a:lstStyle/>
          <a:p>
            <a:pPr algn="ctr"/>
            <a:r>
              <a:rPr lang="en-US" dirty="0" smtClean="0"/>
              <a:t>GOES Status (August 30, 2013)</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600" dirty="0" smtClean="0"/>
              <a:t>http://www.oso.noaa.gov/goesstatus</a:t>
            </a:r>
            <a:endParaRPr lang="en-US" sz="1600" dirty="0"/>
          </a:p>
        </p:txBody>
      </p:sp>
      <p:graphicFrame>
        <p:nvGraphicFramePr>
          <p:cNvPr id="1700186" name="Group 346"/>
          <p:cNvGraphicFramePr>
            <a:graphicFrameLocks noGrp="1"/>
          </p:cNvGraphicFramePr>
          <p:nvPr/>
        </p:nvGraphicFramePr>
        <p:xfrm>
          <a:off x="841375" y="812799"/>
          <a:ext cx="6092825" cy="5263233"/>
        </p:xfrm>
        <a:graphic>
          <a:graphicData uri="http://schemas.openxmlformats.org/drawingml/2006/table">
            <a:tbl>
              <a:tblPr>
                <a:effectLst>
                  <a:outerShdw sx="1000" sy="1000" algn="ctr" rotWithShape="0">
                    <a:schemeClr val="bg1"/>
                  </a:outerShdw>
                </a:effectLst>
              </a:tblPr>
              <a:tblGrid>
                <a:gridCol w="2349500"/>
                <a:gridCol w="1265238"/>
                <a:gridCol w="1238250"/>
                <a:gridCol w="1239837"/>
              </a:tblGrid>
              <a:tr h="9326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Payload Instrument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GOES-15</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(West)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Mar 10</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Dec 11</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GOES-14</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(Standby)</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Jun 09</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GOES-13</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(East)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May 06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Imager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Sounder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Energetic Particle Sensor (EPS)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Magnetometers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42576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High Energy Proton and Alpha Detector (HEPAD)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X-Ray Sensor (XRS)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Solar X-Ray Imager (SXI)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8432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Spacecraft Subsystems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Attitude and Orbit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Inclination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Propulsion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Mechanisms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Electrical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Communications Payloads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r>
            </a:tbl>
          </a:graphicData>
        </a:graphic>
      </p:graphicFrame>
      <p:sp>
        <p:nvSpPr>
          <p:cNvPr id="12" name="Text Box 335"/>
          <p:cNvSpPr txBox="1">
            <a:spLocks noChangeArrowheads="1"/>
          </p:cNvSpPr>
          <p:nvPr/>
        </p:nvSpPr>
        <p:spPr bwMode="auto">
          <a:xfrm>
            <a:off x="7467600" y="1610686"/>
            <a:ext cx="1053737" cy="4250017"/>
          </a:xfrm>
          <a:prstGeom prst="rect">
            <a:avLst/>
          </a:prstGeom>
          <a:noFill/>
          <a:ln w="12700" algn="ctr">
            <a:noFill/>
            <a:miter lim="800000"/>
            <a:headEnd/>
            <a:tailEnd/>
          </a:ln>
          <a:effectLst/>
        </p:spPr>
        <p:txBody>
          <a:bodyPr wrap="square" lIns="86493" tIns="43247" rIns="86493" bIns="43247">
            <a:spAutoFit/>
          </a:bodyPr>
          <a:lstStyle/>
          <a:p>
            <a:pPr algn="ctr">
              <a:spcBef>
                <a:spcPct val="50000"/>
              </a:spcBef>
            </a:pPr>
            <a:r>
              <a:rPr lang="en-US" sz="1400" b="1" u="sng" dirty="0"/>
              <a:t>Key</a:t>
            </a:r>
          </a:p>
          <a:p>
            <a:pPr>
              <a:spcBef>
                <a:spcPct val="50000"/>
              </a:spcBef>
            </a:pPr>
            <a:r>
              <a:rPr lang="en-US" sz="1400" b="1" dirty="0"/>
              <a:t>Operational</a:t>
            </a:r>
          </a:p>
          <a:p>
            <a:pPr>
              <a:spcBef>
                <a:spcPct val="50000"/>
              </a:spcBef>
            </a:pPr>
            <a:endParaRPr lang="en-US" sz="900" b="1" dirty="0"/>
          </a:p>
          <a:p>
            <a:pPr>
              <a:spcBef>
                <a:spcPct val="50000"/>
              </a:spcBef>
            </a:pPr>
            <a:endParaRPr lang="en-US" sz="900" b="1" dirty="0" smtClean="0"/>
          </a:p>
          <a:p>
            <a:pPr algn="ctr">
              <a:spcBef>
                <a:spcPct val="50000"/>
              </a:spcBef>
            </a:pPr>
            <a:r>
              <a:rPr lang="en-US" sz="1400" b="1" dirty="0" smtClean="0"/>
              <a:t>Spacecraft Issues, </a:t>
            </a:r>
            <a:r>
              <a:rPr lang="en-US" sz="1400" b="1" dirty="0"/>
              <a:t>but </a:t>
            </a:r>
            <a:r>
              <a:rPr lang="en-US" sz="1400" b="1" dirty="0" smtClean="0"/>
              <a:t>No User Impacts</a:t>
            </a:r>
            <a:endParaRPr lang="en-US" sz="1400" b="1" dirty="0"/>
          </a:p>
          <a:p>
            <a:pPr>
              <a:spcBef>
                <a:spcPct val="50000"/>
              </a:spcBef>
            </a:pPr>
            <a:endParaRPr lang="en-US" sz="900" b="1" dirty="0"/>
          </a:p>
          <a:p>
            <a:pPr>
              <a:spcBef>
                <a:spcPct val="50000"/>
              </a:spcBef>
            </a:pPr>
            <a:endParaRPr lang="en-US" sz="900" b="1" dirty="0" smtClean="0"/>
          </a:p>
          <a:p>
            <a:pPr algn="ctr">
              <a:spcBef>
                <a:spcPct val="50000"/>
              </a:spcBef>
            </a:pPr>
            <a:r>
              <a:rPr lang="en-US" sz="1400" b="1" dirty="0" smtClean="0"/>
              <a:t>Operational </a:t>
            </a:r>
            <a:r>
              <a:rPr lang="en-US" sz="1400" b="1" dirty="0"/>
              <a:t>with </a:t>
            </a:r>
            <a:r>
              <a:rPr lang="en-US" sz="1400" b="1" dirty="0" smtClean="0"/>
              <a:t>Limitations</a:t>
            </a:r>
            <a:endParaRPr lang="en-US" sz="1400" b="1" dirty="0"/>
          </a:p>
          <a:p>
            <a:pPr>
              <a:spcBef>
                <a:spcPct val="50000"/>
              </a:spcBef>
            </a:pPr>
            <a:endParaRPr lang="en-US" sz="900" b="1" dirty="0"/>
          </a:p>
          <a:p>
            <a:pPr>
              <a:spcBef>
                <a:spcPct val="50000"/>
              </a:spcBef>
            </a:pPr>
            <a:endParaRPr lang="en-US" sz="900" b="1" dirty="0"/>
          </a:p>
          <a:p>
            <a:pPr algn="ctr">
              <a:spcBef>
                <a:spcPct val="50000"/>
              </a:spcBef>
            </a:pPr>
            <a:r>
              <a:rPr lang="en-US" sz="1400" b="1" dirty="0" smtClean="0"/>
              <a:t>Non-Operational</a:t>
            </a:r>
            <a:endParaRPr lang="en-US" sz="1400" b="1" dirty="0"/>
          </a:p>
        </p:txBody>
      </p:sp>
      <p:sp>
        <p:nvSpPr>
          <p:cNvPr id="13" name="Rectangle 336"/>
          <p:cNvSpPr>
            <a:spLocks noChangeArrowheads="1"/>
          </p:cNvSpPr>
          <p:nvPr/>
        </p:nvSpPr>
        <p:spPr bwMode="auto">
          <a:xfrm>
            <a:off x="7524927" y="2199020"/>
            <a:ext cx="953026" cy="245090"/>
          </a:xfrm>
          <a:prstGeom prst="rect">
            <a:avLst/>
          </a:prstGeom>
          <a:solidFill>
            <a:srgbClr val="00FF00"/>
          </a:solidFill>
          <a:ln w="12700" algn="ctr">
            <a:solidFill>
              <a:schemeClr val="tx1"/>
            </a:solidFill>
            <a:miter lim="800000"/>
            <a:headEnd/>
            <a:tailEnd/>
          </a:ln>
          <a:effectLst/>
        </p:spPr>
        <p:txBody>
          <a:bodyPr wrap="none" lIns="86493" tIns="43247" rIns="86493" bIns="43247" anchor="ctr" anchorCtr="1"/>
          <a:lstStyle/>
          <a:p>
            <a:pPr algn="ctr"/>
            <a:r>
              <a:rPr lang="en-US" sz="1400" b="1" dirty="0"/>
              <a:t>G</a:t>
            </a:r>
          </a:p>
        </p:txBody>
      </p:sp>
      <p:sp>
        <p:nvSpPr>
          <p:cNvPr id="14" name="Rectangle 337"/>
          <p:cNvSpPr>
            <a:spLocks noChangeArrowheads="1"/>
          </p:cNvSpPr>
          <p:nvPr/>
        </p:nvSpPr>
        <p:spPr bwMode="auto">
          <a:xfrm>
            <a:off x="7534296" y="5675475"/>
            <a:ext cx="953026" cy="245090"/>
          </a:xfrm>
          <a:prstGeom prst="rect">
            <a:avLst/>
          </a:prstGeom>
          <a:solidFill>
            <a:srgbClr val="FF0000"/>
          </a:solidFill>
          <a:ln w="12700" algn="ctr">
            <a:solidFill>
              <a:schemeClr val="tx1"/>
            </a:solidFill>
            <a:miter lim="800000"/>
            <a:headEnd/>
            <a:tailEnd/>
          </a:ln>
          <a:effectLst/>
        </p:spPr>
        <p:txBody>
          <a:bodyPr wrap="none" lIns="86493" tIns="43247" rIns="86493" bIns="43247" anchor="ctr" anchorCtr="1"/>
          <a:lstStyle/>
          <a:p>
            <a:pPr algn="ctr"/>
            <a:r>
              <a:rPr lang="en-US" sz="1400" b="1" dirty="0"/>
              <a:t>R</a:t>
            </a:r>
          </a:p>
        </p:txBody>
      </p:sp>
      <p:sp>
        <p:nvSpPr>
          <p:cNvPr id="15" name="Rectangle 338"/>
          <p:cNvSpPr>
            <a:spLocks noChangeArrowheads="1"/>
          </p:cNvSpPr>
          <p:nvPr/>
        </p:nvSpPr>
        <p:spPr bwMode="auto">
          <a:xfrm>
            <a:off x="7526265" y="3572536"/>
            <a:ext cx="953026" cy="245090"/>
          </a:xfrm>
          <a:prstGeom prst="rect">
            <a:avLst/>
          </a:prstGeom>
          <a:solidFill>
            <a:srgbClr val="CCFFCC"/>
          </a:solidFill>
          <a:ln w="12700" algn="ctr">
            <a:solidFill>
              <a:schemeClr val="tx1"/>
            </a:solidFill>
            <a:miter lim="800000"/>
            <a:headEnd/>
            <a:tailEnd/>
          </a:ln>
          <a:effectLst/>
        </p:spPr>
        <p:txBody>
          <a:bodyPr wrap="none" lIns="86493" tIns="43247" rIns="86493" bIns="43247" anchor="ctr"/>
          <a:lstStyle/>
          <a:p>
            <a:pPr algn="ctr"/>
            <a:r>
              <a:rPr lang="en-US" sz="1400" b="1" dirty="0"/>
              <a:t>S/C</a:t>
            </a:r>
          </a:p>
        </p:txBody>
      </p:sp>
      <p:sp>
        <p:nvSpPr>
          <p:cNvPr id="17" name="Rectangle 339"/>
          <p:cNvSpPr>
            <a:spLocks noChangeArrowheads="1"/>
          </p:cNvSpPr>
          <p:nvPr/>
        </p:nvSpPr>
        <p:spPr bwMode="auto">
          <a:xfrm>
            <a:off x="7535635" y="4706141"/>
            <a:ext cx="953026" cy="245090"/>
          </a:xfrm>
          <a:prstGeom prst="rect">
            <a:avLst/>
          </a:prstGeom>
          <a:solidFill>
            <a:srgbClr val="FFFF00"/>
          </a:solidFill>
          <a:ln w="12700" algn="ctr">
            <a:solidFill>
              <a:schemeClr val="tx1"/>
            </a:solidFill>
            <a:miter lim="800000"/>
            <a:headEnd/>
            <a:tailEnd/>
          </a:ln>
          <a:effectLst/>
        </p:spPr>
        <p:txBody>
          <a:bodyPr wrap="none" lIns="86493" tIns="43247" rIns="86493" bIns="43247" anchor="ctr" anchorCtr="1"/>
          <a:lstStyle/>
          <a:p>
            <a:pPr algn="ctr"/>
            <a:r>
              <a:rPr lang="en-US" sz="1400" b="1" dirty="0"/>
              <a:t>Y</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69114"/>
            <a:ext cx="9119509" cy="707886"/>
          </a:xfrm>
          <a:prstGeom prst="rect">
            <a:avLst/>
          </a:prstGeom>
          <a:noFill/>
        </p:spPr>
        <p:txBody>
          <a:bodyPr wrap="square" rtlCol="0">
            <a:spAutoFit/>
          </a:bodyPr>
          <a:lstStyle/>
          <a:p>
            <a:pPr algn="ctr"/>
            <a:r>
              <a:rPr lang="en-US" sz="2000" dirty="0" smtClean="0"/>
              <a:t>See summary of GVAR Instrument Factory Coefficients and Detector Offsets by Block:</a:t>
            </a:r>
          </a:p>
          <a:p>
            <a:pPr algn="ctr"/>
            <a:r>
              <a:rPr lang="en-US" sz="2000" dirty="0" smtClean="0">
                <a:hlinkClick r:id="rId3"/>
              </a:rPr>
              <a:t>http://www.osd.noaa.gov/GVAR_Downloads/gvar_downloads.html</a:t>
            </a:r>
            <a:endParaRPr lang="en-US" sz="2000" dirty="0"/>
          </a:p>
        </p:txBody>
      </p:sp>
      <p:pic>
        <p:nvPicPr>
          <p:cNvPr id="7" name="Picture 6" descr="Northern Belle rescue  - USCG.jpg"/>
          <p:cNvPicPr>
            <a:picLocks noChangeAspect="1"/>
          </p:cNvPicPr>
          <p:nvPr/>
        </p:nvPicPr>
        <p:blipFill>
          <a:blip r:embed="rId4" cstate="print"/>
          <a:srcRect l="12600" t="30769" r="10000" b="4895"/>
          <a:stretch>
            <a:fillRect/>
          </a:stretch>
        </p:blipFill>
        <p:spPr>
          <a:xfrm>
            <a:off x="685800" y="4267200"/>
            <a:ext cx="2564294" cy="1524000"/>
          </a:xfrm>
          <a:prstGeom prst="rect">
            <a:avLst/>
          </a:prstGeom>
        </p:spPr>
        <p:style>
          <a:lnRef idx="0">
            <a:schemeClr val="dk1"/>
          </a:lnRef>
          <a:fillRef idx="3">
            <a:schemeClr val="dk1"/>
          </a:fillRef>
          <a:effectRef idx="3">
            <a:schemeClr val="dk1"/>
          </a:effectRef>
          <a:fontRef idx="minor">
            <a:schemeClr val="lt1"/>
          </a:fontRef>
        </p:style>
      </p:pic>
      <p:pic>
        <p:nvPicPr>
          <p:cNvPr id="8" name="Picture 5"/>
          <p:cNvPicPr>
            <a:picLocks noChangeAspect="1" noChangeArrowheads="1"/>
          </p:cNvPicPr>
          <p:nvPr/>
        </p:nvPicPr>
        <p:blipFill>
          <a:blip r:embed="rId5" cstate="print"/>
          <a:srcRect b="26761"/>
          <a:stretch>
            <a:fillRect/>
          </a:stretch>
        </p:blipFill>
        <p:spPr bwMode="auto">
          <a:xfrm>
            <a:off x="5791200" y="4267200"/>
            <a:ext cx="3053541" cy="1517337"/>
          </a:xfrm>
          <a:prstGeom prst="rect">
            <a:avLst/>
          </a:prstGeom>
          <a:ln>
            <a:headEnd/>
            <a:tailEnd/>
          </a:ln>
        </p:spPr>
        <p:style>
          <a:lnRef idx="0">
            <a:schemeClr val="dk1"/>
          </a:lnRef>
          <a:fillRef idx="3">
            <a:schemeClr val="dk1"/>
          </a:fillRef>
          <a:effectRef idx="3">
            <a:schemeClr val="dk1"/>
          </a:effectRef>
          <a:fontRef idx="minor">
            <a:schemeClr val="lt1"/>
          </a:fontRef>
        </p:style>
      </p:pic>
      <p:graphicFrame>
        <p:nvGraphicFramePr>
          <p:cNvPr id="24649" name="Group 73"/>
          <p:cNvGraphicFramePr>
            <a:graphicFrameLocks noGrp="1"/>
          </p:cNvGraphicFramePr>
          <p:nvPr>
            <p:extLst>
              <p:ext uri="{D42A27DB-BD31-4B8C-83A1-F6EECF244321}">
                <p14:modId xmlns:p14="http://schemas.microsoft.com/office/powerpoint/2010/main" val="2464475286"/>
              </p:ext>
            </p:extLst>
          </p:nvPr>
        </p:nvGraphicFramePr>
        <p:xfrm>
          <a:off x="2362200" y="990600"/>
          <a:ext cx="4572000" cy="3160713"/>
        </p:xfrm>
        <a:graphic>
          <a:graphicData uri="http://schemas.openxmlformats.org/drawingml/2006/table">
            <a:tbl>
              <a:tblPr/>
              <a:tblGrid>
                <a:gridCol w="838200"/>
                <a:gridCol w="1295400"/>
                <a:gridCol w="1219200"/>
                <a:gridCol w="1219200"/>
              </a:tblGrid>
              <a:tr h="685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Service</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GOES-15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(West)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GOES-14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(Standby)</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GOES-13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(East)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LRIT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Standby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69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EMWIN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Standby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438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SARSAT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Standby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DCS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Standby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GVAR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Standby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mn-lt"/>
                        </a:rPr>
                        <a:t>Operational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bl>
          </a:graphicData>
        </a:graphic>
      </p:graphicFrame>
      <p:sp>
        <p:nvSpPr>
          <p:cNvPr id="9" name="Title 15"/>
          <p:cNvSpPr txBox="1">
            <a:spLocks/>
          </p:cNvSpPr>
          <p:nvPr/>
        </p:nvSpPr>
        <p:spPr>
          <a:xfrm>
            <a:off x="685800" y="76200"/>
            <a:ext cx="7696200" cy="914400"/>
          </a:xfrm>
          <a:prstGeom prst="rect">
            <a:avLst/>
          </a:prstGeom>
        </p:spPr>
        <p:txBody>
          <a:bodyPr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GOES Status (August 30, 2013)</a:t>
            </a:r>
            <a:endParaRPr lang="en-US"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162800" cy="1143000"/>
          </a:xfrm>
        </p:spPr>
        <p:txBody>
          <a:bodyPr>
            <a:normAutofit fontScale="90000"/>
          </a:bodyPr>
          <a:lstStyle/>
          <a:p>
            <a:pPr lvl="0" fontAlgn="base">
              <a:lnSpc>
                <a:spcPct val="90000"/>
              </a:lnSpc>
              <a:spcBef>
                <a:spcPct val="15000"/>
              </a:spcBef>
              <a:spcAft>
                <a:spcPct val="0"/>
              </a:spcAft>
            </a:pPr>
            <a:r>
              <a:rPr lang="en-US" sz="6600" dirty="0" smtClean="0"/>
              <a:t>GOES-15 (West)</a:t>
            </a:r>
            <a:r>
              <a:rPr lang="en-US" sz="6000" dirty="0" smtClean="0"/>
              <a:t/>
            </a:r>
            <a:br>
              <a:rPr lang="en-US" sz="6000" dirty="0" smtClean="0"/>
            </a:br>
            <a:r>
              <a:rPr lang="en-US" sz="3100" dirty="0" smtClean="0"/>
              <a:t>Launch: March 2010  |  Operational: Dec 2011</a:t>
            </a:r>
            <a:endParaRPr lang="en-US" sz="3100" dirty="0"/>
          </a:p>
        </p:txBody>
      </p:sp>
      <p:pic>
        <p:nvPicPr>
          <p:cNvPr id="74754" name="Picture 2" descr="http://goes.gsfc.nasa.gov/images/GOES-N.png"/>
          <p:cNvPicPr>
            <a:picLocks noChangeAspect="1" noChangeArrowheads="1"/>
          </p:cNvPicPr>
          <p:nvPr/>
        </p:nvPicPr>
        <p:blipFill>
          <a:blip r:embed="rId3" cstate="print"/>
          <a:srcRect l="13032" t="20753" r="5219" b="5129"/>
          <a:stretch>
            <a:fillRect/>
          </a:stretch>
        </p:blipFill>
        <p:spPr bwMode="auto">
          <a:xfrm>
            <a:off x="1219200" y="1905000"/>
            <a:ext cx="5257800" cy="3810000"/>
          </a:xfrm>
          <a:prstGeom prst="rect">
            <a:avLst/>
          </a:prstGeom>
          <a:noFill/>
        </p:spPr>
      </p:pic>
      <p:sp>
        <p:nvSpPr>
          <p:cNvPr id="10" name="Line Callout 1 9"/>
          <p:cNvSpPr/>
          <p:nvPr/>
        </p:nvSpPr>
        <p:spPr>
          <a:xfrm>
            <a:off x="5638800" y="1676400"/>
            <a:ext cx="2895600" cy="4419600"/>
          </a:xfrm>
          <a:prstGeom prst="borderCallout1">
            <a:avLst>
              <a:gd name="adj1" fmla="val 50620"/>
              <a:gd name="adj2" fmla="val -438"/>
              <a:gd name="adj3" fmla="val 48120"/>
              <a:gd name="adj4" fmla="val -14446"/>
            </a:avLst>
          </a:prstGeom>
          <a:solidFill>
            <a:srgbClr val="FFFF00"/>
          </a:solidFill>
          <a:ln>
            <a:solidFill>
              <a:schemeClr val="tx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lvl="0">
              <a:lnSpc>
                <a:spcPct val="89000"/>
              </a:lnSpc>
              <a:defRPr/>
            </a:pPr>
            <a:r>
              <a:rPr lang="en-US" sz="2000" dirty="0" smtClean="0">
                <a:solidFill>
                  <a:schemeClr val="tx1"/>
                </a:solidFill>
                <a:latin typeface="Calibri" pitchFamily="34" charset="0"/>
              </a:rPr>
              <a:t>GOES-15  Sounder temperature control blanket is raised.  To maintain patch temperature control, a yaw flip at Equinox to keep Sun angle below cooler plane.  </a:t>
            </a:r>
          </a:p>
          <a:p>
            <a:pPr lvl="0">
              <a:lnSpc>
                <a:spcPct val="89000"/>
              </a:lnSpc>
              <a:defRPr/>
            </a:pPr>
            <a:endParaRPr lang="en-US" sz="2000" dirty="0" smtClean="0">
              <a:solidFill>
                <a:schemeClr val="tx1"/>
              </a:solidFill>
              <a:latin typeface="Calibri" pitchFamily="34" charset="0"/>
            </a:endParaRPr>
          </a:p>
          <a:p>
            <a:pPr lvl="0">
              <a:lnSpc>
                <a:spcPct val="89000"/>
              </a:lnSpc>
              <a:defRPr/>
            </a:pPr>
            <a:r>
              <a:rPr lang="en-US" sz="2000" dirty="0" smtClean="0">
                <a:solidFill>
                  <a:schemeClr val="tx1"/>
                </a:solidFill>
                <a:latin typeface="Calibri" pitchFamily="34" charset="0"/>
              </a:rPr>
              <a:t>Impact:  1 hour data outage and degraded products during each yaw flip maneuver and 28 hours of INR (Image Navigation &amp; Registration) recovery period.  </a:t>
            </a:r>
            <a:endParaRPr lang="en-US" sz="2000" dirty="0">
              <a:solidFill>
                <a:schemeClr val="tx1"/>
              </a:solidFill>
              <a:latin typeface="Calibri" pitchFamily="34" charset="0"/>
            </a:endParaRPr>
          </a:p>
        </p:txBody>
      </p:sp>
      <p:pic>
        <p:nvPicPr>
          <p:cNvPr id="15" name="Picture 2" descr="http://a3.ec-images.myspacecdn.com/images02/133/4d7cf7766ff044adb05d44bb93b41850/l.jpg"/>
          <p:cNvPicPr>
            <a:picLocks noChangeAspect="1" noChangeArrowheads="1"/>
          </p:cNvPicPr>
          <p:nvPr/>
        </p:nvPicPr>
        <p:blipFill>
          <a:blip r:embed="rId4" cstate="print"/>
          <a:srcRect/>
          <a:stretch>
            <a:fillRect/>
          </a:stretch>
        </p:blipFill>
        <p:spPr bwMode="auto">
          <a:xfrm>
            <a:off x="6994634" y="0"/>
            <a:ext cx="2057400" cy="145228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UG2013_SEYBOLD_v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MUG2013_SEYBOLD_v01</Template>
  <TotalTime>1634</TotalTime>
  <Words>5000</Words>
  <Application>Microsoft Office PowerPoint</Application>
  <PresentationFormat>On-screen Show (4:3)</PresentationFormat>
  <Paragraphs>991</Paragraphs>
  <Slides>42</Slides>
  <Notes>25</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MUG2013_SEYBOLD_v01</vt:lpstr>
      <vt:lpstr>PowerPoint Presentation</vt:lpstr>
      <vt:lpstr>ESPC Coordination for MUG Talk</vt:lpstr>
      <vt:lpstr>NESDIS Office of Satellite and Product Operations  (OSPO)</vt:lpstr>
      <vt:lpstr>OSPO Key Roles</vt:lpstr>
      <vt:lpstr>Products (Derived &amp; Interpretive)</vt:lpstr>
      <vt:lpstr>Direct Service Operations</vt:lpstr>
      <vt:lpstr>GOES Status (August 30, 2013)         http://www.oso.noaa.gov/goesstatus</vt:lpstr>
      <vt:lpstr>PowerPoint Presentation</vt:lpstr>
      <vt:lpstr>GOES-15 (West) Launch: March 2010  |  Operational: Dec 2011</vt:lpstr>
      <vt:lpstr>GOES-14 (Standby)  Launch: June 2009  |  Operational: N/A</vt:lpstr>
      <vt:lpstr>GOES-13 (East) Launch: May 2006  |  Operational: April 2010</vt:lpstr>
      <vt:lpstr>GOES-13 (East) Imager IR Co-Registration Error Correction</vt:lpstr>
      <vt:lpstr>GOES Flyout Schedule April 10, 2013</vt:lpstr>
      <vt:lpstr>PowerPoint Presentation</vt:lpstr>
      <vt:lpstr>PowerPoint Presentation</vt:lpstr>
      <vt:lpstr>PowerPoint Presentation</vt:lpstr>
      <vt:lpstr>LEO Flyout Schedule  -  April 10, 2013</vt:lpstr>
      <vt:lpstr>Data Access Services</vt:lpstr>
      <vt:lpstr>McIDAS Data Delivery Summary</vt:lpstr>
      <vt:lpstr>GINI Role in AWIPS Products</vt:lpstr>
      <vt:lpstr>Data Access &amp; Distribution Policy</vt:lpstr>
      <vt:lpstr>Data Access &amp; Distribution</vt:lpstr>
      <vt:lpstr>Future Data Access &amp; Distribution</vt:lpstr>
      <vt:lpstr>ESPC Notifications, Status, and Contacts</vt:lpstr>
      <vt:lpstr>McIDAS at ESPC</vt:lpstr>
      <vt:lpstr>McIDAS &amp; ESPC Applications</vt:lpstr>
      <vt:lpstr>Ad hoc McIDAS Usage at ESPC</vt:lpstr>
      <vt:lpstr>McIDAS Systems at ESPC</vt:lpstr>
      <vt:lpstr>McIDAS Advantages in SAB</vt:lpstr>
      <vt:lpstr>McIDAS Challenges in SAB</vt:lpstr>
      <vt:lpstr>SAB Use of McIDAS</vt:lpstr>
      <vt:lpstr>Format Conversion Challenge GRIB1 to GRIB2</vt:lpstr>
      <vt:lpstr>McIDAS AREA files for GOES-R</vt:lpstr>
      <vt:lpstr>Ingestor for GOES-R?</vt:lpstr>
      <vt:lpstr>Will Mc-X be upgraded to handle...</vt:lpstr>
      <vt:lpstr>Will Mc-X be upgraded to handle...</vt:lpstr>
      <vt:lpstr>Will Mc-V be upgraded?</vt:lpstr>
      <vt:lpstr>Will Mc-V be upgraded?</vt:lpstr>
      <vt:lpstr>ADDE access to S-NPP imagery?</vt:lpstr>
      <vt:lpstr>ADDE Server for Himawari-8?</vt:lpstr>
      <vt:lpstr>Summary of Questions</vt:lpstr>
      <vt:lpstr>Thank You!</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dc:creator>
  <dc:description>Title Slide Background and Banner were designed by TeddyPavlis@gmail.com</dc:description>
  <cp:lastModifiedBy>Matthew G. Seybold</cp:lastModifiedBy>
  <cp:revision>93</cp:revision>
  <dcterms:created xsi:type="dcterms:W3CDTF">2013-09-01T23:12:18Z</dcterms:created>
  <dcterms:modified xsi:type="dcterms:W3CDTF">2013-09-10T02:41:11Z</dcterms:modified>
</cp:coreProperties>
</file>