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6"/>
  </p:notesMasterIdLst>
  <p:handoutMasterIdLst>
    <p:handoutMasterId r:id="rId37"/>
  </p:handoutMasterIdLst>
  <p:sldIdLst>
    <p:sldId id="256" r:id="rId2"/>
    <p:sldId id="257" r:id="rId3"/>
    <p:sldId id="258" r:id="rId4"/>
    <p:sldId id="259" r:id="rId5"/>
    <p:sldId id="297" r:id="rId6"/>
    <p:sldId id="298" r:id="rId7"/>
    <p:sldId id="299" r:id="rId8"/>
    <p:sldId id="300" r:id="rId9"/>
    <p:sldId id="301" r:id="rId10"/>
    <p:sldId id="302" r:id="rId11"/>
    <p:sldId id="303" r:id="rId12"/>
    <p:sldId id="304" r:id="rId13"/>
    <p:sldId id="305" r:id="rId14"/>
    <p:sldId id="269" r:id="rId15"/>
    <p:sldId id="270" r:id="rId16"/>
    <p:sldId id="271" r:id="rId17"/>
    <p:sldId id="272" r:id="rId18"/>
    <p:sldId id="273" r:id="rId19"/>
    <p:sldId id="274" r:id="rId20"/>
    <p:sldId id="275" r:id="rId21"/>
    <p:sldId id="276" r:id="rId22"/>
    <p:sldId id="294" r:id="rId23"/>
    <p:sldId id="293" r:id="rId24"/>
    <p:sldId id="277" r:id="rId25"/>
    <p:sldId id="287" r:id="rId26"/>
    <p:sldId id="295" r:id="rId27"/>
    <p:sldId id="278" r:id="rId28"/>
    <p:sldId id="281" r:id="rId29"/>
    <p:sldId id="282" r:id="rId30"/>
    <p:sldId id="286" r:id="rId31"/>
    <p:sldId id="289" r:id="rId32"/>
    <p:sldId id="296" r:id="rId33"/>
    <p:sldId id="291" r:id="rId34"/>
    <p:sldId id="292" r:id="rId35"/>
  </p:sldIdLst>
  <p:sldSz cx="9906000" cy="6858000" type="A4"/>
  <p:notesSz cx="6797675" cy="9926638"/>
  <p:defaultTextStyle>
    <a:defPPr>
      <a:defRPr lang="en-GB"/>
    </a:defPPr>
    <a:lvl1pPr algn="ctr" rtl="0" eaLnBrk="0" fontAlgn="base" hangingPunct="0">
      <a:spcBef>
        <a:spcPct val="0"/>
      </a:spcBef>
      <a:spcAft>
        <a:spcPct val="0"/>
      </a:spcAft>
      <a:defRPr sz="1500" kern="1200">
        <a:solidFill>
          <a:srgbClr val="000000"/>
        </a:solidFill>
        <a:latin typeface="Helvetica" pitchFamily="34" charset="0"/>
        <a:ea typeface="+mn-ea"/>
        <a:cs typeface="+mn-cs"/>
      </a:defRPr>
    </a:lvl1pPr>
    <a:lvl2pPr marL="457200" algn="ctr" rtl="0" eaLnBrk="0" fontAlgn="base" hangingPunct="0">
      <a:spcBef>
        <a:spcPct val="0"/>
      </a:spcBef>
      <a:spcAft>
        <a:spcPct val="0"/>
      </a:spcAft>
      <a:defRPr sz="1500" kern="1200">
        <a:solidFill>
          <a:srgbClr val="000000"/>
        </a:solidFill>
        <a:latin typeface="Helvetica" pitchFamily="34" charset="0"/>
        <a:ea typeface="+mn-ea"/>
        <a:cs typeface="+mn-cs"/>
      </a:defRPr>
    </a:lvl2pPr>
    <a:lvl3pPr marL="914400" algn="ctr" rtl="0" eaLnBrk="0" fontAlgn="base" hangingPunct="0">
      <a:spcBef>
        <a:spcPct val="0"/>
      </a:spcBef>
      <a:spcAft>
        <a:spcPct val="0"/>
      </a:spcAft>
      <a:defRPr sz="1500" kern="1200">
        <a:solidFill>
          <a:srgbClr val="000000"/>
        </a:solidFill>
        <a:latin typeface="Helvetica" pitchFamily="34" charset="0"/>
        <a:ea typeface="+mn-ea"/>
        <a:cs typeface="+mn-cs"/>
      </a:defRPr>
    </a:lvl3pPr>
    <a:lvl4pPr marL="1371600" algn="ctr" rtl="0" eaLnBrk="0" fontAlgn="base" hangingPunct="0">
      <a:spcBef>
        <a:spcPct val="0"/>
      </a:spcBef>
      <a:spcAft>
        <a:spcPct val="0"/>
      </a:spcAft>
      <a:defRPr sz="1500" kern="1200">
        <a:solidFill>
          <a:srgbClr val="000000"/>
        </a:solidFill>
        <a:latin typeface="Helvetica" pitchFamily="34" charset="0"/>
        <a:ea typeface="+mn-ea"/>
        <a:cs typeface="+mn-cs"/>
      </a:defRPr>
    </a:lvl4pPr>
    <a:lvl5pPr marL="1828800" algn="ctr" rtl="0" eaLnBrk="0" fontAlgn="base" hangingPunct="0">
      <a:spcBef>
        <a:spcPct val="0"/>
      </a:spcBef>
      <a:spcAft>
        <a:spcPct val="0"/>
      </a:spcAft>
      <a:defRPr sz="1500" kern="1200">
        <a:solidFill>
          <a:srgbClr val="000000"/>
        </a:solidFill>
        <a:latin typeface="Helvetica" pitchFamily="34" charset="0"/>
        <a:ea typeface="+mn-ea"/>
        <a:cs typeface="+mn-cs"/>
      </a:defRPr>
    </a:lvl5pPr>
    <a:lvl6pPr marL="2286000" algn="l" defTabSz="914400" rtl="0" eaLnBrk="1" latinLnBrk="0" hangingPunct="1">
      <a:defRPr sz="1500" kern="1200">
        <a:solidFill>
          <a:srgbClr val="000000"/>
        </a:solidFill>
        <a:latin typeface="Helvetica" pitchFamily="34" charset="0"/>
        <a:ea typeface="+mn-ea"/>
        <a:cs typeface="+mn-cs"/>
      </a:defRPr>
    </a:lvl6pPr>
    <a:lvl7pPr marL="2743200" algn="l" defTabSz="914400" rtl="0" eaLnBrk="1" latinLnBrk="0" hangingPunct="1">
      <a:defRPr sz="1500" kern="1200">
        <a:solidFill>
          <a:srgbClr val="000000"/>
        </a:solidFill>
        <a:latin typeface="Helvetica" pitchFamily="34" charset="0"/>
        <a:ea typeface="+mn-ea"/>
        <a:cs typeface="+mn-cs"/>
      </a:defRPr>
    </a:lvl7pPr>
    <a:lvl8pPr marL="3200400" algn="l" defTabSz="914400" rtl="0" eaLnBrk="1" latinLnBrk="0" hangingPunct="1">
      <a:defRPr sz="1500" kern="1200">
        <a:solidFill>
          <a:srgbClr val="000000"/>
        </a:solidFill>
        <a:latin typeface="Helvetica" pitchFamily="34" charset="0"/>
        <a:ea typeface="+mn-ea"/>
        <a:cs typeface="+mn-cs"/>
      </a:defRPr>
    </a:lvl8pPr>
    <a:lvl9pPr marL="3657600" algn="l" defTabSz="914400" rtl="0" eaLnBrk="1" latinLnBrk="0" hangingPunct="1">
      <a:defRPr sz="1500" kern="1200">
        <a:solidFill>
          <a:srgbClr val="000000"/>
        </a:solidFill>
        <a:latin typeface="Helvetic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990000"/>
    <a:srgbClr val="0048A0"/>
    <a:srgbClr val="CC0000"/>
    <a:srgbClr val="FFCC66"/>
    <a:srgbClr val="00469B"/>
    <a:srgbClr val="9AB2D0"/>
    <a:srgbClr val="B6C8DD"/>
    <a:srgbClr val="5C7F9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3" autoAdjust="0"/>
    <p:restoredTop sz="89034" autoAdjust="0"/>
  </p:normalViewPr>
  <p:slideViewPr>
    <p:cSldViewPr snapToGrid="0">
      <p:cViewPr>
        <p:scale>
          <a:sx n="100" d="100"/>
          <a:sy n="100" d="100"/>
        </p:scale>
        <p:origin x="-1182" y="-15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772" y="-90"/>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573088"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defTabSz="920750">
              <a:defRPr sz="1200"/>
            </a:lvl1pPr>
          </a:lstStyle>
          <a:p>
            <a:pPr>
              <a:defRPr/>
            </a:pPr>
            <a:endParaRPr lang="de-DE"/>
          </a:p>
        </p:txBody>
      </p:sp>
      <p:sp>
        <p:nvSpPr>
          <p:cNvPr id="126979" name="Rectangle 3"/>
          <p:cNvSpPr>
            <a:spLocks noGrp="1" noChangeArrowheads="1"/>
          </p:cNvSpPr>
          <p:nvPr>
            <p:ph type="dt" sz="quarter" idx="1"/>
          </p:nvPr>
        </p:nvSpPr>
        <p:spPr bwMode="auto">
          <a:xfrm>
            <a:off x="6102350" y="0"/>
            <a:ext cx="730250"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750">
              <a:defRPr sz="1200"/>
            </a:lvl1pPr>
          </a:lstStyle>
          <a:p>
            <a:pPr>
              <a:defRPr/>
            </a:pPr>
            <a:endParaRPr lang="de-DE"/>
          </a:p>
        </p:txBody>
      </p:sp>
      <p:sp>
        <p:nvSpPr>
          <p:cNvPr id="126980" name="Rectangle 4"/>
          <p:cNvSpPr>
            <a:spLocks noGrp="1" noChangeArrowheads="1"/>
          </p:cNvSpPr>
          <p:nvPr>
            <p:ph type="ftr" sz="quarter" idx="2"/>
          </p:nvPr>
        </p:nvSpPr>
        <p:spPr bwMode="auto">
          <a:xfrm>
            <a:off x="0" y="9736138"/>
            <a:ext cx="492125" cy="182562"/>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l" defTabSz="920750">
              <a:defRPr sz="1200"/>
            </a:lvl1pPr>
          </a:lstStyle>
          <a:p>
            <a:pPr>
              <a:defRPr/>
            </a:pPr>
            <a:endParaRPr lang="de-DE"/>
          </a:p>
        </p:txBody>
      </p:sp>
      <p:sp>
        <p:nvSpPr>
          <p:cNvPr id="126981" name="Rectangle 5"/>
          <p:cNvSpPr>
            <a:spLocks noGrp="1" noChangeArrowheads="1"/>
          </p:cNvSpPr>
          <p:nvPr>
            <p:ph type="sldNum" sz="quarter" idx="3"/>
          </p:nvPr>
        </p:nvSpPr>
        <p:spPr bwMode="auto">
          <a:xfrm>
            <a:off x="6646863" y="9736138"/>
            <a:ext cx="185737" cy="182562"/>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750">
              <a:defRPr sz="1200"/>
            </a:lvl1pPr>
          </a:lstStyle>
          <a:p>
            <a:pPr>
              <a:defRPr/>
            </a:pPr>
            <a:fld id="{D48C1344-FC20-4F18-817E-1330E10EF415}"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989" tIns="45995" rIns="91989" bIns="45995" numCol="1" anchor="t" anchorCtr="0" compatLnSpc="1">
            <a:prstTxWarp prst="textNoShape">
              <a:avLst/>
            </a:prstTxWarp>
          </a:bodyPr>
          <a:lstStyle>
            <a:lvl1pPr algn="l" defTabSz="920750">
              <a:defRPr sz="120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2863" y="0"/>
            <a:ext cx="2944812" cy="496888"/>
          </a:xfrm>
          <a:prstGeom prst="rect">
            <a:avLst/>
          </a:prstGeom>
          <a:noFill/>
          <a:ln w="9525">
            <a:noFill/>
            <a:miter lim="800000"/>
            <a:headEnd/>
            <a:tailEnd/>
          </a:ln>
          <a:effectLst/>
        </p:spPr>
        <p:txBody>
          <a:bodyPr vert="horz" wrap="square" lIns="91989" tIns="45995" rIns="91989" bIns="45995" numCol="1" anchor="t" anchorCtr="0" compatLnSpc="1">
            <a:prstTxWarp prst="textNoShape">
              <a:avLst/>
            </a:prstTxWarp>
          </a:bodyPr>
          <a:lstStyle>
            <a:lvl1pPr algn="r" defTabSz="920750">
              <a:defRPr sz="1200">
                <a:solidFill>
                  <a:schemeClr val="tx1"/>
                </a:solidFill>
                <a:latin typeface="Times New Roman" pitchFamily="18" charset="0"/>
              </a:defRPr>
            </a:lvl1pPr>
          </a:lstStyle>
          <a:p>
            <a:pPr>
              <a:defRPr/>
            </a:pPr>
            <a:endParaRPr lang="de-DE"/>
          </a:p>
        </p:txBody>
      </p:sp>
      <p:sp>
        <p:nvSpPr>
          <p:cNvPr id="48132" name="Rectangle 4"/>
          <p:cNvSpPr>
            <a:spLocks noChangeArrowheads="1" noTextEdit="1"/>
          </p:cNvSpPr>
          <p:nvPr>
            <p:ph type="sldImg" idx="2"/>
          </p:nvPr>
        </p:nvSpPr>
        <p:spPr bwMode="auto">
          <a:xfrm>
            <a:off x="711200" y="742950"/>
            <a:ext cx="5376863"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4875" y="4713288"/>
            <a:ext cx="4987925" cy="4470400"/>
          </a:xfrm>
          <a:prstGeom prst="rect">
            <a:avLst/>
          </a:prstGeom>
          <a:noFill/>
          <a:ln w="9525">
            <a:noFill/>
            <a:miter lim="800000"/>
            <a:headEnd/>
            <a:tailEnd/>
          </a:ln>
          <a:effectLst/>
        </p:spPr>
        <p:txBody>
          <a:bodyPr vert="horz" wrap="square" lIns="91989" tIns="45995" rIns="91989" bIns="45995"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0" y="9429750"/>
            <a:ext cx="2944813" cy="496888"/>
          </a:xfrm>
          <a:prstGeom prst="rect">
            <a:avLst/>
          </a:prstGeom>
          <a:noFill/>
          <a:ln w="9525">
            <a:noFill/>
            <a:miter lim="800000"/>
            <a:headEnd/>
            <a:tailEnd/>
          </a:ln>
          <a:effectLst/>
        </p:spPr>
        <p:txBody>
          <a:bodyPr vert="horz" wrap="square" lIns="91989" tIns="45995" rIns="91989" bIns="45995" numCol="1" anchor="b" anchorCtr="0" compatLnSpc="1">
            <a:prstTxWarp prst="textNoShape">
              <a:avLst/>
            </a:prstTxWarp>
          </a:bodyPr>
          <a:lstStyle>
            <a:lvl1pPr algn="l" defTabSz="920750">
              <a:defRPr sz="120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2863" y="9429750"/>
            <a:ext cx="2944812" cy="496888"/>
          </a:xfrm>
          <a:prstGeom prst="rect">
            <a:avLst/>
          </a:prstGeom>
          <a:noFill/>
          <a:ln w="9525">
            <a:noFill/>
            <a:miter lim="800000"/>
            <a:headEnd/>
            <a:tailEnd/>
          </a:ln>
          <a:effectLst/>
        </p:spPr>
        <p:txBody>
          <a:bodyPr vert="horz" wrap="square" lIns="91989" tIns="45995" rIns="91989" bIns="45995" numCol="1" anchor="b" anchorCtr="0" compatLnSpc="1">
            <a:prstTxWarp prst="textNoShape">
              <a:avLst/>
            </a:prstTxWarp>
          </a:bodyPr>
          <a:lstStyle>
            <a:lvl1pPr algn="r" defTabSz="920750">
              <a:defRPr sz="1200">
                <a:solidFill>
                  <a:schemeClr val="tx1"/>
                </a:solidFill>
                <a:latin typeface="Times New Roman" pitchFamily="18" charset="0"/>
              </a:defRPr>
            </a:lvl1pPr>
          </a:lstStyle>
          <a:p>
            <a:pPr>
              <a:defRPr/>
            </a:pPr>
            <a:fld id="{07810507-F867-400E-8486-8303D3BBEC5E}"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GB" smtClean="0"/>
              <a:t>Wer sind wir</a:t>
            </a:r>
          </a:p>
        </p:txBody>
      </p:sp>
      <p:sp>
        <p:nvSpPr>
          <p:cNvPr id="49156" name="Slide Number Placeholder 3"/>
          <p:cNvSpPr>
            <a:spLocks noGrp="1"/>
          </p:cNvSpPr>
          <p:nvPr>
            <p:ph type="sldNum" sz="quarter" idx="5"/>
          </p:nvPr>
        </p:nvSpPr>
        <p:spPr>
          <a:noFill/>
        </p:spPr>
        <p:txBody>
          <a:bodyPr/>
          <a:lstStyle/>
          <a:p>
            <a:fld id="{442F8499-9FB4-4BCD-93C7-F929DC8E5646}" type="slidenum">
              <a:rPr lang="de-DE" smtClean="0">
                <a:solidFill>
                  <a:srgbClr val="FFFFFF"/>
                </a:solidFill>
              </a:rPr>
              <a:pPr/>
              <a:t>5</a:t>
            </a:fld>
            <a:endParaRPr lang="de-DE" smtClean="0">
              <a:solidFill>
                <a:srgbClr val="FFFFFF"/>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19A6A7E-7BF6-4EC1-9034-5CCBDD735008}" type="slidenum">
              <a:rPr lang="en-GB" smtClean="0"/>
              <a:pPr/>
              <a:t>7</a:t>
            </a:fld>
            <a:endParaRPr lang="en-GB"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4EE76F2E-8DAB-42C9-9DA1-976F463ECEEC}" type="slidenum">
              <a:rPr lang="de-DE" smtClean="0"/>
              <a:pPr/>
              <a:t>14</a:t>
            </a:fld>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6E5A988-5879-49D6-8155-EA07F7BB6949}" type="slidenum">
              <a:rPr lang="de-DE" smtClean="0"/>
              <a:pPr/>
              <a:t>17</a:t>
            </a:fld>
            <a:endParaRPr lang="de-DE" smtClean="0"/>
          </a:p>
        </p:txBody>
      </p:sp>
      <p:sp>
        <p:nvSpPr>
          <p:cNvPr id="52227" name="Rectangle 2"/>
          <p:cNvSpPr>
            <a:spLocks noGrp="1" noRot="1" noChangeAspect="1" noChangeArrowheads="1" noTextEdit="1"/>
          </p:cNvSpPr>
          <p:nvPr>
            <p:ph type="sldImg"/>
          </p:nvPr>
        </p:nvSpPr>
        <p:spPr>
          <a:xfrm>
            <a:off x="709613" y="744538"/>
            <a:ext cx="5378450" cy="3722687"/>
          </a:xfrm>
          <a:ln/>
        </p:spPr>
      </p:sp>
      <p:sp>
        <p:nvSpPr>
          <p:cNvPr id="52228" name="Rectangle 3"/>
          <p:cNvSpPr>
            <a:spLocks noGrp="1" noChangeArrowheads="1"/>
          </p:cNvSpPr>
          <p:nvPr>
            <p:ph type="body" idx="1"/>
          </p:nvPr>
        </p:nvSpPr>
        <p:spPr>
          <a:xfrm>
            <a:off x="679450" y="4716463"/>
            <a:ext cx="5438775" cy="4465637"/>
          </a:xfrm>
          <a:noFill/>
          <a:ln/>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FB519524-DFA6-4449-A3B6-10B2B2EDE1B0}" type="slidenum">
              <a:rPr lang="de-DE" smtClean="0"/>
              <a:pPr/>
              <a:t>24</a:t>
            </a:fld>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6D0E3FC2-54E7-411B-8363-0D05E79D67A8}" type="slidenum">
              <a:rPr lang="de-DE" smtClean="0"/>
              <a:pPr/>
              <a:t>28</a:t>
            </a:fld>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p>
        </p:txBody>
      </p:sp>
      <p:sp>
        <p:nvSpPr>
          <p:cNvPr id="55300" name="Slide Number Placeholder 3"/>
          <p:cNvSpPr>
            <a:spLocks noGrp="1"/>
          </p:cNvSpPr>
          <p:nvPr>
            <p:ph type="sldNum" sz="quarter" idx="5"/>
          </p:nvPr>
        </p:nvSpPr>
        <p:spPr>
          <a:noFill/>
        </p:spPr>
        <p:txBody>
          <a:bodyPr/>
          <a:lstStyle/>
          <a:p>
            <a:fld id="{805D7670-7F07-4028-B4D1-866E38BAE68F}" type="slidenum">
              <a:rPr lang="de-DE" smtClean="0"/>
              <a:pPr/>
              <a:t>33</a:t>
            </a:fld>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53"/>
          <p:cNvSpPr>
            <a:spLocks noChangeArrowheads="1"/>
          </p:cNvSpPr>
          <p:nvPr/>
        </p:nvSpPr>
        <p:spPr bwMode="auto">
          <a:xfrm>
            <a:off x="4251325" y="6451600"/>
            <a:ext cx="698500" cy="136525"/>
          </a:xfrm>
          <a:prstGeom prst="rect">
            <a:avLst/>
          </a:prstGeom>
          <a:noFill/>
          <a:ln w="9525">
            <a:noFill/>
            <a:miter lim="800000"/>
            <a:headEnd/>
            <a:tailEnd/>
          </a:ln>
        </p:spPr>
        <p:txBody>
          <a:bodyPr lIns="0" tIns="0" rIns="0" bIns="0">
            <a:spAutoFit/>
          </a:bodyPr>
          <a:lstStyle/>
          <a:p>
            <a:pPr>
              <a:defRPr/>
            </a:pPr>
            <a:r>
              <a:rPr lang="de-DE" sz="900">
                <a:solidFill>
                  <a:srgbClr val="5C7F92"/>
                </a:solidFill>
                <a:latin typeface="Century Gothic" pitchFamily="34" charset="0"/>
              </a:rPr>
              <a:t>Slide: </a:t>
            </a:r>
            <a:fld id="{F232F436-FC2E-4A0D-B94F-1250DC4AF312}" type="slidenum">
              <a:rPr lang="de-DE" sz="900">
                <a:solidFill>
                  <a:srgbClr val="5C7F92"/>
                </a:solidFill>
                <a:latin typeface="Century Gothic" pitchFamily="34" charset="0"/>
              </a:rPr>
              <a:pPr>
                <a:defRPr/>
              </a:pPr>
              <a:t>‹#›</a:t>
            </a:fld>
            <a:endParaRPr lang="de-DE" sz="900">
              <a:solidFill>
                <a:srgbClr val="5C7F92"/>
              </a:solidFill>
              <a:latin typeface="Century Gothic" pitchFamily="34" charset="0"/>
            </a:endParaRPr>
          </a:p>
        </p:txBody>
      </p:sp>
      <p:grpSp>
        <p:nvGrpSpPr>
          <p:cNvPr id="5" name="Group 67"/>
          <p:cNvGrpSpPr>
            <a:grpSpLocks/>
          </p:cNvGrpSpPr>
          <p:nvPr userDrawn="1"/>
        </p:nvGrpSpPr>
        <p:grpSpPr bwMode="auto">
          <a:xfrm>
            <a:off x="-6350" y="3381375"/>
            <a:ext cx="9906000" cy="246063"/>
            <a:chOff x="0" y="2129"/>
            <a:chExt cx="6240" cy="155"/>
          </a:xfrm>
        </p:grpSpPr>
        <p:sp>
          <p:nvSpPr>
            <p:cNvPr id="6" name="Rectangle 68"/>
            <p:cNvSpPr>
              <a:spLocks noChangeArrowheads="1"/>
            </p:cNvSpPr>
            <p:nvPr/>
          </p:nvSpPr>
          <p:spPr bwMode="auto">
            <a:xfrm>
              <a:off x="0" y="2129"/>
              <a:ext cx="2436" cy="155"/>
            </a:xfrm>
            <a:prstGeom prst="rect">
              <a:avLst/>
            </a:prstGeom>
            <a:solidFill>
              <a:schemeClr val="bg1">
                <a:alpha val="50000"/>
              </a:schemeClr>
            </a:solidFill>
            <a:ln w="9525">
              <a:noFill/>
              <a:miter lim="800000"/>
              <a:headEnd/>
              <a:tailEnd/>
            </a:ln>
          </p:spPr>
          <p:txBody>
            <a:bodyPr/>
            <a:lstStyle/>
            <a:p>
              <a:pPr>
                <a:defRPr/>
              </a:pPr>
              <a:endParaRPr lang="en-GB"/>
            </a:p>
          </p:txBody>
        </p:sp>
        <p:sp>
          <p:nvSpPr>
            <p:cNvPr id="7" name="Rectangle 69"/>
            <p:cNvSpPr>
              <a:spLocks noChangeArrowheads="1"/>
            </p:cNvSpPr>
            <p:nvPr/>
          </p:nvSpPr>
          <p:spPr bwMode="auto">
            <a:xfrm>
              <a:off x="2557" y="2129"/>
              <a:ext cx="445" cy="155"/>
            </a:xfrm>
            <a:prstGeom prst="rect">
              <a:avLst/>
            </a:prstGeom>
            <a:solidFill>
              <a:srgbClr val="9F2D20">
                <a:alpha val="50000"/>
              </a:srgbClr>
            </a:solidFill>
            <a:ln w="9525">
              <a:noFill/>
              <a:miter lim="800000"/>
              <a:headEnd/>
              <a:tailEnd/>
            </a:ln>
          </p:spPr>
          <p:txBody>
            <a:bodyPr/>
            <a:lstStyle/>
            <a:p>
              <a:pPr>
                <a:defRPr/>
              </a:pPr>
              <a:endParaRPr lang="en-GB"/>
            </a:p>
          </p:txBody>
        </p:sp>
        <p:sp>
          <p:nvSpPr>
            <p:cNvPr id="8" name="Rectangle 70"/>
            <p:cNvSpPr>
              <a:spLocks noChangeArrowheads="1"/>
            </p:cNvSpPr>
            <p:nvPr/>
          </p:nvSpPr>
          <p:spPr bwMode="auto">
            <a:xfrm>
              <a:off x="3149" y="2129"/>
              <a:ext cx="149" cy="155"/>
            </a:xfrm>
            <a:prstGeom prst="rect">
              <a:avLst/>
            </a:prstGeom>
            <a:solidFill>
              <a:srgbClr val="7498C0">
                <a:alpha val="50000"/>
              </a:srgbClr>
            </a:solidFill>
            <a:ln w="9525">
              <a:noFill/>
              <a:miter lim="800000"/>
              <a:headEnd/>
              <a:tailEnd/>
            </a:ln>
          </p:spPr>
          <p:txBody>
            <a:bodyPr/>
            <a:lstStyle/>
            <a:p>
              <a:pPr>
                <a:defRPr/>
              </a:pPr>
              <a:endParaRPr lang="en-GB"/>
            </a:p>
          </p:txBody>
        </p:sp>
        <p:sp>
          <p:nvSpPr>
            <p:cNvPr id="9" name="Rectangle 71"/>
            <p:cNvSpPr>
              <a:spLocks noChangeArrowheads="1"/>
            </p:cNvSpPr>
            <p:nvPr/>
          </p:nvSpPr>
          <p:spPr bwMode="auto">
            <a:xfrm>
              <a:off x="3476" y="2129"/>
              <a:ext cx="89" cy="155"/>
            </a:xfrm>
            <a:prstGeom prst="rect">
              <a:avLst/>
            </a:prstGeom>
            <a:solidFill>
              <a:srgbClr val="FF9A00">
                <a:alpha val="50000"/>
              </a:srgbClr>
            </a:solidFill>
            <a:ln w="9525">
              <a:noFill/>
              <a:miter lim="800000"/>
              <a:headEnd/>
              <a:tailEnd/>
            </a:ln>
          </p:spPr>
          <p:txBody>
            <a:bodyPr/>
            <a:lstStyle/>
            <a:p>
              <a:pPr>
                <a:defRPr/>
              </a:pPr>
              <a:endParaRPr lang="en-GB"/>
            </a:p>
          </p:txBody>
        </p:sp>
        <p:sp>
          <p:nvSpPr>
            <p:cNvPr id="10" name="Rectangle 72"/>
            <p:cNvSpPr>
              <a:spLocks noChangeArrowheads="1"/>
            </p:cNvSpPr>
            <p:nvPr/>
          </p:nvSpPr>
          <p:spPr bwMode="auto">
            <a:xfrm>
              <a:off x="4398" y="2129"/>
              <a:ext cx="1842" cy="155"/>
            </a:xfrm>
            <a:prstGeom prst="rect">
              <a:avLst/>
            </a:prstGeom>
            <a:solidFill>
              <a:schemeClr val="bg1">
                <a:alpha val="50000"/>
              </a:schemeClr>
            </a:solidFill>
            <a:ln w="9525">
              <a:noFill/>
              <a:miter lim="800000"/>
              <a:headEnd/>
              <a:tailEnd/>
            </a:ln>
          </p:spPr>
          <p:txBody>
            <a:bodyPr/>
            <a:lstStyle/>
            <a:p>
              <a:pPr>
                <a:defRPr/>
              </a:pPr>
              <a:endParaRPr lang="en-GB"/>
            </a:p>
          </p:txBody>
        </p:sp>
      </p:grpSp>
      <p:pic>
        <p:nvPicPr>
          <p:cNvPr id="11" name="Picture 73" descr="EUMETSATLogo_hor_noTagline_gradient"/>
          <p:cNvPicPr>
            <a:picLocks noChangeAspect="1" noChangeArrowheads="1"/>
          </p:cNvPicPr>
          <p:nvPr userDrawn="1"/>
        </p:nvPicPr>
        <p:blipFill>
          <a:blip r:embed="rId3" cstate="print"/>
          <a:srcRect/>
          <a:stretch>
            <a:fillRect/>
          </a:stretch>
        </p:blipFill>
        <p:spPr bwMode="auto">
          <a:xfrm>
            <a:off x="7453313" y="6264275"/>
            <a:ext cx="2124075" cy="527050"/>
          </a:xfrm>
          <a:prstGeom prst="rect">
            <a:avLst/>
          </a:prstGeom>
          <a:noFill/>
          <a:ln w="9525">
            <a:noFill/>
            <a:miter lim="800000"/>
            <a:headEnd/>
            <a:tailEnd/>
          </a:ln>
        </p:spPr>
      </p:pic>
      <p:sp>
        <p:nvSpPr>
          <p:cNvPr id="12" name="Rectangle 74"/>
          <p:cNvSpPr>
            <a:spLocks noChangeArrowheads="1"/>
          </p:cNvSpPr>
          <p:nvPr userDrawn="1"/>
        </p:nvSpPr>
        <p:spPr bwMode="auto">
          <a:xfrm>
            <a:off x="228600" y="6324600"/>
            <a:ext cx="2514600" cy="465138"/>
          </a:xfrm>
          <a:prstGeom prst="rect">
            <a:avLst/>
          </a:prstGeom>
          <a:noFill/>
          <a:ln w="9525">
            <a:noFill/>
            <a:miter lim="800000"/>
            <a:headEnd/>
            <a:tailEnd/>
          </a:ln>
        </p:spPr>
        <p:txBody>
          <a:bodyPr lIns="0" tIns="0" rIns="0" bIns="0">
            <a:spAutoFit/>
          </a:bodyPr>
          <a:lstStyle/>
          <a:p>
            <a:pPr algn="l">
              <a:defRPr/>
            </a:pPr>
            <a:r>
              <a:rPr lang="en-GB" sz="1000" dirty="0"/>
              <a:t>EUM/OPS/VWG/13/717038</a:t>
            </a:r>
          </a:p>
          <a:p>
            <a:pPr algn="l">
              <a:defRPr/>
            </a:pPr>
            <a:r>
              <a:rPr lang="en-GB" sz="1000" dirty="0"/>
              <a:t>Issue 1.0</a:t>
            </a:r>
          </a:p>
          <a:p>
            <a:pPr algn="l">
              <a:defRPr/>
            </a:pPr>
            <a:r>
              <a:rPr lang="en-GB" sz="1000" dirty="0"/>
              <a:t>01 September 2013</a:t>
            </a:r>
          </a:p>
          <a:p>
            <a:pPr algn="l">
              <a:lnSpc>
                <a:spcPct val="0"/>
              </a:lnSpc>
              <a:defRPr/>
            </a:pPr>
            <a:endParaRPr lang="en-GB" sz="2400" dirty="0">
              <a:solidFill>
                <a:schemeClr val="tx1"/>
              </a:solidFill>
              <a:latin typeface="Times New Roman" pitchFamily="18" charset="0"/>
            </a:endParaRPr>
          </a:p>
        </p:txBody>
      </p:sp>
      <p:sp>
        <p:nvSpPr>
          <p:cNvPr id="230426" name="Rectangle 26"/>
          <p:cNvSpPr>
            <a:spLocks noGrp="1" noChangeArrowheads="1"/>
          </p:cNvSpPr>
          <p:nvPr>
            <p:ph type="ctrTitle" sz="quarter"/>
          </p:nvPr>
        </p:nvSpPr>
        <p:spPr>
          <a:xfrm>
            <a:off x="3965575" y="204788"/>
            <a:ext cx="5676900" cy="3032125"/>
          </a:xfrm>
        </p:spPr>
        <p:txBody>
          <a:bodyPr/>
          <a:lstStyle>
            <a:lvl1pPr>
              <a:defRPr sz="3200"/>
            </a:lvl1pPr>
          </a:lstStyle>
          <a:p>
            <a:r>
              <a:rPr lang="en-GB"/>
              <a:t>Click to edit Master title style</a:t>
            </a:r>
          </a:p>
        </p:txBody>
      </p:sp>
      <p:sp>
        <p:nvSpPr>
          <p:cNvPr id="230427" name="Rectangle 27"/>
          <p:cNvSpPr>
            <a:spLocks noGrp="1" noChangeArrowheads="1"/>
          </p:cNvSpPr>
          <p:nvPr>
            <p:ph type="subTitle" sz="quarter" idx="1"/>
          </p:nvPr>
        </p:nvSpPr>
        <p:spPr>
          <a:xfrm>
            <a:off x="3956050" y="3952875"/>
            <a:ext cx="5694363" cy="1752600"/>
          </a:xfrm>
        </p:spPr>
        <p:txBody>
          <a:bodyPr/>
          <a:lstStyle>
            <a:lvl1pPr marL="0" indent="0">
              <a:defRPr b="1"/>
            </a:lvl1pPr>
          </a:lstStyle>
          <a:p>
            <a:r>
              <a:rPr lang="en-GB"/>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2788" y="0"/>
            <a:ext cx="2249487" cy="6084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14325" y="0"/>
            <a:ext cx="6596063" cy="6084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14325" y="1525588"/>
            <a:ext cx="44227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89500" y="1525588"/>
            <a:ext cx="4422775" cy="4559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90"/>
          <p:cNvSpPr>
            <a:spLocks noGrp="1" noChangeArrowheads="1"/>
          </p:cNvSpPr>
          <p:nvPr>
            <p:ph type="title"/>
          </p:nvPr>
        </p:nvSpPr>
        <p:spPr bwMode="auto">
          <a:xfrm>
            <a:off x="325438" y="0"/>
            <a:ext cx="8986837" cy="1073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91"/>
          <p:cNvSpPr>
            <a:spLocks noGrp="1" noChangeArrowheads="1"/>
          </p:cNvSpPr>
          <p:nvPr>
            <p:ph type="body" idx="1"/>
          </p:nvPr>
        </p:nvSpPr>
        <p:spPr bwMode="auto">
          <a:xfrm>
            <a:off x="314325" y="1525588"/>
            <a:ext cx="8997950" cy="4559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Text here..</a:t>
            </a:r>
          </a:p>
        </p:txBody>
      </p:sp>
      <p:sp>
        <p:nvSpPr>
          <p:cNvPr id="1167" name="Rectangle 143"/>
          <p:cNvSpPr>
            <a:spLocks noChangeArrowheads="1"/>
          </p:cNvSpPr>
          <p:nvPr userDrawn="1"/>
        </p:nvSpPr>
        <p:spPr bwMode="auto">
          <a:xfrm>
            <a:off x="4435475" y="6475413"/>
            <a:ext cx="698500" cy="136525"/>
          </a:xfrm>
          <a:prstGeom prst="rect">
            <a:avLst/>
          </a:prstGeom>
          <a:noFill/>
          <a:ln w="9525">
            <a:noFill/>
            <a:miter lim="800000"/>
            <a:headEnd/>
            <a:tailEnd/>
          </a:ln>
        </p:spPr>
        <p:txBody>
          <a:bodyPr lIns="0" tIns="0" rIns="0" bIns="0">
            <a:spAutoFit/>
          </a:bodyPr>
          <a:lstStyle/>
          <a:p>
            <a:pPr algn="l">
              <a:defRPr/>
            </a:pPr>
            <a:r>
              <a:rPr lang="de-DE" sz="900">
                <a:solidFill>
                  <a:srgbClr val="5C7F92"/>
                </a:solidFill>
                <a:latin typeface="Century Gothic" pitchFamily="34" charset="0"/>
              </a:rPr>
              <a:t>Slide: </a:t>
            </a:r>
            <a:fld id="{152B0F0B-C639-4D38-9809-2B1D33E9A604}" type="slidenum">
              <a:rPr lang="de-DE" sz="900">
                <a:solidFill>
                  <a:srgbClr val="5C7F92"/>
                </a:solidFill>
                <a:latin typeface="Century Gothic" pitchFamily="34" charset="0"/>
              </a:rPr>
              <a:pPr algn="l">
                <a:defRPr/>
              </a:pPr>
              <a:t>‹#›</a:t>
            </a:fld>
            <a:endParaRPr lang="de-DE" sz="900">
              <a:solidFill>
                <a:srgbClr val="5C7F92"/>
              </a:solidFill>
              <a:latin typeface="Century Gothic" pitchFamily="34" charset="0"/>
            </a:endParaRPr>
          </a:p>
        </p:txBody>
      </p:sp>
      <p:pic>
        <p:nvPicPr>
          <p:cNvPr id="2053" name="Picture 144" descr="EUMETSATLogo_hor_noTagline_gradient"/>
          <p:cNvPicPr>
            <a:picLocks noChangeAspect="1" noChangeArrowheads="1"/>
          </p:cNvPicPr>
          <p:nvPr userDrawn="1"/>
        </p:nvPicPr>
        <p:blipFill>
          <a:blip r:embed="rId14" cstate="print"/>
          <a:srcRect/>
          <a:stretch>
            <a:fillRect/>
          </a:stretch>
        </p:blipFill>
        <p:spPr bwMode="auto">
          <a:xfrm>
            <a:off x="7453313" y="6264275"/>
            <a:ext cx="2124075" cy="527050"/>
          </a:xfrm>
          <a:prstGeom prst="rect">
            <a:avLst/>
          </a:prstGeom>
          <a:noFill/>
          <a:ln w="9525">
            <a:noFill/>
            <a:miter lim="800000"/>
            <a:headEnd/>
            <a:tailEnd/>
          </a:ln>
        </p:spPr>
      </p:pic>
      <p:grpSp>
        <p:nvGrpSpPr>
          <p:cNvPr id="2054" name="Group 145"/>
          <p:cNvGrpSpPr>
            <a:grpSpLocks/>
          </p:cNvGrpSpPr>
          <p:nvPr userDrawn="1"/>
        </p:nvGrpSpPr>
        <p:grpSpPr bwMode="auto">
          <a:xfrm>
            <a:off x="0" y="1239838"/>
            <a:ext cx="9906000" cy="95250"/>
            <a:chOff x="0" y="2129"/>
            <a:chExt cx="6240" cy="155"/>
          </a:xfrm>
        </p:grpSpPr>
        <p:sp>
          <p:nvSpPr>
            <p:cNvPr id="1170" name="Rectangle 146"/>
            <p:cNvSpPr>
              <a:spLocks noChangeArrowheads="1"/>
            </p:cNvSpPr>
            <p:nvPr/>
          </p:nvSpPr>
          <p:spPr bwMode="auto">
            <a:xfrm>
              <a:off x="0" y="2129"/>
              <a:ext cx="2436" cy="155"/>
            </a:xfrm>
            <a:prstGeom prst="rect">
              <a:avLst/>
            </a:prstGeom>
            <a:solidFill>
              <a:schemeClr val="bg1">
                <a:alpha val="50000"/>
              </a:schemeClr>
            </a:solidFill>
            <a:ln w="9525">
              <a:noFill/>
              <a:miter lim="800000"/>
              <a:headEnd/>
              <a:tailEnd/>
            </a:ln>
          </p:spPr>
          <p:txBody>
            <a:bodyPr/>
            <a:lstStyle/>
            <a:p>
              <a:pPr>
                <a:defRPr/>
              </a:pPr>
              <a:endParaRPr lang="en-GB"/>
            </a:p>
          </p:txBody>
        </p:sp>
        <p:sp>
          <p:nvSpPr>
            <p:cNvPr id="1171" name="Rectangle 147"/>
            <p:cNvSpPr>
              <a:spLocks noChangeArrowheads="1"/>
            </p:cNvSpPr>
            <p:nvPr/>
          </p:nvSpPr>
          <p:spPr bwMode="auto">
            <a:xfrm>
              <a:off x="2557" y="2129"/>
              <a:ext cx="445" cy="155"/>
            </a:xfrm>
            <a:prstGeom prst="rect">
              <a:avLst/>
            </a:prstGeom>
            <a:solidFill>
              <a:srgbClr val="9F2D20">
                <a:alpha val="50000"/>
              </a:srgbClr>
            </a:solidFill>
            <a:ln w="9525">
              <a:noFill/>
              <a:miter lim="800000"/>
              <a:headEnd/>
              <a:tailEnd/>
            </a:ln>
          </p:spPr>
          <p:txBody>
            <a:bodyPr/>
            <a:lstStyle/>
            <a:p>
              <a:pPr>
                <a:defRPr/>
              </a:pPr>
              <a:endParaRPr lang="en-GB"/>
            </a:p>
          </p:txBody>
        </p:sp>
        <p:sp>
          <p:nvSpPr>
            <p:cNvPr id="1172" name="Rectangle 148"/>
            <p:cNvSpPr>
              <a:spLocks noChangeArrowheads="1"/>
            </p:cNvSpPr>
            <p:nvPr/>
          </p:nvSpPr>
          <p:spPr bwMode="auto">
            <a:xfrm>
              <a:off x="3149" y="2129"/>
              <a:ext cx="149" cy="155"/>
            </a:xfrm>
            <a:prstGeom prst="rect">
              <a:avLst/>
            </a:prstGeom>
            <a:solidFill>
              <a:srgbClr val="7498C0">
                <a:alpha val="50000"/>
              </a:srgbClr>
            </a:solidFill>
            <a:ln w="9525">
              <a:noFill/>
              <a:miter lim="800000"/>
              <a:headEnd/>
              <a:tailEnd/>
            </a:ln>
          </p:spPr>
          <p:txBody>
            <a:bodyPr/>
            <a:lstStyle/>
            <a:p>
              <a:pPr>
                <a:defRPr/>
              </a:pPr>
              <a:endParaRPr lang="en-GB"/>
            </a:p>
          </p:txBody>
        </p:sp>
        <p:sp>
          <p:nvSpPr>
            <p:cNvPr id="1173" name="Rectangle 149"/>
            <p:cNvSpPr>
              <a:spLocks noChangeArrowheads="1"/>
            </p:cNvSpPr>
            <p:nvPr/>
          </p:nvSpPr>
          <p:spPr bwMode="auto">
            <a:xfrm>
              <a:off x="3476" y="2129"/>
              <a:ext cx="89" cy="155"/>
            </a:xfrm>
            <a:prstGeom prst="rect">
              <a:avLst/>
            </a:prstGeom>
            <a:solidFill>
              <a:srgbClr val="FF9A00">
                <a:alpha val="50000"/>
              </a:srgbClr>
            </a:solidFill>
            <a:ln w="9525">
              <a:noFill/>
              <a:miter lim="800000"/>
              <a:headEnd/>
              <a:tailEnd/>
            </a:ln>
          </p:spPr>
          <p:txBody>
            <a:bodyPr/>
            <a:lstStyle/>
            <a:p>
              <a:pPr>
                <a:defRPr/>
              </a:pPr>
              <a:endParaRPr lang="en-GB"/>
            </a:p>
          </p:txBody>
        </p:sp>
        <p:sp>
          <p:nvSpPr>
            <p:cNvPr id="1174" name="Rectangle 150"/>
            <p:cNvSpPr>
              <a:spLocks noChangeArrowheads="1"/>
            </p:cNvSpPr>
            <p:nvPr/>
          </p:nvSpPr>
          <p:spPr bwMode="auto">
            <a:xfrm>
              <a:off x="4398" y="2129"/>
              <a:ext cx="1842" cy="155"/>
            </a:xfrm>
            <a:prstGeom prst="rect">
              <a:avLst/>
            </a:prstGeom>
            <a:solidFill>
              <a:schemeClr val="bg1">
                <a:alpha val="50000"/>
              </a:schemeClr>
            </a:solidFill>
            <a:ln w="9525">
              <a:noFill/>
              <a:miter lim="800000"/>
              <a:headEnd/>
              <a:tailEnd/>
            </a:ln>
          </p:spPr>
          <p:txBody>
            <a:bodyPr/>
            <a:lstStyle/>
            <a:p>
              <a:pPr>
                <a:defRPr/>
              </a:pPr>
              <a:endParaRPr lang="en-GB"/>
            </a:p>
          </p:txBody>
        </p:sp>
      </p:grpSp>
      <p:sp>
        <p:nvSpPr>
          <p:cNvPr id="1175" name="Rectangle 151"/>
          <p:cNvSpPr>
            <a:spLocks noChangeArrowheads="1"/>
          </p:cNvSpPr>
          <p:nvPr userDrawn="1"/>
        </p:nvSpPr>
        <p:spPr bwMode="auto">
          <a:xfrm>
            <a:off x="228600" y="6324600"/>
            <a:ext cx="2514600" cy="461963"/>
          </a:xfrm>
          <a:prstGeom prst="rect">
            <a:avLst/>
          </a:prstGeom>
          <a:noFill/>
          <a:ln w="9525">
            <a:noFill/>
            <a:miter lim="800000"/>
            <a:headEnd/>
            <a:tailEnd/>
          </a:ln>
        </p:spPr>
        <p:txBody>
          <a:bodyPr lIns="0" tIns="0" rIns="0" bIns="0">
            <a:spAutoFit/>
          </a:bodyPr>
          <a:lstStyle/>
          <a:p>
            <a:pPr algn="l">
              <a:defRPr/>
            </a:pPr>
            <a:r>
              <a:rPr lang="en-GB" sz="1000" dirty="0"/>
              <a:t>EUM/OPS/VWG/13/717038</a:t>
            </a:r>
          </a:p>
          <a:p>
            <a:pPr algn="l">
              <a:defRPr/>
            </a:pPr>
            <a:r>
              <a:rPr lang="en-GB" sz="1000" dirty="0"/>
              <a:t>Issue 1.0</a:t>
            </a:r>
          </a:p>
          <a:p>
            <a:pPr algn="l">
              <a:defRPr/>
            </a:pPr>
            <a:r>
              <a:rPr lang="en-GB" sz="1000" dirty="0"/>
              <a:t>01 September 2013</a:t>
            </a:r>
            <a:endParaRPr lang="en-GB" dirty="0"/>
          </a:p>
        </p:txBody>
      </p:sp>
    </p:spTree>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ransition/>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Century Gothic" pitchFamily="34" charset="0"/>
        </a:defRPr>
      </a:lvl2pPr>
      <a:lvl3pPr algn="l" rtl="0" eaLnBrk="0" fontAlgn="base" hangingPunct="0">
        <a:spcBef>
          <a:spcPct val="0"/>
        </a:spcBef>
        <a:spcAft>
          <a:spcPct val="0"/>
        </a:spcAft>
        <a:defRPr sz="2800" b="1">
          <a:solidFill>
            <a:schemeClr val="bg1"/>
          </a:solidFill>
          <a:latin typeface="Century Gothic" pitchFamily="34" charset="0"/>
        </a:defRPr>
      </a:lvl3pPr>
      <a:lvl4pPr algn="l" rtl="0" eaLnBrk="0" fontAlgn="base" hangingPunct="0">
        <a:spcBef>
          <a:spcPct val="0"/>
        </a:spcBef>
        <a:spcAft>
          <a:spcPct val="0"/>
        </a:spcAft>
        <a:defRPr sz="2800" b="1">
          <a:solidFill>
            <a:schemeClr val="bg1"/>
          </a:solidFill>
          <a:latin typeface="Century Gothic" pitchFamily="34" charset="0"/>
        </a:defRPr>
      </a:lvl4pPr>
      <a:lvl5pPr algn="l" rtl="0" eaLnBrk="0" fontAlgn="base" hangingPunct="0">
        <a:spcBef>
          <a:spcPct val="0"/>
        </a:spcBef>
        <a:spcAft>
          <a:spcPct val="0"/>
        </a:spcAft>
        <a:defRPr sz="2800" b="1">
          <a:solidFill>
            <a:schemeClr val="bg1"/>
          </a:solidFill>
          <a:latin typeface="Century Gothic" pitchFamily="34" charset="0"/>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defRPr sz="2400">
          <a:solidFill>
            <a:srgbClr val="002664"/>
          </a:solidFill>
          <a:latin typeface="+mn-lt"/>
          <a:ea typeface="+mn-ea"/>
          <a:cs typeface="+mn-cs"/>
        </a:defRPr>
      </a:lvl1pPr>
      <a:lvl2pPr marL="742950" indent="-285750" algn="l" rtl="0" eaLnBrk="0" fontAlgn="base" hangingPunct="0">
        <a:spcBef>
          <a:spcPct val="20000"/>
        </a:spcBef>
        <a:spcAft>
          <a:spcPct val="0"/>
        </a:spcAft>
        <a:defRPr sz="2400" b="1">
          <a:solidFill>
            <a:srgbClr val="00469B"/>
          </a:solidFill>
          <a:latin typeface="Arial" charset="0"/>
        </a:defRPr>
      </a:lvl2pPr>
      <a:lvl3pPr marL="1143000" indent="-228600" algn="l" rtl="0" eaLnBrk="0" fontAlgn="base" hangingPunct="0">
        <a:spcBef>
          <a:spcPct val="20000"/>
        </a:spcBef>
        <a:spcAft>
          <a:spcPct val="0"/>
        </a:spcAft>
        <a:defRPr sz="2400" b="1">
          <a:solidFill>
            <a:srgbClr val="00469B"/>
          </a:solidFill>
          <a:latin typeface="Arial" charset="0"/>
        </a:defRPr>
      </a:lvl3pPr>
      <a:lvl4pPr marL="1600200" indent="-228600" algn="l" rtl="0" eaLnBrk="0" fontAlgn="base" hangingPunct="0">
        <a:spcBef>
          <a:spcPct val="20000"/>
        </a:spcBef>
        <a:spcAft>
          <a:spcPct val="0"/>
        </a:spcAft>
        <a:defRPr sz="2400" b="1">
          <a:solidFill>
            <a:srgbClr val="00469B"/>
          </a:solidFill>
          <a:latin typeface="Arial" charset="0"/>
        </a:defRPr>
      </a:lvl4pPr>
      <a:lvl5pPr marL="2057400" indent="-228600" algn="l" rtl="0" eaLnBrk="0" fontAlgn="base" hangingPunct="0">
        <a:spcBef>
          <a:spcPct val="20000"/>
        </a:spcBef>
        <a:spcAft>
          <a:spcPct val="0"/>
        </a:spcAft>
        <a:defRPr sz="2400" b="1">
          <a:solidFill>
            <a:srgbClr val="00469B"/>
          </a:solidFill>
          <a:latin typeface="Arial" charset="0"/>
        </a:defRPr>
      </a:lvl5pPr>
      <a:lvl6pPr marL="2514600" indent="-228600" algn="l" rtl="0" eaLnBrk="0" fontAlgn="base" hangingPunct="0">
        <a:spcBef>
          <a:spcPct val="20000"/>
        </a:spcBef>
        <a:spcAft>
          <a:spcPct val="0"/>
        </a:spcAft>
        <a:defRPr sz="2400" b="1">
          <a:solidFill>
            <a:srgbClr val="00469B"/>
          </a:solidFill>
          <a:latin typeface="Arial" charset="0"/>
        </a:defRPr>
      </a:lvl6pPr>
      <a:lvl7pPr marL="2971800" indent="-228600" algn="l" rtl="0" eaLnBrk="0" fontAlgn="base" hangingPunct="0">
        <a:spcBef>
          <a:spcPct val="20000"/>
        </a:spcBef>
        <a:spcAft>
          <a:spcPct val="0"/>
        </a:spcAft>
        <a:defRPr sz="2400" b="1">
          <a:solidFill>
            <a:srgbClr val="00469B"/>
          </a:solidFill>
          <a:latin typeface="Arial" charset="0"/>
        </a:defRPr>
      </a:lvl7pPr>
      <a:lvl8pPr marL="3429000" indent="-228600" algn="l" rtl="0" eaLnBrk="0" fontAlgn="base" hangingPunct="0">
        <a:spcBef>
          <a:spcPct val="20000"/>
        </a:spcBef>
        <a:spcAft>
          <a:spcPct val="0"/>
        </a:spcAft>
        <a:defRPr sz="2400" b="1">
          <a:solidFill>
            <a:srgbClr val="00469B"/>
          </a:solidFill>
          <a:latin typeface="Arial" charset="0"/>
        </a:defRPr>
      </a:lvl8pPr>
      <a:lvl9pPr marL="3886200" indent="-228600" algn="l" rtl="0" eaLnBrk="0" fontAlgn="base" hangingPunct="0">
        <a:spcBef>
          <a:spcPct val="20000"/>
        </a:spcBef>
        <a:spcAft>
          <a:spcPct val="0"/>
        </a:spcAft>
        <a:defRPr sz="2400" b="1">
          <a:solidFill>
            <a:srgbClr val="00469B"/>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8.png"/><Relationship Id="rId1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H:\My%20Documents\PostMSG\_%20PAPERS%20_PRESENTATONS\_Year-2011\GLM%20Science%20Team%20Meeting%20Huntsville\MTG-LI%20Presentation%20Huntsville\__Europe_20060728_events_density_MSGbkg_coastline_newcorrection.avi"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emf"/><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hyperlink" Target="http://navigator.eumetsat.in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hyperlink" Target="http://www.eumetsat.int/website/home/Data/DataDelivery/EUMETSATDataCentre/index.html" TargetMode="External"/><Relationship Id="rId2" Type="http://schemas.openxmlformats.org/officeDocument/2006/relationships/hyperlink" Target="http://eoportal.eumetsat.in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hyperlink" Target="http://eoportal.eumetsat.int/" TargetMode="External"/><Relationship Id="rId2" Type="http://schemas.openxmlformats.org/officeDocument/2006/relationships/hyperlink" Target="http://www.eumetat.int/" TargetMode="External"/><Relationship Id="rId1" Type="http://schemas.openxmlformats.org/officeDocument/2006/relationships/slideLayout" Target="../slideLayouts/slideLayout2.xml"/><Relationship Id="rId5" Type="http://schemas.openxmlformats.org/officeDocument/2006/relationships/hyperlink" Target="http://adde.eumetsat.int/" TargetMode="External"/><Relationship Id="rId4" Type="http://schemas.openxmlformats.org/officeDocument/2006/relationships/hyperlink" Target="http://navigator.eumetsat.in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3305175" y="204788"/>
            <a:ext cx="6381750" cy="3032125"/>
          </a:xfrm>
        </p:spPr>
        <p:txBody>
          <a:bodyPr/>
          <a:lstStyle/>
          <a:p>
            <a:r>
              <a:rPr lang="en-GB" sz="2800" smtClean="0"/>
              <a:t>EUMETSAT Satellite Programmes</a:t>
            </a:r>
            <a:br>
              <a:rPr lang="en-GB" sz="2800" smtClean="0"/>
            </a:br>
            <a:r>
              <a:rPr lang="en-GB" sz="2800" smtClean="0"/>
              <a:t>Use of McIDAS at EUMETSAT</a:t>
            </a:r>
            <a:r>
              <a:rPr lang="en-GB" smtClean="0"/>
              <a:t/>
            </a:r>
            <a:br>
              <a:rPr lang="en-GB" smtClean="0"/>
            </a:br>
            <a:endParaRPr lang="en-GB" smtClean="0"/>
          </a:p>
        </p:txBody>
      </p:sp>
      <p:sp>
        <p:nvSpPr>
          <p:cNvPr id="14339" name="Rectangle 3"/>
          <p:cNvSpPr>
            <a:spLocks noGrp="1" noChangeArrowheads="1"/>
          </p:cNvSpPr>
          <p:nvPr>
            <p:ph type="subTitle" idx="1"/>
          </p:nvPr>
        </p:nvSpPr>
        <p:spPr>
          <a:xfrm>
            <a:off x="3322638" y="3895725"/>
            <a:ext cx="6583362" cy="1476375"/>
          </a:xfrm>
        </p:spPr>
        <p:txBody>
          <a:bodyPr/>
          <a:lstStyle/>
          <a:p>
            <a:r>
              <a:rPr lang="en-GB" b="0" smtClean="0"/>
              <a:t>Sauli Joro – Remote Sensing Expert</a:t>
            </a:r>
          </a:p>
          <a:p>
            <a:r>
              <a:rPr lang="en-GB" b="0" smtClean="0"/>
              <a:t>Peter Miu – Data Services Operations Engineer</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smtClean="0"/>
              <a:t>Metop HRPT direct dissemination</a:t>
            </a:r>
          </a:p>
        </p:txBody>
      </p:sp>
      <p:pic>
        <p:nvPicPr>
          <p:cNvPr id="22531" name="Picture 2"/>
          <p:cNvPicPr>
            <a:picLocks noChangeAspect="1" noChangeArrowheads="1"/>
          </p:cNvPicPr>
          <p:nvPr/>
        </p:nvPicPr>
        <p:blipFill>
          <a:blip r:embed="rId2" cstate="print"/>
          <a:srcRect b="50221"/>
          <a:stretch>
            <a:fillRect/>
          </a:stretch>
        </p:blipFill>
        <p:spPr bwMode="auto">
          <a:xfrm>
            <a:off x="239713" y="1533525"/>
            <a:ext cx="4978400" cy="2879725"/>
          </a:xfrm>
          <a:prstGeom prst="rect">
            <a:avLst/>
          </a:prstGeom>
          <a:noFill/>
          <a:ln w="9525" algn="ctr">
            <a:noFill/>
            <a:miter lim="800000"/>
            <a:headEnd/>
            <a:tailEnd/>
          </a:ln>
        </p:spPr>
      </p:pic>
      <p:pic>
        <p:nvPicPr>
          <p:cNvPr id="22532" name="Picture 2"/>
          <p:cNvPicPr>
            <a:picLocks noChangeAspect="1" noChangeArrowheads="1"/>
          </p:cNvPicPr>
          <p:nvPr/>
        </p:nvPicPr>
        <p:blipFill>
          <a:blip r:embed="rId2" cstate="print"/>
          <a:srcRect t="49779"/>
          <a:stretch>
            <a:fillRect/>
          </a:stretch>
        </p:blipFill>
        <p:spPr bwMode="auto">
          <a:xfrm>
            <a:off x="4819650" y="3095625"/>
            <a:ext cx="4933950" cy="2879725"/>
          </a:xfrm>
          <a:prstGeom prst="rect">
            <a:avLst/>
          </a:prstGeom>
          <a:noFill/>
          <a:ln w="9525" algn="ctr">
            <a:noFill/>
            <a:miter lim="800000"/>
            <a:headEnd/>
            <a:tailEnd/>
          </a:ln>
        </p:spPr>
      </p:pic>
      <p:sp>
        <p:nvSpPr>
          <p:cNvPr id="7" name="TextBox 6"/>
          <p:cNvSpPr txBox="1"/>
          <p:nvPr/>
        </p:nvSpPr>
        <p:spPr>
          <a:xfrm>
            <a:off x="5410200" y="1571625"/>
            <a:ext cx="4124325" cy="1323975"/>
          </a:xfrm>
          <a:prstGeom prst="rect">
            <a:avLst/>
          </a:prstGeom>
          <a:noFill/>
        </p:spPr>
        <p:txBody>
          <a:bodyPr>
            <a:spAutoFit/>
          </a:bodyPr>
          <a:lstStyle/>
          <a:p>
            <a:pPr algn="l">
              <a:defRPr/>
            </a:pPr>
            <a:r>
              <a:rPr lang="en-GB" sz="2000" dirty="0">
                <a:solidFill>
                  <a:srgbClr val="002664"/>
                </a:solidFill>
                <a:latin typeface="+mn-lt"/>
              </a:rPr>
              <a:t>Metop-A: HRPT dissemination affected by heavy ion radiation</a:t>
            </a:r>
          </a:p>
          <a:p>
            <a:pPr algn="l">
              <a:defRPr/>
            </a:pPr>
            <a:r>
              <a:rPr lang="en-GB" sz="2000" dirty="0">
                <a:solidFill>
                  <a:srgbClr val="002664"/>
                </a:solidFill>
                <a:latin typeface="+mn-lt"/>
              </a:rPr>
              <a:t>Metop-B: </a:t>
            </a:r>
            <a:r>
              <a:rPr lang="en-IE" sz="2000" dirty="0">
                <a:solidFill>
                  <a:srgbClr val="002664"/>
                </a:solidFill>
                <a:latin typeface="+mn-lt"/>
              </a:rPr>
              <a:t>full, global Direct Readout Service</a:t>
            </a:r>
            <a:endParaRPr lang="en-GB" sz="2000" dirty="0">
              <a:solidFill>
                <a:srgbClr val="002664"/>
              </a:solidFill>
              <a:latin typeface="+mn-lt"/>
            </a:endParaRPr>
          </a:p>
        </p:txBody>
      </p:sp>
      <p:sp>
        <p:nvSpPr>
          <p:cNvPr id="6" name="TextBox 5"/>
          <p:cNvSpPr txBox="1"/>
          <p:nvPr/>
        </p:nvSpPr>
        <p:spPr>
          <a:xfrm>
            <a:off x="1800225" y="6076950"/>
            <a:ext cx="7867650" cy="261938"/>
          </a:xfrm>
          <a:prstGeom prst="rect">
            <a:avLst/>
          </a:prstGeom>
          <a:noFill/>
        </p:spPr>
        <p:txBody>
          <a:bodyPr>
            <a:spAutoFit/>
          </a:bodyPr>
          <a:lstStyle/>
          <a:p>
            <a:pPr algn="l">
              <a:defRPr/>
            </a:pPr>
            <a:r>
              <a:rPr lang="en-GB" sz="1100" dirty="0">
                <a:solidFill>
                  <a:srgbClr val="002664"/>
                </a:solidFill>
                <a:latin typeface="+mn-lt"/>
              </a:rPr>
              <a:t>http://www.eumetsat.int/website/home/Satellites/CurrentSatellites/Metop/DirectReadoutService/index.html?lang=EN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smtClean="0"/>
              <a:t>Reasons for Specific Metop Orbit Configuration</a:t>
            </a:r>
          </a:p>
        </p:txBody>
      </p:sp>
      <p:sp>
        <p:nvSpPr>
          <p:cNvPr id="3" name="Content Placeholder 2"/>
          <p:cNvSpPr>
            <a:spLocks noGrp="1"/>
          </p:cNvSpPr>
          <p:nvPr>
            <p:ph idx="1"/>
          </p:nvPr>
        </p:nvSpPr>
        <p:spPr/>
        <p:txBody>
          <a:bodyPr/>
          <a:lstStyle/>
          <a:p>
            <a:pPr marL="457200" indent="-457200">
              <a:buFontTx/>
              <a:buAutoNum type="alphaLcParenBoth"/>
            </a:pPr>
            <a:r>
              <a:rPr lang="en-GB" smtClean="0"/>
              <a:t>Technical reasons (ground station, data communication)</a:t>
            </a:r>
          </a:p>
          <a:p>
            <a:pPr marL="457200" indent="-457200">
              <a:buFontTx/>
              <a:buAutoNum type="alphaLcParenBoth"/>
            </a:pPr>
            <a:r>
              <a:rPr lang="en-GB" smtClean="0"/>
              <a:t>NWP requirements</a:t>
            </a:r>
          </a:p>
        </p:txBody>
      </p:sp>
      <p:pic>
        <p:nvPicPr>
          <p:cNvPr id="107524" name="Picture 4" descr="http://wdc.dlr.de/sensors/avhrr/images/AVHRR_coverage.jpg"/>
          <p:cNvPicPr>
            <a:picLocks noChangeAspect="1" noChangeArrowheads="1"/>
          </p:cNvPicPr>
          <p:nvPr/>
        </p:nvPicPr>
        <p:blipFill>
          <a:blip r:embed="rId2" cstate="print"/>
          <a:srcRect/>
          <a:stretch>
            <a:fillRect/>
          </a:stretch>
        </p:blipFill>
        <p:spPr bwMode="auto">
          <a:xfrm>
            <a:off x="263525" y="2484438"/>
            <a:ext cx="4708525" cy="3532187"/>
          </a:xfrm>
          <a:prstGeom prst="rect">
            <a:avLst/>
          </a:prstGeom>
          <a:noFill/>
          <a:ln w="9525">
            <a:noFill/>
            <a:miter lim="800000"/>
            <a:headEnd/>
            <a:tailEnd/>
          </a:ln>
        </p:spPr>
      </p:pic>
      <p:pic>
        <p:nvPicPr>
          <p:cNvPr id="23557" name="Picture 6" descr="C:\Users\joro\Pictures\AMV_image_lon120 00_lat20 00_qi50_20130710-20130711_barbs2.png"/>
          <p:cNvPicPr>
            <a:picLocks noChangeAspect="1" noChangeArrowheads="1"/>
          </p:cNvPicPr>
          <p:nvPr/>
        </p:nvPicPr>
        <p:blipFill>
          <a:blip r:embed="rId3" cstate="print"/>
          <a:srcRect/>
          <a:stretch>
            <a:fillRect/>
          </a:stretch>
        </p:blipFill>
        <p:spPr bwMode="auto">
          <a:xfrm>
            <a:off x="5067300" y="2001838"/>
            <a:ext cx="4733925" cy="42179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p:txBody>
          <a:bodyPr/>
          <a:lstStyle/>
          <a:p>
            <a:r>
              <a:rPr lang="en-GB" sz="2400" smtClean="0">
                <a:latin typeface="Arial" charset="0"/>
                <a:cs typeface="Arial" charset="0"/>
              </a:rPr>
              <a:t>GOME-2 on Metop-A &amp; Metop-B Tandem Operations #7</a:t>
            </a:r>
          </a:p>
        </p:txBody>
      </p:sp>
      <p:pic>
        <p:nvPicPr>
          <p:cNvPr id="24579" name="Picture 2"/>
          <p:cNvPicPr>
            <a:picLocks noChangeAspect="1" noChangeArrowheads="1"/>
          </p:cNvPicPr>
          <p:nvPr/>
        </p:nvPicPr>
        <p:blipFill>
          <a:blip r:embed="rId2" cstate="print"/>
          <a:srcRect/>
          <a:stretch>
            <a:fillRect/>
          </a:stretch>
        </p:blipFill>
        <p:spPr bwMode="auto">
          <a:xfrm>
            <a:off x="114300" y="1590675"/>
            <a:ext cx="5743575" cy="4295775"/>
          </a:xfrm>
          <a:prstGeom prst="rect">
            <a:avLst/>
          </a:prstGeom>
          <a:noFill/>
          <a:ln w="9525">
            <a:noFill/>
            <a:miter lim="800000"/>
            <a:headEnd/>
            <a:tailEnd/>
          </a:ln>
        </p:spPr>
      </p:pic>
      <p:sp>
        <p:nvSpPr>
          <p:cNvPr id="9" name="Rectangle 2"/>
          <p:cNvSpPr>
            <a:spLocks noGrp="1" noChangeArrowheads="1"/>
          </p:cNvSpPr>
          <p:nvPr>
            <p:ph idx="1"/>
          </p:nvPr>
        </p:nvSpPr>
        <p:spPr>
          <a:xfrm>
            <a:off x="6000750" y="1573213"/>
            <a:ext cx="3905250" cy="4781550"/>
          </a:xfrm>
        </p:spPr>
        <p:txBody>
          <a:bodyPr/>
          <a:lstStyle/>
          <a:p>
            <a:pPr>
              <a:defRPr/>
            </a:pPr>
            <a:r>
              <a:rPr lang="en-GB" sz="1600" dirty="0" smtClean="0">
                <a:solidFill>
                  <a:srgbClr val="FF0000"/>
                </a:solidFill>
              </a:rPr>
              <a:t>Recommendation:</a:t>
            </a:r>
          </a:p>
          <a:p>
            <a:pPr marL="628650" indent="-447675">
              <a:buClr>
                <a:srgbClr val="1C1C1C"/>
              </a:buClr>
              <a:buFont typeface="Tahoma" pitchFamily="34" charset="0"/>
              <a:buChar char="−"/>
              <a:defRPr/>
            </a:pPr>
            <a:r>
              <a:rPr lang="en-GB" sz="1400" dirty="0" smtClean="0"/>
              <a:t>Special GSAG + O3MSAF Project Team convened </a:t>
            </a:r>
            <a:r>
              <a:rPr lang="en-GB" sz="1400" smtClean="0"/>
              <a:t>on 25</a:t>
            </a:r>
            <a:r>
              <a:rPr lang="en-GB" sz="1400" baseline="30000" smtClean="0"/>
              <a:t>th</a:t>
            </a:r>
            <a:r>
              <a:rPr lang="en-GB" sz="1400" smtClean="0"/>
              <a:t> </a:t>
            </a:r>
            <a:r>
              <a:rPr lang="en-GB" sz="1400" dirty="0" smtClean="0"/>
              <a:t>April 2013</a:t>
            </a:r>
          </a:p>
          <a:p>
            <a:pPr marL="628650" indent="-447675">
              <a:buClr>
                <a:srgbClr val="1C1C1C"/>
              </a:buClr>
              <a:buFont typeface="Tahoma" pitchFamily="34" charset="0"/>
              <a:buChar char="−"/>
              <a:defRPr/>
            </a:pPr>
            <a:r>
              <a:rPr lang="en-GB" sz="1400" dirty="0" smtClean="0"/>
              <a:t>Recommendation to operate GOME-2 on </a:t>
            </a:r>
            <a:r>
              <a:rPr lang="en-GB" sz="1400" dirty="0" err="1" smtClean="0"/>
              <a:t>Metop</a:t>
            </a:r>
            <a:r>
              <a:rPr lang="en-GB" sz="1400" dirty="0" smtClean="0"/>
              <a:t>-A with a swath of 960km and GOME-2 on </a:t>
            </a:r>
            <a:r>
              <a:rPr lang="en-GB" sz="1400" dirty="0" err="1" smtClean="0"/>
              <a:t>Metop</a:t>
            </a:r>
            <a:r>
              <a:rPr lang="en-GB" sz="1400" dirty="0" smtClean="0"/>
              <a:t>-B with a swath of 1920km</a:t>
            </a:r>
          </a:p>
          <a:p>
            <a:pPr marL="628650" indent="-447675">
              <a:buClr>
                <a:srgbClr val="1C1C1C"/>
              </a:buClr>
              <a:buFont typeface="Tahoma" pitchFamily="34" charset="0"/>
              <a:buChar char="−"/>
              <a:defRPr/>
            </a:pPr>
            <a:r>
              <a:rPr lang="en-GB" sz="1400" dirty="0" smtClean="0"/>
              <a:t>To be re-evaluated in autumn.</a:t>
            </a:r>
          </a:p>
          <a:p>
            <a:pPr marL="628650" indent="-447675">
              <a:buClr>
                <a:srgbClr val="1C1C1C"/>
              </a:buClr>
              <a:buFont typeface="Tahoma" pitchFamily="34" charset="0"/>
              <a:buChar char="−"/>
              <a:defRPr/>
            </a:pPr>
            <a:endParaRPr lang="en-GB" sz="1400" dirty="0" smtClean="0"/>
          </a:p>
          <a:p>
            <a:pPr marL="628650" indent="-447675">
              <a:buClr>
                <a:srgbClr val="1C1C1C"/>
              </a:buClr>
              <a:buFont typeface="Tahoma" pitchFamily="34" charset="0"/>
              <a:buChar char="−"/>
              <a:defRPr/>
            </a:pPr>
            <a:r>
              <a:rPr lang="en-GB" sz="1400" dirty="0" smtClean="0"/>
              <a:t>Total ozone coverage pattern for GOME-2 Metop-A and Metop-B with GOME-2 on </a:t>
            </a:r>
            <a:r>
              <a:rPr lang="en-GB" sz="1400" dirty="0" err="1" smtClean="0"/>
              <a:t>Metop</a:t>
            </a:r>
            <a:r>
              <a:rPr lang="en-GB" sz="1400" dirty="0" smtClean="0"/>
              <a:t>-A in simulated 960km and GOME-2 on </a:t>
            </a:r>
            <a:r>
              <a:rPr lang="en-GB" sz="1400" dirty="0" err="1" smtClean="0"/>
              <a:t>Metop</a:t>
            </a:r>
            <a:r>
              <a:rPr lang="en-GB" sz="1400" dirty="0" smtClean="0"/>
              <a:t>-B the other in nominal 1920km swath mode using data from the current wide swath observations (no spatial resolution increase)  taken on the 20</a:t>
            </a:r>
            <a:r>
              <a:rPr lang="en-GB" sz="1400" baseline="30000" dirty="0" smtClean="0"/>
              <a:t>th</a:t>
            </a:r>
            <a:r>
              <a:rPr lang="en-GB" sz="1400" dirty="0" smtClean="0"/>
              <a:t> of January 2013 (courtesy of O3MSAF/DLR).</a:t>
            </a:r>
          </a:p>
          <a:p>
            <a:pPr lvl="2">
              <a:defRPr/>
            </a:pPr>
            <a:endParaRPr lang="en-GB" sz="1400" dirty="0" smtClean="0"/>
          </a:p>
          <a:p>
            <a:pPr lvl="2">
              <a:defRPr/>
            </a:pPr>
            <a:endParaRPr lang="en-GB" sz="1400" dirty="0" smtClean="0">
              <a:solidFill>
                <a:srgbClr val="002060"/>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smtClean="0"/>
              <a:t>Future EUMETSAT Satellite Programmes</a:t>
            </a:r>
          </a:p>
        </p:txBody>
      </p:sp>
      <p:sp>
        <p:nvSpPr>
          <p:cNvPr id="25603" name="Rectangle 3"/>
          <p:cNvSpPr>
            <a:spLocks noGrp="1" noChangeArrowheads="1"/>
          </p:cNvSpPr>
          <p:nvPr>
            <p:ph type="body" idx="1"/>
          </p:nvPr>
        </p:nvSpPr>
        <p:spPr>
          <a:xfrm>
            <a:off x="381000" y="1485900"/>
            <a:ext cx="8997950" cy="4895850"/>
          </a:xfrm>
        </p:spPr>
        <p:txBody>
          <a:bodyPr/>
          <a:lstStyle/>
          <a:p>
            <a:pPr>
              <a:lnSpc>
                <a:spcPct val="80000"/>
              </a:lnSpc>
            </a:pPr>
            <a:r>
              <a:rPr lang="en-GB" sz="2000" smtClean="0"/>
              <a:t>Eumetsat is preparing/developing the following satellites programmes:</a:t>
            </a:r>
          </a:p>
          <a:p>
            <a:pPr>
              <a:lnSpc>
                <a:spcPct val="80000"/>
              </a:lnSpc>
              <a:buFontTx/>
              <a:buChar char="•"/>
            </a:pPr>
            <a:endParaRPr lang="en-GB" sz="1400" smtClean="0">
              <a:solidFill>
                <a:srgbClr val="FF0000"/>
              </a:solidFill>
              <a:cs typeface="Tahoma" pitchFamily="34" charset="0"/>
            </a:endParaRPr>
          </a:p>
          <a:p>
            <a:pPr>
              <a:lnSpc>
                <a:spcPct val="80000"/>
              </a:lnSpc>
              <a:buFontTx/>
              <a:buChar char="•"/>
            </a:pPr>
            <a:r>
              <a:rPr lang="en-GB" sz="2000" smtClean="0">
                <a:solidFill>
                  <a:srgbClr val="C00000"/>
                </a:solidFill>
                <a:cs typeface="Tahoma" pitchFamily="34" charset="0"/>
              </a:rPr>
              <a:t>Sentinel-3 (2013): </a:t>
            </a:r>
            <a:r>
              <a:rPr lang="en-GB" sz="2000" smtClean="0"/>
              <a:t>Low Earth Orbiting mission to support services relating to the marine and global land environment, with capability to serve further atmospheric- and cryospheric-based application areas. </a:t>
            </a:r>
            <a:endParaRPr lang="en-GB" sz="2000" smtClean="0">
              <a:cs typeface="Tahoma" pitchFamily="34" charset="0"/>
            </a:endParaRPr>
          </a:p>
          <a:p>
            <a:pPr>
              <a:lnSpc>
                <a:spcPct val="80000"/>
              </a:lnSpc>
              <a:buFontTx/>
              <a:buChar char="•"/>
            </a:pPr>
            <a:endParaRPr lang="en-GB" sz="1400" smtClean="0">
              <a:cs typeface="Tahoma" pitchFamily="34" charset="0"/>
            </a:endParaRPr>
          </a:p>
          <a:p>
            <a:pPr lvl="1">
              <a:lnSpc>
                <a:spcPct val="80000"/>
              </a:lnSpc>
              <a:buFontTx/>
              <a:buChar char="–"/>
            </a:pPr>
            <a:r>
              <a:rPr lang="en-GB" sz="1200" smtClean="0"/>
              <a:t>http://www.eumetsat.int/website/home/Satellites/FutureSatellites/Sentinel3/index.html</a:t>
            </a:r>
            <a:endParaRPr lang="en-GB" sz="1200" smtClean="0">
              <a:cs typeface="Tahoma" pitchFamily="34" charset="0"/>
            </a:endParaRPr>
          </a:p>
          <a:p>
            <a:pPr lvl="1">
              <a:lnSpc>
                <a:spcPct val="80000"/>
              </a:lnSpc>
              <a:buFontTx/>
              <a:buChar char="–"/>
            </a:pPr>
            <a:endParaRPr lang="en-GB" sz="1200" smtClean="0">
              <a:cs typeface="Tahoma" pitchFamily="34" charset="0"/>
            </a:endParaRPr>
          </a:p>
          <a:p>
            <a:pPr>
              <a:lnSpc>
                <a:spcPct val="80000"/>
              </a:lnSpc>
              <a:buFontTx/>
              <a:buChar char="•"/>
            </a:pPr>
            <a:r>
              <a:rPr lang="en-GB" sz="1800" smtClean="0">
                <a:solidFill>
                  <a:srgbClr val="C00000"/>
                </a:solidFill>
              </a:rPr>
              <a:t>MTG: Meteosat Third Generation (2018)</a:t>
            </a:r>
            <a:r>
              <a:rPr lang="en-GB" sz="1800" smtClean="0"/>
              <a:t>, EUMETSAT is preparing for the next European operational geostationary meteorological satellite system. MTG will revolutionise weather forecasting and environmental monitoring by providing significant improvement over the capabilities of the current Meteosat generation.</a:t>
            </a:r>
            <a:r>
              <a:rPr lang="en-GB" sz="1600" smtClean="0"/>
              <a:t>  </a:t>
            </a:r>
            <a:endParaRPr lang="en-GB" sz="1600" smtClean="0">
              <a:cs typeface="Tahoma" pitchFamily="34" charset="0"/>
            </a:endParaRPr>
          </a:p>
          <a:p>
            <a:pPr>
              <a:lnSpc>
                <a:spcPct val="80000"/>
              </a:lnSpc>
              <a:buFontTx/>
              <a:buChar char="•"/>
            </a:pPr>
            <a:endParaRPr lang="en-GB" sz="1400" smtClean="0">
              <a:cs typeface="Tahoma" pitchFamily="34" charset="0"/>
            </a:endParaRPr>
          </a:p>
          <a:p>
            <a:pPr lvl="1">
              <a:lnSpc>
                <a:spcPct val="80000"/>
              </a:lnSpc>
              <a:buFontTx/>
              <a:buChar char="–"/>
            </a:pPr>
            <a:r>
              <a:rPr lang="en-GB" sz="1200" smtClean="0">
                <a:cs typeface="Tahoma" pitchFamily="34" charset="0"/>
              </a:rPr>
              <a:t>http://www.eumetsat.int/website/home/Satellites/FutureSatellites/MeteosatThirdGeneration/index.html</a:t>
            </a:r>
          </a:p>
          <a:p>
            <a:pPr lvl="1">
              <a:lnSpc>
                <a:spcPct val="80000"/>
              </a:lnSpc>
              <a:buFontTx/>
              <a:buChar char="–"/>
            </a:pPr>
            <a:endParaRPr lang="en-GB" sz="1200" smtClean="0">
              <a:cs typeface="Tahoma" pitchFamily="34" charset="0"/>
            </a:endParaRPr>
          </a:p>
          <a:p>
            <a:pPr>
              <a:lnSpc>
                <a:spcPct val="80000"/>
              </a:lnSpc>
              <a:buFontTx/>
              <a:buChar char="•"/>
            </a:pPr>
            <a:r>
              <a:rPr lang="en-GB" sz="1800" smtClean="0">
                <a:solidFill>
                  <a:srgbClr val="C00000"/>
                </a:solidFill>
                <a:cs typeface="Tahoma" pitchFamily="34" charset="0"/>
              </a:rPr>
              <a:t>EPS-SG: EUMETSAT Polar System – Second Generation (2020)</a:t>
            </a:r>
            <a:r>
              <a:rPr lang="en-GB" sz="1800" smtClean="0">
                <a:cs typeface="Tahoma" pitchFamily="34" charset="0"/>
              </a:rPr>
              <a:t>, </a:t>
            </a:r>
            <a:r>
              <a:rPr lang="en-GB" sz="1800" smtClean="0"/>
              <a:t>The EPS follow-on system to EPS will provide continuity of polar orbiting observations for the user community.</a:t>
            </a:r>
            <a:endParaRPr lang="en-GB" sz="1800" smtClean="0">
              <a:cs typeface="Tahoma" pitchFamily="34" charset="0"/>
            </a:endParaRPr>
          </a:p>
          <a:p>
            <a:pPr>
              <a:lnSpc>
                <a:spcPct val="80000"/>
              </a:lnSpc>
              <a:buFontTx/>
              <a:buChar char="•"/>
            </a:pPr>
            <a:endParaRPr lang="en-GB" sz="1400" smtClean="0">
              <a:cs typeface="Tahoma" pitchFamily="34" charset="0"/>
            </a:endParaRPr>
          </a:p>
          <a:p>
            <a:pPr lvl="1">
              <a:lnSpc>
                <a:spcPct val="80000"/>
              </a:lnSpc>
              <a:buFontTx/>
              <a:buChar char="–"/>
            </a:pPr>
            <a:r>
              <a:rPr lang="en-GB" sz="1200" smtClean="0"/>
              <a:t>http://www.eumetsat.int/website/home/Satellites/FutureSatellites/EUMETSATPolarSystemSecondGeneration/index.html</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p:txBody>
          <a:bodyPr/>
          <a:lstStyle/>
          <a:p>
            <a:r>
              <a:rPr lang="en-GB" smtClean="0"/>
              <a:t>EUMETSAT Programmes Timeline</a:t>
            </a:r>
          </a:p>
        </p:txBody>
      </p:sp>
      <p:pic>
        <p:nvPicPr>
          <p:cNvPr id="26627" name="Picture 281" descr="space_segment.png"/>
          <p:cNvPicPr>
            <a:picLocks noChangeAspect="1"/>
          </p:cNvPicPr>
          <p:nvPr/>
        </p:nvPicPr>
        <p:blipFill>
          <a:blip r:embed="rId3" cstate="print"/>
          <a:srcRect/>
          <a:stretch>
            <a:fillRect/>
          </a:stretch>
        </p:blipFill>
        <p:spPr bwMode="auto">
          <a:xfrm>
            <a:off x="0" y="1174750"/>
            <a:ext cx="9534525" cy="5118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32" descr="FondPageTitre"/>
          <p:cNvPicPr>
            <a:picLocks noChangeAspect="1" noChangeArrowheads="1"/>
          </p:cNvPicPr>
          <p:nvPr/>
        </p:nvPicPr>
        <p:blipFill>
          <a:blip r:embed="rId2" cstate="print"/>
          <a:srcRect l="64284" b="70804"/>
          <a:stretch>
            <a:fillRect/>
          </a:stretch>
        </p:blipFill>
        <p:spPr bwMode="auto">
          <a:xfrm>
            <a:off x="7629525" y="3917950"/>
            <a:ext cx="2276475" cy="110172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GB" dirty="0" smtClean="0">
                <a:latin typeface="+mn-lt"/>
              </a:rPr>
              <a:t>MTG Space Segment – Twin Satellite Concept</a:t>
            </a:r>
            <a:endParaRPr lang="en-GB" dirty="0">
              <a:latin typeface="+mn-lt"/>
            </a:endParaRPr>
          </a:p>
        </p:txBody>
      </p:sp>
      <p:pic>
        <p:nvPicPr>
          <p:cNvPr id="27652" name="Picture 1039" descr="D:\Documents and Settings\nicolib\My Documents\MTG\Copie de logo TEST.jpg"/>
          <p:cNvPicPr>
            <a:picLocks noGrp="1" noChangeAspect="1" noChangeArrowheads="1"/>
          </p:cNvPicPr>
          <p:nvPr>
            <p:ph idx="1"/>
          </p:nvPr>
        </p:nvPicPr>
        <p:blipFill>
          <a:blip r:embed="rId3" cstate="print"/>
          <a:srcRect/>
          <a:stretch>
            <a:fillRect/>
          </a:stretch>
        </p:blipFill>
        <p:spPr>
          <a:xfrm>
            <a:off x="0" y="1403350"/>
            <a:ext cx="7620000" cy="4400550"/>
          </a:xfrm>
        </p:spPr>
      </p:pic>
      <p:sp>
        <p:nvSpPr>
          <p:cNvPr id="6" name="TextBox 5"/>
          <p:cNvSpPr txBox="1"/>
          <p:nvPr/>
        </p:nvSpPr>
        <p:spPr>
          <a:xfrm>
            <a:off x="7727950" y="4156075"/>
            <a:ext cx="2178050" cy="231775"/>
          </a:xfrm>
          <a:prstGeom prst="rect">
            <a:avLst/>
          </a:prstGeom>
          <a:solidFill>
            <a:schemeClr val="accent3"/>
          </a:solidFill>
        </p:spPr>
        <p:txBody>
          <a:bodyPr>
            <a:spAutoFit/>
          </a:bodyPr>
          <a:lstStyle/>
          <a:p>
            <a:pPr>
              <a:defRPr/>
            </a:pPr>
            <a:r>
              <a:rPr lang="en-GB" dirty="0">
                <a:solidFill>
                  <a:schemeClr val="tx2"/>
                </a:solidFill>
              </a:rPr>
              <a:t>Courtesy of </a:t>
            </a:r>
          </a:p>
        </p:txBody>
      </p:sp>
      <p:sp>
        <p:nvSpPr>
          <p:cNvPr id="27654" name="TextBox 17"/>
          <p:cNvSpPr txBox="1">
            <a:spLocks noChangeArrowheads="1"/>
          </p:cNvSpPr>
          <p:nvPr/>
        </p:nvSpPr>
        <p:spPr bwMode="auto">
          <a:xfrm>
            <a:off x="6121400" y="1985963"/>
            <a:ext cx="3379788" cy="461962"/>
          </a:xfrm>
          <a:prstGeom prst="rect">
            <a:avLst/>
          </a:prstGeom>
          <a:noFill/>
          <a:ln w="9525">
            <a:noFill/>
            <a:miter lim="800000"/>
            <a:headEnd/>
            <a:tailEnd/>
          </a:ln>
        </p:spPr>
        <p:txBody>
          <a:bodyPr>
            <a:spAutoFit/>
          </a:bodyPr>
          <a:lstStyle/>
          <a:p>
            <a:r>
              <a:rPr lang="en-GB" sz="2400">
                <a:solidFill>
                  <a:srgbClr val="002664"/>
                </a:solidFill>
              </a:rPr>
              <a:t>MTG-I</a:t>
            </a:r>
            <a:r>
              <a:rPr lang="en-GB" sz="2400">
                <a:solidFill>
                  <a:schemeClr val="tx1"/>
                </a:solidFill>
              </a:rPr>
              <a:t>; </a:t>
            </a:r>
            <a:r>
              <a:rPr lang="en-GB" sz="1800">
                <a:solidFill>
                  <a:srgbClr val="FF0000"/>
                </a:solidFill>
              </a:rPr>
              <a:t>4 satellites</a:t>
            </a:r>
          </a:p>
        </p:txBody>
      </p:sp>
      <p:sp>
        <p:nvSpPr>
          <p:cNvPr id="27655" name="TextBox 18"/>
          <p:cNvSpPr txBox="1">
            <a:spLocks noChangeArrowheads="1"/>
          </p:cNvSpPr>
          <p:nvPr/>
        </p:nvSpPr>
        <p:spPr bwMode="auto">
          <a:xfrm>
            <a:off x="7296150" y="3121025"/>
            <a:ext cx="2751138" cy="461963"/>
          </a:xfrm>
          <a:prstGeom prst="rect">
            <a:avLst/>
          </a:prstGeom>
          <a:noFill/>
          <a:ln w="9525">
            <a:noFill/>
            <a:miter lim="800000"/>
            <a:headEnd/>
            <a:tailEnd/>
          </a:ln>
        </p:spPr>
        <p:txBody>
          <a:bodyPr>
            <a:spAutoFit/>
          </a:bodyPr>
          <a:lstStyle/>
          <a:p>
            <a:r>
              <a:rPr lang="en-GB" sz="2400">
                <a:solidFill>
                  <a:srgbClr val="002664"/>
                </a:solidFill>
              </a:rPr>
              <a:t>MTG-S</a:t>
            </a:r>
            <a:r>
              <a:rPr lang="en-GB" sz="2400">
                <a:solidFill>
                  <a:schemeClr val="tx1"/>
                </a:solidFill>
              </a:rPr>
              <a:t>; </a:t>
            </a:r>
            <a:r>
              <a:rPr lang="en-GB" sz="1800">
                <a:solidFill>
                  <a:srgbClr val="FF0000"/>
                </a:solidFill>
              </a:rPr>
              <a:t>2 satellites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GB" dirty="0" smtClean="0">
                <a:latin typeface="+mn-lt"/>
              </a:rPr>
              <a:t>MTG Space Segment Configuration</a:t>
            </a:r>
            <a:endParaRPr lang="en-GB" sz="2400" dirty="0" smtClean="0">
              <a:latin typeface="+mn-lt"/>
            </a:endParaRPr>
          </a:p>
        </p:txBody>
      </p:sp>
      <p:sp>
        <p:nvSpPr>
          <p:cNvPr id="9219" name="Rectangle 3"/>
          <p:cNvSpPr>
            <a:spLocks noChangeArrowheads="1"/>
          </p:cNvSpPr>
          <p:nvPr/>
        </p:nvSpPr>
        <p:spPr bwMode="auto">
          <a:xfrm>
            <a:off x="695325" y="1528763"/>
            <a:ext cx="8629650" cy="4478337"/>
          </a:xfrm>
          <a:prstGeom prst="rect">
            <a:avLst/>
          </a:prstGeom>
          <a:noFill/>
          <a:ln w="9525">
            <a:noFill/>
            <a:miter lim="800000"/>
            <a:headEnd/>
            <a:tailEnd/>
          </a:ln>
        </p:spPr>
        <p:txBody>
          <a:bodyPr/>
          <a:lstStyle/>
          <a:p>
            <a:pPr marL="342900" indent="-342900">
              <a:spcBef>
                <a:spcPct val="20000"/>
              </a:spcBef>
              <a:defRPr/>
            </a:pPr>
            <a:endParaRPr lang="en-US" sz="800" dirty="0">
              <a:solidFill>
                <a:srgbClr val="002664"/>
              </a:solidFill>
              <a:latin typeface="+mn-lt"/>
            </a:endParaRPr>
          </a:p>
          <a:p>
            <a:pPr marL="342900" indent="-342900" algn="l">
              <a:spcBef>
                <a:spcPct val="20000"/>
              </a:spcBef>
              <a:buFontTx/>
              <a:buChar char="•"/>
              <a:defRPr/>
            </a:pPr>
            <a:r>
              <a:rPr lang="en-US" sz="2400" dirty="0">
                <a:solidFill>
                  <a:srgbClr val="002664"/>
                </a:solidFill>
                <a:latin typeface="+mn-lt"/>
              </a:rPr>
              <a:t>Twin Satellite Concept, based on 3-axis platforms</a:t>
            </a:r>
          </a:p>
          <a:p>
            <a:pPr marL="742950" lvl="1" indent="-285750" algn="l">
              <a:spcBef>
                <a:spcPct val="20000"/>
              </a:spcBef>
              <a:buFontTx/>
              <a:buChar char="–"/>
              <a:defRPr/>
            </a:pPr>
            <a:r>
              <a:rPr lang="en-US" sz="1800" dirty="0">
                <a:solidFill>
                  <a:srgbClr val="FF0000"/>
                </a:solidFill>
                <a:latin typeface="+mn-lt"/>
              </a:rPr>
              <a:t>4</a:t>
            </a:r>
            <a:r>
              <a:rPr lang="en-US" sz="1800" dirty="0">
                <a:solidFill>
                  <a:srgbClr val="00469B"/>
                </a:solidFill>
                <a:latin typeface="+mn-lt"/>
              </a:rPr>
              <a:t> Imaging Satellites  </a:t>
            </a:r>
            <a:r>
              <a:rPr lang="en-US" sz="1800" dirty="0">
                <a:solidFill>
                  <a:srgbClr val="FF0000"/>
                </a:solidFill>
                <a:latin typeface="+mn-lt"/>
              </a:rPr>
              <a:t>(MTG-I) </a:t>
            </a:r>
            <a:r>
              <a:rPr lang="en-US" sz="1800" dirty="0">
                <a:solidFill>
                  <a:srgbClr val="00469B"/>
                </a:solidFill>
                <a:latin typeface="+mn-lt"/>
              </a:rPr>
              <a:t>    </a:t>
            </a:r>
            <a:r>
              <a:rPr lang="en-US" sz="1800" dirty="0">
                <a:latin typeface="+mn-lt"/>
              </a:rPr>
              <a:t>(20    years of operational services)</a:t>
            </a:r>
          </a:p>
          <a:p>
            <a:pPr marL="742950" lvl="1" indent="-285750" algn="l">
              <a:spcBef>
                <a:spcPct val="20000"/>
              </a:spcBef>
              <a:buFontTx/>
              <a:buChar char="–"/>
              <a:defRPr/>
            </a:pPr>
            <a:r>
              <a:rPr lang="en-US" sz="1800" dirty="0">
                <a:solidFill>
                  <a:srgbClr val="FF0000"/>
                </a:solidFill>
                <a:latin typeface="+mn-lt"/>
              </a:rPr>
              <a:t>2</a:t>
            </a:r>
            <a:r>
              <a:rPr lang="en-US" sz="1800" dirty="0">
                <a:solidFill>
                  <a:srgbClr val="00469B"/>
                </a:solidFill>
                <a:latin typeface="+mn-lt"/>
              </a:rPr>
              <a:t> Sounding Satellites </a:t>
            </a:r>
            <a:r>
              <a:rPr lang="en-US" sz="1800" dirty="0">
                <a:solidFill>
                  <a:srgbClr val="FF0000"/>
                </a:solidFill>
                <a:latin typeface="+mn-lt"/>
              </a:rPr>
              <a:t>(MTG-S)    </a:t>
            </a:r>
            <a:r>
              <a:rPr lang="en-US" sz="1800" dirty="0">
                <a:latin typeface="+mn-lt"/>
              </a:rPr>
              <a:t>(15.5  years of operational services)</a:t>
            </a:r>
          </a:p>
          <a:p>
            <a:pPr marL="742950" lvl="1" indent="-285750" algn="l">
              <a:spcBef>
                <a:spcPct val="20000"/>
              </a:spcBef>
              <a:buFontTx/>
              <a:buChar char="–"/>
              <a:defRPr/>
            </a:pPr>
            <a:endParaRPr lang="en-US" sz="1000" dirty="0">
              <a:solidFill>
                <a:srgbClr val="00469B"/>
              </a:solidFill>
              <a:latin typeface="+mn-lt"/>
            </a:endParaRPr>
          </a:p>
          <a:p>
            <a:pPr marL="342900" indent="-342900" algn="l">
              <a:spcBef>
                <a:spcPct val="20000"/>
              </a:spcBef>
              <a:buFontTx/>
              <a:buChar char="•"/>
              <a:defRPr/>
            </a:pPr>
            <a:r>
              <a:rPr lang="en-GB" sz="2400" dirty="0">
                <a:solidFill>
                  <a:srgbClr val="002664"/>
                </a:solidFill>
                <a:latin typeface="+mn-lt"/>
              </a:rPr>
              <a:t>Payload complement of the </a:t>
            </a:r>
            <a:r>
              <a:rPr lang="en-GB" sz="2400" dirty="0">
                <a:solidFill>
                  <a:srgbClr val="FF0000"/>
                </a:solidFill>
                <a:latin typeface="+mn-lt"/>
              </a:rPr>
              <a:t>MTG-I</a:t>
            </a:r>
            <a:r>
              <a:rPr lang="en-GB" sz="2400" dirty="0">
                <a:solidFill>
                  <a:srgbClr val="002664"/>
                </a:solidFill>
                <a:latin typeface="+mn-lt"/>
              </a:rPr>
              <a:t> satellites</a:t>
            </a:r>
          </a:p>
          <a:p>
            <a:pPr marL="742950" lvl="1" indent="-285750" algn="l">
              <a:spcBef>
                <a:spcPct val="20000"/>
              </a:spcBef>
              <a:defRPr/>
            </a:pPr>
            <a:r>
              <a:rPr lang="en-GB" sz="1800" dirty="0">
                <a:solidFill>
                  <a:srgbClr val="00469B"/>
                </a:solidFill>
                <a:latin typeface="+mn-lt"/>
              </a:rPr>
              <a:t>•	The Flexible Combined Imager </a:t>
            </a:r>
            <a:r>
              <a:rPr lang="en-GB" sz="1800" dirty="0">
                <a:solidFill>
                  <a:srgbClr val="FF0000"/>
                </a:solidFill>
                <a:latin typeface="+mn-lt"/>
              </a:rPr>
              <a:t>(FCI)</a:t>
            </a:r>
          </a:p>
          <a:p>
            <a:pPr marL="742950" lvl="1" indent="-285750" algn="l">
              <a:spcBef>
                <a:spcPct val="20000"/>
              </a:spcBef>
              <a:defRPr/>
            </a:pPr>
            <a:r>
              <a:rPr lang="en-GB" sz="1800" dirty="0">
                <a:solidFill>
                  <a:srgbClr val="00469B"/>
                </a:solidFill>
                <a:latin typeface="+mn-lt"/>
              </a:rPr>
              <a:t>•	The Lightning Imager </a:t>
            </a:r>
            <a:r>
              <a:rPr lang="en-GB" sz="1800" dirty="0">
                <a:solidFill>
                  <a:srgbClr val="FF0000"/>
                </a:solidFill>
                <a:latin typeface="+mn-lt"/>
              </a:rPr>
              <a:t>(LI)</a:t>
            </a:r>
          </a:p>
          <a:p>
            <a:pPr marL="742950" lvl="1" indent="-285750" algn="l">
              <a:spcBef>
                <a:spcPct val="20000"/>
              </a:spcBef>
              <a:defRPr/>
            </a:pPr>
            <a:r>
              <a:rPr lang="en-GB" sz="1800" dirty="0">
                <a:solidFill>
                  <a:srgbClr val="00469B"/>
                </a:solidFill>
                <a:latin typeface="+mn-lt"/>
              </a:rPr>
              <a:t>•	The Data Collection System (DCS) and Search and Rescue (GEOSAR)</a:t>
            </a:r>
          </a:p>
          <a:p>
            <a:pPr marL="742950" lvl="1" indent="-285750" algn="l">
              <a:spcBef>
                <a:spcPct val="20000"/>
              </a:spcBef>
              <a:defRPr/>
            </a:pPr>
            <a:endParaRPr lang="en-GB" sz="1200" dirty="0">
              <a:solidFill>
                <a:srgbClr val="00469B"/>
              </a:solidFill>
              <a:latin typeface="+mn-lt"/>
            </a:endParaRPr>
          </a:p>
          <a:p>
            <a:pPr marL="342900" indent="-342900" algn="l">
              <a:spcBef>
                <a:spcPct val="20000"/>
              </a:spcBef>
              <a:buFontTx/>
              <a:buChar char="•"/>
              <a:defRPr/>
            </a:pPr>
            <a:r>
              <a:rPr lang="en-GB" sz="2400" dirty="0">
                <a:solidFill>
                  <a:srgbClr val="002664"/>
                </a:solidFill>
                <a:latin typeface="+mn-lt"/>
              </a:rPr>
              <a:t>Payload complement of the </a:t>
            </a:r>
            <a:r>
              <a:rPr lang="en-GB" sz="2400" dirty="0">
                <a:solidFill>
                  <a:srgbClr val="FF0000"/>
                </a:solidFill>
                <a:latin typeface="+mn-lt"/>
              </a:rPr>
              <a:t>MTG-S</a:t>
            </a:r>
            <a:r>
              <a:rPr lang="en-GB" sz="2400" dirty="0">
                <a:solidFill>
                  <a:srgbClr val="002664"/>
                </a:solidFill>
                <a:latin typeface="+mn-lt"/>
              </a:rPr>
              <a:t> satellites</a:t>
            </a:r>
          </a:p>
          <a:p>
            <a:pPr marL="742950" lvl="1" indent="-285750" algn="l">
              <a:spcBef>
                <a:spcPct val="20000"/>
              </a:spcBef>
              <a:defRPr/>
            </a:pPr>
            <a:r>
              <a:rPr lang="en-GB" sz="1800" dirty="0">
                <a:solidFill>
                  <a:srgbClr val="00469B"/>
                </a:solidFill>
                <a:latin typeface="+mn-lt"/>
              </a:rPr>
              <a:t>•	The Infrared Sounder </a:t>
            </a:r>
            <a:r>
              <a:rPr lang="en-GB" sz="1800" dirty="0">
                <a:solidFill>
                  <a:srgbClr val="FF0000"/>
                </a:solidFill>
                <a:latin typeface="+mn-lt"/>
              </a:rPr>
              <a:t>(IRS)</a:t>
            </a:r>
          </a:p>
          <a:p>
            <a:pPr marL="742950" lvl="1" indent="-285750" algn="l">
              <a:spcBef>
                <a:spcPct val="20000"/>
              </a:spcBef>
              <a:defRPr/>
            </a:pPr>
            <a:r>
              <a:rPr lang="en-GB" sz="1800" dirty="0">
                <a:solidFill>
                  <a:srgbClr val="00469B"/>
                </a:solidFill>
                <a:latin typeface="+mn-lt"/>
              </a:rPr>
              <a:t>•	The Ultra-violet, Visible and Near-infrared Sounder </a:t>
            </a:r>
            <a:r>
              <a:rPr lang="en-GB" sz="1800" dirty="0">
                <a:solidFill>
                  <a:srgbClr val="FF0000"/>
                </a:solidFill>
                <a:latin typeface="+mn-lt"/>
              </a:rPr>
              <a:t>(UVN)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61"/>
          <p:cNvGrpSpPr>
            <a:grpSpLocks/>
          </p:cNvGrpSpPr>
          <p:nvPr/>
        </p:nvGrpSpPr>
        <p:grpSpPr bwMode="auto">
          <a:xfrm>
            <a:off x="3236913" y="1308100"/>
            <a:ext cx="1327150" cy="5224463"/>
            <a:chOff x="3236913" y="1308100"/>
            <a:chExt cx="1327150" cy="5224462"/>
          </a:xfrm>
        </p:grpSpPr>
        <p:grpSp>
          <p:nvGrpSpPr>
            <p:cNvPr id="29748" name="Group 3"/>
            <p:cNvGrpSpPr>
              <a:grpSpLocks/>
            </p:cNvGrpSpPr>
            <p:nvPr/>
          </p:nvGrpSpPr>
          <p:grpSpPr bwMode="auto">
            <a:xfrm>
              <a:off x="3236913" y="1308100"/>
              <a:ext cx="1298575" cy="1189037"/>
              <a:chOff x="2579" y="853"/>
              <a:chExt cx="755" cy="749"/>
            </a:xfrm>
          </p:grpSpPr>
          <p:pic>
            <p:nvPicPr>
              <p:cNvPr id="29755" name="Picture 4" descr="BAND01"/>
              <p:cNvPicPr>
                <a:picLocks noChangeAspect="1" noChangeArrowheads="1"/>
              </p:cNvPicPr>
              <p:nvPr/>
            </p:nvPicPr>
            <p:blipFill>
              <a:blip r:embed="rId3" cstate="print"/>
              <a:srcRect b="2650"/>
              <a:stretch>
                <a:fillRect/>
              </a:stretch>
            </p:blipFill>
            <p:spPr bwMode="auto">
              <a:xfrm>
                <a:off x="2579" y="853"/>
                <a:ext cx="755" cy="749"/>
              </a:xfrm>
              <a:prstGeom prst="rect">
                <a:avLst/>
              </a:prstGeom>
              <a:noFill/>
              <a:ln w="9525">
                <a:noFill/>
                <a:miter lim="800000"/>
                <a:headEnd/>
                <a:tailEnd/>
              </a:ln>
            </p:spPr>
          </p:pic>
          <p:sp>
            <p:nvSpPr>
              <p:cNvPr id="29756" name="Text Box 5"/>
              <p:cNvSpPr txBox="1">
                <a:spLocks noChangeArrowheads="1"/>
              </p:cNvSpPr>
              <p:nvPr/>
            </p:nvSpPr>
            <p:spPr bwMode="auto">
              <a:xfrm>
                <a:off x="2608" y="1389"/>
                <a:ext cx="473" cy="173"/>
              </a:xfrm>
              <a:prstGeom prst="rect">
                <a:avLst/>
              </a:prstGeom>
              <a:solidFill>
                <a:schemeClr val="bg1"/>
              </a:solidFill>
              <a:ln w="9525">
                <a:noFill/>
                <a:miter lim="800000"/>
                <a:headEnd/>
                <a:tailEnd/>
              </a:ln>
            </p:spPr>
            <p:txBody>
              <a:bodyPr wrap="none">
                <a:spAutoFit/>
              </a:bodyPr>
              <a:lstStyle/>
              <a:p>
                <a:r>
                  <a:rPr lang="en-GB" sz="1200">
                    <a:latin typeface="Arial" charset="0"/>
                  </a:rPr>
                  <a:t>3=VIS0.6</a:t>
                </a:r>
              </a:p>
            </p:txBody>
          </p:sp>
        </p:grpSp>
        <p:grpSp>
          <p:nvGrpSpPr>
            <p:cNvPr id="29749" name="Group 15"/>
            <p:cNvGrpSpPr>
              <a:grpSpLocks/>
            </p:cNvGrpSpPr>
            <p:nvPr/>
          </p:nvGrpSpPr>
          <p:grpSpPr bwMode="auto">
            <a:xfrm>
              <a:off x="3252788" y="3900488"/>
              <a:ext cx="1311275" cy="1225550"/>
              <a:chOff x="3357" y="2016"/>
              <a:chExt cx="763" cy="772"/>
            </a:xfrm>
          </p:grpSpPr>
          <p:pic>
            <p:nvPicPr>
              <p:cNvPr id="29753" name="Picture 16" descr="BAND05"/>
              <p:cNvPicPr>
                <a:picLocks noChangeAspect="1" noChangeArrowheads="1"/>
              </p:cNvPicPr>
              <p:nvPr/>
            </p:nvPicPr>
            <p:blipFill>
              <a:blip r:embed="rId4" cstate="print"/>
              <a:srcRect t="1740" r="795" b="2602"/>
              <a:stretch>
                <a:fillRect/>
              </a:stretch>
            </p:blipFill>
            <p:spPr bwMode="auto">
              <a:xfrm>
                <a:off x="3357" y="2016"/>
                <a:ext cx="763" cy="750"/>
              </a:xfrm>
              <a:prstGeom prst="rect">
                <a:avLst/>
              </a:prstGeom>
              <a:noFill/>
              <a:ln w="9525">
                <a:noFill/>
                <a:miter lim="800000"/>
                <a:headEnd/>
                <a:tailEnd/>
              </a:ln>
            </p:spPr>
          </p:pic>
          <p:sp>
            <p:nvSpPr>
              <p:cNvPr id="29754" name="Text Box 17"/>
              <p:cNvSpPr txBox="1">
                <a:spLocks noChangeArrowheads="1"/>
              </p:cNvSpPr>
              <p:nvPr/>
            </p:nvSpPr>
            <p:spPr bwMode="auto">
              <a:xfrm>
                <a:off x="3411" y="2614"/>
                <a:ext cx="527" cy="174"/>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10=WV6.2</a:t>
                </a:r>
              </a:p>
            </p:txBody>
          </p:sp>
        </p:grpSp>
        <p:grpSp>
          <p:nvGrpSpPr>
            <p:cNvPr id="29750" name="Group 27"/>
            <p:cNvGrpSpPr>
              <a:grpSpLocks/>
            </p:cNvGrpSpPr>
            <p:nvPr/>
          </p:nvGrpSpPr>
          <p:grpSpPr bwMode="auto">
            <a:xfrm>
              <a:off x="3236913" y="5340350"/>
              <a:ext cx="1311275" cy="1192212"/>
              <a:chOff x="3357" y="3173"/>
              <a:chExt cx="763" cy="751"/>
            </a:xfrm>
          </p:grpSpPr>
          <p:pic>
            <p:nvPicPr>
              <p:cNvPr id="29751" name="Picture 28" descr="BAND09"/>
              <p:cNvPicPr>
                <a:picLocks noChangeAspect="1" noChangeArrowheads="1"/>
              </p:cNvPicPr>
              <p:nvPr/>
            </p:nvPicPr>
            <p:blipFill>
              <a:blip r:embed="rId5" cstate="print"/>
              <a:srcRect t="1740" r="795" b="2428"/>
              <a:stretch>
                <a:fillRect/>
              </a:stretch>
            </p:blipFill>
            <p:spPr bwMode="auto">
              <a:xfrm>
                <a:off x="3357" y="3173"/>
                <a:ext cx="763" cy="751"/>
              </a:xfrm>
              <a:prstGeom prst="rect">
                <a:avLst/>
              </a:prstGeom>
              <a:noFill/>
              <a:ln w="9525">
                <a:noFill/>
                <a:miter lim="800000"/>
                <a:headEnd/>
                <a:tailEnd/>
              </a:ln>
            </p:spPr>
          </p:pic>
          <p:sp>
            <p:nvSpPr>
              <p:cNvPr id="29752" name="Text Box 29"/>
              <p:cNvSpPr txBox="1">
                <a:spLocks noChangeArrowheads="1"/>
              </p:cNvSpPr>
              <p:nvPr/>
            </p:nvSpPr>
            <p:spPr bwMode="auto">
              <a:xfrm>
                <a:off x="3417" y="3750"/>
                <a:ext cx="517"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14=IR10.5</a:t>
                </a:r>
              </a:p>
            </p:txBody>
          </p:sp>
        </p:grpSp>
      </p:grpSp>
      <p:grpSp>
        <p:nvGrpSpPr>
          <p:cNvPr id="6" name="Group 80"/>
          <p:cNvGrpSpPr>
            <a:grpSpLocks/>
          </p:cNvGrpSpPr>
          <p:nvPr/>
        </p:nvGrpSpPr>
        <p:grpSpPr bwMode="auto">
          <a:xfrm>
            <a:off x="1754188" y="1303338"/>
            <a:ext cx="5799137" cy="5233987"/>
            <a:chOff x="1754188" y="1303338"/>
            <a:chExt cx="5799138" cy="5233987"/>
          </a:xfrm>
        </p:grpSpPr>
        <p:grpSp>
          <p:nvGrpSpPr>
            <p:cNvPr id="29724" name="Group 6"/>
            <p:cNvGrpSpPr>
              <a:grpSpLocks/>
            </p:cNvGrpSpPr>
            <p:nvPr/>
          </p:nvGrpSpPr>
          <p:grpSpPr bwMode="auto">
            <a:xfrm>
              <a:off x="4641850" y="1303338"/>
              <a:ext cx="1298575" cy="1193800"/>
              <a:chOff x="3365" y="854"/>
              <a:chExt cx="755" cy="752"/>
            </a:xfrm>
          </p:grpSpPr>
          <p:pic>
            <p:nvPicPr>
              <p:cNvPr id="29746" name="Picture 7" descr="BAND02"/>
              <p:cNvPicPr>
                <a:picLocks noChangeAspect="1" noChangeArrowheads="1"/>
              </p:cNvPicPr>
              <p:nvPr/>
            </p:nvPicPr>
            <p:blipFill>
              <a:blip r:embed="rId6" cstate="print"/>
              <a:srcRect b="2296"/>
              <a:stretch>
                <a:fillRect/>
              </a:stretch>
            </p:blipFill>
            <p:spPr bwMode="auto">
              <a:xfrm>
                <a:off x="3365" y="854"/>
                <a:ext cx="755" cy="752"/>
              </a:xfrm>
              <a:prstGeom prst="rect">
                <a:avLst/>
              </a:prstGeom>
              <a:noFill/>
              <a:ln w="9525">
                <a:noFill/>
                <a:miter lim="800000"/>
                <a:headEnd/>
                <a:tailEnd/>
              </a:ln>
            </p:spPr>
          </p:pic>
          <p:sp>
            <p:nvSpPr>
              <p:cNvPr id="29747" name="Text Box 8"/>
              <p:cNvSpPr txBox="1">
                <a:spLocks noChangeArrowheads="1"/>
              </p:cNvSpPr>
              <p:nvPr/>
            </p:nvSpPr>
            <p:spPr bwMode="auto">
              <a:xfrm>
                <a:off x="3411" y="1389"/>
                <a:ext cx="474" cy="173"/>
              </a:xfrm>
              <a:prstGeom prst="rect">
                <a:avLst/>
              </a:prstGeom>
              <a:solidFill>
                <a:schemeClr val="bg1"/>
              </a:solidFill>
              <a:ln w="9525">
                <a:noFill/>
                <a:miter lim="800000"/>
                <a:headEnd/>
                <a:tailEnd/>
              </a:ln>
            </p:spPr>
            <p:txBody>
              <a:bodyPr wrap="none">
                <a:spAutoFit/>
              </a:bodyPr>
              <a:lstStyle/>
              <a:p>
                <a:r>
                  <a:rPr lang="en-GB" sz="1200">
                    <a:solidFill>
                      <a:schemeClr val="tx1"/>
                    </a:solidFill>
                    <a:latin typeface="Arial" charset="0"/>
                  </a:rPr>
                  <a:t>4=VIS0.8</a:t>
                </a:r>
              </a:p>
            </p:txBody>
          </p:sp>
        </p:grpSp>
        <p:grpSp>
          <p:nvGrpSpPr>
            <p:cNvPr id="29725" name="Group 9"/>
            <p:cNvGrpSpPr>
              <a:grpSpLocks/>
            </p:cNvGrpSpPr>
            <p:nvPr/>
          </p:nvGrpSpPr>
          <p:grpSpPr bwMode="auto">
            <a:xfrm>
              <a:off x="5186363" y="2562225"/>
              <a:ext cx="1298575" cy="1193800"/>
              <a:chOff x="4151" y="854"/>
              <a:chExt cx="755" cy="752"/>
            </a:xfrm>
          </p:grpSpPr>
          <p:pic>
            <p:nvPicPr>
              <p:cNvPr id="29744" name="Picture 10" descr="BAND03"/>
              <p:cNvPicPr>
                <a:picLocks noChangeAspect="1" noChangeArrowheads="1"/>
              </p:cNvPicPr>
              <p:nvPr/>
            </p:nvPicPr>
            <p:blipFill>
              <a:blip r:embed="rId7" cstate="print"/>
              <a:srcRect b="2296"/>
              <a:stretch>
                <a:fillRect/>
              </a:stretch>
            </p:blipFill>
            <p:spPr bwMode="auto">
              <a:xfrm>
                <a:off x="4151" y="854"/>
                <a:ext cx="755" cy="752"/>
              </a:xfrm>
              <a:prstGeom prst="rect">
                <a:avLst/>
              </a:prstGeom>
              <a:noFill/>
              <a:ln w="9525">
                <a:noFill/>
                <a:miter lim="800000"/>
                <a:headEnd/>
                <a:tailEnd/>
              </a:ln>
            </p:spPr>
          </p:pic>
          <p:sp>
            <p:nvSpPr>
              <p:cNvPr id="29745" name="Text Box 11"/>
              <p:cNvSpPr txBox="1">
                <a:spLocks noChangeArrowheads="1"/>
              </p:cNvSpPr>
              <p:nvPr/>
            </p:nvSpPr>
            <p:spPr bwMode="auto">
              <a:xfrm>
                <a:off x="4206" y="1389"/>
                <a:ext cx="483" cy="173"/>
              </a:xfrm>
              <a:prstGeom prst="rect">
                <a:avLst/>
              </a:prstGeom>
              <a:solidFill>
                <a:schemeClr val="bg1"/>
              </a:solidFill>
              <a:ln w="9525">
                <a:noFill/>
                <a:miter lim="800000"/>
                <a:headEnd/>
                <a:tailEnd/>
              </a:ln>
            </p:spPr>
            <p:txBody>
              <a:bodyPr wrap="none">
                <a:spAutoFit/>
              </a:bodyPr>
              <a:lstStyle/>
              <a:p>
                <a:r>
                  <a:rPr lang="en-GB" sz="1200">
                    <a:solidFill>
                      <a:schemeClr val="tx1"/>
                    </a:solidFill>
                    <a:latin typeface="Arial" charset="0"/>
                  </a:rPr>
                  <a:t>7=NIR1.6</a:t>
                </a:r>
              </a:p>
            </p:txBody>
          </p:sp>
        </p:grpSp>
        <p:grpSp>
          <p:nvGrpSpPr>
            <p:cNvPr id="29726" name="Group 12"/>
            <p:cNvGrpSpPr>
              <a:grpSpLocks/>
            </p:cNvGrpSpPr>
            <p:nvPr/>
          </p:nvGrpSpPr>
          <p:grpSpPr bwMode="auto">
            <a:xfrm>
              <a:off x="1770063" y="3900488"/>
              <a:ext cx="1295400" cy="1211262"/>
              <a:chOff x="2562" y="2024"/>
              <a:chExt cx="753" cy="763"/>
            </a:xfrm>
          </p:grpSpPr>
          <p:pic>
            <p:nvPicPr>
              <p:cNvPr id="29742" name="Picture 13" descr="BAND04"/>
              <p:cNvPicPr>
                <a:picLocks noChangeAspect="1" noChangeArrowheads="1"/>
              </p:cNvPicPr>
              <p:nvPr/>
            </p:nvPicPr>
            <p:blipFill>
              <a:blip r:embed="rId8" cstate="print"/>
              <a:srcRect t="1740" r="2080" b="2600"/>
              <a:stretch>
                <a:fillRect/>
              </a:stretch>
            </p:blipFill>
            <p:spPr bwMode="auto">
              <a:xfrm>
                <a:off x="2562" y="2024"/>
                <a:ext cx="753" cy="750"/>
              </a:xfrm>
              <a:prstGeom prst="rect">
                <a:avLst/>
              </a:prstGeom>
              <a:noFill/>
              <a:ln w="9525">
                <a:noFill/>
                <a:miter lim="800000"/>
                <a:headEnd/>
                <a:tailEnd/>
              </a:ln>
            </p:spPr>
          </p:pic>
          <p:sp>
            <p:nvSpPr>
              <p:cNvPr id="29743" name="Text Box 14"/>
              <p:cNvSpPr txBox="1">
                <a:spLocks noChangeArrowheads="1"/>
              </p:cNvSpPr>
              <p:nvPr/>
            </p:nvSpPr>
            <p:spPr bwMode="auto">
              <a:xfrm>
                <a:off x="2656" y="2614"/>
                <a:ext cx="419"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9=IR3.8</a:t>
                </a:r>
              </a:p>
            </p:txBody>
          </p:sp>
        </p:grpSp>
        <p:grpSp>
          <p:nvGrpSpPr>
            <p:cNvPr id="29727" name="Group 18"/>
            <p:cNvGrpSpPr>
              <a:grpSpLocks/>
            </p:cNvGrpSpPr>
            <p:nvPr/>
          </p:nvGrpSpPr>
          <p:grpSpPr bwMode="auto">
            <a:xfrm>
              <a:off x="4733925" y="3900488"/>
              <a:ext cx="1312863" cy="1223962"/>
              <a:chOff x="4143" y="2016"/>
              <a:chExt cx="763" cy="771"/>
            </a:xfrm>
          </p:grpSpPr>
          <p:pic>
            <p:nvPicPr>
              <p:cNvPr id="29740" name="Picture 19" descr="BAND06"/>
              <p:cNvPicPr>
                <a:picLocks noChangeAspect="1" noChangeArrowheads="1"/>
              </p:cNvPicPr>
              <p:nvPr/>
            </p:nvPicPr>
            <p:blipFill>
              <a:blip r:embed="rId9" cstate="print"/>
              <a:srcRect t="1740" r="795" b="2428"/>
              <a:stretch>
                <a:fillRect/>
              </a:stretch>
            </p:blipFill>
            <p:spPr bwMode="auto">
              <a:xfrm>
                <a:off x="4143" y="2016"/>
                <a:ext cx="763" cy="751"/>
              </a:xfrm>
              <a:prstGeom prst="rect">
                <a:avLst/>
              </a:prstGeom>
              <a:noFill/>
              <a:ln w="9525">
                <a:noFill/>
                <a:miter lim="800000"/>
                <a:headEnd/>
                <a:tailEnd/>
              </a:ln>
            </p:spPr>
          </p:pic>
          <p:sp>
            <p:nvSpPr>
              <p:cNvPr id="29741" name="Text Box 20"/>
              <p:cNvSpPr txBox="1">
                <a:spLocks noChangeArrowheads="1"/>
              </p:cNvSpPr>
              <p:nvPr/>
            </p:nvSpPr>
            <p:spPr bwMode="auto">
              <a:xfrm>
                <a:off x="4206" y="2614"/>
                <a:ext cx="522"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11=WV7.3</a:t>
                </a:r>
              </a:p>
            </p:txBody>
          </p:sp>
        </p:grpSp>
        <p:grpSp>
          <p:nvGrpSpPr>
            <p:cNvPr id="29728" name="Group 21"/>
            <p:cNvGrpSpPr>
              <a:grpSpLocks/>
            </p:cNvGrpSpPr>
            <p:nvPr/>
          </p:nvGrpSpPr>
          <p:grpSpPr bwMode="auto">
            <a:xfrm>
              <a:off x="6216650" y="3900488"/>
              <a:ext cx="1311275" cy="1220787"/>
              <a:chOff x="4930" y="2018"/>
              <a:chExt cx="762" cy="769"/>
            </a:xfrm>
          </p:grpSpPr>
          <p:pic>
            <p:nvPicPr>
              <p:cNvPr id="29738" name="Picture 22" descr="BAND10"/>
              <p:cNvPicPr>
                <a:picLocks noChangeAspect="1" noChangeArrowheads="1"/>
              </p:cNvPicPr>
              <p:nvPr/>
            </p:nvPicPr>
            <p:blipFill>
              <a:blip r:embed="rId10" cstate="print"/>
              <a:srcRect t="1740" r="795" b="2255"/>
              <a:stretch>
                <a:fillRect/>
              </a:stretch>
            </p:blipFill>
            <p:spPr bwMode="auto">
              <a:xfrm>
                <a:off x="4930" y="2018"/>
                <a:ext cx="762" cy="752"/>
              </a:xfrm>
              <a:prstGeom prst="rect">
                <a:avLst/>
              </a:prstGeom>
              <a:noFill/>
              <a:ln w="9525">
                <a:noFill/>
                <a:miter lim="800000"/>
                <a:headEnd/>
                <a:tailEnd/>
              </a:ln>
            </p:spPr>
          </p:pic>
          <p:sp>
            <p:nvSpPr>
              <p:cNvPr id="29739" name="Text Box 23"/>
              <p:cNvSpPr txBox="1">
                <a:spLocks noChangeArrowheads="1"/>
              </p:cNvSpPr>
              <p:nvPr/>
            </p:nvSpPr>
            <p:spPr bwMode="auto">
              <a:xfrm>
                <a:off x="5012" y="2614"/>
                <a:ext cx="468"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12=IR8.7</a:t>
                </a:r>
              </a:p>
            </p:txBody>
          </p:sp>
        </p:grpSp>
        <p:grpSp>
          <p:nvGrpSpPr>
            <p:cNvPr id="29729" name="Group 24"/>
            <p:cNvGrpSpPr>
              <a:grpSpLocks/>
            </p:cNvGrpSpPr>
            <p:nvPr/>
          </p:nvGrpSpPr>
          <p:grpSpPr bwMode="auto">
            <a:xfrm>
              <a:off x="1754188" y="5340350"/>
              <a:ext cx="1295400" cy="1190625"/>
              <a:chOff x="2581" y="3180"/>
              <a:chExt cx="753" cy="750"/>
            </a:xfrm>
          </p:grpSpPr>
          <p:pic>
            <p:nvPicPr>
              <p:cNvPr id="29736" name="Picture 25" descr="BAND08"/>
              <p:cNvPicPr>
                <a:picLocks noChangeAspect="1" noChangeArrowheads="1"/>
              </p:cNvPicPr>
              <p:nvPr/>
            </p:nvPicPr>
            <p:blipFill>
              <a:blip r:embed="rId11" cstate="print"/>
              <a:srcRect t="1740" r="2080" b="2600"/>
              <a:stretch>
                <a:fillRect/>
              </a:stretch>
            </p:blipFill>
            <p:spPr bwMode="auto">
              <a:xfrm>
                <a:off x="2581" y="3180"/>
                <a:ext cx="753" cy="750"/>
              </a:xfrm>
              <a:prstGeom prst="rect">
                <a:avLst/>
              </a:prstGeom>
              <a:noFill/>
              <a:ln w="9525">
                <a:noFill/>
                <a:miter lim="800000"/>
                <a:headEnd/>
                <a:tailEnd/>
              </a:ln>
            </p:spPr>
          </p:pic>
          <p:sp>
            <p:nvSpPr>
              <p:cNvPr id="29737" name="Text Box 26"/>
              <p:cNvSpPr txBox="1">
                <a:spLocks noChangeArrowheads="1"/>
              </p:cNvSpPr>
              <p:nvPr/>
            </p:nvSpPr>
            <p:spPr bwMode="auto">
              <a:xfrm>
                <a:off x="2675" y="3750"/>
                <a:ext cx="468"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13=IR9.7</a:t>
                </a:r>
              </a:p>
            </p:txBody>
          </p:sp>
        </p:grpSp>
        <p:grpSp>
          <p:nvGrpSpPr>
            <p:cNvPr id="29730" name="Group 30"/>
            <p:cNvGrpSpPr>
              <a:grpSpLocks/>
            </p:cNvGrpSpPr>
            <p:nvPr/>
          </p:nvGrpSpPr>
          <p:grpSpPr bwMode="auto">
            <a:xfrm>
              <a:off x="4795838" y="5340350"/>
              <a:ext cx="1312863" cy="1190625"/>
              <a:chOff x="4143" y="3180"/>
              <a:chExt cx="763" cy="750"/>
            </a:xfrm>
          </p:grpSpPr>
          <p:pic>
            <p:nvPicPr>
              <p:cNvPr id="29734" name="Picture 31" descr="BAND07"/>
              <p:cNvPicPr>
                <a:picLocks noChangeAspect="1" noChangeArrowheads="1"/>
              </p:cNvPicPr>
              <p:nvPr/>
            </p:nvPicPr>
            <p:blipFill>
              <a:blip r:embed="rId12" cstate="print"/>
              <a:srcRect t="1740" r="795" b="2602"/>
              <a:stretch>
                <a:fillRect/>
              </a:stretch>
            </p:blipFill>
            <p:spPr bwMode="auto">
              <a:xfrm>
                <a:off x="4143" y="3180"/>
                <a:ext cx="763" cy="750"/>
              </a:xfrm>
              <a:prstGeom prst="rect">
                <a:avLst/>
              </a:prstGeom>
              <a:noFill/>
              <a:ln w="9525">
                <a:noFill/>
                <a:miter lim="800000"/>
                <a:headEnd/>
                <a:tailEnd/>
              </a:ln>
            </p:spPr>
          </p:pic>
          <p:sp>
            <p:nvSpPr>
              <p:cNvPr id="29735" name="Text Box 32"/>
              <p:cNvSpPr txBox="1">
                <a:spLocks noChangeArrowheads="1"/>
              </p:cNvSpPr>
              <p:nvPr/>
            </p:nvSpPr>
            <p:spPr bwMode="auto">
              <a:xfrm>
                <a:off x="4159" y="3750"/>
                <a:ext cx="516"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15=IR12.3</a:t>
                </a:r>
              </a:p>
            </p:txBody>
          </p:sp>
        </p:grpSp>
        <p:grpSp>
          <p:nvGrpSpPr>
            <p:cNvPr id="29731" name="Group 33"/>
            <p:cNvGrpSpPr>
              <a:grpSpLocks/>
            </p:cNvGrpSpPr>
            <p:nvPr/>
          </p:nvGrpSpPr>
          <p:grpSpPr bwMode="auto">
            <a:xfrm>
              <a:off x="6202363" y="5340350"/>
              <a:ext cx="1350963" cy="1196975"/>
              <a:chOff x="4906" y="3182"/>
              <a:chExt cx="786" cy="754"/>
            </a:xfrm>
          </p:grpSpPr>
          <p:pic>
            <p:nvPicPr>
              <p:cNvPr id="29732" name="Picture 34" descr="BAND11"/>
              <p:cNvPicPr>
                <a:picLocks noChangeAspect="1" noChangeArrowheads="1"/>
              </p:cNvPicPr>
              <p:nvPr/>
            </p:nvPicPr>
            <p:blipFill>
              <a:blip r:embed="rId13" cstate="print"/>
              <a:srcRect t="1740" r="795" b="2081"/>
              <a:stretch>
                <a:fillRect/>
              </a:stretch>
            </p:blipFill>
            <p:spPr bwMode="auto">
              <a:xfrm>
                <a:off x="4929" y="3182"/>
                <a:ext cx="763" cy="754"/>
              </a:xfrm>
              <a:prstGeom prst="rect">
                <a:avLst/>
              </a:prstGeom>
              <a:noFill/>
              <a:ln w="9525">
                <a:noFill/>
                <a:miter lim="800000"/>
                <a:headEnd/>
                <a:tailEnd/>
              </a:ln>
            </p:spPr>
          </p:pic>
          <p:sp>
            <p:nvSpPr>
              <p:cNvPr id="29733" name="Text Box 35"/>
              <p:cNvSpPr txBox="1">
                <a:spLocks noChangeArrowheads="1"/>
              </p:cNvSpPr>
              <p:nvPr/>
            </p:nvSpPr>
            <p:spPr bwMode="auto">
              <a:xfrm>
                <a:off x="4906" y="3750"/>
                <a:ext cx="517" cy="173"/>
              </a:xfrm>
              <a:prstGeom prst="rect">
                <a:avLst/>
              </a:prstGeom>
              <a:solidFill>
                <a:schemeClr val="bg1"/>
              </a:solidFill>
              <a:ln w="9525">
                <a:noFill/>
                <a:miter lim="800000"/>
                <a:headEnd/>
                <a:tailEnd/>
              </a:ln>
            </p:spPr>
            <p:txBody>
              <a:bodyPr wrap="none">
                <a:spAutoFit/>
              </a:bodyPr>
              <a:lstStyle/>
              <a:p>
                <a:r>
                  <a:rPr lang="en-GB" sz="1200">
                    <a:solidFill>
                      <a:schemeClr val="accent2"/>
                    </a:solidFill>
                    <a:latin typeface="Arial" charset="0"/>
                  </a:rPr>
                  <a:t>16=IR13.3</a:t>
                </a:r>
              </a:p>
            </p:txBody>
          </p:sp>
        </p:grpSp>
      </p:grpSp>
      <p:grpSp>
        <p:nvGrpSpPr>
          <p:cNvPr id="15" name="Group 36"/>
          <p:cNvGrpSpPr>
            <a:grpSpLocks/>
          </p:cNvGrpSpPr>
          <p:nvPr/>
        </p:nvGrpSpPr>
        <p:grpSpPr bwMode="auto">
          <a:xfrm>
            <a:off x="428625" y="1308100"/>
            <a:ext cx="1300163" cy="1189038"/>
            <a:chOff x="839" y="845"/>
            <a:chExt cx="756" cy="749"/>
          </a:xfrm>
        </p:grpSpPr>
        <p:pic>
          <p:nvPicPr>
            <p:cNvPr id="29722" name="Picture 37" descr="MSG_VIS0"/>
            <p:cNvPicPr>
              <a:picLocks noChangeAspect="1" noChangeArrowheads="1"/>
            </p:cNvPicPr>
            <p:nvPr/>
          </p:nvPicPr>
          <p:blipFill>
            <a:blip r:embed="rId14" cstate="print"/>
            <a:srcRect/>
            <a:stretch>
              <a:fillRect/>
            </a:stretch>
          </p:blipFill>
          <p:spPr bwMode="auto">
            <a:xfrm>
              <a:off x="839" y="845"/>
              <a:ext cx="756" cy="749"/>
            </a:xfrm>
            <a:prstGeom prst="rect">
              <a:avLst/>
            </a:prstGeom>
            <a:noFill/>
            <a:ln w="9525">
              <a:noFill/>
              <a:miter lim="800000"/>
              <a:headEnd/>
              <a:tailEnd/>
            </a:ln>
          </p:spPr>
        </p:pic>
        <p:sp>
          <p:nvSpPr>
            <p:cNvPr id="29723" name="Text Box 38"/>
            <p:cNvSpPr txBox="1">
              <a:spLocks noChangeArrowheads="1"/>
            </p:cNvSpPr>
            <p:nvPr/>
          </p:nvSpPr>
          <p:spPr bwMode="auto">
            <a:xfrm>
              <a:off x="858" y="1389"/>
              <a:ext cx="474" cy="173"/>
            </a:xfrm>
            <a:prstGeom prst="rect">
              <a:avLst/>
            </a:prstGeom>
            <a:noFill/>
            <a:ln w="9525">
              <a:noFill/>
              <a:miter lim="800000"/>
              <a:headEnd/>
              <a:tailEnd/>
            </a:ln>
          </p:spPr>
          <p:txBody>
            <a:bodyPr wrap="none">
              <a:spAutoFit/>
            </a:bodyPr>
            <a:lstStyle/>
            <a:p>
              <a:r>
                <a:rPr lang="en-GB" sz="1200">
                  <a:solidFill>
                    <a:schemeClr val="tx1"/>
                  </a:solidFill>
                  <a:latin typeface="Arial" charset="0"/>
                </a:rPr>
                <a:t>1=VIS0.4</a:t>
              </a:r>
            </a:p>
          </p:txBody>
        </p:sp>
      </p:grpSp>
      <p:grpSp>
        <p:nvGrpSpPr>
          <p:cNvPr id="16" name="Group 39"/>
          <p:cNvGrpSpPr>
            <a:grpSpLocks/>
          </p:cNvGrpSpPr>
          <p:nvPr/>
        </p:nvGrpSpPr>
        <p:grpSpPr bwMode="auto">
          <a:xfrm>
            <a:off x="1833563" y="1308100"/>
            <a:ext cx="1300162" cy="1189038"/>
            <a:chOff x="1701" y="845"/>
            <a:chExt cx="756" cy="749"/>
          </a:xfrm>
        </p:grpSpPr>
        <p:pic>
          <p:nvPicPr>
            <p:cNvPr id="29720" name="Picture 40" descr="MSG_VIS0"/>
            <p:cNvPicPr>
              <a:picLocks noChangeAspect="1" noChangeArrowheads="1"/>
            </p:cNvPicPr>
            <p:nvPr/>
          </p:nvPicPr>
          <p:blipFill>
            <a:blip r:embed="rId14" cstate="print"/>
            <a:srcRect/>
            <a:stretch>
              <a:fillRect/>
            </a:stretch>
          </p:blipFill>
          <p:spPr bwMode="auto">
            <a:xfrm>
              <a:off x="1701" y="845"/>
              <a:ext cx="756" cy="749"/>
            </a:xfrm>
            <a:prstGeom prst="rect">
              <a:avLst/>
            </a:prstGeom>
            <a:noFill/>
            <a:ln w="9525">
              <a:noFill/>
              <a:miter lim="800000"/>
              <a:headEnd/>
              <a:tailEnd/>
            </a:ln>
          </p:spPr>
        </p:pic>
        <p:sp>
          <p:nvSpPr>
            <p:cNvPr id="29721" name="Text Box 41"/>
            <p:cNvSpPr txBox="1">
              <a:spLocks noChangeArrowheads="1"/>
            </p:cNvSpPr>
            <p:nvPr/>
          </p:nvSpPr>
          <p:spPr bwMode="auto">
            <a:xfrm>
              <a:off x="1720" y="1389"/>
              <a:ext cx="474" cy="173"/>
            </a:xfrm>
            <a:prstGeom prst="rect">
              <a:avLst/>
            </a:prstGeom>
            <a:noFill/>
            <a:ln w="9525">
              <a:noFill/>
              <a:miter lim="800000"/>
              <a:headEnd/>
              <a:tailEnd/>
            </a:ln>
          </p:spPr>
          <p:txBody>
            <a:bodyPr wrap="none">
              <a:spAutoFit/>
            </a:bodyPr>
            <a:lstStyle/>
            <a:p>
              <a:r>
                <a:rPr lang="en-GB" sz="1200">
                  <a:solidFill>
                    <a:schemeClr val="tx1"/>
                  </a:solidFill>
                  <a:latin typeface="Arial" charset="0"/>
                </a:rPr>
                <a:t>2=VIS0.5</a:t>
              </a:r>
            </a:p>
          </p:txBody>
        </p:sp>
      </p:grpSp>
      <p:grpSp>
        <p:nvGrpSpPr>
          <p:cNvPr id="17" name="Group 42"/>
          <p:cNvGrpSpPr>
            <a:grpSpLocks/>
          </p:cNvGrpSpPr>
          <p:nvPr/>
        </p:nvGrpSpPr>
        <p:grpSpPr bwMode="auto">
          <a:xfrm>
            <a:off x="6045200" y="1308100"/>
            <a:ext cx="1300163" cy="1189038"/>
            <a:chOff x="3787" y="1570"/>
            <a:chExt cx="756" cy="749"/>
          </a:xfrm>
        </p:grpSpPr>
        <p:pic>
          <p:nvPicPr>
            <p:cNvPr id="29718" name="Picture 43" descr="MSG_VIS0"/>
            <p:cNvPicPr>
              <a:picLocks noChangeAspect="1" noChangeArrowheads="1"/>
            </p:cNvPicPr>
            <p:nvPr/>
          </p:nvPicPr>
          <p:blipFill>
            <a:blip r:embed="rId14" cstate="print"/>
            <a:srcRect/>
            <a:stretch>
              <a:fillRect/>
            </a:stretch>
          </p:blipFill>
          <p:spPr bwMode="auto">
            <a:xfrm>
              <a:off x="3787" y="1570"/>
              <a:ext cx="756" cy="749"/>
            </a:xfrm>
            <a:prstGeom prst="rect">
              <a:avLst/>
            </a:prstGeom>
            <a:noFill/>
            <a:ln w="9525">
              <a:noFill/>
              <a:miter lim="800000"/>
              <a:headEnd/>
              <a:tailEnd/>
            </a:ln>
          </p:spPr>
        </p:pic>
        <p:sp>
          <p:nvSpPr>
            <p:cNvPr id="29719" name="Text Box 44"/>
            <p:cNvSpPr txBox="1">
              <a:spLocks noChangeArrowheads="1"/>
            </p:cNvSpPr>
            <p:nvPr/>
          </p:nvSpPr>
          <p:spPr bwMode="auto">
            <a:xfrm>
              <a:off x="3849" y="2115"/>
              <a:ext cx="483" cy="173"/>
            </a:xfrm>
            <a:prstGeom prst="rect">
              <a:avLst/>
            </a:prstGeom>
            <a:noFill/>
            <a:ln w="9525">
              <a:noFill/>
              <a:miter lim="800000"/>
              <a:headEnd/>
              <a:tailEnd/>
            </a:ln>
          </p:spPr>
          <p:txBody>
            <a:bodyPr wrap="none">
              <a:spAutoFit/>
            </a:bodyPr>
            <a:lstStyle/>
            <a:p>
              <a:r>
                <a:rPr lang="en-GB" sz="1200">
                  <a:solidFill>
                    <a:schemeClr val="tx1"/>
                  </a:solidFill>
                  <a:latin typeface="Arial" charset="0"/>
                </a:rPr>
                <a:t>5=NIR0.9</a:t>
              </a:r>
            </a:p>
          </p:txBody>
        </p:sp>
      </p:grpSp>
      <p:grpSp>
        <p:nvGrpSpPr>
          <p:cNvPr id="18" name="Group 45"/>
          <p:cNvGrpSpPr>
            <a:grpSpLocks/>
          </p:cNvGrpSpPr>
          <p:nvPr/>
        </p:nvGrpSpPr>
        <p:grpSpPr bwMode="auto">
          <a:xfrm>
            <a:off x="7370763" y="1308100"/>
            <a:ext cx="1300162" cy="1189038"/>
            <a:chOff x="4604" y="1616"/>
            <a:chExt cx="756" cy="749"/>
          </a:xfrm>
        </p:grpSpPr>
        <p:pic>
          <p:nvPicPr>
            <p:cNvPr id="29716" name="Picture 46" descr="MSG_VIS0"/>
            <p:cNvPicPr>
              <a:picLocks noChangeAspect="1" noChangeArrowheads="1"/>
            </p:cNvPicPr>
            <p:nvPr/>
          </p:nvPicPr>
          <p:blipFill>
            <a:blip r:embed="rId14" cstate="print"/>
            <a:srcRect/>
            <a:stretch>
              <a:fillRect/>
            </a:stretch>
          </p:blipFill>
          <p:spPr bwMode="auto">
            <a:xfrm>
              <a:off x="4604" y="1616"/>
              <a:ext cx="756" cy="749"/>
            </a:xfrm>
            <a:prstGeom prst="rect">
              <a:avLst/>
            </a:prstGeom>
            <a:noFill/>
            <a:ln w="9525">
              <a:noFill/>
              <a:miter lim="800000"/>
              <a:headEnd/>
              <a:tailEnd/>
            </a:ln>
          </p:spPr>
        </p:pic>
        <p:sp>
          <p:nvSpPr>
            <p:cNvPr id="29717" name="Text Box 47"/>
            <p:cNvSpPr txBox="1">
              <a:spLocks noChangeArrowheads="1"/>
            </p:cNvSpPr>
            <p:nvPr/>
          </p:nvSpPr>
          <p:spPr bwMode="auto">
            <a:xfrm>
              <a:off x="4666" y="2161"/>
              <a:ext cx="483" cy="173"/>
            </a:xfrm>
            <a:prstGeom prst="rect">
              <a:avLst/>
            </a:prstGeom>
            <a:noFill/>
            <a:ln w="9525">
              <a:noFill/>
              <a:miter lim="800000"/>
              <a:headEnd/>
              <a:tailEnd/>
            </a:ln>
          </p:spPr>
          <p:txBody>
            <a:bodyPr wrap="none">
              <a:spAutoFit/>
            </a:bodyPr>
            <a:lstStyle/>
            <a:p>
              <a:r>
                <a:rPr lang="en-GB" sz="1200">
                  <a:solidFill>
                    <a:schemeClr val="tx1"/>
                  </a:solidFill>
                  <a:latin typeface="Arial" charset="0"/>
                </a:rPr>
                <a:t>6=NIR1.3</a:t>
              </a:r>
            </a:p>
          </p:txBody>
        </p:sp>
      </p:grpSp>
      <p:grpSp>
        <p:nvGrpSpPr>
          <p:cNvPr id="19" name="Group 48"/>
          <p:cNvGrpSpPr>
            <a:grpSpLocks/>
          </p:cNvGrpSpPr>
          <p:nvPr/>
        </p:nvGrpSpPr>
        <p:grpSpPr bwMode="auto">
          <a:xfrm>
            <a:off x="6591300" y="2566988"/>
            <a:ext cx="1300163" cy="1189037"/>
            <a:chOff x="4604" y="1616"/>
            <a:chExt cx="756" cy="749"/>
          </a:xfrm>
        </p:grpSpPr>
        <p:pic>
          <p:nvPicPr>
            <p:cNvPr id="29714" name="Picture 49" descr="MSG_VIS0"/>
            <p:cNvPicPr>
              <a:picLocks noChangeAspect="1" noChangeArrowheads="1"/>
            </p:cNvPicPr>
            <p:nvPr/>
          </p:nvPicPr>
          <p:blipFill>
            <a:blip r:embed="rId14" cstate="print"/>
            <a:srcRect/>
            <a:stretch>
              <a:fillRect/>
            </a:stretch>
          </p:blipFill>
          <p:spPr bwMode="auto">
            <a:xfrm>
              <a:off x="4604" y="1616"/>
              <a:ext cx="756" cy="749"/>
            </a:xfrm>
            <a:prstGeom prst="rect">
              <a:avLst/>
            </a:prstGeom>
            <a:noFill/>
            <a:ln w="9525">
              <a:noFill/>
              <a:miter lim="800000"/>
              <a:headEnd/>
              <a:tailEnd/>
            </a:ln>
          </p:spPr>
        </p:pic>
        <p:sp>
          <p:nvSpPr>
            <p:cNvPr id="29715" name="Text Box 50"/>
            <p:cNvSpPr txBox="1">
              <a:spLocks noChangeArrowheads="1"/>
            </p:cNvSpPr>
            <p:nvPr/>
          </p:nvSpPr>
          <p:spPr bwMode="auto">
            <a:xfrm>
              <a:off x="4666" y="2161"/>
              <a:ext cx="483" cy="173"/>
            </a:xfrm>
            <a:prstGeom prst="rect">
              <a:avLst/>
            </a:prstGeom>
            <a:noFill/>
            <a:ln w="9525">
              <a:noFill/>
              <a:miter lim="800000"/>
              <a:headEnd/>
              <a:tailEnd/>
            </a:ln>
          </p:spPr>
          <p:txBody>
            <a:bodyPr wrap="none">
              <a:spAutoFit/>
            </a:bodyPr>
            <a:lstStyle/>
            <a:p>
              <a:r>
                <a:rPr lang="en-GB" sz="1200">
                  <a:solidFill>
                    <a:schemeClr val="tx1"/>
                  </a:solidFill>
                  <a:latin typeface="Arial" charset="0"/>
                </a:rPr>
                <a:t>8=NIR2.2</a:t>
              </a:r>
            </a:p>
          </p:txBody>
        </p:sp>
      </p:grpSp>
      <p:sp>
        <p:nvSpPr>
          <p:cNvPr id="29705" name="Title 59"/>
          <p:cNvSpPr>
            <a:spLocks noGrp="1"/>
          </p:cNvSpPr>
          <p:nvPr>
            <p:ph type="title"/>
          </p:nvPr>
        </p:nvSpPr>
        <p:spPr/>
        <p:txBody>
          <a:bodyPr/>
          <a:lstStyle/>
          <a:p>
            <a:r>
              <a:rPr lang="en-GB" smtClean="0"/>
              <a:t>Meteosat Evolution: 1977 – 2002 - 2019</a:t>
            </a:r>
          </a:p>
        </p:txBody>
      </p:sp>
      <p:sp>
        <p:nvSpPr>
          <p:cNvPr id="22539" name="TextBox 63"/>
          <p:cNvSpPr txBox="1">
            <a:spLocks noChangeArrowheads="1"/>
          </p:cNvSpPr>
          <p:nvPr/>
        </p:nvSpPr>
        <p:spPr bwMode="auto">
          <a:xfrm>
            <a:off x="501650" y="2795588"/>
            <a:ext cx="2790825" cy="831850"/>
          </a:xfrm>
          <a:prstGeom prst="rect">
            <a:avLst/>
          </a:prstGeom>
          <a:noFill/>
          <a:ln w="9525">
            <a:noFill/>
            <a:miter lim="800000"/>
            <a:headEnd/>
            <a:tailEnd/>
          </a:ln>
        </p:spPr>
        <p:txBody>
          <a:bodyPr wrap="none">
            <a:spAutoFit/>
          </a:bodyPr>
          <a:lstStyle/>
          <a:p>
            <a:r>
              <a:rPr lang="en-GB" sz="1600">
                <a:solidFill>
                  <a:srgbClr val="002664"/>
                </a:solidFill>
              </a:rPr>
              <a:t>FCI-FDSS: </a:t>
            </a:r>
          </a:p>
          <a:p>
            <a:r>
              <a:rPr lang="en-GB" sz="1600">
                <a:solidFill>
                  <a:srgbClr val="002664"/>
                </a:solidFill>
              </a:rPr>
              <a:t>8 solar     channels  at 1km</a:t>
            </a:r>
          </a:p>
          <a:p>
            <a:r>
              <a:rPr lang="en-GB" sz="1600">
                <a:solidFill>
                  <a:srgbClr val="002664"/>
                </a:solidFill>
              </a:rPr>
              <a:t>8 thermal channels  at 2km </a:t>
            </a:r>
          </a:p>
        </p:txBody>
      </p:sp>
      <p:grpSp>
        <p:nvGrpSpPr>
          <p:cNvPr id="20" name="Group 85"/>
          <p:cNvGrpSpPr>
            <a:grpSpLocks/>
          </p:cNvGrpSpPr>
          <p:nvPr/>
        </p:nvGrpSpPr>
        <p:grpSpPr bwMode="auto">
          <a:xfrm>
            <a:off x="1766888" y="1323975"/>
            <a:ext cx="8067675" cy="5213350"/>
            <a:chOff x="1766888" y="1323975"/>
            <a:chExt cx="8067675" cy="5213350"/>
          </a:xfrm>
        </p:grpSpPr>
        <p:sp>
          <p:nvSpPr>
            <p:cNvPr id="29708" name="Text Box 38"/>
            <p:cNvSpPr txBox="1">
              <a:spLocks noChangeArrowheads="1"/>
            </p:cNvSpPr>
            <p:nvPr/>
          </p:nvSpPr>
          <p:spPr bwMode="auto">
            <a:xfrm>
              <a:off x="8467725" y="3325813"/>
              <a:ext cx="1366838" cy="1169987"/>
            </a:xfrm>
            <a:prstGeom prst="rect">
              <a:avLst/>
            </a:prstGeom>
            <a:noFill/>
            <a:ln w="9525">
              <a:noFill/>
              <a:miter lim="800000"/>
              <a:headEnd/>
              <a:tailEnd/>
            </a:ln>
          </p:spPr>
          <p:txBody>
            <a:bodyPr wrap="none">
              <a:spAutoFit/>
            </a:bodyPr>
            <a:lstStyle/>
            <a:p>
              <a:r>
                <a:rPr lang="en-GB" sz="1400">
                  <a:solidFill>
                    <a:srgbClr val="002664"/>
                  </a:solidFill>
                  <a:latin typeface="Arial" charset="0"/>
                </a:rPr>
                <a:t>FCI-RSS:</a:t>
              </a:r>
            </a:p>
            <a:p>
              <a:r>
                <a:rPr lang="en-GB" sz="1400">
                  <a:solidFill>
                    <a:srgbClr val="002664"/>
                  </a:solidFill>
                  <a:latin typeface="Arial" charset="0"/>
                </a:rPr>
                <a:t>2 solar/thermal</a:t>
              </a:r>
            </a:p>
            <a:p>
              <a:r>
                <a:rPr lang="en-GB" sz="1400">
                  <a:solidFill>
                    <a:srgbClr val="002664"/>
                  </a:solidFill>
                  <a:latin typeface="Arial" charset="0"/>
                </a:rPr>
                <a:t>channels </a:t>
              </a:r>
            </a:p>
            <a:p>
              <a:r>
                <a:rPr lang="en-GB" sz="1400">
                  <a:solidFill>
                    <a:srgbClr val="002664"/>
                  </a:solidFill>
                  <a:latin typeface="Arial" charset="0"/>
                </a:rPr>
                <a:t>at</a:t>
              </a:r>
            </a:p>
            <a:p>
              <a:r>
                <a:rPr lang="en-GB" sz="1400">
                  <a:solidFill>
                    <a:srgbClr val="002664"/>
                  </a:solidFill>
                  <a:latin typeface="Arial" charset="0"/>
                </a:rPr>
                <a:t>0.5 km/1.0 km </a:t>
              </a:r>
            </a:p>
          </p:txBody>
        </p:sp>
        <p:sp>
          <p:nvSpPr>
            <p:cNvPr id="29709" name="Rectangle 53"/>
            <p:cNvSpPr>
              <a:spLocks noChangeArrowheads="1"/>
            </p:cNvSpPr>
            <p:nvPr/>
          </p:nvSpPr>
          <p:spPr bwMode="auto">
            <a:xfrm>
              <a:off x="8434388" y="3295650"/>
              <a:ext cx="1327150" cy="1184275"/>
            </a:xfrm>
            <a:prstGeom prst="rect">
              <a:avLst/>
            </a:prstGeom>
            <a:noFill/>
            <a:ln w="38100" algn="ctr">
              <a:solidFill>
                <a:srgbClr val="FF0000"/>
              </a:solidFill>
              <a:round/>
              <a:headEnd/>
              <a:tailEnd/>
            </a:ln>
          </p:spPr>
          <p:txBody>
            <a:bodyPr wrap="none" anchor="ctr"/>
            <a:lstStyle/>
            <a:p>
              <a:endParaRPr lang="en-US" sz="2000">
                <a:latin typeface="Comic Sans MS" pitchFamily="66" charset="0"/>
              </a:endParaRPr>
            </a:p>
          </p:txBody>
        </p:sp>
        <p:sp>
          <p:nvSpPr>
            <p:cNvPr id="29710" name="Rectangle 53"/>
            <p:cNvSpPr>
              <a:spLocks noChangeArrowheads="1"/>
            </p:cNvSpPr>
            <p:nvPr/>
          </p:nvSpPr>
          <p:spPr bwMode="auto">
            <a:xfrm>
              <a:off x="3224213" y="1323975"/>
              <a:ext cx="1327150" cy="1184275"/>
            </a:xfrm>
            <a:prstGeom prst="rect">
              <a:avLst/>
            </a:prstGeom>
            <a:noFill/>
            <a:ln w="38100" algn="ctr">
              <a:solidFill>
                <a:srgbClr val="FF0000"/>
              </a:solidFill>
              <a:round/>
              <a:headEnd/>
              <a:tailEnd/>
            </a:ln>
          </p:spPr>
          <p:txBody>
            <a:bodyPr wrap="none" anchor="ctr"/>
            <a:lstStyle/>
            <a:p>
              <a:endParaRPr lang="en-US" sz="2000">
                <a:latin typeface="Comic Sans MS" pitchFamily="66" charset="0"/>
              </a:endParaRPr>
            </a:p>
          </p:txBody>
        </p:sp>
        <p:sp>
          <p:nvSpPr>
            <p:cNvPr id="29711" name="Rectangle 53"/>
            <p:cNvSpPr>
              <a:spLocks noChangeArrowheads="1"/>
            </p:cNvSpPr>
            <p:nvPr/>
          </p:nvSpPr>
          <p:spPr bwMode="auto">
            <a:xfrm>
              <a:off x="6567488" y="2552700"/>
              <a:ext cx="1327150" cy="1184275"/>
            </a:xfrm>
            <a:prstGeom prst="rect">
              <a:avLst/>
            </a:prstGeom>
            <a:noFill/>
            <a:ln w="38100" algn="ctr">
              <a:solidFill>
                <a:srgbClr val="FF0000"/>
              </a:solidFill>
              <a:round/>
              <a:headEnd/>
              <a:tailEnd/>
            </a:ln>
          </p:spPr>
          <p:txBody>
            <a:bodyPr wrap="none" anchor="ctr"/>
            <a:lstStyle/>
            <a:p>
              <a:endParaRPr lang="en-US" sz="2000">
                <a:latin typeface="Comic Sans MS" pitchFamily="66" charset="0"/>
              </a:endParaRPr>
            </a:p>
          </p:txBody>
        </p:sp>
        <p:sp>
          <p:nvSpPr>
            <p:cNvPr id="29712" name="Rectangle 53"/>
            <p:cNvSpPr>
              <a:spLocks noChangeArrowheads="1"/>
            </p:cNvSpPr>
            <p:nvPr/>
          </p:nvSpPr>
          <p:spPr bwMode="auto">
            <a:xfrm>
              <a:off x="1766888" y="3876675"/>
              <a:ext cx="1327150" cy="1184275"/>
            </a:xfrm>
            <a:prstGeom prst="rect">
              <a:avLst/>
            </a:prstGeom>
            <a:noFill/>
            <a:ln w="38100" algn="ctr">
              <a:solidFill>
                <a:srgbClr val="FF0000"/>
              </a:solidFill>
              <a:round/>
              <a:headEnd/>
              <a:tailEnd/>
            </a:ln>
          </p:spPr>
          <p:txBody>
            <a:bodyPr wrap="none" anchor="ctr"/>
            <a:lstStyle/>
            <a:p>
              <a:endParaRPr lang="en-US" sz="2000">
                <a:latin typeface="Comic Sans MS" pitchFamily="66" charset="0"/>
              </a:endParaRPr>
            </a:p>
          </p:txBody>
        </p:sp>
        <p:sp>
          <p:nvSpPr>
            <p:cNvPr id="29713" name="Rectangle 53"/>
            <p:cNvSpPr>
              <a:spLocks noChangeArrowheads="1"/>
            </p:cNvSpPr>
            <p:nvPr/>
          </p:nvSpPr>
          <p:spPr bwMode="auto">
            <a:xfrm>
              <a:off x="3243263" y="5353050"/>
              <a:ext cx="1327150" cy="1184275"/>
            </a:xfrm>
            <a:prstGeom prst="rect">
              <a:avLst/>
            </a:prstGeom>
            <a:noFill/>
            <a:ln w="38100" algn="ctr">
              <a:solidFill>
                <a:srgbClr val="FF0000"/>
              </a:solidFill>
              <a:round/>
              <a:headEnd/>
              <a:tailEnd/>
            </a:ln>
          </p:spPr>
          <p:txBody>
            <a:bodyPr wrap="none" anchor="ctr"/>
            <a:lstStyle/>
            <a:p>
              <a:endParaRPr lang="en-US" sz="2000">
                <a:latin typeface="Comic Sans MS" pitchFamily="6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57150" y="960438"/>
            <a:ext cx="5065713" cy="5060950"/>
            <a:chOff x="48" y="533"/>
            <a:chExt cx="3455" cy="3403"/>
          </a:xfrm>
        </p:grpSpPr>
        <p:pic>
          <p:nvPicPr>
            <p:cNvPr id="30734" name="Picture 3" descr="zoom7"/>
            <p:cNvPicPr>
              <a:picLocks noChangeAspect="1" noChangeArrowheads="1"/>
            </p:cNvPicPr>
            <p:nvPr/>
          </p:nvPicPr>
          <p:blipFill>
            <a:blip r:embed="rId2" cstate="print">
              <a:lum bright="40000" contrast="40000"/>
            </a:blip>
            <a:srcRect/>
            <a:stretch>
              <a:fillRect/>
            </a:stretch>
          </p:blipFill>
          <p:spPr bwMode="auto">
            <a:xfrm>
              <a:off x="48" y="534"/>
              <a:ext cx="3455" cy="3402"/>
            </a:xfrm>
            <a:prstGeom prst="rect">
              <a:avLst/>
            </a:prstGeom>
            <a:noFill/>
            <a:ln w="9525">
              <a:noFill/>
              <a:miter lim="800000"/>
              <a:headEnd/>
              <a:tailEnd/>
            </a:ln>
          </p:spPr>
        </p:pic>
        <p:sp>
          <p:nvSpPr>
            <p:cNvPr id="30735" name="Rectangle 4"/>
            <p:cNvSpPr>
              <a:spLocks noChangeArrowheads="1"/>
            </p:cNvSpPr>
            <p:nvPr/>
          </p:nvSpPr>
          <p:spPr bwMode="auto">
            <a:xfrm>
              <a:off x="50" y="533"/>
              <a:ext cx="3445" cy="3396"/>
            </a:xfrm>
            <a:prstGeom prst="rect">
              <a:avLst/>
            </a:prstGeom>
            <a:noFill/>
            <a:ln w="38100">
              <a:solidFill>
                <a:srgbClr val="FF3300"/>
              </a:solidFill>
              <a:miter lim="800000"/>
              <a:headEnd/>
              <a:tailEnd/>
            </a:ln>
          </p:spPr>
          <p:txBody>
            <a:bodyPr wrap="none" anchor="ctr"/>
            <a:lstStyle/>
            <a:p>
              <a:endParaRPr lang="en-US"/>
            </a:p>
          </p:txBody>
        </p:sp>
        <p:sp>
          <p:nvSpPr>
            <p:cNvPr id="30736" name="Rectangle 5"/>
            <p:cNvSpPr>
              <a:spLocks noChangeArrowheads="1"/>
            </p:cNvSpPr>
            <p:nvPr/>
          </p:nvSpPr>
          <p:spPr bwMode="auto">
            <a:xfrm>
              <a:off x="50" y="2548"/>
              <a:ext cx="3451" cy="1148"/>
            </a:xfrm>
            <a:prstGeom prst="rect">
              <a:avLst/>
            </a:prstGeom>
            <a:noFill/>
            <a:ln w="38100">
              <a:solidFill>
                <a:srgbClr val="FFFF00"/>
              </a:solidFill>
              <a:miter lim="800000"/>
              <a:headEnd/>
              <a:tailEnd/>
            </a:ln>
          </p:spPr>
          <p:txBody>
            <a:bodyPr wrap="none" anchor="ctr"/>
            <a:lstStyle/>
            <a:p>
              <a:endParaRPr lang="en-US"/>
            </a:p>
          </p:txBody>
        </p:sp>
      </p:grpSp>
      <p:grpSp>
        <p:nvGrpSpPr>
          <p:cNvPr id="30723" name="Group 6"/>
          <p:cNvGrpSpPr>
            <a:grpSpLocks/>
          </p:cNvGrpSpPr>
          <p:nvPr/>
        </p:nvGrpSpPr>
        <p:grpSpPr bwMode="auto">
          <a:xfrm>
            <a:off x="5749925" y="4984750"/>
            <a:ext cx="4095750" cy="1006475"/>
            <a:chOff x="3330" y="860"/>
            <a:chExt cx="2580" cy="634"/>
          </a:xfrm>
        </p:grpSpPr>
        <p:sp>
          <p:nvSpPr>
            <p:cNvPr id="30728" name="Rectangle 7"/>
            <p:cNvSpPr>
              <a:spLocks noChangeArrowheads="1"/>
            </p:cNvSpPr>
            <p:nvPr/>
          </p:nvSpPr>
          <p:spPr bwMode="auto">
            <a:xfrm>
              <a:off x="4398" y="861"/>
              <a:ext cx="1422" cy="633"/>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30729" name="Rectangle 8"/>
            <p:cNvSpPr>
              <a:spLocks noChangeArrowheads="1"/>
            </p:cNvSpPr>
            <p:nvPr/>
          </p:nvSpPr>
          <p:spPr bwMode="auto">
            <a:xfrm>
              <a:off x="3345" y="1089"/>
              <a:ext cx="1053" cy="405"/>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30730" name="Text Box 9"/>
            <p:cNvSpPr txBox="1">
              <a:spLocks noChangeArrowheads="1"/>
            </p:cNvSpPr>
            <p:nvPr/>
          </p:nvSpPr>
          <p:spPr bwMode="auto">
            <a:xfrm>
              <a:off x="3330" y="862"/>
              <a:ext cx="2580" cy="628"/>
            </a:xfrm>
            <a:prstGeom prst="rect">
              <a:avLst/>
            </a:prstGeom>
            <a:noFill/>
            <a:ln w="9525">
              <a:noFill/>
              <a:miter lim="800000"/>
              <a:headEnd/>
              <a:tailEnd/>
            </a:ln>
          </p:spPr>
          <p:txBody>
            <a:bodyPr>
              <a:spAutoFit/>
            </a:bodyPr>
            <a:lstStyle/>
            <a:p>
              <a:pPr>
                <a:lnSpc>
                  <a:spcPct val="140000"/>
                </a:lnSpc>
              </a:pPr>
              <a:r>
                <a:rPr lang="en-GB" sz="1400">
                  <a:solidFill>
                    <a:schemeClr val="accent2"/>
                  </a:solidFill>
                </a:rPr>
                <a:t>	                Coverage	Repeat cycle </a:t>
              </a:r>
              <a:r>
                <a:rPr lang="en-GB" sz="1400">
                  <a:solidFill>
                    <a:srgbClr val="FF3300"/>
                  </a:solidFill>
                </a:rPr>
                <a:t>FDHSI</a:t>
              </a:r>
              <a:r>
                <a:rPr lang="en-GB" sz="1400">
                  <a:solidFill>
                    <a:schemeClr val="accent2"/>
                  </a:solidFill>
                </a:rPr>
                <a:t> mission           18</a:t>
              </a:r>
              <a:r>
                <a:rPr lang="en-GB" sz="1400" baseline="30000">
                  <a:solidFill>
                    <a:schemeClr val="accent2"/>
                  </a:solidFill>
                </a:rPr>
                <a:t>o</a:t>
              </a:r>
              <a:r>
                <a:rPr lang="en-GB" sz="1400">
                  <a:solidFill>
                    <a:schemeClr val="accent2"/>
                  </a:solidFill>
                </a:rPr>
                <a:t>x18</a:t>
              </a:r>
              <a:r>
                <a:rPr lang="en-GB" sz="1400" baseline="30000">
                  <a:solidFill>
                    <a:schemeClr val="accent2"/>
                  </a:solidFill>
                </a:rPr>
                <a:t>o</a:t>
              </a:r>
              <a:r>
                <a:rPr lang="en-GB" sz="1400">
                  <a:solidFill>
                    <a:schemeClr val="accent2"/>
                  </a:solidFill>
                </a:rPr>
                <a:t> 	     10 min               </a:t>
              </a:r>
            </a:p>
            <a:p>
              <a:pPr>
                <a:lnSpc>
                  <a:spcPct val="140000"/>
                </a:lnSpc>
              </a:pPr>
              <a:r>
                <a:rPr lang="en-GB" sz="1400">
                  <a:solidFill>
                    <a:srgbClr val="FFFF00"/>
                  </a:solidFill>
                </a:rPr>
                <a:t>HRFI</a:t>
              </a:r>
              <a:r>
                <a:rPr lang="en-GB" sz="1400">
                  <a:solidFill>
                    <a:schemeClr val="accent2"/>
                  </a:solidFill>
                </a:rPr>
                <a:t>    mission 	1/4 FD</a:t>
              </a:r>
              <a:r>
                <a:rPr lang="en-GB" sz="1400" baseline="30000">
                  <a:solidFill>
                    <a:schemeClr val="accent2"/>
                  </a:solidFill>
                </a:rPr>
                <a:t> </a:t>
              </a:r>
              <a:r>
                <a:rPr lang="en-GB" sz="1400">
                  <a:solidFill>
                    <a:schemeClr val="accent2"/>
                  </a:solidFill>
                </a:rPr>
                <a:t>	  2.5 min</a:t>
              </a:r>
            </a:p>
          </p:txBody>
        </p:sp>
        <p:sp>
          <p:nvSpPr>
            <p:cNvPr id="30731" name="Line 10"/>
            <p:cNvSpPr>
              <a:spLocks noChangeShapeType="1"/>
            </p:cNvSpPr>
            <p:nvPr/>
          </p:nvSpPr>
          <p:spPr bwMode="auto">
            <a:xfrm>
              <a:off x="4400" y="860"/>
              <a:ext cx="0" cy="632"/>
            </a:xfrm>
            <a:prstGeom prst="line">
              <a:avLst/>
            </a:prstGeom>
            <a:noFill/>
            <a:ln w="9525">
              <a:solidFill>
                <a:schemeClr val="tx1"/>
              </a:solidFill>
              <a:round/>
              <a:headEnd/>
              <a:tailEnd/>
            </a:ln>
          </p:spPr>
          <p:txBody>
            <a:bodyPr/>
            <a:lstStyle/>
            <a:p>
              <a:endParaRPr lang="en-GB"/>
            </a:p>
          </p:txBody>
        </p:sp>
        <p:sp>
          <p:nvSpPr>
            <p:cNvPr id="30732" name="Line 11"/>
            <p:cNvSpPr>
              <a:spLocks noChangeShapeType="1"/>
            </p:cNvSpPr>
            <p:nvPr/>
          </p:nvSpPr>
          <p:spPr bwMode="auto">
            <a:xfrm>
              <a:off x="5072" y="860"/>
              <a:ext cx="0" cy="632"/>
            </a:xfrm>
            <a:prstGeom prst="line">
              <a:avLst/>
            </a:prstGeom>
            <a:noFill/>
            <a:ln w="9525">
              <a:solidFill>
                <a:schemeClr val="tx1"/>
              </a:solidFill>
              <a:round/>
              <a:headEnd/>
              <a:tailEnd/>
            </a:ln>
          </p:spPr>
          <p:txBody>
            <a:bodyPr/>
            <a:lstStyle/>
            <a:p>
              <a:endParaRPr lang="en-GB"/>
            </a:p>
          </p:txBody>
        </p:sp>
        <p:sp>
          <p:nvSpPr>
            <p:cNvPr id="30733" name="Line 12"/>
            <p:cNvSpPr>
              <a:spLocks noChangeShapeType="1"/>
            </p:cNvSpPr>
            <p:nvPr/>
          </p:nvSpPr>
          <p:spPr bwMode="auto">
            <a:xfrm>
              <a:off x="4400" y="1088"/>
              <a:ext cx="1413" cy="0"/>
            </a:xfrm>
            <a:prstGeom prst="line">
              <a:avLst/>
            </a:prstGeom>
            <a:noFill/>
            <a:ln w="9525">
              <a:solidFill>
                <a:schemeClr val="tx1"/>
              </a:solidFill>
              <a:round/>
              <a:headEnd/>
              <a:tailEnd/>
            </a:ln>
          </p:spPr>
          <p:txBody>
            <a:bodyPr/>
            <a:lstStyle/>
            <a:p>
              <a:endParaRPr lang="en-GB"/>
            </a:p>
          </p:txBody>
        </p:sp>
      </p:grpSp>
      <p:sp>
        <p:nvSpPr>
          <p:cNvPr id="14342" name="Text Box 15"/>
          <p:cNvSpPr txBox="1">
            <a:spLocks noChangeArrowheads="1"/>
          </p:cNvSpPr>
          <p:nvPr/>
        </p:nvSpPr>
        <p:spPr bwMode="auto">
          <a:xfrm>
            <a:off x="5407025" y="1454150"/>
            <a:ext cx="4321175" cy="3416300"/>
          </a:xfrm>
          <a:prstGeom prst="rect">
            <a:avLst/>
          </a:prstGeom>
          <a:noFill/>
          <a:ln w="9525">
            <a:noFill/>
            <a:miter lim="800000"/>
            <a:headEnd/>
            <a:tailEnd/>
          </a:ln>
        </p:spPr>
        <p:txBody>
          <a:bodyPr>
            <a:spAutoFit/>
          </a:bodyPr>
          <a:lstStyle/>
          <a:p>
            <a:pPr>
              <a:defRPr/>
            </a:pPr>
            <a:r>
              <a:rPr lang="en-GB" sz="2400" dirty="0">
                <a:solidFill>
                  <a:srgbClr val="002664"/>
                </a:solidFill>
                <a:latin typeface="+mn-lt"/>
              </a:rPr>
              <a:t>MTG FCI outbids MSG SEVIRI observations on cloud, aerosol, moisture and fire:</a:t>
            </a:r>
          </a:p>
          <a:p>
            <a:pPr>
              <a:defRPr/>
            </a:pPr>
            <a:r>
              <a:rPr lang="en-GB" sz="2400" dirty="0">
                <a:solidFill>
                  <a:srgbClr val="002664"/>
                </a:solidFill>
                <a:latin typeface="+mn-lt"/>
              </a:rPr>
              <a:t> </a:t>
            </a:r>
          </a:p>
          <a:p>
            <a:pPr>
              <a:buFont typeface="Arial" pitchFamily="34" charset="0"/>
              <a:buChar char="•"/>
              <a:defRPr/>
            </a:pPr>
            <a:r>
              <a:rPr lang="en-GB" sz="2400" dirty="0">
                <a:solidFill>
                  <a:srgbClr val="002664"/>
                </a:solidFill>
                <a:latin typeface="+mn-lt"/>
              </a:rPr>
              <a:t>  by adding new channels</a:t>
            </a:r>
          </a:p>
          <a:p>
            <a:pPr>
              <a:defRPr/>
            </a:pPr>
            <a:r>
              <a:rPr lang="en-GB" sz="2400" dirty="0">
                <a:solidFill>
                  <a:srgbClr val="002664"/>
                </a:solidFill>
                <a:latin typeface="+mn-lt"/>
              </a:rPr>
              <a:t> </a:t>
            </a:r>
          </a:p>
          <a:p>
            <a:pPr>
              <a:buFont typeface="Arial" pitchFamily="34" charset="0"/>
              <a:buChar char="•"/>
              <a:defRPr/>
            </a:pPr>
            <a:r>
              <a:rPr lang="en-GB" sz="2400" dirty="0">
                <a:solidFill>
                  <a:srgbClr val="002664"/>
                </a:solidFill>
                <a:latin typeface="+mn-lt"/>
              </a:rPr>
              <a:t>  by improving temporal-,</a:t>
            </a:r>
          </a:p>
          <a:p>
            <a:pPr>
              <a:defRPr/>
            </a:pPr>
            <a:r>
              <a:rPr lang="en-GB" sz="2400" dirty="0">
                <a:solidFill>
                  <a:srgbClr val="002664"/>
                </a:solidFill>
                <a:latin typeface="+mn-lt"/>
              </a:rPr>
              <a:t>   spatial-, and radiometric</a:t>
            </a:r>
          </a:p>
          <a:p>
            <a:pPr>
              <a:defRPr/>
            </a:pPr>
            <a:r>
              <a:rPr lang="en-GB" sz="2400" dirty="0">
                <a:solidFill>
                  <a:srgbClr val="002664"/>
                </a:solidFill>
                <a:latin typeface="+mn-lt"/>
              </a:rPr>
              <a:t>   resolution </a:t>
            </a:r>
          </a:p>
        </p:txBody>
      </p:sp>
      <p:sp>
        <p:nvSpPr>
          <p:cNvPr id="30725" name="Rectangle 17"/>
          <p:cNvSpPr>
            <a:spLocks noChangeArrowheads="1"/>
          </p:cNvSpPr>
          <p:nvPr/>
        </p:nvSpPr>
        <p:spPr bwMode="auto">
          <a:xfrm>
            <a:off x="788988" y="4387850"/>
            <a:ext cx="3575050" cy="400050"/>
          </a:xfrm>
          <a:prstGeom prst="rect">
            <a:avLst/>
          </a:prstGeom>
          <a:noFill/>
          <a:ln w="9525">
            <a:noFill/>
            <a:miter lim="800000"/>
            <a:headEnd/>
            <a:tailEnd/>
          </a:ln>
        </p:spPr>
        <p:txBody>
          <a:bodyPr wrap="none">
            <a:spAutoFit/>
          </a:bodyPr>
          <a:lstStyle/>
          <a:p>
            <a:r>
              <a:rPr lang="en-GB" sz="2000">
                <a:solidFill>
                  <a:srgbClr val="FFFF00"/>
                </a:solidFill>
              </a:rPr>
              <a:t>High-Resolution Fast Imagery</a:t>
            </a:r>
          </a:p>
        </p:txBody>
      </p:sp>
      <p:sp>
        <p:nvSpPr>
          <p:cNvPr id="30726" name="Rectangle 18"/>
          <p:cNvSpPr>
            <a:spLocks noChangeArrowheads="1"/>
          </p:cNvSpPr>
          <p:nvPr/>
        </p:nvSpPr>
        <p:spPr bwMode="auto">
          <a:xfrm>
            <a:off x="523875" y="1957388"/>
            <a:ext cx="4221163" cy="708025"/>
          </a:xfrm>
          <a:prstGeom prst="rect">
            <a:avLst/>
          </a:prstGeom>
          <a:noFill/>
          <a:ln w="9525">
            <a:noFill/>
            <a:miter lim="800000"/>
            <a:headEnd/>
            <a:tailEnd/>
          </a:ln>
        </p:spPr>
        <p:txBody>
          <a:bodyPr wrap="none">
            <a:spAutoFit/>
          </a:bodyPr>
          <a:lstStyle/>
          <a:p>
            <a:r>
              <a:rPr lang="en-GB" sz="2000">
                <a:solidFill>
                  <a:srgbClr val="FF3300"/>
                </a:solidFill>
              </a:rPr>
              <a:t>a Full-Disk High-Spectral-resolution</a:t>
            </a:r>
          </a:p>
          <a:p>
            <a:r>
              <a:rPr lang="en-GB" sz="2000">
                <a:solidFill>
                  <a:srgbClr val="FF3300"/>
                </a:solidFill>
              </a:rPr>
              <a:t>Imagery (FDHSI)</a:t>
            </a:r>
          </a:p>
        </p:txBody>
      </p:sp>
      <p:sp>
        <p:nvSpPr>
          <p:cNvPr id="30727" name="Title 19"/>
          <p:cNvSpPr>
            <a:spLocks noGrp="1"/>
          </p:cNvSpPr>
          <p:nvPr>
            <p:ph type="title"/>
          </p:nvPr>
        </p:nvSpPr>
        <p:spPr/>
        <p:txBody>
          <a:bodyPr/>
          <a:lstStyle/>
          <a:p>
            <a:r>
              <a:rPr lang="en-GB" smtClean="0"/>
              <a:t>From MSG-SEVIRI to MTG-FCI</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854075" y="862013"/>
            <a:ext cx="8091488" cy="5500687"/>
            <a:chOff x="421" y="385"/>
            <a:chExt cx="4763" cy="3122"/>
          </a:xfrm>
        </p:grpSpPr>
        <p:pic>
          <p:nvPicPr>
            <p:cNvPr id="31749" name="Picture 3"/>
            <p:cNvPicPr>
              <a:picLocks noChangeAspect="1" noChangeArrowheads="1"/>
            </p:cNvPicPr>
            <p:nvPr/>
          </p:nvPicPr>
          <p:blipFill>
            <a:blip r:embed="rId2" cstate="print"/>
            <a:srcRect b="6755"/>
            <a:stretch>
              <a:fillRect/>
            </a:stretch>
          </p:blipFill>
          <p:spPr bwMode="auto">
            <a:xfrm>
              <a:off x="421" y="385"/>
              <a:ext cx="4763" cy="3122"/>
            </a:xfrm>
            <a:prstGeom prst="rect">
              <a:avLst/>
            </a:prstGeom>
            <a:noFill/>
            <a:ln w="9525">
              <a:noFill/>
              <a:miter lim="800000"/>
              <a:headEnd/>
              <a:tailEnd/>
            </a:ln>
          </p:spPr>
        </p:pic>
        <p:sp>
          <p:nvSpPr>
            <p:cNvPr id="31750" name="Line 4"/>
            <p:cNvSpPr>
              <a:spLocks noChangeShapeType="1"/>
            </p:cNvSpPr>
            <p:nvPr/>
          </p:nvSpPr>
          <p:spPr bwMode="auto">
            <a:xfrm flipH="1">
              <a:off x="1681" y="872"/>
              <a:ext cx="10" cy="0"/>
            </a:xfrm>
            <a:prstGeom prst="line">
              <a:avLst/>
            </a:prstGeom>
            <a:noFill/>
            <a:ln w="9525">
              <a:solidFill>
                <a:schemeClr val="tx1"/>
              </a:solidFill>
              <a:round/>
              <a:headEnd/>
              <a:tailEnd/>
            </a:ln>
          </p:spPr>
          <p:txBody>
            <a:bodyPr wrap="none" anchor="ctr">
              <a:spAutoFit/>
            </a:bodyPr>
            <a:lstStyle/>
            <a:p>
              <a:endParaRPr lang="en-GB"/>
            </a:p>
          </p:txBody>
        </p:sp>
        <p:sp>
          <p:nvSpPr>
            <p:cNvPr id="31751" name="Line 5"/>
            <p:cNvSpPr>
              <a:spLocks noChangeShapeType="1"/>
            </p:cNvSpPr>
            <p:nvPr/>
          </p:nvSpPr>
          <p:spPr bwMode="auto">
            <a:xfrm>
              <a:off x="866" y="878"/>
              <a:ext cx="2" cy="2350"/>
            </a:xfrm>
            <a:prstGeom prst="line">
              <a:avLst/>
            </a:prstGeom>
            <a:noFill/>
            <a:ln w="57150">
              <a:solidFill>
                <a:srgbClr val="D60093"/>
              </a:solidFill>
              <a:round/>
              <a:headEnd/>
              <a:tailEnd/>
            </a:ln>
          </p:spPr>
          <p:txBody>
            <a:bodyPr anchor="ctr">
              <a:spAutoFit/>
            </a:bodyPr>
            <a:lstStyle/>
            <a:p>
              <a:endParaRPr lang="en-GB"/>
            </a:p>
          </p:txBody>
        </p:sp>
        <p:sp>
          <p:nvSpPr>
            <p:cNvPr id="31752" name="Line 6"/>
            <p:cNvSpPr>
              <a:spLocks noChangeShapeType="1"/>
            </p:cNvSpPr>
            <p:nvPr/>
          </p:nvSpPr>
          <p:spPr bwMode="auto">
            <a:xfrm flipH="1">
              <a:off x="1895" y="877"/>
              <a:ext cx="2" cy="2355"/>
            </a:xfrm>
            <a:prstGeom prst="line">
              <a:avLst/>
            </a:prstGeom>
            <a:noFill/>
            <a:ln w="57150">
              <a:solidFill>
                <a:srgbClr val="D60093"/>
              </a:solidFill>
              <a:round/>
              <a:headEnd/>
              <a:tailEnd/>
            </a:ln>
          </p:spPr>
          <p:txBody>
            <a:bodyPr anchor="ctr">
              <a:spAutoFit/>
            </a:bodyPr>
            <a:lstStyle/>
            <a:p>
              <a:endParaRPr lang="en-GB"/>
            </a:p>
          </p:txBody>
        </p:sp>
        <p:sp>
          <p:nvSpPr>
            <p:cNvPr id="31753" name="Line 7"/>
            <p:cNvSpPr>
              <a:spLocks noChangeShapeType="1"/>
            </p:cNvSpPr>
            <p:nvPr/>
          </p:nvSpPr>
          <p:spPr bwMode="auto">
            <a:xfrm>
              <a:off x="2628" y="872"/>
              <a:ext cx="8" cy="2355"/>
            </a:xfrm>
            <a:prstGeom prst="line">
              <a:avLst/>
            </a:prstGeom>
            <a:noFill/>
            <a:ln w="57150">
              <a:solidFill>
                <a:srgbClr val="D60093"/>
              </a:solidFill>
              <a:round/>
              <a:headEnd/>
              <a:tailEnd/>
            </a:ln>
          </p:spPr>
          <p:txBody>
            <a:bodyPr anchor="ctr">
              <a:spAutoFit/>
            </a:bodyPr>
            <a:lstStyle/>
            <a:p>
              <a:endParaRPr lang="en-GB"/>
            </a:p>
          </p:txBody>
        </p:sp>
        <p:sp>
          <p:nvSpPr>
            <p:cNvPr id="31754" name="Line 8"/>
            <p:cNvSpPr>
              <a:spLocks noChangeShapeType="1"/>
            </p:cNvSpPr>
            <p:nvPr/>
          </p:nvSpPr>
          <p:spPr bwMode="auto">
            <a:xfrm>
              <a:off x="3797" y="872"/>
              <a:ext cx="2" cy="2355"/>
            </a:xfrm>
            <a:prstGeom prst="line">
              <a:avLst/>
            </a:prstGeom>
            <a:noFill/>
            <a:ln w="57150">
              <a:solidFill>
                <a:srgbClr val="D60093"/>
              </a:solidFill>
              <a:round/>
              <a:headEnd/>
              <a:tailEnd/>
            </a:ln>
          </p:spPr>
          <p:txBody>
            <a:bodyPr anchor="ctr">
              <a:spAutoFit/>
            </a:bodyPr>
            <a:lstStyle/>
            <a:p>
              <a:endParaRPr lang="en-GB"/>
            </a:p>
          </p:txBody>
        </p:sp>
        <p:sp>
          <p:nvSpPr>
            <p:cNvPr id="31755" name="Rectangle 9"/>
            <p:cNvSpPr>
              <a:spLocks noChangeArrowheads="1"/>
            </p:cNvSpPr>
            <p:nvPr/>
          </p:nvSpPr>
          <p:spPr bwMode="auto">
            <a:xfrm>
              <a:off x="871" y="931"/>
              <a:ext cx="1035" cy="175"/>
            </a:xfrm>
            <a:prstGeom prst="rect">
              <a:avLst/>
            </a:prstGeom>
            <a:solidFill>
              <a:srgbClr val="FF7C80">
                <a:alpha val="41176"/>
              </a:srgbClr>
            </a:solidFill>
            <a:ln w="9525">
              <a:solidFill>
                <a:schemeClr val="tx1"/>
              </a:solidFill>
              <a:miter lim="800000"/>
              <a:headEnd/>
              <a:tailEnd/>
            </a:ln>
          </p:spPr>
          <p:txBody>
            <a:bodyPr anchor="ctr">
              <a:spAutoFit/>
            </a:bodyPr>
            <a:lstStyle/>
            <a:p>
              <a:endParaRPr lang="en-US"/>
            </a:p>
          </p:txBody>
        </p:sp>
        <p:sp>
          <p:nvSpPr>
            <p:cNvPr id="31756" name="Rectangle 10"/>
            <p:cNvSpPr>
              <a:spLocks noChangeArrowheads="1"/>
            </p:cNvSpPr>
            <p:nvPr/>
          </p:nvSpPr>
          <p:spPr bwMode="auto">
            <a:xfrm>
              <a:off x="2626" y="935"/>
              <a:ext cx="1173" cy="175"/>
            </a:xfrm>
            <a:prstGeom prst="rect">
              <a:avLst/>
            </a:prstGeom>
            <a:solidFill>
              <a:srgbClr val="FF7C80">
                <a:alpha val="41176"/>
              </a:srgbClr>
            </a:solidFill>
            <a:ln w="9525">
              <a:solidFill>
                <a:schemeClr val="tx1"/>
              </a:solidFill>
              <a:miter lim="800000"/>
              <a:headEnd/>
              <a:tailEnd/>
            </a:ln>
          </p:spPr>
          <p:txBody>
            <a:bodyPr anchor="ctr">
              <a:spAutoFit/>
            </a:bodyPr>
            <a:lstStyle/>
            <a:p>
              <a:endParaRPr lang="en-US"/>
            </a:p>
          </p:txBody>
        </p:sp>
        <p:sp>
          <p:nvSpPr>
            <p:cNvPr id="31757" name="Rectangle 11"/>
            <p:cNvSpPr>
              <a:spLocks noChangeArrowheads="1"/>
            </p:cNvSpPr>
            <p:nvPr/>
          </p:nvSpPr>
          <p:spPr bwMode="auto">
            <a:xfrm>
              <a:off x="2937" y="933"/>
              <a:ext cx="835" cy="174"/>
            </a:xfrm>
            <a:prstGeom prst="rect">
              <a:avLst/>
            </a:prstGeom>
            <a:noFill/>
            <a:ln w="9525">
              <a:noFill/>
              <a:miter lim="800000"/>
              <a:headEnd/>
              <a:tailEnd/>
            </a:ln>
          </p:spPr>
          <p:txBody>
            <a:bodyPr>
              <a:spAutoFit/>
            </a:bodyPr>
            <a:lstStyle/>
            <a:p>
              <a:pPr algn="r"/>
              <a:r>
                <a:rPr lang="en-GB" sz="1200">
                  <a:solidFill>
                    <a:schemeClr val="tx1"/>
                  </a:solidFill>
                </a:rPr>
                <a:t>H</a:t>
              </a:r>
              <a:r>
                <a:rPr lang="en-GB" sz="1200" baseline="-25000">
                  <a:solidFill>
                    <a:schemeClr val="tx1"/>
                  </a:solidFill>
                </a:rPr>
                <a:t>2</a:t>
              </a:r>
              <a:r>
                <a:rPr lang="en-GB" sz="1200">
                  <a:solidFill>
                    <a:schemeClr val="tx1"/>
                  </a:solidFill>
                </a:rPr>
                <a:t>O(p)        CO</a:t>
              </a:r>
            </a:p>
          </p:txBody>
        </p:sp>
        <p:sp>
          <p:nvSpPr>
            <p:cNvPr id="31758" name="Rectangle 12"/>
            <p:cNvSpPr>
              <a:spLocks noChangeArrowheads="1"/>
            </p:cNvSpPr>
            <p:nvPr/>
          </p:nvSpPr>
          <p:spPr bwMode="auto">
            <a:xfrm>
              <a:off x="885" y="936"/>
              <a:ext cx="1475" cy="173"/>
            </a:xfrm>
            <a:prstGeom prst="rect">
              <a:avLst/>
            </a:prstGeom>
            <a:noFill/>
            <a:ln w="9525">
              <a:noFill/>
              <a:miter lim="800000"/>
              <a:headEnd/>
              <a:tailEnd/>
            </a:ln>
          </p:spPr>
          <p:txBody>
            <a:bodyPr>
              <a:spAutoFit/>
            </a:bodyPr>
            <a:lstStyle/>
            <a:p>
              <a:r>
                <a:rPr lang="en-GB" sz="1200">
                  <a:solidFill>
                    <a:schemeClr val="tx1"/>
                  </a:solidFill>
                </a:rPr>
                <a:t>T(p)   Sfc   O</a:t>
              </a:r>
              <a:r>
                <a:rPr lang="en-GB" sz="1200" baseline="-25000">
                  <a:solidFill>
                    <a:schemeClr val="tx1"/>
                  </a:solidFill>
                </a:rPr>
                <a:t>3</a:t>
              </a:r>
              <a:r>
                <a:rPr lang="en-GB" sz="1200">
                  <a:solidFill>
                    <a:schemeClr val="tx1"/>
                  </a:solidFill>
                </a:rPr>
                <a:t>   Sfc </a:t>
              </a:r>
            </a:p>
          </p:txBody>
        </p:sp>
        <p:sp>
          <p:nvSpPr>
            <p:cNvPr id="31759" name="Text Box 13"/>
            <p:cNvSpPr txBox="1">
              <a:spLocks noChangeAspect="1" noChangeArrowheads="1"/>
            </p:cNvSpPr>
            <p:nvPr/>
          </p:nvSpPr>
          <p:spPr bwMode="auto">
            <a:xfrm>
              <a:off x="709" y="2976"/>
              <a:ext cx="560" cy="154"/>
            </a:xfrm>
            <a:prstGeom prst="rect">
              <a:avLst/>
            </a:prstGeom>
            <a:noFill/>
            <a:ln w="9525">
              <a:noFill/>
              <a:miter lim="800000"/>
              <a:headEnd/>
              <a:tailEnd/>
            </a:ln>
          </p:spPr>
          <p:txBody>
            <a:bodyPr/>
            <a:lstStyle/>
            <a:p>
              <a:r>
                <a:rPr lang="en-GB" sz="1200">
                  <a:solidFill>
                    <a:srgbClr val="800080"/>
                  </a:solidFill>
                  <a:latin typeface="Arial" charset="0"/>
                </a:rPr>
                <a:t>Temp (CO2)</a:t>
              </a:r>
              <a:endParaRPr lang="en-GB" sz="1800">
                <a:solidFill>
                  <a:schemeClr val="tx1"/>
                </a:solidFill>
                <a:latin typeface="Arial" charset="0"/>
              </a:endParaRPr>
            </a:p>
          </p:txBody>
        </p:sp>
        <p:sp>
          <p:nvSpPr>
            <p:cNvPr id="31760" name="Text Box 14"/>
            <p:cNvSpPr txBox="1">
              <a:spLocks noChangeAspect="1" noChangeArrowheads="1"/>
            </p:cNvSpPr>
            <p:nvPr/>
          </p:nvSpPr>
          <p:spPr bwMode="auto">
            <a:xfrm>
              <a:off x="845" y="1706"/>
              <a:ext cx="704" cy="250"/>
            </a:xfrm>
            <a:prstGeom prst="rect">
              <a:avLst/>
            </a:prstGeom>
            <a:noFill/>
            <a:ln w="9525">
              <a:noFill/>
              <a:miter lim="800000"/>
              <a:headEnd/>
              <a:tailEnd/>
            </a:ln>
          </p:spPr>
          <p:txBody>
            <a:bodyPr/>
            <a:lstStyle/>
            <a:p>
              <a:r>
                <a:rPr lang="en-GB" sz="1200">
                  <a:solidFill>
                    <a:srgbClr val="800080"/>
                  </a:solidFill>
                  <a:latin typeface="Arial" charset="0"/>
                </a:rPr>
                <a:t>Surface, Clouds</a:t>
              </a:r>
            </a:p>
          </p:txBody>
        </p:sp>
        <p:sp>
          <p:nvSpPr>
            <p:cNvPr id="31761" name="Text Box 15"/>
            <p:cNvSpPr txBox="1">
              <a:spLocks noChangeAspect="1" noChangeArrowheads="1"/>
            </p:cNvSpPr>
            <p:nvPr/>
          </p:nvSpPr>
          <p:spPr bwMode="auto">
            <a:xfrm>
              <a:off x="1389" y="2341"/>
              <a:ext cx="318" cy="154"/>
            </a:xfrm>
            <a:prstGeom prst="rect">
              <a:avLst/>
            </a:prstGeom>
            <a:noFill/>
            <a:ln w="9525">
              <a:noFill/>
              <a:miter lim="800000"/>
              <a:headEnd/>
              <a:tailEnd/>
            </a:ln>
          </p:spPr>
          <p:txBody>
            <a:bodyPr/>
            <a:lstStyle/>
            <a:p>
              <a:r>
                <a:rPr lang="en-GB" sz="1200">
                  <a:solidFill>
                    <a:srgbClr val="800080"/>
                  </a:solidFill>
                  <a:latin typeface="Arial" charset="0"/>
                </a:rPr>
                <a:t>O3</a:t>
              </a:r>
              <a:endParaRPr lang="en-GB" sz="1800">
                <a:solidFill>
                  <a:schemeClr val="tx1"/>
                </a:solidFill>
                <a:latin typeface="Arial" charset="0"/>
              </a:endParaRPr>
            </a:p>
          </p:txBody>
        </p:sp>
        <p:sp>
          <p:nvSpPr>
            <p:cNvPr id="31762" name="Text Box 16"/>
            <p:cNvSpPr txBox="1">
              <a:spLocks noChangeAspect="1" noChangeArrowheads="1"/>
            </p:cNvSpPr>
            <p:nvPr/>
          </p:nvSpPr>
          <p:spPr bwMode="auto">
            <a:xfrm>
              <a:off x="1501" y="1706"/>
              <a:ext cx="499" cy="250"/>
            </a:xfrm>
            <a:prstGeom prst="rect">
              <a:avLst/>
            </a:prstGeom>
            <a:noFill/>
            <a:ln w="9525">
              <a:noFill/>
              <a:miter lim="800000"/>
              <a:headEnd/>
              <a:tailEnd/>
            </a:ln>
          </p:spPr>
          <p:txBody>
            <a:bodyPr/>
            <a:lstStyle/>
            <a:p>
              <a:r>
                <a:rPr lang="en-GB" sz="1200">
                  <a:solidFill>
                    <a:srgbClr val="800080"/>
                  </a:solidFill>
                  <a:latin typeface="Arial" charset="0"/>
                </a:rPr>
                <a:t>Surface, </a:t>
              </a:r>
            </a:p>
            <a:p>
              <a:r>
                <a:rPr lang="en-GB" sz="1200">
                  <a:solidFill>
                    <a:srgbClr val="800080"/>
                  </a:solidFill>
                  <a:latin typeface="Arial" charset="0"/>
                </a:rPr>
                <a:t>Clouds</a:t>
              </a:r>
              <a:endParaRPr lang="en-GB" sz="1800">
                <a:solidFill>
                  <a:schemeClr val="tx1"/>
                </a:solidFill>
                <a:latin typeface="Arial" charset="0"/>
              </a:endParaRPr>
            </a:p>
          </p:txBody>
        </p:sp>
        <p:sp>
          <p:nvSpPr>
            <p:cNvPr id="31763" name="Text Box 17"/>
            <p:cNvSpPr txBox="1">
              <a:spLocks noChangeAspect="1" noChangeArrowheads="1"/>
            </p:cNvSpPr>
            <p:nvPr/>
          </p:nvSpPr>
          <p:spPr bwMode="auto">
            <a:xfrm>
              <a:off x="1873" y="2967"/>
              <a:ext cx="868" cy="154"/>
            </a:xfrm>
            <a:prstGeom prst="rect">
              <a:avLst/>
            </a:prstGeom>
            <a:noFill/>
            <a:ln w="9525">
              <a:noFill/>
              <a:miter lim="800000"/>
              <a:headEnd/>
              <a:tailEnd/>
            </a:ln>
          </p:spPr>
          <p:txBody>
            <a:bodyPr/>
            <a:lstStyle/>
            <a:p>
              <a:r>
                <a:rPr lang="en-GB" sz="1200">
                  <a:solidFill>
                    <a:srgbClr val="800080"/>
                  </a:solidFill>
                  <a:latin typeface="Arial" charset="0"/>
                </a:rPr>
                <a:t>H2O, CH4, N2O</a:t>
              </a:r>
              <a:endParaRPr lang="en-GB" sz="1800">
                <a:solidFill>
                  <a:schemeClr val="tx1"/>
                </a:solidFill>
                <a:latin typeface="Arial" charset="0"/>
              </a:endParaRPr>
            </a:p>
          </p:txBody>
        </p:sp>
        <p:sp>
          <p:nvSpPr>
            <p:cNvPr id="31764" name="Text Box 18"/>
            <p:cNvSpPr txBox="1">
              <a:spLocks noChangeAspect="1" noChangeArrowheads="1"/>
            </p:cNvSpPr>
            <p:nvPr/>
          </p:nvSpPr>
          <p:spPr bwMode="auto">
            <a:xfrm>
              <a:off x="3340" y="2083"/>
              <a:ext cx="453" cy="154"/>
            </a:xfrm>
            <a:prstGeom prst="rect">
              <a:avLst/>
            </a:prstGeom>
            <a:noFill/>
            <a:ln w="9525">
              <a:noFill/>
              <a:miter lim="800000"/>
              <a:headEnd/>
              <a:tailEnd/>
            </a:ln>
          </p:spPr>
          <p:txBody>
            <a:bodyPr/>
            <a:lstStyle/>
            <a:p>
              <a:r>
                <a:rPr lang="en-GB" sz="1200">
                  <a:solidFill>
                    <a:srgbClr val="800080"/>
                  </a:solidFill>
                  <a:latin typeface="Arial" charset="0"/>
                </a:rPr>
                <a:t>CO</a:t>
              </a:r>
              <a:endParaRPr lang="en-GB" sz="1800">
                <a:solidFill>
                  <a:schemeClr val="tx1"/>
                </a:solidFill>
                <a:latin typeface="Arial" charset="0"/>
              </a:endParaRPr>
            </a:p>
          </p:txBody>
        </p:sp>
        <p:sp>
          <p:nvSpPr>
            <p:cNvPr id="31765" name="Text Box 19"/>
            <p:cNvSpPr txBox="1">
              <a:spLocks noChangeAspect="1" noChangeArrowheads="1"/>
            </p:cNvSpPr>
            <p:nvPr/>
          </p:nvSpPr>
          <p:spPr bwMode="auto">
            <a:xfrm>
              <a:off x="3471" y="2545"/>
              <a:ext cx="560" cy="250"/>
            </a:xfrm>
            <a:prstGeom prst="rect">
              <a:avLst/>
            </a:prstGeom>
            <a:noFill/>
            <a:ln w="9525">
              <a:noFill/>
              <a:miter lim="800000"/>
              <a:headEnd/>
              <a:tailEnd/>
            </a:ln>
          </p:spPr>
          <p:txBody>
            <a:bodyPr/>
            <a:lstStyle/>
            <a:p>
              <a:r>
                <a:rPr lang="en-GB" sz="1200">
                  <a:solidFill>
                    <a:srgbClr val="800080"/>
                  </a:solidFill>
                  <a:latin typeface="Arial" charset="0"/>
                </a:rPr>
                <a:t>N2O,</a:t>
              </a:r>
            </a:p>
            <a:p>
              <a:r>
                <a:rPr lang="en-GB" sz="1200">
                  <a:solidFill>
                    <a:srgbClr val="800080"/>
                  </a:solidFill>
                  <a:latin typeface="Arial" charset="0"/>
                </a:rPr>
                <a:t>Temp (CO2)</a:t>
              </a:r>
              <a:endParaRPr lang="en-GB" sz="1800">
                <a:solidFill>
                  <a:schemeClr val="tx1"/>
                </a:solidFill>
                <a:latin typeface="Arial" charset="0"/>
              </a:endParaRPr>
            </a:p>
          </p:txBody>
        </p:sp>
        <p:sp>
          <p:nvSpPr>
            <p:cNvPr id="31766" name="Text Box 20"/>
            <p:cNvSpPr txBox="1">
              <a:spLocks noChangeAspect="1" noChangeArrowheads="1"/>
            </p:cNvSpPr>
            <p:nvPr/>
          </p:nvSpPr>
          <p:spPr bwMode="auto">
            <a:xfrm>
              <a:off x="3834" y="1479"/>
              <a:ext cx="560" cy="154"/>
            </a:xfrm>
            <a:prstGeom prst="rect">
              <a:avLst/>
            </a:prstGeom>
            <a:noFill/>
            <a:ln w="9525">
              <a:noFill/>
              <a:miter lim="800000"/>
              <a:headEnd/>
              <a:tailEnd/>
            </a:ln>
          </p:spPr>
          <p:txBody>
            <a:bodyPr/>
            <a:lstStyle/>
            <a:p>
              <a:r>
                <a:rPr lang="en-GB" sz="1200">
                  <a:solidFill>
                    <a:srgbClr val="800080"/>
                  </a:solidFill>
                  <a:latin typeface="Arial" charset="0"/>
                </a:rPr>
                <a:t>Temp (CO2)</a:t>
              </a:r>
              <a:endParaRPr lang="en-GB" sz="1800">
                <a:solidFill>
                  <a:schemeClr val="tx1"/>
                </a:solidFill>
                <a:latin typeface="Arial" charset="0"/>
              </a:endParaRPr>
            </a:p>
          </p:txBody>
        </p:sp>
        <p:sp>
          <p:nvSpPr>
            <p:cNvPr id="31767" name="Text Box 21"/>
            <p:cNvSpPr txBox="1">
              <a:spLocks noChangeAspect="1" noChangeArrowheads="1"/>
            </p:cNvSpPr>
            <p:nvPr/>
          </p:nvSpPr>
          <p:spPr bwMode="auto">
            <a:xfrm>
              <a:off x="4156" y="1660"/>
              <a:ext cx="544" cy="250"/>
            </a:xfrm>
            <a:prstGeom prst="rect">
              <a:avLst/>
            </a:prstGeom>
            <a:noFill/>
            <a:ln w="9525">
              <a:noFill/>
              <a:miter lim="800000"/>
              <a:headEnd/>
              <a:tailEnd/>
            </a:ln>
          </p:spPr>
          <p:txBody>
            <a:bodyPr/>
            <a:lstStyle/>
            <a:p>
              <a:r>
                <a:rPr lang="en-GB" sz="1200">
                  <a:solidFill>
                    <a:srgbClr val="800080"/>
                  </a:solidFill>
                  <a:latin typeface="Arial" charset="0"/>
                </a:rPr>
                <a:t>Surface, </a:t>
              </a:r>
            </a:p>
            <a:p>
              <a:r>
                <a:rPr lang="en-GB" sz="1200">
                  <a:solidFill>
                    <a:srgbClr val="800080"/>
                  </a:solidFill>
                  <a:latin typeface="Arial" charset="0"/>
                </a:rPr>
                <a:t>Clouds</a:t>
              </a:r>
              <a:endParaRPr lang="en-GB" sz="1800">
                <a:solidFill>
                  <a:schemeClr val="tx1"/>
                </a:solidFill>
                <a:latin typeface="Arial" charset="0"/>
              </a:endParaRPr>
            </a:p>
          </p:txBody>
        </p:sp>
        <p:sp>
          <p:nvSpPr>
            <p:cNvPr id="31768" name="Rectangle 22"/>
            <p:cNvSpPr>
              <a:spLocks noChangeArrowheads="1"/>
            </p:cNvSpPr>
            <p:nvPr/>
          </p:nvSpPr>
          <p:spPr bwMode="auto">
            <a:xfrm>
              <a:off x="953" y="1105"/>
              <a:ext cx="1475" cy="173"/>
            </a:xfrm>
            <a:prstGeom prst="rect">
              <a:avLst/>
            </a:prstGeom>
            <a:noFill/>
            <a:ln w="9525">
              <a:noFill/>
              <a:miter lim="800000"/>
              <a:headEnd/>
              <a:tailEnd/>
            </a:ln>
          </p:spPr>
          <p:txBody>
            <a:bodyPr>
              <a:spAutoFit/>
            </a:bodyPr>
            <a:lstStyle/>
            <a:p>
              <a:r>
                <a:rPr lang="en-GB" sz="1200">
                  <a:solidFill>
                    <a:schemeClr val="tx1"/>
                  </a:solidFill>
                </a:rPr>
                <a:t>700 – 1210 cm</a:t>
              </a:r>
              <a:r>
                <a:rPr lang="en-GB" sz="1200" baseline="30000">
                  <a:solidFill>
                    <a:schemeClr val="tx1"/>
                  </a:solidFill>
                </a:rPr>
                <a:t>-1</a:t>
              </a:r>
              <a:r>
                <a:rPr lang="en-GB" sz="1200">
                  <a:solidFill>
                    <a:schemeClr val="tx1"/>
                  </a:solidFill>
                </a:rPr>
                <a:t> </a:t>
              </a:r>
            </a:p>
          </p:txBody>
        </p:sp>
        <p:sp>
          <p:nvSpPr>
            <p:cNvPr id="31769" name="Rectangle 23"/>
            <p:cNvSpPr>
              <a:spLocks noChangeArrowheads="1"/>
            </p:cNvSpPr>
            <p:nvPr/>
          </p:nvSpPr>
          <p:spPr bwMode="auto">
            <a:xfrm>
              <a:off x="2803" y="1121"/>
              <a:ext cx="1475" cy="173"/>
            </a:xfrm>
            <a:prstGeom prst="rect">
              <a:avLst/>
            </a:prstGeom>
            <a:noFill/>
            <a:ln w="9525">
              <a:noFill/>
              <a:miter lim="800000"/>
              <a:headEnd/>
              <a:tailEnd/>
            </a:ln>
          </p:spPr>
          <p:txBody>
            <a:bodyPr>
              <a:spAutoFit/>
            </a:bodyPr>
            <a:lstStyle/>
            <a:p>
              <a:r>
                <a:rPr lang="en-GB" sz="1200">
                  <a:solidFill>
                    <a:schemeClr val="tx1"/>
                  </a:solidFill>
                </a:rPr>
                <a:t>1600 – 2175 cm</a:t>
              </a:r>
              <a:r>
                <a:rPr lang="en-GB" sz="1200" baseline="30000">
                  <a:solidFill>
                    <a:schemeClr val="tx1"/>
                  </a:solidFill>
                </a:rPr>
                <a:t>-1</a:t>
              </a:r>
              <a:r>
                <a:rPr lang="en-GB" sz="1200">
                  <a:solidFill>
                    <a:schemeClr val="tx1"/>
                  </a:solidFill>
                </a:rPr>
                <a:t> </a:t>
              </a:r>
            </a:p>
          </p:txBody>
        </p:sp>
      </p:grpSp>
      <p:sp>
        <p:nvSpPr>
          <p:cNvPr id="35844" name="Text Box 26"/>
          <p:cNvSpPr txBox="1">
            <a:spLocks noChangeArrowheads="1"/>
          </p:cNvSpPr>
          <p:nvPr/>
        </p:nvSpPr>
        <p:spPr bwMode="auto">
          <a:xfrm>
            <a:off x="0" y="855663"/>
            <a:ext cx="9906000" cy="769937"/>
          </a:xfrm>
          <a:prstGeom prst="rect">
            <a:avLst/>
          </a:prstGeom>
          <a:solidFill>
            <a:schemeClr val="bg1"/>
          </a:solidFill>
          <a:ln w="9525">
            <a:noFill/>
            <a:miter lim="800000"/>
            <a:headEnd/>
            <a:tailEnd/>
          </a:ln>
        </p:spPr>
        <p:txBody>
          <a:bodyPr>
            <a:spAutoFit/>
          </a:bodyPr>
          <a:lstStyle/>
          <a:p>
            <a:pPr>
              <a:defRPr/>
            </a:pPr>
            <a:r>
              <a:rPr lang="en-GB" sz="2200" dirty="0">
                <a:solidFill>
                  <a:srgbClr val="002664"/>
                </a:solidFill>
                <a:latin typeface="+mn-lt"/>
              </a:rPr>
              <a:t>MTG-IRS will deliver unprecedented information on horizontal and vertical gradients of moisture, wind and temperature. </a:t>
            </a:r>
            <a:endParaRPr lang="en-GB" sz="2200" dirty="0">
              <a:solidFill>
                <a:srgbClr val="002664"/>
              </a:solidFill>
            </a:endParaRPr>
          </a:p>
        </p:txBody>
      </p:sp>
      <p:sp>
        <p:nvSpPr>
          <p:cNvPr id="31748" name="Title 37"/>
          <p:cNvSpPr>
            <a:spLocks noGrp="1"/>
          </p:cNvSpPr>
          <p:nvPr>
            <p:ph type="title"/>
          </p:nvPr>
        </p:nvSpPr>
        <p:spPr/>
        <p:txBody>
          <a:bodyPr/>
          <a:lstStyle/>
          <a:p>
            <a:r>
              <a:rPr lang="en-GB" smtClean="0"/>
              <a:t>MTG-IRS: High Spectral/Spatial/Temporal Sampling</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r_gnd_EUMHeadquarters_ArialPhotos017"/>
          <p:cNvPicPr>
            <a:picLocks noChangeAspect="1" noChangeArrowheads="1"/>
          </p:cNvPicPr>
          <p:nvPr/>
        </p:nvPicPr>
        <p:blipFill>
          <a:blip r:embed="rId2" cstate="print"/>
          <a:srcRect/>
          <a:stretch>
            <a:fillRect/>
          </a:stretch>
        </p:blipFill>
        <p:spPr bwMode="auto">
          <a:xfrm>
            <a:off x="666750" y="1433513"/>
            <a:ext cx="8572500" cy="4733925"/>
          </a:xfrm>
          <a:prstGeom prst="rect">
            <a:avLst/>
          </a:prstGeom>
          <a:noFill/>
          <a:ln w="9525">
            <a:noFill/>
            <a:miter lim="800000"/>
            <a:headEnd/>
            <a:tailEnd/>
          </a:ln>
        </p:spPr>
      </p:pic>
      <p:sp>
        <p:nvSpPr>
          <p:cNvPr id="15363" name="Rectangle 3"/>
          <p:cNvSpPr>
            <a:spLocks noGrp="1" noChangeArrowheads="1"/>
          </p:cNvSpPr>
          <p:nvPr>
            <p:ph type="title"/>
          </p:nvPr>
        </p:nvSpPr>
        <p:spPr/>
        <p:txBody>
          <a:bodyPr/>
          <a:lstStyle/>
          <a:p>
            <a:pPr eaLnBrk="1" hangingPunct="1"/>
            <a:r>
              <a:rPr lang="en-GB" smtClean="0"/>
              <a:t>EUMETSAT Headquarters – Darmstadt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5"/>
          <p:cNvSpPr>
            <a:spLocks noChangeArrowheads="1"/>
          </p:cNvSpPr>
          <p:nvPr/>
        </p:nvSpPr>
        <p:spPr bwMode="auto">
          <a:xfrm>
            <a:off x="255588" y="5808663"/>
            <a:ext cx="868362" cy="1049337"/>
          </a:xfrm>
          <a:prstGeom prst="rect">
            <a:avLst/>
          </a:prstGeom>
          <a:solidFill>
            <a:schemeClr val="bg1"/>
          </a:solidFill>
          <a:ln w="9525" algn="ctr">
            <a:noFill/>
            <a:round/>
            <a:headEnd/>
            <a:tailEnd/>
          </a:ln>
        </p:spPr>
        <p:txBody>
          <a:bodyPr lIns="36000" tIns="36000" rIns="36000" bIns="36000"/>
          <a:lstStyle/>
          <a:p>
            <a:pPr>
              <a:spcBef>
                <a:spcPct val="50000"/>
              </a:spcBef>
            </a:pPr>
            <a:endParaRPr lang="en-US"/>
          </a:p>
        </p:txBody>
      </p:sp>
      <p:sp>
        <p:nvSpPr>
          <p:cNvPr id="56324" name="Text Box 4"/>
          <p:cNvSpPr txBox="1">
            <a:spLocks noChangeArrowheads="1"/>
          </p:cNvSpPr>
          <p:nvPr/>
        </p:nvSpPr>
        <p:spPr bwMode="auto">
          <a:xfrm>
            <a:off x="890588" y="1293813"/>
            <a:ext cx="7699375" cy="708025"/>
          </a:xfrm>
          <a:prstGeom prst="rect">
            <a:avLst/>
          </a:prstGeom>
          <a:solidFill>
            <a:srgbClr val="FFFFCC"/>
          </a:solidFill>
          <a:ln w="9525">
            <a:solidFill>
              <a:schemeClr val="tx1"/>
            </a:solidFill>
            <a:miter lim="800000"/>
            <a:headEnd/>
            <a:tailEnd/>
          </a:ln>
        </p:spPr>
        <p:txBody>
          <a:bodyPr wrap="none">
            <a:spAutoFit/>
          </a:bodyPr>
          <a:lstStyle/>
          <a:p>
            <a:pPr>
              <a:defRPr/>
            </a:pPr>
            <a:r>
              <a:rPr lang="en-GB" sz="2000" dirty="0">
                <a:solidFill>
                  <a:srgbClr val="002664"/>
                </a:solidFill>
                <a:latin typeface="+mn-lt"/>
              </a:rPr>
              <a:t>The LI on MTG measures Total Lightning: </a:t>
            </a:r>
          </a:p>
          <a:p>
            <a:pPr>
              <a:defRPr/>
            </a:pPr>
            <a:r>
              <a:rPr lang="en-GB" sz="2000" dirty="0">
                <a:solidFill>
                  <a:srgbClr val="002664"/>
                </a:solidFill>
                <a:latin typeface="+mn-lt"/>
              </a:rPr>
              <a:t>Cloud-to-Cloud Lightning (IC) and Cloud-to-Ground Lightning (CG)</a:t>
            </a:r>
          </a:p>
        </p:txBody>
      </p:sp>
      <p:pic>
        <p:nvPicPr>
          <p:cNvPr id="32772" name="Picture 5"/>
          <p:cNvPicPr>
            <a:picLocks noChangeAspect="1" noChangeArrowheads="1"/>
          </p:cNvPicPr>
          <p:nvPr/>
        </p:nvPicPr>
        <p:blipFill>
          <a:blip r:embed="rId2" cstate="print"/>
          <a:srcRect/>
          <a:stretch>
            <a:fillRect/>
          </a:stretch>
        </p:blipFill>
        <p:spPr bwMode="auto">
          <a:xfrm>
            <a:off x="6518275" y="6451600"/>
            <a:ext cx="195263" cy="47625"/>
          </a:xfrm>
          <a:prstGeom prst="rect">
            <a:avLst/>
          </a:prstGeom>
          <a:noFill/>
          <a:ln w="9525">
            <a:noFill/>
            <a:miter lim="800000"/>
            <a:headEnd/>
            <a:tailEnd/>
          </a:ln>
        </p:spPr>
      </p:pic>
      <p:pic>
        <p:nvPicPr>
          <p:cNvPr id="32773" name="Picture 6"/>
          <p:cNvPicPr>
            <a:picLocks noChangeAspect="1" noChangeArrowheads="1"/>
          </p:cNvPicPr>
          <p:nvPr/>
        </p:nvPicPr>
        <p:blipFill>
          <a:blip r:embed="rId3" cstate="print"/>
          <a:srcRect/>
          <a:stretch>
            <a:fillRect/>
          </a:stretch>
        </p:blipFill>
        <p:spPr bwMode="auto">
          <a:xfrm>
            <a:off x="6442075" y="6561138"/>
            <a:ext cx="290513" cy="47625"/>
          </a:xfrm>
          <a:prstGeom prst="rect">
            <a:avLst/>
          </a:prstGeom>
          <a:noFill/>
          <a:ln w="9525">
            <a:noFill/>
            <a:miter lim="800000"/>
            <a:headEnd/>
            <a:tailEnd/>
          </a:ln>
        </p:spPr>
      </p:pic>
      <p:sp>
        <p:nvSpPr>
          <p:cNvPr id="10" name="Rectangle 3"/>
          <p:cNvSpPr txBox="1">
            <a:spLocks noChangeArrowheads="1"/>
          </p:cNvSpPr>
          <p:nvPr/>
        </p:nvSpPr>
        <p:spPr>
          <a:xfrm>
            <a:off x="5419725" y="2166938"/>
            <a:ext cx="4225925" cy="4203700"/>
          </a:xfrm>
          <a:prstGeom prst="rect">
            <a:avLst/>
          </a:prstGeom>
        </p:spPr>
        <p:style>
          <a:lnRef idx="2">
            <a:schemeClr val="accent6"/>
          </a:lnRef>
          <a:fillRef idx="1">
            <a:schemeClr val="lt1"/>
          </a:fillRef>
          <a:effectRef idx="0">
            <a:schemeClr val="accent6"/>
          </a:effectRef>
          <a:fontRef idx="minor">
            <a:schemeClr val="dk1"/>
          </a:fontRef>
        </p:style>
        <p:txBody>
          <a:bodyPr/>
          <a:lstStyle/>
          <a:p>
            <a:pPr indent="-342900">
              <a:spcBef>
                <a:spcPct val="20000"/>
              </a:spcBef>
              <a:defRPr/>
            </a:pPr>
            <a:r>
              <a:rPr lang="en-GB" sz="2400" kern="0" dirty="0">
                <a:solidFill>
                  <a:srgbClr val="990000"/>
                </a:solidFill>
              </a:rPr>
              <a:t>detect, monitor, track, and extrapolate in time occurrence of strokes:</a:t>
            </a:r>
          </a:p>
          <a:p>
            <a:pPr marL="714375" indent="-342900" algn="l">
              <a:spcBef>
                <a:spcPct val="20000"/>
              </a:spcBef>
              <a:buFontTx/>
              <a:buChar char="•"/>
              <a:defRPr/>
            </a:pPr>
            <a:r>
              <a:rPr lang="en-GB" sz="1800" kern="0" dirty="0">
                <a:solidFill>
                  <a:srgbClr val="002664"/>
                </a:solidFill>
              </a:rPr>
              <a:t>Warnings</a:t>
            </a:r>
          </a:p>
          <a:p>
            <a:pPr marL="714375" indent="-342900" algn="l">
              <a:spcBef>
                <a:spcPct val="20000"/>
              </a:spcBef>
              <a:buFontTx/>
              <a:buChar char="•"/>
              <a:defRPr/>
            </a:pPr>
            <a:r>
              <a:rPr lang="en-GB" sz="1800" kern="0" dirty="0">
                <a:solidFill>
                  <a:srgbClr val="002664"/>
                </a:solidFill>
              </a:rPr>
              <a:t>Development (Intensity/Movement) of active convective areas</a:t>
            </a:r>
          </a:p>
          <a:p>
            <a:pPr marL="714375" indent="-342900" algn="l">
              <a:spcBef>
                <a:spcPct val="20000"/>
              </a:spcBef>
              <a:buFontTx/>
              <a:buChar char="•"/>
              <a:defRPr/>
            </a:pPr>
            <a:r>
              <a:rPr lang="en-GB" sz="1800" kern="0" dirty="0">
                <a:solidFill>
                  <a:srgbClr val="002664"/>
                </a:solidFill>
              </a:rPr>
              <a:t>Lifecycle of storms</a:t>
            </a:r>
          </a:p>
          <a:p>
            <a:pPr marL="714375" indent="-342900" algn="l">
              <a:spcBef>
                <a:spcPct val="20000"/>
              </a:spcBef>
              <a:defRPr/>
            </a:pPr>
            <a:r>
              <a:rPr lang="en-GB" sz="1800" kern="0" dirty="0">
                <a:solidFill>
                  <a:srgbClr val="002664"/>
                </a:solidFill>
              </a:rPr>
              <a:t>As well as...</a:t>
            </a:r>
          </a:p>
          <a:p>
            <a:pPr marL="714375" indent="-342900" algn="l">
              <a:spcBef>
                <a:spcPct val="20000"/>
              </a:spcBef>
              <a:buFontTx/>
              <a:buChar char="•"/>
              <a:defRPr/>
            </a:pPr>
            <a:r>
              <a:rPr lang="en-GB" sz="1800" kern="0" dirty="0">
                <a:solidFill>
                  <a:srgbClr val="002664"/>
                </a:solidFill>
              </a:rPr>
              <a:t>Lightning climatology</a:t>
            </a:r>
          </a:p>
          <a:p>
            <a:pPr marL="714375" indent="-342900" algn="l">
              <a:spcBef>
                <a:spcPct val="20000"/>
              </a:spcBef>
              <a:buFontTx/>
              <a:buChar char="•"/>
              <a:defRPr/>
            </a:pPr>
            <a:r>
              <a:rPr lang="en-GB" sz="1800" kern="0" dirty="0">
                <a:solidFill>
                  <a:srgbClr val="002664"/>
                </a:solidFill>
              </a:rPr>
              <a:t>Chemistry (</a:t>
            </a:r>
            <a:r>
              <a:rPr lang="en-GB" sz="1800" kern="0" dirty="0" err="1">
                <a:solidFill>
                  <a:srgbClr val="002664"/>
                </a:solidFill>
              </a:rPr>
              <a:t>NOx</a:t>
            </a:r>
            <a:r>
              <a:rPr lang="en-GB" sz="1800" kern="0" dirty="0">
                <a:solidFill>
                  <a:srgbClr val="002664"/>
                </a:solidFill>
              </a:rPr>
              <a:t> production)</a:t>
            </a:r>
          </a:p>
          <a:p>
            <a:pPr marL="342900" indent="-342900">
              <a:spcBef>
                <a:spcPct val="20000"/>
              </a:spcBef>
              <a:defRPr/>
            </a:pPr>
            <a:endParaRPr lang="en-GB" sz="1800" kern="0" dirty="0">
              <a:solidFill>
                <a:srgbClr val="C00000"/>
              </a:solidFill>
            </a:endParaRPr>
          </a:p>
        </p:txBody>
      </p:sp>
      <p:sp>
        <p:nvSpPr>
          <p:cNvPr id="9" name="TextBox 8"/>
          <p:cNvSpPr txBox="1"/>
          <p:nvPr/>
        </p:nvSpPr>
        <p:spPr>
          <a:xfrm>
            <a:off x="261938" y="2165350"/>
            <a:ext cx="4175125" cy="24780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GB" sz="2000" dirty="0">
                <a:solidFill>
                  <a:srgbClr val="002664"/>
                </a:solidFill>
              </a:rPr>
              <a:t>Main benefit from GEO observations:</a:t>
            </a:r>
          </a:p>
          <a:p>
            <a:pPr>
              <a:defRPr/>
            </a:pPr>
            <a:r>
              <a:rPr lang="en-GB" sz="2000" u="sng" dirty="0">
                <a:solidFill>
                  <a:srgbClr val="990000"/>
                </a:solidFill>
              </a:rPr>
              <a:t>homogeneous</a:t>
            </a:r>
            <a:r>
              <a:rPr lang="en-GB" sz="2000" dirty="0">
                <a:solidFill>
                  <a:srgbClr val="002664"/>
                </a:solidFill>
              </a:rPr>
              <a:t> and </a:t>
            </a:r>
            <a:r>
              <a:rPr lang="en-GB" sz="2000" u="sng" dirty="0">
                <a:solidFill>
                  <a:srgbClr val="990000"/>
                </a:solidFill>
              </a:rPr>
              <a:t>continuous</a:t>
            </a:r>
            <a:r>
              <a:rPr lang="en-GB" sz="2000" dirty="0">
                <a:solidFill>
                  <a:srgbClr val="002664"/>
                </a:solidFill>
              </a:rPr>
              <a:t> observations delivering information on location and strength of lightning flashes to the users with</a:t>
            </a:r>
            <a:r>
              <a:rPr lang="en-GB" sz="2000" u="sng" dirty="0">
                <a:solidFill>
                  <a:srgbClr val="002664"/>
                </a:solidFill>
              </a:rPr>
              <a:t> </a:t>
            </a:r>
            <a:r>
              <a:rPr lang="en-GB" sz="2000" u="sng" dirty="0">
                <a:solidFill>
                  <a:srgbClr val="990000"/>
                </a:solidFill>
              </a:rPr>
              <a:t>high timeliness of 30 seconds</a:t>
            </a:r>
          </a:p>
          <a:p>
            <a:pPr>
              <a:defRPr/>
            </a:pPr>
            <a:endParaRPr lang="en-GB" dirty="0"/>
          </a:p>
        </p:txBody>
      </p:sp>
      <p:pic>
        <p:nvPicPr>
          <p:cNvPr id="32776" name="Picture 4" descr="global-lisotd-sat"/>
          <p:cNvPicPr>
            <a:picLocks noChangeAspect="1" noChangeArrowheads="1"/>
          </p:cNvPicPr>
          <p:nvPr/>
        </p:nvPicPr>
        <p:blipFill>
          <a:blip r:embed="rId4" cstate="print"/>
          <a:srcRect/>
          <a:stretch>
            <a:fillRect/>
          </a:stretch>
        </p:blipFill>
        <p:spPr bwMode="auto">
          <a:xfrm>
            <a:off x="817563" y="4721225"/>
            <a:ext cx="2541587" cy="2136775"/>
          </a:xfrm>
          <a:prstGeom prst="rect">
            <a:avLst/>
          </a:prstGeom>
          <a:noFill/>
          <a:ln w="9525">
            <a:noFill/>
            <a:miter lim="800000"/>
            <a:headEnd/>
            <a:tailEnd/>
          </a:ln>
        </p:spPr>
      </p:pic>
      <p:sp>
        <p:nvSpPr>
          <p:cNvPr id="32777" name="TextBox 11"/>
          <p:cNvSpPr txBox="1">
            <a:spLocks noChangeArrowheads="1"/>
          </p:cNvSpPr>
          <p:nvPr/>
        </p:nvSpPr>
        <p:spPr bwMode="auto">
          <a:xfrm>
            <a:off x="3560763" y="5419725"/>
            <a:ext cx="1385887" cy="954088"/>
          </a:xfrm>
          <a:prstGeom prst="rect">
            <a:avLst/>
          </a:prstGeom>
          <a:noFill/>
          <a:ln w="9525">
            <a:noFill/>
            <a:miter lim="800000"/>
            <a:headEnd/>
            <a:tailEnd/>
          </a:ln>
        </p:spPr>
        <p:txBody>
          <a:bodyPr>
            <a:spAutoFit/>
          </a:bodyPr>
          <a:lstStyle/>
          <a:p>
            <a:r>
              <a:rPr lang="en-GB" sz="1400">
                <a:solidFill>
                  <a:schemeClr val="tx2"/>
                </a:solidFill>
              </a:rPr>
              <a:t>LIS/OTD flash density in </a:t>
            </a:r>
          </a:p>
          <a:p>
            <a:r>
              <a:rPr lang="en-GB" sz="1400">
                <a:solidFill>
                  <a:schemeClr val="tx2"/>
                </a:solidFill>
              </a:rPr>
              <a:t>the MTG LI field of view</a:t>
            </a:r>
          </a:p>
        </p:txBody>
      </p:sp>
      <p:sp>
        <p:nvSpPr>
          <p:cNvPr id="13" name="Right Arrow 12"/>
          <p:cNvSpPr/>
          <p:nvPr/>
        </p:nvSpPr>
        <p:spPr bwMode="auto">
          <a:xfrm>
            <a:off x="4594225" y="2735263"/>
            <a:ext cx="719138" cy="427037"/>
          </a:xfrm>
          <a:prstGeom prst="rightArrow">
            <a:avLst/>
          </a:prstGeom>
          <a:solidFill>
            <a:schemeClr val="accent2">
              <a:lumMod val="60000"/>
              <a:lumOff val="4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36000" tIns="36000" rIns="36000" bIns="36000"/>
          <a:lstStyle/>
          <a:p>
            <a:pPr>
              <a:spcBef>
                <a:spcPct val="50000"/>
              </a:spcBef>
              <a:defRPr/>
            </a:pPr>
            <a:endParaRPr lang="en-GB">
              <a:solidFill>
                <a:schemeClr val="bg1"/>
              </a:solidFill>
            </a:endParaRPr>
          </a:p>
        </p:txBody>
      </p:sp>
      <p:sp>
        <p:nvSpPr>
          <p:cNvPr id="32779" name="Title 11"/>
          <p:cNvSpPr>
            <a:spLocks noGrp="1"/>
          </p:cNvSpPr>
          <p:nvPr>
            <p:ph type="title"/>
          </p:nvPr>
        </p:nvSpPr>
        <p:spPr>
          <a:xfrm>
            <a:off x="334963" y="139700"/>
            <a:ext cx="8986837" cy="1073150"/>
          </a:xfrm>
        </p:spPr>
        <p:txBody>
          <a:bodyPr/>
          <a:lstStyle/>
          <a:p>
            <a:r>
              <a:rPr lang="en-GB" smtClean="0"/>
              <a:t>MTG Lightning Imager Requirements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GB" smtClean="0"/>
              <a:t>Proxy Data Development – Example</a:t>
            </a:r>
          </a:p>
        </p:txBody>
      </p:sp>
      <p:sp>
        <p:nvSpPr>
          <p:cNvPr id="33795" name="TextBox 5"/>
          <p:cNvSpPr txBox="1">
            <a:spLocks noChangeArrowheads="1"/>
          </p:cNvSpPr>
          <p:nvPr/>
        </p:nvSpPr>
        <p:spPr bwMode="auto">
          <a:xfrm>
            <a:off x="7504113" y="2328863"/>
            <a:ext cx="2271712" cy="2062162"/>
          </a:xfrm>
          <a:prstGeom prst="rect">
            <a:avLst/>
          </a:prstGeom>
          <a:noFill/>
          <a:ln w="9525">
            <a:noFill/>
            <a:miter lim="800000"/>
            <a:headEnd/>
            <a:tailEnd/>
          </a:ln>
        </p:spPr>
        <p:txBody>
          <a:bodyPr>
            <a:spAutoFit/>
          </a:bodyPr>
          <a:lstStyle/>
          <a:p>
            <a:r>
              <a:rPr lang="en-GB" sz="1600">
                <a:solidFill>
                  <a:srgbClr val="002664"/>
                </a:solidFill>
              </a:rPr>
              <a:t>Based on LINET </a:t>
            </a:r>
          </a:p>
          <a:p>
            <a:r>
              <a:rPr lang="en-GB" sz="1600">
                <a:solidFill>
                  <a:srgbClr val="002664"/>
                </a:solidFill>
              </a:rPr>
              <a:t>ground-based </a:t>
            </a:r>
          </a:p>
          <a:p>
            <a:r>
              <a:rPr lang="en-GB" sz="1600">
                <a:solidFill>
                  <a:srgbClr val="002664"/>
                </a:solidFill>
              </a:rPr>
              <a:t>data over Europe</a:t>
            </a:r>
          </a:p>
          <a:p>
            <a:endParaRPr lang="en-GB" sz="1600">
              <a:solidFill>
                <a:srgbClr val="002664"/>
              </a:solidFill>
            </a:endParaRPr>
          </a:p>
          <a:p>
            <a:endParaRPr lang="en-GB" sz="1600">
              <a:solidFill>
                <a:srgbClr val="002664"/>
              </a:solidFill>
            </a:endParaRPr>
          </a:p>
          <a:p>
            <a:r>
              <a:rPr lang="en-GB" sz="1600">
                <a:solidFill>
                  <a:srgbClr val="002664"/>
                </a:solidFill>
              </a:rPr>
              <a:t>Colour code indicates  the </a:t>
            </a:r>
          </a:p>
          <a:p>
            <a:r>
              <a:rPr lang="en-GB" sz="1600">
                <a:solidFill>
                  <a:srgbClr val="002664"/>
                </a:solidFill>
              </a:rPr>
              <a:t>MTG-LI “event” density</a:t>
            </a:r>
          </a:p>
        </p:txBody>
      </p:sp>
      <p:pic>
        <p:nvPicPr>
          <p:cNvPr id="6" name="__Europe_20060728_events_density_MSGbkg_coastline_newcorrection.avi">
            <a:hlinkClick r:id="" action="ppaction://media"/>
          </p:cNvPr>
          <p:cNvPicPr>
            <a:picLocks noRot="1" noChangeAspect="1"/>
          </p:cNvPicPr>
          <p:nvPr>
            <a:videoFile r:link="rId1"/>
          </p:nvPr>
        </p:nvPicPr>
        <p:blipFill>
          <a:blip r:embed="rId3" cstate="print"/>
          <a:srcRect b="12616"/>
          <a:stretch>
            <a:fillRect/>
          </a:stretch>
        </p:blipFill>
        <p:spPr bwMode="auto">
          <a:xfrm>
            <a:off x="0" y="1347788"/>
            <a:ext cx="7550150" cy="4948237"/>
          </a:xfrm>
          <a:prstGeom prst="rect">
            <a:avLst/>
          </a:prstGeom>
          <a:noFill/>
          <a:ln w="9525">
            <a:noFill/>
            <a:miter lim="800000"/>
            <a:headEnd/>
            <a:tailEnd/>
          </a:ln>
        </p:spPr>
      </p:pic>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GB" smtClean="0"/>
              <a:t>The EUMETSAT Data Centre</a:t>
            </a:r>
          </a:p>
        </p:txBody>
      </p:sp>
      <p:sp>
        <p:nvSpPr>
          <p:cNvPr id="34819" name="Content Placeholder 2"/>
          <p:cNvSpPr>
            <a:spLocks noGrp="1"/>
          </p:cNvSpPr>
          <p:nvPr>
            <p:ph idx="1"/>
          </p:nvPr>
        </p:nvSpPr>
        <p:spPr/>
        <p:txBody>
          <a:bodyPr/>
          <a:lstStyle/>
          <a:p>
            <a:endParaRPr lang="en-US" smtClean="0"/>
          </a:p>
        </p:txBody>
      </p:sp>
      <p:pic>
        <p:nvPicPr>
          <p:cNvPr id="72706" name="Picture 2" descr="\\fsw0213\USERS\Miu\DesktopW7\FIN_DS.jpg"/>
          <p:cNvPicPr>
            <a:picLocks noChangeAspect="1" noChangeArrowheads="1"/>
          </p:cNvPicPr>
          <p:nvPr/>
        </p:nvPicPr>
        <p:blipFill>
          <a:blip r:embed="rId2" cstate="print"/>
          <a:srcRect/>
          <a:stretch>
            <a:fillRect/>
          </a:stretch>
        </p:blipFill>
        <p:spPr bwMode="auto">
          <a:xfrm>
            <a:off x="2568575" y="1466850"/>
            <a:ext cx="4849813" cy="48847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20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smtClean="0"/>
              <a:t>The EUMETSAT Data Centre</a:t>
            </a:r>
          </a:p>
        </p:txBody>
      </p:sp>
      <p:sp>
        <p:nvSpPr>
          <p:cNvPr id="34819" name="Content Placeholder 2"/>
          <p:cNvSpPr>
            <a:spLocks noGrp="1"/>
          </p:cNvSpPr>
          <p:nvPr>
            <p:ph idx="1"/>
          </p:nvPr>
        </p:nvSpPr>
        <p:spPr/>
        <p:txBody>
          <a:bodyPr/>
          <a:lstStyle/>
          <a:p>
            <a:r>
              <a:rPr lang="en-IE" smtClean="0"/>
              <a:t>The Data Centre aims to:</a:t>
            </a:r>
          </a:p>
          <a:p>
            <a:pPr>
              <a:buFontTx/>
              <a:buChar char="•"/>
            </a:pPr>
            <a:r>
              <a:rPr lang="en-IE" smtClean="0">
                <a:solidFill>
                  <a:srgbClr val="FF0000"/>
                </a:solidFill>
              </a:rPr>
              <a:t>Guarantee a long-term preservation of data and generated products from EUMETSAT’s meteorological satellites.</a:t>
            </a:r>
          </a:p>
          <a:p>
            <a:pPr>
              <a:buFontTx/>
              <a:buChar char="•"/>
            </a:pPr>
            <a:r>
              <a:rPr lang="en-IE" smtClean="0"/>
              <a:t>Enable users to browse, make automated orders, and retrieve data from EUMETSAT's catalogue of products.</a:t>
            </a:r>
          </a:p>
          <a:p>
            <a:pPr>
              <a:buFontTx/>
              <a:buChar char="•"/>
            </a:pPr>
            <a:r>
              <a:rPr lang="en-IE" smtClean="0">
                <a:solidFill>
                  <a:srgbClr val="FF0000"/>
                </a:solidFill>
              </a:rPr>
              <a:t>Set up in 1995, the Data Centre has developed to become a state-of-the-art archive serving all EUMETSAT satellite programmes. With more than 150 meteorological satellite products available — in the case of Meteosat spanning a record of more than 30 years — the Data Centre offers one of Europe’s largest and most comprehensive collections in this field.</a:t>
            </a:r>
          </a:p>
          <a:p>
            <a:endParaRPr lang="en-GB"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 calcmode="lin" valueType="num">
                                      <p:cBhvr additive="base">
                                        <p:cTn id="7"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 calcmode="lin" valueType="num">
                                      <p:cBhvr additive="base">
                                        <p:cTn id="1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anim calcmode="lin" valueType="num">
                                      <p:cBhvr additive="base">
                                        <p:cTn id="19"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5438" y="171450"/>
            <a:ext cx="9437687" cy="901700"/>
          </a:xfrm>
        </p:spPr>
        <p:txBody>
          <a:bodyPr/>
          <a:lstStyle/>
          <a:p>
            <a:r>
              <a:rPr lang="en-GB" smtClean="0"/>
              <a:t>The EUMETSAT Data Centre</a:t>
            </a:r>
          </a:p>
        </p:txBody>
      </p:sp>
      <p:sp>
        <p:nvSpPr>
          <p:cNvPr id="36867" name="Rectangle 3"/>
          <p:cNvSpPr>
            <a:spLocks noGrp="1" noChangeArrowheads="1"/>
          </p:cNvSpPr>
          <p:nvPr>
            <p:ph idx="1"/>
          </p:nvPr>
        </p:nvSpPr>
        <p:spPr>
          <a:xfrm>
            <a:off x="390525" y="1649413"/>
            <a:ext cx="8997950" cy="4559300"/>
          </a:xfrm>
        </p:spPr>
        <p:txBody>
          <a:bodyPr/>
          <a:lstStyle/>
          <a:p>
            <a:endParaRPr lang="en-GB" smtClean="0"/>
          </a:p>
          <a:p>
            <a:endParaRPr lang="en-GB" smtClean="0"/>
          </a:p>
          <a:p>
            <a:endParaRPr lang="en-GB" smtClean="0"/>
          </a:p>
          <a:p>
            <a:endParaRPr lang="en-GB" smtClean="0"/>
          </a:p>
        </p:txBody>
      </p:sp>
      <p:sp>
        <p:nvSpPr>
          <p:cNvPr id="36868" name="Rectangle 3"/>
          <p:cNvSpPr>
            <a:spLocks noChangeArrowheads="1"/>
          </p:cNvSpPr>
          <p:nvPr/>
        </p:nvSpPr>
        <p:spPr bwMode="auto">
          <a:xfrm>
            <a:off x="238125" y="3119438"/>
            <a:ext cx="9553575" cy="2636837"/>
          </a:xfrm>
          <a:prstGeom prst="rect">
            <a:avLst/>
          </a:prstGeom>
          <a:solidFill>
            <a:schemeClr val="bg2">
              <a:alpha val="20000"/>
            </a:schemeClr>
          </a:solidFill>
          <a:ln w="9525">
            <a:noFill/>
            <a:miter lim="800000"/>
            <a:headEnd/>
            <a:tailEnd/>
          </a:ln>
        </p:spPr>
        <p:txBody>
          <a:bodyPr wrap="none" anchor="ctr"/>
          <a:lstStyle/>
          <a:p>
            <a:endParaRPr lang="en-US"/>
          </a:p>
        </p:txBody>
      </p:sp>
      <p:pic>
        <p:nvPicPr>
          <p:cNvPr id="36869" name="Picture 5"/>
          <p:cNvPicPr>
            <a:picLocks noChangeAspect="1" noChangeArrowheads="1"/>
          </p:cNvPicPr>
          <p:nvPr/>
        </p:nvPicPr>
        <p:blipFill>
          <a:blip r:embed="rId3" cstate="print"/>
          <a:srcRect/>
          <a:stretch>
            <a:fillRect/>
          </a:stretch>
        </p:blipFill>
        <p:spPr bwMode="auto">
          <a:xfrm rot="-1338111">
            <a:off x="3046413" y="1878013"/>
            <a:ext cx="1460500" cy="825500"/>
          </a:xfrm>
          <a:prstGeom prst="rect">
            <a:avLst/>
          </a:prstGeom>
          <a:noFill/>
          <a:ln w="9525">
            <a:noFill/>
            <a:miter lim="800000"/>
            <a:headEnd/>
            <a:tailEnd/>
          </a:ln>
        </p:spPr>
      </p:pic>
      <p:sp>
        <p:nvSpPr>
          <p:cNvPr id="36870" name="Text Box 6"/>
          <p:cNvSpPr txBox="1">
            <a:spLocks noChangeArrowheads="1"/>
          </p:cNvSpPr>
          <p:nvPr/>
        </p:nvSpPr>
        <p:spPr bwMode="auto">
          <a:xfrm>
            <a:off x="2947988" y="3178175"/>
            <a:ext cx="1184275"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EPS facilities</a:t>
            </a:r>
          </a:p>
        </p:txBody>
      </p:sp>
      <p:sp>
        <p:nvSpPr>
          <p:cNvPr id="36871" name="Line 7"/>
          <p:cNvSpPr>
            <a:spLocks noChangeShapeType="1"/>
          </p:cNvSpPr>
          <p:nvPr/>
        </p:nvSpPr>
        <p:spPr bwMode="auto">
          <a:xfrm flipV="1">
            <a:off x="5048250" y="2533650"/>
            <a:ext cx="28575" cy="638175"/>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72" name="Line 8"/>
          <p:cNvSpPr>
            <a:spLocks noChangeShapeType="1"/>
          </p:cNvSpPr>
          <p:nvPr/>
        </p:nvSpPr>
        <p:spPr bwMode="auto">
          <a:xfrm flipV="1">
            <a:off x="2247900" y="2886075"/>
            <a:ext cx="19050" cy="323850"/>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73" name="Text Box 9"/>
          <p:cNvSpPr txBox="1">
            <a:spLocks noChangeArrowheads="1"/>
          </p:cNvSpPr>
          <p:nvPr/>
        </p:nvSpPr>
        <p:spPr bwMode="auto">
          <a:xfrm>
            <a:off x="412750" y="1331913"/>
            <a:ext cx="2373313" cy="396875"/>
          </a:xfrm>
          <a:prstGeom prst="rect">
            <a:avLst/>
          </a:prstGeom>
          <a:noFill/>
          <a:ln w="9525">
            <a:noFill/>
            <a:miter lim="800000"/>
            <a:headEnd/>
            <a:tailEnd/>
          </a:ln>
        </p:spPr>
        <p:txBody>
          <a:bodyPr wrap="none" anchor="ctr">
            <a:spAutoFit/>
          </a:bodyPr>
          <a:lstStyle/>
          <a:p>
            <a:r>
              <a:rPr lang="en-GB" sz="1000" b="1">
                <a:latin typeface="Tahoma" pitchFamily="34" charset="0"/>
              </a:rPr>
              <a:t>EUMETSAT Geostationary Systems</a:t>
            </a:r>
          </a:p>
          <a:p>
            <a:r>
              <a:rPr lang="en-GB" sz="1000" b="1">
                <a:latin typeface="Tahoma" pitchFamily="34" charset="0"/>
              </a:rPr>
              <a:t>Meteosat satellites</a:t>
            </a:r>
          </a:p>
        </p:txBody>
      </p:sp>
      <p:sp>
        <p:nvSpPr>
          <p:cNvPr id="36874" name="Text Box 10"/>
          <p:cNvSpPr txBox="1">
            <a:spLocks noChangeArrowheads="1"/>
          </p:cNvSpPr>
          <p:nvPr/>
        </p:nvSpPr>
        <p:spPr bwMode="auto">
          <a:xfrm>
            <a:off x="2825750" y="1330325"/>
            <a:ext cx="1743075" cy="396875"/>
          </a:xfrm>
          <a:prstGeom prst="rect">
            <a:avLst/>
          </a:prstGeom>
          <a:noFill/>
          <a:ln w="9525">
            <a:noFill/>
            <a:miter lim="800000"/>
            <a:headEnd/>
            <a:tailEnd/>
          </a:ln>
        </p:spPr>
        <p:txBody>
          <a:bodyPr wrap="none" anchor="ctr">
            <a:spAutoFit/>
          </a:bodyPr>
          <a:lstStyle/>
          <a:p>
            <a:r>
              <a:rPr lang="en-GB" sz="1000" b="1">
                <a:latin typeface="Tahoma" pitchFamily="34" charset="0"/>
              </a:rPr>
              <a:t>EUMETSAT Polar System</a:t>
            </a:r>
          </a:p>
          <a:p>
            <a:r>
              <a:rPr lang="en-GB" sz="1000" b="1">
                <a:latin typeface="Tahoma" pitchFamily="34" charset="0"/>
              </a:rPr>
              <a:t>Metop satellites</a:t>
            </a:r>
          </a:p>
        </p:txBody>
      </p:sp>
      <p:sp>
        <p:nvSpPr>
          <p:cNvPr id="36875" name="Text Box 11"/>
          <p:cNvSpPr txBox="1">
            <a:spLocks noChangeArrowheads="1"/>
          </p:cNvSpPr>
          <p:nvPr/>
        </p:nvSpPr>
        <p:spPr bwMode="auto">
          <a:xfrm>
            <a:off x="247650" y="6019800"/>
            <a:ext cx="9534525" cy="246063"/>
          </a:xfrm>
          <a:prstGeom prst="rect">
            <a:avLst/>
          </a:prstGeom>
          <a:solidFill>
            <a:schemeClr val="tx1">
              <a:alpha val="50195"/>
            </a:schemeClr>
          </a:solidFill>
          <a:ln w="9525">
            <a:noFill/>
            <a:miter lim="800000"/>
            <a:headEnd/>
            <a:tailEnd/>
          </a:ln>
        </p:spPr>
        <p:txBody>
          <a:bodyPr>
            <a:spAutoFit/>
          </a:bodyPr>
          <a:lstStyle/>
          <a:p>
            <a:r>
              <a:rPr lang="en-GB" sz="1000" b="1">
                <a:solidFill>
                  <a:schemeClr val="bg1"/>
                </a:solidFill>
                <a:latin typeface="Tahoma" pitchFamily="34" charset="0"/>
              </a:rPr>
              <a:t>USERS</a:t>
            </a:r>
          </a:p>
        </p:txBody>
      </p:sp>
      <p:pic>
        <p:nvPicPr>
          <p:cNvPr id="36876" name="Picture 12" descr="jason"/>
          <p:cNvPicPr>
            <a:picLocks noChangeAspect="1" noChangeArrowheads="1"/>
          </p:cNvPicPr>
          <p:nvPr/>
        </p:nvPicPr>
        <p:blipFill>
          <a:blip r:embed="rId4" cstate="print"/>
          <a:srcRect/>
          <a:stretch>
            <a:fillRect/>
          </a:stretch>
        </p:blipFill>
        <p:spPr bwMode="auto">
          <a:xfrm>
            <a:off x="4619625" y="1954213"/>
            <a:ext cx="1244600" cy="627062"/>
          </a:xfrm>
          <a:prstGeom prst="rect">
            <a:avLst/>
          </a:prstGeom>
          <a:noFill/>
          <a:ln w="9525">
            <a:noFill/>
            <a:miter lim="800000"/>
            <a:headEnd/>
            <a:tailEnd/>
          </a:ln>
        </p:spPr>
      </p:pic>
      <p:sp>
        <p:nvSpPr>
          <p:cNvPr id="36877" name="Text Box 13"/>
          <p:cNvSpPr txBox="1">
            <a:spLocks noChangeArrowheads="1"/>
          </p:cNvSpPr>
          <p:nvPr/>
        </p:nvSpPr>
        <p:spPr bwMode="auto">
          <a:xfrm>
            <a:off x="4522788" y="1314450"/>
            <a:ext cx="1508125" cy="549275"/>
          </a:xfrm>
          <a:prstGeom prst="rect">
            <a:avLst/>
          </a:prstGeom>
          <a:noFill/>
          <a:ln w="9525">
            <a:noFill/>
            <a:miter lim="800000"/>
            <a:headEnd/>
            <a:tailEnd/>
          </a:ln>
        </p:spPr>
        <p:txBody>
          <a:bodyPr wrap="none" anchor="ctr">
            <a:spAutoFit/>
          </a:bodyPr>
          <a:lstStyle/>
          <a:p>
            <a:r>
              <a:rPr lang="en-GB" sz="1000" b="1">
                <a:latin typeface="Tahoma" pitchFamily="34" charset="0"/>
              </a:rPr>
              <a:t>Jason-2</a:t>
            </a:r>
          </a:p>
          <a:p>
            <a:r>
              <a:rPr lang="en-GB" sz="1000" b="1">
                <a:latin typeface="Tahoma" pitchFamily="34" charset="0"/>
              </a:rPr>
              <a:t>Optional Programme</a:t>
            </a:r>
          </a:p>
          <a:p>
            <a:r>
              <a:rPr lang="en-GB" sz="1000" b="1">
                <a:latin typeface="Tahoma" pitchFamily="34" charset="0"/>
              </a:rPr>
              <a:t>for Ocean Altimetry</a:t>
            </a:r>
          </a:p>
        </p:txBody>
      </p:sp>
      <p:sp>
        <p:nvSpPr>
          <p:cNvPr id="36878" name="Line 14"/>
          <p:cNvSpPr>
            <a:spLocks noChangeShapeType="1"/>
          </p:cNvSpPr>
          <p:nvPr/>
        </p:nvSpPr>
        <p:spPr bwMode="auto">
          <a:xfrm flipH="1">
            <a:off x="3457575" y="2628900"/>
            <a:ext cx="19050" cy="533400"/>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79" name="Text Box 16"/>
          <p:cNvSpPr txBox="1">
            <a:spLocks noChangeArrowheads="1"/>
          </p:cNvSpPr>
          <p:nvPr/>
        </p:nvSpPr>
        <p:spPr bwMode="auto">
          <a:xfrm>
            <a:off x="1558925" y="3198813"/>
            <a:ext cx="1184275"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MSG facilities</a:t>
            </a:r>
          </a:p>
        </p:txBody>
      </p:sp>
      <p:sp>
        <p:nvSpPr>
          <p:cNvPr id="36880" name="Text Box 17"/>
          <p:cNvSpPr txBox="1">
            <a:spLocks noChangeArrowheads="1"/>
          </p:cNvSpPr>
          <p:nvPr/>
        </p:nvSpPr>
        <p:spPr bwMode="auto">
          <a:xfrm>
            <a:off x="287338" y="3190875"/>
            <a:ext cx="1184275"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MFG facilities</a:t>
            </a:r>
          </a:p>
        </p:txBody>
      </p:sp>
      <p:sp>
        <p:nvSpPr>
          <p:cNvPr id="36881" name="Text Box 18"/>
          <p:cNvSpPr txBox="1">
            <a:spLocks noChangeArrowheads="1"/>
          </p:cNvSpPr>
          <p:nvPr/>
        </p:nvSpPr>
        <p:spPr bwMode="auto">
          <a:xfrm>
            <a:off x="4213225" y="3167063"/>
            <a:ext cx="1446213"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Jason-2 facilities</a:t>
            </a:r>
          </a:p>
        </p:txBody>
      </p:sp>
      <p:sp>
        <p:nvSpPr>
          <p:cNvPr id="36882" name="Line 20"/>
          <p:cNvSpPr>
            <a:spLocks noChangeShapeType="1"/>
          </p:cNvSpPr>
          <p:nvPr/>
        </p:nvSpPr>
        <p:spPr bwMode="auto">
          <a:xfrm flipH="1" flipV="1">
            <a:off x="819150" y="2857500"/>
            <a:ext cx="9525" cy="333375"/>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83" name="Rectangle 22"/>
          <p:cNvSpPr>
            <a:spLocks noChangeArrowheads="1"/>
          </p:cNvSpPr>
          <p:nvPr/>
        </p:nvSpPr>
        <p:spPr bwMode="auto">
          <a:xfrm>
            <a:off x="233363" y="3638550"/>
            <a:ext cx="6443662" cy="1885950"/>
          </a:xfrm>
          <a:prstGeom prst="rect">
            <a:avLst/>
          </a:prstGeom>
          <a:solidFill>
            <a:srgbClr val="99CCFF">
              <a:alpha val="65881"/>
            </a:srgbClr>
          </a:solidFill>
          <a:ln w="9525">
            <a:noFill/>
            <a:miter lim="800000"/>
            <a:headEnd/>
            <a:tailEnd/>
          </a:ln>
        </p:spPr>
        <p:txBody>
          <a:bodyPr wrap="none" anchor="ctr"/>
          <a:lstStyle/>
          <a:p>
            <a:r>
              <a:rPr lang="en-GB"/>
              <a:t>		</a:t>
            </a:r>
          </a:p>
        </p:txBody>
      </p:sp>
      <p:pic>
        <p:nvPicPr>
          <p:cNvPr id="36884" name="Picture 23" descr="umarfRob"/>
          <p:cNvPicPr>
            <a:picLocks noChangeAspect="1" noChangeArrowheads="1"/>
          </p:cNvPicPr>
          <p:nvPr/>
        </p:nvPicPr>
        <p:blipFill>
          <a:blip r:embed="rId5" cstate="print"/>
          <a:srcRect/>
          <a:stretch>
            <a:fillRect/>
          </a:stretch>
        </p:blipFill>
        <p:spPr bwMode="auto">
          <a:xfrm>
            <a:off x="4887913" y="3743325"/>
            <a:ext cx="1698625" cy="1379538"/>
          </a:xfrm>
          <a:prstGeom prst="rect">
            <a:avLst/>
          </a:prstGeom>
          <a:noFill/>
          <a:ln w="9525">
            <a:noFill/>
            <a:miter lim="800000"/>
            <a:headEnd/>
            <a:tailEnd/>
          </a:ln>
        </p:spPr>
      </p:pic>
      <p:sp>
        <p:nvSpPr>
          <p:cNvPr id="36885" name="Line 24"/>
          <p:cNvSpPr>
            <a:spLocks noChangeShapeType="1"/>
          </p:cNvSpPr>
          <p:nvPr/>
        </p:nvSpPr>
        <p:spPr bwMode="auto">
          <a:xfrm flipH="1" flipV="1">
            <a:off x="6334125" y="3400425"/>
            <a:ext cx="9525" cy="247650"/>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86" name="Line 25"/>
          <p:cNvSpPr>
            <a:spLocks noChangeShapeType="1"/>
          </p:cNvSpPr>
          <p:nvPr/>
        </p:nvSpPr>
        <p:spPr bwMode="auto">
          <a:xfrm flipH="1">
            <a:off x="835025" y="3446463"/>
            <a:ext cx="6350" cy="188912"/>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87" name="Line 26"/>
          <p:cNvSpPr>
            <a:spLocks noChangeShapeType="1"/>
          </p:cNvSpPr>
          <p:nvPr/>
        </p:nvSpPr>
        <p:spPr bwMode="auto">
          <a:xfrm flipH="1">
            <a:off x="2178050" y="3451225"/>
            <a:ext cx="6350" cy="188913"/>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88" name="Line 27"/>
          <p:cNvSpPr>
            <a:spLocks noChangeShapeType="1"/>
          </p:cNvSpPr>
          <p:nvPr/>
        </p:nvSpPr>
        <p:spPr bwMode="auto">
          <a:xfrm flipH="1">
            <a:off x="3422650" y="3432175"/>
            <a:ext cx="6350" cy="188913"/>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89" name="Line 28"/>
          <p:cNvSpPr>
            <a:spLocks noChangeShapeType="1"/>
          </p:cNvSpPr>
          <p:nvPr/>
        </p:nvSpPr>
        <p:spPr bwMode="auto">
          <a:xfrm>
            <a:off x="4800600" y="3414713"/>
            <a:ext cx="3175" cy="195262"/>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890" name="Line 29"/>
          <p:cNvSpPr>
            <a:spLocks noChangeShapeType="1"/>
          </p:cNvSpPr>
          <p:nvPr/>
        </p:nvSpPr>
        <p:spPr bwMode="auto">
          <a:xfrm flipH="1">
            <a:off x="3381375" y="5743575"/>
            <a:ext cx="9525" cy="266700"/>
          </a:xfrm>
          <a:prstGeom prst="line">
            <a:avLst/>
          </a:prstGeom>
          <a:noFill/>
          <a:ln w="22225">
            <a:solidFill>
              <a:schemeClr val="tx1"/>
            </a:solidFill>
            <a:round/>
            <a:headEnd type="stealth" w="med" len="med"/>
            <a:tailEnd type="stealth" w="med" len="med"/>
          </a:ln>
        </p:spPr>
        <p:txBody>
          <a:bodyPr wrap="none" anchor="ctr"/>
          <a:lstStyle/>
          <a:p>
            <a:endParaRPr lang="en-GB"/>
          </a:p>
        </p:txBody>
      </p:sp>
      <p:pic>
        <p:nvPicPr>
          <p:cNvPr id="36891" name="Picture 31"/>
          <p:cNvPicPr>
            <a:picLocks noChangeAspect="1" noChangeArrowheads="1"/>
          </p:cNvPicPr>
          <p:nvPr/>
        </p:nvPicPr>
        <p:blipFill>
          <a:blip r:embed="rId6" cstate="print"/>
          <a:srcRect/>
          <a:stretch>
            <a:fillRect/>
          </a:stretch>
        </p:blipFill>
        <p:spPr bwMode="auto">
          <a:xfrm>
            <a:off x="273050" y="4051300"/>
            <a:ext cx="793750" cy="650875"/>
          </a:xfrm>
          <a:prstGeom prst="rect">
            <a:avLst/>
          </a:prstGeom>
          <a:noFill/>
          <a:ln w="9525" algn="ctr">
            <a:noFill/>
            <a:miter lim="800000"/>
            <a:headEnd/>
            <a:tailEnd/>
          </a:ln>
        </p:spPr>
      </p:pic>
      <p:sp>
        <p:nvSpPr>
          <p:cNvPr id="36892" name="Rectangle 34"/>
          <p:cNvSpPr>
            <a:spLocks noChangeArrowheads="1"/>
          </p:cNvSpPr>
          <p:nvPr/>
        </p:nvSpPr>
        <p:spPr bwMode="auto">
          <a:xfrm>
            <a:off x="238125" y="5495925"/>
            <a:ext cx="6429375" cy="266700"/>
          </a:xfrm>
          <a:prstGeom prst="rect">
            <a:avLst/>
          </a:prstGeom>
          <a:solidFill>
            <a:schemeClr val="bg2">
              <a:alpha val="65881"/>
            </a:schemeClr>
          </a:solidFill>
          <a:ln w="9525">
            <a:noFill/>
            <a:miter lim="800000"/>
            <a:headEnd/>
            <a:tailEnd/>
          </a:ln>
        </p:spPr>
        <p:txBody>
          <a:bodyPr wrap="none" anchor="ctr"/>
          <a:lstStyle/>
          <a:p>
            <a:r>
              <a:rPr lang="en-GB"/>
              <a:t>EO Portal</a:t>
            </a:r>
          </a:p>
        </p:txBody>
      </p:sp>
      <p:sp>
        <p:nvSpPr>
          <p:cNvPr id="36893" name="AutoShape 35"/>
          <p:cNvSpPr>
            <a:spLocks noChangeArrowheads="1"/>
          </p:cNvSpPr>
          <p:nvPr/>
        </p:nvSpPr>
        <p:spPr bwMode="auto">
          <a:xfrm>
            <a:off x="3413125" y="4702175"/>
            <a:ext cx="787400" cy="508000"/>
          </a:xfrm>
          <a:prstGeom prst="cloudCallout">
            <a:avLst>
              <a:gd name="adj1" fmla="val -22991"/>
              <a:gd name="adj2" fmla="val 53616"/>
            </a:avLst>
          </a:prstGeom>
          <a:solidFill>
            <a:schemeClr val="bg1"/>
          </a:solidFill>
          <a:ln w="12700">
            <a:solidFill>
              <a:schemeClr val="tx1"/>
            </a:solidFill>
            <a:round/>
            <a:headEnd type="none" w="sm" len="sm"/>
            <a:tailEnd type="none" w="sm" len="sm"/>
          </a:ln>
        </p:spPr>
        <p:txBody>
          <a:bodyPr wrap="none" anchor="ctr"/>
          <a:lstStyle/>
          <a:p>
            <a:r>
              <a:rPr lang="en-GB" sz="1100" b="1"/>
              <a:t>HTTP</a:t>
            </a:r>
          </a:p>
        </p:txBody>
      </p:sp>
      <p:sp>
        <p:nvSpPr>
          <p:cNvPr id="36894" name="Text Box 36"/>
          <p:cNvSpPr txBox="1">
            <a:spLocks noChangeArrowheads="1"/>
          </p:cNvSpPr>
          <p:nvPr/>
        </p:nvSpPr>
        <p:spPr bwMode="auto">
          <a:xfrm>
            <a:off x="1265238" y="3952875"/>
            <a:ext cx="1184275"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Media delivery</a:t>
            </a:r>
          </a:p>
        </p:txBody>
      </p:sp>
      <p:sp>
        <p:nvSpPr>
          <p:cNvPr id="36895" name="Text Box 36"/>
          <p:cNvSpPr txBox="1">
            <a:spLocks noChangeArrowheads="1"/>
          </p:cNvSpPr>
          <p:nvPr/>
        </p:nvSpPr>
        <p:spPr bwMode="auto">
          <a:xfrm>
            <a:off x="3275013" y="4324350"/>
            <a:ext cx="1184275"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Online delivery</a:t>
            </a:r>
          </a:p>
        </p:txBody>
      </p:sp>
      <p:pic>
        <p:nvPicPr>
          <p:cNvPr id="36896" name="Picture 38" descr="C:\Users\miu\Pictures\BluRay.jpg"/>
          <p:cNvPicPr>
            <a:picLocks noChangeAspect="1" noChangeArrowheads="1"/>
          </p:cNvPicPr>
          <p:nvPr/>
        </p:nvPicPr>
        <p:blipFill>
          <a:blip r:embed="rId7" cstate="print"/>
          <a:srcRect/>
          <a:stretch>
            <a:fillRect/>
          </a:stretch>
        </p:blipFill>
        <p:spPr bwMode="auto">
          <a:xfrm>
            <a:off x="266700" y="4708525"/>
            <a:ext cx="792163" cy="792163"/>
          </a:xfrm>
          <a:prstGeom prst="rect">
            <a:avLst/>
          </a:prstGeom>
          <a:noFill/>
          <a:ln w="9525">
            <a:noFill/>
            <a:miter lim="800000"/>
            <a:headEnd/>
            <a:tailEnd/>
          </a:ln>
        </p:spPr>
      </p:pic>
      <p:pic>
        <p:nvPicPr>
          <p:cNvPr id="36897" name="Picture 42" descr="C:\Users\miu\Dropbox\LTO-2.png"/>
          <p:cNvPicPr>
            <a:picLocks noChangeAspect="1" noChangeArrowheads="1"/>
          </p:cNvPicPr>
          <p:nvPr/>
        </p:nvPicPr>
        <p:blipFill>
          <a:blip r:embed="rId8" cstate="print"/>
          <a:srcRect/>
          <a:stretch>
            <a:fillRect/>
          </a:stretch>
        </p:blipFill>
        <p:spPr bwMode="auto">
          <a:xfrm>
            <a:off x="1027113" y="4162425"/>
            <a:ext cx="1039812" cy="1219200"/>
          </a:xfrm>
          <a:prstGeom prst="rect">
            <a:avLst/>
          </a:prstGeom>
          <a:noFill/>
          <a:ln w="9525">
            <a:noFill/>
            <a:miter lim="800000"/>
            <a:headEnd/>
            <a:tailEnd/>
          </a:ln>
        </p:spPr>
      </p:pic>
      <p:pic>
        <p:nvPicPr>
          <p:cNvPr id="36898" name="Picture 43" descr="C:\Users\miu\Dropbox\lto-4.png"/>
          <p:cNvPicPr>
            <a:picLocks noChangeAspect="1" noChangeArrowheads="1"/>
          </p:cNvPicPr>
          <p:nvPr/>
        </p:nvPicPr>
        <p:blipFill>
          <a:blip r:embed="rId9" cstate="print"/>
          <a:srcRect/>
          <a:stretch>
            <a:fillRect/>
          </a:stretch>
        </p:blipFill>
        <p:spPr bwMode="auto">
          <a:xfrm>
            <a:off x="1947863" y="4214813"/>
            <a:ext cx="1119187" cy="1119187"/>
          </a:xfrm>
          <a:prstGeom prst="rect">
            <a:avLst/>
          </a:prstGeom>
          <a:noFill/>
          <a:ln w="9525">
            <a:noFill/>
            <a:miter lim="800000"/>
            <a:headEnd/>
            <a:tailEnd/>
          </a:ln>
        </p:spPr>
      </p:pic>
      <p:sp>
        <p:nvSpPr>
          <p:cNvPr id="36899" name="Text Box 36"/>
          <p:cNvSpPr txBox="1">
            <a:spLocks noChangeArrowheads="1"/>
          </p:cNvSpPr>
          <p:nvPr/>
        </p:nvSpPr>
        <p:spPr bwMode="auto">
          <a:xfrm>
            <a:off x="4867275" y="5219700"/>
            <a:ext cx="1706563" cy="244475"/>
          </a:xfrm>
          <a:prstGeom prst="rect">
            <a:avLst/>
          </a:prstGeom>
          <a:solidFill>
            <a:srgbClr val="FF0000">
              <a:alpha val="50195"/>
            </a:srgbClr>
          </a:solidFill>
          <a:ln w="9525">
            <a:noFill/>
            <a:miter lim="800000"/>
            <a:headEnd/>
            <a:tailEnd/>
          </a:ln>
        </p:spPr>
        <p:txBody>
          <a:bodyPr>
            <a:spAutoFit/>
          </a:bodyPr>
          <a:lstStyle/>
          <a:p>
            <a:r>
              <a:rPr lang="en-GB" sz="1000" b="1">
                <a:latin typeface="Tahoma" pitchFamily="34" charset="0"/>
              </a:rPr>
              <a:t>Records back to 1982</a:t>
            </a:r>
          </a:p>
        </p:txBody>
      </p:sp>
      <p:sp>
        <p:nvSpPr>
          <p:cNvPr id="36900" name="Text Box 36"/>
          <p:cNvSpPr txBox="1">
            <a:spLocks noChangeArrowheads="1"/>
          </p:cNvSpPr>
          <p:nvPr/>
        </p:nvSpPr>
        <p:spPr bwMode="auto">
          <a:xfrm>
            <a:off x="7046913" y="4800600"/>
            <a:ext cx="2420937" cy="246063"/>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Other Data Centre Data Servers</a:t>
            </a:r>
          </a:p>
        </p:txBody>
      </p:sp>
      <p:sp>
        <p:nvSpPr>
          <p:cNvPr id="36901" name="AutoShape 35"/>
          <p:cNvSpPr>
            <a:spLocks noChangeArrowheads="1"/>
          </p:cNvSpPr>
          <p:nvPr/>
        </p:nvSpPr>
        <p:spPr bwMode="auto">
          <a:xfrm>
            <a:off x="7032625" y="5140325"/>
            <a:ext cx="787400" cy="508000"/>
          </a:xfrm>
          <a:prstGeom prst="cloudCallout">
            <a:avLst>
              <a:gd name="adj1" fmla="val -22991"/>
              <a:gd name="adj2" fmla="val 53616"/>
            </a:avLst>
          </a:prstGeom>
          <a:solidFill>
            <a:schemeClr val="bg1"/>
          </a:solidFill>
          <a:ln w="12700">
            <a:solidFill>
              <a:schemeClr val="tx1"/>
            </a:solidFill>
            <a:round/>
            <a:headEnd type="none" w="sm" len="sm"/>
            <a:tailEnd type="none" w="sm" len="sm"/>
          </a:ln>
        </p:spPr>
        <p:txBody>
          <a:bodyPr wrap="none" anchor="ctr"/>
          <a:lstStyle/>
          <a:p>
            <a:r>
              <a:rPr lang="en-GB" sz="1100" b="1"/>
              <a:t>TDS</a:t>
            </a:r>
          </a:p>
        </p:txBody>
      </p:sp>
      <p:sp>
        <p:nvSpPr>
          <p:cNvPr id="36902" name="AutoShape 35"/>
          <p:cNvSpPr>
            <a:spLocks noChangeArrowheads="1"/>
          </p:cNvSpPr>
          <p:nvPr/>
        </p:nvSpPr>
        <p:spPr bwMode="auto">
          <a:xfrm>
            <a:off x="8594725" y="5121275"/>
            <a:ext cx="787400" cy="508000"/>
          </a:xfrm>
          <a:prstGeom prst="cloudCallout">
            <a:avLst>
              <a:gd name="adj1" fmla="val -22991"/>
              <a:gd name="adj2" fmla="val 53616"/>
            </a:avLst>
          </a:prstGeom>
          <a:solidFill>
            <a:schemeClr val="bg1"/>
          </a:solidFill>
          <a:ln w="12700">
            <a:solidFill>
              <a:schemeClr val="tx1"/>
            </a:solidFill>
            <a:round/>
            <a:headEnd type="none" w="sm" len="sm"/>
            <a:tailEnd type="none" w="sm" len="sm"/>
          </a:ln>
        </p:spPr>
        <p:txBody>
          <a:bodyPr wrap="none" anchor="ctr"/>
          <a:lstStyle/>
          <a:p>
            <a:r>
              <a:rPr lang="en-GB" sz="1100" b="1"/>
              <a:t>Mcidas</a:t>
            </a:r>
          </a:p>
          <a:p>
            <a:r>
              <a:rPr lang="en-GB" sz="1100" b="1"/>
              <a:t>Training</a:t>
            </a:r>
          </a:p>
        </p:txBody>
      </p:sp>
      <p:sp>
        <p:nvSpPr>
          <p:cNvPr id="36903" name="Text Box 36"/>
          <p:cNvSpPr txBox="1">
            <a:spLocks noChangeArrowheads="1"/>
          </p:cNvSpPr>
          <p:nvPr/>
        </p:nvSpPr>
        <p:spPr bwMode="auto">
          <a:xfrm>
            <a:off x="7296150" y="3171825"/>
            <a:ext cx="2533650" cy="246063"/>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Planned Data Centre Developments</a:t>
            </a:r>
          </a:p>
        </p:txBody>
      </p:sp>
      <p:sp>
        <p:nvSpPr>
          <p:cNvPr id="36904" name="AutoShape 35"/>
          <p:cNvSpPr>
            <a:spLocks noChangeArrowheads="1"/>
          </p:cNvSpPr>
          <p:nvPr/>
        </p:nvSpPr>
        <p:spPr bwMode="auto">
          <a:xfrm>
            <a:off x="8686800" y="3625850"/>
            <a:ext cx="1047750" cy="765175"/>
          </a:xfrm>
          <a:prstGeom prst="cloudCallout">
            <a:avLst>
              <a:gd name="adj1" fmla="val -22991"/>
              <a:gd name="adj2" fmla="val 53616"/>
            </a:avLst>
          </a:prstGeom>
          <a:solidFill>
            <a:schemeClr val="bg1"/>
          </a:solidFill>
          <a:ln w="12700">
            <a:solidFill>
              <a:schemeClr val="tx1"/>
            </a:solidFill>
            <a:round/>
            <a:headEnd type="none" w="sm" len="sm"/>
            <a:tailEnd type="none" w="sm" len="sm"/>
          </a:ln>
        </p:spPr>
        <p:txBody>
          <a:bodyPr wrap="none" anchor="ctr"/>
          <a:lstStyle/>
          <a:p>
            <a:r>
              <a:rPr lang="en-GB" sz="1100" b="1"/>
              <a:t>Mcidas</a:t>
            </a:r>
          </a:p>
          <a:p>
            <a:r>
              <a:rPr lang="en-GB" sz="1100" b="1"/>
              <a:t>User</a:t>
            </a:r>
          </a:p>
        </p:txBody>
      </p:sp>
      <p:sp>
        <p:nvSpPr>
          <p:cNvPr id="36905" name="AutoShape 35"/>
          <p:cNvSpPr>
            <a:spLocks noChangeArrowheads="1"/>
          </p:cNvSpPr>
          <p:nvPr/>
        </p:nvSpPr>
        <p:spPr bwMode="auto">
          <a:xfrm>
            <a:off x="7432675" y="3635375"/>
            <a:ext cx="1073150" cy="688975"/>
          </a:xfrm>
          <a:prstGeom prst="cloudCallout">
            <a:avLst>
              <a:gd name="adj1" fmla="val -22991"/>
              <a:gd name="adj2" fmla="val 53616"/>
            </a:avLst>
          </a:prstGeom>
          <a:solidFill>
            <a:schemeClr val="bg1"/>
          </a:solidFill>
          <a:ln w="12700">
            <a:solidFill>
              <a:schemeClr val="tx1"/>
            </a:solidFill>
            <a:round/>
            <a:headEnd type="none" w="sm" len="sm"/>
            <a:tailEnd type="none" w="sm" len="sm"/>
          </a:ln>
        </p:spPr>
        <p:txBody>
          <a:bodyPr wrap="none" anchor="ctr"/>
          <a:lstStyle/>
          <a:p>
            <a:r>
              <a:rPr lang="en-GB" sz="1100" b="1"/>
              <a:t>Rolling</a:t>
            </a:r>
          </a:p>
          <a:p>
            <a:r>
              <a:rPr lang="en-GB" sz="1100" b="1"/>
              <a:t>Archive</a:t>
            </a:r>
          </a:p>
        </p:txBody>
      </p:sp>
      <p:pic>
        <p:nvPicPr>
          <p:cNvPr id="36906" name="Picture 44" descr="C:\Users\miu\Dropbox\MFG.png"/>
          <p:cNvPicPr>
            <a:picLocks noChangeAspect="1" noChangeArrowheads="1"/>
          </p:cNvPicPr>
          <p:nvPr/>
        </p:nvPicPr>
        <p:blipFill>
          <a:blip r:embed="rId10" cstate="print"/>
          <a:srcRect/>
          <a:stretch>
            <a:fillRect/>
          </a:stretch>
        </p:blipFill>
        <p:spPr bwMode="auto">
          <a:xfrm>
            <a:off x="260350" y="1557338"/>
            <a:ext cx="931863" cy="1304925"/>
          </a:xfrm>
          <a:prstGeom prst="rect">
            <a:avLst/>
          </a:prstGeom>
          <a:noFill/>
          <a:ln w="9525">
            <a:noFill/>
            <a:miter lim="800000"/>
            <a:headEnd/>
            <a:tailEnd/>
          </a:ln>
        </p:spPr>
      </p:pic>
      <p:pic>
        <p:nvPicPr>
          <p:cNvPr id="36907" name="Picture 45" descr="C:\Users\miu\Dropbox\MSG.png"/>
          <p:cNvPicPr>
            <a:picLocks noChangeAspect="1" noChangeArrowheads="1"/>
          </p:cNvPicPr>
          <p:nvPr/>
        </p:nvPicPr>
        <p:blipFill>
          <a:blip r:embed="rId11" cstate="print"/>
          <a:srcRect/>
          <a:stretch>
            <a:fillRect/>
          </a:stretch>
        </p:blipFill>
        <p:spPr bwMode="auto">
          <a:xfrm>
            <a:off x="1666875" y="1585913"/>
            <a:ext cx="1190625" cy="1387475"/>
          </a:xfrm>
          <a:prstGeom prst="rect">
            <a:avLst/>
          </a:prstGeom>
          <a:noFill/>
          <a:ln w="9525">
            <a:noFill/>
            <a:miter lim="800000"/>
            <a:headEnd/>
            <a:tailEnd/>
          </a:ln>
        </p:spPr>
      </p:pic>
      <p:sp>
        <p:nvSpPr>
          <p:cNvPr id="36908" name="Text Box 36"/>
          <p:cNvSpPr txBox="1">
            <a:spLocks noChangeArrowheads="1"/>
          </p:cNvSpPr>
          <p:nvPr/>
        </p:nvSpPr>
        <p:spPr bwMode="auto">
          <a:xfrm>
            <a:off x="2617788" y="3743325"/>
            <a:ext cx="2163762" cy="307975"/>
          </a:xfrm>
          <a:prstGeom prst="rect">
            <a:avLst/>
          </a:prstGeom>
          <a:solidFill>
            <a:srgbClr val="FFC000">
              <a:alpha val="50195"/>
            </a:srgbClr>
          </a:solidFill>
          <a:ln w="9525">
            <a:noFill/>
            <a:miter lim="800000"/>
            <a:headEnd/>
            <a:tailEnd/>
          </a:ln>
        </p:spPr>
        <p:txBody>
          <a:bodyPr>
            <a:spAutoFit/>
          </a:bodyPr>
          <a:lstStyle/>
          <a:p>
            <a:r>
              <a:rPr lang="en-GB" sz="1400" b="1">
                <a:latin typeface="Tahoma" pitchFamily="34" charset="0"/>
              </a:rPr>
              <a:t>Data Centre Archive</a:t>
            </a:r>
          </a:p>
        </p:txBody>
      </p:sp>
      <p:sp>
        <p:nvSpPr>
          <p:cNvPr id="36909" name="Text Box 18"/>
          <p:cNvSpPr txBox="1">
            <a:spLocks noChangeArrowheads="1"/>
          </p:cNvSpPr>
          <p:nvPr/>
        </p:nvSpPr>
        <p:spPr bwMode="auto">
          <a:xfrm>
            <a:off x="5756275" y="3167063"/>
            <a:ext cx="1446213" cy="244475"/>
          </a:xfrm>
          <a:prstGeom prst="rect">
            <a:avLst/>
          </a:prstGeom>
          <a:solidFill>
            <a:schemeClr val="bg2">
              <a:alpha val="50195"/>
            </a:schemeClr>
          </a:solidFill>
          <a:ln w="9525">
            <a:noFill/>
            <a:miter lim="800000"/>
            <a:headEnd/>
            <a:tailEnd/>
          </a:ln>
        </p:spPr>
        <p:txBody>
          <a:bodyPr>
            <a:spAutoFit/>
          </a:bodyPr>
          <a:lstStyle/>
          <a:p>
            <a:r>
              <a:rPr lang="en-GB" sz="1000" b="1">
                <a:latin typeface="Tahoma" pitchFamily="34" charset="0"/>
              </a:rPr>
              <a:t>SAF Ingestion IF</a:t>
            </a:r>
          </a:p>
        </p:txBody>
      </p:sp>
      <p:sp>
        <p:nvSpPr>
          <p:cNvPr id="36910" name="Line 29"/>
          <p:cNvSpPr>
            <a:spLocks noChangeShapeType="1"/>
          </p:cNvSpPr>
          <p:nvPr/>
        </p:nvSpPr>
        <p:spPr bwMode="auto">
          <a:xfrm flipH="1">
            <a:off x="7419975" y="5667375"/>
            <a:ext cx="9525" cy="361950"/>
          </a:xfrm>
          <a:prstGeom prst="line">
            <a:avLst/>
          </a:prstGeom>
          <a:noFill/>
          <a:ln w="22225">
            <a:solidFill>
              <a:schemeClr val="tx1"/>
            </a:solidFill>
            <a:round/>
            <a:headEnd type="stealth" w="med" len="med"/>
            <a:tailEnd type="stealth" w="med" len="med"/>
          </a:ln>
        </p:spPr>
        <p:txBody>
          <a:bodyPr wrap="none" anchor="ctr"/>
          <a:lstStyle/>
          <a:p>
            <a:endParaRPr lang="en-GB"/>
          </a:p>
        </p:txBody>
      </p:sp>
      <p:sp>
        <p:nvSpPr>
          <p:cNvPr id="36911" name="Line 29"/>
          <p:cNvSpPr>
            <a:spLocks noChangeShapeType="1"/>
          </p:cNvSpPr>
          <p:nvPr/>
        </p:nvSpPr>
        <p:spPr bwMode="auto">
          <a:xfrm flipH="1">
            <a:off x="9020175" y="5648325"/>
            <a:ext cx="9525" cy="361950"/>
          </a:xfrm>
          <a:prstGeom prst="line">
            <a:avLst/>
          </a:prstGeom>
          <a:noFill/>
          <a:ln w="22225">
            <a:solidFill>
              <a:schemeClr val="tx1"/>
            </a:solidFill>
            <a:round/>
            <a:headEnd type="stealth" w="med" len="med"/>
            <a:tailEnd type="stealth" w="med" len="med"/>
          </a:ln>
        </p:spPr>
        <p:txBody>
          <a:bodyPr wrap="none" anchor="ctr"/>
          <a:lstStyle/>
          <a:p>
            <a:endParaRPr lang="en-GB"/>
          </a:p>
        </p:txBody>
      </p:sp>
      <p:pic>
        <p:nvPicPr>
          <p:cNvPr id="36912" name="Picture 46" descr="C:\Users\miu\Dropbox\SAFs.png"/>
          <p:cNvPicPr>
            <a:picLocks noChangeAspect="1" noChangeArrowheads="1"/>
          </p:cNvPicPr>
          <p:nvPr/>
        </p:nvPicPr>
        <p:blipFill>
          <a:blip r:embed="rId12" cstate="print"/>
          <a:srcRect/>
          <a:stretch>
            <a:fillRect/>
          </a:stretch>
        </p:blipFill>
        <p:spPr bwMode="auto">
          <a:xfrm>
            <a:off x="6210300" y="1724025"/>
            <a:ext cx="2566988" cy="1220788"/>
          </a:xfrm>
          <a:prstGeom prst="rect">
            <a:avLst/>
          </a:prstGeom>
          <a:noFill/>
          <a:ln w="9525">
            <a:noFill/>
            <a:miter lim="800000"/>
            <a:headEnd/>
            <a:tailEnd/>
          </a:ln>
        </p:spPr>
      </p:pic>
      <p:sp>
        <p:nvSpPr>
          <p:cNvPr id="36913" name="Text Box 10"/>
          <p:cNvSpPr txBox="1">
            <a:spLocks noChangeArrowheads="1"/>
          </p:cNvSpPr>
          <p:nvPr/>
        </p:nvSpPr>
        <p:spPr bwMode="auto">
          <a:xfrm>
            <a:off x="5934075" y="1349375"/>
            <a:ext cx="3190875" cy="400050"/>
          </a:xfrm>
          <a:prstGeom prst="rect">
            <a:avLst/>
          </a:prstGeom>
          <a:noFill/>
          <a:ln w="9525">
            <a:noFill/>
            <a:miter lim="800000"/>
            <a:headEnd/>
            <a:tailEnd/>
          </a:ln>
        </p:spPr>
        <p:txBody>
          <a:bodyPr anchor="ctr">
            <a:spAutoFit/>
          </a:bodyPr>
          <a:lstStyle/>
          <a:p>
            <a:r>
              <a:rPr lang="en-GB" sz="1000" b="1">
                <a:latin typeface="Tahoma" pitchFamily="34" charset="0"/>
              </a:rPr>
              <a:t>Satellite Application Facilities – Specialised Dept in EUMETSAT’s MET services</a:t>
            </a:r>
          </a:p>
        </p:txBody>
      </p:sp>
      <p:sp>
        <p:nvSpPr>
          <p:cNvPr id="36914" name="Line 7"/>
          <p:cNvSpPr>
            <a:spLocks noChangeShapeType="1"/>
          </p:cNvSpPr>
          <p:nvPr/>
        </p:nvSpPr>
        <p:spPr bwMode="auto">
          <a:xfrm flipV="1">
            <a:off x="6867525" y="2943225"/>
            <a:ext cx="9525" cy="257175"/>
          </a:xfrm>
          <a:prstGeom prst="line">
            <a:avLst/>
          </a:prstGeom>
          <a:noFill/>
          <a:ln w="22225">
            <a:solidFill>
              <a:schemeClr val="tx1"/>
            </a:solidFill>
            <a:round/>
            <a:headEnd type="stealth" w="med" len="med"/>
            <a:tailEnd type="stealth" w="med" len="med"/>
          </a:ln>
        </p:spPr>
        <p:txBody>
          <a:bodyPr wrap="none" anchor="ctr"/>
          <a:lstStyle/>
          <a:p>
            <a:endParaRPr lang="en-GB"/>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3350" y="0"/>
            <a:ext cx="9648825" cy="1073150"/>
          </a:xfrm>
        </p:spPr>
        <p:txBody>
          <a:bodyPr/>
          <a:lstStyle/>
          <a:p>
            <a:r>
              <a:rPr lang="en-GB" sz="2000" smtClean="0"/>
              <a:t>How to find EUMETSAT Products: use the EUMETSAT </a:t>
            </a:r>
            <a:r>
              <a:rPr lang="en-GB" sz="2000" smtClean="0">
                <a:hlinkClick r:id="rId2"/>
              </a:rPr>
              <a:t>Product Navigator</a:t>
            </a:r>
            <a:endParaRPr lang="en-GB" sz="2000" smtClean="0"/>
          </a:p>
        </p:txBody>
      </p:sp>
      <p:sp>
        <p:nvSpPr>
          <p:cNvPr id="47107" name="Rectangle 3"/>
          <p:cNvSpPr>
            <a:spLocks noGrp="1" noChangeArrowheads="1"/>
          </p:cNvSpPr>
          <p:nvPr>
            <p:ph type="body" idx="1"/>
          </p:nvPr>
        </p:nvSpPr>
        <p:spPr>
          <a:xfrm>
            <a:off x="276225" y="1563688"/>
            <a:ext cx="9458325" cy="4703762"/>
          </a:xfrm>
        </p:spPr>
        <p:txBody>
          <a:bodyPr/>
          <a:lstStyle/>
          <a:p>
            <a:pPr marL="0" indent="12700"/>
            <a:r>
              <a:rPr lang="en-GB" sz="1700" smtClean="0">
                <a:solidFill>
                  <a:srgbClr val="002060"/>
                </a:solidFill>
              </a:rPr>
              <a:t>The Product Navigator is the central online access to all of EUMETSAT’s products’ information.</a:t>
            </a:r>
            <a:r>
              <a:rPr lang="en-GB" sz="1700" smtClean="0"/>
              <a:t> </a:t>
            </a:r>
          </a:p>
          <a:p>
            <a:pPr marL="0" indent="12700"/>
            <a:endParaRPr lang="en-GB" sz="1700" smtClean="0"/>
          </a:p>
          <a:p>
            <a:pPr marL="0" indent="12700"/>
            <a:r>
              <a:rPr lang="en-GB" sz="1700" smtClean="0">
                <a:solidFill>
                  <a:srgbClr val="FF0000"/>
                </a:solidFill>
              </a:rPr>
              <a:t>New users should use this web application to find out what EUMETSAT products are available.</a:t>
            </a:r>
          </a:p>
          <a:p>
            <a:pPr marL="0" indent="12700"/>
            <a:endParaRPr lang="en-GB" sz="1700" smtClean="0"/>
          </a:p>
          <a:p>
            <a:pPr marL="0" indent="12700"/>
            <a:r>
              <a:rPr lang="en-GB" sz="1700" smtClean="0"/>
              <a:t>The Navigator complies with ISO 19115/19139 meta-data standards and conforms to the EU INSPIRE directive.</a:t>
            </a:r>
          </a:p>
          <a:p>
            <a:pPr marL="0" indent="12700"/>
            <a:endParaRPr lang="en-GB" sz="1700" smtClean="0"/>
          </a:p>
          <a:p>
            <a:pPr marL="0" indent="12700"/>
            <a:r>
              <a:rPr lang="en-GB" sz="1700" smtClean="0">
                <a:solidFill>
                  <a:srgbClr val="FF0000"/>
                </a:solidFill>
              </a:rPr>
              <a:t>EUMETSAT products can be ordered either in ‘real time’ or from the Data Centre Archive.</a:t>
            </a:r>
          </a:p>
          <a:p>
            <a:pPr marL="0" indent="12700"/>
            <a:endParaRPr lang="en-GB" sz="1700" smtClean="0"/>
          </a:p>
          <a:p>
            <a:pPr marL="0" indent="12700"/>
            <a:r>
              <a:rPr lang="en-GB" sz="1700" smtClean="0">
                <a:solidFill>
                  <a:srgbClr val="002060"/>
                </a:solidFill>
              </a:rPr>
              <a:t>The ‘real time’ ordering service is called EUMETCAST and this service requires the installation of a EUMETCAST reception station and service subscription license.  Costs are incurred by the subscriber for the hardware and the license.</a:t>
            </a:r>
          </a:p>
          <a:p>
            <a:pPr marL="0" indent="12700"/>
            <a:endParaRPr lang="en-GB" sz="1700" smtClean="0"/>
          </a:p>
          <a:p>
            <a:pPr marL="0" indent="12700"/>
            <a:r>
              <a:rPr lang="en-GB" sz="1700" smtClean="0">
                <a:solidFill>
                  <a:srgbClr val="FF0000"/>
                </a:solidFill>
              </a:rPr>
              <a:t>The Data Centre Archive does not offer ‘real time’ data and there is no guaranteed delivery times...but the ordering of data is free.</a:t>
            </a:r>
          </a:p>
          <a:p>
            <a:pPr marL="0" indent="12700"/>
            <a:endParaRPr lang="en-GB" sz="1800" smtClean="0"/>
          </a:p>
          <a:p>
            <a:pPr marL="0" indent="12700"/>
            <a:endParaRPr lang="en-GB" sz="1800" smtClean="0"/>
          </a:p>
          <a:p>
            <a:pPr marL="0" indent="12700"/>
            <a:r>
              <a:rPr lang="en-GB" smtClean="0"/>
              <a:t> </a:t>
            </a:r>
          </a:p>
          <a:p>
            <a:pPr marL="0" indent="12700"/>
            <a:endParaRPr lang="en-GB"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 calcmode="lin" valueType="num">
                                      <p:cBhvr additive="base">
                                        <p:cTn id="13"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107">
                                            <p:txEl>
                                              <p:pRg st="4" end="4"/>
                                            </p:txEl>
                                          </p:spTgt>
                                        </p:tgtEl>
                                        <p:attrNameLst>
                                          <p:attrName>style.visibility</p:attrName>
                                        </p:attrNameLst>
                                      </p:cBhvr>
                                      <p:to>
                                        <p:strVal val="visible"/>
                                      </p:to>
                                    </p:set>
                                    <p:anim calcmode="lin" valueType="num">
                                      <p:cBhvr additive="base">
                                        <p:cTn id="19"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7107">
                                            <p:txEl>
                                              <p:pRg st="6" end="6"/>
                                            </p:txEl>
                                          </p:spTgt>
                                        </p:tgtEl>
                                        <p:attrNameLst>
                                          <p:attrName>style.visibility</p:attrName>
                                        </p:attrNameLst>
                                      </p:cBhvr>
                                      <p:to>
                                        <p:strVal val="visible"/>
                                      </p:to>
                                    </p:set>
                                    <p:anim calcmode="lin" valueType="num">
                                      <p:cBhvr additive="base">
                                        <p:cTn id="25" dur="500" fill="hold"/>
                                        <p:tgtEl>
                                          <p:spTgt spid="4710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107">
                                            <p:txEl>
                                              <p:pRg st="8" end="8"/>
                                            </p:txEl>
                                          </p:spTgt>
                                        </p:tgtEl>
                                        <p:attrNameLst>
                                          <p:attrName>style.visibility</p:attrName>
                                        </p:attrNameLst>
                                      </p:cBhvr>
                                      <p:to>
                                        <p:strVal val="visible"/>
                                      </p:to>
                                    </p:set>
                                    <p:anim calcmode="lin" valueType="num">
                                      <p:cBhvr additive="base">
                                        <p:cTn id="31" dur="500" fill="hold"/>
                                        <p:tgtEl>
                                          <p:spTgt spid="4710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10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107">
                                            <p:txEl>
                                              <p:pRg st="10" end="10"/>
                                            </p:txEl>
                                          </p:spTgt>
                                        </p:tgtEl>
                                        <p:attrNameLst>
                                          <p:attrName>style.visibility</p:attrName>
                                        </p:attrNameLst>
                                      </p:cBhvr>
                                      <p:to>
                                        <p:strVal val="visible"/>
                                      </p:to>
                                    </p:set>
                                    <p:anim calcmode="lin" valueType="num">
                                      <p:cBhvr additive="base">
                                        <p:cTn id="37" dur="500" fill="hold"/>
                                        <p:tgtEl>
                                          <p:spTgt spid="4710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71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smtClean="0"/>
              <a:t>Using the Product Navigator</a:t>
            </a:r>
          </a:p>
        </p:txBody>
      </p:sp>
      <p:sp>
        <p:nvSpPr>
          <p:cNvPr id="38915" name="Content Placeholder 2"/>
          <p:cNvSpPr>
            <a:spLocks noGrp="1"/>
          </p:cNvSpPr>
          <p:nvPr>
            <p:ph idx="1"/>
          </p:nvPr>
        </p:nvSpPr>
        <p:spPr/>
        <p:txBody>
          <a:bodyPr/>
          <a:lstStyle/>
          <a:p>
            <a:endParaRPr lang="en-US" smtClean="0"/>
          </a:p>
        </p:txBody>
      </p:sp>
      <p:pic>
        <p:nvPicPr>
          <p:cNvPr id="73731" name="Picture 3" descr="C:\Users\miu\Dropbox\MUG\nav1s.jpg"/>
          <p:cNvPicPr>
            <a:picLocks noChangeAspect="1" noChangeArrowheads="1"/>
          </p:cNvPicPr>
          <p:nvPr/>
        </p:nvPicPr>
        <p:blipFill>
          <a:blip r:embed="rId2" cstate="print"/>
          <a:srcRect/>
          <a:stretch>
            <a:fillRect/>
          </a:stretch>
        </p:blipFill>
        <p:spPr bwMode="auto">
          <a:xfrm>
            <a:off x="1123950" y="1381125"/>
            <a:ext cx="7620000" cy="4876800"/>
          </a:xfrm>
          <a:prstGeom prst="rect">
            <a:avLst/>
          </a:prstGeom>
          <a:noFill/>
          <a:ln w="9525">
            <a:noFill/>
            <a:miter lim="800000"/>
            <a:headEnd/>
            <a:tailEnd/>
          </a:ln>
        </p:spPr>
      </p:pic>
      <p:pic>
        <p:nvPicPr>
          <p:cNvPr id="73732" name="Picture 4" descr="C:\Users\miu\Dropbox\MUG\nav2.jpg"/>
          <p:cNvPicPr>
            <a:picLocks noChangeAspect="1" noChangeArrowheads="1"/>
          </p:cNvPicPr>
          <p:nvPr/>
        </p:nvPicPr>
        <p:blipFill>
          <a:blip r:embed="rId3" cstate="print"/>
          <a:srcRect/>
          <a:stretch>
            <a:fillRect/>
          </a:stretch>
        </p:blipFill>
        <p:spPr bwMode="auto">
          <a:xfrm>
            <a:off x="1133475" y="1390650"/>
            <a:ext cx="7620000" cy="4876800"/>
          </a:xfrm>
          <a:prstGeom prst="rect">
            <a:avLst/>
          </a:prstGeom>
          <a:noFill/>
          <a:ln w="9525">
            <a:noFill/>
            <a:miter lim="800000"/>
            <a:headEnd/>
            <a:tailEnd/>
          </a:ln>
        </p:spPr>
      </p:pic>
      <p:pic>
        <p:nvPicPr>
          <p:cNvPr id="73733" name="Picture 5" descr="C:\Users\miu\Dropbox\MUG\nav3.jpg"/>
          <p:cNvPicPr>
            <a:picLocks noChangeAspect="1" noChangeArrowheads="1"/>
          </p:cNvPicPr>
          <p:nvPr/>
        </p:nvPicPr>
        <p:blipFill>
          <a:blip r:embed="rId4" cstate="print"/>
          <a:srcRect/>
          <a:stretch>
            <a:fillRect/>
          </a:stretch>
        </p:blipFill>
        <p:spPr bwMode="auto">
          <a:xfrm>
            <a:off x="1133475" y="1381125"/>
            <a:ext cx="7620000" cy="4876800"/>
          </a:xfrm>
          <a:prstGeom prst="rect">
            <a:avLst/>
          </a:prstGeom>
          <a:noFill/>
          <a:ln w="9525">
            <a:noFill/>
            <a:miter lim="800000"/>
            <a:headEnd/>
            <a:tailEnd/>
          </a:ln>
        </p:spPr>
      </p:pic>
      <p:pic>
        <p:nvPicPr>
          <p:cNvPr id="73734" name="Picture 6" descr="C:\Users\miu\Dropbox\MUG\nav4.jpg"/>
          <p:cNvPicPr>
            <a:picLocks noChangeAspect="1" noChangeArrowheads="1"/>
          </p:cNvPicPr>
          <p:nvPr/>
        </p:nvPicPr>
        <p:blipFill>
          <a:blip r:embed="rId5" cstate="print"/>
          <a:srcRect/>
          <a:stretch>
            <a:fillRect/>
          </a:stretch>
        </p:blipFill>
        <p:spPr bwMode="auto">
          <a:xfrm>
            <a:off x="1114425" y="1390650"/>
            <a:ext cx="7620000" cy="4876800"/>
          </a:xfrm>
          <a:prstGeom prst="rect">
            <a:avLst/>
          </a:prstGeom>
          <a:noFill/>
          <a:ln w="9525">
            <a:noFill/>
            <a:miter lim="800000"/>
            <a:headEnd/>
            <a:tailEnd/>
          </a:ln>
        </p:spPr>
      </p:pic>
      <p:pic>
        <p:nvPicPr>
          <p:cNvPr id="73735" name="Picture 7" descr="C:\Users\miu\Dropbox\MUG\nav5.jpg"/>
          <p:cNvPicPr>
            <a:picLocks noChangeAspect="1" noChangeArrowheads="1"/>
          </p:cNvPicPr>
          <p:nvPr/>
        </p:nvPicPr>
        <p:blipFill>
          <a:blip r:embed="rId6" cstate="print"/>
          <a:srcRect/>
          <a:stretch>
            <a:fillRect/>
          </a:stretch>
        </p:blipFill>
        <p:spPr bwMode="auto">
          <a:xfrm>
            <a:off x="1123950" y="1381125"/>
            <a:ext cx="7620000" cy="4876800"/>
          </a:xfrm>
          <a:prstGeom prst="rect">
            <a:avLst/>
          </a:prstGeom>
          <a:noFill/>
          <a:ln w="9525">
            <a:noFill/>
            <a:miter lim="800000"/>
            <a:headEnd/>
            <a:tailEnd/>
          </a:ln>
        </p:spPr>
      </p:pic>
      <p:pic>
        <p:nvPicPr>
          <p:cNvPr id="73736" name="Picture 8" descr="C:\Users\miu\Dropbox\MUG\nav6.jpg"/>
          <p:cNvPicPr>
            <a:picLocks noChangeAspect="1" noChangeArrowheads="1"/>
          </p:cNvPicPr>
          <p:nvPr/>
        </p:nvPicPr>
        <p:blipFill>
          <a:blip r:embed="rId7" cstate="print"/>
          <a:srcRect/>
          <a:stretch>
            <a:fillRect/>
          </a:stretch>
        </p:blipFill>
        <p:spPr bwMode="auto">
          <a:xfrm>
            <a:off x="1133475" y="1381125"/>
            <a:ext cx="7620000" cy="4876800"/>
          </a:xfrm>
          <a:prstGeom prst="rect">
            <a:avLst/>
          </a:prstGeom>
          <a:noFill/>
          <a:ln w="9525">
            <a:noFill/>
            <a:miter lim="800000"/>
            <a:headEnd/>
            <a:tailEnd/>
          </a:ln>
        </p:spPr>
      </p:pic>
      <p:pic>
        <p:nvPicPr>
          <p:cNvPr id="73737" name="Picture 9" descr="C:\Users\miu\Dropbox\MUG\nav7.jpg"/>
          <p:cNvPicPr>
            <a:picLocks noChangeAspect="1" noChangeArrowheads="1"/>
          </p:cNvPicPr>
          <p:nvPr/>
        </p:nvPicPr>
        <p:blipFill>
          <a:blip r:embed="rId8" cstate="print"/>
          <a:srcRect/>
          <a:stretch>
            <a:fillRect/>
          </a:stretch>
        </p:blipFill>
        <p:spPr bwMode="auto">
          <a:xfrm>
            <a:off x="1114425" y="1381125"/>
            <a:ext cx="7620000" cy="487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ppt_x"/>
                                          </p:val>
                                        </p:tav>
                                        <p:tav tm="100000">
                                          <p:val>
                                            <p:strVal val="#ppt_x"/>
                                          </p:val>
                                        </p:tav>
                                      </p:tavLst>
                                    </p:anim>
                                    <p:anim calcmode="lin" valueType="num">
                                      <p:cBhvr additive="base">
                                        <p:cTn id="8"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73732"/>
                                        </p:tgtEl>
                                        <p:attrNameLst>
                                          <p:attrName>style.visibility</p:attrName>
                                        </p:attrNameLst>
                                      </p:cBhvr>
                                      <p:to>
                                        <p:strVal val="visible"/>
                                      </p:to>
                                    </p:set>
                                    <p:anim calcmode="lin" valueType="num">
                                      <p:cBhvr>
                                        <p:cTn id="13" dur="1000" fill="hold"/>
                                        <p:tgtEl>
                                          <p:spTgt spid="73732"/>
                                        </p:tgtEl>
                                        <p:attrNameLst>
                                          <p:attrName>ppt_w</p:attrName>
                                        </p:attrNameLst>
                                      </p:cBhvr>
                                      <p:tavLst>
                                        <p:tav tm="0">
                                          <p:val>
                                            <p:strVal val="#ppt_w+.3"/>
                                          </p:val>
                                        </p:tav>
                                        <p:tav tm="100000">
                                          <p:val>
                                            <p:strVal val="#ppt_w"/>
                                          </p:val>
                                        </p:tav>
                                      </p:tavLst>
                                    </p:anim>
                                    <p:anim calcmode="lin" valueType="num">
                                      <p:cBhvr>
                                        <p:cTn id="14" dur="1000" fill="hold"/>
                                        <p:tgtEl>
                                          <p:spTgt spid="73732"/>
                                        </p:tgtEl>
                                        <p:attrNameLst>
                                          <p:attrName>ppt_h</p:attrName>
                                        </p:attrNameLst>
                                      </p:cBhvr>
                                      <p:tavLst>
                                        <p:tav tm="0">
                                          <p:val>
                                            <p:strVal val="#ppt_h"/>
                                          </p:val>
                                        </p:tav>
                                        <p:tav tm="100000">
                                          <p:val>
                                            <p:strVal val="#ppt_h"/>
                                          </p:val>
                                        </p:tav>
                                      </p:tavLst>
                                    </p:anim>
                                    <p:animEffect transition="in" filter="fade">
                                      <p:cBhvr>
                                        <p:cTn id="15" dur="1000"/>
                                        <p:tgtEl>
                                          <p:spTgt spid="73732"/>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73733"/>
                                        </p:tgtEl>
                                        <p:attrNameLst>
                                          <p:attrName>style.visibility</p:attrName>
                                        </p:attrNameLst>
                                      </p:cBhvr>
                                      <p:to>
                                        <p:strVal val="visible"/>
                                      </p:to>
                                    </p:set>
                                    <p:anim calcmode="lin" valueType="num">
                                      <p:cBhvr>
                                        <p:cTn id="20" dur="1000" fill="hold"/>
                                        <p:tgtEl>
                                          <p:spTgt spid="73733"/>
                                        </p:tgtEl>
                                        <p:attrNameLst>
                                          <p:attrName>ppt_w</p:attrName>
                                        </p:attrNameLst>
                                      </p:cBhvr>
                                      <p:tavLst>
                                        <p:tav tm="0">
                                          <p:val>
                                            <p:strVal val="#ppt_w+.3"/>
                                          </p:val>
                                        </p:tav>
                                        <p:tav tm="100000">
                                          <p:val>
                                            <p:strVal val="#ppt_w"/>
                                          </p:val>
                                        </p:tav>
                                      </p:tavLst>
                                    </p:anim>
                                    <p:anim calcmode="lin" valueType="num">
                                      <p:cBhvr>
                                        <p:cTn id="21" dur="1000" fill="hold"/>
                                        <p:tgtEl>
                                          <p:spTgt spid="73733"/>
                                        </p:tgtEl>
                                        <p:attrNameLst>
                                          <p:attrName>ppt_h</p:attrName>
                                        </p:attrNameLst>
                                      </p:cBhvr>
                                      <p:tavLst>
                                        <p:tav tm="0">
                                          <p:val>
                                            <p:strVal val="#ppt_h"/>
                                          </p:val>
                                        </p:tav>
                                        <p:tav tm="100000">
                                          <p:val>
                                            <p:strVal val="#ppt_h"/>
                                          </p:val>
                                        </p:tav>
                                      </p:tavLst>
                                    </p:anim>
                                    <p:animEffect transition="in" filter="fade">
                                      <p:cBhvr>
                                        <p:cTn id="22" dur="1000"/>
                                        <p:tgtEl>
                                          <p:spTgt spid="7373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73734"/>
                                        </p:tgtEl>
                                        <p:attrNameLst>
                                          <p:attrName>style.visibility</p:attrName>
                                        </p:attrNameLst>
                                      </p:cBhvr>
                                      <p:to>
                                        <p:strVal val="visible"/>
                                      </p:to>
                                    </p:set>
                                    <p:anim calcmode="lin" valueType="num">
                                      <p:cBhvr>
                                        <p:cTn id="27" dur="1000" fill="hold"/>
                                        <p:tgtEl>
                                          <p:spTgt spid="73734"/>
                                        </p:tgtEl>
                                        <p:attrNameLst>
                                          <p:attrName>ppt_w</p:attrName>
                                        </p:attrNameLst>
                                      </p:cBhvr>
                                      <p:tavLst>
                                        <p:tav tm="0">
                                          <p:val>
                                            <p:strVal val="#ppt_w+.3"/>
                                          </p:val>
                                        </p:tav>
                                        <p:tav tm="100000">
                                          <p:val>
                                            <p:strVal val="#ppt_w"/>
                                          </p:val>
                                        </p:tav>
                                      </p:tavLst>
                                    </p:anim>
                                    <p:anim calcmode="lin" valueType="num">
                                      <p:cBhvr>
                                        <p:cTn id="28" dur="1000" fill="hold"/>
                                        <p:tgtEl>
                                          <p:spTgt spid="73734"/>
                                        </p:tgtEl>
                                        <p:attrNameLst>
                                          <p:attrName>ppt_h</p:attrName>
                                        </p:attrNameLst>
                                      </p:cBhvr>
                                      <p:tavLst>
                                        <p:tav tm="0">
                                          <p:val>
                                            <p:strVal val="#ppt_h"/>
                                          </p:val>
                                        </p:tav>
                                        <p:tav tm="100000">
                                          <p:val>
                                            <p:strVal val="#ppt_h"/>
                                          </p:val>
                                        </p:tav>
                                      </p:tavLst>
                                    </p:anim>
                                    <p:animEffect transition="in" filter="fade">
                                      <p:cBhvr>
                                        <p:cTn id="29" dur="1000"/>
                                        <p:tgtEl>
                                          <p:spTgt spid="73734"/>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73735"/>
                                        </p:tgtEl>
                                        <p:attrNameLst>
                                          <p:attrName>style.visibility</p:attrName>
                                        </p:attrNameLst>
                                      </p:cBhvr>
                                      <p:to>
                                        <p:strVal val="visible"/>
                                      </p:to>
                                    </p:set>
                                    <p:anim calcmode="lin" valueType="num">
                                      <p:cBhvr>
                                        <p:cTn id="34" dur="1000" fill="hold"/>
                                        <p:tgtEl>
                                          <p:spTgt spid="73735"/>
                                        </p:tgtEl>
                                        <p:attrNameLst>
                                          <p:attrName>ppt_w</p:attrName>
                                        </p:attrNameLst>
                                      </p:cBhvr>
                                      <p:tavLst>
                                        <p:tav tm="0">
                                          <p:val>
                                            <p:strVal val="#ppt_w+.3"/>
                                          </p:val>
                                        </p:tav>
                                        <p:tav tm="100000">
                                          <p:val>
                                            <p:strVal val="#ppt_w"/>
                                          </p:val>
                                        </p:tav>
                                      </p:tavLst>
                                    </p:anim>
                                    <p:anim calcmode="lin" valueType="num">
                                      <p:cBhvr>
                                        <p:cTn id="35" dur="1000" fill="hold"/>
                                        <p:tgtEl>
                                          <p:spTgt spid="73735"/>
                                        </p:tgtEl>
                                        <p:attrNameLst>
                                          <p:attrName>ppt_h</p:attrName>
                                        </p:attrNameLst>
                                      </p:cBhvr>
                                      <p:tavLst>
                                        <p:tav tm="0">
                                          <p:val>
                                            <p:strVal val="#ppt_h"/>
                                          </p:val>
                                        </p:tav>
                                        <p:tav tm="100000">
                                          <p:val>
                                            <p:strVal val="#ppt_h"/>
                                          </p:val>
                                        </p:tav>
                                      </p:tavLst>
                                    </p:anim>
                                    <p:animEffect transition="in" filter="fade">
                                      <p:cBhvr>
                                        <p:cTn id="36" dur="1000"/>
                                        <p:tgtEl>
                                          <p:spTgt spid="73735"/>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73736"/>
                                        </p:tgtEl>
                                        <p:attrNameLst>
                                          <p:attrName>style.visibility</p:attrName>
                                        </p:attrNameLst>
                                      </p:cBhvr>
                                      <p:to>
                                        <p:strVal val="visible"/>
                                      </p:to>
                                    </p:set>
                                    <p:anim calcmode="lin" valueType="num">
                                      <p:cBhvr>
                                        <p:cTn id="41" dur="1000" fill="hold"/>
                                        <p:tgtEl>
                                          <p:spTgt spid="73736"/>
                                        </p:tgtEl>
                                        <p:attrNameLst>
                                          <p:attrName>ppt_w</p:attrName>
                                        </p:attrNameLst>
                                      </p:cBhvr>
                                      <p:tavLst>
                                        <p:tav tm="0">
                                          <p:val>
                                            <p:strVal val="#ppt_w+.3"/>
                                          </p:val>
                                        </p:tav>
                                        <p:tav tm="100000">
                                          <p:val>
                                            <p:strVal val="#ppt_w"/>
                                          </p:val>
                                        </p:tav>
                                      </p:tavLst>
                                    </p:anim>
                                    <p:anim calcmode="lin" valueType="num">
                                      <p:cBhvr>
                                        <p:cTn id="42" dur="1000" fill="hold"/>
                                        <p:tgtEl>
                                          <p:spTgt spid="73736"/>
                                        </p:tgtEl>
                                        <p:attrNameLst>
                                          <p:attrName>ppt_h</p:attrName>
                                        </p:attrNameLst>
                                      </p:cBhvr>
                                      <p:tavLst>
                                        <p:tav tm="0">
                                          <p:val>
                                            <p:strVal val="#ppt_h"/>
                                          </p:val>
                                        </p:tav>
                                        <p:tav tm="100000">
                                          <p:val>
                                            <p:strVal val="#ppt_h"/>
                                          </p:val>
                                        </p:tav>
                                      </p:tavLst>
                                    </p:anim>
                                    <p:animEffect transition="in" filter="fade">
                                      <p:cBhvr>
                                        <p:cTn id="43" dur="1000"/>
                                        <p:tgtEl>
                                          <p:spTgt spid="73736"/>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nodeType="clickEffect">
                                  <p:stCondLst>
                                    <p:cond delay="0"/>
                                  </p:stCondLst>
                                  <p:childTnLst>
                                    <p:set>
                                      <p:cBhvr>
                                        <p:cTn id="47" dur="1" fill="hold">
                                          <p:stCondLst>
                                            <p:cond delay="0"/>
                                          </p:stCondLst>
                                        </p:cTn>
                                        <p:tgtEl>
                                          <p:spTgt spid="73737"/>
                                        </p:tgtEl>
                                        <p:attrNameLst>
                                          <p:attrName>style.visibility</p:attrName>
                                        </p:attrNameLst>
                                      </p:cBhvr>
                                      <p:to>
                                        <p:strVal val="visible"/>
                                      </p:to>
                                    </p:set>
                                    <p:anim calcmode="lin" valueType="num">
                                      <p:cBhvr>
                                        <p:cTn id="48" dur="1000" fill="hold"/>
                                        <p:tgtEl>
                                          <p:spTgt spid="73737"/>
                                        </p:tgtEl>
                                        <p:attrNameLst>
                                          <p:attrName>ppt_w</p:attrName>
                                        </p:attrNameLst>
                                      </p:cBhvr>
                                      <p:tavLst>
                                        <p:tav tm="0">
                                          <p:val>
                                            <p:strVal val="#ppt_w+.3"/>
                                          </p:val>
                                        </p:tav>
                                        <p:tav tm="100000">
                                          <p:val>
                                            <p:strVal val="#ppt_w"/>
                                          </p:val>
                                        </p:tav>
                                      </p:tavLst>
                                    </p:anim>
                                    <p:anim calcmode="lin" valueType="num">
                                      <p:cBhvr>
                                        <p:cTn id="49" dur="1000" fill="hold"/>
                                        <p:tgtEl>
                                          <p:spTgt spid="73737"/>
                                        </p:tgtEl>
                                        <p:attrNameLst>
                                          <p:attrName>ppt_h</p:attrName>
                                        </p:attrNameLst>
                                      </p:cBhvr>
                                      <p:tavLst>
                                        <p:tav tm="0">
                                          <p:val>
                                            <p:strVal val="#ppt_h"/>
                                          </p:val>
                                        </p:tav>
                                        <p:tav tm="100000">
                                          <p:val>
                                            <p:strVal val="#ppt_h"/>
                                          </p:val>
                                        </p:tav>
                                      </p:tavLst>
                                    </p:anim>
                                    <p:animEffect transition="in" filter="fade">
                                      <p:cBhvr>
                                        <p:cTn id="50" dur="1000"/>
                                        <p:tgtEl>
                                          <p:spTgt spid="73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80975" y="123825"/>
            <a:ext cx="9582150" cy="949325"/>
          </a:xfrm>
        </p:spPr>
        <p:txBody>
          <a:bodyPr/>
          <a:lstStyle/>
          <a:p>
            <a:r>
              <a:rPr lang="en-GB" smtClean="0"/>
              <a:t>How to Order EUMETSAT Products: Use the EO Portal</a:t>
            </a:r>
          </a:p>
        </p:txBody>
      </p:sp>
      <p:sp>
        <p:nvSpPr>
          <p:cNvPr id="37891" name="Rectangle 3"/>
          <p:cNvSpPr>
            <a:spLocks noGrp="1" noChangeArrowheads="1"/>
          </p:cNvSpPr>
          <p:nvPr>
            <p:ph type="body" idx="1"/>
          </p:nvPr>
        </p:nvSpPr>
        <p:spPr>
          <a:xfrm>
            <a:off x="314325" y="1390650"/>
            <a:ext cx="8997950" cy="4953000"/>
          </a:xfrm>
        </p:spPr>
        <p:txBody>
          <a:bodyPr/>
          <a:lstStyle/>
          <a:p>
            <a:pPr>
              <a:buFontTx/>
              <a:buChar char="•"/>
            </a:pPr>
            <a:r>
              <a:rPr lang="en-GB" sz="1800" smtClean="0">
                <a:solidFill>
                  <a:srgbClr val="002060"/>
                </a:solidFill>
              </a:rPr>
              <a:t>Anyone can register using the EO Portal to become a Data Centre user.</a:t>
            </a:r>
          </a:p>
          <a:p>
            <a:endParaRPr lang="en-GB" sz="1800" smtClean="0"/>
          </a:p>
          <a:p>
            <a:pPr>
              <a:buFontTx/>
              <a:buChar char="•"/>
            </a:pPr>
            <a:r>
              <a:rPr lang="en-GB" sz="1800" smtClean="0">
                <a:solidFill>
                  <a:srgbClr val="FF0000"/>
                </a:solidFill>
              </a:rPr>
              <a:t>EO Portal URL - </a:t>
            </a:r>
            <a:r>
              <a:rPr lang="en-GB" sz="1800" b="1" smtClean="0">
                <a:solidFill>
                  <a:srgbClr val="FF0000"/>
                </a:solidFill>
                <a:hlinkClick r:id="rId2"/>
              </a:rPr>
              <a:t>http://eoportal.eumetsat.int</a:t>
            </a:r>
            <a:r>
              <a:rPr lang="en-GB" sz="1800" smtClean="0">
                <a:solidFill>
                  <a:srgbClr val="FF0000"/>
                </a:solidFill>
                <a:hlinkClick r:id="rId2"/>
              </a:rPr>
              <a:t> </a:t>
            </a:r>
            <a:r>
              <a:rPr lang="en-GB" sz="1800" smtClean="0">
                <a:solidFill>
                  <a:srgbClr val="FF0000"/>
                </a:solidFill>
              </a:rPr>
              <a:t>into your browser.</a:t>
            </a:r>
          </a:p>
          <a:p>
            <a:endParaRPr lang="en-GB" sz="1800" smtClean="0"/>
          </a:p>
          <a:p>
            <a:pPr>
              <a:buFontTx/>
              <a:buChar char="•"/>
            </a:pPr>
            <a:r>
              <a:rPr lang="en-GB" sz="1800" smtClean="0">
                <a:solidFill>
                  <a:srgbClr val="002060"/>
                </a:solidFill>
              </a:rPr>
              <a:t>User should subscribe to the Data Centre Service subscription.</a:t>
            </a:r>
          </a:p>
          <a:p>
            <a:pPr>
              <a:buFontTx/>
              <a:buChar char="•"/>
            </a:pPr>
            <a:endParaRPr lang="en-GB" sz="1800" smtClean="0"/>
          </a:p>
          <a:p>
            <a:pPr>
              <a:buFontTx/>
              <a:buChar char="•"/>
            </a:pPr>
            <a:r>
              <a:rPr lang="en-GB" sz="1800" smtClean="0">
                <a:solidFill>
                  <a:srgbClr val="FF0000"/>
                </a:solidFill>
              </a:rPr>
              <a:t>This service offers an Online Ordering Application were EUMETSAT data can be queried and ordered. </a:t>
            </a:r>
          </a:p>
          <a:p>
            <a:pPr>
              <a:buFontTx/>
              <a:buChar char="•"/>
            </a:pPr>
            <a:endParaRPr lang="en-GB" sz="1800" smtClean="0"/>
          </a:p>
          <a:p>
            <a:pPr>
              <a:buFontTx/>
              <a:buChar char="•"/>
            </a:pPr>
            <a:r>
              <a:rPr lang="en-GB" sz="1800" smtClean="0">
                <a:solidFill>
                  <a:srgbClr val="002060"/>
                </a:solidFill>
              </a:rPr>
              <a:t>The Data is free but there is no guarantee on delivery times.</a:t>
            </a:r>
          </a:p>
          <a:p>
            <a:pPr>
              <a:buFontTx/>
              <a:buChar char="•"/>
            </a:pPr>
            <a:endParaRPr lang="en-GB" sz="1800" smtClean="0"/>
          </a:p>
          <a:p>
            <a:pPr>
              <a:buFontTx/>
              <a:buChar char="•"/>
            </a:pPr>
            <a:r>
              <a:rPr lang="en-GB" sz="1800" smtClean="0">
                <a:solidFill>
                  <a:srgbClr val="FF0000"/>
                </a:solidFill>
              </a:rPr>
              <a:t>User guides, training slides and general information about the Data Centre can be founded under:</a:t>
            </a:r>
          </a:p>
          <a:p>
            <a:endParaRPr lang="en-GB" sz="1100" smtClean="0"/>
          </a:p>
          <a:p>
            <a:pPr algn="ctr"/>
            <a:r>
              <a:rPr lang="en-GB" sz="1800" smtClean="0"/>
              <a:t>	</a:t>
            </a:r>
            <a:r>
              <a:rPr lang="en-GB" sz="1600" smtClean="0">
                <a:solidFill>
                  <a:srgbClr val="0048A0"/>
                </a:solidFill>
              </a:rPr>
              <a:t> </a:t>
            </a:r>
            <a:r>
              <a:rPr lang="en-GB" sz="1600" smtClean="0">
                <a:solidFill>
                  <a:srgbClr val="0048A0"/>
                </a:solidFill>
                <a:hlinkClick r:id="rId3"/>
              </a:rPr>
              <a:t>http://www.eumetsat.int/website/home/Data/DataDelivery/EUMETSATDataCentre/index.html</a:t>
            </a:r>
            <a:endParaRPr lang="en-GB" sz="1600" smtClean="0">
              <a:solidFill>
                <a:srgbClr val="0048A0"/>
              </a:solidFill>
            </a:endParaRPr>
          </a:p>
          <a:p>
            <a:pPr>
              <a:buFontTx/>
              <a:buChar char="•"/>
            </a:pPr>
            <a:endParaRPr lang="en-GB" sz="18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calcmode="lin" valueType="num">
                                      <p:cBhvr additive="base">
                                        <p:cTn id="13"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anim calcmode="lin" valueType="num">
                                      <p:cBhvr additive="base">
                                        <p:cTn id="19"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891">
                                            <p:txEl>
                                              <p:pRg st="6" end="6"/>
                                            </p:txEl>
                                          </p:spTgt>
                                        </p:tgtEl>
                                        <p:attrNameLst>
                                          <p:attrName>style.visibility</p:attrName>
                                        </p:attrNameLst>
                                      </p:cBhvr>
                                      <p:to>
                                        <p:strVal val="visible"/>
                                      </p:to>
                                    </p:set>
                                    <p:anim calcmode="lin" valueType="num">
                                      <p:cBhvr additive="base">
                                        <p:cTn id="25"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891">
                                            <p:txEl>
                                              <p:pRg st="8" end="8"/>
                                            </p:txEl>
                                          </p:spTgt>
                                        </p:tgtEl>
                                        <p:attrNameLst>
                                          <p:attrName>style.visibility</p:attrName>
                                        </p:attrNameLst>
                                      </p:cBhvr>
                                      <p:to>
                                        <p:strVal val="visible"/>
                                      </p:to>
                                    </p:set>
                                    <p:anim calcmode="lin" valueType="num">
                                      <p:cBhvr additive="base">
                                        <p:cTn id="31" dur="500" fill="hold"/>
                                        <p:tgtEl>
                                          <p:spTgt spid="3789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891">
                                            <p:txEl>
                                              <p:pRg st="10" end="10"/>
                                            </p:txEl>
                                          </p:spTgt>
                                        </p:tgtEl>
                                        <p:attrNameLst>
                                          <p:attrName>style.visibility</p:attrName>
                                        </p:attrNameLst>
                                      </p:cBhvr>
                                      <p:to>
                                        <p:strVal val="visible"/>
                                      </p:to>
                                    </p:set>
                                    <p:anim calcmode="lin" valueType="num">
                                      <p:cBhvr additive="base">
                                        <p:cTn id="37" dur="500" fill="hold"/>
                                        <p:tgtEl>
                                          <p:spTgt spid="37891">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7891">
                                            <p:txEl>
                                              <p:pRg st="12" end="12"/>
                                            </p:txEl>
                                          </p:spTgt>
                                        </p:tgtEl>
                                        <p:attrNameLst>
                                          <p:attrName>style.visibility</p:attrName>
                                        </p:attrNameLst>
                                      </p:cBhvr>
                                      <p:to>
                                        <p:strVal val="visible"/>
                                      </p:to>
                                    </p:set>
                                    <p:anim calcmode="lin" valueType="num">
                                      <p:cBhvr additive="base">
                                        <p:cTn id="41" dur="500" fill="hold"/>
                                        <p:tgtEl>
                                          <p:spTgt spid="37891">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789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smtClean="0"/>
              <a:t>EO Portal: User Registration and Subscription</a:t>
            </a:r>
          </a:p>
        </p:txBody>
      </p:sp>
      <p:pic>
        <p:nvPicPr>
          <p:cNvPr id="40963" name="Picture 2" descr="D:\UserData\JacobA\eoportal.png"/>
          <p:cNvPicPr>
            <a:picLocks noChangeAspect="1" noChangeArrowheads="1"/>
          </p:cNvPicPr>
          <p:nvPr/>
        </p:nvPicPr>
        <p:blipFill>
          <a:blip r:embed="rId3" cstate="print"/>
          <a:srcRect/>
          <a:stretch>
            <a:fillRect/>
          </a:stretch>
        </p:blipFill>
        <p:spPr bwMode="auto">
          <a:xfrm>
            <a:off x="458788" y="2043113"/>
            <a:ext cx="9005887" cy="3967162"/>
          </a:xfrm>
          <a:prstGeom prst="rect">
            <a:avLst/>
          </a:prstGeom>
          <a:noFill/>
          <a:ln w="9525">
            <a:noFill/>
            <a:miter lim="800000"/>
            <a:headEnd/>
            <a:tailEnd/>
          </a:ln>
        </p:spPr>
      </p:pic>
      <p:sp>
        <p:nvSpPr>
          <p:cNvPr id="6" name="Down Arrow 5"/>
          <p:cNvSpPr/>
          <p:nvPr/>
        </p:nvSpPr>
        <p:spPr bwMode="auto">
          <a:xfrm rot="7830009">
            <a:off x="6968012" y="4789248"/>
            <a:ext cx="263313" cy="821690"/>
          </a:xfrm>
          <a:prstGeom prst="downArrow">
            <a:avLst/>
          </a:prstGeom>
          <a:solidFill>
            <a:srgbClr val="FF9933"/>
          </a:solidFill>
          <a:ln>
            <a:solidFill>
              <a:srgbClr val="FFCC66"/>
            </a:solid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90000" tIns="46800" rIns="90000" bIns="46800"/>
          <a:lstStyle/>
          <a:p>
            <a:pPr>
              <a:defRPr/>
            </a:pPr>
            <a:endParaRPr lang="en-GB" dirty="0">
              <a:solidFill>
                <a:srgbClr val="FFCC66"/>
              </a:solidFill>
              <a:latin typeface="Helvetica" pitchFamily="34" charset="0"/>
            </a:endParaRPr>
          </a:p>
        </p:txBody>
      </p:sp>
      <p:sp>
        <p:nvSpPr>
          <p:cNvPr id="40967" name="Rectangle 6"/>
          <p:cNvSpPr>
            <a:spLocks noChangeArrowheads="1"/>
          </p:cNvSpPr>
          <p:nvPr/>
        </p:nvSpPr>
        <p:spPr bwMode="auto">
          <a:xfrm>
            <a:off x="458788" y="1520825"/>
            <a:ext cx="8094662" cy="400050"/>
          </a:xfrm>
          <a:prstGeom prst="rect">
            <a:avLst/>
          </a:prstGeom>
          <a:noFill/>
          <a:ln w="9525">
            <a:noFill/>
            <a:miter lim="800000"/>
            <a:headEnd/>
            <a:tailEnd/>
          </a:ln>
        </p:spPr>
        <p:txBody>
          <a:bodyPr>
            <a:spAutoFit/>
          </a:bodyPr>
          <a:lstStyle/>
          <a:p>
            <a:r>
              <a:rPr lang="en-US" sz="2000" b="1">
                <a:solidFill>
                  <a:srgbClr val="003399"/>
                </a:solidFill>
                <a:latin typeface="Arial" charset="0"/>
                <a:cs typeface="Tahoma" pitchFamily="34" charset="0"/>
              </a:rPr>
              <a:t>The Data Centre Ordering Application can be found here: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GB" sz="2400" smtClean="0"/>
              <a:t>Ordering McIDAS Data Sets from the Data Centre Archive</a:t>
            </a:r>
          </a:p>
        </p:txBody>
      </p:sp>
      <p:sp>
        <p:nvSpPr>
          <p:cNvPr id="41987" name="Content Placeholder 2"/>
          <p:cNvSpPr>
            <a:spLocks noGrp="1"/>
          </p:cNvSpPr>
          <p:nvPr>
            <p:ph idx="1"/>
          </p:nvPr>
        </p:nvSpPr>
        <p:spPr/>
        <p:txBody>
          <a:bodyPr/>
          <a:lstStyle/>
          <a:p>
            <a:endParaRPr lang="en-US" smtClean="0"/>
          </a:p>
        </p:txBody>
      </p:sp>
      <p:pic>
        <p:nvPicPr>
          <p:cNvPr id="41988" name="Picture 2" descr="H:\DESKTOP\EO3.gif"/>
          <p:cNvPicPr>
            <a:picLocks noChangeAspect="1" noChangeArrowheads="1"/>
          </p:cNvPicPr>
          <p:nvPr/>
        </p:nvPicPr>
        <p:blipFill>
          <a:blip r:embed="rId2" cstate="print"/>
          <a:srcRect/>
          <a:stretch>
            <a:fillRect/>
          </a:stretch>
        </p:blipFill>
        <p:spPr bwMode="auto">
          <a:xfrm>
            <a:off x="295275" y="1390650"/>
            <a:ext cx="9315450" cy="4876800"/>
          </a:xfrm>
          <a:prstGeom prst="rect">
            <a:avLst/>
          </a:prstGeom>
          <a:noFill/>
          <a:ln w="9525">
            <a:noFill/>
            <a:miter lim="800000"/>
            <a:headEnd/>
            <a:tailEnd/>
          </a:ln>
        </p:spPr>
      </p:pic>
      <p:pic>
        <p:nvPicPr>
          <p:cNvPr id="5" name="Picture 2" descr="H:\DESKTOP\EO4.gif"/>
          <p:cNvPicPr>
            <a:picLocks noChangeAspect="1" noChangeArrowheads="1"/>
          </p:cNvPicPr>
          <p:nvPr/>
        </p:nvPicPr>
        <p:blipFill>
          <a:blip r:embed="rId3" cstate="print"/>
          <a:srcRect/>
          <a:stretch>
            <a:fillRect/>
          </a:stretch>
        </p:blipFill>
        <p:spPr bwMode="auto">
          <a:xfrm>
            <a:off x="223838" y="1314450"/>
            <a:ext cx="9490075" cy="5019675"/>
          </a:xfrm>
          <a:prstGeom prst="rect">
            <a:avLst/>
          </a:prstGeom>
          <a:noFill/>
          <a:ln w="9525">
            <a:noFill/>
            <a:miter lim="800000"/>
            <a:headEnd/>
            <a:tailEnd/>
          </a:ln>
        </p:spPr>
      </p:pic>
      <p:pic>
        <p:nvPicPr>
          <p:cNvPr id="6" name="Picture 2" descr="H:\DESKTOP\EO7.gif"/>
          <p:cNvPicPr>
            <a:picLocks noChangeAspect="1" noChangeArrowheads="1"/>
          </p:cNvPicPr>
          <p:nvPr/>
        </p:nvPicPr>
        <p:blipFill>
          <a:blip r:embed="rId4" cstate="print"/>
          <a:srcRect/>
          <a:stretch>
            <a:fillRect/>
          </a:stretch>
        </p:blipFill>
        <p:spPr bwMode="auto">
          <a:xfrm>
            <a:off x="215900" y="1352550"/>
            <a:ext cx="9518650" cy="4972050"/>
          </a:xfrm>
          <a:prstGeom prst="rect">
            <a:avLst/>
          </a:prstGeom>
          <a:noFill/>
          <a:ln w="9525">
            <a:noFill/>
            <a:miter lim="800000"/>
            <a:headEnd/>
            <a:tailEnd/>
          </a:ln>
        </p:spPr>
      </p:pic>
      <p:pic>
        <p:nvPicPr>
          <p:cNvPr id="7" name="Picture 2" descr="H:\DESKTOP\EO9.gif"/>
          <p:cNvPicPr>
            <a:picLocks noChangeAspect="1" noChangeArrowheads="1"/>
          </p:cNvPicPr>
          <p:nvPr/>
        </p:nvPicPr>
        <p:blipFill>
          <a:blip r:embed="rId5" cstate="print"/>
          <a:srcRect/>
          <a:stretch>
            <a:fillRect/>
          </a:stretch>
        </p:blipFill>
        <p:spPr bwMode="auto">
          <a:xfrm>
            <a:off x="258763" y="1333500"/>
            <a:ext cx="9485312" cy="5000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additive="base">
                                        <p:cTn id="7" dur="500" fill="hold"/>
                                        <p:tgtEl>
                                          <p:spTgt spid="41988"/>
                                        </p:tgtEl>
                                        <p:attrNameLst>
                                          <p:attrName>ppt_x</p:attrName>
                                        </p:attrNameLst>
                                      </p:cBhvr>
                                      <p:tavLst>
                                        <p:tav tm="0">
                                          <p:val>
                                            <p:strVal val="#ppt_x"/>
                                          </p:val>
                                        </p:tav>
                                        <p:tav tm="100000">
                                          <p:val>
                                            <p:strVal val="#ppt_x"/>
                                          </p:val>
                                        </p:tav>
                                      </p:tavLst>
                                    </p:anim>
                                    <p:anim calcmode="lin" valueType="num">
                                      <p:cBhvr additive="base">
                                        <p:cTn id="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3"/>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3"/>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smtClean="0"/>
              <a:t>Location of EUMETSAT - Germany</a:t>
            </a:r>
          </a:p>
        </p:txBody>
      </p:sp>
      <p:sp>
        <p:nvSpPr>
          <p:cNvPr id="16387" name="Rectangle 3"/>
          <p:cNvSpPr>
            <a:spLocks noGrp="1" noChangeArrowheads="1"/>
          </p:cNvSpPr>
          <p:nvPr>
            <p:ph type="body" idx="1"/>
          </p:nvPr>
        </p:nvSpPr>
        <p:spPr/>
        <p:txBody>
          <a:bodyPr/>
          <a:lstStyle/>
          <a:p>
            <a:endParaRPr lang="en-US" smtClean="0"/>
          </a:p>
        </p:txBody>
      </p:sp>
      <p:pic>
        <p:nvPicPr>
          <p:cNvPr id="16388" name="Picture 5" descr="EUM3"/>
          <p:cNvPicPr>
            <a:picLocks noChangeAspect="1" noChangeArrowheads="1"/>
          </p:cNvPicPr>
          <p:nvPr/>
        </p:nvPicPr>
        <p:blipFill>
          <a:blip r:embed="rId2" cstate="print"/>
          <a:srcRect/>
          <a:stretch>
            <a:fillRect/>
          </a:stretch>
        </p:blipFill>
        <p:spPr bwMode="auto">
          <a:xfrm>
            <a:off x="323850" y="1471613"/>
            <a:ext cx="8936038" cy="484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GB" smtClean="0"/>
              <a:t>Ordering McIDAS Data Sets from EUMETSAT</a:t>
            </a:r>
          </a:p>
        </p:txBody>
      </p:sp>
      <p:sp>
        <p:nvSpPr>
          <p:cNvPr id="43011" name="Content Placeholder 2"/>
          <p:cNvSpPr>
            <a:spLocks noGrp="1"/>
          </p:cNvSpPr>
          <p:nvPr>
            <p:ph idx="1"/>
          </p:nvPr>
        </p:nvSpPr>
        <p:spPr/>
        <p:txBody>
          <a:bodyPr/>
          <a:lstStyle/>
          <a:p>
            <a:endParaRPr lang="en-US" smtClean="0"/>
          </a:p>
        </p:txBody>
      </p:sp>
      <p:pic>
        <p:nvPicPr>
          <p:cNvPr id="43012" name="Picture 4" descr="H:\DESKTOP\Mcidas Tar.gif"/>
          <p:cNvPicPr>
            <a:picLocks noChangeAspect="1" noChangeArrowheads="1"/>
          </p:cNvPicPr>
          <p:nvPr/>
        </p:nvPicPr>
        <p:blipFill>
          <a:blip r:embed="rId2" cstate="print"/>
          <a:srcRect/>
          <a:stretch>
            <a:fillRect/>
          </a:stretch>
        </p:blipFill>
        <p:spPr bwMode="auto">
          <a:xfrm>
            <a:off x="957263" y="1233488"/>
            <a:ext cx="7939087" cy="50561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25438" y="0"/>
            <a:ext cx="9323387" cy="1073150"/>
          </a:xfrm>
        </p:spPr>
        <p:txBody>
          <a:bodyPr/>
          <a:lstStyle/>
          <a:p>
            <a:r>
              <a:rPr lang="en-GB" smtClean="0"/>
              <a:t>The EUMETSAT McIDAS ADDE Server (used for training)</a:t>
            </a:r>
          </a:p>
        </p:txBody>
      </p:sp>
      <p:sp>
        <p:nvSpPr>
          <p:cNvPr id="44035" name="Content Placeholder 2"/>
          <p:cNvSpPr>
            <a:spLocks noGrp="1"/>
          </p:cNvSpPr>
          <p:nvPr>
            <p:ph idx="1"/>
          </p:nvPr>
        </p:nvSpPr>
        <p:spPr/>
        <p:txBody>
          <a:bodyPr/>
          <a:lstStyle/>
          <a:p>
            <a:endParaRPr lang="en-US" smtClean="0"/>
          </a:p>
        </p:txBody>
      </p:sp>
      <p:pic>
        <p:nvPicPr>
          <p:cNvPr id="49156" name="Picture 3" descr="H:\DESKTOP\mv3.PNG"/>
          <p:cNvPicPr>
            <a:picLocks noChangeAspect="1" noChangeArrowheads="1"/>
          </p:cNvPicPr>
          <p:nvPr/>
        </p:nvPicPr>
        <p:blipFill>
          <a:blip r:embed="rId2" cstate="print"/>
          <a:srcRect/>
          <a:stretch>
            <a:fillRect/>
          </a:stretch>
        </p:blipFill>
        <p:spPr bwMode="auto">
          <a:xfrm>
            <a:off x="609600" y="1343025"/>
            <a:ext cx="8639175" cy="4876800"/>
          </a:xfrm>
          <a:prstGeom prst="rect">
            <a:avLst/>
          </a:prstGeom>
          <a:noFill/>
          <a:ln w="9525">
            <a:noFill/>
            <a:miter lim="800000"/>
            <a:headEnd/>
            <a:tailEnd/>
          </a:ln>
        </p:spPr>
      </p:pic>
      <p:pic>
        <p:nvPicPr>
          <p:cNvPr id="6" name="Picture 4" descr="H:\DESKTOP\mv4.PNG"/>
          <p:cNvPicPr>
            <a:picLocks noChangeAspect="1" noChangeArrowheads="1"/>
          </p:cNvPicPr>
          <p:nvPr/>
        </p:nvPicPr>
        <p:blipFill>
          <a:blip r:embed="rId3" cstate="print"/>
          <a:srcRect/>
          <a:stretch>
            <a:fillRect/>
          </a:stretch>
        </p:blipFill>
        <p:spPr bwMode="auto">
          <a:xfrm>
            <a:off x="608013" y="1352550"/>
            <a:ext cx="8640762" cy="4857750"/>
          </a:xfrm>
          <a:prstGeom prst="rect">
            <a:avLst/>
          </a:prstGeom>
          <a:noFill/>
          <a:ln w="9525">
            <a:noFill/>
            <a:miter lim="800000"/>
            <a:headEnd/>
            <a:tailEnd/>
          </a:ln>
        </p:spPr>
      </p:pic>
      <p:pic>
        <p:nvPicPr>
          <p:cNvPr id="7" name="Picture 2" descr="H:\DESKTOP\mc.gif"/>
          <p:cNvPicPr>
            <a:picLocks noChangeAspect="1" noChangeArrowheads="1" noCrop="1"/>
          </p:cNvPicPr>
          <p:nvPr/>
        </p:nvPicPr>
        <p:blipFill>
          <a:blip r:embed="rId4" cstate="print"/>
          <a:srcRect/>
          <a:stretch>
            <a:fillRect/>
          </a:stretch>
        </p:blipFill>
        <p:spPr bwMode="auto">
          <a:xfrm>
            <a:off x="609600" y="1343025"/>
            <a:ext cx="8658225" cy="4886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ppt_x"/>
                                          </p:val>
                                        </p:tav>
                                        <p:tav tm="100000">
                                          <p:val>
                                            <p:strVal val="#ppt_x"/>
                                          </p:val>
                                        </p:tav>
                                      </p:tavLst>
                                    </p:anim>
                                    <p:anim calcmode="lin" valueType="num">
                                      <p:cBhvr additive="base">
                                        <p:cTn id="8"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GB" sz="2400" smtClean="0"/>
              <a:t>Planned Future EUMETSAT Developments related to McIDAS</a:t>
            </a:r>
          </a:p>
        </p:txBody>
      </p:sp>
      <p:sp>
        <p:nvSpPr>
          <p:cNvPr id="3" name="Content Placeholder 2"/>
          <p:cNvSpPr>
            <a:spLocks noGrp="1"/>
          </p:cNvSpPr>
          <p:nvPr>
            <p:ph idx="1"/>
          </p:nvPr>
        </p:nvSpPr>
        <p:spPr>
          <a:xfrm>
            <a:off x="314325" y="1449388"/>
            <a:ext cx="9182100" cy="4751387"/>
          </a:xfrm>
        </p:spPr>
        <p:txBody>
          <a:bodyPr/>
          <a:lstStyle/>
          <a:p>
            <a:pPr marL="0" indent="0"/>
            <a:r>
              <a:rPr lang="en-GB" smtClean="0"/>
              <a:t>Implement new secondary ADDE servers to support more EUMETSAT products.</a:t>
            </a:r>
          </a:p>
          <a:p>
            <a:pPr marL="0" indent="0"/>
            <a:endParaRPr lang="en-GB" smtClean="0"/>
          </a:p>
          <a:p>
            <a:pPr marL="0" indent="0"/>
            <a:r>
              <a:rPr lang="en-GB" smtClean="0">
                <a:solidFill>
                  <a:srgbClr val="FF0000"/>
                </a:solidFill>
              </a:rPr>
              <a:t>Develop the EUMETSAT ADDE Service for use by the wider user community (currently, this is limited for training).</a:t>
            </a:r>
          </a:p>
          <a:p>
            <a:pPr marL="0" indent="0"/>
            <a:endParaRPr lang="en-GB" smtClean="0"/>
          </a:p>
          <a:p>
            <a:pPr marL="0" indent="0"/>
            <a:r>
              <a:rPr lang="en-GB" smtClean="0"/>
              <a:t>EUMETSAT has implemented NetCDF as a common delivery format for nearly all the polar orbiting products.  These formats following CF conventions and Unidata guideline to support visualisation of the products.   Investigate the possibility of developing a ‘Generic’ secondary ADDE server to serve these types of products.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38150" y="0"/>
            <a:ext cx="9182100" cy="1073150"/>
          </a:xfrm>
        </p:spPr>
        <p:txBody>
          <a:bodyPr/>
          <a:lstStyle/>
          <a:p>
            <a:r>
              <a:rPr lang="en-GB" sz="2000" smtClean="0"/>
              <a:t>EUMETSAT User Service Helpdesk: first point of contract for all enquires.</a:t>
            </a:r>
            <a:br>
              <a:rPr lang="en-GB" sz="2000" smtClean="0"/>
            </a:br>
            <a:r>
              <a:rPr lang="en-GB" sz="2000" smtClean="0"/>
              <a:t>Email: ops@eumetsat.int</a:t>
            </a:r>
          </a:p>
        </p:txBody>
      </p:sp>
      <p:pic>
        <p:nvPicPr>
          <p:cNvPr id="46083" name="Picture 6" descr="C:\Users\miu\Dropbox\bucky2.jpg"/>
          <p:cNvPicPr>
            <a:picLocks noChangeAspect="1" noChangeArrowheads="1"/>
          </p:cNvPicPr>
          <p:nvPr/>
        </p:nvPicPr>
        <p:blipFill>
          <a:blip r:embed="rId3" cstate="print"/>
          <a:srcRect/>
          <a:stretch>
            <a:fillRect/>
          </a:stretch>
        </p:blipFill>
        <p:spPr bwMode="auto">
          <a:xfrm>
            <a:off x="7327900" y="863600"/>
            <a:ext cx="2454275" cy="3675063"/>
          </a:xfrm>
          <a:prstGeom prst="rect">
            <a:avLst/>
          </a:prstGeom>
          <a:noFill/>
          <a:ln w="9525">
            <a:noFill/>
            <a:miter lim="800000"/>
            <a:headEnd/>
            <a:tailEnd/>
          </a:ln>
        </p:spPr>
      </p:pic>
      <p:pic>
        <p:nvPicPr>
          <p:cNvPr id="46084" name="Picture 7" descr="C:\Users\miu\Dropbox\ParadeBanner2.jpg"/>
          <p:cNvPicPr>
            <a:picLocks noChangeAspect="1" noChangeArrowheads="1"/>
          </p:cNvPicPr>
          <p:nvPr/>
        </p:nvPicPr>
        <p:blipFill>
          <a:blip r:embed="rId4" cstate="print"/>
          <a:srcRect/>
          <a:stretch>
            <a:fillRect/>
          </a:stretch>
        </p:blipFill>
        <p:spPr bwMode="auto">
          <a:xfrm>
            <a:off x="1957388" y="3063875"/>
            <a:ext cx="5376862" cy="3584575"/>
          </a:xfrm>
          <a:prstGeom prst="rect">
            <a:avLst/>
          </a:prstGeom>
          <a:noFill/>
          <a:ln w="9525">
            <a:noFill/>
            <a:miter lim="800000"/>
            <a:headEnd/>
            <a:tailEnd/>
          </a:ln>
        </p:spPr>
      </p:pic>
      <p:pic>
        <p:nvPicPr>
          <p:cNvPr id="46085" name="Picture 6" descr="C:\Users\miu\Dropbox\tut2.jpg"/>
          <p:cNvPicPr>
            <a:picLocks noChangeAspect="1" noChangeArrowheads="1"/>
          </p:cNvPicPr>
          <p:nvPr/>
        </p:nvPicPr>
        <p:blipFill>
          <a:blip r:embed="rId5" cstate="print"/>
          <a:srcRect/>
          <a:stretch>
            <a:fillRect/>
          </a:stretch>
        </p:blipFill>
        <p:spPr bwMode="auto">
          <a:xfrm>
            <a:off x="114300" y="904875"/>
            <a:ext cx="4381500" cy="3000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GB" smtClean="0"/>
              <a:t>End of Presentation</a:t>
            </a:r>
          </a:p>
        </p:txBody>
      </p:sp>
      <p:sp>
        <p:nvSpPr>
          <p:cNvPr id="47107" name="Rectangle 3"/>
          <p:cNvSpPr>
            <a:spLocks noGrp="1" noChangeArrowheads="1"/>
          </p:cNvSpPr>
          <p:nvPr>
            <p:ph type="body" idx="1"/>
          </p:nvPr>
        </p:nvSpPr>
        <p:spPr/>
        <p:txBody>
          <a:bodyPr/>
          <a:lstStyle/>
          <a:p>
            <a:endParaRPr lang="en-GB" smtClean="0"/>
          </a:p>
          <a:p>
            <a:pPr algn="ctr"/>
            <a:r>
              <a:rPr lang="en-GB" sz="2800" smtClean="0"/>
              <a:t>Thank you for your Attention, questions ?</a:t>
            </a:r>
          </a:p>
          <a:p>
            <a:pPr algn="ctr"/>
            <a:endParaRPr lang="en-GB" sz="2800" smtClean="0"/>
          </a:p>
          <a:p>
            <a:pPr algn="ctr"/>
            <a:r>
              <a:rPr lang="en-GB" sz="2800" smtClean="0"/>
              <a:t>EUMETSAT URLs:</a:t>
            </a:r>
          </a:p>
          <a:p>
            <a:pPr algn="ctr"/>
            <a:endParaRPr lang="en-GB" sz="2800" smtClean="0"/>
          </a:p>
          <a:p>
            <a:pPr algn="ctr"/>
            <a:r>
              <a:rPr lang="en-GB" sz="2800" smtClean="0">
                <a:solidFill>
                  <a:schemeClr val="tx1"/>
                </a:solidFill>
                <a:hlinkClick r:id="rId2"/>
              </a:rPr>
              <a:t>http://www.eumetsat.int</a:t>
            </a:r>
            <a:endParaRPr lang="en-GB" sz="2800" smtClean="0">
              <a:solidFill>
                <a:schemeClr val="tx1"/>
              </a:solidFill>
            </a:endParaRPr>
          </a:p>
          <a:p>
            <a:pPr algn="ctr"/>
            <a:r>
              <a:rPr lang="en-GB" sz="2800" smtClean="0">
                <a:solidFill>
                  <a:schemeClr val="tx1"/>
                </a:solidFill>
                <a:hlinkClick r:id="rId3"/>
              </a:rPr>
              <a:t>http://eoportal.eumetsat.int</a:t>
            </a:r>
            <a:endParaRPr lang="en-GB" sz="2800" smtClean="0">
              <a:solidFill>
                <a:schemeClr val="tx1"/>
              </a:solidFill>
            </a:endParaRPr>
          </a:p>
          <a:p>
            <a:pPr algn="ctr"/>
            <a:r>
              <a:rPr lang="en-GB" sz="2800" smtClean="0">
                <a:solidFill>
                  <a:schemeClr val="tx1"/>
                </a:solidFill>
                <a:hlinkClick r:id="rId4"/>
              </a:rPr>
              <a:t>http://navigator.eumetsat.int</a:t>
            </a:r>
            <a:endParaRPr lang="en-GB" sz="2800" smtClean="0">
              <a:solidFill>
                <a:schemeClr val="tx1"/>
              </a:solidFill>
            </a:endParaRPr>
          </a:p>
          <a:p>
            <a:pPr algn="ctr"/>
            <a:r>
              <a:rPr lang="en-GB" sz="2800" smtClean="0">
                <a:solidFill>
                  <a:schemeClr val="tx1"/>
                </a:solidFill>
                <a:hlinkClick r:id="rId5"/>
              </a:rPr>
              <a:t>http://adde.eumetsat.int</a:t>
            </a:r>
            <a:endParaRPr lang="en-GB" sz="2800" smtClean="0">
              <a:solidFill>
                <a:schemeClr val="tx1"/>
              </a:solidFill>
            </a:endParaRPr>
          </a:p>
          <a:p>
            <a:pPr algn="ctr"/>
            <a:endParaRPr lang="en-GB"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smtClean="0"/>
              <a:t>Google Map View</a:t>
            </a:r>
          </a:p>
        </p:txBody>
      </p:sp>
      <p:sp>
        <p:nvSpPr>
          <p:cNvPr id="17411" name="Rectangle 3"/>
          <p:cNvSpPr>
            <a:spLocks noGrp="1" noChangeArrowheads="1"/>
          </p:cNvSpPr>
          <p:nvPr>
            <p:ph type="body" idx="1"/>
          </p:nvPr>
        </p:nvSpPr>
        <p:spPr/>
        <p:txBody>
          <a:bodyPr/>
          <a:lstStyle/>
          <a:p>
            <a:endParaRPr lang="en-US" smtClean="0"/>
          </a:p>
        </p:txBody>
      </p:sp>
      <p:pic>
        <p:nvPicPr>
          <p:cNvPr id="17412" name="Picture 5" descr="H:\DESKTOP\EUM.gif"/>
          <p:cNvPicPr>
            <a:picLocks noChangeAspect="1" noChangeArrowheads="1"/>
          </p:cNvPicPr>
          <p:nvPr/>
        </p:nvPicPr>
        <p:blipFill>
          <a:blip r:embed="rId2" cstate="print"/>
          <a:srcRect/>
          <a:stretch>
            <a:fillRect/>
          </a:stretch>
        </p:blipFill>
        <p:spPr bwMode="auto">
          <a:xfrm>
            <a:off x="309563" y="1519238"/>
            <a:ext cx="9186862" cy="4745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300"/>
          <p:cNvSpPr>
            <a:spLocks noGrp="1" noChangeArrowheads="1"/>
          </p:cNvSpPr>
          <p:nvPr>
            <p:ph type="title"/>
          </p:nvPr>
        </p:nvSpPr>
        <p:spPr/>
        <p:txBody>
          <a:bodyPr/>
          <a:lstStyle/>
          <a:p>
            <a:r>
              <a:rPr lang="en-GB" smtClean="0"/>
              <a:t>27 Member States &amp; 4 Cooperating States</a:t>
            </a:r>
          </a:p>
        </p:txBody>
      </p:sp>
      <p:grpSp>
        <p:nvGrpSpPr>
          <p:cNvPr id="1029" name="Group 278"/>
          <p:cNvGrpSpPr>
            <a:grpSpLocks/>
          </p:cNvGrpSpPr>
          <p:nvPr/>
        </p:nvGrpSpPr>
        <p:grpSpPr bwMode="auto">
          <a:xfrm>
            <a:off x="1149350" y="1724025"/>
            <a:ext cx="3594100" cy="3865563"/>
            <a:chOff x="292100" y="1476375"/>
            <a:chExt cx="3594100" cy="3865563"/>
          </a:xfrm>
        </p:grpSpPr>
        <p:grpSp>
          <p:nvGrpSpPr>
            <p:cNvPr id="1048" name="Group 4"/>
            <p:cNvGrpSpPr>
              <a:grpSpLocks/>
            </p:cNvGrpSpPr>
            <p:nvPr/>
          </p:nvGrpSpPr>
          <p:grpSpPr bwMode="auto">
            <a:xfrm>
              <a:off x="3024188" y="3871913"/>
              <a:ext cx="390525" cy="255587"/>
              <a:chOff x="4182" y="1087"/>
              <a:chExt cx="238" cy="161"/>
            </a:xfrm>
          </p:grpSpPr>
          <p:sp>
            <p:nvSpPr>
              <p:cNvPr id="1293" name="Freeform 5"/>
              <p:cNvSpPr>
                <a:spLocks/>
              </p:cNvSpPr>
              <p:nvPr/>
            </p:nvSpPr>
            <p:spPr bwMode="auto">
              <a:xfrm>
                <a:off x="4182" y="1087"/>
                <a:ext cx="238" cy="161"/>
              </a:xfrm>
              <a:custGeom>
                <a:avLst/>
                <a:gdLst>
                  <a:gd name="T0" fmla="*/ 69 w 250"/>
                  <a:gd name="T1" fmla="*/ 136 h 162"/>
                  <a:gd name="T2" fmla="*/ 69 w 250"/>
                  <a:gd name="T3" fmla="*/ 0 h 162"/>
                  <a:gd name="T4" fmla="*/ 0 w 250"/>
                  <a:gd name="T5" fmla="*/ 0 h 162"/>
                  <a:gd name="T6" fmla="*/ 0 w 250"/>
                  <a:gd name="T7" fmla="*/ 136 h 162"/>
                  <a:gd name="T8" fmla="*/ 69 w 250"/>
                  <a:gd name="T9" fmla="*/ 136 h 162"/>
                  <a:gd name="T10" fmla="*/ 69 w 250"/>
                  <a:gd name="T11" fmla="*/ 13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endParaRPr lang="en-GB"/>
              </a:p>
            </p:txBody>
          </p:sp>
          <p:sp>
            <p:nvSpPr>
              <p:cNvPr id="1294" name="Freeform 6"/>
              <p:cNvSpPr>
                <a:spLocks/>
              </p:cNvSpPr>
              <p:nvPr/>
            </p:nvSpPr>
            <p:spPr bwMode="auto">
              <a:xfrm>
                <a:off x="4182" y="1087"/>
                <a:ext cx="238" cy="51"/>
              </a:xfrm>
              <a:custGeom>
                <a:avLst/>
                <a:gdLst>
                  <a:gd name="T0" fmla="*/ 69 w 250"/>
                  <a:gd name="T1" fmla="*/ 51 h 51"/>
                  <a:gd name="T2" fmla="*/ 69 w 250"/>
                  <a:gd name="T3" fmla="*/ 0 h 51"/>
                  <a:gd name="T4" fmla="*/ 0 w 250"/>
                  <a:gd name="T5" fmla="*/ 0 h 51"/>
                  <a:gd name="T6" fmla="*/ 0 w 250"/>
                  <a:gd name="T7" fmla="*/ 51 h 51"/>
                  <a:gd name="T8" fmla="*/ 69 w 250"/>
                  <a:gd name="T9" fmla="*/ 51 h 51"/>
                  <a:gd name="T10" fmla="*/ 69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endParaRPr lang="en-GB"/>
              </a:p>
            </p:txBody>
          </p:sp>
          <p:sp>
            <p:nvSpPr>
              <p:cNvPr id="1295" name="Freeform 7"/>
              <p:cNvSpPr>
                <a:spLocks/>
              </p:cNvSpPr>
              <p:nvPr/>
            </p:nvSpPr>
            <p:spPr bwMode="auto">
              <a:xfrm>
                <a:off x="4182" y="1198"/>
                <a:ext cx="238" cy="50"/>
              </a:xfrm>
              <a:custGeom>
                <a:avLst/>
                <a:gdLst>
                  <a:gd name="T0" fmla="*/ 69 w 250"/>
                  <a:gd name="T1" fmla="*/ 50 h 50"/>
                  <a:gd name="T2" fmla="*/ 69 w 250"/>
                  <a:gd name="T3" fmla="*/ 0 h 50"/>
                  <a:gd name="T4" fmla="*/ 0 w 250"/>
                  <a:gd name="T5" fmla="*/ 0 h 50"/>
                  <a:gd name="T6" fmla="*/ 0 w 250"/>
                  <a:gd name="T7" fmla="*/ 50 h 50"/>
                  <a:gd name="T8" fmla="*/ 69 w 250"/>
                  <a:gd name="T9" fmla="*/ 50 h 50"/>
                  <a:gd name="T10" fmla="*/ 69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endParaRPr lang="en-GB"/>
              </a:p>
            </p:txBody>
          </p:sp>
          <p:sp>
            <p:nvSpPr>
              <p:cNvPr id="1296" name="Freeform 8"/>
              <p:cNvSpPr>
                <a:spLocks/>
              </p:cNvSpPr>
              <p:nvPr/>
            </p:nvSpPr>
            <p:spPr bwMode="auto">
              <a:xfrm>
                <a:off x="4182" y="1087"/>
                <a:ext cx="238" cy="161"/>
              </a:xfrm>
              <a:custGeom>
                <a:avLst/>
                <a:gdLst>
                  <a:gd name="T0" fmla="*/ 69 w 250"/>
                  <a:gd name="T1" fmla="*/ 136 h 162"/>
                  <a:gd name="T2" fmla="*/ 0 w 250"/>
                  <a:gd name="T3" fmla="*/ 136 h 162"/>
                  <a:gd name="T4" fmla="*/ 0 w 250"/>
                  <a:gd name="T5" fmla="*/ 0 h 162"/>
                  <a:gd name="T6" fmla="*/ 69 w 250"/>
                  <a:gd name="T7" fmla="*/ 0 h 162"/>
                  <a:gd name="T8" fmla="*/ 69 w 250"/>
                  <a:gd name="T9" fmla="*/ 136 h 162"/>
                  <a:gd name="T10" fmla="*/ 69 w 250"/>
                  <a:gd name="T11" fmla="*/ 13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endParaRPr lang="en-GB"/>
              </a:p>
            </p:txBody>
          </p:sp>
          <p:sp>
            <p:nvSpPr>
              <p:cNvPr id="1297" name="Freeform 9"/>
              <p:cNvSpPr>
                <a:spLocks/>
              </p:cNvSpPr>
              <p:nvPr/>
            </p:nvSpPr>
            <p:spPr bwMode="auto">
              <a:xfrm>
                <a:off x="4238" y="1132"/>
                <a:ext cx="69" cy="83"/>
              </a:xfrm>
              <a:custGeom>
                <a:avLst/>
                <a:gdLst>
                  <a:gd name="T0" fmla="*/ 25 w 72"/>
                  <a:gd name="T1" fmla="*/ 42 h 84"/>
                  <a:gd name="T2" fmla="*/ 23 w 72"/>
                  <a:gd name="T3" fmla="*/ 42 h 84"/>
                  <a:gd name="T4" fmla="*/ 19 w 72"/>
                  <a:gd name="T5" fmla="*/ 47 h 84"/>
                  <a:gd name="T6" fmla="*/ 13 w 72"/>
                  <a:gd name="T7" fmla="*/ 58 h 84"/>
                  <a:gd name="T8" fmla="*/ 11 w 72"/>
                  <a:gd name="T9" fmla="*/ 58 h 84"/>
                  <a:gd name="T10" fmla="*/ 11 w 72"/>
                  <a:gd name="T11" fmla="*/ 58 h 84"/>
                  <a:gd name="T12" fmla="*/ 11 w 72"/>
                  <a:gd name="T13" fmla="*/ 5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25 w 72"/>
                  <a:gd name="T27" fmla="*/ 0 h 84"/>
                  <a:gd name="T28" fmla="*/ 25 w 72"/>
                  <a:gd name="T29" fmla="*/ 6 h 84"/>
                  <a:gd name="T30" fmla="*/ 25 w 72"/>
                  <a:gd name="T31" fmla="*/ 22 h 84"/>
                  <a:gd name="T32" fmla="*/ 25 w 72"/>
                  <a:gd name="T33" fmla="*/ 39 h 84"/>
                  <a:gd name="T34" fmla="*/ 25 w 72"/>
                  <a:gd name="T35" fmla="*/ 42 h 84"/>
                  <a:gd name="T36" fmla="*/ 25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endParaRPr lang="en-GB"/>
              </a:p>
            </p:txBody>
          </p:sp>
          <p:sp>
            <p:nvSpPr>
              <p:cNvPr id="1298" name="Freeform 10"/>
              <p:cNvSpPr>
                <a:spLocks/>
              </p:cNvSpPr>
              <p:nvPr/>
            </p:nvSpPr>
            <p:spPr bwMode="auto">
              <a:xfrm>
                <a:off x="4267" y="1138"/>
                <a:ext cx="5"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endParaRPr lang="en-GB"/>
              </a:p>
            </p:txBody>
          </p:sp>
          <p:sp>
            <p:nvSpPr>
              <p:cNvPr id="1299" name="Freeform 11"/>
              <p:cNvSpPr>
                <a:spLocks/>
              </p:cNvSpPr>
              <p:nvPr/>
            </p:nvSpPr>
            <p:spPr bwMode="auto">
              <a:xfrm>
                <a:off x="4255" y="1149"/>
                <a:ext cx="35" cy="5"/>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endParaRPr lang="en-GB"/>
              </a:p>
            </p:txBody>
          </p:sp>
          <p:sp>
            <p:nvSpPr>
              <p:cNvPr id="1300" name="Freeform 12"/>
              <p:cNvSpPr>
                <a:spLocks/>
              </p:cNvSpPr>
              <p:nvPr/>
            </p:nvSpPr>
            <p:spPr bwMode="auto">
              <a:xfrm>
                <a:off x="4250" y="1165"/>
                <a:ext cx="40" cy="5"/>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endParaRPr lang="en-GB"/>
              </a:p>
            </p:txBody>
          </p:sp>
          <p:sp>
            <p:nvSpPr>
              <p:cNvPr id="1301" name="Freeform 13"/>
              <p:cNvSpPr>
                <a:spLocks/>
              </p:cNvSpPr>
              <p:nvPr/>
            </p:nvSpPr>
            <p:spPr bwMode="auto">
              <a:xfrm>
                <a:off x="4244" y="1181"/>
                <a:ext cx="57" cy="34"/>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3 w 60"/>
                  <a:gd name="T23" fmla="*/ 6 h 34"/>
                  <a:gd name="T24" fmla="*/ 15 w 60"/>
                  <a:gd name="T25" fmla="*/ 11 h 34"/>
                  <a:gd name="T26" fmla="*/ 17 w 60"/>
                  <a:gd name="T27" fmla="*/ 11 h 34"/>
                  <a:gd name="T28" fmla="*/ 13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endParaRPr lang="en-GB"/>
              </a:p>
            </p:txBody>
          </p:sp>
          <p:sp>
            <p:nvSpPr>
              <p:cNvPr id="1302" name="Freeform 14"/>
              <p:cNvSpPr>
                <a:spLocks/>
              </p:cNvSpPr>
              <p:nvPr/>
            </p:nvSpPr>
            <p:spPr bwMode="auto">
              <a:xfrm>
                <a:off x="4238" y="1132"/>
                <a:ext cx="69" cy="83"/>
              </a:xfrm>
              <a:custGeom>
                <a:avLst/>
                <a:gdLst>
                  <a:gd name="T0" fmla="*/ 25 w 72"/>
                  <a:gd name="T1" fmla="*/ 42 h 84"/>
                  <a:gd name="T2" fmla="*/ 23 w 72"/>
                  <a:gd name="T3" fmla="*/ 42 h 84"/>
                  <a:gd name="T4" fmla="*/ 19 w 72"/>
                  <a:gd name="T5" fmla="*/ 47 h 84"/>
                  <a:gd name="T6" fmla="*/ 13 w 72"/>
                  <a:gd name="T7" fmla="*/ 58 h 84"/>
                  <a:gd name="T8" fmla="*/ 11 w 72"/>
                  <a:gd name="T9" fmla="*/ 58 h 84"/>
                  <a:gd name="T10" fmla="*/ 11 w 72"/>
                  <a:gd name="T11" fmla="*/ 58 h 84"/>
                  <a:gd name="T12" fmla="*/ 11 w 72"/>
                  <a:gd name="T13" fmla="*/ 5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25 w 72"/>
                  <a:gd name="T27" fmla="*/ 0 h 84"/>
                  <a:gd name="T28" fmla="*/ 25 w 72"/>
                  <a:gd name="T29" fmla="*/ 6 h 84"/>
                  <a:gd name="T30" fmla="*/ 25 w 72"/>
                  <a:gd name="T31" fmla="*/ 22 h 84"/>
                  <a:gd name="T32" fmla="*/ 25 w 72"/>
                  <a:gd name="T33" fmla="*/ 39 h 84"/>
                  <a:gd name="T34" fmla="*/ 25 w 72"/>
                  <a:gd name="T35" fmla="*/ 42 h 84"/>
                  <a:gd name="T36" fmla="*/ 25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endParaRPr lang="en-GB"/>
              </a:p>
            </p:txBody>
          </p:sp>
        </p:grpSp>
        <p:sp>
          <p:nvSpPr>
            <p:cNvPr id="1049" name="Text Box 15"/>
            <p:cNvSpPr txBox="1">
              <a:spLocks noChangeArrowheads="1"/>
            </p:cNvSpPr>
            <p:nvPr/>
          </p:nvSpPr>
          <p:spPr bwMode="auto">
            <a:xfrm>
              <a:off x="2555875" y="4089400"/>
              <a:ext cx="1330325"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SLOVAK REPUBLIC</a:t>
              </a:r>
            </a:p>
          </p:txBody>
        </p:sp>
        <p:grpSp>
          <p:nvGrpSpPr>
            <p:cNvPr id="1050" name="Group 16"/>
            <p:cNvGrpSpPr>
              <a:grpSpLocks/>
            </p:cNvGrpSpPr>
            <p:nvPr/>
          </p:nvGrpSpPr>
          <p:grpSpPr bwMode="auto">
            <a:xfrm>
              <a:off x="1397000" y="2314575"/>
              <a:ext cx="387350" cy="239713"/>
              <a:chOff x="1117" y="1646"/>
              <a:chExt cx="244" cy="151"/>
            </a:xfrm>
          </p:grpSpPr>
          <p:sp>
            <p:nvSpPr>
              <p:cNvPr id="1290" name="Freeform 17"/>
              <p:cNvSpPr>
                <a:spLocks/>
              </p:cNvSpPr>
              <p:nvPr/>
            </p:nvSpPr>
            <p:spPr bwMode="auto">
              <a:xfrm>
                <a:off x="1117" y="1646"/>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endParaRPr lang="en-GB"/>
              </a:p>
            </p:txBody>
          </p:sp>
          <p:sp>
            <p:nvSpPr>
              <p:cNvPr id="1291" name="Freeform 18"/>
              <p:cNvSpPr>
                <a:spLocks/>
              </p:cNvSpPr>
              <p:nvPr/>
            </p:nvSpPr>
            <p:spPr bwMode="auto">
              <a:xfrm>
                <a:off x="1117" y="1646"/>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endParaRPr lang="en-GB"/>
              </a:p>
            </p:txBody>
          </p:sp>
          <p:sp>
            <p:nvSpPr>
              <p:cNvPr id="1292" name="Freeform 19"/>
              <p:cNvSpPr>
                <a:spLocks/>
              </p:cNvSpPr>
              <p:nvPr/>
            </p:nvSpPr>
            <p:spPr bwMode="auto">
              <a:xfrm>
                <a:off x="1117" y="1646"/>
                <a:ext cx="244"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endParaRPr lang="en-GB"/>
              </a:p>
            </p:txBody>
          </p:sp>
        </p:grpSp>
        <p:grpSp>
          <p:nvGrpSpPr>
            <p:cNvPr id="1051" name="Group 20"/>
            <p:cNvGrpSpPr>
              <a:grpSpLocks/>
            </p:cNvGrpSpPr>
            <p:nvPr/>
          </p:nvGrpSpPr>
          <p:grpSpPr bwMode="auto">
            <a:xfrm>
              <a:off x="3025775" y="2843213"/>
              <a:ext cx="387350" cy="247650"/>
              <a:chOff x="1117" y="2897"/>
              <a:chExt cx="244" cy="156"/>
            </a:xfrm>
          </p:grpSpPr>
          <p:sp>
            <p:nvSpPr>
              <p:cNvPr id="1286" name="Freeform 21"/>
              <p:cNvSpPr>
                <a:spLocks/>
              </p:cNvSpPr>
              <p:nvPr/>
            </p:nvSpPr>
            <p:spPr bwMode="auto">
              <a:xfrm>
                <a:off x="1117" y="2897"/>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endParaRPr lang="en-GB"/>
              </a:p>
            </p:txBody>
          </p:sp>
          <p:sp>
            <p:nvSpPr>
              <p:cNvPr id="1287" name="Freeform 22"/>
              <p:cNvSpPr>
                <a:spLocks/>
              </p:cNvSpPr>
              <p:nvPr/>
            </p:nvSpPr>
            <p:spPr bwMode="auto">
              <a:xfrm>
                <a:off x="1117" y="2897"/>
                <a:ext cx="77" cy="156"/>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endParaRPr lang="en-GB"/>
              </a:p>
            </p:txBody>
          </p:sp>
          <p:sp>
            <p:nvSpPr>
              <p:cNvPr id="1288" name="Freeform 23"/>
              <p:cNvSpPr>
                <a:spLocks/>
              </p:cNvSpPr>
              <p:nvPr/>
            </p:nvSpPr>
            <p:spPr bwMode="auto">
              <a:xfrm>
                <a:off x="1277" y="2897"/>
                <a:ext cx="84" cy="156"/>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endParaRPr lang="en-GB"/>
              </a:p>
            </p:txBody>
          </p:sp>
          <p:sp>
            <p:nvSpPr>
              <p:cNvPr id="1289" name="Freeform 24"/>
              <p:cNvSpPr>
                <a:spLocks/>
              </p:cNvSpPr>
              <p:nvPr/>
            </p:nvSpPr>
            <p:spPr bwMode="auto">
              <a:xfrm>
                <a:off x="1117" y="2897"/>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52" name="Group 25"/>
            <p:cNvGrpSpPr>
              <a:grpSpLocks/>
            </p:cNvGrpSpPr>
            <p:nvPr/>
          </p:nvGrpSpPr>
          <p:grpSpPr bwMode="auto">
            <a:xfrm>
              <a:off x="2208213" y="2846388"/>
              <a:ext cx="387350" cy="247650"/>
              <a:chOff x="1117" y="2646"/>
              <a:chExt cx="244" cy="156"/>
            </a:xfrm>
          </p:grpSpPr>
          <p:sp>
            <p:nvSpPr>
              <p:cNvPr id="1282" name="Freeform 26"/>
              <p:cNvSpPr>
                <a:spLocks/>
              </p:cNvSpPr>
              <p:nvPr/>
            </p:nvSpPr>
            <p:spPr bwMode="auto">
              <a:xfrm>
                <a:off x="1117" y="2646"/>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endParaRPr lang="en-GB"/>
              </a:p>
            </p:txBody>
          </p:sp>
          <p:sp>
            <p:nvSpPr>
              <p:cNvPr id="1283" name="Freeform 27"/>
              <p:cNvSpPr>
                <a:spLocks/>
              </p:cNvSpPr>
              <p:nvPr/>
            </p:nvSpPr>
            <p:spPr bwMode="auto">
              <a:xfrm>
                <a:off x="1117" y="2646"/>
                <a:ext cx="77" cy="156"/>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endParaRPr lang="en-GB"/>
              </a:p>
            </p:txBody>
          </p:sp>
          <p:sp>
            <p:nvSpPr>
              <p:cNvPr id="1284" name="Freeform 28"/>
              <p:cNvSpPr>
                <a:spLocks/>
              </p:cNvSpPr>
              <p:nvPr/>
            </p:nvSpPr>
            <p:spPr bwMode="auto">
              <a:xfrm>
                <a:off x="1277" y="2646"/>
                <a:ext cx="84" cy="156"/>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endParaRPr lang="en-GB"/>
              </a:p>
            </p:txBody>
          </p:sp>
          <p:sp>
            <p:nvSpPr>
              <p:cNvPr id="1285" name="Freeform 29"/>
              <p:cNvSpPr>
                <a:spLocks/>
              </p:cNvSpPr>
              <p:nvPr/>
            </p:nvSpPr>
            <p:spPr bwMode="auto">
              <a:xfrm>
                <a:off x="1117" y="2646"/>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53" name="Group 30"/>
            <p:cNvGrpSpPr>
              <a:grpSpLocks/>
            </p:cNvGrpSpPr>
            <p:nvPr/>
          </p:nvGrpSpPr>
          <p:grpSpPr bwMode="auto">
            <a:xfrm>
              <a:off x="3025775" y="2314575"/>
              <a:ext cx="387350" cy="247650"/>
              <a:chOff x="1117" y="2143"/>
              <a:chExt cx="244" cy="156"/>
            </a:xfrm>
          </p:grpSpPr>
          <p:sp>
            <p:nvSpPr>
              <p:cNvPr id="1278" name="Freeform 31"/>
              <p:cNvSpPr>
                <a:spLocks/>
              </p:cNvSpPr>
              <p:nvPr/>
            </p:nvSpPr>
            <p:spPr bwMode="auto">
              <a:xfrm>
                <a:off x="1117" y="2143"/>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endParaRPr lang="en-GB"/>
              </a:p>
            </p:txBody>
          </p:sp>
          <p:sp>
            <p:nvSpPr>
              <p:cNvPr id="1279" name="Freeform 32"/>
              <p:cNvSpPr>
                <a:spLocks/>
              </p:cNvSpPr>
              <p:nvPr/>
            </p:nvSpPr>
            <p:spPr bwMode="auto">
              <a:xfrm>
                <a:off x="1117" y="2143"/>
                <a:ext cx="244"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endParaRPr lang="en-GB"/>
              </a:p>
            </p:txBody>
          </p:sp>
          <p:sp>
            <p:nvSpPr>
              <p:cNvPr id="1280" name="Freeform 33"/>
              <p:cNvSpPr>
                <a:spLocks/>
              </p:cNvSpPr>
              <p:nvPr/>
            </p:nvSpPr>
            <p:spPr bwMode="auto">
              <a:xfrm>
                <a:off x="1117" y="2249"/>
                <a:ext cx="244"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endParaRPr lang="en-GB"/>
              </a:p>
            </p:txBody>
          </p:sp>
          <p:sp>
            <p:nvSpPr>
              <p:cNvPr id="1281" name="Freeform 34"/>
              <p:cNvSpPr>
                <a:spLocks/>
              </p:cNvSpPr>
              <p:nvPr/>
            </p:nvSpPr>
            <p:spPr bwMode="auto">
              <a:xfrm>
                <a:off x="1117" y="2143"/>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54" name="Group 35"/>
            <p:cNvGrpSpPr>
              <a:grpSpLocks/>
            </p:cNvGrpSpPr>
            <p:nvPr/>
          </p:nvGrpSpPr>
          <p:grpSpPr bwMode="auto">
            <a:xfrm>
              <a:off x="2208213" y="2314575"/>
              <a:ext cx="387350" cy="247650"/>
              <a:chOff x="1117" y="1892"/>
              <a:chExt cx="244" cy="156"/>
            </a:xfrm>
          </p:grpSpPr>
          <p:sp>
            <p:nvSpPr>
              <p:cNvPr id="1274" name="Freeform 36"/>
              <p:cNvSpPr>
                <a:spLocks/>
              </p:cNvSpPr>
              <p:nvPr/>
            </p:nvSpPr>
            <p:spPr bwMode="auto">
              <a:xfrm>
                <a:off x="1117" y="1892"/>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endParaRPr lang="en-GB"/>
              </a:p>
            </p:txBody>
          </p:sp>
          <p:sp>
            <p:nvSpPr>
              <p:cNvPr id="1275" name="Freeform 37"/>
              <p:cNvSpPr>
                <a:spLocks/>
              </p:cNvSpPr>
              <p:nvPr/>
            </p:nvSpPr>
            <p:spPr bwMode="auto">
              <a:xfrm>
                <a:off x="1117" y="1892"/>
                <a:ext cx="77" cy="156"/>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endParaRPr lang="en-GB"/>
              </a:p>
            </p:txBody>
          </p:sp>
          <p:sp>
            <p:nvSpPr>
              <p:cNvPr id="1276" name="Freeform 38"/>
              <p:cNvSpPr>
                <a:spLocks/>
              </p:cNvSpPr>
              <p:nvPr/>
            </p:nvSpPr>
            <p:spPr bwMode="auto">
              <a:xfrm>
                <a:off x="1277" y="1892"/>
                <a:ext cx="84" cy="156"/>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endParaRPr lang="en-GB"/>
              </a:p>
            </p:txBody>
          </p:sp>
          <p:sp>
            <p:nvSpPr>
              <p:cNvPr id="1277" name="Freeform 39"/>
              <p:cNvSpPr>
                <a:spLocks/>
              </p:cNvSpPr>
              <p:nvPr/>
            </p:nvSpPr>
            <p:spPr bwMode="auto">
              <a:xfrm>
                <a:off x="1117" y="1892"/>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55" name="Group 40"/>
            <p:cNvGrpSpPr>
              <a:grpSpLocks/>
            </p:cNvGrpSpPr>
            <p:nvPr/>
          </p:nvGrpSpPr>
          <p:grpSpPr bwMode="auto">
            <a:xfrm>
              <a:off x="587375" y="2314575"/>
              <a:ext cx="387350" cy="249238"/>
              <a:chOff x="522" y="1730"/>
              <a:chExt cx="244" cy="157"/>
            </a:xfrm>
          </p:grpSpPr>
          <p:sp>
            <p:nvSpPr>
              <p:cNvPr id="1271" name="Freeform 41"/>
              <p:cNvSpPr>
                <a:spLocks/>
              </p:cNvSpPr>
              <p:nvPr/>
            </p:nvSpPr>
            <p:spPr bwMode="auto">
              <a:xfrm>
                <a:off x="522" y="1730"/>
                <a:ext cx="244" cy="157"/>
              </a:xfrm>
              <a:custGeom>
                <a:avLst/>
                <a:gdLst>
                  <a:gd name="T0" fmla="*/ 244 w 244"/>
                  <a:gd name="T1" fmla="*/ 417 h 151"/>
                  <a:gd name="T2" fmla="*/ 244 w 244"/>
                  <a:gd name="T3" fmla="*/ 0 h 151"/>
                  <a:gd name="T4" fmla="*/ 0 w 244"/>
                  <a:gd name="T5" fmla="*/ 0 h 151"/>
                  <a:gd name="T6" fmla="*/ 0 w 244"/>
                  <a:gd name="T7" fmla="*/ 417 h 151"/>
                  <a:gd name="T8" fmla="*/ 244 w 244"/>
                  <a:gd name="T9" fmla="*/ 417 h 151"/>
                  <a:gd name="T10" fmla="*/ 244 w 244"/>
                  <a:gd name="T11" fmla="*/ 417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endParaRPr lang="en-GB"/>
              </a:p>
            </p:txBody>
          </p:sp>
          <p:sp>
            <p:nvSpPr>
              <p:cNvPr id="1272" name="Freeform 42"/>
              <p:cNvSpPr>
                <a:spLocks/>
              </p:cNvSpPr>
              <p:nvPr/>
            </p:nvSpPr>
            <p:spPr bwMode="auto">
              <a:xfrm>
                <a:off x="522" y="1733"/>
                <a:ext cx="244" cy="154"/>
              </a:xfrm>
              <a:custGeom>
                <a:avLst/>
                <a:gdLst>
                  <a:gd name="T0" fmla="*/ 244 w 244"/>
                  <a:gd name="T1" fmla="*/ 100 h 151"/>
                  <a:gd name="T2" fmla="*/ 95 w 244"/>
                  <a:gd name="T3" fmla="*/ 100 h 151"/>
                  <a:gd name="T4" fmla="*/ 95 w 244"/>
                  <a:gd name="T5" fmla="*/ 0 h 151"/>
                  <a:gd name="T6" fmla="*/ 65 w 244"/>
                  <a:gd name="T7" fmla="*/ 0 h 151"/>
                  <a:gd name="T8" fmla="*/ 65 w 244"/>
                  <a:gd name="T9" fmla="*/ 100 h 151"/>
                  <a:gd name="T10" fmla="*/ 0 w 244"/>
                  <a:gd name="T11" fmla="*/ 100 h 151"/>
                  <a:gd name="T12" fmla="*/ 0 w 244"/>
                  <a:gd name="T13" fmla="*/ 150 h 151"/>
                  <a:gd name="T14" fmla="*/ 65 w 244"/>
                  <a:gd name="T15" fmla="*/ 150 h 151"/>
                  <a:gd name="T16" fmla="*/ 65 w 244"/>
                  <a:gd name="T17" fmla="*/ 250 h 151"/>
                  <a:gd name="T18" fmla="*/ 95 w 244"/>
                  <a:gd name="T19" fmla="*/ 250 h 151"/>
                  <a:gd name="T20" fmla="*/ 95 w 244"/>
                  <a:gd name="T21" fmla="*/ 150 h 151"/>
                  <a:gd name="T22" fmla="*/ 244 w 244"/>
                  <a:gd name="T23" fmla="*/ 150 h 151"/>
                  <a:gd name="T24" fmla="*/ 244 w 244"/>
                  <a:gd name="T25" fmla="*/ 100 h 151"/>
                  <a:gd name="T26" fmla="*/ 244 w 244"/>
                  <a:gd name="T27" fmla="*/ 100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endParaRPr lang="en-GB"/>
              </a:p>
            </p:txBody>
          </p:sp>
          <p:sp>
            <p:nvSpPr>
              <p:cNvPr id="1273" name="Freeform 43"/>
              <p:cNvSpPr>
                <a:spLocks/>
              </p:cNvSpPr>
              <p:nvPr/>
            </p:nvSpPr>
            <p:spPr bwMode="auto">
              <a:xfrm>
                <a:off x="522" y="1731"/>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56" name="Group 44"/>
            <p:cNvGrpSpPr>
              <a:grpSpLocks/>
            </p:cNvGrpSpPr>
            <p:nvPr/>
          </p:nvGrpSpPr>
          <p:grpSpPr bwMode="auto">
            <a:xfrm>
              <a:off x="1392238" y="1800225"/>
              <a:ext cx="387350" cy="258763"/>
              <a:chOff x="530" y="1457"/>
              <a:chExt cx="244" cy="151"/>
            </a:xfrm>
          </p:grpSpPr>
          <p:sp>
            <p:nvSpPr>
              <p:cNvPr id="1267" name="Freeform 45"/>
              <p:cNvSpPr>
                <a:spLocks/>
              </p:cNvSpPr>
              <p:nvPr/>
            </p:nvSpPr>
            <p:spPr bwMode="auto">
              <a:xfrm>
                <a:off x="530" y="1457"/>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endParaRPr lang="en-GB"/>
              </a:p>
            </p:txBody>
          </p:sp>
          <p:sp>
            <p:nvSpPr>
              <p:cNvPr id="1268" name="Freeform 46"/>
              <p:cNvSpPr>
                <a:spLocks/>
              </p:cNvSpPr>
              <p:nvPr/>
            </p:nvSpPr>
            <p:spPr bwMode="auto">
              <a:xfrm>
                <a:off x="530" y="1457"/>
                <a:ext cx="77" cy="151"/>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endParaRPr lang="en-GB"/>
              </a:p>
            </p:txBody>
          </p:sp>
          <p:sp>
            <p:nvSpPr>
              <p:cNvPr id="1269" name="Freeform 47"/>
              <p:cNvSpPr>
                <a:spLocks/>
              </p:cNvSpPr>
              <p:nvPr/>
            </p:nvSpPr>
            <p:spPr bwMode="auto">
              <a:xfrm>
                <a:off x="690" y="1457"/>
                <a:ext cx="84" cy="151"/>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endParaRPr lang="en-GB"/>
              </a:p>
            </p:txBody>
          </p:sp>
          <p:sp>
            <p:nvSpPr>
              <p:cNvPr id="1270" name="Freeform 48"/>
              <p:cNvSpPr>
                <a:spLocks/>
              </p:cNvSpPr>
              <p:nvPr/>
            </p:nvSpPr>
            <p:spPr bwMode="auto">
              <a:xfrm>
                <a:off x="530" y="1457"/>
                <a:ext cx="244" cy="148"/>
              </a:xfrm>
              <a:custGeom>
                <a:avLst/>
                <a:gdLst>
                  <a:gd name="T0" fmla="*/ 244 w 244"/>
                  <a:gd name="T1" fmla="*/ 35 h 157"/>
                  <a:gd name="T2" fmla="*/ 244 w 244"/>
                  <a:gd name="T3" fmla="*/ 0 h 157"/>
                  <a:gd name="T4" fmla="*/ 0 w 244"/>
                  <a:gd name="T5" fmla="*/ 0 h 157"/>
                  <a:gd name="T6" fmla="*/ 0 w 244"/>
                  <a:gd name="T7" fmla="*/ 35 h 157"/>
                  <a:gd name="T8" fmla="*/ 244 w 244"/>
                  <a:gd name="T9" fmla="*/ 35 h 157"/>
                  <a:gd name="T10" fmla="*/ 244 w 244"/>
                  <a:gd name="T11" fmla="*/ 35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endParaRPr lang="en-GB"/>
              </a:p>
            </p:txBody>
          </p:sp>
        </p:grpSp>
        <p:grpSp>
          <p:nvGrpSpPr>
            <p:cNvPr id="1057" name="Group 49"/>
            <p:cNvGrpSpPr>
              <a:grpSpLocks/>
            </p:cNvGrpSpPr>
            <p:nvPr/>
          </p:nvGrpSpPr>
          <p:grpSpPr bwMode="auto">
            <a:xfrm>
              <a:off x="582613" y="1800225"/>
              <a:ext cx="387350" cy="249238"/>
              <a:chOff x="530" y="1166"/>
              <a:chExt cx="244" cy="157"/>
            </a:xfrm>
          </p:grpSpPr>
          <p:sp>
            <p:nvSpPr>
              <p:cNvPr id="1263" name="Freeform 50"/>
              <p:cNvSpPr>
                <a:spLocks/>
              </p:cNvSpPr>
              <p:nvPr/>
            </p:nvSpPr>
            <p:spPr bwMode="auto">
              <a:xfrm>
                <a:off x="530" y="1166"/>
                <a:ext cx="244"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endParaRPr lang="en-GB"/>
              </a:p>
            </p:txBody>
          </p:sp>
          <p:sp>
            <p:nvSpPr>
              <p:cNvPr id="1264" name="Freeform 51"/>
              <p:cNvSpPr>
                <a:spLocks/>
              </p:cNvSpPr>
              <p:nvPr/>
            </p:nvSpPr>
            <p:spPr bwMode="auto">
              <a:xfrm>
                <a:off x="530" y="1166"/>
                <a:ext cx="244"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endParaRPr lang="en-GB"/>
              </a:p>
            </p:txBody>
          </p:sp>
          <p:sp>
            <p:nvSpPr>
              <p:cNvPr id="1265" name="Freeform 52"/>
              <p:cNvSpPr>
                <a:spLocks/>
              </p:cNvSpPr>
              <p:nvPr/>
            </p:nvSpPr>
            <p:spPr bwMode="auto">
              <a:xfrm>
                <a:off x="530" y="1272"/>
                <a:ext cx="244" cy="51"/>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endParaRPr lang="en-GB"/>
              </a:p>
            </p:txBody>
          </p:sp>
          <p:sp>
            <p:nvSpPr>
              <p:cNvPr id="1266" name="Freeform 53"/>
              <p:cNvSpPr>
                <a:spLocks/>
              </p:cNvSpPr>
              <p:nvPr/>
            </p:nvSpPr>
            <p:spPr bwMode="auto">
              <a:xfrm>
                <a:off x="530" y="1166"/>
                <a:ext cx="244" cy="156"/>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58" name="Group 54"/>
            <p:cNvGrpSpPr>
              <a:grpSpLocks/>
            </p:cNvGrpSpPr>
            <p:nvPr/>
          </p:nvGrpSpPr>
          <p:grpSpPr bwMode="auto">
            <a:xfrm>
              <a:off x="587375" y="2833688"/>
              <a:ext cx="387350" cy="249237"/>
              <a:chOff x="1117" y="2394"/>
              <a:chExt cx="244" cy="157"/>
            </a:xfrm>
          </p:grpSpPr>
          <p:sp>
            <p:nvSpPr>
              <p:cNvPr id="1252" name="Freeform 55"/>
              <p:cNvSpPr>
                <a:spLocks/>
              </p:cNvSpPr>
              <p:nvPr/>
            </p:nvSpPr>
            <p:spPr bwMode="auto">
              <a:xfrm>
                <a:off x="1117" y="2394"/>
                <a:ext cx="244"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endParaRPr lang="en-GB"/>
              </a:p>
            </p:txBody>
          </p:sp>
          <p:sp>
            <p:nvSpPr>
              <p:cNvPr id="1253" name="Freeform 56"/>
              <p:cNvSpPr>
                <a:spLocks/>
              </p:cNvSpPr>
              <p:nvPr/>
            </p:nvSpPr>
            <p:spPr bwMode="auto">
              <a:xfrm>
                <a:off x="1117" y="2394"/>
                <a:ext cx="35"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endParaRPr lang="en-GB"/>
              </a:p>
            </p:txBody>
          </p:sp>
          <p:sp>
            <p:nvSpPr>
              <p:cNvPr id="1254" name="Freeform 57"/>
              <p:cNvSpPr>
                <a:spLocks/>
              </p:cNvSpPr>
              <p:nvPr/>
            </p:nvSpPr>
            <p:spPr bwMode="auto">
              <a:xfrm>
                <a:off x="1117" y="2445"/>
                <a:ext cx="35" cy="33"/>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endParaRPr lang="en-GB"/>
              </a:p>
            </p:txBody>
          </p:sp>
          <p:sp>
            <p:nvSpPr>
              <p:cNvPr id="1255" name="Freeform 58"/>
              <p:cNvSpPr>
                <a:spLocks/>
              </p:cNvSpPr>
              <p:nvPr/>
            </p:nvSpPr>
            <p:spPr bwMode="auto">
              <a:xfrm>
                <a:off x="1176" y="2394"/>
                <a:ext cx="36"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endParaRPr lang="en-GB"/>
              </a:p>
            </p:txBody>
          </p:sp>
          <p:sp>
            <p:nvSpPr>
              <p:cNvPr id="1256" name="Freeform 59"/>
              <p:cNvSpPr>
                <a:spLocks/>
              </p:cNvSpPr>
              <p:nvPr/>
            </p:nvSpPr>
            <p:spPr bwMode="auto">
              <a:xfrm>
                <a:off x="1176" y="2445"/>
                <a:ext cx="36" cy="33"/>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endParaRPr lang="en-GB"/>
              </a:p>
            </p:txBody>
          </p:sp>
          <p:sp>
            <p:nvSpPr>
              <p:cNvPr id="1257" name="Freeform 60"/>
              <p:cNvSpPr>
                <a:spLocks/>
              </p:cNvSpPr>
              <p:nvPr/>
            </p:nvSpPr>
            <p:spPr bwMode="auto">
              <a:xfrm>
                <a:off x="1117" y="2500"/>
                <a:ext cx="244" cy="17"/>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endParaRPr lang="en-GB"/>
              </a:p>
            </p:txBody>
          </p:sp>
          <p:sp>
            <p:nvSpPr>
              <p:cNvPr id="1258" name="Freeform 61"/>
              <p:cNvSpPr>
                <a:spLocks/>
              </p:cNvSpPr>
              <p:nvPr/>
            </p:nvSpPr>
            <p:spPr bwMode="auto">
              <a:xfrm>
                <a:off x="1117" y="2534"/>
                <a:ext cx="244" cy="17"/>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endParaRPr lang="en-GB"/>
              </a:p>
            </p:txBody>
          </p:sp>
          <p:sp>
            <p:nvSpPr>
              <p:cNvPr id="1259" name="Freeform 62"/>
              <p:cNvSpPr>
                <a:spLocks/>
              </p:cNvSpPr>
              <p:nvPr/>
            </p:nvSpPr>
            <p:spPr bwMode="auto">
              <a:xfrm>
                <a:off x="1212" y="2428"/>
                <a:ext cx="149" cy="17"/>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endParaRPr lang="en-GB"/>
              </a:p>
            </p:txBody>
          </p:sp>
          <p:sp>
            <p:nvSpPr>
              <p:cNvPr id="1260" name="Freeform 63"/>
              <p:cNvSpPr>
                <a:spLocks/>
              </p:cNvSpPr>
              <p:nvPr/>
            </p:nvSpPr>
            <p:spPr bwMode="auto">
              <a:xfrm>
                <a:off x="1212" y="2394"/>
                <a:ext cx="149" cy="17"/>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endParaRPr lang="en-GB"/>
              </a:p>
            </p:txBody>
          </p:sp>
          <p:sp>
            <p:nvSpPr>
              <p:cNvPr id="1261" name="Freeform 64"/>
              <p:cNvSpPr>
                <a:spLocks/>
              </p:cNvSpPr>
              <p:nvPr/>
            </p:nvSpPr>
            <p:spPr bwMode="auto">
              <a:xfrm>
                <a:off x="1212" y="2461"/>
                <a:ext cx="149" cy="17"/>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endParaRPr lang="en-GB"/>
              </a:p>
            </p:txBody>
          </p:sp>
          <p:sp>
            <p:nvSpPr>
              <p:cNvPr id="1262" name="Freeform 65"/>
              <p:cNvSpPr>
                <a:spLocks/>
              </p:cNvSpPr>
              <p:nvPr/>
            </p:nvSpPr>
            <p:spPr bwMode="auto">
              <a:xfrm>
                <a:off x="1117" y="2394"/>
                <a:ext cx="244"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endParaRPr lang="en-GB"/>
              </a:p>
            </p:txBody>
          </p:sp>
        </p:grpSp>
        <p:grpSp>
          <p:nvGrpSpPr>
            <p:cNvPr id="1059" name="Group 66"/>
            <p:cNvGrpSpPr>
              <a:grpSpLocks/>
            </p:cNvGrpSpPr>
            <p:nvPr/>
          </p:nvGrpSpPr>
          <p:grpSpPr bwMode="auto">
            <a:xfrm>
              <a:off x="1381125" y="4903788"/>
              <a:ext cx="388938" cy="247650"/>
              <a:chOff x="1593" y="2897"/>
              <a:chExt cx="245" cy="156"/>
            </a:xfrm>
          </p:grpSpPr>
          <p:sp>
            <p:nvSpPr>
              <p:cNvPr id="1237" name="Freeform 67"/>
              <p:cNvSpPr>
                <a:spLocks/>
              </p:cNvSpPr>
              <p:nvPr/>
            </p:nvSpPr>
            <p:spPr bwMode="auto">
              <a:xfrm>
                <a:off x="1593" y="2897"/>
                <a:ext cx="245" cy="156"/>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endParaRPr lang="en-GB"/>
              </a:p>
            </p:txBody>
          </p:sp>
          <p:sp>
            <p:nvSpPr>
              <p:cNvPr id="1238" name="Freeform 68"/>
              <p:cNvSpPr>
                <a:spLocks/>
              </p:cNvSpPr>
              <p:nvPr/>
            </p:nvSpPr>
            <p:spPr bwMode="auto">
              <a:xfrm>
                <a:off x="1593" y="2897"/>
                <a:ext cx="245" cy="156"/>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endParaRPr lang="en-GB"/>
              </a:p>
            </p:txBody>
          </p:sp>
          <p:sp>
            <p:nvSpPr>
              <p:cNvPr id="1239" name="Freeform 69"/>
              <p:cNvSpPr>
                <a:spLocks/>
              </p:cNvSpPr>
              <p:nvPr/>
            </p:nvSpPr>
            <p:spPr bwMode="auto">
              <a:xfrm>
                <a:off x="1742" y="2897"/>
                <a:ext cx="66"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endParaRPr lang="en-GB"/>
              </a:p>
            </p:txBody>
          </p:sp>
          <p:sp>
            <p:nvSpPr>
              <p:cNvPr id="1240" name="Freeform 70"/>
              <p:cNvSpPr>
                <a:spLocks/>
              </p:cNvSpPr>
              <p:nvPr/>
            </p:nvSpPr>
            <p:spPr bwMode="auto">
              <a:xfrm>
                <a:off x="1778" y="2914"/>
                <a:ext cx="60" cy="39"/>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endParaRPr lang="en-GB"/>
              </a:p>
            </p:txBody>
          </p:sp>
          <p:sp>
            <p:nvSpPr>
              <p:cNvPr id="1241" name="Freeform 71"/>
              <p:cNvSpPr>
                <a:spLocks/>
              </p:cNvSpPr>
              <p:nvPr/>
            </p:nvSpPr>
            <p:spPr bwMode="auto">
              <a:xfrm>
                <a:off x="1742" y="2897"/>
                <a:ext cx="96" cy="56"/>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endParaRPr lang="en-GB"/>
              </a:p>
            </p:txBody>
          </p:sp>
          <p:sp>
            <p:nvSpPr>
              <p:cNvPr id="1242" name="Freeform 72"/>
              <p:cNvSpPr>
                <a:spLocks/>
              </p:cNvSpPr>
              <p:nvPr/>
            </p:nvSpPr>
            <p:spPr bwMode="auto">
              <a:xfrm>
                <a:off x="1617" y="2897"/>
                <a:ext cx="78" cy="45"/>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endParaRPr lang="en-GB"/>
              </a:p>
            </p:txBody>
          </p:sp>
          <p:sp>
            <p:nvSpPr>
              <p:cNvPr id="1243" name="Freeform 73"/>
              <p:cNvSpPr>
                <a:spLocks/>
              </p:cNvSpPr>
              <p:nvPr/>
            </p:nvSpPr>
            <p:spPr bwMode="auto">
              <a:xfrm>
                <a:off x="1593" y="2914"/>
                <a:ext cx="60" cy="39"/>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endParaRPr lang="en-GB"/>
              </a:p>
            </p:txBody>
          </p:sp>
          <p:sp>
            <p:nvSpPr>
              <p:cNvPr id="1244" name="Freeform 74"/>
              <p:cNvSpPr>
                <a:spLocks/>
              </p:cNvSpPr>
              <p:nvPr/>
            </p:nvSpPr>
            <p:spPr bwMode="auto">
              <a:xfrm>
                <a:off x="1593" y="2897"/>
                <a:ext cx="96" cy="56"/>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endParaRPr lang="en-GB"/>
              </a:p>
            </p:txBody>
          </p:sp>
          <p:sp>
            <p:nvSpPr>
              <p:cNvPr id="1245" name="Freeform 75"/>
              <p:cNvSpPr>
                <a:spLocks/>
              </p:cNvSpPr>
              <p:nvPr/>
            </p:nvSpPr>
            <p:spPr bwMode="auto">
              <a:xfrm>
                <a:off x="1742" y="3009"/>
                <a:ext cx="72"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endParaRPr lang="en-GB"/>
              </a:p>
            </p:txBody>
          </p:sp>
          <p:sp>
            <p:nvSpPr>
              <p:cNvPr id="1246" name="Freeform 76"/>
              <p:cNvSpPr>
                <a:spLocks/>
              </p:cNvSpPr>
              <p:nvPr/>
            </p:nvSpPr>
            <p:spPr bwMode="auto">
              <a:xfrm>
                <a:off x="1778" y="2998"/>
                <a:ext cx="60" cy="39"/>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endParaRPr lang="en-GB"/>
              </a:p>
            </p:txBody>
          </p:sp>
          <p:sp>
            <p:nvSpPr>
              <p:cNvPr id="1247" name="Freeform 77"/>
              <p:cNvSpPr>
                <a:spLocks/>
              </p:cNvSpPr>
              <p:nvPr/>
            </p:nvSpPr>
            <p:spPr bwMode="auto">
              <a:xfrm>
                <a:off x="1754" y="2998"/>
                <a:ext cx="84"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endParaRPr lang="en-GB"/>
              </a:p>
            </p:txBody>
          </p:sp>
          <p:sp>
            <p:nvSpPr>
              <p:cNvPr id="1248" name="Freeform 78"/>
              <p:cNvSpPr>
                <a:spLocks/>
              </p:cNvSpPr>
              <p:nvPr/>
            </p:nvSpPr>
            <p:spPr bwMode="auto">
              <a:xfrm>
                <a:off x="1623" y="3003"/>
                <a:ext cx="72"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endParaRPr lang="en-GB"/>
              </a:p>
            </p:txBody>
          </p:sp>
          <p:sp>
            <p:nvSpPr>
              <p:cNvPr id="1249" name="Freeform 79"/>
              <p:cNvSpPr>
                <a:spLocks/>
              </p:cNvSpPr>
              <p:nvPr/>
            </p:nvSpPr>
            <p:spPr bwMode="auto">
              <a:xfrm>
                <a:off x="1593" y="2998"/>
                <a:ext cx="54" cy="39"/>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endParaRPr lang="en-GB"/>
              </a:p>
            </p:txBody>
          </p:sp>
          <p:sp>
            <p:nvSpPr>
              <p:cNvPr id="1250" name="Freeform 80"/>
              <p:cNvSpPr>
                <a:spLocks/>
              </p:cNvSpPr>
              <p:nvPr/>
            </p:nvSpPr>
            <p:spPr bwMode="auto">
              <a:xfrm>
                <a:off x="1599" y="2998"/>
                <a:ext cx="96"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endParaRPr lang="en-GB"/>
              </a:p>
            </p:txBody>
          </p:sp>
          <p:sp>
            <p:nvSpPr>
              <p:cNvPr id="1251" name="Freeform 81"/>
              <p:cNvSpPr>
                <a:spLocks/>
              </p:cNvSpPr>
              <p:nvPr/>
            </p:nvSpPr>
            <p:spPr bwMode="auto">
              <a:xfrm>
                <a:off x="1593" y="2897"/>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endParaRPr lang="en-GB"/>
              </a:p>
            </p:txBody>
          </p:sp>
        </p:grpSp>
        <p:grpSp>
          <p:nvGrpSpPr>
            <p:cNvPr id="1060" name="Group 82"/>
            <p:cNvGrpSpPr>
              <a:grpSpLocks/>
            </p:cNvGrpSpPr>
            <p:nvPr/>
          </p:nvGrpSpPr>
          <p:grpSpPr bwMode="auto">
            <a:xfrm>
              <a:off x="3009900" y="4386263"/>
              <a:ext cx="390525" cy="249237"/>
              <a:chOff x="1780" y="2004"/>
              <a:chExt cx="245" cy="157"/>
            </a:xfrm>
          </p:grpSpPr>
          <p:sp>
            <p:nvSpPr>
              <p:cNvPr id="1234" name="Freeform 83"/>
              <p:cNvSpPr>
                <a:spLocks/>
              </p:cNvSpPr>
              <p:nvPr/>
            </p:nvSpPr>
            <p:spPr bwMode="auto">
              <a:xfrm>
                <a:off x="1780" y="2004"/>
                <a:ext cx="245" cy="157"/>
              </a:xfrm>
              <a:custGeom>
                <a:avLst/>
                <a:gdLst>
                  <a:gd name="T0" fmla="*/ 454 w 239"/>
                  <a:gd name="T1" fmla="*/ 417 h 151"/>
                  <a:gd name="T2" fmla="*/ 454 w 239"/>
                  <a:gd name="T3" fmla="*/ 0 h 151"/>
                  <a:gd name="T4" fmla="*/ 0 w 239"/>
                  <a:gd name="T5" fmla="*/ 0 h 151"/>
                  <a:gd name="T6" fmla="*/ 0 w 239"/>
                  <a:gd name="T7" fmla="*/ 417 h 151"/>
                  <a:gd name="T8" fmla="*/ 454 w 239"/>
                  <a:gd name="T9" fmla="*/ 417 h 151"/>
                  <a:gd name="T10" fmla="*/ 454 w 239"/>
                  <a:gd name="T11" fmla="*/ 417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endParaRPr lang="en-GB"/>
              </a:p>
            </p:txBody>
          </p:sp>
          <p:sp>
            <p:nvSpPr>
              <p:cNvPr id="1235" name="Freeform 84"/>
              <p:cNvSpPr>
                <a:spLocks/>
              </p:cNvSpPr>
              <p:nvPr/>
            </p:nvSpPr>
            <p:spPr bwMode="auto">
              <a:xfrm>
                <a:off x="1846" y="2027"/>
                <a:ext cx="119" cy="117"/>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endParaRPr lang="en-GB"/>
              </a:p>
            </p:txBody>
          </p:sp>
          <p:sp>
            <p:nvSpPr>
              <p:cNvPr id="1236" name="Freeform 85"/>
              <p:cNvSpPr>
                <a:spLocks/>
              </p:cNvSpPr>
              <p:nvPr/>
            </p:nvSpPr>
            <p:spPr bwMode="auto">
              <a:xfrm>
                <a:off x="1780" y="2004"/>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endParaRPr lang="en-GB"/>
              </a:p>
            </p:txBody>
          </p:sp>
        </p:grpSp>
        <p:grpSp>
          <p:nvGrpSpPr>
            <p:cNvPr id="1061" name="Group 86"/>
            <p:cNvGrpSpPr>
              <a:grpSpLocks/>
            </p:cNvGrpSpPr>
            <p:nvPr/>
          </p:nvGrpSpPr>
          <p:grpSpPr bwMode="auto">
            <a:xfrm>
              <a:off x="2197100" y="4387850"/>
              <a:ext cx="388938" cy="247650"/>
              <a:chOff x="1593" y="2143"/>
              <a:chExt cx="245" cy="156"/>
            </a:xfrm>
          </p:grpSpPr>
          <p:sp>
            <p:nvSpPr>
              <p:cNvPr id="1228" name="Freeform 87"/>
              <p:cNvSpPr>
                <a:spLocks/>
              </p:cNvSpPr>
              <p:nvPr/>
            </p:nvSpPr>
            <p:spPr bwMode="auto">
              <a:xfrm>
                <a:off x="1593" y="2143"/>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endParaRPr lang="en-GB"/>
              </a:p>
            </p:txBody>
          </p:sp>
          <p:sp>
            <p:nvSpPr>
              <p:cNvPr id="1229" name="Freeform 88"/>
              <p:cNvSpPr>
                <a:spLocks/>
              </p:cNvSpPr>
              <p:nvPr/>
            </p:nvSpPr>
            <p:spPr bwMode="auto">
              <a:xfrm>
                <a:off x="1593"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endParaRPr lang="en-GB"/>
              </a:p>
            </p:txBody>
          </p:sp>
          <p:sp>
            <p:nvSpPr>
              <p:cNvPr id="1230" name="Freeform 89"/>
              <p:cNvSpPr>
                <a:spLocks/>
              </p:cNvSpPr>
              <p:nvPr/>
            </p:nvSpPr>
            <p:spPr bwMode="auto">
              <a:xfrm>
                <a:off x="1593"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endParaRPr lang="en-GB"/>
              </a:p>
            </p:txBody>
          </p:sp>
          <p:sp>
            <p:nvSpPr>
              <p:cNvPr id="1231" name="Freeform 90"/>
              <p:cNvSpPr>
                <a:spLocks/>
              </p:cNvSpPr>
              <p:nvPr/>
            </p:nvSpPr>
            <p:spPr bwMode="auto">
              <a:xfrm>
                <a:off x="1689" y="2238"/>
                <a:ext cx="149"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endParaRPr lang="en-GB"/>
              </a:p>
            </p:txBody>
          </p:sp>
          <p:sp>
            <p:nvSpPr>
              <p:cNvPr id="1232" name="Freeform 91"/>
              <p:cNvSpPr>
                <a:spLocks/>
              </p:cNvSpPr>
              <p:nvPr/>
            </p:nvSpPr>
            <p:spPr bwMode="auto">
              <a:xfrm>
                <a:off x="1689" y="2143"/>
                <a:ext cx="149"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endParaRPr lang="en-GB"/>
              </a:p>
            </p:txBody>
          </p:sp>
          <p:sp>
            <p:nvSpPr>
              <p:cNvPr id="1233" name="Freeform 92"/>
              <p:cNvSpPr>
                <a:spLocks/>
              </p:cNvSpPr>
              <p:nvPr/>
            </p:nvSpPr>
            <p:spPr bwMode="auto">
              <a:xfrm>
                <a:off x="1593" y="2143"/>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endParaRPr lang="en-GB"/>
              </a:p>
            </p:txBody>
          </p:sp>
        </p:grpSp>
        <p:grpSp>
          <p:nvGrpSpPr>
            <p:cNvPr id="1062" name="Group 93"/>
            <p:cNvGrpSpPr>
              <a:grpSpLocks/>
            </p:cNvGrpSpPr>
            <p:nvPr/>
          </p:nvGrpSpPr>
          <p:grpSpPr bwMode="auto">
            <a:xfrm>
              <a:off x="1387475" y="4386263"/>
              <a:ext cx="388938" cy="249237"/>
              <a:chOff x="1593" y="1897"/>
              <a:chExt cx="245" cy="157"/>
            </a:xfrm>
          </p:grpSpPr>
          <p:sp>
            <p:nvSpPr>
              <p:cNvPr id="1224" name="Freeform 94"/>
              <p:cNvSpPr>
                <a:spLocks/>
              </p:cNvSpPr>
              <p:nvPr/>
            </p:nvSpPr>
            <p:spPr bwMode="auto">
              <a:xfrm>
                <a:off x="1593" y="1897"/>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endParaRPr lang="en-GB"/>
              </a:p>
            </p:txBody>
          </p:sp>
          <p:sp>
            <p:nvSpPr>
              <p:cNvPr id="1225" name="Freeform 95"/>
              <p:cNvSpPr>
                <a:spLocks/>
              </p:cNvSpPr>
              <p:nvPr/>
            </p:nvSpPr>
            <p:spPr bwMode="auto">
              <a:xfrm>
                <a:off x="1593" y="1897"/>
                <a:ext cx="245" cy="45"/>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endParaRPr lang="en-GB"/>
              </a:p>
            </p:txBody>
          </p:sp>
          <p:sp>
            <p:nvSpPr>
              <p:cNvPr id="1226" name="Freeform 96"/>
              <p:cNvSpPr>
                <a:spLocks/>
              </p:cNvSpPr>
              <p:nvPr/>
            </p:nvSpPr>
            <p:spPr bwMode="auto">
              <a:xfrm>
                <a:off x="1593" y="2003"/>
                <a:ext cx="245"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endParaRPr lang="en-GB"/>
              </a:p>
            </p:txBody>
          </p:sp>
          <p:sp>
            <p:nvSpPr>
              <p:cNvPr id="1227" name="Freeform 97"/>
              <p:cNvSpPr>
                <a:spLocks/>
              </p:cNvSpPr>
              <p:nvPr/>
            </p:nvSpPr>
            <p:spPr bwMode="auto">
              <a:xfrm>
                <a:off x="1593" y="1897"/>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endParaRPr lang="en-GB"/>
              </a:p>
            </p:txBody>
          </p:sp>
        </p:grpSp>
        <p:grpSp>
          <p:nvGrpSpPr>
            <p:cNvPr id="1063" name="Group 98"/>
            <p:cNvGrpSpPr>
              <a:grpSpLocks/>
            </p:cNvGrpSpPr>
            <p:nvPr/>
          </p:nvGrpSpPr>
          <p:grpSpPr bwMode="auto">
            <a:xfrm>
              <a:off x="1397000" y="3871913"/>
              <a:ext cx="388938" cy="247650"/>
              <a:chOff x="1779" y="1164"/>
              <a:chExt cx="245" cy="156"/>
            </a:xfrm>
          </p:grpSpPr>
          <p:sp>
            <p:nvSpPr>
              <p:cNvPr id="1175" name="Freeform 99"/>
              <p:cNvSpPr>
                <a:spLocks/>
              </p:cNvSpPr>
              <p:nvPr/>
            </p:nvSpPr>
            <p:spPr bwMode="auto">
              <a:xfrm>
                <a:off x="1779" y="1164"/>
                <a:ext cx="102" cy="156"/>
              </a:xfrm>
              <a:custGeom>
                <a:avLst/>
                <a:gdLst>
                  <a:gd name="T0" fmla="*/ 464 w 96"/>
                  <a:gd name="T1" fmla="*/ 156 h 156"/>
                  <a:gd name="T2" fmla="*/ 0 w 96"/>
                  <a:gd name="T3" fmla="*/ 156 h 156"/>
                  <a:gd name="T4" fmla="*/ 0 w 96"/>
                  <a:gd name="T5" fmla="*/ 0 h 156"/>
                  <a:gd name="T6" fmla="*/ 464 w 96"/>
                  <a:gd name="T7" fmla="*/ 0 h 156"/>
                  <a:gd name="T8" fmla="*/ 464 w 96"/>
                  <a:gd name="T9" fmla="*/ 156 h 156"/>
                  <a:gd name="T10" fmla="*/ 464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endParaRPr lang="en-GB"/>
              </a:p>
            </p:txBody>
          </p:sp>
          <p:sp>
            <p:nvSpPr>
              <p:cNvPr id="1176" name="Freeform 100"/>
              <p:cNvSpPr>
                <a:spLocks/>
              </p:cNvSpPr>
              <p:nvPr/>
            </p:nvSpPr>
            <p:spPr bwMode="auto">
              <a:xfrm>
                <a:off x="1881" y="1164"/>
                <a:ext cx="143" cy="156"/>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endParaRPr lang="en-GB"/>
              </a:p>
            </p:txBody>
          </p:sp>
          <p:sp>
            <p:nvSpPr>
              <p:cNvPr id="1177" name="Freeform 101"/>
              <p:cNvSpPr>
                <a:spLocks/>
              </p:cNvSpPr>
              <p:nvPr/>
            </p:nvSpPr>
            <p:spPr bwMode="auto">
              <a:xfrm>
                <a:off x="1875" y="1197"/>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endParaRPr lang="en-GB"/>
              </a:p>
            </p:txBody>
          </p:sp>
          <p:sp>
            <p:nvSpPr>
              <p:cNvPr id="1178" name="Freeform 102"/>
              <p:cNvSpPr>
                <a:spLocks/>
              </p:cNvSpPr>
              <p:nvPr/>
            </p:nvSpPr>
            <p:spPr bwMode="auto">
              <a:xfrm>
                <a:off x="1875" y="1197"/>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endParaRPr lang="en-GB"/>
              </a:p>
            </p:txBody>
          </p:sp>
          <p:sp>
            <p:nvSpPr>
              <p:cNvPr id="1179" name="Freeform 103"/>
              <p:cNvSpPr>
                <a:spLocks/>
              </p:cNvSpPr>
              <p:nvPr/>
            </p:nvSpPr>
            <p:spPr bwMode="auto">
              <a:xfrm>
                <a:off x="1839" y="1220"/>
                <a:ext cx="48"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endParaRPr lang="en-GB"/>
              </a:p>
            </p:txBody>
          </p:sp>
          <p:sp>
            <p:nvSpPr>
              <p:cNvPr id="1180" name="Freeform 104"/>
              <p:cNvSpPr>
                <a:spLocks/>
              </p:cNvSpPr>
              <p:nvPr/>
            </p:nvSpPr>
            <p:spPr bwMode="auto">
              <a:xfrm>
                <a:off x="1839" y="1220"/>
                <a:ext cx="48"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endParaRPr lang="en-GB"/>
              </a:p>
            </p:txBody>
          </p:sp>
          <p:sp>
            <p:nvSpPr>
              <p:cNvPr id="1181" name="Freeform 105"/>
              <p:cNvSpPr>
                <a:spLocks/>
              </p:cNvSpPr>
              <p:nvPr/>
            </p:nvSpPr>
            <p:spPr bwMode="auto">
              <a:xfrm>
                <a:off x="1881" y="1236"/>
                <a:ext cx="47" cy="28"/>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endParaRPr lang="en-GB"/>
              </a:p>
            </p:txBody>
          </p:sp>
          <p:sp>
            <p:nvSpPr>
              <p:cNvPr id="1182" name="Freeform 106"/>
              <p:cNvSpPr>
                <a:spLocks/>
              </p:cNvSpPr>
              <p:nvPr/>
            </p:nvSpPr>
            <p:spPr bwMode="auto">
              <a:xfrm>
                <a:off x="1881" y="1236"/>
                <a:ext cx="47" cy="28"/>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endParaRPr lang="en-GB"/>
              </a:p>
            </p:txBody>
          </p:sp>
          <p:sp>
            <p:nvSpPr>
              <p:cNvPr id="1183" name="Freeform 107"/>
              <p:cNvSpPr>
                <a:spLocks/>
              </p:cNvSpPr>
              <p:nvPr/>
            </p:nvSpPr>
            <p:spPr bwMode="auto">
              <a:xfrm>
                <a:off x="1881" y="1220"/>
                <a:ext cx="41" cy="28"/>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endParaRPr lang="en-GB"/>
              </a:p>
            </p:txBody>
          </p:sp>
          <p:sp>
            <p:nvSpPr>
              <p:cNvPr id="1184" name="Freeform 108"/>
              <p:cNvSpPr>
                <a:spLocks/>
              </p:cNvSpPr>
              <p:nvPr/>
            </p:nvSpPr>
            <p:spPr bwMode="auto">
              <a:xfrm>
                <a:off x="1881" y="1220"/>
                <a:ext cx="41" cy="28"/>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endParaRPr lang="en-GB"/>
              </a:p>
            </p:txBody>
          </p:sp>
          <p:sp>
            <p:nvSpPr>
              <p:cNvPr id="1185" name="Freeform 109"/>
              <p:cNvSpPr>
                <a:spLocks/>
              </p:cNvSpPr>
              <p:nvPr/>
            </p:nvSpPr>
            <p:spPr bwMode="auto">
              <a:xfrm>
                <a:off x="1833" y="1225"/>
                <a:ext cx="54" cy="17"/>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endParaRPr lang="en-GB"/>
              </a:p>
            </p:txBody>
          </p:sp>
          <p:sp>
            <p:nvSpPr>
              <p:cNvPr id="1186" name="Freeform 110"/>
              <p:cNvSpPr>
                <a:spLocks/>
              </p:cNvSpPr>
              <p:nvPr/>
            </p:nvSpPr>
            <p:spPr bwMode="auto">
              <a:xfrm>
                <a:off x="1833" y="1225"/>
                <a:ext cx="54" cy="17"/>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endParaRPr lang="en-GB"/>
              </a:p>
            </p:txBody>
          </p:sp>
          <p:sp>
            <p:nvSpPr>
              <p:cNvPr id="1187" name="Freeform 111"/>
              <p:cNvSpPr>
                <a:spLocks/>
              </p:cNvSpPr>
              <p:nvPr/>
            </p:nvSpPr>
            <p:spPr bwMode="auto">
              <a:xfrm>
                <a:off x="1839" y="1248"/>
                <a:ext cx="54"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endParaRPr lang="en-GB"/>
              </a:p>
            </p:txBody>
          </p:sp>
          <p:sp>
            <p:nvSpPr>
              <p:cNvPr id="1188" name="Freeform 112"/>
              <p:cNvSpPr>
                <a:spLocks/>
              </p:cNvSpPr>
              <p:nvPr/>
            </p:nvSpPr>
            <p:spPr bwMode="auto">
              <a:xfrm>
                <a:off x="1839" y="1248"/>
                <a:ext cx="54"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endParaRPr lang="en-GB"/>
              </a:p>
            </p:txBody>
          </p:sp>
          <p:sp>
            <p:nvSpPr>
              <p:cNvPr id="1189" name="Freeform 113"/>
              <p:cNvSpPr>
                <a:spLocks/>
              </p:cNvSpPr>
              <p:nvPr/>
            </p:nvSpPr>
            <p:spPr bwMode="auto">
              <a:xfrm>
                <a:off x="1833" y="1242"/>
                <a:ext cx="54" cy="11"/>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endParaRPr lang="en-GB"/>
              </a:p>
            </p:txBody>
          </p:sp>
          <p:sp>
            <p:nvSpPr>
              <p:cNvPr id="1190" name="Freeform 114"/>
              <p:cNvSpPr>
                <a:spLocks/>
              </p:cNvSpPr>
              <p:nvPr/>
            </p:nvSpPr>
            <p:spPr bwMode="auto">
              <a:xfrm>
                <a:off x="1833" y="1242"/>
                <a:ext cx="54" cy="11"/>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endParaRPr lang="en-GB"/>
              </a:p>
            </p:txBody>
          </p:sp>
          <p:sp>
            <p:nvSpPr>
              <p:cNvPr id="1191" name="Freeform 115"/>
              <p:cNvSpPr>
                <a:spLocks/>
              </p:cNvSpPr>
              <p:nvPr/>
            </p:nvSpPr>
            <p:spPr bwMode="auto">
              <a:xfrm>
                <a:off x="1881" y="1225"/>
                <a:ext cx="47" cy="17"/>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endParaRPr lang="en-GB"/>
              </a:p>
            </p:txBody>
          </p:sp>
          <p:sp>
            <p:nvSpPr>
              <p:cNvPr id="1192" name="Freeform 116"/>
              <p:cNvSpPr>
                <a:spLocks/>
              </p:cNvSpPr>
              <p:nvPr/>
            </p:nvSpPr>
            <p:spPr bwMode="auto">
              <a:xfrm>
                <a:off x="1881" y="1225"/>
                <a:ext cx="47" cy="17"/>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endParaRPr lang="en-GB"/>
              </a:p>
            </p:txBody>
          </p:sp>
          <p:sp>
            <p:nvSpPr>
              <p:cNvPr id="1193" name="Freeform 117"/>
              <p:cNvSpPr>
                <a:spLocks/>
              </p:cNvSpPr>
              <p:nvPr/>
            </p:nvSpPr>
            <p:spPr bwMode="auto">
              <a:xfrm>
                <a:off x="1881" y="1242"/>
                <a:ext cx="47" cy="11"/>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endParaRPr lang="en-GB"/>
              </a:p>
            </p:txBody>
          </p:sp>
          <p:sp>
            <p:nvSpPr>
              <p:cNvPr id="1194" name="Freeform 118"/>
              <p:cNvSpPr>
                <a:spLocks/>
              </p:cNvSpPr>
              <p:nvPr/>
            </p:nvSpPr>
            <p:spPr bwMode="auto">
              <a:xfrm>
                <a:off x="1881" y="1242"/>
                <a:ext cx="47" cy="11"/>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endParaRPr lang="en-GB"/>
              </a:p>
            </p:txBody>
          </p:sp>
          <p:sp>
            <p:nvSpPr>
              <p:cNvPr id="1195" name="Freeform 119"/>
              <p:cNvSpPr>
                <a:spLocks/>
              </p:cNvSpPr>
              <p:nvPr/>
            </p:nvSpPr>
            <p:spPr bwMode="auto">
              <a:xfrm>
                <a:off x="1839" y="1264"/>
                <a:ext cx="83" cy="1"/>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endParaRPr lang="en-GB"/>
              </a:p>
            </p:txBody>
          </p:sp>
          <p:sp>
            <p:nvSpPr>
              <p:cNvPr id="1196" name="Freeform 120"/>
              <p:cNvSpPr>
                <a:spLocks/>
              </p:cNvSpPr>
              <p:nvPr/>
            </p:nvSpPr>
            <p:spPr bwMode="auto">
              <a:xfrm>
                <a:off x="1839" y="1264"/>
                <a:ext cx="83" cy="1"/>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endParaRPr lang="en-GB"/>
              </a:p>
            </p:txBody>
          </p:sp>
          <p:sp>
            <p:nvSpPr>
              <p:cNvPr id="1197" name="Freeform 121"/>
              <p:cNvSpPr>
                <a:spLocks/>
              </p:cNvSpPr>
              <p:nvPr/>
            </p:nvSpPr>
            <p:spPr bwMode="auto">
              <a:xfrm>
                <a:off x="1839" y="1214"/>
                <a:ext cx="83"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endParaRPr lang="en-GB"/>
              </a:p>
            </p:txBody>
          </p:sp>
          <p:sp>
            <p:nvSpPr>
              <p:cNvPr id="1198" name="Freeform 122"/>
              <p:cNvSpPr>
                <a:spLocks/>
              </p:cNvSpPr>
              <p:nvPr/>
            </p:nvSpPr>
            <p:spPr bwMode="auto">
              <a:xfrm>
                <a:off x="1839" y="1214"/>
                <a:ext cx="83"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endParaRPr lang="en-GB"/>
              </a:p>
            </p:txBody>
          </p:sp>
          <p:sp>
            <p:nvSpPr>
              <p:cNvPr id="1199" name="Freeform 123"/>
              <p:cNvSpPr>
                <a:spLocks noEditPoints="1"/>
              </p:cNvSpPr>
              <p:nvPr/>
            </p:nvSpPr>
            <p:spPr bwMode="auto">
              <a:xfrm>
                <a:off x="1833" y="1197"/>
                <a:ext cx="101"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endParaRPr lang="en-GB"/>
              </a:p>
            </p:txBody>
          </p:sp>
          <p:sp>
            <p:nvSpPr>
              <p:cNvPr id="1200" name="Freeform 124"/>
              <p:cNvSpPr>
                <a:spLocks/>
              </p:cNvSpPr>
              <p:nvPr/>
            </p:nvSpPr>
            <p:spPr bwMode="auto">
              <a:xfrm>
                <a:off x="1833" y="1197"/>
                <a:ext cx="101"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endParaRPr lang="en-GB"/>
              </a:p>
            </p:txBody>
          </p:sp>
          <p:sp>
            <p:nvSpPr>
              <p:cNvPr id="1201" name="Freeform 125"/>
              <p:cNvSpPr>
                <a:spLocks/>
              </p:cNvSpPr>
              <p:nvPr/>
            </p:nvSpPr>
            <p:spPr bwMode="auto">
              <a:xfrm>
                <a:off x="1839" y="1197"/>
                <a:ext cx="89"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endParaRPr lang="en-GB"/>
              </a:p>
            </p:txBody>
          </p:sp>
          <p:sp>
            <p:nvSpPr>
              <p:cNvPr id="1202" name="Freeform 126"/>
              <p:cNvSpPr>
                <a:spLocks/>
              </p:cNvSpPr>
              <p:nvPr/>
            </p:nvSpPr>
            <p:spPr bwMode="auto">
              <a:xfrm>
                <a:off x="1857"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endParaRPr lang="en-GB"/>
              </a:p>
            </p:txBody>
          </p:sp>
          <p:sp>
            <p:nvSpPr>
              <p:cNvPr id="1203" name="Freeform 127"/>
              <p:cNvSpPr>
                <a:spLocks/>
              </p:cNvSpPr>
              <p:nvPr/>
            </p:nvSpPr>
            <p:spPr bwMode="auto">
              <a:xfrm>
                <a:off x="1857"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endParaRPr lang="en-GB"/>
              </a:p>
            </p:txBody>
          </p:sp>
          <p:sp>
            <p:nvSpPr>
              <p:cNvPr id="1204" name="Freeform 128"/>
              <p:cNvSpPr>
                <a:spLocks/>
              </p:cNvSpPr>
              <p:nvPr/>
            </p:nvSpPr>
            <p:spPr bwMode="auto">
              <a:xfrm>
                <a:off x="1869" y="1225"/>
                <a:ext cx="30" cy="34"/>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endParaRPr lang="en-GB"/>
              </a:p>
            </p:txBody>
          </p:sp>
          <p:sp>
            <p:nvSpPr>
              <p:cNvPr id="1205" name="Freeform 129"/>
              <p:cNvSpPr>
                <a:spLocks/>
              </p:cNvSpPr>
              <p:nvPr/>
            </p:nvSpPr>
            <p:spPr bwMode="auto">
              <a:xfrm>
                <a:off x="1881" y="1225"/>
                <a:ext cx="6" cy="11"/>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endParaRPr lang="en-GB"/>
              </a:p>
            </p:txBody>
          </p:sp>
          <p:sp>
            <p:nvSpPr>
              <p:cNvPr id="1206" name="Freeform 130"/>
              <p:cNvSpPr>
                <a:spLocks/>
              </p:cNvSpPr>
              <p:nvPr/>
            </p:nvSpPr>
            <p:spPr bwMode="auto">
              <a:xfrm>
                <a:off x="1881" y="1248"/>
                <a:ext cx="6" cy="5"/>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endParaRPr lang="en-GB"/>
              </a:p>
            </p:txBody>
          </p:sp>
          <p:sp>
            <p:nvSpPr>
              <p:cNvPr id="1207" name="Freeform 131"/>
              <p:cNvSpPr>
                <a:spLocks/>
              </p:cNvSpPr>
              <p:nvPr/>
            </p:nvSpPr>
            <p:spPr bwMode="auto">
              <a:xfrm>
                <a:off x="1887" y="1236"/>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endParaRPr lang="en-GB"/>
              </a:p>
            </p:txBody>
          </p:sp>
          <p:sp>
            <p:nvSpPr>
              <p:cNvPr id="1208" name="Freeform 132"/>
              <p:cNvSpPr>
                <a:spLocks/>
              </p:cNvSpPr>
              <p:nvPr/>
            </p:nvSpPr>
            <p:spPr bwMode="auto">
              <a:xfrm>
                <a:off x="1875" y="1236"/>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endParaRPr lang="en-GB"/>
              </a:p>
            </p:txBody>
          </p:sp>
          <p:sp>
            <p:nvSpPr>
              <p:cNvPr id="1209" name="Freeform 133"/>
              <p:cNvSpPr>
                <a:spLocks/>
              </p:cNvSpPr>
              <p:nvPr/>
            </p:nvSpPr>
            <p:spPr bwMode="auto">
              <a:xfrm>
                <a:off x="1863"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endParaRPr lang="en-GB"/>
              </a:p>
            </p:txBody>
          </p:sp>
          <p:sp>
            <p:nvSpPr>
              <p:cNvPr id="1210" name="Freeform 134"/>
              <p:cNvSpPr>
                <a:spLocks/>
              </p:cNvSpPr>
              <p:nvPr/>
            </p:nvSpPr>
            <p:spPr bwMode="auto">
              <a:xfrm>
                <a:off x="1863"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endParaRPr lang="en-GB"/>
              </a:p>
            </p:txBody>
          </p:sp>
          <p:sp>
            <p:nvSpPr>
              <p:cNvPr id="1211" name="Freeform 135"/>
              <p:cNvSpPr>
                <a:spLocks/>
              </p:cNvSpPr>
              <p:nvPr/>
            </p:nvSpPr>
            <p:spPr bwMode="auto">
              <a:xfrm>
                <a:off x="1899" y="1209"/>
                <a:ext cx="5" cy="11"/>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endParaRPr lang="en-GB"/>
              </a:p>
            </p:txBody>
          </p:sp>
          <p:sp>
            <p:nvSpPr>
              <p:cNvPr id="1212" name="Freeform 136"/>
              <p:cNvSpPr>
                <a:spLocks/>
              </p:cNvSpPr>
              <p:nvPr/>
            </p:nvSpPr>
            <p:spPr bwMode="auto">
              <a:xfrm>
                <a:off x="1899" y="1209"/>
                <a:ext cx="5" cy="11"/>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endParaRPr lang="en-GB"/>
              </a:p>
            </p:txBody>
          </p:sp>
          <p:sp>
            <p:nvSpPr>
              <p:cNvPr id="1213" name="Freeform 137"/>
              <p:cNvSpPr>
                <a:spLocks/>
              </p:cNvSpPr>
              <p:nvPr/>
            </p:nvSpPr>
            <p:spPr bwMode="auto">
              <a:xfrm>
                <a:off x="1863" y="1236"/>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endParaRPr lang="en-GB"/>
              </a:p>
            </p:txBody>
          </p:sp>
          <p:sp>
            <p:nvSpPr>
              <p:cNvPr id="1214" name="Freeform 138"/>
              <p:cNvSpPr>
                <a:spLocks/>
              </p:cNvSpPr>
              <p:nvPr/>
            </p:nvSpPr>
            <p:spPr bwMode="auto">
              <a:xfrm>
                <a:off x="1863" y="1236"/>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endParaRPr lang="en-GB"/>
              </a:p>
            </p:txBody>
          </p:sp>
          <p:sp>
            <p:nvSpPr>
              <p:cNvPr id="1215" name="Freeform 139"/>
              <p:cNvSpPr>
                <a:spLocks/>
              </p:cNvSpPr>
              <p:nvPr/>
            </p:nvSpPr>
            <p:spPr bwMode="auto">
              <a:xfrm>
                <a:off x="1863" y="1253"/>
                <a:ext cx="12" cy="11"/>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endParaRPr lang="en-GB"/>
              </a:p>
            </p:txBody>
          </p:sp>
          <p:sp>
            <p:nvSpPr>
              <p:cNvPr id="1216" name="Freeform 140"/>
              <p:cNvSpPr>
                <a:spLocks/>
              </p:cNvSpPr>
              <p:nvPr/>
            </p:nvSpPr>
            <p:spPr bwMode="auto">
              <a:xfrm>
                <a:off x="1863" y="1253"/>
                <a:ext cx="12" cy="11"/>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endParaRPr lang="en-GB"/>
              </a:p>
            </p:txBody>
          </p:sp>
          <p:sp>
            <p:nvSpPr>
              <p:cNvPr id="1217" name="Freeform 141"/>
              <p:cNvSpPr>
                <a:spLocks/>
              </p:cNvSpPr>
              <p:nvPr/>
            </p:nvSpPr>
            <p:spPr bwMode="auto">
              <a:xfrm>
                <a:off x="1893" y="1253"/>
                <a:ext cx="6" cy="11"/>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endParaRPr lang="en-GB"/>
              </a:p>
            </p:txBody>
          </p:sp>
          <p:sp>
            <p:nvSpPr>
              <p:cNvPr id="1218" name="Freeform 142"/>
              <p:cNvSpPr>
                <a:spLocks/>
              </p:cNvSpPr>
              <p:nvPr/>
            </p:nvSpPr>
            <p:spPr bwMode="auto">
              <a:xfrm>
                <a:off x="1893" y="1253"/>
                <a:ext cx="6" cy="11"/>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endParaRPr lang="en-GB"/>
              </a:p>
            </p:txBody>
          </p:sp>
          <p:sp>
            <p:nvSpPr>
              <p:cNvPr id="1219" name="Freeform 143"/>
              <p:cNvSpPr>
                <a:spLocks/>
              </p:cNvSpPr>
              <p:nvPr/>
            </p:nvSpPr>
            <p:spPr bwMode="auto">
              <a:xfrm>
                <a:off x="1899" y="1236"/>
                <a:ext cx="5"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endParaRPr lang="en-GB"/>
              </a:p>
            </p:txBody>
          </p:sp>
          <p:sp>
            <p:nvSpPr>
              <p:cNvPr id="1220" name="Freeform 144"/>
              <p:cNvSpPr>
                <a:spLocks/>
              </p:cNvSpPr>
              <p:nvPr/>
            </p:nvSpPr>
            <p:spPr bwMode="auto">
              <a:xfrm>
                <a:off x="1899" y="1236"/>
                <a:ext cx="5"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endParaRPr lang="en-GB"/>
              </a:p>
            </p:txBody>
          </p:sp>
          <p:sp>
            <p:nvSpPr>
              <p:cNvPr id="1221" name="Freeform 145"/>
              <p:cNvSpPr>
                <a:spLocks/>
              </p:cNvSpPr>
              <p:nvPr/>
            </p:nvSpPr>
            <p:spPr bwMode="auto">
              <a:xfrm>
                <a:off x="1881"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endParaRPr lang="en-GB"/>
              </a:p>
            </p:txBody>
          </p:sp>
          <p:sp>
            <p:nvSpPr>
              <p:cNvPr id="1222" name="Freeform 146"/>
              <p:cNvSpPr>
                <a:spLocks/>
              </p:cNvSpPr>
              <p:nvPr/>
            </p:nvSpPr>
            <p:spPr bwMode="auto">
              <a:xfrm>
                <a:off x="1881" y="1209"/>
                <a:ext cx="6" cy="11"/>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endParaRPr lang="en-GB"/>
              </a:p>
            </p:txBody>
          </p:sp>
          <p:sp>
            <p:nvSpPr>
              <p:cNvPr id="1223" name="Freeform 147"/>
              <p:cNvSpPr>
                <a:spLocks/>
              </p:cNvSpPr>
              <p:nvPr/>
            </p:nvSpPr>
            <p:spPr bwMode="auto">
              <a:xfrm>
                <a:off x="1779" y="1164"/>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endParaRPr lang="en-GB"/>
              </a:p>
            </p:txBody>
          </p:sp>
        </p:grpSp>
        <p:grpSp>
          <p:nvGrpSpPr>
            <p:cNvPr id="1064" name="Group 148"/>
            <p:cNvGrpSpPr>
              <a:grpSpLocks/>
            </p:cNvGrpSpPr>
            <p:nvPr/>
          </p:nvGrpSpPr>
          <p:grpSpPr bwMode="auto">
            <a:xfrm>
              <a:off x="3025775" y="3352800"/>
              <a:ext cx="388938" cy="249238"/>
              <a:chOff x="1593" y="1394"/>
              <a:chExt cx="245" cy="157"/>
            </a:xfrm>
          </p:grpSpPr>
          <p:sp>
            <p:nvSpPr>
              <p:cNvPr id="1168" name="Freeform 149"/>
              <p:cNvSpPr>
                <a:spLocks/>
              </p:cNvSpPr>
              <p:nvPr/>
            </p:nvSpPr>
            <p:spPr bwMode="auto">
              <a:xfrm>
                <a:off x="1593" y="1394"/>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endParaRPr lang="en-GB"/>
              </a:p>
            </p:txBody>
          </p:sp>
          <p:sp>
            <p:nvSpPr>
              <p:cNvPr id="1169" name="Freeform 150"/>
              <p:cNvSpPr>
                <a:spLocks/>
              </p:cNvSpPr>
              <p:nvPr/>
            </p:nvSpPr>
            <p:spPr bwMode="auto">
              <a:xfrm>
                <a:off x="1593" y="1394"/>
                <a:ext cx="72" cy="45"/>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endParaRPr lang="en-GB"/>
              </a:p>
            </p:txBody>
          </p:sp>
          <p:sp>
            <p:nvSpPr>
              <p:cNvPr id="1170" name="Freeform 151"/>
              <p:cNvSpPr>
                <a:spLocks/>
              </p:cNvSpPr>
              <p:nvPr/>
            </p:nvSpPr>
            <p:spPr bwMode="auto">
              <a:xfrm>
                <a:off x="1593" y="1506"/>
                <a:ext cx="72" cy="45"/>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endParaRPr lang="en-GB"/>
              </a:p>
            </p:txBody>
          </p:sp>
          <p:sp>
            <p:nvSpPr>
              <p:cNvPr id="1171" name="Freeform 152"/>
              <p:cNvSpPr>
                <a:spLocks/>
              </p:cNvSpPr>
              <p:nvPr/>
            </p:nvSpPr>
            <p:spPr bwMode="auto">
              <a:xfrm>
                <a:off x="1736" y="1506"/>
                <a:ext cx="102" cy="45"/>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endParaRPr lang="en-GB"/>
              </a:p>
            </p:txBody>
          </p:sp>
          <p:sp>
            <p:nvSpPr>
              <p:cNvPr id="1172" name="Freeform 153"/>
              <p:cNvSpPr>
                <a:spLocks/>
              </p:cNvSpPr>
              <p:nvPr/>
            </p:nvSpPr>
            <p:spPr bwMode="auto">
              <a:xfrm>
                <a:off x="1736" y="1394"/>
                <a:ext cx="102" cy="45"/>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endParaRPr lang="en-GB"/>
              </a:p>
            </p:txBody>
          </p:sp>
          <p:sp>
            <p:nvSpPr>
              <p:cNvPr id="1173" name="Freeform 154"/>
              <p:cNvSpPr>
                <a:spLocks/>
              </p:cNvSpPr>
              <p:nvPr/>
            </p:nvSpPr>
            <p:spPr bwMode="auto">
              <a:xfrm>
                <a:off x="1593" y="1394"/>
                <a:ext cx="245" cy="157"/>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endParaRPr lang="en-GB"/>
              </a:p>
            </p:txBody>
          </p:sp>
          <p:sp>
            <p:nvSpPr>
              <p:cNvPr id="1174" name="Freeform 155"/>
              <p:cNvSpPr>
                <a:spLocks/>
              </p:cNvSpPr>
              <p:nvPr/>
            </p:nvSpPr>
            <p:spPr bwMode="auto">
              <a:xfrm>
                <a:off x="1593" y="1394"/>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endParaRPr lang="en-GB"/>
              </a:p>
            </p:txBody>
          </p:sp>
        </p:grpSp>
        <p:grpSp>
          <p:nvGrpSpPr>
            <p:cNvPr id="1065" name="Group 156"/>
            <p:cNvGrpSpPr>
              <a:grpSpLocks/>
            </p:cNvGrpSpPr>
            <p:nvPr/>
          </p:nvGrpSpPr>
          <p:grpSpPr bwMode="auto">
            <a:xfrm>
              <a:off x="2208213" y="3357563"/>
              <a:ext cx="390525" cy="249237"/>
              <a:chOff x="1593" y="1143"/>
              <a:chExt cx="245" cy="157"/>
            </a:xfrm>
          </p:grpSpPr>
          <p:sp>
            <p:nvSpPr>
              <p:cNvPr id="1164" name="Freeform 157"/>
              <p:cNvSpPr>
                <a:spLocks/>
              </p:cNvSpPr>
              <p:nvPr/>
            </p:nvSpPr>
            <p:spPr bwMode="auto">
              <a:xfrm>
                <a:off x="1593" y="1143"/>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endParaRPr lang="en-GB"/>
              </a:p>
            </p:txBody>
          </p:sp>
          <p:sp>
            <p:nvSpPr>
              <p:cNvPr id="1165" name="Freeform 158"/>
              <p:cNvSpPr>
                <a:spLocks/>
              </p:cNvSpPr>
              <p:nvPr/>
            </p:nvSpPr>
            <p:spPr bwMode="auto">
              <a:xfrm>
                <a:off x="1593" y="1143"/>
                <a:ext cx="245" cy="45"/>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endParaRPr lang="en-GB"/>
              </a:p>
            </p:txBody>
          </p:sp>
          <p:sp>
            <p:nvSpPr>
              <p:cNvPr id="1166" name="Freeform 159"/>
              <p:cNvSpPr>
                <a:spLocks/>
              </p:cNvSpPr>
              <p:nvPr/>
            </p:nvSpPr>
            <p:spPr bwMode="auto">
              <a:xfrm>
                <a:off x="1593" y="1249"/>
                <a:ext cx="245"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endParaRPr lang="en-GB"/>
              </a:p>
            </p:txBody>
          </p:sp>
          <p:sp>
            <p:nvSpPr>
              <p:cNvPr id="1167" name="Freeform 160"/>
              <p:cNvSpPr>
                <a:spLocks/>
              </p:cNvSpPr>
              <p:nvPr/>
            </p:nvSpPr>
            <p:spPr bwMode="auto">
              <a:xfrm>
                <a:off x="1593" y="1143"/>
                <a:ext cx="245" cy="157"/>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endParaRPr lang="en-GB"/>
              </a:p>
            </p:txBody>
          </p:sp>
        </p:grpSp>
        <p:grpSp>
          <p:nvGrpSpPr>
            <p:cNvPr id="1066" name="Group 161"/>
            <p:cNvGrpSpPr>
              <a:grpSpLocks/>
            </p:cNvGrpSpPr>
            <p:nvPr/>
          </p:nvGrpSpPr>
          <p:grpSpPr bwMode="auto">
            <a:xfrm>
              <a:off x="1397000" y="3357563"/>
              <a:ext cx="388938" cy="247650"/>
              <a:chOff x="1593" y="892"/>
              <a:chExt cx="245" cy="156"/>
            </a:xfrm>
          </p:grpSpPr>
          <p:sp>
            <p:nvSpPr>
              <p:cNvPr id="1160" name="Freeform 162"/>
              <p:cNvSpPr>
                <a:spLocks/>
              </p:cNvSpPr>
              <p:nvPr/>
            </p:nvSpPr>
            <p:spPr bwMode="auto">
              <a:xfrm>
                <a:off x="1593" y="892"/>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endParaRPr lang="en-GB"/>
              </a:p>
            </p:txBody>
          </p:sp>
          <p:sp>
            <p:nvSpPr>
              <p:cNvPr id="1161" name="Freeform 163"/>
              <p:cNvSpPr>
                <a:spLocks/>
              </p:cNvSpPr>
              <p:nvPr/>
            </p:nvSpPr>
            <p:spPr bwMode="auto">
              <a:xfrm>
                <a:off x="1593" y="892"/>
                <a:ext cx="245" cy="50"/>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endParaRPr lang="en-GB"/>
              </a:p>
            </p:txBody>
          </p:sp>
          <p:sp>
            <p:nvSpPr>
              <p:cNvPr id="1162" name="Freeform 164"/>
              <p:cNvSpPr>
                <a:spLocks/>
              </p:cNvSpPr>
              <p:nvPr/>
            </p:nvSpPr>
            <p:spPr bwMode="auto">
              <a:xfrm>
                <a:off x="1593" y="998"/>
                <a:ext cx="245" cy="50"/>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endParaRPr lang="en-GB"/>
              </a:p>
            </p:txBody>
          </p:sp>
          <p:sp>
            <p:nvSpPr>
              <p:cNvPr id="1163" name="Freeform 165"/>
              <p:cNvSpPr>
                <a:spLocks/>
              </p:cNvSpPr>
              <p:nvPr/>
            </p:nvSpPr>
            <p:spPr bwMode="auto">
              <a:xfrm>
                <a:off x="1593" y="892"/>
                <a:ext cx="245" cy="156"/>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endParaRPr lang="en-GB"/>
              </a:p>
            </p:txBody>
          </p:sp>
        </p:grpSp>
        <p:graphicFrame>
          <p:nvGraphicFramePr>
            <p:cNvPr id="1026" name="Object 166"/>
            <p:cNvGraphicFramePr>
              <a:graphicFrameLocks noChangeAspect="1"/>
            </p:cNvGraphicFramePr>
            <p:nvPr/>
          </p:nvGraphicFramePr>
          <p:xfrm>
            <a:off x="595313" y="4911725"/>
            <a:ext cx="361950" cy="249238"/>
          </p:xfrm>
          <a:graphic>
            <a:graphicData uri="http://schemas.openxmlformats.org/presentationml/2006/ole">
              <p:oleObj spid="_x0000_s1026" name="Clip" r:id="rId4" imgW="3809524" imgH="2619048" progId="">
                <p:embed/>
              </p:oleObj>
            </a:graphicData>
          </a:graphic>
        </p:graphicFrame>
        <p:sp>
          <p:nvSpPr>
            <p:cNvPr id="1067" name="Text Box 167"/>
            <p:cNvSpPr txBox="1">
              <a:spLocks noChangeArrowheads="1"/>
            </p:cNvSpPr>
            <p:nvPr/>
          </p:nvSpPr>
          <p:spPr bwMode="auto">
            <a:xfrm>
              <a:off x="422275" y="2019300"/>
              <a:ext cx="708025"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AUSTRIA</a:t>
              </a:r>
            </a:p>
          </p:txBody>
        </p:sp>
        <p:sp>
          <p:nvSpPr>
            <p:cNvPr id="1068" name="Text Box 168"/>
            <p:cNvSpPr txBox="1">
              <a:spLocks noChangeArrowheads="1"/>
            </p:cNvSpPr>
            <p:nvPr/>
          </p:nvSpPr>
          <p:spPr bwMode="auto">
            <a:xfrm>
              <a:off x="1223963" y="2024063"/>
              <a:ext cx="7080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BELGIUM</a:t>
              </a:r>
            </a:p>
          </p:txBody>
        </p:sp>
        <p:sp>
          <p:nvSpPr>
            <p:cNvPr id="1069" name="Text Box 169"/>
            <p:cNvSpPr txBox="1">
              <a:spLocks noChangeArrowheads="1"/>
            </p:cNvSpPr>
            <p:nvPr/>
          </p:nvSpPr>
          <p:spPr bwMode="auto">
            <a:xfrm>
              <a:off x="292100" y="2533650"/>
              <a:ext cx="969963"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DENMARK</a:t>
              </a:r>
            </a:p>
          </p:txBody>
        </p:sp>
        <p:sp>
          <p:nvSpPr>
            <p:cNvPr id="1070" name="Text Box 170"/>
            <p:cNvSpPr txBox="1">
              <a:spLocks noChangeArrowheads="1"/>
            </p:cNvSpPr>
            <p:nvPr/>
          </p:nvSpPr>
          <p:spPr bwMode="auto">
            <a:xfrm>
              <a:off x="1239838" y="2524125"/>
              <a:ext cx="706437"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FINLAND</a:t>
              </a:r>
            </a:p>
          </p:txBody>
        </p:sp>
        <p:sp>
          <p:nvSpPr>
            <p:cNvPr id="1071" name="Text Box 171"/>
            <p:cNvSpPr txBox="1">
              <a:spLocks noChangeArrowheads="1"/>
            </p:cNvSpPr>
            <p:nvPr/>
          </p:nvSpPr>
          <p:spPr bwMode="auto">
            <a:xfrm>
              <a:off x="2049463" y="2532063"/>
              <a:ext cx="7080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FRANCE</a:t>
              </a:r>
            </a:p>
          </p:txBody>
        </p:sp>
        <p:sp>
          <p:nvSpPr>
            <p:cNvPr id="1072" name="Text Box 172"/>
            <p:cNvSpPr txBox="1">
              <a:spLocks noChangeArrowheads="1"/>
            </p:cNvSpPr>
            <p:nvPr/>
          </p:nvSpPr>
          <p:spPr bwMode="auto">
            <a:xfrm>
              <a:off x="2751138" y="2530475"/>
              <a:ext cx="928687"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GERMANY</a:t>
              </a:r>
            </a:p>
          </p:txBody>
        </p:sp>
        <p:sp>
          <p:nvSpPr>
            <p:cNvPr id="1073" name="Text Box 173"/>
            <p:cNvSpPr txBox="1">
              <a:spLocks noChangeArrowheads="1"/>
            </p:cNvSpPr>
            <p:nvPr/>
          </p:nvSpPr>
          <p:spPr bwMode="auto">
            <a:xfrm>
              <a:off x="422275" y="3049588"/>
              <a:ext cx="709613"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GREECE</a:t>
              </a:r>
            </a:p>
          </p:txBody>
        </p:sp>
        <p:sp>
          <p:nvSpPr>
            <p:cNvPr id="1074" name="Text Box 174"/>
            <p:cNvSpPr txBox="1">
              <a:spLocks noChangeArrowheads="1"/>
            </p:cNvSpPr>
            <p:nvPr/>
          </p:nvSpPr>
          <p:spPr bwMode="auto">
            <a:xfrm>
              <a:off x="2051050" y="3062288"/>
              <a:ext cx="7080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IRELAND</a:t>
              </a:r>
            </a:p>
          </p:txBody>
        </p:sp>
        <p:sp>
          <p:nvSpPr>
            <p:cNvPr id="1075" name="Text Box 175"/>
            <p:cNvSpPr txBox="1">
              <a:spLocks noChangeArrowheads="1"/>
            </p:cNvSpPr>
            <p:nvPr/>
          </p:nvSpPr>
          <p:spPr bwMode="auto">
            <a:xfrm>
              <a:off x="2871788" y="3057525"/>
              <a:ext cx="709612"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ITALY</a:t>
              </a:r>
            </a:p>
          </p:txBody>
        </p:sp>
        <p:sp>
          <p:nvSpPr>
            <p:cNvPr id="1076" name="Text Box 176"/>
            <p:cNvSpPr txBox="1">
              <a:spLocks noChangeArrowheads="1"/>
            </p:cNvSpPr>
            <p:nvPr/>
          </p:nvSpPr>
          <p:spPr bwMode="auto">
            <a:xfrm>
              <a:off x="879475" y="5119688"/>
              <a:ext cx="1392238"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UNITED KINGDOM</a:t>
              </a:r>
            </a:p>
          </p:txBody>
        </p:sp>
        <p:sp>
          <p:nvSpPr>
            <p:cNvPr id="1077" name="Text Box 177"/>
            <p:cNvSpPr txBox="1">
              <a:spLocks noChangeArrowheads="1"/>
            </p:cNvSpPr>
            <p:nvPr/>
          </p:nvSpPr>
          <p:spPr bwMode="auto">
            <a:xfrm>
              <a:off x="419100" y="5127625"/>
              <a:ext cx="709613"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TURKEY</a:t>
              </a:r>
            </a:p>
          </p:txBody>
        </p:sp>
        <p:sp>
          <p:nvSpPr>
            <p:cNvPr id="1078" name="Text Box 178"/>
            <p:cNvSpPr txBox="1">
              <a:spLocks noChangeArrowheads="1"/>
            </p:cNvSpPr>
            <p:nvPr/>
          </p:nvSpPr>
          <p:spPr bwMode="auto">
            <a:xfrm>
              <a:off x="2600325" y="4602163"/>
              <a:ext cx="1214438"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SWITZERLAND</a:t>
              </a:r>
            </a:p>
          </p:txBody>
        </p:sp>
        <p:sp>
          <p:nvSpPr>
            <p:cNvPr id="1079" name="Text Box 179"/>
            <p:cNvSpPr txBox="1">
              <a:spLocks noChangeArrowheads="1"/>
            </p:cNvSpPr>
            <p:nvPr/>
          </p:nvSpPr>
          <p:spPr bwMode="auto">
            <a:xfrm>
              <a:off x="2033588" y="4602163"/>
              <a:ext cx="7080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SWEDEN</a:t>
              </a:r>
            </a:p>
          </p:txBody>
        </p:sp>
        <p:sp>
          <p:nvSpPr>
            <p:cNvPr id="1080" name="Text Box 180"/>
            <p:cNvSpPr txBox="1">
              <a:spLocks noChangeArrowheads="1"/>
            </p:cNvSpPr>
            <p:nvPr/>
          </p:nvSpPr>
          <p:spPr bwMode="auto">
            <a:xfrm>
              <a:off x="1228725" y="4603750"/>
              <a:ext cx="708025"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SPAIN</a:t>
              </a:r>
            </a:p>
          </p:txBody>
        </p:sp>
        <p:sp>
          <p:nvSpPr>
            <p:cNvPr id="1081" name="Text Box 181"/>
            <p:cNvSpPr txBox="1">
              <a:spLocks noChangeArrowheads="1"/>
            </p:cNvSpPr>
            <p:nvPr/>
          </p:nvSpPr>
          <p:spPr bwMode="auto">
            <a:xfrm>
              <a:off x="1176338" y="4092575"/>
              <a:ext cx="839787"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PORTUGAL</a:t>
              </a:r>
            </a:p>
          </p:txBody>
        </p:sp>
        <p:sp>
          <p:nvSpPr>
            <p:cNvPr id="1082" name="Text Box 182"/>
            <p:cNvSpPr txBox="1">
              <a:spLocks noChangeArrowheads="1"/>
            </p:cNvSpPr>
            <p:nvPr/>
          </p:nvSpPr>
          <p:spPr bwMode="auto">
            <a:xfrm>
              <a:off x="2868613" y="3570288"/>
              <a:ext cx="7080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NORWAY</a:t>
              </a:r>
            </a:p>
          </p:txBody>
        </p:sp>
        <p:sp>
          <p:nvSpPr>
            <p:cNvPr id="1083" name="Text Box 183"/>
            <p:cNvSpPr txBox="1">
              <a:spLocks noChangeArrowheads="1"/>
            </p:cNvSpPr>
            <p:nvPr/>
          </p:nvSpPr>
          <p:spPr bwMode="auto">
            <a:xfrm>
              <a:off x="1685925" y="3570288"/>
              <a:ext cx="1433513"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NETHERLANDS</a:t>
              </a:r>
            </a:p>
          </p:txBody>
        </p:sp>
        <p:sp>
          <p:nvSpPr>
            <p:cNvPr id="1084" name="Text Box 184"/>
            <p:cNvSpPr txBox="1">
              <a:spLocks noChangeArrowheads="1"/>
            </p:cNvSpPr>
            <p:nvPr/>
          </p:nvSpPr>
          <p:spPr bwMode="auto">
            <a:xfrm>
              <a:off x="1036638" y="3573463"/>
              <a:ext cx="11017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LUXEMBOURG</a:t>
              </a:r>
            </a:p>
          </p:txBody>
        </p:sp>
        <p:grpSp>
          <p:nvGrpSpPr>
            <p:cNvPr id="1085" name="Group 185"/>
            <p:cNvGrpSpPr>
              <a:grpSpLocks/>
            </p:cNvGrpSpPr>
            <p:nvPr/>
          </p:nvGrpSpPr>
          <p:grpSpPr bwMode="auto">
            <a:xfrm>
              <a:off x="2205038" y="1800225"/>
              <a:ext cx="390525" cy="246063"/>
              <a:chOff x="4185" y="1590"/>
              <a:chExt cx="238" cy="161"/>
            </a:xfrm>
          </p:grpSpPr>
          <p:sp>
            <p:nvSpPr>
              <p:cNvPr id="1133" name="Freeform 186"/>
              <p:cNvSpPr>
                <a:spLocks/>
              </p:cNvSpPr>
              <p:nvPr/>
            </p:nvSpPr>
            <p:spPr bwMode="auto">
              <a:xfrm>
                <a:off x="4185" y="1590"/>
                <a:ext cx="238" cy="52"/>
              </a:xfrm>
              <a:custGeom>
                <a:avLst/>
                <a:gdLst>
                  <a:gd name="T0" fmla="*/ 0 w 244"/>
                  <a:gd name="T1" fmla="*/ 0 h 50"/>
                  <a:gd name="T2" fmla="*/ 128 w 244"/>
                  <a:gd name="T3" fmla="*/ 0 h 50"/>
                  <a:gd name="T4" fmla="*/ 128 w 244"/>
                  <a:gd name="T5" fmla="*/ 136 h 50"/>
                  <a:gd name="T6" fmla="*/ 0 w 244"/>
                  <a:gd name="T7" fmla="*/ 136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endParaRPr lang="en-GB"/>
              </a:p>
            </p:txBody>
          </p:sp>
          <p:sp>
            <p:nvSpPr>
              <p:cNvPr id="1134" name="Freeform 187"/>
              <p:cNvSpPr>
                <a:spLocks/>
              </p:cNvSpPr>
              <p:nvPr/>
            </p:nvSpPr>
            <p:spPr bwMode="auto">
              <a:xfrm>
                <a:off x="4185" y="1694"/>
                <a:ext cx="238" cy="57"/>
              </a:xfrm>
              <a:custGeom>
                <a:avLst/>
                <a:gdLst>
                  <a:gd name="T0" fmla="*/ 0 w 244"/>
                  <a:gd name="T1" fmla="*/ 0 h 55"/>
                  <a:gd name="T2" fmla="*/ 128 w 244"/>
                  <a:gd name="T3" fmla="*/ 0 h 55"/>
                  <a:gd name="T4" fmla="*/ 128 w 244"/>
                  <a:gd name="T5" fmla="*/ 137 h 55"/>
                  <a:gd name="T6" fmla="*/ 0 w 244"/>
                  <a:gd name="T7" fmla="*/ 137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endParaRPr lang="en-GB"/>
              </a:p>
            </p:txBody>
          </p:sp>
          <p:sp>
            <p:nvSpPr>
              <p:cNvPr id="1135" name="Freeform 188"/>
              <p:cNvSpPr>
                <a:spLocks/>
              </p:cNvSpPr>
              <p:nvPr/>
            </p:nvSpPr>
            <p:spPr bwMode="auto">
              <a:xfrm>
                <a:off x="4185" y="1642"/>
                <a:ext cx="238" cy="57"/>
              </a:xfrm>
              <a:custGeom>
                <a:avLst/>
                <a:gdLst>
                  <a:gd name="T0" fmla="*/ 0 w 244"/>
                  <a:gd name="T1" fmla="*/ 0 h 56"/>
                  <a:gd name="T2" fmla="*/ 128 w 244"/>
                  <a:gd name="T3" fmla="*/ 0 h 56"/>
                  <a:gd name="T4" fmla="*/ 128 w 244"/>
                  <a:gd name="T5" fmla="*/ 82 h 56"/>
                  <a:gd name="T6" fmla="*/ 0 w 244"/>
                  <a:gd name="T7" fmla="*/ 82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endParaRPr lang="en-GB"/>
              </a:p>
            </p:txBody>
          </p:sp>
          <p:sp>
            <p:nvSpPr>
              <p:cNvPr id="1136" name="Freeform 189"/>
              <p:cNvSpPr>
                <a:spLocks/>
              </p:cNvSpPr>
              <p:nvPr/>
            </p:nvSpPr>
            <p:spPr bwMode="auto">
              <a:xfrm>
                <a:off x="4266" y="1642"/>
                <a:ext cx="69" cy="64"/>
              </a:xfrm>
              <a:custGeom>
                <a:avLst/>
                <a:gdLst>
                  <a:gd name="T0" fmla="*/ 36 w 71"/>
                  <a:gd name="T1" fmla="*/ 73 h 62"/>
                  <a:gd name="T2" fmla="*/ 36 w 71"/>
                  <a:gd name="T3" fmla="*/ 0 h 62"/>
                  <a:gd name="T4" fmla="*/ 0 w 71"/>
                  <a:gd name="T5" fmla="*/ 0 h 62"/>
                  <a:gd name="T6" fmla="*/ 0 w 71"/>
                  <a:gd name="T7" fmla="*/ 73 h 62"/>
                  <a:gd name="T8" fmla="*/ 6 w 71"/>
                  <a:gd name="T9" fmla="*/ 103 h 62"/>
                  <a:gd name="T10" fmla="*/ 12 w 71"/>
                  <a:gd name="T11" fmla="*/ 117 h 62"/>
                  <a:gd name="T12" fmla="*/ 17 w 71"/>
                  <a:gd name="T13" fmla="*/ 127 h 62"/>
                  <a:gd name="T14" fmla="*/ 17 w 71"/>
                  <a:gd name="T15" fmla="*/ 139 h 62"/>
                  <a:gd name="T16" fmla="*/ 27 w 71"/>
                  <a:gd name="T17" fmla="*/ 127 h 62"/>
                  <a:gd name="T18" fmla="*/ 30 w 71"/>
                  <a:gd name="T19" fmla="*/ 117 h 62"/>
                  <a:gd name="T20" fmla="*/ 33 w 71"/>
                  <a:gd name="T21" fmla="*/ 103 h 62"/>
                  <a:gd name="T22" fmla="*/ 36 w 71"/>
                  <a:gd name="T23" fmla="*/ 73 h 62"/>
                  <a:gd name="T24" fmla="*/ 36 w 71"/>
                  <a:gd name="T25" fmla="*/ 73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endParaRPr lang="en-GB"/>
              </a:p>
            </p:txBody>
          </p:sp>
          <p:sp>
            <p:nvSpPr>
              <p:cNvPr id="1137" name="Freeform 190"/>
              <p:cNvSpPr>
                <a:spLocks/>
              </p:cNvSpPr>
              <p:nvPr/>
            </p:nvSpPr>
            <p:spPr bwMode="auto">
              <a:xfrm>
                <a:off x="4266" y="1642"/>
                <a:ext cx="69" cy="64"/>
              </a:xfrm>
              <a:custGeom>
                <a:avLst/>
                <a:gdLst>
                  <a:gd name="T0" fmla="*/ 36 w 71"/>
                  <a:gd name="T1" fmla="*/ 73 h 62"/>
                  <a:gd name="T2" fmla="*/ 36 w 71"/>
                  <a:gd name="T3" fmla="*/ 0 h 62"/>
                  <a:gd name="T4" fmla="*/ 0 w 71"/>
                  <a:gd name="T5" fmla="*/ 0 h 62"/>
                  <a:gd name="T6" fmla="*/ 0 w 71"/>
                  <a:gd name="T7" fmla="*/ 73 h 62"/>
                  <a:gd name="T8" fmla="*/ 6 w 71"/>
                  <a:gd name="T9" fmla="*/ 103 h 62"/>
                  <a:gd name="T10" fmla="*/ 12 w 71"/>
                  <a:gd name="T11" fmla="*/ 117 h 62"/>
                  <a:gd name="T12" fmla="*/ 17 w 71"/>
                  <a:gd name="T13" fmla="*/ 127 h 62"/>
                  <a:gd name="T14" fmla="*/ 17 w 71"/>
                  <a:gd name="T15" fmla="*/ 139 h 62"/>
                  <a:gd name="T16" fmla="*/ 27 w 71"/>
                  <a:gd name="T17" fmla="*/ 127 h 62"/>
                  <a:gd name="T18" fmla="*/ 30 w 71"/>
                  <a:gd name="T19" fmla="*/ 117 h 62"/>
                  <a:gd name="T20" fmla="*/ 33 w 71"/>
                  <a:gd name="T21" fmla="*/ 103 h 62"/>
                  <a:gd name="T22" fmla="*/ 36 w 71"/>
                  <a:gd name="T23" fmla="*/ 73 h 62"/>
                  <a:gd name="T24" fmla="*/ 36 w 71"/>
                  <a:gd name="T25" fmla="*/ 73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endParaRPr lang="en-GB"/>
              </a:p>
            </p:txBody>
          </p:sp>
          <p:sp>
            <p:nvSpPr>
              <p:cNvPr id="1138" name="Freeform 191"/>
              <p:cNvSpPr>
                <a:spLocks/>
              </p:cNvSpPr>
              <p:nvPr/>
            </p:nvSpPr>
            <p:spPr bwMode="auto">
              <a:xfrm>
                <a:off x="4266" y="1642"/>
                <a:ext cx="69" cy="64"/>
              </a:xfrm>
              <a:custGeom>
                <a:avLst/>
                <a:gdLst>
                  <a:gd name="T0" fmla="*/ 17 w 71"/>
                  <a:gd name="T1" fmla="*/ 0 h 62"/>
                  <a:gd name="T2" fmla="*/ 17 w 71"/>
                  <a:gd name="T3" fmla="*/ 51 h 62"/>
                  <a:gd name="T4" fmla="*/ 0 w 71"/>
                  <a:gd name="T5" fmla="*/ 51 h 62"/>
                  <a:gd name="T6" fmla="*/ 0 w 71"/>
                  <a:gd name="T7" fmla="*/ 73 h 62"/>
                  <a:gd name="T8" fmla="*/ 17 w 71"/>
                  <a:gd name="T9" fmla="*/ 73 h 62"/>
                  <a:gd name="T10" fmla="*/ 17 w 71"/>
                  <a:gd name="T11" fmla="*/ 117 h 62"/>
                  <a:gd name="T12" fmla="*/ 17 w 71"/>
                  <a:gd name="T13" fmla="*/ 127 h 62"/>
                  <a:gd name="T14" fmla="*/ 12 w 71"/>
                  <a:gd name="T15" fmla="*/ 117 h 62"/>
                  <a:gd name="T16" fmla="*/ 6 w 71"/>
                  <a:gd name="T17" fmla="*/ 117 h 62"/>
                  <a:gd name="T18" fmla="*/ 17 w 71"/>
                  <a:gd name="T19" fmla="*/ 117 h 62"/>
                  <a:gd name="T20" fmla="*/ 17 w 71"/>
                  <a:gd name="T21" fmla="*/ 117 h 62"/>
                  <a:gd name="T22" fmla="*/ 17 w 71"/>
                  <a:gd name="T23" fmla="*/ 127 h 62"/>
                  <a:gd name="T24" fmla="*/ 17 w 71"/>
                  <a:gd name="T25" fmla="*/ 139 h 62"/>
                  <a:gd name="T26" fmla="*/ 17 w 71"/>
                  <a:gd name="T27" fmla="*/ 127 h 62"/>
                  <a:gd name="T28" fmla="*/ 17 w 71"/>
                  <a:gd name="T29" fmla="*/ 73 h 62"/>
                  <a:gd name="T30" fmla="*/ 17 w 71"/>
                  <a:gd name="T31" fmla="*/ 51 h 62"/>
                  <a:gd name="T32" fmla="*/ 17 w 71"/>
                  <a:gd name="T33" fmla="*/ 51 h 62"/>
                  <a:gd name="T34" fmla="*/ 17 w 71"/>
                  <a:gd name="T35" fmla="*/ 73 h 62"/>
                  <a:gd name="T36" fmla="*/ 17 w 71"/>
                  <a:gd name="T37" fmla="*/ 73 h 62"/>
                  <a:gd name="T38" fmla="*/ 17 w 71"/>
                  <a:gd name="T39" fmla="*/ 73 h 62"/>
                  <a:gd name="T40" fmla="*/ 17 w 71"/>
                  <a:gd name="T41" fmla="*/ 51 h 62"/>
                  <a:gd name="T42" fmla="*/ 17 w 71"/>
                  <a:gd name="T43" fmla="*/ 0 h 62"/>
                  <a:gd name="T44" fmla="*/ 0 w 71"/>
                  <a:gd name="T45" fmla="*/ 0 h 62"/>
                  <a:gd name="T46" fmla="*/ 0 w 71"/>
                  <a:gd name="T47" fmla="*/ 11 h 62"/>
                  <a:gd name="T48" fmla="*/ 17 w 71"/>
                  <a:gd name="T49" fmla="*/ 11 h 62"/>
                  <a:gd name="T50" fmla="*/ 30 w 71"/>
                  <a:gd name="T51" fmla="*/ 11 h 62"/>
                  <a:gd name="T52" fmla="*/ 36 w 71"/>
                  <a:gd name="T53" fmla="*/ 11 h 62"/>
                  <a:gd name="T54" fmla="*/ 36 w 71"/>
                  <a:gd name="T55" fmla="*/ 0 h 62"/>
                  <a:gd name="T56" fmla="*/ 30 w 71"/>
                  <a:gd name="T57" fmla="*/ 0 h 62"/>
                  <a:gd name="T58" fmla="*/ 30 w 71"/>
                  <a:gd name="T59" fmla="*/ 11 h 62"/>
                  <a:gd name="T60" fmla="*/ 30 w 71"/>
                  <a:gd name="T61" fmla="*/ 73 h 62"/>
                  <a:gd name="T62" fmla="*/ 17 w 71"/>
                  <a:gd name="T63" fmla="*/ 73 h 62"/>
                  <a:gd name="T64" fmla="*/ 17 w 71"/>
                  <a:gd name="T65" fmla="*/ 117 h 62"/>
                  <a:gd name="T66" fmla="*/ 30 w 71"/>
                  <a:gd name="T67" fmla="*/ 117 h 62"/>
                  <a:gd name="T68" fmla="*/ 30 w 71"/>
                  <a:gd name="T69" fmla="*/ 127 h 62"/>
                  <a:gd name="T70" fmla="*/ 30 w 71"/>
                  <a:gd name="T71" fmla="*/ 117 h 62"/>
                  <a:gd name="T72" fmla="*/ 33 w 71"/>
                  <a:gd name="T73" fmla="*/ 117 h 62"/>
                  <a:gd name="T74" fmla="*/ 30 w 71"/>
                  <a:gd name="T75" fmla="*/ 117 h 62"/>
                  <a:gd name="T76" fmla="*/ 30 w 71"/>
                  <a:gd name="T77" fmla="*/ 73 h 62"/>
                  <a:gd name="T78" fmla="*/ 36 w 71"/>
                  <a:gd name="T79" fmla="*/ 73 h 62"/>
                  <a:gd name="T80" fmla="*/ 36 w 71"/>
                  <a:gd name="T81" fmla="*/ 51 h 62"/>
                  <a:gd name="T82" fmla="*/ 30 w 71"/>
                  <a:gd name="T83" fmla="*/ 51 h 62"/>
                  <a:gd name="T84" fmla="*/ 17 w 71"/>
                  <a:gd name="T85" fmla="*/ 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endParaRPr lang="en-GB"/>
              </a:p>
            </p:txBody>
          </p:sp>
          <p:sp>
            <p:nvSpPr>
              <p:cNvPr id="1139" name="Freeform 192"/>
              <p:cNvSpPr>
                <a:spLocks/>
              </p:cNvSpPr>
              <p:nvPr/>
            </p:nvSpPr>
            <p:spPr bwMode="auto">
              <a:xfrm>
                <a:off x="4254" y="1608"/>
                <a:ext cx="93" cy="34"/>
              </a:xfrm>
              <a:custGeom>
                <a:avLst/>
                <a:gdLst>
                  <a:gd name="T0" fmla="*/ 23 w 95"/>
                  <a:gd name="T1" fmla="*/ 58 h 33"/>
                  <a:gd name="T2" fmla="*/ 28 w 95"/>
                  <a:gd name="T3" fmla="*/ 58 h 33"/>
                  <a:gd name="T4" fmla="*/ 34 w 95"/>
                  <a:gd name="T5" fmla="*/ 58 h 33"/>
                  <a:gd name="T6" fmla="*/ 40 w 95"/>
                  <a:gd name="T7" fmla="*/ 58 h 33"/>
                  <a:gd name="T8" fmla="*/ 48 w 95"/>
                  <a:gd name="T9" fmla="*/ 58 h 33"/>
                  <a:gd name="T10" fmla="*/ 48 w 95"/>
                  <a:gd name="T11" fmla="*/ 68 h 33"/>
                  <a:gd name="T12" fmla="*/ 51 w 95"/>
                  <a:gd name="T13" fmla="*/ 68 h 33"/>
                  <a:gd name="T14" fmla="*/ 57 w 95"/>
                  <a:gd name="T15" fmla="*/ 11 h 33"/>
                  <a:gd name="T16" fmla="*/ 54 w 95"/>
                  <a:gd name="T17" fmla="*/ 5 h 33"/>
                  <a:gd name="T18" fmla="*/ 48 w 95"/>
                  <a:gd name="T19" fmla="*/ 5 h 33"/>
                  <a:gd name="T20" fmla="*/ 45 w 95"/>
                  <a:gd name="T21" fmla="*/ 0 h 33"/>
                  <a:gd name="T22" fmla="*/ 34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68 h 33"/>
                  <a:gd name="T38" fmla="*/ 18 w 95"/>
                  <a:gd name="T39" fmla="*/ 58 h 33"/>
                  <a:gd name="T40" fmla="*/ 23 w 95"/>
                  <a:gd name="T41" fmla="*/ 58 h 33"/>
                  <a:gd name="T42" fmla="*/ 23 w 95"/>
                  <a:gd name="T43" fmla="*/ 58 h 33"/>
                  <a:gd name="T44" fmla="*/ 23 w 95"/>
                  <a:gd name="T45" fmla="*/ 58 h 33"/>
                  <a:gd name="T46" fmla="*/ 23 w 95"/>
                  <a:gd name="T47" fmla="*/ 58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endParaRPr lang="en-GB"/>
              </a:p>
            </p:txBody>
          </p:sp>
          <p:sp>
            <p:nvSpPr>
              <p:cNvPr id="1140" name="Freeform 193"/>
              <p:cNvSpPr>
                <a:spLocks/>
              </p:cNvSpPr>
              <p:nvPr/>
            </p:nvSpPr>
            <p:spPr bwMode="auto">
              <a:xfrm>
                <a:off x="4254" y="1608"/>
                <a:ext cx="93" cy="34"/>
              </a:xfrm>
              <a:custGeom>
                <a:avLst/>
                <a:gdLst>
                  <a:gd name="T0" fmla="*/ 23 w 95"/>
                  <a:gd name="T1" fmla="*/ 58 h 33"/>
                  <a:gd name="T2" fmla="*/ 28 w 95"/>
                  <a:gd name="T3" fmla="*/ 58 h 33"/>
                  <a:gd name="T4" fmla="*/ 34 w 95"/>
                  <a:gd name="T5" fmla="*/ 58 h 33"/>
                  <a:gd name="T6" fmla="*/ 40 w 95"/>
                  <a:gd name="T7" fmla="*/ 58 h 33"/>
                  <a:gd name="T8" fmla="*/ 48 w 95"/>
                  <a:gd name="T9" fmla="*/ 58 h 33"/>
                  <a:gd name="T10" fmla="*/ 48 w 95"/>
                  <a:gd name="T11" fmla="*/ 68 h 33"/>
                  <a:gd name="T12" fmla="*/ 51 w 95"/>
                  <a:gd name="T13" fmla="*/ 68 h 33"/>
                  <a:gd name="T14" fmla="*/ 57 w 95"/>
                  <a:gd name="T15" fmla="*/ 11 h 33"/>
                  <a:gd name="T16" fmla="*/ 54 w 95"/>
                  <a:gd name="T17" fmla="*/ 5 h 33"/>
                  <a:gd name="T18" fmla="*/ 48 w 95"/>
                  <a:gd name="T19" fmla="*/ 5 h 33"/>
                  <a:gd name="T20" fmla="*/ 45 w 95"/>
                  <a:gd name="T21" fmla="*/ 0 h 33"/>
                  <a:gd name="T22" fmla="*/ 34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68 h 33"/>
                  <a:gd name="T38" fmla="*/ 18 w 95"/>
                  <a:gd name="T39" fmla="*/ 58 h 33"/>
                  <a:gd name="T40" fmla="*/ 23 w 95"/>
                  <a:gd name="T41" fmla="*/ 58 h 33"/>
                  <a:gd name="T42" fmla="*/ 23 w 95"/>
                  <a:gd name="T43" fmla="*/ 58 h 33"/>
                  <a:gd name="T44" fmla="*/ 23 w 95"/>
                  <a:gd name="T45" fmla="*/ 58 h 33"/>
                  <a:gd name="T46" fmla="*/ 23 w 95"/>
                  <a:gd name="T47" fmla="*/ 58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endParaRPr lang="en-GB"/>
              </a:p>
            </p:txBody>
          </p:sp>
          <p:sp>
            <p:nvSpPr>
              <p:cNvPr id="1141" name="Freeform 194"/>
              <p:cNvSpPr>
                <a:spLocks/>
              </p:cNvSpPr>
              <p:nvPr/>
            </p:nvSpPr>
            <p:spPr bwMode="auto">
              <a:xfrm>
                <a:off x="4272" y="1608"/>
                <a:ext cx="23" cy="28"/>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endParaRPr lang="en-GB"/>
              </a:p>
            </p:txBody>
          </p:sp>
          <p:sp>
            <p:nvSpPr>
              <p:cNvPr id="1142" name="Freeform 195"/>
              <p:cNvSpPr>
                <a:spLocks/>
              </p:cNvSpPr>
              <p:nvPr/>
            </p:nvSpPr>
            <p:spPr bwMode="auto">
              <a:xfrm>
                <a:off x="4272" y="1608"/>
                <a:ext cx="23" cy="28"/>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endParaRPr lang="en-GB"/>
              </a:p>
            </p:txBody>
          </p:sp>
          <p:sp>
            <p:nvSpPr>
              <p:cNvPr id="1143" name="Freeform 196"/>
              <p:cNvSpPr>
                <a:spLocks/>
              </p:cNvSpPr>
              <p:nvPr/>
            </p:nvSpPr>
            <p:spPr bwMode="auto">
              <a:xfrm>
                <a:off x="4313" y="1608"/>
                <a:ext cx="17" cy="28"/>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endParaRPr lang="en-GB"/>
              </a:p>
            </p:txBody>
          </p:sp>
          <p:sp>
            <p:nvSpPr>
              <p:cNvPr id="1144" name="Freeform 197"/>
              <p:cNvSpPr>
                <a:spLocks/>
              </p:cNvSpPr>
              <p:nvPr/>
            </p:nvSpPr>
            <p:spPr bwMode="auto">
              <a:xfrm>
                <a:off x="4313" y="1608"/>
                <a:ext cx="17" cy="28"/>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endParaRPr lang="en-GB"/>
              </a:p>
            </p:txBody>
          </p:sp>
          <p:sp>
            <p:nvSpPr>
              <p:cNvPr id="1145" name="Freeform 198"/>
              <p:cNvSpPr>
                <a:spLocks/>
              </p:cNvSpPr>
              <p:nvPr/>
            </p:nvSpPr>
            <p:spPr bwMode="auto">
              <a:xfrm>
                <a:off x="4260" y="1619"/>
                <a:ext cx="12" cy="5"/>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endParaRPr lang="en-GB"/>
              </a:p>
            </p:txBody>
          </p:sp>
          <p:sp>
            <p:nvSpPr>
              <p:cNvPr id="1146" name="Freeform 199"/>
              <p:cNvSpPr>
                <a:spLocks/>
              </p:cNvSpPr>
              <p:nvPr/>
            </p:nvSpPr>
            <p:spPr bwMode="auto">
              <a:xfrm>
                <a:off x="4266"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endParaRPr lang="en-GB"/>
              </a:p>
            </p:txBody>
          </p:sp>
          <p:sp>
            <p:nvSpPr>
              <p:cNvPr id="1147" name="Freeform 200"/>
              <p:cNvSpPr>
                <a:spLocks/>
              </p:cNvSpPr>
              <p:nvPr/>
            </p:nvSpPr>
            <p:spPr bwMode="auto">
              <a:xfrm>
                <a:off x="4272" y="1613"/>
                <a:ext cx="17" cy="11"/>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endParaRPr lang="en-GB"/>
              </a:p>
            </p:txBody>
          </p:sp>
          <p:sp>
            <p:nvSpPr>
              <p:cNvPr id="1148" name="Freeform 201"/>
              <p:cNvSpPr>
                <a:spLocks/>
              </p:cNvSpPr>
              <p:nvPr/>
            </p:nvSpPr>
            <p:spPr bwMode="auto">
              <a:xfrm>
                <a:off x="4278" y="1624"/>
                <a:ext cx="17" cy="6"/>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endParaRPr lang="en-GB"/>
              </a:p>
            </p:txBody>
          </p:sp>
          <p:sp>
            <p:nvSpPr>
              <p:cNvPr id="1149" name="Freeform 202"/>
              <p:cNvSpPr>
                <a:spLocks/>
              </p:cNvSpPr>
              <p:nvPr/>
            </p:nvSpPr>
            <p:spPr bwMode="auto">
              <a:xfrm>
                <a:off x="4330" y="1613"/>
                <a:ext cx="11" cy="11"/>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endParaRPr lang="en-GB"/>
              </a:p>
            </p:txBody>
          </p:sp>
          <p:sp>
            <p:nvSpPr>
              <p:cNvPr id="1150" name="Freeform 203"/>
              <p:cNvSpPr>
                <a:spLocks/>
              </p:cNvSpPr>
              <p:nvPr/>
            </p:nvSpPr>
            <p:spPr bwMode="auto">
              <a:xfrm>
                <a:off x="4324" y="1624"/>
                <a:ext cx="17" cy="12"/>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endParaRPr lang="en-GB"/>
              </a:p>
            </p:txBody>
          </p:sp>
          <p:sp>
            <p:nvSpPr>
              <p:cNvPr id="1151" name="Freeform 204"/>
              <p:cNvSpPr>
                <a:spLocks/>
              </p:cNvSpPr>
              <p:nvPr/>
            </p:nvSpPr>
            <p:spPr bwMode="auto">
              <a:xfrm>
                <a:off x="4324" y="1624"/>
                <a:ext cx="17" cy="12"/>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endParaRPr lang="en-GB"/>
              </a:p>
            </p:txBody>
          </p:sp>
          <p:sp>
            <p:nvSpPr>
              <p:cNvPr id="1152" name="Freeform 205"/>
              <p:cNvSpPr>
                <a:spLocks/>
              </p:cNvSpPr>
              <p:nvPr/>
            </p:nvSpPr>
            <p:spPr bwMode="auto">
              <a:xfrm>
                <a:off x="4330" y="1630"/>
                <a:ext cx="11"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endParaRPr lang="en-GB"/>
              </a:p>
            </p:txBody>
          </p:sp>
          <p:sp>
            <p:nvSpPr>
              <p:cNvPr id="1153" name="Freeform 206"/>
              <p:cNvSpPr>
                <a:spLocks/>
              </p:cNvSpPr>
              <p:nvPr/>
            </p:nvSpPr>
            <p:spPr bwMode="auto">
              <a:xfrm>
                <a:off x="4313" y="1619"/>
                <a:ext cx="11" cy="11"/>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endParaRPr lang="en-GB"/>
              </a:p>
            </p:txBody>
          </p:sp>
          <p:sp>
            <p:nvSpPr>
              <p:cNvPr id="1154" name="Freeform 207"/>
              <p:cNvSpPr>
                <a:spLocks/>
              </p:cNvSpPr>
              <p:nvPr/>
            </p:nvSpPr>
            <p:spPr bwMode="auto">
              <a:xfrm>
                <a:off x="4313" y="1619"/>
                <a:ext cx="6" cy="1"/>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endParaRPr lang="en-GB"/>
              </a:p>
            </p:txBody>
          </p:sp>
          <p:sp>
            <p:nvSpPr>
              <p:cNvPr id="1155" name="Freeform 208"/>
              <p:cNvSpPr>
                <a:spLocks/>
              </p:cNvSpPr>
              <p:nvPr/>
            </p:nvSpPr>
            <p:spPr bwMode="auto">
              <a:xfrm>
                <a:off x="4313" y="1619"/>
                <a:ext cx="6" cy="5"/>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endParaRPr lang="en-GB"/>
              </a:p>
            </p:txBody>
          </p:sp>
          <p:sp>
            <p:nvSpPr>
              <p:cNvPr id="1156" name="Freeform 209"/>
              <p:cNvSpPr>
                <a:spLocks/>
              </p:cNvSpPr>
              <p:nvPr/>
            </p:nvSpPr>
            <p:spPr bwMode="auto">
              <a:xfrm>
                <a:off x="4301" y="1624"/>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endParaRPr lang="en-GB"/>
              </a:p>
            </p:txBody>
          </p:sp>
          <p:sp>
            <p:nvSpPr>
              <p:cNvPr id="1157" name="Freeform 210"/>
              <p:cNvSpPr>
                <a:spLocks/>
              </p:cNvSpPr>
              <p:nvPr/>
            </p:nvSpPr>
            <p:spPr bwMode="auto">
              <a:xfrm>
                <a:off x="4295" y="1619"/>
                <a:ext cx="6" cy="1"/>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endParaRPr lang="en-GB"/>
              </a:p>
            </p:txBody>
          </p:sp>
          <p:sp>
            <p:nvSpPr>
              <p:cNvPr id="1158" name="Freeform 211"/>
              <p:cNvSpPr>
                <a:spLocks/>
              </p:cNvSpPr>
              <p:nvPr/>
            </p:nvSpPr>
            <p:spPr bwMode="auto">
              <a:xfrm>
                <a:off x="4307" y="161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endParaRPr lang="en-GB"/>
              </a:p>
            </p:txBody>
          </p:sp>
          <p:sp>
            <p:nvSpPr>
              <p:cNvPr id="1159" name="Freeform 212"/>
              <p:cNvSpPr>
                <a:spLocks/>
              </p:cNvSpPr>
              <p:nvPr/>
            </p:nvSpPr>
            <p:spPr bwMode="auto">
              <a:xfrm>
                <a:off x="4185" y="1590"/>
                <a:ext cx="238" cy="161"/>
              </a:xfrm>
              <a:custGeom>
                <a:avLst/>
                <a:gdLst>
                  <a:gd name="T0" fmla="*/ 128 w 244"/>
                  <a:gd name="T1" fmla="*/ 352 h 156"/>
                  <a:gd name="T2" fmla="*/ 128 w 244"/>
                  <a:gd name="T3" fmla="*/ 0 h 156"/>
                  <a:gd name="T4" fmla="*/ 0 w 244"/>
                  <a:gd name="T5" fmla="*/ 0 h 156"/>
                  <a:gd name="T6" fmla="*/ 0 w 244"/>
                  <a:gd name="T7" fmla="*/ 352 h 156"/>
                  <a:gd name="T8" fmla="*/ 128 w 244"/>
                  <a:gd name="T9" fmla="*/ 352 h 156"/>
                  <a:gd name="T10" fmla="*/ 128 w 244"/>
                  <a:gd name="T11" fmla="*/ 352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sp>
          <p:nvSpPr>
            <p:cNvPr id="1086" name="Text Box 213"/>
            <p:cNvSpPr txBox="1">
              <a:spLocks noChangeArrowheads="1"/>
            </p:cNvSpPr>
            <p:nvPr/>
          </p:nvSpPr>
          <p:spPr bwMode="auto">
            <a:xfrm>
              <a:off x="2046288" y="2014538"/>
              <a:ext cx="708025" cy="214312"/>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CROATIA</a:t>
              </a:r>
            </a:p>
          </p:txBody>
        </p:sp>
        <p:grpSp>
          <p:nvGrpSpPr>
            <p:cNvPr id="1087" name="Group 219"/>
            <p:cNvGrpSpPr>
              <a:grpSpLocks/>
            </p:cNvGrpSpPr>
            <p:nvPr/>
          </p:nvGrpSpPr>
          <p:grpSpPr bwMode="auto">
            <a:xfrm>
              <a:off x="587375" y="3871913"/>
              <a:ext cx="390525" cy="250825"/>
              <a:chOff x="4451" y="1314"/>
              <a:chExt cx="241" cy="158"/>
            </a:xfrm>
          </p:grpSpPr>
          <p:sp>
            <p:nvSpPr>
              <p:cNvPr id="1130" name="Freeform 220"/>
              <p:cNvSpPr>
                <a:spLocks/>
              </p:cNvSpPr>
              <p:nvPr/>
            </p:nvSpPr>
            <p:spPr bwMode="auto">
              <a:xfrm>
                <a:off x="4451" y="1314"/>
                <a:ext cx="232" cy="71"/>
              </a:xfrm>
              <a:custGeom>
                <a:avLst/>
                <a:gdLst>
                  <a:gd name="T0" fmla="*/ 123 w 238"/>
                  <a:gd name="T1" fmla="*/ 46 h 72"/>
                  <a:gd name="T2" fmla="*/ 0 w 238"/>
                  <a:gd name="T3" fmla="*/ 46 h 72"/>
                  <a:gd name="T4" fmla="*/ 0 w 238"/>
                  <a:gd name="T5" fmla="*/ 0 h 72"/>
                  <a:gd name="T6" fmla="*/ 123 w 238"/>
                  <a:gd name="T7" fmla="*/ 0 h 72"/>
                  <a:gd name="T8" fmla="*/ 123 w 238"/>
                  <a:gd name="T9" fmla="*/ 46 h 72"/>
                  <a:gd name="T10" fmla="*/ 123 w 238"/>
                  <a:gd name="T11" fmla="*/ 4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endParaRPr lang="en-GB"/>
              </a:p>
            </p:txBody>
          </p:sp>
          <p:sp>
            <p:nvSpPr>
              <p:cNvPr id="1131" name="Freeform 221"/>
              <p:cNvSpPr>
                <a:spLocks/>
              </p:cNvSpPr>
              <p:nvPr/>
            </p:nvSpPr>
            <p:spPr bwMode="auto">
              <a:xfrm>
                <a:off x="4454" y="1388"/>
                <a:ext cx="238" cy="84"/>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endParaRPr lang="en-GB"/>
              </a:p>
            </p:txBody>
          </p:sp>
          <p:sp>
            <p:nvSpPr>
              <p:cNvPr id="1132" name="Freeform 222"/>
              <p:cNvSpPr>
                <a:spLocks/>
              </p:cNvSpPr>
              <p:nvPr/>
            </p:nvSpPr>
            <p:spPr bwMode="auto">
              <a:xfrm>
                <a:off x="4451" y="1317"/>
                <a:ext cx="238" cy="155"/>
              </a:xfrm>
              <a:custGeom>
                <a:avLst/>
                <a:gdLst>
                  <a:gd name="T0" fmla="*/ 128 w 244"/>
                  <a:gd name="T1" fmla="*/ 130 h 156"/>
                  <a:gd name="T2" fmla="*/ 128 w 244"/>
                  <a:gd name="T3" fmla="*/ 0 h 156"/>
                  <a:gd name="T4" fmla="*/ 0 w 244"/>
                  <a:gd name="T5" fmla="*/ 0 h 156"/>
                  <a:gd name="T6" fmla="*/ 0 w 244"/>
                  <a:gd name="T7" fmla="*/ 130 h 156"/>
                  <a:gd name="T8" fmla="*/ 128 w 244"/>
                  <a:gd name="T9" fmla="*/ 130 h 156"/>
                  <a:gd name="T10" fmla="*/ 128 w 244"/>
                  <a:gd name="T11" fmla="*/ 13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88" name="Group 223"/>
            <p:cNvGrpSpPr>
              <a:grpSpLocks/>
            </p:cNvGrpSpPr>
            <p:nvPr/>
          </p:nvGrpSpPr>
          <p:grpSpPr bwMode="auto">
            <a:xfrm>
              <a:off x="1397000" y="2843213"/>
              <a:ext cx="390525" cy="246062"/>
              <a:chOff x="4185" y="1339"/>
              <a:chExt cx="238" cy="161"/>
            </a:xfrm>
          </p:grpSpPr>
          <p:sp>
            <p:nvSpPr>
              <p:cNvPr id="1126" name="Freeform 224"/>
              <p:cNvSpPr>
                <a:spLocks/>
              </p:cNvSpPr>
              <p:nvPr/>
            </p:nvSpPr>
            <p:spPr bwMode="auto">
              <a:xfrm>
                <a:off x="4185" y="1339"/>
                <a:ext cx="238" cy="161"/>
              </a:xfrm>
              <a:custGeom>
                <a:avLst/>
                <a:gdLst>
                  <a:gd name="T0" fmla="*/ 128 w 244"/>
                  <a:gd name="T1" fmla="*/ 352 h 156"/>
                  <a:gd name="T2" fmla="*/ 128 w 244"/>
                  <a:gd name="T3" fmla="*/ 0 h 156"/>
                  <a:gd name="T4" fmla="*/ 0 w 244"/>
                  <a:gd name="T5" fmla="*/ 0 h 156"/>
                  <a:gd name="T6" fmla="*/ 0 w 244"/>
                  <a:gd name="T7" fmla="*/ 352 h 156"/>
                  <a:gd name="T8" fmla="*/ 128 w 244"/>
                  <a:gd name="T9" fmla="*/ 352 h 156"/>
                  <a:gd name="T10" fmla="*/ 128 w 244"/>
                  <a:gd name="T11" fmla="*/ 352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endParaRPr lang="en-GB"/>
              </a:p>
            </p:txBody>
          </p:sp>
          <p:sp>
            <p:nvSpPr>
              <p:cNvPr id="1127" name="Freeform 225"/>
              <p:cNvSpPr>
                <a:spLocks/>
              </p:cNvSpPr>
              <p:nvPr/>
            </p:nvSpPr>
            <p:spPr bwMode="auto">
              <a:xfrm>
                <a:off x="4185" y="1339"/>
                <a:ext cx="238" cy="52"/>
              </a:xfrm>
              <a:custGeom>
                <a:avLst/>
                <a:gdLst>
                  <a:gd name="T0" fmla="*/ 128 w 244"/>
                  <a:gd name="T1" fmla="*/ 136 h 50"/>
                  <a:gd name="T2" fmla="*/ 128 w 244"/>
                  <a:gd name="T3" fmla="*/ 0 h 50"/>
                  <a:gd name="T4" fmla="*/ 0 w 244"/>
                  <a:gd name="T5" fmla="*/ 0 h 50"/>
                  <a:gd name="T6" fmla="*/ 0 w 244"/>
                  <a:gd name="T7" fmla="*/ 136 h 50"/>
                  <a:gd name="T8" fmla="*/ 128 w 244"/>
                  <a:gd name="T9" fmla="*/ 136 h 50"/>
                  <a:gd name="T10" fmla="*/ 128 w 244"/>
                  <a:gd name="T11" fmla="*/ 136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endParaRPr lang="en-GB"/>
              </a:p>
            </p:txBody>
          </p:sp>
          <p:sp>
            <p:nvSpPr>
              <p:cNvPr id="1128" name="Freeform 226"/>
              <p:cNvSpPr>
                <a:spLocks/>
              </p:cNvSpPr>
              <p:nvPr/>
            </p:nvSpPr>
            <p:spPr bwMode="auto">
              <a:xfrm>
                <a:off x="4185" y="1448"/>
                <a:ext cx="238" cy="52"/>
              </a:xfrm>
              <a:custGeom>
                <a:avLst/>
                <a:gdLst>
                  <a:gd name="T0" fmla="*/ 128 w 244"/>
                  <a:gd name="T1" fmla="*/ 136 h 50"/>
                  <a:gd name="T2" fmla="*/ 128 w 244"/>
                  <a:gd name="T3" fmla="*/ 0 h 50"/>
                  <a:gd name="T4" fmla="*/ 0 w 244"/>
                  <a:gd name="T5" fmla="*/ 0 h 50"/>
                  <a:gd name="T6" fmla="*/ 0 w 244"/>
                  <a:gd name="T7" fmla="*/ 136 h 50"/>
                  <a:gd name="T8" fmla="*/ 128 w 244"/>
                  <a:gd name="T9" fmla="*/ 136 h 50"/>
                  <a:gd name="T10" fmla="*/ 128 w 244"/>
                  <a:gd name="T11" fmla="*/ 136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endParaRPr lang="en-GB"/>
              </a:p>
            </p:txBody>
          </p:sp>
          <p:sp>
            <p:nvSpPr>
              <p:cNvPr id="1129" name="Freeform 227"/>
              <p:cNvSpPr>
                <a:spLocks/>
              </p:cNvSpPr>
              <p:nvPr/>
            </p:nvSpPr>
            <p:spPr bwMode="auto">
              <a:xfrm>
                <a:off x="4185" y="1339"/>
                <a:ext cx="238" cy="161"/>
              </a:xfrm>
              <a:custGeom>
                <a:avLst/>
                <a:gdLst>
                  <a:gd name="T0" fmla="*/ 128 w 244"/>
                  <a:gd name="T1" fmla="*/ 352 h 156"/>
                  <a:gd name="T2" fmla="*/ 128 w 244"/>
                  <a:gd name="T3" fmla="*/ 0 h 156"/>
                  <a:gd name="T4" fmla="*/ 0 w 244"/>
                  <a:gd name="T5" fmla="*/ 0 h 156"/>
                  <a:gd name="T6" fmla="*/ 0 w 244"/>
                  <a:gd name="T7" fmla="*/ 352 h 156"/>
                  <a:gd name="T8" fmla="*/ 128 w 244"/>
                  <a:gd name="T9" fmla="*/ 352 h 156"/>
                  <a:gd name="T10" fmla="*/ 128 w 244"/>
                  <a:gd name="T11" fmla="*/ 352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89" name="Group 228"/>
            <p:cNvGrpSpPr>
              <a:grpSpLocks/>
            </p:cNvGrpSpPr>
            <p:nvPr/>
          </p:nvGrpSpPr>
          <p:grpSpPr bwMode="auto">
            <a:xfrm>
              <a:off x="581025" y="4389438"/>
              <a:ext cx="390525" cy="255587"/>
              <a:chOff x="4188" y="2157"/>
              <a:chExt cx="238" cy="161"/>
            </a:xfrm>
          </p:grpSpPr>
          <p:sp>
            <p:nvSpPr>
              <p:cNvPr id="1113" name="Freeform 229"/>
              <p:cNvSpPr>
                <a:spLocks/>
              </p:cNvSpPr>
              <p:nvPr/>
            </p:nvSpPr>
            <p:spPr bwMode="auto">
              <a:xfrm>
                <a:off x="4188" y="2157"/>
                <a:ext cx="238" cy="156"/>
              </a:xfrm>
              <a:custGeom>
                <a:avLst/>
                <a:gdLst>
                  <a:gd name="T0" fmla="*/ 0 w 238"/>
                  <a:gd name="T1" fmla="*/ 0 h 151"/>
                  <a:gd name="T2" fmla="*/ 238 w 238"/>
                  <a:gd name="T3" fmla="*/ 0 h 151"/>
                  <a:gd name="T4" fmla="*/ 238 w 238"/>
                  <a:gd name="T5" fmla="*/ 351 h 151"/>
                  <a:gd name="T6" fmla="*/ 0 w 238"/>
                  <a:gd name="T7" fmla="*/ 35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endParaRPr lang="en-GB"/>
              </a:p>
            </p:txBody>
          </p:sp>
          <p:sp>
            <p:nvSpPr>
              <p:cNvPr id="1114" name="Freeform 230"/>
              <p:cNvSpPr>
                <a:spLocks/>
              </p:cNvSpPr>
              <p:nvPr/>
            </p:nvSpPr>
            <p:spPr bwMode="auto">
              <a:xfrm>
                <a:off x="4188" y="2157"/>
                <a:ext cx="238" cy="58"/>
              </a:xfrm>
              <a:custGeom>
                <a:avLst/>
                <a:gdLst>
                  <a:gd name="T0" fmla="*/ 0 w 238"/>
                  <a:gd name="T1" fmla="*/ 0 h 56"/>
                  <a:gd name="T2" fmla="*/ 238 w 238"/>
                  <a:gd name="T3" fmla="*/ 0 h 56"/>
                  <a:gd name="T4" fmla="*/ 238 w 238"/>
                  <a:gd name="T5" fmla="*/ 138 h 56"/>
                  <a:gd name="T6" fmla="*/ 0 w 238"/>
                  <a:gd name="T7" fmla="*/ 138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endParaRPr lang="en-GB"/>
              </a:p>
            </p:txBody>
          </p:sp>
          <p:sp>
            <p:nvSpPr>
              <p:cNvPr id="1115" name="Freeform 231"/>
              <p:cNvSpPr>
                <a:spLocks/>
              </p:cNvSpPr>
              <p:nvPr/>
            </p:nvSpPr>
            <p:spPr bwMode="auto">
              <a:xfrm>
                <a:off x="4188" y="2261"/>
                <a:ext cx="238" cy="57"/>
              </a:xfrm>
              <a:custGeom>
                <a:avLst/>
                <a:gdLst>
                  <a:gd name="T0" fmla="*/ 0 w 238"/>
                  <a:gd name="T1" fmla="*/ 0 h 55"/>
                  <a:gd name="T2" fmla="*/ 238 w 238"/>
                  <a:gd name="T3" fmla="*/ 0 h 55"/>
                  <a:gd name="T4" fmla="*/ 238 w 238"/>
                  <a:gd name="T5" fmla="*/ 137 h 55"/>
                  <a:gd name="T6" fmla="*/ 0 w 238"/>
                  <a:gd name="T7" fmla="*/ 137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endParaRPr lang="en-GB"/>
              </a:p>
            </p:txBody>
          </p:sp>
          <p:sp>
            <p:nvSpPr>
              <p:cNvPr id="1116" name="Freeform 232"/>
              <p:cNvSpPr>
                <a:spLocks/>
              </p:cNvSpPr>
              <p:nvPr/>
            </p:nvSpPr>
            <p:spPr bwMode="auto">
              <a:xfrm>
                <a:off x="4217" y="2186"/>
                <a:ext cx="42" cy="46"/>
              </a:xfrm>
              <a:custGeom>
                <a:avLst/>
                <a:gdLst>
                  <a:gd name="T0" fmla="*/ 42 w 42"/>
                  <a:gd name="T1" fmla="*/ 54 h 45"/>
                  <a:gd name="T2" fmla="*/ 42 w 42"/>
                  <a:gd name="T3" fmla="*/ 11 h 45"/>
                  <a:gd name="T4" fmla="*/ 42 w 42"/>
                  <a:gd name="T5" fmla="*/ 0 h 45"/>
                  <a:gd name="T6" fmla="*/ 0 w 42"/>
                  <a:gd name="T7" fmla="*/ 0 h 45"/>
                  <a:gd name="T8" fmla="*/ 0 w 42"/>
                  <a:gd name="T9" fmla="*/ 11 h 45"/>
                  <a:gd name="T10" fmla="*/ 0 w 42"/>
                  <a:gd name="T11" fmla="*/ 54 h 45"/>
                  <a:gd name="T12" fmla="*/ 6 w 42"/>
                  <a:gd name="T13" fmla="*/ 60 h 45"/>
                  <a:gd name="T14" fmla="*/ 6 w 42"/>
                  <a:gd name="T15" fmla="*/ 65 h 45"/>
                  <a:gd name="T16" fmla="*/ 12 w 42"/>
                  <a:gd name="T17" fmla="*/ 74 h 45"/>
                  <a:gd name="T18" fmla="*/ 18 w 42"/>
                  <a:gd name="T19" fmla="*/ 74 h 45"/>
                  <a:gd name="T20" fmla="*/ 24 w 42"/>
                  <a:gd name="T21" fmla="*/ 74 h 45"/>
                  <a:gd name="T22" fmla="*/ 30 w 42"/>
                  <a:gd name="T23" fmla="*/ 74 h 45"/>
                  <a:gd name="T24" fmla="*/ 30 w 42"/>
                  <a:gd name="T25" fmla="*/ 74 h 45"/>
                  <a:gd name="T26" fmla="*/ 36 w 42"/>
                  <a:gd name="T27" fmla="*/ 65 h 45"/>
                  <a:gd name="T28" fmla="*/ 36 w 42"/>
                  <a:gd name="T29" fmla="*/ 60 h 45"/>
                  <a:gd name="T30" fmla="*/ 42 w 42"/>
                  <a:gd name="T31" fmla="*/ 54 h 45"/>
                  <a:gd name="T32" fmla="*/ 42 w 42"/>
                  <a:gd name="T33" fmla="*/ 54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endParaRPr lang="en-GB"/>
              </a:p>
            </p:txBody>
          </p:sp>
          <p:sp>
            <p:nvSpPr>
              <p:cNvPr id="1117" name="Freeform 233"/>
              <p:cNvSpPr>
                <a:spLocks/>
              </p:cNvSpPr>
              <p:nvPr/>
            </p:nvSpPr>
            <p:spPr bwMode="auto">
              <a:xfrm>
                <a:off x="4217" y="2186"/>
                <a:ext cx="42" cy="46"/>
              </a:xfrm>
              <a:custGeom>
                <a:avLst/>
                <a:gdLst>
                  <a:gd name="T0" fmla="*/ 42 w 42"/>
                  <a:gd name="T1" fmla="*/ 54 h 45"/>
                  <a:gd name="T2" fmla="*/ 42 w 42"/>
                  <a:gd name="T3" fmla="*/ 11 h 45"/>
                  <a:gd name="T4" fmla="*/ 42 w 42"/>
                  <a:gd name="T5" fmla="*/ 0 h 45"/>
                  <a:gd name="T6" fmla="*/ 0 w 42"/>
                  <a:gd name="T7" fmla="*/ 0 h 45"/>
                  <a:gd name="T8" fmla="*/ 0 w 42"/>
                  <a:gd name="T9" fmla="*/ 11 h 45"/>
                  <a:gd name="T10" fmla="*/ 0 w 42"/>
                  <a:gd name="T11" fmla="*/ 54 h 45"/>
                  <a:gd name="T12" fmla="*/ 6 w 42"/>
                  <a:gd name="T13" fmla="*/ 60 h 45"/>
                  <a:gd name="T14" fmla="*/ 6 w 42"/>
                  <a:gd name="T15" fmla="*/ 65 h 45"/>
                  <a:gd name="T16" fmla="*/ 12 w 42"/>
                  <a:gd name="T17" fmla="*/ 74 h 45"/>
                  <a:gd name="T18" fmla="*/ 18 w 42"/>
                  <a:gd name="T19" fmla="*/ 74 h 45"/>
                  <a:gd name="T20" fmla="*/ 24 w 42"/>
                  <a:gd name="T21" fmla="*/ 74 h 45"/>
                  <a:gd name="T22" fmla="*/ 30 w 42"/>
                  <a:gd name="T23" fmla="*/ 74 h 45"/>
                  <a:gd name="T24" fmla="*/ 30 w 42"/>
                  <a:gd name="T25" fmla="*/ 74 h 45"/>
                  <a:gd name="T26" fmla="*/ 36 w 42"/>
                  <a:gd name="T27" fmla="*/ 65 h 45"/>
                  <a:gd name="T28" fmla="*/ 36 w 42"/>
                  <a:gd name="T29" fmla="*/ 60 h 45"/>
                  <a:gd name="T30" fmla="*/ 42 w 42"/>
                  <a:gd name="T31" fmla="*/ 54 h 45"/>
                  <a:gd name="T32" fmla="*/ 42 w 42"/>
                  <a:gd name="T33" fmla="*/ 54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endParaRPr lang="en-GB"/>
              </a:p>
            </p:txBody>
          </p:sp>
          <p:sp>
            <p:nvSpPr>
              <p:cNvPr id="1118" name="Freeform 234"/>
              <p:cNvSpPr>
                <a:spLocks/>
              </p:cNvSpPr>
              <p:nvPr/>
            </p:nvSpPr>
            <p:spPr bwMode="auto">
              <a:xfrm>
                <a:off x="4217" y="2180"/>
                <a:ext cx="42"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endParaRPr lang="en-GB"/>
              </a:p>
            </p:txBody>
          </p:sp>
          <p:sp>
            <p:nvSpPr>
              <p:cNvPr id="1119" name="Freeform 235"/>
              <p:cNvSpPr>
                <a:spLocks/>
              </p:cNvSpPr>
              <p:nvPr/>
            </p:nvSpPr>
            <p:spPr bwMode="auto">
              <a:xfrm>
                <a:off x="4223" y="2197"/>
                <a:ext cx="30" cy="35"/>
              </a:xfrm>
              <a:custGeom>
                <a:avLst/>
                <a:gdLst>
                  <a:gd name="T0" fmla="*/ 30 w 30"/>
                  <a:gd name="T1" fmla="*/ 43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43 h 34"/>
                  <a:gd name="T14" fmla="*/ 0 w 30"/>
                  <a:gd name="T15" fmla="*/ 49 h 34"/>
                  <a:gd name="T16" fmla="*/ 6 w 30"/>
                  <a:gd name="T17" fmla="*/ 56 h 34"/>
                  <a:gd name="T18" fmla="*/ 6 w 30"/>
                  <a:gd name="T19" fmla="*/ 56 h 34"/>
                  <a:gd name="T20" fmla="*/ 12 w 30"/>
                  <a:gd name="T21" fmla="*/ 68 h 34"/>
                  <a:gd name="T22" fmla="*/ 18 w 30"/>
                  <a:gd name="T23" fmla="*/ 68 h 34"/>
                  <a:gd name="T24" fmla="*/ 18 w 30"/>
                  <a:gd name="T25" fmla="*/ 68 h 34"/>
                  <a:gd name="T26" fmla="*/ 24 w 30"/>
                  <a:gd name="T27" fmla="*/ 56 h 34"/>
                  <a:gd name="T28" fmla="*/ 30 w 30"/>
                  <a:gd name="T29" fmla="*/ 56 h 34"/>
                  <a:gd name="T30" fmla="*/ 30 w 30"/>
                  <a:gd name="T31" fmla="*/ 49 h 34"/>
                  <a:gd name="T32" fmla="*/ 30 w 30"/>
                  <a:gd name="T33" fmla="*/ 43 h 34"/>
                  <a:gd name="T34" fmla="*/ 30 w 30"/>
                  <a:gd name="T35" fmla="*/ 43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endParaRPr lang="en-GB"/>
              </a:p>
            </p:txBody>
          </p:sp>
          <p:sp>
            <p:nvSpPr>
              <p:cNvPr id="1120" name="Freeform 236"/>
              <p:cNvSpPr>
                <a:spLocks/>
              </p:cNvSpPr>
              <p:nvPr/>
            </p:nvSpPr>
            <p:spPr bwMode="auto">
              <a:xfrm>
                <a:off x="4223" y="2215"/>
                <a:ext cx="30"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endParaRPr lang="en-GB"/>
              </a:p>
            </p:txBody>
          </p:sp>
          <p:sp>
            <p:nvSpPr>
              <p:cNvPr id="1121" name="Freeform 237"/>
              <p:cNvSpPr>
                <a:spLocks/>
              </p:cNvSpPr>
              <p:nvPr/>
            </p:nvSpPr>
            <p:spPr bwMode="auto">
              <a:xfrm>
                <a:off x="4223" y="2221"/>
                <a:ext cx="30" cy="1"/>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endParaRPr lang="en-GB"/>
              </a:p>
            </p:txBody>
          </p:sp>
          <p:sp>
            <p:nvSpPr>
              <p:cNvPr id="1122" name="Freeform 238"/>
              <p:cNvSpPr>
                <a:spLocks/>
              </p:cNvSpPr>
              <p:nvPr/>
            </p:nvSpPr>
            <p:spPr bwMode="auto">
              <a:xfrm>
                <a:off x="4235" y="2192"/>
                <a:ext cx="6" cy="5"/>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endParaRPr lang="en-GB"/>
              </a:p>
            </p:txBody>
          </p:sp>
          <p:sp>
            <p:nvSpPr>
              <p:cNvPr id="1123" name="Freeform 239"/>
              <p:cNvSpPr>
                <a:spLocks/>
              </p:cNvSpPr>
              <p:nvPr/>
            </p:nvSpPr>
            <p:spPr bwMode="auto">
              <a:xfrm>
                <a:off x="4241" y="2186"/>
                <a:ext cx="6" cy="1"/>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endParaRPr lang="en-GB"/>
              </a:p>
            </p:txBody>
          </p:sp>
          <p:sp>
            <p:nvSpPr>
              <p:cNvPr id="1124" name="Freeform 240"/>
              <p:cNvSpPr>
                <a:spLocks/>
              </p:cNvSpPr>
              <p:nvPr/>
            </p:nvSpPr>
            <p:spPr bwMode="auto">
              <a:xfrm>
                <a:off x="4229" y="2186"/>
                <a:ext cx="6" cy="1"/>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endParaRPr lang="en-GB"/>
              </a:p>
            </p:txBody>
          </p:sp>
          <p:sp>
            <p:nvSpPr>
              <p:cNvPr id="1125" name="Freeform 241"/>
              <p:cNvSpPr>
                <a:spLocks/>
              </p:cNvSpPr>
              <p:nvPr/>
            </p:nvSpPr>
            <p:spPr bwMode="auto">
              <a:xfrm>
                <a:off x="4188" y="2157"/>
                <a:ext cx="238" cy="161"/>
              </a:xfrm>
              <a:custGeom>
                <a:avLst/>
                <a:gdLst>
                  <a:gd name="T0" fmla="*/ 238 w 238"/>
                  <a:gd name="T1" fmla="*/ 0 h 156"/>
                  <a:gd name="T2" fmla="*/ 0 w 238"/>
                  <a:gd name="T3" fmla="*/ 0 h 156"/>
                  <a:gd name="T4" fmla="*/ 0 w 238"/>
                  <a:gd name="T5" fmla="*/ 352 h 156"/>
                  <a:gd name="T6" fmla="*/ 238 w 238"/>
                  <a:gd name="T7" fmla="*/ 352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endParaRPr lang="en-GB"/>
              </a:p>
            </p:txBody>
          </p:sp>
        </p:grpSp>
        <p:graphicFrame>
          <p:nvGraphicFramePr>
            <p:cNvPr id="1027" name="Object 252"/>
            <p:cNvGraphicFramePr>
              <a:graphicFrameLocks noChangeAspect="1"/>
            </p:cNvGraphicFramePr>
            <p:nvPr/>
          </p:nvGraphicFramePr>
          <p:xfrm>
            <a:off x="587375" y="3363913"/>
            <a:ext cx="379413" cy="247650"/>
          </p:xfrm>
          <a:graphic>
            <a:graphicData uri="http://schemas.openxmlformats.org/presentationml/2006/ole">
              <p:oleObj spid="_x0000_s1027" name="Clip" r:id="rId5" imgW="2835360" imgH="1920600" progId="">
                <p:embed/>
              </p:oleObj>
            </a:graphicData>
          </a:graphic>
        </p:graphicFrame>
        <p:sp>
          <p:nvSpPr>
            <p:cNvPr id="1090" name="Text Box 258"/>
            <p:cNvSpPr txBox="1">
              <a:spLocks noChangeArrowheads="1"/>
            </p:cNvSpPr>
            <p:nvPr/>
          </p:nvSpPr>
          <p:spPr bwMode="auto">
            <a:xfrm>
              <a:off x="420688" y="4092575"/>
              <a:ext cx="708025"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POLAND</a:t>
              </a:r>
            </a:p>
          </p:txBody>
        </p:sp>
        <p:sp>
          <p:nvSpPr>
            <p:cNvPr id="1091" name="Text Box 259"/>
            <p:cNvSpPr txBox="1">
              <a:spLocks noChangeArrowheads="1"/>
            </p:cNvSpPr>
            <p:nvPr/>
          </p:nvSpPr>
          <p:spPr bwMode="auto">
            <a:xfrm>
              <a:off x="1174750" y="3054350"/>
              <a:ext cx="817563"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HUNGARY</a:t>
              </a:r>
            </a:p>
          </p:txBody>
        </p:sp>
        <p:sp>
          <p:nvSpPr>
            <p:cNvPr id="1092" name="Text Box 262"/>
            <p:cNvSpPr txBox="1">
              <a:spLocks noChangeArrowheads="1"/>
            </p:cNvSpPr>
            <p:nvPr/>
          </p:nvSpPr>
          <p:spPr bwMode="auto">
            <a:xfrm>
              <a:off x="425450" y="3581400"/>
              <a:ext cx="709613"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LATVIA</a:t>
              </a:r>
            </a:p>
          </p:txBody>
        </p:sp>
        <p:sp>
          <p:nvSpPr>
            <p:cNvPr id="1093" name="Text Box 265"/>
            <p:cNvSpPr txBox="1">
              <a:spLocks noChangeArrowheads="1"/>
            </p:cNvSpPr>
            <p:nvPr/>
          </p:nvSpPr>
          <p:spPr bwMode="auto">
            <a:xfrm>
              <a:off x="355600" y="4606925"/>
              <a:ext cx="817563"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SLOVENIA</a:t>
              </a:r>
            </a:p>
          </p:txBody>
        </p:sp>
        <p:sp>
          <p:nvSpPr>
            <p:cNvPr id="1094" name="Rectangle 283"/>
            <p:cNvSpPr>
              <a:spLocks noChangeArrowheads="1"/>
            </p:cNvSpPr>
            <p:nvPr/>
          </p:nvSpPr>
          <p:spPr bwMode="auto">
            <a:xfrm>
              <a:off x="485775" y="1476375"/>
              <a:ext cx="2965450" cy="557213"/>
            </a:xfrm>
            <a:prstGeom prst="rect">
              <a:avLst/>
            </a:prstGeom>
            <a:noFill/>
            <a:ln w="9525">
              <a:noFill/>
              <a:miter lim="800000"/>
              <a:headEnd/>
              <a:tailEnd/>
            </a:ln>
          </p:spPr>
          <p:txBody>
            <a:bodyPr/>
            <a:lstStyle/>
            <a:p>
              <a:pPr marL="342900" indent="-342900" algn="l">
                <a:spcBef>
                  <a:spcPct val="20000"/>
                </a:spcBef>
              </a:pPr>
              <a:r>
                <a:rPr lang="en-GB" sz="1200" b="1">
                  <a:solidFill>
                    <a:srgbClr val="983222"/>
                  </a:solidFill>
                  <a:latin typeface="Tahoma" pitchFamily="34" charset="0"/>
                </a:rPr>
                <a:t>Member States</a:t>
              </a:r>
            </a:p>
          </p:txBody>
        </p:sp>
        <p:grpSp>
          <p:nvGrpSpPr>
            <p:cNvPr id="1095" name="Group 214"/>
            <p:cNvGrpSpPr>
              <a:grpSpLocks/>
            </p:cNvGrpSpPr>
            <p:nvPr/>
          </p:nvGrpSpPr>
          <p:grpSpPr bwMode="auto">
            <a:xfrm>
              <a:off x="2214563" y="3863975"/>
              <a:ext cx="390525" cy="250825"/>
              <a:chOff x="4188" y="2402"/>
              <a:chExt cx="238" cy="161"/>
            </a:xfrm>
          </p:grpSpPr>
          <p:sp>
            <p:nvSpPr>
              <p:cNvPr id="1109" name="Freeform 215"/>
              <p:cNvSpPr>
                <a:spLocks/>
              </p:cNvSpPr>
              <p:nvPr/>
            </p:nvSpPr>
            <p:spPr bwMode="auto">
              <a:xfrm>
                <a:off x="4235" y="2403"/>
                <a:ext cx="191" cy="160"/>
              </a:xfrm>
              <a:custGeom>
                <a:avLst/>
                <a:gdLst>
                  <a:gd name="T0" fmla="*/ 191 w 191"/>
                  <a:gd name="T1" fmla="*/ 301 h 156"/>
                  <a:gd name="T2" fmla="*/ 191 w 191"/>
                  <a:gd name="T3" fmla="*/ 0 h 156"/>
                  <a:gd name="T4" fmla="*/ 0 w 191"/>
                  <a:gd name="T5" fmla="*/ 0 h 156"/>
                  <a:gd name="T6" fmla="*/ 0 w 191"/>
                  <a:gd name="T7" fmla="*/ 301 h 156"/>
                  <a:gd name="T8" fmla="*/ 191 w 191"/>
                  <a:gd name="T9" fmla="*/ 301 h 156"/>
                  <a:gd name="T10" fmla="*/ 191 w 191"/>
                  <a:gd name="T11" fmla="*/ 301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endParaRPr lang="en-GB"/>
              </a:p>
            </p:txBody>
          </p:sp>
          <p:sp>
            <p:nvSpPr>
              <p:cNvPr id="1110" name="Freeform 216"/>
              <p:cNvSpPr>
                <a:spLocks/>
              </p:cNvSpPr>
              <p:nvPr/>
            </p:nvSpPr>
            <p:spPr bwMode="auto">
              <a:xfrm>
                <a:off x="4188" y="2403"/>
                <a:ext cx="77" cy="160"/>
              </a:xfrm>
              <a:custGeom>
                <a:avLst/>
                <a:gdLst>
                  <a:gd name="T0" fmla="*/ 77 w 77"/>
                  <a:gd name="T1" fmla="*/ 301 h 156"/>
                  <a:gd name="T2" fmla="*/ 77 w 77"/>
                  <a:gd name="T3" fmla="*/ 0 h 156"/>
                  <a:gd name="T4" fmla="*/ 0 w 77"/>
                  <a:gd name="T5" fmla="*/ 0 h 156"/>
                  <a:gd name="T6" fmla="*/ 0 w 77"/>
                  <a:gd name="T7" fmla="*/ 301 h 156"/>
                  <a:gd name="T8" fmla="*/ 77 w 77"/>
                  <a:gd name="T9" fmla="*/ 301 h 156"/>
                  <a:gd name="T10" fmla="*/ 77 w 77"/>
                  <a:gd name="T11" fmla="*/ 301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endParaRPr lang="en-GB"/>
              </a:p>
            </p:txBody>
          </p:sp>
          <p:sp>
            <p:nvSpPr>
              <p:cNvPr id="1111" name="Freeform 217"/>
              <p:cNvSpPr>
                <a:spLocks/>
              </p:cNvSpPr>
              <p:nvPr/>
            </p:nvSpPr>
            <p:spPr bwMode="auto">
              <a:xfrm>
                <a:off x="4348" y="2403"/>
                <a:ext cx="78" cy="160"/>
              </a:xfrm>
              <a:custGeom>
                <a:avLst/>
                <a:gdLst>
                  <a:gd name="T0" fmla="*/ 78 w 78"/>
                  <a:gd name="T1" fmla="*/ 301 h 156"/>
                  <a:gd name="T2" fmla="*/ 78 w 78"/>
                  <a:gd name="T3" fmla="*/ 0 h 156"/>
                  <a:gd name="T4" fmla="*/ 0 w 78"/>
                  <a:gd name="T5" fmla="*/ 0 h 156"/>
                  <a:gd name="T6" fmla="*/ 0 w 78"/>
                  <a:gd name="T7" fmla="*/ 301 h 156"/>
                  <a:gd name="T8" fmla="*/ 78 w 78"/>
                  <a:gd name="T9" fmla="*/ 301 h 156"/>
                  <a:gd name="T10" fmla="*/ 78 w 78"/>
                  <a:gd name="T11" fmla="*/ 301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endParaRPr lang="en-GB"/>
              </a:p>
            </p:txBody>
          </p:sp>
          <p:sp>
            <p:nvSpPr>
              <p:cNvPr id="1112" name="Freeform 218"/>
              <p:cNvSpPr>
                <a:spLocks/>
              </p:cNvSpPr>
              <p:nvPr/>
            </p:nvSpPr>
            <p:spPr bwMode="auto">
              <a:xfrm>
                <a:off x="4188" y="2402"/>
                <a:ext cx="236" cy="161"/>
              </a:xfrm>
              <a:custGeom>
                <a:avLst/>
                <a:gdLst>
                  <a:gd name="T0" fmla="*/ 102 w 244"/>
                  <a:gd name="T1" fmla="*/ 804 h 151"/>
                  <a:gd name="T2" fmla="*/ 102 w 244"/>
                  <a:gd name="T3" fmla="*/ 0 h 151"/>
                  <a:gd name="T4" fmla="*/ 0 w 244"/>
                  <a:gd name="T5" fmla="*/ 0 h 151"/>
                  <a:gd name="T6" fmla="*/ 0 w 244"/>
                  <a:gd name="T7" fmla="*/ 804 h 151"/>
                  <a:gd name="T8" fmla="*/ 102 w 244"/>
                  <a:gd name="T9" fmla="*/ 804 h 151"/>
                  <a:gd name="T10" fmla="*/ 102 w 244"/>
                  <a:gd name="T11" fmla="*/ 804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endParaRPr lang="en-GB"/>
              </a:p>
            </p:txBody>
          </p:sp>
        </p:grpSp>
        <p:grpSp>
          <p:nvGrpSpPr>
            <p:cNvPr id="1096" name="Group 242"/>
            <p:cNvGrpSpPr>
              <a:grpSpLocks/>
            </p:cNvGrpSpPr>
            <p:nvPr/>
          </p:nvGrpSpPr>
          <p:grpSpPr bwMode="auto">
            <a:xfrm>
              <a:off x="2203450" y="4899025"/>
              <a:ext cx="390525" cy="250825"/>
              <a:chOff x="5554" y="2058"/>
              <a:chExt cx="246" cy="158"/>
            </a:xfrm>
          </p:grpSpPr>
          <p:sp>
            <p:nvSpPr>
              <p:cNvPr id="1105" name="Freeform 243"/>
              <p:cNvSpPr>
                <a:spLocks/>
              </p:cNvSpPr>
              <p:nvPr/>
            </p:nvSpPr>
            <p:spPr bwMode="auto">
              <a:xfrm>
                <a:off x="5554" y="2058"/>
                <a:ext cx="246" cy="158"/>
              </a:xfrm>
              <a:custGeom>
                <a:avLst/>
                <a:gdLst>
                  <a:gd name="T0" fmla="*/ 0 w 244"/>
                  <a:gd name="T1" fmla="*/ 0 h 156"/>
                  <a:gd name="T2" fmla="*/ 0 w 244"/>
                  <a:gd name="T3" fmla="*/ 214 h 156"/>
                  <a:gd name="T4" fmla="*/ 296 w 244"/>
                  <a:gd name="T5" fmla="*/ 214 h 156"/>
                  <a:gd name="T6" fmla="*/ 296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endParaRPr lang="en-GB"/>
              </a:p>
            </p:txBody>
          </p:sp>
          <p:sp>
            <p:nvSpPr>
              <p:cNvPr id="1106" name="Freeform 244"/>
              <p:cNvSpPr>
                <a:spLocks/>
              </p:cNvSpPr>
              <p:nvPr/>
            </p:nvSpPr>
            <p:spPr bwMode="auto">
              <a:xfrm>
                <a:off x="5554" y="2162"/>
                <a:ext cx="246" cy="54"/>
              </a:xfrm>
              <a:custGeom>
                <a:avLst/>
                <a:gdLst>
                  <a:gd name="T0" fmla="*/ 0 w 244"/>
                  <a:gd name="T1" fmla="*/ 0 h 45"/>
                  <a:gd name="T2" fmla="*/ 0 w 244"/>
                  <a:gd name="T3" fmla="*/ 5208 h 45"/>
                  <a:gd name="T4" fmla="*/ 296 w 244"/>
                  <a:gd name="T5" fmla="*/ 5208 h 45"/>
                  <a:gd name="T6" fmla="*/ 296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endParaRPr lang="en-GB"/>
              </a:p>
            </p:txBody>
          </p:sp>
          <p:sp>
            <p:nvSpPr>
              <p:cNvPr id="1107" name="Freeform 245"/>
              <p:cNvSpPr>
                <a:spLocks/>
              </p:cNvSpPr>
              <p:nvPr/>
            </p:nvSpPr>
            <p:spPr bwMode="auto">
              <a:xfrm>
                <a:off x="5554" y="2060"/>
                <a:ext cx="246" cy="54"/>
              </a:xfrm>
              <a:custGeom>
                <a:avLst/>
                <a:gdLst>
                  <a:gd name="T0" fmla="*/ 0 w 244"/>
                  <a:gd name="T1" fmla="*/ 0 h 50"/>
                  <a:gd name="T2" fmla="*/ 0 w 244"/>
                  <a:gd name="T3" fmla="*/ 370 h 50"/>
                  <a:gd name="T4" fmla="*/ 296 w 244"/>
                  <a:gd name="T5" fmla="*/ 370 h 50"/>
                  <a:gd name="T6" fmla="*/ 296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endParaRPr lang="en-GB"/>
              </a:p>
            </p:txBody>
          </p:sp>
          <p:sp>
            <p:nvSpPr>
              <p:cNvPr id="1108" name="Freeform 246"/>
              <p:cNvSpPr>
                <a:spLocks/>
              </p:cNvSpPr>
              <p:nvPr/>
            </p:nvSpPr>
            <p:spPr bwMode="auto">
              <a:xfrm>
                <a:off x="5554" y="2058"/>
                <a:ext cx="246" cy="158"/>
              </a:xfrm>
              <a:custGeom>
                <a:avLst/>
                <a:gdLst>
                  <a:gd name="T0" fmla="*/ 296 w 244"/>
                  <a:gd name="T1" fmla="*/ 214 h 156"/>
                  <a:gd name="T2" fmla="*/ 296 w 244"/>
                  <a:gd name="T3" fmla="*/ 0 h 156"/>
                  <a:gd name="T4" fmla="*/ 0 w 244"/>
                  <a:gd name="T5" fmla="*/ 0 h 156"/>
                  <a:gd name="T6" fmla="*/ 0 w 244"/>
                  <a:gd name="T7" fmla="*/ 214 h 156"/>
                  <a:gd name="T8" fmla="*/ 296 w 244"/>
                  <a:gd name="T9" fmla="*/ 214 h 156"/>
                  <a:gd name="T10" fmla="*/ 296 w 244"/>
                  <a:gd name="T11" fmla="*/ 21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endParaRPr lang="en-GB"/>
              </a:p>
            </p:txBody>
          </p:sp>
        </p:grpSp>
        <p:grpSp>
          <p:nvGrpSpPr>
            <p:cNvPr id="1097" name="Group 247"/>
            <p:cNvGrpSpPr>
              <a:grpSpLocks/>
            </p:cNvGrpSpPr>
            <p:nvPr/>
          </p:nvGrpSpPr>
          <p:grpSpPr bwMode="auto">
            <a:xfrm>
              <a:off x="3022600" y="1795463"/>
              <a:ext cx="390525" cy="246062"/>
              <a:chOff x="528" y="1773"/>
              <a:chExt cx="246" cy="155"/>
            </a:xfrm>
          </p:grpSpPr>
          <p:sp>
            <p:nvSpPr>
              <p:cNvPr id="1101" name="Freeform 248"/>
              <p:cNvSpPr>
                <a:spLocks/>
              </p:cNvSpPr>
              <p:nvPr/>
            </p:nvSpPr>
            <p:spPr bwMode="auto">
              <a:xfrm>
                <a:off x="528" y="1773"/>
                <a:ext cx="246" cy="155"/>
              </a:xfrm>
              <a:custGeom>
                <a:avLst/>
                <a:gdLst>
                  <a:gd name="T0" fmla="*/ 296 w 244"/>
                  <a:gd name="T1" fmla="*/ 111 h 157"/>
                  <a:gd name="T2" fmla="*/ 296 w 244"/>
                  <a:gd name="T3" fmla="*/ 0 h 157"/>
                  <a:gd name="T4" fmla="*/ 0 w 244"/>
                  <a:gd name="T5" fmla="*/ 0 h 157"/>
                  <a:gd name="T6" fmla="*/ 0 w 244"/>
                  <a:gd name="T7" fmla="*/ 111 h 157"/>
                  <a:gd name="T8" fmla="*/ 296 w 244"/>
                  <a:gd name="T9" fmla="*/ 111 h 157"/>
                  <a:gd name="T10" fmla="*/ 296 w 244"/>
                  <a:gd name="T11" fmla="*/ 11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endParaRPr lang="en-GB"/>
              </a:p>
            </p:txBody>
          </p:sp>
          <p:sp>
            <p:nvSpPr>
              <p:cNvPr id="1102" name="Freeform 249"/>
              <p:cNvSpPr>
                <a:spLocks/>
              </p:cNvSpPr>
              <p:nvPr/>
            </p:nvSpPr>
            <p:spPr bwMode="auto">
              <a:xfrm>
                <a:off x="528" y="1850"/>
                <a:ext cx="246" cy="78"/>
              </a:xfrm>
              <a:custGeom>
                <a:avLst/>
                <a:gdLst>
                  <a:gd name="T0" fmla="*/ 561 w 238"/>
                  <a:gd name="T1" fmla="*/ 53 h 79"/>
                  <a:gd name="T2" fmla="*/ 561 w 238"/>
                  <a:gd name="T3" fmla="*/ 0 h 79"/>
                  <a:gd name="T4" fmla="*/ 0 w 238"/>
                  <a:gd name="T5" fmla="*/ 0 h 79"/>
                  <a:gd name="T6" fmla="*/ 0 w 238"/>
                  <a:gd name="T7" fmla="*/ 53 h 79"/>
                  <a:gd name="T8" fmla="*/ 561 w 238"/>
                  <a:gd name="T9" fmla="*/ 53 h 79"/>
                  <a:gd name="T10" fmla="*/ 561 w 238"/>
                  <a:gd name="T11" fmla="*/ 53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endParaRPr lang="en-GB"/>
              </a:p>
            </p:txBody>
          </p:sp>
          <p:sp>
            <p:nvSpPr>
              <p:cNvPr id="1103" name="Freeform 250"/>
              <p:cNvSpPr>
                <a:spLocks/>
              </p:cNvSpPr>
              <p:nvPr/>
            </p:nvSpPr>
            <p:spPr bwMode="auto">
              <a:xfrm>
                <a:off x="528" y="1773"/>
                <a:ext cx="120" cy="155"/>
              </a:xfrm>
              <a:custGeom>
                <a:avLst/>
                <a:gdLst>
                  <a:gd name="T0" fmla="*/ 0 w 119"/>
                  <a:gd name="T1" fmla="*/ 0 h 157"/>
                  <a:gd name="T2" fmla="*/ 0 w 119"/>
                  <a:gd name="T3" fmla="*/ 111 h 157"/>
                  <a:gd name="T4" fmla="*/ 145 w 119"/>
                  <a:gd name="T5" fmla="*/ 52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endParaRPr lang="en-GB"/>
              </a:p>
            </p:txBody>
          </p:sp>
          <p:sp>
            <p:nvSpPr>
              <p:cNvPr id="1104" name="Freeform 251"/>
              <p:cNvSpPr>
                <a:spLocks/>
              </p:cNvSpPr>
              <p:nvPr/>
            </p:nvSpPr>
            <p:spPr bwMode="auto">
              <a:xfrm>
                <a:off x="528" y="1773"/>
                <a:ext cx="246" cy="155"/>
              </a:xfrm>
              <a:custGeom>
                <a:avLst/>
                <a:gdLst>
                  <a:gd name="T0" fmla="*/ 296 w 244"/>
                  <a:gd name="T1" fmla="*/ 111 h 157"/>
                  <a:gd name="T2" fmla="*/ 296 w 244"/>
                  <a:gd name="T3" fmla="*/ 0 h 157"/>
                  <a:gd name="T4" fmla="*/ 0 w 244"/>
                  <a:gd name="T5" fmla="*/ 0 h 157"/>
                  <a:gd name="T6" fmla="*/ 0 w 244"/>
                  <a:gd name="T7" fmla="*/ 111 h 157"/>
                  <a:gd name="T8" fmla="*/ 296 w 244"/>
                  <a:gd name="T9" fmla="*/ 111 h 157"/>
                  <a:gd name="T10" fmla="*/ 296 w 244"/>
                  <a:gd name="T11" fmla="*/ 11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endParaRPr lang="en-GB"/>
              </a:p>
            </p:txBody>
          </p:sp>
        </p:grpSp>
        <p:sp>
          <p:nvSpPr>
            <p:cNvPr id="1098" name="Text Box 260"/>
            <p:cNvSpPr txBox="1">
              <a:spLocks noChangeArrowheads="1"/>
            </p:cNvSpPr>
            <p:nvPr/>
          </p:nvSpPr>
          <p:spPr bwMode="auto">
            <a:xfrm>
              <a:off x="2017713" y="4086225"/>
              <a:ext cx="760412" cy="214313"/>
            </a:xfrm>
            <a:prstGeom prst="rect">
              <a:avLst/>
            </a:prstGeom>
            <a:noFill/>
            <a:ln w="9525">
              <a:noFill/>
              <a:miter lim="800000"/>
              <a:headEnd/>
              <a:tailEnd/>
            </a:ln>
          </p:spPr>
          <p:txBody>
            <a:bodyPr>
              <a:spAutoFit/>
            </a:bodyPr>
            <a:lstStyle/>
            <a:p>
              <a:pPr>
                <a:spcBef>
                  <a:spcPct val="50000"/>
                </a:spcBef>
              </a:pPr>
              <a:r>
                <a:rPr lang="en-GB" sz="800" b="1">
                  <a:solidFill>
                    <a:srgbClr val="983222"/>
                  </a:solidFill>
                  <a:latin typeface="Tahoma" pitchFamily="34" charset="0"/>
                </a:rPr>
                <a:t>ROMANIA</a:t>
              </a:r>
            </a:p>
          </p:txBody>
        </p:sp>
        <p:sp>
          <p:nvSpPr>
            <p:cNvPr id="1099" name="Text Box 261"/>
            <p:cNvSpPr txBox="1">
              <a:spLocks noChangeArrowheads="1"/>
            </p:cNvSpPr>
            <p:nvPr/>
          </p:nvSpPr>
          <p:spPr bwMode="auto">
            <a:xfrm>
              <a:off x="2601913" y="2012950"/>
              <a:ext cx="1222375" cy="214313"/>
            </a:xfrm>
            <a:prstGeom prst="rect">
              <a:avLst/>
            </a:prstGeom>
            <a:noFill/>
            <a:ln w="9525">
              <a:noFill/>
              <a:miter lim="800000"/>
              <a:headEnd/>
              <a:tailEnd/>
            </a:ln>
          </p:spPr>
          <p:txBody>
            <a:bodyPr>
              <a:spAutoFit/>
            </a:bodyPr>
            <a:lstStyle/>
            <a:p>
              <a:pPr>
                <a:spcBef>
                  <a:spcPct val="50000"/>
                </a:spcBef>
              </a:pPr>
              <a:r>
                <a:rPr lang="en-GB" sz="800" b="1">
                  <a:solidFill>
                    <a:srgbClr val="9F2D20"/>
                  </a:solidFill>
                  <a:latin typeface="Tahoma" pitchFamily="34" charset="0"/>
                </a:rPr>
                <a:t>CZECH REPUBLIC</a:t>
              </a:r>
            </a:p>
          </p:txBody>
        </p:sp>
        <p:sp>
          <p:nvSpPr>
            <p:cNvPr id="1100" name="Text Box 266"/>
            <p:cNvSpPr txBox="1">
              <a:spLocks noChangeArrowheads="1"/>
            </p:cNvSpPr>
            <p:nvPr/>
          </p:nvSpPr>
          <p:spPr bwMode="auto">
            <a:xfrm>
              <a:off x="2100263" y="5121275"/>
              <a:ext cx="688975" cy="214313"/>
            </a:xfrm>
            <a:prstGeom prst="rect">
              <a:avLst/>
            </a:prstGeom>
            <a:noFill/>
            <a:ln w="9525">
              <a:noFill/>
              <a:miter lim="800000"/>
              <a:headEnd/>
              <a:tailEnd/>
            </a:ln>
          </p:spPr>
          <p:txBody>
            <a:bodyPr>
              <a:spAutoFit/>
            </a:bodyPr>
            <a:lstStyle/>
            <a:p>
              <a:pPr>
                <a:spcBef>
                  <a:spcPct val="50000"/>
                </a:spcBef>
              </a:pPr>
              <a:r>
                <a:rPr lang="en-GB" sz="800" b="1">
                  <a:solidFill>
                    <a:srgbClr val="990000"/>
                  </a:solidFill>
                  <a:latin typeface="Tahoma" pitchFamily="34" charset="0"/>
                </a:rPr>
                <a:t>ESTONIA</a:t>
              </a:r>
            </a:p>
          </p:txBody>
        </p:sp>
      </p:grpSp>
      <p:grpSp>
        <p:nvGrpSpPr>
          <p:cNvPr id="1030" name="Group 277"/>
          <p:cNvGrpSpPr>
            <a:grpSpLocks/>
          </p:cNvGrpSpPr>
          <p:nvPr/>
        </p:nvGrpSpPr>
        <p:grpSpPr bwMode="auto">
          <a:xfrm>
            <a:off x="5537200" y="2701925"/>
            <a:ext cx="3122613" cy="1265238"/>
            <a:chOff x="2717800" y="5035550"/>
            <a:chExt cx="3122613" cy="1265238"/>
          </a:xfrm>
        </p:grpSpPr>
        <p:grpSp>
          <p:nvGrpSpPr>
            <p:cNvPr id="1031" name="Group 253"/>
            <p:cNvGrpSpPr>
              <a:grpSpLocks/>
            </p:cNvGrpSpPr>
            <p:nvPr/>
          </p:nvGrpSpPr>
          <p:grpSpPr bwMode="auto">
            <a:xfrm>
              <a:off x="3011488" y="5346700"/>
              <a:ext cx="390525" cy="249238"/>
              <a:chOff x="528" y="1164"/>
              <a:chExt cx="238" cy="157"/>
            </a:xfrm>
          </p:grpSpPr>
          <p:sp>
            <p:nvSpPr>
              <p:cNvPr id="1044" name="Rectangle 254"/>
              <p:cNvSpPr>
                <a:spLocks noChangeArrowheads="1"/>
              </p:cNvSpPr>
              <p:nvPr/>
            </p:nvSpPr>
            <p:spPr bwMode="auto">
              <a:xfrm>
                <a:off x="528" y="1164"/>
                <a:ext cx="238" cy="157"/>
              </a:xfrm>
              <a:prstGeom prst="rect">
                <a:avLst/>
              </a:prstGeom>
              <a:noFill/>
              <a:ln w="3175">
                <a:solidFill>
                  <a:schemeClr val="tx1"/>
                </a:solidFill>
                <a:miter lim="800000"/>
                <a:headEnd/>
                <a:tailEnd/>
              </a:ln>
            </p:spPr>
            <p:txBody>
              <a:bodyPr/>
              <a:lstStyle/>
              <a:p>
                <a:pPr algn="l">
                  <a:spcBef>
                    <a:spcPct val="50000"/>
                  </a:spcBef>
                </a:pPr>
                <a:endParaRPr lang="en-US" sz="900" b="1">
                  <a:solidFill>
                    <a:srgbClr val="FFFFFF"/>
                  </a:solidFill>
                  <a:latin typeface="Tahoma" pitchFamily="34" charset="0"/>
                </a:endParaRPr>
              </a:p>
            </p:txBody>
          </p:sp>
          <p:sp>
            <p:nvSpPr>
              <p:cNvPr id="1045" name="Rectangle 255"/>
              <p:cNvSpPr>
                <a:spLocks noChangeArrowheads="1"/>
              </p:cNvSpPr>
              <p:nvPr/>
            </p:nvSpPr>
            <p:spPr bwMode="auto">
              <a:xfrm>
                <a:off x="528" y="1164"/>
                <a:ext cx="238" cy="53"/>
              </a:xfrm>
              <a:prstGeom prst="rect">
                <a:avLst/>
              </a:prstGeom>
              <a:solidFill>
                <a:srgbClr val="FFFFFF"/>
              </a:solidFill>
              <a:ln w="3175">
                <a:solidFill>
                  <a:schemeClr val="tx1"/>
                </a:solidFill>
                <a:miter lim="800000"/>
                <a:headEnd/>
                <a:tailEnd/>
              </a:ln>
            </p:spPr>
            <p:txBody>
              <a:bodyPr/>
              <a:lstStyle/>
              <a:p>
                <a:pPr algn="l">
                  <a:spcBef>
                    <a:spcPct val="50000"/>
                  </a:spcBef>
                </a:pPr>
                <a:endParaRPr lang="en-US" sz="900" b="1">
                  <a:solidFill>
                    <a:srgbClr val="FFFFFF"/>
                  </a:solidFill>
                  <a:latin typeface="Tahoma" pitchFamily="34" charset="0"/>
                </a:endParaRPr>
              </a:p>
            </p:txBody>
          </p:sp>
          <p:sp>
            <p:nvSpPr>
              <p:cNvPr id="1046" name="Rectangle 256"/>
              <p:cNvSpPr>
                <a:spLocks noChangeArrowheads="1"/>
              </p:cNvSpPr>
              <p:nvPr/>
            </p:nvSpPr>
            <p:spPr bwMode="auto">
              <a:xfrm>
                <a:off x="528" y="1216"/>
                <a:ext cx="238" cy="53"/>
              </a:xfrm>
              <a:prstGeom prst="rect">
                <a:avLst/>
              </a:prstGeom>
              <a:solidFill>
                <a:srgbClr val="00FF00"/>
              </a:solidFill>
              <a:ln w="3175">
                <a:solidFill>
                  <a:schemeClr val="tx1"/>
                </a:solidFill>
                <a:miter lim="800000"/>
                <a:headEnd/>
                <a:tailEnd/>
              </a:ln>
            </p:spPr>
            <p:txBody>
              <a:bodyPr/>
              <a:lstStyle/>
              <a:p>
                <a:pPr algn="l">
                  <a:spcBef>
                    <a:spcPct val="50000"/>
                  </a:spcBef>
                </a:pPr>
                <a:endParaRPr lang="en-US" sz="900" b="1">
                  <a:solidFill>
                    <a:srgbClr val="FFFFFF"/>
                  </a:solidFill>
                  <a:latin typeface="Tahoma" pitchFamily="34" charset="0"/>
                </a:endParaRPr>
              </a:p>
            </p:txBody>
          </p:sp>
          <p:sp>
            <p:nvSpPr>
              <p:cNvPr id="1047" name="Rectangle 257"/>
              <p:cNvSpPr>
                <a:spLocks noChangeArrowheads="1"/>
              </p:cNvSpPr>
              <p:nvPr/>
            </p:nvSpPr>
            <p:spPr bwMode="auto">
              <a:xfrm>
                <a:off x="528" y="1266"/>
                <a:ext cx="238" cy="55"/>
              </a:xfrm>
              <a:prstGeom prst="rect">
                <a:avLst/>
              </a:prstGeom>
              <a:solidFill>
                <a:srgbClr val="FF0000"/>
              </a:solidFill>
              <a:ln w="3175">
                <a:solidFill>
                  <a:schemeClr val="tx1"/>
                </a:solidFill>
                <a:miter lim="800000"/>
                <a:headEnd/>
                <a:tailEnd/>
              </a:ln>
            </p:spPr>
            <p:txBody>
              <a:bodyPr/>
              <a:lstStyle/>
              <a:p>
                <a:pPr algn="l">
                  <a:spcBef>
                    <a:spcPct val="50000"/>
                  </a:spcBef>
                </a:pPr>
                <a:endParaRPr lang="en-US" sz="900" b="1">
                  <a:solidFill>
                    <a:srgbClr val="FFFFFF"/>
                  </a:solidFill>
                  <a:latin typeface="Tahoma" pitchFamily="34" charset="0"/>
                </a:endParaRPr>
              </a:p>
            </p:txBody>
          </p:sp>
        </p:grpSp>
        <p:sp>
          <p:nvSpPr>
            <p:cNvPr id="1032" name="Text Box 263"/>
            <p:cNvSpPr txBox="1">
              <a:spLocks noChangeArrowheads="1"/>
            </p:cNvSpPr>
            <p:nvPr/>
          </p:nvSpPr>
          <p:spPr bwMode="auto">
            <a:xfrm>
              <a:off x="2717800" y="6086475"/>
              <a:ext cx="938213" cy="214313"/>
            </a:xfrm>
            <a:prstGeom prst="rect">
              <a:avLst/>
            </a:prstGeom>
            <a:noFill/>
            <a:ln w="9525">
              <a:noFill/>
              <a:miter lim="800000"/>
              <a:headEnd/>
              <a:tailEnd/>
            </a:ln>
          </p:spPr>
          <p:txBody>
            <a:bodyPr>
              <a:spAutoFit/>
            </a:bodyPr>
            <a:lstStyle/>
            <a:p>
              <a:pPr>
                <a:spcBef>
                  <a:spcPct val="50000"/>
                </a:spcBef>
              </a:pPr>
              <a:r>
                <a:rPr lang="en-GB" sz="800" b="1">
                  <a:solidFill>
                    <a:srgbClr val="929497"/>
                  </a:solidFill>
                  <a:latin typeface="Tahoma" pitchFamily="34" charset="0"/>
                </a:rPr>
                <a:t>LITHUANIA</a:t>
              </a:r>
            </a:p>
          </p:txBody>
        </p:sp>
        <p:sp>
          <p:nvSpPr>
            <p:cNvPr id="1033" name="Text Box 264"/>
            <p:cNvSpPr txBox="1">
              <a:spLocks noChangeArrowheads="1"/>
            </p:cNvSpPr>
            <p:nvPr/>
          </p:nvSpPr>
          <p:spPr bwMode="auto">
            <a:xfrm>
              <a:off x="2768600" y="5568950"/>
              <a:ext cx="863600" cy="214313"/>
            </a:xfrm>
            <a:prstGeom prst="rect">
              <a:avLst/>
            </a:prstGeom>
            <a:noFill/>
            <a:ln w="9525">
              <a:noFill/>
              <a:miter lim="800000"/>
              <a:headEnd/>
              <a:tailEnd/>
            </a:ln>
          </p:spPr>
          <p:txBody>
            <a:bodyPr>
              <a:spAutoFit/>
            </a:bodyPr>
            <a:lstStyle/>
            <a:p>
              <a:pPr>
                <a:spcBef>
                  <a:spcPct val="50000"/>
                </a:spcBef>
              </a:pPr>
              <a:r>
                <a:rPr lang="en-GB" sz="800" b="1">
                  <a:solidFill>
                    <a:srgbClr val="929497"/>
                  </a:solidFill>
                  <a:latin typeface="Tahoma" pitchFamily="34" charset="0"/>
                </a:rPr>
                <a:t>BULGARIA</a:t>
              </a:r>
            </a:p>
          </p:txBody>
        </p:sp>
        <p:sp>
          <p:nvSpPr>
            <p:cNvPr id="1034" name="Text Box 267"/>
            <p:cNvSpPr txBox="1">
              <a:spLocks noChangeArrowheads="1"/>
            </p:cNvSpPr>
            <p:nvPr/>
          </p:nvSpPr>
          <p:spPr bwMode="auto">
            <a:xfrm>
              <a:off x="3646488" y="5576888"/>
              <a:ext cx="708025" cy="214312"/>
            </a:xfrm>
            <a:prstGeom prst="rect">
              <a:avLst/>
            </a:prstGeom>
            <a:noFill/>
            <a:ln w="9525">
              <a:noFill/>
              <a:miter lim="800000"/>
              <a:headEnd/>
              <a:tailEnd/>
            </a:ln>
          </p:spPr>
          <p:txBody>
            <a:bodyPr>
              <a:spAutoFit/>
            </a:bodyPr>
            <a:lstStyle/>
            <a:p>
              <a:pPr>
                <a:spcBef>
                  <a:spcPct val="50000"/>
                </a:spcBef>
              </a:pPr>
              <a:r>
                <a:rPr lang="en-GB" sz="800" b="1">
                  <a:solidFill>
                    <a:srgbClr val="929497"/>
                  </a:solidFill>
                  <a:latin typeface="Tahoma" pitchFamily="34" charset="0"/>
                </a:rPr>
                <a:t>ICELAND</a:t>
              </a:r>
            </a:p>
          </p:txBody>
        </p:sp>
        <p:pic>
          <p:nvPicPr>
            <p:cNvPr id="1035" name="Picture 268"/>
            <p:cNvPicPr>
              <a:picLocks noChangeAspect="1" noChangeArrowheads="1"/>
            </p:cNvPicPr>
            <p:nvPr/>
          </p:nvPicPr>
          <p:blipFill>
            <a:blip r:embed="rId6" cstate="print"/>
            <a:srcRect/>
            <a:stretch>
              <a:fillRect/>
            </a:stretch>
          </p:blipFill>
          <p:spPr bwMode="auto">
            <a:xfrm>
              <a:off x="3802063" y="5346700"/>
              <a:ext cx="396875" cy="260350"/>
            </a:xfrm>
            <a:prstGeom prst="rect">
              <a:avLst/>
            </a:prstGeom>
            <a:noFill/>
            <a:ln w="9525">
              <a:noFill/>
              <a:miter lim="800000"/>
              <a:headEnd/>
              <a:tailEnd/>
            </a:ln>
          </p:spPr>
        </p:pic>
        <p:grpSp>
          <p:nvGrpSpPr>
            <p:cNvPr id="1036" name="Group 269"/>
            <p:cNvGrpSpPr>
              <a:grpSpLocks noChangeAspect="1"/>
            </p:cNvGrpSpPr>
            <p:nvPr/>
          </p:nvGrpSpPr>
          <p:grpSpPr bwMode="auto">
            <a:xfrm>
              <a:off x="3011488" y="5868988"/>
              <a:ext cx="382587" cy="247650"/>
              <a:chOff x="4214" y="2064"/>
              <a:chExt cx="241" cy="156"/>
            </a:xfrm>
          </p:grpSpPr>
          <p:sp>
            <p:nvSpPr>
              <p:cNvPr id="1040" name="AutoShape 270"/>
              <p:cNvSpPr>
                <a:spLocks noChangeAspect="1" noChangeArrowheads="1" noTextEdit="1"/>
              </p:cNvSpPr>
              <p:nvPr/>
            </p:nvSpPr>
            <p:spPr bwMode="auto">
              <a:xfrm>
                <a:off x="4214" y="2064"/>
                <a:ext cx="241" cy="156"/>
              </a:xfrm>
              <a:prstGeom prst="rect">
                <a:avLst/>
              </a:prstGeom>
              <a:noFill/>
              <a:ln w="6350" algn="ctr">
                <a:solidFill>
                  <a:schemeClr val="tx1"/>
                </a:solidFill>
                <a:miter lim="800000"/>
                <a:headEnd/>
                <a:tailEnd/>
              </a:ln>
            </p:spPr>
            <p:txBody>
              <a:bodyPr/>
              <a:lstStyle/>
              <a:p>
                <a:endParaRPr lang="en-GB"/>
              </a:p>
            </p:txBody>
          </p:sp>
          <p:sp>
            <p:nvSpPr>
              <p:cNvPr id="1041" name="Rectangle 271"/>
              <p:cNvSpPr>
                <a:spLocks noChangeArrowheads="1"/>
              </p:cNvSpPr>
              <p:nvPr/>
            </p:nvSpPr>
            <p:spPr bwMode="auto">
              <a:xfrm>
                <a:off x="4214" y="2064"/>
                <a:ext cx="241" cy="52"/>
              </a:xfrm>
              <a:prstGeom prst="rect">
                <a:avLst/>
              </a:prstGeom>
              <a:solidFill>
                <a:srgbClr val="FFFF00"/>
              </a:solidFill>
              <a:ln w="9525">
                <a:noFill/>
                <a:miter lim="800000"/>
                <a:headEnd/>
                <a:tailEnd/>
              </a:ln>
            </p:spPr>
            <p:txBody>
              <a:bodyPr/>
              <a:lstStyle/>
              <a:p>
                <a:pPr algn="l">
                  <a:spcBef>
                    <a:spcPct val="50000"/>
                  </a:spcBef>
                </a:pPr>
                <a:endParaRPr lang="en-US" sz="900" b="1">
                  <a:solidFill>
                    <a:srgbClr val="FFFFFF"/>
                  </a:solidFill>
                  <a:latin typeface="Tahoma" pitchFamily="34" charset="0"/>
                </a:endParaRPr>
              </a:p>
            </p:txBody>
          </p:sp>
          <p:sp>
            <p:nvSpPr>
              <p:cNvPr id="1042" name="Rectangle 272"/>
              <p:cNvSpPr>
                <a:spLocks noChangeArrowheads="1"/>
              </p:cNvSpPr>
              <p:nvPr/>
            </p:nvSpPr>
            <p:spPr bwMode="auto">
              <a:xfrm>
                <a:off x="4214" y="2116"/>
                <a:ext cx="241" cy="52"/>
              </a:xfrm>
              <a:prstGeom prst="rect">
                <a:avLst/>
              </a:prstGeom>
              <a:solidFill>
                <a:srgbClr val="51DC00"/>
              </a:solidFill>
              <a:ln w="9525">
                <a:noFill/>
                <a:miter lim="800000"/>
                <a:headEnd/>
                <a:tailEnd/>
              </a:ln>
            </p:spPr>
            <p:txBody>
              <a:bodyPr/>
              <a:lstStyle/>
              <a:p>
                <a:pPr algn="l">
                  <a:spcBef>
                    <a:spcPct val="50000"/>
                  </a:spcBef>
                </a:pPr>
                <a:endParaRPr lang="en-US" sz="900" b="1">
                  <a:solidFill>
                    <a:srgbClr val="FFFFFF"/>
                  </a:solidFill>
                  <a:latin typeface="Tahoma" pitchFamily="34" charset="0"/>
                </a:endParaRPr>
              </a:p>
            </p:txBody>
          </p:sp>
          <p:sp>
            <p:nvSpPr>
              <p:cNvPr id="1043" name="Rectangle 273"/>
              <p:cNvSpPr>
                <a:spLocks noChangeArrowheads="1"/>
              </p:cNvSpPr>
              <p:nvPr/>
            </p:nvSpPr>
            <p:spPr bwMode="auto">
              <a:xfrm>
                <a:off x="4214" y="2168"/>
                <a:ext cx="241" cy="52"/>
              </a:xfrm>
              <a:prstGeom prst="rect">
                <a:avLst/>
              </a:prstGeom>
              <a:solidFill>
                <a:srgbClr val="FF0000"/>
              </a:solidFill>
              <a:ln w="9525">
                <a:noFill/>
                <a:miter lim="800000"/>
                <a:headEnd/>
                <a:tailEnd/>
              </a:ln>
            </p:spPr>
            <p:txBody>
              <a:bodyPr/>
              <a:lstStyle/>
              <a:p>
                <a:pPr algn="l">
                  <a:spcBef>
                    <a:spcPct val="50000"/>
                  </a:spcBef>
                </a:pPr>
                <a:endParaRPr lang="en-US" sz="900" b="1">
                  <a:solidFill>
                    <a:srgbClr val="FFFFFF"/>
                  </a:solidFill>
                  <a:latin typeface="Tahoma" pitchFamily="34" charset="0"/>
                </a:endParaRPr>
              </a:p>
            </p:txBody>
          </p:sp>
        </p:grpSp>
        <p:sp>
          <p:nvSpPr>
            <p:cNvPr id="1037" name="Rectangle 284"/>
            <p:cNvSpPr>
              <a:spLocks noChangeArrowheads="1"/>
            </p:cNvSpPr>
            <p:nvPr/>
          </p:nvSpPr>
          <p:spPr bwMode="auto">
            <a:xfrm>
              <a:off x="2874963" y="5035550"/>
              <a:ext cx="2965450" cy="319088"/>
            </a:xfrm>
            <a:prstGeom prst="rect">
              <a:avLst/>
            </a:prstGeom>
            <a:noFill/>
            <a:ln w="9525">
              <a:noFill/>
              <a:miter lim="800000"/>
              <a:headEnd/>
              <a:tailEnd/>
            </a:ln>
          </p:spPr>
          <p:txBody>
            <a:bodyPr/>
            <a:lstStyle/>
            <a:p>
              <a:pPr marL="342900" indent="-342900" algn="l">
                <a:spcBef>
                  <a:spcPct val="20000"/>
                </a:spcBef>
              </a:pPr>
              <a:r>
                <a:rPr lang="en-GB" sz="1200" b="1">
                  <a:solidFill>
                    <a:srgbClr val="929497"/>
                  </a:solidFill>
                  <a:latin typeface="Tahoma" pitchFamily="34" charset="0"/>
                </a:rPr>
                <a:t>Cooperating States</a:t>
              </a:r>
            </a:p>
          </p:txBody>
        </p:sp>
        <p:sp>
          <p:nvSpPr>
            <p:cNvPr id="1038" name="Text Box 299"/>
            <p:cNvSpPr txBox="1">
              <a:spLocks noChangeArrowheads="1"/>
            </p:cNvSpPr>
            <p:nvPr/>
          </p:nvSpPr>
          <p:spPr bwMode="auto">
            <a:xfrm>
              <a:off x="3559175" y="6083300"/>
              <a:ext cx="938213" cy="214313"/>
            </a:xfrm>
            <a:prstGeom prst="rect">
              <a:avLst/>
            </a:prstGeom>
            <a:noFill/>
            <a:ln w="9525">
              <a:noFill/>
              <a:miter lim="800000"/>
              <a:headEnd/>
              <a:tailEnd/>
            </a:ln>
          </p:spPr>
          <p:txBody>
            <a:bodyPr>
              <a:spAutoFit/>
            </a:bodyPr>
            <a:lstStyle/>
            <a:p>
              <a:pPr>
                <a:spcBef>
                  <a:spcPct val="50000"/>
                </a:spcBef>
              </a:pPr>
              <a:r>
                <a:rPr lang="en-GB" sz="800" b="1">
                  <a:solidFill>
                    <a:srgbClr val="929497"/>
                  </a:solidFill>
                  <a:latin typeface="Tahoma" pitchFamily="34" charset="0"/>
                </a:rPr>
                <a:t>SERBIA</a:t>
              </a:r>
            </a:p>
          </p:txBody>
        </p:sp>
        <p:pic>
          <p:nvPicPr>
            <p:cNvPr id="1039" name="Picture 305"/>
            <p:cNvPicPr>
              <a:picLocks noChangeAspect="1" noChangeArrowheads="1"/>
            </p:cNvPicPr>
            <p:nvPr/>
          </p:nvPicPr>
          <p:blipFill>
            <a:blip r:embed="rId7" cstate="print"/>
            <a:srcRect/>
            <a:stretch>
              <a:fillRect/>
            </a:stretch>
          </p:blipFill>
          <p:spPr bwMode="auto">
            <a:xfrm>
              <a:off x="3821113" y="5872163"/>
              <a:ext cx="390525" cy="246062"/>
            </a:xfrm>
            <a:prstGeom prst="rect">
              <a:avLst/>
            </a:prstGeom>
            <a:noFill/>
            <a:ln w="3175" algn="ctr">
              <a:solidFill>
                <a:schemeClr val="tx1"/>
              </a:solidFill>
              <a:miter lim="800000"/>
              <a:headEnd/>
              <a:tailEnd/>
            </a:ln>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smtClean="0"/>
              <a:t>EUMETSAT Geostationary Satellites’ Coverage</a:t>
            </a:r>
          </a:p>
        </p:txBody>
      </p:sp>
      <p:sp>
        <p:nvSpPr>
          <p:cNvPr id="18435" name="Line 3"/>
          <p:cNvSpPr>
            <a:spLocks noChangeShapeType="1"/>
          </p:cNvSpPr>
          <p:nvPr/>
        </p:nvSpPr>
        <p:spPr bwMode="auto">
          <a:xfrm>
            <a:off x="4691063" y="1487488"/>
            <a:ext cx="0" cy="4219575"/>
          </a:xfrm>
          <a:prstGeom prst="line">
            <a:avLst/>
          </a:prstGeom>
          <a:noFill/>
          <a:ln w="3175">
            <a:solidFill>
              <a:schemeClr val="bg2"/>
            </a:solidFill>
            <a:prstDash val="dash"/>
            <a:round/>
            <a:headEnd/>
            <a:tailEnd/>
          </a:ln>
        </p:spPr>
        <p:txBody>
          <a:bodyPr/>
          <a:lstStyle/>
          <a:p>
            <a:endParaRPr lang="en-GB"/>
          </a:p>
        </p:txBody>
      </p:sp>
      <p:sp>
        <p:nvSpPr>
          <p:cNvPr id="18436" name="Line 4"/>
          <p:cNvSpPr>
            <a:spLocks noChangeShapeType="1"/>
          </p:cNvSpPr>
          <p:nvPr/>
        </p:nvSpPr>
        <p:spPr bwMode="auto">
          <a:xfrm>
            <a:off x="5108575" y="1487488"/>
            <a:ext cx="1588" cy="4219575"/>
          </a:xfrm>
          <a:prstGeom prst="line">
            <a:avLst/>
          </a:prstGeom>
          <a:noFill/>
          <a:ln w="3175">
            <a:solidFill>
              <a:schemeClr val="bg2"/>
            </a:solidFill>
            <a:prstDash val="dash"/>
            <a:round/>
            <a:headEnd/>
            <a:tailEnd/>
          </a:ln>
        </p:spPr>
        <p:txBody>
          <a:bodyPr/>
          <a:lstStyle/>
          <a:p>
            <a:endParaRPr lang="en-GB"/>
          </a:p>
        </p:txBody>
      </p:sp>
      <p:sp>
        <p:nvSpPr>
          <p:cNvPr id="18437" name="Line 5"/>
          <p:cNvSpPr>
            <a:spLocks noChangeShapeType="1"/>
          </p:cNvSpPr>
          <p:nvPr/>
        </p:nvSpPr>
        <p:spPr bwMode="auto">
          <a:xfrm>
            <a:off x="5526088" y="1487488"/>
            <a:ext cx="1587" cy="4219575"/>
          </a:xfrm>
          <a:prstGeom prst="line">
            <a:avLst/>
          </a:prstGeom>
          <a:noFill/>
          <a:ln w="3175">
            <a:solidFill>
              <a:schemeClr val="bg2"/>
            </a:solidFill>
            <a:prstDash val="dash"/>
            <a:round/>
            <a:headEnd/>
            <a:tailEnd/>
          </a:ln>
        </p:spPr>
        <p:txBody>
          <a:bodyPr/>
          <a:lstStyle/>
          <a:p>
            <a:endParaRPr lang="en-GB"/>
          </a:p>
        </p:txBody>
      </p:sp>
      <p:sp>
        <p:nvSpPr>
          <p:cNvPr id="18438" name="Line 6"/>
          <p:cNvSpPr>
            <a:spLocks noChangeShapeType="1"/>
          </p:cNvSpPr>
          <p:nvPr/>
        </p:nvSpPr>
        <p:spPr bwMode="auto">
          <a:xfrm>
            <a:off x="5957888" y="1487488"/>
            <a:ext cx="11112" cy="4206875"/>
          </a:xfrm>
          <a:prstGeom prst="line">
            <a:avLst/>
          </a:prstGeom>
          <a:noFill/>
          <a:ln w="3175">
            <a:solidFill>
              <a:schemeClr val="bg2"/>
            </a:solidFill>
            <a:prstDash val="dash"/>
            <a:round/>
            <a:headEnd/>
            <a:tailEnd/>
          </a:ln>
        </p:spPr>
        <p:txBody>
          <a:bodyPr/>
          <a:lstStyle/>
          <a:p>
            <a:endParaRPr lang="en-GB"/>
          </a:p>
        </p:txBody>
      </p:sp>
      <p:sp>
        <p:nvSpPr>
          <p:cNvPr id="18439" name="Line 7"/>
          <p:cNvSpPr>
            <a:spLocks noChangeShapeType="1"/>
          </p:cNvSpPr>
          <p:nvPr/>
        </p:nvSpPr>
        <p:spPr bwMode="auto">
          <a:xfrm>
            <a:off x="6426200" y="1484313"/>
            <a:ext cx="1588" cy="4206875"/>
          </a:xfrm>
          <a:prstGeom prst="line">
            <a:avLst/>
          </a:prstGeom>
          <a:noFill/>
          <a:ln w="3175">
            <a:solidFill>
              <a:schemeClr val="bg2"/>
            </a:solidFill>
            <a:prstDash val="dash"/>
            <a:round/>
            <a:headEnd/>
            <a:tailEnd/>
          </a:ln>
        </p:spPr>
        <p:txBody>
          <a:bodyPr/>
          <a:lstStyle/>
          <a:p>
            <a:endParaRPr lang="en-GB"/>
          </a:p>
        </p:txBody>
      </p:sp>
      <p:sp>
        <p:nvSpPr>
          <p:cNvPr id="18440" name="Line 8"/>
          <p:cNvSpPr>
            <a:spLocks noChangeShapeType="1"/>
          </p:cNvSpPr>
          <p:nvPr/>
        </p:nvSpPr>
        <p:spPr bwMode="auto">
          <a:xfrm>
            <a:off x="6846888" y="1455738"/>
            <a:ext cx="1587" cy="4206875"/>
          </a:xfrm>
          <a:prstGeom prst="line">
            <a:avLst/>
          </a:prstGeom>
          <a:noFill/>
          <a:ln w="3175">
            <a:solidFill>
              <a:schemeClr val="bg2"/>
            </a:solidFill>
            <a:prstDash val="dash"/>
            <a:round/>
            <a:headEnd/>
            <a:tailEnd/>
          </a:ln>
        </p:spPr>
        <p:txBody>
          <a:bodyPr/>
          <a:lstStyle/>
          <a:p>
            <a:endParaRPr lang="en-GB"/>
          </a:p>
        </p:txBody>
      </p:sp>
      <p:sp>
        <p:nvSpPr>
          <p:cNvPr id="18441" name="Line 9"/>
          <p:cNvSpPr>
            <a:spLocks noChangeShapeType="1"/>
          </p:cNvSpPr>
          <p:nvPr/>
        </p:nvSpPr>
        <p:spPr bwMode="auto">
          <a:xfrm>
            <a:off x="7262813" y="1474788"/>
            <a:ext cx="1587" cy="4232275"/>
          </a:xfrm>
          <a:prstGeom prst="line">
            <a:avLst/>
          </a:prstGeom>
          <a:noFill/>
          <a:ln w="3175">
            <a:solidFill>
              <a:schemeClr val="bg2"/>
            </a:solidFill>
            <a:prstDash val="dash"/>
            <a:round/>
            <a:headEnd/>
            <a:tailEnd/>
          </a:ln>
        </p:spPr>
        <p:txBody>
          <a:bodyPr/>
          <a:lstStyle/>
          <a:p>
            <a:endParaRPr lang="en-GB"/>
          </a:p>
        </p:txBody>
      </p:sp>
      <p:sp>
        <p:nvSpPr>
          <p:cNvPr id="18442" name="Line 10"/>
          <p:cNvSpPr>
            <a:spLocks noChangeShapeType="1"/>
          </p:cNvSpPr>
          <p:nvPr/>
        </p:nvSpPr>
        <p:spPr bwMode="auto">
          <a:xfrm>
            <a:off x="7681913" y="1487488"/>
            <a:ext cx="1587" cy="4194175"/>
          </a:xfrm>
          <a:prstGeom prst="line">
            <a:avLst/>
          </a:prstGeom>
          <a:noFill/>
          <a:ln w="3175">
            <a:solidFill>
              <a:schemeClr val="bg2"/>
            </a:solidFill>
            <a:prstDash val="dash"/>
            <a:round/>
            <a:headEnd/>
            <a:tailEnd/>
          </a:ln>
        </p:spPr>
        <p:txBody>
          <a:bodyPr/>
          <a:lstStyle/>
          <a:p>
            <a:endParaRPr lang="en-GB"/>
          </a:p>
        </p:txBody>
      </p:sp>
      <p:sp>
        <p:nvSpPr>
          <p:cNvPr id="18443" name="Line 11"/>
          <p:cNvSpPr>
            <a:spLocks noChangeShapeType="1"/>
          </p:cNvSpPr>
          <p:nvPr/>
        </p:nvSpPr>
        <p:spPr bwMode="auto">
          <a:xfrm>
            <a:off x="8099425" y="1487488"/>
            <a:ext cx="1588" cy="4194175"/>
          </a:xfrm>
          <a:prstGeom prst="line">
            <a:avLst/>
          </a:prstGeom>
          <a:noFill/>
          <a:ln w="3175">
            <a:solidFill>
              <a:schemeClr val="bg2"/>
            </a:solidFill>
            <a:prstDash val="dash"/>
            <a:round/>
            <a:headEnd/>
            <a:tailEnd/>
          </a:ln>
        </p:spPr>
        <p:txBody>
          <a:bodyPr/>
          <a:lstStyle/>
          <a:p>
            <a:endParaRPr lang="en-GB"/>
          </a:p>
        </p:txBody>
      </p:sp>
      <p:sp>
        <p:nvSpPr>
          <p:cNvPr id="18444" name="Line 12"/>
          <p:cNvSpPr>
            <a:spLocks noChangeShapeType="1"/>
          </p:cNvSpPr>
          <p:nvPr/>
        </p:nvSpPr>
        <p:spPr bwMode="auto">
          <a:xfrm>
            <a:off x="8518525" y="1503363"/>
            <a:ext cx="1588" cy="4191000"/>
          </a:xfrm>
          <a:prstGeom prst="line">
            <a:avLst/>
          </a:prstGeom>
          <a:noFill/>
          <a:ln w="3175">
            <a:solidFill>
              <a:schemeClr val="bg2"/>
            </a:solidFill>
            <a:prstDash val="dash"/>
            <a:round/>
            <a:headEnd/>
            <a:tailEnd/>
          </a:ln>
        </p:spPr>
        <p:txBody>
          <a:bodyPr/>
          <a:lstStyle/>
          <a:p>
            <a:endParaRPr lang="en-GB"/>
          </a:p>
        </p:txBody>
      </p:sp>
      <p:sp>
        <p:nvSpPr>
          <p:cNvPr id="18445" name="Line 13"/>
          <p:cNvSpPr>
            <a:spLocks noChangeShapeType="1"/>
          </p:cNvSpPr>
          <p:nvPr/>
        </p:nvSpPr>
        <p:spPr bwMode="auto">
          <a:xfrm>
            <a:off x="4259263" y="1487488"/>
            <a:ext cx="1587" cy="4194175"/>
          </a:xfrm>
          <a:prstGeom prst="line">
            <a:avLst/>
          </a:prstGeom>
          <a:noFill/>
          <a:ln w="3175">
            <a:solidFill>
              <a:schemeClr val="bg2"/>
            </a:solidFill>
            <a:prstDash val="dash"/>
            <a:round/>
            <a:headEnd/>
            <a:tailEnd/>
          </a:ln>
        </p:spPr>
        <p:txBody>
          <a:bodyPr/>
          <a:lstStyle/>
          <a:p>
            <a:endParaRPr lang="en-GB"/>
          </a:p>
        </p:txBody>
      </p:sp>
      <p:sp>
        <p:nvSpPr>
          <p:cNvPr id="18446" name="Line 14"/>
          <p:cNvSpPr>
            <a:spLocks noChangeShapeType="1"/>
          </p:cNvSpPr>
          <p:nvPr/>
        </p:nvSpPr>
        <p:spPr bwMode="auto">
          <a:xfrm>
            <a:off x="3840163" y="1487488"/>
            <a:ext cx="1587" cy="4206875"/>
          </a:xfrm>
          <a:prstGeom prst="line">
            <a:avLst/>
          </a:prstGeom>
          <a:noFill/>
          <a:ln w="3175">
            <a:solidFill>
              <a:schemeClr val="bg2"/>
            </a:solidFill>
            <a:prstDash val="dash"/>
            <a:round/>
            <a:headEnd/>
            <a:tailEnd/>
          </a:ln>
        </p:spPr>
        <p:txBody>
          <a:bodyPr/>
          <a:lstStyle/>
          <a:p>
            <a:endParaRPr lang="en-GB"/>
          </a:p>
        </p:txBody>
      </p:sp>
      <p:sp>
        <p:nvSpPr>
          <p:cNvPr id="18447" name="Line 15"/>
          <p:cNvSpPr>
            <a:spLocks noChangeShapeType="1"/>
          </p:cNvSpPr>
          <p:nvPr/>
        </p:nvSpPr>
        <p:spPr bwMode="auto">
          <a:xfrm>
            <a:off x="3421063" y="1487488"/>
            <a:ext cx="1587" cy="4206875"/>
          </a:xfrm>
          <a:prstGeom prst="line">
            <a:avLst/>
          </a:prstGeom>
          <a:noFill/>
          <a:ln w="3175">
            <a:solidFill>
              <a:schemeClr val="bg2"/>
            </a:solidFill>
            <a:prstDash val="dash"/>
            <a:round/>
            <a:headEnd/>
            <a:tailEnd/>
          </a:ln>
        </p:spPr>
        <p:txBody>
          <a:bodyPr/>
          <a:lstStyle/>
          <a:p>
            <a:endParaRPr lang="en-GB"/>
          </a:p>
        </p:txBody>
      </p:sp>
      <p:sp>
        <p:nvSpPr>
          <p:cNvPr id="18448" name="Line 16"/>
          <p:cNvSpPr>
            <a:spLocks noChangeShapeType="1"/>
          </p:cNvSpPr>
          <p:nvPr/>
        </p:nvSpPr>
        <p:spPr bwMode="auto">
          <a:xfrm>
            <a:off x="2990850" y="1487488"/>
            <a:ext cx="1588" cy="4206875"/>
          </a:xfrm>
          <a:prstGeom prst="line">
            <a:avLst/>
          </a:prstGeom>
          <a:noFill/>
          <a:ln w="3175">
            <a:solidFill>
              <a:schemeClr val="bg2"/>
            </a:solidFill>
            <a:prstDash val="dash"/>
            <a:round/>
            <a:headEnd/>
            <a:tailEnd/>
          </a:ln>
        </p:spPr>
        <p:txBody>
          <a:bodyPr/>
          <a:lstStyle/>
          <a:p>
            <a:endParaRPr lang="en-GB"/>
          </a:p>
        </p:txBody>
      </p:sp>
      <p:sp>
        <p:nvSpPr>
          <p:cNvPr id="18449" name="Line 17"/>
          <p:cNvSpPr>
            <a:spLocks noChangeShapeType="1"/>
          </p:cNvSpPr>
          <p:nvPr/>
        </p:nvSpPr>
        <p:spPr bwMode="auto">
          <a:xfrm>
            <a:off x="2571750" y="1487488"/>
            <a:ext cx="1588" cy="4206875"/>
          </a:xfrm>
          <a:prstGeom prst="line">
            <a:avLst/>
          </a:prstGeom>
          <a:noFill/>
          <a:ln w="3175">
            <a:solidFill>
              <a:schemeClr val="bg2"/>
            </a:solidFill>
            <a:prstDash val="dash"/>
            <a:round/>
            <a:headEnd/>
            <a:tailEnd/>
          </a:ln>
        </p:spPr>
        <p:txBody>
          <a:bodyPr/>
          <a:lstStyle/>
          <a:p>
            <a:endParaRPr lang="en-GB"/>
          </a:p>
        </p:txBody>
      </p:sp>
      <p:sp>
        <p:nvSpPr>
          <p:cNvPr id="18450" name="Line 18"/>
          <p:cNvSpPr>
            <a:spLocks noChangeShapeType="1"/>
          </p:cNvSpPr>
          <p:nvPr/>
        </p:nvSpPr>
        <p:spPr bwMode="auto">
          <a:xfrm>
            <a:off x="2152650" y="1487488"/>
            <a:ext cx="1588" cy="4206875"/>
          </a:xfrm>
          <a:prstGeom prst="line">
            <a:avLst/>
          </a:prstGeom>
          <a:noFill/>
          <a:ln w="3175">
            <a:solidFill>
              <a:schemeClr val="bg2"/>
            </a:solidFill>
            <a:prstDash val="dash"/>
            <a:round/>
            <a:headEnd/>
            <a:tailEnd/>
          </a:ln>
        </p:spPr>
        <p:txBody>
          <a:bodyPr/>
          <a:lstStyle/>
          <a:p>
            <a:endParaRPr lang="en-GB"/>
          </a:p>
        </p:txBody>
      </p:sp>
      <p:sp>
        <p:nvSpPr>
          <p:cNvPr id="18451" name="Line 19"/>
          <p:cNvSpPr>
            <a:spLocks noChangeShapeType="1"/>
          </p:cNvSpPr>
          <p:nvPr/>
        </p:nvSpPr>
        <p:spPr bwMode="auto">
          <a:xfrm>
            <a:off x="1724025" y="1487488"/>
            <a:ext cx="0" cy="4206875"/>
          </a:xfrm>
          <a:prstGeom prst="line">
            <a:avLst/>
          </a:prstGeom>
          <a:noFill/>
          <a:ln w="3175">
            <a:solidFill>
              <a:schemeClr val="bg2"/>
            </a:solidFill>
            <a:prstDash val="dash"/>
            <a:round/>
            <a:headEnd/>
            <a:tailEnd/>
          </a:ln>
        </p:spPr>
        <p:txBody>
          <a:bodyPr/>
          <a:lstStyle/>
          <a:p>
            <a:endParaRPr lang="en-GB"/>
          </a:p>
        </p:txBody>
      </p:sp>
      <p:sp>
        <p:nvSpPr>
          <p:cNvPr id="18452" name="Line 20"/>
          <p:cNvSpPr>
            <a:spLocks noChangeShapeType="1"/>
          </p:cNvSpPr>
          <p:nvPr/>
        </p:nvSpPr>
        <p:spPr bwMode="auto">
          <a:xfrm>
            <a:off x="1020763" y="4154488"/>
            <a:ext cx="7643812" cy="1587"/>
          </a:xfrm>
          <a:prstGeom prst="line">
            <a:avLst/>
          </a:prstGeom>
          <a:noFill/>
          <a:ln w="3175" cap="sq">
            <a:solidFill>
              <a:schemeClr val="bg2"/>
            </a:solidFill>
            <a:miter lim="800000"/>
            <a:headEnd/>
            <a:tailEnd/>
          </a:ln>
        </p:spPr>
        <p:txBody>
          <a:bodyPr/>
          <a:lstStyle/>
          <a:p>
            <a:endParaRPr lang="en-GB"/>
          </a:p>
        </p:txBody>
      </p:sp>
      <p:sp>
        <p:nvSpPr>
          <p:cNvPr id="18453" name="Line 21"/>
          <p:cNvSpPr>
            <a:spLocks noChangeShapeType="1"/>
          </p:cNvSpPr>
          <p:nvPr/>
        </p:nvSpPr>
        <p:spPr bwMode="auto">
          <a:xfrm>
            <a:off x="1057275" y="2544763"/>
            <a:ext cx="7607300" cy="1587"/>
          </a:xfrm>
          <a:prstGeom prst="line">
            <a:avLst/>
          </a:prstGeom>
          <a:noFill/>
          <a:ln w="3175" cap="sq">
            <a:solidFill>
              <a:schemeClr val="bg2"/>
            </a:solidFill>
            <a:miter lim="800000"/>
            <a:headEnd/>
            <a:tailEnd/>
          </a:ln>
        </p:spPr>
        <p:txBody>
          <a:bodyPr/>
          <a:lstStyle/>
          <a:p>
            <a:endParaRPr lang="en-GB"/>
          </a:p>
        </p:txBody>
      </p:sp>
      <p:sp>
        <p:nvSpPr>
          <p:cNvPr id="18454" name="Line 22"/>
          <p:cNvSpPr>
            <a:spLocks noChangeShapeType="1"/>
          </p:cNvSpPr>
          <p:nvPr/>
        </p:nvSpPr>
        <p:spPr bwMode="auto">
          <a:xfrm>
            <a:off x="1309688" y="1487488"/>
            <a:ext cx="0" cy="4206875"/>
          </a:xfrm>
          <a:prstGeom prst="line">
            <a:avLst/>
          </a:prstGeom>
          <a:noFill/>
          <a:ln w="3175">
            <a:solidFill>
              <a:schemeClr val="bg2"/>
            </a:solidFill>
            <a:prstDash val="dash"/>
            <a:round/>
            <a:headEnd/>
            <a:tailEnd/>
          </a:ln>
        </p:spPr>
        <p:txBody>
          <a:bodyPr/>
          <a:lstStyle/>
          <a:p>
            <a:endParaRPr lang="en-GB"/>
          </a:p>
        </p:txBody>
      </p:sp>
      <p:sp>
        <p:nvSpPr>
          <p:cNvPr id="338967" name="Freeform 23"/>
          <p:cNvSpPr>
            <a:spLocks noEditPoints="1"/>
          </p:cNvSpPr>
          <p:nvPr/>
        </p:nvSpPr>
        <p:spPr bwMode="auto">
          <a:xfrm>
            <a:off x="1044575" y="1566863"/>
            <a:ext cx="7618413" cy="4038600"/>
          </a:xfrm>
          <a:custGeom>
            <a:avLst/>
            <a:gdLst/>
            <a:ahLst/>
            <a:cxnLst>
              <a:cxn ang="0">
                <a:pos x="1117" y="1456"/>
              </a:cxn>
              <a:cxn ang="0">
                <a:pos x="1183" y="1048"/>
              </a:cxn>
              <a:cxn ang="0">
                <a:pos x="1533" y="843"/>
              </a:cxn>
              <a:cxn ang="0">
                <a:pos x="1041" y="559"/>
              </a:cxn>
              <a:cxn ang="0">
                <a:pos x="962" y="356"/>
              </a:cxn>
              <a:cxn ang="0">
                <a:pos x="649" y="380"/>
              </a:cxn>
              <a:cxn ang="0">
                <a:pos x="30" y="577"/>
              </a:cxn>
              <a:cxn ang="0">
                <a:pos x="486" y="686"/>
              </a:cxn>
              <a:cxn ang="0">
                <a:pos x="727" y="1311"/>
              </a:cxn>
              <a:cxn ang="0">
                <a:pos x="1225" y="2321"/>
              </a:cxn>
              <a:cxn ang="0">
                <a:pos x="1671" y="1967"/>
              </a:cxn>
              <a:cxn ang="0">
                <a:pos x="860" y="175"/>
              </a:cxn>
              <a:cxn ang="0">
                <a:pos x="932" y="205"/>
              </a:cxn>
              <a:cxn ang="0">
                <a:pos x="1750" y="1311"/>
              </a:cxn>
              <a:cxn ang="0">
                <a:pos x="1864" y="1919"/>
              </a:cxn>
              <a:cxn ang="0">
                <a:pos x="1316" y="1348"/>
              </a:cxn>
              <a:cxn ang="0">
                <a:pos x="1159" y="1305"/>
              </a:cxn>
              <a:cxn ang="0">
                <a:pos x="1017" y="205"/>
              </a:cxn>
              <a:cxn ang="0">
                <a:pos x="4751" y="1852"/>
              </a:cxn>
              <a:cxn ang="0">
                <a:pos x="3007" y="109"/>
              </a:cxn>
              <a:cxn ang="0">
                <a:pos x="3566" y="139"/>
              </a:cxn>
              <a:cxn ang="0">
                <a:pos x="1077" y="121"/>
              </a:cxn>
              <a:cxn ang="0">
                <a:pos x="2965" y="103"/>
              </a:cxn>
              <a:cxn ang="0">
                <a:pos x="1099" y="211"/>
              </a:cxn>
              <a:cxn ang="0">
                <a:pos x="1177" y="66"/>
              </a:cxn>
              <a:cxn ang="0">
                <a:pos x="1268" y="374"/>
              </a:cxn>
              <a:cxn ang="0">
                <a:pos x="1153" y="535"/>
              </a:cxn>
              <a:cxn ang="0">
                <a:pos x="4466" y="1669"/>
              </a:cxn>
              <a:cxn ang="0">
                <a:pos x="4389" y="837"/>
              </a:cxn>
              <a:cxn ang="0">
                <a:pos x="4449" y="1744"/>
              </a:cxn>
              <a:cxn ang="0">
                <a:pos x="4263" y="969"/>
              </a:cxn>
              <a:cxn ang="0">
                <a:pos x="4636" y="1768"/>
              </a:cxn>
              <a:cxn ang="0">
                <a:pos x="4763" y="2255"/>
              </a:cxn>
              <a:cxn ang="0">
                <a:pos x="2760" y="1042"/>
              </a:cxn>
              <a:cxn ang="0">
                <a:pos x="4431" y="356"/>
              </a:cxn>
              <a:cxn ang="0">
                <a:pos x="3535" y="187"/>
              </a:cxn>
              <a:cxn ang="0">
                <a:pos x="3180" y="447"/>
              </a:cxn>
              <a:cxn ang="0">
                <a:pos x="2802" y="428"/>
              </a:cxn>
              <a:cxn ang="0">
                <a:pos x="2495" y="656"/>
              </a:cxn>
              <a:cxn ang="0">
                <a:pos x="2386" y="680"/>
              </a:cxn>
              <a:cxn ang="0">
                <a:pos x="2194" y="825"/>
              </a:cxn>
              <a:cxn ang="0">
                <a:pos x="2471" y="915"/>
              </a:cxn>
              <a:cxn ang="0">
                <a:pos x="2513" y="1082"/>
              </a:cxn>
              <a:cxn ang="0">
                <a:pos x="2435" y="1683"/>
              </a:cxn>
              <a:cxn ang="0">
                <a:pos x="2999" y="1420"/>
              </a:cxn>
              <a:cxn ang="0">
                <a:pos x="3541" y="1287"/>
              </a:cxn>
              <a:cxn ang="0">
                <a:pos x="4024" y="1732"/>
              </a:cxn>
              <a:cxn ang="0">
                <a:pos x="3879" y="1354"/>
              </a:cxn>
              <a:cxn ang="0">
                <a:pos x="4108" y="957"/>
              </a:cxn>
              <a:cxn ang="0">
                <a:pos x="4359" y="601"/>
              </a:cxn>
              <a:cxn ang="0">
                <a:pos x="2869" y="1311"/>
              </a:cxn>
              <a:cxn ang="0">
                <a:pos x="3073" y="1665"/>
              </a:cxn>
              <a:cxn ang="0">
                <a:pos x="1967" y="356"/>
              </a:cxn>
              <a:cxn ang="0">
                <a:pos x="2027" y="42"/>
              </a:cxn>
              <a:cxn ang="0">
                <a:pos x="1418" y="199"/>
              </a:cxn>
              <a:cxn ang="0">
                <a:pos x="1943" y="356"/>
              </a:cxn>
              <a:cxn ang="0">
                <a:pos x="2929" y="1792"/>
              </a:cxn>
              <a:cxn ang="0">
                <a:pos x="4335" y="2297"/>
              </a:cxn>
              <a:cxn ang="0">
                <a:pos x="4060" y="1378"/>
              </a:cxn>
              <a:cxn ang="0">
                <a:pos x="3975" y="1919"/>
              </a:cxn>
              <a:cxn ang="0">
                <a:pos x="4431" y="2190"/>
              </a:cxn>
              <a:cxn ang="0">
                <a:pos x="3915" y="1653"/>
              </a:cxn>
              <a:cxn ang="0">
                <a:pos x="3355" y="1553"/>
              </a:cxn>
            </a:cxnLst>
            <a:rect l="0" t="0" r="r" b="b"/>
            <a:pathLst>
              <a:path w="4799" h="2544">
                <a:moveTo>
                  <a:pt x="1412" y="843"/>
                </a:moveTo>
                <a:lnTo>
                  <a:pt x="1406" y="843"/>
                </a:lnTo>
                <a:lnTo>
                  <a:pt x="1400" y="837"/>
                </a:lnTo>
                <a:lnTo>
                  <a:pt x="1388" y="837"/>
                </a:lnTo>
                <a:lnTo>
                  <a:pt x="1382" y="843"/>
                </a:lnTo>
                <a:lnTo>
                  <a:pt x="1400" y="849"/>
                </a:lnTo>
                <a:lnTo>
                  <a:pt x="1412" y="843"/>
                </a:lnTo>
                <a:close/>
                <a:moveTo>
                  <a:pt x="1436" y="788"/>
                </a:moveTo>
                <a:lnTo>
                  <a:pt x="1418" y="788"/>
                </a:lnTo>
                <a:lnTo>
                  <a:pt x="1430" y="794"/>
                </a:lnTo>
                <a:lnTo>
                  <a:pt x="1442" y="794"/>
                </a:lnTo>
                <a:lnTo>
                  <a:pt x="1436" y="788"/>
                </a:lnTo>
                <a:close/>
                <a:moveTo>
                  <a:pt x="1171" y="722"/>
                </a:moveTo>
                <a:lnTo>
                  <a:pt x="1165" y="716"/>
                </a:lnTo>
                <a:lnTo>
                  <a:pt x="1165" y="722"/>
                </a:lnTo>
                <a:lnTo>
                  <a:pt x="1171" y="722"/>
                </a:lnTo>
                <a:close/>
                <a:moveTo>
                  <a:pt x="1720" y="1677"/>
                </a:moveTo>
                <a:lnTo>
                  <a:pt x="1689" y="1665"/>
                </a:lnTo>
                <a:lnTo>
                  <a:pt x="1635" y="1659"/>
                </a:lnTo>
                <a:lnTo>
                  <a:pt x="1611" y="1641"/>
                </a:lnTo>
                <a:lnTo>
                  <a:pt x="1587" y="1631"/>
                </a:lnTo>
                <a:lnTo>
                  <a:pt x="1575" y="1625"/>
                </a:lnTo>
                <a:lnTo>
                  <a:pt x="1551" y="1625"/>
                </a:lnTo>
                <a:lnTo>
                  <a:pt x="1515" y="1641"/>
                </a:lnTo>
                <a:lnTo>
                  <a:pt x="1533" y="1607"/>
                </a:lnTo>
                <a:lnTo>
                  <a:pt x="1527" y="1595"/>
                </a:lnTo>
                <a:lnTo>
                  <a:pt x="1533" y="1571"/>
                </a:lnTo>
                <a:lnTo>
                  <a:pt x="1521" y="1553"/>
                </a:lnTo>
                <a:lnTo>
                  <a:pt x="1503" y="1541"/>
                </a:lnTo>
                <a:lnTo>
                  <a:pt x="1479" y="1535"/>
                </a:lnTo>
                <a:lnTo>
                  <a:pt x="1454" y="1535"/>
                </a:lnTo>
                <a:lnTo>
                  <a:pt x="1442" y="1522"/>
                </a:lnTo>
                <a:lnTo>
                  <a:pt x="1424" y="1510"/>
                </a:lnTo>
                <a:lnTo>
                  <a:pt x="1412" y="1498"/>
                </a:lnTo>
                <a:lnTo>
                  <a:pt x="1406" y="1480"/>
                </a:lnTo>
                <a:lnTo>
                  <a:pt x="1400" y="1474"/>
                </a:lnTo>
                <a:lnTo>
                  <a:pt x="1382" y="1462"/>
                </a:lnTo>
                <a:lnTo>
                  <a:pt x="1370" y="1456"/>
                </a:lnTo>
                <a:lnTo>
                  <a:pt x="1346" y="1450"/>
                </a:lnTo>
                <a:lnTo>
                  <a:pt x="1298" y="1462"/>
                </a:lnTo>
                <a:lnTo>
                  <a:pt x="1280" y="1444"/>
                </a:lnTo>
                <a:lnTo>
                  <a:pt x="1268" y="1438"/>
                </a:lnTo>
                <a:lnTo>
                  <a:pt x="1231" y="1438"/>
                </a:lnTo>
                <a:lnTo>
                  <a:pt x="1213" y="1444"/>
                </a:lnTo>
                <a:lnTo>
                  <a:pt x="1225" y="1426"/>
                </a:lnTo>
                <a:lnTo>
                  <a:pt x="1213" y="1420"/>
                </a:lnTo>
                <a:lnTo>
                  <a:pt x="1201" y="1432"/>
                </a:lnTo>
                <a:lnTo>
                  <a:pt x="1183" y="1432"/>
                </a:lnTo>
                <a:lnTo>
                  <a:pt x="1171" y="1438"/>
                </a:lnTo>
                <a:lnTo>
                  <a:pt x="1165" y="1444"/>
                </a:lnTo>
                <a:lnTo>
                  <a:pt x="1159" y="1450"/>
                </a:lnTo>
                <a:lnTo>
                  <a:pt x="1147" y="1456"/>
                </a:lnTo>
                <a:lnTo>
                  <a:pt x="1135" y="1468"/>
                </a:lnTo>
                <a:lnTo>
                  <a:pt x="1129" y="1480"/>
                </a:lnTo>
                <a:lnTo>
                  <a:pt x="1123" y="1468"/>
                </a:lnTo>
                <a:lnTo>
                  <a:pt x="1117" y="1456"/>
                </a:lnTo>
                <a:lnTo>
                  <a:pt x="1105" y="1450"/>
                </a:lnTo>
                <a:lnTo>
                  <a:pt x="1071" y="1450"/>
                </a:lnTo>
                <a:lnTo>
                  <a:pt x="1059" y="1456"/>
                </a:lnTo>
                <a:lnTo>
                  <a:pt x="1047" y="1444"/>
                </a:lnTo>
                <a:lnTo>
                  <a:pt x="1053" y="1420"/>
                </a:lnTo>
                <a:lnTo>
                  <a:pt x="1059" y="1396"/>
                </a:lnTo>
                <a:lnTo>
                  <a:pt x="1053" y="1378"/>
                </a:lnTo>
                <a:lnTo>
                  <a:pt x="1041" y="1372"/>
                </a:lnTo>
                <a:lnTo>
                  <a:pt x="1010" y="1366"/>
                </a:lnTo>
                <a:lnTo>
                  <a:pt x="986" y="1372"/>
                </a:lnTo>
                <a:lnTo>
                  <a:pt x="980" y="1366"/>
                </a:lnTo>
                <a:lnTo>
                  <a:pt x="980" y="1348"/>
                </a:lnTo>
                <a:lnTo>
                  <a:pt x="986" y="1335"/>
                </a:lnTo>
                <a:lnTo>
                  <a:pt x="1004" y="1323"/>
                </a:lnTo>
                <a:lnTo>
                  <a:pt x="1010" y="1299"/>
                </a:lnTo>
                <a:lnTo>
                  <a:pt x="1004" y="1287"/>
                </a:lnTo>
                <a:lnTo>
                  <a:pt x="986" y="1281"/>
                </a:lnTo>
                <a:lnTo>
                  <a:pt x="968" y="1281"/>
                </a:lnTo>
                <a:lnTo>
                  <a:pt x="950" y="1293"/>
                </a:lnTo>
                <a:lnTo>
                  <a:pt x="932" y="1311"/>
                </a:lnTo>
                <a:lnTo>
                  <a:pt x="908" y="1323"/>
                </a:lnTo>
                <a:lnTo>
                  <a:pt x="884" y="1323"/>
                </a:lnTo>
                <a:lnTo>
                  <a:pt x="872" y="1311"/>
                </a:lnTo>
                <a:lnTo>
                  <a:pt x="866" y="1293"/>
                </a:lnTo>
                <a:lnTo>
                  <a:pt x="860" y="1269"/>
                </a:lnTo>
                <a:lnTo>
                  <a:pt x="860" y="1239"/>
                </a:lnTo>
                <a:lnTo>
                  <a:pt x="866" y="1209"/>
                </a:lnTo>
                <a:lnTo>
                  <a:pt x="866" y="1191"/>
                </a:lnTo>
                <a:lnTo>
                  <a:pt x="872" y="1179"/>
                </a:lnTo>
                <a:lnTo>
                  <a:pt x="884" y="1173"/>
                </a:lnTo>
                <a:lnTo>
                  <a:pt x="896" y="1160"/>
                </a:lnTo>
                <a:lnTo>
                  <a:pt x="926" y="1154"/>
                </a:lnTo>
                <a:lnTo>
                  <a:pt x="938" y="1154"/>
                </a:lnTo>
                <a:lnTo>
                  <a:pt x="962" y="1167"/>
                </a:lnTo>
                <a:lnTo>
                  <a:pt x="998" y="1167"/>
                </a:lnTo>
                <a:lnTo>
                  <a:pt x="986" y="1154"/>
                </a:lnTo>
                <a:lnTo>
                  <a:pt x="1010" y="1148"/>
                </a:lnTo>
                <a:lnTo>
                  <a:pt x="1041" y="1154"/>
                </a:lnTo>
                <a:lnTo>
                  <a:pt x="1065" y="1154"/>
                </a:lnTo>
                <a:lnTo>
                  <a:pt x="1077" y="1160"/>
                </a:lnTo>
                <a:lnTo>
                  <a:pt x="1077" y="1203"/>
                </a:lnTo>
                <a:lnTo>
                  <a:pt x="1087" y="1221"/>
                </a:lnTo>
                <a:lnTo>
                  <a:pt x="1099" y="1233"/>
                </a:lnTo>
                <a:lnTo>
                  <a:pt x="1111" y="1227"/>
                </a:lnTo>
                <a:lnTo>
                  <a:pt x="1117" y="1209"/>
                </a:lnTo>
                <a:lnTo>
                  <a:pt x="1117" y="1185"/>
                </a:lnTo>
                <a:lnTo>
                  <a:pt x="1111" y="1167"/>
                </a:lnTo>
                <a:lnTo>
                  <a:pt x="1099" y="1142"/>
                </a:lnTo>
                <a:lnTo>
                  <a:pt x="1105" y="1118"/>
                </a:lnTo>
                <a:lnTo>
                  <a:pt x="1111" y="1118"/>
                </a:lnTo>
                <a:lnTo>
                  <a:pt x="1135" y="1094"/>
                </a:lnTo>
                <a:lnTo>
                  <a:pt x="1147" y="1076"/>
                </a:lnTo>
                <a:lnTo>
                  <a:pt x="1171" y="1070"/>
                </a:lnTo>
                <a:lnTo>
                  <a:pt x="1183" y="1064"/>
                </a:lnTo>
                <a:lnTo>
                  <a:pt x="1189" y="1058"/>
                </a:lnTo>
                <a:lnTo>
                  <a:pt x="1183" y="1048"/>
                </a:lnTo>
                <a:lnTo>
                  <a:pt x="1183" y="1036"/>
                </a:lnTo>
                <a:lnTo>
                  <a:pt x="1207" y="1036"/>
                </a:lnTo>
                <a:lnTo>
                  <a:pt x="1213" y="1030"/>
                </a:lnTo>
                <a:lnTo>
                  <a:pt x="1219" y="1012"/>
                </a:lnTo>
                <a:lnTo>
                  <a:pt x="1219" y="988"/>
                </a:lnTo>
                <a:lnTo>
                  <a:pt x="1225" y="975"/>
                </a:lnTo>
                <a:lnTo>
                  <a:pt x="1237" y="963"/>
                </a:lnTo>
                <a:lnTo>
                  <a:pt x="1274" y="939"/>
                </a:lnTo>
                <a:lnTo>
                  <a:pt x="1280" y="915"/>
                </a:lnTo>
                <a:lnTo>
                  <a:pt x="1298" y="897"/>
                </a:lnTo>
                <a:lnTo>
                  <a:pt x="1310" y="891"/>
                </a:lnTo>
                <a:lnTo>
                  <a:pt x="1334" y="891"/>
                </a:lnTo>
                <a:lnTo>
                  <a:pt x="1364" y="873"/>
                </a:lnTo>
                <a:lnTo>
                  <a:pt x="1370" y="873"/>
                </a:lnTo>
                <a:lnTo>
                  <a:pt x="1370" y="879"/>
                </a:lnTo>
                <a:lnTo>
                  <a:pt x="1364" y="879"/>
                </a:lnTo>
                <a:lnTo>
                  <a:pt x="1346" y="897"/>
                </a:lnTo>
                <a:lnTo>
                  <a:pt x="1346" y="903"/>
                </a:lnTo>
                <a:lnTo>
                  <a:pt x="1352" y="903"/>
                </a:lnTo>
                <a:lnTo>
                  <a:pt x="1364" y="897"/>
                </a:lnTo>
                <a:lnTo>
                  <a:pt x="1394" y="879"/>
                </a:lnTo>
                <a:lnTo>
                  <a:pt x="1406" y="873"/>
                </a:lnTo>
                <a:lnTo>
                  <a:pt x="1418" y="867"/>
                </a:lnTo>
                <a:lnTo>
                  <a:pt x="1412" y="861"/>
                </a:lnTo>
                <a:lnTo>
                  <a:pt x="1382" y="861"/>
                </a:lnTo>
                <a:lnTo>
                  <a:pt x="1382" y="843"/>
                </a:lnTo>
                <a:lnTo>
                  <a:pt x="1376" y="843"/>
                </a:lnTo>
                <a:lnTo>
                  <a:pt x="1376" y="825"/>
                </a:lnTo>
                <a:lnTo>
                  <a:pt x="1400" y="819"/>
                </a:lnTo>
                <a:lnTo>
                  <a:pt x="1406" y="800"/>
                </a:lnTo>
                <a:lnTo>
                  <a:pt x="1376" y="800"/>
                </a:lnTo>
                <a:lnTo>
                  <a:pt x="1394" y="788"/>
                </a:lnTo>
                <a:lnTo>
                  <a:pt x="1382" y="776"/>
                </a:lnTo>
                <a:lnTo>
                  <a:pt x="1418" y="782"/>
                </a:lnTo>
                <a:lnTo>
                  <a:pt x="1430" y="782"/>
                </a:lnTo>
                <a:lnTo>
                  <a:pt x="1460" y="776"/>
                </a:lnTo>
                <a:lnTo>
                  <a:pt x="1473" y="770"/>
                </a:lnTo>
                <a:lnTo>
                  <a:pt x="1479" y="764"/>
                </a:lnTo>
                <a:lnTo>
                  <a:pt x="1485" y="764"/>
                </a:lnTo>
                <a:lnTo>
                  <a:pt x="1479" y="770"/>
                </a:lnTo>
                <a:lnTo>
                  <a:pt x="1473" y="782"/>
                </a:lnTo>
                <a:lnTo>
                  <a:pt x="1479" y="794"/>
                </a:lnTo>
                <a:lnTo>
                  <a:pt x="1466" y="794"/>
                </a:lnTo>
                <a:lnTo>
                  <a:pt x="1448" y="807"/>
                </a:lnTo>
                <a:lnTo>
                  <a:pt x="1436" y="843"/>
                </a:lnTo>
                <a:lnTo>
                  <a:pt x="1424" y="849"/>
                </a:lnTo>
                <a:lnTo>
                  <a:pt x="1436" y="849"/>
                </a:lnTo>
                <a:lnTo>
                  <a:pt x="1448" y="855"/>
                </a:lnTo>
                <a:lnTo>
                  <a:pt x="1454" y="855"/>
                </a:lnTo>
                <a:lnTo>
                  <a:pt x="1448" y="837"/>
                </a:lnTo>
                <a:lnTo>
                  <a:pt x="1485" y="843"/>
                </a:lnTo>
                <a:lnTo>
                  <a:pt x="1491" y="849"/>
                </a:lnTo>
                <a:lnTo>
                  <a:pt x="1497" y="843"/>
                </a:lnTo>
                <a:lnTo>
                  <a:pt x="1509" y="855"/>
                </a:lnTo>
                <a:lnTo>
                  <a:pt x="1521" y="855"/>
                </a:lnTo>
                <a:lnTo>
                  <a:pt x="1533" y="843"/>
                </a:lnTo>
                <a:lnTo>
                  <a:pt x="1539" y="825"/>
                </a:lnTo>
                <a:lnTo>
                  <a:pt x="1539" y="807"/>
                </a:lnTo>
                <a:lnTo>
                  <a:pt x="1521" y="782"/>
                </a:lnTo>
                <a:lnTo>
                  <a:pt x="1509" y="770"/>
                </a:lnTo>
                <a:lnTo>
                  <a:pt x="1509" y="746"/>
                </a:lnTo>
                <a:lnTo>
                  <a:pt x="1503" y="734"/>
                </a:lnTo>
                <a:lnTo>
                  <a:pt x="1503" y="716"/>
                </a:lnTo>
                <a:lnTo>
                  <a:pt x="1485" y="692"/>
                </a:lnTo>
                <a:lnTo>
                  <a:pt x="1466" y="680"/>
                </a:lnTo>
                <a:lnTo>
                  <a:pt x="1442" y="668"/>
                </a:lnTo>
                <a:lnTo>
                  <a:pt x="1442" y="656"/>
                </a:lnTo>
                <a:lnTo>
                  <a:pt x="1448" y="638"/>
                </a:lnTo>
                <a:lnTo>
                  <a:pt x="1442" y="613"/>
                </a:lnTo>
                <a:lnTo>
                  <a:pt x="1418" y="589"/>
                </a:lnTo>
                <a:lnTo>
                  <a:pt x="1412" y="571"/>
                </a:lnTo>
                <a:lnTo>
                  <a:pt x="1406" y="577"/>
                </a:lnTo>
                <a:lnTo>
                  <a:pt x="1400" y="595"/>
                </a:lnTo>
                <a:lnTo>
                  <a:pt x="1394" y="607"/>
                </a:lnTo>
                <a:lnTo>
                  <a:pt x="1346" y="613"/>
                </a:lnTo>
                <a:lnTo>
                  <a:pt x="1340" y="607"/>
                </a:lnTo>
                <a:lnTo>
                  <a:pt x="1340" y="601"/>
                </a:lnTo>
                <a:lnTo>
                  <a:pt x="1346" y="595"/>
                </a:lnTo>
                <a:lnTo>
                  <a:pt x="1346" y="565"/>
                </a:lnTo>
                <a:lnTo>
                  <a:pt x="1298" y="541"/>
                </a:lnTo>
                <a:lnTo>
                  <a:pt x="1286" y="535"/>
                </a:lnTo>
                <a:lnTo>
                  <a:pt x="1268" y="535"/>
                </a:lnTo>
                <a:lnTo>
                  <a:pt x="1256" y="529"/>
                </a:lnTo>
                <a:lnTo>
                  <a:pt x="1237" y="535"/>
                </a:lnTo>
                <a:lnTo>
                  <a:pt x="1237" y="547"/>
                </a:lnTo>
                <a:lnTo>
                  <a:pt x="1231" y="565"/>
                </a:lnTo>
                <a:lnTo>
                  <a:pt x="1231" y="589"/>
                </a:lnTo>
                <a:lnTo>
                  <a:pt x="1225" y="607"/>
                </a:lnTo>
                <a:lnTo>
                  <a:pt x="1219" y="626"/>
                </a:lnTo>
                <a:lnTo>
                  <a:pt x="1231" y="644"/>
                </a:lnTo>
                <a:lnTo>
                  <a:pt x="1231" y="674"/>
                </a:lnTo>
                <a:lnTo>
                  <a:pt x="1219" y="686"/>
                </a:lnTo>
                <a:lnTo>
                  <a:pt x="1195" y="692"/>
                </a:lnTo>
                <a:lnTo>
                  <a:pt x="1189" y="698"/>
                </a:lnTo>
                <a:lnTo>
                  <a:pt x="1183" y="704"/>
                </a:lnTo>
                <a:lnTo>
                  <a:pt x="1189" y="734"/>
                </a:lnTo>
                <a:lnTo>
                  <a:pt x="1183" y="746"/>
                </a:lnTo>
                <a:lnTo>
                  <a:pt x="1171" y="746"/>
                </a:lnTo>
                <a:lnTo>
                  <a:pt x="1165" y="740"/>
                </a:lnTo>
                <a:lnTo>
                  <a:pt x="1159" y="722"/>
                </a:lnTo>
                <a:lnTo>
                  <a:pt x="1159" y="680"/>
                </a:lnTo>
                <a:lnTo>
                  <a:pt x="1111" y="680"/>
                </a:lnTo>
                <a:lnTo>
                  <a:pt x="1099" y="674"/>
                </a:lnTo>
                <a:lnTo>
                  <a:pt x="1087" y="668"/>
                </a:lnTo>
                <a:lnTo>
                  <a:pt x="1071" y="656"/>
                </a:lnTo>
                <a:lnTo>
                  <a:pt x="1041" y="644"/>
                </a:lnTo>
                <a:lnTo>
                  <a:pt x="1029" y="632"/>
                </a:lnTo>
                <a:lnTo>
                  <a:pt x="1029" y="613"/>
                </a:lnTo>
                <a:lnTo>
                  <a:pt x="1023" y="607"/>
                </a:lnTo>
                <a:lnTo>
                  <a:pt x="1017" y="601"/>
                </a:lnTo>
                <a:lnTo>
                  <a:pt x="1023" y="577"/>
                </a:lnTo>
                <a:lnTo>
                  <a:pt x="1041" y="559"/>
                </a:lnTo>
                <a:lnTo>
                  <a:pt x="1059" y="541"/>
                </a:lnTo>
                <a:lnTo>
                  <a:pt x="1093" y="511"/>
                </a:lnTo>
                <a:lnTo>
                  <a:pt x="1117" y="499"/>
                </a:lnTo>
                <a:lnTo>
                  <a:pt x="1129" y="487"/>
                </a:lnTo>
                <a:lnTo>
                  <a:pt x="1141" y="471"/>
                </a:lnTo>
                <a:lnTo>
                  <a:pt x="1147" y="471"/>
                </a:lnTo>
                <a:lnTo>
                  <a:pt x="1171" y="465"/>
                </a:lnTo>
                <a:lnTo>
                  <a:pt x="1165" y="459"/>
                </a:lnTo>
                <a:lnTo>
                  <a:pt x="1177" y="447"/>
                </a:lnTo>
                <a:lnTo>
                  <a:pt x="1207" y="447"/>
                </a:lnTo>
                <a:lnTo>
                  <a:pt x="1213" y="434"/>
                </a:lnTo>
                <a:lnTo>
                  <a:pt x="1219" y="410"/>
                </a:lnTo>
                <a:lnTo>
                  <a:pt x="1231" y="404"/>
                </a:lnTo>
                <a:lnTo>
                  <a:pt x="1231" y="392"/>
                </a:lnTo>
                <a:lnTo>
                  <a:pt x="1225" y="380"/>
                </a:lnTo>
                <a:lnTo>
                  <a:pt x="1177" y="380"/>
                </a:lnTo>
                <a:lnTo>
                  <a:pt x="1171" y="386"/>
                </a:lnTo>
                <a:lnTo>
                  <a:pt x="1177" y="392"/>
                </a:lnTo>
                <a:lnTo>
                  <a:pt x="1165" y="398"/>
                </a:lnTo>
                <a:lnTo>
                  <a:pt x="1159" y="410"/>
                </a:lnTo>
                <a:lnTo>
                  <a:pt x="1147" y="416"/>
                </a:lnTo>
                <a:lnTo>
                  <a:pt x="1135" y="416"/>
                </a:lnTo>
                <a:lnTo>
                  <a:pt x="1135" y="410"/>
                </a:lnTo>
                <a:lnTo>
                  <a:pt x="1141" y="392"/>
                </a:lnTo>
                <a:lnTo>
                  <a:pt x="1141" y="386"/>
                </a:lnTo>
                <a:lnTo>
                  <a:pt x="1129" y="380"/>
                </a:lnTo>
                <a:lnTo>
                  <a:pt x="1117" y="386"/>
                </a:lnTo>
                <a:lnTo>
                  <a:pt x="1111" y="380"/>
                </a:lnTo>
                <a:lnTo>
                  <a:pt x="1099" y="356"/>
                </a:lnTo>
                <a:lnTo>
                  <a:pt x="1087" y="338"/>
                </a:lnTo>
                <a:lnTo>
                  <a:pt x="1081" y="326"/>
                </a:lnTo>
                <a:lnTo>
                  <a:pt x="1077" y="320"/>
                </a:lnTo>
                <a:lnTo>
                  <a:pt x="1053" y="332"/>
                </a:lnTo>
                <a:lnTo>
                  <a:pt x="1047" y="344"/>
                </a:lnTo>
                <a:lnTo>
                  <a:pt x="1047" y="362"/>
                </a:lnTo>
                <a:lnTo>
                  <a:pt x="1059" y="380"/>
                </a:lnTo>
                <a:lnTo>
                  <a:pt x="1065" y="386"/>
                </a:lnTo>
                <a:lnTo>
                  <a:pt x="1059" y="392"/>
                </a:lnTo>
                <a:lnTo>
                  <a:pt x="1041" y="380"/>
                </a:lnTo>
                <a:lnTo>
                  <a:pt x="1029" y="374"/>
                </a:lnTo>
                <a:lnTo>
                  <a:pt x="1017" y="380"/>
                </a:lnTo>
                <a:lnTo>
                  <a:pt x="998" y="380"/>
                </a:lnTo>
                <a:lnTo>
                  <a:pt x="980" y="386"/>
                </a:lnTo>
                <a:lnTo>
                  <a:pt x="980" y="392"/>
                </a:lnTo>
                <a:lnTo>
                  <a:pt x="998" y="398"/>
                </a:lnTo>
                <a:lnTo>
                  <a:pt x="998" y="410"/>
                </a:lnTo>
                <a:lnTo>
                  <a:pt x="968" y="404"/>
                </a:lnTo>
                <a:lnTo>
                  <a:pt x="956" y="410"/>
                </a:lnTo>
                <a:lnTo>
                  <a:pt x="950" y="404"/>
                </a:lnTo>
                <a:lnTo>
                  <a:pt x="950" y="398"/>
                </a:lnTo>
                <a:lnTo>
                  <a:pt x="968" y="392"/>
                </a:lnTo>
                <a:lnTo>
                  <a:pt x="974" y="380"/>
                </a:lnTo>
                <a:lnTo>
                  <a:pt x="986" y="368"/>
                </a:lnTo>
                <a:lnTo>
                  <a:pt x="980" y="356"/>
                </a:lnTo>
                <a:lnTo>
                  <a:pt x="980" y="350"/>
                </a:lnTo>
                <a:lnTo>
                  <a:pt x="962" y="356"/>
                </a:lnTo>
                <a:lnTo>
                  <a:pt x="950" y="350"/>
                </a:lnTo>
                <a:lnTo>
                  <a:pt x="950" y="320"/>
                </a:lnTo>
                <a:lnTo>
                  <a:pt x="968" y="290"/>
                </a:lnTo>
                <a:lnTo>
                  <a:pt x="962" y="278"/>
                </a:lnTo>
                <a:lnTo>
                  <a:pt x="926" y="290"/>
                </a:lnTo>
                <a:lnTo>
                  <a:pt x="914" y="290"/>
                </a:lnTo>
                <a:lnTo>
                  <a:pt x="908" y="302"/>
                </a:lnTo>
                <a:lnTo>
                  <a:pt x="908" y="320"/>
                </a:lnTo>
                <a:lnTo>
                  <a:pt x="908" y="320"/>
                </a:lnTo>
                <a:lnTo>
                  <a:pt x="902" y="320"/>
                </a:lnTo>
                <a:lnTo>
                  <a:pt x="902" y="320"/>
                </a:lnTo>
                <a:lnTo>
                  <a:pt x="896" y="320"/>
                </a:lnTo>
                <a:lnTo>
                  <a:pt x="890" y="302"/>
                </a:lnTo>
                <a:lnTo>
                  <a:pt x="872" y="296"/>
                </a:lnTo>
                <a:lnTo>
                  <a:pt x="842" y="284"/>
                </a:lnTo>
                <a:lnTo>
                  <a:pt x="836" y="278"/>
                </a:lnTo>
                <a:lnTo>
                  <a:pt x="818" y="272"/>
                </a:lnTo>
                <a:lnTo>
                  <a:pt x="788" y="266"/>
                </a:lnTo>
                <a:lnTo>
                  <a:pt x="782" y="266"/>
                </a:lnTo>
                <a:lnTo>
                  <a:pt x="763" y="253"/>
                </a:lnTo>
                <a:lnTo>
                  <a:pt x="745" y="259"/>
                </a:lnTo>
                <a:lnTo>
                  <a:pt x="721" y="259"/>
                </a:lnTo>
                <a:lnTo>
                  <a:pt x="703" y="266"/>
                </a:lnTo>
                <a:lnTo>
                  <a:pt x="703" y="284"/>
                </a:lnTo>
                <a:lnTo>
                  <a:pt x="679" y="302"/>
                </a:lnTo>
                <a:lnTo>
                  <a:pt x="673" y="308"/>
                </a:lnTo>
                <a:lnTo>
                  <a:pt x="673" y="320"/>
                </a:lnTo>
                <a:lnTo>
                  <a:pt x="685" y="332"/>
                </a:lnTo>
                <a:lnTo>
                  <a:pt x="685" y="350"/>
                </a:lnTo>
                <a:lnTo>
                  <a:pt x="709" y="344"/>
                </a:lnTo>
                <a:lnTo>
                  <a:pt x="733" y="344"/>
                </a:lnTo>
                <a:lnTo>
                  <a:pt x="745" y="326"/>
                </a:lnTo>
                <a:lnTo>
                  <a:pt x="757" y="326"/>
                </a:lnTo>
                <a:lnTo>
                  <a:pt x="751" y="338"/>
                </a:lnTo>
                <a:lnTo>
                  <a:pt x="757" y="350"/>
                </a:lnTo>
                <a:lnTo>
                  <a:pt x="782" y="356"/>
                </a:lnTo>
                <a:lnTo>
                  <a:pt x="769" y="362"/>
                </a:lnTo>
                <a:lnTo>
                  <a:pt x="782" y="380"/>
                </a:lnTo>
                <a:lnTo>
                  <a:pt x="824" y="392"/>
                </a:lnTo>
                <a:lnTo>
                  <a:pt x="824" y="404"/>
                </a:lnTo>
                <a:lnTo>
                  <a:pt x="842" y="398"/>
                </a:lnTo>
                <a:lnTo>
                  <a:pt x="878" y="410"/>
                </a:lnTo>
                <a:lnTo>
                  <a:pt x="878" y="422"/>
                </a:lnTo>
                <a:lnTo>
                  <a:pt x="872" y="428"/>
                </a:lnTo>
                <a:lnTo>
                  <a:pt x="860" y="428"/>
                </a:lnTo>
                <a:lnTo>
                  <a:pt x="842" y="416"/>
                </a:lnTo>
                <a:lnTo>
                  <a:pt x="818" y="410"/>
                </a:lnTo>
                <a:lnTo>
                  <a:pt x="806" y="410"/>
                </a:lnTo>
                <a:lnTo>
                  <a:pt x="782" y="398"/>
                </a:lnTo>
                <a:lnTo>
                  <a:pt x="751" y="386"/>
                </a:lnTo>
                <a:lnTo>
                  <a:pt x="727" y="386"/>
                </a:lnTo>
                <a:lnTo>
                  <a:pt x="703" y="368"/>
                </a:lnTo>
                <a:lnTo>
                  <a:pt x="685" y="368"/>
                </a:lnTo>
                <a:lnTo>
                  <a:pt x="673" y="380"/>
                </a:lnTo>
                <a:lnTo>
                  <a:pt x="655" y="386"/>
                </a:lnTo>
                <a:lnTo>
                  <a:pt x="649" y="380"/>
                </a:lnTo>
                <a:lnTo>
                  <a:pt x="655" y="380"/>
                </a:lnTo>
                <a:lnTo>
                  <a:pt x="655" y="368"/>
                </a:lnTo>
                <a:lnTo>
                  <a:pt x="643" y="356"/>
                </a:lnTo>
                <a:lnTo>
                  <a:pt x="625" y="362"/>
                </a:lnTo>
                <a:lnTo>
                  <a:pt x="601" y="380"/>
                </a:lnTo>
                <a:lnTo>
                  <a:pt x="571" y="380"/>
                </a:lnTo>
                <a:lnTo>
                  <a:pt x="546" y="374"/>
                </a:lnTo>
                <a:lnTo>
                  <a:pt x="540" y="368"/>
                </a:lnTo>
                <a:lnTo>
                  <a:pt x="534" y="386"/>
                </a:lnTo>
                <a:lnTo>
                  <a:pt x="528" y="392"/>
                </a:lnTo>
                <a:lnTo>
                  <a:pt x="516" y="380"/>
                </a:lnTo>
                <a:lnTo>
                  <a:pt x="456" y="380"/>
                </a:lnTo>
                <a:lnTo>
                  <a:pt x="456" y="368"/>
                </a:lnTo>
                <a:lnTo>
                  <a:pt x="426" y="368"/>
                </a:lnTo>
                <a:lnTo>
                  <a:pt x="402" y="356"/>
                </a:lnTo>
                <a:lnTo>
                  <a:pt x="336" y="356"/>
                </a:lnTo>
                <a:lnTo>
                  <a:pt x="330" y="362"/>
                </a:lnTo>
                <a:lnTo>
                  <a:pt x="311" y="344"/>
                </a:lnTo>
                <a:lnTo>
                  <a:pt x="269" y="338"/>
                </a:lnTo>
                <a:lnTo>
                  <a:pt x="233" y="338"/>
                </a:lnTo>
                <a:lnTo>
                  <a:pt x="209" y="344"/>
                </a:lnTo>
                <a:lnTo>
                  <a:pt x="191" y="350"/>
                </a:lnTo>
                <a:lnTo>
                  <a:pt x="167" y="356"/>
                </a:lnTo>
                <a:lnTo>
                  <a:pt x="149" y="362"/>
                </a:lnTo>
                <a:lnTo>
                  <a:pt x="137" y="380"/>
                </a:lnTo>
                <a:lnTo>
                  <a:pt x="143" y="392"/>
                </a:lnTo>
                <a:lnTo>
                  <a:pt x="155" y="398"/>
                </a:lnTo>
                <a:lnTo>
                  <a:pt x="185" y="398"/>
                </a:lnTo>
                <a:lnTo>
                  <a:pt x="203" y="404"/>
                </a:lnTo>
                <a:lnTo>
                  <a:pt x="215" y="410"/>
                </a:lnTo>
                <a:lnTo>
                  <a:pt x="191" y="416"/>
                </a:lnTo>
                <a:lnTo>
                  <a:pt x="185" y="434"/>
                </a:lnTo>
                <a:lnTo>
                  <a:pt x="173" y="440"/>
                </a:lnTo>
                <a:lnTo>
                  <a:pt x="155" y="428"/>
                </a:lnTo>
                <a:lnTo>
                  <a:pt x="125" y="422"/>
                </a:lnTo>
                <a:lnTo>
                  <a:pt x="107" y="434"/>
                </a:lnTo>
                <a:lnTo>
                  <a:pt x="95" y="447"/>
                </a:lnTo>
                <a:lnTo>
                  <a:pt x="88" y="453"/>
                </a:lnTo>
                <a:lnTo>
                  <a:pt x="82" y="465"/>
                </a:lnTo>
                <a:lnTo>
                  <a:pt x="88" y="471"/>
                </a:lnTo>
                <a:lnTo>
                  <a:pt x="107" y="475"/>
                </a:lnTo>
                <a:lnTo>
                  <a:pt x="113" y="481"/>
                </a:lnTo>
                <a:lnTo>
                  <a:pt x="101" y="499"/>
                </a:lnTo>
                <a:lnTo>
                  <a:pt x="107" y="505"/>
                </a:lnTo>
                <a:lnTo>
                  <a:pt x="131" y="499"/>
                </a:lnTo>
                <a:lnTo>
                  <a:pt x="149" y="499"/>
                </a:lnTo>
                <a:lnTo>
                  <a:pt x="173" y="493"/>
                </a:lnTo>
                <a:lnTo>
                  <a:pt x="185" y="493"/>
                </a:lnTo>
                <a:lnTo>
                  <a:pt x="173" y="517"/>
                </a:lnTo>
                <a:lnTo>
                  <a:pt x="161" y="529"/>
                </a:lnTo>
                <a:lnTo>
                  <a:pt x="137" y="529"/>
                </a:lnTo>
                <a:lnTo>
                  <a:pt x="113" y="523"/>
                </a:lnTo>
                <a:lnTo>
                  <a:pt x="82" y="535"/>
                </a:lnTo>
                <a:lnTo>
                  <a:pt x="70" y="547"/>
                </a:lnTo>
                <a:lnTo>
                  <a:pt x="42" y="559"/>
                </a:lnTo>
                <a:lnTo>
                  <a:pt x="30" y="577"/>
                </a:lnTo>
                <a:lnTo>
                  <a:pt x="42" y="583"/>
                </a:lnTo>
                <a:lnTo>
                  <a:pt x="64" y="589"/>
                </a:lnTo>
                <a:lnTo>
                  <a:pt x="70" y="595"/>
                </a:lnTo>
                <a:lnTo>
                  <a:pt x="64" y="595"/>
                </a:lnTo>
                <a:lnTo>
                  <a:pt x="30" y="601"/>
                </a:lnTo>
                <a:lnTo>
                  <a:pt x="36" y="619"/>
                </a:lnTo>
                <a:lnTo>
                  <a:pt x="30" y="638"/>
                </a:lnTo>
                <a:lnTo>
                  <a:pt x="60" y="644"/>
                </a:lnTo>
                <a:lnTo>
                  <a:pt x="60" y="662"/>
                </a:lnTo>
                <a:lnTo>
                  <a:pt x="70" y="680"/>
                </a:lnTo>
                <a:lnTo>
                  <a:pt x="88" y="680"/>
                </a:lnTo>
                <a:lnTo>
                  <a:pt x="119" y="668"/>
                </a:lnTo>
                <a:lnTo>
                  <a:pt x="137" y="662"/>
                </a:lnTo>
                <a:lnTo>
                  <a:pt x="155" y="662"/>
                </a:lnTo>
                <a:lnTo>
                  <a:pt x="143" y="686"/>
                </a:lnTo>
                <a:lnTo>
                  <a:pt x="119" y="704"/>
                </a:lnTo>
                <a:lnTo>
                  <a:pt x="101" y="722"/>
                </a:lnTo>
                <a:lnTo>
                  <a:pt x="82" y="740"/>
                </a:lnTo>
                <a:lnTo>
                  <a:pt x="82" y="746"/>
                </a:lnTo>
                <a:lnTo>
                  <a:pt x="60" y="758"/>
                </a:lnTo>
                <a:lnTo>
                  <a:pt x="42" y="776"/>
                </a:lnTo>
                <a:lnTo>
                  <a:pt x="18" y="788"/>
                </a:lnTo>
                <a:lnTo>
                  <a:pt x="0" y="819"/>
                </a:lnTo>
                <a:lnTo>
                  <a:pt x="6" y="819"/>
                </a:lnTo>
                <a:lnTo>
                  <a:pt x="24" y="813"/>
                </a:lnTo>
                <a:lnTo>
                  <a:pt x="64" y="794"/>
                </a:lnTo>
                <a:lnTo>
                  <a:pt x="82" y="776"/>
                </a:lnTo>
                <a:lnTo>
                  <a:pt x="113" y="764"/>
                </a:lnTo>
                <a:lnTo>
                  <a:pt x="137" y="752"/>
                </a:lnTo>
                <a:lnTo>
                  <a:pt x="155" y="740"/>
                </a:lnTo>
                <a:lnTo>
                  <a:pt x="173" y="710"/>
                </a:lnTo>
                <a:lnTo>
                  <a:pt x="185" y="692"/>
                </a:lnTo>
                <a:lnTo>
                  <a:pt x="197" y="686"/>
                </a:lnTo>
                <a:lnTo>
                  <a:pt x="221" y="674"/>
                </a:lnTo>
                <a:lnTo>
                  <a:pt x="251" y="650"/>
                </a:lnTo>
                <a:lnTo>
                  <a:pt x="263" y="662"/>
                </a:lnTo>
                <a:lnTo>
                  <a:pt x="251" y="662"/>
                </a:lnTo>
                <a:lnTo>
                  <a:pt x="227" y="692"/>
                </a:lnTo>
                <a:lnTo>
                  <a:pt x="221" y="710"/>
                </a:lnTo>
                <a:lnTo>
                  <a:pt x="221" y="734"/>
                </a:lnTo>
                <a:lnTo>
                  <a:pt x="257" y="716"/>
                </a:lnTo>
                <a:lnTo>
                  <a:pt x="263" y="704"/>
                </a:lnTo>
                <a:lnTo>
                  <a:pt x="287" y="680"/>
                </a:lnTo>
                <a:lnTo>
                  <a:pt x="305" y="662"/>
                </a:lnTo>
                <a:lnTo>
                  <a:pt x="324" y="650"/>
                </a:lnTo>
                <a:lnTo>
                  <a:pt x="324" y="613"/>
                </a:lnTo>
                <a:lnTo>
                  <a:pt x="330" y="607"/>
                </a:lnTo>
                <a:lnTo>
                  <a:pt x="378" y="601"/>
                </a:lnTo>
                <a:lnTo>
                  <a:pt x="402" y="613"/>
                </a:lnTo>
                <a:lnTo>
                  <a:pt x="420" y="632"/>
                </a:lnTo>
                <a:lnTo>
                  <a:pt x="420" y="644"/>
                </a:lnTo>
                <a:lnTo>
                  <a:pt x="432" y="656"/>
                </a:lnTo>
                <a:lnTo>
                  <a:pt x="468" y="656"/>
                </a:lnTo>
                <a:lnTo>
                  <a:pt x="474" y="662"/>
                </a:lnTo>
                <a:lnTo>
                  <a:pt x="480" y="662"/>
                </a:lnTo>
                <a:lnTo>
                  <a:pt x="486" y="686"/>
                </a:lnTo>
                <a:lnTo>
                  <a:pt x="492" y="692"/>
                </a:lnTo>
                <a:lnTo>
                  <a:pt x="504" y="722"/>
                </a:lnTo>
                <a:lnTo>
                  <a:pt x="516" y="722"/>
                </a:lnTo>
                <a:lnTo>
                  <a:pt x="516" y="740"/>
                </a:lnTo>
                <a:lnTo>
                  <a:pt x="546" y="770"/>
                </a:lnTo>
                <a:lnTo>
                  <a:pt x="534" y="776"/>
                </a:lnTo>
                <a:lnTo>
                  <a:pt x="486" y="764"/>
                </a:lnTo>
                <a:lnTo>
                  <a:pt x="480" y="770"/>
                </a:lnTo>
                <a:lnTo>
                  <a:pt x="498" y="782"/>
                </a:lnTo>
                <a:lnTo>
                  <a:pt x="510" y="794"/>
                </a:lnTo>
                <a:lnTo>
                  <a:pt x="528" y="813"/>
                </a:lnTo>
                <a:lnTo>
                  <a:pt x="540" y="825"/>
                </a:lnTo>
                <a:lnTo>
                  <a:pt x="522" y="837"/>
                </a:lnTo>
                <a:lnTo>
                  <a:pt x="528" y="843"/>
                </a:lnTo>
                <a:lnTo>
                  <a:pt x="522" y="849"/>
                </a:lnTo>
                <a:lnTo>
                  <a:pt x="528" y="885"/>
                </a:lnTo>
                <a:lnTo>
                  <a:pt x="528" y="915"/>
                </a:lnTo>
                <a:lnTo>
                  <a:pt x="504" y="963"/>
                </a:lnTo>
                <a:lnTo>
                  <a:pt x="498" y="975"/>
                </a:lnTo>
                <a:lnTo>
                  <a:pt x="504" y="981"/>
                </a:lnTo>
                <a:lnTo>
                  <a:pt x="522" y="988"/>
                </a:lnTo>
                <a:lnTo>
                  <a:pt x="516" y="1006"/>
                </a:lnTo>
                <a:lnTo>
                  <a:pt x="516" y="1024"/>
                </a:lnTo>
                <a:lnTo>
                  <a:pt x="528" y="1054"/>
                </a:lnTo>
                <a:lnTo>
                  <a:pt x="553" y="1076"/>
                </a:lnTo>
                <a:lnTo>
                  <a:pt x="583" y="1082"/>
                </a:lnTo>
                <a:lnTo>
                  <a:pt x="583" y="1106"/>
                </a:lnTo>
                <a:lnTo>
                  <a:pt x="589" y="1136"/>
                </a:lnTo>
                <a:lnTo>
                  <a:pt x="601" y="1148"/>
                </a:lnTo>
                <a:lnTo>
                  <a:pt x="625" y="1173"/>
                </a:lnTo>
                <a:lnTo>
                  <a:pt x="607" y="1173"/>
                </a:lnTo>
                <a:lnTo>
                  <a:pt x="595" y="1179"/>
                </a:lnTo>
                <a:lnTo>
                  <a:pt x="625" y="1197"/>
                </a:lnTo>
                <a:lnTo>
                  <a:pt x="637" y="1209"/>
                </a:lnTo>
                <a:lnTo>
                  <a:pt x="649" y="1239"/>
                </a:lnTo>
                <a:lnTo>
                  <a:pt x="667" y="1251"/>
                </a:lnTo>
                <a:lnTo>
                  <a:pt x="697" y="1275"/>
                </a:lnTo>
                <a:lnTo>
                  <a:pt x="697" y="1269"/>
                </a:lnTo>
                <a:lnTo>
                  <a:pt x="679" y="1245"/>
                </a:lnTo>
                <a:lnTo>
                  <a:pt x="673" y="1233"/>
                </a:lnTo>
                <a:lnTo>
                  <a:pt x="667" y="1209"/>
                </a:lnTo>
                <a:lnTo>
                  <a:pt x="655" y="1191"/>
                </a:lnTo>
                <a:lnTo>
                  <a:pt x="643" y="1173"/>
                </a:lnTo>
                <a:lnTo>
                  <a:pt x="631" y="1154"/>
                </a:lnTo>
                <a:lnTo>
                  <a:pt x="625" y="1130"/>
                </a:lnTo>
                <a:lnTo>
                  <a:pt x="625" y="1106"/>
                </a:lnTo>
                <a:lnTo>
                  <a:pt x="643" y="1142"/>
                </a:lnTo>
                <a:lnTo>
                  <a:pt x="649" y="1154"/>
                </a:lnTo>
                <a:lnTo>
                  <a:pt x="655" y="1167"/>
                </a:lnTo>
                <a:lnTo>
                  <a:pt x="673" y="1197"/>
                </a:lnTo>
                <a:lnTo>
                  <a:pt x="691" y="1215"/>
                </a:lnTo>
                <a:lnTo>
                  <a:pt x="715" y="1239"/>
                </a:lnTo>
                <a:lnTo>
                  <a:pt x="727" y="1257"/>
                </a:lnTo>
                <a:lnTo>
                  <a:pt x="733" y="1263"/>
                </a:lnTo>
                <a:lnTo>
                  <a:pt x="727" y="1287"/>
                </a:lnTo>
                <a:lnTo>
                  <a:pt x="727" y="1311"/>
                </a:lnTo>
                <a:lnTo>
                  <a:pt x="739" y="1323"/>
                </a:lnTo>
                <a:lnTo>
                  <a:pt x="757" y="1341"/>
                </a:lnTo>
                <a:lnTo>
                  <a:pt x="794" y="1354"/>
                </a:lnTo>
                <a:lnTo>
                  <a:pt x="824" y="1366"/>
                </a:lnTo>
                <a:lnTo>
                  <a:pt x="842" y="1378"/>
                </a:lnTo>
                <a:lnTo>
                  <a:pt x="866" y="1378"/>
                </a:lnTo>
                <a:lnTo>
                  <a:pt x="896" y="1384"/>
                </a:lnTo>
                <a:lnTo>
                  <a:pt x="920" y="1396"/>
                </a:lnTo>
                <a:lnTo>
                  <a:pt x="944" y="1408"/>
                </a:lnTo>
                <a:lnTo>
                  <a:pt x="962" y="1420"/>
                </a:lnTo>
                <a:lnTo>
                  <a:pt x="992" y="1432"/>
                </a:lnTo>
                <a:lnTo>
                  <a:pt x="1010" y="1450"/>
                </a:lnTo>
                <a:lnTo>
                  <a:pt x="1010" y="1468"/>
                </a:lnTo>
                <a:lnTo>
                  <a:pt x="1035" y="1486"/>
                </a:lnTo>
                <a:lnTo>
                  <a:pt x="1053" y="1504"/>
                </a:lnTo>
                <a:lnTo>
                  <a:pt x="1077" y="1504"/>
                </a:lnTo>
                <a:lnTo>
                  <a:pt x="1081" y="1492"/>
                </a:lnTo>
                <a:lnTo>
                  <a:pt x="1099" y="1486"/>
                </a:lnTo>
                <a:lnTo>
                  <a:pt x="1105" y="1492"/>
                </a:lnTo>
                <a:lnTo>
                  <a:pt x="1111" y="1498"/>
                </a:lnTo>
                <a:lnTo>
                  <a:pt x="1111" y="1516"/>
                </a:lnTo>
                <a:lnTo>
                  <a:pt x="1123" y="1529"/>
                </a:lnTo>
                <a:lnTo>
                  <a:pt x="1111" y="1559"/>
                </a:lnTo>
                <a:lnTo>
                  <a:pt x="1105" y="1589"/>
                </a:lnTo>
                <a:lnTo>
                  <a:pt x="1093" y="1601"/>
                </a:lnTo>
                <a:lnTo>
                  <a:pt x="1087" y="1595"/>
                </a:lnTo>
                <a:lnTo>
                  <a:pt x="1081" y="1595"/>
                </a:lnTo>
                <a:lnTo>
                  <a:pt x="1081" y="1601"/>
                </a:lnTo>
                <a:lnTo>
                  <a:pt x="1087" y="1631"/>
                </a:lnTo>
                <a:lnTo>
                  <a:pt x="1077" y="1647"/>
                </a:lnTo>
                <a:lnTo>
                  <a:pt x="1081" y="1653"/>
                </a:lnTo>
                <a:lnTo>
                  <a:pt x="1093" y="1659"/>
                </a:lnTo>
                <a:lnTo>
                  <a:pt x="1087" y="1671"/>
                </a:lnTo>
                <a:lnTo>
                  <a:pt x="1071" y="1683"/>
                </a:lnTo>
                <a:lnTo>
                  <a:pt x="1071" y="1701"/>
                </a:lnTo>
                <a:lnTo>
                  <a:pt x="1081" y="1707"/>
                </a:lnTo>
                <a:lnTo>
                  <a:pt x="1099" y="1738"/>
                </a:lnTo>
                <a:lnTo>
                  <a:pt x="1111" y="1768"/>
                </a:lnTo>
                <a:lnTo>
                  <a:pt x="1129" y="1798"/>
                </a:lnTo>
                <a:lnTo>
                  <a:pt x="1141" y="1822"/>
                </a:lnTo>
                <a:lnTo>
                  <a:pt x="1153" y="1840"/>
                </a:lnTo>
                <a:lnTo>
                  <a:pt x="1171" y="1864"/>
                </a:lnTo>
                <a:lnTo>
                  <a:pt x="1189" y="1876"/>
                </a:lnTo>
                <a:lnTo>
                  <a:pt x="1207" y="1888"/>
                </a:lnTo>
                <a:lnTo>
                  <a:pt x="1231" y="1907"/>
                </a:lnTo>
                <a:lnTo>
                  <a:pt x="1237" y="1931"/>
                </a:lnTo>
                <a:lnTo>
                  <a:pt x="1237" y="2039"/>
                </a:lnTo>
                <a:lnTo>
                  <a:pt x="1250" y="2100"/>
                </a:lnTo>
                <a:lnTo>
                  <a:pt x="1237" y="2124"/>
                </a:lnTo>
                <a:lnTo>
                  <a:pt x="1231" y="2136"/>
                </a:lnTo>
                <a:lnTo>
                  <a:pt x="1219" y="2166"/>
                </a:lnTo>
                <a:lnTo>
                  <a:pt x="1219" y="2236"/>
                </a:lnTo>
                <a:lnTo>
                  <a:pt x="1231" y="2230"/>
                </a:lnTo>
                <a:lnTo>
                  <a:pt x="1219" y="2267"/>
                </a:lnTo>
                <a:lnTo>
                  <a:pt x="1219" y="2291"/>
                </a:lnTo>
                <a:lnTo>
                  <a:pt x="1225" y="2321"/>
                </a:lnTo>
                <a:lnTo>
                  <a:pt x="1225" y="2351"/>
                </a:lnTo>
                <a:lnTo>
                  <a:pt x="1231" y="2357"/>
                </a:lnTo>
                <a:lnTo>
                  <a:pt x="1237" y="2399"/>
                </a:lnTo>
                <a:lnTo>
                  <a:pt x="1237" y="2436"/>
                </a:lnTo>
                <a:lnTo>
                  <a:pt x="1244" y="2454"/>
                </a:lnTo>
                <a:lnTo>
                  <a:pt x="1250" y="2472"/>
                </a:lnTo>
                <a:lnTo>
                  <a:pt x="1280" y="2502"/>
                </a:lnTo>
                <a:lnTo>
                  <a:pt x="1280" y="2526"/>
                </a:lnTo>
                <a:lnTo>
                  <a:pt x="1304" y="2532"/>
                </a:lnTo>
                <a:lnTo>
                  <a:pt x="1322" y="2538"/>
                </a:lnTo>
                <a:lnTo>
                  <a:pt x="1352" y="2544"/>
                </a:lnTo>
                <a:lnTo>
                  <a:pt x="1376" y="2538"/>
                </a:lnTo>
                <a:lnTo>
                  <a:pt x="1358" y="2526"/>
                </a:lnTo>
                <a:lnTo>
                  <a:pt x="1328" y="2502"/>
                </a:lnTo>
                <a:lnTo>
                  <a:pt x="1322" y="2490"/>
                </a:lnTo>
                <a:lnTo>
                  <a:pt x="1328" y="2460"/>
                </a:lnTo>
                <a:lnTo>
                  <a:pt x="1340" y="2442"/>
                </a:lnTo>
                <a:lnTo>
                  <a:pt x="1340" y="2429"/>
                </a:lnTo>
                <a:lnTo>
                  <a:pt x="1358" y="2411"/>
                </a:lnTo>
                <a:lnTo>
                  <a:pt x="1364" y="2393"/>
                </a:lnTo>
                <a:lnTo>
                  <a:pt x="1352" y="2387"/>
                </a:lnTo>
                <a:lnTo>
                  <a:pt x="1346" y="2369"/>
                </a:lnTo>
                <a:lnTo>
                  <a:pt x="1346" y="2357"/>
                </a:lnTo>
                <a:lnTo>
                  <a:pt x="1358" y="2345"/>
                </a:lnTo>
                <a:lnTo>
                  <a:pt x="1364" y="2339"/>
                </a:lnTo>
                <a:lnTo>
                  <a:pt x="1364" y="2321"/>
                </a:lnTo>
                <a:lnTo>
                  <a:pt x="1376" y="2309"/>
                </a:lnTo>
                <a:lnTo>
                  <a:pt x="1370" y="2303"/>
                </a:lnTo>
                <a:lnTo>
                  <a:pt x="1352" y="2303"/>
                </a:lnTo>
                <a:lnTo>
                  <a:pt x="1352" y="2291"/>
                </a:lnTo>
                <a:lnTo>
                  <a:pt x="1358" y="2285"/>
                </a:lnTo>
                <a:lnTo>
                  <a:pt x="1382" y="2285"/>
                </a:lnTo>
                <a:lnTo>
                  <a:pt x="1388" y="2279"/>
                </a:lnTo>
                <a:lnTo>
                  <a:pt x="1394" y="2261"/>
                </a:lnTo>
                <a:lnTo>
                  <a:pt x="1400" y="2248"/>
                </a:lnTo>
                <a:lnTo>
                  <a:pt x="1424" y="2242"/>
                </a:lnTo>
                <a:lnTo>
                  <a:pt x="1454" y="2218"/>
                </a:lnTo>
                <a:lnTo>
                  <a:pt x="1466" y="2208"/>
                </a:lnTo>
                <a:lnTo>
                  <a:pt x="1473" y="2196"/>
                </a:lnTo>
                <a:lnTo>
                  <a:pt x="1448" y="2172"/>
                </a:lnTo>
                <a:lnTo>
                  <a:pt x="1466" y="2166"/>
                </a:lnTo>
                <a:lnTo>
                  <a:pt x="1491" y="2160"/>
                </a:lnTo>
                <a:lnTo>
                  <a:pt x="1503" y="2166"/>
                </a:lnTo>
                <a:lnTo>
                  <a:pt x="1521" y="2160"/>
                </a:lnTo>
                <a:lnTo>
                  <a:pt x="1533" y="2136"/>
                </a:lnTo>
                <a:lnTo>
                  <a:pt x="1545" y="2130"/>
                </a:lnTo>
                <a:lnTo>
                  <a:pt x="1551" y="2106"/>
                </a:lnTo>
                <a:lnTo>
                  <a:pt x="1557" y="2094"/>
                </a:lnTo>
                <a:lnTo>
                  <a:pt x="1575" y="2082"/>
                </a:lnTo>
                <a:lnTo>
                  <a:pt x="1581" y="2076"/>
                </a:lnTo>
                <a:lnTo>
                  <a:pt x="1581" y="2045"/>
                </a:lnTo>
                <a:lnTo>
                  <a:pt x="1587" y="2027"/>
                </a:lnTo>
                <a:lnTo>
                  <a:pt x="1605" y="2009"/>
                </a:lnTo>
                <a:lnTo>
                  <a:pt x="1623" y="1997"/>
                </a:lnTo>
                <a:lnTo>
                  <a:pt x="1647" y="1985"/>
                </a:lnTo>
                <a:lnTo>
                  <a:pt x="1671" y="1967"/>
                </a:lnTo>
                <a:lnTo>
                  <a:pt x="1677" y="1943"/>
                </a:lnTo>
                <a:lnTo>
                  <a:pt x="1677" y="1901"/>
                </a:lnTo>
                <a:lnTo>
                  <a:pt x="1683" y="1888"/>
                </a:lnTo>
                <a:lnTo>
                  <a:pt x="1689" y="1876"/>
                </a:lnTo>
                <a:lnTo>
                  <a:pt x="1695" y="1870"/>
                </a:lnTo>
                <a:lnTo>
                  <a:pt x="1701" y="1840"/>
                </a:lnTo>
                <a:lnTo>
                  <a:pt x="1720" y="1828"/>
                </a:lnTo>
                <a:lnTo>
                  <a:pt x="1720" y="1804"/>
                </a:lnTo>
                <a:lnTo>
                  <a:pt x="1732" y="1792"/>
                </a:lnTo>
                <a:lnTo>
                  <a:pt x="1750" y="1774"/>
                </a:lnTo>
                <a:lnTo>
                  <a:pt x="1762" y="1756"/>
                </a:lnTo>
                <a:lnTo>
                  <a:pt x="1768" y="1732"/>
                </a:lnTo>
                <a:lnTo>
                  <a:pt x="1768" y="1714"/>
                </a:lnTo>
                <a:lnTo>
                  <a:pt x="1744" y="1689"/>
                </a:lnTo>
                <a:lnTo>
                  <a:pt x="1720" y="1677"/>
                </a:lnTo>
                <a:close/>
                <a:moveTo>
                  <a:pt x="1231" y="529"/>
                </a:moveTo>
                <a:lnTo>
                  <a:pt x="1225" y="523"/>
                </a:lnTo>
                <a:lnTo>
                  <a:pt x="1213" y="523"/>
                </a:lnTo>
                <a:lnTo>
                  <a:pt x="1207" y="535"/>
                </a:lnTo>
                <a:lnTo>
                  <a:pt x="1225" y="535"/>
                </a:lnTo>
                <a:lnTo>
                  <a:pt x="1231" y="529"/>
                </a:lnTo>
                <a:close/>
                <a:moveTo>
                  <a:pt x="1189" y="668"/>
                </a:moveTo>
                <a:lnTo>
                  <a:pt x="1195" y="674"/>
                </a:lnTo>
                <a:lnTo>
                  <a:pt x="1201" y="668"/>
                </a:lnTo>
                <a:lnTo>
                  <a:pt x="1207" y="662"/>
                </a:lnTo>
                <a:lnTo>
                  <a:pt x="1207" y="656"/>
                </a:lnTo>
                <a:lnTo>
                  <a:pt x="1201" y="656"/>
                </a:lnTo>
                <a:lnTo>
                  <a:pt x="1189" y="662"/>
                </a:lnTo>
                <a:lnTo>
                  <a:pt x="1189" y="668"/>
                </a:lnTo>
                <a:close/>
                <a:moveTo>
                  <a:pt x="1207" y="505"/>
                </a:moveTo>
                <a:lnTo>
                  <a:pt x="1195" y="499"/>
                </a:lnTo>
                <a:lnTo>
                  <a:pt x="1189" y="493"/>
                </a:lnTo>
                <a:lnTo>
                  <a:pt x="1177" y="487"/>
                </a:lnTo>
                <a:lnTo>
                  <a:pt x="1159" y="475"/>
                </a:lnTo>
                <a:lnTo>
                  <a:pt x="1147" y="481"/>
                </a:lnTo>
                <a:lnTo>
                  <a:pt x="1135" y="505"/>
                </a:lnTo>
                <a:lnTo>
                  <a:pt x="1117" y="511"/>
                </a:lnTo>
                <a:lnTo>
                  <a:pt x="1123" y="517"/>
                </a:lnTo>
                <a:lnTo>
                  <a:pt x="1135" y="511"/>
                </a:lnTo>
                <a:lnTo>
                  <a:pt x="1141" y="523"/>
                </a:lnTo>
                <a:lnTo>
                  <a:pt x="1153" y="517"/>
                </a:lnTo>
                <a:lnTo>
                  <a:pt x="1165" y="505"/>
                </a:lnTo>
                <a:lnTo>
                  <a:pt x="1171" y="505"/>
                </a:lnTo>
                <a:lnTo>
                  <a:pt x="1195" y="517"/>
                </a:lnTo>
                <a:lnTo>
                  <a:pt x="1207" y="517"/>
                </a:lnTo>
                <a:lnTo>
                  <a:pt x="1207" y="505"/>
                </a:lnTo>
                <a:close/>
                <a:moveTo>
                  <a:pt x="1105" y="2160"/>
                </a:moveTo>
                <a:lnTo>
                  <a:pt x="1117" y="2166"/>
                </a:lnTo>
                <a:lnTo>
                  <a:pt x="1123" y="2166"/>
                </a:lnTo>
                <a:lnTo>
                  <a:pt x="1123" y="2160"/>
                </a:lnTo>
                <a:lnTo>
                  <a:pt x="1105" y="2154"/>
                </a:lnTo>
                <a:lnTo>
                  <a:pt x="1105" y="2160"/>
                </a:lnTo>
                <a:close/>
                <a:moveTo>
                  <a:pt x="866" y="187"/>
                </a:moveTo>
                <a:lnTo>
                  <a:pt x="878" y="181"/>
                </a:lnTo>
                <a:lnTo>
                  <a:pt x="872" y="175"/>
                </a:lnTo>
                <a:lnTo>
                  <a:pt x="860" y="175"/>
                </a:lnTo>
                <a:lnTo>
                  <a:pt x="854" y="181"/>
                </a:lnTo>
                <a:lnTo>
                  <a:pt x="860" y="187"/>
                </a:lnTo>
                <a:lnTo>
                  <a:pt x="866" y="187"/>
                </a:lnTo>
                <a:close/>
                <a:moveTo>
                  <a:pt x="890" y="133"/>
                </a:moveTo>
                <a:lnTo>
                  <a:pt x="878" y="127"/>
                </a:lnTo>
                <a:lnTo>
                  <a:pt x="866" y="133"/>
                </a:lnTo>
                <a:lnTo>
                  <a:pt x="860" y="133"/>
                </a:lnTo>
                <a:lnTo>
                  <a:pt x="854" y="145"/>
                </a:lnTo>
                <a:lnTo>
                  <a:pt x="872" y="139"/>
                </a:lnTo>
                <a:lnTo>
                  <a:pt x="890" y="133"/>
                </a:lnTo>
                <a:close/>
                <a:moveTo>
                  <a:pt x="1479" y="2472"/>
                </a:moveTo>
                <a:lnTo>
                  <a:pt x="1473" y="2478"/>
                </a:lnTo>
                <a:lnTo>
                  <a:pt x="1466" y="2484"/>
                </a:lnTo>
                <a:lnTo>
                  <a:pt x="1473" y="2484"/>
                </a:lnTo>
                <a:lnTo>
                  <a:pt x="1485" y="2490"/>
                </a:lnTo>
                <a:lnTo>
                  <a:pt x="1491" y="2484"/>
                </a:lnTo>
                <a:lnTo>
                  <a:pt x="1491" y="2478"/>
                </a:lnTo>
                <a:lnTo>
                  <a:pt x="1485" y="2472"/>
                </a:lnTo>
                <a:lnTo>
                  <a:pt x="1479" y="2472"/>
                </a:lnTo>
                <a:close/>
                <a:moveTo>
                  <a:pt x="890" y="163"/>
                </a:moveTo>
                <a:lnTo>
                  <a:pt x="926" y="163"/>
                </a:lnTo>
                <a:lnTo>
                  <a:pt x="944" y="169"/>
                </a:lnTo>
                <a:lnTo>
                  <a:pt x="944" y="157"/>
                </a:lnTo>
                <a:lnTo>
                  <a:pt x="920" y="151"/>
                </a:lnTo>
                <a:lnTo>
                  <a:pt x="890" y="157"/>
                </a:lnTo>
                <a:lnTo>
                  <a:pt x="890" y="163"/>
                </a:lnTo>
                <a:close/>
                <a:moveTo>
                  <a:pt x="800" y="247"/>
                </a:moveTo>
                <a:lnTo>
                  <a:pt x="812" y="247"/>
                </a:lnTo>
                <a:lnTo>
                  <a:pt x="818" y="241"/>
                </a:lnTo>
                <a:lnTo>
                  <a:pt x="806" y="235"/>
                </a:lnTo>
                <a:lnTo>
                  <a:pt x="800" y="241"/>
                </a:lnTo>
                <a:lnTo>
                  <a:pt x="800" y="247"/>
                </a:lnTo>
                <a:close/>
                <a:moveTo>
                  <a:pt x="932" y="205"/>
                </a:moveTo>
                <a:lnTo>
                  <a:pt x="914" y="211"/>
                </a:lnTo>
                <a:lnTo>
                  <a:pt x="908" y="229"/>
                </a:lnTo>
                <a:lnTo>
                  <a:pt x="896" y="235"/>
                </a:lnTo>
                <a:lnTo>
                  <a:pt x="884" y="229"/>
                </a:lnTo>
                <a:lnTo>
                  <a:pt x="860" y="223"/>
                </a:lnTo>
                <a:lnTo>
                  <a:pt x="836" y="223"/>
                </a:lnTo>
                <a:lnTo>
                  <a:pt x="824" y="241"/>
                </a:lnTo>
                <a:lnTo>
                  <a:pt x="824" y="247"/>
                </a:lnTo>
                <a:lnTo>
                  <a:pt x="848" y="266"/>
                </a:lnTo>
                <a:lnTo>
                  <a:pt x="866" y="266"/>
                </a:lnTo>
                <a:lnTo>
                  <a:pt x="890" y="259"/>
                </a:lnTo>
                <a:lnTo>
                  <a:pt x="926" y="247"/>
                </a:lnTo>
                <a:lnTo>
                  <a:pt x="974" y="253"/>
                </a:lnTo>
                <a:lnTo>
                  <a:pt x="980" y="247"/>
                </a:lnTo>
                <a:lnTo>
                  <a:pt x="968" y="235"/>
                </a:lnTo>
                <a:lnTo>
                  <a:pt x="968" y="223"/>
                </a:lnTo>
                <a:lnTo>
                  <a:pt x="992" y="217"/>
                </a:lnTo>
                <a:lnTo>
                  <a:pt x="980" y="199"/>
                </a:lnTo>
                <a:lnTo>
                  <a:pt x="968" y="205"/>
                </a:lnTo>
                <a:lnTo>
                  <a:pt x="962" y="199"/>
                </a:lnTo>
                <a:lnTo>
                  <a:pt x="950" y="187"/>
                </a:lnTo>
                <a:lnTo>
                  <a:pt x="938" y="187"/>
                </a:lnTo>
                <a:lnTo>
                  <a:pt x="932" y="205"/>
                </a:lnTo>
                <a:close/>
                <a:moveTo>
                  <a:pt x="782" y="229"/>
                </a:moveTo>
                <a:lnTo>
                  <a:pt x="794" y="217"/>
                </a:lnTo>
                <a:lnTo>
                  <a:pt x="854" y="205"/>
                </a:lnTo>
                <a:lnTo>
                  <a:pt x="842" y="199"/>
                </a:lnTo>
                <a:lnTo>
                  <a:pt x="848" y="193"/>
                </a:lnTo>
                <a:lnTo>
                  <a:pt x="836" y="187"/>
                </a:lnTo>
                <a:lnTo>
                  <a:pt x="806" y="193"/>
                </a:lnTo>
                <a:lnTo>
                  <a:pt x="782" y="199"/>
                </a:lnTo>
                <a:lnTo>
                  <a:pt x="775" y="205"/>
                </a:lnTo>
                <a:lnTo>
                  <a:pt x="769" y="205"/>
                </a:lnTo>
                <a:lnTo>
                  <a:pt x="769" y="211"/>
                </a:lnTo>
                <a:lnTo>
                  <a:pt x="757" y="217"/>
                </a:lnTo>
                <a:lnTo>
                  <a:pt x="745" y="223"/>
                </a:lnTo>
                <a:lnTo>
                  <a:pt x="751" y="229"/>
                </a:lnTo>
                <a:lnTo>
                  <a:pt x="782" y="229"/>
                </a:lnTo>
                <a:close/>
                <a:moveTo>
                  <a:pt x="1135" y="2136"/>
                </a:moveTo>
                <a:lnTo>
                  <a:pt x="1135" y="2148"/>
                </a:lnTo>
                <a:lnTo>
                  <a:pt x="1129" y="2154"/>
                </a:lnTo>
                <a:lnTo>
                  <a:pt x="1135" y="2160"/>
                </a:lnTo>
                <a:lnTo>
                  <a:pt x="1141" y="2160"/>
                </a:lnTo>
                <a:lnTo>
                  <a:pt x="1153" y="2154"/>
                </a:lnTo>
                <a:lnTo>
                  <a:pt x="1159" y="2148"/>
                </a:lnTo>
                <a:lnTo>
                  <a:pt x="1159" y="2142"/>
                </a:lnTo>
                <a:lnTo>
                  <a:pt x="1147" y="2136"/>
                </a:lnTo>
                <a:lnTo>
                  <a:pt x="1135" y="2136"/>
                </a:lnTo>
                <a:close/>
                <a:moveTo>
                  <a:pt x="1436" y="2478"/>
                </a:moveTo>
                <a:lnTo>
                  <a:pt x="1430" y="2490"/>
                </a:lnTo>
                <a:lnTo>
                  <a:pt x="1442" y="2484"/>
                </a:lnTo>
                <a:lnTo>
                  <a:pt x="1454" y="2484"/>
                </a:lnTo>
                <a:lnTo>
                  <a:pt x="1460" y="2478"/>
                </a:lnTo>
                <a:lnTo>
                  <a:pt x="1460" y="2472"/>
                </a:lnTo>
                <a:lnTo>
                  <a:pt x="1442" y="2472"/>
                </a:lnTo>
                <a:lnTo>
                  <a:pt x="1436" y="2478"/>
                </a:lnTo>
                <a:close/>
                <a:moveTo>
                  <a:pt x="1388" y="1372"/>
                </a:moveTo>
                <a:lnTo>
                  <a:pt x="1388" y="1378"/>
                </a:lnTo>
                <a:lnTo>
                  <a:pt x="1394" y="1384"/>
                </a:lnTo>
                <a:lnTo>
                  <a:pt x="1400" y="1378"/>
                </a:lnTo>
                <a:lnTo>
                  <a:pt x="1394" y="1372"/>
                </a:lnTo>
                <a:lnTo>
                  <a:pt x="1388" y="1372"/>
                </a:lnTo>
                <a:close/>
                <a:moveTo>
                  <a:pt x="1111" y="2033"/>
                </a:moveTo>
                <a:lnTo>
                  <a:pt x="1111" y="2027"/>
                </a:lnTo>
                <a:lnTo>
                  <a:pt x="1105" y="2021"/>
                </a:lnTo>
                <a:lnTo>
                  <a:pt x="1099" y="2021"/>
                </a:lnTo>
                <a:lnTo>
                  <a:pt x="1099" y="2039"/>
                </a:lnTo>
                <a:lnTo>
                  <a:pt x="1105" y="2039"/>
                </a:lnTo>
                <a:lnTo>
                  <a:pt x="1111" y="2033"/>
                </a:lnTo>
                <a:close/>
                <a:moveTo>
                  <a:pt x="456" y="674"/>
                </a:moveTo>
                <a:lnTo>
                  <a:pt x="450" y="692"/>
                </a:lnTo>
                <a:lnTo>
                  <a:pt x="474" y="692"/>
                </a:lnTo>
                <a:lnTo>
                  <a:pt x="474" y="680"/>
                </a:lnTo>
                <a:lnTo>
                  <a:pt x="468" y="674"/>
                </a:lnTo>
                <a:lnTo>
                  <a:pt x="456" y="674"/>
                </a:lnTo>
                <a:close/>
                <a:moveTo>
                  <a:pt x="1756" y="1299"/>
                </a:moveTo>
                <a:lnTo>
                  <a:pt x="1750" y="1299"/>
                </a:lnTo>
                <a:lnTo>
                  <a:pt x="1744" y="1311"/>
                </a:lnTo>
                <a:lnTo>
                  <a:pt x="1750" y="1311"/>
                </a:lnTo>
                <a:lnTo>
                  <a:pt x="1756" y="1305"/>
                </a:lnTo>
                <a:lnTo>
                  <a:pt x="1756" y="1299"/>
                </a:lnTo>
                <a:close/>
                <a:moveTo>
                  <a:pt x="1225" y="1341"/>
                </a:moveTo>
                <a:lnTo>
                  <a:pt x="1237" y="1341"/>
                </a:lnTo>
                <a:lnTo>
                  <a:pt x="1244" y="1335"/>
                </a:lnTo>
                <a:lnTo>
                  <a:pt x="1280" y="1335"/>
                </a:lnTo>
                <a:lnTo>
                  <a:pt x="1280" y="1329"/>
                </a:lnTo>
                <a:lnTo>
                  <a:pt x="1268" y="1323"/>
                </a:lnTo>
                <a:lnTo>
                  <a:pt x="1256" y="1305"/>
                </a:lnTo>
                <a:lnTo>
                  <a:pt x="1244" y="1305"/>
                </a:lnTo>
                <a:lnTo>
                  <a:pt x="1219" y="1311"/>
                </a:lnTo>
                <a:lnTo>
                  <a:pt x="1207" y="1305"/>
                </a:lnTo>
                <a:lnTo>
                  <a:pt x="1201" y="1305"/>
                </a:lnTo>
                <a:lnTo>
                  <a:pt x="1201" y="1317"/>
                </a:lnTo>
                <a:lnTo>
                  <a:pt x="1189" y="1323"/>
                </a:lnTo>
                <a:lnTo>
                  <a:pt x="1189" y="1335"/>
                </a:lnTo>
                <a:lnTo>
                  <a:pt x="1219" y="1335"/>
                </a:lnTo>
                <a:lnTo>
                  <a:pt x="1225" y="1341"/>
                </a:lnTo>
                <a:close/>
                <a:moveTo>
                  <a:pt x="1894" y="1179"/>
                </a:moveTo>
                <a:lnTo>
                  <a:pt x="1894" y="1191"/>
                </a:lnTo>
                <a:lnTo>
                  <a:pt x="1900" y="1191"/>
                </a:lnTo>
                <a:lnTo>
                  <a:pt x="1906" y="1185"/>
                </a:lnTo>
                <a:lnTo>
                  <a:pt x="1900" y="1179"/>
                </a:lnTo>
                <a:lnTo>
                  <a:pt x="1894" y="1179"/>
                </a:lnTo>
                <a:close/>
                <a:moveTo>
                  <a:pt x="1183" y="1257"/>
                </a:moveTo>
                <a:lnTo>
                  <a:pt x="1183" y="1263"/>
                </a:lnTo>
                <a:lnTo>
                  <a:pt x="1189" y="1263"/>
                </a:lnTo>
                <a:lnTo>
                  <a:pt x="1195" y="1257"/>
                </a:lnTo>
                <a:lnTo>
                  <a:pt x="1183" y="1257"/>
                </a:lnTo>
                <a:close/>
                <a:moveTo>
                  <a:pt x="1171" y="1221"/>
                </a:moveTo>
                <a:lnTo>
                  <a:pt x="1165" y="1227"/>
                </a:lnTo>
                <a:lnTo>
                  <a:pt x="1171" y="1239"/>
                </a:lnTo>
                <a:lnTo>
                  <a:pt x="1177" y="1245"/>
                </a:lnTo>
                <a:lnTo>
                  <a:pt x="1189" y="1245"/>
                </a:lnTo>
                <a:lnTo>
                  <a:pt x="1195" y="1239"/>
                </a:lnTo>
                <a:lnTo>
                  <a:pt x="1195" y="1233"/>
                </a:lnTo>
                <a:lnTo>
                  <a:pt x="1177" y="1221"/>
                </a:lnTo>
                <a:lnTo>
                  <a:pt x="1171" y="1221"/>
                </a:lnTo>
                <a:close/>
                <a:moveTo>
                  <a:pt x="1244" y="1275"/>
                </a:moveTo>
                <a:lnTo>
                  <a:pt x="1237" y="1269"/>
                </a:lnTo>
                <a:lnTo>
                  <a:pt x="1231" y="1269"/>
                </a:lnTo>
                <a:lnTo>
                  <a:pt x="1225" y="1275"/>
                </a:lnTo>
                <a:lnTo>
                  <a:pt x="1231" y="1281"/>
                </a:lnTo>
                <a:lnTo>
                  <a:pt x="1244" y="1281"/>
                </a:lnTo>
                <a:lnTo>
                  <a:pt x="1244" y="1275"/>
                </a:lnTo>
                <a:close/>
                <a:moveTo>
                  <a:pt x="1213" y="1269"/>
                </a:moveTo>
                <a:lnTo>
                  <a:pt x="1219" y="1263"/>
                </a:lnTo>
                <a:lnTo>
                  <a:pt x="1219" y="1251"/>
                </a:lnTo>
                <a:lnTo>
                  <a:pt x="1201" y="1251"/>
                </a:lnTo>
                <a:lnTo>
                  <a:pt x="1201" y="1263"/>
                </a:lnTo>
                <a:lnTo>
                  <a:pt x="1207" y="1269"/>
                </a:lnTo>
                <a:lnTo>
                  <a:pt x="1213" y="1269"/>
                </a:lnTo>
                <a:close/>
                <a:moveTo>
                  <a:pt x="1852" y="1931"/>
                </a:moveTo>
                <a:lnTo>
                  <a:pt x="1870" y="1931"/>
                </a:lnTo>
                <a:lnTo>
                  <a:pt x="1870" y="1919"/>
                </a:lnTo>
                <a:lnTo>
                  <a:pt x="1864" y="1919"/>
                </a:lnTo>
                <a:lnTo>
                  <a:pt x="1852" y="1931"/>
                </a:lnTo>
                <a:close/>
                <a:moveTo>
                  <a:pt x="1834" y="1931"/>
                </a:moveTo>
                <a:lnTo>
                  <a:pt x="1834" y="1943"/>
                </a:lnTo>
                <a:lnTo>
                  <a:pt x="1840" y="1949"/>
                </a:lnTo>
                <a:lnTo>
                  <a:pt x="1846" y="1943"/>
                </a:lnTo>
                <a:lnTo>
                  <a:pt x="1846" y="1937"/>
                </a:lnTo>
                <a:lnTo>
                  <a:pt x="1840" y="1931"/>
                </a:lnTo>
                <a:lnTo>
                  <a:pt x="1834" y="1931"/>
                </a:lnTo>
                <a:close/>
                <a:moveTo>
                  <a:pt x="1376" y="1341"/>
                </a:moveTo>
                <a:lnTo>
                  <a:pt x="1370" y="1348"/>
                </a:lnTo>
                <a:lnTo>
                  <a:pt x="1370" y="1354"/>
                </a:lnTo>
                <a:lnTo>
                  <a:pt x="1376" y="1354"/>
                </a:lnTo>
                <a:lnTo>
                  <a:pt x="1376" y="1341"/>
                </a:lnTo>
                <a:close/>
                <a:moveTo>
                  <a:pt x="1023" y="181"/>
                </a:moveTo>
                <a:lnTo>
                  <a:pt x="1059" y="175"/>
                </a:lnTo>
                <a:lnTo>
                  <a:pt x="1059" y="169"/>
                </a:lnTo>
                <a:lnTo>
                  <a:pt x="1053" y="163"/>
                </a:lnTo>
                <a:lnTo>
                  <a:pt x="1053" y="157"/>
                </a:lnTo>
                <a:lnTo>
                  <a:pt x="1059" y="145"/>
                </a:lnTo>
                <a:lnTo>
                  <a:pt x="1029" y="145"/>
                </a:lnTo>
                <a:lnTo>
                  <a:pt x="1010" y="133"/>
                </a:lnTo>
                <a:lnTo>
                  <a:pt x="998" y="145"/>
                </a:lnTo>
                <a:lnTo>
                  <a:pt x="992" y="157"/>
                </a:lnTo>
                <a:lnTo>
                  <a:pt x="998" y="163"/>
                </a:lnTo>
                <a:lnTo>
                  <a:pt x="986" y="163"/>
                </a:lnTo>
                <a:lnTo>
                  <a:pt x="986" y="175"/>
                </a:lnTo>
                <a:lnTo>
                  <a:pt x="1017" y="175"/>
                </a:lnTo>
                <a:lnTo>
                  <a:pt x="1023" y="181"/>
                </a:lnTo>
                <a:close/>
                <a:moveTo>
                  <a:pt x="1798" y="1390"/>
                </a:moveTo>
                <a:lnTo>
                  <a:pt x="1792" y="1396"/>
                </a:lnTo>
                <a:lnTo>
                  <a:pt x="1786" y="1402"/>
                </a:lnTo>
                <a:lnTo>
                  <a:pt x="1792" y="1408"/>
                </a:lnTo>
                <a:lnTo>
                  <a:pt x="1804" y="1402"/>
                </a:lnTo>
                <a:lnTo>
                  <a:pt x="1804" y="1396"/>
                </a:lnTo>
                <a:lnTo>
                  <a:pt x="1798" y="1396"/>
                </a:lnTo>
                <a:lnTo>
                  <a:pt x="1798" y="1390"/>
                </a:lnTo>
                <a:close/>
                <a:moveTo>
                  <a:pt x="1352" y="1335"/>
                </a:moveTo>
                <a:lnTo>
                  <a:pt x="1358" y="1335"/>
                </a:lnTo>
                <a:lnTo>
                  <a:pt x="1358" y="1329"/>
                </a:lnTo>
                <a:lnTo>
                  <a:pt x="1352" y="1329"/>
                </a:lnTo>
                <a:lnTo>
                  <a:pt x="1352" y="1335"/>
                </a:lnTo>
                <a:close/>
                <a:moveTo>
                  <a:pt x="1195" y="1287"/>
                </a:moveTo>
                <a:lnTo>
                  <a:pt x="1207" y="1287"/>
                </a:lnTo>
                <a:lnTo>
                  <a:pt x="1207" y="1281"/>
                </a:lnTo>
                <a:lnTo>
                  <a:pt x="1195" y="1281"/>
                </a:lnTo>
                <a:lnTo>
                  <a:pt x="1195" y="1287"/>
                </a:lnTo>
                <a:close/>
                <a:moveTo>
                  <a:pt x="1382" y="1396"/>
                </a:moveTo>
                <a:lnTo>
                  <a:pt x="1376" y="1402"/>
                </a:lnTo>
                <a:lnTo>
                  <a:pt x="1382" y="1402"/>
                </a:lnTo>
                <a:lnTo>
                  <a:pt x="1382" y="1396"/>
                </a:lnTo>
                <a:close/>
                <a:moveTo>
                  <a:pt x="1292" y="1335"/>
                </a:moveTo>
                <a:lnTo>
                  <a:pt x="1286" y="1348"/>
                </a:lnTo>
                <a:lnTo>
                  <a:pt x="1292" y="1348"/>
                </a:lnTo>
                <a:lnTo>
                  <a:pt x="1298" y="1341"/>
                </a:lnTo>
                <a:lnTo>
                  <a:pt x="1304" y="1341"/>
                </a:lnTo>
                <a:lnTo>
                  <a:pt x="1316" y="1348"/>
                </a:lnTo>
                <a:lnTo>
                  <a:pt x="1322" y="1348"/>
                </a:lnTo>
                <a:lnTo>
                  <a:pt x="1328" y="1341"/>
                </a:lnTo>
                <a:lnTo>
                  <a:pt x="1334" y="1323"/>
                </a:lnTo>
                <a:lnTo>
                  <a:pt x="1328" y="1329"/>
                </a:lnTo>
                <a:lnTo>
                  <a:pt x="1298" y="1329"/>
                </a:lnTo>
                <a:lnTo>
                  <a:pt x="1292" y="1335"/>
                </a:lnTo>
                <a:close/>
                <a:moveTo>
                  <a:pt x="1370" y="1420"/>
                </a:moveTo>
                <a:lnTo>
                  <a:pt x="1376" y="1414"/>
                </a:lnTo>
                <a:lnTo>
                  <a:pt x="1370" y="1414"/>
                </a:lnTo>
                <a:lnTo>
                  <a:pt x="1370" y="1420"/>
                </a:lnTo>
                <a:close/>
                <a:moveTo>
                  <a:pt x="1352" y="1354"/>
                </a:moveTo>
                <a:lnTo>
                  <a:pt x="1352" y="1348"/>
                </a:lnTo>
                <a:lnTo>
                  <a:pt x="1346" y="1354"/>
                </a:lnTo>
                <a:lnTo>
                  <a:pt x="1352" y="1354"/>
                </a:lnTo>
                <a:close/>
                <a:moveTo>
                  <a:pt x="1147" y="1245"/>
                </a:moveTo>
                <a:lnTo>
                  <a:pt x="1141" y="1233"/>
                </a:lnTo>
                <a:lnTo>
                  <a:pt x="1135" y="1221"/>
                </a:lnTo>
                <a:lnTo>
                  <a:pt x="1129" y="1221"/>
                </a:lnTo>
                <a:lnTo>
                  <a:pt x="1123" y="1227"/>
                </a:lnTo>
                <a:lnTo>
                  <a:pt x="1129" y="1239"/>
                </a:lnTo>
                <a:lnTo>
                  <a:pt x="1135" y="1245"/>
                </a:lnTo>
                <a:lnTo>
                  <a:pt x="1147" y="1245"/>
                </a:lnTo>
                <a:close/>
                <a:moveTo>
                  <a:pt x="1159" y="1088"/>
                </a:moveTo>
                <a:lnTo>
                  <a:pt x="1171" y="1088"/>
                </a:lnTo>
                <a:lnTo>
                  <a:pt x="1165" y="1082"/>
                </a:lnTo>
                <a:lnTo>
                  <a:pt x="1165" y="1076"/>
                </a:lnTo>
                <a:lnTo>
                  <a:pt x="1159" y="1088"/>
                </a:lnTo>
                <a:close/>
                <a:moveTo>
                  <a:pt x="1135" y="1323"/>
                </a:moveTo>
                <a:lnTo>
                  <a:pt x="1129" y="1323"/>
                </a:lnTo>
                <a:lnTo>
                  <a:pt x="1123" y="1335"/>
                </a:lnTo>
                <a:lnTo>
                  <a:pt x="1141" y="1335"/>
                </a:lnTo>
                <a:lnTo>
                  <a:pt x="1153" y="1341"/>
                </a:lnTo>
                <a:lnTo>
                  <a:pt x="1159" y="1341"/>
                </a:lnTo>
                <a:lnTo>
                  <a:pt x="1159" y="1329"/>
                </a:lnTo>
                <a:lnTo>
                  <a:pt x="1153" y="1329"/>
                </a:lnTo>
                <a:lnTo>
                  <a:pt x="1135" y="1323"/>
                </a:lnTo>
                <a:close/>
                <a:moveTo>
                  <a:pt x="1183" y="1305"/>
                </a:moveTo>
                <a:lnTo>
                  <a:pt x="1189" y="1299"/>
                </a:lnTo>
                <a:lnTo>
                  <a:pt x="1189" y="1287"/>
                </a:lnTo>
                <a:lnTo>
                  <a:pt x="1171" y="1281"/>
                </a:lnTo>
                <a:lnTo>
                  <a:pt x="1159" y="1275"/>
                </a:lnTo>
                <a:lnTo>
                  <a:pt x="1147" y="1269"/>
                </a:lnTo>
                <a:lnTo>
                  <a:pt x="1135" y="1263"/>
                </a:lnTo>
                <a:lnTo>
                  <a:pt x="1111" y="1257"/>
                </a:lnTo>
                <a:lnTo>
                  <a:pt x="1053" y="1257"/>
                </a:lnTo>
                <a:lnTo>
                  <a:pt x="1041" y="1269"/>
                </a:lnTo>
                <a:lnTo>
                  <a:pt x="1035" y="1281"/>
                </a:lnTo>
                <a:lnTo>
                  <a:pt x="1053" y="1281"/>
                </a:lnTo>
                <a:lnTo>
                  <a:pt x="1065" y="1275"/>
                </a:lnTo>
                <a:lnTo>
                  <a:pt x="1065" y="1269"/>
                </a:lnTo>
                <a:lnTo>
                  <a:pt x="1077" y="1269"/>
                </a:lnTo>
                <a:lnTo>
                  <a:pt x="1117" y="1287"/>
                </a:lnTo>
                <a:lnTo>
                  <a:pt x="1129" y="1299"/>
                </a:lnTo>
                <a:lnTo>
                  <a:pt x="1129" y="1311"/>
                </a:lnTo>
                <a:lnTo>
                  <a:pt x="1153" y="1311"/>
                </a:lnTo>
                <a:lnTo>
                  <a:pt x="1159" y="1305"/>
                </a:lnTo>
                <a:lnTo>
                  <a:pt x="1183" y="1305"/>
                </a:lnTo>
                <a:close/>
                <a:moveTo>
                  <a:pt x="1153" y="1209"/>
                </a:moveTo>
                <a:lnTo>
                  <a:pt x="1165" y="1209"/>
                </a:lnTo>
                <a:lnTo>
                  <a:pt x="1165" y="1197"/>
                </a:lnTo>
                <a:lnTo>
                  <a:pt x="1153" y="1197"/>
                </a:lnTo>
                <a:lnTo>
                  <a:pt x="1153" y="1209"/>
                </a:lnTo>
                <a:close/>
                <a:moveTo>
                  <a:pt x="3407" y="117"/>
                </a:moveTo>
                <a:lnTo>
                  <a:pt x="3433" y="133"/>
                </a:lnTo>
                <a:lnTo>
                  <a:pt x="3451" y="133"/>
                </a:lnTo>
                <a:lnTo>
                  <a:pt x="3487" y="145"/>
                </a:lnTo>
                <a:lnTo>
                  <a:pt x="3511" y="151"/>
                </a:lnTo>
                <a:lnTo>
                  <a:pt x="3505" y="145"/>
                </a:lnTo>
                <a:lnTo>
                  <a:pt x="3511" y="145"/>
                </a:lnTo>
                <a:lnTo>
                  <a:pt x="3505" y="139"/>
                </a:lnTo>
                <a:lnTo>
                  <a:pt x="3499" y="133"/>
                </a:lnTo>
                <a:lnTo>
                  <a:pt x="3499" y="127"/>
                </a:lnTo>
                <a:lnTo>
                  <a:pt x="3493" y="115"/>
                </a:lnTo>
                <a:lnTo>
                  <a:pt x="3469" y="115"/>
                </a:lnTo>
                <a:lnTo>
                  <a:pt x="3457" y="97"/>
                </a:lnTo>
                <a:lnTo>
                  <a:pt x="3445" y="97"/>
                </a:lnTo>
                <a:lnTo>
                  <a:pt x="3433" y="103"/>
                </a:lnTo>
                <a:lnTo>
                  <a:pt x="3427" y="103"/>
                </a:lnTo>
                <a:lnTo>
                  <a:pt x="3409" y="97"/>
                </a:lnTo>
                <a:lnTo>
                  <a:pt x="3391" y="109"/>
                </a:lnTo>
                <a:lnTo>
                  <a:pt x="3385" y="115"/>
                </a:lnTo>
                <a:lnTo>
                  <a:pt x="3385" y="139"/>
                </a:lnTo>
                <a:lnTo>
                  <a:pt x="3391" y="133"/>
                </a:lnTo>
                <a:lnTo>
                  <a:pt x="3407" y="117"/>
                </a:lnTo>
                <a:close/>
                <a:moveTo>
                  <a:pt x="3445" y="85"/>
                </a:moveTo>
                <a:lnTo>
                  <a:pt x="3445" y="78"/>
                </a:lnTo>
                <a:lnTo>
                  <a:pt x="3439" y="66"/>
                </a:lnTo>
                <a:lnTo>
                  <a:pt x="3427" y="60"/>
                </a:lnTo>
                <a:lnTo>
                  <a:pt x="3409" y="72"/>
                </a:lnTo>
                <a:lnTo>
                  <a:pt x="3385" y="91"/>
                </a:lnTo>
                <a:lnTo>
                  <a:pt x="3403" y="91"/>
                </a:lnTo>
                <a:lnTo>
                  <a:pt x="3445" y="85"/>
                </a:lnTo>
                <a:close/>
                <a:moveTo>
                  <a:pt x="3604" y="155"/>
                </a:moveTo>
                <a:lnTo>
                  <a:pt x="3608" y="151"/>
                </a:lnTo>
                <a:lnTo>
                  <a:pt x="3590" y="151"/>
                </a:lnTo>
                <a:lnTo>
                  <a:pt x="3584" y="157"/>
                </a:lnTo>
                <a:lnTo>
                  <a:pt x="3608" y="157"/>
                </a:lnTo>
                <a:lnTo>
                  <a:pt x="3604" y="155"/>
                </a:lnTo>
                <a:close/>
                <a:moveTo>
                  <a:pt x="4060" y="253"/>
                </a:moveTo>
                <a:lnTo>
                  <a:pt x="4054" y="253"/>
                </a:lnTo>
                <a:lnTo>
                  <a:pt x="4060" y="266"/>
                </a:lnTo>
                <a:lnTo>
                  <a:pt x="4090" y="266"/>
                </a:lnTo>
                <a:lnTo>
                  <a:pt x="4090" y="259"/>
                </a:lnTo>
                <a:lnTo>
                  <a:pt x="4066" y="259"/>
                </a:lnTo>
                <a:lnTo>
                  <a:pt x="4060" y="253"/>
                </a:lnTo>
                <a:close/>
                <a:moveTo>
                  <a:pt x="1017" y="205"/>
                </a:moveTo>
                <a:lnTo>
                  <a:pt x="1017" y="181"/>
                </a:lnTo>
                <a:lnTo>
                  <a:pt x="998" y="181"/>
                </a:lnTo>
                <a:lnTo>
                  <a:pt x="992" y="187"/>
                </a:lnTo>
                <a:lnTo>
                  <a:pt x="998" y="199"/>
                </a:lnTo>
                <a:lnTo>
                  <a:pt x="998" y="205"/>
                </a:lnTo>
                <a:lnTo>
                  <a:pt x="1017" y="205"/>
                </a:lnTo>
                <a:close/>
                <a:moveTo>
                  <a:pt x="3013" y="223"/>
                </a:moveTo>
                <a:lnTo>
                  <a:pt x="3001" y="223"/>
                </a:lnTo>
                <a:lnTo>
                  <a:pt x="2989" y="229"/>
                </a:lnTo>
                <a:lnTo>
                  <a:pt x="2971" y="253"/>
                </a:lnTo>
                <a:lnTo>
                  <a:pt x="2959" y="266"/>
                </a:lnTo>
                <a:lnTo>
                  <a:pt x="2971" y="272"/>
                </a:lnTo>
                <a:lnTo>
                  <a:pt x="2995" y="266"/>
                </a:lnTo>
                <a:lnTo>
                  <a:pt x="3013" y="266"/>
                </a:lnTo>
                <a:lnTo>
                  <a:pt x="3025" y="247"/>
                </a:lnTo>
                <a:lnTo>
                  <a:pt x="3055" y="235"/>
                </a:lnTo>
                <a:lnTo>
                  <a:pt x="3079" y="229"/>
                </a:lnTo>
                <a:lnTo>
                  <a:pt x="3104" y="217"/>
                </a:lnTo>
                <a:lnTo>
                  <a:pt x="3120" y="205"/>
                </a:lnTo>
                <a:lnTo>
                  <a:pt x="3132" y="205"/>
                </a:lnTo>
                <a:lnTo>
                  <a:pt x="3132" y="193"/>
                </a:lnTo>
                <a:lnTo>
                  <a:pt x="3098" y="193"/>
                </a:lnTo>
                <a:lnTo>
                  <a:pt x="3073" y="205"/>
                </a:lnTo>
                <a:lnTo>
                  <a:pt x="3055" y="211"/>
                </a:lnTo>
                <a:lnTo>
                  <a:pt x="3013" y="223"/>
                </a:lnTo>
                <a:close/>
                <a:moveTo>
                  <a:pt x="3067" y="78"/>
                </a:moveTo>
                <a:lnTo>
                  <a:pt x="3061" y="72"/>
                </a:lnTo>
                <a:lnTo>
                  <a:pt x="3055" y="85"/>
                </a:lnTo>
                <a:lnTo>
                  <a:pt x="3043" y="91"/>
                </a:lnTo>
                <a:lnTo>
                  <a:pt x="3067" y="91"/>
                </a:lnTo>
                <a:lnTo>
                  <a:pt x="3067" y="78"/>
                </a:lnTo>
                <a:close/>
                <a:moveTo>
                  <a:pt x="3025" y="350"/>
                </a:moveTo>
                <a:lnTo>
                  <a:pt x="3043" y="356"/>
                </a:lnTo>
                <a:lnTo>
                  <a:pt x="3049" y="362"/>
                </a:lnTo>
                <a:lnTo>
                  <a:pt x="3055" y="356"/>
                </a:lnTo>
                <a:lnTo>
                  <a:pt x="3049" y="344"/>
                </a:lnTo>
                <a:lnTo>
                  <a:pt x="3031" y="332"/>
                </a:lnTo>
                <a:lnTo>
                  <a:pt x="3019" y="338"/>
                </a:lnTo>
                <a:lnTo>
                  <a:pt x="3013" y="338"/>
                </a:lnTo>
                <a:lnTo>
                  <a:pt x="3017" y="340"/>
                </a:lnTo>
                <a:lnTo>
                  <a:pt x="3013" y="344"/>
                </a:lnTo>
                <a:lnTo>
                  <a:pt x="3025" y="350"/>
                </a:lnTo>
                <a:close/>
                <a:moveTo>
                  <a:pt x="2935" y="109"/>
                </a:moveTo>
                <a:lnTo>
                  <a:pt x="2941" y="109"/>
                </a:lnTo>
                <a:lnTo>
                  <a:pt x="2935" y="103"/>
                </a:lnTo>
                <a:lnTo>
                  <a:pt x="2935" y="109"/>
                </a:lnTo>
                <a:close/>
                <a:moveTo>
                  <a:pt x="2941" y="338"/>
                </a:moveTo>
                <a:lnTo>
                  <a:pt x="2959" y="338"/>
                </a:lnTo>
                <a:lnTo>
                  <a:pt x="2971" y="350"/>
                </a:lnTo>
                <a:lnTo>
                  <a:pt x="2989" y="362"/>
                </a:lnTo>
                <a:lnTo>
                  <a:pt x="3007" y="356"/>
                </a:lnTo>
                <a:lnTo>
                  <a:pt x="3007" y="344"/>
                </a:lnTo>
                <a:lnTo>
                  <a:pt x="2989" y="326"/>
                </a:lnTo>
                <a:lnTo>
                  <a:pt x="2979" y="302"/>
                </a:lnTo>
                <a:lnTo>
                  <a:pt x="2977" y="290"/>
                </a:lnTo>
                <a:lnTo>
                  <a:pt x="2959" y="290"/>
                </a:lnTo>
                <a:lnTo>
                  <a:pt x="2929" y="314"/>
                </a:lnTo>
                <a:lnTo>
                  <a:pt x="2929" y="320"/>
                </a:lnTo>
                <a:lnTo>
                  <a:pt x="2931" y="322"/>
                </a:lnTo>
                <a:lnTo>
                  <a:pt x="2929" y="326"/>
                </a:lnTo>
                <a:lnTo>
                  <a:pt x="2941" y="338"/>
                </a:lnTo>
                <a:close/>
                <a:moveTo>
                  <a:pt x="4751" y="1852"/>
                </a:moveTo>
                <a:lnTo>
                  <a:pt x="4751" y="1846"/>
                </a:lnTo>
                <a:lnTo>
                  <a:pt x="4743" y="1842"/>
                </a:lnTo>
                <a:lnTo>
                  <a:pt x="4739" y="1834"/>
                </a:lnTo>
                <a:lnTo>
                  <a:pt x="4727" y="1828"/>
                </a:lnTo>
                <a:lnTo>
                  <a:pt x="4721" y="1834"/>
                </a:lnTo>
                <a:lnTo>
                  <a:pt x="4739" y="1846"/>
                </a:lnTo>
                <a:lnTo>
                  <a:pt x="4739" y="1852"/>
                </a:lnTo>
                <a:lnTo>
                  <a:pt x="4751" y="1852"/>
                </a:lnTo>
                <a:close/>
                <a:moveTo>
                  <a:pt x="4709" y="1937"/>
                </a:moveTo>
                <a:lnTo>
                  <a:pt x="4715" y="1943"/>
                </a:lnTo>
                <a:lnTo>
                  <a:pt x="4715" y="1937"/>
                </a:lnTo>
                <a:lnTo>
                  <a:pt x="4709" y="1919"/>
                </a:lnTo>
                <a:lnTo>
                  <a:pt x="4703" y="1913"/>
                </a:lnTo>
                <a:lnTo>
                  <a:pt x="4684" y="1901"/>
                </a:lnTo>
                <a:lnTo>
                  <a:pt x="4678" y="1895"/>
                </a:lnTo>
                <a:lnTo>
                  <a:pt x="4672" y="1895"/>
                </a:lnTo>
                <a:lnTo>
                  <a:pt x="4660" y="1907"/>
                </a:lnTo>
                <a:lnTo>
                  <a:pt x="4664" y="1909"/>
                </a:lnTo>
                <a:lnTo>
                  <a:pt x="4660" y="1913"/>
                </a:lnTo>
                <a:lnTo>
                  <a:pt x="4678" y="1919"/>
                </a:lnTo>
                <a:lnTo>
                  <a:pt x="4697" y="1937"/>
                </a:lnTo>
                <a:lnTo>
                  <a:pt x="4697" y="1943"/>
                </a:lnTo>
                <a:lnTo>
                  <a:pt x="4709" y="1937"/>
                </a:lnTo>
                <a:close/>
                <a:moveTo>
                  <a:pt x="4721" y="1919"/>
                </a:moveTo>
                <a:lnTo>
                  <a:pt x="4727" y="1925"/>
                </a:lnTo>
                <a:lnTo>
                  <a:pt x="4733" y="1919"/>
                </a:lnTo>
                <a:lnTo>
                  <a:pt x="4733" y="1913"/>
                </a:lnTo>
                <a:lnTo>
                  <a:pt x="4715" y="1913"/>
                </a:lnTo>
                <a:lnTo>
                  <a:pt x="4715" y="1919"/>
                </a:lnTo>
                <a:lnTo>
                  <a:pt x="4721" y="1919"/>
                </a:lnTo>
                <a:close/>
                <a:moveTo>
                  <a:pt x="4048" y="229"/>
                </a:moveTo>
                <a:lnTo>
                  <a:pt x="4066" y="241"/>
                </a:lnTo>
                <a:lnTo>
                  <a:pt x="4072" y="241"/>
                </a:lnTo>
                <a:lnTo>
                  <a:pt x="4072" y="223"/>
                </a:lnTo>
                <a:lnTo>
                  <a:pt x="4084" y="223"/>
                </a:lnTo>
                <a:lnTo>
                  <a:pt x="4090" y="217"/>
                </a:lnTo>
                <a:lnTo>
                  <a:pt x="4090" y="211"/>
                </a:lnTo>
                <a:lnTo>
                  <a:pt x="4060" y="205"/>
                </a:lnTo>
                <a:lnTo>
                  <a:pt x="3993" y="211"/>
                </a:lnTo>
                <a:lnTo>
                  <a:pt x="3993" y="217"/>
                </a:lnTo>
                <a:lnTo>
                  <a:pt x="4006" y="229"/>
                </a:lnTo>
                <a:lnTo>
                  <a:pt x="4048" y="229"/>
                </a:lnTo>
                <a:close/>
                <a:moveTo>
                  <a:pt x="4721" y="1895"/>
                </a:moveTo>
                <a:lnTo>
                  <a:pt x="4715" y="1888"/>
                </a:lnTo>
                <a:lnTo>
                  <a:pt x="4709" y="1895"/>
                </a:lnTo>
                <a:lnTo>
                  <a:pt x="4709" y="1907"/>
                </a:lnTo>
                <a:lnTo>
                  <a:pt x="4715" y="1913"/>
                </a:lnTo>
                <a:lnTo>
                  <a:pt x="4721" y="1907"/>
                </a:lnTo>
                <a:lnTo>
                  <a:pt x="4721" y="1895"/>
                </a:lnTo>
                <a:close/>
                <a:moveTo>
                  <a:pt x="4721" y="1744"/>
                </a:moveTo>
                <a:lnTo>
                  <a:pt x="4709" y="1744"/>
                </a:lnTo>
                <a:lnTo>
                  <a:pt x="4709" y="1750"/>
                </a:lnTo>
                <a:lnTo>
                  <a:pt x="4721" y="1750"/>
                </a:lnTo>
                <a:lnTo>
                  <a:pt x="4721" y="1744"/>
                </a:lnTo>
                <a:close/>
                <a:moveTo>
                  <a:pt x="2989" y="115"/>
                </a:moveTo>
                <a:lnTo>
                  <a:pt x="3007" y="109"/>
                </a:lnTo>
                <a:lnTo>
                  <a:pt x="3025" y="103"/>
                </a:lnTo>
                <a:lnTo>
                  <a:pt x="3031" y="97"/>
                </a:lnTo>
                <a:lnTo>
                  <a:pt x="3031" y="91"/>
                </a:lnTo>
                <a:lnTo>
                  <a:pt x="3025" y="85"/>
                </a:lnTo>
                <a:lnTo>
                  <a:pt x="3007" y="85"/>
                </a:lnTo>
                <a:lnTo>
                  <a:pt x="3001" y="89"/>
                </a:lnTo>
                <a:lnTo>
                  <a:pt x="2989" y="91"/>
                </a:lnTo>
                <a:lnTo>
                  <a:pt x="2983" y="97"/>
                </a:lnTo>
                <a:lnTo>
                  <a:pt x="2971" y="103"/>
                </a:lnTo>
                <a:lnTo>
                  <a:pt x="2983" y="115"/>
                </a:lnTo>
                <a:lnTo>
                  <a:pt x="2989" y="115"/>
                </a:lnTo>
                <a:close/>
                <a:moveTo>
                  <a:pt x="4751" y="1882"/>
                </a:moveTo>
                <a:lnTo>
                  <a:pt x="4745" y="1882"/>
                </a:lnTo>
                <a:lnTo>
                  <a:pt x="4745" y="1888"/>
                </a:lnTo>
                <a:lnTo>
                  <a:pt x="4763" y="1888"/>
                </a:lnTo>
                <a:lnTo>
                  <a:pt x="4751" y="1882"/>
                </a:lnTo>
                <a:close/>
                <a:moveTo>
                  <a:pt x="4594" y="338"/>
                </a:moveTo>
                <a:lnTo>
                  <a:pt x="4600" y="338"/>
                </a:lnTo>
                <a:lnTo>
                  <a:pt x="4606" y="332"/>
                </a:lnTo>
                <a:lnTo>
                  <a:pt x="4594" y="320"/>
                </a:lnTo>
                <a:lnTo>
                  <a:pt x="4588" y="314"/>
                </a:lnTo>
                <a:lnTo>
                  <a:pt x="4588" y="314"/>
                </a:lnTo>
                <a:lnTo>
                  <a:pt x="4588" y="314"/>
                </a:lnTo>
                <a:lnTo>
                  <a:pt x="4576" y="302"/>
                </a:lnTo>
                <a:lnTo>
                  <a:pt x="4572" y="302"/>
                </a:lnTo>
                <a:lnTo>
                  <a:pt x="4570" y="302"/>
                </a:lnTo>
                <a:lnTo>
                  <a:pt x="4558" y="308"/>
                </a:lnTo>
                <a:lnTo>
                  <a:pt x="4552" y="320"/>
                </a:lnTo>
                <a:lnTo>
                  <a:pt x="4576" y="326"/>
                </a:lnTo>
                <a:lnTo>
                  <a:pt x="4594" y="338"/>
                </a:lnTo>
                <a:close/>
                <a:moveTo>
                  <a:pt x="4154" y="241"/>
                </a:moveTo>
                <a:lnTo>
                  <a:pt x="4156" y="241"/>
                </a:lnTo>
                <a:lnTo>
                  <a:pt x="4160" y="241"/>
                </a:lnTo>
                <a:lnTo>
                  <a:pt x="4166" y="241"/>
                </a:lnTo>
                <a:lnTo>
                  <a:pt x="4160" y="235"/>
                </a:lnTo>
                <a:lnTo>
                  <a:pt x="4160" y="229"/>
                </a:lnTo>
                <a:lnTo>
                  <a:pt x="4154" y="229"/>
                </a:lnTo>
                <a:lnTo>
                  <a:pt x="4126" y="223"/>
                </a:lnTo>
                <a:lnTo>
                  <a:pt x="4120" y="217"/>
                </a:lnTo>
                <a:lnTo>
                  <a:pt x="4114" y="211"/>
                </a:lnTo>
                <a:lnTo>
                  <a:pt x="4108" y="211"/>
                </a:lnTo>
                <a:lnTo>
                  <a:pt x="4102" y="217"/>
                </a:lnTo>
                <a:lnTo>
                  <a:pt x="4102" y="229"/>
                </a:lnTo>
                <a:lnTo>
                  <a:pt x="4114" y="235"/>
                </a:lnTo>
                <a:lnTo>
                  <a:pt x="4154" y="241"/>
                </a:lnTo>
                <a:close/>
                <a:moveTo>
                  <a:pt x="4763" y="1858"/>
                </a:moveTo>
                <a:lnTo>
                  <a:pt x="4751" y="1858"/>
                </a:lnTo>
                <a:lnTo>
                  <a:pt x="4745" y="1870"/>
                </a:lnTo>
                <a:lnTo>
                  <a:pt x="4763" y="1870"/>
                </a:lnTo>
                <a:lnTo>
                  <a:pt x="4763" y="1858"/>
                </a:lnTo>
                <a:close/>
                <a:moveTo>
                  <a:pt x="3529" y="163"/>
                </a:moveTo>
                <a:lnTo>
                  <a:pt x="3541" y="157"/>
                </a:lnTo>
                <a:lnTo>
                  <a:pt x="3566" y="157"/>
                </a:lnTo>
                <a:lnTo>
                  <a:pt x="3572" y="151"/>
                </a:lnTo>
                <a:lnTo>
                  <a:pt x="3572" y="145"/>
                </a:lnTo>
                <a:lnTo>
                  <a:pt x="3566" y="139"/>
                </a:lnTo>
                <a:lnTo>
                  <a:pt x="3560" y="133"/>
                </a:lnTo>
                <a:lnTo>
                  <a:pt x="3554" y="121"/>
                </a:lnTo>
                <a:lnTo>
                  <a:pt x="3541" y="127"/>
                </a:lnTo>
                <a:lnTo>
                  <a:pt x="3529" y="121"/>
                </a:lnTo>
                <a:lnTo>
                  <a:pt x="3523" y="127"/>
                </a:lnTo>
                <a:lnTo>
                  <a:pt x="3523" y="133"/>
                </a:lnTo>
                <a:lnTo>
                  <a:pt x="3517" y="145"/>
                </a:lnTo>
                <a:lnTo>
                  <a:pt x="3523" y="151"/>
                </a:lnTo>
                <a:lnTo>
                  <a:pt x="3529" y="163"/>
                </a:lnTo>
                <a:close/>
                <a:moveTo>
                  <a:pt x="1135" y="187"/>
                </a:moveTo>
                <a:lnTo>
                  <a:pt x="1129" y="181"/>
                </a:lnTo>
                <a:lnTo>
                  <a:pt x="1117" y="181"/>
                </a:lnTo>
                <a:lnTo>
                  <a:pt x="1105" y="187"/>
                </a:lnTo>
                <a:lnTo>
                  <a:pt x="1099" y="181"/>
                </a:lnTo>
                <a:lnTo>
                  <a:pt x="1087" y="187"/>
                </a:lnTo>
                <a:lnTo>
                  <a:pt x="1099" y="193"/>
                </a:lnTo>
                <a:lnTo>
                  <a:pt x="1123" y="199"/>
                </a:lnTo>
                <a:lnTo>
                  <a:pt x="1135" y="187"/>
                </a:lnTo>
                <a:close/>
                <a:moveTo>
                  <a:pt x="1093" y="308"/>
                </a:moveTo>
                <a:lnTo>
                  <a:pt x="1117" y="302"/>
                </a:lnTo>
                <a:lnTo>
                  <a:pt x="1123" y="290"/>
                </a:lnTo>
                <a:lnTo>
                  <a:pt x="1111" y="278"/>
                </a:lnTo>
                <a:lnTo>
                  <a:pt x="1105" y="272"/>
                </a:lnTo>
                <a:lnTo>
                  <a:pt x="1071" y="272"/>
                </a:lnTo>
                <a:lnTo>
                  <a:pt x="1071" y="290"/>
                </a:lnTo>
                <a:lnTo>
                  <a:pt x="1087" y="302"/>
                </a:lnTo>
                <a:lnTo>
                  <a:pt x="1081" y="314"/>
                </a:lnTo>
                <a:lnTo>
                  <a:pt x="1093" y="308"/>
                </a:lnTo>
                <a:close/>
                <a:moveTo>
                  <a:pt x="1262" y="392"/>
                </a:moveTo>
                <a:lnTo>
                  <a:pt x="1268" y="386"/>
                </a:lnTo>
                <a:lnTo>
                  <a:pt x="1250" y="386"/>
                </a:lnTo>
                <a:lnTo>
                  <a:pt x="1250" y="398"/>
                </a:lnTo>
                <a:lnTo>
                  <a:pt x="1262" y="398"/>
                </a:lnTo>
                <a:lnTo>
                  <a:pt x="1262" y="392"/>
                </a:lnTo>
                <a:close/>
                <a:moveTo>
                  <a:pt x="1237" y="511"/>
                </a:moveTo>
                <a:lnTo>
                  <a:pt x="1244" y="511"/>
                </a:lnTo>
                <a:lnTo>
                  <a:pt x="1244" y="505"/>
                </a:lnTo>
                <a:lnTo>
                  <a:pt x="1237" y="499"/>
                </a:lnTo>
                <a:lnTo>
                  <a:pt x="1231" y="505"/>
                </a:lnTo>
                <a:lnTo>
                  <a:pt x="1237" y="511"/>
                </a:lnTo>
                <a:close/>
                <a:moveTo>
                  <a:pt x="1286" y="428"/>
                </a:moveTo>
                <a:lnTo>
                  <a:pt x="1304" y="422"/>
                </a:lnTo>
                <a:lnTo>
                  <a:pt x="1304" y="410"/>
                </a:lnTo>
                <a:lnTo>
                  <a:pt x="1298" y="410"/>
                </a:lnTo>
                <a:lnTo>
                  <a:pt x="1292" y="404"/>
                </a:lnTo>
                <a:lnTo>
                  <a:pt x="1274" y="410"/>
                </a:lnTo>
                <a:lnTo>
                  <a:pt x="1274" y="422"/>
                </a:lnTo>
                <a:lnTo>
                  <a:pt x="1280" y="428"/>
                </a:lnTo>
                <a:lnTo>
                  <a:pt x="1286" y="428"/>
                </a:lnTo>
                <a:close/>
                <a:moveTo>
                  <a:pt x="1081" y="121"/>
                </a:moveTo>
                <a:lnTo>
                  <a:pt x="1093" y="115"/>
                </a:lnTo>
                <a:lnTo>
                  <a:pt x="1087" y="109"/>
                </a:lnTo>
                <a:lnTo>
                  <a:pt x="1087" y="103"/>
                </a:lnTo>
                <a:lnTo>
                  <a:pt x="1077" y="109"/>
                </a:lnTo>
                <a:lnTo>
                  <a:pt x="1071" y="115"/>
                </a:lnTo>
                <a:lnTo>
                  <a:pt x="1077" y="121"/>
                </a:lnTo>
                <a:lnTo>
                  <a:pt x="1081" y="121"/>
                </a:lnTo>
                <a:close/>
                <a:moveTo>
                  <a:pt x="1059" y="211"/>
                </a:moveTo>
                <a:lnTo>
                  <a:pt x="1053" y="205"/>
                </a:lnTo>
                <a:lnTo>
                  <a:pt x="1029" y="211"/>
                </a:lnTo>
                <a:lnTo>
                  <a:pt x="1010" y="223"/>
                </a:lnTo>
                <a:lnTo>
                  <a:pt x="998" y="217"/>
                </a:lnTo>
                <a:lnTo>
                  <a:pt x="986" y="235"/>
                </a:lnTo>
                <a:lnTo>
                  <a:pt x="998" y="235"/>
                </a:lnTo>
                <a:lnTo>
                  <a:pt x="1010" y="253"/>
                </a:lnTo>
                <a:lnTo>
                  <a:pt x="1035" y="253"/>
                </a:lnTo>
                <a:lnTo>
                  <a:pt x="1059" y="247"/>
                </a:lnTo>
                <a:lnTo>
                  <a:pt x="1059" y="211"/>
                </a:lnTo>
                <a:close/>
                <a:moveTo>
                  <a:pt x="1059" y="278"/>
                </a:moveTo>
                <a:lnTo>
                  <a:pt x="1041" y="266"/>
                </a:lnTo>
                <a:lnTo>
                  <a:pt x="1023" y="272"/>
                </a:lnTo>
                <a:lnTo>
                  <a:pt x="998" y="278"/>
                </a:lnTo>
                <a:lnTo>
                  <a:pt x="992" y="284"/>
                </a:lnTo>
                <a:lnTo>
                  <a:pt x="998" y="290"/>
                </a:lnTo>
                <a:lnTo>
                  <a:pt x="1004" y="296"/>
                </a:lnTo>
                <a:lnTo>
                  <a:pt x="986" y="302"/>
                </a:lnTo>
                <a:lnTo>
                  <a:pt x="980" y="314"/>
                </a:lnTo>
                <a:lnTo>
                  <a:pt x="992" y="326"/>
                </a:lnTo>
                <a:lnTo>
                  <a:pt x="1010" y="338"/>
                </a:lnTo>
                <a:lnTo>
                  <a:pt x="1023" y="350"/>
                </a:lnTo>
                <a:lnTo>
                  <a:pt x="1029" y="338"/>
                </a:lnTo>
                <a:lnTo>
                  <a:pt x="1035" y="332"/>
                </a:lnTo>
                <a:lnTo>
                  <a:pt x="1047" y="326"/>
                </a:lnTo>
                <a:lnTo>
                  <a:pt x="1059" y="308"/>
                </a:lnTo>
                <a:lnTo>
                  <a:pt x="1047" y="302"/>
                </a:lnTo>
                <a:lnTo>
                  <a:pt x="1059" y="290"/>
                </a:lnTo>
                <a:lnTo>
                  <a:pt x="1059" y="278"/>
                </a:lnTo>
                <a:close/>
                <a:moveTo>
                  <a:pt x="1081" y="157"/>
                </a:moveTo>
                <a:lnTo>
                  <a:pt x="1081" y="169"/>
                </a:lnTo>
                <a:lnTo>
                  <a:pt x="1099" y="163"/>
                </a:lnTo>
                <a:lnTo>
                  <a:pt x="1105" y="157"/>
                </a:lnTo>
                <a:lnTo>
                  <a:pt x="1105" y="151"/>
                </a:lnTo>
                <a:lnTo>
                  <a:pt x="1081" y="139"/>
                </a:lnTo>
                <a:lnTo>
                  <a:pt x="1071" y="139"/>
                </a:lnTo>
                <a:lnTo>
                  <a:pt x="1071" y="151"/>
                </a:lnTo>
                <a:lnTo>
                  <a:pt x="1077" y="151"/>
                </a:lnTo>
                <a:lnTo>
                  <a:pt x="1081" y="157"/>
                </a:lnTo>
                <a:close/>
                <a:moveTo>
                  <a:pt x="1071" y="253"/>
                </a:moveTo>
                <a:lnTo>
                  <a:pt x="1087" y="259"/>
                </a:lnTo>
                <a:lnTo>
                  <a:pt x="1099" y="259"/>
                </a:lnTo>
                <a:lnTo>
                  <a:pt x="1099" y="247"/>
                </a:lnTo>
                <a:lnTo>
                  <a:pt x="1093" y="241"/>
                </a:lnTo>
                <a:lnTo>
                  <a:pt x="1065" y="241"/>
                </a:lnTo>
                <a:lnTo>
                  <a:pt x="1059" y="253"/>
                </a:lnTo>
                <a:lnTo>
                  <a:pt x="1071" y="253"/>
                </a:lnTo>
                <a:close/>
                <a:moveTo>
                  <a:pt x="2965" y="103"/>
                </a:moveTo>
                <a:lnTo>
                  <a:pt x="2959" y="103"/>
                </a:lnTo>
                <a:lnTo>
                  <a:pt x="2959" y="121"/>
                </a:lnTo>
                <a:lnTo>
                  <a:pt x="2965" y="121"/>
                </a:lnTo>
                <a:lnTo>
                  <a:pt x="2971" y="115"/>
                </a:lnTo>
                <a:lnTo>
                  <a:pt x="2965" y="109"/>
                </a:lnTo>
                <a:lnTo>
                  <a:pt x="2965" y="103"/>
                </a:lnTo>
                <a:close/>
                <a:moveTo>
                  <a:pt x="2941" y="85"/>
                </a:moveTo>
                <a:lnTo>
                  <a:pt x="2935" y="89"/>
                </a:lnTo>
                <a:lnTo>
                  <a:pt x="2935" y="85"/>
                </a:lnTo>
                <a:lnTo>
                  <a:pt x="2923" y="91"/>
                </a:lnTo>
                <a:lnTo>
                  <a:pt x="2941" y="91"/>
                </a:lnTo>
                <a:lnTo>
                  <a:pt x="2941" y="85"/>
                </a:lnTo>
                <a:close/>
                <a:moveTo>
                  <a:pt x="2911" y="115"/>
                </a:moveTo>
                <a:lnTo>
                  <a:pt x="2917" y="115"/>
                </a:lnTo>
                <a:lnTo>
                  <a:pt x="2923" y="109"/>
                </a:lnTo>
                <a:lnTo>
                  <a:pt x="2917" y="103"/>
                </a:lnTo>
                <a:lnTo>
                  <a:pt x="2911" y="103"/>
                </a:lnTo>
                <a:lnTo>
                  <a:pt x="2911" y="109"/>
                </a:lnTo>
                <a:lnTo>
                  <a:pt x="2905" y="115"/>
                </a:lnTo>
                <a:lnTo>
                  <a:pt x="2911" y="113"/>
                </a:lnTo>
                <a:lnTo>
                  <a:pt x="2911" y="115"/>
                </a:lnTo>
                <a:close/>
                <a:moveTo>
                  <a:pt x="2959" y="72"/>
                </a:moveTo>
                <a:lnTo>
                  <a:pt x="2947" y="78"/>
                </a:lnTo>
                <a:lnTo>
                  <a:pt x="2965" y="78"/>
                </a:lnTo>
                <a:lnTo>
                  <a:pt x="2959" y="72"/>
                </a:lnTo>
                <a:close/>
                <a:moveTo>
                  <a:pt x="2917" y="386"/>
                </a:moveTo>
                <a:lnTo>
                  <a:pt x="2923" y="374"/>
                </a:lnTo>
                <a:lnTo>
                  <a:pt x="2923" y="356"/>
                </a:lnTo>
                <a:lnTo>
                  <a:pt x="2905" y="362"/>
                </a:lnTo>
                <a:lnTo>
                  <a:pt x="2899" y="374"/>
                </a:lnTo>
                <a:lnTo>
                  <a:pt x="2899" y="380"/>
                </a:lnTo>
                <a:lnTo>
                  <a:pt x="2905" y="386"/>
                </a:lnTo>
                <a:lnTo>
                  <a:pt x="2917" y="386"/>
                </a:lnTo>
                <a:close/>
                <a:moveTo>
                  <a:pt x="2218" y="368"/>
                </a:moveTo>
                <a:lnTo>
                  <a:pt x="2212" y="362"/>
                </a:lnTo>
                <a:lnTo>
                  <a:pt x="2206" y="380"/>
                </a:lnTo>
                <a:lnTo>
                  <a:pt x="2212" y="380"/>
                </a:lnTo>
                <a:lnTo>
                  <a:pt x="2218" y="368"/>
                </a:lnTo>
                <a:close/>
                <a:moveTo>
                  <a:pt x="1123" y="145"/>
                </a:moveTo>
                <a:lnTo>
                  <a:pt x="1135" y="163"/>
                </a:lnTo>
                <a:lnTo>
                  <a:pt x="1147" y="175"/>
                </a:lnTo>
                <a:lnTo>
                  <a:pt x="1177" y="175"/>
                </a:lnTo>
                <a:lnTo>
                  <a:pt x="1183" y="157"/>
                </a:lnTo>
                <a:lnTo>
                  <a:pt x="1177" y="151"/>
                </a:lnTo>
                <a:lnTo>
                  <a:pt x="1177" y="145"/>
                </a:lnTo>
                <a:lnTo>
                  <a:pt x="1183" y="139"/>
                </a:lnTo>
                <a:lnTo>
                  <a:pt x="1195" y="151"/>
                </a:lnTo>
                <a:lnTo>
                  <a:pt x="1207" y="151"/>
                </a:lnTo>
                <a:lnTo>
                  <a:pt x="1213" y="157"/>
                </a:lnTo>
                <a:lnTo>
                  <a:pt x="1207" y="163"/>
                </a:lnTo>
                <a:lnTo>
                  <a:pt x="1195" y="163"/>
                </a:lnTo>
                <a:lnTo>
                  <a:pt x="1183" y="181"/>
                </a:lnTo>
                <a:lnTo>
                  <a:pt x="1177" y="205"/>
                </a:lnTo>
                <a:lnTo>
                  <a:pt x="1159" y="199"/>
                </a:lnTo>
                <a:lnTo>
                  <a:pt x="1141" y="205"/>
                </a:lnTo>
                <a:lnTo>
                  <a:pt x="1135" y="211"/>
                </a:lnTo>
                <a:lnTo>
                  <a:pt x="1129" y="205"/>
                </a:lnTo>
                <a:lnTo>
                  <a:pt x="1117" y="205"/>
                </a:lnTo>
                <a:lnTo>
                  <a:pt x="1105" y="199"/>
                </a:lnTo>
                <a:lnTo>
                  <a:pt x="1077" y="199"/>
                </a:lnTo>
                <a:lnTo>
                  <a:pt x="1081" y="205"/>
                </a:lnTo>
                <a:lnTo>
                  <a:pt x="1099" y="211"/>
                </a:lnTo>
                <a:lnTo>
                  <a:pt x="1117" y="223"/>
                </a:lnTo>
                <a:lnTo>
                  <a:pt x="1105" y="229"/>
                </a:lnTo>
                <a:lnTo>
                  <a:pt x="1111" y="235"/>
                </a:lnTo>
                <a:lnTo>
                  <a:pt x="1123" y="247"/>
                </a:lnTo>
                <a:lnTo>
                  <a:pt x="1159" y="253"/>
                </a:lnTo>
                <a:lnTo>
                  <a:pt x="1183" y="259"/>
                </a:lnTo>
                <a:lnTo>
                  <a:pt x="1225" y="266"/>
                </a:lnTo>
                <a:lnTo>
                  <a:pt x="1262" y="259"/>
                </a:lnTo>
                <a:lnTo>
                  <a:pt x="1268" y="253"/>
                </a:lnTo>
                <a:lnTo>
                  <a:pt x="1262" y="247"/>
                </a:lnTo>
                <a:lnTo>
                  <a:pt x="1237" y="247"/>
                </a:lnTo>
                <a:lnTo>
                  <a:pt x="1213" y="241"/>
                </a:lnTo>
                <a:lnTo>
                  <a:pt x="1195" y="241"/>
                </a:lnTo>
                <a:lnTo>
                  <a:pt x="1207" y="235"/>
                </a:lnTo>
                <a:lnTo>
                  <a:pt x="1237" y="235"/>
                </a:lnTo>
                <a:lnTo>
                  <a:pt x="1268" y="241"/>
                </a:lnTo>
                <a:lnTo>
                  <a:pt x="1292" y="241"/>
                </a:lnTo>
                <a:lnTo>
                  <a:pt x="1274" y="229"/>
                </a:lnTo>
                <a:lnTo>
                  <a:pt x="1268" y="223"/>
                </a:lnTo>
                <a:lnTo>
                  <a:pt x="1274" y="217"/>
                </a:lnTo>
                <a:lnTo>
                  <a:pt x="1298" y="211"/>
                </a:lnTo>
                <a:lnTo>
                  <a:pt x="1310" y="217"/>
                </a:lnTo>
                <a:lnTo>
                  <a:pt x="1316" y="211"/>
                </a:lnTo>
                <a:lnTo>
                  <a:pt x="1316" y="199"/>
                </a:lnTo>
                <a:lnTo>
                  <a:pt x="1304" y="193"/>
                </a:lnTo>
                <a:lnTo>
                  <a:pt x="1310" y="187"/>
                </a:lnTo>
                <a:lnTo>
                  <a:pt x="1334" y="187"/>
                </a:lnTo>
                <a:lnTo>
                  <a:pt x="1340" y="181"/>
                </a:lnTo>
                <a:lnTo>
                  <a:pt x="1358" y="169"/>
                </a:lnTo>
                <a:lnTo>
                  <a:pt x="1370" y="151"/>
                </a:lnTo>
                <a:lnTo>
                  <a:pt x="1376" y="139"/>
                </a:lnTo>
                <a:lnTo>
                  <a:pt x="1394" y="127"/>
                </a:lnTo>
                <a:lnTo>
                  <a:pt x="1430" y="121"/>
                </a:lnTo>
                <a:lnTo>
                  <a:pt x="1448" y="109"/>
                </a:lnTo>
                <a:lnTo>
                  <a:pt x="1466" y="103"/>
                </a:lnTo>
                <a:lnTo>
                  <a:pt x="1515" y="72"/>
                </a:lnTo>
                <a:lnTo>
                  <a:pt x="1503" y="66"/>
                </a:lnTo>
                <a:lnTo>
                  <a:pt x="1539" y="60"/>
                </a:lnTo>
                <a:lnTo>
                  <a:pt x="1545" y="60"/>
                </a:lnTo>
                <a:lnTo>
                  <a:pt x="1551" y="48"/>
                </a:lnTo>
                <a:lnTo>
                  <a:pt x="1545" y="48"/>
                </a:lnTo>
                <a:lnTo>
                  <a:pt x="1503" y="42"/>
                </a:lnTo>
                <a:lnTo>
                  <a:pt x="1485" y="42"/>
                </a:lnTo>
                <a:lnTo>
                  <a:pt x="1448" y="36"/>
                </a:lnTo>
                <a:lnTo>
                  <a:pt x="1418" y="30"/>
                </a:lnTo>
                <a:lnTo>
                  <a:pt x="1400" y="42"/>
                </a:lnTo>
                <a:lnTo>
                  <a:pt x="1376" y="42"/>
                </a:lnTo>
                <a:lnTo>
                  <a:pt x="1364" y="48"/>
                </a:lnTo>
                <a:lnTo>
                  <a:pt x="1340" y="48"/>
                </a:lnTo>
                <a:lnTo>
                  <a:pt x="1322" y="42"/>
                </a:lnTo>
                <a:lnTo>
                  <a:pt x="1310" y="42"/>
                </a:lnTo>
                <a:lnTo>
                  <a:pt x="1286" y="48"/>
                </a:lnTo>
                <a:lnTo>
                  <a:pt x="1244" y="48"/>
                </a:lnTo>
                <a:lnTo>
                  <a:pt x="1201" y="54"/>
                </a:lnTo>
                <a:lnTo>
                  <a:pt x="1183" y="60"/>
                </a:lnTo>
                <a:lnTo>
                  <a:pt x="1177" y="66"/>
                </a:lnTo>
                <a:lnTo>
                  <a:pt x="1183" y="85"/>
                </a:lnTo>
                <a:lnTo>
                  <a:pt x="1201" y="97"/>
                </a:lnTo>
                <a:lnTo>
                  <a:pt x="1207" y="103"/>
                </a:lnTo>
                <a:lnTo>
                  <a:pt x="1244" y="109"/>
                </a:lnTo>
                <a:lnTo>
                  <a:pt x="1250" y="115"/>
                </a:lnTo>
                <a:lnTo>
                  <a:pt x="1244" y="121"/>
                </a:lnTo>
                <a:lnTo>
                  <a:pt x="1225" y="109"/>
                </a:lnTo>
                <a:lnTo>
                  <a:pt x="1201" y="109"/>
                </a:lnTo>
                <a:lnTo>
                  <a:pt x="1177" y="97"/>
                </a:lnTo>
                <a:lnTo>
                  <a:pt x="1165" y="78"/>
                </a:lnTo>
                <a:lnTo>
                  <a:pt x="1147" y="78"/>
                </a:lnTo>
                <a:lnTo>
                  <a:pt x="1129" y="91"/>
                </a:lnTo>
                <a:lnTo>
                  <a:pt x="1111" y="115"/>
                </a:lnTo>
                <a:lnTo>
                  <a:pt x="1105" y="127"/>
                </a:lnTo>
                <a:lnTo>
                  <a:pt x="1111" y="133"/>
                </a:lnTo>
                <a:lnTo>
                  <a:pt x="1123" y="145"/>
                </a:lnTo>
                <a:close/>
                <a:moveTo>
                  <a:pt x="2212" y="459"/>
                </a:moveTo>
                <a:lnTo>
                  <a:pt x="2212" y="453"/>
                </a:lnTo>
                <a:lnTo>
                  <a:pt x="2206" y="453"/>
                </a:lnTo>
                <a:lnTo>
                  <a:pt x="2194" y="459"/>
                </a:lnTo>
                <a:lnTo>
                  <a:pt x="2194" y="465"/>
                </a:lnTo>
                <a:lnTo>
                  <a:pt x="2206" y="465"/>
                </a:lnTo>
                <a:lnTo>
                  <a:pt x="2212" y="459"/>
                </a:lnTo>
                <a:close/>
                <a:moveTo>
                  <a:pt x="1412" y="374"/>
                </a:moveTo>
                <a:lnTo>
                  <a:pt x="1406" y="350"/>
                </a:lnTo>
                <a:lnTo>
                  <a:pt x="1388" y="338"/>
                </a:lnTo>
                <a:lnTo>
                  <a:pt x="1358" y="332"/>
                </a:lnTo>
                <a:lnTo>
                  <a:pt x="1340" y="332"/>
                </a:lnTo>
                <a:lnTo>
                  <a:pt x="1328" y="314"/>
                </a:lnTo>
                <a:lnTo>
                  <a:pt x="1310" y="302"/>
                </a:lnTo>
                <a:lnTo>
                  <a:pt x="1292" y="302"/>
                </a:lnTo>
                <a:lnTo>
                  <a:pt x="1268" y="314"/>
                </a:lnTo>
                <a:lnTo>
                  <a:pt x="1256" y="302"/>
                </a:lnTo>
                <a:lnTo>
                  <a:pt x="1250" y="284"/>
                </a:lnTo>
                <a:lnTo>
                  <a:pt x="1231" y="284"/>
                </a:lnTo>
                <a:lnTo>
                  <a:pt x="1213" y="290"/>
                </a:lnTo>
                <a:lnTo>
                  <a:pt x="1207" y="308"/>
                </a:lnTo>
                <a:lnTo>
                  <a:pt x="1213" y="344"/>
                </a:lnTo>
                <a:lnTo>
                  <a:pt x="1207" y="338"/>
                </a:lnTo>
                <a:lnTo>
                  <a:pt x="1195" y="308"/>
                </a:lnTo>
                <a:lnTo>
                  <a:pt x="1195" y="296"/>
                </a:lnTo>
                <a:lnTo>
                  <a:pt x="1201" y="290"/>
                </a:lnTo>
                <a:lnTo>
                  <a:pt x="1201" y="284"/>
                </a:lnTo>
                <a:lnTo>
                  <a:pt x="1177" y="272"/>
                </a:lnTo>
                <a:lnTo>
                  <a:pt x="1159" y="278"/>
                </a:lnTo>
                <a:lnTo>
                  <a:pt x="1153" y="284"/>
                </a:lnTo>
                <a:lnTo>
                  <a:pt x="1135" y="308"/>
                </a:lnTo>
                <a:lnTo>
                  <a:pt x="1129" y="338"/>
                </a:lnTo>
                <a:lnTo>
                  <a:pt x="1135" y="362"/>
                </a:lnTo>
                <a:lnTo>
                  <a:pt x="1141" y="368"/>
                </a:lnTo>
                <a:lnTo>
                  <a:pt x="1159" y="374"/>
                </a:lnTo>
                <a:lnTo>
                  <a:pt x="1189" y="374"/>
                </a:lnTo>
                <a:lnTo>
                  <a:pt x="1201" y="368"/>
                </a:lnTo>
                <a:lnTo>
                  <a:pt x="1231" y="368"/>
                </a:lnTo>
                <a:lnTo>
                  <a:pt x="1250" y="380"/>
                </a:lnTo>
                <a:lnTo>
                  <a:pt x="1268" y="374"/>
                </a:lnTo>
                <a:lnTo>
                  <a:pt x="1274" y="368"/>
                </a:lnTo>
                <a:lnTo>
                  <a:pt x="1280" y="380"/>
                </a:lnTo>
                <a:lnTo>
                  <a:pt x="1298" y="380"/>
                </a:lnTo>
                <a:lnTo>
                  <a:pt x="1316" y="404"/>
                </a:lnTo>
                <a:lnTo>
                  <a:pt x="1334" y="410"/>
                </a:lnTo>
                <a:lnTo>
                  <a:pt x="1340" y="422"/>
                </a:lnTo>
                <a:lnTo>
                  <a:pt x="1322" y="440"/>
                </a:lnTo>
                <a:lnTo>
                  <a:pt x="1316" y="447"/>
                </a:lnTo>
                <a:lnTo>
                  <a:pt x="1280" y="459"/>
                </a:lnTo>
                <a:lnTo>
                  <a:pt x="1274" y="465"/>
                </a:lnTo>
                <a:lnTo>
                  <a:pt x="1280" y="475"/>
                </a:lnTo>
                <a:lnTo>
                  <a:pt x="1262" y="475"/>
                </a:lnTo>
                <a:lnTo>
                  <a:pt x="1250" y="481"/>
                </a:lnTo>
                <a:lnTo>
                  <a:pt x="1250" y="493"/>
                </a:lnTo>
                <a:lnTo>
                  <a:pt x="1286" y="493"/>
                </a:lnTo>
                <a:lnTo>
                  <a:pt x="1304" y="499"/>
                </a:lnTo>
                <a:lnTo>
                  <a:pt x="1322" y="505"/>
                </a:lnTo>
                <a:lnTo>
                  <a:pt x="1340" y="523"/>
                </a:lnTo>
                <a:lnTo>
                  <a:pt x="1364" y="541"/>
                </a:lnTo>
                <a:lnTo>
                  <a:pt x="1382" y="553"/>
                </a:lnTo>
                <a:lnTo>
                  <a:pt x="1412" y="553"/>
                </a:lnTo>
                <a:lnTo>
                  <a:pt x="1406" y="541"/>
                </a:lnTo>
                <a:lnTo>
                  <a:pt x="1394" y="529"/>
                </a:lnTo>
                <a:lnTo>
                  <a:pt x="1406" y="523"/>
                </a:lnTo>
                <a:lnTo>
                  <a:pt x="1418" y="517"/>
                </a:lnTo>
                <a:lnTo>
                  <a:pt x="1418" y="499"/>
                </a:lnTo>
                <a:lnTo>
                  <a:pt x="1412" y="481"/>
                </a:lnTo>
                <a:lnTo>
                  <a:pt x="1394" y="459"/>
                </a:lnTo>
                <a:lnTo>
                  <a:pt x="1400" y="453"/>
                </a:lnTo>
                <a:lnTo>
                  <a:pt x="1406" y="453"/>
                </a:lnTo>
                <a:lnTo>
                  <a:pt x="1412" y="459"/>
                </a:lnTo>
                <a:lnTo>
                  <a:pt x="1454" y="481"/>
                </a:lnTo>
                <a:lnTo>
                  <a:pt x="1454" y="465"/>
                </a:lnTo>
                <a:lnTo>
                  <a:pt x="1466" y="459"/>
                </a:lnTo>
                <a:lnTo>
                  <a:pt x="1466" y="440"/>
                </a:lnTo>
                <a:lnTo>
                  <a:pt x="1473" y="434"/>
                </a:lnTo>
                <a:lnTo>
                  <a:pt x="1460" y="416"/>
                </a:lnTo>
                <a:lnTo>
                  <a:pt x="1436" y="404"/>
                </a:lnTo>
                <a:lnTo>
                  <a:pt x="1412" y="404"/>
                </a:lnTo>
                <a:lnTo>
                  <a:pt x="1406" y="398"/>
                </a:lnTo>
                <a:lnTo>
                  <a:pt x="1406" y="386"/>
                </a:lnTo>
                <a:lnTo>
                  <a:pt x="1412" y="374"/>
                </a:lnTo>
                <a:close/>
                <a:moveTo>
                  <a:pt x="2875" y="115"/>
                </a:moveTo>
                <a:lnTo>
                  <a:pt x="2893" y="121"/>
                </a:lnTo>
                <a:lnTo>
                  <a:pt x="2893" y="103"/>
                </a:lnTo>
                <a:lnTo>
                  <a:pt x="2881" y="97"/>
                </a:lnTo>
                <a:lnTo>
                  <a:pt x="2857" y="91"/>
                </a:lnTo>
                <a:lnTo>
                  <a:pt x="2844" y="97"/>
                </a:lnTo>
                <a:lnTo>
                  <a:pt x="2844" y="109"/>
                </a:lnTo>
                <a:lnTo>
                  <a:pt x="2857" y="115"/>
                </a:lnTo>
                <a:lnTo>
                  <a:pt x="2875" y="115"/>
                </a:lnTo>
                <a:close/>
                <a:moveTo>
                  <a:pt x="1177" y="535"/>
                </a:moveTo>
                <a:lnTo>
                  <a:pt x="1183" y="523"/>
                </a:lnTo>
                <a:lnTo>
                  <a:pt x="1165" y="517"/>
                </a:lnTo>
                <a:lnTo>
                  <a:pt x="1159" y="517"/>
                </a:lnTo>
                <a:lnTo>
                  <a:pt x="1153" y="535"/>
                </a:lnTo>
                <a:lnTo>
                  <a:pt x="1159" y="541"/>
                </a:lnTo>
                <a:lnTo>
                  <a:pt x="1171" y="541"/>
                </a:lnTo>
                <a:lnTo>
                  <a:pt x="1177" y="535"/>
                </a:lnTo>
                <a:close/>
                <a:moveTo>
                  <a:pt x="4090" y="1444"/>
                </a:moveTo>
                <a:lnTo>
                  <a:pt x="4096" y="1444"/>
                </a:lnTo>
                <a:lnTo>
                  <a:pt x="4096" y="1438"/>
                </a:lnTo>
                <a:lnTo>
                  <a:pt x="4090" y="1444"/>
                </a:lnTo>
                <a:close/>
                <a:moveTo>
                  <a:pt x="4078" y="1432"/>
                </a:moveTo>
                <a:lnTo>
                  <a:pt x="4078" y="1408"/>
                </a:lnTo>
                <a:lnTo>
                  <a:pt x="4066" y="1408"/>
                </a:lnTo>
                <a:lnTo>
                  <a:pt x="4060" y="1414"/>
                </a:lnTo>
                <a:lnTo>
                  <a:pt x="4060" y="1426"/>
                </a:lnTo>
                <a:lnTo>
                  <a:pt x="4066" y="1432"/>
                </a:lnTo>
                <a:lnTo>
                  <a:pt x="4078" y="1432"/>
                </a:lnTo>
                <a:close/>
                <a:moveTo>
                  <a:pt x="4072" y="1444"/>
                </a:moveTo>
                <a:lnTo>
                  <a:pt x="4078" y="1438"/>
                </a:lnTo>
                <a:lnTo>
                  <a:pt x="4084" y="1432"/>
                </a:lnTo>
                <a:lnTo>
                  <a:pt x="4084" y="1426"/>
                </a:lnTo>
                <a:lnTo>
                  <a:pt x="4078" y="1432"/>
                </a:lnTo>
                <a:lnTo>
                  <a:pt x="4072" y="1438"/>
                </a:lnTo>
                <a:lnTo>
                  <a:pt x="4072" y="1444"/>
                </a:lnTo>
                <a:close/>
                <a:moveTo>
                  <a:pt x="4102" y="1414"/>
                </a:moveTo>
                <a:lnTo>
                  <a:pt x="4096" y="1414"/>
                </a:lnTo>
                <a:lnTo>
                  <a:pt x="4098" y="1418"/>
                </a:lnTo>
                <a:lnTo>
                  <a:pt x="4096" y="1420"/>
                </a:lnTo>
                <a:lnTo>
                  <a:pt x="4100" y="1422"/>
                </a:lnTo>
                <a:lnTo>
                  <a:pt x="4102" y="1426"/>
                </a:lnTo>
                <a:lnTo>
                  <a:pt x="4104" y="1424"/>
                </a:lnTo>
                <a:lnTo>
                  <a:pt x="4108" y="1426"/>
                </a:lnTo>
                <a:lnTo>
                  <a:pt x="4108" y="1414"/>
                </a:lnTo>
                <a:lnTo>
                  <a:pt x="4104" y="1416"/>
                </a:lnTo>
                <a:lnTo>
                  <a:pt x="4102" y="1414"/>
                </a:lnTo>
                <a:close/>
                <a:moveTo>
                  <a:pt x="4048" y="1378"/>
                </a:moveTo>
                <a:lnTo>
                  <a:pt x="4036" y="1396"/>
                </a:lnTo>
                <a:lnTo>
                  <a:pt x="4048" y="1396"/>
                </a:lnTo>
                <a:lnTo>
                  <a:pt x="4054" y="1402"/>
                </a:lnTo>
                <a:lnTo>
                  <a:pt x="4060" y="1396"/>
                </a:lnTo>
                <a:lnTo>
                  <a:pt x="4054" y="1384"/>
                </a:lnTo>
                <a:lnTo>
                  <a:pt x="4054" y="1378"/>
                </a:lnTo>
                <a:lnTo>
                  <a:pt x="4048" y="1378"/>
                </a:lnTo>
                <a:close/>
                <a:moveTo>
                  <a:pt x="4570" y="1689"/>
                </a:moveTo>
                <a:lnTo>
                  <a:pt x="4570" y="1695"/>
                </a:lnTo>
                <a:lnTo>
                  <a:pt x="4582" y="1701"/>
                </a:lnTo>
                <a:lnTo>
                  <a:pt x="4588" y="1701"/>
                </a:lnTo>
                <a:lnTo>
                  <a:pt x="4588" y="1695"/>
                </a:lnTo>
                <a:lnTo>
                  <a:pt x="4582" y="1689"/>
                </a:lnTo>
                <a:lnTo>
                  <a:pt x="4570" y="1689"/>
                </a:lnTo>
                <a:close/>
                <a:moveTo>
                  <a:pt x="4552" y="1683"/>
                </a:moveTo>
                <a:lnTo>
                  <a:pt x="4564" y="1695"/>
                </a:lnTo>
                <a:lnTo>
                  <a:pt x="4564" y="1677"/>
                </a:lnTo>
                <a:lnTo>
                  <a:pt x="4558" y="1671"/>
                </a:lnTo>
                <a:lnTo>
                  <a:pt x="4552" y="1683"/>
                </a:lnTo>
                <a:close/>
                <a:moveTo>
                  <a:pt x="4492" y="1665"/>
                </a:moveTo>
                <a:lnTo>
                  <a:pt x="4468" y="1671"/>
                </a:lnTo>
                <a:lnTo>
                  <a:pt x="4468" y="1665"/>
                </a:lnTo>
                <a:lnTo>
                  <a:pt x="4466" y="1669"/>
                </a:lnTo>
                <a:lnTo>
                  <a:pt x="4461" y="1665"/>
                </a:lnTo>
                <a:lnTo>
                  <a:pt x="4461" y="1677"/>
                </a:lnTo>
                <a:lnTo>
                  <a:pt x="4480" y="1683"/>
                </a:lnTo>
                <a:lnTo>
                  <a:pt x="4504" y="1677"/>
                </a:lnTo>
                <a:lnTo>
                  <a:pt x="4510" y="1677"/>
                </a:lnTo>
                <a:lnTo>
                  <a:pt x="4522" y="1671"/>
                </a:lnTo>
                <a:lnTo>
                  <a:pt x="4516" y="1665"/>
                </a:lnTo>
                <a:lnTo>
                  <a:pt x="4492" y="1665"/>
                </a:lnTo>
                <a:close/>
                <a:moveTo>
                  <a:pt x="4036" y="1203"/>
                </a:moveTo>
                <a:lnTo>
                  <a:pt x="4024" y="1209"/>
                </a:lnTo>
                <a:lnTo>
                  <a:pt x="4018" y="1221"/>
                </a:lnTo>
                <a:lnTo>
                  <a:pt x="4012" y="1233"/>
                </a:lnTo>
                <a:lnTo>
                  <a:pt x="4024" y="1251"/>
                </a:lnTo>
                <a:lnTo>
                  <a:pt x="4036" y="1257"/>
                </a:lnTo>
                <a:lnTo>
                  <a:pt x="4042" y="1251"/>
                </a:lnTo>
                <a:lnTo>
                  <a:pt x="4048" y="1221"/>
                </a:lnTo>
                <a:lnTo>
                  <a:pt x="4048" y="1215"/>
                </a:lnTo>
                <a:lnTo>
                  <a:pt x="4042" y="1203"/>
                </a:lnTo>
                <a:lnTo>
                  <a:pt x="4036" y="1203"/>
                </a:lnTo>
                <a:close/>
                <a:moveTo>
                  <a:pt x="4100" y="1750"/>
                </a:moveTo>
                <a:lnTo>
                  <a:pt x="4102" y="1750"/>
                </a:lnTo>
                <a:lnTo>
                  <a:pt x="4120" y="1744"/>
                </a:lnTo>
                <a:lnTo>
                  <a:pt x="4136" y="1738"/>
                </a:lnTo>
                <a:lnTo>
                  <a:pt x="4142" y="1720"/>
                </a:lnTo>
                <a:lnTo>
                  <a:pt x="4142" y="1707"/>
                </a:lnTo>
                <a:lnTo>
                  <a:pt x="4126" y="1714"/>
                </a:lnTo>
                <a:lnTo>
                  <a:pt x="4102" y="1714"/>
                </a:lnTo>
                <a:lnTo>
                  <a:pt x="4096" y="1720"/>
                </a:lnTo>
                <a:lnTo>
                  <a:pt x="4096" y="1726"/>
                </a:lnTo>
                <a:lnTo>
                  <a:pt x="4098" y="1730"/>
                </a:lnTo>
                <a:lnTo>
                  <a:pt x="4090" y="1744"/>
                </a:lnTo>
                <a:lnTo>
                  <a:pt x="4096" y="1750"/>
                </a:lnTo>
                <a:lnTo>
                  <a:pt x="4100" y="1750"/>
                </a:lnTo>
                <a:close/>
                <a:moveTo>
                  <a:pt x="4078" y="1444"/>
                </a:moveTo>
                <a:lnTo>
                  <a:pt x="4084" y="1438"/>
                </a:lnTo>
                <a:lnTo>
                  <a:pt x="4084" y="1432"/>
                </a:lnTo>
                <a:lnTo>
                  <a:pt x="4072" y="1444"/>
                </a:lnTo>
                <a:lnTo>
                  <a:pt x="4078" y="1444"/>
                </a:lnTo>
                <a:close/>
                <a:moveTo>
                  <a:pt x="4395" y="825"/>
                </a:moveTo>
                <a:lnTo>
                  <a:pt x="4401" y="825"/>
                </a:lnTo>
                <a:lnTo>
                  <a:pt x="4401" y="819"/>
                </a:lnTo>
                <a:lnTo>
                  <a:pt x="4395" y="813"/>
                </a:lnTo>
                <a:lnTo>
                  <a:pt x="4383" y="813"/>
                </a:lnTo>
                <a:lnTo>
                  <a:pt x="4383" y="819"/>
                </a:lnTo>
                <a:lnTo>
                  <a:pt x="4389" y="819"/>
                </a:lnTo>
                <a:lnTo>
                  <a:pt x="4395" y="825"/>
                </a:lnTo>
                <a:close/>
                <a:moveTo>
                  <a:pt x="4353" y="849"/>
                </a:moveTo>
                <a:lnTo>
                  <a:pt x="4359" y="849"/>
                </a:lnTo>
                <a:lnTo>
                  <a:pt x="4359" y="843"/>
                </a:lnTo>
                <a:lnTo>
                  <a:pt x="4353" y="849"/>
                </a:lnTo>
                <a:close/>
                <a:moveTo>
                  <a:pt x="4371" y="825"/>
                </a:moveTo>
                <a:lnTo>
                  <a:pt x="4371" y="831"/>
                </a:lnTo>
                <a:lnTo>
                  <a:pt x="4377" y="837"/>
                </a:lnTo>
                <a:lnTo>
                  <a:pt x="4383" y="849"/>
                </a:lnTo>
                <a:lnTo>
                  <a:pt x="4389" y="849"/>
                </a:lnTo>
                <a:lnTo>
                  <a:pt x="4389" y="837"/>
                </a:lnTo>
                <a:lnTo>
                  <a:pt x="4377" y="825"/>
                </a:lnTo>
                <a:lnTo>
                  <a:pt x="4371" y="825"/>
                </a:lnTo>
                <a:close/>
                <a:moveTo>
                  <a:pt x="4136" y="1148"/>
                </a:moveTo>
                <a:lnTo>
                  <a:pt x="4148" y="1148"/>
                </a:lnTo>
                <a:lnTo>
                  <a:pt x="4154" y="1142"/>
                </a:lnTo>
                <a:lnTo>
                  <a:pt x="4154" y="1136"/>
                </a:lnTo>
                <a:lnTo>
                  <a:pt x="4142" y="1136"/>
                </a:lnTo>
                <a:lnTo>
                  <a:pt x="4136" y="1148"/>
                </a:lnTo>
                <a:close/>
                <a:moveTo>
                  <a:pt x="4245" y="915"/>
                </a:moveTo>
                <a:lnTo>
                  <a:pt x="4263" y="909"/>
                </a:lnTo>
                <a:lnTo>
                  <a:pt x="4269" y="903"/>
                </a:lnTo>
                <a:lnTo>
                  <a:pt x="4311" y="897"/>
                </a:lnTo>
                <a:lnTo>
                  <a:pt x="4323" y="885"/>
                </a:lnTo>
                <a:lnTo>
                  <a:pt x="4329" y="873"/>
                </a:lnTo>
                <a:lnTo>
                  <a:pt x="4323" y="861"/>
                </a:lnTo>
                <a:lnTo>
                  <a:pt x="4305" y="867"/>
                </a:lnTo>
                <a:lnTo>
                  <a:pt x="4293" y="861"/>
                </a:lnTo>
                <a:lnTo>
                  <a:pt x="4269" y="849"/>
                </a:lnTo>
                <a:lnTo>
                  <a:pt x="4251" y="849"/>
                </a:lnTo>
                <a:lnTo>
                  <a:pt x="4245" y="855"/>
                </a:lnTo>
                <a:lnTo>
                  <a:pt x="4251" y="885"/>
                </a:lnTo>
                <a:lnTo>
                  <a:pt x="4245" y="903"/>
                </a:lnTo>
                <a:lnTo>
                  <a:pt x="4245" y="915"/>
                </a:lnTo>
                <a:close/>
                <a:moveTo>
                  <a:pt x="4287" y="1607"/>
                </a:moveTo>
                <a:lnTo>
                  <a:pt x="4269" y="1607"/>
                </a:lnTo>
                <a:lnTo>
                  <a:pt x="4257" y="1619"/>
                </a:lnTo>
                <a:lnTo>
                  <a:pt x="4251" y="1607"/>
                </a:lnTo>
                <a:lnTo>
                  <a:pt x="4220" y="1601"/>
                </a:lnTo>
                <a:lnTo>
                  <a:pt x="4202" y="1613"/>
                </a:lnTo>
                <a:lnTo>
                  <a:pt x="4184" y="1619"/>
                </a:lnTo>
                <a:lnTo>
                  <a:pt x="4148" y="1619"/>
                </a:lnTo>
                <a:lnTo>
                  <a:pt x="4136" y="1625"/>
                </a:lnTo>
                <a:lnTo>
                  <a:pt x="4142" y="1631"/>
                </a:lnTo>
                <a:lnTo>
                  <a:pt x="4160" y="1635"/>
                </a:lnTo>
                <a:lnTo>
                  <a:pt x="4160" y="1641"/>
                </a:lnTo>
                <a:lnTo>
                  <a:pt x="4164" y="1643"/>
                </a:lnTo>
                <a:lnTo>
                  <a:pt x="4160" y="1647"/>
                </a:lnTo>
                <a:lnTo>
                  <a:pt x="4202" y="1653"/>
                </a:lnTo>
                <a:lnTo>
                  <a:pt x="4208" y="1653"/>
                </a:lnTo>
                <a:lnTo>
                  <a:pt x="4214" y="1647"/>
                </a:lnTo>
                <a:lnTo>
                  <a:pt x="4220" y="1653"/>
                </a:lnTo>
                <a:lnTo>
                  <a:pt x="4232" y="1659"/>
                </a:lnTo>
                <a:lnTo>
                  <a:pt x="4239" y="1659"/>
                </a:lnTo>
                <a:lnTo>
                  <a:pt x="4255" y="1649"/>
                </a:lnTo>
                <a:lnTo>
                  <a:pt x="4287" y="1665"/>
                </a:lnTo>
                <a:lnTo>
                  <a:pt x="4311" y="1683"/>
                </a:lnTo>
                <a:lnTo>
                  <a:pt x="4317" y="1707"/>
                </a:lnTo>
                <a:lnTo>
                  <a:pt x="4311" y="1720"/>
                </a:lnTo>
                <a:lnTo>
                  <a:pt x="4317" y="1726"/>
                </a:lnTo>
                <a:lnTo>
                  <a:pt x="4335" y="1720"/>
                </a:lnTo>
                <a:lnTo>
                  <a:pt x="4341" y="1726"/>
                </a:lnTo>
                <a:lnTo>
                  <a:pt x="4389" y="1738"/>
                </a:lnTo>
                <a:lnTo>
                  <a:pt x="4401" y="1732"/>
                </a:lnTo>
                <a:lnTo>
                  <a:pt x="4413" y="1720"/>
                </a:lnTo>
                <a:lnTo>
                  <a:pt x="4425" y="1720"/>
                </a:lnTo>
                <a:lnTo>
                  <a:pt x="4449" y="1744"/>
                </a:lnTo>
                <a:lnTo>
                  <a:pt x="4480" y="1744"/>
                </a:lnTo>
                <a:lnTo>
                  <a:pt x="4480" y="1732"/>
                </a:lnTo>
                <a:lnTo>
                  <a:pt x="4461" y="1726"/>
                </a:lnTo>
                <a:lnTo>
                  <a:pt x="4461" y="1707"/>
                </a:lnTo>
                <a:lnTo>
                  <a:pt x="4449" y="1695"/>
                </a:lnTo>
                <a:lnTo>
                  <a:pt x="4437" y="1689"/>
                </a:lnTo>
                <a:lnTo>
                  <a:pt x="4413" y="1677"/>
                </a:lnTo>
                <a:lnTo>
                  <a:pt x="4413" y="1659"/>
                </a:lnTo>
                <a:lnTo>
                  <a:pt x="4377" y="1641"/>
                </a:lnTo>
                <a:lnTo>
                  <a:pt x="4353" y="1635"/>
                </a:lnTo>
                <a:lnTo>
                  <a:pt x="4287" y="1607"/>
                </a:lnTo>
                <a:close/>
                <a:moveTo>
                  <a:pt x="4102" y="1444"/>
                </a:moveTo>
                <a:lnTo>
                  <a:pt x="4102" y="1450"/>
                </a:lnTo>
                <a:lnTo>
                  <a:pt x="4090" y="1456"/>
                </a:lnTo>
                <a:lnTo>
                  <a:pt x="4078" y="1456"/>
                </a:lnTo>
                <a:lnTo>
                  <a:pt x="4066" y="1462"/>
                </a:lnTo>
                <a:lnTo>
                  <a:pt x="4066" y="1480"/>
                </a:lnTo>
                <a:lnTo>
                  <a:pt x="4102" y="1480"/>
                </a:lnTo>
                <a:lnTo>
                  <a:pt x="4108" y="1486"/>
                </a:lnTo>
                <a:lnTo>
                  <a:pt x="4108" y="1492"/>
                </a:lnTo>
                <a:lnTo>
                  <a:pt x="4126" y="1504"/>
                </a:lnTo>
                <a:lnTo>
                  <a:pt x="4132" y="1504"/>
                </a:lnTo>
                <a:lnTo>
                  <a:pt x="4126" y="1486"/>
                </a:lnTo>
                <a:lnTo>
                  <a:pt x="4132" y="1480"/>
                </a:lnTo>
                <a:lnTo>
                  <a:pt x="4142" y="1486"/>
                </a:lnTo>
                <a:lnTo>
                  <a:pt x="4154" y="1474"/>
                </a:lnTo>
                <a:lnTo>
                  <a:pt x="4132" y="1450"/>
                </a:lnTo>
                <a:lnTo>
                  <a:pt x="4126" y="1426"/>
                </a:lnTo>
                <a:lnTo>
                  <a:pt x="4114" y="1426"/>
                </a:lnTo>
                <a:lnTo>
                  <a:pt x="4108" y="1438"/>
                </a:lnTo>
                <a:lnTo>
                  <a:pt x="4102" y="1444"/>
                </a:lnTo>
                <a:close/>
                <a:moveTo>
                  <a:pt x="4178" y="1024"/>
                </a:moveTo>
                <a:lnTo>
                  <a:pt x="4166" y="1036"/>
                </a:lnTo>
                <a:lnTo>
                  <a:pt x="4154" y="1048"/>
                </a:lnTo>
                <a:lnTo>
                  <a:pt x="4142" y="1070"/>
                </a:lnTo>
                <a:lnTo>
                  <a:pt x="4142" y="1082"/>
                </a:lnTo>
                <a:lnTo>
                  <a:pt x="4166" y="1094"/>
                </a:lnTo>
                <a:lnTo>
                  <a:pt x="4172" y="1100"/>
                </a:lnTo>
                <a:lnTo>
                  <a:pt x="4178" y="1094"/>
                </a:lnTo>
                <a:lnTo>
                  <a:pt x="4184" y="1070"/>
                </a:lnTo>
                <a:lnTo>
                  <a:pt x="4184" y="1058"/>
                </a:lnTo>
                <a:lnTo>
                  <a:pt x="4196" y="1054"/>
                </a:lnTo>
                <a:lnTo>
                  <a:pt x="4220" y="1054"/>
                </a:lnTo>
                <a:lnTo>
                  <a:pt x="4245" y="1048"/>
                </a:lnTo>
                <a:lnTo>
                  <a:pt x="4275" y="1036"/>
                </a:lnTo>
                <a:lnTo>
                  <a:pt x="4305" y="1036"/>
                </a:lnTo>
                <a:lnTo>
                  <a:pt x="4311" y="1024"/>
                </a:lnTo>
                <a:lnTo>
                  <a:pt x="4299" y="1018"/>
                </a:lnTo>
                <a:lnTo>
                  <a:pt x="4299" y="1012"/>
                </a:lnTo>
                <a:lnTo>
                  <a:pt x="4293" y="963"/>
                </a:lnTo>
                <a:lnTo>
                  <a:pt x="4287" y="945"/>
                </a:lnTo>
                <a:lnTo>
                  <a:pt x="4287" y="927"/>
                </a:lnTo>
                <a:lnTo>
                  <a:pt x="4275" y="915"/>
                </a:lnTo>
                <a:lnTo>
                  <a:pt x="4269" y="921"/>
                </a:lnTo>
                <a:lnTo>
                  <a:pt x="4269" y="945"/>
                </a:lnTo>
                <a:lnTo>
                  <a:pt x="4263" y="969"/>
                </a:lnTo>
                <a:lnTo>
                  <a:pt x="4263" y="988"/>
                </a:lnTo>
                <a:lnTo>
                  <a:pt x="4269" y="1006"/>
                </a:lnTo>
                <a:lnTo>
                  <a:pt x="4263" y="1012"/>
                </a:lnTo>
                <a:lnTo>
                  <a:pt x="4196" y="1012"/>
                </a:lnTo>
                <a:lnTo>
                  <a:pt x="4178" y="1024"/>
                </a:lnTo>
                <a:close/>
                <a:moveTo>
                  <a:pt x="4431" y="764"/>
                </a:moveTo>
                <a:lnTo>
                  <a:pt x="4425" y="758"/>
                </a:lnTo>
                <a:lnTo>
                  <a:pt x="4413" y="776"/>
                </a:lnTo>
                <a:lnTo>
                  <a:pt x="4425" y="776"/>
                </a:lnTo>
                <a:lnTo>
                  <a:pt x="4431" y="770"/>
                </a:lnTo>
                <a:lnTo>
                  <a:pt x="4431" y="764"/>
                </a:lnTo>
                <a:close/>
                <a:moveTo>
                  <a:pt x="4413" y="782"/>
                </a:moveTo>
                <a:lnTo>
                  <a:pt x="4401" y="782"/>
                </a:lnTo>
                <a:lnTo>
                  <a:pt x="4401" y="794"/>
                </a:lnTo>
                <a:lnTo>
                  <a:pt x="4407" y="800"/>
                </a:lnTo>
                <a:lnTo>
                  <a:pt x="4413" y="800"/>
                </a:lnTo>
                <a:lnTo>
                  <a:pt x="4413" y="782"/>
                </a:lnTo>
                <a:close/>
                <a:moveTo>
                  <a:pt x="4208" y="1720"/>
                </a:moveTo>
                <a:lnTo>
                  <a:pt x="4226" y="1707"/>
                </a:lnTo>
                <a:lnTo>
                  <a:pt x="4220" y="1695"/>
                </a:lnTo>
                <a:lnTo>
                  <a:pt x="4196" y="1695"/>
                </a:lnTo>
                <a:lnTo>
                  <a:pt x="4190" y="1701"/>
                </a:lnTo>
                <a:lnTo>
                  <a:pt x="4194" y="1705"/>
                </a:lnTo>
                <a:lnTo>
                  <a:pt x="4190" y="1707"/>
                </a:lnTo>
                <a:lnTo>
                  <a:pt x="4208" y="1720"/>
                </a:lnTo>
                <a:close/>
                <a:moveTo>
                  <a:pt x="4642" y="1720"/>
                </a:moveTo>
                <a:lnTo>
                  <a:pt x="4642" y="1756"/>
                </a:lnTo>
                <a:lnTo>
                  <a:pt x="4654" y="1756"/>
                </a:lnTo>
                <a:lnTo>
                  <a:pt x="4654" y="1738"/>
                </a:lnTo>
                <a:lnTo>
                  <a:pt x="4646" y="1728"/>
                </a:lnTo>
                <a:lnTo>
                  <a:pt x="4648" y="1720"/>
                </a:lnTo>
                <a:lnTo>
                  <a:pt x="4642" y="1720"/>
                </a:lnTo>
                <a:close/>
                <a:moveTo>
                  <a:pt x="2579" y="589"/>
                </a:moveTo>
                <a:lnTo>
                  <a:pt x="2585" y="583"/>
                </a:lnTo>
                <a:lnTo>
                  <a:pt x="2573" y="583"/>
                </a:lnTo>
                <a:lnTo>
                  <a:pt x="2561" y="589"/>
                </a:lnTo>
                <a:lnTo>
                  <a:pt x="2561" y="595"/>
                </a:lnTo>
                <a:lnTo>
                  <a:pt x="2567" y="593"/>
                </a:lnTo>
                <a:lnTo>
                  <a:pt x="2567" y="595"/>
                </a:lnTo>
                <a:lnTo>
                  <a:pt x="2579" y="589"/>
                </a:lnTo>
                <a:close/>
                <a:moveTo>
                  <a:pt x="2525" y="613"/>
                </a:moveTo>
                <a:lnTo>
                  <a:pt x="2513" y="626"/>
                </a:lnTo>
                <a:lnTo>
                  <a:pt x="2525" y="632"/>
                </a:lnTo>
                <a:lnTo>
                  <a:pt x="2537" y="626"/>
                </a:lnTo>
                <a:lnTo>
                  <a:pt x="2537" y="613"/>
                </a:lnTo>
                <a:lnTo>
                  <a:pt x="2531" y="607"/>
                </a:lnTo>
                <a:lnTo>
                  <a:pt x="2525" y="613"/>
                </a:lnTo>
                <a:close/>
                <a:moveTo>
                  <a:pt x="2543" y="565"/>
                </a:moveTo>
                <a:lnTo>
                  <a:pt x="2537" y="565"/>
                </a:lnTo>
                <a:lnTo>
                  <a:pt x="2531" y="559"/>
                </a:lnTo>
                <a:lnTo>
                  <a:pt x="2531" y="571"/>
                </a:lnTo>
                <a:lnTo>
                  <a:pt x="2543" y="571"/>
                </a:lnTo>
                <a:lnTo>
                  <a:pt x="2543" y="565"/>
                </a:lnTo>
                <a:close/>
                <a:moveTo>
                  <a:pt x="4642" y="1780"/>
                </a:moveTo>
                <a:lnTo>
                  <a:pt x="4642" y="1774"/>
                </a:lnTo>
                <a:lnTo>
                  <a:pt x="4636" y="1768"/>
                </a:lnTo>
                <a:lnTo>
                  <a:pt x="4630" y="1768"/>
                </a:lnTo>
                <a:lnTo>
                  <a:pt x="4624" y="1774"/>
                </a:lnTo>
                <a:lnTo>
                  <a:pt x="4630" y="1774"/>
                </a:lnTo>
                <a:lnTo>
                  <a:pt x="4630" y="1780"/>
                </a:lnTo>
                <a:lnTo>
                  <a:pt x="4642" y="1780"/>
                </a:lnTo>
                <a:close/>
                <a:moveTo>
                  <a:pt x="4745" y="2267"/>
                </a:moveTo>
                <a:lnTo>
                  <a:pt x="4739" y="2261"/>
                </a:lnTo>
                <a:lnTo>
                  <a:pt x="4739" y="2248"/>
                </a:lnTo>
                <a:lnTo>
                  <a:pt x="4737" y="2246"/>
                </a:lnTo>
                <a:lnTo>
                  <a:pt x="4739" y="2242"/>
                </a:lnTo>
                <a:lnTo>
                  <a:pt x="4727" y="2236"/>
                </a:lnTo>
                <a:lnTo>
                  <a:pt x="4721" y="2236"/>
                </a:lnTo>
                <a:lnTo>
                  <a:pt x="4697" y="2248"/>
                </a:lnTo>
                <a:lnTo>
                  <a:pt x="4684" y="2273"/>
                </a:lnTo>
                <a:lnTo>
                  <a:pt x="4654" y="2297"/>
                </a:lnTo>
                <a:lnTo>
                  <a:pt x="4630" y="2309"/>
                </a:lnTo>
                <a:lnTo>
                  <a:pt x="4618" y="2321"/>
                </a:lnTo>
                <a:lnTo>
                  <a:pt x="4600" y="2351"/>
                </a:lnTo>
                <a:lnTo>
                  <a:pt x="4606" y="2357"/>
                </a:lnTo>
                <a:lnTo>
                  <a:pt x="4606" y="2357"/>
                </a:lnTo>
                <a:lnTo>
                  <a:pt x="4606" y="2357"/>
                </a:lnTo>
                <a:lnTo>
                  <a:pt x="4612" y="2363"/>
                </a:lnTo>
                <a:lnTo>
                  <a:pt x="4616" y="2363"/>
                </a:lnTo>
                <a:lnTo>
                  <a:pt x="4618" y="2363"/>
                </a:lnTo>
                <a:lnTo>
                  <a:pt x="4648" y="2357"/>
                </a:lnTo>
                <a:lnTo>
                  <a:pt x="4666" y="2345"/>
                </a:lnTo>
                <a:lnTo>
                  <a:pt x="4672" y="2339"/>
                </a:lnTo>
                <a:lnTo>
                  <a:pt x="4684" y="2327"/>
                </a:lnTo>
                <a:lnTo>
                  <a:pt x="4715" y="2303"/>
                </a:lnTo>
                <a:lnTo>
                  <a:pt x="4739" y="2297"/>
                </a:lnTo>
                <a:lnTo>
                  <a:pt x="4751" y="2291"/>
                </a:lnTo>
                <a:lnTo>
                  <a:pt x="4751" y="2279"/>
                </a:lnTo>
                <a:lnTo>
                  <a:pt x="4745" y="2273"/>
                </a:lnTo>
                <a:lnTo>
                  <a:pt x="4745" y="2267"/>
                </a:lnTo>
                <a:close/>
                <a:moveTo>
                  <a:pt x="3837" y="1613"/>
                </a:moveTo>
                <a:lnTo>
                  <a:pt x="3831" y="1607"/>
                </a:lnTo>
                <a:lnTo>
                  <a:pt x="3831" y="1619"/>
                </a:lnTo>
                <a:lnTo>
                  <a:pt x="3843" y="1625"/>
                </a:lnTo>
                <a:lnTo>
                  <a:pt x="3843" y="1619"/>
                </a:lnTo>
                <a:lnTo>
                  <a:pt x="3837" y="1607"/>
                </a:lnTo>
                <a:lnTo>
                  <a:pt x="3837" y="1613"/>
                </a:lnTo>
                <a:close/>
                <a:moveTo>
                  <a:pt x="4793" y="2190"/>
                </a:moveTo>
                <a:lnTo>
                  <a:pt x="4793" y="2178"/>
                </a:lnTo>
                <a:lnTo>
                  <a:pt x="4775" y="2154"/>
                </a:lnTo>
                <a:lnTo>
                  <a:pt x="4763" y="2136"/>
                </a:lnTo>
                <a:lnTo>
                  <a:pt x="4757" y="2136"/>
                </a:lnTo>
                <a:lnTo>
                  <a:pt x="4757" y="2166"/>
                </a:lnTo>
                <a:lnTo>
                  <a:pt x="4763" y="2190"/>
                </a:lnTo>
                <a:lnTo>
                  <a:pt x="4751" y="2208"/>
                </a:lnTo>
                <a:lnTo>
                  <a:pt x="4747" y="2216"/>
                </a:lnTo>
                <a:lnTo>
                  <a:pt x="4745" y="2218"/>
                </a:lnTo>
                <a:lnTo>
                  <a:pt x="4747" y="2220"/>
                </a:lnTo>
                <a:lnTo>
                  <a:pt x="4745" y="2224"/>
                </a:lnTo>
                <a:lnTo>
                  <a:pt x="4757" y="2236"/>
                </a:lnTo>
                <a:lnTo>
                  <a:pt x="4757" y="2248"/>
                </a:lnTo>
                <a:lnTo>
                  <a:pt x="4763" y="2255"/>
                </a:lnTo>
                <a:lnTo>
                  <a:pt x="4765" y="2253"/>
                </a:lnTo>
                <a:lnTo>
                  <a:pt x="4769" y="2255"/>
                </a:lnTo>
                <a:lnTo>
                  <a:pt x="4775" y="2248"/>
                </a:lnTo>
                <a:lnTo>
                  <a:pt x="4793" y="2230"/>
                </a:lnTo>
                <a:lnTo>
                  <a:pt x="4799" y="2224"/>
                </a:lnTo>
                <a:lnTo>
                  <a:pt x="4793" y="2190"/>
                </a:lnTo>
                <a:close/>
                <a:moveTo>
                  <a:pt x="4612" y="1744"/>
                </a:moveTo>
                <a:lnTo>
                  <a:pt x="4618" y="1750"/>
                </a:lnTo>
                <a:lnTo>
                  <a:pt x="4636" y="1750"/>
                </a:lnTo>
                <a:lnTo>
                  <a:pt x="4636" y="1744"/>
                </a:lnTo>
                <a:lnTo>
                  <a:pt x="4630" y="1744"/>
                </a:lnTo>
                <a:lnTo>
                  <a:pt x="4624" y="1738"/>
                </a:lnTo>
                <a:lnTo>
                  <a:pt x="4612" y="1738"/>
                </a:lnTo>
                <a:lnTo>
                  <a:pt x="4606" y="1744"/>
                </a:lnTo>
                <a:lnTo>
                  <a:pt x="4612" y="1744"/>
                </a:lnTo>
                <a:close/>
                <a:moveTo>
                  <a:pt x="4618" y="1726"/>
                </a:moveTo>
                <a:lnTo>
                  <a:pt x="4624" y="1720"/>
                </a:lnTo>
                <a:lnTo>
                  <a:pt x="4612" y="1707"/>
                </a:lnTo>
                <a:lnTo>
                  <a:pt x="4606" y="1707"/>
                </a:lnTo>
                <a:lnTo>
                  <a:pt x="4606" y="1720"/>
                </a:lnTo>
                <a:lnTo>
                  <a:pt x="4612" y="1726"/>
                </a:lnTo>
                <a:lnTo>
                  <a:pt x="4618" y="1726"/>
                </a:lnTo>
                <a:close/>
                <a:moveTo>
                  <a:pt x="2411" y="975"/>
                </a:moveTo>
                <a:lnTo>
                  <a:pt x="2417" y="975"/>
                </a:lnTo>
                <a:lnTo>
                  <a:pt x="2423" y="963"/>
                </a:lnTo>
                <a:lnTo>
                  <a:pt x="2417" y="945"/>
                </a:lnTo>
                <a:lnTo>
                  <a:pt x="2411" y="933"/>
                </a:lnTo>
                <a:lnTo>
                  <a:pt x="2399" y="939"/>
                </a:lnTo>
                <a:lnTo>
                  <a:pt x="2392" y="945"/>
                </a:lnTo>
                <a:lnTo>
                  <a:pt x="2392" y="969"/>
                </a:lnTo>
                <a:lnTo>
                  <a:pt x="2405" y="981"/>
                </a:lnTo>
                <a:lnTo>
                  <a:pt x="2411" y="975"/>
                </a:lnTo>
                <a:close/>
                <a:moveTo>
                  <a:pt x="2399" y="927"/>
                </a:moveTo>
                <a:lnTo>
                  <a:pt x="2405" y="927"/>
                </a:lnTo>
                <a:lnTo>
                  <a:pt x="2411" y="921"/>
                </a:lnTo>
                <a:lnTo>
                  <a:pt x="2411" y="903"/>
                </a:lnTo>
                <a:lnTo>
                  <a:pt x="2399" y="903"/>
                </a:lnTo>
                <a:lnTo>
                  <a:pt x="2392" y="915"/>
                </a:lnTo>
                <a:lnTo>
                  <a:pt x="2395" y="917"/>
                </a:lnTo>
                <a:lnTo>
                  <a:pt x="2392" y="921"/>
                </a:lnTo>
                <a:lnTo>
                  <a:pt x="2399" y="927"/>
                </a:lnTo>
                <a:close/>
                <a:moveTo>
                  <a:pt x="2489" y="1012"/>
                </a:moveTo>
                <a:lnTo>
                  <a:pt x="2495" y="1006"/>
                </a:lnTo>
                <a:lnTo>
                  <a:pt x="2495" y="1002"/>
                </a:lnTo>
                <a:lnTo>
                  <a:pt x="2495" y="1000"/>
                </a:lnTo>
                <a:lnTo>
                  <a:pt x="2489" y="988"/>
                </a:lnTo>
                <a:lnTo>
                  <a:pt x="2483" y="988"/>
                </a:lnTo>
                <a:lnTo>
                  <a:pt x="2465" y="994"/>
                </a:lnTo>
                <a:lnTo>
                  <a:pt x="2471" y="1012"/>
                </a:lnTo>
                <a:lnTo>
                  <a:pt x="2489" y="1012"/>
                </a:lnTo>
                <a:close/>
                <a:moveTo>
                  <a:pt x="2760" y="1042"/>
                </a:moveTo>
                <a:lnTo>
                  <a:pt x="2748" y="1036"/>
                </a:lnTo>
                <a:lnTo>
                  <a:pt x="2736" y="1042"/>
                </a:lnTo>
                <a:lnTo>
                  <a:pt x="2736" y="1054"/>
                </a:lnTo>
                <a:lnTo>
                  <a:pt x="2760" y="1054"/>
                </a:lnTo>
                <a:lnTo>
                  <a:pt x="2760" y="1042"/>
                </a:lnTo>
                <a:close/>
                <a:moveTo>
                  <a:pt x="2640" y="1030"/>
                </a:moveTo>
                <a:lnTo>
                  <a:pt x="2621" y="1030"/>
                </a:lnTo>
                <a:lnTo>
                  <a:pt x="2603" y="1042"/>
                </a:lnTo>
                <a:lnTo>
                  <a:pt x="2646" y="1042"/>
                </a:lnTo>
                <a:lnTo>
                  <a:pt x="2640" y="1030"/>
                </a:lnTo>
                <a:close/>
                <a:moveTo>
                  <a:pt x="3861" y="1635"/>
                </a:moveTo>
                <a:lnTo>
                  <a:pt x="3867" y="1635"/>
                </a:lnTo>
                <a:lnTo>
                  <a:pt x="3867" y="1625"/>
                </a:lnTo>
                <a:lnTo>
                  <a:pt x="3861" y="1635"/>
                </a:lnTo>
                <a:close/>
                <a:moveTo>
                  <a:pt x="4024" y="1732"/>
                </a:moveTo>
                <a:lnTo>
                  <a:pt x="4024" y="1738"/>
                </a:lnTo>
                <a:lnTo>
                  <a:pt x="4018" y="1738"/>
                </a:lnTo>
                <a:lnTo>
                  <a:pt x="4018" y="1744"/>
                </a:lnTo>
                <a:lnTo>
                  <a:pt x="4036" y="1750"/>
                </a:lnTo>
                <a:lnTo>
                  <a:pt x="4048" y="1750"/>
                </a:lnTo>
                <a:lnTo>
                  <a:pt x="4042" y="1738"/>
                </a:lnTo>
                <a:lnTo>
                  <a:pt x="4030" y="1738"/>
                </a:lnTo>
                <a:lnTo>
                  <a:pt x="4030" y="1732"/>
                </a:lnTo>
                <a:lnTo>
                  <a:pt x="4026" y="1736"/>
                </a:lnTo>
                <a:lnTo>
                  <a:pt x="4024" y="1732"/>
                </a:lnTo>
                <a:close/>
                <a:moveTo>
                  <a:pt x="4642" y="529"/>
                </a:moveTo>
                <a:lnTo>
                  <a:pt x="4660" y="523"/>
                </a:lnTo>
                <a:lnTo>
                  <a:pt x="4678" y="517"/>
                </a:lnTo>
                <a:lnTo>
                  <a:pt x="4672" y="511"/>
                </a:lnTo>
                <a:lnTo>
                  <a:pt x="4672" y="505"/>
                </a:lnTo>
                <a:lnTo>
                  <a:pt x="4648" y="487"/>
                </a:lnTo>
                <a:lnTo>
                  <a:pt x="4644" y="481"/>
                </a:lnTo>
                <a:lnTo>
                  <a:pt x="4660" y="475"/>
                </a:lnTo>
                <a:lnTo>
                  <a:pt x="4666" y="475"/>
                </a:lnTo>
                <a:lnTo>
                  <a:pt x="4672" y="465"/>
                </a:lnTo>
                <a:lnTo>
                  <a:pt x="4672" y="453"/>
                </a:lnTo>
                <a:lnTo>
                  <a:pt x="4684" y="471"/>
                </a:lnTo>
                <a:lnTo>
                  <a:pt x="4721" y="487"/>
                </a:lnTo>
                <a:lnTo>
                  <a:pt x="4745" y="487"/>
                </a:lnTo>
                <a:lnTo>
                  <a:pt x="4751" y="475"/>
                </a:lnTo>
                <a:lnTo>
                  <a:pt x="4751" y="471"/>
                </a:lnTo>
                <a:lnTo>
                  <a:pt x="4727" y="447"/>
                </a:lnTo>
                <a:lnTo>
                  <a:pt x="4715" y="422"/>
                </a:lnTo>
                <a:lnTo>
                  <a:pt x="4697" y="404"/>
                </a:lnTo>
                <a:lnTo>
                  <a:pt x="4672" y="398"/>
                </a:lnTo>
                <a:lnTo>
                  <a:pt x="4654" y="386"/>
                </a:lnTo>
                <a:lnTo>
                  <a:pt x="4630" y="380"/>
                </a:lnTo>
                <a:lnTo>
                  <a:pt x="4618" y="380"/>
                </a:lnTo>
                <a:lnTo>
                  <a:pt x="4600" y="374"/>
                </a:lnTo>
                <a:lnTo>
                  <a:pt x="4576" y="368"/>
                </a:lnTo>
                <a:lnTo>
                  <a:pt x="4564" y="368"/>
                </a:lnTo>
                <a:lnTo>
                  <a:pt x="4546" y="356"/>
                </a:lnTo>
                <a:lnTo>
                  <a:pt x="4522" y="356"/>
                </a:lnTo>
                <a:lnTo>
                  <a:pt x="4504" y="350"/>
                </a:lnTo>
                <a:lnTo>
                  <a:pt x="4486" y="344"/>
                </a:lnTo>
                <a:lnTo>
                  <a:pt x="4480" y="344"/>
                </a:lnTo>
                <a:lnTo>
                  <a:pt x="4468" y="350"/>
                </a:lnTo>
                <a:lnTo>
                  <a:pt x="4468" y="368"/>
                </a:lnTo>
                <a:lnTo>
                  <a:pt x="4461" y="362"/>
                </a:lnTo>
                <a:lnTo>
                  <a:pt x="4455" y="362"/>
                </a:lnTo>
                <a:lnTo>
                  <a:pt x="4431" y="356"/>
                </a:lnTo>
                <a:lnTo>
                  <a:pt x="4413" y="362"/>
                </a:lnTo>
                <a:lnTo>
                  <a:pt x="4389" y="356"/>
                </a:lnTo>
                <a:lnTo>
                  <a:pt x="4383" y="356"/>
                </a:lnTo>
                <a:lnTo>
                  <a:pt x="4365" y="368"/>
                </a:lnTo>
                <a:lnTo>
                  <a:pt x="4359" y="374"/>
                </a:lnTo>
                <a:lnTo>
                  <a:pt x="4353" y="362"/>
                </a:lnTo>
                <a:lnTo>
                  <a:pt x="4335" y="344"/>
                </a:lnTo>
                <a:lnTo>
                  <a:pt x="4293" y="326"/>
                </a:lnTo>
                <a:lnTo>
                  <a:pt x="4269" y="326"/>
                </a:lnTo>
                <a:lnTo>
                  <a:pt x="4245" y="332"/>
                </a:lnTo>
                <a:lnTo>
                  <a:pt x="4226" y="320"/>
                </a:lnTo>
                <a:lnTo>
                  <a:pt x="4190" y="302"/>
                </a:lnTo>
                <a:lnTo>
                  <a:pt x="4178" y="296"/>
                </a:lnTo>
                <a:lnTo>
                  <a:pt x="4154" y="302"/>
                </a:lnTo>
                <a:lnTo>
                  <a:pt x="4142" y="302"/>
                </a:lnTo>
                <a:lnTo>
                  <a:pt x="4142" y="290"/>
                </a:lnTo>
                <a:lnTo>
                  <a:pt x="4132" y="284"/>
                </a:lnTo>
                <a:lnTo>
                  <a:pt x="4078" y="284"/>
                </a:lnTo>
                <a:lnTo>
                  <a:pt x="4060" y="278"/>
                </a:lnTo>
                <a:lnTo>
                  <a:pt x="4060" y="290"/>
                </a:lnTo>
                <a:lnTo>
                  <a:pt x="4054" y="308"/>
                </a:lnTo>
                <a:lnTo>
                  <a:pt x="4048" y="308"/>
                </a:lnTo>
                <a:lnTo>
                  <a:pt x="3999" y="314"/>
                </a:lnTo>
                <a:lnTo>
                  <a:pt x="3975" y="314"/>
                </a:lnTo>
                <a:lnTo>
                  <a:pt x="3957" y="330"/>
                </a:lnTo>
                <a:lnTo>
                  <a:pt x="3927" y="320"/>
                </a:lnTo>
                <a:lnTo>
                  <a:pt x="3909" y="308"/>
                </a:lnTo>
                <a:lnTo>
                  <a:pt x="3891" y="302"/>
                </a:lnTo>
                <a:lnTo>
                  <a:pt x="3885" y="302"/>
                </a:lnTo>
                <a:lnTo>
                  <a:pt x="3891" y="296"/>
                </a:lnTo>
                <a:lnTo>
                  <a:pt x="3903" y="290"/>
                </a:lnTo>
                <a:lnTo>
                  <a:pt x="3891" y="272"/>
                </a:lnTo>
                <a:lnTo>
                  <a:pt x="3867" y="266"/>
                </a:lnTo>
                <a:lnTo>
                  <a:pt x="3849" y="266"/>
                </a:lnTo>
                <a:lnTo>
                  <a:pt x="3843" y="284"/>
                </a:lnTo>
                <a:lnTo>
                  <a:pt x="3807" y="284"/>
                </a:lnTo>
                <a:lnTo>
                  <a:pt x="3783" y="272"/>
                </a:lnTo>
                <a:lnTo>
                  <a:pt x="3770" y="266"/>
                </a:lnTo>
                <a:lnTo>
                  <a:pt x="3674" y="266"/>
                </a:lnTo>
                <a:lnTo>
                  <a:pt x="3692" y="247"/>
                </a:lnTo>
                <a:lnTo>
                  <a:pt x="3698" y="235"/>
                </a:lnTo>
                <a:lnTo>
                  <a:pt x="3692" y="217"/>
                </a:lnTo>
                <a:lnTo>
                  <a:pt x="3692" y="211"/>
                </a:lnTo>
                <a:lnTo>
                  <a:pt x="3680" y="205"/>
                </a:lnTo>
                <a:lnTo>
                  <a:pt x="3650" y="193"/>
                </a:lnTo>
                <a:lnTo>
                  <a:pt x="3632" y="193"/>
                </a:lnTo>
                <a:lnTo>
                  <a:pt x="3620" y="205"/>
                </a:lnTo>
                <a:lnTo>
                  <a:pt x="3602" y="199"/>
                </a:lnTo>
                <a:lnTo>
                  <a:pt x="3596" y="199"/>
                </a:lnTo>
                <a:lnTo>
                  <a:pt x="3584" y="175"/>
                </a:lnTo>
                <a:lnTo>
                  <a:pt x="3582" y="175"/>
                </a:lnTo>
                <a:lnTo>
                  <a:pt x="3578" y="169"/>
                </a:lnTo>
                <a:lnTo>
                  <a:pt x="3541" y="169"/>
                </a:lnTo>
                <a:lnTo>
                  <a:pt x="3535" y="181"/>
                </a:lnTo>
                <a:lnTo>
                  <a:pt x="3537" y="185"/>
                </a:lnTo>
                <a:lnTo>
                  <a:pt x="3535" y="187"/>
                </a:lnTo>
                <a:lnTo>
                  <a:pt x="3541" y="205"/>
                </a:lnTo>
                <a:lnTo>
                  <a:pt x="3511" y="205"/>
                </a:lnTo>
                <a:lnTo>
                  <a:pt x="3515" y="207"/>
                </a:lnTo>
                <a:lnTo>
                  <a:pt x="3511" y="211"/>
                </a:lnTo>
                <a:lnTo>
                  <a:pt x="3517" y="217"/>
                </a:lnTo>
                <a:lnTo>
                  <a:pt x="3505" y="217"/>
                </a:lnTo>
                <a:lnTo>
                  <a:pt x="3481" y="211"/>
                </a:lnTo>
                <a:lnTo>
                  <a:pt x="3475" y="211"/>
                </a:lnTo>
                <a:lnTo>
                  <a:pt x="3439" y="223"/>
                </a:lnTo>
                <a:lnTo>
                  <a:pt x="3433" y="229"/>
                </a:lnTo>
                <a:lnTo>
                  <a:pt x="3415" y="229"/>
                </a:lnTo>
                <a:lnTo>
                  <a:pt x="3385" y="235"/>
                </a:lnTo>
                <a:lnTo>
                  <a:pt x="3361" y="241"/>
                </a:lnTo>
                <a:lnTo>
                  <a:pt x="3363" y="247"/>
                </a:lnTo>
                <a:lnTo>
                  <a:pt x="3361" y="247"/>
                </a:lnTo>
                <a:lnTo>
                  <a:pt x="3367" y="266"/>
                </a:lnTo>
                <a:lnTo>
                  <a:pt x="3355" y="272"/>
                </a:lnTo>
                <a:lnTo>
                  <a:pt x="3337" y="278"/>
                </a:lnTo>
                <a:lnTo>
                  <a:pt x="3294" y="278"/>
                </a:lnTo>
                <a:lnTo>
                  <a:pt x="3300" y="290"/>
                </a:lnTo>
                <a:lnTo>
                  <a:pt x="3300" y="296"/>
                </a:lnTo>
                <a:lnTo>
                  <a:pt x="3319" y="302"/>
                </a:lnTo>
                <a:lnTo>
                  <a:pt x="3331" y="308"/>
                </a:lnTo>
                <a:lnTo>
                  <a:pt x="3337" y="314"/>
                </a:lnTo>
                <a:lnTo>
                  <a:pt x="3343" y="332"/>
                </a:lnTo>
                <a:lnTo>
                  <a:pt x="3343" y="338"/>
                </a:lnTo>
                <a:lnTo>
                  <a:pt x="3347" y="340"/>
                </a:lnTo>
                <a:lnTo>
                  <a:pt x="3343" y="344"/>
                </a:lnTo>
                <a:lnTo>
                  <a:pt x="3337" y="338"/>
                </a:lnTo>
                <a:lnTo>
                  <a:pt x="3331" y="338"/>
                </a:lnTo>
                <a:lnTo>
                  <a:pt x="3331" y="320"/>
                </a:lnTo>
                <a:lnTo>
                  <a:pt x="3312" y="308"/>
                </a:lnTo>
                <a:lnTo>
                  <a:pt x="3288" y="302"/>
                </a:lnTo>
                <a:lnTo>
                  <a:pt x="3282" y="308"/>
                </a:lnTo>
                <a:lnTo>
                  <a:pt x="3258" y="308"/>
                </a:lnTo>
                <a:lnTo>
                  <a:pt x="3252" y="314"/>
                </a:lnTo>
                <a:lnTo>
                  <a:pt x="3258" y="326"/>
                </a:lnTo>
                <a:lnTo>
                  <a:pt x="3258" y="332"/>
                </a:lnTo>
                <a:lnTo>
                  <a:pt x="3246" y="332"/>
                </a:lnTo>
                <a:lnTo>
                  <a:pt x="3246" y="302"/>
                </a:lnTo>
                <a:lnTo>
                  <a:pt x="3240" y="296"/>
                </a:lnTo>
                <a:lnTo>
                  <a:pt x="3234" y="296"/>
                </a:lnTo>
                <a:lnTo>
                  <a:pt x="3228" y="314"/>
                </a:lnTo>
                <a:lnTo>
                  <a:pt x="3210" y="314"/>
                </a:lnTo>
                <a:lnTo>
                  <a:pt x="3216" y="320"/>
                </a:lnTo>
                <a:lnTo>
                  <a:pt x="3222" y="332"/>
                </a:lnTo>
                <a:lnTo>
                  <a:pt x="3222" y="344"/>
                </a:lnTo>
                <a:lnTo>
                  <a:pt x="3228" y="374"/>
                </a:lnTo>
                <a:lnTo>
                  <a:pt x="3252" y="380"/>
                </a:lnTo>
                <a:lnTo>
                  <a:pt x="3258" y="380"/>
                </a:lnTo>
                <a:lnTo>
                  <a:pt x="3264" y="386"/>
                </a:lnTo>
                <a:lnTo>
                  <a:pt x="3240" y="392"/>
                </a:lnTo>
                <a:lnTo>
                  <a:pt x="3240" y="410"/>
                </a:lnTo>
                <a:lnTo>
                  <a:pt x="3234" y="428"/>
                </a:lnTo>
                <a:lnTo>
                  <a:pt x="3198" y="447"/>
                </a:lnTo>
                <a:lnTo>
                  <a:pt x="3180" y="447"/>
                </a:lnTo>
                <a:lnTo>
                  <a:pt x="3162" y="434"/>
                </a:lnTo>
                <a:lnTo>
                  <a:pt x="3162" y="428"/>
                </a:lnTo>
                <a:lnTo>
                  <a:pt x="3174" y="434"/>
                </a:lnTo>
                <a:lnTo>
                  <a:pt x="3192" y="440"/>
                </a:lnTo>
                <a:lnTo>
                  <a:pt x="3198" y="434"/>
                </a:lnTo>
                <a:lnTo>
                  <a:pt x="3222" y="428"/>
                </a:lnTo>
                <a:lnTo>
                  <a:pt x="3228" y="422"/>
                </a:lnTo>
                <a:lnTo>
                  <a:pt x="3234" y="386"/>
                </a:lnTo>
                <a:lnTo>
                  <a:pt x="3222" y="374"/>
                </a:lnTo>
                <a:lnTo>
                  <a:pt x="3216" y="374"/>
                </a:lnTo>
                <a:lnTo>
                  <a:pt x="3216" y="350"/>
                </a:lnTo>
                <a:lnTo>
                  <a:pt x="3210" y="344"/>
                </a:lnTo>
                <a:lnTo>
                  <a:pt x="3210" y="332"/>
                </a:lnTo>
                <a:lnTo>
                  <a:pt x="3198" y="320"/>
                </a:lnTo>
                <a:lnTo>
                  <a:pt x="3198" y="302"/>
                </a:lnTo>
                <a:lnTo>
                  <a:pt x="3192" y="296"/>
                </a:lnTo>
                <a:lnTo>
                  <a:pt x="3156" y="296"/>
                </a:lnTo>
                <a:lnTo>
                  <a:pt x="3150" y="320"/>
                </a:lnTo>
                <a:lnTo>
                  <a:pt x="3126" y="338"/>
                </a:lnTo>
                <a:lnTo>
                  <a:pt x="3126" y="350"/>
                </a:lnTo>
                <a:lnTo>
                  <a:pt x="3144" y="368"/>
                </a:lnTo>
                <a:lnTo>
                  <a:pt x="3150" y="374"/>
                </a:lnTo>
                <a:lnTo>
                  <a:pt x="3152" y="378"/>
                </a:lnTo>
                <a:lnTo>
                  <a:pt x="3132" y="362"/>
                </a:lnTo>
                <a:lnTo>
                  <a:pt x="3114" y="356"/>
                </a:lnTo>
                <a:lnTo>
                  <a:pt x="3073" y="356"/>
                </a:lnTo>
                <a:lnTo>
                  <a:pt x="3061" y="362"/>
                </a:lnTo>
                <a:lnTo>
                  <a:pt x="3055" y="380"/>
                </a:lnTo>
                <a:lnTo>
                  <a:pt x="3019" y="380"/>
                </a:lnTo>
                <a:lnTo>
                  <a:pt x="3007" y="386"/>
                </a:lnTo>
                <a:lnTo>
                  <a:pt x="2971" y="380"/>
                </a:lnTo>
                <a:lnTo>
                  <a:pt x="2947" y="386"/>
                </a:lnTo>
                <a:lnTo>
                  <a:pt x="2923" y="398"/>
                </a:lnTo>
                <a:lnTo>
                  <a:pt x="2899" y="416"/>
                </a:lnTo>
                <a:lnTo>
                  <a:pt x="2887" y="422"/>
                </a:lnTo>
                <a:lnTo>
                  <a:pt x="2881" y="422"/>
                </a:lnTo>
                <a:lnTo>
                  <a:pt x="2881" y="410"/>
                </a:lnTo>
                <a:lnTo>
                  <a:pt x="2875" y="386"/>
                </a:lnTo>
                <a:lnTo>
                  <a:pt x="2850" y="380"/>
                </a:lnTo>
                <a:lnTo>
                  <a:pt x="2844" y="374"/>
                </a:lnTo>
                <a:lnTo>
                  <a:pt x="2838" y="380"/>
                </a:lnTo>
                <a:lnTo>
                  <a:pt x="2844" y="404"/>
                </a:lnTo>
                <a:lnTo>
                  <a:pt x="2844" y="428"/>
                </a:lnTo>
                <a:lnTo>
                  <a:pt x="2838" y="434"/>
                </a:lnTo>
                <a:lnTo>
                  <a:pt x="2790" y="459"/>
                </a:lnTo>
                <a:lnTo>
                  <a:pt x="2796" y="465"/>
                </a:lnTo>
                <a:lnTo>
                  <a:pt x="2808" y="481"/>
                </a:lnTo>
                <a:lnTo>
                  <a:pt x="2790" y="481"/>
                </a:lnTo>
                <a:lnTo>
                  <a:pt x="2754" y="459"/>
                </a:lnTo>
                <a:lnTo>
                  <a:pt x="2736" y="447"/>
                </a:lnTo>
                <a:lnTo>
                  <a:pt x="2724" y="428"/>
                </a:lnTo>
                <a:lnTo>
                  <a:pt x="2748" y="434"/>
                </a:lnTo>
                <a:lnTo>
                  <a:pt x="2760" y="428"/>
                </a:lnTo>
                <a:lnTo>
                  <a:pt x="2772" y="434"/>
                </a:lnTo>
                <a:lnTo>
                  <a:pt x="2796" y="434"/>
                </a:lnTo>
                <a:lnTo>
                  <a:pt x="2802" y="428"/>
                </a:lnTo>
                <a:lnTo>
                  <a:pt x="2814" y="428"/>
                </a:lnTo>
                <a:lnTo>
                  <a:pt x="2812" y="422"/>
                </a:lnTo>
                <a:lnTo>
                  <a:pt x="2814" y="422"/>
                </a:lnTo>
                <a:lnTo>
                  <a:pt x="2808" y="410"/>
                </a:lnTo>
                <a:lnTo>
                  <a:pt x="2802" y="398"/>
                </a:lnTo>
                <a:lnTo>
                  <a:pt x="2766" y="380"/>
                </a:lnTo>
                <a:lnTo>
                  <a:pt x="2742" y="374"/>
                </a:lnTo>
                <a:lnTo>
                  <a:pt x="2700" y="368"/>
                </a:lnTo>
                <a:lnTo>
                  <a:pt x="2700" y="362"/>
                </a:lnTo>
                <a:lnTo>
                  <a:pt x="2698" y="360"/>
                </a:lnTo>
                <a:lnTo>
                  <a:pt x="2700" y="356"/>
                </a:lnTo>
                <a:lnTo>
                  <a:pt x="2688" y="356"/>
                </a:lnTo>
                <a:lnTo>
                  <a:pt x="2670" y="362"/>
                </a:lnTo>
                <a:lnTo>
                  <a:pt x="2658" y="362"/>
                </a:lnTo>
                <a:lnTo>
                  <a:pt x="2676" y="350"/>
                </a:lnTo>
                <a:lnTo>
                  <a:pt x="2682" y="350"/>
                </a:lnTo>
                <a:lnTo>
                  <a:pt x="2676" y="338"/>
                </a:lnTo>
                <a:lnTo>
                  <a:pt x="2646" y="326"/>
                </a:lnTo>
                <a:lnTo>
                  <a:pt x="2615" y="332"/>
                </a:lnTo>
                <a:lnTo>
                  <a:pt x="2609" y="326"/>
                </a:lnTo>
                <a:lnTo>
                  <a:pt x="2603" y="326"/>
                </a:lnTo>
                <a:lnTo>
                  <a:pt x="2591" y="332"/>
                </a:lnTo>
                <a:lnTo>
                  <a:pt x="2585" y="338"/>
                </a:lnTo>
                <a:lnTo>
                  <a:pt x="2567" y="344"/>
                </a:lnTo>
                <a:lnTo>
                  <a:pt x="2549" y="356"/>
                </a:lnTo>
                <a:lnTo>
                  <a:pt x="2543" y="362"/>
                </a:lnTo>
                <a:lnTo>
                  <a:pt x="2525" y="368"/>
                </a:lnTo>
                <a:lnTo>
                  <a:pt x="2501" y="380"/>
                </a:lnTo>
                <a:lnTo>
                  <a:pt x="2483" y="392"/>
                </a:lnTo>
                <a:lnTo>
                  <a:pt x="2465" y="398"/>
                </a:lnTo>
                <a:lnTo>
                  <a:pt x="2453" y="416"/>
                </a:lnTo>
                <a:lnTo>
                  <a:pt x="2441" y="440"/>
                </a:lnTo>
                <a:lnTo>
                  <a:pt x="2417" y="475"/>
                </a:lnTo>
                <a:lnTo>
                  <a:pt x="2374" y="511"/>
                </a:lnTo>
                <a:lnTo>
                  <a:pt x="2350" y="517"/>
                </a:lnTo>
                <a:lnTo>
                  <a:pt x="2344" y="529"/>
                </a:lnTo>
                <a:lnTo>
                  <a:pt x="2338" y="535"/>
                </a:lnTo>
                <a:lnTo>
                  <a:pt x="2332" y="547"/>
                </a:lnTo>
                <a:lnTo>
                  <a:pt x="2344" y="565"/>
                </a:lnTo>
                <a:lnTo>
                  <a:pt x="2356" y="601"/>
                </a:lnTo>
                <a:lnTo>
                  <a:pt x="2368" y="601"/>
                </a:lnTo>
                <a:lnTo>
                  <a:pt x="2362" y="613"/>
                </a:lnTo>
                <a:lnTo>
                  <a:pt x="2362" y="619"/>
                </a:lnTo>
                <a:lnTo>
                  <a:pt x="2368" y="626"/>
                </a:lnTo>
                <a:lnTo>
                  <a:pt x="2374" y="626"/>
                </a:lnTo>
                <a:lnTo>
                  <a:pt x="2399" y="619"/>
                </a:lnTo>
                <a:lnTo>
                  <a:pt x="2425" y="605"/>
                </a:lnTo>
                <a:lnTo>
                  <a:pt x="2435" y="619"/>
                </a:lnTo>
                <a:lnTo>
                  <a:pt x="2441" y="644"/>
                </a:lnTo>
                <a:lnTo>
                  <a:pt x="2453" y="668"/>
                </a:lnTo>
                <a:lnTo>
                  <a:pt x="2471" y="674"/>
                </a:lnTo>
                <a:lnTo>
                  <a:pt x="2475" y="668"/>
                </a:lnTo>
                <a:lnTo>
                  <a:pt x="2477" y="668"/>
                </a:lnTo>
                <a:lnTo>
                  <a:pt x="2477" y="662"/>
                </a:lnTo>
                <a:lnTo>
                  <a:pt x="2483" y="668"/>
                </a:lnTo>
                <a:lnTo>
                  <a:pt x="2495" y="656"/>
                </a:lnTo>
                <a:lnTo>
                  <a:pt x="2507" y="638"/>
                </a:lnTo>
                <a:lnTo>
                  <a:pt x="2507" y="619"/>
                </a:lnTo>
                <a:lnTo>
                  <a:pt x="2519" y="607"/>
                </a:lnTo>
                <a:lnTo>
                  <a:pt x="2513" y="595"/>
                </a:lnTo>
                <a:lnTo>
                  <a:pt x="2519" y="571"/>
                </a:lnTo>
                <a:lnTo>
                  <a:pt x="2507" y="559"/>
                </a:lnTo>
                <a:lnTo>
                  <a:pt x="2513" y="529"/>
                </a:lnTo>
                <a:lnTo>
                  <a:pt x="2525" y="511"/>
                </a:lnTo>
                <a:lnTo>
                  <a:pt x="2549" y="499"/>
                </a:lnTo>
                <a:lnTo>
                  <a:pt x="2561" y="481"/>
                </a:lnTo>
                <a:lnTo>
                  <a:pt x="2567" y="459"/>
                </a:lnTo>
                <a:lnTo>
                  <a:pt x="2579" y="453"/>
                </a:lnTo>
                <a:lnTo>
                  <a:pt x="2597" y="453"/>
                </a:lnTo>
                <a:lnTo>
                  <a:pt x="2603" y="459"/>
                </a:lnTo>
                <a:lnTo>
                  <a:pt x="2603" y="465"/>
                </a:lnTo>
                <a:lnTo>
                  <a:pt x="2585" y="481"/>
                </a:lnTo>
                <a:lnTo>
                  <a:pt x="2561" y="499"/>
                </a:lnTo>
                <a:lnTo>
                  <a:pt x="2555" y="511"/>
                </a:lnTo>
                <a:lnTo>
                  <a:pt x="2555" y="529"/>
                </a:lnTo>
                <a:lnTo>
                  <a:pt x="2561" y="559"/>
                </a:lnTo>
                <a:lnTo>
                  <a:pt x="2585" y="571"/>
                </a:lnTo>
                <a:lnTo>
                  <a:pt x="2615" y="571"/>
                </a:lnTo>
                <a:lnTo>
                  <a:pt x="2646" y="565"/>
                </a:lnTo>
                <a:lnTo>
                  <a:pt x="2664" y="571"/>
                </a:lnTo>
                <a:lnTo>
                  <a:pt x="2666" y="577"/>
                </a:lnTo>
                <a:lnTo>
                  <a:pt x="2652" y="577"/>
                </a:lnTo>
                <a:lnTo>
                  <a:pt x="2628" y="583"/>
                </a:lnTo>
                <a:lnTo>
                  <a:pt x="2603" y="577"/>
                </a:lnTo>
                <a:lnTo>
                  <a:pt x="2597" y="583"/>
                </a:lnTo>
                <a:lnTo>
                  <a:pt x="2597" y="589"/>
                </a:lnTo>
                <a:lnTo>
                  <a:pt x="2603" y="628"/>
                </a:lnTo>
                <a:lnTo>
                  <a:pt x="2597" y="632"/>
                </a:lnTo>
                <a:lnTo>
                  <a:pt x="2591" y="619"/>
                </a:lnTo>
                <a:lnTo>
                  <a:pt x="2585" y="601"/>
                </a:lnTo>
                <a:lnTo>
                  <a:pt x="2573" y="595"/>
                </a:lnTo>
                <a:lnTo>
                  <a:pt x="2573" y="601"/>
                </a:lnTo>
                <a:lnTo>
                  <a:pt x="2567" y="619"/>
                </a:lnTo>
                <a:lnTo>
                  <a:pt x="2561" y="626"/>
                </a:lnTo>
                <a:lnTo>
                  <a:pt x="2561" y="650"/>
                </a:lnTo>
                <a:lnTo>
                  <a:pt x="2555" y="674"/>
                </a:lnTo>
                <a:lnTo>
                  <a:pt x="2543" y="680"/>
                </a:lnTo>
                <a:lnTo>
                  <a:pt x="2531" y="674"/>
                </a:lnTo>
                <a:lnTo>
                  <a:pt x="2489" y="680"/>
                </a:lnTo>
                <a:lnTo>
                  <a:pt x="2465" y="686"/>
                </a:lnTo>
                <a:lnTo>
                  <a:pt x="2441" y="686"/>
                </a:lnTo>
                <a:lnTo>
                  <a:pt x="2435" y="680"/>
                </a:lnTo>
                <a:lnTo>
                  <a:pt x="2435" y="662"/>
                </a:lnTo>
                <a:lnTo>
                  <a:pt x="2429" y="656"/>
                </a:lnTo>
                <a:lnTo>
                  <a:pt x="2423" y="644"/>
                </a:lnTo>
                <a:lnTo>
                  <a:pt x="2411" y="638"/>
                </a:lnTo>
                <a:lnTo>
                  <a:pt x="2386" y="638"/>
                </a:lnTo>
                <a:lnTo>
                  <a:pt x="2380" y="656"/>
                </a:lnTo>
                <a:lnTo>
                  <a:pt x="2382" y="660"/>
                </a:lnTo>
                <a:lnTo>
                  <a:pt x="2380" y="662"/>
                </a:lnTo>
                <a:lnTo>
                  <a:pt x="2386" y="674"/>
                </a:lnTo>
                <a:lnTo>
                  <a:pt x="2386" y="680"/>
                </a:lnTo>
                <a:lnTo>
                  <a:pt x="2368" y="698"/>
                </a:lnTo>
                <a:lnTo>
                  <a:pt x="2338" y="704"/>
                </a:lnTo>
                <a:lnTo>
                  <a:pt x="2314" y="704"/>
                </a:lnTo>
                <a:lnTo>
                  <a:pt x="2314" y="710"/>
                </a:lnTo>
                <a:lnTo>
                  <a:pt x="2302" y="728"/>
                </a:lnTo>
                <a:lnTo>
                  <a:pt x="2290" y="734"/>
                </a:lnTo>
                <a:lnTo>
                  <a:pt x="2302" y="716"/>
                </a:lnTo>
                <a:lnTo>
                  <a:pt x="2308" y="704"/>
                </a:lnTo>
                <a:lnTo>
                  <a:pt x="2284" y="692"/>
                </a:lnTo>
                <a:lnTo>
                  <a:pt x="2284" y="668"/>
                </a:lnTo>
                <a:lnTo>
                  <a:pt x="2266" y="644"/>
                </a:lnTo>
                <a:lnTo>
                  <a:pt x="2254" y="644"/>
                </a:lnTo>
                <a:lnTo>
                  <a:pt x="2266" y="626"/>
                </a:lnTo>
                <a:lnTo>
                  <a:pt x="2260" y="613"/>
                </a:lnTo>
                <a:lnTo>
                  <a:pt x="2242" y="613"/>
                </a:lnTo>
                <a:lnTo>
                  <a:pt x="2236" y="601"/>
                </a:lnTo>
                <a:lnTo>
                  <a:pt x="2230" y="601"/>
                </a:lnTo>
                <a:lnTo>
                  <a:pt x="2212" y="613"/>
                </a:lnTo>
                <a:lnTo>
                  <a:pt x="2212" y="638"/>
                </a:lnTo>
                <a:lnTo>
                  <a:pt x="2200" y="662"/>
                </a:lnTo>
                <a:lnTo>
                  <a:pt x="2182" y="668"/>
                </a:lnTo>
                <a:lnTo>
                  <a:pt x="2176" y="680"/>
                </a:lnTo>
                <a:lnTo>
                  <a:pt x="2164" y="686"/>
                </a:lnTo>
                <a:lnTo>
                  <a:pt x="2170" y="698"/>
                </a:lnTo>
                <a:lnTo>
                  <a:pt x="2157" y="710"/>
                </a:lnTo>
                <a:lnTo>
                  <a:pt x="2182" y="722"/>
                </a:lnTo>
                <a:lnTo>
                  <a:pt x="2194" y="722"/>
                </a:lnTo>
                <a:lnTo>
                  <a:pt x="2206" y="704"/>
                </a:lnTo>
                <a:lnTo>
                  <a:pt x="2200" y="686"/>
                </a:lnTo>
                <a:lnTo>
                  <a:pt x="2212" y="668"/>
                </a:lnTo>
                <a:lnTo>
                  <a:pt x="2218" y="668"/>
                </a:lnTo>
                <a:lnTo>
                  <a:pt x="2236" y="680"/>
                </a:lnTo>
                <a:lnTo>
                  <a:pt x="2248" y="692"/>
                </a:lnTo>
                <a:lnTo>
                  <a:pt x="2230" y="704"/>
                </a:lnTo>
                <a:lnTo>
                  <a:pt x="2212" y="710"/>
                </a:lnTo>
                <a:lnTo>
                  <a:pt x="2206" y="728"/>
                </a:lnTo>
                <a:lnTo>
                  <a:pt x="2224" y="746"/>
                </a:lnTo>
                <a:lnTo>
                  <a:pt x="2200" y="764"/>
                </a:lnTo>
                <a:lnTo>
                  <a:pt x="2188" y="770"/>
                </a:lnTo>
                <a:lnTo>
                  <a:pt x="2200" y="776"/>
                </a:lnTo>
                <a:lnTo>
                  <a:pt x="2224" y="770"/>
                </a:lnTo>
                <a:lnTo>
                  <a:pt x="2242" y="764"/>
                </a:lnTo>
                <a:lnTo>
                  <a:pt x="2260" y="764"/>
                </a:lnTo>
                <a:lnTo>
                  <a:pt x="2278" y="758"/>
                </a:lnTo>
                <a:lnTo>
                  <a:pt x="2290" y="764"/>
                </a:lnTo>
                <a:lnTo>
                  <a:pt x="2290" y="740"/>
                </a:lnTo>
                <a:lnTo>
                  <a:pt x="2302" y="758"/>
                </a:lnTo>
                <a:lnTo>
                  <a:pt x="2296" y="770"/>
                </a:lnTo>
                <a:lnTo>
                  <a:pt x="2272" y="782"/>
                </a:lnTo>
                <a:lnTo>
                  <a:pt x="2254" y="776"/>
                </a:lnTo>
                <a:lnTo>
                  <a:pt x="2242" y="776"/>
                </a:lnTo>
                <a:lnTo>
                  <a:pt x="2236" y="788"/>
                </a:lnTo>
                <a:lnTo>
                  <a:pt x="2230" y="807"/>
                </a:lnTo>
                <a:lnTo>
                  <a:pt x="2200" y="813"/>
                </a:lnTo>
                <a:lnTo>
                  <a:pt x="2188" y="813"/>
                </a:lnTo>
                <a:lnTo>
                  <a:pt x="2194" y="825"/>
                </a:lnTo>
                <a:lnTo>
                  <a:pt x="2224" y="825"/>
                </a:lnTo>
                <a:lnTo>
                  <a:pt x="2248" y="843"/>
                </a:lnTo>
                <a:lnTo>
                  <a:pt x="2260" y="867"/>
                </a:lnTo>
                <a:lnTo>
                  <a:pt x="2260" y="879"/>
                </a:lnTo>
                <a:lnTo>
                  <a:pt x="2218" y="903"/>
                </a:lnTo>
                <a:lnTo>
                  <a:pt x="2200" y="897"/>
                </a:lnTo>
                <a:lnTo>
                  <a:pt x="2194" y="909"/>
                </a:lnTo>
                <a:lnTo>
                  <a:pt x="2164" y="903"/>
                </a:lnTo>
                <a:lnTo>
                  <a:pt x="2151" y="903"/>
                </a:lnTo>
                <a:lnTo>
                  <a:pt x="2139" y="909"/>
                </a:lnTo>
                <a:lnTo>
                  <a:pt x="2145" y="939"/>
                </a:lnTo>
                <a:lnTo>
                  <a:pt x="2139" y="963"/>
                </a:lnTo>
                <a:lnTo>
                  <a:pt x="2127" y="969"/>
                </a:lnTo>
                <a:lnTo>
                  <a:pt x="2133" y="988"/>
                </a:lnTo>
                <a:lnTo>
                  <a:pt x="2145" y="1006"/>
                </a:lnTo>
                <a:lnTo>
                  <a:pt x="2164" y="1006"/>
                </a:lnTo>
                <a:lnTo>
                  <a:pt x="2170" y="1012"/>
                </a:lnTo>
                <a:lnTo>
                  <a:pt x="2194" y="1018"/>
                </a:lnTo>
                <a:lnTo>
                  <a:pt x="2206" y="1018"/>
                </a:lnTo>
                <a:lnTo>
                  <a:pt x="2224" y="1018"/>
                </a:lnTo>
                <a:lnTo>
                  <a:pt x="2248" y="1012"/>
                </a:lnTo>
                <a:lnTo>
                  <a:pt x="2272" y="988"/>
                </a:lnTo>
                <a:lnTo>
                  <a:pt x="2278" y="963"/>
                </a:lnTo>
                <a:lnTo>
                  <a:pt x="2284" y="963"/>
                </a:lnTo>
                <a:lnTo>
                  <a:pt x="2296" y="969"/>
                </a:lnTo>
                <a:lnTo>
                  <a:pt x="2302" y="969"/>
                </a:lnTo>
                <a:lnTo>
                  <a:pt x="2302" y="951"/>
                </a:lnTo>
                <a:lnTo>
                  <a:pt x="2308" y="939"/>
                </a:lnTo>
                <a:lnTo>
                  <a:pt x="2314" y="933"/>
                </a:lnTo>
                <a:lnTo>
                  <a:pt x="2338" y="921"/>
                </a:lnTo>
                <a:lnTo>
                  <a:pt x="2350" y="909"/>
                </a:lnTo>
                <a:lnTo>
                  <a:pt x="2386" y="909"/>
                </a:lnTo>
                <a:lnTo>
                  <a:pt x="2386" y="897"/>
                </a:lnTo>
                <a:lnTo>
                  <a:pt x="2392" y="885"/>
                </a:lnTo>
                <a:lnTo>
                  <a:pt x="2417" y="903"/>
                </a:lnTo>
                <a:lnTo>
                  <a:pt x="2435" y="921"/>
                </a:lnTo>
                <a:lnTo>
                  <a:pt x="2441" y="933"/>
                </a:lnTo>
                <a:lnTo>
                  <a:pt x="2453" y="939"/>
                </a:lnTo>
                <a:lnTo>
                  <a:pt x="2477" y="951"/>
                </a:lnTo>
                <a:lnTo>
                  <a:pt x="2495" y="957"/>
                </a:lnTo>
                <a:lnTo>
                  <a:pt x="2501" y="963"/>
                </a:lnTo>
                <a:lnTo>
                  <a:pt x="2495" y="988"/>
                </a:lnTo>
                <a:lnTo>
                  <a:pt x="2501" y="988"/>
                </a:lnTo>
                <a:lnTo>
                  <a:pt x="2513" y="981"/>
                </a:lnTo>
                <a:lnTo>
                  <a:pt x="2525" y="969"/>
                </a:lnTo>
                <a:lnTo>
                  <a:pt x="2519" y="963"/>
                </a:lnTo>
                <a:lnTo>
                  <a:pt x="2513" y="951"/>
                </a:lnTo>
                <a:lnTo>
                  <a:pt x="2525" y="951"/>
                </a:lnTo>
                <a:lnTo>
                  <a:pt x="2531" y="957"/>
                </a:lnTo>
                <a:lnTo>
                  <a:pt x="2531" y="963"/>
                </a:lnTo>
                <a:lnTo>
                  <a:pt x="2543" y="957"/>
                </a:lnTo>
                <a:lnTo>
                  <a:pt x="2543" y="951"/>
                </a:lnTo>
                <a:lnTo>
                  <a:pt x="2525" y="939"/>
                </a:lnTo>
                <a:lnTo>
                  <a:pt x="2507" y="927"/>
                </a:lnTo>
                <a:lnTo>
                  <a:pt x="2483" y="921"/>
                </a:lnTo>
                <a:lnTo>
                  <a:pt x="2471" y="915"/>
                </a:lnTo>
                <a:lnTo>
                  <a:pt x="2465" y="903"/>
                </a:lnTo>
                <a:lnTo>
                  <a:pt x="2459" y="885"/>
                </a:lnTo>
                <a:lnTo>
                  <a:pt x="2459" y="879"/>
                </a:lnTo>
                <a:lnTo>
                  <a:pt x="2465" y="873"/>
                </a:lnTo>
                <a:lnTo>
                  <a:pt x="2483" y="879"/>
                </a:lnTo>
                <a:lnTo>
                  <a:pt x="2489" y="897"/>
                </a:lnTo>
                <a:lnTo>
                  <a:pt x="2501" y="903"/>
                </a:lnTo>
                <a:lnTo>
                  <a:pt x="2525" y="921"/>
                </a:lnTo>
                <a:lnTo>
                  <a:pt x="2537" y="927"/>
                </a:lnTo>
                <a:lnTo>
                  <a:pt x="2549" y="939"/>
                </a:lnTo>
                <a:lnTo>
                  <a:pt x="2555" y="957"/>
                </a:lnTo>
                <a:lnTo>
                  <a:pt x="2567" y="975"/>
                </a:lnTo>
                <a:lnTo>
                  <a:pt x="2573" y="975"/>
                </a:lnTo>
                <a:lnTo>
                  <a:pt x="2585" y="981"/>
                </a:lnTo>
                <a:lnTo>
                  <a:pt x="2591" y="981"/>
                </a:lnTo>
                <a:lnTo>
                  <a:pt x="2603" y="988"/>
                </a:lnTo>
                <a:lnTo>
                  <a:pt x="2597" y="994"/>
                </a:lnTo>
                <a:lnTo>
                  <a:pt x="2585" y="994"/>
                </a:lnTo>
                <a:lnTo>
                  <a:pt x="2573" y="1000"/>
                </a:lnTo>
                <a:lnTo>
                  <a:pt x="2579" y="1018"/>
                </a:lnTo>
                <a:lnTo>
                  <a:pt x="2603" y="1018"/>
                </a:lnTo>
                <a:lnTo>
                  <a:pt x="2603" y="1012"/>
                </a:lnTo>
                <a:lnTo>
                  <a:pt x="2615" y="1012"/>
                </a:lnTo>
                <a:lnTo>
                  <a:pt x="2615" y="1000"/>
                </a:lnTo>
                <a:lnTo>
                  <a:pt x="2628" y="994"/>
                </a:lnTo>
                <a:lnTo>
                  <a:pt x="2615" y="994"/>
                </a:lnTo>
                <a:lnTo>
                  <a:pt x="2615" y="988"/>
                </a:lnTo>
                <a:lnTo>
                  <a:pt x="2621" y="975"/>
                </a:lnTo>
                <a:lnTo>
                  <a:pt x="2640" y="975"/>
                </a:lnTo>
                <a:lnTo>
                  <a:pt x="2640" y="994"/>
                </a:lnTo>
                <a:lnTo>
                  <a:pt x="2646" y="1006"/>
                </a:lnTo>
                <a:lnTo>
                  <a:pt x="2664" y="1018"/>
                </a:lnTo>
                <a:lnTo>
                  <a:pt x="2688" y="1024"/>
                </a:lnTo>
                <a:lnTo>
                  <a:pt x="2706" y="1036"/>
                </a:lnTo>
                <a:lnTo>
                  <a:pt x="2724" y="1024"/>
                </a:lnTo>
                <a:lnTo>
                  <a:pt x="2754" y="1030"/>
                </a:lnTo>
                <a:lnTo>
                  <a:pt x="2772" y="1024"/>
                </a:lnTo>
                <a:lnTo>
                  <a:pt x="2778" y="1024"/>
                </a:lnTo>
                <a:lnTo>
                  <a:pt x="2784" y="1030"/>
                </a:lnTo>
                <a:lnTo>
                  <a:pt x="2790" y="1048"/>
                </a:lnTo>
                <a:lnTo>
                  <a:pt x="2772" y="1070"/>
                </a:lnTo>
                <a:lnTo>
                  <a:pt x="2772" y="1082"/>
                </a:lnTo>
                <a:lnTo>
                  <a:pt x="2758" y="1096"/>
                </a:lnTo>
                <a:lnTo>
                  <a:pt x="2754" y="1094"/>
                </a:lnTo>
                <a:lnTo>
                  <a:pt x="2712" y="1094"/>
                </a:lnTo>
                <a:lnTo>
                  <a:pt x="2670" y="1088"/>
                </a:lnTo>
                <a:lnTo>
                  <a:pt x="2646" y="1082"/>
                </a:lnTo>
                <a:lnTo>
                  <a:pt x="2621" y="1070"/>
                </a:lnTo>
                <a:lnTo>
                  <a:pt x="2609" y="1076"/>
                </a:lnTo>
                <a:lnTo>
                  <a:pt x="2601" y="1082"/>
                </a:lnTo>
                <a:lnTo>
                  <a:pt x="2591" y="1082"/>
                </a:lnTo>
                <a:lnTo>
                  <a:pt x="2567" y="1100"/>
                </a:lnTo>
                <a:lnTo>
                  <a:pt x="2565" y="1112"/>
                </a:lnTo>
                <a:lnTo>
                  <a:pt x="2549" y="1100"/>
                </a:lnTo>
                <a:lnTo>
                  <a:pt x="2513" y="1088"/>
                </a:lnTo>
                <a:lnTo>
                  <a:pt x="2513" y="1082"/>
                </a:lnTo>
                <a:lnTo>
                  <a:pt x="2483" y="1076"/>
                </a:lnTo>
                <a:lnTo>
                  <a:pt x="2459" y="1064"/>
                </a:lnTo>
                <a:lnTo>
                  <a:pt x="2453" y="1048"/>
                </a:lnTo>
                <a:lnTo>
                  <a:pt x="2459" y="1048"/>
                </a:lnTo>
                <a:lnTo>
                  <a:pt x="2453" y="1024"/>
                </a:lnTo>
                <a:lnTo>
                  <a:pt x="2447" y="1012"/>
                </a:lnTo>
                <a:lnTo>
                  <a:pt x="2417" y="1006"/>
                </a:lnTo>
                <a:lnTo>
                  <a:pt x="2338" y="1012"/>
                </a:lnTo>
                <a:lnTo>
                  <a:pt x="2314" y="1012"/>
                </a:lnTo>
                <a:lnTo>
                  <a:pt x="2278" y="1030"/>
                </a:lnTo>
                <a:lnTo>
                  <a:pt x="2254" y="1036"/>
                </a:lnTo>
                <a:lnTo>
                  <a:pt x="2224" y="1030"/>
                </a:lnTo>
                <a:lnTo>
                  <a:pt x="2206" y="1018"/>
                </a:lnTo>
                <a:lnTo>
                  <a:pt x="2200" y="1024"/>
                </a:lnTo>
                <a:lnTo>
                  <a:pt x="2196" y="1032"/>
                </a:lnTo>
                <a:lnTo>
                  <a:pt x="2188" y="1030"/>
                </a:lnTo>
                <a:lnTo>
                  <a:pt x="2182" y="1036"/>
                </a:lnTo>
                <a:lnTo>
                  <a:pt x="2170" y="1054"/>
                </a:lnTo>
                <a:lnTo>
                  <a:pt x="2151" y="1070"/>
                </a:lnTo>
                <a:lnTo>
                  <a:pt x="2133" y="1088"/>
                </a:lnTo>
                <a:lnTo>
                  <a:pt x="2121" y="1130"/>
                </a:lnTo>
                <a:lnTo>
                  <a:pt x="2115" y="1148"/>
                </a:lnTo>
                <a:lnTo>
                  <a:pt x="2075" y="1185"/>
                </a:lnTo>
                <a:lnTo>
                  <a:pt x="2069" y="1191"/>
                </a:lnTo>
                <a:lnTo>
                  <a:pt x="2063" y="1215"/>
                </a:lnTo>
                <a:lnTo>
                  <a:pt x="2039" y="1251"/>
                </a:lnTo>
                <a:lnTo>
                  <a:pt x="2039" y="1275"/>
                </a:lnTo>
                <a:lnTo>
                  <a:pt x="2033" y="1305"/>
                </a:lnTo>
                <a:lnTo>
                  <a:pt x="2033" y="1414"/>
                </a:lnTo>
                <a:lnTo>
                  <a:pt x="2039" y="1432"/>
                </a:lnTo>
                <a:lnTo>
                  <a:pt x="2045" y="1438"/>
                </a:lnTo>
                <a:lnTo>
                  <a:pt x="2063" y="1462"/>
                </a:lnTo>
                <a:lnTo>
                  <a:pt x="2069" y="1480"/>
                </a:lnTo>
                <a:lnTo>
                  <a:pt x="2081" y="1498"/>
                </a:lnTo>
                <a:lnTo>
                  <a:pt x="2103" y="1516"/>
                </a:lnTo>
                <a:lnTo>
                  <a:pt x="2133" y="1541"/>
                </a:lnTo>
                <a:lnTo>
                  <a:pt x="2164" y="1553"/>
                </a:lnTo>
                <a:lnTo>
                  <a:pt x="2176" y="1553"/>
                </a:lnTo>
                <a:lnTo>
                  <a:pt x="2194" y="1541"/>
                </a:lnTo>
                <a:lnTo>
                  <a:pt x="2236" y="1541"/>
                </a:lnTo>
                <a:lnTo>
                  <a:pt x="2246" y="1535"/>
                </a:lnTo>
                <a:lnTo>
                  <a:pt x="2254" y="1535"/>
                </a:lnTo>
                <a:lnTo>
                  <a:pt x="2272" y="1522"/>
                </a:lnTo>
                <a:lnTo>
                  <a:pt x="2278" y="1516"/>
                </a:lnTo>
                <a:lnTo>
                  <a:pt x="2284" y="1510"/>
                </a:lnTo>
                <a:lnTo>
                  <a:pt x="2302" y="1529"/>
                </a:lnTo>
                <a:lnTo>
                  <a:pt x="2344" y="1529"/>
                </a:lnTo>
                <a:lnTo>
                  <a:pt x="2368" y="1547"/>
                </a:lnTo>
                <a:lnTo>
                  <a:pt x="2380" y="1547"/>
                </a:lnTo>
                <a:lnTo>
                  <a:pt x="2405" y="1559"/>
                </a:lnTo>
                <a:lnTo>
                  <a:pt x="2405" y="1577"/>
                </a:lnTo>
                <a:lnTo>
                  <a:pt x="2399" y="1595"/>
                </a:lnTo>
                <a:lnTo>
                  <a:pt x="2392" y="1631"/>
                </a:lnTo>
                <a:lnTo>
                  <a:pt x="2405" y="1653"/>
                </a:lnTo>
                <a:lnTo>
                  <a:pt x="2417" y="1665"/>
                </a:lnTo>
                <a:lnTo>
                  <a:pt x="2435" y="1683"/>
                </a:lnTo>
                <a:lnTo>
                  <a:pt x="2435" y="1720"/>
                </a:lnTo>
                <a:lnTo>
                  <a:pt x="2453" y="1780"/>
                </a:lnTo>
                <a:lnTo>
                  <a:pt x="2459" y="1798"/>
                </a:lnTo>
                <a:lnTo>
                  <a:pt x="2453" y="1822"/>
                </a:lnTo>
                <a:lnTo>
                  <a:pt x="2441" y="1846"/>
                </a:lnTo>
                <a:lnTo>
                  <a:pt x="2435" y="1907"/>
                </a:lnTo>
                <a:lnTo>
                  <a:pt x="2447" y="1925"/>
                </a:lnTo>
                <a:lnTo>
                  <a:pt x="2465" y="1949"/>
                </a:lnTo>
                <a:lnTo>
                  <a:pt x="2465" y="2003"/>
                </a:lnTo>
                <a:lnTo>
                  <a:pt x="2471" y="2003"/>
                </a:lnTo>
                <a:lnTo>
                  <a:pt x="2483" y="2027"/>
                </a:lnTo>
                <a:lnTo>
                  <a:pt x="2489" y="2045"/>
                </a:lnTo>
                <a:lnTo>
                  <a:pt x="2501" y="2069"/>
                </a:lnTo>
                <a:lnTo>
                  <a:pt x="2513" y="2094"/>
                </a:lnTo>
                <a:lnTo>
                  <a:pt x="2525" y="2130"/>
                </a:lnTo>
                <a:lnTo>
                  <a:pt x="2531" y="2148"/>
                </a:lnTo>
                <a:lnTo>
                  <a:pt x="2555" y="2166"/>
                </a:lnTo>
                <a:lnTo>
                  <a:pt x="2571" y="2158"/>
                </a:lnTo>
                <a:lnTo>
                  <a:pt x="2573" y="2160"/>
                </a:lnTo>
                <a:lnTo>
                  <a:pt x="2585" y="2152"/>
                </a:lnTo>
                <a:lnTo>
                  <a:pt x="2621" y="2142"/>
                </a:lnTo>
                <a:lnTo>
                  <a:pt x="2640" y="2136"/>
                </a:lnTo>
                <a:lnTo>
                  <a:pt x="2658" y="2130"/>
                </a:lnTo>
                <a:lnTo>
                  <a:pt x="2700" y="2112"/>
                </a:lnTo>
                <a:lnTo>
                  <a:pt x="2724" y="2094"/>
                </a:lnTo>
                <a:lnTo>
                  <a:pt x="2742" y="2069"/>
                </a:lnTo>
                <a:lnTo>
                  <a:pt x="2748" y="2051"/>
                </a:lnTo>
                <a:lnTo>
                  <a:pt x="2754" y="2033"/>
                </a:lnTo>
                <a:lnTo>
                  <a:pt x="2760" y="2003"/>
                </a:lnTo>
                <a:lnTo>
                  <a:pt x="2772" y="1991"/>
                </a:lnTo>
                <a:lnTo>
                  <a:pt x="2802" y="1973"/>
                </a:lnTo>
                <a:lnTo>
                  <a:pt x="2802" y="1925"/>
                </a:lnTo>
                <a:lnTo>
                  <a:pt x="2814" y="1901"/>
                </a:lnTo>
                <a:lnTo>
                  <a:pt x="2832" y="1876"/>
                </a:lnTo>
                <a:lnTo>
                  <a:pt x="2875" y="1840"/>
                </a:lnTo>
                <a:lnTo>
                  <a:pt x="2881" y="1822"/>
                </a:lnTo>
                <a:lnTo>
                  <a:pt x="2881" y="1786"/>
                </a:lnTo>
                <a:lnTo>
                  <a:pt x="2887" y="1744"/>
                </a:lnTo>
                <a:lnTo>
                  <a:pt x="2881" y="1720"/>
                </a:lnTo>
                <a:lnTo>
                  <a:pt x="2881" y="1671"/>
                </a:lnTo>
                <a:lnTo>
                  <a:pt x="2887" y="1653"/>
                </a:lnTo>
                <a:lnTo>
                  <a:pt x="2899" y="1635"/>
                </a:lnTo>
                <a:lnTo>
                  <a:pt x="2911" y="1613"/>
                </a:lnTo>
                <a:lnTo>
                  <a:pt x="2947" y="1583"/>
                </a:lnTo>
                <a:lnTo>
                  <a:pt x="2971" y="1559"/>
                </a:lnTo>
                <a:lnTo>
                  <a:pt x="2983" y="1541"/>
                </a:lnTo>
                <a:lnTo>
                  <a:pt x="3007" y="1510"/>
                </a:lnTo>
                <a:lnTo>
                  <a:pt x="3025" y="1486"/>
                </a:lnTo>
                <a:lnTo>
                  <a:pt x="3037" y="1456"/>
                </a:lnTo>
                <a:lnTo>
                  <a:pt x="3049" y="1438"/>
                </a:lnTo>
                <a:lnTo>
                  <a:pt x="3049" y="1426"/>
                </a:lnTo>
                <a:lnTo>
                  <a:pt x="3043" y="1414"/>
                </a:lnTo>
                <a:lnTo>
                  <a:pt x="3025" y="1408"/>
                </a:lnTo>
                <a:lnTo>
                  <a:pt x="3009" y="1416"/>
                </a:lnTo>
                <a:lnTo>
                  <a:pt x="3007" y="1414"/>
                </a:lnTo>
                <a:lnTo>
                  <a:pt x="2999" y="1420"/>
                </a:lnTo>
                <a:lnTo>
                  <a:pt x="2941" y="1420"/>
                </a:lnTo>
                <a:lnTo>
                  <a:pt x="2941" y="1408"/>
                </a:lnTo>
                <a:lnTo>
                  <a:pt x="2965" y="1396"/>
                </a:lnTo>
                <a:lnTo>
                  <a:pt x="2983" y="1390"/>
                </a:lnTo>
                <a:lnTo>
                  <a:pt x="3007" y="1378"/>
                </a:lnTo>
                <a:lnTo>
                  <a:pt x="3031" y="1366"/>
                </a:lnTo>
                <a:lnTo>
                  <a:pt x="3049" y="1360"/>
                </a:lnTo>
                <a:lnTo>
                  <a:pt x="3073" y="1341"/>
                </a:lnTo>
                <a:lnTo>
                  <a:pt x="3098" y="1329"/>
                </a:lnTo>
                <a:lnTo>
                  <a:pt x="3126" y="1305"/>
                </a:lnTo>
                <a:lnTo>
                  <a:pt x="3132" y="1287"/>
                </a:lnTo>
                <a:lnTo>
                  <a:pt x="3144" y="1263"/>
                </a:lnTo>
                <a:lnTo>
                  <a:pt x="3144" y="1257"/>
                </a:lnTo>
                <a:lnTo>
                  <a:pt x="3140" y="1251"/>
                </a:lnTo>
                <a:lnTo>
                  <a:pt x="3132" y="1233"/>
                </a:lnTo>
                <a:lnTo>
                  <a:pt x="3114" y="1215"/>
                </a:lnTo>
                <a:lnTo>
                  <a:pt x="3086" y="1191"/>
                </a:lnTo>
                <a:lnTo>
                  <a:pt x="3073" y="1191"/>
                </a:lnTo>
                <a:lnTo>
                  <a:pt x="3055" y="1197"/>
                </a:lnTo>
                <a:lnTo>
                  <a:pt x="3055" y="1191"/>
                </a:lnTo>
                <a:lnTo>
                  <a:pt x="3061" y="1185"/>
                </a:lnTo>
                <a:lnTo>
                  <a:pt x="3086" y="1185"/>
                </a:lnTo>
                <a:lnTo>
                  <a:pt x="3100" y="1189"/>
                </a:lnTo>
                <a:lnTo>
                  <a:pt x="3104" y="1191"/>
                </a:lnTo>
                <a:lnTo>
                  <a:pt x="3144" y="1227"/>
                </a:lnTo>
                <a:lnTo>
                  <a:pt x="3156" y="1221"/>
                </a:lnTo>
                <a:lnTo>
                  <a:pt x="3192" y="1215"/>
                </a:lnTo>
                <a:lnTo>
                  <a:pt x="3230" y="1215"/>
                </a:lnTo>
                <a:lnTo>
                  <a:pt x="3234" y="1221"/>
                </a:lnTo>
                <a:lnTo>
                  <a:pt x="3264" y="1233"/>
                </a:lnTo>
                <a:lnTo>
                  <a:pt x="3290" y="1253"/>
                </a:lnTo>
                <a:lnTo>
                  <a:pt x="3282" y="1257"/>
                </a:lnTo>
                <a:lnTo>
                  <a:pt x="3282" y="1269"/>
                </a:lnTo>
                <a:lnTo>
                  <a:pt x="3306" y="1275"/>
                </a:lnTo>
                <a:lnTo>
                  <a:pt x="3327" y="1289"/>
                </a:lnTo>
                <a:lnTo>
                  <a:pt x="3331" y="1305"/>
                </a:lnTo>
                <a:lnTo>
                  <a:pt x="3345" y="1335"/>
                </a:lnTo>
                <a:lnTo>
                  <a:pt x="3349" y="1354"/>
                </a:lnTo>
                <a:lnTo>
                  <a:pt x="3349" y="1378"/>
                </a:lnTo>
                <a:lnTo>
                  <a:pt x="3361" y="1396"/>
                </a:lnTo>
                <a:lnTo>
                  <a:pt x="3385" y="1426"/>
                </a:lnTo>
                <a:lnTo>
                  <a:pt x="3385" y="1450"/>
                </a:lnTo>
                <a:lnTo>
                  <a:pt x="3393" y="1462"/>
                </a:lnTo>
                <a:lnTo>
                  <a:pt x="3397" y="1474"/>
                </a:lnTo>
                <a:lnTo>
                  <a:pt x="3403" y="1480"/>
                </a:lnTo>
                <a:lnTo>
                  <a:pt x="3433" y="1480"/>
                </a:lnTo>
                <a:lnTo>
                  <a:pt x="3439" y="1468"/>
                </a:lnTo>
                <a:lnTo>
                  <a:pt x="3451" y="1444"/>
                </a:lnTo>
                <a:lnTo>
                  <a:pt x="3451" y="1432"/>
                </a:lnTo>
                <a:lnTo>
                  <a:pt x="3457" y="1414"/>
                </a:lnTo>
                <a:lnTo>
                  <a:pt x="3457" y="1390"/>
                </a:lnTo>
                <a:lnTo>
                  <a:pt x="3475" y="1360"/>
                </a:lnTo>
                <a:lnTo>
                  <a:pt x="3493" y="1335"/>
                </a:lnTo>
                <a:lnTo>
                  <a:pt x="3517" y="1317"/>
                </a:lnTo>
                <a:lnTo>
                  <a:pt x="3529" y="1311"/>
                </a:lnTo>
                <a:lnTo>
                  <a:pt x="3541" y="1287"/>
                </a:lnTo>
                <a:lnTo>
                  <a:pt x="3554" y="1287"/>
                </a:lnTo>
                <a:lnTo>
                  <a:pt x="3602" y="1263"/>
                </a:lnTo>
                <a:lnTo>
                  <a:pt x="3608" y="1269"/>
                </a:lnTo>
                <a:lnTo>
                  <a:pt x="3620" y="1287"/>
                </a:lnTo>
                <a:lnTo>
                  <a:pt x="3642" y="1321"/>
                </a:lnTo>
                <a:lnTo>
                  <a:pt x="3638" y="1335"/>
                </a:lnTo>
                <a:lnTo>
                  <a:pt x="3644" y="1348"/>
                </a:lnTo>
                <a:lnTo>
                  <a:pt x="3648" y="1348"/>
                </a:lnTo>
                <a:lnTo>
                  <a:pt x="3650" y="1354"/>
                </a:lnTo>
                <a:lnTo>
                  <a:pt x="3668" y="1360"/>
                </a:lnTo>
                <a:lnTo>
                  <a:pt x="3686" y="1354"/>
                </a:lnTo>
                <a:lnTo>
                  <a:pt x="3692" y="1354"/>
                </a:lnTo>
                <a:lnTo>
                  <a:pt x="3698" y="1366"/>
                </a:lnTo>
                <a:lnTo>
                  <a:pt x="3704" y="1396"/>
                </a:lnTo>
                <a:lnTo>
                  <a:pt x="3716" y="1414"/>
                </a:lnTo>
                <a:lnTo>
                  <a:pt x="3716" y="1456"/>
                </a:lnTo>
                <a:lnTo>
                  <a:pt x="3722" y="1480"/>
                </a:lnTo>
                <a:lnTo>
                  <a:pt x="3722" y="1486"/>
                </a:lnTo>
                <a:lnTo>
                  <a:pt x="3728" y="1504"/>
                </a:lnTo>
                <a:lnTo>
                  <a:pt x="3752" y="1529"/>
                </a:lnTo>
                <a:lnTo>
                  <a:pt x="3760" y="1537"/>
                </a:lnTo>
                <a:lnTo>
                  <a:pt x="3764" y="1541"/>
                </a:lnTo>
                <a:lnTo>
                  <a:pt x="3764" y="1565"/>
                </a:lnTo>
                <a:lnTo>
                  <a:pt x="3758" y="1565"/>
                </a:lnTo>
                <a:lnTo>
                  <a:pt x="3734" y="1541"/>
                </a:lnTo>
                <a:lnTo>
                  <a:pt x="3728" y="1516"/>
                </a:lnTo>
                <a:lnTo>
                  <a:pt x="3722" y="1510"/>
                </a:lnTo>
                <a:lnTo>
                  <a:pt x="3716" y="1504"/>
                </a:lnTo>
                <a:lnTo>
                  <a:pt x="3704" y="1516"/>
                </a:lnTo>
                <a:lnTo>
                  <a:pt x="3692" y="1510"/>
                </a:lnTo>
                <a:lnTo>
                  <a:pt x="3674" y="1510"/>
                </a:lnTo>
                <a:lnTo>
                  <a:pt x="3668" y="1516"/>
                </a:lnTo>
                <a:lnTo>
                  <a:pt x="3676" y="1526"/>
                </a:lnTo>
                <a:lnTo>
                  <a:pt x="3686" y="1553"/>
                </a:lnTo>
                <a:lnTo>
                  <a:pt x="3704" y="1571"/>
                </a:lnTo>
                <a:lnTo>
                  <a:pt x="3704" y="1601"/>
                </a:lnTo>
                <a:lnTo>
                  <a:pt x="3716" y="1607"/>
                </a:lnTo>
                <a:lnTo>
                  <a:pt x="3722" y="1589"/>
                </a:lnTo>
                <a:lnTo>
                  <a:pt x="3734" y="1589"/>
                </a:lnTo>
                <a:lnTo>
                  <a:pt x="3758" y="1619"/>
                </a:lnTo>
                <a:lnTo>
                  <a:pt x="3758" y="1647"/>
                </a:lnTo>
                <a:lnTo>
                  <a:pt x="3764" y="1653"/>
                </a:lnTo>
                <a:lnTo>
                  <a:pt x="3777" y="1659"/>
                </a:lnTo>
                <a:lnTo>
                  <a:pt x="3795" y="1677"/>
                </a:lnTo>
                <a:lnTo>
                  <a:pt x="3807" y="1695"/>
                </a:lnTo>
                <a:lnTo>
                  <a:pt x="3813" y="1701"/>
                </a:lnTo>
                <a:lnTo>
                  <a:pt x="3821" y="1697"/>
                </a:lnTo>
                <a:lnTo>
                  <a:pt x="3819" y="1701"/>
                </a:lnTo>
                <a:lnTo>
                  <a:pt x="3825" y="1701"/>
                </a:lnTo>
                <a:lnTo>
                  <a:pt x="3849" y="1707"/>
                </a:lnTo>
                <a:lnTo>
                  <a:pt x="3873" y="1720"/>
                </a:lnTo>
                <a:lnTo>
                  <a:pt x="3897" y="1720"/>
                </a:lnTo>
                <a:lnTo>
                  <a:pt x="3921" y="1732"/>
                </a:lnTo>
                <a:lnTo>
                  <a:pt x="3981" y="1732"/>
                </a:lnTo>
                <a:lnTo>
                  <a:pt x="3999" y="1738"/>
                </a:lnTo>
                <a:lnTo>
                  <a:pt x="4024" y="1732"/>
                </a:lnTo>
                <a:lnTo>
                  <a:pt x="4030" y="1732"/>
                </a:lnTo>
                <a:lnTo>
                  <a:pt x="4078" y="1732"/>
                </a:lnTo>
                <a:lnTo>
                  <a:pt x="4084" y="1726"/>
                </a:lnTo>
                <a:lnTo>
                  <a:pt x="4084" y="1714"/>
                </a:lnTo>
                <a:lnTo>
                  <a:pt x="4072" y="1720"/>
                </a:lnTo>
                <a:lnTo>
                  <a:pt x="4054" y="1714"/>
                </a:lnTo>
                <a:lnTo>
                  <a:pt x="4042" y="1726"/>
                </a:lnTo>
                <a:lnTo>
                  <a:pt x="4036" y="1720"/>
                </a:lnTo>
                <a:lnTo>
                  <a:pt x="4036" y="1714"/>
                </a:lnTo>
                <a:lnTo>
                  <a:pt x="4030" y="1720"/>
                </a:lnTo>
                <a:lnTo>
                  <a:pt x="4006" y="1726"/>
                </a:lnTo>
                <a:lnTo>
                  <a:pt x="3969" y="1720"/>
                </a:lnTo>
                <a:lnTo>
                  <a:pt x="3957" y="1707"/>
                </a:lnTo>
                <a:lnTo>
                  <a:pt x="3927" y="1701"/>
                </a:lnTo>
                <a:lnTo>
                  <a:pt x="3891" y="1689"/>
                </a:lnTo>
                <a:lnTo>
                  <a:pt x="3867" y="1689"/>
                </a:lnTo>
                <a:lnTo>
                  <a:pt x="3861" y="1671"/>
                </a:lnTo>
                <a:lnTo>
                  <a:pt x="3855" y="1665"/>
                </a:lnTo>
                <a:lnTo>
                  <a:pt x="3849" y="1665"/>
                </a:lnTo>
                <a:lnTo>
                  <a:pt x="3837" y="1677"/>
                </a:lnTo>
                <a:lnTo>
                  <a:pt x="3833" y="1681"/>
                </a:lnTo>
                <a:lnTo>
                  <a:pt x="3837" y="1671"/>
                </a:lnTo>
                <a:lnTo>
                  <a:pt x="3835" y="1669"/>
                </a:lnTo>
                <a:lnTo>
                  <a:pt x="3837" y="1665"/>
                </a:lnTo>
                <a:lnTo>
                  <a:pt x="3831" y="1635"/>
                </a:lnTo>
                <a:lnTo>
                  <a:pt x="3823" y="1633"/>
                </a:lnTo>
                <a:lnTo>
                  <a:pt x="3819" y="1619"/>
                </a:lnTo>
                <a:lnTo>
                  <a:pt x="3813" y="1613"/>
                </a:lnTo>
                <a:lnTo>
                  <a:pt x="3813" y="1613"/>
                </a:lnTo>
                <a:lnTo>
                  <a:pt x="3789" y="1589"/>
                </a:lnTo>
                <a:lnTo>
                  <a:pt x="3807" y="1589"/>
                </a:lnTo>
                <a:lnTo>
                  <a:pt x="3819" y="1583"/>
                </a:lnTo>
                <a:lnTo>
                  <a:pt x="3819" y="1565"/>
                </a:lnTo>
                <a:lnTo>
                  <a:pt x="3815" y="1561"/>
                </a:lnTo>
                <a:lnTo>
                  <a:pt x="3813" y="1553"/>
                </a:lnTo>
                <a:lnTo>
                  <a:pt x="3801" y="1535"/>
                </a:lnTo>
                <a:lnTo>
                  <a:pt x="3797" y="1526"/>
                </a:lnTo>
                <a:lnTo>
                  <a:pt x="3795" y="1516"/>
                </a:lnTo>
                <a:lnTo>
                  <a:pt x="3777" y="1498"/>
                </a:lnTo>
                <a:lnTo>
                  <a:pt x="3770" y="1492"/>
                </a:lnTo>
                <a:lnTo>
                  <a:pt x="3752" y="1474"/>
                </a:lnTo>
                <a:lnTo>
                  <a:pt x="3740" y="1450"/>
                </a:lnTo>
                <a:lnTo>
                  <a:pt x="3740" y="1444"/>
                </a:lnTo>
                <a:lnTo>
                  <a:pt x="3746" y="1438"/>
                </a:lnTo>
                <a:lnTo>
                  <a:pt x="3746" y="1408"/>
                </a:lnTo>
                <a:lnTo>
                  <a:pt x="3752" y="1402"/>
                </a:lnTo>
                <a:lnTo>
                  <a:pt x="3777" y="1426"/>
                </a:lnTo>
                <a:lnTo>
                  <a:pt x="3789" y="1444"/>
                </a:lnTo>
                <a:lnTo>
                  <a:pt x="3807" y="1444"/>
                </a:lnTo>
                <a:lnTo>
                  <a:pt x="3819" y="1468"/>
                </a:lnTo>
                <a:lnTo>
                  <a:pt x="3825" y="1474"/>
                </a:lnTo>
                <a:lnTo>
                  <a:pt x="3837" y="1468"/>
                </a:lnTo>
                <a:lnTo>
                  <a:pt x="3855" y="1450"/>
                </a:lnTo>
                <a:lnTo>
                  <a:pt x="3873" y="1432"/>
                </a:lnTo>
                <a:lnTo>
                  <a:pt x="3879" y="1414"/>
                </a:lnTo>
                <a:lnTo>
                  <a:pt x="3879" y="1354"/>
                </a:lnTo>
                <a:lnTo>
                  <a:pt x="3873" y="1350"/>
                </a:lnTo>
                <a:lnTo>
                  <a:pt x="3873" y="1348"/>
                </a:lnTo>
                <a:lnTo>
                  <a:pt x="3855" y="1329"/>
                </a:lnTo>
                <a:lnTo>
                  <a:pt x="3831" y="1305"/>
                </a:lnTo>
                <a:lnTo>
                  <a:pt x="3843" y="1287"/>
                </a:lnTo>
                <a:lnTo>
                  <a:pt x="3849" y="1281"/>
                </a:lnTo>
                <a:lnTo>
                  <a:pt x="3849" y="1287"/>
                </a:lnTo>
                <a:lnTo>
                  <a:pt x="3855" y="1305"/>
                </a:lnTo>
                <a:lnTo>
                  <a:pt x="3855" y="1323"/>
                </a:lnTo>
                <a:lnTo>
                  <a:pt x="3885" y="1323"/>
                </a:lnTo>
                <a:lnTo>
                  <a:pt x="3891" y="1311"/>
                </a:lnTo>
                <a:lnTo>
                  <a:pt x="3889" y="1307"/>
                </a:lnTo>
                <a:lnTo>
                  <a:pt x="3891" y="1305"/>
                </a:lnTo>
                <a:lnTo>
                  <a:pt x="3885" y="1281"/>
                </a:lnTo>
                <a:lnTo>
                  <a:pt x="3921" y="1281"/>
                </a:lnTo>
                <a:lnTo>
                  <a:pt x="3945" y="1275"/>
                </a:lnTo>
                <a:lnTo>
                  <a:pt x="3963" y="1263"/>
                </a:lnTo>
                <a:lnTo>
                  <a:pt x="3981" y="1239"/>
                </a:lnTo>
                <a:lnTo>
                  <a:pt x="3999" y="1221"/>
                </a:lnTo>
                <a:lnTo>
                  <a:pt x="4012" y="1191"/>
                </a:lnTo>
                <a:lnTo>
                  <a:pt x="4036" y="1160"/>
                </a:lnTo>
                <a:lnTo>
                  <a:pt x="4030" y="1118"/>
                </a:lnTo>
                <a:lnTo>
                  <a:pt x="4042" y="1106"/>
                </a:lnTo>
                <a:lnTo>
                  <a:pt x="4036" y="1088"/>
                </a:lnTo>
                <a:lnTo>
                  <a:pt x="4018" y="1070"/>
                </a:lnTo>
                <a:lnTo>
                  <a:pt x="4018" y="1070"/>
                </a:lnTo>
                <a:lnTo>
                  <a:pt x="4012" y="1064"/>
                </a:lnTo>
                <a:lnTo>
                  <a:pt x="3999" y="1054"/>
                </a:lnTo>
                <a:lnTo>
                  <a:pt x="3999" y="1024"/>
                </a:lnTo>
                <a:lnTo>
                  <a:pt x="4024" y="1018"/>
                </a:lnTo>
                <a:lnTo>
                  <a:pt x="4030" y="1012"/>
                </a:lnTo>
                <a:lnTo>
                  <a:pt x="4030" y="1000"/>
                </a:lnTo>
                <a:lnTo>
                  <a:pt x="4024" y="994"/>
                </a:lnTo>
                <a:lnTo>
                  <a:pt x="3957" y="994"/>
                </a:lnTo>
                <a:lnTo>
                  <a:pt x="3951" y="988"/>
                </a:lnTo>
                <a:lnTo>
                  <a:pt x="3947" y="983"/>
                </a:lnTo>
                <a:lnTo>
                  <a:pt x="3969" y="963"/>
                </a:lnTo>
                <a:lnTo>
                  <a:pt x="3981" y="957"/>
                </a:lnTo>
                <a:lnTo>
                  <a:pt x="3987" y="969"/>
                </a:lnTo>
                <a:lnTo>
                  <a:pt x="3993" y="975"/>
                </a:lnTo>
                <a:lnTo>
                  <a:pt x="4012" y="981"/>
                </a:lnTo>
                <a:lnTo>
                  <a:pt x="4036" y="957"/>
                </a:lnTo>
                <a:lnTo>
                  <a:pt x="4042" y="963"/>
                </a:lnTo>
                <a:lnTo>
                  <a:pt x="4042" y="981"/>
                </a:lnTo>
                <a:lnTo>
                  <a:pt x="4048" y="988"/>
                </a:lnTo>
                <a:lnTo>
                  <a:pt x="4066" y="994"/>
                </a:lnTo>
                <a:lnTo>
                  <a:pt x="4078" y="1012"/>
                </a:lnTo>
                <a:lnTo>
                  <a:pt x="4078" y="1030"/>
                </a:lnTo>
                <a:lnTo>
                  <a:pt x="4084" y="1042"/>
                </a:lnTo>
                <a:lnTo>
                  <a:pt x="4086" y="1042"/>
                </a:lnTo>
                <a:lnTo>
                  <a:pt x="4090" y="1048"/>
                </a:lnTo>
                <a:lnTo>
                  <a:pt x="4120" y="1048"/>
                </a:lnTo>
                <a:lnTo>
                  <a:pt x="4126" y="1036"/>
                </a:lnTo>
                <a:lnTo>
                  <a:pt x="4120" y="1012"/>
                </a:lnTo>
                <a:lnTo>
                  <a:pt x="4114" y="975"/>
                </a:lnTo>
                <a:lnTo>
                  <a:pt x="4108" y="957"/>
                </a:lnTo>
                <a:lnTo>
                  <a:pt x="4120" y="927"/>
                </a:lnTo>
                <a:lnTo>
                  <a:pt x="4132" y="909"/>
                </a:lnTo>
                <a:lnTo>
                  <a:pt x="4148" y="909"/>
                </a:lnTo>
                <a:lnTo>
                  <a:pt x="4160" y="903"/>
                </a:lnTo>
                <a:lnTo>
                  <a:pt x="4190" y="873"/>
                </a:lnTo>
                <a:lnTo>
                  <a:pt x="4196" y="855"/>
                </a:lnTo>
                <a:lnTo>
                  <a:pt x="4214" y="831"/>
                </a:lnTo>
                <a:lnTo>
                  <a:pt x="4220" y="813"/>
                </a:lnTo>
                <a:lnTo>
                  <a:pt x="4220" y="794"/>
                </a:lnTo>
                <a:lnTo>
                  <a:pt x="4214" y="758"/>
                </a:lnTo>
                <a:lnTo>
                  <a:pt x="4214" y="716"/>
                </a:lnTo>
                <a:lnTo>
                  <a:pt x="4220" y="716"/>
                </a:lnTo>
                <a:lnTo>
                  <a:pt x="4220" y="722"/>
                </a:lnTo>
                <a:lnTo>
                  <a:pt x="4226" y="746"/>
                </a:lnTo>
                <a:lnTo>
                  <a:pt x="4226" y="752"/>
                </a:lnTo>
                <a:lnTo>
                  <a:pt x="4239" y="770"/>
                </a:lnTo>
                <a:lnTo>
                  <a:pt x="4251" y="831"/>
                </a:lnTo>
                <a:lnTo>
                  <a:pt x="4245" y="837"/>
                </a:lnTo>
                <a:lnTo>
                  <a:pt x="4247" y="839"/>
                </a:lnTo>
                <a:lnTo>
                  <a:pt x="4245" y="843"/>
                </a:lnTo>
                <a:lnTo>
                  <a:pt x="4263" y="843"/>
                </a:lnTo>
                <a:lnTo>
                  <a:pt x="4275" y="837"/>
                </a:lnTo>
                <a:lnTo>
                  <a:pt x="4269" y="831"/>
                </a:lnTo>
                <a:lnTo>
                  <a:pt x="4269" y="825"/>
                </a:lnTo>
                <a:lnTo>
                  <a:pt x="4263" y="788"/>
                </a:lnTo>
                <a:lnTo>
                  <a:pt x="4275" y="800"/>
                </a:lnTo>
                <a:lnTo>
                  <a:pt x="4293" y="800"/>
                </a:lnTo>
                <a:lnTo>
                  <a:pt x="4293" y="794"/>
                </a:lnTo>
                <a:lnTo>
                  <a:pt x="4263" y="770"/>
                </a:lnTo>
                <a:lnTo>
                  <a:pt x="4251" y="752"/>
                </a:lnTo>
                <a:lnTo>
                  <a:pt x="4245" y="728"/>
                </a:lnTo>
                <a:lnTo>
                  <a:pt x="4245" y="710"/>
                </a:lnTo>
                <a:lnTo>
                  <a:pt x="4287" y="710"/>
                </a:lnTo>
                <a:lnTo>
                  <a:pt x="4287" y="704"/>
                </a:lnTo>
                <a:lnTo>
                  <a:pt x="4275" y="692"/>
                </a:lnTo>
                <a:lnTo>
                  <a:pt x="4251" y="692"/>
                </a:lnTo>
                <a:lnTo>
                  <a:pt x="4220" y="680"/>
                </a:lnTo>
                <a:lnTo>
                  <a:pt x="4214" y="698"/>
                </a:lnTo>
                <a:lnTo>
                  <a:pt x="4208" y="698"/>
                </a:lnTo>
                <a:lnTo>
                  <a:pt x="4184" y="680"/>
                </a:lnTo>
                <a:lnTo>
                  <a:pt x="4172" y="692"/>
                </a:lnTo>
                <a:lnTo>
                  <a:pt x="4166" y="698"/>
                </a:lnTo>
                <a:lnTo>
                  <a:pt x="4136" y="680"/>
                </a:lnTo>
                <a:lnTo>
                  <a:pt x="4132" y="680"/>
                </a:lnTo>
                <a:lnTo>
                  <a:pt x="4142" y="668"/>
                </a:lnTo>
                <a:lnTo>
                  <a:pt x="4154" y="650"/>
                </a:lnTo>
                <a:lnTo>
                  <a:pt x="4172" y="626"/>
                </a:lnTo>
                <a:lnTo>
                  <a:pt x="4184" y="607"/>
                </a:lnTo>
                <a:lnTo>
                  <a:pt x="4196" y="595"/>
                </a:lnTo>
                <a:lnTo>
                  <a:pt x="4220" y="589"/>
                </a:lnTo>
                <a:lnTo>
                  <a:pt x="4239" y="595"/>
                </a:lnTo>
                <a:lnTo>
                  <a:pt x="4269" y="595"/>
                </a:lnTo>
                <a:lnTo>
                  <a:pt x="4285" y="591"/>
                </a:lnTo>
                <a:lnTo>
                  <a:pt x="4305" y="601"/>
                </a:lnTo>
                <a:lnTo>
                  <a:pt x="4321" y="597"/>
                </a:lnTo>
                <a:lnTo>
                  <a:pt x="4359" y="601"/>
                </a:lnTo>
                <a:lnTo>
                  <a:pt x="4371" y="595"/>
                </a:lnTo>
                <a:lnTo>
                  <a:pt x="4377" y="559"/>
                </a:lnTo>
                <a:lnTo>
                  <a:pt x="4401" y="535"/>
                </a:lnTo>
                <a:lnTo>
                  <a:pt x="4407" y="553"/>
                </a:lnTo>
                <a:lnTo>
                  <a:pt x="4425" y="559"/>
                </a:lnTo>
                <a:lnTo>
                  <a:pt x="4443" y="547"/>
                </a:lnTo>
                <a:lnTo>
                  <a:pt x="4449" y="545"/>
                </a:lnTo>
                <a:lnTo>
                  <a:pt x="4443" y="559"/>
                </a:lnTo>
                <a:lnTo>
                  <a:pt x="4431" y="577"/>
                </a:lnTo>
                <a:lnTo>
                  <a:pt x="4425" y="601"/>
                </a:lnTo>
                <a:lnTo>
                  <a:pt x="4407" y="607"/>
                </a:lnTo>
                <a:lnTo>
                  <a:pt x="4401" y="601"/>
                </a:lnTo>
                <a:lnTo>
                  <a:pt x="4399" y="607"/>
                </a:lnTo>
                <a:lnTo>
                  <a:pt x="4395" y="607"/>
                </a:lnTo>
                <a:lnTo>
                  <a:pt x="4395" y="619"/>
                </a:lnTo>
                <a:lnTo>
                  <a:pt x="4389" y="638"/>
                </a:lnTo>
                <a:lnTo>
                  <a:pt x="4389" y="662"/>
                </a:lnTo>
                <a:lnTo>
                  <a:pt x="4413" y="698"/>
                </a:lnTo>
                <a:lnTo>
                  <a:pt x="4419" y="734"/>
                </a:lnTo>
                <a:lnTo>
                  <a:pt x="4431" y="740"/>
                </a:lnTo>
                <a:lnTo>
                  <a:pt x="4435" y="740"/>
                </a:lnTo>
                <a:lnTo>
                  <a:pt x="4437" y="740"/>
                </a:lnTo>
                <a:lnTo>
                  <a:pt x="4455" y="734"/>
                </a:lnTo>
                <a:lnTo>
                  <a:pt x="4461" y="722"/>
                </a:lnTo>
                <a:lnTo>
                  <a:pt x="4461" y="710"/>
                </a:lnTo>
                <a:lnTo>
                  <a:pt x="4474" y="704"/>
                </a:lnTo>
                <a:lnTo>
                  <a:pt x="4492" y="692"/>
                </a:lnTo>
                <a:lnTo>
                  <a:pt x="4486" y="674"/>
                </a:lnTo>
                <a:lnTo>
                  <a:pt x="4480" y="662"/>
                </a:lnTo>
                <a:lnTo>
                  <a:pt x="4480" y="652"/>
                </a:lnTo>
                <a:lnTo>
                  <a:pt x="4498" y="656"/>
                </a:lnTo>
                <a:lnTo>
                  <a:pt x="4498" y="650"/>
                </a:lnTo>
                <a:lnTo>
                  <a:pt x="4504" y="644"/>
                </a:lnTo>
                <a:lnTo>
                  <a:pt x="4498" y="638"/>
                </a:lnTo>
                <a:lnTo>
                  <a:pt x="4486" y="626"/>
                </a:lnTo>
                <a:lnTo>
                  <a:pt x="4480" y="607"/>
                </a:lnTo>
                <a:lnTo>
                  <a:pt x="4486" y="589"/>
                </a:lnTo>
                <a:lnTo>
                  <a:pt x="4492" y="577"/>
                </a:lnTo>
                <a:lnTo>
                  <a:pt x="4522" y="571"/>
                </a:lnTo>
                <a:lnTo>
                  <a:pt x="4558" y="571"/>
                </a:lnTo>
                <a:lnTo>
                  <a:pt x="4582" y="559"/>
                </a:lnTo>
                <a:lnTo>
                  <a:pt x="4594" y="547"/>
                </a:lnTo>
                <a:lnTo>
                  <a:pt x="4612" y="541"/>
                </a:lnTo>
                <a:lnTo>
                  <a:pt x="4642" y="529"/>
                </a:lnTo>
                <a:close/>
                <a:moveTo>
                  <a:pt x="2814" y="1233"/>
                </a:moveTo>
                <a:lnTo>
                  <a:pt x="2812" y="1227"/>
                </a:lnTo>
                <a:lnTo>
                  <a:pt x="2826" y="1245"/>
                </a:lnTo>
                <a:lnTo>
                  <a:pt x="2828" y="1251"/>
                </a:lnTo>
                <a:lnTo>
                  <a:pt x="2814" y="1233"/>
                </a:lnTo>
                <a:close/>
                <a:moveTo>
                  <a:pt x="2875" y="1354"/>
                </a:moveTo>
                <a:lnTo>
                  <a:pt x="2869" y="1341"/>
                </a:lnTo>
                <a:lnTo>
                  <a:pt x="2863" y="1317"/>
                </a:lnTo>
                <a:lnTo>
                  <a:pt x="2850" y="1305"/>
                </a:lnTo>
                <a:lnTo>
                  <a:pt x="2842" y="1277"/>
                </a:lnTo>
                <a:lnTo>
                  <a:pt x="2863" y="1293"/>
                </a:lnTo>
                <a:lnTo>
                  <a:pt x="2869" y="1311"/>
                </a:lnTo>
                <a:lnTo>
                  <a:pt x="2887" y="1329"/>
                </a:lnTo>
                <a:lnTo>
                  <a:pt x="2893" y="1354"/>
                </a:lnTo>
                <a:lnTo>
                  <a:pt x="2895" y="1364"/>
                </a:lnTo>
                <a:lnTo>
                  <a:pt x="2875" y="1354"/>
                </a:lnTo>
                <a:close/>
                <a:moveTo>
                  <a:pt x="3662" y="272"/>
                </a:moveTo>
                <a:lnTo>
                  <a:pt x="3656" y="278"/>
                </a:lnTo>
                <a:lnTo>
                  <a:pt x="3632" y="284"/>
                </a:lnTo>
                <a:lnTo>
                  <a:pt x="3626" y="284"/>
                </a:lnTo>
                <a:lnTo>
                  <a:pt x="3632" y="278"/>
                </a:lnTo>
                <a:lnTo>
                  <a:pt x="3650" y="272"/>
                </a:lnTo>
                <a:lnTo>
                  <a:pt x="3668" y="266"/>
                </a:lnTo>
                <a:lnTo>
                  <a:pt x="3662" y="272"/>
                </a:lnTo>
                <a:close/>
                <a:moveTo>
                  <a:pt x="3873" y="1625"/>
                </a:moveTo>
                <a:lnTo>
                  <a:pt x="3867" y="1635"/>
                </a:lnTo>
                <a:lnTo>
                  <a:pt x="3873" y="1631"/>
                </a:lnTo>
                <a:lnTo>
                  <a:pt x="3873" y="1625"/>
                </a:lnTo>
                <a:close/>
                <a:moveTo>
                  <a:pt x="2320" y="957"/>
                </a:moveTo>
                <a:lnTo>
                  <a:pt x="2308" y="957"/>
                </a:lnTo>
                <a:lnTo>
                  <a:pt x="2308" y="969"/>
                </a:lnTo>
                <a:lnTo>
                  <a:pt x="2320" y="969"/>
                </a:lnTo>
                <a:lnTo>
                  <a:pt x="2320" y="957"/>
                </a:lnTo>
                <a:close/>
                <a:moveTo>
                  <a:pt x="2344" y="951"/>
                </a:moveTo>
                <a:lnTo>
                  <a:pt x="2344" y="945"/>
                </a:lnTo>
                <a:lnTo>
                  <a:pt x="2338" y="945"/>
                </a:lnTo>
                <a:lnTo>
                  <a:pt x="2332" y="951"/>
                </a:lnTo>
                <a:lnTo>
                  <a:pt x="2332" y="957"/>
                </a:lnTo>
                <a:lnTo>
                  <a:pt x="2350" y="957"/>
                </a:lnTo>
                <a:lnTo>
                  <a:pt x="2344" y="951"/>
                </a:lnTo>
                <a:close/>
                <a:moveTo>
                  <a:pt x="3638" y="1384"/>
                </a:moveTo>
                <a:lnTo>
                  <a:pt x="3632" y="1384"/>
                </a:lnTo>
                <a:lnTo>
                  <a:pt x="3638" y="1390"/>
                </a:lnTo>
                <a:lnTo>
                  <a:pt x="3638" y="1384"/>
                </a:lnTo>
                <a:close/>
                <a:moveTo>
                  <a:pt x="3055" y="1671"/>
                </a:moveTo>
                <a:lnTo>
                  <a:pt x="3049" y="1677"/>
                </a:lnTo>
                <a:lnTo>
                  <a:pt x="3049" y="1683"/>
                </a:lnTo>
                <a:lnTo>
                  <a:pt x="3067" y="1683"/>
                </a:lnTo>
                <a:lnTo>
                  <a:pt x="3067" y="1677"/>
                </a:lnTo>
                <a:lnTo>
                  <a:pt x="3061" y="1671"/>
                </a:lnTo>
                <a:lnTo>
                  <a:pt x="3055" y="1671"/>
                </a:lnTo>
                <a:close/>
                <a:moveTo>
                  <a:pt x="3104" y="1659"/>
                </a:moveTo>
                <a:lnTo>
                  <a:pt x="3104" y="1653"/>
                </a:lnTo>
                <a:lnTo>
                  <a:pt x="3098" y="1647"/>
                </a:lnTo>
                <a:lnTo>
                  <a:pt x="3092" y="1647"/>
                </a:lnTo>
                <a:lnTo>
                  <a:pt x="3092" y="1653"/>
                </a:lnTo>
                <a:lnTo>
                  <a:pt x="3094" y="1653"/>
                </a:lnTo>
                <a:lnTo>
                  <a:pt x="3092" y="1659"/>
                </a:lnTo>
                <a:lnTo>
                  <a:pt x="3104" y="1659"/>
                </a:lnTo>
                <a:close/>
                <a:moveTo>
                  <a:pt x="3110" y="1919"/>
                </a:moveTo>
                <a:lnTo>
                  <a:pt x="3114" y="1919"/>
                </a:lnTo>
                <a:lnTo>
                  <a:pt x="3114" y="1907"/>
                </a:lnTo>
                <a:lnTo>
                  <a:pt x="3110" y="1907"/>
                </a:lnTo>
                <a:lnTo>
                  <a:pt x="3110" y="1919"/>
                </a:lnTo>
                <a:close/>
                <a:moveTo>
                  <a:pt x="3086" y="1659"/>
                </a:moveTo>
                <a:lnTo>
                  <a:pt x="3079" y="1647"/>
                </a:lnTo>
                <a:lnTo>
                  <a:pt x="3073" y="1653"/>
                </a:lnTo>
                <a:lnTo>
                  <a:pt x="3073" y="1665"/>
                </a:lnTo>
                <a:lnTo>
                  <a:pt x="3086" y="1671"/>
                </a:lnTo>
                <a:lnTo>
                  <a:pt x="3086" y="1659"/>
                </a:lnTo>
                <a:close/>
                <a:moveTo>
                  <a:pt x="3110" y="1750"/>
                </a:moveTo>
                <a:lnTo>
                  <a:pt x="3104" y="1744"/>
                </a:lnTo>
                <a:lnTo>
                  <a:pt x="3098" y="1744"/>
                </a:lnTo>
                <a:lnTo>
                  <a:pt x="3086" y="1750"/>
                </a:lnTo>
                <a:lnTo>
                  <a:pt x="3092" y="1756"/>
                </a:lnTo>
                <a:lnTo>
                  <a:pt x="3098" y="1756"/>
                </a:lnTo>
                <a:lnTo>
                  <a:pt x="3110" y="1750"/>
                </a:lnTo>
                <a:close/>
                <a:moveTo>
                  <a:pt x="3112" y="1764"/>
                </a:moveTo>
                <a:lnTo>
                  <a:pt x="3110" y="1762"/>
                </a:lnTo>
                <a:lnTo>
                  <a:pt x="3104" y="1768"/>
                </a:lnTo>
                <a:lnTo>
                  <a:pt x="3098" y="1774"/>
                </a:lnTo>
                <a:lnTo>
                  <a:pt x="3114" y="1774"/>
                </a:lnTo>
                <a:lnTo>
                  <a:pt x="3120" y="1768"/>
                </a:lnTo>
                <a:lnTo>
                  <a:pt x="3114" y="1762"/>
                </a:lnTo>
                <a:lnTo>
                  <a:pt x="3112" y="1764"/>
                </a:lnTo>
                <a:close/>
                <a:moveTo>
                  <a:pt x="3337" y="1529"/>
                </a:moveTo>
                <a:lnTo>
                  <a:pt x="3337" y="1541"/>
                </a:lnTo>
                <a:lnTo>
                  <a:pt x="3349" y="1541"/>
                </a:lnTo>
                <a:lnTo>
                  <a:pt x="3343" y="1535"/>
                </a:lnTo>
                <a:lnTo>
                  <a:pt x="3343" y="1529"/>
                </a:lnTo>
                <a:lnTo>
                  <a:pt x="3337" y="1529"/>
                </a:lnTo>
                <a:close/>
                <a:moveTo>
                  <a:pt x="3349" y="1522"/>
                </a:moveTo>
                <a:lnTo>
                  <a:pt x="3349" y="1516"/>
                </a:lnTo>
                <a:lnTo>
                  <a:pt x="3337" y="1510"/>
                </a:lnTo>
                <a:lnTo>
                  <a:pt x="3331" y="1510"/>
                </a:lnTo>
                <a:lnTo>
                  <a:pt x="3331" y="1516"/>
                </a:lnTo>
                <a:lnTo>
                  <a:pt x="3343" y="1529"/>
                </a:lnTo>
                <a:lnTo>
                  <a:pt x="3343" y="1522"/>
                </a:lnTo>
                <a:lnTo>
                  <a:pt x="3349" y="1522"/>
                </a:lnTo>
                <a:close/>
                <a:moveTo>
                  <a:pt x="3319" y="1677"/>
                </a:moveTo>
                <a:lnTo>
                  <a:pt x="3312" y="1695"/>
                </a:lnTo>
                <a:lnTo>
                  <a:pt x="3325" y="1701"/>
                </a:lnTo>
                <a:lnTo>
                  <a:pt x="3331" y="1683"/>
                </a:lnTo>
                <a:lnTo>
                  <a:pt x="3325" y="1677"/>
                </a:lnTo>
                <a:lnTo>
                  <a:pt x="3319" y="1677"/>
                </a:lnTo>
                <a:close/>
                <a:moveTo>
                  <a:pt x="3228" y="2393"/>
                </a:moveTo>
                <a:lnTo>
                  <a:pt x="3228" y="2417"/>
                </a:lnTo>
                <a:lnTo>
                  <a:pt x="3258" y="2417"/>
                </a:lnTo>
                <a:lnTo>
                  <a:pt x="3258" y="2405"/>
                </a:lnTo>
                <a:lnTo>
                  <a:pt x="3240" y="2387"/>
                </a:lnTo>
                <a:lnTo>
                  <a:pt x="3228" y="2393"/>
                </a:lnTo>
                <a:close/>
                <a:moveTo>
                  <a:pt x="3337" y="1438"/>
                </a:moveTo>
                <a:lnTo>
                  <a:pt x="3331" y="1438"/>
                </a:lnTo>
                <a:lnTo>
                  <a:pt x="3331" y="1444"/>
                </a:lnTo>
                <a:lnTo>
                  <a:pt x="3337" y="1444"/>
                </a:lnTo>
                <a:lnTo>
                  <a:pt x="3337" y="1438"/>
                </a:lnTo>
                <a:close/>
                <a:moveTo>
                  <a:pt x="1943" y="1191"/>
                </a:moveTo>
                <a:lnTo>
                  <a:pt x="1943" y="1203"/>
                </a:lnTo>
                <a:lnTo>
                  <a:pt x="1967" y="1203"/>
                </a:lnTo>
                <a:lnTo>
                  <a:pt x="1967" y="1197"/>
                </a:lnTo>
                <a:lnTo>
                  <a:pt x="1955" y="1185"/>
                </a:lnTo>
                <a:lnTo>
                  <a:pt x="1943" y="1191"/>
                </a:lnTo>
                <a:close/>
                <a:moveTo>
                  <a:pt x="1961" y="356"/>
                </a:moveTo>
                <a:lnTo>
                  <a:pt x="1967" y="356"/>
                </a:lnTo>
                <a:lnTo>
                  <a:pt x="1967" y="338"/>
                </a:lnTo>
                <a:lnTo>
                  <a:pt x="1973" y="338"/>
                </a:lnTo>
                <a:lnTo>
                  <a:pt x="1979" y="356"/>
                </a:lnTo>
                <a:lnTo>
                  <a:pt x="1985" y="356"/>
                </a:lnTo>
                <a:lnTo>
                  <a:pt x="2003" y="344"/>
                </a:lnTo>
                <a:lnTo>
                  <a:pt x="2003" y="332"/>
                </a:lnTo>
                <a:lnTo>
                  <a:pt x="1985" y="332"/>
                </a:lnTo>
                <a:lnTo>
                  <a:pt x="1973" y="302"/>
                </a:lnTo>
                <a:lnTo>
                  <a:pt x="1991" y="296"/>
                </a:lnTo>
                <a:lnTo>
                  <a:pt x="2021" y="290"/>
                </a:lnTo>
                <a:lnTo>
                  <a:pt x="2027" y="278"/>
                </a:lnTo>
                <a:lnTo>
                  <a:pt x="2033" y="272"/>
                </a:lnTo>
                <a:lnTo>
                  <a:pt x="2033" y="235"/>
                </a:lnTo>
                <a:lnTo>
                  <a:pt x="2027" y="217"/>
                </a:lnTo>
                <a:lnTo>
                  <a:pt x="2045" y="205"/>
                </a:lnTo>
                <a:lnTo>
                  <a:pt x="2057" y="187"/>
                </a:lnTo>
                <a:lnTo>
                  <a:pt x="2081" y="169"/>
                </a:lnTo>
                <a:lnTo>
                  <a:pt x="2087" y="163"/>
                </a:lnTo>
                <a:lnTo>
                  <a:pt x="2075" y="163"/>
                </a:lnTo>
                <a:lnTo>
                  <a:pt x="2051" y="175"/>
                </a:lnTo>
                <a:lnTo>
                  <a:pt x="2033" y="181"/>
                </a:lnTo>
                <a:lnTo>
                  <a:pt x="2027" y="181"/>
                </a:lnTo>
                <a:lnTo>
                  <a:pt x="2027" y="169"/>
                </a:lnTo>
                <a:lnTo>
                  <a:pt x="2039" y="163"/>
                </a:lnTo>
                <a:lnTo>
                  <a:pt x="2069" y="151"/>
                </a:lnTo>
                <a:lnTo>
                  <a:pt x="2081" y="145"/>
                </a:lnTo>
                <a:lnTo>
                  <a:pt x="2093" y="145"/>
                </a:lnTo>
                <a:lnTo>
                  <a:pt x="2075" y="139"/>
                </a:lnTo>
                <a:lnTo>
                  <a:pt x="2093" y="121"/>
                </a:lnTo>
                <a:lnTo>
                  <a:pt x="2127" y="103"/>
                </a:lnTo>
                <a:lnTo>
                  <a:pt x="2145" y="97"/>
                </a:lnTo>
                <a:lnTo>
                  <a:pt x="2151" y="91"/>
                </a:lnTo>
                <a:lnTo>
                  <a:pt x="2145" y="85"/>
                </a:lnTo>
                <a:lnTo>
                  <a:pt x="2121" y="78"/>
                </a:lnTo>
                <a:lnTo>
                  <a:pt x="2081" y="78"/>
                </a:lnTo>
                <a:lnTo>
                  <a:pt x="2063" y="72"/>
                </a:lnTo>
                <a:lnTo>
                  <a:pt x="2057" y="66"/>
                </a:lnTo>
                <a:lnTo>
                  <a:pt x="2045" y="72"/>
                </a:lnTo>
                <a:lnTo>
                  <a:pt x="2027" y="85"/>
                </a:lnTo>
                <a:lnTo>
                  <a:pt x="2015" y="91"/>
                </a:lnTo>
                <a:lnTo>
                  <a:pt x="2009" y="91"/>
                </a:lnTo>
                <a:lnTo>
                  <a:pt x="2009" y="72"/>
                </a:lnTo>
                <a:lnTo>
                  <a:pt x="2003" y="66"/>
                </a:lnTo>
                <a:lnTo>
                  <a:pt x="1997" y="66"/>
                </a:lnTo>
                <a:lnTo>
                  <a:pt x="1991" y="72"/>
                </a:lnTo>
                <a:lnTo>
                  <a:pt x="1961" y="66"/>
                </a:lnTo>
                <a:lnTo>
                  <a:pt x="1943" y="66"/>
                </a:lnTo>
                <a:lnTo>
                  <a:pt x="1906" y="72"/>
                </a:lnTo>
                <a:lnTo>
                  <a:pt x="1894" y="72"/>
                </a:lnTo>
                <a:lnTo>
                  <a:pt x="1906" y="66"/>
                </a:lnTo>
                <a:lnTo>
                  <a:pt x="1924" y="60"/>
                </a:lnTo>
                <a:lnTo>
                  <a:pt x="1912" y="42"/>
                </a:lnTo>
                <a:lnTo>
                  <a:pt x="1949" y="48"/>
                </a:lnTo>
                <a:lnTo>
                  <a:pt x="1979" y="42"/>
                </a:lnTo>
                <a:lnTo>
                  <a:pt x="2009" y="48"/>
                </a:lnTo>
                <a:lnTo>
                  <a:pt x="2027" y="42"/>
                </a:lnTo>
                <a:lnTo>
                  <a:pt x="2045" y="48"/>
                </a:lnTo>
                <a:lnTo>
                  <a:pt x="2069" y="42"/>
                </a:lnTo>
                <a:lnTo>
                  <a:pt x="2075" y="36"/>
                </a:lnTo>
                <a:lnTo>
                  <a:pt x="2039" y="36"/>
                </a:lnTo>
                <a:lnTo>
                  <a:pt x="2057" y="24"/>
                </a:lnTo>
                <a:lnTo>
                  <a:pt x="2063" y="18"/>
                </a:lnTo>
                <a:lnTo>
                  <a:pt x="2045" y="12"/>
                </a:lnTo>
                <a:lnTo>
                  <a:pt x="1930" y="12"/>
                </a:lnTo>
                <a:lnTo>
                  <a:pt x="1943" y="6"/>
                </a:lnTo>
                <a:lnTo>
                  <a:pt x="1937" y="0"/>
                </a:lnTo>
                <a:lnTo>
                  <a:pt x="1900" y="6"/>
                </a:lnTo>
                <a:lnTo>
                  <a:pt x="1852" y="6"/>
                </a:lnTo>
                <a:lnTo>
                  <a:pt x="1792" y="12"/>
                </a:lnTo>
                <a:lnTo>
                  <a:pt x="1762" y="18"/>
                </a:lnTo>
                <a:lnTo>
                  <a:pt x="1726" y="30"/>
                </a:lnTo>
                <a:lnTo>
                  <a:pt x="1720" y="30"/>
                </a:lnTo>
                <a:lnTo>
                  <a:pt x="1720" y="36"/>
                </a:lnTo>
                <a:lnTo>
                  <a:pt x="1732" y="42"/>
                </a:lnTo>
                <a:lnTo>
                  <a:pt x="1762" y="60"/>
                </a:lnTo>
                <a:lnTo>
                  <a:pt x="1738" y="78"/>
                </a:lnTo>
                <a:lnTo>
                  <a:pt x="1714" y="54"/>
                </a:lnTo>
                <a:lnTo>
                  <a:pt x="1708" y="60"/>
                </a:lnTo>
                <a:lnTo>
                  <a:pt x="1671" y="66"/>
                </a:lnTo>
                <a:lnTo>
                  <a:pt x="1677" y="78"/>
                </a:lnTo>
                <a:lnTo>
                  <a:pt x="1629" y="78"/>
                </a:lnTo>
                <a:lnTo>
                  <a:pt x="1635" y="60"/>
                </a:lnTo>
                <a:lnTo>
                  <a:pt x="1629" y="60"/>
                </a:lnTo>
                <a:lnTo>
                  <a:pt x="1563" y="72"/>
                </a:lnTo>
                <a:lnTo>
                  <a:pt x="1551" y="85"/>
                </a:lnTo>
                <a:lnTo>
                  <a:pt x="1533" y="103"/>
                </a:lnTo>
                <a:lnTo>
                  <a:pt x="1503" y="103"/>
                </a:lnTo>
                <a:lnTo>
                  <a:pt x="1485" y="109"/>
                </a:lnTo>
                <a:lnTo>
                  <a:pt x="1473" y="115"/>
                </a:lnTo>
                <a:lnTo>
                  <a:pt x="1473" y="121"/>
                </a:lnTo>
                <a:lnTo>
                  <a:pt x="1485" y="127"/>
                </a:lnTo>
                <a:lnTo>
                  <a:pt x="1491" y="133"/>
                </a:lnTo>
                <a:lnTo>
                  <a:pt x="1479" y="145"/>
                </a:lnTo>
                <a:lnTo>
                  <a:pt x="1448" y="145"/>
                </a:lnTo>
                <a:lnTo>
                  <a:pt x="1430" y="163"/>
                </a:lnTo>
                <a:lnTo>
                  <a:pt x="1400" y="163"/>
                </a:lnTo>
                <a:lnTo>
                  <a:pt x="1382" y="175"/>
                </a:lnTo>
                <a:lnTo>
                  <a:pt x="1382" y="181"/>
                </a:lnTo>
                <a:lnTo>
                  <a:pt x="1412" y="181"/>
                </a:lnTo>
                <a:lnTo>
                  <a:pt x="1430" y="193"/>
                </a:lnTo>
                <a:lnTo>
                  <a:pt x="1442" y="187"/>
                </a:lnTo>
                <a:lnTo>
                  <a:pt x="1454" y="187"/>
                </a:lnTo>
                <a:lnTo>
                  <a:pt x="1460" y="181"/>
                </a:lnTo>
                <a:lnTo>
                  <a:pt x="1473" y="181"/>
                </a:lnTo>
                <a:lnTo>
                  <a:pt x="1479" y="187"/>
                </a:lnTo>
                <a:lnTo>
                  <a:pt x="1485" y="187"/>
                </a:lnTo>
                <a:lnTo>
                  <a:pt x="1485" y="193"/>
                </a:lnTo>
                <a:lnTo>
                  <a:pt x="1479" y="193"/>
                </a:lnTo>
                <a:lnTo>
                  <a:pt x="1460" y="199"/>
                </a:lnTo>
                <a:lnTo>
                  <a:pt x="1442" y="193"/>
                </a:lnTo>
                <a:lnTo>
                  <a:pt x="1436" y="193"/>
                </a:lnTo>
                <a:lnTo>
                  <a:pt x="1418" y="199"/>
                </a:lnTo>
                <a:lnTo>
                  <a:pt x="1406" y="199"/>
                </a:lnTo>
                <a:lnTo>
                  <a:pt x="1400" y="205"/>
                </a:lnTo>
                <a:lnTo>
                  <a:pt x="1412" y="217"/>
                </a:lnTo>
                <a:lnTo>
                  <a:pt x="1418" y="223"/>
                </a:lnTo>
                <a:lnTo>
                  <a:pt x="1448" y="229"/>
                </a:lnTo>
                <a:lnTo>
                  <a:pt x="1473" y="223"/>
                </a:lnTo>
                <a:lnTo>
                  <a:pt x="1521" y="235"/>
                </a:lnTo>
                <a:lnTo>
                  <a:pt x="1545" y="241"/>
                </a:lnTo>
                <a:lnTo>
                  <a:pt x="1569" y="272"/>
                </a:lnTo>
                <a:lnTo>
                  <a:pt x="1581" y="290"/>
                </a:lnTo>
                <a:lnTo>
                  <a:pt x="1569" y="314"/>
                </a:lnTo>
                <a:lnTo>
                  <a:pt x="1569" y="338"/>
                </a:lnTo>
                <a:lnTo>
                  <a:pt x="1575" y="344"/>
                </a:lnTo>
                <a:lnTo>
                  <a:pt x="1581" y="344"/>
                </a:lnTo>
                <a:lnTo>
                  <a:pt x="1599" y="332"/>
                </a:lnTo>
                <a:lnTo>
                  <a:pt x="1617" y="344"/>
                </a:lnTo>
                <a:lnTo>
                  <a:pt x="1623" y="350"/>
                </a:lnTo>
                <a:lnTo>
                  <a:pt x="1617" y="356"/>
                </a:lnTo>
                <a:lnTo>
                  <a:pt x="1581" y="350"/>
                </a:lnTo>
                <a:lnTo>
                  <a:pt x="1581" y="356"/>
                </a:lnTo>
                <a:lnTo>
                  <a:pt x="1599" y="368"/>
                </a:lnTo>
                <a:lnTo>
                  <a:pt x="1623" y="374"/>
                </a:lnTo>
                <a:lnTo>
                  <a:pt x="1629" y="380"/>
                </a:lnTo>
                <a:lnTo>
                  <a:pt x="1623" y="392"/>
                </a:lnTo>
                <a:lnTo>
                  <a:pt x="1611" y="404"/>
                </a:lnTo>
                <a:lnTo>
                  <a:pt x="1593" y="416"/>
                </a:lnTo>
                <a:lnTo>
                  <a:pt x="1581" y="434"/>
                </a:lnTo>
                <a:lnTo>
                  <a:pt x="1581" y="453"/>
                </a:lnTo>
                <a:lnTo>
                  <a:pt x="1593" y="487"/>
                </a:lnTo>
                <a:lnTo>
                  <a:pt x="1605" y="505"/>
                </a:lnTo>
                <a:lnTo>
                  <a:pt x="1617" y="541"/>
                </a:lnTo>
                <a:lnTo>
                  <a:pt x="1617" y="571"/>
                </a:lnTo>
                <a:lnTo>
                  <a:pt x="1653" y="571"/>
                </a:lnTo>
                <a:lnTo>
                  <a:pt x="1671" y="583"/>
                </a:lnTo>
                <a:lnTo>
                  <a:pt x="1677" y="589"/>
                </a:lnTo>
                <a:lnTo>
                  <a:pt x="1689" y="595"/>
                </a:lnTo>
                <a:lnTo>
                  <a:pt x="1695" y="577"/>
                </a:lnTo>
                <a:lnTo>
                  <a:pt x="1708" y="571"/>
                </a:lnTo>
                <a:lnTo>
                  <a:pt x="1714" y="565"/>
                </a:lnTo>
                <a:lnTo>
                  <a:pt x="1720" y="541"/>
                </a:lnTo>
                <a:lnTo>
                  <a:pt x="1738" y="517"/>
                </a:lnTo>
                <a:lnTo>
                  <a:pt x="1744" y="511"/>
                </a:lnTo>
                <a:lnTo>
                  <a:pt x="1738" y="505"/>
                </a:lnTo>
                <a:lnTo>
                  <a:pt x="1744" y="493"/>
                </a:lnTo>
                <a:lnTo>
                  <a:pt x="1750" y="487"/>
                </a:lnTo>
                <a:lnTo>
                  <a:pt x="1774" y="471"/>
                </a:lnTo>
                <a:lnTo>
                  <a:pt x="1792" y="465"/>
                </a:lnTo>
                <a:lnTo>
                  <a:pt x="1816" y="459"/>
                </a:lnTo>
                <a:lnTo>
                  <a:pt x="1834" y="447"/>
                </a:lnTo>
                <a:lnTo>
                  <a:pt x="1840" y="447"/>
                </a:lnTo>
                <a:lnTo>
                  <a:pt x="1858" y="434"/>
                </a:lnTo>
                <a:lnTo>
                  <a:pt x="1900" y="398"/>
                </a:lnTo>
                <a:lnTo>
                  <a:pt x="1924" y="380"/>
                </a:lnTo>
                <a:lnTo>
                  <a:pt x="1967" y="368"/>
                </a:lnTo>
                <a:lnTo>
                  <a:pt x="1979" y="368"/>
                </a:lnTo>
                <a:lnTo>
                  <a:pt x="1943" y="356"/>
                </a:lnTo>
                <a:lnTo>
                  <a:pt x="1930" y="344"/>
                </a:lnTo>
                <a:lnTo>
                  <a:pt x="1937" y="338"/>
                </a:lnTo>
                <a:lnTo>
                  <a:pt x="1961" y="356"/>
                </a:lnTo>
                <a:close/>
                <a:moveTo>
                  <a:pt x="1924" y="1179"/>
                </a:moveTo>
                <a:lnTo>
                  <a:pt x="1918" y="1185"/>
                </a:lnTo>
                <a:lnTo>
                  <a:pt x="1918" y="1197"/>
                </a:lnTo>
                <a:lnTo>
                  <a:pt x="1924" y="1197"/>
                </a:lnTo>
                <a:lnTo>
                  <a:pt x="1930" y="1191"/>
                </a:lnTo>
                <a:lnTo>
                  <a:pt x="1924" y="1179"/>
                </a:lnTo>
                <a:close/>
                <a:moveTo>
                  <a:pt x="2103" y="499"/>
                </a:moveTo>
                <a:lnTo>
                  <a:pt x="2109" y="493"/>
                </a:lnTo>
                <a:lnTo>
                  <a:pt x="2115" y="471"/>
                </a:lnTo>
                <a:lnTo>
                  <a:pt x="2097" y="459"/>
                </a:lnTo>
                <a:lnTo>
                  <a:pt x="2097" y="447"/>
                </a:lnTo>
                <a:lnTo>
                  <a:pt x="2087" y="440"/>
                </a:lnTo>
                <a:lnTo>
                  <a:pt x="2051" y="447"/>
                </a:lnTo>
                <a:lnTo>
                  <a:pt x="2027" y="434"/>
                </a:lnTo>
                <a:lnTo>
                  <a:pt x="2009" y="428"/>
                </a:lnTo>
                <a:lnTo>
                  <a:pt x="2003" y="434"/>
                </a:lnTo>
                <a:lnTo>
                  <a:pt x="1997" y="447"/>
                </a:lnTo>
                <a:lnTo>
                  <a:pt x="1985" y="465"/>
                </a:lnTo>
                <a:lnTo>
                  <a:pt x="1985" y="471"/>
                </a:lnTo>
                <a:lnTo>
                  <a:pt x="2009" y="471"/>
                </a:lnTo>
                <a:lnTo>
                  <a:pt x="1991" y="481"/>
                </a:lnTo>
                <a:lnTo>
                  <a:pt x="1991" y="487"/>
                </a:lnTo>
                <a:lnTo>
                  <a:pt x="1997" y="493"/>
                </a:lnTo>
                <a:lnTo>
                  <a:pt x="2015" y="493"/>
                </a:lnTo>
                <a:lnTo>
                  <a:pt x="2009" y="499"/>
                </a:lnTo>
                <a:lnTo>
                  <a:pt x="2003" y="505"/>
                </a:lnTo>
                <a:lnTo>
                  <a:pt x="2003" y="511"/>
                </a:lnTo>
                <a:lnTo>
                  <a:pt x="2021" y="517"/>
                </a:lnTo>
                <a:lnTo>
                  <a:pt x="2075" y="511"/>
                </a:lnTo>
                <a:lnTo>
                  <a:pt x="2103" y="499"/>
                </a:lnTo>
                <a:close/>
                <a:moveTo>
                  <a:pt x="1943" y="1209"/>
                </a:moveTo>
                <a:lnTo>
                  <a:pt x="1930" y="1215"/>
                </a:lnTo>
                <a:lnTo>
                  <a:pt x="1943" y="1221"/>
                </a:lnTo>
                <a:lnTo>
                  <a:pt x="1949" y="1221"/>
                </a:lnTo>
                <a:lnTo>
                  <a:pt x="1943" y="1215"/>
                </a:lnTo>
                <a:lnTo>
                  <a:pt x="1943" y="1209"/>
                </a:lnTo>
                <a:close/>
                <a:moveTo>
                  <a:pt x="2935" y="1786"/>
                </a:moveTo>
                <a:lnTo>
                  <a:pt x="2947" y="1786"/>
                </a:lnTo>
                <a:lnTo>
                  <a:pt x="2947" y="1774"/>
                </a:lnTo>
                <a:lnTo>
                  <a:pt x="2935" y="1774"/>
                </a:lnTo>
                <a:lnTo>
                  <a:pt x="2935" y="1786"/>
                </a:lnTo>
                <a:close/>
                <a:moveTo>
                  <a:pt x="2941" y="1798"/>
                </a:moveTo>
                <a:lnTo>
                  <a:pt x="2947" y="1804"/>
                </a:lnTo>
                <a:lnTo>
                  <a:pt x="2959" y="1804"/>
                </a:lnTo>
                <a:lnTo>
                  <a:pt x="2959" y="1792"/>
                </a:lnTo>
                <a:lnTo>
                  <a:pt x="2955" y="1794"/>
                </a:lnTo>
                <a:lnTo>
                  <a:pt x="2953" y="1792"/>
                </a:lnTo>
                <a:lnTo>
                  <a:pt x="2947" y="1792"/>
                </a:lnTo>
                <a:lnTo>
                  <a:pt x="2941" y="1798"/>
                </a:lnTo>
                <a:close/>
                <a:moveTo>
                  <a:pt x="2923" y="1798"/>
                </a:moveTo>
                <a:lnTo>
                  <a:pt x="2917" y="1804"/>
                </a:lnTo>
                <a:lnTo>
                  <a:pt x="2929" y="1804"/>
                </a:lnTo>
                <a:lnTo>
                  <a:pt x="2929" y="1792"/>
                </a:lnTo>
                <a:lnTo>
                  <a:pt x="2923" y="1792"/>
                </a:lnTo>
                <a:lnTo>
                  <a:pt x="2923" y="1798"/>
                </a:lnTo>
                <a:close/>
                <a:moveTo>
                  <a:pt x="3007" y="1816"/>
                </a:moveTo>
                <a:lnTo>
                  <a:pt x="2995" y="1792"/>
                </a:lnTo>
                <a:lnTo>
                  <a:pt x="2989" y="1786"/>
                </a:lnTo>
                <a:lnTo>
                  <a:pt x="2971" y="1804"/>
                </a:lnTo>
                <a:lnTo>
                  <a:pt x="2965" y="1834"/>
                </a:lnTo>
                <a:lnTo>
                  <a:pt x="2953" y="1840"/>
                </a:lnTo>
                <a:lnTo>
                  <a:pt x="2935" y="1846"/>
                </a:lnTo>
                <a:lnTo>
                  <a:pt x="2923" y="1852"/>
                </a:lnTo>
                <a:lnTo>
                  <a:pt x="2917" y="1858"/>
                </a:lnTo>
                <a:lnTo>
                  <a:pt x="2911" y="1876"/>
                </a:lnTo>
                <a:lnTo>
                  <a:pt x="2911" y="1901"/>
                </a:lnTo>
                <a:lnTo>
                  <a:pt x="2905" y="1919"/>
                </a:lnTo>
                <a:lnTo>
                  <a:pt x="2893" y="1937"/>
                </a:lnTo>
                <a:lnTo>
                  <a:pt x="2893" y="1967"/>
                </a:lnTo>
                <a:lnTo>
                  <a:pt x="2899" y="1967"/>
                </a:lnTo>
                <a:lnTo>
                  <a:pt x="2899" y="1997"/>
                </a:lnTo>
                <a:lnTo>
                  <a:pt x="2911" y="2003"/>
                </a:lnTo>
                <a:lnTo>
                  <a:pt x="2953" y="1997"/>
                </a:lnTo>
                <a:lnTo>
                  <a:pt x="2953" y="1991"/>
                </a:lnTo>
                <a:lnTo>
                  <a:pt x="2965" y="1973"/>
                </a:lnTo>
                <a:lnTo>
                  <a:pt x="2971" y="1955"/>
                </a:lnTo>
                <a:lnTo>
                  <a:pt x="2977" y="1925"/>
                </a:lnTo>
                <a:lnTo>
                  <a:pt x="2995" y="1888"/>
                </a:lnTo>
                <a:lnTo>
                  <a:pt x="3001" y="1864"/>
                </a:lnTo>
                <a:lnTo>
                  <a:pt x="3001" y="1840"/>
                </a:lnTo>
                <a:lnTo>
                  <a:pt x="3007" y="1846"/>
                </a:lnTo>
                <a:lnTo>
                  <a:pt x="3007" y="1844"/>
                </a:lnTo>
                <a:lnTo>
                  <a:pt x="3013" y="1846"/>
                </a:lnTo>
                <a:lnTo>
                  <a:pt x="3007" y="1822"/>
                </a:lnTo>
                <a:lnTo>
                  <a:pt x="3007" y="1816"/>
                </a:lnTo>
                <a:close/>
                <a:moveTo>
                  <a:pt x="2911" y="1786"/>
                </a:moveTo>
                <a:lnTo>
                  <a:pt x="2923" y="1786"/>
                </a:lnTo>
                <a:lnTo>
                  <a:pt x="2923" y="1780"/>
                </a:lnTo>
                <a:lnTo>
                  <a:pt x="2911" y="1780"/>
                </a:lnTo>
                <a:lnTo>
                  <a:pt x="2911" y="1786"/>
                </a:lnTo>
                <a:close/>
                <a:moveTo>
                  <a:pt x="3632" y="1384"/>
                </a:moveTo>
                <a:lnTo>
                  <a:pt x="3626" y="1384"/>
                </a:lnTo>
                <a:lnTo>
                  <a:pt x="3626" y="1390"/>
                </a:lnTo>
                <a:lnTo>
                  <a:pt x="3632" y="1390"/>
                </a:lnTo>
                <a:lnTo>
                  <a:pt x="3632" y="1384"/>
                </a:lnTo>
                <a:close/>
                <a:moveTo>
                  <a:pt x="3325" y="1420"/>
                </a:moveTo>
                <a:lnTo>
                  <a:pt x="3331" y="1420"/>
                </a:lnTo>
                <a:lnTo>
                  <a:pt x="3325" y="1414"/>
                </a:lnTo>
                <a:lnTo>
                  <a:pt x="3325" y="1420"/>
                </a:lnTo>
                <a:close/>
                <a:moveTo>
                  <a:pt x="4347" y="2236"/>
                </a:moveTo>
                <a:lnTo>
                  <a:pt x="4341" y="2236"/>
                </a:lnTo>
                <a:lnTo>
                  <a:pt x="4339" y="2246"/>
                </a:lnTo>
                <a:lnTo>
                  <a:pt x="4329" y="2242"/>
                </a:lnTo>
                <a:lnTo>
                  <a:pt x="4323" y="2242"/>
                </a:lnTo>
                <a:lnTo>
                  <a:pt x="4323" y="2261"/>
                </a:lnTo>
                <a:lnTo>
                  <a:pt x="4311" y="2279"/>
                </a:lnTo>
                <a:lnTo>
                  <a:pt x="4317" y="2291"/>
                </a:lnTo>
                <a:lnTo>
                  <a:pt x="4323" y="2297"/>
                </a:lnTo>
                <a:lnTo>
                  <a:pt x="4335" y="2297"/>
                </a:lnTo>
                <a:lnTo>
                  <a:pt x="4347" y="2291"/>
                </a:lnTo>
                <a:lnTo>
                  <a:pt x="4353" y="2291"/>
                </a:lnTo>
                <a:lnTo>
                  <a:pt x="4359" y="2285"/>
                </a:lnTo>
                <a:lnTo>
                  <a:pt x="4377" y="2273"/>
                </a:lnTo>
                <a:lnTo>
                  <a:pt x="4377" y="2267"/>
                </a:lnTo>
                <a:lnTo>
                  <a:pt x="4389" y="2248"/>
                </a:lnTo>
                <a:lnTo>
                  <a:pt x="4389" y="2242"/>
                </a:lnTo>
                <a:lnTo>
                  <a:pt x="4365" y="2242"/>
                </a:lnTo>
                <a:lnTo>
                  <a:pt x="4347" y="2236"/>
                </a:lnTo>
                <a:close/>
                <a:moveTo>
                  <a:pt x="3457" y="1456"/>
                </a:moveTo>
                <a:lnTo>
                  <a:pt x="3451" y="1456"/>
                </a:lnTo>
                <a:lnTo>
                  <a:pt x="3439" y="1486"/>
                </a:lnTo>
                <a:lnTo>
                  <a:pt x="3439" y="1492"/>
                </a:lnTo>
                <a:lnTo>
                  <a:pt x="3445" y="1510"/>
                </a:lnTo>
                <a:lnTo>
                  <a:pt x="3463" y="1510"/>
                </a:lnTo>
                <a:lnTo>
                  <a:pt x="3469" y="1498"/>
                </a:lnTo>
                <a:lnTo>
                  <a:pt x="3463" y="1486"/>
                </a:lnTo>
                <a:lnTo>
                  <a:pt x="3457" y="1456"/>
                </a:lnTo>
                <a:close/>
                <a:moveTo>
                  <a:pt x="3626" y="1426"/>
                </a:moveTo>
                <a:lnTo>
                  <a:pt x="3620" y="1432"/>
                </a:lnTo>
                <a:lnTo>
                  <a:pt x="3638" y="1432"/>
                </a:lnTo>
                <a:lnTo>
                  <a:pt x="3632" y="1426"/>
                </a:lnTo>
                <a:lnTo>
                  <a:pt x="3626" y="1426"/>
                </a:lnTo>
                <a:close/>
                <a:moveTo>
                  <a:pt x="1912" y="1209"/>
                </a:moveTo>
                <a:lnTo>
                  <a:pt x="1912" y="1221"/>
                </a:lnTo>
                <a:lnTo>
                  <a:pt x="1924" y="1221"/>
                </a:lnTo>
                <a:lnTo>
                  <a:pt x="1918" y="1209"/>
                </a:lnTo>
                <a:lnTo>
                  <a:pt x="1912" y="1209"/>
                </a:lnTo>
                <a:close/>
                <a:moveTo>
                  <a:pt x="4132" y="1185"/>
                </a:moveTo>
                <a:lnTo>
                  <a:pt x="4136" y="1179"/>
                </a:lnTo>
                <a:lnTo>
                  <a:pt x="4132" y="1167"/>
                </a:lnTo>
                <a:lnTo>
                  <a:pt x="4120" y="1167"/>
                </a:lnTo>
                <a:lnTo>
                  <a:pt x="4120" y="1179"/>
                </a:lnTo>
                <a:lnTo>
                  <a:pt x="4126" y="1185"/>
                </a:lnTo>
                <a:lnTo>
                  <a:pt x="4132" y="1185"/>
                </a:lnTo>
                <a:close/>
                <a:moveTo>
                  <a:pt x="4114" y="1408"/>
                </a:moveTo>
                <a:lnTo>
                  <a:pt x="4126" y="1408"/>
                </a:lnTo>
                <a:lnTo>
                  <a:pt x="4124" y="1404"/>
                </a:lnTo>
                <a:lnTo>
                  <a:pt x="4126" y="1402"/>
                </a:lnTo>
                <a:lnTo>
                  <a:pt x="4120" y="1390"/>
                </a:lnTo>
                <a:lnTo>
                  <a:pt x="4114" y="1390"/>
                </a:lnTo>
                <a:lnTo>
                  <a:pt x="4108" y="1396"/>
                </a:lnTo>
                <a:lnTo>
                  <a:pt x="4108" y="1398"/>
                </a:lnTo>
                <a:lnTo>
                  <a:pt x="4108" y="1402"/>
                </a:lnTo>
                <a:lnTo>
                  <a:pt x="4114" y="1408"/>
                </a:lnTo>
                <a:close/>
                <a:moveTo>
                  <a:pt x="4048" y="1305"/>
                </a:moveTo>
                <a:lnTo>
                  <a:pt x="4030" y="1305"/>
                </a:lnTo>
                <a:lnTo>
                  <a:pt x="4036" y="1329"/>
                </a:lnTo>
                <a:lnTo>
                  <a:pt x="4024" y="1341"/>
                </a:lnTo>
                <a:lnTo>
                  <a:pt x="4024" y="1360"/>
                </a:lnTo>
                <a:lnTo>
                  <a:pt x="4036" y="1366"/>
                </a:lnTo>
                <a:lnTo>
                  <a:pt x="4042" y="1372"/>
                </a:lnTo>
                <a:lnTo>
                  <a:pt x="4044" y="1370"/>
                </a:lnTo>
                <a:lnTo>
                  <a:pt x="4048" y="1372"/>
                </a:lnTo>
                <a:lnTo>
                  <a:pt x="4060" y="1366"/>
                </a:lnTo>
                <a:lnTo>
                  <a:pt x="4060" y="1378"/>
                </a:lnTo>
                <a:lnTo>
                  <a:pt x="4066" y="1390"/>
                </a:lnTo>
                <a:lnTo>
                  <a:pt x="4078" y="1402"/>
                </a:lnTo>
                <a:lnTo>
                  <a:pt x="4084" y="1408"/>
                </a:lnTo>
                <a:lnTo>
                  <a:pt x="4096" y="1408"/>
                </a:lnTo>
                <a:lnTo>
                  <a:pt x="4096" y="1396"/>
                </a:lnTo>
                <a:lnTo>
                  <a:pt x="4090" y="1378"/>
                </a:lnTo>
                <a:lnTo>
                  <a:pt x="4066" y="1360"/>
                </a:lnTo>
                <a:lnTo>
                  <a:pt x="4066" y="1354"/>
                </a:lnTo>
                <a:lnTo>
                  <a:pt x="4072" y="1335"/>
                </a:lnTo>
                <a:lnTo>
                  <a:pt x="4072" y="1317"/>
                </a:lnTo>
                <a:lnTo>
                  <a:pt x="4066" y="1311"/>
                </a:lnTo>
                <a:lnTo>
                  <a:pt x="4072" y="1305"/>
                </a:lnTo>
                <a:lnTo>
                  <a:pt x="4066" y="1307"/>
                </a:lnTo>
                <a:lnTo>
                  <a:pt x="4066" y="1299"/>
                </a:lnTo>
                <a:lnTo>
                  <a:pt x="4048" y="1305"/>
                </a:lnTo>
                <a:close/>
                <a:moveTo>
                  <a:pt x="4486" y="1955"/>
                </a:moveTo>
                <a:lnTo>
                  <a:pt x="4461" y="1913"/>
                </a:lnTo>
                <a:lnTo>
                  <a:pt x="4437" y="1876"/>
                </a:lnTo>
                <a:lnTo>
                  <a:pt x="4419" y="1828"/>
                </a:lnTo>
                <a:lnTo>
                  <a:pt x="4407" y="1810"/>
                </a:lnTo>
                <a:lnTo>
                  <a:pt x="4401" y="1804"/>
                </a:lnTo>
                <a:lnTo>
                  <a:pt x="4389" y="1786"/>
                </a:lnTo>
                <a:lnTo>
                  <a:pt x="4389" y="1762"/>
                </a:lnTo>
                <a:lnTo>
                  <a:pt x="4377" y="1756"/>
                </a:lnTo>
                <a:lnTo>
                  <a:pt x="4365" y="1762"/>
                </a:lnTo>
                <a:lnTo>
                  <a:pt x="4347" y="1768"/>
                </a:lnTo>
                <a:lnTo>
                  <a:pt x="4341" y="1786"/>
                </a:lnTo>
                <a:lnTo>
                  <a:pt x="4347" y="1840"/>
                </a:lnTo>
                <a:lnTo>
                  <a:pt x="4339" y="1852"/>
                </a:lnTo>
                <a:lnTo>
                  <a:pt x="4329" y="1852"/>
                </a:lnTo>
                <a:lnTo>
                  <a:pt x="4311" y="1840"/>
                </a:lnTo>
                <a:lnTo>
                  <a:pt x="4299" y="1828"/>
                </a:lnTo>
                <a:lnTo>
                  <a:pt x="4287" y="1834"/>
                </a:lnTo>
                <a:lnTo>
                  <a:pt x="4281" y="1804"/>
                </a:lnTo>
                <a:lnTo>
                  <a:pt x="4287" y="1792"/>
                </a:lnTo>
                <a:lnTo>
                  <a:pt x="4305" y="1786"/>
                </a:lnTo>
                <a:lnTo>
                  <a:pt x="4299" y="1780"/>
                </a:lnTo>
                <a:lnTo>
                  <a:pt x="4257" y="1768"/>
                </a:lnTo>
                <a:lnTo>
                  <a:pt x="4190" y="1768"/>
                </a:lnTo>
                <a:lnTo>
                  <a:pt x="4190" y="1774"/>
                </a:lnTo>
                <a:lnTo>
                  <a:pt x="4178" y="1774"/>
                </a:lnTo>
                <a:lnTo>
                  <a:pt x="4172" y="1780"/>
                </a:lnTo>
                <a:lnTo>
                  <a:pt x="4172" y="1804"/>
                </a:lnTo>
                <a:lnTo>
                  <a:pt x="4168" y="1820"/>
                </a:lnTo>
                <a:lnTo>
                  <a:pt x="4148" y="1810"/>
                </a:lnTo>
                <a:lnTo>
                  <a:pt x="4142" y="1810"/>
                </a:lnTo>
                <a:lnTo>
                  <a:pt x="4134" y="1816"/>
                </a:lnTo>
                <a:lnTo>
                  <a:pt x="4126" y="1816"/>
                </a:lnTo>
                <a:lnTo>
                  <a:pt x="4108" y="1828"/>
                </a:lnTo>
                <a:lnTo>
                  <a:pt x="4084" y="1852"/>
                </a:lnTo>
                <a:lnTo>
                  <a:pt x="4066" y="1864"/>
                </a:lnTo>
                <a:lnTo>
                  <a:pt x="4060" y="1882"/>
                </a:lnTo>
                <a:lnTo>
                  <a:pt x="4042" y="1901"/>
                </a:lnTo>
                <a:lnTo>
                  <a:pt x="4026" y="1909"/>
                </a:lnTo>
                <a:lnTo>
                  <a:pt x="4006" y="1913"/>
                </a:lnTo>
                <a:lnTo>
                  <a:pt x="3975" y="1919"/>
                </a:lnTo>
                <a:lnTo>
                  <a:pt x="3969" y="1923"/>
                </a:lnTo>
                <a:lnTo>
                  <a:pt x="3957" y="1925"/>
                </a:lnTo>
                <a:lnTo>
                  <a:pt x="3927" y="1943"/>
                </a:lnTo>
                <a:lnTo>
                  <a:pt x="3921" y="1949"/>
                </a:lnTo>
                <a:lnTo>
                  <a:pt x="3915" y="1979"/>
                </a:lnTo>
                <a:lnTo>
                  <a:pt x="3909" y="1997"/>
                </a:lnTo>
                <a:lnTo>
                  <a:pt x="3921" y="2009"/>
                </a:lnTo>
                <a:lnTo>
                  <a:pt x="3921" y="2015"/>
                </a:lnTo>
                <a:lnTo>
                  <a:pt x="3927" y="2063"/>
                </a:lnTo>
                <a:lnTo>
                  <a:pt x="3927" y="2088"/>
                </a:lnTo>
                <a:lnTo>
                  <a:pt x="3933" y="2106"/>
                </a:lnTo>
                <a:lnTo>
                  <a:pt x="3927" y="2124"/>
                </a:lnTo>
                <a:lnTo>
                  <a:pt x="3921" y="2136"/>
                </a:lnTo>
                <a:lnTo>
                  <a:pt x="3927" y="2148"/>
                </a:lnTo>
                <a:lnTo>
                  <a:pt x="3951" y="2160"/>
                </a:lnTo>
                <a:lnTo>
                  <a:pt x="3981" y="2160"/>
                </a:lnTo>
                <a:lnTo>
                  <a:pt x="3987" y="2154"/>
                </a:lnTo>
                <a:lnTo>
                  <a:pt x="3993" y="2154"/>
                </a:lnTo>
                <a:lnTo>
                  <a:pt x="4012" y="2138"/>
                </a:lnTo>
                <a:lnTo>
                  <a:pt x="4024" y="2136"/>
                </a:lnTo>
                <a:lnTo>
                  <a:pt x="4042" y="2142"/>
                </a:lnTo>
                <a:lnTo>
                  <a:pt x="4054" y="2136"/>
                </a:lnTo>
                <a:lnTo>
                  <a:pt x="4060" y="2136"/>
                </a:lnTo>
                <a:lnTo>
                  <a:pt x="4078" y="2124"/>
                </a:lnTo>
                <a:lnTo>
                  <a:pt x="4090" y="2118"/>
                </a:lnTo>
                <a:lnTo>
                  <a:pt x="4114" y="2112"/>
                </a:lnTo>
                <a:lnTo>
                  <a:pt x="4120" y="2112"/>
                </a:lnTo>
                <a:lnTo>
                  <a:pt x="4122" y="2110"/>
                </a:lnTo>
                <a:lnTo>
                  <a:pt x="4136" y="2106"/>
                </a:lnTo>
                <a:lnTo>
                  <a:pt x="4160" y="2106"/>
                </a:lnTo>
                <a:lnTo>
                  <a:pt x="4178" y="2112"/>
                </a:lnTo>
                <a:lnTo>
                  <a:pt x="4178" y="2118"/>
                </a:lnTo>
                <a:lnTo>
                  <a:pt x="4202" y="2154"/>
                </a:lnTo>
                <a:lnTo>
                  <a:pt x="4214" y="2160"/>
                </a:lnTo>
                <a:lnTo>
                  <a:pt x="4220" y="2154"/>
                </a:lnTo>
                <a:lnTo>
                  <a:pt x="4220" y="2148"/>
                </a:lnTo>
                <a:lnTo>
                  <a:pt x="4226" y="2154"/>
                </a:lnTo>
                <a:lnTo>
                  <a:pt x="4232" y="2148"/>
                </a:lnTo>
                <a:lnTo>
                  <a:pt x="4226" y="2160"/>
                </a:lnTo>
                <a:lnTo>
                  <a:pt x="4232" y="2172"/>
                </a:lnTo>
                <a:lnTo>
                  <a:pt x="4239" y="2166"/>
                </a:lnTo>
                <a:lnTo>
                  <a:pt x="4245" y="2160"/>
                </a:lnTo>
                <a:lnTo>
                  <a:pt x="4251" y="2172"/>
                </a:lnTo>
                <a:lnTo>
                  <a:pt x="4275" y="2208"/>
                </a:lnTo>
                <a:lnTo>
                  <a:pt x="4263" y="2214"/>
                </a:lnTo>
                <a:lnTo>
                  <a:pt x="4269" y="2224"/>
                </a:lnTo>
                <a:lnTo>
                  <a:pt x="4287" y="2224"/>
                </a:lnTo>
                <a:lnTo>
                  <a:pt x="4303" y="2218"/>
                </a:lnTo>
                <a:lnTo>
                  <a:pt x="4305" y="2218"/>
                </a:lnTo>
                <a:lnTo>
                  <a:pt x="4319" y="2214"/>
                </a:lnTo>
                <a:lnTo>
                  <a:pt x="4335" y="2218"/>
                </a:lnTo>
                <a:lnTo>
                  <a:pt x="4365" y="2224"/>
                </a:lnTo>
                <a:lnTo>
                  <a:pt x="4377" y="2218"/>
                </a:lnTo>
                <a:lnTo>
                  <a:pt x="4395" y="2218"/>
                </a:lnTo>
                <a:lnTo>
                  <a:pt x="4413" y="2202"/>
                </a:lnTo>
                <a:lnTo>
                  <a:pt x="4431" y="2190"/>
                </a:lnTo>
                <a:lnTo>
                  <a:pt x="4455" y="2154"/>
                </a:lnTo>
                <a:lnTo>
                  <a:pt x="4474" y="2136"/>
                </a:lnTo>
                <a:lnTo>
                  <a:pt x="4486" y="2112"/>
                </a:lnTo>
                <a:lnTo>
                  <a:pt x="4492" y="2112"/>
                </a:lnTo>
                <a:lnTo>
                  <a:pt x="4498" y="2088"/>
                </a:lnTo>
                <a:lnTo>
                  <a:pt x="4504" y="2057"/>
                </a:lnTo>
                <a:lnTo>
                  <a:pt x="4504" y="1985"/>
                </a:lnTo>
                <a:lnTo>
                  <a:pt x="4498" y="1967"/>
                </a:lnTo>
                <a:lnTo>
                  <a:pt x="4486" y="1955"/>
                </a:lnTo>
                <a:close/>
                <a:moveTo>
                  <a:pt x="4030" y="1677"/>
                </a:moveTo>
                <a:lnTo>
                  <a:pt x="4042" y="1683"/>
                </a:lnTo>
                <a:lnTo>
                  <a:pt x="4048" y="1665"/>
                </a:lnTo>
                <a:lnTo>
                  <a:pt x="4060" y="1659"/>
                </a:lnTo>
                <a:lnTo>
                  <a:pt x="4078" y="1671"/>
                </a:lnTo>
                <a:lnTo>
                  <a:pt x="4090" y="1671"/>
                </a:lnTo>
                <a:lnTo>
                  <a:pt x="4096" y="1665"/>
                </a:lnTo>
                <a:lnTo>
                  <a:pt x="4096" y="1659"/>
                </a:lnTo>
                <a:lnTo>
                  <a:pt x="4084" y="1653"/>
                </a:lnTo>
                <a:lnTo>
                  <a:pt x="4084" y="1641"/>
                </a:lnTo>
                <a:lnTo>
                  <a:pt x="4072" y="1619"/>
                </a:lnTo>
                <a:lnTo>
                  <a:pt x="4084" y="1613"/>
                </a:lnTo>
                <a:lnTo>
                  <a:pt x="4080" y="1609"/>
                </a:lnTo>
                <a:lnTo>
                  <a:pt x="4084" y="1607"/>
                </a:lnTo>
                <a:lnTo>
                  <a:pt x="4084" y="1601"/>
                </a:lnTo>
                <a:lnTo>
                  <a:pt x="4066" y="1601"/>
                </a:lnTo>
                <a:lnTo>
                  <a:pt x="4066" y="1595"/>
                </a:lnTo>
                <a:lnTo>
                  <a:pt x="4090" y="1601"/>
                </a:lnTo>
                <a:lnTo>
                  <a:pt x="4108" y="1601"/>
                </a:lnTo>
                <a:lnTo>
                  <a:pt x="4120" y="1589"/>
                </a:lnTo>
                <a:lnTo>
                  <a:pt x="4120" y="1571"/>
                </a:lnTo>
                <a:lnTo>
                  <a:pt x="4114" y="1577"/>
                </a:lnTo>
                <a:lnTo>
                  <a:pt x="4096" y="1583"/>
                </a:lnTo>
                <a:lnTo>
                  <a:pt x="4072" y="1577"/>
                </a:lnTo>
                <a:lnTo>
                  <a:pt x="4054" y="1565"/>
                </a:lnTo>
                <a:lnTo>
                  <a:pt x="4048" y="1565"/>
                </a:lnTo>
                <a:lnTo>
                  <a:pt x="4030" y="1577"/>
                </a:lnTo>
                <a:lnTo>
                  <a:pt x="4024" y="1577"/>
                </a:lnTo>
                <a:lnTo>
                  <a:pt x="4018" y="1541"/>
                </a:lnTo>
                <a:lnTo>
                  <a:pt x="4018" y="1535"/>
                </a:lnTo>
                <a:lnTo>
                  <a:pt x="4030" y="1529"/>
                </a:lnTo>
                <a:lnTo>
                  <a:pt x="4030" y="1516"/>
                </a:lnTo>
                <a:lnTo>
                  <a:pt x="4018" y="1504"/>
                </a:lnTo>
                <a:lnTo>
                  <a:pt x="4012" y="1510"/>
                </a:lnTo>
                <a:lnTo>
                  <a:pt x="3999" y="1492"/>
                </a:lnTo>
                <a:lnTo>
                  <a:pt x="3981" y="1498"/>
                </a:lnTo>
                <a:lnTo>
                  <a:pt x="3975" y="1498"/>
                </a:lnTo>
                <a:lnTo>
                  <a:pt x="3969" y="1522"/>
                </a:lnTo>
                <a:lnTo>
                  <a:pt x="3927" y="1553"/>
                </a:lnTo>
                <a:lnTo>
                  <a:pt x="3897" y="1565"/>
                </a:lnTo>
                <a:lnTo>
                  <a:pt x="3885" y="1571"/>
                </a:lnTo>
                <a:lnTo>
                  <a:pt x="3879" y="1589"/>
                </a:lnTo>
                <a:lnTo>
                  <a:pt x="3879" y="1595"/>
                </a:lnTo>
                <a:lnTo>
                  <a:pt x="3891" y="1607"/>
                </a:lnTo>
                <a:lnTo>
                  <a:pt x="3891" y="1631"/>
                </a:lnTo>
                <a:lnTo>
                  <a:pt x="3909" y="1647"/>
                </a:lnTo>
                <a:lnTo>
                  <a:pt x="3915" y="1653"/>
                </a:lnTo>
                <a:lnTo>
                  <a:pt x="3939" y="1653"/>
                </a:lnTo>
                <a:lnTo>
                  <a:pt x="3951" y="1665"/>
                </a:lnTo>
                <a:lnTo>
                  <a:pt x="3975" y="1665"/>
                </a:lnTo>
                <a:lnTo>
                  <a:pt x="3993" y="1659"/>
                </a:lnTo>
                <a:lnTo>
                  <a:pt x="3983" y="1649"/>
                </a:lnTo>
                <a:lnTo>
                  <a:pt x="3987" y="1641"/>
                </a:lnTo>
                <a:lnTo>
                  <a:pt x="3999" y="1635"/>
                </a:lnTo>
                <a:lnTo>
                  <a:pt x="4012" y="1641"/>
                </a:lnTo>
                <a:lnTo>
                  <a:pt x="4018" y="1635"/>
                </a:lnTo>
                <a:lnTo>
                  <a:pt x="4024" y="1647"/>
                </a:lnTo>
                <a:lnTo>
                  <a:pt x="4018" y="1653"/>
                </a:lnTo>
                <a:lnTo>
                  <a:pt x="4030" y="1677"/>
                </a:lnTo>
                <a:close/>
                <a:moveTo>
                  <a:pt x="3632" y="1408"/>
                </a:moveTo>
                <a:lnTo>
                  <a:pt x="3638" y="1408"/>
                </a:lnTo>
                <a:lnTo>
                  <a:pt x="3638" y="1414"/>
                </a:lnTo>
                <a:lnTo>
                  <a:pt x="3644" y="1408"/>
                </a:lnTo>
                <a:lnTo>
                  <a:pt x="3644" y="1402"/>
                </a:lnTo>
                <a:lnTo>
                  <a:pt x="3632" y="1402"/>
                </a:lnTo>
                <a:lnTo>
                  <a:pt x="3632" y="1408"/>
                </a:lnTo>
                <a:close/>
                <a:moveTo>
                  <a:pt x="3349" y="2248"/>
                </a:moveTo>
                <a:lnTo>
                  <a:pt x="3343" y="2248"/>
                </a:lnTo>
                <a:lnTo>
                  <a:pt x="3349" y="2261"/>
                </a:lnTo>
                <a:lnTo>
                  <a:pt x="3355" y="2267"/>
                </a:lnTo>
                <a:lnTo>
                  <a:pt x="3355" y="2242"/>
                </a:lnTo>
                <a:lnTo>
                  <a:pt x="3349" y="2242"/>
                </a:lnTo>
                <a:lnTo>
                  <a:pt x="3349" y="2248"/>
                </a:lnTo>
                <a:close/>
                <a:moveTo>
                  <a:pt x="3349" y="1701"/>
                </a:moveTo>
                <a:lnTo>
                  <a:pt x="3343" y="1701"/>
                </a:lnTo>
                <a:lnTo>
                  <a:pt x="3337" y="1714"/>
                </a:lnTo>
                <a:lnTo>
                  <a:pt x="3349" y="1714"/>
                </a:lnTo>
                <a:lnTo>
                  <a:pt x="3349" y="1701"/>
                </a:lnTo>
                <a:close/>
                <a:moveTo>
                  <a:pt x="3379" y="2190"/>
                </a:moveTo>
                <a:lnTo>
                  <a:pt x="3385" y="2190"/>
                </a:lnTo>
                <a:lnTo>
                  <a:pt x="3379" y="2184"/>
                </a:lnTo>
                <a:lnTo>
                  <a:pt x="3379" y="2190"/>
                </a:lnTo>
                <a:close/>
                <a:moveTo>
                  <a:pt x="3331" y="1665"/>
                </a:moveTo>
                <a:lnTo>
                  <a:pt x="3331" y="1677"/>
                </a:lnTo>
                <a:lnTo>
                  <a:pt x="3349" y="1683"/>
                </a:lnTo>
                <a:lnTo>
                  <a:pt x="3355" y="1683"/>
                </a:lnTo>
                <a:lnTo>
                  <a:pt x="3355" y="1677"/>
                </a:lnTo>
                <a:lnTo>
                  <a:pt x="3337" y="1665"/>
                </a:lnTo>
                <a:lnTo>
                  <a:pt x="3331" y="1665"/>
                </a:lnTo>
                <a:close/>
                <a:moveTo>
                  <a:pt x="3331" y="1420"/>
                </a:moveTo>
                <a:lnTo>
                  <a:pt x="3337" y="1420"/>
                </a:lnTo>
                <a:lnTo>
                  <a:pt x="3331" y="1414"/>
                </a:lnTo>
                <a:lnTo>
                  <a:pt x="3331" y="1420"/>
                </a:lnTo>
                <a:close/>
                <a:moveTo>
                  <a:pt x="3343" y="1607"/>
                </a:moveTo>
                <a:lnTo>
                  <a:pt x="3349" y="1613"/>
                </a:lnTo>
                <a:lnTo>
                  <a:pt x="3349" y="1607"/>
                </a:lnTo>
                <a:lnTo>
                  <a:pt x="3355" y="1607"/>
                </a:lnTo>
                <a:lnTo>
                  <a:pt x="3355" y="1595"/>
                </a:lnTo>
                <a:lnTo>
                  <a:pt x="3349" y="1595"/>
                </a:lnTo>
                <a:lnTo>
                  <a:pt x="3343" y="1607"/>
                </a:lnTo>
                <a:close/>
                <a:moveTo>
                  <a:pt x="3355" y="1541"/>
                </a:moveTo>
                <a:lnTo>
                  <a:pt x="3349" y="1547"/>
                </a:lnTo>
                <a:lnTo>
                  <a:pt x="3355" y="1553"/>
                </a:lnTo>
                <a:lnTo>
                  <a:pt x="3367" y="1553"/>
                </a:lnTo>
                <a:lnTo>
                  <a:pt x="3367" y="1547"/>
                </a:lnTo>
                <a:lnTo>
                  <a:pt x="3355" y="1535"/>
                </a:lnTo>
                <a:lnTo>
                  <a:pt x="3355" y="1541"/>
                </a:lnTo>
                <a:close/>
                <a:moveTo>
                  <a:pt x="3373" y="2224"/>
                </a:moveTo>
                <a:lnTo>
                  <a:pt x="3385" y="2224"/>
                </a:lnTo>
                <a:lnTo>
                  <a:pt x="3385" y="2214"/>
                </a:lnTo>
                <a:lnTo>
                  <a:pt x="3379" y="2214"/>
                </a:lnTo>
                <a:lnTo>
                  <a:pt x="3373" y="2224"/>
                </a:lnTo>
                <a:close/>
                <a:moveTo>
                  <a:pt x="3343" y="1571"/>
                </a:moveTo>
                <a:lnTo>
                  <a:pt x="3349" y="1577"/>
                </a:lnTo>
                <a:lnTo>
                  <a:pt x="3349" y="1583"/>
                </a:lnTo>
                <a:lnTo>
                  <a:pt x="3355" y="1589"/>
                </a:lnTo>
                <a:lnTo>
                  <a:pt x="3355" y="1565"/>
                </a:lnTo>
                <a:lnTo>
                  <a:pt x="3349" y="1559"/>
                </a:lnTo>
                <a:lnTo>
                  <a:pt x="3343" y="1571"/>
                </a:lnTo>
                <a:close/>
              </a:path>
            </a:pathLst>
          </a:custGeom>
          <a:gradFill rotWithShape="0">
            <a:gsLst>
              <a:gs pos="0">
                <a:schemeClr val="bg2">
                  <a:gamma/>
                  <a:tint val="60784"/>
                  <a:invGamma/>
                </a:schemeClr>
              </a:gs>
              <a:gs pos="100000">
                <a:schemeClr val="bg2"/>
              </a:gs>
            </a:gsLst>
            <a:lin ang="5400000" scaled="1"/>
          </a:gradFill>
          <a:ln w="3175">
            <a:solidFill>
              <a:schemeClr val="bg2"/>
            </a:solidFill>
            <a:round/>
            <a:headEnd/>
            <a:tailEnd/>
          </a:ln>
        </p:spPr>
        <p:txBody>
          <a:bodyPr/>
          <a:lstStyle/>
          <a:p>
            <a:pPr>
              <a:defRPr/>
            </a:pPr>
            <a:endParaRPr lang="en-GB"/>
          </a:p>
        </p:txBody>
      </p:sp>
      <p:sp>
        <p:nvSpPr>
          <p:cNvPr id="18456" name="Freeform 24"/>
          <p:cNvSpPr>
            <a:spLocks/>
          </p:cNvSpPr>
          <p:nvPr/>
        </p:nvSpPr>
        <p:spPr bwMode="auto">
          <a:xfrm>
            <a:off x="4421188" y="1981200"/>
            <a:ext cx="3448050" cy="4225925"/>
          </a:xfrm>
          <a:custGeom>
            <a:avLst/>
            <a:gdLst>
              <a:gd name="T0" fmla="*/ 2147483647 w 7512"/>
              <a:gd name="T1" fmla="*/ 2147483647 h 9200"/>
              <a:gd name="T2" fmla="*/ 2147483647 w 7512"/>
              <a:gd name="T3" fmla="*/ 2147483647 h 9200"/>
              <a:gd name="T4" fmla="*/ 2147483647 w 7512"/>
              <a:gd name="T5" fmla="*/ 2147483647 h 9200"/>
              <a:gd name="T6" fmla="*/ 2147483647 w 7512"/>
              <a:gd name="T7" fmla="*/ 2147483647 h 9200"/>
              <a:gd name="T8" fmla="*/ 2147483647 w 7512"/>
              <a:gd name="T9" fmla="*/ 2147483647 h 9200"/>
              <a:gd name="T10" fmla="*/ 2147483647 w 7512"/>
              <a:gd name="T11" fmla="*/ 2147483647 h 9200"/>
              <a:gd name="T12" fmla="*/ 2147483647 w 7512"/>
              <a:gd name="T13" fmla="*/ 2147483647 h 9200"/>
              <a:gd name="T14" fmla="*/ 2147483647 w 7512"/>
              <a:gd name="T15" fmla="*/ 2147483647 h 9200"/>
              <a:gd name="T16" fmla="*/ 2147483647 w 7512"/>
              <a:gd name="T17" fmla="*/ 2147483647 h 9200"/>
              <a:gd name="T18" fmla="*/ 2147483647 w 7512"/>
              <a:gd name="T19" fmla="*/ 2147483647 h 9200"/>
              <a:gd name="T20" fmla="*/ 2147483647 w 7512"/>
              <a:gd name="T21" fmla="*/ 0 h 9200"/>
              <a:gd name="T22" fmla="*/ 2147483647 w 7512"/>
              <a:gd name="T23" fmla="*/ 2147483647 h 9200"/>
              <a:gd name="T24" fmla="*/ 2147483647 w 7512"/>
              <a:gd name="T25" fmla="*/ 2147483647 h 9200"/>
              <a:gd name="T26" fmla="*/ 2147483647 w 7512"/>
              <a:gd name="T27" fmla="*/ 2147483647 h 9200"/>
              <a:gd name="T28" fmla="*/ 2147483647 w 7512"/>
              <a:gd name="T29" fmla="*/ 2147483647 h 9200"/>
              <a:gd name="T30" fmla="*/ 2147483647 w 7512"/>
              <a:gd name="T31" fmla="*/ 2147483647 h 9200"/>
              <a:gd name="T32" fmla="*/ 2147483647 w 7512"/>
              <a:gd name="T33" fmla="*/ 2147483647 h 9200"/>
              <a:gd name="T34" fmla="*/ 2147483647 w 7512"/>
              <a:gd name="T35" fmla="*/ 2147483647 h 9200"/>
              <a:gd name="T36" fmla="*/ 2147483647 w 7512"/>
              <a:gd name="T37" fmla="*/ 2147483647 h 9200"/>
              <a:gd name="T38" fmla="*/ 2147483647 w 7512"/>
              <a:gd name="T39" fmla="*/ 2147483647 h 9200"/>
              <a:gd name="T40" fmla="*/ 2147483647 w 7512"/>
              <a:gd name="T41" fmla="*/ 2147483647 h 9200"/>
              <a:gd name="T42" fmla="*/ 2147483647 w 7512"/>
              <a:gd name="T43" fmla="*/ 2147483647 h 9200"/>
              <a:gd name="T44" fmla="*/ 2147483647 w 7512"/>
              <a:gd name="T45" fmla="*/ 2147483647 h 9200"/>
              <a:gd name="T46" fmla="*/ 2147483647 w 7512"/>
              <a:gd name="T47" fmla="*/ 2147483647 h 9200"/>
              <a:gd name="T48" fmla="*/ 2147483647 w 7512"/>
              <a:gd name="T49" fmla="*/ 2147483647 h 9200"/>
              <a:gd name="T50" fmla="*/ 2147483647 w 7512"/>
              <a:gd name="T51" fmla="*/ 2147483647 h 9200"/>
              <a:gd name="T52" fmla="*/ 2147483647 w 7512"/>
              <a:gd name="T53" fmla="*/ 2147483647 h 9200"/>
              <a:gd name="T54" fmla="*/ 2147483647 w 7512"/>
              <a:gd name="T55" fmla="*/ 2147483647 h 9200"/>
              <a:gd name="T56" fmla="*/ 2147483647 w 7512"/>
              <a:gd name="T57" fmla="*/ 2147483647 h 9200"/>
              <a:gd name="T58" fmla="*/ 2147483647 w 7512"/>
              <a:gd name="T59" fmla="*/ 2147483647 h 9200"/>
              <a:gd name="T60" fmla="*/ 2147483647 w 7512"/>
              <a:gd name="T61" fmla="*/ 2147483647 h 9200"/>
              <a:gd name="T62" fmla="*/ 2147483647 w 7512"/>
              <a:gd name="T63" fmla="*/ 2147483647 h 9200"/>
              <a:gd name="T64" fmla="*/ 2147483647 w 7512"/>
              <a:gd name="T65" fmla="*/ 2147483647 h 9200"/>
              <a:gd name="T66" fmla="*/ 2147483647 w 7512"/>
              <a:gd name="T67" fmla="*/ 2147483647 h 9200"/>
              <a:gd name="T68" fmla="*/ 2147483647 w 7512"/>
              <a:gd name="T69" fmla="*/ 2147483647 h 9200"/>
              <a:gd name="T70" fmla="*/ 2147483647 w 7512"/>
              <a:gd name="T71" fmla="*/ 2147483647 h 9200"/>
              <a:gd name="T72" fmla="*/ 2147483647 w 7512"/>
              <a:gd name="T73" fmla="*/ 2147483647 h 9200"/>
              <a:gd name="T74" fmla="*/ 2147483647 w 7512"/>
              <a:gd name="T75" fmla="*/ 2147483647 h 9200"/>
              <a:gd name="T76" fmla="*/ 2147483647 w 7512"/>
              <a:gd name="T77" fmla="*/ 2147483647 h 9200"/>
              <a:gd name="T78" fmla="*/ 2147483647 w 7512"/>
              <a:gd name="T79" fmla="*/ 2147483647 h 9200"/>
              <a:gd name="T80" fmla="*/ 2147483647 w 7512"/>
              <a:gd name="T81" fmla="*/ 2147483647 h 9200"/>
              <a:gd name="T82" fmla="*/ 2147483647 w 7512"/>
              <a:gd name="T83" fmla="*/ 2147483647 h 9200"/>
              <a:gd name="T84" fmla="*/ 2147483647 w 7512"/>
              <a:gd name="T85" fmla="*/ 2147483647 h 92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12"/>
              <a:gd name="T130" fmla="*/ 0 h 9200"/>
              <a:gd name="T131" fmla="*/ 7512 w 7512"/>
              <a:gd name="T132" fmla="*/ 9200 h 92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12" h="9200">
                <a:moveTo>
                  <a:pt x="7512" y="4600"/>
                </a:moveTo>
                <a:lnTo>
                  <a:pt x="7507" y="4363"/>
                </a:lnTo>
                <a:lnTo>
                  <a:pt x="7492" y="4130"/>
                </a:lnTo>
                <a:lnTo>
                  <a:pt x="7469" y="3899"/>
                </a:lnTo>
                <a:lnTo>
                  <a:pt x="7435" y="3672"/>
                </a:lnTo>
                <a:lnTo>
                  <a:pt x="7393" y="3451"/>
                </a:lnTo>
                <a:lnTo>
                  <a:pt x="7343" y="3232"/>
                </a:lnTo>
                <a:lnTo>
                  <a:pt x="7284" y="3018"/>
                </a:lnTo>
                <a:lnTo>
                  <a:pt x="7217" y="2809"/>
                </a:lnTo>
                <a:lnTo>
                  <a:pt x="7141" y="2605"/>
                </a:lnTo>
                <a:lnTo>
                  <a:pt x="7058" y="2407"/>
                </a:lnTo>
                <a:lnTo>
                  <a:pt x="6968" y="2215"/>
                </a:lnTo>
                <a:lnTo>
                  <a:pt x="6870" y="2028"/>
                </a:lnTo>
                <a:lnTo>
                  <a:pt x="6765" y="1848"/>
                </a:lnTo>
                <a:lnTo>
                  <a:pt x="6654" y="1674"/>
                </a:lnTo>
                <a:lnTo>
                  <a:pt x="6537" y="1507"/>
                </a:lnTo>
                <a:lnTo>
                  <a:pt x="6412" y="1347"/>
                </a:lnTo>
                <a:lnTo>
                  <a:pt x="6281" y="1195"/>
                </a:lnTo>
                <a:lnTo>
                  <a:pt x="6145" y="1051"/>
                </a:lnTo>
                <a:lnTo>
                  <a:pt x="6003" y="914"/>
                </a:lnTo>
                <a:lnTo>
                  <a:pt x="5856" y="785"/>
                </a:lnTo>
                <a:lnTo>
                  <a:pt x="5703" y="666"/>
                </a:lnTo>
                <a:lnTo>
                  <a:pt x="5546" y="555"/>
                </a:lnTo>
                <a:lnTo>
                  <a:pt x="5385" y="453"/>
                </a:lnTo>
                <a:lnTo>
                  <a:pt x="5217" y="362"/>
                </a:lnTo>
                <a:lnTo>
                  <a:pt x="5047" y="279"/>
                </a:lnTo>
                <a:lnTo>
                  <a:pt x="4873" y="207"/>
                </a:lnTo>
                <a:lnTo>
                  <a:pt x="4694" y="144"/>
                </a:lnTo>
                <a:lnTo>
                  <a:pt x="4512" y="93"/>
                </a:lnTo>
                <a:lnTo>
                  <a:pt x="4327" y="53"/>
                </a:lnTo>
                <a:lnTo>
                  <a:pt x="4140" y="24"/>
                </a:lnTo>
                <a:lnTo>
                  <a:pt x="3949" y="6"/>
                </a:lnTo>
                <a:lnTo>
                  <a:pt x="3756" y="0"/>
                </a:lnTo>
                <a:lnTo>
                  <a:pt x="3562" y="6"/>
                </a:lnTo>
                <a:lnTo>
                  <a:pt x="3372" y="24"/>
                </a:lnTo>
                <a:lnTo>
                  <a:pt x="3184" y="53"/>
                </a:lnTo>
                <a:lnTo>
                  <a:pt x="2999" y="93"/>
                </a:lnTo>
                <a:lnTo>
                  <a:pt x="2817" y="144"/>
                </a:lnTo>
                <a:lnTo>
                  <a:pt x="2639" y="207"/>
                </a:lnTo>
                <a:lnTo>
                  <a:pt x="2465" y="279"/>
                </a:lnTo>
                <a:lnTo>
                  <a:pt x="2294" y="362"/>
                </a:lnTo>
                <a:lnTo>
                  <a:pt x="2127" y="453"/>
                </a:lnTo>
                <a:lnTo>
                  <a:pt x="1965" y="555"/>
                </a:lnTo>
                <a:lnTo>
                  <a:pt x="1808" y="666"/>
                </a:lnTo>
                <a:lnTo>
                  <a:pt x="1655" y="785"/>
                </a:lnTo>
                <a:lnTo>
                  <a:pt x="1508" y="914"/>
                </a:lnTo>
                <a:lnTo>
                  <a:pt x="1366" y="1051"/>
                </a:lnTo>
                <a:lnTo>
                  <a:pt x="1230" y="1195"/>
                </a:lnTo>
                <a:lnTo>
                  <a:pt x="1100" y="1347"/>
                </a:lnTo>
                <a:lnTo>
                  <a:pt x="975" y="1507"/>
                </a:lnTo>
                <a:lnTo>
                  <a:pt x="858" y="1674"/>
                </a:lnTo>
                <a:lnTo>
                  <a:pt x="746" y="1848"/>
                </a:lnTo>
                <a:lnTo>
                  <a:pt x="641" y="2028"/>
                </a:lnTo>
                <a:lnTo>
                  <a:pt x="543" y="2215"/>
                </a:lnTo>
                <a:lnTo>
                  <a:pt x="453" y="2407"/>
                </a:lnTo>
                <a:lnTo>
                  <a:pt x="370" y="2605"/>
                </a:lnTo>
                <a:lnTo>
                  <a:pt x="295" y="2809"/>
                </a:lnTo>
                <a:lnTo>
                  <a:pt x="228" y="3018"/>
                </a:lnTo>
                <a:lnTo>
                  <a:pt x="169" y="3232"/>
                </a:lnTo>
                <a:lnTo>
                  <a:pt x="118" y="3451"/>
                </a:lnTo>
                <a:lnTo>
                  <a:pt x="76" y="3672"/>
                </a:lnTo>
                <a:lnTo>
                  <a:pt x="43" y="3899"/>
                </a:lnTo>
                <a:lnTo>
                  <a:pt x="19" y="4130"/>
                </a:lnTo>
                <a:lnTo>
                  <a:pt x="5" y="4363"/>
                </a:lnTo>
                <a:lnTo>
                  <a:pt x="0" y="4600"/>
                </a:lnTo>
                <a:lnTo>
                  <a:pt x="5" y="4837"/>
                </a:lnTo>
                <a:lnTo>
                  <a:pt x="19" y="5070"/>
                </a:lnTo>
                <a:lnTo>
                  <a:pt x="43" y="5301"/>
                </a:lnTo>
                <a:lnTo>
                  <a:pt x="76" y="5527"/>
                </a:lnTo>
                <a:lnTo>
                  <a:pt x="118" y="5749"/>
                </a:lnTo>
                <a:lnTo>
                  <a:pt x="169" y="5967"/>
                </a:lnTo>
                <a:lnTo>
                  <a:pt x="228" y="6182"/>
                </a:lnTo>
                <a:lnTo>
                  <a:pt x="295" y="6390"/>
                </a:lnTo>
                <a:lnTo>
                  <a:pt x="370" y="6594"/>
                </a:lnTo>
                <a:lnTo>
                  <a:pt x="453" y="6793"/>
                </a:lnTo>
                <a:lnTo>
                  <a:pt x="543" y="6984"/>
                </a:lnTo>
                <a:lnTo>
                  <a:pt x="641" y="7172"/>
                </a:lnTo>
                <a:lnTo>
                  <a:pt x="746" y="7351"/>
                </a:lnTo>
                <a:lnTo>
                  <a:pt x="858" y="7525"/>
                </a:lnTo>
                <a:lnTo>
                  <a:pt x="975" y="7693"/>
                </a:lnTo>
                <a:lnTo>
                  <a:pt x="1100" y="7852"/>
                </a:lnTo>
                <a:lnTo>
                  <a:pt x="1230" y="8005"/>
                </a:lnTo>
                <a:lnTo>
                  <a:pt x="1366" y="8149"/>
                </a:lnTo>
                <a:lnTo>
                  <a:pt x="1508" y="8286"/>
                </a:lnTo>
                <a:lnTo>
                  <a:pt x="1655" y="8414"/>
                </a:lnTo>
                <a:lnTo>
                  <a:pt x="1808" y="8533"/>
                </a:lnTo>
                <a:lnTo>
                  <a:pt x="1965" y="8645"/>
                </a:lnTo>
                <a:lnTo>
                  <a:pt x="2127" y="8746"/>
                </a:lnTo>
                <a:lnTo>
                  <a:pt x="2294" y="8838"/>
                </a:lnTo>
                <a:lnTo>
                  <a:pt x="2465" y="8920"/>
                </a:lnTo>
                <a:lnTo>
                  <a:pt x="2639" y="8993"/>
                </a:lnTo>
                <a:lnTo>
                  <a:pt x="2817" y="9055"/>
                </a:lnTo>
                <a:lnTo>
                  <a:pt x="2999" y="9107"/>
                </a:lnTo>
                <a:lnTo>
                  <a:pt x="3184" y="9147"/>
                </a:lnTo>
                <a:lnTo>
                  <a:pt x="3372" y="9176"/>
                </a:lnTo>
                <a:lnTo>
                  <a:pt x="3562" y="9194"/>
                </a:lnTo>
                <a:lnTo>
                  <a:pt x="3756" y="9200"/>
                </a:lnTo>
                <a:lnTo>
                  <a:pt x="3949" y="9194"/>
                </a:lnTo>
                <a:lnTo>
                  <a:pt x="4140" y="9176"/>
                </a:lnTo>
                <a:lnTo>
                  <a:pt x="4327" y="9147"/>
                </a:lnTo>
                <a:lnTo>
                  <a:pt x="4512" y="9107"/>
                </a:lnTo>
                <a:lnTo>
                  <a:pt x="4694" y="9055"/>
                </a:lnTo>
                <a:lnTo>
                  <a:pt x="4873" y="8993"/>
                </a:lnTo>
                <a:lnTo>
                  <a:pt x="5047" y="8920"/>
                </a:lnTo>
                <a:lnTo>
                  <a:pt x="5217" y="8838"/>
                </a:lnTo>
                <a:lnTo>
                  <a:pt x="5385" y="8746"/>
                </a:lnTo>
                <a:lnTo>
                  <a:pt x="5546" y="8645"/>
                </a:lnTo>
                <a:lnTo>
                  <a:pt x="5703" y="8533"/>
                </a:lnTo>
                <a:lnTo>
                  <a:pt x="5856" y="8414"/>
                </a:lnTo>
                <a:lnTo>
                  <a:pt x="6003" y="8286"/>
                </a:lnTo>
                <a:lnTo>
                  <a:pt x="6145" y="8149"/>
                </a:lnTo>
                <a:lnTo>
                  <a:pt x="6281" y="8005"/>
                </a:lnTo>
                <a:lnTo>
                  <a:pt x="6412" y="7852"/>
                </a:lnTo>
                <a:lnTo>
                  <a:pt x="6537" y="7693"/>
                </a:lnTo>
                <a:lnTo>
                  <a:pt x="6654" y="7525"/>
                </a:lnTo>
                <a:lnTo>
                  <a:pt x="6765" y="7351"/>
                </a:lnTo>
                <a:lnTo>
                  <a:pt x="6870" y="7172"/>
                </a:lnTo>
                <a:lnTo>
                  <a:pt x="6968" y="6984"/>
                </a:lnTo>
                <a:lnTo>
                  <a:pt x="7058" y="6793"/>
                </a:lnTo>
                <a:lnTo>
                  <a:pt x="7141" y="6594"/>
                </a:lnTo>
                <a:lnTo>
                  <a:pt x="7217" y="6390"/>
                </a:lnTo>
                <a:lnTo>
                  <a:pt x="7284" y="6182"/>
                </a:lnTo>
                <a:lnTo>
                  <a:pt x="7343" y="5967"/>
                </a:lnTo>
                <a:lnTo>
                  <a:pt x="7393" y="5749"/>
                </a:lnTo>
                <a:lnTo>
                  <a:pt x="7435" y="5527"/>
                </a:lnTo>
                <a:lnTo>
                  <a:pt x="7469" y="5301"/>
                </a:lnTo>
                <a:lnTo>
                  <a:pt x="7492" y="5070"/>
                </a:lnTo>
                <a:lnTo>
                  <a:pt x="7507" y="4837"/>
                </a:lnTo>
                <a:lnTo>
                  <a:pt x="7512" y="4600"/>
                </a:lnTo>
              </a:path>
            </a:pathLst>
          </a:custGeom>
          <a:solidFill>
            <a:schemeClr val="hlink">
              <a:alpha val="39999"/>
            </a:schemeClr>
          </a:solidFill>
          <a:ln w="3175" cap="flat" cmpd="sng">
            <a:solidFill>
              <a:schemeClr val="hlink"/>
            </a:solidFill>
            <a:prstDash val="solid"/>
            <a:round/>
            <a:headEnd type="none" w="med" len="med"/>
            <a:tailEnd type="none" w="med" len="med"/>
          </a:ln>
        </p:spPr>
        <p:txBody>
          <a:bodyPr/>
          <a:lstStyle/>
          <a:p>
            <a:endParaRPr lang="en-GB"/>
          </a:p>
        </p:txBody>
      </p:sp>
      <p:sp>
        <p:nvSpPr>
          <p:cNvPr id="18457" name="Freeform 25"/>
          <p:cNvSpPr>
            <a:spLocks/>
          </p:cNvSpPr>
          <p:nvPr/>
        </p:nvSpPr>
        <p:spPr bwMode="auto">
          <a:xfrm>
            <a:off x="2933700" y="1989138"/>
            <a:ext cx="3449638" cy="4224337"/>
          </a:xfrm>
          <a:custGeom>
            <a:avLst/>
            <a:gdLst>
              <a:gd name="T0" fmla="*/ 2147483647 w 7512"/>
              <a:gd name="T1" fmla="*/ 2147483647 h 9200"/>
              <a:gd name="T2" fmla="*/ 2147483647 w 7512"/>
              <a:gd name="T3" fmla="*/ 2147483647 h 9200"/>
              <a:gd name="T4" fmla="*/ 2147483647 w 7512"/>
              <a:gd name="T5" fmla="*/ 2147483647 h 9200"/>
              <a:gd name="T6" fmla="*/ 2147483647 w 7512"/>
              <a:gd name="T7" fmla="*/ 2147483647 h 9200"/>
              <a:gd name="T8" fmla="*/ 2147483647 w 7512"/>
              <a:gd name="T9" fmla="*/ 2147483647 h 9200"/>
              <a:gd name="T10" fmla="*/ 2147483647 w 7512"/>
              <a:gd name="T11" fmla="*/ 2147483647 h 9200"/>
              <a:gd name="T12" fmla="*/ 2147483647 w 7512"/>
              <a:gd name="T13" fmla="*/ 2147483647 h 9200"/>
              <a:gd name="T14" fmla="*/ 2147483647 w 7512"/>
              <a:gd name="T15" fmla="*/ 2147483647 h 9200"/>
              <a:gd name="T16" fmla="*/ 2147483647 w 7512"/>
              <a:gd name="T17" fmla="*/ 2147483647 h 9200"/>
              <a:gd name="T18" fmla="*/ 2147483647 w 7512"/>
              <a:gd name="T19" fmla="*/ 2147483647 h 9200"/>
              <a:gd name="T20" fmla="*/ 2147483647 w 7512"/>
              <a:gd name="T21" fmla="*/ 0 h 9200"/>
              <a:gd name="T22" fmla="*/ 2147483647 w 7512"/>
              <a:gd name="T23" fmla="*/ 2147483647 h 9200"/>
              <a:gd name="T24" fmla="*/ 2147483647 w 7512"/>
              <a:gd name="T25" fmla="*/ 2147483647 h 9200"/>
              <a:gd name="T26" fmla="*/ 2147483647 w 7512"/>
              <a:gd name="T27" fmla="*/ 2147483647 h 9200"/>
              <a:gd name="T28" fmla="*/ 2147483647 w 7512"/>
              <a:gd name="T29" fmla="*/ 2147483647 h 9200"/>
              <a:gd name="T30" fmla="*/ 2147483647 w 7512"/>
              <a:gd name="T31" fmla="*/ 2147483647 h 9200"/>
              <a:gd name="T32" fmla="*/ 2147483647 w 7512"/>
              <a:gd name="T33" fmla="*/ 2147483647 h 9200"/>
              <a:gd name="T34" fmla="*/ 2147483647 w 7512"/>
              <a:gd name="T35" fmla="*/ 2147483647 h 9200"/>
              <a:gd name="T36" fmla="*/ 2147483647 w 7512"/>
              <a:gd name="T37" fmla="*/ 2147483647 h 9200"/>
              <a:gd name="T38" fmla="*/ 2147483647 w 7512"/>
              <a:gd name="T39" fmla="*/ 2147483647 h 9200"/>
              <a:gd name="T40" fmla="*/ 2147483647 w 7512"/>
              <a:gd name="T41" fmla="*/ 2147483647 h 9200"/>
              <a:gd name="T42" fmla="*/ 2147483647 w 7512"/>
              <a:gd name="T43" fmla="*/ 2147483647 h 9200"/>
              <a:gd name="T44" fmla="*/ 2147483647 w 7512"/>
              <a:gd name="T45" fmla="*/ 2147483647 h 9200"/>
              <a:gd name="T46" fmla="*/ 2147483647 w 7512"/>
              <a:gd name="T47" fmla="*/ 2147483647 h 9200"/>
              <a:gd name="T48" fmla="*/ 2147483647 w 7512"/>
              <a:gd name="T49" fmla="*/ 2147483647 h 9200"/>
              <a:gd name="T50" fmla="*/ 2147483647 w 7512"/>
              <a:gd name="T51" fmla="*/ 2147483647 h 9200"/>
              <a:gd name="T52" fmla="*/ 2147483647 w 7512"/>
              <a:gd name="T53" fmla="*/ 2147483647 h 9200"/>
              <a:gd name="T54" fmla="*/ 2147483647 w 7512"/>
              <a:gd name="T55" fmla="*/ 2147483647 h 9200"/>
              <a:gd name="T56" fmla="*/ 2147483647 w 7512"/>
              <a:gd name="T57" fmla="*/ 2147483647 h 9200"/>
              <a:gd name="T58" fmla="*/ 2147483647 w 7512"/>
              <a:gd name="T59" fmla="*/ 2147483647 h 9200"/>
              <a:gd name="T60" fmla="*/ 2147483647 w 7512"/>
              <a:gd name="T61" fmla="*/ 2147483647 h 9200"/>
              <a:gd name="T62" fmla="*/ 2147483647 w 7512"/>
              <a:gd name="T63" fmla="*/ 2147483647 h 9200"/>
              <a:gd name="T64" fmla="*/ 2147483647 w 7512"/>
              <a:gd name="T65" fmla="*/ 2147483647 h 9200"/>
              <a:gd name="T66" fmla="*/ 2147483647 w 7512"/>
              <a:gd name="T67" fmla="*/ 2147483647 h 9200"/>
              <a:gd name="T68" fmla="*/ 2147483647 w 7512"/>
              <a:gd name="T69" fmla="*/ 2147483647 h 9200"/>
              <a:gd name="T70" fmla="*/ 2147483647 w 7512"/>
              <a:gd name="T71" fmla="*/ 2147483647 h 9200"/>
              <a:gd name="T72" fmla="*/ 2147483647 w 7512"/>
              <a:gd name="T73" fmla="*/ 2147483647 h 9200"/>
              <a:gd name="T74" fmla="*/ 2147483647 w 7512"/>
              <a:gd name="T75" fmla="*/ 2147483647 h 9200"/>
              <a:gd name="T76" fmla="*/ 2147483647 w 7512"/>
              <a:gd name="T77" fmla="*/ 2147483647 h 9200"/>
              <a:gd name="T78" fmla="*/ 2147483647 w 7512"/>
              <a:gd name="T79" fmla="*/ 2147483647 h 9200"/>
              <a:gd name="T80" fmla="*/ 2147483647 w 7512"/>
              <a:gd name="T81" fmla="*/ 2147483647 h 9200"/>
              <a:gd name="T82" fmla="*/ 2147483647 w 7512"/>
              <a:gd name="T83" fmla="*/ 2147483647 h 9200"/>
              <a:gd name="T84" fmla="*/ 2147483647 w 7512"/>
              <a:gd name="T85" fmla="*/ 2147483647 h 92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12"/>
              <a:gd name="T130" fmla="*/ 0 h 9200"/>
              <a:gd name="T131" fmla="*/ 7512 w 7512"/>
              <a:gd name="T132" fmla="*/ 9200 h 92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12" h="9200">
                <a:moveTo>
                  <a:pt x="7512" y="4600"/>
                </a:moveTo>
                <a:lnTo>
                  <a:pt x="7506" y="4362"/>
                </a:lnTo>
                <a:lnTo>
                  <a:pt x="7492" y="4129"/>
                </a:lnTo>
                <a:lnTo>
                  <a:pt x="7468" y="3898"/>
                </a:lnTo>
                <a:lnTo>
                  <a:pt x="7435" y="3672"/>
                </a:lnTo>
                <a:lnTo>
                  <a:pt x="7392" y="3450"/>
                </a:lnTo>
                <a:lnTo>
                  <a:pt x="7342" y="3231"/>
                </a:lnTo>
                <a:lnTo>
                  <a:pt x="7283" y="3017"/>
                </a:lnTo>
                <a:lnTo>
                  <a:pt x="7216" y="2809"/>
                </a:lnTo>
                <a:lnTo>
                  <a:pt x="7140" y="2605"/>
                </a:lnTo>
                <a:lnTo>
                  <a:pt x="7058" y="2406"/>
                </a:lnTo>
                <a:lnTo>
                  <a:pt x="6968" y="2214"/>
                </a:lnTo>
                <a:lnTo>
                  <a:pt x="6869" y="2027"/>
                </a:lnTo>
                <a:lnTo>
                  <a:pt x="6765" y="1848"/>
                </a:lnTo>
                <a:lnTo>
                  <a:pt x="6653" y="1674"/>
                </a:lnTo>
                <a:lnTo>
                  <a:pt x="6536" y="1506"/>
                </a:lnTo>
                <a:lnTo>
                  <a:pt x="6411" y="1347"/>
                </a:lnTo>
                <a:lnTo>
                  <a:pt x="6281" y="1194"/>
                </a:lnTo>
                <a:lnTo>
                  <a:pt x="6145" y="1050"/>
                </a:lnTo>
                <a:lnTo>
                  <a:pt x="6003" y="913"/>
                </a:lnTo>
                <a:lnTo>
                  <a:pt x="5856" y="785"/>
                </a:lnTo>
                <a:lnTo>
                  <a:pt x="5703" y="665"/>
                </a:lnTo>
                <a:lnTo>
                  <a:pt x="5546" y="554"/>
                </a:lnTo>
                <a:lnTo>
                  <a:pt x="5384" y="452"/>
                </a:lnTo>
                <a:lnTo>
                  <a:pt x="5217" y="361"/>
                </a:lnTo>
                <a:lnTo>
                  <a:pt x="5046" y="279"/>
                </a:lnTo>
                <a:lnTo>
                  <a:pt x="4872" y="206"/>
                </a:lnTo>
                <a:lnTo>
                  <a:pt x="4694" y="144"/>
                </a:lnTo>
                <a:lnTo>
                  <a:pt x="4512" y="92"/>
                </a:lnTo>
                <a:lnTo>
                  <a:pt x="4327" y="52"/>
                </a:lnTo>
                <a:lnTo>
                  <a:pt x="4139" y="23"/>
                </a:lnTo>
                <a:lnTo>
                  <a:pt x="3949" y="5"/>
                </a:lnTo>
                <a:lnTo>
                  <a:pt x="3756" y="0"/>
                </a:lnTo>
                <a:lnTo>
                  <a:pt x="3562" y="5"/>
                </a:lnTo>
                <a:lnTo>
                  <a:pt x="3371" y="23"/>
                </a:lnTo>
                <a:lnTo>
                  <a:pt x="3184" y="52"/>
                </a:lnTo>
                <a:lnTo>
                  <a:pt x="2998" y="92"/>
                </a:lnTo>
                <a:lnTo>
                  <a:pt x="2817" y="144"/>
                </a:lnTo>
                <a:lnTo>
                  <a:pt x="2638" y="206"/>
                </a:lnTo>
                <a:lnTo>
                  <a:pt x="2464" y="279"/>
                </a:lnTo>
                <a:lnTo>
                  <a:pt x="2294" y="361"/>
                </a:lnTo>
                <a:lnTo>
                  <a:pt x="2126" y="452"/>
                </a:lnTo>
                <a:lnTo>
                  <a:pt x="1965" y="554"/>
                </a:lnTo>
                <a:lnTo>
                  <a:pt x="1807" y="665"/>
                </a:lnTo>
                <a:lnTo>
                  <a:pt x="1655" y="785"/>
                </a:lnTo>
                <a:lnTo>
                  <a:pt x="1507" y="913"/>
                </a:lnTo>
                <a:lnTo>
                  <a:pt x="1366" y="1050"/>
                </a:lnTo>
                <a:lnTo>
                  <a:pt x="1230" y="1194"/>
                </a:lnTo>
                <a:lnTo>
                  <a:pt x="1099" y="1347"/>
                </a:lnTo>
                <a:lnTo>
                  <a:pt x="974" y="1506"/>
                </a:lnTo>
                <a:lnTo>
                  <a:pt x="857" y="1674"/>
                </a:lnTo>
                <a:lnTo>
                  <a:pt x="746" y="1848"/>
                </a:lnTo>
                <a:lnTo>
                  <a:pt x="641" y="2027"/>
                </a:lnTo>
                <a:lnTo>
                  <a:pt x="543" y="2214"/>
                </a:lnTo>
                <a:lnTo>
                  <a:pt x="452" y="2406"/>
                </a:lnTo>
                <a:lnTo>
                  <a:pt x="370" y="2605"/>
                </a:lnTo>
                <a:lnTo>
                  <a:pt x="294" y="2809"/>
                </a:lnTo>
                <a:lnTo>
                  <a:pt x="227" y="3017"/>
                </a:lnTo>
                <a:lnTo>
                  <a:pt x="168" y="3231"/>
                </a:lnTo>
                <a:lnTo>
                  <a:pt x="118" y="3450"/>
                </a:lnTo>
                <a:lnTo>
                  <a:pt x="75" y="3672"/>
                </a:lnTo>
                <a:lnTo>
                  <a:pt x="42" y="3898"/>
                </a:lnTo>
                <a:lnTo>
                  <a:pt x="19" y="4129"/>
                </a:lnTo>
                <a:lnTo>
                  <a:pt x="4" y="4362"/>
                </a:lnTo>
                <a:lnTo>
                  <a:pt x="0" y="4600"/>
                </a:lnTo>
                <a:lnTo>
                  <a:pt x="4" y="4836"/>
                </a:lnTo>
                <a:lnTo>
                  <a:pt x="19" y="5069"/>
                </a:lnTo>
                <a:lnTo>
                  <a:pt x="42" y="5300"/>
                </a:lnTo>
                <a:lnTo>
                  <a:pt x="75" y="5526"/>
                </a:lnTo>
                <a:lnTo>
                  <a:pt x="118" y="5748"/>
                </a:lnTo>
                <a:lnTo>
                  <a:pt x="168" y="5967"/>
                </a:lnTo>
                <a:lnTo>
                  <a:pt x="227" y="6181"/>
                </a:lnTo>
                <a:lnTo>
                  <a:pt x="294" y="6389"/>
                </a:lnTo>
                <a:lnTo>
                  <a:pt x="370" y="6594"/>
                </a:lnTo>
                <a:lnTo>
                  <a:pt x="452" y="6792"/>
                </a:lnTo>
                <a:lnTo>
                  <a:pt x="543" y="6984"/>
                </a:lnTo>
                <a:lnTo>
                  <a:pt x="641" y="7171"/>
                </a:lnTo>
                <a:lnTo>
                  <a:pt x="746" y="7351"/>
                </a:lnTo>
                <a:lnTo>
                  <a:pt x="857" y="7525"/>
                </a:lnTo>
                <a:lnTo>
                  <a:pt x="974" y="7692"/>
                </a:lnTo>
                <a:lnTo>
                  <a:pt x="1099" y="7851"/>
                </a:lnTo>
                <a:lnTo>
                  <a:pt x="1230" y="8004"/>
                </a:lnTo>
                <a:lnTo>
                  <a:pt x="1366" y="8148"/>
                </a:lnTo>
                <a:lnTo>
                  <a:pt x="1507" y="8285"/>
                </a:lnTo>
                <a:lnTo>
                  <a:pt x="1655" y="8413"/>
                </a:lnTo>
                <a:lnTo>
                  <a:pt x="1807" y="8533"/>
                </a:lnTo>
                <a:lnTo>
                  <a:pt x="1965" y="8644"/>
                </a:lnTo>
                <a:lnTo>
                  <a:pt x="2126" y="8746"/>
                </a:lnTo>
                <a:lnTo>
                  <a:pt x="2294" y="8837"/>
                </a:lnTo>
                <a:lnTo>
                  <a:pt x="2464" y="8920"/>
                </a:lnTo>
                <a:lnTo>
                  <a:pt x="2638" y="8992"/>
                </a:lnTo>
                <a:lnTo>
                  <a:pt x="2817" y="9055"/>
                </a:lnTo>
                <a:lnTo>
                  <a:pt x="2998" y="9106"/>
                </a:lnTo>
                <a:lnTo>
                  <a:pt x="3184" y="9146"/>
                </a:lnTo>
                <a:lnTo>
                  <a:pt x="3371" y="9175"/>
                </a:lnTo>
                <a:lnTo>
                  <a:pt x="3562" y="9193"/>
                </a:lnTo>
                <a:lnTo>
                  <a:pt x="3756" y="9200"/>
                </a:lnTo>
                <a:lnTo>
                  <a:pt x="3949" y="9193"/>
                </a:lnTo>
                <a:lnTo>
                  <a:pt x="4139" y="9175"/>
                </a:lnTo>
                <a:lnTo>
                  <a:pt x="4327" y="9146"/>
                </a:lnTo>
                <a:lnTo>
                  <a:pt x="4512" y="9106"/>
                </a:lnTo>
                <a:lnTo>
                  <a:pt x="4694" y="9055"/>
                </a:lnTo>
                <a:lnTo>
                  <a:pt x="4872" y="8992"/>
                </a:lnTo>
                <a:lnTo>
                  <a:pt x="5046" y="8920"/>
                </a:lnTo>
                <a:lnTo>
                  <a:pt x="5217" y="8837"/>
                </a:lnTo>
                <a:lnTo>
                  <a:pt x="5384" y="8746"/>
                </a:lnTo>
                <a:lnTo>
                  <a:pt x="5546" y="8644"/>
                </a:lnTo>
                <a:lnTo>
                  <a:pt x="5703" y="8533"/>
                </a:lnTo>
                <a:lnTo>
                  <a:pt x="5856" y="8413"/>
                </a:lnTo>
                <a:lnTo>
                  <a:pt x="6003" y="8285"/>
                </a:lnTo>
                <a:lnTo>
                  <a:pt x="6145" y="8148"/>
                </a:lnTo>
                <a:lnTo>
                  <a:pt x="6281" y="8004"/>
                </a:lnTo>
                <a:lnTo>
                  <a:pt x="6411" y="7851"/>
                </a:lnTo>
                <a:lnTo>
                  <a:pt x="6536" y="7692"/>
                </a:lnTo>
                <a:lnTo>
                  <a:pt x="6653" y="7525"/>
                </a:lnTo>
                <a:lnTo>
                  <a:pt x="6765" y="7351"/>
                </a:lnTo>
                <a:lnTo>
                  <a:pt x="6869" y="7171"/>
                </a:lnTo>
                <a:lnTo>
                  <a:pt x="6968" y="6984"/>
                </a:lnTo>
                <a:lnTo>
                  <a:pt x="7058" y="6792"/>
                </a:lnTo>
                <a:lnTo>
                  <a:pt x="7140" y="6594"/>
                </a:lnTo>
                <a:lnTo>
                  <a:pt x="7216" y="6389"/>
                </a:lnTo>
                <a:lnTo>
                  <a:pt x="7283" y="6181"/>
                </a:lnTo>
                <a:lnTo>
                  <a:pt x="7342" y="5967"/>
                </a:lnTo>
                <a:lnTo>
                  <a:pt x="7392" y="5748"/>
                </a:lnTo>
                <a:lnTo>
                  <a:pt x="7435" y="5526"/>
                </a:lnTo>
                <a:lnTo>
                  <a:pt x="7468" y="5300"/>
                </a:lnTo>
                <a:lnTo>
                  <a:pt x="7492" y="5069"/>
                </a:lnTo>
                <a:lnTo>
                  <a:pt x="7506" y="4836"/>
                </a:lnTo>
                <a:lnTo>
                  <a:pt x="7512" y="4600"/>
                </a:lnTo>
              </a:path>
            </a:pathLst>
          </a:custGeom>
          <a:solidFill>
            <a:schemeClr val="tx1">
              <a:alpha val="20000"/>
            </a:schemeClr>
          </a:solidFill>
          <a:ln w="3175" cap="flat">
            <a:solidFill>
              <a:schemeClr val="tx1"/>
            </a:solidFill>
            <a:prstDash val="solid"/>
            <a:round/>
            <a:headEnd/>
            <a:tailEnd/>
          </a:ln>
        </p:spPr>
        <p:txBody>
          <a:bodyPr/>
          <a:lstStyle/>
          <a:p>
            <a:endParaRPr lang="en-GB"/>
          </a:p>
        </p:txBody>
      </p:sp>
      <p:sp>
        <p:nvSpPr>
          <p:cNvPr id="18458" name="Text Box 26"/>
          <p:cNvSpPr txBox="1">
            <a:spLocks noChangeArrowheads="1"/>
          </p:cNvSpPr>
          <p:nvPr/>
        </p:nvSpPr>
        <p:spPr bwMode="auto">
          <a:xfrm>
            <a:off x="3673475" y="3052763"/>
            <a:ext cx="2019300" cy="708025"/>
          </a:xfrm>
          <a:prstGeom prst="rect">
            <a:avLst/>
          </a:prstGeom>
          <a:noFill/>
          <a:ln w="9525">
            <a:noFill/>
            <a:miter lim="800000"/>
            <a:headEnd/>
            <a:tailEnd/>
          </a:ln>
        </p:spPr>
        <p:txBody>
          <a:bodyPr>
            <a:spAutoFit/>
          </a:bodyPr>
          <a:lstStyle/>
          <a:p>
            <a:pPr>
              <a:spcBef>
                <a:spcPct val="50000"/>
              </a:spcBef>
            </a:pPr>
            <a:r>
              <a:rPr lang="en-GB" sz="1000" b="1">
                <a:solidFill>
                  <a:schemeClr val="tx1"/>
                </a:solidFill>
                <a:latin typeface="Tahoma" pitchFamily="34" charset="0"/>
              </a:rPr>
              <a:t>Meteosat-10 (0°)</a:t>
            </a:r>
          </a:p>
          <a:p>
            <a:pPr>
              <a:spcBef>
                <a:spcPct val="50000"/>
              </a:spcBef>
            </a:pPr>
            <a:r>
              <a:rPr lang="en-GB" sz="1000" b="1">
                <a:solidFill>
                  <a:schemeClr val="tx1"/>
                </a:solidFill>
                <a:latin typeface="Tahoma" pitchFamily="34" charset="0"/>
              </a:rPr>
              <a:t>Meteosat-9 (9.5° E)</a:t>
            </a:r>
          </a:p>
          <a:p>
            <a:pPr>
              <a:spcBef>
                <a:spcPct val="50000"/>
              </a:spcBef>
            </a:pPr>
            <a:r>
              <a:rPr lang="en-GB" sz="1000" b="1">
                <a:solidFill>
                  <a:schemeClr val="tx1"/>
                </a:solidFill>
                <a:latin typeface="Tahoma" pitchFamily="34" charset="0"/>
              </a:rPr>
              <a:t>Meteosat-8 (3.5° E)</a:t>
            </a:r>
          </a:p>
        </p:txBody>
      </p:sp>
      <p:sp>
        <p:nvSpPr>
          <p:cNvPr id="18459" name="Text Box 27"/>
          <p:cNvSpPr txBox="1">
            <a:spLocks noChangeArrowheads="1"/>
          </p:cNvSpPr>
          <p:nvPr/>
        </p:nvSpPr>
        <p:spPr bwMode="auto">
          <a:xfrm>
            <a:off x="5360988" y="4625975"/>
            <a:ext cx="1800225" cy="246063"/>
          </a:xfrm>
          <a:prstGeom prst="rect">
            <a:avLst/>
          </a:prstGeom>
          <a:noFill/>
          <a:ln w="9525">
            <a:noFill/>
            <a:miter lim="800000"/>
            <a:headEnd/>
            <a:tailEnd/>
          </a:ln>
        </p:spPr>
        <p:txBody>
          <a:bodyPr>
            <a:spAutoFit/>
          </a:bodyPr>
          <a:lstStyle/>
          <a:p>
            <a:pPr algn="l">
              <a:spcBef>
                <a:spcPct val="50000"/>
              </a:spcBef>
            </a:pPr>
            <a:r>
              <a:rPr lang="en-GB" sz="1000" b="1">
                <a:solidFill>
                  <a:schemeClr val="tx1"/>
                </a:solidFill>
                <a:latin typeface="Tahoma" pitchFamily="34" charset="0"/>
              </a:rPr>
              <a:t>Meteosat-7 (57.5° E)</a:t>
            </a:r>
          </a:p>
        </p:txBody>
      </p:sp>
      <p:pic>
        <p:nvPicPr>
          <p:cNvPr id="18460" name="Picture 28" descr="met"/>
          <p:cNvPicPr>
            <a:picLocks noChangeAspect="1" noChangeArrowheads="1"/>
          </p:cNvPicPr>
          <p:nvPr/>
        </p:nvPicPr>
        <p:blipFill>
          <a:blip r:embed="rId2" cstate="print"/>
          <a:srcRect/>
          <a:stretch>
            <a:fillRect/>
          </a:stretch>
        </p:blipFill>
        <p:spPr bwMode="auto">
          <a:xfrm>
            <a:off x="6073775" y="3857625"/>
            <a:ext cx="422275" cy="561975"/>
          </a:xfrm>
          <a:prstGeom prst="rect">
            <a:avLst/>
          </a:prstGeom>
          <a:noFill/>
          <a:ln w="9525">
            <a:noFill/>
            <a:miter lim="800000"/>
            <a:headEnd/>
            <a:tailEnd/>
          </a:ln>
        </p:spPr>
      </p:pic>
      <p:pic>
        <p:nvPicPr>
          <p:cNvPr id="18461" name="Picture 29" descr="icon_msg"/>
          <p:cNvPicPr>
            <a:picLocks noChangeAspect="1" noChangeArrowheads="1"/>
          </p:cNvPicPr>
          <p:nvPr/>
        </p:nvPicPr>
        <p:blipFill>
          <a:blip r:embed="rId3" cstate="print"/>
          <a:srcRect/>
          <a:stretch>
            <a:fillRect/>
          </a:stretch>
        </p:blipFill>
        <p:spPr bwMode="auto">
          <a:xfrm>
            <a:off x="4362450" y="3792538"/>
            <a:ext cx="627063" cy="682625"/>
          </a:xfrm>
          <a:prstGeom prst="rect">
            <a:avLst/>
          </a:prstGeom>
          <a:noFill/>
          <a:ln w="9525">
            <a:noFill/>
            <a:miter lim="800000"/>
            <a:headEnd/>
            <a:tailEnd/>
          </a:ln>
        </p:spPr>
      </p:pic>
      <p:sp>
        <p:nvSpPr>
          <p:cNvPr id="18462" name="Rectangle 30"/>
          <p:cNvSpPr>
            <a:spLocks noChangeArrowheads="1"/>
          </p:cNvSpPr>
          <p:nvPr/>
        </p:nvSpPr>
        <p:spPr bwMode="auto">
          <a:xfrm>
            <a:off x="4652963" y="5749925"/>
            <a:ext cx="61912" cy="152400"/>
          </a:xfrm>
          <a:prstGeom prst="rect">
            <a:avLst/>
          </a:prstGeom>
          <a:noFill/>
          <a:ln w="9525">
            <a:noFill/>
            <a:miter lim="800000"/>
            <a:headEnd/>
            <a:tailEnd/>
          </a:ln>
        </p:spPr>
        <p:txBody>
          <a:bodyPr lIns="0" tIns="0" rIns="0" bIns="0">
            <a:spAutoFit/>
          </a:bodyPr>
          <a:lstStyle/>
          <a:p>
            <a:pPr algn="l"/>
            <a:r>
              <a:rPr lang="de-DE" sz="1000" b="1">
                <a:solidFill>
                  <a:schemeClr val="tx1"/>
                </a:solidFill>
                <a:latin typeface="Tahoma" pitchFamily="34" charset="0"/>
              </a:rPr>
              <a:t>0</a:t>
            </a:r>
            <a:endParaRPr lang="de-DE" sz="2400">
              <a:solidFill>
                <a:schemeClr val="tx1"/>
              </a:solidFill>
              <a:latin typeface="Tahoma" pitchFamily="34" charset="0"/>
            </a:endParaRPr>
          </a:p>
        </p:txBody>
      </p:sp>
      <p:sp>
        <p:nvSpPr>
          <p:cNvPr id="18463" name="Rectangle 31"/>
          <p:cNvSpPr>
            <a:spLocks noChangeArrowheads="1"/>
          </p:cNvSpPr>
          <p:nvPr/>
        </p:nvSpPr>
        <p:spPr bwMode="auto">
          <a:xfrm>
            <a:off x="5457825"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40</a:t>
            </a:r>
            <a:endParaRPr lang="de-DE" sz="2400">
              <a:solidFill>
                <a:schemeClr val="tx1"/>
              </a:solidFill>
              <a:latin typeface="Tahoma" pitchFamily="34" charset="0"/>
            </a:endParaRPr>
          </a:p>
        </p:txBody>
      </p:sp>
      <p:sp>
        <p:nvSpPr>
          <p:cNvPr id="18464" name="Rectangle 32"/>
          <p:cNvSpPr>
            <a:spLocks noChangeArrowheads="1"/>
          </p:cNvSpPr>
          <p:nvPr/>
        </p:nvSpPr>
        <p:spPr bwMode="auto">
          <a:xfrm>
            <a:off x="5908675"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60</a:t>
            </a:r>
            <a:endParaRPr lang="de-DE" sz="2400">
              <a:solidFill>
                <a:schemeClr val="tx1"/>
              </a:solidFill>
              <a:latin typeface="Tahoma" pitchFamily="34" charset="0"/>
            </a:endParaRPr>
          </a:p>
        </p:txBody>
      </p:sp>
      <p:sp>
        <p:nvSpPr>
          <p:cNvPr id="18465" name="Rectangle 33"/>
          <p:cNvSpPr>
            <a:spLocks noChangeArrowheads="1"/>
          </p:cNvSpPr>
          <p:nvPr/>
        </p:nvSpPr>
        <p:spPr bwMode="auto">
          <a:xfrm>
            <a:off x="6372225" y="5618163"/>
            <a:ext cx="366713" cy="304800"/>
          </a:xfrm>
          <a:prstGeom prst="rect">
            <a:avLst/>
          </a:prstGeom>
          <a:noFill/>
          <a:ln w="9525">
            <a:noFill/>
            <a:miter lim="800000"/>
            <a:headEnd/>
            <a:tailEnd/>
          </a:ln>
        </p:spPr>
        <p:txBody>
          <a:bodyPr lIns="0" tIns="0" rIns="0" bIns="0">
            <a:spAutoFit/>
          </a:bodyPr>
          <a:lstStyle/>
          <a:p>
            <a:pPr algn="l"/>
            <a:endParaRPr lang="de-DE" sz="1000" b="1">
              <a:solidFill>
                <a:schemeClr val="tx1"/>
              </a:solidFill>
              <a:latin typeface="Tahoma" pitchFamily="34" charset="0"/>
            </a:endParaRPr>
          </a:p>
          <a:p>
            <a:pPr algn="l"/>
            <a:r>
              <a:rPr lang="de-DE" sz="1000" b="1">
                <a:solidFill>
                  <a:schemeClr val="tx1"/>
                </a:solidFill>
                <a:latin typeface="Tahoma" pitchFamily="34" charset="0"/>
              </a:rPr>
              <a:t>80</a:t>
            </a:r>
            <a:endParaRPr lang="de-DE" sz="2400">
              <a:solidFill>
                <a:schemeClr val="tx1"/>
              </a:solidFill>
              <a:latin typeface="Tahoma" pitchFamily="34" charset="0"/>
            </a:endParaRPr>
          </a:p>
        </p:txBody>
      </p:sp>
      <p:sp>
        <p:nvSpPr>
          <p:cNvPr id="18466" name="Rectangle 34"/>
          <p:cNvSpPr>
            <a:spLocks noChangeArrowheads="1"/>
          </p:cNvSpPr>
          <p:nvPr/>
        </p:nvSpPr>
        <p:spPr bwMode="auto">
          <a:xfrm>
            <a:off x="6770688" y="5749925"/>
            <a:ext cx="242887"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100</a:t>
            </a:r>
            <a:endParaRPr lang="de-DE" sz="2400">
              <a:solidFill>
                <a:schemeClr val="tx1"/>
              </a:solidFill>
              <a:latin typeface="Tahoma" pitchFamily="34" charset="0"/>
            </a:endParaRPr>
          </a:p>
        </p:txBody>
      </p:sp>
      <p:sp>
        <p:nvSpPr>
          <p:cNvPr id="18467" name="Rectangle 35"/>
          <p:cNvSpPr>
            <a:spLocks noChangeArrowheads="1"/>
          </p:cNvSpPr>
          <p:nvPr/>
        </p:nvSpPr>
        <p:spPr bwMode="auto">
          <a:xfrm>
            <a:off x="7167563" y="5749925"/>
            <a:ext cx="242887"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120</a:t>
            </a:r>
            <a:endParaRPr lang="de-DE" sz="2400">
              <a:solidFill>
                <a:schemeClr val="tx1"/>
              </a:solidFill>
              <a:latin typeface="Tahoma" pitchFamily="34" charset="0"/>
            </a:endParaRPr>
          </a:p>
        </p:txBody>
      </p:sp>
      <p:sp>
        <p:nvSpPr>
          <p:cNvPr id="18468" name="Rectangle 36"/>
          <p:cNvSpPr>
            <a:spLocks noChangeArrowheads="1"/>
          </p:cNvSpPr>
          <p:nvPr/>
        </p:nvSpPr>
        <p:spPr bwMode="auto">
          <a:xfrm>
            <a:off x="7578725" y="5749925"/>
            <a:ext cx="242888"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140</a:t>
            </a:r>
            <a:endParaRPr lang="de-DE" sz="2400">
              <a:solidFill>
                <a:schemeClr val="tx1"/>
              </a:solidFill>
              <a:latin typeface="Tahoma" pitchFamily="34" charset="0"/>
            </a:endParaRPr>
          </a:p>
        </p:txBody>
      </p:sp>
      <p:sp>
        <p:nvSpPr>
          <p:cNvPr id="18469" name="Rectangle 37"/>
          <p:cNvSpPr>
            <a:spLocks noChangeArrowheads="1"/>
          </p:cNvSpPr>
          <p:nvPr/>
        </p:nvSpPr>
        <p:spPr bwMode="auto">
          <a:xfrm>
            <a:off x="8026400" y="5749925"/>
            <a:ext cx="242888"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160</a:t>
            </a:r>
            <a:endParaRPr lang="de-DE" sz="2400">
              <a:solidFill>
                <a:schemeClr val="tx1"/>
              </a:solidFill>
              <a:latin typeface="Tahoma" pitchFamily="34" charset="0"/>
            </a:endParaRPr>
          </a:p>
        </p:txBody>
      </p:sp>
      <p:sp>
        <p:nvSpPr>
          <p:cNvPr id="18470" name="Rectangle 38"/>
          <p:cNvSpPr>
            <a:spLocks noChangeArrowheads="1"/>
          </p:cNvSpPr>
          <p:nvPr/>
        </p:nvSpPr>
        <p:spPr bwMode="auto">
          <a:xfrm>
            <a:off x="8423275" y="5749925"/>
            <a:ext cx="242888"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180</a:t>
            </a:r>
            <a:endParaRPr lang="de-DE" sz="2400">
              <a:solidFill>
                <a:schemeClr val="tx1"/>
              </a:solidFill>
              <a:latin typeface="Tahoma" pitchFamily="34" charset="0"/>
            </a:endParaRPr>
          </a:p>
        </p:txBody>
      </p:sp>
      <p:sp>
        <p:nvSpPr>
          <p:cNvPr id="18471" name="Rectangle 39"/>
          <p:cNvSpPr>
            <a:spLocks noChangeArrowheads="1"/>
          </p:cNvSpPr>
          <p:nvPr/>
        </p:nvSpPr>
        <p:spPr bwMode="auto">
          <a:xfrm>
            <a:off x="4191000"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20</a:t>
            </a:r>
            <a:endParaRPr lang="de-DE" sz="2400">
              <a:solidFill>
                <a:schemeClr val="tx1"/>
              </a:solidFill>
              <a:latin typeface="Tahoma" pitchFamily="34" charset="0"/>
            </a:endParaRPr>
          </a:p>
        </p:txBody>
      </p:sp>
      <p:sp>
        <p:nvSpPr>
          <p:cNvPr id="18472" name="Rectangle 40"/>
          <p:cNvSpPr>
            <a:spLocks noChangeArrowheads="1"/>
          </p:cNvSpPr>
          <p:nvPr/>
        </p:nvSpPr>
        <p:spPr bwMode="auto">
          <a:xfrm>
            <a:off x="3805238"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40</a:t>
            </a:r>
            <a:endParaRPr lang="de-DE" sz="2400">
              <a:solidFill>
                <a:schemeClr val="tx1"/>
              </a:solidFill>
              <a:latin typeface="Tahoma" pitchFamily="34" charset="0"/>
            </a:endParaRPr>
          </a:p>
        </p:txBody>
      </p:sp>
      <p:sp>
        <p:nvSpPr>
          <p:cNvPr id="18473" name="Rectangle 41"/>
          <p:cNvSpPr>
            <a:spLocks noChangeArrowheads="1"/>
          </p:cNvSpPr>
          <p:nvPr/>
        </p:nvSpPr>
        <p:spPr bwMode="auto">
          <a:xfrm>
            <a:off x="3340100"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60</a:t>
            </a:r>
            <a:endParaRPr lang="de-DE" sz="2400">
              <a:solidFill>
                <a:schemeClr val="tx1"/>
              </a:solidFill>
              <a:latin typeface="Tahoma" pitchFamily="34" charset="0"/>
            </a:endParaRPr>
          </a:p>
        </p:txBody>
      </p:sp>
      <p:sp>
        <p:nvSpPr>
          <p:cNvPr id="18474" name="Rectangle 42"/>
          <p:cNvSpPr>
            <a:spLocks noChangeArrowheads="1"/>
          </p:cNvSpPr>
          <p:nvPr/>
        </p:nvSpPr>
        <p:spPr bwMode="auto">
          <a:xfrm>
            <a:off x="2933700"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80</a:t>
            </a:r>
            <a:endParaRPr lang="de-DE" sz="2400">
              <a:solidFill>
                <a:schemeClr val="tx1"/>
              </a:solidFill>
              <a:latin typeface="Tahoma" pitchFamily="34" charset="0"/>
            </a:endParaRPr>
          </a:p>
        </p:txBody>
      </p:sp>
      <p:sp>
        <p:nvSpPr>
          <p:cNvPr id="18475" name="Rectangle 43"/>
          <p:cNvSpPr>
            <a:spLocks noChangeArrowheads="1"/>
          </p:cNvSpPr>
          <p:nvPr/>
        </p:nvSpPr>
        <p:spPr bwMode="auto">
          <a:xfrm>
            <a:off x="2470150" y="5749925"/>
            <a:ext cx="242888"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100</a:t>
            </a:r>
            <a:endParaRPr lang="de-DE" sz="2400">
              <a:solidFill>
                <a:schemeClr val="tx1"/>
              </a:solidFill>
              <a:latin typeface="Tahoma" pitchFamily="34" charset="0"/>
            </a:endParaRPr>
          </a:p>
        </p:txBody>
      </p:sp>
      <p:sp>
        <p:nvSpPr>
          <p:cNvPr id="18476" name="Rectangle 44"/>
          <p:cNvSpPr>
            <a:spLocks noChangeArrowheads="1"/>
          </p:cNvSpPr>
          <p:nvPr/>
        </p:nvSpPr>
        <p:spPr bwMode="auto">
          <a:xfrm>
            <a:off x="2073275" y="5749925"/>
            <a:ext cx="242888"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120</a:t>
            </a:r>
            <a:endParaRPr lang="de-DE" sz="2400">
              <a:solidFill>
                <a:schemeClr val="tx1"/>
              </a:solidFill>
              <a:latin typeface="Tahoma" pitchFamily="34" charset="0"/>
            </a:endParaRPr>
          </a:p>
        </p:txBody>
      </p:sp>
      <p:sp>
        <p:nvSpPr>
          <p:cNvPr id="18477" name="Rectangle 45"/>
          <p:cNvSpPr>
            <a:spLocks noChangeArrowheads="1"/>
          </p:cNvSpPr>
          <p:nvPr/>
        </p:nvSpPr>
        <p:spPr bwMode="auto">
          <a:xfrm>
            <a:off x="1609725" y="5749925"/>
            <a:ext cx="242888"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140</a:t>
            </a:r>
            <a:endParaRPr lang="de-DE" sz="2400">
              <a:solidFill>
                <a:schemeClr val="tx1"/>
              </a:solidFill>
              <a:latin typeface="Tahoma" pitchFamily="34" charset="0"/>
            </a:endParaRPr>
          </a:p>
        </p:txBody>
      </p:sp>
      <p:sp>
        <p:nvSpPr>
          <p:cNvPr id="18478" name="Rectangle 46"/>
          <p:cNvSpPr>
            <a:spLocks noChangeArrowheads="1"/>
          </p:cNvSpPr>
          <p:nvPr/>
        </p:nvSpPr>
        <p:spPr bwMode="auto">
          <a:xfrm>
            <a:off x="1214438" y="5749925"/>
            <a:ext cx="242887"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160</a:t>
            </a:r>
            <a:endParaRPr lang="de-DE" sz="2400">
              <a:solidFill>
                <a:schemeClr val="tx1"/>
              </a:solidFill>
              <a:latin typeface="Tahoma" pitchFamily="34" charset="0"/>
            </a:endParaRPr>
          </a:p>
        </p:txBody>
      </p:sp>
      <p:sp>
        <p:nvSpPr>
          <p:cNvPr id="18479" name="Rectangle 47"/>
          <p:cNvSpPr>
            <a:spLocks noChangeArrowheads="1"/>
          </p:cNvSpPr>
          <p:nvPr/>
        </p:nvSpPr>
        <p:spPr bwMode="auto">
          <a:xfrm>
            <a:off x="5049838" y="5749925"/>
            <a:ext cx="161925"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20</a:t>
            </a:r>
            <a:endParaRPr lang="de-DE" sz="2400">
              <a:solidFill>
                <a:schemeClr val="tx1"/>
              </a:solidFill>
              <a:latin typeface="Tahoma" pitchFamily="34" charset="0"/>
            </a:endParaRPr>
          </a:p>
        </p:txBody>
      </p:sp>
      <p:sp>
        <p:nvSpPr>
          <p:cNvPr id="18480" name="Rectangle 48"/>
          <p:cNvSpPr>
            <a:spLocks noChangeArrowheads="1"/>
          </p:cNvSpPr>
          <p:nvPr/>
        </p:nvSpPr>
        <p:spPr bwMode="auto">
          <a:xfrm>
            <a:off x="8555038" y="5551488"/>
            <a:ext cx="279400"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60 S</a:t>
            </a:r>
            <a:endParaRPr lang="de-DE" sz="2400">
              <a:solidFill>
                <a:schemeClr val="tx1"/>
              </a:solidFill>
              <a:latin typeface="Tahoma" pitchFamily="34" charset="0"/>
            </a:endParaRPr>
          </a:p>
        </p:txBody>
      </p:sp>
      <p:sp>
        <p:nvSpPr>
          <p:cNvPr id="18481" name="Rectangle 49"/>
          <p:cNvSpPr>
            <a:spLocks noChangeArrowheads="1"/>
          </p:cNvSpPr>
          <p:nvPr/>
        </p:nvSpPr>
        <p:spPr bwMode="auto">
          <a:xfrm>
            <a:off x="8620125" y="4029075"/>
            <a:ext cx="80963"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0</a:t>
            </a:r>
            <a:endParaRPr lang="de-DE" sz="2400">
              <a:solidFill>
                <a:schemeClr val="tx1"/>
              </a:solidFill>
              <a:latin typeface="Tahoma" pitchFamily="34" charset="0"/>
            </a:endParaRPr>
          </a:p>
        </p:txBody>
      </p:sp>
      <p:sp>
        <p:nvSpPr>
          <p:cNvPr id="18482" name="Rectangle 50"/>
          <p:cNvSpPr>
            <a:spLocks noChangeArrowheads="1"/>
          </p:cNvSpPr>
          <p:nvPr/>
        </p:nvSpPr>
        <p:spPr bwMode="auto">
          <a:xfrm>
            <a:off x="8555038" y="2378075"/>
            <a:ext cx="296862" cy="152400"/>
          </a:xfrm>
          <a:prstGeom prst="rect">
            <a:avLst/>
          </a:prstGeom>
          <a:noFill/>
          <a:ln w="9525">
            <a:noFill/>
            <a:miter lim="800000"/>
            <a:headEnd/>
            <a:tailEnd/>
          </a:ln>
        </p:spPr>
        <p:txBody>
          <a:bodyPr wrap="none" lIns="0" tIns="0" rIns="0" bIns="0">
            <a:spAutoFit/>
          </a:bodyPr>
          <a:lstStyle/>
          <a:p>
            <a:pPr algn="l"/>
            <a:r>
              <a:rPr lang="de-DE" sz="1000" b="1">
                <a:solidFill>
                  <a:schemeClr val="tx1"/>
                </a:solidFill>
                <a:latin typeface="Tahoma" pitchFamily="34" charset="0"/>
              </a:rPr>
              <a:t>60 N</a:t>
            </a:r>
            <a:endParaRPr lang="de-DE" sz="2400">
              <a:solidFill>
                <a:schemeClr val="tx1"/>
              </a:solidFill>
              <a:latin typeface="Tahoma" pitchFamily="34" charset="0"/>
            </a:endParaRPr>
          </a:p>
        </p:txBody>
      </p:sp>
      <p:sp>
        <p:nvSpPr>
          <p:cNvPr id="18483" name="Line 51"/>
          <p:cNvSpPr>
            <a:spLocks noChangeShapeType="1"/>
          </p:cNvSpPr>
          <p:nvPr/>
        </p:nvSpPr>
        <p:spPr bwMode="auto">
          <a:xfrm>
            <a:off x="1033463" y="5707063"/>
            <a:ext cx="7618412" cy="0"/>
          </a:xfrm>
          <a:prstGeom prst="line">
            <a:avLst/>
          </a:prstGeom>
          <a:noFill/>
          <a:ln w="6350">
            <a:solidFill>
              <a:schemeClr val="bg2"/>
            </a:solidFill>
            <a:round/>
            <a:headEnd/>
            <a:tailEnd/>
          </a:ln>
        </p:spPr>
        <p:txBody>
          <a:bodyPr/>
          <a:lstStyle/>
          <a:p>
            <a:endParaRPr lang="en-GB"/>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smtClean="0"/>
              <a:t>MSG: Meteosat Second Generation</a:t>
            </a:r>
          </a:p>
        </p:txBody>
      </p:sp>
      <p:sp>
        <p:nvSpPr>
          <p:cNvPr id="19459" name="Rectangle 3"/>
          <p:cNvSpPr>
            <a:spLocks noGrp="1" noChangeArrowheads="1"/>
          </p:cNvSpPr>
          <p:nvPr>
            <p:ph type="body" idx="1"/>
          </p:nvPr>
        </p:nvSpPr>
        <p:spPr>
          <a:xfrm>
            <a:off x="350838" y="1620838"/>
            <a:ext cx="8764587" cy="3889375"/>
          </a:xfrm>
        </p:spPr>
        <p:txBody>
          <a:bodyPr/>
          <a:lstStyle/>
          <a:p>
            <a:r>
              <a:rPr lang="en-GB" smtClean="0"/>
              <a:t>MSG SEVIRI</a:t>
            </a:r>
            <a:r>
              <a:rPr lang="en-GB" baseline="30000" smtClean="0"/>
              <a:t>*</a:t>
            </a:r>
            <a:r>
              <a:rPr lang="en-GB" smtClean="0"/>
              <a:t>:</a:t>
            </a:r>
          </a:p>
          <a:p>
            <a:endParaRPr lang="en-GB" smtClean="0"/>
          </a:p>
          <a:p>
            <a:r>
              <a:rPr lang="en-GB" sz="1800" smtClean="0"/>
              <a:t>12 Channels</a:t>
            </a:r>
          </a:p>
          <a:p>
            <a:r>
              <a:rPr lang="en-GB" sz="1800" smtClean="0"/>
              <a:t>3 km pixel size, 1 km HRV</a:t>
            </a:r>
          </a:p>
          <a:p>
            <a:r>
              <a:rPr lang="en-GB" sz="1800" smtClean="0"/>
              <a:t>15 min repeat cycle, 5 min “rapid scan </a:t>
            </a:r>
          </a:p>
          <a:p>
            <a:r>
              <a:rPr lang="en-GB" sz="1800" smtClean="0"/>
              <a:t>service”</a:t>
            </a:r>
          </a:p>
        </p:txBody>
      </p:sp>
      <p:pic>
        <p:nvPicPr>
          <p:cNvPr id="19460" name="Picture 4" descr="BAND01"/>
          <p:cNvPicPr>
            <a:picLocks noChangeAspect="1" noChangeArrowheads="1"/>
          </p:cNvPicPr>
          <p:nvPr/>
        </p:nvPicPr>
        <p:blipFill>
          <a:blip r:embed="rId3" cstate="print"/>
          <a:srcRect b="2650"/>
          <a:stretch>
            <a:fillRect/>
          </a:stretch>
        </p:blipFill>
        <p:spPr bwMode="auto">
          <a:xfrm>
            <a:off x="4435475" y="1354138"/>
            <a:ext cx="1298575" cy="1189037"/>
          </a:xfrm>
          <a:prstGeom prst="rect">
            <a:avLst/>
          </a:prstGeom>
          <a:noFill/>
          <a:ln w="9525">
            <a:noFill/>
            <a:miter lim="800000"/>
            <a:headEnd/>
            <a:tailEnd/>
          </a:ln>
        </p:spPr>
      </p:pic>
      <p:pic>
        <p:nvPicPr>
          <p:cNvPr id="19461" name="Picture 5" descr="BAND02"/>
          <p:cNvPicPr>
            <a:picLocks noChangeAspect="1" noChangeArrowheads="1"/>
          </p:cNvPicPr>
          <p:nvPr/>
        </p:nvPicPr>
        <p:blipFill>
          <a:blip r:embed="rId4" cstate="print"/>
          <a:srcRect b="2296"/>
          <a:stretch>
            <a:fillRect/>
          </a:stretch>
        </p:blipFill>
        <p:spPr bwMode="auto">
          <a:xfrm>
            <a:off x="5786438" y="1355725"/>
            <a:ext cx="1298575" cy="1193800"/>
          </a:xfrm>
          <a:prstGeom prst="rect">
            <a:avLst/>
          </a:prstGeom>
          <a:noFill/>
          <a:ln w="9525">
            <a:noFill/>
            <a:miter lim="800000"/>
            <a:headEnd/>
            <a:tailEnd/>
          </a:ln>
        </p:spPr>
      </p:pic>
      <p:pic>
        <p:nvPicPr>
          <p:cNvPr id="19462" name="Picture 6" descr="BAND03"/>
          <p:cNvPicPr>
            <a:picLocks noChangeAspect="1" noChangeArrowheads="1"/>
          </p:cNvPicPr>
          <p:nvPr/>
        </p:nvPicPr>
        <p:blipFill>
          <a:blip r:embed="rId5" cstate="print"/>
          <a:srcRect b="2296"/>
          <a:stretch>
            <a:fillRect/>
          </a:stretch>
        </p:blipFill>
        <p:spPr bwMode="auto">
          <a:xfrm>
            <a:off x="7138988" y="1355725"/>
            <a:ext cx="1298575" cy="1193800"/>
          </a:xfrm>
          <a:prstGeom prst="rect">
            <a:avLst/>
          </a:prstGeom>
          <a:noFill/>
          <a:ln w="9525">
            <a:noFill/>
            <a:miter lim="800000"/>
            <a:headEnd/>
            <a:tailEnd/>
          </a:ln>
        </p:spPr>
      </p:pic>
      <p:pic>
        <p:nvPicPr>
          <p:cNvPr id="19463" name="Picture 7" descr="BAND04"/>
          <p:cNvPicPr>
            <a:picLocks noChangeAspect="1" noChangeArrowheads="1"/>
          </p:cNvPicPr>
          <p:nvPr/>
        </p:nvPicPr>
        <p:blipFill>
          <a:blip r:embed="rId6" cstate="print"/>
          <a:srcRect t="1740" r="2080" b="2600"/>
          <a:stretch>
            <a:fillRect/>
          </a:stretch>
        </p:blipFill>
        <p:spPr bwMode="auto">
          <a:xfrm>
            <a:off x="4438650" y="3200400"/>
            <a:ext cx="1295400" cy="1190625"/>
          </a:xfrm>
          <a:prstGeom prst="rect">
            <a:avLst/>
          </a:prstGeom>
          <a:noFill/>
          <a:ln w="9525">
            <a:noFill/>
            <a:miter lim="800000"/>
            <a:headEnd/>
            <a:tailEnd/>
          </a:ln>
        </p:spPr>
      </p:pic>
      <p:pic>
        <p:nvPicPr>
          <p:cNvPr id="19464" name="Picture 8" descr="BAND05"/>
          <p:cNvPicPr>
            <a:picLocks noChangeAspect="1" noChangeArrowheads="1"/>
          </p:cNvPicPr>
          <p:nvPr/>
        </p:nvPicPr>
        <p:blipFill>
          <a:blip r:embed="rId7" cstate="print"/>
          <a:srcRect t="1740" r="795" b="2602"/>
          <a:stretch>
            <a:fillRect/>
          </a:stretch>
        </p:blipFill>
        <p:spPr bwMode="auto">
          <a:xfrm>
            <a:off x="5773738" y="3200400"/>
            <a:ext cx="1311275" cy="1190625"/>
          </a:xfrm>
          <a:prstGeom prst="rect">
            <a:avLst/>
          </a:prstGeom>
          <a:noFill/>
          <a:ln w="9525">
            <a:noFill/>
            <a:miter lim="800000"/>
            <a:headEnd/>
            <a:tailEnd/>
          </a:ln>
        </p:spPr>
      </p:pic>
      <p:pic>
        <p:nvPicPr>
          <p:cNvPr id="19465" name="Picture 9" descr="BAND06"/>
          <p:cNvPicPr>
            <a:picLocks noChangeAspect="1" noChangeArrowheads="1"/>
          </p:cNvPicPr>
          <p:nvPr/>
        </p:nvPicPr>
        <p:blipFill>
          <a:blip r:embed="rId8" cstate="print"/>
          <a:srcRect t="1740" r="795" b="2428"/>
          <a:stretch>
            <a:fillRect/>
          </a:stretch>
        </p:blipFill>
        <p:spPr bwMode="auto">
          <a:xfrm>
            <a:off x="7124700" y="3200400"/>
            <a:ext cx="1312863" cy="1192213"/>
          </a:xfrm>
          <a:prstGeom prst="rect">
            <a:avLst/>
          </a:prstGeom>
          <a:noFill/>
          <a:ln w="9525">
            <a:noFill/>
            <a:miter lim="800000"/>
            <a:headEnd/>
            <a:tailEnd/>
          </a:ln>
        </p:spPr>
      </p:pic>
      <p:pic>
        <p:nvPicPr>
          <p:cNvPr id="19466" name="Picture 10" descr="BAND07"/>
          <p:cNvPicPr>
            <a:picLocks noChangeAspect="1" noChangeArrowheads="1"/>
          </p:cNvPicPr>
          <p:nvPr/>
        </p:nvPicPr>
        <p:blipFill>
          <a:blip r:embed="rId9" cstate="print"/>
          <a:srcRect t="1740" r="795" b="2602"/>
          <a:stretch>
            <a:fillRect/>
          </a:stretch>
        </p:blipFill>
        <p:spPr bwMode="auto">
          <a:xfrm>
            <a:off x="7124700" y="5048250"/>
            <a:ext cx="1312863" cy="1190625"/>
          </a:xfrm>
          <a:prstGeom prst="rect">
            <a:avLst/>
          </a:prstGeom>
          <a:noFill/>
          <a:ln w="9525">
            <a:noFill/>
            <a:miter lim="800000"/>
            <a:headEnd/>
            <a:tailEnd/>
          </a:ln>
        </p:spPr>
      </p:pic>
      <p:pic>
        <p:nvPicPr>
          <p:cNvPr id="19467" name="Picture 11" descr="BAND08"/>
          <p:cNvPicPr>
            <a:picLocks noChangeAspect="1" noChangeArrowheads="1"/>
          </p:cNvPicPr>
          <p:nvPr/>
        </p:nvPicPr>
        <p:blipFill>
          <a:blip r:embed="rId10" cstate="print"/>
          <a:srcRect t="1740" r="2080" b="2600"/>
          <a:stretch>
            <a:fillRect/>
          </a:stretch>
        </p:blipFill>
        <p:spPr bwMode="auto">
          <a:xfrm>
            <a:off x="4438650" y="5048250"/>
            <a:ext cx="1295400" cy="1190625"/>
          </a:xfrm>
          <a:prstGeom prst="rect">
            <a:avLst/>
          </a:prstGeom>
          <a:noFill/>
          <a:ln w="9525">
            <a:noFill/>
            <a:miter lim="800000"/>
            <a:headEnd/>
            <a:tailEnd/>
          </a:ln>
        </p:spPr>
      </p:pic>
      <p:pic>
        <p:nvPicPr>
          <p:cNvPr id="19468" name="Picture 12" descr="BAND09"/>
          <p:cNvPicPr>
            <a:picLocks noChangeAspect="1" noChangeArrowheads="1"/>
          </p:cNvPicPr>
          <p:nvPr/>
        </p:nvPicPr>
        <p:blipFill>
          <a:blip r:embed="rId11" cstate="print"/>
          <a:srcRect t="1740" r="795" b="2428"/>
          <a:stretch>
            <a:fillRect/>
          </a:stretch>
        </p:blipFill>
        <p:spPr bwMode="auto">
          <a:xfrm>
            <a:off x="5773738" y="5037138"/>
            <a:ext cx="1311275" cy="1192212"/>
          </a:xfrm>
          <a:prstGeom prst="rect">
            <a:avLst/>
          </a:prstGeom>
          <a:noFill/>
          <a:ln w="9525">
            <a:noFill/>
            <a:miter lim="800000"/>
            <a:headEnd/>
            <a:tailEnd/>
          </a:ln>
        </p:spPr>
      </p:pic>
      <p:pic>
        <p:nvPicPr>
          <p:cNvPr id="19469" name="Picture 13" descr="BAND10"/>
          <p:cNvPicPr>
            <a:picLocks noChangeAspect="1" noChangeArrowheads="1"/>
          </p:cNvPicPr>
          <p:nvPr/>
        </p:nvPicPr>
        <p:blipFill>
          <a:blip r:embed="rId12" cstate="print"/>
          <a:srcRect t="1740" r="795" b="2255"/>
          <a:stretch>
            <a:fillRect/>
          </a:stretch>
        </p:blipFill>
        <p:spPr bwMode="auto">
          <a:xfrm>
            <a:off x="8478838" y="3203575"/>
            <a:ext cx="1309687" cy="1193800"/>
          </a:xfrm>
          <a:prstGeom prst="rect">
            <a:avLst/>
          </a:prstGeom>
          <a:noFill/>
          <a:ln w="9525">
            <a:noFill/>
            <a:miter lim="800000"/>
            <a:headEnd/>
            <a:tailEnd/>
          </a:ln>
        </p:spPr>
      </p:pic>
      <p:pic>
        <p:nvPicPr>
          <p:cNvPr id="19470" name="Picture 14" descr="BAND12"/>
          <p:cNvPicPr>
            <a:picLocks noChangeAspect="1" noChangeArrowheads="1"/>
          </p:cNvPicPr>
          <p:nvPr/>
        </p:nvPicPr>
        <p:blipFill>
          <a:blip r:embed="rId13" cstate="print"/>
          <a:srcRect b="2296"/>
          <a:stretch>
            <a:fillRect/>
          </a:stretch>
        </p:blipFill>
        <p:spPr bwMode="auto">
          <a:xfrm>
            <a:off x="8489950" y="1355725"/>
            <a:ext cx="1298575" cy="1193800"/>
          </a:xfrm>
          <a:prstGeom prst="rect">
            <a:avLst/>
          </a:prstGeom>
          <a:noFill/>
          <a:ln w="9525">
            <a:noFill/>
            <a:miter lim="800000"/>
            <a:headEnd/>
            <a:tailEnd/>
          </a:ln>
        </p:spPr>
      </p:pic>
      <p:pic>
        <p:nvPicPr>
          <p:cNvPr id="19471" name="Picture 15" descr="BAND11"/>
          <p:cNvPicPr>
            <a:picLocks noChangeAspect="1" noChangeArrowheads="1"/>
          </p:cNvPicPr>
          <p:nvPr/>
        </p:nvPicPr>
        <p:blipFill>
          <a:blip r:embed="rId14" cstate="print"/>
          <a:srcRect t="1740" r="795" b="2081"/>
          <a:stretch>
            <a:fillRect/>
          </a:stretch>
        </p:blipFill>
        <p:spPr bwMode="auto">
          <a:xfrm>
            <a:off x="8477250" y="5051425"/>
            <a:ext cx="1311275" cy="1196975"/>
          </a:xfrm>
          <a:prstGeom prst="rect">
            <a:avLst/>
          </a:prstGeom>
          <a:noFill/>
          <a:ln w="9525">
            <a:noFill/>
            <a:miter lim="800000"/>
            <a:headEnd/>
            <a:tailEnd/>
          </a:ln>
        </p:spPr>
      </p:pic>
      <p:sp>
        <p:nvSpPr>
          <p:cNvPr id="19472" name="Text Box 16"/>
          <p:cNvSpPr txBox="1">
            <a:spLocks noChangeArrowheads="1"/>
          </p:cNvSpPr>
          <p:nvPr/>
        </p:nvSpPr>
        <p:spPr bwMode="auto">
          <a:xfrm>
            <a:off x="4440238" y="2205038"/>
            <a:ext cx="906462" cy="276225"/>
          </a:xfrm>
          <a:prstGeom prst="rect">
            <a:avLst/>
          </a:prstGeom>
          <a:noFill/>
          <a:ln w="9525">
            <a:noFill/>
            <a:miter lim="800000"/>
            <a:headEnd/>
            <a:tailEnd/>
          </a:ln>
        </p:spPr>
        <p:txBody>
          <a:bodyPr wrap="none">
            <a:spAutoFit/>
          </a:bodyPr>
          <a:lstStyle/>
          <a:p>
            <a:r>
              <a:rPr lang="en-GB" sz="1200" b="1">
                <a:solidFill>
                  <a:schemeClr val="bg1"/>
                </a:solidFill>
                <a:latin typeface="Arial" charset="0"/>
              </a:rPr>
              <a:t>1 = VIS0.6</a:t>
            </a:r>
          </a:p>
        </p:txBody>
      </p:sp>
      <p:sp>
        <p:nvSpPr>
          <p:cNvPr id="19473" name="Text Box 17"/>
          <p:cNvSpPr txBox="1">
            <a:spLocks noChangeArrowheads="1"/>
          </p:cNvSpPr>
          <p:nvPr/>
        </p:nvSpPr>
        <p:spPr bwMode="auto">
          <a:xfrm>
            <a:off x="5865813" y="2205038"/>
            <a:ext cx="820737" cy="276225"/>
          </a:xfrm>
          <a:prstGeom prst="rect">
            <a:avLst/>
          </a:prstGeom>
          <a:noFill/>
          <a:ln w="9525">
            <a:noFill/>
            <a:miter lim="800000"/>
            <a:headEnd/>
            <a:tailEnd/>
          </a:ln>
        </p:spPr>
        <p:txBody>
          <a:bodyPr wrap="none">
            <a:spAutoFit/>
          </a:bodyPr>
          <a:lstStyle/>
          <a:p>
            <a:pPr algn="l"/>
            <a:r>
              <a:rPr lang="en-GB" sz="1200" b="1">
                <a:solidFill>
                  <a:schemeClr val="bg1"/>
                </a:solidFill>
                <a:latin typeface="Arial" charset="0"/>
              </a:rPr>
              <a:t>2=VIS0.8</a:t>
            </a:r>
          </a:p>
        </p:txBody>
      </p:sp>
      <p:sp>
        <p:nvSpPr>
          <p:cNvPr id="19474" name="Text Box 18"/>
          <p:cNvSpPr txBox="1">
            <a:spLocks noChangeArrowheads="1"/>
          </p:cNvSpPr>
          <p:nvPr/>
        </p:nvSpPr>
        <p:spPr bwMode="auto">
          <a:xfrm>
            <a:off x="7234238" y="2205038"/>
            <a:ext cx="836612" cy="276225"/>
          </a:xfrm>
          <a:prstGeom prst="rect">
            <a:avLst/>
          </a:prstGeom>
          <a:noFill/>
          <a:ln w="9525">
            <a:noFill/>
            <a:miter lim="800000"/>
            <a:headEnd/>
            <a:tailEnd/>
          </a:ln>
        </p:spPr>
        <p:txBody>
          <a:bodyPr wrap="none">
            <a:spAutoFit/>
          </a:bodyPr>
          <a:lstStyle/>
          <a:p>
            <a:pPr algn="l"/>
            <a:r>
              <a:rPr lang="en-GB" sz="1200" b="1">
                <a:solidFill>
                  <a:schemeClr val="bg1"/>
                </a:solidFill>
                <a:latin typeface="Arial" charset="0"/>
              </a:rPr>
              <a:t>3=NIR1.6</a:t>
            </a:r>
          </a:p>
        </p:txBody>
      </p:sp>
      <p:sp>
        <p:nvSpPr>
          <p:cNvPr id="19475" name="Text Box 19"/>
          <p:cNvSpPr txBox="1">
            <a:spLocks noChangeArrowheads="1"/>
          </p:cNvSpPr>
          <p:nvPr/>
        </p:nvSpPr>
        <p:spPr bwMode="auto">
          <a:xfrm>
            <a:off x="8620125" y="2205038"/>
            <a:ext cx="765175" cy="276225"/>
          </a:xfrm>
          <a:prstGeom prst="rect">
            <a:avLst/>
          </a:prstGeom>
          <a:noFill/>
          <a:ln w="9525">
            <a:noFill/>
            <a:miter lim="800000"/>
            <a:headEnd/>
            <a:tailEnd/>
          </a:ln>
        </p:spPr>
        <p:txBody>
          <a:bodyPr wrap="none">
            <a:spAutoFit/>
          </a:bodyPr>
          <a:lstStyle/>
          <a:p>
            <a:pPr algn="l"/>
            <a:r>
              <a:rPr lang="en-GB" sz="1200" b="1">
                <a:solidFill>
                  <a:schemeClr val="bg1"/>
                </a:solidFill>
                <a:latin typeface="Arial" charset="0"/>
              </a:rPr>
              <a:t>12=HRV</a:t>
            </a:r>
          </a:p>
        </p:txBody>
      </p:sp>
      <p:sp>
        <p:nvSpPr>
          <p:cNvPr id="19476" name="Text Box 20"/>
          <p:cNvSpPr txBox="1">
            <a:spLocks noChangeArrowheads="1"/>
          </p:cNvSpPr>
          <p:nvPr/>
        </p:nvSpPr>
        <p:spPr bwMode="auto">
          <a:xfrm>
            <a:off x="4600575" y="4149725"/>
            <a:ext cx="727075"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4=IR3.9</a:t>
            </a:r>
          </a:p>
        </p:txBody>
      </p:sp>
      <p:sp>
        <p:nvSpPr>
          <p:cNvPr id="19477" name="Text Box 21"/>
          <p:cNvSpPr txBox="1">
            <a:spLocks noChangeArrowheads="1"/>
          </p:cNvSpPr>
          <p:nvPr/>
        </p:nvSpPr>
        <p:spPr bwMode="auto">
          <a:xfrm>
            <a:off x="5865813" y="4149725"/>
            <a:ext cx="820737"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5=WV6.2</a:t>
            </a:r>
          </a:p>
        </p:txBody>
      </p:sp>
      <p:sp>
        <p:nvSpPr>
          <p:cNvPr id="19478" name="Text Box 22"/>
          <p:cNvSpPr txBox="1">
            <a:spLocks noChangeArrowheads="1"/>
          </p:cNvSpPr>
          <p:nvPr/>
        </p:nvSpPr>
        <p:spPr bwMode="auto">
          <a:xfrm>
            <a:off x="7234238" y="4149725"/>
            <a:ext cx="820737"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6=WV7.3</a:t>
            </a:r>
          </a:p>
        </p:txBody>
      </p:sp>
      <p:sp>
        <p:nvSpPr>
          <p:cNvPr id="19479" name="Text Box 23"/>
          <p:cNvSpPr txBox="1">
            <a:spLocks noChangeArrowheads="1"/>
          </p:cNvSpPr>
          <p:nvPr/>
        </p:nvSpPr>
        <p:spPr bwMode="auto">
          <a:xfrm>
            <a:off x="8620125" y="4149725"/>
            <a:ext cx="725488"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7=IR8.7</a:t>
            </a:r>
          </a:p>
        </p:txBody>
      </p:sp>
      <p:sp>
        <p:nvSpPr>
          <p:cNvPr id="19480" name="Text Box 24"/>
          <p:cNvSpPr txBox="1">
            <a:spLocks noChangeArrowheads="1"/>
          </p:cNvSpPr>
          <p:nvPr/>
        </p:nvSpPr>
        <p:spPr bwMode="auto">
          <a:xfrm>
            <a:off x="4600575" y="5953125"/>
            <a:ext cx="727075"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8=IR9.7</a:t>
            </a:r>
          </a:p>
        </p:txBody>
      </p:sp>
      <p:sp>
        <p:nvSpPr>
          <p:cNvPr id="19481" name="Text Box 25"/>
          <p:cNvSpPr txBox="1">
            <a:spLocks noChangeArrowheads="1"/>
          </p:cNvSpPr>
          <p:nvPr/>
        </p:nvSpPr>
        <p:spPr bwMode="auto">
          <a:xfrm>
            <a:off x="5876925" y="5953125"/>
            <a:ext cx="811213"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9=IR10.8</a:t>
            </a:r>
          </a:p>
        </p:txBody>
      </p:sp>
      <p:sp>
        <p:nvSpPr>
          <p:cNvPr id="19482" name="Text Box 26"/>
          <p:cNvSpPr txBox="1">
            <a:spLocks noChangeArrowheads="1"/>
          </p:cNvSpPr>
          <p:nvPr/>
        </p:nvSpPr>
        <p:spPr bwMode="auto">
          <a:xfrm>
            <a:off x="7153275" y="5953125"/>
            <a:ext cx="895350"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10=IR12.0</a:t>
            </a:r>
          </a:p>
        </p:txBody>
      </p:sp>
      <p:sp>
        <p:nvSpPr>
          <p:cNvPr id="19483" name="Text Box 27"/>
          <p:cNvSpPr txBox="1">
            <a:spLocks noChangeArrowheads="1"/>
          </p:cNvSpPr>
          <p:nvPr/>
        </p:nvSpPr>
        <p:spPr bwMode="auto">
          <a:xfrm>
            <a:off x="8437563" y="5953125"/>
            <a:ext cx="887412" cy="276225"/>
          </a:xfrm>
          <a:prstGeom prst="rect">
            <a:avLst/>
          </a:prstGeom>
          <a:noFill/>
          <a:ln w="9525">
            <a:noFill/>
            <a:miter lim="800000"/>
            <a:headEnd/>
            <a:tailEnd/>
          </a:ln>
        </p:spPr>
        <p:txBody>
          <a:bodyPr wrap="none">
            <a:spAutoFit/>
          </a:bodyPr>
          <a:lstStyle/>
          <a:p>
            <a:pPr algn="l"/>
            <a:r>
              <a:rPr lang="en-GB" sz="1200" b="1">
                <a:solidFill>
                  <a:schemeClr val="accent2"/>
                </a:solidFill>
                <a:latin typeface="Arial" charset="0"/>
              </a:rPr>
              <a:t>11=IR13.4</a:t>
            </a:r>
          </a:p>
        </p:txBody>
      </p:sp>
      <p:sp>
        <p:nvSpPr>
          <p:cNvPr id="19484" name="Rectangle 28"/>
          <p:cNvSpPr>
            <a:spLocks noChangeArrowheads="1"/>
          </p:cNvSpPr>
          <p:nvPr/>
        </p:nvSpPr>
        <p:spPr bwMode="auto">
          <a:xfrm>
            <a:off x="312738" y="2378075"/>
            <a:ext cx="4068762" cy="1555750"/>
          </a:xfrm>
          <a:prstGeom prst="rect">
            <a:avLst/>
          </a:prstGeom>
          <a:noFill/>
          <a:ln w="19050">
            <a:solidFill>
              <a:schemeClr val="accent2"/>
            </a:solidFill>
            <a:miter lim="800000"/>
            <a:headEnd/>
            <a:tailEnd/>
          </a:ln>
        </p:spPr>
        <p:txBody>
          <a:bodyPr wrap="none" lIns="90000" tIns="46800" rIns="90000" bIns="46800" anchor="ctr"/>
          <a:lstStyle/>
          <a:p>
            <a:endParaRPr lang="en-US"/>
          </a:p>
        </p:txBody>
      </p:sp>
      <p:sp>
        <p:nvSpPr>
          <p:cNvPr id="19485" name="Text Box 29"/>
          <p:cNvSpPr txBox="1">
            <a:spLocks noChangeArrowheads="1"/>
          </p:cNvSpPr>
          <p:nvPr/>
        </p:nvSpPr>
        <p:spPr bwMode="auto">
          <a:xfrm>
            <a:off x="187325" y="4508500"/>
            <a:ext cx="5307013" cy="525463"/>
          </a:xfrm>
          <a:prstGeom prst="rect">
            <a:avLst/>
          </a:prstGeom>
          <a:noFill/>
          <a:ln w="9525">
            <a:noFill/>
            <a:miter lim="800000"/>
            <a:headEnd/>
            <a:tailEnd/>
          </a:ln>
        </p:spPr>
        <p:txBody>
          <a:bodyPr lIns="90000" tIns="46800" rIns="90000" bIns="46800">
            <a:spAutoFit/>
          </a:bodyPr>
          <a:lstStyle/>
          <a:p>
            <a:pPr algn="l"/>
            <a:r>
              <a:rPr lang="en-GB" sz="1400"/>
              <a:t>*: SEVIRI : </a:t>
            </a:r>
          </a:p>
          <a:p>
            <a:pPr algn="l"/>
            <a:r>
              <a:rPr lang="en-GB" sz="1400">
                <a:solidFill>
                  <a:schemeClr val="accent2"/>
                </a:solidFill>
              </a:rPr>
              <a:t>S</a:t>
            </a:r>
            <a:r>
              <a:rPr lang="en-GB" sz="1400"/>
              <a:t>pinning </a:t>
            </a:r>
            <a:r>
              <a:rPr lang="en-GB" sz="1400">
                <a:solidFill>
                  <a:schemeClr val="accent2"/>
                </a:solidFill>
              </a:rPr>
              <a:t>E</a:t>
            </a:r>
            <a:r>
              <a:rPr lang="en-GB" sz="1400"/>
              <a:t>nhanced </a:t>
            </a:r>
            <a:r>
              <a:rPr lang="en-GB" sz="1400">
                <a:solidFill>
                  <a:schemeClr val="accent2"/>
                </a:solidFill>
              </a:rPr>
              <a:t>V</a:t>
            </a:r>
            <a:r>
              <a:rPr lang="en-GB" sz="1400"/>
              <a:t>isible and </a:t>
            </a:r>
            <a:r>
              <a:rPr lang="en-GB" sz="1400">
                <a:solidFill>
                  <a:schemeClr val="accent2"/>
                </a:solidFill>
              </a:rPr>
              <a:t>I</a:t>
            </a:r>
            <a:r>
              <a:rPr lang="en-GB" sz="1400"/>
              <a:t>nfra</a:t>
            </a:r>
            <a:r>
              <a:rPr lang="en-GB" sz="1400">
                <a:solidFill>
                  <a:schemeClr val="accent2"/>
                </a:solidFill>
              </a:rPr>
              <a:t>R</a:t>
            </a:r>
            <a:r>
              <a:rPr lang="en-GB" sz="1400"/>
              <a:t>ed </a:t>
            </a:r>
            <a:r>
              <a:rPr lang="en-GB" sz="1400">
                <a:solidFill>
                  <a:schemeClr val="accent2"/>
                </a:solidFill>
              </a:rPr>
              <a:t>I</a:t>
            </a:r>
            <a:r>
              <a:rPr lang="en-GB" sz="1400"/>
              <a:t>mager</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smtClean="0"/>
              <a:t>MSG News</a:t>
            </a:r>
          </a:p>
        </p:txBody>
      </p:sp>
      <p:sp>
        <p:nvSpPr>
          <p:cNvPr id="20483" name="Content Placeholder 2"/>
          <p:cNvSpPr>
            <a:spLocks noGrp="1"/>
          </p:cNvSpPr>
          <p:nvPr>
            <p:ph idx="1"/>
          </p:nvPr>
        </p:nvSpPr>
        <p:spPr/>
        <p:txBody>
          <a:bodyPr/>
          <a:lstStyle/>
          <a:p>
            <a:endParaRPr lang="en-GB" smtClean="0"/>
          </a:p>
          <a:p>
            <a:r>
              <a:rPr lang="en-GB" smtClean="0"/>
              <a:t>Launch of MSG-3 on 19 June 2012</a:t>
            </a:r>
          </a:p>
          <a:p>
            <a:r>
              <a:rPr lang="en-GB" smtClean="0"/>
              <a:t>Operational since 12 Dec 2012 -&gt; Meteosat-10</a:t>
            </a:r>
          </a:p>
          <a:p>
            <a:endParaRPr lang="en-GB" smtClean="0"/>
          </a:p>
          <a:p>
            <a:r>
              <a:rPr lang="en-GB" smtClean="0"/>
              <a:t>Recent events on Meteosat-8: Loss of onboard sun sensors due to a solar panel damage, i.e. compromised image quality</a:t>
            </a:r>
          </a:p>
          <a:p>
            <a:endParaRPr lang="en-GB" smtClean="0"/>
          </a:p>
          <a:p>
            <a:r>
              <a:rPr lang="en-GB" smtClean="0"/>
              <a:t>MSG-4 launch foreseen late 2015, in orbit storage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smtClean="0"/>
              <a:t>Metop News</a:t>
            </a:r>
          </a:p>
        </p:txBody>
      </p:sp>
      <p:pic>
        <p:nvPicPr>
          <p:cNvPr id="21507" name="Picture 4" descr="http://t2.gstatic.com/images?q=tbn:ANd9GcTf3bLJ0ZftnBlJ1D7eCkdY5Fh0HGZkJOFr850QpTcYQOB_Z2PJ4w"/>
          <p:cNvPicPr>
            <a:picLocks noChangeAspect="1" noChangeArrowheads="1"/>
          </p:cNvPicPr>
          <p:nvPr/>
        </p:nvPicPr>
        <p:blipFill>
          <a:blip r:embed="rId2" cstate="print"/>
          <a:srcRect/>
          <a:stretch>
            <a:fillRect/>
          </a:stretch>
        </p:blipFill>
        <p:spPr bwMode="auto">
          <a:xfrm>
            <a:off x="6248400" y="2038350"/>
            <a:ext cx="2143125" cy="2143125"/>
          </a:xfrm>
          <a:prstGeom prst="rect">
            <a:avLst/>
          </a:prstGeom>
          <a:noFill/>
          <a:ln w="9525">
            <a:noFill/>
            <a:miter lim="800000"/>
            <a:headEnd/>
            <a:tailEnd/>
          </a:ln>
        </p:spPr>
      </p:pic>
      <p:pic>
        <p:nvPicPr>
          <p:cNvPr id="21508" name="Picture 4" descr="http://www.ipf.tuwien.ac.at/insitu/images/stories/metop.png"/>
          <p:cNvPicPr>
            <a:picLocks noGrp="1" noChangeAspect="1" noChangeArrowheads="1"/>
          </p:cNvPicPr>
          <p:nvPr>
            <p:ph idx="1"/>
          </p:nvPr>
        </p:nvPicPr>
        <p:blipFill>
          <a:blip r:embed="rId3" cstate="print"/>
          <a:srcRect/>
          <a:stretch>
            <a:fillRect/>
          </a:stretch>
        </p:blipFill>
        <p:spPr>
          <a:xfrm>
            <a:off x="4848225" y="2439988"/>
            <a:ext cx="1285875" cy="863600"/>
          </a:xfrm>
          <a:noFill/>
        </p:spPr>
      </p:pic>
      <p:pic>
        <p:nvPicPr>
          <p:cNvPr id="21509" name="Picture 4" descr="http://www.ipf.tuwien.ac.at/insitu/images/stories/metop.png"/>
          <p:cNvPicPr>
            <a:picLocks noChangeAspect="1" noChangeArrowheads="1"/>
          </p:cNvPicPr>
          <p:nvPr/>
        </p:nvPicPr>
        <p:blipFill>
          <a:blip r:embed="rId3" cstate="print"/>
          <a:srcRect/>
          <a:stretch>
            <a:fillRect/>
          </a:stretch>
        </p:blipFill>
        <p:spPr bwMode="auto">
          <a:xfrm>
            <a:off x="8620125" y="2535238"/>
            <a:ext cx="1285875" cy="863600"/>
          </a:xfrm>
          <a:prstGeom prst="rect">
            <a:avLst/>
          </a:prstGeom>
          <a:noFill/>
          <a:ln w="9525">
            <a:noFill/>
            <a:miter lim="800000"/>
            <a:headEnd/>
            <a:tailEnd/>
          </a:ln>
        </p:spPr>
      </p:pic>
      <p:cxnSp>
        <p:nvCxnSpPr>
          <p:cNvPr id="21510" name="Curved Connector 10"/>
          <p:cNvCxnSpPr>
            <a:cxnSpLocks noChangeShapeType="1"/>
          </p:cNvCxnSpPr>
          <p:nvPr/>
        </p:nvCxnSpPr>
        <p:spPr bwMode="auto">
          <a:xfrm>
            <a:off x="3248025" y="3724275"/>
            <a:ext cx="914400" cy="914400"/>
          </a:xfrm>
          <a:prstGeom prst="curvedConnector3">
            <a:avLst>
              <a:gd name="adj1" fmla="val 50000"/>
            </a:avLst>
          </a:prstGeom>
          <a:noFill/>
          <a:ln w="9525" algn="ctr">
            <a:noFill/>
            <a:round/>
            <a:headEnd/>
            <a:tailEnd type="arrow" w="med" len="med"/>
          </a:ln>
        </p:spPr>
      </p:cxnSp>
      <p:cxnSp>
        <p:nvCxnSpPr>
          <p:cNvPr id="21511" name="Straight Arrow Connector 17"/>
          <p:cNvCxnSpPr>
            <a:cxnSpLocks noChangeShapeType="1"/>
          </p:cNvCxnSpPr>
          <p:nvPr/>
        </p:nvCxnSpPr>
        <p:spPr bwMode="auto">
          <a:xfrm flipV="1">
            <a:off x="6011863" y="1704975"/>
            <a:ext cx="838200" cy="609600"/>
          </a:xfrm>
          <a:prstGeom prst="straightConnector1">
            <a:avLst/>
          </a:prstGeom>
          <a:noFill/>
          <a:ln w="9525" algn="ctr">
            <a:solidFill>
              <a:srgbClr val="C00000"/>
            </a:solidFill>
            <a:round/>
            <a:headEnd/>
            <a:tailEnd type="arrow" w="med" len="med"/>
          </a:ln>
        </p:spPr>
      </p:cxnSp>
      <p:cxnSp>
        <p:nvCxnSpPr>
          <p:cNvPr id="21512" name="Straight Arrow Connector 19"/>
          <p:cNvCxnSpPr>
            <a:cxnSpLocks noChangeShapeType="1"/>
          </p:cNvCxnSpPr>
          <p:nvPr/>
        </p:nvCxnSpPr>
        <p:spPr bwMode="auto">
          <a:xfrm rot="10800000" flipV="1">
            <a:off x="8250238" y="3495675"/>
            <a:ext cx="752475" cy="657225"/>
          </a:xfrm>
          <a:prstGeom prst="straightConnector1">
            <a:avLst/>
          </a:prstGeom>
          <a:noFill/>
          <a:ln w="9525" algn="ctr">
            <a:solidFill>
              <a:srgbClr val="C00000"/>
            </a:solidFill>
            <a:round/>
            <a:headEnd/>
            <a:tailEnd type="arrow" w="med" len="med"/>
          </a:ln>
        </p:spPr>
      </p:cxnSp>
      <p:sp>
        <p:nvSpPr>
          <p:cNvPr id="23" name="Rectangle 22"/>
          <p:cNvSpPr/>
          <p:nvPr/>
        </p:nvSpPr>
        <p:spPr>
          <a:xfrm>
            <a:off x="666750" y="1558925"/>
            <a:ext cx="7400925" cy="4154488"/>
          </a:xfrm>
          <a:prstGeom prst="rect">
            <a:avLst/>
          </a:prstGeom>
        </p:spPr>
        <p:txBody>
          <a:bodyPr>
            <a:spAutoFit/>
          </a:bodyPr>
          <a:lstStyle/>
          <a:p>
            <a:pPr algn="l">
              <a:defRPr/>
            </a:pPr>
            <a:r>
              <a:rPr lang="en-GB" sz="2400" dirty="0">
                <a:solidFill>
                  <a:srgbClr val="002664"/>
                </a:solidFill>
                <a:latin typeface="+mn-lt"/>
              </a:rPr>
              <a:t>Launch of Metop-B in in July 2012</a:t>
            </a:r>
          </a:p>
          <a:p>
            <a:pPr algn="l">
              <a:defRPr/>
            </a:pPr>
            <a:r>
              <a:rPr lang="en-GB" sz="2400" dirty="0">
                <a:solidFill>
                  <a:srgbClr val="002664"/>
                </a:solidFill>
                <a:latin typeface="+mn-lt"/>
              </a:rPr>
              <a:t>Operational since 24 April 2013</a:t>
            </a:r>
          </a:p>
          <a:p>
            <a:pPr algn="l">
              <a:defRPr/>
            </a:pPr>
            <a:endParaRPr lang="en-GB" sz="2400" dirty="0">
              <a:solidFill>
                <a:srgbClr val="002664"/>
              </a:solidFill>
              <a:latin typeface="+mn-lt"/>
            </a:endParaRPr>
          </a:p>
          <a:p>
            <a:pPr algn="l">
              <a:defRPr/>
            </a:pPr>
            <a:r>
              <a:rPr lang="en-GB" sz="2400" dirty="0">
                <a:solidFill>
                  <a:srgbClr val="002664"/>
                </a:solidFill>
                <a:latin typeface="+mn-lt"/>
              </a:rPr>
              <a:t>09:30 orbit maintained, </a:t>
            </a:r>
          </a:p>
          <a:p>
            <a:pPr algn="l">
              <a:defRPr/>
            </a:pPr>
            <a:r>
              <a:rPr lang="en-GB" sz="2400" dirty="0">
                <a:solidFill>
                  <a:srgbClr val="002664"/>
                </a:solidFill>
                <a:latin typeface="+mn-lt"/>
              </a:rPr>
              <a:t>however with a 90 deg </a:t>
            </a:r>
          </a:p>
          <a:p>
            <a:pPr algn="l">
              <a:defRPr/>
            </a:pPr>
            <a:r>
              <a:rPr lang="en-GB" sz="2400" dirty="0">
                <a:solidFill>
                  <a:srgbClr val="002664"/>
                </a:solidFill>
                <a:latin typeface="+mn-lt"/>
              </a:rPr>
              <a:t>difference to Metop-A orbit</a:t>
            </a:r>
          </a:p>
          <a:p>
            <a:pPr algn="l">
              <a:defRPr/>
            </a:pPr>
            <a:endParaRPr lang="en-GB" sz="2400" dirty="0">
              <a:solidFill>
                <a:srgbClr val="002664"/>
              </a:solidFill>
              <a:latin typeface="+mn-lt"/>
            </a:endParaRPr>
          </a:p>
          <a:p>
            <a:pPr algn="l">
              <a:defRPr/>
            </a:pPr>
            <a:r>
              <a:rPr lang="en-GB" sz="2400" dirty="0">
                <a:solidFill>
                  <a:srgbClr val="002664"/>
                </a:solidFill>
                <a:latin typeface="+mn-lt"/>
              </a:rPr>
              <a:t>Two global dumps, data delivery via</a:t>
            </a:r>
          </a:p>
          <a:p>
            <a:pPr algn="l">
              <a:defRPr/>
            </a:pPr>
            <a:r>
              <a:rPr lang="en-GB" sz="2400" dirty="0" err="1">
                <a:solidFill>
                  <a:srgbClr val="002664"/>
                </a:solidFill>
                <a:latin typeface="+mn-lt"/>
              </a:rPr>
              <a:t>EUMETCast</a:t>
            </a:r>
            <a:endParaRPr lang="en-GB" sz="2400" dirty="0">
              <a:solidFill>
                <a:srgbClr val="002664"/>
              </a:solidFill>
              <a:latin typeface="+mn-lt"/>
            </a:endParaRPr>
          </a:p>
          <a:p>
            <a:pPr algn="l">
              <a:defRPr/>
            </a:pPr>
            <a:endParaRPr lang="en-GB" sz="2400" dirty="0">
              <a:solidFill>
                <a:srgbClr val="002664"/>
              </a:solidFill>
              <a:latin typeface="+mn-lt"/>
            </a:endParaRPr>
          </a:p>
          <a:p>
            <a:pPr algn="l">
              <a:defRPr/>
            </a:pPr>
            <a:endParaRPr lang="en-GB" sz="2400" dirty="0">
              <a:solidFill>
                <a:srgbClr val="002664"/>
              </a:solidFill>
              <a:latin typeface="+mn-lt"/>
            </a:endParaRPr>
          </a:p>
        </p:txBody>
      </p:sp>
      <p:sp>
        <p:nvSpPr>
          <p:cNvPr id="21514" name="Oval 10"/>
          <p:cNvSpPr>
            <a:spLocks noChangeArrowheads="1"/>
          </p:cNvSpPr>
          <p:nvPr/>
        </p:nvSpPr>
        <p:spPr bwMode="auto">
          <a:xfrm>
            <a:off x="7448550" y="2019300"/>
            <a:ext cx="133350" cy="123825"/>
          </a:xfrm>
          <a:prstGeom prst="ellipse">
            <a:avLst/>
          </a:prstGeom>
          <a:solidFill>
            <a:srgbClr val="C00000"/>
          </a:solidFill>
          <a:ln w="9525" algn="ctr">
            <a:noFill/>
            <a:round/>
            <a:headEnd/>
            <a:tailEnd/>
          </a:ln>
        </p:spPr>
        <p:txBody>
          <a:bodyPr wrap="none" anchor="ctr"/>
          <a:lstStyle/>
          <a:p>
            <a:endParaRPr lang="en-US"/>
          </a:p>
        </p:txBody>
      </p:sp>
      <p:sp>
        <p:nvSpPr>
          <p:cNvPr id="21515" name="Oval 11"/>
          <p:cNvSpPr>
            <a:spLocks noChangeArrowheads="1"/>
          </p:cNvSpPr>
          <p:nvPr/>
        </p:nvSpPr>
        <p:spPr bwMode="auto">
          <a:xfrm>
            <a:off x="7191375" y="4114800"/>
            <a:ext cx="133350" cy="123825"/>
          </a:xfrm>
          <a:prstGeom prst="ellipse">
            <a:avLst/>
          </a:prstGeom>
          <a:solidFill>
            <a:srgbClr val="C00000"/>
          </a:solidFill>
          <a:ln w="9525" algn="ctr">
            <a:noFill/>
            <a:round/>
            <a:headEnd/>
            <a:tailEnd/>
          </a:ln>
        </p:spPr>
        <p:txBody>
          <a:bodyPr wrap="none" anchor="ctr"/>
          <a:lstStyle/>
          <a:p>
            <a:endParaRPr lang="en-US"/>
          </a:p>
        </p:txBody>
      </p:sp>
      <p:sp>
        <p:nvSpPr>
          <p:cNvPr id="13" name="Rectangle 12"/>
          <p:cNvSpPr/>
          <p:nvPr/>
        </p:nvSpPr>
        <p:spPr>
          <a:xfrm>
            <a:off x="7200900" y="1695450"/>
            <a:ext cx="1295400" cy="307975"/>
          </a:xfrm>
          <a:prstGeom prst="rect">
            <a:avLst/>
          </a:prstGeom>
        </p:spPr>
        <p:txBody>
          <a:bodyPr>
            <a:spAutoFit/>
          </a:bodyPr>
          <a:lstStyle/>
          <a:p>
            <a:pPr algn="l">
              <a:defRPr/>
            </a:pPr>
            <a:r>
              <a:rPr lang="en-GB" sz="1400" dirty="0">
                <a:solidFill>
                  <a:srgbClr val="002664"/>
                </a:solidFill>
                <a:latin typeface="+mn-lt"/>
              </a:rPr>
              <a:t>Svalbard</a:t>
            </a:r>
          </a:p>
        </p:txBody>
      </p:sp>
      <p:sp>
        <p:nvSpPr>
          <p:cNvPr id="14" name="Rectangle 13"/>
          <p:cNvSpPr/>
          <p:nvPr/>
        </p:nvSpPr>
        <p:spPr>
          <a:xfrm>
            <a:off x="6991350" y="4267200"/>
            <a:ext cx="1295400" cy="307975"/>
          </a:xfrm>
          <a:prstGeom prst="rect">
            <a:avLst/>
          </a:prstGeom>
        </p:spPr>
        <p:txBody>
          <a:bodyPr>
            <a:spAutoFit/>
          </a:bodyPr>
          <a:lstStyle/>
          <a:p>
            <a:pPr algn="l">
              <a:defRPr/>
            </a:pPr>
            <a:r>
              <a:rPr lang="en-GB" sz="1400" dirty="0">
                <a:solidFill>
                  <a:srgbClr val="002664"/>
                </a:solidFill>
                <a:latin typeface="+mn-lt"/>
              </a:rPr>
              <a:t>McMurdo</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UM_template_v02">
  <a:themeElements>
    <a:clrScheme name="EUM_template_v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UM_template_v02">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Helvetica" pitchFamily="34" charset="0"/>
          </a:defRPr>
        </a:defPPr>
      </a:lstStyle>
    </a:lnDef>
  </a:objectDefaults>
  <a:extraClrSchemeLst>
    <a:extraClrScheme>
      <a:clrScheme name="EUM_template_v0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UM_template_v0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UM_template_v0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UM_template_v0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UM_template_v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UM_template_v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UM_template_v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EUM_template_v02</Template>
  <TotalTime>10168</TotalTime>
  <Words>1469</Words>
  <Application>Microsoft Office PowerPoint</Application>
  <PresentationFormat>A4 Paper (210x297 mm)</PresentationFormat>
  <Paragraphs>332</Paragraphs>
  <Slides>34</Slides>
  <Notes>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Helvetica</vt:lpstr>
      <vt:lpstr>Arial</vt:lpstr>
      <vt:lpstr>Century Gothic</vt:lpstr>
      <vt:lpstr>Tahoma</vt:lpstr>
      <vt:lpstr>Times New Roman</vt:lpstr>
      <vt:lpstr>Comic Sans MS</vt:lpstr>
      <vt:lpstr>EUM_template_v02</vt:lpstr>
      <vt:lpstr>Clip</vt:lpstr>
      <vt:lpstr>EUMETSAT Satellite Programmes Use of McIDAS at EUMETSAT </vt:lpstr>
      <vt:lpstr>EUMETSAT Headquarters – Darmstadt</vt:lpstr>
      <vt:lpstr>Location of EUMETSAT - Germany</vt:lpstr>
      <vt:lpstr>Google Map View</vt:lpstr>
      <vt:lpstr>27 Member States &amp; 4 Cooperating States</vt:lpstr>
      <vt:lpstr>EUMETSAT Geostationary Satellites’ Coverage</vt:lpstr>
      <vt:lpstr>MSG: Meteosat Second Generation</vt:lpstr>
      <vt:lpstr>MSG News</vt:lpstr>
      <vt:lpstr>Metop News</vt:lpstr>
      <vt:lpstr>Metop HRPT direct dissemination</vt:lpstr>
      <vt:lpstr>Reasons for Specific Metop Orbit Configuration</vt:lpstr>
      <vt:lpstr>GOME-2 on Metop-A &amp; Metop-B Tandem Operations #7</vt:lpstr>
      <vt:lpstr>Future EUMETSAT Satellite Programmes</vt:lpstr>
      <vt:lpstr>EUMETSAT Programmes Timeline</vt:lpstr>
      <vt:lpstr>MTG Space Segment – Twin Satellite Concept</vt:lpstr>
      <vt:lpstr>MTG Space Segment Configuration</vt:lpstr>
      <vt:lpstr>Meteosat Evolution: 1977 – 2002 - 2019</vt:lpstr>
      <vt:lpstr>From MSG-SEVIRI to MTG-FCI</vt:lpstr>
      <vt:lpstr>MTG-IRS: High Spectral/Spatial/Temporal Sampling</vt:lpstr>
      <vt:lpstr>MTG Lightning Imager Requirements</vt:lpstr>
      <vt:lpstr>Proxy Data Development – Example</vt:lpstr>
      <vt:lpstr>The EUMETSAT Data Centre</vt:lpstr>
      <vt:lpstr>The EUMETSAT Data Centre</vt:lpstr>
      <vt:lpstr>The EUMETSAT Data Centre</vt:lpstr>
      <vt:lpstr>How to find EUMETSAT Products: use the EUMETSAT Product Navigator</vt:lpstr>
      <vt:lpstr>Using the Product Navigator</vt:lpstr>
      <vt:lpstr>How to Order EUMETSAT Products: Use the EO Portal</vt:lpstr>
      <vt:lpstr>EO Portal: User Registration and Subscription</vt:lpstr>
      <vt:lpstr>Ordering McIDAS Data Sets from the Data Centre Archive</vt:lpstr>
      <vt:lpstr>Ordering McIDAS Data Sets from EUMETSAT</vt:lpstr>
      <vt:lpstr>The EUMETSAT McIDAS ADDE Server (used for training)</vt:lpstr>
      <vt:lpstr>Planned Future EUMETSAT Developments related to McIDAS</vt:lpstr>
      <vt:lpstr>EUMETSAT User Service Helpdesk: first point of contract for all enquires. Email: ops@eumetsat.int</vt:lpstr>
      <vt:lpstr>End of Presentation</vt:lpstr>
    </vt:vector>
  </TitlesOfParts>
  <Company>EUMETSAT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Docs_Admin</dc:creator>
  <cp:lastModifiedBy>Peter Miu</cp:lastModifiedBy>
  <cp:revision>629</cp:revision>
  <cp:lastPrinted>2006-03-06T14:11:17Z</cp:lastPrinted>
  <dcterms:created xsi:type="dcterms:W3CDTF">2007-08-07T07:53:02Z</dcterms:created>
  <dcterms:modified xsi:type="dcterms:W3CDTF">2013-08-30T12:31:30Z</dcterms:modified>
</cp:coreProperties>
</file>