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5" r:id="rId4"/>
    <p:sldId id="273" r:id="rId5"/>
    <p:sldId id="274" r:id="rId6"/>
    <p:sldId id="266" r:id="rId7"/>
    <p:sldId id="267" r:id="rId8"/>
    <p:sldId id="268" r:id="rId9"/>
    <p:sldId id="262" r:id="rId10"/>
    <p:sldId id="269" r:id="rId11"/>
    <p:sldId id="279" r:id="rId12"/>
    <p:sldId id="258" r:id="rId13"/>
    <p:sldId id="270" r:id="rId14"/>
    <p:sldId id="271" r:id="rId15"/>
    <p:sldId id="275" r:id="rId16"/>
    <p:sldId id="272" r:id="rId17"/>
    <p:sldId id="276" r:id="rId18"/>
    <p:sldId id="277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1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50636-CFB5-4B6B-8F1C-6AD1C94C0570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0A01E-5FA4-4D20-909B-59FB966D6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7102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1A26D-C955-4FF2-A8C0-F9218CF6DA92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3E8A2-0B07-4021-8F56-843B18A55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8885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339F-9847-464C-B070-081B5EECE549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FFA0-139E-49A3-9397-1732EDFAD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59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339F-9847-464C-B070-081B5EECE549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FFA0-139E-49A3-9397-1732EDFAD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01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339F-9847-464C-B070-081B5EECE549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FFA0-139E-49A3-9397-1732EDFAD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32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339F-9847-464C-B070-081B5EECE549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FFA0-139E-49A3-9397-1732EDFAD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24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339F-9847-464C-B070-081B5EECE549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FFA0-139E-49A3-9397-1732EDFAD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9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339F-9847-464C-B070-081B5EECE549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FFA0-139E-49A3-9397-1732EDFAD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91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339F-9847-464C-B070-081B5EECE549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FFA0-139E-49A3-9397-1732EDFAD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24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339F-9847-464C-B070-081B5EECE549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FFA0-139E-49A3-9397-1732EDFAD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1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339F-9847-464C-B070-081B5EECE549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FFA0-139E-49A3-9397-1732EDFAD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1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339F-9847-464C-B070-081B5EECE549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FFA0-139E-49A3-9397-1732EDFAD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4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339F-9847-464C-B070-081B5EECE549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FFA0-139E-49A3-9397-1732EDFAD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7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79634" y="6530201"/>
            <a:ext cx="184731" cy="276999"/>
          </a:xfrm>
          <a:prstGeom prst="rect">
            <a:avLst/>
          </a:prstGeom>
        </p:spPr>
        <p:txBody>
          <a:bodyPr vert="horz" wrap="none" lIns="91440" tIns="45720" rIns="91440" bIns="45720" rtlCol="0" anchor="b" anchorCtr="1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6339F-9847-464C-B070-081B5EECE549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7FFA0-139E-49A3-9397-1732EDFAD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79634" y="6530201"/>
            <a:ext cx="184731" cy="276999"/>
          </a:xfrm>
        </p:spPr>
        <p:txBody>
          <a:bodyPr wrap="none" anchor="b" anchorCtr="1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8077200" cy="4876800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effectLst/>
                <a:latin typeface="Times New Roman"/>
                <a:ea typeface="Times New Roman"/>
              </a:rPr>
              <a:t>McIDAS at Johnson Space Center – a 25-Year Evolution </a:t>
            </a:r>
            <a:br>
              <a:rPr lang="en-US" dirty="0" smtClean="0">
                <a:ln>
                  <a:solidFill>
                    <a:sysClr val="windowText" lastClr="000000"/>
                  </a:solidFill>
                </a:ln>
                <a:effectLst/>
                <a:latin typeface="Times New Roman"/>
                <a:ea typeface="Times New Roman"/>
              </a:rPr>
            </a:br>
            <a:r>
              <a:rPr lang="en-US" dirty="0" smtClean="0">
                <a:ln>
                  <a:solidFill>
                    <a:sysClr val="windowText" lastClr="000000"/>
                  </a:solidFill>
                </a:ln>
                <a:effectLst/>
                <a:latin typeface="Times New Roman"/>
                <a:ea typeface="Times New Roman"/>
              </a:rPr>
              <a:t/>
            </a:r>
            <a:br>
              <a:rPr lang="en-US" dirty="0" smtClean="0">
                <a:ln>
                  <a:solidFill>
                    <a:sysClr val="windowText" lastClr="000000"/>
                  </a:solidFill>
                </a:ln>
                <a:effectLst/>
                <a:latin typeface="Times New Roman"/>
                <a:ea typeface="Times New Roman"/>
              </a:rPr>
            </a:br>
            <a:r>
              <a:rPr lang="en-US" dirty="0" smtClean="0">
                <a:ln>
                  <a:solidFill>
                    <a:sysClr val="windowText" lastClr="000000"/>
                  </a:solidFill>
                </a:ln>
                <a:effectLst/>
                <a:latin typeface="Times New Roman"/>
                <a:ea typeface="Times New Roman"/>
              </a:rPr>
              <a:t>or </a:t>
            </a:r>
            <a:br>
              <a:rPr lang="en-US" dirty="0" smtClean="0">
                <a:ln>
                  <a:solidFill>
                    <a:sysClr val="windowText" lastClr="000000"/>
                  </a:solidFill>
                </a:ln>
                <a:effectLst/>
                <a:latin typeface="Times New Roman"/>
                <a:ea typeface="Times New Roman"/>
              </a:rPr>
            </a:br>
            <a:r>
              <a:rPr lang="en-US" dirty="0" smtClean="0">
                <a:ln>
                  <a:solidFill>
                    <a:sysClr val="windowText" lastClr="000000"/>
                  </a:solidFill>
                </a:ln>
                <a:effectLst/>
                <a:latin typeface="Times New Roman"/>
                <a:ea typeface="Times New Roman"/>
              </a:rPr>
              <a:t/>
            </a:r>
            <a:br>
              <a:rPr lang="en-US" dirty="0" smtClean="0">
                <a:ln>
                  <a:solidFill>
                    <a:sysClr val="windowText" lastClr="000000"/>
                  </a:solidFill>
                </a:ln>
                <a:effectLst/>
                <a:latin typeface="Times New Roman"/>
                <a:ea typeface="Times New Roman"/>
              </a:rPr>
            </a:br>
            <a:r>
              <a:rPr lang="en-US" dirty="0" smtClean="0">
                <a:ln>
                  <a:solidFill>
                    <a:sysClr val="windowText" lastClr="000000"/>
                  </a:solidFill>
                </a:ln>
                <a:effectLst/>
                <a:latin typeface="Times New Roman"/>
                <a:ea typeface="Times New Roman"/>
              </a:rPr>
              <a:t>How We Rebuilt the Engine While Driving 60mph</a:t>
            </a:r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5914826"/>
            <a:ext cx="7127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Arial" pitchFamily="34" charset="0"/>
                <a:cs typeface="Arial" pitchFamily="34" charset="0"/>
              </a:rPr>
              <a:t>This presentation has been reviewed for Proprietary, SBU, and Export Control (ITAR/EAR) and has been determined to be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nonsensitive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  It has been released to the public via the NASA Scientific and Technical Information (STI) Process DAA 29507.</a:t>
            </a:r>
          </a:p>
        </p:txBody>
      </p:sp>
    </p:spTree>
    <p:extLst>
      <p:ext uri="{BB962C8B-B14F-4D97-AF65-F5344CB8AC3E}">
        <p14:creationId xmlns:p14="http://schemas.microsoft.com/office/powerpoint/2010/main" val="8603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6376"/>
            <a:ext cx="8045212" cy="631809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8077200" cy="59177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229600" cy="635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2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8001000" cy="591995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2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74" y="407770"/>
            <a:ext cx="8460958" cy="613398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9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McIDAS at JSC – What did we accomplish?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Supported 109 Space Shuttle missions with 100%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availability</a:t>
            </a:r>
          </a:p>
          <a:p>
            <a:pPr marL="0" indent="0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Supported numerous Soyuz landings from ISS and other NASA programs as requested (MSFC GRIP, UAV lightning, Dryden flight tests,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Two major ‘evolutions’ – IBM mainframe to distributed HPUX-based network, HPUX to Linux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Evolved while maintaining continuous flight support – “rebuilding the engine while driving 60 mph” (and sometimes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much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faster)</a:t>
            </a:r>
          </a:p>
          <a:p>
            <a:pPr marL="0" indent="0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MANY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McIDAS updates – including evolution to McIDAS-X and –XCD</a:t>
            </a:r>
          </a:p>
          <a:p>
            <a:pPr marL="0" indent="0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Supplied McIDAS custom code to all three NASA centers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1" t="18249" b="19799"/>
          <a:stretch/>
        </p:blipFill>
        <p:spPr>
          <a:xfrm>
            <a:off x="3462783" y="1256522"/>
            <a:ext cx="1583356" cy="12207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39" y="650565"/>
            <a:ext cx="3655877" cy="24326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3" y="914400"/>
            <a:ext cx="3140558" cy="20897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64" y="2286000"/>
            <a:ext cx="2396210" cy="1594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973" y="3660465"/>
            <a:ext cx="2396210" cy="1594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3" y="2110273"/>
            <a:ext cx="2007637" cy="1505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10" y="3257550"/>
            <a:ext cx="3200400" cy="2400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71" y="4876799"/>
            <a:ext cx="2165102" cy="1443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73" y="2286000"/>
            <a:ext cx="3217333" cy="217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773" y="4800600"/>
            <a:ext cx="2854270" cy="18992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6237" y="188899"/>
            <a:ext cx="2627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End of an ERA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1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McIDAS at JSC – What’s Next?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MIDDS into the next generation control center – the MCC21 Project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EFT-1/EM-1 support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Commercial Crew support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Continued support to MSFC and CCAFS MIDDS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JSC MIDDS in the 21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Century 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Control Center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7696200" cy="451102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9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49831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Last, but not least !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Our thanks to SSEC.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Without your support the engine would have dropped out a long time ago…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4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McIDAS History at JSC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1984 – Site survey for JSC MIDDS by UW SSEC 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1985 – remote McIDAS workstation at JSC to CCAFS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1986 – Challenger accident (Rogers Commission recommends increased weather support)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1987 – Installation of JSC MIDDS – development of custom applications for Shuttle operations on McIDAS foundation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1988 – STS-26 Return to Flight – first operational release of JSC MIDDS (two weeks before launch!)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1995 – First Evolution –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rehost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from IBM 4381 mainframe to distributed HPUX workstations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2007 – Second Evolution –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rehost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from HPUX to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RedHat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Linux on HP ‘PC’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2011 – End of the Shuttle Era – JSC MIDDS?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2013 – NEXT Evolution – RHEL 6 and a new network architecture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0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7637051" cy="57451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0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9" y="533400"/>
            <a:ext cx="8398281" cy="391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01062" cy="638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152400"/>
            <a:ext cx="8534400" cy="6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9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680687" cy="651923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323542" cy="632350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7772400" cy="579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9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305</Words>
  <Application>Microsoft Office PowerPoint</Application>
  <PresentationFormat>On-screen Show (4:3)</PresentationFormat>
  <Paragraphs>34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McIDAS at Johnson Space Center – a 25-Year Evolution   or   How We Rebuilt the Engine While Driving 60mph</vt:lpstr>
      <vt:lpstr>McIDAS History at JSC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McIDAS at JSC – What did we accomplish?</vt:lpstr>
      <vt:lpstr>PowerPoint Presentation</vt:lpstr>
      <vt:lpstr>McIDAS at JSC – What’s Next?</vt:lpstr>
      <vt:lpstr>JSC MIDDS in the 21st Century  Control Center</vt:lpstr>
      <vt:lpstr>Last, but not least ! Our thanks to SSEC. Without your support the engine would have dropped out a long time ago… </vt:lpstr>
    </vt:vector>
  </TitlesOfParts>
  <Company>Lockheed Martin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McIDAS at Johnson Space Center – a 25-Year Evolution   or   How We Rebuilt the Engine While Driving 60mph</dc:title>
  <dc:creator>Brice Biggerstaff</dc:creator>
  <cp:lastModifiedBy>Brice Biggerstaff</cp:lastModifiedBy>
  <cp:revision>34</cp:revision>
  <dcterms:created xsi:type="dcterms:W3CDTF">2013-08-21T20:44:22Z</dcterms:created>
  <dcterms:modified xsi:type="dcterms:W3CDTF">2013-09-05T15:46:07Z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Author">
    <vt:lpwstr>ACCT02\babigger</vt:lpwstr>
  </property>
  <property fmtid="{D5CDD505-2E9C-101B-9397-08002B2CF9AE}" pid="3" name="Document Sensitivity">
    <vt:lpwstr>1</vt:lpwstr>
  </property>
  <property fmtid="{D5CDD505-2E9C-101B-9397-08002B2CF9AE}" pid="4" name="ThirdParty">
    <vt:lpwstr/>
  </property>
  <property fmtid="{D5CDD505-2E9C-101B-9397-08002B2CF9AE}" pid="5" name="OCI Restriction">
    <vt:bool>false</vt:bool>
  </property>
  <property fmtid="{D5CDD505-2E9C-101B-9397-08002B2CF9AE}" pid="6" name="OCI Additional Info">
    <vt:lpwstr/>
  </property>
  <property fmtid="{D5CDD505-2E9C-101B-9397-08002B2CF9AE}" pid="7" name="Allow Header Overwrite">
    <vt:bool>true</vt:bool>
  </property>
  <property fmtid="{D5CDD505-2E9C-101B-9397-08002B2CF9AE}" pid="8" name="Allow Footer Overwrite">
    <vt:bool>true</vt:bool>
  </property>
  <property fmtid="{D5CDD505-2E9C-101B-9397-08002B2CF9AE}" pid="9" name="Multiple Selected">
    <vt:lpwstr>-1</vt:lpwstr>
  </property>
  <property fmtid="{D5CDD505-2E9C-101B-9397-08002B2CF9AE}" pid="10" name="SIPLongWording">
    <vt:lpwstr/>
  </property>
  <property fmtid="{D5CDD505-2E9C-101B-9397-08002B2CF9AE}" pid="11" name="checkedProgramsCount">
    <vt:i4>0</vt:i4>
  </property>
</Properties>
</file>