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3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6" r:id="rId12"/>
    <p:sldId id="272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DFF91"/>
    <a:srgbClr val="FFBC42"/>
    <a:srgbClr val="FFA61F"/>
    <a:srgbClr val="00B800"/>
    <a:srgbClr val="00FF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256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4AB97-A65F-944B-A259-9F4DACFF755A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B6568-C9E7-BD43-BA57-5C60541E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AC25E-DD02-4E49-A9E5-81AB19657701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01B39-7C3D-4546-8E28-371285ADC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DF65-BBA9-7849-A2F1-E8D83D3E8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DF65-BBA9-7849-A2F1-E8D83D3E8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DF65-BBA9-7849-A2F1-E8D83D3E8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DF65-BBA9-7849-A2F1-E8D83D3E8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DF65-BBA9-7849-A2F1-E8D83D3E8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DF65-BBA9-7849-A2F1-E8D83D3E8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DF65-BBA9-7849-A2F1-E8D83D3E8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DF65-BBA9-7849-A2F1-E8D83D3E8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DF65-BBA9-7849-A2F1-E8D83D3E8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DF65-BBA9-7849-A2F1-E8D83D3E8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7955" y="6356350"/>
            <a:ext cx="213527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MUG Meeting Sep  9-10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33" y="2467852"/>
            <a:ext cx="8067633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McIDAS</a:t>
            </a:r>
            <a:r>
              <a:rPr lang="en-US" dirty="0" smtClean="0"/>
              <a:t>-X </a:t>
            </a:r>
            <a:r>
              <a:rPr lang="en-US" dirty="0" smtClean="0"/>
              <a:t>to Support the NASA SEAC4RS</a:t>
            </a:r>
            <a:r>
              <a:rPr lang="en-US" dirty="0" smtClean="0"/>
              <a:t> Field </a:t>
            </a:r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742" y="4762500"/>
            <a:ext cx="6512652" cy="17526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BDFF91"/>
                </a:solidFill>
              </a:rPr>
              <a:t>Douglas Spangenberg</a:t>
            </a:r>
            <a:r>
              <a:rPr lang="en-US" sz="2400" u="sng" dirty="0">
                <a:solidFill>
                  <a:srgbClr val="BDFF91"/>
                </a:solidFill>
              </a:rPr>
              <a:t>,</a:t>
            </a:r>
            <a:r>
              <a:rPr lang="en-US" sz="2400" u="sng" dirty="0" smtClean="0">
                <a:solidFill>
                  <a:srgbClr val="BDFF91"/>
                </a:solidFill>
              </a:rPr>
              <a:t>  </a:t>
            </a:r>
            <a:r>
              <a:rPr lang="en-US" sz="2400" u="sng" dirty="0" smtClean="0">
                <a:solidFill>
                  <a:srgbClr val="BDFF91"/>
                </a:solidFill>
              </a:rPr>
              <a:t>SSAI, Hampton, VA</a:t>
            </a:r>
          </a:p>
          <a:p>
            <a:r>
              <a:rPr lang="en-US" sz="2400" dirty="0" smtClean="0">
                <a:solidFill>
                  <a:srgbClr val="BDFF91"/>
                </a:solidFill>
              </a:rPr>
              <a:t>Rabi </a:t>
            </a:r>
            <a:r>
              <a:rPr lang="en-US" sz="2400" dirty="0" err="1" smtClean="0">
                <a:solidFill>
                  <a:srgbClr val="BDFF91"/>
                </a:solidFill>
              </a:rPr>
              <a:t>Palikonda</a:t>
            </a:r>
            <a:r>
              <a:rPr lang="en-US" sz="2400" dirty="0" smtClean="0">
                <a:solidFill>
                  <a:srgbClr val="BDFF91"/>
                </a:solidFill>
              </a:rPr>
              <a:t>, </a:t>
            </a:r>
            <a:r>
              <a:rPr lang="en-US" sz="2400" dirty="0" smtClean="0">
                <a:solidFill>
                  <a:srgbClr val="BDFF91"/>
                </a:solidFill>
              </a:rPr>
              <a:t>SSAI, Hampton, VA</a:t>
            </a:r>
          </a:p>
          <a:p>
            <a:r>
              <a:rPr lang="en-US" sz="2400" dirty="0" smtClean="0">
                <a:solidFill>
                  <a:srgbClr val="BDFF91"/>
                </a:solidFill>
              </a:rPr>
              <a:t>Louis Nguyen, NASA </a:t>
            </a:r>
            <a:r>
              <a:rPr lang="en-US" sz="2400" dirty="0" err="1" smtClean="0">
                <a:solidFill>
                  <a:srgbClr val="BDFF91"/>
                </a:solidFill>
              </a:rPr>
              <a:t>LaRC</a:t>
            </a:r>
            <a:r>
              <a:rPr lang="en-US" sz="2400" dirty="0" smtClean="0">
                <a:solidFill>
                  <a:srgbClr val="BDFF91"/>
                </a:solidFill>
              </a:rPr>
              <a:t>, </a:t>
            </a:r>
            <a:r>
              <a:rPr lang="en-US" sz="2400" dirty="0" smtClean="0">
                <a:solidFill>
                  <a:srgbClr val="BDFF91"/>
                </a:solidFill>
              </a:rPr>
              <a:t>H</a:t>
            </a:r>
            <a:r>
              <a:rPr lang="en-US" sz="2400" dirty="0" smtClean="0">
                <a:solidFill>
                  <a:srgbClr val="BDFF91"/>
                </a:solidFill>
              </a:rPr>
              <a:t>ampton VA</a:t>
            </a:r>
            <a:endParaRPr lang="en-US" sz="2400" dirty="0" smtClean="0">
              <a:solidFill>
                <a:srgbClr val="BDFF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MUG </a:t>
            </a:r>
            <a:r>
              <a:rPr lang="en-US" dirty="0" smtClean="0"/>
              <a:t>Meeting </a:t>
            </a:r>
            <a:r>
              <a:rPr lang="en-US" dirty="0" smtClean="0"/>
              <a:t>Sep  9-10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</a:t>
            </a:r>
            <a:r>
              <a:rPr lang="en-US" dirty="0" smtClean="0"/>
              <a:t> Showing </a:t>
            </a:r>
            <a:r>
              <a:rPr lang="en-US" dirty="0" smtClean="0"/>
              <a:t>4-km</a:t>
            </a:r>
            <a:r>
              <a:rPr lang="en-US" dirty="0" smtClean="0"/>
              <a:t> Cloud </a:t>
            </a:r>
            <a:r>
              <a:rPr lang="en-US" dirty="0" smtClean="0"/>
              <a:t>T</a:t>
            </a:r>
            <a:r>
              <a:rPr lang="en-US" dirty="0" smtClean="0"/>
              <a:t>op </a:t>
            </a:r>
            <a:r>
              <a:rPr lang="en-US" dirty="0" smtClean="0"/>
              <a:t>from GOES-13</a:t>
            </a:r>
            <a:endParaRPr lang="en-US" dirty="0"/>
          </a:p>
        </p:txBody>
      </p:sp>
      <p:pic>
        <p:nvPicPr>
          <p:cNvPr id="5" name="Content Placeholder 4" descr="G13.2013236.1415.ZOP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950" r="-12950"/>
          <a:stretch>
            <a:fillRect/>
          </a:stretch>
        </p:blipFill>
        <p:spPr>
          <a:xfrm>
            <a:off x="821773" y="1600200"/>
            <a:ext cx="8077344" cy="47561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7" y="5511800"/>
            <a:ext cx="552566" cy="552615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0271" y="2348598"/>
            <a:ext cx="244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14:15 GMT Aug 24, 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74" y="2480733"/>
            <a:ext cx="14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*IMGDISPCP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rgbClr val="FFFF00"/>
                </a:solidFill>
              </a:rPr>
              <a:t>BARCP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GOES-13 </a:t>
            </a:r>
            <a:r>
              <a:rPr lang="en-US" dirty="0" smtClean="0"/>
              <a:t>Image with F</a:t>
            </a:r>
            <a:r>
              <a:rPr lang="en-US" dirty="0" smtClean="0"/>
              <a:t>light </a:t>
            </a:r>
            <a:r>
              <a:rPr lang="en-US" dirty="0" smtClean="0"/>
              <a:t>P</a:t>
            </a:r>
            <a:r>
              <a:rPr lang="en-US" dirty="0" smtClean="0"/>
              <a:t>lan </a:t>
            </a:r>
            <a:r>
              <a:rPr lang="en-US" dirty="0" smtClean="0"/>
              <a:t>for Aug 30,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42" y="2480733"/>
            <a:ext cx="1443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*PATH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*NAVDISP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with TLE files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G13.2013242.1902.CH1.PLAN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561" r="-1561"/>
          <a:stretch>
            <a:fillRect/>
          </a:stretch>
        </p:blipFill>
        <p:spPr>
          <a:xfrm>
            <a:off x="1403319" y="1710262"/>
            <a:ext cx="7448265" cy="4385732"/>
          </a:xfrm>
        </p:spPr>
      </p:pic>
      <p:sp>
        <p:nvSpPr>
          <p:cNvPr id="9" name="TextBox 8"/>
          <p:cNvSpPr txBox="1"/>
          <p:nvPr/>
        </p:nvSpPr>
        <p:spPr>
          <a:xfrm>
            <a:off x="6224245" y="2311456"/>
            <a:ext cx="973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A61F"/>
                </a:solidFill>
              </a:rPr>
              <a:t>CALIPSO</a:t>
            </a:r>
            <a:endParaRPr lang="en-US" sz="1600" dirty="0">
              <a:solidFill>
                <a:srgbClr val="FFA61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6621" y="2644633"/>
            <a:ext cx="524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ER2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5385" y="4631377"/>
            <a:ext cx="54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FF39"/>
                </a:solidFill>
              </a:rPr>
              <a:t>DC8</a:t>
            </a:r>
            <a:endParaRPr lang="en-US" sz="1600" dirty="0">
              <a:solidFill>
                <a:srgbClr val="00FF3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6697" y="2111401"/>
            <a:ext cx="244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19:</a:t>
            </a:r>
            <a:r>
              <a:rPr lang="en-US" dirty="0" smtClean="0"/>
              <a:t>02</a:t>
            </a:r>
            <a:r>
              <a:rPr lang="en-US" dirty="0" smtClean="0"/>
              <a:t> </a:t>
            </a:r>
            <a:r>
              <a:rPr lang="en-US" dirty="0" smtClean="0"/>
              <a:t>GMT Aug</a:t>
            </a:r>
            <a:r>
              <a:rPr lang="en-US" dirty="0" smtClean="0"/>
              <a:t> </a:t>
            </a:r>
            <a:r>
              <a:rPr lang="en-US" dirty="0" smtClean="0"/>
              <a:t>30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99" y="355595"/>
            <a:ext cx="8525933" cy="935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GOES-13 5km</a:t>
            </a:r>
            <a:r>
              <a:rPr lang="en-US" dirty="0" smtClean="0"/>
              <a:t> Remapped </a:t>
            </a:r>
            <a:r>
              <a:rPr lang="en-US" dirty="0" smtClean="0"/>
              <a:t>RGB</a:t>
            </a:r>
            <a:r>
              <a:rPr lang="en-US" dirty="0" smtClean="0"/>
              <a:t> Image</a:t>
            </a:r>
            <a:endParaRPr lang="en-US" dirty="0"/>
          </a:p>
        </p:txBody>
      </p:sp>
      <p:pic>
        <p:nvPicPr>
          <p:cNvPr id="5" name="Content Placeholder 4" descr="G13.SCRS.2013235.1645.05KM.RGB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8875" r="-38875"/>
          <a:stretch>
            <a:fillRect/>
          </a:stretch>
        </p:blipFill>
        <p:spPr>
          <a:xfrm>
            <a:off x="618565" y="1600200"/>
            <a:ext cx="8077344" cy="47561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89516" y="1752600"/>
            <a:ext cx="243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16:45 GMT Aug 23, 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25976" y="5300140"/>
            <a:ext cx="1469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RED: CH1</a:t>
            </a:r>
          </a:p>
          <a:p>
            <a:r>
              <a:rPr lang="en-US" dirty="0" smtClean="0">
                <a:solidFill>
                  <a:srgbClr val="00B8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Green: CH2-4</a:t>
            </a:r>
          </a:p>
          <a:p>
            <a:r>
              <a:rPr lang="en-US" dirty="0" smtClean="0">
                <a:solidFill>
                  <a:srgbClr val="3366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Blue: CH4</a:t>
            </a:r>
            <a:endParaRPr lang="en-US" dirty="0">
              <a:solidFill>
                <a:srgbClr val="3366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655" y="2480733"/>
            <a:ext cx="1441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*IMGREMAP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*COMBINE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43927"/>
            <a:ext cx="7856538" cy="11467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Orbital Predict for Aug 27,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587" y="1927540"/>
            <a:ext cx="2452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*NAVDISP with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TLE files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*PC 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ZLM – Squares 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</a:t>
            </a:r>
            <a:r>
              <a:rPr lang="en-US" dirty="0" smtClean="0">
                <a:solidFill>
                  <a:srgbClr val="FFFF00"/>
                </a:solidFill>
              </a:rPr>
              <a:t>rame’s label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989" y="4203803"/>
            <a:ext cx="10718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AQUA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AURA</a:t>
            </a:r>
          </a:p>
          <a:p>
            <a:r>
              <a:rPr lang="en-US" dirty="0" smtClean="0">
                <a:solidFill>
                  <a:srgbClr val="00FF39"/>
                </a:solidFill>
              </a:rPr>
              <a:t>CALIPSO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NPP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TERRA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Content Placeholder 8" descr="SCRS.ORBPRED.2013239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2658" r="-22658"/>
          <a:stretch>
            <a:fillRect/>
          </a:stretch>
        </p:blipFill>
        <p:spPr>
          <a:xfrm>
            <a:off x="1236656" y="1600200"/>
            <a:ext cx="8077344" cy="4756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DC-8 Flight Track on </a:t>
            </a:r>
            <a:r>
              <a:rPr lang="en-US" dirty="0" smtClean="0"/>
              <a:t>GOES-13 </a:t>
            </a:r>
            <a:r>
              <a:rPr lang="en-US" dirty="0" smtClean="0"/>
              <a:t>VIS Image</a:t>
            </a:r>
            <a:endParaRPr lang="en-US" dirty="0"/>
          </a:p>
        </p:txBody>
      </p:sp>
      <p:pic>
        <p:nvPicPr>
          <p:cNvPr id="5" name="Content Placeholder 4" descr="G13_DC8.ALL_SEAC.2013233.1910.04KM.VIS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3694" r="-13694"/>
          <a:stretch>
            <a:fillRect/>
          </a:stretch>
        </p:blipFill>
        <p:spPr>
          <a:xfrm>
            <a:off x="914910" y="1600200"/>
            <a:ext cx="7878788" cy="46392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915" y="2480733"/>
            <a:ext cx="1441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*IMGREMAP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rgbClr val="FFFF00"/>
                </a:solidFill>
              </a:rPr>
              <a:t>plot routine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rgbClr val="FFFF00"/>
                </a:solidFill>
              </a:rPr>
              <a:t>ZA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9136" y="5384800"/>
            <a:ext cx="308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time: 19:10 GMT Aug 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49" y="107576"/>
            <a:ext cx="8257117" cy="1310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Flight </a:t>
            </a:r>
            <a:r>
              <a:rPr lang="en-US" dirty="0" smtClean="0"/>
              <a:t>Tracks </a:t>
            </a:r>
            <a:r>
              <a:rPr lang="en-US" dirty="0" smtClean="0"/>
              <a:t>on </a:t>
            </a:r>
            <a:r>
              <a:rPr lang="en-US" dirty="0" smtClean="0"/>
              <a:t>GOES-15 </a:t>
            </a:r>
            <a:r>
              <a:rPr lang="en-US" dirty="0" smtClean="0"/>
              <a:t>Optical Depth Image</a:t>
            </a:r>
            <a:endParaRPr lang="en-US" dirty="0"/>
          </a:p>
        </p:txBody>
      </p:sp>
      <p:pic>
        <p:nvPicPr>
          <p:cNvPr id="5" name="Content Placeholder 4" descr="G15_ALLPL.SCRS.2013218.2200.04KM.TAU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3694" r="-13694"/>
          <a:stretch>
            <a:fillRect/>
          </a:stretch>
        </p:blipFill>
        <p:spPr>
          <a:xfrm>
            <a:off x="974179" y="1600200"/>
            <a:ext cx="8077344" cy="47561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6073" y="2080870"/>
            <a:ext cx="2469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time: </a:t>
            </a:r>
          </a:p>
          <a:p>
            <a:r>
              <a:rPr lang="en-US" dirty="0" smtClean="0"/>
              <a:t>22:00 GMT Aug 06, 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15" y="2480733"/>
            <a:ext cx="14475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*IMGREMAP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*plot routine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rgbClr val="FFFF00"/>
                </a:solidFill>
              </a:rPr>
              <a:t>ZA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*IMGDISPCP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rgbClr val="FFFF00"/>
                </a:solidFill>
              </a:rPr>
              <a:t>BARCP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1373"/>
            <a:ext cx="7856538" cy="13100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471"/>
            <a:ext cx="8374164" cy="481387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NASA </a:t>
            </a:r>
            <a:r>
              <a:rPr lang="en-US" dirty="0" err="1" smtClean="0"/>
              <a:t>LaRC</a:t>
            </a:r>
            <a:r>
              <a:rPr lang="en-US" dirty="0" smtClean="0"/>
              <a:t> cloud group in Houston, TX using </a:t>
            </a:r>
            <a:r>
              <a:rPr lang="en-US" dirty="0" err="1" smtClean="0"/>
              <a:t>McIDAS</a:t>
            </a:r>
            <a:r>
              <a:rPr lang="en-US" dirty="0" smtClean="0"/>
              <a:t>-X</a:t>
            </a:r>
            <a:r>
              <a:rPr lang="en-US" dirty="0" smtClean="0"/>
              <a:t> on 2 </a:t>
            </a:r>
            <a:r>
              <a:rPr lang="en-US" dirty="0" smtClean="0"/>
              <a:t>Mac OS X laptop computers </a:t>
            </a:r>
            <a:r>
              <a:rPr lang="en-US" dirty="0" smtClean="0"/>
              <a:t>to </a:t>
            </a:r>
            <a:r>
              <a:rPr lang="en-US" dirty="0" smtClean="0"/>
              <a:t>support SEAC4RS field experiment</a:t>
            </a:r>
            <a:r>
              <a:rPr lang="en-US" dirty="0" smtClean="0"/>
              <a:t> (</a:t>
            </a:r>
            <a:r>
              <a:rPr lang="en-US" dirty="0" smtClean="0"/>
              <a:t>Aug-Sep 2013) .</a:t>
            </a:r>
            <a:endParaRPr lang="en-US" dirty="0" smtClean="0"/>
          </a:p>
          <a:p>
            <a:r>
              <a:rPr lang="en-US" dirty="0" smtClean="0"/>
              <a:t>Real</a:t>
            </a:r>
            <a:r>
              <a:rPr lang="en-US" dirty="0" smtClean="0"/>
              <a:t>-time flight positions and past 20-60 min of aircraft tracks shown on GOES VIS, IR, WV image loops.</a:t>
            </a:r>
          </a:p>
          <a:p>
            <a:r>
              <a:rPr lang="en-US" dirty="0" smtClean="0"/>
              <a:t>Image loops</a:t>
            </a:r>
            <a:r>
              <a:rPr lang="en-US" dirty="0" smtClean="0"/>
              <a:t> </a:t>
            </a:r>
            <a:r>
              <a:rPr lang="en-US" dirty="0" smtClean="0"/>
              <a:t>with current and </a:t>
            </a:r>
            <a:r>
              <a:rPr lang="en-US" dirty="0" smtClean="0"/>
              <a:t>projected </a:t>
            </a:r>
            <a:r>
              <a:rPr lang="en-US" dirty="0" smtClean="0"/>
              <a:t>airplane positions used to make course </a:t>
            </a:r>
            <a:r>
              <a:rPr lang="en-US" dirty="0" smtClean="0"/>
              <a:t>adjustments for studying convective clouds, smoke.</a:t>
            </a:r>
          </a:p>
          <a:p>
            <a:r>
              <a:rPr lang="en-US" dirty="0" smtClean="0"/>
              <a:t>Polar orbiting satellite tracks shown to mission planning for aircraft coordination with overpass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For takeoff and landing at Ellington Field, </a:t>
            </a:r>
            <a:r>
              <a:rPr lang="en-US" dirty="0" err="1" smtClean="0"/>
              <a:t>McIDAS</a:t>
            </a:r>
            <a:r>
              <a:rPr lang="en-US" dirty="0" smtClean="0"/>
              <a:t> IR image with</a:t>
            </a:r>
            <a:r>
              <a:rPr lang="en-US" dirty="0" smtClean="0"/>
              <a:t> </a:t>
            </a:r>
            <a:r>
              <a:rPr lang="en-US" dirty="0" smtClean="0"/>
              <a:t>NEXRAD</a:t>
            </a:r>
            <a:r>
              <a:rPr lang="en-US" dirty="0" smtClean="0"/>
              <a:t> </a:t>
            </a:r>
            <a:r>
              <a:rPr lang="en-US" dirty="0" smtClean="0"/>
              <a:t>and lightning </a:t>
            </a:r>
            <a:r>
              <a:rPr lang="en-US" dirty="0" smtClean="0"/>
              <a:t>overlay </a:t>
            </a:r>
            <a:r>
              <a:rPr lang="en-US" dirty="0" smtClean="0"/>
              <a:t>used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McIDAS</a:t>
            </a:r>
            <a:r>
              <a:rPr lang="en-US" dirty="0" smtClean="0"/>
              <a:t>-X he</a:t>
            </a:r>
            <a:r>
              <a:rPr lang="en-US" dirty="0" smtClean="0"/>
              <a:t>lped NASA-Langley </a:t>
            </a:r>
            <a:r>
              <a:rPr lang="en-US" dirty="0" smtClean="0"/>
              <a:t>support </a:t>
            </a:r>
            <a:r>
              <a:rPr lang="en-US" dirty="0" smtClean="0"/>
              <a:t>previous field missions: ATTREX, MACPEX, TC4, CCVEX, AIRS-2, CRYSTAL-FACE.</a:t>
            </a:r>
            <a:endParaRPr lang="en-US" dirty="0" smtClean="0"/>
          </a:p>
          <a:p>
            <a:r>
              <a:rPr lang="en-US" dirty="0" smtClean="0"/>
              <a:t>Need similar capabilities in </a:t>
            </a:r>
            <a:r>
              <a:rPr lang="en-US" dirty="0" err="1" smtClean="0"/>
              <a:t>M</a:t>
            </a:r>
            <a:r>
              <a:rPr lang="en-US" dirty="0" err="1" smtClean="0"/>
              <a:t>cIDAS</a:t>
            </a:r>
            <a:r>
              <a:rPr lang="en-US" dirty="0" smtClean="0"/>
              <a:t>-V to support future field missions.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67668" y="2768533"/>
            <a:ext cx="4381605" cy="3528510"/>
            <a:chOff x="4566064" y="2539924"/>
            <a:chExt cx="4381605" cy="3528510"/>
          </a:xfrm>
        </p:grpSpPr>
        <p:pic>
          <p:nvPicPr>
            <p:cNvPr id="4" name="Picture 3" descr="SEAC4RS.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6064" y="2539924"/>
              <a:ext cx="4381605" cy="352851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54759" y="4465711"/>
              <a:ext cx="6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DC-8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07437" y="3571315"/>
              <a:ext cx="566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ER2</a:t>
              </a:r>
              <a:endParaRPr lang="en-US" dirty="0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MUG Meeting Sep  9-10 2013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3890" y="1424256"/>
            <a:ext cx="8364347" cy="1598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SEAC4RS: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Studies of Emissions and Atmospheric Composition, Clouds, and Climate Coupling by Regional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(Aug-Sep 2013)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742" y="2943462"/>
            <a:ext cx="4729990" cy="350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 </a:t>
            </a:r>
            <a:r>
              <a:rPr lang="en-US" sz="2400" dirty="0" smtClean="0">
                <a:solidFill>
                  <a:srgbClr val="FFFF00"/>
                </a:solidFill>
              </a:rPr>
              <a:t>in pollution, smoke</a:t>
            </a:r>
            <a:r>
              <a:rPr lang="en-US" sz="2400" dirty="0" smtClean="0">
                <a:solidFill>
                  <a:srgbClr val="FFFF00"/>
                </a:solidFill>
              </a:rPr>
              <a:t>, atmospheric </a:t>
            </a:r>
            <a:r>
              <a:rPr lang="en-US" sz="2400" dirty="0" smtClean="0">
                <a:solidFill>
                  <a:srgbClr val="FFFF00"/>
                </a:solidFill>
              </a:rPr>
              <a:t>chemistry,</a:t>
            </a:r>
            <a:r>
              <a:rPr lang="en-US" sz="2400" dirty="0" smtClean="0">
                <a:solidFill>
                  <a:srgbClr val="FFFF00"/>
                </a:solidFill>
              </a:rPr>
              <a:t> North American monsoon, convective cloud microphysics. </a:t>
            </a:r>
          </a:p>
          <a:p>
            <a:pPr marL="349250" indent="-349250" defTabSz="914400">
              <a:spcBef>
                <a:spcPts val="2000"/>
              </a:spcBef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*</a:t>
            </a:r>
            <a:r>
              <a:rPr lang="en-US" sz="2400" dirty="0" smtClean="0">
                <a:solidFill>
                  <a:srgbClr val="FFFF00"/>
                </a:solidFill>
              </a:rPr>
              <a:t>NASA </a:t>
            </a:r>
            <a:r>
              <a:rPr lang="en-US" sz="2400" dirty="0" err="1" smtClean="0">
                <a:solidFill>
                  <a:srgbClr val="FFFF00"/>
                </a:solidFill>
              </a:rPr>
              <a:t>LaRC</a:t>
            </a:r>
            <a:r>
              <a:rPr lang="en-US" sz="2400" dirty="0" smtClean="0">
                <a:solidFill>
                  <a:srgbClr val="FFFF00"/>
                </a:solidFill>
              </a:rPr>
              <a:t> personnel on site</a:t>
            </a:r>
            <a:r>
              <a:rPr lang="en-US" sz="2400" dirty="0" smtClean="0">
                <a:solidFill>
                  <a:srgbClr val="FFFF00"/>
                </a:solidFill>
              </a:rPr>
              <a:t> at Ellington Field in Houston</a:t>
            </a:r>
            <a:r>
              <a:rPr lang="en-US" sz="2400" dirty="0" smtClean="0">
                <a:solidFill>
                  <a:srgbClr val="FFFF00"/>
                </a:solidFill>
              </a:rPr>
              <a:t>, TX running </a:t>
            </a:r>
            <a:r>
              <a:rPr lang="en-US" sz="2400" dirty="0" err="1" smtClean="0">
                <a:solidFill>
                  <a:srgbClr val="FFFF00"/>
                </a:solidFill>
              </a:rPr>
              <a:t>McIDAS</a:t>
            </a:r>
            <a:r>
              <a:rPr lang="en-US" sz="2400" dirty="0" smtClean="0">
                <a:solidFill>
                  <a:srgbClr val="FFFF00"/>
                </a:solidFill>
              </a:rPr>
              <a:t>-X on</a:t>
            </a:r>
            <a:r>
              <a:rPr lang="en-US" sz="2400" dirty="0" smtClean="0">
                <a:solidFill>
                  <a:srgbClr val="FFFF00"/>
                </a:solidFill>
              </a:rPr>
              <a:t> 2 Mac </a:t>
            </a:r>
            <a:r>
              <a:rPr lang="en-US" sz="2400" dirty="0" smtClean="0">
                <a:solidFill>
                  <a:srgbClr val="FFFF00"/>
                </a:solidFill>
              </a:rPr>
              <a:t>OS </a:t>
            </a:r>
            <a:r>
              <a:rPr lang="en-US" sz="2400" dirty="0" smtClean="0">
                <a:solidFill>
                  <a:srgbClr val="FFFF00"/>
                </a:solidFill>
              </a:rPr>
              <a:t>X computers.</a:t>
            </a:r>
          </a:p>
          <a:p>
            <a:pPr marL="349250" marR="0" lvl="0" indent="-349250" algn="l" defTabSz="914400" rtl="0" eaLnBrk="1" fontAlgn="auto" latinLnBrk="0" hangingPunct="1"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en-US" sz="2595" dirty="0" smtClean="0">
              <a:solidFill>
                <a:srgbClr val="FFFF00"/>
              </a:solidFill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McIDAS</a:t>
            </a:r>
            <a:r>
              <a:rPr lang="en-US" dirty="0" smtClean="0"/>
              <a:t>-X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24" y="1703344"/>
            <a:ext cx="8669873" cy="5036129"/>
          </a:xfrm>
        </p:spPr>
        <p:txBody>
          <a:bodyPr>
            <a:normAutofit fontScale="70000" lnSpcReduction="20000"/>
          </a:bodyPr>
          <a:lstStyle/>
          <a:p>
            <a:r>
              <a:rPr lang="en-US" sz="2857" dirty="0" smtClean="0"/>
              <a:t>GUI </a:t>
            </a:r>
            <a:r>
              <a:rPr lang="en-US" sz="2857" dirty="0" smtClean="0"/>
              <a:t>configured for </a:t>
            </a:r>
            <a:r>
              <a:rPr lang="en-US" sz="2857" dirty="0" smtClean="0"/>
              <a:t>156-166 </a:t>
            </a:r>
            <a:r>
              <a:rPr lang="en-US" sz="2857" dirty="0" smtClean="0"/>
              <a:t>frames with specific frame sequences for each</a:t>
            </a:r>
            <a:r>
              <a:rPr lang="en-US" sz="2857" dirty="0" smtClean="0"/>
              <a:t> satellite channel </a:t>
            </a:r>
            <a:r>
              <a:rPr lang="en-US" sz="2857" dirty="0" smtClean="0"/>
              <a:t>and domain.</a:t>
            </a:r>
          </a:p>
          <a:p>
            <a:r>
              <a:rPr lang="en-US" sz="2857" dirty="0" smtClean="0"/>
              <a:t>Scheduler run to ingest GOES data and display </a:t>
            </a:r>
            <a:r>
              <a:rPr lang="en-US" sz="2857" dirty="0" smtClean="0"/>
              <a:t>imagery in loop sequences; runs BATCH files.</a:t>
            </a:r>
          </a:p>
          <a:p>
            <a:r>
              <a:rPr lang="en-US" sz="2857" dirty="0" smtClean="0"/>
              <a:t>Make and display virtual graphics of plane</a:t>
            </a:r>
            <a:r>
              <a:rPr lang="en-US" sz="2857" dirty="0" smtClean="0"/>
              <a:t> positions, tracks, and altitudes (</a:t>
            </a:r>
            <a:r>
              <a:rPr lang="en-US" sz="2857" dirty="0" smtClean="0"/>
              <a:t>ZA, PATH, AIRPLANE,VIRT=, SHOWVG).</a:t>
            </a:r>
          </a:p>
          <a:p>
            <a:r>
              <a:rPr lang="en-US" sz="2857" dirty="0" smtClean="0"/>
              <a:t>Make polar orbiting satellite </a:t>
            </a:r>
            <a:r>
              <a:rPr lang="en-US" sz="2857" dirty="0" smtClean="0"/>
              <a:t>track maps (NAVDISP) and data (NAVCALC).</a:t>
            </a:r>
          </a:p>
          <a:p>
            <a:r>
              <a:rPr lang="en-US" sz="2857" dirty="0" smtClean="0"/>
              <a:t>Overlay lightning, </a:t>
            </a:r>
            <a:r>
              <a:rPr lang="en-US" sz="2857" dirty="0" smtClean="0"/>
              <a:t>radar (SATOVERLAY2), </a:t>
            </a:r>
            <a:r>
              <a:rPr lang="en-US" sz="2857" dirty="0"/>
              <a:t>o</a:t>
            </a:r>
            <a:r>
              <a:rPr lang="en-US" sz="2857" dirty="0" smtClean="0"/>
              <a:t>vershooting tops on </a:t>
            </a:r>
            <a:r>
              <a:rPr lang="en-US" sz="2857" dirty="0" smtClean="0"/>
              <a:t>imagery.</a:t>
            </a:r>
          </a:p>
          <a:p>
            <a:r>
              <a:rPr lang="en-US" sz="2857" dirty="0" smtClean="0"/>
              <a:t>Use DIST command to find distance to points of </a:t>
            </a:r>
            <a:r>
              <a:rPr lang="en-US" sz="2857" dirty="0" smtClean="0"/>
              <a:t>interest</a:t>
            </a:r>
            <a:r>
              <a:rPr lang="en-US" sz="2857" dirty="0" smtClean="0"/>
              <a:t>.</a:t>
            </a:r>
            <a:endParaRPr lang="en-US" sz="2857" dirty="0" smtClean="0"/>
          </a:p>
          <a:p>
            <a:r>
              <a:rPr lang="en-US" sz="2857" dirty="0" smtClean="0"/>
              <a:t>Obtain LAT/LON of points of interest </a:t>
            </a:r>
            <a:r>
              <a:rPr lang="en-US" sz="2857" dirty="0" smtClean="0"/>
              <a:t>to </a:t>
            </a:r>
            <a:r>
              <a:rPr lang="en-US" sz="2857" dirty="0" smtClean="0"/>
              <a:t>have the</a:t>
            </a:r>
            <a:r>
              <a:rPr lang="en-US" sz="2857" dirty="0" smtClean="0"/>
              <a:t> </a:t>
            </a:r>
            <a:r>
              <a:rPr lang="en-US" sz="2857" dirty="0" smtClean="0"/>
              <a:t>planes</a:t>
            </a:r>
            <a:r>
              <a:rPr lang="en-US" sz="2857" dirty="0" smtClean="0"/>
              <a:t> </a:t>
            </a:r>
            <a:r>
              <a:rPr lang="en-US" sz="2857" dirty="0" smtClean="0"/>
              <a:t>fly toward.</a:t>
            </a:r>
          </a:p>
          <a:p>
            <a:r>
              <a:rPr lang="en-US" sz="2857" dirty="0" smtClean="0"/>
              <a:t>Provide cloud-top height (IMGDISPCP, BARCP).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7" y="90642"/>
            <a:ext cx="8290983" cy="1310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 with GOES-13</a:t>
            </a:r>
            <a:r>
              <a:rPr lang="en-US" dirty="0" smtClean="0"/>
              <a:t> Enhanced Channel </a:t>
            </a:r>
            <a:r>
              <a:rPr lang="en-US" dirty="0" smtClean="0"/>
              <a:t>4</a:t>
            </a:r>
            <a:r>
              <a:rPr lang="en-US" dirty="0" smtClean="0"/>
              <a:t> Image </a:t>
            </a:r>
            <a:r>
              <a:rPr lang="en-US" dirty="0" smtClean="0"/>
              <a:t>with</a:t>
            </a:r>
            <a:r>
              <a:rPr lang="en-US" dirty="0" smtClean="0"/>
              <a:t> Plane </a:t>
            </a:r>
            <a:r>
              <a:rPr lang="en-US" dirty="0" smtClean="0"/>
              <a:t>T</a:t>
            </a:r>
            <a:r>
              <a:rPr lang="en-US" dirty="0" smtClean="0"/>
              <a:t>racks</a:t>
            </a:r>
            <a:endParaRPr lang="en-US" dirty="0"/>
          </a:p>
        </p:txBody>
      </p:sp>
      <p:pic>
        <p:nvPicPr>
          <p:cNvPr id="5" name="Content Placeholder 4" descr="G13.2013235.1702.I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103" r="-13103"/>
          <a:stretch>
            <a:fillRect/>
          </a:stretch>
        </p:blipFill>
        <p:spPr>
          <a:xfrm>
            <a:off x="1680239" y="1539308"/>
            <a:ext cx="8184340" cy="48191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8026" y="5503521"/>
            <a:ext cx="552566" cy="552615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9397" y="1906667"/>
            <a:ext cx="2412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17:02 GMT Aug 23, 2013</a:t>
            </a:r>
            <a:endParaRPr lang="en-US" dirty="0"/>
          </a:p>
        </p:txBody>
      </p:sp>
      <p:pic>
        <p:nvPicPr>
          <p:cNvPr id="8" name="Picture 7" descr="GUI.Shortc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1" y="2133605"/>
            <a:ext cx="3615267" cy="309769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66795" y="1530841"/>
            <a:ext cx="419435" cy="35722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cxnSpLocks noChangeAspect="1"/>
            <a:stCxn id="9" idx="3"/>
          </p:cNvCxnSpPr>
          <p:nvPr/>
        </p:nvCxnSpPr>
        <p:spPr>
          <a:xfrm rot="5400000">
            <a:off x="1784484" y="423799"/>
            <a:ext cx="331787" cy="3155687"/>
          </a:xfrm>
          <a:prstGeom prst="line">
            <a:avLst/>
          </a:prstGeom>
          <a:ln w="25400">
            <a:solidFill>
              <a:srgbClr val="FF6600">
                <a:alpha val="9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4342" y="1930460"/>
            <a:ext cx="2641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rgbClr val="FFFF00"/>
                </a:solidFill>
              </a:rPr>
              <a:t>PATH, </a:t>
            </a:r>
            <a:r>
              <a:rPr lang="en-US" dirty="0" smtClean="0">
                <a:solidFill>
                  <a:srgbClr val="FFFF00"/>
                </a:solidFill>
              </a:rPr>
              <a:t>AIRPLANE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rgbClr val="FFFF00"/>
                </a:solidFill>
              </a:rPr>
              <a:t>BAR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*PC T, </a:t>
            </a:r>
            <a:r>
              <a:rPr lang="en-US" dirty="0" smtClean="0">
                <a:solidFill>
                  <a:srgbClr val="FFFF00"/>
                </a:solidFill>
              </a:rPr>
              <a:t>ZA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*SHOWVG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</a:t>
            </a:r>
            <a:r>
              <a:rPr lang="en-US" dirty="0" smtClean="0"/>
              <a:t> Showing </a:t>
            </a:r>
            <a:r>
              <a:rPr lang="en-US" dirty="0" smtClean="0"/>
              <a:t>1-km VIS from GOES-14 SRSO with</a:t>
            </a:r>
            <a:r>
              <a:rPr lang="en-US" dirty="0" smtClean="0"/>
              <a:t> Plane </a:t>
            </a:r>
            <a:r>
              <a:rPr lang="en-US" dirty="0" smtClean="0"/>
              <a:t>T</a:t>
            </a:r>
            <a:r>
              <a:rPr lang="en-US" dirty="0" smtClean="0"/>
              <a:t>racks</a:t>
            </a:r>
            <a:endParaRPr lang="en-US" dirty="0"/>
          </a:p>
        </p:txBody>
      </p:sp>
      <p:pic>
        <p:nvPicPr>
          <p:cNvPr id="5" name="Content Placeholder 4" descr="G13.2013235.1715.VIS.1km.trk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208" r="-14208"/>
          <a:stretch>
            <a:fillRect/>
          </a:stretch>
        </p:blipFill>
        <p:spPr>
          <a:xfrm>
            <a:off x="1075783" y="1532463"/>
            <a:ext cx="8267864" cy="486833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78868" y="5465523"/>
            <a:ext cx="552566" cy="552615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0639" y="1951151"/>
            <a:ext cx="239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17:15 GMT Aug 23,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915" y="2480733"/>
            <a:ext cx="1962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*PATH, AIRPLANE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*SHOWVG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</a:t>
            </a:r>
            <a:r>
              <a:rPr lang="en-US" dirty="0" smtClean="0"/>
              <a:t> Showing </a:t>
            </a:r>
            <a:r>
              <a:rPr lang="en-US" dirty="0" smtClean="0"/>
              <a:t>4km WV from GOES-13 with</a:t>
            </a:r>
            <a:r>
              <a:rPr lang="en-US" dirty="0" smtClean="0"/>
              <a:t> Plane </a:t>
            </a:r>
            <a:r>
              <a:rPr lang="en-US" dirty="0" smtClean="0"/>
              <a:t>T</a:t>
            </a:r>
            <a:r>
              <a:rPr lang="en-US" dirty="0" smtClean="0"/>
              <a:t>racks</a:t>
            </a:r>
            <a:endParaRPr lang="en-US" dirty="0"/>
          </a:p>
        </p:txBody>
      </p:sp>
      <p:pic>
        <p:nvPicPr>
          <p:cNvPr id="5" name="Content Placeholder 4" descr="G13.2013235.1702.WV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936" r="-12936"/>
          <a:stretch>
            <a:fillRect/>
          </a:stretch>
        </p:blipFill>
        <p:spPr>
          <a:xfrm>
            <a:off x="1348721" y="1591733"/>
            <a:ext cx="8325382" cy="48005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47124" y="5523564"/>
            <a:ext cx="552566" cy="552615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63226" y="2111401"/>
            <a:ext cx="241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17:02 GMT Aug 23,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15" y="2480733"/>
            <a:ext cx="1962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*PATH, AIRPLANE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*SHOWVG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GUI</a:t>
            </a:r>
            <a:r>
              <a:rPr lang="en-US" sz="3600" dirty="0" smtClean="0"/>
              <a:t> Showing </a:t>
            </a:r>
            <a:r>
              <a:rPr lang="en-US" sz="3600" dirty="0" smtClean="0"/>
              <a:t>4-km IR from GOES-13,</a:t>
            </a:r>
            <a:r>
              <a:rPr lang="en-US" sz="3600" dirty="0" smtClean="0"/>
              <a:t> 15 </a:t>
            </a:r>
            <a:r>
              <a:rPr lang="en-US" sz="3600" dirty="0" smtClean="0"/>
              <a:t>with </a:t>
            </a:r>
            <a:r>
              <a:rPr lang="en-US" sz="3600" dirty="0" smtClean="0"/>
              <a:t>NEXRAD Overlay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pic>
        <p:nvPicPr>
          <p:cNvPr id="7" name="Content Placeholder 6" descr="G13+15.2013235.2002.NEXRA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815" r="-12815"/>
          <a:stretch>
            <a:fillRect/>
          </a:stretch>
        </p:blipFill>
        <p:spPr>
          <a:xfrm>
            <a:off x="1485762" y="1600200"/>
            <a:ext cx="8077344" cy="4756150"/>
          </a:xfrm>
        </p:spPr>
      </p:pic>
      <p:sp>
        <p:nvSpPr>
          <p:cNvPr id="8" name="Oval 7"/>
          <p:cNvSpPr/>
          <p:nvPr/>
        </p:nvSpPr>
        <p:spPr>
          <a:xfrm>
            <a:off x="6126944" y="5545539"/>
            <a:ext cx="552566" cy="552615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861" y="1896204"/>
            <a:ext cx="334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Satellite: 20:02 GMT Aug 23, 2013</a:t>
            </a:r>
          </a:p>
          <a:p>
            <a:r>
              <a:rPr lang="en-US" dirty="0" smtClean="0"/>
              <a:t>Radar: 20:03 GMT Aug 23, 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50" y="1998133"/>
            <a:ext cx="232627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*IMGREMAP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*SATOVERLAY2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(plot function)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*BAR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*PC T, ZA – BAR labels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*MERGE_GEO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</a:t>
            </a:r>
            <a:r>
              <a:rPr lang="en-US" dirty="0" smtClean="0"/>
              <a:t> Showing </a:t>
            </a:r>
            <a:r>
              <a:rPr lang="en-US" dirty="0" smtClean="0"/>
              <a:t>4-km IR from GOES-13 with</a:t>
            </a:r>
            <a:r>
              <a:rPr lang="en-US" dirty="0" smtClean="0"/>
              <a:t> Lightning Overlay</a:t>
            </a:r>
            <a:endParaRPr lang="en-US" dirty="0"/>
          </a:p>
        </p:txBody>
      </p:sp>
      <p:pic>
        <p:nvPicPr>
          <p:cNvPr id="5" name="Content Placeholder 4" descr="G13.2013235.2132.IR+LIGH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889" r="-12889"/>
          <a:stretch>
            <a:fillRect/>
          </a:stretch>
        </p:blipFill>
        <p:spPr>
          <a:xfrm>
            <a:off x="1245123" y="1600200"/>
            <a:ext cx="8077344" cy="47561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6790" y="1896204"/>
            <a:ext cx="4044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Satellite: 21:32 GMT Aug 23, 2013</a:t>
            </a:r>
          </a:p>
          <a:p>
            <a:r>
              <a:rPr lang="en-US" dirty="0" smtClean="0"/>
              <a:t>Lightning: 21:45-21:50 GMT Aug 23, 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617" y="1998133"/>
            <a:ext cx="1441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*IMGREMAP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rgbClr val="FFFF00"/>
                </a:solidFill>
              </a:rPr>
              <a:t>PC 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 ZLM FILL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*SHOWVG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130507" y="5503521"/>
            <a:ext cx="552566" cy="552615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</a:t>
            </a:r>
            <a:r>
              <a:rPr lang="en-US" dirty="0" smtClean="0"/>
              <a:t> Showing </a:t>
            </a:r>
            <a:r>
              <a:rPr lang="en-US" dirty="0" smtClean="0"/>
              <a:t>4-km VIS from GOES-13 with</a:t>
            </a:r>
            <a:r>
              <a:rPr lang="en-US" dirty="0" smtClean="0"/>
              <a:t> Overshooting </a:t>
            </a:r>
            <a:r>
              <a:rPr lang="en-US" dirty="0" smtClean="0"/>
              <a:t>T</a:t>
            </a:r>
            <a:r>
              <a:rPr lang="en-US" dirty="0" smtClean="0"/>
              <a:t>ops</a:t>
            </a:r>
            <a:endParaRPr lang="en-US" dirty="0"/>
          </a:p>
        </p:txBody>
      </p:sp>
      <p:pic>
        <p:nvPicPr>
          <p:cNvPr id="5" name="Content Placeholder 4" descr="G13.2013235.2145.O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056" r="-13056"/>
          <a:stretch>
            <a:fillRect/>
          </a:stretch>
        </p:blipFill>
        <p:spPr>
          <a:xfrm>
            <a:off x="919877" y="1540931"/>
            <a:ext cx="8178000" cy="481541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MUG Meeting Sep  9-10 2013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4312" y="5503333"/>
            <a:ext cx="552566" cy="552615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53196" y="1896204"/>
            <a:ext cx="243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21:45 GMT Aug 23, 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886" y="1998133"/>
            <a:ext cx="1183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*FRMLIST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*PTLIST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*PTDISP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7989</TotalTime>
  <Words>884</Words>
  <Application>Microsoft Macintosh PowerPoint</Application>
  <PresentationFormat>On-screen Show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Exhibit</vt:lpstr>
      <vt:lpstr>Using McIDAS-X to Support the NASA SEAC4RS Field Experiment</vt:lpstr>
      <vt:lpstr>Introduction</vt:lpstr>
      <vt:lpstr>McIDAS-X Tasks</vt:lpstr>
      <vt:lpstr>GUI with GOES-13 Enhanced Channel 4 Image with Plane Tracks</vt:lpstr>
      <vt:lpstr>GUI Showing 1-km VIS from GOES-14 SRSO with Plane Tracks</vt:lpstr>
      <vt:lpstr>GUI Showing 4km WV from GOES-13 with Plane Tracks</vt:lpstr>
      <vt:lpstr>GUI Showing 4-km IR from GOES-13, 15 with NEXRAD Overlay</vt:lpstr>
      <vt:lpstr>GUI Showing 4-km IR from GOES-13 with Lightning Overlay</vt:lpstr>
      <vt:lpstr>GUI Showing 4-km VIS from GOES-13 with Overshooting Tops</vt:lpstr>
      <vt:lpstr>GUI Showing 4-km Cloud Top from GOES-13</vt:lpstr>
      <vt:lpstr>GOES-13 Image with Flight Plan for Aug 30, 2013</vt:lpstr>
      <vt:lpstr>GOES-13 5km Remapped RGB Image</vt:lpstr>
      <vt:lpstr>Orbital Predict for Aug 27, 2013</vt:lpstr>
      <vt:lpstr>DC-8 Flight Track on GOES-13 VIS Image</vt:lpstr>
      <vt:lpstr>Flight Tracks on GOES-15 Optical Depth Image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McIDAS to Support the NASA SEAC4RS Field Experiment</dc:title>
  <dc:creator>Kirk</dc:creator>
  <cp:lastModifiedBy>Doug Spangenberg</cp:lastModifiedBy>
  <cp:revision>127</cp:revision>
  <cp:lastPrinted>2013-09-06T17:28:02Z</cp:lastPrinted>
  <dcterms:created xsi:type="dcterms:W3CDTF">2013-09-04T17:25:12Z</dcterms:created>
  <dcterms:modified xsi:type="dcterms:W3CDTF">2013-09-06T19:23:03Z</dcterms:modified>
</cp:coreProperties>
</file>