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083" r:id="rId1"/>
  </p:sldMasterIdLst>
  <p:sldIdLst>
    <p:sldId id="256" r:id="rId2"/>
    <p:sldId id="258" r:id="rId3"/>
    <p:sldId id="259" r:id="rId4"/>
    <p:sldId id="304" r:id="rId5"/>
    <p:sldId id="305" r:id="rId6"/>
    <p:sldId id="306" r:id="rId7"/>
    <p:sldId id="292" r:id="rId8"/>
    <p:sldId id="281" r:id="rId9"/>
    <p:sldId id="260" r:id="rId10"/>
    <p:sldId id="267" r:id="rId11"/>
    <p:sldId id="297" r:id="rId12"/>
    <p:sldId id="309" r:id="rId13"/>
    <p:sldId id="310" r:id="rId14"/>
    <p:sldId id="321" r:id="rId15"/>
    <p:sldId id="322" r:id="rId16"/>
    <p:sldId id="276" r:id="rId17"/>
    <p:sldId id="282" r:id="rId18"/>
    <p:sldId id="316" r:id="rId19"/>
    <p:sldId id="317" r:id="rId20"/>
    <p:sldId id="277" r:id="rId21"/>
    <p:sldId id="283" r:id="rId22"/>
    <p:sldId id="284" r:id="rId23"/>
    <p:sldId id="285" r:id="rId24"/>
    <p:sldId id="291" r:id="rId25"/>
    <p:sldId id="323" r:id="rId26"/>
    <p:sldId id="324" r:id="rId27"/>
    <p:sldId id="289" r:id="rId28"/>
    <p:sldId id="325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-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9/9/13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9/9/13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78EE189-C0CD-564D-A87E-F985DED710F9}" type="datetimeFigureOut">
              <a:rPr lang="en-US" smtClean="0"/>
              <a:t>9/9/13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084" r:id="rId1"/>
    <p:sldLayoutId id="2147485085" r:id="rId2"/>
    <p:sldLayoutId id="2147485086" r:id="rId3"/>
    <p:sldLayoutId id="2147485087" r:id="rId4"/>
    <p:sldLayoutId id="2147485088" r:id="rId5"/>
    <p:sldLayoutId id="2147485089" r:id="rId6"/>
    <p:sldLayoutId id="2147485090" r:id="rId7"/>
    <p:sldLayoutId id="2147485091" r:id="rId8"/>
    <p:sldLayoutId id="2147485092" r:id="rId9"/>
    <p:sldLayoutId id="2147485093" r:id="rId10"/>
    <p:sldLayoutId id="2147485094" r:id="rId11"/>
    <p:sldLayoutId id="2147485095" r:id="rId12"/>
    <p:sldLayoutId id="2147485096" r:id="rId13"/>
    <p:sldLayoutId id="214748509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McIDAS History and McIDAS-V Status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David Santek</a:t>
            </a:r>
          </a:p>
          <a:p>
            <a:r>
              <a:rPr lang="en-US" dirty="0" smtClean="0"/>
              <a:t>9 September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19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McIDAS-X</a:t>
            </a:r>
            <a:br>
              <a:rPr lang="en-US" dirty="0" smtClean="0"/>
            </a:br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 dirty="0" smtClean="0"/>
              <a:t>McIDAS-X is expected to be supported until about 2020 for current GOES satellites</a:t>
            </a:r>
          </a:p>
          <a:p>
            <a:r>
              <a:rPr lang="en-US" dirty="0" smtClean="0"/>
              <a:t>NOAA/NESDIS has a million lines of product generation code</a:t>
            </a:r>
          </a:p>
          <a:p>
            <a:r>
              <a:rPr lang="en-US" dirty="0" smtClean="0"/>
              <a:t>MUG bug fixes, adaptive maintenance (changes to and new satellites)</a:t>
            </a:r>
          </a:p>
          <a:p>
            <a:r>
              <a:rPr lang="en-US" dirty="0"/>
              <a:t>Enhancements continue to be funded </a:t>
            </a:r>
            <a:r>
              <a:rPr lang="en-US" dirty="0" smtClean="0"/>
              <a:t>and/or code contributed by </a:t>
            </a:r>
            <a:r>
              <a:rPr lang="en-US" dirty="0"/>
              <a:t>internal projects </a:t>
            </a:r>
            <a:r>
              <a:rPr lang="en-US" dirty="0" smtClean="0"/>
              <a:t>and external sites</a:t>
            </a:r>
          </a:p>
        </p:txBody>
      </p:sp>
    </p:spTree>
    <p:extLst>
      <p:ext uri="{BB962C8B-B14F-4D97-AF65-F5344CB8AC3E}">
        <p14:creationId xmlns:p14="http://schemas.microsoft.com/office/powerpoint/2010/main" val="62794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924" y="1429115"/>
            <a:ext cx="6118287" cy="305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88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 dirty="0" smtClean="0"/>
              <a:t>McIDAS-X </a:t>
            </a:r>
            <a:r>
              <a:rPr lang="en-US" dirty="0"/>
              <a:t>software </a:t>
            </a:r>
            <a:r>
              <a:rPr lang="en-US" dirty="0" smtClean="0"/>
              <a:t>(currently written </a:t>
            </a:r>
            <a:r>
              <a:rPr lang="en-US" dirty="0"/>
              <a:t>in Fortran 77 and C) has a </a:t>
            </a:r>
            <a:r>
              <a:rPr lang="en-US" dirty="0" smtClean="0"/>
              <a:t>40-year </a:t>
            </a:r>
            <a:r>
              <a:rPr lang="en-US" dirty="0"/>
              <a:t>heritage resulting </a:t>
            </a:r>
            <a:r>
              <a:rPr lang="en-US" dirty="0" smtClean="0"/>
              <a:t>in </a:t>
            </a:r>
            <a:r>
              <a:rPr lang="en-US" dirty="0"/>
              <a:t>limited extensibility potential</a:t>
            </a:r>
          </a:p>
          <a:p>
            <a:r>
              <a:rPr lang="en-US" dirty="0"/>
              <a:t>New visualization concepts cannot be incorporated </a:t>
            </a:r>
            <a:endParaRPr lang="en-US" dirty="0" smtClean="0"/>
          </a:p>
          <a:p>
            <a:r>
              <a:rPr lang="en-US" dirty="0" smtClean="0"/>
              <a:t>Forthcoming </a:t>
            </a:r>
            <a:r>
              <a:rPr lang="en-US" dirty="0"/>
              <a:t>environmental satellite data cannot be utilized </a:t>
            </a:r>
            <a:r>
              <a:rPr lang="en-US" dirty="0" smtClean="0"/>
              <a:t>efficiently (</a:t>
            </a:r>
            <a:r>
              <a:rPr lang="en-US" dirty="0"/>
              <a:t>GOES-R &amp; </a:t>
            </a:r>
            <a:r>
              <a:rPr lang="en-US" dirty="0" smtClean="0"/>
              <a:t>JPSS </a:t>
            </a:r>
            <a:r>
              <a:rPr lang="en-US" dirty="0"/>
              <a:t>operational systems)</a:t>
            </a:r>
          </a:p>
        </p:txBody>
      </p:sp>
    </p:spTree>
    <p:extLst>
      <p:ext uri="{BB962C8B-B14F-4D97-AF65-F5344CB8AC3E}">
        <p14:creationId xmlns:p14="http://schemas.microsoft.com/office/powerpoint/2010/main" val="164238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McIDAS</a:t>
            </a:r>
            <a:r>
              <a:rPr lang="en-US" dirty="0"/>
              <a:t>-V shall be a </a:t>
            </a:r>
            <a:r>
              <a:rPr lang="en-US" dirty="0">
                <a:solidFill>
                  <a:srgbClr val="FFFF00"/>
                </a:solidFill>
              </a:rPr>
              <a:t>powerful and versatile software system </a:t>
            </a:r>
            <a:r>
              <a:rPr lang="en-US" dirty="0"/>
              <a:t>for environmental data processing, analysis and </a:t>
            </a:r>
            <a:r>
              <a:rPr lang="en-US" dirty="0" smtClean="0"/>
              <a:t>visualization</a:t>
            </a:r>
            <a:endParaRPr lang="en-US" dirty="0"/>
          </a:p>
          <a:p>
            <a:r>
              <a:rPr lang="en-US" dirty="0" smtClean="0"/>
              <a:t>McIDAS</a:t>
            </a:r>
            <a:r>
              <a:rPr lang="en-US" dirty="0"/>
              <a:t>-V shall </a:t>
            </a:r>
            <a:r>
              <a:rPr lang="en-US" dirty="0">
                <a:solidFill>
                  <a:srgbClr val="FFFF00"/>
                </a:solidFill>
              </a:rPr>
              <a:t>support existing and evolving needs of scientific research</a:t>
            </a:r>
            <a:r>
              <a:rPr lang="en-US" dirty="0"/>
              <a:t> and algorithm/applications development for new programs, such as NPOESS and GOES-R as well as for retrospective data, such as that from GOES and </a:t>
            </a:r>
            <a:r>
              <a:rPr lang="en-US" dirty="0" smtClean="0"/>
              <a:t>POES</a:t>
            </a:r>
            <a:endParaRPr lang="en-US" dirty="0"/>
          </a:p>
          <a:p>
            <a:r>
              <a:rPr lang="en-US" dirty="0" smtClean="0"/>
              <a:t>McIDAS</a:t>
            </a:r>
            <a:r>
              <a:rPr lang="en-US" dirty="0"/>
              <a:t>-V shall </a:t>
            </a:r>
            <a:r>
              <a:rPr lang="en-US" dirty="0">
                <a:solidFill>
                  <a:srgbClr val="FFFF00"/>
                </a:solidFill>
              </a:rPr>
              <a:t>support data fusion and algorithm interoperability </a:t>
            </a:r>
            <a:r>
              <a:rPr lang="en-US" dirty="0"/>
              <a:t>from existing and future </a:t>
            </a:r>
            <a:r>
              <a:rPr lang="en-US" dirty="0" smtClean="0"/>
              <a:t>sources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>
                <a:solidFill>
                  <a:srgbClr val="FFFF00"/>
                </a:solidFill>
              </a:rPr>
              <a:t>McIDAS team shall continue to fully support the </a:t>
            </a:r>
            <a:r>
              <a:rPr lang="en-US" dirty="0" smtClean="0">
                <a:solidFill>
                  <a:srgbClr val="FFFF00"/>
                </a:solidFill>
              </a:rPr>
              <a:t>MUG </a:t>
            </a:r>
            <a:r>
              <a:rPr lang="en-US" dirty="0">
                <a:solidFill>
                  <a:srgbClr val="FFFF00"/>
                </a:solidFill>
              </a:rPr>
              <a:t>and McIDAS-X</a:t>
            </a:r>
            <a:r>
              <a:rPr lang="en-US" dirty="0"/>
              <a:t> functionality as users transition to McIDAS-</a:t>
            </a:r>
            <a:r>
              <a:rPr lang="en-US" dirty="0" smtClean="0"/>
              <a:t>V</a:t>
            </a:r>
            <a:endParaRPr lang="en-US" dirty="0"/>
          </a:p>
          <a:p>
            <a:r>
              <a:rPr lang="en-US" dirty="0" smtClean="0"/>
              <a:t>McIDAS</a:t>
            </a:r>
            <a:r>
              <a:rPr lang="en-US" dirty="0"/>
              <a:t>-V </a:t>
            </a:r>
            <a:r>
              <a:rPr lang="en-US" dirty="0">
                <a:solidFill>
                  <a:srgbClr val="FFFF00"/>
                </a:solidFill>
              </a:rPr>
              <a:t>shall support operational users </a:t>
            </a:r>
            <a:r>
              <a:rPr lang="en-US" dirty="0"/>
              <a:t>by providing tools and interfaces that enable a natural transition path for research results into </a:t>
            </a:r>
            <a:r>
              <a:rPr lang="en-US" dirty="0" smtClean="0"/>
              <a:t>operations</a:t>
            </a:r>
            <a:endParaRPr lang="en-US" dirty="0"/>
          </a:p>
          <a:p>
            <a:r>
              <a:rPr lang="en-US" dirty="0" smtClean="0"/>
              <a:t>McIDAS</a:t>
            </a:r>
            <a:r>
              <a:rPr lang="en-US" dirty="0"/>
              <a:t>-V shall be </a:t>
            </a:r>
            <a:r>
              <a:rPr lang="en-US" dirty="0">
                <a:solidFill>
                  <a:srgbClr val="FFFF00"/>
                </a:solidFill>
              </a:rPr>
              <a:t>used to educate students </a:t>
            </a:r>
            <a:r>
              <a:rPr lang="en-US" dirty="0"/>
              <a:t>in remote sensing and physical sciences, and students must be integrally involved in its development, evolution and </a:t>
            </a:r>
            <a:r>
              <a:rPr lang="en-US" dirty="0" smtClean="0"/>
              <a:t>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133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Innovative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 dirty="0"/>
              <a:t>Develop new capability in visualization and data </a:t>
            </a:r>
            <a:r>
              <a:rPr lang="en-US" dirty="0" smtClean="0"/>
              <a:t>analysis: Move </a:t>
            </a:r>
            <a:r>
              <a:rPr lang="en-US" dirty="0"/>
              <a:t>beyond </a:t>
            </a:r>
            <a:r>
              <a:rPr lang="en-US" dirty="0" smtClean="0"/>
              <a:t>2D to 3D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472" y="2652173"/>
            <a:ext cx="4371813" cy="3278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224" y="3517499"/>
            <a:ext cx="4218491" cy="316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7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Innovative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96988"/>
            <a:ext cx="4312042" cy="34769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074" y="3234729"/>
            <a:ext cx="4873335" cy="302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0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Milestones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2003</a:t>
            </a:r>
            <a:r>
              <a:rPr lang="en-US" dirty="0"/>
              <a:t>: Whittaker and Santek present a McIDAS-V plan to the Directors 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2006</a:t>
            </a:r>
            <a:r>
              <a:rPr lang="en-US" dirty="0" smtClean="0"/>
              <a:t>: Investigations </a:t>
            </a:r>
            <a:r>
              <a:rPr lang="en-US" dirty="0"/>
              <a:t>of a “new approach” </a:t>
            </a:r>
            <a:r>
              <a:rPr lang="en-US" dirty="0" smtClean="0"/>
              <a:t>to </a:t>
            </a:r>
            <a:r>
              <a:rPr lang="en-US" dirty="0"/>
              <a:t>data analysis and visualization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2007</a:t>
            </a:r>
            <a:r>
              <a:rPr lang="en-US" dirty="0" smtClean="0"/>
              <a:t>: Collaboration </a:t>
            </a:r>
            <a:r>
              <a:rPr lang="en-US" dirty="0"/>
              <a:t>with Unidata to advance </a:t>
            </a:r>
            <a:r>
              <a:rPr lang="en-US" dirty="0" smtClean="0"/>
              <a:t>VisAD and  </a:t>
            </a:r>
            <a:r>
              <a:rPr lang="en-US" dirty="0"/>
              <a:t>IDV as the basis of McIDAS-V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2008</a:t>
            </a:r>
            <a:r>
              <a:rPr lang="en-US" dirty="0" smtClean="0"/>
              <a:t>: McIDAS</a:t>
            </a:r>
            <a:r>
              <a:rPr lang="en-US" dirty="0"/>
              <a:t>-V becomes an “alpha”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January 2009</a:t>
            </a:r>
            <a:r>
              <a:rPr lang="en-US" dirty="0" smtClean="0"/>
              <a:t>: beta </a:t>
            </a:r>
            <a:r>
              <a:rPr lang="en-US" dirty="0"/>
              <a:t>1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January 2010</a:t>
            </a:r>
            <a:r>
              <a:rPr lang="en-US" dirty="0" smtClean="0"/>
              <a:t>: beta </a:t>
            </a:r>
            <a:r>
              <a:rPr lang="en-US" dirty="0"/>
              <a:t>5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September 2010</a:t>
            </a:r>
            <a:r>
              <a:rPr lang="en-US" dirty="0" smtClean="0"/>
              <a:t>: V1.0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140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Current Users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/>
          </a:bodyPr>
          <a:lstStyle/>
          <a:p>
            <a:r>
              <a:rPr lang="en-US" dirty="0" smtClean="0"/>
              <a:t>In 2012: </a:t>
            </a:r>
          </a:p>
          <a:p>
            <a:pPr lvl="1"/>
            <a:r>
              <a:rPr lang="en-US" dirty="0" smtClean="0"/>
              <a:t>McIDAS-V was downloaded by </a:t>
            </a:r>
            <a:r>
              <a:rPr lang="en-US" dirty="0" smtClean="0">
                <a:solidFill>
                  <a:srgbClr val="FFFF00"/>
                </a:solidFill>
              </a:rPr>
              <a:t>4600</a:t>
            </a:r>
            <a:r>
              <a:rPr lang="en-US" dirty="0" smtClean="0"/>
              <a:t> unique IP addresses</a:t>
            </a:r>
          </a:p>
          <a:p>
            <a:pPr lvl="1"/>
            <a:r>
              <a:rPr lang="en-US" dirty="0" smtClean="0"/>
              <a:t>McIDAS-V was launched </a:t>
            </a:r>
            <a:r>
              <a:rPr lang="en-US" dirty="0" smtClean="0">
                <a:solidFill>
                  <a:srgbClr val="FFFF00"/>
                </a:solidFill>
              </a:rPr>
              <a:t>340,000</a:t>
            </a:r>
            <a:r>
              <a:rPr lang="en-US" dirty="0" smtClean="0"/>
              <a:t> times (lifetime total of over </a:t>
            </a:r>
            <a:r>
              <a:rPr lang="en-US" dirty="0" smtClean="0">
                <a:solidFill>
                  <a:srgbClr val="FFFF00"/>
                </a:solidFill>
              </a:rPr>
              <a:t>1,000,000</a:t>
            </a:r>
            <a:r>
              <a:rPr lang="en-US" dirty="0" smtClean="0"/>
              <a:t>)</a:t>
            </a:r>
          </a:p>
          <a:p>
            <a:r>
              <a:rPr lang="en-US" dirty="0" smtClean="0"/>
              <a:t>Education (AOS, Texas A&amp;M, </a:t>
            </a:r>
            <a:r>
              <a:rPr lang="en-US" dirty="0" err="1" smtClean="0"/>
              <a:t>MissState</a:t>
            </a:r>
            <a:r>
              <a:rPr lang="en-US" dirty="0" smtClean="0"/>
              <a:t>, etc.)</a:t>
            </a:r>
          </a:p>
          <a:p>
            <a:r>
              <a:rPr lang="en-US" dirty="0" smtClean="0"/>
              <a:t>Real-time: </a:t>
            </a:r>
            <a:r>
              <a:rPr lang="en-US" dirty="0" err="1" smtClean="0"/>
              <a:t>EUMETCast</a:t>
            </a:r>
            <a:r>
              <a:rPr lang="en-US" dirty="0" smtClean="0"/>
              <a:t> users</a:t>
            </a:r>
          </a:p>
          <a:p>
            <a:r>
              <a:rPr lang="en-US" dirty="0" smtClean="0"/>
              <a:t>Automated: Mexico weather service</a:t>
            </a:r>
          </a:p>
        </p:txBody>
      </p:sp>
    </p:spTree>
    <p:extLst>
      <p:ext uri="{BB962C8B-B14F-4D97-AF65-F5344CB8AC3E}">
        <p14:creationId xmlns:p14="http://schemas.microsoft.com/office/powerpoint/2010/main" val="1259802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Survey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Fall 2012</a:t>
            </a:r>
            <a:r>
              <a:rPr lang="en-US" dirty="0" smtClean="0"/>
              <a:t>: A </a:t>
            </a:r>
            <a:r>
              <a:rPr lang="en-US" dirty="0"/>
              <a:t>survey was created for users of McIDAS software. </a:t>
            </a:r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December 2012</a:t>
            </a:r>
            <a:r>
              <a:rPr lang="en-US" dirty="0" smtClean="0"/>
              <a:t>: The </a:t>
            </a:r>
            <a:r>
              <a:rPr lang="en-US" dirty="0"/>
              <a:t>survey was sent </a:t>
            </a:r>
            <a:r>
              <a:rPr lang="en-US" dirty="0" smtClean="0"/>
              <a:t>to: </a:t>
            </a:r>
          </a:p>
          <a:p>
            <a:pPr lvl="1"/>
            <a:r>
              <a:rPr lang="en-US" dirty="0" smtClean="0"/>
              <a:t>Those </a:t>
            </a:r>
            <a:r>
              <a:rPr lang="en-US" dirty="0"/>
              <a:t>on McIDAS email lists </a:t>
            </a:r>
            <a:endParaRPr lang="en-US" dirty="0" smtClean="0"/>
          </a:p>
          <a:p>
            <a:pPr lvl="1"/>
            <a:r>
              <a:rPr lang="en-US" dirty="0" smtClean="0"/>
              <a:t>A </a:t>
            </a:r>
            <a:r>
              <a:rPr lang="en-US" dirty="0"/>
              <a:t>large group of scientists where </a:t>
            </a:r>
            <a:r>
              <a:rPr lang="en-US" dirty="0" smtClean="0"/>
              <a:t>it was uncertain if they </a:t>
            </a:r>
            <a:r>
              <a:rPr lang="en-US" dirty="0"/>
              <a:t>ever used </a:t>
            </a:r>
            <a:r>
              <a:rPr lang="en-US" dirty="0" smtClean="0"/>
              <a:t>McIDAS</a:t>
            </a:r>
          </a:p>
          <a:p>
            <a:r>
              <a:rPr lang="en-US" dirty="0" smtClean="0"/>
              <a:t>There </a:t>
            </a:r>
            <a:r>
              <a:rPr lang="en-US" dirty="0"/>
              <a:t>were 69 responses to the McIDAS-V portion of the </a:t>
            </a:r>
            <a:r>
              <a:rPr lang="en-US" dirty="0" smtClean="0"/>
              <a:t>survey; about </a:t>
            </a:r>
            <a:r>
              <a:rPr lang="en-US" dirty="0"/>
              <a:t>a </a:t>
            </a:r>
            <a:r>
              <a:rPr lang="en-US" dirty="0">
                <a:solidFill>
                  <a:srgbClr val="FFFF00"/>
                </a:solidFill>
              </a:rPr>
              <a:t>10%</a:t>
            </a:r>
            <a:r>
              <a:rPr lang="en-US" dirty="0"/>
              <a:t> response. 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32248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Survey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27312" y="1869140"/>
            <a:ext cx="4517668" cy="446910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u="sng" dirty="0" smtClean="0"/>
              <a:t>Usage</a:t>
            </a:r>
          </a:p>
          <a:p>
            <a:pPr marL="347663" indent="-347663"/>
            <a:r>
              <a:rPr lang="en-US" dirty="0" smtClean="0">
                <a:solidFill>
                  <a:srgbClr val="FFFF00"/>
                </a:solidFill>
              </a:rPr>
              <a:t>41</a:t>
            </a:r>
            <a:r>
              <a:rPr lang="en-US" dirty="0">
                <a:solidFill>
                  <a:srgbClr val="FFFF00"/>
                </a:solidFill>
              </a:rPr>
              <a:t>%</a:t>
            </a:r>
            <a:r>
              <a:rPr lang="en-US" dirty="0"/>
              <a:t> used McIDAS-V and not </a:t>
            </a:r>
            <a:r>
              <a:rPr lang="en-US" dirty="0" smtClean="0"/>
              <a:t>	McIDAS</a:t>
            </a:r>
            <a:r>
              <a:rPr lang="en-US" dirty="0"/>
              <a:t>-X</a:t>
            </a:r>
          </a:p>
          <a:p>
            <a:pPr marL="347663" indent="-347663"/>
            <a:r>
              <a:rPr lang="en-US" dirty="0" smtClean="0">
                <a:solidFill>
                  <a:srgbClr val="FFFF00"/>
                </a:solidFill>
              </a:rPr>
              <a:t>59</a:t>
            </a:r>
            <a:r>
              <a:rPr lang="en-US" dirty="0">
                <a:solidFill>
                  <a:srgbClr val="FFFF00"/>
                </a:solidFill>
              </a:rPr>
              <a:t>%</a:t>
            </a:r>
            <a:r>
              <a:rPr lang="en-US" dirty="0"/>
              <a:t> used both</a:t>
            </a:r>
          </a:p>
          <a:p>
            <a:pPr marL="347663" indent="-347663"/>
            <a:r>
              <a:rPr lang="en-US" dirty="0" smtClean="0">
                <a:solidFill>
                  <a:srgbClr val="FFFF00"/>
                </a:solidFill>
              </a:rPr>
              <a:t>41</a:t>
            </a:r>
            <a:r>
              <a:rPr lang="en-US" dirty="0">
                <a:solidFill>
                  <a:srgbClr val="FFFF00"/>
                </a:solidFill>
              </a:rPr>
              <a:t>%</a:t>
            </a:r>
            <a:r>
              <a:rPr lang="en-US" dirty="0"/>
              <a:t> used the software at least </a:t>
            </a:r>
            <a:r>
              <a:rPr lang="en-US" dirty="0" smtClean="0"/>
              <a:t>	once </a:t>
            </a:r>
            <a:r>
              <a:rPr lang="en-US" dirty="0"/>
              <a:t>a week</a:t>
            </a:r>
          </a:p>
          <a:p>
            <a:pPr marL="347663" indent="-347663"/>
            <a:r>
              <a:rPr lang="en-US" dirty="0" smtClean="0">
                <a:solidFill>
                  <a:srgbClr val="FFFF00"/>
                </a:solidFill>
              </a:rPr>
              <a:t>67</a:t>
            </a:r>
            <a:r>
              <a:rPr lang="en-US" dirty="0">
                <a:solidFill>
                  <a:srgbClr val="FFFF00"/>
                </a:solidFill>
              </a:rPr>
              <a:t>%</a:t>
            </a:r>
            <a:r>
              <a:rPr lang="en-US" dirty="0"/>
              <a:t> responders were in </a:t>
            </a:r>
            <a:r>
              <a:rPr lang="en-US" dirty="0" smtClean="0"/>
              <a:t>research; 	30</a:t>
            </a:r>
            <a:r>
              <a:rPr lang="en-US" dirty="0"/>
              <a:t>% in operations</a:t>
            </a:r>
          </a:p>
          <a:p>
            <a:pPr marL="347663" indent="-347663"/>
            <a:r>
              <a:rPr lang="en-US" dirty="0" smtClean="0">
                <a:solidFill>
                  <a:srgbClr val="FFFF00"/>
                </a:solidFill>
              </a:rPr>
              <a:t>89</a:t>
            </a:r>
            <a:r>
              <a:rPr lang="en-US" dirty="0">
                <a:solidFill>
                  <a:srgbClr val="FFFF00"/>
                </a:solidFill>
              </a:rPr>
              <a:t>%</a:t>
            </a:r>
            <a:r>
              <a:rPr lang="en-US" dirty="0"/>
              <a:t> used satellite data (88% </a:t>
            </a:r>
            <a:r>
              <a:rPr lang="en-US" dirty="0" smtClean="0"/>
              <a:t>geo; 	44</a:t>
            </a:r>
            <a:r>
              <a:rPr lang="en-US" dirty="0"/>
              <a:t>% polar)</a:t>
            </a:r>
          </a:p>
          <a:p>
            <a:pPr lvl="1"/>
            <a:endParaRPr lang="en-US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214707" y="1869141"/>
            <a:ext cx="3562885" cy="42570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Tx/>
              <a:buBlip>
                <a:blip r:embed="rId2"/>
              </a:buBlip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u="sng" dirty="0" smtClean="0"/>
              <a:t>Important attributes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89%</a:t>
            </a:r>
            <a:r>
              <a:rPr lang="en-US" dirty="0" smtClean="0"/>
              <a:t> wide variety of data 	types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74%</a:t>
            </a:r>
            <a:r>
              <a:rPr lang="en-US" dirty="0" smtClean="0"/>
              <a:t> imaging and 	animation tools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74%</a:t>
            </a:r>
            <a:r>
              <a:rPr lang="en-US" dirty="0" smtClean="0"/>
              <a:t> overlay multiple 	data types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70%</a:t>
            </a:r>
            <a:r>
              <a:rPr lang="en-US" dirty="0" smtClean="0"/>
              <a:t> ease of use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59%</a:t>
            </a:r>
            <a:r>
              <a:rPr lang="en-US" dirty="0" smtClean="0"/>
              <a:t> analysis tools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8865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:\MCPROJ\AMS\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45" y="2367137"/>
            <a:ext cx="3859332" cy="29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McIDAS</a:t>
            </a:r>
            <a:br>
              <a:rPr lang="en-US" dirty="0" smtClean="0"/>
            </a:br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869141"/>
            <a:ext cx="4634891" cy="442056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1960s</a:t>
            </a:r>
            <a:r>
              <a:rPr lang="en-US" dirty="0"/>
              <a:t>: Prof. Vern Suomi was striving to exploit the geostationary satellites for time domain information </a:t>
            </a:r>
          </a:p>
          <a:p>
            <a:r>
              <a:rPr lang="en-US" dirty="0"/>
              <a:t>McIDAS was initially developed with the goal to mass produce the cloud drift winds</a:t>
            </a:r>
          </a:p>
          <a:p>
            <a:r>
              <a:rPr lang="en-US" dirty="0"/>
              <a:t>For the last </a:t>
            </a:r>
            <a:r>
              <a:rPr lang="en-US" dirty="0">
                <a:solidFill>
                  <a:srgbClr val="FFFF00"/>
                </a:solidFill>
              </a:rPr>
              <a:t>40 years</a:t>
            </a:r>
            <a:r>
              <a:rPr lang="en-US" dirty="0"/>
              <a:t>, McIDAS has evolved through 5 generations </a:t>
            </a:r>
            <a:r>
              <a:rPr lang="en-US" dirty="0" smtClean="0"/>
              <a:t>of hardware/software as </a:t>
            </a:r>
            <a:r>
              <a:rPr lang="en-US" dirty="0"/>
              <a:t>an internationally renowned system</a:t>
            </a:r>
          </a:p>
        </p:txBody>
      </p:sp>
    </p:spTree>
    <p:extLst>
      <p:ext uri="{BB962C8B-B14F-4D97-AF65-F5344CB8AC3E}">
        <p14:creationId xmlns:p14="http://schemas.microsoft.com/office/powerpoint/2010/main" val="2509860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Software Status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 dirty="0" smtClean="0"/>
              <a:t>Four main components:</a:t>
            </a:r>
          </a:p>
          <a:p>
            <a:pPr lvl="1"/>
            <a:r>
              <a:rPr lang="en-US" dirty="0" smtClean="0"/>
              <a:t>VisAD</a:t>
            </a:r>
          </a:p>
          <a:p>
            <a:pPr lvl="1"/>
            <a:r>
              <a:rPr lang="en-US" dirty="0" smtClean="0"/>
              <a:t>IDV</a:t>
            </a:r>
          </a:p>
          <a:p>
            <a:pPr lvl="1"/>
            <a:r>
              <a:rPr lang="en-US" dirty="0" smtClean="0"/>
              <a:t>HYDRA</a:t>
            </a:r>
          </a:p>
          <a:p>
            <a:pPr lvl="1"/>
            <a:r>
              <a:rPr lang="en-US" dirty="0" smtClean="0"/>
              <a:t>Additional development</a:t>
            </a:r>
          </a:p>
        </p:txBody>
      </p:sp>
      <p:pic>
        <p:nvPicPr>
          <p:cNvPr id="6" name="Picture 5" descr="Demo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851" y="2184237"/>
            <a:ext cx="3958637" cy="451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0134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Software Status: VisAD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/>
          </a:bodyPr>
          <a:lstStyle/>
          <a:p>
            <a:r>
              <a:rPr lang="en-US" dirty="0" smtClean="0"/>
              <a:t>VisAD is an open</a:t>
            </a:r>
            <a:r>
              <a:rPr lang="en-US" dirty="0"/>
              <a:t>-source, Java library for building interactive and collaborative visualization and analysis </a:t>
            </a:r>
            <a:r>
              <a:rPr lang="en-US" dirty="0" smtClean="0"/>
              <a:t>tools:</a:t>
            </a:r>
            <a:endParaRPr lang="en-US" dirty="0"/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Mathematical </a:t>
            </a:r>
            <a:r>
              <a:rPr lang="en-US" dirty="0">
                <a:solidFill>
                  <a:srgbClr val="FFFF00"/>
                </a:solidFill>
              </a:rPr>
              <a:t>data model </a:t>
            </a:r>
            <a:r>
              <a:rPr lang="en-US" dirty="0"/>
              <a:t>that embraces </a:t>
            </a:r>
            <a:r>
              <a:rPr lang="en-US" dirty="0" smtClean="0"/>
              <a:t>any </a:t>
            </a:r>
            <a:r>
              <a:rPr lang="en-US" dirty="0"/>
              <a:t>numerical data </a:t>
            </a:r>
            <a:r>
              <a:rPr lang="en-US" dirty="0" smtClean="0"/>
              <a:t>set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General </a:t>
            </a:r>
            <a:r>
              <a:rPr lang="en-US" dirty="0">
                <a:solidFill>
                  <a:srgbClr val="FFFF00"/>
                </a:solidFill>
              </a:rPr>
              <a:t>display </a:t>
            </a:r>
            <a:r>
              <a:rPr lang="en-US" dirty="0"/>
              <a:t>model that supports 2- and 3-D displays, multiple data views, direct </a:t>
            </a:r>
            <a:r>
              <a:rPr lang="en-US" dirty="0" smtClean="0"/>
              <a:t>manipulation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Adapters</a:t>
            </a:r>
            <a:r>
              <a:rPr lang="en-US" dirty="0" smtClean="0"/>
              <a:t> </a:t>
            </a:r>
            <a:r>
              <a:rPr lang="en-US" dirty="0"/>
              <a:t>for multiple data </a:t>
            </a:r>
            <a:r>
              <a:rPr lang="en-US" dirty="0" smtClean="0"/>
              <a:t>formats and </a:t>
            </a:r>
            <a:r>
              <a:rPr lang="en-US" dirty="0"/>
              <a:t>access to remote data </a:t>
            </a:r>
            <a:r>
              <a:rPr lang="en-US" dirty="0" smtClean="0"/>
              <a:t>servers</a:t>
            </a:r>
          </a:p>
        </p:txBody>
      </p:sp>
    </p:spTree>
    <p:extLst>
      <p:ext uri="{BB962C8B-B14F-4D97-AF65-F5344CB8AC3E}">
        <p14:creationId xmlns:p14="http://schemas.microsoft.com/office/powerpoint/2010/main" val="2412529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Software Status: IDV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 dirty="0" smtClean="0"/>
              <a:t>IDV built on </a:t>
            </a:r>
            <a:r>
              <a:rPr lang="en-US" dirty="0" err="1" smtClean="0"/>
              <a:t>VisAD</a:t>
            </a:r>
            <a:r>
              <a:rPr lang="en-US" dirty="0" smtClean="0"/>
              <a:t> (User Interface, etc.)</a:t>
            </a:r>
          </a:p>
          <a:p>
            <a:r>
              <a:rPr lang="en-US" dirty="0" smtClean="0"/>
              <a:t>The IDV is maintained by Unidata, with input and suggestions from SSEC</a:t>
            </a:r>
          </a:p>
          <a:p>
            <a:pPr lvl="1"/>
            <a:r>
              <a:rPr lang="en-US" dirty="0" smtClean="0"/>
              <a:t>Monthly telecons between Unidata and SSEC </a:t>
            </a:r>
          </a:p>
          <a:p>
            <a:pPr lvl="1"/>
            <a:r>
              <a:rPr lang="en-US" dirty="0" smtClean="0"/>
              <a:t>Shared programmer </a:t>
            </a:r>
            <a:r>
              <a:rPr lang="en-US" dirty="0"/>
              <a:t>forums</a:t>
            </a:r>
            <a:endParaRPr lang="en-US" dirty="0" smtClean="0"/>
          </a:p>
          <a:p>
            <a:pPr lvl="1"/>
            <a:r>
              <a:rPr lang="en-US" dirty="0"/>
              <a:t>C</a:t>
            </a:r>
            <a:r>
              <a:rPr lang="en-US" dirty="0" smtClean="0"/>
              <a:t>ommon source control</a:t>
            </a:r>
          </a:p>
          <a:p>
            <a:pPr lvl="1"/>
            <a:r>
              <a:rPr lang="en-US" dirty="0"/>
              <a:t>Includes the netCDF Java library for reading many different data formats (netCDF, HDF, GRIB, BUFR, etc.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592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Software Status: HYDRA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1" y="1869141"/>
            <a:ext cx="7563326" cy="4257022"/>
          </a:xfrm>
        </p:spPr>
        <p:txBody>
          <a:bodyPr>
            <a:normAutofit/>
          </a:bodyPr>
          <a:lstStyle/>
          <a:p>
            <a:r>
              <a:rPr lang="en-US" dirty="0"/>
              <a:t>HYDRA: </a:t>
            </a:r>
            <a:r>
              <a:rPr lang="en-US" dirty="0" err="1"/>
              <a:t>HYperspectral</a:t>
            </a:r>
            <a:r>
              <a:rPr lang="en-US" dirty="0"/>
              <a:t> viewer for Development of </a:t>
            </a:r>
            <a:r>
              <a:rPr lang="en-US" dirty="0" smtClean="0"/>
              <a:t>Research Applications</a:t>
            </a:r>
          </a:p>
          <a:p>
            <a:r>
              <a:rPr lang="en-US" dirty="0" smtClean="0"/>
              <a:t>Multi- and hyper-spectral data viewer and analysis package</a:t>
            </a:r>
          </a:p>
          <a:p>
            <a:r>
              <a:rPr lang="en-US" dirty="0" smtClean="0"/>
              <a:t>Not yet fully integrated with McIDAS-V</a:t>
            </a:r>
          </a:p>
          <a:p>
            <a:pPr lvl="1"/>
            <a:r>
              <a:rPr lang="en-US" dirty="0" smtClean="0"/>
              <a:t>Does not work with all data types</a:t>
            </a:r>
          </a:p>
          <a:p>
            <a:pPr lvl="1"/>
            <a:r>
              <a:rPr lang="en-US" dirty="0" smtClean="0"/>
              <a:t>User Interface is different</a:t>
            </a:r>
          </a:p>
        </p:txBody>
      </p:sp>
      <p:pic>
        <p:nvPicPr>
          <p:cNvPr id="7" name="Picture 3" descr="Picture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029" y="4146828"/>
            <a:ext cx="4049584" cy="259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091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Software Status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 dirty="0" smtClean="0"/>
              <a:t>New User Interface built on VisAD and IDV</a:t>
            </a:r>
          </a:p>
          <a:p>
            <a:r>
              <a:rPr lang="en-US" dirty="0" smtClean="0"/>
              <a:t>The top-level McIDAS-V software and interface is maintained by the MUG programmers and others.</a:t>
            </a:r>
          </a:p>
          <a:p>
            <a:r>
              <a:rPr lang="en-US" dirty="0" smtClean="0"/>
              <a:t>A new scripting capability was developed, replacing that in IDV</a:t>
            </a:r>
          </a:p>
          <a:p>
            <a:r>
              <a:rPr lang="en-US" dirty="0" smtClean="0"/>
              <a:t>Current version: 1.3</a:t>
            </a:r>
          </a:p>
        </p:txBody>
      </p:sp>
    </p:spTree>
    <p:extLst>
      <p:ext uri="{BB962C8B-B14F-4D97-AF65-F5344CB8AC3E}">
        <p14:creationId xmlns:p14="http://schemas.microsoft.com/office/powerpoint/2010/main" val="3840274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Suomi NPP VIIRS</a:t>
            </a:r>
            <a:endParaRPr lang="en-US" dirty="0"/>
          </a:p>
        </p:txBody>
      </p:sp>
      <p:pic>
        <p:nvPicPr>
          <p:cNvPr id="8" name="Picture 7" descr="Screen shot 2011-02-07 at 9.50.1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84" y="1550894"/>
            <a:ext cx="5011561" cy="3771587"/>
          </a:xfrm>
          <a:prstGeom prst="rect">
            <a:avLst/>
          </a:prstGeom>
        </p:spPr>
      </p:pic>
      <p:pic>
        <p:nvPicPr>
          <p:cNvPr id="9" name="Picture 8" descr="ndvi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741" y="3310559"/>
            <a:ext cx="5171252" cy="326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3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Suomi NPP CrIS</a:t>
            </a:r>
            <a:endParaRPr lang="en-US" dirty="0"/>
          </a:p>
        </p:txBody>
      </p:sp>
      <p:pic>
        <p:nvPicPr>
          <p:cNvPr id="7" name="Picture 6" descr="Screen shot 2011-02-07 at 10.02.5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771650"/>
            <a:ext cx="4795661" cy="3609106"/>
          </a:xfrm>
          <a:prstGeom prst="rect">
            <a:avLst/>
          </a:prstGeom>
        </p:spPr>
      </p:pic>
      <p:pic>
        <p:nvPicPr>
          <p:cNvPr id="8" name="Picture 7" descr="Screen shot 2011-02-07 at 10.03.03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078" y="2784593"/>
            <a:ext cx="5687322" cy="392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88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 dirty="0" smtClean="0"/>
              <a:t>Continue to engage younger generation:</a:t>
            </a:r>
          </a:p>
          <a:p>
            <a:pPr lvl="1"/>
            <a:r>
              <a:rPr lang="en-US" dirty="0" smtClean="0"/>
              <a:t>Workshops and training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lassroom</a:t>
            </a:r>
          </a:p>
          <a:p>
            <a:r>
              <a:rPr lang="en-US" dirty="0"/>
              <a:t>Appeal to </a:t>
            </a:r>
            <a:r>
              <a:rPr lang="en-US" dirty="0" smtClean="0"/>
              <a:t>researchers:</a:t>
            </a:r>
          </a:p>
          <a:p>
            <a:pPr lvl="1"/>
            <a:r>
              <a:rPr lang="en-US" dirty="0" smtClean="0"/>
              <a:t>More data fusion</a:t>
            </a:r>
          </a:p>
          <a:p>
            <a:pPr lvl="1"/>
            <a:r>
              <a:rPr lang="en-US" dirty="0" smtClean="0"/>
              <a:t>Move beyond 2D world</a:t>
            </a:r>
          </a:p>
          <a:p>
            <a:r>
              <a:rPr lang="en-US" dirty="0" smtClean="0"/>
              <a:t>Address technical and programmatic issues through a review process: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ngage additional SSEC developers and researchers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valuate current state and map a plan for future</a:t>
            </a:r>
          </a:p>
        </p:txBody>
      </p:sp>
    </p:spTree>
    <p:extLst>
      <p:ext uri="{BB962C8B-B14F-4D97-AF65-F5344CB8AC3E}">
        <p14:creationId xmlns:p14="http://schemas.microsoft.com/office/powerpoint/2010/main" val="2187478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 dirty="0" smtClean="0"/>
              <a:t>Technical</a:t>
            </a:r>
          </a:p>
          <a:p>
            <a:pPr lvl="1"/>
            <a:r>
              <a:rPr lang="en-US" dirty="0" smtClean="0"/>
              <a:t>Identify current technical issues</a:t>
            </a:r>
          </a:p>
          <a:p>
            <a:pPr lvl="1"/>
            <a:r>
              <a:rPr lang="en-US" dirty="0" smtClean="0"/>
              <a:t>Anticipate future issues</a:t>
            </a:r>
          </a:p>
          <a:p>
            <a:pPr lvl="1"/>
            <a:r>
              <a:rPr lang="en-US" dirty="0" smtClean="0"/>
              <a:t>Plan a technical direction</a:t>
            </a:r>
          </a:p>
          <a:p>
            <a:r>
              <a:rPr lang="en-US" dirty="0" smtClean="0"/>
              <a:t>Programmatic</a:t>
            </a:r>
          </a:p>
          <a:p>
            <a:pPr lvl="1"/>
            <a:r>
              <a:rPr lang="en-US" dirty="0" smtClean="0"/>
              <a:t>Coordinate internal funding sources</a:t>
            </a:r>
          </a:p>
          <a:p>
            <a:pPr lvl="1"/>
            <a:r>
              <a:rPr lang="en-US" dirty="0" smtClean="0"/>
              <a:t>Mechanism for McIDAS-V infrastructure improvements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4498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</a:t>
            </a:r>
            <a:br>
              <a:rPr lang="en-US" dirty="0" smtClean="0"/>
            </a:br>
            <a:r>
              <a:rPr lang="en-US" dirty="0" smtClean="0"/>
              <a:t>Significant Milestones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1" y="1869140"/>
            <a:ext cx="4447013" cy="433039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12 October 1973</a:t>
            </a:r>
            <a:r>
              <a:rPr lang="en-US" dirty="0"/>
              <a:t>: McIDAS was first used in a research project by Dave Martin</a:t>
            </a:r>
          </a:p>
          <a:p>
            <a:r>
              <a:rPr lang="en-US" dirty="0">
                <a:solidFill>
                  <a:srgbClr val="FFFF00"/>
                </a:solidFill>
              </a:rPr>
              <a:t>1977</a:t>
            </a:r>
            <a:r>
              <a:rPr lang="en-US" dirty="0"/>
              <a:t>: McIDAS installed at WTVT in Tampa, FL; continues as an active McIDAS site </a:t>
            </a:r>
            <a:r>
              <a:rPr lang="en-US" dirty="0" smtClean="0"/>
              <a:t>today</a:t>
            </a:r>
          </a:p>
          <a:p>
            <a:r>
              <a:rPr lang="en-US" dirty="0">
                <a:solidFill>
                  <a:srgbClr val="FFFF00"/>
                </a:solidFill>
              </a:rPr>
              <a:t>1978</a:t>
            </a:r>
            <a:r>
              <a:rPr lang="en-US" dirty="0"/>
              <a:t>: Cloud-drift winds were manually generated from five geostationary satellites for a year as part of the First GARP Global Experiment (FGGE)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4" descr="P:\MCPROJ\AMS\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061" y="2457270"/>
            <a:ext cx="4091939" cy="274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969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496" y="2885075"/>
            <a:ext cx="3736652" cy="282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</a:t>
            </a:r>
            <a:br>
              <a:rPr lang="en-US" dirty="0" smtClean="0"/>
            </a:br>
            <a:r>
              <a:rPr lang="en-US" dirty="0" smtClean="0"/>
              <a:t>Significant Milestones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1" y="1869141"/>
            <a:ext cx="4822770" cy="4413054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1979</a:t>
            </a:r>
            <a:r>
              <a:rPr lang="en-US" dirty="0"/>
              <a:t>: Congressional delegation visited SSEC to learn about advances in severe storm forecasting in wake of tornadoes in Wichita Falls, TX</a:t>
            </a:r>
          </a:p>
          <a:p>
            <a:r>
              <a:rPr lang="en-US" dirty="0">
                <a:solidFill>
                  <a:srgbClr val="FFFF00"/>
                </a:solidFill>
              </a:rPr>
              <a:t>1982</a:t>
            </a:r>
            <a:r>
              <a:rPr lang="en-US" dirty="0"/>
              <a:t>: McIDAS installed at NSSFC to aid in severe weather forecasting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dirty="0"/>
              <a:t>Mesoscale Discussions began in 1986, partly in response to the availability of timely </a:t>
            </a:r>
            <a:r>
              <a:rPr lang="en-US" dirty="0" smtClean="0"/>
              <a:t>analyses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1982</a:t>
            </a:r>
            <a:r>
              <a:rPr lang="en-US" dirty="0" smtClean="0"/>
              <a:t>: Port to mainframe; funded by People’s Republic of China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768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272" y="2878102"/>
            <a:ext cx="4185891" cy="253442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</a:t>
            </a:r>
            <a:br>
              <a:rPr lang="en-US" dirty="0" smtClean="0"/>
            </a:br>
            <a:r>
              <a:rPr lang="en-US" dirty="0" smtClean="0"/>
              <a:t>Significant Milestones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801" y="1869141"/>
            <a:ext cx="4529680" cy="441305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1982</a:t>
            </a:r>
            <a:r>
              <a:rPr lang="en-US" dirty="0"/>
              <a:t>: Interactive Flash Flood Analyzer (IFFA) based on McIDAS installed at NOAA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1989</a:t>
            </a:r>
            <a:r>
              <a:rPr lang="en-US" dirty="0" smtClean="0"/>
              <a:t>: </a:t>
            </a:r>
            <a:r>
              <a:rPr lang="en-US" dirty="0"/>
              <a:t>McIDAS Users’ Group formed</a:t>
            </a:r>
          </a:p>
          <a:p>
            <a:r>
              <a:rPr lang="en-US" dirty="0">
                <a:solidFill>
                  <a:srgbClr val="FFFF00"/>
                </a:solidFill>
              </a:rPr>
              <a:t>mid-1980s</a:t>
            </a:r>
            <a:r>
              <a:rPr lang="en-US" dirty="0"/>
              <a:t>: McIDAS installed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at </a:t>
            </a:r>
            <a:r>
              <a:rPr lang="en-US" dirty="0"/>
              <a:t>Cape Canaveral and Johnson Space Center in support of the space shuttle</a:t>
            </a:r>
          </a:p>
          <a:p>
            <a:r>
              <a:rPr lang="en-US" dirty="0">
                <a:solidFill>
                  <a:srgbClr val="FFFF00"/>
                </a:solidFill>
              </a:rPr>
              <a:t>late-1980s</a:t>
            </a:r>
            <a:r>
              <a:rPr lang="en-US" dirty="0"/>
              <a:t>: Installed at NHC</a:t>
            </a:r>
          </a:p>
        </p:txBody>
      </p:sp>
    </p:spTree>
    <p:extLst>
      <p:ext uri="{BB962C8B-B14F-4D97-AF65-F5344CB8AC3E}">
        <p14:creationId xmlns:p14="http://schemas.microsoft.com/office/powerpoint/2010/main" val="294116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</a:t>
            </a:r>
            <a:br>
              <a:rPr lang="en-US" dirty="0" smtClean="0"/>
            </a:br>
            <a:r>
              <a:rPr lang="en-US" dirty="0" smtClean="0"/>
              <a:t>Significant Milestones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800" y="1869142"/>
            <a:ext cx="7648447" cy="203093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1992</a:t>
            </a:r>
            <a:r>
              <a:rPr lang="en-US" dirty="0"/>
              <a:t>: McIDAS-X, Unix-based </a:t>
            </a:r>
            <a:r>
              <a:rPr lang="en-US" dirty="0" smtClean="0"/>
              <a:t>system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1994</a:t>
            </a:r>
            <a:r>
              <a:rPr lang="en-US" dirty="0" smtClean="0"/>
              <a:t>: CIRA RAMSDIS – GOES satellite data into NWS</a:t>
            </a:r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mid-1990s</a:t>
            </a:r>
            <a:r>
              <a:rPr lang="en-US" dirty="0"/>
              <a:t>: Abstract Data Distribution Environment (ADDE)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276" y="3847353"/>
            <a:ext cx="2755158" cy="2755158"/>
          </a:xfrm>
          <a:prstGeom prst="rect">
            <a:avLst/>
          </a:prstGeom>
        </p:spPr>
      </p:pic>
      <p:pic>
        <p:nvPicPr>
          <p:cNvPr id="8" name="Picture 4" descr="P:\MCPROJ\AMS\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17" y="4052893"/>
            <a:ext cx="3304937" cy="248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4225535" y="4989685"/>
            <a:ext cx="901812" cy="420817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36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/>
        </p:nvSpPr>
        <p:spPr>
          <a:xfrm>
            <a:off x="685800" y="2243667"/>
            <a:ext cx="7772400" cy="123105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McIDAS-X</a:t>
            </a:r>
            <a:br>
              <a:rPr lang="en-US" dirty="0" smtClean="0"/>
            </a:br>
            <a:r>
              <a:rPr lang="en-US" dirty="0" smtClean="0"/>
              <a:t>Current Chapter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674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McIDAS-X</a:t>
            </a:r>
            <a:br>
              <a:rPr lang="en-US" dirty="0" smtClean="0"/>
            </a:b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4364965" cy="4257022"/>
          </a:xfrm>
        </p:spPr>
        <p:txBody>
          <a:bodyPr>
            <a:normAutofit/>
          </a:bodyPr>
          <a:lstStyle/>
          <a:p>
            <a:r>
              <a:rPr lang="en-US" dirty="0" smtClean="0"/>
              <a:t>Ported code from mainframe and DOS- and OS/2-based computers to IBM AIX workstations</a:t>
            </a:r>
            <a:endParaRPr lang="en-US" dirty="0"/>
          </a:p>
          <a:p>
            <a:r>
              <a:rPr lang="en-US" dirty="0" smtClean="0"/>
              <a:t>Released April 1992</a:t>
            </a:r>
          </a:p>
          <a:p>
            <a:r>
              <a:rPr lang="en-US" dirty="0" smtClean="0"/>
              <a:t>A distributed system as opposed to previous mainframe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765" y="1550894"/>
            <a:ext cx="3794902" cy="505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83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McIDAS-X</a:t>
            </a:r>
            <a:br>
              <a:rPr lang="en-US" dirty="0" smtClean="0"/>
            </a:br>
            <a:r>
              <a:rPr lang="en-US" dirty="0" smtClean="0"/>
              <a:t>Keys to Success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 dirty="0" smtClean="0"/>
              <a:t>Port to Unix</a:t>
            </a:r>
          </a:p>
          <a:p>
            <a:r>
              <a:rPr lang="en-US" dirty="0" smtClean="0"/>
              <a:t>ADDE (Abstract Data Distribution Environment)</a:t>
            </a:r>
          </a:p>
          <a:p>
            <a:r>
              <a:rPr lang="en-US" dirty="0" smtClean="0"/>
              <a:t>McIDAS-X </a:t>
            </a:r>
            <a:r>
              <a:rPr lang="en-US" dirty="0" err="1" smtClean="0"/>
              <a:t>Reglue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Resulted in the longevity of McIDAS-X</a:t>
            </a:r>
          </a:p>
          <a:p>
            <a:pPr marL="349250" lvl="1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Reliability, Stability</a:t>
            </a:r>
          </a:p>
          <a:p>
            <a:pPr marL="349250" lvl="1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Solid infrastructure</a:t>
            </a:r>
          </a:p>
          <a:p>
            <a:pPr marL="349250" lvl="1" indent="0" algn="ctr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marL="349250" lvl="1" indent="0" algn="ctr">
              <a:buNone/>
            </a:pPr>
            <a:endParaRPr lang="en-US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786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Story.thmx</Template>
  <TotalTime>11395</TotalTime>
  <Words>1112</Words>
  <Application>Microsoft Macintosh PowerPoint</Application>
  <PresentationFormat>On-screen Show (4:3)</PresentationFormat>
  <Paragraphs>139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Story</vt:lpstr>
      <vt:lpstr>McIDAS History and McIDAS-V Status</vt:lpstr>
      <vt:lpstr>McIDAS History</vt:lpstr>
      <vt:lpstr>McIDAS Significant Milestones</vt:lpstr>
      <vt:lpstr>McIDAS Significant Milestones</vt:lpstr>
      <vt:lpstr>McIDAS Significant Milestones</vt:lpstr>
      <vt:lpstr>McIDAS Significant Milestones</vt:lpstr>
      <vt:lpstr>PowerPoint Presentation</vt:lpstr>
      <vt:lpstr>McIDAS-X Introduction</vt:lpstr>
      <vt:lpstr>McIDAS-X Keys to Success</vt:lpstr>
      <vt:lpstr>McIDAS-X Future</vt:lpstr>
      <vt:lpstr>PowerPoint Presentation</vt:lpstr>
      <vt:lpstr>McIDAS-V Motivation</vt:lpstr>
      <vt:lpstr>McIDAS-V Goals</vt:lpstr>
      <vt:lpstr>McIDAS-V Innovative</vt:lpstr>
      <vt:lpstr>McIDAS-V Innovative</vt:lpstr>
      <vt:lpstr>McIDAS-V Milestones</vt:lpstr>
      <vt:lpstr>McIDAS-V Current Users</vt:lpstr>
      <vt:lpstr>McIDAS-V Survey</vt:lpstr>
      <vt:lpstr>McIDAS-V Survey</vt:lpstr>
      <vt:lpstr>McIDAS-V Software Status</vt:lpstr>
      <vt:lpstr>McIDAS-V Software Status: VisAD</vt:lpstr>
      <vt:lpstr>McIDAS-V Software Status: IDV</vt:lpstr>
      <vt:lpstr>McIDAS-V Software Status: HYDRA</vt:lpstr>
      <vt:lpstr>McIDAS-V Software Status</vt:lpstr>
      <vt:lpstr>McIDAS-V Suomi NPP VIIRS</vt:lpstr>
      <vt:lpstr>McIDAS-V Suomi NPP CrIS</vt:lpstr>
      <vt:lpstr>McIDAS-V Future</vt:lpstr>
      <vt:lpstr>McIDAS-V Review</vt:lpstr>
    </vt:vector>
  </TitlesOfParts>
  <Company>Space Science and Engineering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McIDAS Review Part 1: Directors</dc:title>
  <dc:creator>Dave Santek</dc:creator>
  <cp:lastModifiedBy>Dave Santek</cp:lastModifiedBy>
  <cp:revision>141</cp:revision>
  <dcterms:created xsi:type="dcterms:W3CDTF">2013-03-04T14:18:57Z</dcterms:created>
  <dcterms:modified xsi:type="dcterms:W3CDTF">2013-09-09T14:03:17Z</dcterms:modified>
</cp:coreProperties>
</file>