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2" r:id="rId3"/>
    <p:sldId id="258" r:id="rId4"/>
    <p:sldId id="259" r:id="rId5"/>
    <p:sldId id="260" r:id="rId6"/>
    <p:sldId id="257" r:id="rId7"/>
    <p:sldId id="263" r:id="rId8"/>
    <p:sldId id="264" r:id="rId9"/>
    <p:sldId id="265" r:id="rId10"/>
    <p:sldId id="266" r:id="rId11"/>
    <p:sldId id="271" r:id="rId12"/>
    <p:sldId id="275" r:id="rId13"/>
    <p:sldId id="276" r:id="rId14"/>
    <p:sldId id="272" r:id="rId15"/>
    <p:sldId id="273" r:id="rId16"/>
    <p:sldId id="277" r:id="rId17"/>
    <p:sldId id="267" r:id="rId18"/>
    <p:sldId id="268" r:id="rId19"/>
    <p:sldId id="269" r:id="rId20"/>
    <p:sldId id="270" r:id="rId21"/>
    <p:sldId id="279" r:id="rId22"/>
    <p:sldId id="261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-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24A60-651E-B848-95D2-B2D8C01C33BC}" type="datetimeFigureOut">
              <a:rPr lang="en-US" smtClean="0"/>
              <a:t>9/10/13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C8656-5C12-F64A-BA9A-62248C3E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3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r>
              <a:rPr lang="en-US" baseline="0" dirty="0" smtClean="0"/>
              <a:t> of myself … new to </a:t>
            </a:r>
            <a:r>
              <a:rPr lang="en-US" baseline="0" dirty="0" err="1" smtClean="0"/>
              <a:t>McIDAS</a:t>
            </a:r>
            <a:r>
              <a:rPr lang="en-US" baseline="0" dirty="0" smtClean="0"/>
              <a:t>-V team in January 2012, focused primarily on scripting, have also used </a:t>
            </a:r>
            <a:r>
              <a:rPr lang="en-US" baseline="0" dirty="0" err="1" smtClean="0"/>
              <a:t>McIDAS</a:t>
            </a:r>
            <a:r>
              <a:rPr lang="en-US" baseline="0" dirty="0" smtClean="0"/>
              <a:t>-V heavily as a teaching tool (TA, workshops).  Background is atmospheric 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4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Texas projection, layer label, low image resolution (on purpose)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07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“A</a:t>
            </a:r>
            <a:r>
              <a:rPr lang="en-US" baseline="0" dirty="0" smtClean="0"/>
              <a:t> predictable result”… may seem obvious, but harder than it sounds, hasn’t been the case in previous scripting functionality in </a:t>
            </a:r>
            <a:r>
              <a:rPr lang="en-US" baseline="0" dirty="0" err="1" smtClean="0"/>
              <a:t>McV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88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Metadata:  date/time, model name, satellite name, band, etc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We</a:t>
            </a:r>
            <a:r>
              <a:rPr lang="en-US" baseline="0" dirty="0" smtClean="0"/>
              <a:t> wrap existing IDV behavior into these classes to make their behavior consistent in a scripting environment, and make the syntax friendly to the end-user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66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Paste a</a:t>
            </a:r>
            <a:r>
              <a:rPr lang="en-US" baseline="0" dirty="0" smtClean="0"/>
              <a:t> vim screenshot here.  Note that arbitrary strings are derived from existing GUI labels.  Come back and note where the data, layer, display classes come into play.  PNG automatically recognized.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22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GUI-based</a:t>
            </a:r>
            <a:r>
              <a:rPr lang="en-US" baseline="0" dirty="0" smtClean="0"/>
              <a:t> system… often GUI functionality intermingled with unrelated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70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 on implications of no </a:t>
            </a:r>
            <a:r>
              <a:rPr lang="en-US" dirty="0" err="1" smtClean="0"/>
              <a:t>NumPy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76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Skip to following slide showing </a:t>
            </a:r>
            <a:r>
              <a:rPr lang="en-US" dirty="0" err="1" smtClean="0"/>
              <a:t>VisAD</a:t>
            </a:r>
            <a:r>
              <a:rPr lang="en-US" dirty="0" smtClean="0"/>
              <a:t> simple</a:t>
            </a:r>
            <a:r>
              <a:rPr lang="en-US" baseline="0" dirty="0" smtClean="0"/>
              <a:t> case for satellite image… simple case not bad, but sometimes lingo takes getting used 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7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 diagrams</a:t>
            </a:r>
            <a:r>
              <a:rPr lang="en-US" baseline="0" dirty="0" smtClean="0"/>
              <a:t> could be drawn for any dataset you could imagine (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 non-physical dimensions like ensemble models)</a:t>
            </a:r>
          </a:p>
          <a:p>
            <a:r>
              <a:rPr lang="en-US" baseline="0" dirty="0" smtClean="0"/>
              <a:t>Multi-banded image could just have additional </a:t>
            </a:r>
            <a:r>
              <a:rPr lang="en-US" baseline="0" dirty="0" err="1" smtClean="0"/>
              <a:t>RangeComponents</a:t>
            </a:r>
            <a:endParaRPr lang="en-US" baseline="0" dirty="0" smtClean="0"/>
          </a:p>
          <a:p>
            <a:r>
              <a:rPr lang="en-US" baseline="0" dirty="0" smtClean="0"/>
              <a:t>Flip back to previous slide when done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8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i.e. instruments a 3</a:t>
            </a:r>
            <a:r>
              <a:rPr lang="en-US" baseline="30000" dirty="0" smtClean="0"/>
              <a:t>rd</a:t>
            </a:r>
            <a:r>
              <a:rPr lang="en-US" dirty="0" smtClean="0"/>
              <a:t> dimension is the most natural way to view the data. Example coming.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Careful t</a:t>
            </a:r>
            <a:r>
              <a:rPr lang="en-US" baseline="0" dirty="0" smtClean="0"/>
              <a:t>o mention orientation of image; not clear what you are looking at especially if not familiar with </a:t>
            </a:r>
            <a:r>
              <a:rPr lang="en-US" baseline="0" dirty="0" err="1" smtClean="0"/>
              <a:t>CloudSat</a:t>
            </a:r>
            <a:r>
              <a:rPr lang="en-US" baseline="0" dirty="0" smtClean="0"/>
              <a:t>.  Explain map outlines, mention Top-down geometry of </a:t>
            </a:r>
            <a:r>
              <a:rPr lang="en-US" baseline="0" dirty="0" err="1" smtClean="0"/>
              <a:t>cloudsat</a:t>
            </a:r>
            <a:r>
              <a:rPr lang="en-US" baseline="0" dirty="0" smtClean="0"/>
              <a:t>.</a:t>
            </a:r>
            <a:endParaRPr lang="en-US" dirty="0" smtClean="0"/>
          </a:p>
          <a:p>
            <a:r>
              <a:rPr lang="en-US" dirty="0" smtClean="0"/>
              <a:t>Make some mention of educational</a:t>
            </a:r>
            <a:r>
              <a:rPr lang="en-US" baseline="0" dirty="0" smtClean="0"/>
              <a:t> labs I’ve worked on.</a:t>
            </a:r>
          </a:p>
          <a:p>
            <a:r>
              <a:rPr lang="en-US" baseline="0" dirty="0" smtClean="0"/>
              <a:t>Diverse A-train sensors all in one display.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78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point:  what we call “</a:t>
            </a:r>
            <a:r>
              <a:rPr lang="en-US" dirty="0" err="1" smtClean="0"/>
              <a:t>McIDAS</a:t>
            </a:r>
            <a:r>
              <a:rPr lang="en-US" dirty="0" smtClean="0"/>
              <a:t>-V” is primarily a combination of several Java-based components/libraries.  It is a CONGOLOMERATION of code that has been developed</a:t>
            </a:r>
            <a:r>
              <a:rPr lang="en-US" baseline="0" dirty="0" smtClean="0"/>
              <a:t> by many different people at different institutions, with different ideas about code design, application functionality, etc.  This was and still is intimidating for me as a relatively </a:t>
            </a:r>
            <a:r>
              <a:rPr lang="en-US" baseline="0" smtClean="0"/>
              <a:t>new developer.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92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Traditionally, IDV/</a:t>
            </a:r>
            <a:r>
              <a:rPr lang="en-US" dirty="0" err="1" smtClean="0"/>
              <a:t>McIDAS</a:t>
            </a:r>
            <a:r>
              <a:rPr lang="en-US" dirty="0" smtClean="0"/>
              <a:t>-V have had some limited scripting capabilities but users have had to deal with limited documentation and functionality.</a:t>
            </a:r>
          </a:p>
          <a:p>
            <a:r>
              <a:rPr lang="en-US" dirty="0" smtClean="0"/>
              <a:t>“Un-</a:t>
            </a:r>
            <a:r>
              <a:rPr lang="en-US" dirty="0" err="1" smtClean="0"/>
              <a:t>Pythonic</a:t>
            </a:r>
            <a:r>
              <a:rPr lang="en-US" dirty="0" smtClean="0"/>
              <a:t>”… arguments were often</a:t>
            </a:r>
            <a:r>
              <a:rPr lang="en-US" baseline="0" dirty="0" smtClean="0"/>
              <a:t> long strings with confusing non-Python syntax, generally not object oriented… really just a wrapper around the XML-based “IDV Scripting Language”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73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06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 smtClean="0"/>
              <a:t>McV</a:t>
            </a:r>
            <a:r>
              <a:rPr lang="en-US" dirty="0" smtClean="0"/>
              <a:t>/IDV/</a:t>
            </a:r>
            <a:r>
              <a:rPr lang="en-US" dirty="0" err="1" smtClean="0"/>
              <a:t>VisAD</a:t>
            </a:r>
            <a:r>
              <a:rPr lang="en-US" baseline="0" dirty="0" smtClean="0"/>
              <a:t> includes a huge number of utilities for grid interpolation, quantitative analysis, etc.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Lack of Java.. Scientists don’t want to learn multiple programming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87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Think of ADDE like HTTP for meteorological</a:t>
            </a:r>
            <a:r>
              <a:rPr lang="en-US" baseline="0" dirty="0" smtClean="0"/>
              <a:t> data, especially satellite imagery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30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Paste a</a:t>
            </a:r>
            <a:r>
              <a:rPr lang="en-US" baseline="0" dirty="0" smtClean="0"/>
              <a:t> vim screenshot here.  Note that arbitrary strings are derived from existing GUI labels.  Come back and note where the data, layer, display classes come into play.  PNG automatically recognized.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8656-5C12-F64A-BA9A-62248C3E6C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2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34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Utilizing Python as a scripting language for the </a:t>
            </a:r>
            <a:r>
              <a:rPr lang="en-US" dirty="0" err="1">
                <a:solidFill>
                  <a:srgbClr val="FFFF00"/>
                </a:solidFill>
              </a:rPr>
              <a:t>McIDAS</a:t>
            </a:r>
            <a:r>
              <a:rPr lang="en-US" dirty="0">
                <a:solidFill>
                  <a:srgbClr val="FFFF00"/>
                </a:solidFill>
              </a:rPr>
              <a:t>-V visualization package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2329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Mike Hiley</a:t>
            </a:r>
          </a:p>
          <a:p>
            <a:r>
              <a:rPr lang="en-US" dirty="0" smtClean="0"/>
              <a:t>(and the </a:t>
            </a:r>
            <a:r>
              <a:rPr lang="en-US" dirty="0" err="1" smtClean="0"/>
              <a:t>McIDAS</a:t>
            </a:r>
            <a:r>
              <a:rPr lang="en-US" dirty="0" smtClean="0"/>
              <a:t>-V Team)</a:t>
            </a:r>
          </a:p>
          <a:p>
            <a:r>
              <a:rPr lang="en-US" sz="2200" dirty="0" smtClean="0"/>
              <a:t>SSEC/</a:t>
            </a:r>
            <a:r>
              <a:rPr lang="en-US" sz="2200" dirty="0" smtClean="0"/>
              <a:t>CIMSS</a:t>
            </a:r>
            <a:r>
              <a:rPr lang="en-US" sz="2200" dirty="0" smtClean="0"/>
              <a:t>, University of Wisconsin-Madison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2334440" y="5584455"/>
            <a:ext cx="4696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2013 </a:t>
            </a:r>
            <a:r>
              <a:rPr lang="en-US" sz="1400" dirty="0" err="1" smtClean="0"/>
              <a:t>McIDAS</a:t>
            </a:r>
            <a:r>
              <a:rPr lang="en-US" sz="1400" dirty="0" smtClean="0"/>
              <a:t> User’s Group Meeting</a:t>
            </a:r>
          </a:p>
          <a:p>
            <a:pPr algn="ctr"/>
            <a:r>
              <a:rPr lang="en-US" sz="1400" dirty="0" smtClean="0"/>
              <a:t>September 10, 2013</a:t>
            </a:r>
          </a:p>
          <a:p>
            <a:pPr algn="ctr"/>
            <a:r>
              <a:rPr lang="en-US" sz="1400" dirty="0" smtClean="0"/>
              <a:t>Madison, WI</a:t>
            </a:r>
            <a:endParaRPr lang="en-US" sz="1400" dirty="0"/>
          </a:p>
        </p:txBody>
      </p:sp>
      <p:pic>
        <p:nvPicPr>
          <p:cNvPr id="5" name="Picture 4" descr="mcidasv_500x2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822" y="2068928"/>
            <a:ext cx="3314309" cy="1657155"/>
          </a:xfrm>
          <a:prstGeom prst="rect">
            <a:avLst/>
          </a:prstGeom>
        </p:spPr>
      </p:pic>
      <p:pic>
        <p:nvPicPr>
          <p:cNvPr id="6" name="Picture 5" descr="cimss-logo-big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76604"/>
            <a:ext cx="1196218" cy="788527"/>
          </a:xfrm>
          <a:prstGeom prst="rect">
            <a:avLst/>
          </a:prstGeom>
        </p:spPr>
      </p:pic>
      <p:pic>
        <p:nvPicPr>
          <p:cNvPr id="7" name="Picture 6" descr="SSEC_logo_small2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9" y="2524661"/>
            <a:ext cx="1142386" cy="84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29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Users can run scripts in two modes: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63135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rgbClr val="C6D9F1"/>
                </a:solidFill>
              </a:rPr>
              <a:t>Interactively</a:t>
            </a:r>
            <a:r>
              <a:rPr lang="en-US" dirty="0" smtClean="0"/>
              <a:t>: in a normal session of </a:t>
            </a:r>
            <a:r>
              <a:rPr lang="en-US" dirty="0" err="1" smtClean="0"/>
              <a:t>McIDAS</a:t>
            </a:r>
            <a:r>
              <a:rPr lang="en-US" dirty="0" smtClean="0"/>
              <a:t>-V by typing commands in the “</a:t>
            </a:r>
            <a:r>
              <a:rPr lang="en-US" dirty="0" err="1" smtClean="0"/>
              <a:t>Jython</a:t>
            </a:r>
            <a:r>
              <a:rPr lang="en-US" dirty="0" smtClean="0"/>
              <a:t> Shell”</a:t>
            </a:r>
          </a:p>
          <a:p>
            <a:r>
              <a:rPr lang="en-US" dirty="0" smtClean="0"/>
              <a:t>In the </a:t>
            </a:r>
            <a:r>
              <a:rPr lang="en-US" b="1" i="1" dirty="0" smtClean="0">
                <a:solidFill>
                  <a:srgbClr val="C6D9F1"/>
                </a:solidFill>
              </a:rPr>
              <a:t>“background”</a:t>
            </a:r>
            <a:r>
              <a:rPr lang="en-US" dirty="0" smtClean="0"/>
              <a:t>: from a terminal session. </a:t>
            </a:r>
            <a:r>
              <a:rPr lang="en-US" dirty="0" err="1" smtClean="0"/>
              <a:t>McIDAS</a:t>
            </a:r>
            <a:r>
              <a:rPr lang="en-US" dirty="0" smtClean="0"/>
              <a:t>-V boots, runs a script, and closes</a:t>
            </a:r>
            <a:endParaRPr lang="en-US" dirty="0"/>
          </a:p>
        </p:txBody>
      </p:sp>
      <p:pic>
        <p:nvPicPr>
          <p:cNvPr id="4" name="Picture 3" descr="importthi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388" y="1755648"/>
            <a:ext cx="5273833" cy="38474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9809" y="5724928"/>
            <a:ext cx="1458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Interactive mode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09833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Simple example script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the “</a:t>
            </a:r>
            <a:r>
              <a:rPr lang="en-US" dirty="0" err="1" smtClean="0"/>
              <a:t>getADDEImage</a:t>
            </a:r>
            <a:r>
              <a:rPr lang="en-US" dirty="0" smtClean="0"/>
              <a:t>” function* to get some satellite imagery.  </a:t>
            </a:r>
          </a:p>
          <a:p>
            <a:r>
              <a:rPr lang="en-US" dirty="0" smtClean="0"/>
              <a:t>Put the data in a display.  </a:t>
            </a:r>
          </a:p>
          <a:p>
            <a:r>
              <a:rPr lang="en-US" dirty="0"/>
              <a:t>A</a:t>
            </a:r>
            <a:r>
              <a:rPr lang="en-US" dirty="0" smtClean="0"/>
              <a:t>dd a descriptive label using metadata from ADDE.</a:t>
            </a:r>
          </a:p>
          <a:p>
            <a:r>
              <a:rPr lang="en-US" dirty="0" smtClean="0"/>
              <a:t>Change the map projection.</a:t>
            </a:r>
          </a:p>
          <a:p>
            <a:r>
              <a:rPr lang="en-US" dirty="0" smtClean="0"/>
              <a:t>Write out the image as a PNG.</a:t>
            </a:r>
          </a:p>
          <a:p>
            <a:endParaRPr lang="en-US" dirty="0" smtClean="0"/>
          </a:p>
          <a:p>
            <a:r>
              <a:rPr lang="en-US" sz="2400" dirty="0" smtClean="0"/>
              <a:t>*(ADDE:  Abstract Data Distribution Environment.  Used heavily in </a:t>
            </a:r>
            <a:r>
              <a:rPr lang="en-US" sz="2400" dirty="0" err="1" smtClean="0"/>
              <a:t>McIDAS</a:t>
            </a:r>
            <a:r>
              <a:rPr lang="en-US" sz="2400" dirty="0" smtClean="0"/>
              <a:t>-X world.  Main advantage:  can get exactly the part of an image you need, nothing more.)</a:t>
            </a:r>
          </a:p>
        </p:txBody>
      </p:sp>
    </p:spTree>
    <p:extLst>
      <p:ext uri="{BB962C8B-B14F-4D97-AF65-F5344CB8AC3E}">
        <p14:creationId xmlns:p14="http://schemas.microsoft.com/office/powerpoint/2010/main" val="1205955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2848" y="924517"/>
            <a:ext cx="981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</a:t>
            </a:r>
          </a:p>
          <a:p>
            <a:r>
              <a:rPr lang="en-US" dirty="0" smtClean="0"/>
              <a:t>script.</a:t>
            </a:r>
            <a:endParaRPr lang="en-US" dirty="0"/>
          </a:p>
        </p:txBody>
      </p:sp>
      <p:pic>
        <p:nvPicPr>
          <p:cNvPr id="2" name="Picture 1" descr="Screen Shot 2013-01-07 at 12.47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200" y="0"/>
            <a:ext cx="737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196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ustin_I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30" y="154840"/>
            <a:ext cx="7955770" cy="594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376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API Design - principles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and methods should be named well so they have a predictable result</a:t>
            </a:r>
          </a:p>
          <a:p>
            <a:r>
              <a:rPr lang="en-US" dirty="0" smtClean="0"/>
              <a:t>Anywhere an arbitrary string is required - for example when specifying display type (image, contour, streamlines, etc.) – the user should be able to use the same strings found in the GUI labels</a:t>
            </a:r>
          </a:p>
          <a:p>
            <a:r>
              <a:rPr lang="en-US" dirty="0" err="1" smtClean="0"/>
              <a:t>Pythonic</a:t>
            </a:r>
            <a:r>
              <a:rPr lang="en-US" smtClean="0"/>
              <a:t> syntax wherever </a:t>
            </a:r>
            <a:r>
              <a:rPr lang="en-US" dirty="0" smtClean="0"/>
              <a:t>feasible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0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API design – key classes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C6D9F1"/>
                </a:solidFill>
              </a:rPr>
              <a:t>_Data:  </a:t>
            </a:r>
            <a:r>
              <a:rPr lang="en-US" dirty="0" smtClean="0"/>
              <a:t>a piece of data, e.g. </a:t>
            </a:r>
            <a:r>
              <a:rPr lang="en-US" i="1" u="sng" dirty="0" smtClean="0"/>
              <a:t>u</a:t>
            </a:r>
            <a:r>
              <a:rPr lang="en-US" dirty="0" smtClean="0"/>
              <a:t> and </a:t>
            </a:r>
            <a:r>
              <a:rPr lang="en-US" i="1" u="sng" dirty="0" smtClean="0"/>
              <a:t>v</a:t>
            </a:r>
            <a:r>
              <a:rPr lang="en-US" dirty="0" smtClean="0"/>
              <a:t> model winds</a:t>
            </a:r>
          </a:p>
          <a:p>
            <a:pPr lvl="1"/>
            <a:r>
              <a:rPr lang="en-US" dirty="0" smtClean="0"/>
              <a:t>Key metadata can be accessed via Python dictionary syntax</a:t>
            </a:r>
          </a:p>
          <a:p>
            <a:pPr lvl="1"/>
            <a:r>
              <a:rPr lang="en-US" dirty="0" smtClean="0"/>
              <a:t>Can perform statistical analysis, do arithmetic operations, etc.</a:t>
            </a:r>
          </a:p>
          <a:p>
            <a:r>
              <a:rPr lang="en-US" b="1" i="1" dirty="0" smtClean="0">
                <a:solidFill>
                  <a:srgbClr val="C6D9F1"/>
                </a:solidFill>
              </a:rPr>
              <a:t>_Layer: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A piece of data that has been displayed (e.g. a streamline display of the model winds)</a:t>
            </a:r>
          </a:p>
          <a:p>
            <a:pPr lvl="1"/>
            <a:r>
              <a:rPr lang="en-US" dirty="0" smtClean="0"/>
              <a:t>Can change some key layer properties like enhancement table</a:t>
            </a:r>
          </a:p>
          <a:p>
            <a:r>
              <a:rPr lang="en-US" b="1" i="1" dirty="0" smtClean="0">
                <a:solidFill>
                  <a:srgbClr val="C6D9F1"/>
                </a:solidFill>
              </a:rPr>
              <a:t>_Window: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 combination of multiple layers, e.g. wind streamlines plotted on top of a satellite image</a:t>
            </a:r>
          </a:p>
          <a:p>
            <a:pPr lvl="1"/>
            <a:r>
              <a:rPr lang="en-US" dirty="0" smtClean="0"/>
              <a:t>Some key per-display properties you can set:</a:t>
            </a:r>
          </a:p>
          <a:p>
            <a:pPr lvl="2"/>
            <a:r>
              <a:rPr lang="en-US" dirty="0" smtClean="0"/>
              <a:t>Display size</a:t>
            </a:r>
          </a:p>
          <a:p>
            <a:pPr lvl="2"/>
            <a:r>
              <a:rPr lang="en-US" dirty="0" err="1" smtClean="0"/>
              <a:t>Lat</a:t>
            </a:r>
            <a:r>
              <a:rPr lang="en-US" dirty="0" smtClean="0"/>
              <a:t>/</a:t>
            </a:r>
            <a:r>
              <a:rPr lang="en-US" dirty="0" err="1" smtClean="0"/>
              <a:t>lon</a:t>
            </a:r>
            <a:r>
              <a:rPr lang="en-US" dirty="0" smtClean="0"/>
              <a:t> center point of image</a:t>
            </a:r>
          </a:p>
          <a:p>
            <a:pPr lvl="2"/>
            <a:r>
              <a:rPr lang="en-US" dirty="0" smtClean="0"/>
              <a:t>Map projection</a:t>
            </a:r>
          </a:p>
          <a:p>
            <a:pPr lvl="1"/>
            <a:r>
              <a:rPr lang="en-US" dirty="0" smtClean="0"/>
              <a:t>Can add text annotations and write image to disk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55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2848" y="924517"/>
            <a:ext cx="981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</a:t>
            </a:r>
          </a:p>
          <a:p>
            <a:r>
              <a:rPr lang="en-US" dirty="0" smtClean="0"/>
              <a:t>script.</a:t>
            </a:r>
            <a:endParaRPr lang="en-US" dirty="0"/>
          </a:p>
        </p:txBody>
      </p:sp>
      <p:pic>
        <p:nvPicPr>
          <p:cNvPr id="2" name="Picture 1" descr="Screen Shot 2013-01-07 at 12.47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200" y="0"/>
            <a:ext cx="737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27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Challenges – Implementation of new scripting API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foundation of the </a:t>
            </a:r>
            <a:r>
              <a:rPr lang="en-US" dirty="0" err="1" smtClean="0"/>
              <a:t>McIDAS</a:t>
            </a:r>
            <a:r>
              <a:rPr lang="en-US" dirty="0" smtClean="0"/>
              <a:t>-V codebase, the IDV, </a:t>
            </a:r>
            <a:r>
              <a:rPr lang="en-US" b="1" i="1" dirty="0" smtClean="0">
                <a:solidFill>
                  <a:srgbClr val="C6D9F1"/>
                </a:solidFill>
              </a:rPr>
              <a:t>was built primarily as a GUI-based system</a:t>
            </a:r>
            <a:r>
              <a:rPr lang="en-US" dirty="0" smtClean="0"/>
              <a:t>.  For </a:t>
            </a:r>
            <a:r>
              <a:rPr lang="en-US" dirty="0" smtClean="0"/>
              <a:t>us</a:t>
            </a:r>
            <a:r>
              <a:rPr lang="en-US" dirty="0" smtClean="0"/>
              <a:t> </a:t>
            </a:r>
            <a:r>
              <a:rPr lang="en-US" dirty="0" smtClean="0"/>
              <a:t>developers, providing scripting-based access to IDV features can be challenging.  </a:t>
            </a:r>
          </a:p>
          <a:p>
            <a:r>
              <a:rPr lang="en-US" dirty="0" smtClean="0"/>
              <a:t>But – this is precisely why our work is important – to shield end users from these complications!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9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Challenges – </a:t>
            </a:r>
            <a:r>
              <a:rPr lang="en-US" dirty="0" err="1" smtClean="0">
                <a:solidFill>
                  <a:srgbClr val="FFFF00"/>
                </a:solidFill>
              </a:rPr>
              <a:t>Jython</a:t>
            </a:r>
            <a:r>
              <a:rPr lang="en-US" dirty="0" smtClean="0">
                <a:solidFill>
                  <a:srgbClr val="FFFF00"/>
                </a:solidFill>
              </a:rPr>
              <a:t> limitations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6D9F1"/>
                </a:solidFill>
              </a:rPr>
              <a:t>Current “final” release is only </a:t>
            </a:r>
            <a:r>
              <a:rPr lang="en-US" b="1" i="1" dirty="0" err="1" smtClean="0">
                <a:solidFill>
                  <a:srgbClr val="C6D9F1"/>
                </a:solidFill>
              </a:rPr>
              <a:t>Jython</a:t>
            </a:r>
            <a:r>
              <a:rPr lang="en-US" b="1" i="1" dirty="0" smtClean="0">
                <a:solidFill>
                  <a:srgbClr val="C6D9F1"/>
                </a:solidFill>
              </a:rPr>
              <a:t> 2.5.3</a:t>
            </a:r>
            <a:r>
              <a:rPr lang="en-US" dirty="0" smtClean="0"/>
              <a:t>; </a:t>
            </a:r>
            <a:r>
              <a:rPr lang="en-US" dirty="0" err="1" smtClean="0"/>
              <a:t>Jython</a:t>
            </a:r>
            <a:r>
              <a:rPr lang="en-US" dirty="0" smtClean="0"/>
              <a:t> 2.7 is under development and it is unclear if we will see a </a:t>
            </a:r>
            <a:r>
              <a:rPr lang="en-US" dirty="0" err="1" smtClean="0"/>
              <a:t>Jython</a:t>
            </a:r>
            <a:r>
              <a:rPr lang="en-US" dirty="0" smtClean="0"/>
              <a:t> 3.  (</a:t>
            </a:r>
            <a:r>
              <a:rPr lang="en-US" b="1" i="1" dirty="0" smtClean="0">
                <a:solidFill>
                  <a:srgbClr val="C6D9F1"/>
                </a:solidFill>
              </a:rPr>
              <a:t>Current stable </a:t>
            </a:r>
            <a:r>
              <a:rPr lang="en-US" b="1" i="1" dirty="0" err="1" smtClean="0">
                <a:solidFill>
                  <a:srgbClr val="C6D9F1"/>
                </a:solidFill>
              </a:rPr>
              <a:t>CPython</a:t>
            </a:r>
            <a:r>
              <a:rPr lang="en-US" b="1" i="1" dirty="0" smtClean="0">
                <a:solidFill>
                  <a:srgbClr val="C6D9F1"/>
                </a:solidFill>
              </a:rPr>
              <a:t> is version 3.3</a:t>
            </a:r>
            <a:r>
              <a:rPr lang="en-US" dirty="0" smtClean="0"/>
              <a:t>).</a:t>
            </a:r>
          </a:p>
          <a:p>
            <a:r>
              <a:rPr lang="en-US" b="1" i="1" dirty="0" smtClean="0">
                <a:solidFill>
                  <a:srgbClr val="C6D9F1"/>
                </a:solidFill>
              </a:rPr>
              <a:t>No </a:t>
            </a:r>
            <a:r>
              <a:rPr lang="en-US" b="1" i="1" dirty="0" err="1" smtClean="0">
                <a:solidFill>
                  <a:srgbClr val="C6D9F1"/>
                </a:solidFill>
              </a:rPr>
              <a:t>NumPy</a:t>
            </a:r>
            <a:r>
              <a:rPr lang="en-US" b="1" i="1" dirty="0" smtClean="0">
                <a:solidFill>
                  <a:srgbClr val="C6D9F1"/>
                </a:solidFill>
              </a:rPr>
              <a:t>!</a:t>
            </a:r>
          </a:p>
          <a:p>
            <a:r>
              <a:rPr lang="en-US" dirty="0" err="1" smtClean="0">
                <a:solidFill>
                  <a:srgbClr val="FFFFFF"/>
                </a:solidFill>
              </a:rPr>
              <a:t>Jython</a:t>
            </a:r>
            <a:r>
              <a:rPr lang="en-US" dirty="0" smtClean="0">
                <a:solidFill>
                  <a:srgbClr val="FFFFFF"/>
                </a:solidFill>
              </a:rPr>
              <a:t> code significantly slower than native Java code.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480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353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Challenges – facilitating data analysis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0782"/>
            <a:ext cx="8229600" cy="500553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McIDAS</a:t>
            </a:r>
            <a:r>
              <a:rPr lang="en-US" dirty="0" smtClean="0"/>
              <a:t>-V, all data is internally represented using the “</a:t>
            </a:r>
            <a:r>
              <a:rPr lang="en-US" b="1" i="1" dirty="0" err="1" smtClean="0">
                <a:solidFill>
                  <a:srgbClr val="C6D9F1"/>
                </a:solidFill>
              </a:rPr>
              <a:t>VisAD</a:t>
            </a:r>
            <a:r>
              <a:rPr lang="en-US" b="1" i="1" dirty="0" smtClean="0">
                <a:solidFill>
                  <a:srgbClr val="C6D9F1"/>
                </a:solidFill>
              </a:rPr>
              <a:t> Data Model</a:t>
            </a:r>
            <a:r>
              <a:rPr lang="en-US" dirty="0" smtClean="0"/>
              <a:t>”: a generic way of representing virtually any scientific dataset</a:t>
            </a:r>
          </a:p>
          <a:p>
            <a:r>
              <a:rPr lang="en-US" dirty="0" smtClean="0"/>
              <a:t>We want scientists to do data analysis and algorithm development in </a:t>
            </a:r>
            <a:r>
              <a:rPr lang="en-US" dirty="0" err="1" smtClean="0"/>
              <a:t>McIDAS</a:t>
            </a:r>
            <a:r>
              <a:rPr lang="en-US" dirty="0" smtClean="0"/>
              <a:t>-V, but that means scientists need to learn this </a:t>
            </a:r>
            <a:r>
              <a:rPr lang="en-US" b="1" i="1" dirty="0" smtClean="0">
                <a:solidFill>
                  <a:srgbClr val="C6D9F1"/>
                </a:solidFill>
              </a:rPr>
              <a:t>“</a:t>
            </a:r>
            <a:r>
              <a:rPr lang="en-US" b="1" i="1" dirty="0" err="1" smtClean="0">
                <a:solidFill>
                  <a:srgbClr val="C6D9F1"/>
                </a:solidFill>
              </a:rPr>
              <a:t>VisAD</a:t>
            </a:r>
            <a:r>
              <a:rPr lang="en-US" b="1" i="1" dirty="0" smtClean="0">
                <a:solidFill>
                  <a:srgbClr val="C6D9F1"/>
                </a:solidFill>
              </a:rPr>
              <a:t> Data Model”</a:t>
            </a:r>
            <a:r>
              <a:rPr lang="en-US" dirty="0" smtClean="0"/>
              <a:t>, which can be seen as a pro or a con:</a:t>
            </a:r>
          </a:p>
          <a:p>
            <a:pPr lvl="1"/>
            <a:r>
              <a:rPr lang="en-US" b="1" i="1" dirty="0" smtClean="0">
                <a:solidFill>
                  <a:srgbClr val="FFFF00"/>
                </a:solidFill>
              </a:rPr>
              <a:t>PRO:</a:t>
            </a:r>
            <a:r>
              <a:rPr lang="en-US" dirty="0" smtClean="0"/>
              <a:t>  </a:t>
            </a:r>
            <a:r>
              <a:rPr lang="en-US" dirty="0" err="1" smtClean="0"/>
              <a:t>VisAD</a:t>
            </a:r>
            <a:r>
              <a:rPr lang="en-US" dirty="0" smtClean="0"/>
              <a:t> provides a powerful way to manipulate/analyze a huge variety of data types </a:t>
            </a:r>
            <a:r>
              <a:rPr lang="en-US" b="1" i="1" dirty="0" smtClean="0">
                <a:solidFill>
                  <a:srgbClr val="C6D9F1"/>
                </a:solidFill>
              </a:rPr>
              <a:t>in a uniform way.</a:t>
            </a:r>
          </a:p>
          <a:p>
            <a:pPr lvl="1"/>
            <a:r>
              <a:rPr lang="en-US" b="1" i="1" dirty="0" smtClean="0">
                <a:solidFill>
                  <a:srgbClr val="FFFF00"/>
                </a:solidFill>
              </a:rPr>
              <a:t>CON:</a:t>
            </a:r>
            <a:r>
              <a:rPr lang="en-US" dirty="0" smtClean="0"/>
              <a:t>  The </a:t>
            </a:r>
            <a:r>
              <a:rPr lang="en-US" dirty="0" err="1" smtClean="0"/>
              <a:t>VisAD</a:t>
            </a:r>
            <a:r>
              <a:rPr lang="en-US" dirty="0" smtClean="0"/>
              <a:t> learning curve can be steep (</a:t>
            </a:r>
            <a:r>
              <a:rPr lang="en-US" dirty="0" err="1" smtClean="0"/>
              <a:t>VisAD</a:t>
            </a:r>
            <a:r>
              <a:rPr lang="en-US" dirty="0" smtClean="0"/>
              <a:t> lingo can seem strange to scientists coming from a MATLAB/IDL world)</a:t>
            </a:r>
          </a:p>
          <a:p>
            <a:r>
              <a:rPr lang="en-US" b="1" i="1" dirty="0" smtClean="0">
                <a:solidFill>
                  <a:srgbClr val="C6D9F1"/>
                </a:solidFill>
              </a:rPr>
              <a:t>Part of our work will be to fill the gap between </a:t>
            </a:r>
            <a:r>
              <a:rPr lang="en-US" b="1" i="1" dirty="0" err="1" smtClean="0">
                <a:solidFill>
                  <a:srgbClr val="C6D9F1"/>
                </a:solidFill>
              </a:rPr>
              <a:t>VisAD</a:t>
            </a:r>
            <a:r>
              <a:rPr lang="en-US" b="1" i="1" dirty="0" smtClean="0">
                <a:solidFill>
                  <a:srgbClr val="C6D9F1"/>
                </a:solidFill>
              </a:rPr>
              <a:t> and traditional science code however we can… </a:t>
            </a:r>
            <a:r>
              <a:rPr lang="en-US" dirty="0" smtClean="0"/>
              <a:t>solid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documentation, helper functions, boilerplate scripts, user forum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2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Quick Overview of </a:t>
            </a:r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-V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Free, open-source </a:t>
            </a:r>
            <a:r>
              <a:rPr lang="en-US" dirty="0" smtClean="0"/>
              <a:t>3D visualization </a:t>
            </a:r>
            <a:r>
              <a:rPr lang="en-US" dirty="0"/>
              <a:t>package under active development at SSEC/</a:t>
            </a:r>
            <a:r>
              <a:rPr lang="en-US" dirty="0" smtClean="0"/>
              <a:t>CIMSS</a:t>
            </a:r>
          </a:p>
          <a:p>
            <a:r>
              <a:rPr lang="en-US" dirty="0" smtClean="0"/>
              <a:t>Focused on meteorological data, but not limited to it</a:t>
            </a:r>
            <a:endParaRPr lang="en-US" dirty="0"/>
          </a:p>
          <a:p>
            <a:r>
              <a:rPr lang="en-US" dirty="0"/>
              <a:t>User support </a:t>
            </a:r>
            <a:r>
              <a:rPr lang="en-US" dirty="0" smtClean="0"/>
              <a:t>provided by </a:t>
            </a:r>
            <a:r>
              <a:rPr lang="en-US" dirty="0"/>
              <a:t>the </a:t>
            </a:r>
            <a:r>
              <a:rPr lang="en-US" dirty="0" err="1"/>
              <a:t>McIDAS</a:t>
            </a:r>
            <a:r>
              <a:rPr lang="en-US" dirty="0"/>
              <a:t> User </a:t>
            </a:r>
            <a:r>
              <a:rPr lang="en-US" dirty="0" smtClean="0"/>
              <a:t>Group (MUG) – </a:t>
            </a:r>
            <a:r>
              <a:rPr lang="en-US" b="1" i="1" dirty="0" smtClean="0"/>
              <a:t>anyone can create an account on the forum and get help!</a:t>
            </a:r>
            <a:endParaRPr lang="en-US" b="1" i="1" dirty="0"/>
          </a:p>
          <a:p>
            <a:r>
              <a:rPr lang="en-US" dirty="0" smtClean="0"/>
              <a:t>Java-based architecture; </a:t>
            </a:r>
            <a:r>
              <a:rPr lang="en-US" b="1" i="1" dirty="0" smtClean="0">
                <a:solidFill>
                  <a:srgbClr val="FFFFFF"/>
                </a:solidFill>
              </a:rPr>
              <a:t>easy to install on Windows/OSX/Linux</a:t>
            </a:r>
          </a:p>
          <a:p>
            <a:r>
              <a:rPr lang="en-US" dirty="0" smtClean="0"/>
              <a:t>Based on several components (details coming)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8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40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 example of </a:t>
            </a:r>
            <a:r>
              <a:rPr lang="en-US" dirty="0" err="1" smtClean="0">
                <a:solidFill>
                  <a:srgbClr val="FF0000"/>
                </a:solidFill>
              </a:rPr>
              <a:t>VisAD</a:t>
            </a:r>
            <a:r>
              <a:rPr lang="en-US" dirty="0" smtClean="0">
                <a:solidFill>
                  <a:srgbClr val="FF0000"/>
                </a:solidFill>
              </a:rPr>
              <a:t> Data Model</a:t>
            </a:r>
            <a:r>
              <a:rPr lang="en-US" dirty="0" smtClean="0"/>
              <a:t> – a single-banded satellite image time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58" y="2518809"/>
            <a:ext cx="8814844" cy="7870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(Time -&gt; ((Line, Element) -&gt; Band4 Brightness Temperature))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31395" y="4443438"/>
            <a:ext cx="7227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” </a:t>
            </a:r>
            <a:r>
              <a:rPr lang="en-US" dirty="0" smtClean="0">
                <a:solidFill>
                  <a:srgbClr val="FFFF00"/>
                </a:solidFill>
              </a:rPr>
              <a:t>A</a:t>
            </a:r>
            <a:r>
              <a:rPr lang="en-US" dirty="0" smtClean="0"/>
              <a:t> maps the “</a:t>
            </a:r>
            <a:r>
              <a:rPr lang="en-US" dirty="0" err="1" smtClean="0">
                <a:solidFill>
                  <a:srgbClr val="FF0000"/>
                </a:solidFill>
              </a:rPr>
              <a:t>DomainSet</a:t>
            </a:r>
            <a:r>
              <a:rPr lang="en-US" dirty="0" smtClean="0"/>
              <a:t>” (time steps) to the “</a:t>
            </a:r>
            <a:r>
              <a:rPr lang="en-US" dirty="0" smtClean="0">
                <a:solidFill>
                  <a:srgbClr val="FF0000"/>
                </a:solidFill>
              </a:rPr>
              <a:t>Range</a:t>
            </a:r>
            <a:r>
              <a:rPr lang="en-US" dirty="0" smtClean="0"/>
              <a:t>” (in this case, another “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” representing a single satellite image)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” </a:t>
            </a:r>
            <a:r>
              <a:rPr lang="en-US" dirty="0" smtClean="0">
                <a:solidFill>
                  <a:srgbClr val="FFFF00"/>
                </a:solidFill>
              </a:rPr>
              <a:t>B</a:t>
            </a:r>
            <a:r>
              <a:rPr lang="en-US" dirty="0" smtClean="0"/>
              <a:t> maps the “</a:t>
            </a:r>
            <a:r>
              <a:rPr lang="en-US" dirty="0" err="1" smtClean="0">
                <a:solidFill>
                  <a:srgbClr val="FF0000"/>
                </a:solidFill>
              </a:rPr>
              <a:t>DomainSet</a:t>
            </a:r>
            <a:r>
              <a:rPr lang="en-US" dirty="0" smtClean="0"/>
              <a:t>” (the Line/Element pixel locations) to a single “</a:t>
            </a:r>
            <a:r>
              <a:rPr lang="en-US" dirty="0" err="1" smtClean="0">
                <a:solidFill>
                  <a:srgbClr val="FF0000"/>
                </a:solidFill>
              </a:rPr>
              <a:t>RangeComponent</a:t>
            </a:r>
            <a:r>
              <a:rPr lang="en-US" dirty="0" smtClean="0"/>
              <a:t>”: the actual brightness temperature values</a:t>
            </a:r>
            <a:endParaRPr lang="en-US" dirty="0"/>
          </a:p>
        </p:txBody>
      </p:sp>
      <p:sp>
        <p:nvSpPr>
          <p:cNvPr id="5" name="Left Bracket 4"/>
          <p:cNvSpPr/>
          <p:nvPr/>
        </p:nvSpPr>
        <p:spPr>
          <a:xfrm rot="16200000">
            <a:off x="4238771" y="-839554"/>
            <a:ext cx="636114" cy="8721468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/>
          <p:cNvSpPr/>
          <p:nvPr/>
        </p:nvSpPr>
        <p:spPr>
          <a:xfrm rot="16200000">
            <a:off x="4975333" y="-244011"/>
            <a:ext cx="323867" cy="6894264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67220" y="3492619"/>
            <a:ext cx="6153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Function A</a:t>
            </a:r>
            <a:r>
              <a:rPr lang="en-US" dirty="0" smtClean="0"/>
              <a:t>:  Maps time to satellite images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16956" y="2959405"/>
            <a:ext cx="643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Function B</a:t>
            </a:r>
            <a:r>
              <a:rPr lang="en-US" dirty="0" smtClean="0"/>
              <a:t>: maps pixel locations to actual brightness temperatures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382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 smtClean="0">
                <a:solidFill>
                  <a:srgbClr val="C6D9F1"/>
                </a:solidFill>
              </a:rPr>
              <a:t>New </a:t>
            </a:r>
            <a:r>
              <a:rPr lang="en-US" b="1" i="1" dirty="0" err="1" smtClean="0">
                <a:solidFill>
                  <a:srgbClr val="C6D9F1"/>
                </a:solidFill>
              </a:rPr>
              <a:t>McIDAS</a:t>
            </a:r>
            <a:r>
              <a:rPr lang="en-US" b="1" i="1" dirty="0" smtClean="0">
                <a:solidFill>
                  <a:srgbClr val="C6D9F1"/>
                </a:solidFill>
              </a:rPr>
              <a:t>-V scripting API </a:t>
            </a:r>
            <a:r>
              <a:rPr lang="en-US" dirty="0" smtClean="0"/>
              <a:t>promises to provide consistent access to a wide variety of meteorological data sources using the </a:t>
            </a:r>
            <a:r>
              <a:rPr lang="en-US" dirty="0" smtClean="0">
                <a:solidFill>
                  <a:srgbClr val="FFFFFF"/>
                </a:solidFill>
              </a:rPr>
              <a:t>Python</a:t>
            </a:r>
            <a:r>
              <a:rPr lang="en-US" dirty="0" smtClean="0"/>
              <a:t> programming language.</a:t>
            </a:r>
          </a:p>
          <a:p>
            <a:r>
              <a:rPr lang="en-US" b="1" i="1" dirty="0" smtClean="0">
                <a:solidFill>
                  <a:srgbClr val="C6D9F1"/>
                </a:solidFill>
              </a:rPr>
              <a:t>First edition of this scripting framework was introduced in </a:t>
            </a:r>
            <a:r>
              <a:rPr lang="en-US" b="1" i="1" dirty="0" smtClean="0">
                <a:solidFill>
                  <a:srgbClr val="C6D9F1"/>
                </a:solidFill>
              </a:rPr>
              <a:t>version 1.2, and </a:t>
            </a:r>
            <a:r>
              <a:rPr lang="en-US" b="1" i="1" dirty="0" smtClean="0">
                <a:solidFill>
                  <a:srgbClr val="C6D9F1"/>
                </a:solidFill>
              </a:rPr>
              <a:t>heavy development has continued </a:t>
            </a:r>
            <a:r>
              <a:rPr lang="en-US" b="1" i="1" dirty="0" smtClean="0">
                <a:solidFill>
                  <a:srgbClr val="C6D9F1"/>
                </a:solidFill>
              </a:rPr>
              <a:t>since, </a:t>
            </a:r>
            <a:r>
              <a:rPr lang="en-US" b="1" i="1" dirty="0" smtClean="0">
                <a:solidFill>
                  <a:srgbClr val="C6D9F1"/>
                </a:solidFill>
              </a:rPr>
              <a:t>and will continue for the foreseeable future.</a:t>
            </a:r>
          </a:p>
          <a:p>
            <a:r>
              <a:rPr lang="en-US" b="1" i="1" dirty="0" err="1" smtClean="0">
                <a:solidFill>
                  <a:srgbClr val="C6D9F1"/>
                </a:solidFill>
              </a:rPr>
              <a:t>McIDAS</a:t>
            </a:r>
            <a:r>
              <a:rPr lang="en-US" b="1" i="1" dirty="0" smtClean="0">
                <a:solidFill>
                  <a:srgbClr val="C6D9F1"/>
                </a:solidFill>
              </a:rPr>
              <a:t>-V already has a wide </a:t>
            </a:r>
            <a:r>
              <a:rPr lang="en-US" b="1" i="1" dirty="0" smtClean="0">
                <a:solidFill>
                  <a:srgbClr val="C6D9F1"/>
                </a:solidFill>
              </a:rPr>
              <a:t>variety of powerful tools </a:t>
            </a:r>
            <a:r>
              <a:rPr lang="en-US" b="1" i="1" dirty="0" smtClean="0">
                <a:solidFill>
                  <a:srgbClr val="C6D9F1"/>
                </a:solidFill>
              </a:rPr>
              <a:t>available for </a:t>
            </a:r>
            <a:r>
              <a:rPr lang="en-US" b="1" i="1" dirty="0" smtClean="0">
                <a:solidFill>
                  <a:srgbClr val="C6D9F1"/>
                </a:solidFill>
              </a:rPr>
              <a:t>both visualization and data analysis.  </a:t>
            </a:r>
            <a:r>
              <a:rPr lang="en-US" dirty="0" smtClean="0"/>
              <a:t>Access to these tools via scripting will get better with every release.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95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Things you can do right now!!!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6D9F1"/>
                </a:solidFill>
              </a:rPr>
              <a:t>Install </a:t>
            </a:r>
            <a:r>
              <a:rPr lang="en-US" dirty="0" err="1" smtClean="0">
                <a:solidFill>
                  <a:srgbClr val="C6D9F1"/>
                </a:solidFill>
              </a:rPr>
              <a:t>McIDAS</a:t>
            </a:r>
            <a:r>
              <a:rPr lang="en-US" dirty="0" smtClean="0">
                <a:solidFill>
                  <a:srgbClr val="C6D9F1"/>
                </a:solidFill>
              </a:rPr>
              <a:t>-V</a:t>
            </a:r>
            <a:r>
              <a:rPr lang="en-US" dirty="0" smtClean="0"/>
              <a:t>; it’s easy and works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Windows/OSX/Linux; available for free at:</a:t>
            </a:r>
          </a:p>
          <a:p>
            <a:pPr lvl="1"/>
            <a:r>
              <a:rPr lang="en-US" dirty="0" smtClean="0"/>
              <a:t> </a:t>
            </a:r>
            <a:r>
              <a:rPr lang="en-US" u="sng" dirty="0">
                <a:solidFill>
                  <a:srgbClr val="C6D9F1"/>
                </a:solidFill>
              </a:rPr>
              <a:t>http://www.ssec.wisc.edu/mcidas/software/v</a:t>
            </a:r>
            <a:r>
              <a:rPr lang="en-US" u="sng" dirty="0" smtClean="0">
                <a:solidFill>
                  <a:srgbClr val="C6D9F1"/>
                </a:solidFill>
              </a:rPr>
              <a:t>/</a:t>
            </a:r>
          </a:p>
          <a:p>
            <a:r>
              <a:rPr lang="en-US" dirty="0" smtClean="0">
                <a:solidFill>
                  <a:srgbClr val="F2F2F2"/>
                </a:solidFill>
              </a:rPr>
              <a:t>Create an account on the </a:t>
            </a:r>
            <a:r>
              <a:rPr lang="en-US" b="1" i="1" dirty="0" err="1" smtClean="0">
                <a:solidFill>
                  <a:srgbClr val="C6D9F1"/>
                </a:solidFill>
              </a:rPr>
              <a:t>McIDAS</a:t>
            </a:r>
            <a:r>
              <a:rPr lang="en-US" b="1" i="1" dirty="0" smtClean="0">
                <a:solidFill>
                  <a:srgbClr val="C6D9F1"/>
                </a:solidFill>
              </a:rPr>
              <a:t>-V support forum</a:t>
            </a:r>
            <a:r>
              <a:rPr lang="en-US" dirty="0" smtClean="0">
                <a:solidFill>
                  <a:srgbClr val="F2F2F2"/>
                </a:solidFill>
              </a:rPr>
              <a:t> to get help from the developers, support team, and other users!:</a:t>
            </a:r>
          </a:p>
          <a:p>
            <a:pPr lvl="1"/>
            <a:r>
              <a:rPr lang="en-US" u="sng" dirty="0">
                <a:solidFill>
                  <a:srgbClr val="C6D9F1"/>
                </a:solidFill>
              </a:rPr>
              <a:t>http://dcdbs.ssec.wisc.edu/mcidasv/forums</a:t>
            </a:r>
            <a:r>
              <a:rPr lang="en-US" u="sng" dirty="0" smtClean="0">
                <a:solidFill>
                  <a:srgbClr val="C6D9F1"/>
                </a:solidFill>
              </a:rPr>
              <a:t>/</a:t>
            </a:r>
            <a:endParaRPr lang="en-US" dirty="0">
              <a:solidFill>
                <a:srgbClr val="C6D9F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707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14259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Thanks for listening!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2635" y="1721517"/>
            <a:ext cx="3436297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-V core “scripting team”</a:t>
            </a:r>
            <a:endParaRPr lang="en-US" dirty="0" smtClean="0">
              <a:solidFill>
                <a:srgbClr val="FFFF00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Becky Schaffer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Jonathan Beavers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Rick </a:t>
            </a:r>
            <a:r>
              <a:rPr lang="en-US" dirty="0" err="1" smtClean="0">
                <a:solidFill>
                  <a:srgbClr val="FFFFFF"/>
                </a:solidFill>
              </a:rPr>
              <a:t>Kohrs</a:t>
            </a:r>
            <a:endParaRPr lang="en-US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Bob Carp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The rest of the </a:t>
            </a:r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 team:</a:t>
            </a:r>
            <a:endParaRPr lang="en-US" dirty="0" smtClean="0">
              <a:solidFill>
                <a:srgbClr val="FFFF00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Tom Rink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Tom Whittaker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Tommy </a:t>
            </a:r>
            <a:r>
              <a:rPr lang="en-US" dirty="0" err="1" smtClean="0">
                <a:solidFill>
                  <a:srgbClr val="FFFFFF"/>
                </a:solidFill>
              </a:rPr>
              <a:t>Jasmin</a:t>
            </a:r>
            <a:endParaRPr lang="en-US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Dave </a:t>
            </a:r>
            <a:r>
              <a:rPr lang="en-US" dirty="0" err="1" smtClean="0">
                <a:solidFill>
                  <a:srgbClr val="FFFFFF"/>
                </a:solidFill>
              </a:rPr>
              <a:t>Santek</a:t>
            </a:r>
            <a:endParaRPr lang="en-US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Jay </a:t>
            </a:r>
            <a:r>
              <a:rPr lang="en-US" dirty="0" err="1" smtClean="0">
                <a:solidFill>
                  <a:srgbClr val="FFFFFF"/>
                </a:solidFill>
              </a:rPr>
              <a:t>Heinzelman</a:t>
            </a:r>
            <a:endParaRPr lang="en-US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Barry </a:t>
            </a:r>
            <a:r>
              <a:rPr lang="en-US" dirty="0" smtClean="0">
                <a:solidFill>
                  <a:srgbClr val="FFFFFF"/>
                </a:solidFill>
              </a:rPr>
              <a:t>Roth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Users that keep pushing the boundaries of </a:t>
            </a:r>
            <a:r>
              <a:rPr lang="en-US" dirty="0" err="1" smtClean="0">
                <a:solidFill>
                  <a:srgbClr val="FFFF00"/>
                </a:solidFill>
              </a:rPr>
              <a:t>McV</a:t>
            </a:r>
            <a:r>
              <a:rPr lang="en-US" dirty="0" smtClean="0">
                <a:solidFill>
                  <a:srgbClr val="FFFF00"/>
                </a:solidFill>
              </a:rPr>
              <a:t> scripting: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>
                <a:solidFill>
                  <a:srgbClr val="FFFFFF"/>
                </a:solidFill>
              </a:rPr>
              <a:t>Joleen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Feltz</a:t>
            </a:r>
            <a:endParaRPr lang="en-US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Hans-Peter </a:t>
            </a:r>
            <a:r>
              <a:rPr lang="en-US" dirty="0" err="1" smtClean="0">
                <a:solidFill>
                  <a:srgbClr val="FFFFFF"/>
                </a:solidFill>
              </a:rPr>
              <a:t>Roesli</a:t>
            </a:r>
            <a:r>
              <a:rPr lang="en-US" dirty="0" smtClean="0">
                <a:solidFill>
                  <a:srgbClr val="FFFFFF"/>
                </a:solidFill>
              </a:rPr>
              <a:t> (EUMETSAT)</a:t>
            </a:r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604963" y="74697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FF00"/>
                </a:solidFill>
              </a:rPr>
              <a:t>Acknowledgements: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7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2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-V Supported Data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1871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Many supported data types:</a:t>
            </a:r>
          </a:p>
          <a:p>
            <a:pPr lvl="1"/>
            <a:r>
              <a:rPr lang="en-US" dirty="0" smtClean="0"/>
              <a:t>Point data</a:t>
            </a:r>
          </a:p>
          <a:p>
            <a:pPr lvl="1"/>
            <a:r>
              <a:rPr lang="en-US" dirty="0" smtClean="0"/>
              <a:t>Numerical weather model output in various formats (GRIB2, </a:t>
            </a:r>
            <a:r>
              <a:rPr lang="en-US" dirty="0" err="1" smtClean="0"/>
              <a:t>netCDF</a:t>
            </a:r>
            <a:r>
              <a:rPr lang="en-US" dirty="0" smtClean="0"/>
              <a:t>, GEMPAK, and more)</a:t>
            </a:r>
          </a:p>
          <a:p>
            <a:pPr lvl="1"/>
            <a:r>
              <a:rPr lang="en-US" dirty="0" smtClean="0"/>
              <a:t>Satellite imagery, including </a:t>
            </a:r>
            <a:r>
              <a:rPr lang="en-US" dirty="0" err="1" smtClean="0"/>
              <a:t>hyperspectral</a:t>
            </a:r>
            <a:r>
              <a:rPr lang="en-US" dirty="0" smtClean="0"/>
              <a:t> via HYDRA</a:t>
            </a:r>
          </a:p>
          <a:p>
            <a:pPr lvl="1"/>
            <a:r>
              <a:rPr lang="en-US" dirty="0" smtClean="0"/>
              <a:t>Radar (especially NEXRAD)</a:t>
            </a:r>
          </a:p>
          <a:p>
            <a:pPr lvl="1"/>
            <a:r>
              <a:rPr lang="en-US" dirty="0" err="1" smtClean="0"/>
              <a:t>netCDF</a:t>
            </a:r>
            <a:r>
              <a:rPr lang="en-US" dirty="0" smtClean="0"/>
              <a:t> files that conform to CF conventions</a:t>
            </a:r>
          </a:p>
          <a:p>
            <a:pPr lvl="1"/>
            <a:r>
              <a:rPr lang="en-US" dirty="0" smtClean="0"/>
              <a:t>Remote data access via ADDE, THREDDS</a:t>
            </a:r>
            <a:endParaRPr lang="en-US" dirty="0"/>
          </a:p>
          <a:p>
            <a:pPr lvl="1"/>
            <a:r>
              <a:rPr lang="en-US" dirty="0" smtClean="0"/>
              <a:t>Lots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31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-V Functionality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choosers let the user put any combination of these data into a display, then manipulate the display interactively</a:t>
            </a:r>
          </a:p>
          <a:p>
            <a:r>
              <a:rPr lang="en-US" dirty="0" smtClean="0"/>
              <a:t>Display is fully three-dimensional – especially useful for conventional radar as well as cross sections from e.g., </a:t>
            </a:r>
            <a:r>
              <a:rPr lang="en-US" dirty="0" err="1" smtClean="0"/>
              <a:t>CloudSat</a:t>
            </a:r>
            <a:r>
              <a:rPr lang="en-US" dirty="0" smtClean="0"/>
              <a:t> and CALIPSO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984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Example Image produced by </a:t>
            </a:r>
            <a:r>
              <a:rPr lang="en-US" sz="3200" dirty="0" err="1" smtClean="0">
                <a:solidFill>
                  <a:srgbClr val="FFFF00"/>
                </a:solidFill>
              </a:rPr>
              <a:t>McIDAS</a:t>
            </a:r>
            <a:r>
              <a:rPr lang="en-US" sz="3200" dirty="0" smtClean="0">
                <a:solidFill>
                  <a:srgbClr val="FFFF00"/>
                </a:solidFill>
              </a:rPr>
              <a:t>-V: putting the A-train in a single display!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4" name="Picture 3" descr="lab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525" y="1143000"/>
            <a:ext cx="6682074" cy="56459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333" y="1142999"/>
            <a:ext cx="22725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CloudSat</a:t>
            </a:r>
            <a:r>
              <a:rPr lang="en-US" dirty="0" smtClean="0"/>
              <a:t> vertically pointing cloud radar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89GHz vertically polarized brightness temperatures from AMSR-E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0.65 um reflectance from MODIS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4106" y="5855272"/>
            <a:ext cx="2511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Thanks to </a:t>
            </a:r>
            <a:r>
              <a:rPr lang="en-US" sz="1400" dirty="0" smtClean="0"/>
              <a:t>Prof</a:t>
            </a:r>
            <a:r>
              <a:rPr lang="en-US" sz="1400" dirty="0" smtClean="0"/>
              <a:t>. </a:t>
            </a:r>
            <a:r>
              <a:rPr lang="en-US" sz="1400" dirty="0" smtClean="0"/>
              <a:t>Ralf </a:t>
            </a:r>
            <a:r>
              <a:rPr lang="en-US" sz="1400" dirty="0" err="1" smtClean="0"/>
              <a:t>Bennartz</a:t>
            </a:r>
            <a:r>
              <a:rPr lang="en-US" sz="1400" dirty="0" smtClean="0"/>
              <a:t> </a:t>
            </a:r>
            <a:r>
              <a:rPr lang="en-US" sz="1400" dirty="0" smtClean="0"/>
              <a:t>(Vanderbilt/SSEC) </a:t>
            </a:r>
            <a:r>
              <a:rPr lang="en-US" sz="1400" dirty="0" smtClean="0"/>
              <a:t>for help producing this image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16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Quick History of </a:t>
            </a:r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-V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“Fifth-generation </a:t>
            </a:r>
            <a:r>
              <a:rPr lang="en-US" dirty="0" err="1" smtClean="0"/>
              <a:t>McIDAS</a:t>
            </a:r>
            <a:r>
              <a:rPr lang="en-US" dirty="0" smtClean="0"/>
              <a:t>” – the successor to </a:t>
            </a:r>
            <a:r>
              <a:rPr lang="en-US" dirty="0" err="1" smtClean="0"/>
              <a:t>McIDAS</a:t>
            </a:r>
            <a:r>
              <a:rPr lang="en-US" dirty="0" smtClean="0"/>
              <a:t>-X (though codebase is almost completely unrelated)</a:t>
            </a:r>
          </a:p>
          <a:p>
            <a:r>
              <a:rPr lang="en-US" dirty="0" smtClean="0"/>
              <a:t>Based on several components:</a:t>
            </a:r>
          </a:p>
          <a:p>
            <a:pPr lvl="1"/>
            <a:r>
              <a:rPr lang="en-US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VisAD</a:t>
            </a:r>
            <a:r>
              <a:rPr lang="en-US" b="1" dirty="0" smtClean="0"/>
              <a:t>:  </a:t>
            </a:r>
            <a:r>
              <a:rPr lang="en-US" dirty="0" smtClean="0"/>
              <a:t>Java component library for visualization of virtually any numerical dataset, developed at </a:t>
            </a:r>
            <a:r>
              <a:rPr lang="en-US" dirty="0" smtClean="0">
                <a:solidFill>
                  <a:srgbClr val="FFFF00"/>
                </a:solidFill>
              </a:rPr>
              <a:t>SSEC</a:t>
            </a:r>
          </a:p>
          <a:p>
            <a:pPr lvl="1"/>
            <a:r>
              <a:rPr lang="en-US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Integrated Data Viewer (IDV)</a:t>
            </a:r>
            <a:r>
              <a:rPr lang="en-US" dirty="0" smtClean="0"/>
              <a:t>:  Extension of </a:t>
            </a:r>
            <a:r>
              <a:rPr lang="en-US" dirty="0" err="1" smtClean="0"/>
              <a:t>VisAD</a:t>
            </a:r>
            <a:r>
              <a:rPr lang="en-US" dirty="0" smtClean="0"/>
              <a:t> providing support for meteorological data sources and adding a GUI interface, developed at </a:t>
            </a:r>
            <a:r>
              <a:rPr lang="en-US" dirty="0" err="1" smtClean="0">
                <a:solidFill>
                  <a:srgbClr val="FFFF00"/>
                </a:solidFill>
              </a:rPr>
              <a:t>Unidata</a:t>
            </a:r>
            <a:endParaRPr lang="en-US" dirty="0" smtClean="0">
              <a:solidFill>
                <a:srgbClr val="FFFF00"/>
              </a:solidFill>
            </a:endParaRPr>
          </a:p>
          <a:p>
            <a:pPr lvl="1"/>
            <a:r>
              <a:rPr lang="en-US" b="1" i="1" dirty="0" err="1">
                <a:solidFill>
                  <a:srgbClr val="C6D9F1"/>
                </a:solidFill>
              </a:rPr>
              <a:t>HYperspectral</a:t>
            </a:r>
            <a:r>
              <a:rPr lang="en-US" b="1" i="1" dirty="0">
                <a:solidFill>
                  <a:srgbClr val="C6D9F1"/>
                </a:solidFill>
              </a:rPr>
              <a:t>-viewer for </a:t>
            </a:r>
            <a:r>
              <a:rPr lang="en-US" b="1" i="1" dirty="0" smtClean="0">
                <a:solidFill>
                  <a:srgbClr val="C6D9F1"/>
                </a:solidFill>
              </a:rPr>
              <a:t>Development </a:t>
            </a:r>
            <a:r>
              <a:rPr lang="en-US" b="1" i="1" dirty="0">
                <a:solidFill>
                  <a:srgbClr val="C6D9F1"/>
                </a:solidFill>
              </a:rPr>
              <a:t>of Research </a:t>
            </a:r>
            <a:r>
              <a:rPr lang="en-US" b="1" i="1" dirty="0" smtClean="0">
                <a:solidFill>
                  <a:srgbClr val="C6D9F1"/>
                </a:solidFill>
              </a:rPr>
              <a:t>Applications (HYDRA)</a:t>
            </a:r>
            <a:r>
              <a:rPr lang="en-US" dirty="0" smtClean="0"/>
              <a:t>: Extension of </a:t>
            </a:r>
            <a:r>
              <a:rPr lang="en-US" dirty="0" err="1" smtClean="0"/>
              <a:t>VisAD</a:t>
            </a:r>
            <a:r>
              <a:rPr lang="en-US" dirty="0" smtClean="0"/>
              <a:t> focused on visualization of </a:t>
            </a:r>
            <a:r>
              <a:rPr lang="en-US" dirty="0" err="1" smtClean="0"/>
              <a:t>hyperspectral</a:t>
            </a:r>
            <a:r>
              <a:rPr lang="en-US" dirty="0" smtClean="0"/>
              <a:t> satellite data, developed at </a:t>
            </a:r>
            <a:r>
              <a:rPr lang="en-US" dirty="0" smtClean="0">
                <a:solidFill>
                  <a:srgbClr val="FFFF00"/>
                </a:solidFill>
              </a:rPr>
              <a:t>SSEC</a:t>
            </a:r>
          </a:p>
          <a:p>
            <a:pPr marL="457200" lvl="1" indent="0">
              <a:buNone/>
            </a:pP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54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593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a nutshell, </a:t>
            </a:r>
            <a:r>
              <a:rPr lang="en-US" sz="2800" b="1" i="1" dirty="0" err="1" smtClean="0">
                <a:solidFill>
                  <a:srgbClr val="FFFF00"/>
                </a:solidFill>
              </a:rPr>
              <a:t>McIDAS</a:t>
            </a:r>
            <a:r>
              <a:rPr lang="en-US" sz="2800" b="1" i="1" dirty="0" smtClean="0">
                <a:solidFill>
                  <a:srgbClr val="FFFF00"/>
                </a:solidFill>
              </a:rPr>
              <a:t>-V </a:t>
            </a:r>
            <a:r>
              <a:rPr lang="en-US" sz="2800" dirty="0" smtClean="0"/>
              <a:t>is an extension of the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IDV and </a:t>
            </a:r>
            <a:r>
              <a:rPr lang="en-US" sz="2800" dirty="0" err="1" smtClean="0">
                <a:solidFill>
                  <a:srgbClr val="FFFF00"/>
                </a:solidFill>
              </a:rPr>
              <a:t>VisAD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that incorporates </a:t>
            </a:r>
            <a:r>
              <a:rPr lang="en-US" sz="2800" dirty="0" smtClean="0">
                <a:solidFill>
                  <a:srgbClr val="FFFF00"/>
                </a:solidFill>
              </a:rPr>
              <a:t>HYDRA</a:t>
            </a:r>
            <a:r>
              <a:rPr lang="en-US" sz="2800" dirty="0" smtClean="0"/>
              <a:t> and adds other features like </a:t>
            </a:r>
            <a:r>
              <a:rPr lang="en-US" sz="2800" dirty="0" err="1" smtClean="0"/>
              <a:t>Suomi</a:t>
            </a:r>
            <a:r>
              <a:rPr lang="en-US" sz="2800" dirty="0" smtClean="0"/>
              <a:t> NPP support, a dedicated support team, and…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99139" y="2418684"/>
            <a:ext cx="72834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i="1" dirty="0" smtClean="0">
                <a:solidFill>
                  <a:srgbClr val="FFFF00"/>
                </a:solidFill>
              </a:rPr>
              <a:t>A new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Jython</a:t>
            </a:r>
            <a:r>
              <a:rPr lang="en-US" sz="2400" b="1" i="1" dirty="0" smtClean="0">
                <a:solidFill>
                  <a:srgbClr val="FFFF00"/>
                </a:solidFill>
              </a:rPr>
              <a:t> scripting API !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U</a:t>
            </a:r>
            <a:r>
              <a:rPr lang="en-US" sz="2400" dirty="0" smtClean="0"/>
              <a:t>nder active development at SSEC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err="1" smtClean="0"/>
              <a:t>McIDAS</a:t>
            </a:r>
            <a:r>
              <a:rPr lang="en-US" sz="2400" dirty="0" smtClean="0"/>
              <a:t>-V previously had some scripting capabilities, but: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limited functionality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“Un-</a:t>
            </a:r>
            <a:r>
              <a:rPr lang="en-US" sz="2400" dirty="0" err="1" smtClean="0"/>
              <a:t>Pythonic</a:t>
            </a:r>
            <a:r>
              <a:rPr lang="en-US" sz="2400" dirty="0" smtClean="0"/>
              <a:t>”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New API is designed from ground up to ease automation of common workflows in </a:t>
            </a:r>
            <a:r>
              <a:rPr lang="en-US" sz="2400" dirty="0" err="1" smtClean="0"/>
              <a:t>McIDAS</a:t>
            </a:r>
            <a:r>
              <a:rPr lang="en-US" sz="2400" dirty="0" smtClean="0"/>
              <a:t>-V via a user friendly and well documented API.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8667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scripting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-V version 1.2, released in April 2012, </a:t>
            </a:r>
            <a:r>
              <a:rPr lang="en-US" dirty="0" smtClean="0">
                <a:solidFill>
                  <a:srgbClr val="FFFF00"/>
                </a:solidFill>
              </a:rPr>
              <a:t>included </a:t>
            </a:r>
            <a:r>
              <a:rPr lang="en-US" dirty="0" smtClean="0">
                <a:solidFill>
                  <a:srgbClr val="FFFF00"/>
                </a:solidFill>
              </a:rPr>
              <a:t>the first version of this new scripting functionality.</a:t>
            </a:r>
          </a:p>
          <a:p>
            <a:pPr lvl="1"/>
            <a:r>
              <a:rPr lang="en-US" dirty="0" smtClean="0"/>
              <a:t>So far we have focused primarily </a:t>
            </a:r>
            <a:r>
              <a:rPr lang="en-US" dirty="0" smtClean="0"/>
              <a:t>on access to satellite imagery via ADDE</a:t>
            </a:r>
          </a:p>
          <a:p>
            <a:pPr lvl="1"/>
            <a:r>
              <a:rPr lang="en-US" dirty="0" smtClean="0"/>
              <a:t>Extensive tutorials and documentation available on </a:t>
            </a:r>
            <a:r>
              <a:rPr lang="en-US" dirty="0" err="1" smtClean="0"/>
              <a:t>McIDAS</a:t>
            </a:r>
            <a:r>
              <a:rPr lang="en-US" dirty="0" smtClean="0"/>
              <a:t>-V website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Scripting framework continues to be heavily </a:t>
            </a:r>
            <a:r>
              <a:rPr lang="en-US" dirty="0" smtClean="0">
                <a:solidFill>
                  <a:srgbClr val="FFFF00"/>
                </a:solidFill>
              </a:rPr>
              <a:t>developed</a:t>
            </a:r>
            <a:r>
              <a:rPr lang="en-US" dirty="0" smtClean="0">
                <a:solidFill>
                  <a:srgbClr val="FFFF00"/>
                </a:solidFill>
              </a:rPr>
              <a:t>.  1.3 and 1.4 releases include some new functionality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</a:p>
          <a:p>
            <a:pPr lvl="1"/>
            <a:r>
              <a:rPr lang="en-US" b="1" dirty="0" err="1" smtClean="0"/>
              <a:t>listADDEImages</a:t>
            </a:r>
            <a:r>
              <a:rPr lang="en-US" b="1" dirty="0" smtClean="0"/>
              <a:t> (find out what is on the server without downloading images)</a:t>
            </a:r>
          </a:p>
          <a:p>
            <a:pPr lvl="1"/>
            <a:r>
              <a:rPr lang="en-US" b="1" dirty="0" err="1" smtClean="0"/>
              <a:t>Jython</a:t>
            </a:r>
            <a:r>
              <a:rPr lang="en-US" b="1" dirty="0" smtClean="0"/>
              <a:t> Shell improvements (keyboard shortcuts, easier to run scripts that are on disk)</a:t>
            </a:r>
          </a:p>
          <a:p>
            <a:pPr lvl="1"/>
            <a:r>
              <a:rPr lang="en-US" b="1" dirty="0" smtClean="0"/>
              <a:t>Numerous stability improvements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5391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8502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McIDAS</a:t>
            </a:r>
            <a:r>
              <a:rPr lang="en-US" dirty="0" smtClean="0">
                <a:solidFill>
                  <a:srgbClr val="FFFF00"/>
                </a:solidFill>
              </a:rPr>
              <a:t>-V scripting overview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4325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Users write scripts in the Python programming language</a:t>
            </a:r>
          </a:p>
          <a:p>
            <a:r>
              <a:rPr lang="en-US" dirty="0" smtClean="0"/>
              <a:t>Python scripts are interpreted in the Java-based </a:t>
            </a:r>
            <a:r>
              <a:rPr lang="en-US" dirty="0" err="1" smtClean="0"/>
              <a:t>McIDAS</a:t>
            </a:r>
            <a:r>
              <a:rPr lang="en-US" dirty="0" smtClean="0"/>
              <a:t>-V system via </a:t>
            </a:r>
            <a:r>
              <a:rPr lang="en-US" dirty="0" err="1" smtClean="0"/>
              <a:t>Jython</a:t>
            </a:r>
            <a:r>
              <a:rPr lang="en-US" dirty="0" smtClean="0"/>
              <a:t>, an implementation of the Python programming language in Java</a:t>
            </a:r>
          </a:p>
          <a:p>
            <a:r>
              <a:rPr lang="en-US" dirty="0" smtClean="0"/>
              <a:t>In addition to our new API, advanced users can call any piece of Java code in the </a:t>
            </a:r>
            <a:r>
              <a:rPr lang="en-US" dirty="0" err="1" smtClean="0"/>
              <a:t>McV</a:t>
            </a:r>
            <a:r>
              <a:rPr lang="en-US" dirty="0" smtClean="0"/>
              <a:t>/IDV/</a:t>
            </a:r>
            <a:r>
              <a:rPr lang="en-US" dirty="0" err="1" smtClean="0"/>
              <a:t>VisAD</a:t>
            </a:r>
            <a:r>
              <a:rPr lang="en-US" dirty="0" smtClean="0"/>
              <a:t> library.  </a:t>
            </a:r>
            <a:r>
              <a:rPr lang="en-US" b="1" i="1" dirty="0" smtClean="0">
                <a:solidFill>
                  <a:srgbClr val="C6D9F1"/>
                </a:solidFill>
              </a:rPr>
              <a:t>(Without having to actually write Java code).</a:t>
            </a:r>
          </a:p>
          <a:p>
            <a:endParaRPr lang="en-US" dirty="0"/>
          </a:p>
        </p:txBody>
      </p:sp>
      <p:pic>
        <p:nvPicPr>
          <p:cNvPr id="4" name="Picture 3" descr="jyth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415" y="0"/>
            <a:ext cx="1953585" cy="145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862378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310</TotalTime>
  <Words>2098</Words>
  <Application>Microsoft Macintosh PowerPoint</Application>
  <PresentationFormat>On-screen Show (4:3)</PresentationFormat>
  <Paragraphs>172</Paragraphs>
  <Slides>23</Slides>
  <Notes>17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 Black </vt:lpstr>
      <vt:lpstr>Utilizing Python as a scripting language for the McIDAS-V visualization package </vt:lpstr>
      <vt:lpstr>Quick Overview of McIDAS-V</vt:lpstr>
      <vt:lpstr>McIDAS-V Supported Data</vt:lpstr>
      <vt:lpstr>McIDAS-V Functionality</vt:lpstr>
      <vt:lpstr>Example Image produced by McIDAS-V: putting the A-train in a single display!</vt:lpstr>
      <vt:lpstr>Quick History of McIDAS-V</vt:lpstr>
      <vt:lpstr>In a nutshell, McIDAS-V is an extension of the IDV and VisAD that incorporates HYDRA and adds other features like Suomi NPP support, a dedicated support team, and…</vt:lpstr>
      <vt:lpstr>Current status of scripting API</vt:lpstr>
      <vt:lpstr>McIDAS-V scripting overview</vt:lpstr>
      <vt:lpstr>Users can run scripts in two modes:</vt:lpstr>
      <vt:lpstr>Simple example script</vt:lpstr>
      <vt:lpstr>PowerPoint Presentation</vt:lpstr>
      <vt:lpstr>PowerPoint Presentation</vt:lpstr>
      <vt:lpstr>API Design - principles</vt:lpstr>
      <vt:lpstr>API design – key classes</vt:lpstr>
      <vt:lpstr>PowerPoint Presentation</vt:lpstr>
      <vt:lpstr>Challenges – Implementation of new scripting API</vt:lpstr>
      <vt:lpstr>Challenges – Jython limitations</vt:lpstr>
      <vt:lpstr>Challenges – facilitating data analysis</vt:lpstr>
      <vt:lpstr>Simple example of VisAD Data Model – a single-banded satellite image time series</vt:lpstr>
      <vt:lpstr>Conclusion</vt:lpstr>
      <vt:lpstr>Things you can do right now!!!</vt:lpstr>
      <vt:lpstr>Thanks for listening!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Utilizing Python as a scripting language for the McIDAS-V visualization package </dc:title>
  <dc:creator>Michael Hiley</dc:creator>
  <cp:lastModifiedBy>Michael Hiley</cp:lastModifiedBy>
  <cp:revision>90</cp:revision>
  <dcterms:created xsi:type="dcterms:W3CDTF">2013-01-07T14:11:00Z</dcterms:created>
  <dcterms:modified xsi:type="dcterms:W3CDTF">2013-09-10T17:43:34Z</dcterms:modified>
</cp:coreProperties>
</file>