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4" r:id="rId6"/>
    <p:sldId id="295" r:id="rId7"/>
    <p:sldId id="262" r:id="rId8"/>
    <p:sldId id="296" r:id="rId9"/>
    <p:sldId id="297" r:id="rId10"/>
    <p:sldId id="266" r:id="rId11"/>
    <p:sldId id="269" r:id="rId12"/>
    <p:sldId id="270" r:id="rId13"/>
    <p:sldId id="271" r:id="rId14"/>
    <p:sldId id="309" r:id="rId15"/>
    <p:sldId id="304" r:id="rId16"/>
    <p:sldId id="303" r:id="rId17"/>
    <p:sldId id="305" r:id="rId18"/>
    <p:sldId id="311" r:id="rId19"/>
    <p:sldId id="298" r:id="rId20"/>
    <p:sldId id="276" r:id="rId21"/>
    <p:sldId id="272" r:id="rId22"/>
    <p:sldId id="284" r:id="rId23"/>
    <p:sldId id="306" r:id="rId24"/>
    <p:sldId id="308" r:id="rId25"/>
    <p:sldId id="285" r:id="rId26"/>
    <p:sldId id="307" r:id="rId27"/>
    <p:sldId id="310" r:id="rId28"/>
  </p:sldIdLst>
  <p:sldSz cx="9144000" cy="6858000" type="screen4x3"/>
  <p:notesSz cx="9448800" cy="7150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ckys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675" autoAdjust="0"/>
  </p:normalViewPr>
  <p:slideViewPr>
    <p:cSldViewPr>
      <p:cViewPr>
        <p:scale>
          <a:sx n="100" d="100"/>
          <a:sy n="100" d="100"/>
        </p:scale>
        <p:origin x="-114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9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53050" y="0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91325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53050" y="6791325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ADF4EBC-B365-4A4E-B61A-ECC26E81F8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5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l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53050" y="0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6875" y="536575"/>
            <a:ext cx="3575050" cy="2681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3395663"/>
            <a:ext cx="7559675" cy="321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91325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l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53050" y="6791325"/>
            <a:ext cx="4094163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8F1DCAB-D674-467F-A87C-B4FD3978D0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75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AB920-C45B-4D1B-B310-67481D68E843}" type="slidenum">
              <a:rPr lang="en-US"/>
              <a:pPr/>
              <a:t>1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DA43B1-4767-4DFA-B329-C75C67B7764B}" type="slidenum">
              <a:rPr lang="en-US"/>
              <a:pPr/>
              <a:t>7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5E2876-1372-4122-9B6C-3289370530BA}" type="slidenum">
              <a:rPr lang="en-US"/>
              <a:pPr/>
              <a:t>8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1DCAB-D674-467F-A87C-B4FD3978D00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7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CA0BDD-E3D8-4DB0-94B3-ED6776D882B1}" type="slidenum">
              <a:rPr lang="en-US"/>
              <a:pPr/>
              <a:t>21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74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1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74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74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4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450" name="Rectangle 4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451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3A924AC4-52EF-4E9B-889A-4246EBE379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7" grpId="0"/>
      <p:bldP spid="17448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74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0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62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63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9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8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17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9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0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7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16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74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63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4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64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6428" name="Group 44"/>
          <p:cNvGrpSpPr>
            <a:grpSpLocks/>
          </p:cNvGrpSpPr>
          <p:nvPr userDrawn="1"/>
        </p:nvGrpSpPr>
        <p:grpSpPr bwMode="auto">
          <a:xfrm>
            <a:off x="762000" y="6248400"/>
            <a:ext cx="7239000" cy="495300"/>
            <a:chOff x="480" y="3936"/>
            <a:chExt cx="4560" cy="312"/>
          </a:xfrm>
        </p:grpSpPr>
        <p:pic>
          <p:nvPicPr>
            <p:cNvPr id="16429" name="Picture 45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3936"/>
              <a:ext cx="43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30" name="Picture 46" descr="mcidas_logo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3936"/>
              <a:ext cx="624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431" name="Text Box 47"/>
            <p:cNvSpPr txBox="1">
              <a:spLocks noChangeArrowheads="1"/>
            </p:cNvSpPr>
            <p:nvPr/>
          </p:nvSpPr>
          <p:spPr bwMode="auto">
            <a:xfrm>
              <a:off x="1056" y="3984"/>
              <a:ext cx="36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2013 MUG </a:t>
              </a:r>
              <a:r>
                <a:rPr lang="en-US" sz="1800" dirty="0">
                  <a:solidFill>
                    <a:schemeClr val="tx1"/>
                  </a:solidFill>
                  <a:effectLst/>
                  <a:latin typeface="Verdana" pitchFamily="34" charset="0"/>
                </a:rPr>
                <a:t>Meeting – Madison WI – </a:t>
              </a:r>
              <a:r>
                <a:rPr lang="en-US" sz="180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Sept</a:t>
              </a:r>
              <a:r>
                <a:rPr lang="en-US" sz="1800" baseline="0" dirty="0" smtClean="0">
                  <a:solidFill>
                    <a:schemeClr val="tx1"/>
                  </a:solidFill>
                  <a:effectLst/>
                  <a:latin typeface="Verdana" pitchFamily="34" charset="0"/>
                </a:rPr>
                <a:t> 9-10</a:t>
              </a:r>
              <a:endParaRPr lang="en-US" sz="1800" dirty="0"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3" grpId="0"/>
      <p:bldP spid="16427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64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McIDAS Users’ Group</a:t>
            </a:r>
            <a:br>
              <a:rPr lang="en-US" dirty="0"/>
            </a:br>
            <a:r>
              <a:rPr lang="en-US" dirty="0"/>
              <a:t>MUG Update</a:t>
            </a:r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Becky Schaffer</a:t>
            </a:r>
          </a:p>
          <a:p>
            <a:r>
              <a:rPr lang="en-US" sz="2400"/>
              <a:t>Program Manager</a:t>
            </a:r>
          </a:p>
          <a:p>
            <a:r>
              <a:rPr lang="en-US" sz="2400"/>
              <a:t>McIDAS User Services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676400" y="6324600"/>
            <a:ext cx="571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2013 </a:t>
            </a:r>
            <a:r>
              <a:rPr lang="en-US" sz="1800" dirty="0">
                <a:solidFill>
                  <a:schemeClr val="tx1"/>
                </a:solidFill>
                <a:effectLst/>
                <a:latin typeface="Verdana" pitchFamily="34" charset="0"/>
              </a:rPr>
              <a:t>MUG Meeting – Madison WI </a:t>
            </a:r>
            <a:r>
              <a:rPr lang="en-US" sz="1800" dirty="0" smtClean="0">
                <a:solidFill>
                  <a:schemeClr val="tx1"/>
                </a:solidFill>
                <a:effectLst/>
                <a:latin typeface="Verdana" pitchFamily="34" charset="0"/>
              </a:rPr>
              <a:t>– Sept 9-10</a:t>
            </a:r>
            <a:endParaRPr lang="en-US" sz="1800" dirty="0"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48400"/>
            <a:ext cx="6858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 descr="mcidas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248400"/>
            <a:ext cx="9906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7" grpId="0"/>
      <p:bldP spid="207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 smtClean="0"/>
              <a:t>2014 </a:t>
            </a:r>
            <a:r>
              <a:rPr lang="en-US" sz="4000" dirty="0"/>
              <a:t>MUG Fees Announced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smtClean="0"/>
              <a:t>2014 </a:t>
            </a:r>
            <a:r>
              <a:rPr lang="en-US" sz="2800" b="1" dirty="0"/>
              <a:t>MUG Fees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McIDAS (increased 5% over </a:t>
            </a:r>
            <a:r>
              <a:rPr lang="en-US" sz="2800" dirty="0" smtClean="0"/>
              <a:t>2013)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	SX (1-2 workstations)		$  </a:t>
            </a:r>
            <a:r>
              <a:rPr lang="en-US" sz="2800" dirty="0" smtClean="0"/>
              <a:t>8,520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	DX (3-5 workstations)		$</a:t>
            </a:r>
            <a:r>
              <a:rPr lang="en-US" sz="2800" dirty="0" smtClean="0"/>
              <a:t>17,040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		MX (6+ workstations)		$</a:t>
            </a:r>
            <a:r>
              <a:rPr lang="en-US" sz="2800" dirty="0" smtClean="0"/>
              <a:t>34,080</a:t>
            </a:r>
            <a:r>
              <a:rPr lang="en-US" sz="2800" dirty="0"/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800" dirty="0"/>
              <a:t>XCD (increased 5% over </a:t>
            </a:r>
            <a:r>
              <a:rPr lang="en-US" sz="2800" dirty="0" smtClean="0"/>
              <a:t>2013) </a:t>
            </a:r>
            <a:r>
              <a:rPr lang="en-US" sz="2800" dirty="0"/>
              <a:t>	$</a:t>
            </a:r>
            <a:r>
              <a:rPr lang="en-US" sz="2800" dirty="0" smtClean="0"/>
              <a:t>12,300</a:t>
            </a:r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SDI (remained the same as </a:t>
            </a:r>
            <a:r>
              <a:rPr lang="en-US" sz="2800" dirty="0" smtClean="0"/>
              <a:t>2013) </a:t>
            </a:r>
            <a:r>
              <a:rPr lang="en-US" sz="2800" dirty="0"/>
              <a:t>	$  8,340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MUG Personnel -</a:t>
            </a:r>
            <a:br>
              <a:rPr lang="en-US" sz="4000"/>
            </a:br>
            <a:r>
              <a:rPr lang="en-US" sz="4000"/>
              <a:t>New Team Members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smtClean="0"/>
              <a:t>Zach Murphy (new </a:t>
            </a:r>
            <a:r>
              <a:rPr lang="en-US" sz="2800" dirty="0"/>
              <a:t>in </a:t>
            </a:r>
            <a:r>
              <a:rPr lang="en-US" sz="2800" dirty="0" smtClean="0"/>
              <a:t>October 2012)</a:t>
            </a:r>
            <a:endParaRPr lang="en-US" sz="2800" dirty="0"/>
          </a:p>
          <a:p>
            <a:pPr lvl="1"/>
            <a:r>
              <a:rPr lang="en-US" sz="2400" dirty="0" smtClean="0"/>
              <a:t>Junior majoring in Atmospheric &amp; Oceanic Science</a:t>
            </a:r>
            <a:endParaRPr lang="en-US" sz="2400" dirty="0"/>
          </a:p>
          <a:p>
            <a:pPr lvl="1"/>
            <a:r>
              <a:rPr lang="en-US" sz="2400" dirty="0" smtClean="0"/>
              <a:t>Testing McIDAS-X and McIDAS-V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MUG Personnel –</a:t>
            </a:r>
            <a:br>
              <a:rPr lang="en-US" sz="4000"/>
            </a:br>
            <a:r>
              <a:rPr lang="en-US" sz="4000"/>
              <a:t>Current MUG Staff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Kevin Baggett: -XCD programming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Jon Beavers:  -V programming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Bob Carp: Help Desk, testing, and documentation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Jay Heinzelman: Help Desk and </a:t>
            </a:r>
            <a:r>
              <a:rPr lang="en-US" sz="2400" dirty="0" smtClean="0"/>
              <a:t>testing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400" dirty="0"/>
              <a:t>Rick Kohrs: Help Desk and programming</a:t>
            </a:r>
          </a:p>
          <a:p>
            <a:pPr lvl="1">
              <a:lnSpc>
                <a:spcPct val="120000"/>
              </a:lnSpc>
              <a:buNone/>
            </a:pPr>
            <a:r>
              <a:rPr lang="en-US" sz="2400" dirty="0" smtClean="0"/>
              <a:t>Zach </a:t>
            </a:r>
            <a:r>
              <a:rPr lang="en-US" sz="2400" dirty="0"/>
              <a:t>Murphy (student):  Testing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 smtClean="0"/>
              <a:t>Dave </a:t>
            </a:r>
            <a:r>
              <a:rPr lang="en-US" sz="2400" dirty="0"/>
              <a:t>Parker:  Systems programming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400" dirty="0"/>
              <a:t>Barry Roth: Help Desk and documentation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MUG Personnel – </a:t>
            </a:r>
            <a:br>
              <a:rPr lang="en-US" sz="4000"/>
            </a:br>
            <a:r>
              <a:rPr lang="en-US" sz="4000"/>
              <a:t>Programmers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McIDAS-X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Russ </a:t>
            </a:r>
            <a:r>
              <a:rPr lang="en-US" sz="2400" dirty="0" smtClean="0"/>
              <a:t>Dengel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Dan Forrest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Kevin Hallock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Tommy </a:t>
            </a:r>
            <a:r>
              <a:rPr lang="en-US" sz="2400" dirty="0"/>
              <a:t>J</a:t>
            </a:r>
            <a:r>
              <a:rPr lang="en-US" sz="2400" dirty="0" smtClean="0"/>
              <a:t>asmin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Scott Lindstrom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Dave </a:t>
            </a:r>
            <a:r>
              <a:rPr lang="en-US" sz="2400" dirty="0" smtClean="0"/>
              <a:t>Santek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Tom Yoksas (Unidata)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MUG Personnel – </a:t>
            </a:r>
            <a:br>
              <a:rPr lang="en-US" sz="4000"/>
            </a:br>
            <a:r>
              <a:rPr lang="en-US" sz="4000"/>
              <a:t>Programmers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 smtClean="0"/>
              <a:t>McIDAS-V </a:t>
            </a:r>
            <a:r>
              <a:rPr lang="en-US" sz="2800" dirty="0"/>
              <a:t>and VisAD </a:t>
            </a:r>
            <a:r>
              <a:rPr lang="en-US" sz="2800" dirty="0" smtClean="0"/>
              <a:t>contributors</a:t>
            </a:r>
            <a:br>
              <a:rPr lang="en-US" sz="2800" dirty="0" smtClean="0"/>
            </a:b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Mike </a:t>
            </a:r>
            <a:r>
              <a:rPr lang="en-US" sz="2400" dirty="0" smtClean="0"/>
              <a:t>Hiley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Tommy </a:t>
            </a:r>
            <a:r>
              <a:rPr lang="en-US" sz="2400" dirty="0" smtClean="0"/>
              <a:t>Jasmin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Tom </a:t>
            </a:r>
            <a:r>
              <a:rPr lang="en-US" sz="2400" dirty="0"/>
              <a:t>Rink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Tom Whittaker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Julien Chastang (Unidata)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Don Murray (NOAA</a:t>
            </a:r>
            <a:r>
              <a:rPr lang="en-US" sz="24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Curtis Rueden (UW)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95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McIDAS-V –</a:t>
            </a:r>
            <a:br>
              <a:rPr lang="en-US" sz="4000"/>
            </a:br>
            <a:r>
              <a:rPr lang="en-US" sz="4000"/>
              <a:t>Unidata Collaboration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Working Together on </a:t>
            </a:r>
            <a:r>
              <a:rPr lang="en-US" dirty="0"/>
              <a:t>V</a:t>
            </a:r>
            <a:r>
              <a:rPr lang="en-US" dirty="0" smtClean="0"/>
              <a:t>isAD</a:t>
            </a:r>
            <a:r>
              <a:rPr lang="en-US" dirty="0"/>
              <a:t>, IDV, -</a:t>
            </a:r>
            <a:r>
              <a:rPr lang="en-US" dirty="0" smtClean="0"/>
              <a:t>V</a:t>
            </a:r>
            <a:endParaRPr lang="en-US" dirty="0"/>
          </a:p>
          <a:p>
            <a:r>
              <a:rPr lang="en-US" sz="2800" dirty="0"/>
              <a:t>Combined –V / IDV Developers Meeting in Madison, November 2011</a:t>
            </a:r>
          </a:p>
          <a:p>
            <a:r>
              <a:rPr lang="en-US" sz="2800" dirty="0"/>
              <a:t>Monthly Teleconferences</a:t>
            </a:r>
          </a:p>
          <a:p>
            <a:r>
              <a:rPr lang="en-US" sz="2800" dirty="0" smtClean="0"/>
              <a:t>Merged </a:t>
            </a:r>
            <a:r>
              <a:rPr lang="en-US" sz="2800" dirty="0"/>
              <a:t>our developer tools (</a:t>
            </a:r>
            <a:r>
              <a:rPr lang="en-US" sz="2800" dirty="0" err="1"/>
              <a:t>git</a:t>
            </a:r>
            <a:r>
              <a:rPr lang="en-US" sz="2800" dirty="0"/>
              <a:t>, </a:t>
            </a:r>
            <a:r>
              <a:rPr lang="en-US" sz="2800" dirty="0" err="1"/>
              <a:t>redmine</a:t>
            </a:r>
            <a:r>
              <a:rPr lang="en-US" sz="2800" dirty="0"/>
              <a:t>)</a:t>
            </a:r>
          </a:p>
          <a:p>
            <a:r>
              <a:rPr lang="en-US" sz="2800" dirty="0"/>
              <a:t>MUG testers helping to test new functionality coming from IDV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 </a:t>
            </a:r>
            <a:br>
              <a:rPr lang="en-US" sz="4000" dirty="0"/>
            </a:br>
            <a:r>
              <a:rPr lang="en-US" sz="4000" dirty="0"/>
              <a:t>Training and Outreach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3000" dirty="0"/>
              <a:t>Demonstrations in </a:t>
            </a:r>
            <a:r>
              <a:rPr lang="en-US" sz="3000" dirty="0" smtClean="0"/>
              <a:t>2012</a:t>
            </a:r>
            <a:endParaRPr lang="en-US" sz="3000" dirty="0"/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AMS Annual Meeting</a:t>
            </a:r>
            <a:br>
              <a:rPr lang="en-US" sz="2400" dirty="0" smtClean="0"/>
            </a:br>
            <a:r>
              <a:rPr lang="en-US" sz="2400" dirty="0" smtClean="0"/>
              <a:t>	New Orleans LA (January)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NOAA Satellite Science Week</a:t>
            </a:r>
            <a:br>
              <a:rPr lang="en-US" sz="2400" dirty="0" smtClean="0"/>
            </a:br>
            <a:r>
              <a:rPr lang="en-US" sz="2400" dirty="0" smtClean="0"/>
              <a:t>	Kansas City MO (May)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McIDAS Users’ Group Meeting </a:t>
            </a:r>
            <a:r>
              <a:rPr lang="en-US" dirty="0" smtClean="0"/>
              <a:t>(May)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EUMETSAT Meteorological Satellite Conference</a:t>
            </a:r>
            <a:br>
              <a:rPr lang="en-US" sz="2400" dirty="0" smtClean="0"/>
            </a:br>
            <a:r>
              <a:rPr lang="en-US" sz="2400" dirty="0" smtClean="0"/>
              <a:t>	Sopot, Poland (September)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NWA Annual Meeting, Madison WI (October)</a:t>
            </a:r>
          </a:p>
          <a:p>
            <a:pPr lvl="1">
              <a:tabLst>
                <a:tab pos="288925" algn="l"/>
              </a:tabLst>
            </a:pPr>
            <a:r>
              <a:rPr lang="en-US" sz="2400" dirty="0" smtClean="0"/>
              <a:t>AGU Conference</a:t>
            </a:r>
            <a:br>
              <a:rPr lang="en-US" sz="2400" dirty="0" smtClean="0"/>
            </a:br>
            <a:r>
              <a:rPr lang="en-US" sz="2400" dirty="0" smtClean="0"/>
              <a:t>	San Francisco CA (December)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</a:t>
            </a:r>
            <a:br>
              <a:rPr lang="en-US" sz="4000" dirty="0"/>
            </a:br>
            <a:r>
              <a:rPr lang="en-US" sz="4000" dirty="0"/>
              <a:t>Training and Outreach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/>
              <a:t>Training Workshops</a:t>
            </a:r>
            <a:br>
              <a:rPr lang="en-US" sz="2600" dirty="0"/>
            </a:br>
            <a:endParaRPr lang="en-US" sz="26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 smtClean="0"/>
              <a:t>McIDAS-V:  Beijing, China (June)</a:t>
            </a:r>
            <a:br>
              <a:rPr lang="en-US" sz="2200" dirty="0" smtClean="0"/>
            </a:br>
            <a:r>
              <a:rPr lang="en-US" sz="2200" dirty="0" smtClean="0"/>
              <a:t>	   China Meteorological Administration</a:t>
            </a:r>
            <a:br>
              <a:rPr lang="en-US" sz="2200" dirty="0" smtClean="0"/>
            </a:br>
            <a:r>
              <a:rPr lang="en-US" sz="2200" dirty="0" smtClean="0"/>
              <a:t>	   - Attended by 48 scientists from 15 countries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2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 smtClean="0"/>
              <a:t>McIDAS-X and –XCD:   SSEC (September)</a:t>
            </a:r>
            <a:br>
              <a:rPr lang="en-US" sz="2200" dirty="0" smtClean="0"/>
            </a:br>
            <a:r>
              <a:rPr lang="en-US" sz="2200" dirty="0" smtClean="0"/>
              <a:t>	   - Users from Cape Canaveral Forecast Facility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2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 dirty="0"/>
              <a:t>…plus countless demonstrations, talks, and training sessions conducted at SSEC, at conferences, and at other research 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763000" cy="4759325"/>
          </a:xfrm>
        </p:spPr>
        <p:txBody>
          <a:bodyPr/>
          <a:lstStyle/>
          <a:p>
            <a:pPr marL="57150" lvl="0" indent="0" fontAlgn="auto">
              <a:spcAft>
                <a:spcPts val="0"/>
              </a:spcAft>
              <a:buClr>
                <a:prstClr val="white"/>
              </a:buClr>
              <a:buSzTx/>
              <a:buNone/>
              <a:tabLst>
                <a:tab pos="288925" algn="l"/>
              </a:tabLst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McIDAS-V is now used…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 numerous research projects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 the NOAA Environmental Visualization Lab</a:t>
            </a: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 Satellite Meteorology classes </a:t>
            </a:r>
          </a:p>
          <a:p>
            <a:pPr lvl="2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Mississippi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State</a:t>
            </a:r>
          </a:p>
          <a:p>
            <a:pPr lvl="2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2200" kern="1200" dirty="0" smtClean="0">
                <a:solidFill>
                  <a:prstClr val="white"/>
                </a:solidFill>
                <a:effectLst/>
                <a:ea typeface="+mn-ea"/>
                <a:cs typeface="+mn-cs"/>
              </a:rPr>
              <a:t>Texas A&amp;M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lvl="2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University of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Wisconsin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lvl="1" fontAlgn="auto">
              <a:spcAft>
                <a:spcPts val="0"/>
              </a:spcAft>
              <a:buClrTx/>
              <a:buFont typeface="Arial" pitchFamily="34" charset="0"/>
              <a:buChar char="–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 international workshops on multi-spectral data</a:t>
            </a:r>
          </a:p>
          <a:p>
            <a:pPr lvl="2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EUMETSAT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International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Summer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School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-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Bracciano, Italy (June)</a:t>
            </a:r>
          </a:p>
          <a:p>
            <a:pPr lvl="2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288925" algn="l"/>
              </a:tabLst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WMO “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International Training Course on Applications in Satellite Meteorology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” – Beijing, China (June)</a:t>
            </a:r>
          </a:p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</a:t>
            </a:r>
            <a:br>
              <a:rPr lang="en-US" sz="4000" dirty="0"/>
            </a:br>
            <a:r>
              <a:rPr lang="en-US" sz="4000" dirty="0"/>
              <a:t>Training and Outreach</a:t>
            </a:r>
          </a:p>
        </p:txBody>
      </p:sp>
    </p:spTree>
    <p:extLst>
      <p:ext uri="{BB962C8B-B14F-4D97-AF65-F5344CB8AC3E}">
        <p14:creationId xmlns:p14="http://schemas.microsoft.com/office/powerpoint/2010/main" val="186916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McIDAS-V –</a:t>
            </a:r>
            <a:br>
              <a:rPr lang="en-US" sz="4000" dirty="0"/>
            </a:br>
            <a:r>
              <a:rPr lang="en-US" sz="4000" dirty="0"/>
              <a:t>Usage </a:t>
            </a:r>
            <a:r>
              <a:rPr lang="en-US" sz="4000" dirty="0" smtClean="0"/>
              <a:t>Statistics</a:t>
            </a:r>
            <a:endParaRPr lang="en-US" sz="4000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3820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None/>
            </a:pPr>
            <a:r>
              <a:rPr lang="en-US" sz="2200" dirty="0" smtClean="0"/>
              <a:t>Users </a:t>
            </a:r>
            <a:endParaRPr lang="en-US" sz="2200" dirty="0"/>
          </a:p>
          <a:p>
            <a:pPr>
              <a:lnSpc>
                <a:spcPct val="80000"/>
              </a:lnSpc>
              <a:buNone/>
            </a:pPr>
            <a:r>
              <a:rPr lang="en-US" sz="2200" dirty="0"/>
              <a:t>	In 2012, there were users of McIDAS-V from 8,001 unique IP addresses in 109 countries.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 dirty="0"/>
              <a:t>Percent Usage by </a:t>
            </a:r>
            <a:r>
              <a:rPr lang="en-US" sz="2200" dirty="0" smtClean="0"/>
              <a:t>Platform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2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184192"/>
              </p:ext>
            </p:extLst>
          </p:nvPr>
        </p:nvGraphicFramePr>
        <p:xfrm>
          <a:off x="1143000" y="35814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Windows7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Mac OS 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Windows 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Linux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Windows Vista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MUG Update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What’s New in </a:t>
            </a:r>
            <a:r>
              <a:rPr lang="en-US" dirty="0" smtClean="0"/>
              <a:t>2013</a:t>
            </a:r>
            <a:endParaRPr lang="en-US" dirty="0"/>
          </a:p>
          <a:p>
            <a:r>
              <a:rPr lang="en-US" dirty="0"/>
              <a:t>MUG Personnel</a:t>
            </a:r>
          </a:p>
          <a:p>
            <a:r>
              <a:rPr lang="en-US" dirty="0"/>
              <a:t>McIDAS-V</a:t>
            </a:r>
          </a:p>
          <a:p>
            <a:r>
              <a:rPr lang="en-US" dirty="0"/>
              <a:t>McIDAS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McIDAS Support – </a:t>
            </a:r>
            <a:br>
              <a:rPr lang="en-US" sz="4000"/>
            </a:br>
            <a:r>
              <a:rPr lang="en-US" sz="4000"/>
              <a:t>McIDAS-V Support Forums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Announced in January 2009 with beta1 release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Currently, we have…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904 </a:t>
            </a:r>
            <a:r>
              <a:rPr lang="en-US" sz="2400" dirty="0"/>
              <a:t>members!!!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851 </a:t>
            </a:r>
            <a:r>
              <a:rPr lang="en-US" sz="2400" dirty="0"/>
              <a:t>topics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3,399 </a:t>
            </a:r>
            <a:r>
              <a:rPr lang="en-US" sz="2400" dirty="0"/>
              <a:t>posts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Users of McIDAS-V are encouraged to answer the forum questions of other users and to share their knowledge and expertise.</a:t>
            </a:r>
            <a:endParaRPr lang="en-US" sz="2800" dirty="0">
              <a:effectLst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800" dirty="0">
              <a:effectLst/>
            </a:endParaRPr>
          </a:p>
          <a:p>
            <a:pPr ea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effectLst/>
              </a:rPr>
              <a:t>	   http://www.ssec.wisc.edu/mcidas/forums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McIDAS Support –</a:t>
            </a:r>
            <a:br>
              <a:rPr lang="en-US" sz="4000"/>
            </a:br>
            <a:r>
              <a:rPr lang="en-US" sz="4000"/>
              <a:t>User Support Requests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With so many new non-paying users, how do we prioritize our support?</a:t>
            </a:r>
            <a:br>
              <a:rPr lang="en-US" sz="2800"/>
            </a:br>
            <a:endParaRPr lang="en-US" sz="280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McIDAS-X, –XCD and SDI questions from MUG members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800"/>
              <a:t>McIDAS-V questions from MUG members</a:t>
            </a:r>
          </a:p>
          <a:p>
            <a:pPr marL="609600" indent="-609600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800"/>
              <a:t>McIDAS-V questions from non-MUG users</a:t>
            </a:r>
          </a:p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ALL bug reports are put into the  McIDAS Inquiry System</a:t>
            </a:r>
          </a:p>
          <a:p>
            <a:pPr marL="609600" indent="-609600">
              <a:lnSpc>
                <a:spcPct val="80000"/>
              </a:lnSpc>
            </a:pPr>
            <a:endParaRPr lang="en-US"/>
          </a:p>
          <a:p>
            <a:pPr marL="609600" indent="-609600">
              <a:lnSpc>
                <a:spcPct val="8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McIDAS Support –</a:t>
            </a:r>
            <a:br>
              <a:rPr lang="en-US" sz="4000"/>
            </a:br>
            <a:r>
              <a:rPr lang="en-US" sz="4000"/>
              <a:t>How long will –X be supported?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72000"/>
          </a:xfrm>
        </p:spPr>
        <p:txBody>
          <a:bodyPr/>
          <a:lstStyle/>
          <a:p>
            <a:r>
              <a:rPr lang="en-US" sz="2400">
                <a:effectLst/>
              </a:rPr>
              <a:t>Plan to continue to release –X as needed for bugs &amp; data/satellite changes (1 or 2 times per year)</a:t>
            </a:r>
          </a:p>
          <a:p>
            <a:r>
              <a:rPr lang="en-US" sz="2400">
                <a:effectLst/>
              </a:rPr>
              <a:t>Plan to support –X through the current GVAR program, which looks like it will be about 2020</a:t>
            </a:r>
          </a:p>
          <a:p>
            <a:r>
              <a:rPr lang="en-US" sz="2400">
                <a:effectLst/>
              </a:rPr>
              <a:t>No immediate plans for support fee structure changes</a:t>
            </a:r>
          </a:p>
          <a:p>
            <a:pPr lvl="1"/>
            <a:r>
              <a:rPr lang="en-US" sz="2000">
                <a:effectLst/>
              </a:rPr>
              <a:t>MUG members will continue to receive priority support </a:t>
            </a:r>
            <a:br>
              <a:rPr lang="en-US" sz="2000">
                <a:effectLst/>
              </a:rPr>
            </a:br>
            <a:r>
              <a:rPr lang="en-US" sz="2000">
                <a:effectLst/>
              </a:rPr>
              <a:t>for –X and –V </a:t>
            </a:r>
          </a:p>
          <a:p>
            <a:pPr lvl="1"/>
            <a:r>
              <a:rPr lang="en-US" sz="2000">
                <a:effectLst/>
              </a:rPr>
              <a:t>Until –V can fully function as a replacement for -X, which will be years down the road, not much will change. </a:t>
            </a:r>
          </a:p>
          <a:p>
            <a:r>
              <a:rPr lang="en-US" sz="2400">
                <a:effectLst/>
              </a:rPr>
              <a:t>New development likely done in –V rather than –X</a:t>
            </a:r>
          </a:p>
          <a:p>
            <a:pPr lvl="1"/>
            <a:endParaRPr lang="en-US" sz="2000">
              <a:effectLst/>
            </a:endParaRPr>
          </a:p>
          <a:p>
            <a:pPr lvl="1"/>
            <a:endParaRPr lang="en-US" sz="2000">
              <a:effectLst/>
            </a:endParaRPr>
          </a:p>
          <a:p>
            <a:endParaRPr lang="en-US" sz="240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11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McIDAS Support –</a:t>
            </a:r>
            <a:br>
              <a:rPr lang="en-US" sz="4000"/>
            </a:br>
            <a:r>
              <a:rPr lang="en-US" sz="4000"/>
              <a:t>Your Transition from –X to -V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McIDAS-X will be supported through the current GVAR program, which looks like it will be about 2020.</a:t>
            </a:r>
            <a:br>
              <a:rPr lang="en-US" sz="2000" dirty="0"/>
            </a:b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New feature development will likely be done in –V rather than in –X, but –X is still being supported.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We’re still updating for OS upgrades.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We’re still creating servers for new satellites.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If –X works for you, then stay with –X.  When new features or data types come along in –V, then do your new development in –V.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If you need help with the new development, contact the McIDAS Help Desk.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McIDAS Support –</a:t>
            </a:r>
            <a:br>
              <a:rPr lang="en-US" sz="4000"/>
            </a:br>
            <a:r>
              <a:rPr lang="en-US" sz="4000"/>
              <a:t>Looking for more user input!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Use the McIDAS-V Support Forums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Join the McIDAS Advisory Committee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Fill out the Site Survey at the end of the meeting on Tuesday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/>
              <a:t>What features should be in version 2.0?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/>
              <a:t>Interested in nightly builds?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sz="2400"/>
              <a:t>Your estimated timeline for beginning your switch from –X to –V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800"/>
              <a:t>If you have specific development needs, contact me about helping to fund development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Summary…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/>
              <a:t>McIDAS Users’ Group is still going strong!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MUG Membership staying steady for –X, -XCD, and SDI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–X, -XCD, and SDI Support still our #1 Priority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Despite budget cuts, we’re still receiving financial support of McIDAS-V from research groups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McIDAS-V downloads and forum membership growing every day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We need more input from you to make all of McIDAS better for </a:t>
            </a:r>
            <a:r>
              <a:rPr lang="en-US" sz="2400" dirty="0" smtClean="0"/>
              <a:t>everyone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And one more thing….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68196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419600"/>
            <a:ext cx="8153400" cy="17875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2013 </a:t>
            </a:r>
            <a:r>
              <a:rPr lang="en-US" dirty="0"/>
              <a:t>is the…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40</a:t>
            </a:r>
            <a:r>
              <a:rPr lang="en-US" baseline="30000" dirty="0"/>
              <a:t>th</a:t>
            </a:r>
            <a:r>
              <a:rPr lang="en-US" dirty="0"/>
              <a:t> anniversary of McIDAS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	24</a:t>
            </a:r>
            <a:r>
              <a:rPr lang="en-US" baseline="30000" dirty="0"/>
              <a:t>th</a:t>
            </a:r>
            <a:r>
              <a:rPr lang="en-US" dirty="0"/>
              <a:t> anniversary of </a:t>
            </a:r>
            <a:r>
              <a:rPr lang="en-US" dirty="0" smtClean="0"/>
              <a:t>MUG:Jan 1, 1989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768196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410200"/>
            <a:ext cx="8229600" cy="873125"/>
          </a:xfrm>
        </p:spPr>
        <p:txBody>
          <a:bodyPr/>
          <a:lstStyle/>
          <a:p>
            <a:pPr marL="0" lvl="1" indent="0" algn="ctr">
              <a:buFontTx/>
              <a:buNone/>
            </a:pPr>
            <a:r>
              <a:rPr lang="en-US" sz="3200" dirty="0" smtClean="0"/>
              <a:t>THANK </a:t>
            </a:r>
            <a:r>
              <a:rPr lang="en-US" sz="3200" dirty="0"/>
              <a:t>YOU!!!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2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</a:t>
            </a:r>
            <a:br>
              <a:rPr lang="en-US" sz="4000" dirty="0"/>
            </a:br>
            <a:r>
              <a:rPr lang="en-US" sz="4000" dirty="0"/>
              <a:t>New MUG Members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3581400"/>
          </a:xfrm>
        </p:spPr>
        <p:txBody>
          <a:bodyPr/>
          <a:lstStyle/>
          <a:p>
            <a:pPr marL="838200" lvl="1" indent="-381000"/>
            <a:r>
              <a:rPr lang="en-US" sz="2400" dirty="0" smtClean="0"/>
              <a:t>Federal Aviation Administration </a:t>
            </a:r>
            <a:br>
              <a:rPr lang="en-US" sz="2400" dirty="0" smtClean="0"/>
            </a:br>
            <a:r>
              <a:rPr lang="en-US" sz="2400" dirty="0" smtClean="0"/>
              <a:t>(Aviation Research Division)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	- </a:t>
            </a:r>
            <a:r>
              <a:rPr lang="en-US" sz="2400" dirty="0" smtClean="0"/>
              <a:t>Atlantic City, New Jersey</a:t>
            </a:r>
            <a:endParaRPr lang="en-US" sz="2400" dirty="0"/>
          </a:p>
          <a:p>
            <a:pPr marL="838200" lvl="1" indent="-381000"/>
            <a:r>
              <a:rPr lang="en-US" sz="2400" dirty="0" smtClean="0"/>
              <a:t>NCEP Central Operations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		- </a:t>
            </a:r>
            <a:r>
              <a:rPr lang="en-US" sz="2400" dirty="0" smtClean="0"/>
              <a:t>College Park, </a:t>
            </a:r>
            <a:r>
              <a:rPr lang="en-US" sz="2400" dirty="0"/>
              <a:t>M</a:t>
            </a:r>
            <a:r>
              <a:rPr lang="en-US" sz="2400" dirty="0" smtClean="0"/>
              <a:t>aryland</a:t>
            </a:r>
            <a:endParaRPr lang="en-US" sz="2400" dirty="0"/>
          </a:p>
          <a:p>
            <a:pPr marL="838200" lvl="1" indent="-381000"/>
            <a:r>
              <a:rPr lang="en-US" sz="2400" dirty="0" smtClean="0"/>
              <a:t>Green Power Labs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		- </a:t>
            </a:r>
            <a:r>
              <a:rPr lang="en-US" sz="2400" dirty="0" smtClean="0"/>
              <a:t>Dartmouth, Nova Scotia</a:t>
            </a:r>
            <a:endParaRPr lang="en-US" sz="2000" dirty="0"/>
          </a:p>
          <a:p>
            <a:pPr marL="457200" indent="-457200">
              <a:spcBef>
                <a:spcPct val="0"/>
              </a:spcBef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28600" y="4953000"/>
            <a:ext cx="7848600" cy="1212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Ctr="1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total number of MUG Sites has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stayed at ~40 sites for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~15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years.</a:t>
            </a:r>
          </a:p>
          <a:p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  <p:bldP spid="225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25886" name="Group 28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47527991"/>
              </p:ext>
            </p:extLst>
          </p:nvPr>
        </p:nvGraphicFramePr>
        <p:xfrm>
          <a:off x="457200" y="1600200"/>
          <a:ext cx="8382000" cy="4393819"/>
        </p:xfrm>
        <a:graphic>
          <a:graphicData uri="http://schemas.openxmlformats.org/drawingml/2006/table">
            <a:tbl>
              <a:tblPr/>
              <a:tblGrid>
                <a:gridCol w="1600200"/>
                <a:gridCol w="2438400"/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Apple -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Mac Intel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10.7.5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4.7.1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4.2.1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/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(packaged with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Xcode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4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10.8.2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4.6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4.2.1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/>
                      </a:r>
                      <a:b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(packaged with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Xcode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We will evaluate Mac OS X 10.9 (Mavericks) when it's supported at the University of Wisconsin SSEC.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36923" name="Group 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205333"/>
              </p:ext>
            </p:extLst>
          </p:nvPr>
        </p:nvGraphicFramePr>
        <p:xfrm>
          <a:off x="800100" y="1600200"/>
          <a:ext cx="7620000" cy="1584326"/>
        </p:xfrm>
        <a:graphic>
          <a:graphicData uri="http://schemas.openxmlformats.org/drawingml/2006/table">
            <a:tbl>
              <a:tblPr/>
              <a:tblGrid>
                <a:gridCol w="3019245"/>
                <a:gridCol w="4600755"/>
              </a:tblGrid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Status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HP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Support Sunset Date -January 1,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533400" y="3429000"/>
            <a:ext cx="8153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Support for McIDAS-X on HP-UX was originally sunset with the 2006 upgrade, but was extended through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2012 by funding from </a:t>
            </a:r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the Australian BoM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and Cape Canaveral Range Operations.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6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</a:t>
            </a:r>
            <a:r>
              <a:rPr lang="en-US" sz="4000" dirty="0" smtClean="0"/>
              <a:t>in–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6549" name="Group 5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950190"/>
              </p:ext>
            </p:extLst>
          </p:nvPr>
        </p:nvGraphicFramePr>
        <p:xfrm>
          <a:off x="457200" y="1600200"/>
          <a:ext cx="8229600" cy="3419856"/>
        </p:xfrm>
        <a:graphic>
          <a:graphicData uri="http://schemas.openxmlformats.org/drawingml/2006/table">
            <a:tbl>
              <a:tblPr/>
              <a:tblGrid>
                <a:gridCol w="1600200"/>
                <a:gridCol w="2438400"/>
                <a:gridCol w="4191000"/>
              </a:tblGrid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Microsoft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Windows XP Professional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SP3 &amp; SFU 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Support Sunset Date –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January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1, 2013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Windows 7 Enterprise with SUA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g77 3.3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3.3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(packaged with SUA)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31960" name="Group 216"/>
          <p:cNvGraphicFramePr>
            <a:graphicFrameLocks noGrp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545585425"/>
              </p:ext>
            </p:extLst>
          </p:nvPr>
        </p:nvGraphicFramePr>
        <p:xfrm>
          <a:off x="304800" y="1600200"/>
          <a:ext cx="8534400" cy="3049588"/>
        </p:xfrm>
        <a:graphic>
          <a:graphicData uri="http://schemas.openxmlformats.org/drawingml/2006/table">
            <a:tbl>
              <a:tblPr/>
              <a:tblGrid>
                <a:gridCol w="1752600"/>
                <a:gridCol w="2438400"/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Enterprise Linux 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5.7 Intel</a:t>
                      </a:r>
                      <a:endParaRPr kumimoji="0" lang="en-US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4.1.2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6.1 Intel</a:t>
                      </a:r>
                      <a:endParaRPr kumimoji="0" lang="en-US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4.4.5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62" name="Rectangle 218"/>
          <p:cNvSpPr>
            <a:spLocks noChangeArrowheads="1"/>
          </p:cNvSpPr>
          <p:nvPr/>
        </p:nvSpPr>
        <p:spPr bwMode="auto">
          <a:xfrm>
            <a:off x="381000" y="5105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We will evaluate 7.0 when it's supported at the University of Wisconsin SSEC.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7558" name="Group 38"/>
          <p:cNvGraphicFramePr>
            <a:graphicFrameLocks noGrp="1"/>
          </p:cNvGraphicFramePr>
          <p:nvPr>
            <p:ph type="body" idx="1"/>
          </p:nvPr>
        </p:nvGraphicFramePr>
        <p:xfrm>
          <a:off x="304800" y="1600200"/>
          <a:ext cx="8534400" cy="3049588"/>
        </p:xfrm>
        <a:graphic>
          <a:graphicData uri="http://schemas.openxmlformats.org/drawingml/2006/table">
            <a:tbl>
              <a:tblPr/>
              <a:tblGrid>
                <a:gridCol w="1752600"/>
                <a:gridCol w="2438400"/>
                <a:gridCol w="4343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Red Hat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Enterprise Linux 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5.2 PPC</a:t>
                      </a:r>
                      <a:endParaRPr kumimoji="0" lang="en-US" sz="24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gfortran 4.1.2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4.1.2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ESPC funded the additional hardware needed for PPC support.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What’s New in </a:t>
            </a:r>
            <a:r>
              <a:rPr lang="en-US" sz="4000" dirty="0" smtClean="0"/>
              <a:t>2013 </a:t>
            </a:r>
            <a:r>
              <a:rPr lang="en-US" sz="4000" dirty="0"/>
              <a:t>– </a:t>
            </a:r>
            <a:br>
              <a:rPr lang="en-US" sz="4000" dirty="0"/>
            </a:br>
            <a:r>
              <a:rPr lang="en-US" sz="4000" dirty="0"/>
              <a:t>OS Support for -X</a:t>
            </a:r>
          </a:p>
        </p:txBody>
      </p:sp>
      <p:graphicFrame>
        <p:nvGraphicFramePr>
          <p:cNvPr id="109597" name="Group 29"/>
          <p:cNvGraphicFramePr>
            <a:graphicFrameLocks noGrp="1"/>
          </p:cNvGraphicFramePr>
          <p:nvPr>
            <p:ph type="body" idx="1"/>
          </p:nvPr>
        </p:nvGraphicFramePr>
        <p:xfrm>
          <a:off x="457200" y="1600200"/>
          <a:ext cx="8382000" cy="2717610"/>
        </p:xfrm>
        <a:graphic>
          <a:graphicData uri="http://schemas.openxmlformats.org/drawingml/2006/table">
            <a:tbl>
              <a:tblPr/>
              <a:tblGrid>
                <a:gridCol w="1600200"/>
                <a:gridCol w="2438400"/>
                <a:gridCol w="4343400"/>
              </a:tblGrid>
              <a:tr h="790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Vendor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Operating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Compilers Supported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Solaris 10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SPARC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Sun Studio 11 Fortran &amp; 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-or- g77 3.4.6 &amp; gcc 3.4.6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Solaris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OS x86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g77 3.4.6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gcc 3.4.6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218"/>
          <p:cNvSpPr>
            <a:spLocks noChangeArrowheads="1"/>
          </p:cNvSpPr>
          <p:nvPr/>
        </p:nvSpPr>
        <p:spPr bwMode="auto">
          <a:xfrm>
            <a:off x="381000" y="46482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dirty="0" smtClean="0">
                <a:solidFill>
                  <a:srgbClr val="FFFF00"/>
                </a:solidFill>
              </a:rPr>
              <a:t>The Solaris operating system is now maintained by Oracle. SSEC tests on Sun Solaris 10, which was purchased before Oracle acquired Sun Microsystems.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8073</TotalTime>
  <Words>891</Words>
  <Application>Microsoft Office PowerPoint</Application>
  <PresentationFormat>On-screen Show (4:3)</PresentationFormat>
  <Paragraphs>241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Globe</vt:lpstr>
      <vt:lpstr>McIDAS Users’ Group MUG Update</vt:lpstr>
      <vt:lpstr>MUG Update</vt:lpstr>
      <vt:lpstr>What’s New in 2013 – New MUG Members</vt:lpstr>
      <vt:lpstr>What’s New in 2013 –  OS Support for -X</vt:lpstr>
      <vt:lpstr>What’s New in 2013 –  OS Support for -X</vt:lpstr>
      <vt:lpstr>What’s New in–  OS Support for -X</vt:lpstr>
      <vt:lpstr>What’s New in 2013 –  OS Support for -X</vt:lpstr>
      <vt:lpstr>What’s New in 2013 –  OS Support for -X</vt:lpstr>
      <vt:lpstr>What’s New in 2013 –  OS Support for -X</vt:lpstr>
      <vt:lpstr>What’s New in 2013 –  2014 MUG Fees Announced</vt:lpstr>
      <vt:lpstr>MUG Personnel - New Team Members</vt:lpstr>
      <vt:lpstr>MUG Personnel – Current MUG Staff</vt:lpstr>
      <vt:lpstr>MUG Personnel –  Programmers</vt:lpstr>
      <vt:lpstr>MUG Personnel –  Programmers</vt:lpstr>
      <vt:lpstr>McIDAS-V – Unidata Collaboration</vt:lpstr>
      <vt:lpstr>McIDAS-V –  Training and Outreach</vt:lpstr>
      <vt:lpstr>McIDAS-V – Training and Outreach</vt:lpstr>
      <vt:lpstr>McIDAS-V – Training and Outreach</vt:lpstr>
      <vt:lpstr>McIDAS-V – Usage Statistics</vt:lpstr>
      <vt:lpstr>McIDAS Support –  McIDAS-V Support Forums</vt:lpstr>
      <vt:lpstr>McIDAS Support – User Support Requests</vt:lpstr>
      <vt:lpstr>McIDAS Support – How long will –X be supported?</vt:lpstr>
      <vt:lpstr>McIDAS Support – Your Transition from –X to -V</vt:lpstr>
      <vt:lpstr>McIDAS Support – Looking for more user input!</vt:lpstr>
      <vt:lpstr>In Summary…</vt:lpstr>
      <vt:lpstr>PowerPoint Presentation</vt:lpstr>
      <vt:lpstr>PowerPoint Presentation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McIDAS-V  McIDAS-X + VisAD + IDV</dc:title>
  <dc:creator>beckys</dc:creator>
  <cp:lastModifiedBy>Becky Schaffer</cp:lastModifiedBy>
  <cp:revision>109</cp:revision>
  <dcterms:created xsi:type="dcterms:W3CDTF">2009-01-12T17:36:37Z</dcterms:created>
  <dcterms:modified xsi:type="dcterms:W3CDTF">2013-09-09T04:01:44Z</dcterms:modified>
</cp:coreProperties>
</file>