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8.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51" r:id="rId2"/>
    <p:sldMasterId id="2147483675" r:id="rId3"/>
  </p:sldMasterIdLst>
  <p:notesMasterIdLst>
    <p:notesMasterId r:id="rId50"/>
  </p:notesMasterIdLst>
  <p:handoutMasterIdLst>
    <p:handoutMasterId r:id="rId51"/>
  </p:handoutMasterIdLst>
  <p:sldIdLst>
    <p:sldId id="1171" r:id="rId4"/>
    <p:sldId id="1223" r:id="rId5"/>
    <p:sldId id="1048" r:id="rId6"/>
    <p:sldId id="1228" r:id="rId7"/>
    <p:sldId id="1115" r:id="rId8"/>
    <p:sldId id="1111" r:id="rId9"/>
    <p:sldId id="1227" r:id="rId10"/>
    <p:sldId id="1172" r:id="rId11"/>
    <p:sldId id="1241" r:id="rId12"/>
    <p:sldId id="1120" r:id="rId13"/>
    <p:sldId id="1202" r:id="rId14"/>
    <p:sldId id="1189" r:id="rId15"/>
    <p:sldId id="1259" r:id="rId16"/>
    <p:sldId id="1257" r:id="rId17"/>
    <p:sldId id="1258" r:id="rId18"/>
    <p:sldId id="1240" r:id="rId19"/>
    <p:sldId id="1260" r:id="rId20"/>
    <p:sldId id="1229" r:id="rId21"/>
    <p:sldId id="1153" r:id="rId22"/>
    <p:sldId id="1118" r:id="rId23"/>
    <p:sldId id="1142" r:id="rId24"/>
    <p:sldId id="1207" r:id="rId25"/>
    <p:sldId id="1208" r:id="rId26"/>
    <p:sldId id="1160" r:id="rId27"/>
    <p:sldId id="1233" r:id="rId28"/>
    <p:sldId id="1234" r:id="rId29"/>
    <p:sldId id="1222" r:id="rId30"/>
    <p:sldId id="1217" r:id="rId31"/>
    <p:sldId id="1261" r:id="rId32"/>
    <p:sldId id="1262" r:id="rId33"/>
    <p:sldId id="1263" r:id="rId34"/>
    <p:sldId id="1242" r:id="rId35"/>
    <p:sldId id="1243" r:id="rId36"/>
    <p:sldId id="1244" r:id="rId37"/>
    <p:sldId id="1245" r:id="rId38"/>
    <p:sldId id="1246" r:id="rId39"/>
    <p:sldId id="1247" r:id="rId40"/>
    <p:sldId id="1248" r:id="rId41"/>
    <p:sldId id="1249" r:id="rId42"/>
    <p:sldId id="1250" r:id="rId43"/>
    <p:sldId id="1251" r:id="rId44"/>
    <p:sldId id="1252" r:id="rId45"/>
    <p:sldId id="1253" r:id="rId46"/>
    <p:sldId id="1254" r:id="rId47"/>
    <p:sldId id="1255" r:id="rId48"/>
    <p:sldId id="1264" r:id="rId49"/>
  </p:sldIdLst>
  <p:sldSz cx="9144000" cy="6858000" type="letter"/>
  <p:notesSz cx="7188200" cy="94488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80"/>
    <a:srgbClr val="FFFF00"/>
    <a:srgbClr val="F74007"/>
    <a:srgbClr val="EBFBFF"/>
    <a:srgbClr val="B7F1FF"/>
    <a:srgbClr val="FFFFE7"/>
    <a:srgbClr val="021B98"/>
    <a:srgbClr val="0322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90" d="100"/>
          <a:sy n="90" d="100"/>
        </p:scale>
        <p:origin x="-1952" y="-1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wmf"/><Relationship Id="rId6" Type="http://schemas.openxmlformats.org/officeDocument/2006/relationships/image" Target="../media/image18.wmf"/><Relationship Id="rId1" Type="http://schemas.openxmlformats.org/officeDocument/2006/relationships/image" Target="../media/image13.wmf"/><Relationship Id="rId2"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wmf"/><Relationship Id="rId6" Type="http://schemas.openxmlformats.org/officeDocument/2006/relationships/image" Target="../media/image18.wmf"/><Relationship Id="rId1" Type="http://schemas.openxmlformats.org/officeDocument/2006/relationships/image" Target="../media/image13.wmf"/><Relationship Id="rId2"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78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8850" y="4487863"/>
            <a:ext cx="5270500" cy="4252912"/>
          </a:xfrm>
          <a:prstGeom prst="rect">
            <a:avLst/>
          </a:prstGeom>
          <a:noFill/>
          <a:ln w="12700">
            <a:noFill/>
            <a:miter lim="800000"/>
            <a:headEnd/>
            <a:tailEnd/>
          </a:ln>
          <a:effectLst/>
        </p:spPr>
        <p:txBody>
          <a:bodyPr vert="horz" wrap="square" lIns="94071" tIns="46210" rIns="94071" bIns="4621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1" name="Rectangle 3"/>
          <p:cNvSpPr>
            <a:spLocks noGrp="1" noRot="1" noChangeAspect="1" noChangeArrowheads="1" noTextEdit="1"/>
          </p:cNvSpPr>
          <p:nvPr>
            <p:ph type="sldImg" idx="2"/>
          </p:nvPr>
        </p:nvSpPr>
        <p:spPr bwMode="auto">
          <a:xfrm>
            <a:off x="1235075" y="709613"/>
            <a:ext cx="4719638" cy="3540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400221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233488" y="709613"/>
            <a:ext cx="4724400" cy="3543300"/>
          </a:xfrm>
          <a:ln/>
        </p:spPr>
      </p:sp>
      <p:sp>
        <p:nvSpPr>
          <p:cNvPr id="108547"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073525" y="8975725"/>
            <a:ext cx="31146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1" tIns="47531" rIns="95061" bIns="47531" anchor="b"/>
          <a:lstStyle>
            <a:lvl1pPr defTabSz="950913" eaLnBrk="0" hangingPunct="0">
              <a:defRPr sz="2400">
                <a:solidFill>
                  <a:schemeClr val="tx1"/>
                </a:solidFill>
                <a:latin typeface="Times New Roman" charset="0"/>
                <a:ea typeface="ＭＳ Ｐゴシック" charset="0"/>
                <a:cs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644C90F-A04B-F149-969F-5F5C62A52445}" type="slidenum">
              <a:rPr lang="en-US" sz="1200">
                <a:latin typeface="Times" charset="0"/>
              </a:rPr>
              <a:pPr algn="r"/>
              <a:t>8</a:t>
            </a:fld>
            <a:endParaRPr lang="en-US" sz="1200">
              <a:latin typeface="Times" charset="0"/>
            </a:endParaRPr>
          </a:p>
        </p:txBody>
      </p:sp>
      <p:sp>
        <p:nvSpPr>
          <p:cNvPr id="70658" name="Rectangle 2"/>
          <p:cNvSpPr>
            <a:spLocks noGrp="1" noRot="1" noChangeAspect="1" noChangeArrowheads="1" noTextEdit="1"/>
          </p:cNvSpPr>
          <p:nvPr>
            <p:ph type="sldImg"/>
          </p:nvPr>
        </p:nvSpPr>
        <p:spPr>
          <a:xfrm>
            <a:off x="1231900" y="708025"/>
            <a:ext cx="4724400" cy="3543300"/>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5061" tIns="47531" rIns="95061" bIns="47531"/>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solidFill>
                  <a:srgbClr val="000000"/>
                </a:solidFill>
                <a:latin typeface="Calibri" charset="0"/>
              </a:rPr>
              <a:t>This significant achievement was the culmination of over a decade of work including the design and construction of the DISC Drill by IDDO and its predecessor ICDS. </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4294967295"/>
          </p:nvPr>
        </p:nvSpPr>
        <p:spPr bwMode="auto">
          <a:xfrm>
            <a:off x="4071938" y="8974138"/>
            <a:ext cx="3114675"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1" tIns="47531" rIns="95061" bIns="475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17D20E-66BE-CA45-B1C0-7C6288C47A9A}" type="slidenum">
              <a:rPr lang="en-US" sz="1200">
                <a:latin typeface="Arial" charset="0"/>
              </a:rPr>
              <a:pPr eaLnBrk="1" hangingPunct="1"/>
              <a:t>12</a:t>
            </a:fld>
            <a:endParaRPr lang="en-US" sz="1200">
              <a:latin typeface="Arial" charset="0"/>
            </a:endParaRPr>
          </a:p>
        </p:txBody>
      </p:sp>
      <p:sp>
        <p:nvSpPr>
          <p:cNvPr id="72706" name="Rectangle 2"/>
          <p:cNvSpPr>
            <a:spLocks noGrp="1" noRot="1" noChangeAspect="1" noChangeArrowheads="1"/>
          </p:cNvSpPr>
          <p:nvPr>
            <p:ph type="sldImg"/>
          </p:nvPr>
        </p:nvSpPr>
        <p:spPr>
          <a:xfrm>
            <a:off x="1235075" y="708025"/>
            <a:ext cx="4724400" cy="3543300"/>
          </a:xfrm>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3645" tIns="46823" rIns="93645" bIns="46823"/>
          <a:lstStyle/>
          <a:p>
            <a:pPr eaLnBrk="1" hangingPunct="1">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a:ln/>
        </p:spPr>
      </p:sp>
      <p:sp>
        <p:nvSpPr>
          <p:cNvPr id="7373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t>This was the first time that SSEC brought in Geostationary satellite data from 11 geostationary satellites simultaneously. All data was served in real-time or near realtime. All data was also archived.</a:t>
            </a:r>
          </a:p>
        </p:txBody>
      </p:sp>
      <p:sp>
        <p:nvSpPr>
          <p:cNvPr id="74755" name="Slide Number Placeholder 3"/>
          <p:cNvSpPr>
            <a:spLocks noGrp="1"/>
          </p:cNvSpPr>
          <p:nvPr>
            <p:ph type="sldNum" sz="quarter" idx="4294967295"/>
          </p:nvPr>
        </p:nvSpPr>
        <p:spPr bwMode="auto">
          <a:xfrm>
            <a:off x="4071938" y="8974138"/>
            <a:ext cx="3114675"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9" tIns="47529" rIns="95059" bIns="47529"/>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662749-1B7F-964C-8C13-18614A5F11CC}" type="slidenum">
              <a:rPr lang="en-US">
                <a:solidFill>
                  <a:srgbClr val="000000"/>
                </a:solidFill>
              </a:rPr>
              <a:pPr/>
              <a:t>16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235075" y="708025"/>
            <a:ext cx="4724400" cy="3543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437" tIns="46719" rIns="93437" bIns="46719"/>
          <a:lstStyle/>
          <a:p>
            <a:r>
              <a:rPr lang="en-US"/>
              <a:t>Thinned 100-400 mb wind vectors are displayed using different color scheme. METEOSAT-7 in Blue</a:t>
            </a:r>
          </a:p>
          <a:p>
            <a:r>
              <a:rPr lang="en-US"/>
              <a:t>METEOSAT-5 in Cyan</a:t>
            </a:r>
          </a:p>
          <a:p>
            <a:r>
              <a:rPr lang="en-US"/>
              <a:t>GMS-5 in yellow</a:t>
            </a:r>
          </a:p>
          <a:p>
            <a:r>
              <a:rPr lang="en-US"/>
              <a:t>GOES-10 in green</a:t>
            </a:r>
          </a:p>
          <a:p>
            <a:r>
              <a:rPr lang="en-US"/>
              <a:t>GOES-8 in red</a:t>
            </a:r>
          </a:p>
          <a:p>
            <a:r>
              <a:rPr lang="en-US"/>
              <a:t>Data sets are from 31 of October 2000 around 06:30 UTC</a:t>
            </a:r>
          </a:p>
          <a:p>
            <a:endParaRPr lang="en-US"/>
          </a:p>
          <a:p>
            <a:r>
              <a:rPr lang="en-US"/>
              <a:t>8 times a day these wind data sets are automatically ftp to CWB NWP center. CWB NPW center is using these wind data in their global, regional and typhoon models to improve their forecast.</a:t>
            </a:r>
          </a:p>
          <a:p>
            <a:r>
              <a:rPr lang="en-US"/>
              <a:t>Some of their preliminary study show some positive impacts are achieved and details study of the wind data sets impact is underway.</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p:cNvSpPr>
            <a:spLocks noGrp="1" noChangeArrowheads="1"/>
          </p:cNvSpPr>
          <p:nvPr>
            <p:ph type="dt" sz="quarter" idx="4294967295"/>
          </p:nvPr>
        </p:nvSpPr>
        <p:spPr bwMode="auto">
          <a:xfrm>
            <a:off x="939800" y="9075738"/>
            <a:ext cx="1330325" cy="373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52" tIns="46726" rIns="93452" bIns="46726"/>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3FE1F1-1CB6-CE44-9618-E9FEC073F1AB}" type="datetime1">
              <a:rPr lang="en-US" sz="2200" i="1">
                <a:latin typeface="Arial" charset="0"/>
              </a:rPr>
              <a:pPr/>
              <a:t>9/9/13</a:t>
            </a:fld>
            <a:endParaRPr lang="en-US" sz="1200" i="1">
              <a:latin typeface="Arial" charset="0"/>
            </a:endParaRPr>
          </a:p>
        </p:txBody>
      </p:sp>
      <p:sp>
        <p:nvSpPr>
          <p:cNvPr id="77826" name="Rectangle 6"/>
          <p:cNvSpPr>
            <a:spLocks noGrp="1" noChangeArrowheads="1"/>
          </p:cNvSpPr>
          <p:nvPr>
            <p:ph type="sldNum" sz="quarter" idx="4294967295"/>
          </p:nvPr>
        </p:nvSpPr>
        <p:spPr bwMode="auto">
          <a:xfrm>
            <a:off x="5559425" y="8997950"/>
            <a:ext cx="703263"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52" tIns="46726" rIns="93452" bIns="46726"/>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844FA1-2C60-6049-BCD3-4869D6FA091D}" type="slidenum">
              <a:rPr lang="en-US" sz="2200" i="1">
                <a:latin typeface="Arial" charset="0"/>
              </a:rPr>
              <a:pPr/>
              <a:t>24</a:t>
            </a:fld>
            <a:endParaRPr lang="en-US" sz="1200" i="1">
              <a:latin typeface="Arial" charset="0"/>
            </a:endParaRPr>
          </a:p>
        </p:txBody>
      </p:sp>
      <p:sp>
        <p:nvSpPr>
          <p:cNvPr id="77827" name="Rectangle 2"/>
          <p:cNvSpPr>
            <a:spLocks noGrp="1" noRot="1" noChangeAspect="1" noChangeArrowheads="1"/>
          </p:cNvSpPr>
          <p:nvPr>
            <p:ph type="sldImg"/>
          </p:nvPr>
        </p:nvSpPr>
        <p:spPr>
          <a:xfrm>
            <a:off x="1231900" y="709613"/>
            <a:ext cx="4725988" cy="3543300"/>
          </a:xfrm>
          <a:solidFill>
            <a:srgbClr val="FFFFFF"/>
          </a:solidFill>
          <a:ln/>
        </p:spPr>
      </p:sp>
      <p:sp>
        <p:nvSpPr>
          <p:cNvPr id="77828" name="Rectangle 3"/>
          <p:cNvSpPr>
            <a:spLocks noGrp="1" noChangeArrowheads="1"/>
          </p:cNvSpPr>
          <p:nvPr>
            <p:ph type="body" idx="1"/>
          </p:nvPr>
        </p:nvSpPr>
        <p:spPr>
          <a:xfrm>
            <a:off x="957263" y="4489450"/>
            <a:ext cx="5273675" cy="4249738"/>
          </a:xfrm>
          <a:solidFill>
            <a:srgbClr val="FFFFFF"/>
          </a:solidFill>
          <a:ln>
            <a:solidFill>
              <a:srgbClr val="000000"/>
            </a:solidFill>
          </a:ln>
        </p:spPr>
        <p:txBody>
          <a:bodyPr lIns="95053" tIns="47527" rIns="95053" bIns="47527"/>
          <a:lstStyle/>
          <a:p>
            <a:r>
              <a:rPr lang="en-US"/>
              <a:t>One of the primary advantages of using geostationary data for fire monitoring is the ability to detect and monitor rapidly growing fires.  Two examples are shown in this slide.  </a:t>
            </a:r>
          </a:p>
          <a:p>
            <a:r>
              <a:rPr lang="en-US"/>
              <a:t>On 20 June 2002, the GOES Wildfire ABBA monitored the Chedeski and Rodeo fires in Arizona. The rapid intensification of the Rodeo/Chediski complex was one of the most extreme examples ever documented with the GOES WF_ABBA.</a:t>
            </a:r>
          </a:p>
          <a:p>
            <a:r>
              <a:rPr lang="en-US"/>
              <a:t>On 6 July 2002,  the GOES Wildfire ABBA monitored the rapid growth and intensification of numerous fires in Quebec.  UW-Madison CIMSS is collaborating with M. Moreau (Environment Canada/Meteorological Services/Quebec Region) to evaluate the capability of the WF_ABBA for detecting and monitoring wildfires in remote regions at northerly latitudes in the province of Quebec, Canada. During the recent outbreak of wildfires in Quebec, M. Moreau indicated that the GOES WF_ABBA served as an excellent tool for monitoring fires in real-time especially in the restricted protection zone in Northern Quebec where conventional fire monitoring is limited.  He indicated that the latest version of WF_ABBA has significantly fewer false alarms with good agreement with ground truth verification.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053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33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49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53000" y="1676400"/>
            <a:ext cx="3810000" cy="4114800"/>
          </a:xfrm>
        </p:spPr>
        <p:txBody>
          <a:bodyPr/>
          <a:lstStyle/>
          <a:p>
            <a:pPr lvl="0"/>
            <a:endParaRPr lang="en-US" noProof="0" smtClean="0"/>
          </a:p>
        </p:txBody>
      </p:sp>
    </p:spTree>
    <p:extLst>
      <p:ext uri="{BB962C8B-B14F-4D97-AF65-F5344CB8AC3E}">
        <p14:creationId xmlns:p14="http://schemas.microsoft.com/office/powerpoint/2010/main" val="3356018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xfrm>
            <a:off x="457200" y="6243638"/>
            <a:ext cx="2133600" cy="457200"/>
          </a:xfrm>
          <a:prstGeom prst="rect">
            <a:avLst/>
          </a:prstGeom>
        </p:spPr>
        <p:txBody>
          <a:bodyPr/>
          <a:lstStyle>
            <a:lvl1pPr eaLnBrk="0" hangingPunct="0">
              <a:defRPr/>
            </a:lvl1pPr>
          </a:lstStyle>
          <a:p>
            <a:pPr>
              <a:defRPr/>
            </a:pPr>
            <a:endParaRPr lang="en-US"/>
          </a:p>
        </p:txBody>
      </p:sp>
      <p:sp>
        <p:nvSpPr>
          <p:cNvPr id="6" name="Rectangle 41"/>
          <p:cNvSpPr>
            <a:spLocks noGrp="1" noChangeArrowheads="1"/>
          </p:cNvSpPr>
          <p:nvPr>
            <p:ph type="ftr" sz="quarter" idx="11"/>
          </p:nvPr>
        </p:nvSpPr>
        <p:spPr>
          <a:xfrm>
            <a:off x="3124200" y="6248400"/>
            <a:ext cx="2895600" cy="457200"/>
          </a:xfrm>
          <a:prstGeom prst="rect">
            <a:avLst/>
          </a:prstGeom>
        </p:spPr>
        <p:txBody>
          <a:bodyPr/>
          <a:lstStyle>
            <a:lvl1pPr eaLnBrk="0" hangingPunct="0">
              <a:defRPr/>
            </a:lvl1pPr>
          </a:lstStyle>
          <a:p>
            <a:pPr>
              <a:defRPr/>
            </a:pPr>
            <a:endParaRPr lang="en-US"/>
          </a:p>
        </p:txBody>
      </p:sp>
      <p:sp>
        <p:nvSpPr>
          <p:cNvPr id="7" name="Rectangle 42"/>
          <p:cNvSpPr>
            <a:spLocks noGrp="1" noChangeArrowheads="1"/>
          </p:cNvSpPr>
          <p:nvPr>
            <p:ph type="sldNum" sz="quarter" idx="12"/>
          </p:nvPr>
        </p:nvSpPr>
        <p:spPr>
          <a:xfrm>
            <a:off x="6553200" y="6243638"/>
            <a:ext cx="2133600" cy="457200"/>
          </a:xfrm>
          <a:prstGeom prst="rect">
            <a:avLst/>
          </a:prstGeom>
        </p:spPr>
        <p:txBody>
          <a:bodyPr/>
          <a:lstStyle>
            <a:lvl1pPr eaLnBrk="0" hangingPunct="0">
              <a:defRPr/>
            </a:lvl1pPr>
          </a:lstStyle>
          <a:p>
            <a:pPr>
              <a:defRPr/>
            </a:pPr>
            <a:fld id="{0E5124F5-6F73-1A4B-AFD6-F22237EF17A5}" type="slidenum">
              <a:rPr lang="en-US"/>
              <a:pPr>
                <a:defRPr/>
              </a:pPr>
              <a:t>‹#›</a:t>
            </a:fld>
            <a:endParaRPr lang="en-US"/>
          </a:p>
        </p:txBody>
      </p:sp>
    </p:spTree>
    <p:extLst>
      <p:ext uri="{BB962C8B-B14F-4D97-AF65-F5344CB8AC3E}">
        <p14:creationId xmlns:p14="http://schemas.microsoft.com/office/powerpoint/2010/main" val="2408824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E224E-940B-8349-8954-CD6B7840D845}" type="slidenum">
              <a:rPr lang="en-US"/>
              <a:pPr>
                <a:defRPr/>
              </a:pPr>
              <a:t>‹#›</a:t>
            </a:fld>
            <a:endParaRPr lang="en-US"/>
          </a:p>
        </p:txBody>
      </p:sp>
    </p:spTree>
    <p:extLst>
      <p:ext uri="{BB962C8B-B14F-4D97-AF65-F5344CB8AC3E}">
        <p14:creationId xmlns:p14="http://schemas.microsoft.com/office/powerpoint/2010/main" val="115727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2F587E-CB51-8A4E-982F-8B1ABE00A717}" type="slidenum">
              <a:rPr lang="en-US"/>
              <a:pPr>
                <a:defRPr/>
              </a:pPr>
              <a:t>‹#›</a:t>
            </a:fld>
            <a:endParaRPr lang="en-US"/>
          </a:p>
        </p:txBody>
      </p:sp>
    </p:spTree>
    <p:extLst>
      <p:ext uri="{BB962C8B-B14F-4D97-AF65-F5344CB8AC3E}">
        <p14:creationId xmlns:p14="http://schemas.microsoft.com/office/powerpoint/2010/main" val="3294701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C5C6-1717-AA46-BE0C-1F3D8F900535}" type="slidenum">
              <a:rPr lang="en-US"/>
              <a:pPr>
                <a:defRPr/>
              </a:pPr>
              <a:t>‹#›</a:t>
            </a:fld>
            <a:endParaRPr lang="en-US"/>
          </a:p>
        </p:txBody>
      </p:sp>
    </p:spTree>
    <p:extLst>
      <p:ext uri="{BB962C8B-B14F-4D97-AF65-F5344CB8AC3E}">
        <p14:creationId xmlns:p14="http://schemas.microsoft.com/office/powerpoint/2010/main" val="2040782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F58E48-3FBE-A848-9B08-5AA7199E688E}" type="slidenum">
              <a:rPr lang="en-US"/>
              <a:pPr>
                <a:defRPr/>
              </a:pPr>
              <a:t>‹#›</a:t>
            </a:fld>
            <a:endParaRPr lang="en-US"/>
          </a:p>
        </p:txBody>
      </p:sp>
    </p:spTree>
    <p:extLst>
      <p:ext uri="{BB962C8B-B14F-4D97-AF65-F5344CB8AC3E}">
        <p14:creationId xmlns:p14="http://schemas.microsoft.com/office/powerpoint/2010/main" val="2430096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968861-9CF1-C34C-8346-5E061BFEA229}" type="slidenum">
              <a:rPr lang="en-US"/>
              <a:pPr>
                <a:defRPr/>
              </a:pPr>
              <a:t>‹#›</a:t>
            </a:fld>
            <a:endParaRPr lang="en-US"/>
          </a:p>
        </p:txBody>
      </p:sp>
    </p:spTree>
    <p:extLst>
      <p:ext uri="{BB962C8B-B14F-4D97-AF65-F5344CB8AC3E}">
        <p14:creationId xmlns:p14="http://schemas.microsoft.com/office/powerpoint/2010/main" val="3676307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49F716-3AD8-AE4A-A5F6-7B9EA41B8521}" type="slidenum">
              <a:rPr lang="en-US"/>
              <a:pPr>
                <a:defRPr/>
              </a:pPr>
              <a:t>‹#›</a:t>
            </a:fld>
            <a:endParaRPr lang="en-US"/>
          </a:p>
        </p:txBody>
      </p:sp>
    </p:spTree>
    <p:extLst>
      <p:ext uri="{BB962C8B-B14F-4D97-AF65-F5344CB8AC3E}">
        <p14:creationId xmlns:p14="http://schemas.microsoft.com/office/powerpoint/2010/main" val="8776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7896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8C0796-D44B-8F45-87E8-1CFE6B918796}" type="slidenum">
              <a:rPr lang="en-US"/>
              <a:pPr>
                <a:defRPr/>
              </a:pPr>
              <a:t>‹#›</a:t>
            </a:fld>
            <a:endParaRPr lang="en-US"/>
          </a:p>
        </p:txBody>
      </p:sp>
    </p:spTree>
    <p:extLst>
      <p:ext uri="{BB962C8B-B14F-4D97-AF65-F5344CB8AC3E}">
        <p14:creationId xmlns:p14="http://schemas.microsoft.com/office/powerpoint/2010/main" val="159172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118A0E-97A3-6E49-857A-FD22367B41A2}" type="slidenum">
              <a:rPr lang="en-US"/>
              <a:pPr>
                <a:defRPr/>
              </a:pPr>
              <a:t>‹#›</a:t>
            </a:fld>
            <a:endParaRPr lang="en-US"/>
          </a:p>
        </p:txBody>
      </p:sp>
    </p:spTree>
    <p:extLst>
      <p:ext uri="{BB962C8B-B14F-4D97-AF65-F5344CB8AC3E}">
        <p14:creationId xmlns:p14="http://schemas.microsoft.com/office/powerpoint/2010/main" val="3424786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F4FC17-4113-5448-B48B-9544953876FE}" type="slidenum">
              <a:rPr lang="en-US"/>
              <a:pPr>
                <a:defRPr/>
              </a:pPr>
              <a:t>‹#›</a:t>
            </a:fld>
            <a:endParaRPr lang="en-US"/>
          </a:p>
        </p:txBody>
      </p:sp>
    </p:spTree>
    <p:extLst>
      <p:ext uri="{BB962C8B-B14F-4D97-AF65-F5344CB8AC3E}">
        <p14:creationId xmlns:p14="http://schemas.microsoft.com/office/powerpoint/2010/main" val="3441508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701863-7795-9D4E-9B16-F423370FFEA7}" type="slidenum">
              <a:rPr lang="en-US"/>
              <a:pPr>
                <a:defRPr/>
              </a:pPr>
              <a:t>‹#›</a:t>
            </a:fld>
            <a:endParaRPr lang="en-US"/>
          </a:p>
        </p:txBody>
      </p:sp>
    </p:spTree>
    <p:extLst>
      <p:ext uri="{BB962C8B-B14F-4D97-AF65-F5344CB8AC3E}">
        <p14:creationId xmlns:p14="http://schemas.microsoft.com/office/powerpoint/2010/main" val="2461743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AED0A4-72FA-7246-B708-DFEB06002E67}" type="slidenum">
              <a:rPr lang="en-US"/>
              <a:pPr>
                <a:defRPr/>
              </a:pPr>
              <a:t>‹#›</a:t>
            </a:fld>
            <a:endParaRPr lang="en-US"/>
          </a:p>
        </p:txBody>
      </p:sp>
    </p:spTree>
    <p:extLst>
      <p:ext uri="{BB962C8B-B14F-4D97-AF65-F5344CB8AC3E}">
        <p14:creationId xmlns:p14="http://schemas.microsoft.com/office/powerpoint/2010/main" val="3790108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Overlay-TitleSli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Slide Number Placeholder 5"/>
          <p:cNvSpPr>
            <a:spLocks noGrp="1"/>
          </p:cNvSpPr>
          <p:nvPr>
            <p:ph type="sldNum" sz="quarter" idx="10"/>
          </p:nvPr>
        </p:nvSpPr>
        <p:spPr/>
        <p:txBody>
          <a:bodyPr/>
          <a:lstStyle>
            <a:lvl1pPr>
              <a:defRPr/>
            </a:lvl1pPr>
          </a:lstStyle>
          <a:p>
            <a:pPr>
              <a:defRPr/>
            </a:pPr>
            <a:fld id="{5D5DF357-1DAE-6C45-BC67-3F4683D48BA2}" type="slidenum">
              <a:rPr lang="en-US"/>
              <a:pPr>
                <a:defRPr/>
              </a:pPr>
              <a:t>‹#›</a:t>
            </a:fld>
            <a:endParaRPr lang="en-US"/>
          </a:p>
        </p:txBody>
      </p:sp>
      <p:sp>
        <p:nvSpPr>
          <p:cNvPr id="6" name="Date Placeholder 3"/>
          <p:cNvSpPr>
            <a:spLocks noGrp="1"/>
          </p:cNvSpPr>
          <p:nvPr>
            <p:ph type="dt" sz="half" idx="11"/>
          </p:nvPr>
        </p:nvSpPr>
        <p:spPr/>
        <p:txBody>
          <a:bodyPr/>
          <a:lstStyle>
            <a:lvl1pPr eaLnBrk="0" hangingPunct="0">
              <a:defRPr/>
            </a:lvl1pPr>
          </a:lstStyle>
          <a:p>
            <a:pPr>
              <a:defRPr/>
            </a:pPr>
            <a:fld id="{D667D5BB-5374-1E45-A53B-FD805B343705}" type="datetime1">
              <a:rPr lang="en-US"/>
              <a:pPr>
                <a:defRPr/>
              </a:pPr>
              <a:t>9/9/13</a:t>
            </a:fld>
            <a:endParaRPr lang="en-US"/>
          </a:p>
        </p:txBody>
      </p:sp>
      <p:sp>
        <p:nvSpPr>
          <p:cNvPr id="7" name="Footer Placeholder 4"/>
          <p:cNvSpPr>
            <a:spLocks noGrp="1"/>
          </p:cNvSpPr>
          <p:nvPr>
            <p:ph type="ftr" sz="quarter" idx="12"/>
          </p:nvPr>
        </p:nvSpPr>
        <p:spPr/>
        <p:txBody>
          <a:bodyPr/>
          <a:lstStyle>
            <a:lvl1pPr eaLnBrk="0" hangingPunct="0">
              <a:defRPr>
                <a:solidFill>
                  <a:srgbClr val="38ABED"/>
                </a:solidFill>
              </a:defRPr>
            </a:lvl1pPr>
          </a:lstStyle>
          <a:p>
            <a:pPr>
              <a:defRPr/>
            </a:pPr>
            <a:endParaRPr lang="en-US"/>
          </a:p>
        </p:txBody>
      </p:sp>
    </p:spTree>
    <p:extLst>
      <p:ext uri="{BB962C8B-B14F-4D97-AF65-F5344CB8AC3E}">
        <p14:creationId xmlns:p14="http://schemas.microsoft.com/office/powerpoint/2010/main" val="2530620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eaLnBrk="0" hangingPunct="0">
              <a:defRPr/>
            </a:lvl1pPr>
          </a:lstStyle>
          <a:p>
            <a:pPr>
              <a:defRPr/>
            </a:pPr>
            <a:fld id="{8D227E0C-59A3-B540-A315-B33CCF23D295}" type="datetime1">
              <a:rPr lang="en-US"/>
              <a:pPr>
                <a:defRPr/>
              </a:pPr>
              <a:t>9/9/13</a:t>
            </a:fld>
            <a:endParaRPr lang="en-US"/>
          </a:p>
        </p:txBody>
      </p:sp>
      <p:sp>
        <p:nvSpPr>
          <p:cNvPr id="6" name="Footer Placeholder 4"/>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8F3FBF-76B3-6147-B28B-8F67B22EF0B7}" type="slidenum">
              <a:rPr lang="en-US"/>
              <a:pPr>
                <a:defRPr/>
              </a:pPr>
              <a:t>‹#›</a:t>
            </a:fld>
            <a:endParaRPr lang="en-US"/>
          </a:p>
        </p:txBody>
      </p:sp>
    </p:spTree>
    <p:extLst>
      <p:ext uri="{BB962C8B-B14F-4D97-AF65-F5344CB8AC3E}">
        <p14:creationId xmlns:p14="http://schemas.microsoft.com/office/powerpoint/2010/main" val="1690572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Overlay-SectionHead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3" y="2591360"/>
            <a:ext cx="7583487" cy="1362075"/>
          </a:xfrm>
        </p:spPr>
        <p:txBody>
          <a:bodyPr>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BB37DBBD-1C4D-E243-ADA3-BFCE98CFBC78}" type="datetime1">
              <a:rPr lang="en-US"/>
              <a:pPr>
                <a:defRPr/>
              </a:pPr>
              <a:t>9/9/13</a:t>
            </a:fld>
            <a:endParaRPr lang="en-US"/>
          </a:p>
        </p:txBody>
      </p:sp>
      <p:sp>
        <p:nvSpPr>
          <p:cNvPr id="6" name="Footer Placeholder 4"/>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D1E7ED-AFA2-1544-8F61-B221DF30E7B3}" type="slidenum">
              <a:rPr lang="en-US"/>
              <a:pPr>
                <a:defRPr/>
              </a:pPr>
              <a:t>‹#›</a:t>
            </a:fld>
            <a:endParaRPr lang="en-US"/>
          </a:p>
        </p:txBody>
      </p:sp>
    </p:spTree>
    <p:extLst>
      <p:ext uri="{BB962C8B-B14F-4D97-AF65-F5344CB8AC3E}">
        <p14:creationId xmlns:p14="http://schemas.microsoft.com/office/powerpoint/2010/main" val="2433744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0"/>
          </p:nvPr>
        </p:nvSpPr>
        <p:spPr/>
        <p:txBody>
          <a:bodyPr/>
          <a:lstStyle>
            <a:lvl1pPr eaLnBrk="0" hangingPunct="0">
              <a:defRPr/>
            </a:lvl1pPr>
          </a:lstStyle>
          <a:p>
            <a:pPr>
              <a:defRPr/>
            </a:pPr>
            <a:fld id="{7610EA19-C968-6646-B1A5-A2755E1C6855}" type="datetime1">
              <a:rPr lang="en-US"/>
              <a:pPr>
                <a:defRPr/>
              </a:pPr>
              <a:t>9/9/13</a:t>
            </a:fld>
            <a:endParaRPr lang="en-US"/>
          </a:p>
        </p:txBody>
      </p:sp>
      <p:sp>
        <p:nvSpPr>
          <p:cNvPr id="7" name="Footer Placeholder 5"/>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EB6BAC4-98CA-0E4D-9DA6-657562A0C133}" type="slidenum">
              <a:rPr lang="en-US"/>
              <a:pPr>
                <a:defRPr/>
              </a:pPr>
              <a:t>‹#›</a:t>
            </a:fld>
            <a:endParaRPr lang="en-US"/>
          </a:p>
        </p:txBody>
      </p:sp>
    </p:spTree>
    <p:extLst>
      <p:ext uri="{BB962C8B-B14F-4D97-AF65-F5344CB8AC3E}">
        <p14:creationId xmlns:p14="http://schemas.microsoft.com/office/powerpoint/2010/main" val="493313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874713" y="2286000"/>
            <a:ext cx="356235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16475" y="2286000"/>
            <a:ext cx="3565525"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4713" y="2286000"/>
            <a:ext cx="356235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16475" y="2286000"/>
            <a:ext cx="3565525"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Date Placeholder 6"/>
          <p:cNvSpPr>
            <a:spLocks noGrp="1"/>
          </p:cNvSpPr>
          <p:nvPr>
            <p:ph type="dt" sz="half" idx="10"/>
          </p:nvPr>
        </p:nvSpPr>
        <p:spPr/>
        <p:txBody>
          <a:bodyPr/>
          <a:lstStyle>
            <a:lvl1pPr eaLnBrk="0" hangingPunct="0">
              <a:defRPr/>
            </a:lvl1pPr>
          </a:lstStyle>
          <a:p>
            <a:pPr>
              <a:defRPr/>
            </a:pPr>
            <a:fld id="{F8CFE337-ACD4-7445-A1D2-1F73F8969187}" type="datetime1">
              <a:rPr lang="en-US"/>
              <a:pPr>
                <a:defRPr/>
              </a:pPr>
              <a:t>9/9/13</a:t>
            </a:fld>
            <a:endParaRPr lang="en-US"/>
          </a:p>
        </p:txBody>
      </p:sp>
      <p:sp>
        <p:nvSpPr>
          <p:cNvPr id="13" name="Footer Placeholder 7"/>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pPr>
              <a:defRPr/>
            </a:pPr>
            <a:fld id="{6D79A385-A19A-BB4E-A6F7-F3B1D3C5F26D}" type="slidenum">
              <a:rPr lang="en-US"/>
              <a:pPr>
                <a:defRPr/>
              </a:pPr>
              <a:t>‹#›</a:t>
            </a:fld>
            <a:endParaRPr lang="en-US"/>
          </a:p>
        </p:txBody>
      </p:sp>
    </p:spTree>
    <p:extLst>
      <p:ext uri="{BB962C8B-B14F-4D97-AF65-F5344CB8AC3E}">
        <p14:creationId xmlns:p14="http://schemas.microsoft.com/office/powerpoint/2010/main" val="148788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564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 Content, Top and Bottom">
    <p:spTree>
      <p:nvGrpSpPr>
        <p:cNvPr id="1" name=""/>
        <p:cNvGrpSpPr/>
        <p:nvPr/>
      </p:nvGrpSpPr>
      <p:grpSpPr>
        <a:xfrm>
          <a:off x="0" y="0"/>
          <a:ext cx="0" cy="0"/>
          <a:chOff x="0" y="0"/>
          <a:chExt cx="0" cy="0"/>
        </a:xfrm>
      </p:grpSpPr>
      <p:pic>
        <p:nvPicPr>
          <p:cNvPr id="5"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4"/>
          </p:nvPr>
        </p:nvSpPr>
        <p:spPr/>
        <p:txBody>
          <a:bodyPr/>
          <a:lstStyle>
            <a:lvl1pPr>
              <a:defRPr/>
            </a:lvl1pPr>
          </a:lstStyle>
          <a:p>
            <a:pPr>
              <a:defRPr/>
            </a:pPr>
            <a:fld id="{1F26C977-5A3E-B141-AD59-7744AD11E31F}" type="datetime1">
              <a:rPr lang="en-US"/>
              <a:pPr>
                <a:defRPr/>
              </a:pPr>
              <a:t>9/9/13</a:t>
            </a:fld>
            <a:endParaRPr lang="en-US">
              <a:solidFill>
                <a:srgbClr val="094D75"/>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B672755F-F787-4547-9CC6-ECD579D7D5FA}" type="slidenum">
              <a:rPr lang="en-US"/>
              <a:pPr>
                <a:defRPr/>
              </a:pPr>
              <a:t>‹#›</a:t>
            </a:fld>
            <a:endParaRPr lang="en-US">
              <a:solidFill>
                <a:srgbClr val="094D75"/>
              </a:solidFill>
            </a:endParaRPr>
          </a:p>
        </p:txBody>
      </p:sp>
    </p:spTree>
    <p:extLst>
      <p:ext uri="{BB962C8B-B14F-4D97-AF65-F5344CB8AC3E}">
        <p14:creationId xmlns:p14="http://schemas.microsoft.com/office/powerpoint/2010/main" val="2197238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 Content">
    <p:spTree>
      <p:nvGrpSpPr>
        <p:cNvPr id="1" name=""/>
        <p:cNvGrpSpPr/>
        <p:nvPr/>
      </p:nvGrpSpPr>
      <p:grpSpPr>
        <a:xfrm>
          <a:off x="0" y="0"/>
          <a:ext cx="0" cy="0"/>
          <a:chOff x="0" y="0"/>
          <a:chExt cx="0" cy="0"/>
        </a:xfrm>
      </p:grpSpPr>
      <p:pic>
        <p:nvPicPr>
          <p:cNvPr id="6"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4"/>
          <p:cNvSpPr>
            <a:spLocks noGrp="1"/>
          </p:cNvSpPr>
          <p:nvPr>
            <p:ph type="dt" sz="half" idx="15"/>
          </p:nvPr>
        </p:nvSpPr>
        <p:spPr/>
        <p:txBody>
          <a:bodyPr/>
          <a:lstStyle>
            <a:lvl1pPr>
              <a:defRPr/>
            </a:lvl1pPr>
          </a:lstStyle>
          <a:p>
            <a:pPr>
              <a:defRPr/>
            </a:pPr>
            <a:fld id="{CFB81591-D7DB-474C-BA78-E1930424B949}" type="datetime1">
              <a:rPr lang="en-US"/>
              <a:pPr>
                <a:defRPr/>
              </a:pPr>
              <a:t>9/9/13</a:t>
            </a:fld>
            <a:endParaRPr lang="en-US">
              <a:solidFill>
                <a:srgbClr val="094D75"/>
              </a:solidFill>
            </a:endParaRPr>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2BB6FD98-4C74-5B49-9C78-B1537CA6D104}" type="slidenum">
              <a:rPr lang="en-US"/>
              <a:pPr>
                <a:defRPr/>
              </a:pPr>
              <a:t>‹#›</a:t>
            </a:fld>
            <a:endParaRPr lang="en-US">
              <a:solidFill>
                <a:srgbClr val="094D75"/>
              </a:solidFill>
            </a:endParaRPr>
          </a:p>
        </p:txBody>
      </p:sp>
    </p:spTree>
    <p:extLst>
      <p:ext uri="{BB962C8B-B14F-4D97-AF65-F5344CB8AC3E}">
        <p14:creationId xmlns:p14="http://schemas.microsoft.com/office/powerpoint/2010/main" val="988344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 Content">
    <p:spTree>
      <p:nvGrpSpPr>
        <p:cNvPr id="1" name=""/>
        <p:cNvGrpSpPr/>
        <p:nvPr/>
      </p:nvGrpSpPr>
      <p:grpSpPr>
        <a:xfrm>
          <a:off x="0" y="0"/>
          <a:ext cx="0" cy="0"/>
          <a:chOff x="0" y="0"/>
          <a:chExt cx="0" cy="0"/>
        </a:xfrm>
      </p:grpSpPr>
      <p:pic>
        <p:nvPicPr>
          <p:cNvPr id="7"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4"/>
          <p:cNvSpPr>
            <a:spLocks noGrp="1"/>
          </p:cNvSpPr>
          <p:nvPr>
            <p:ph type="dt" sz="half" idx="16"/>
          </p:nvPr>
        </p:nvSpPr>
        <p:spPr/>
        <p:txBody>
          <a:bodyPr/>
          <a:lstStyle>
            <a:lvl1pPr>
              <a:defRPr/>
            </a:lvl1pPr>
          </a:lstStyle>
          <a:p>
            <a:pPr>
              <a:defRPr/>
            </a:pPr>
            <a:fld id="{B6841DD3-9A17-5247-B97C-6E654B0E8A78}" type="datetime1">
              <a:rPr lang="en-US"/>
              <a:pPr>
                <a:defRPr/>
              </a:pPr>
              <a:t>9/9/13</a:t>
            </a:fld>
            <a:endParaRPr lang="en-US">
              <a:solidFill>
                <a:srgbClr val="094D75"/>
              </a:solidFill>
            </a:endParaRPr>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BAF66CA1-315C-AD4F-8D37-98FE95132AAD}" type="slidenum">
              <a:rPr lang="en-US"/>
              <a:pPr>
                <a:defRPr/>
              </a:pPr>
              <a:t>‹#›</a:t>
            </a:fld>
            <a:endParaRPr lang="en-US">
              <a:solidFill>
                <a:srgbClr val="094D75"/>
              </a:solidFill>
            </a:endParaRPr>
          </a:p>
        </p:txBody>
      </p:sp>
    </p:spTree>
    <p:extLst>
      <p:ext uri="{BB962C8B-B14F-4D97-AF65-F5344CB8AC3E}">
        <p14:creationId xmlns:p14="http://schemas.microsoft.com/office/powerpoint/2010/main" val="321705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4" name="Date Placeholder 2"/>
          <p:cNvSpPr>
            <a:spLocks noGrp="1"/>
          </p:cNvSpPr>
          <p:nvPr>
            <p:ph type="dt" sz="half" idx="10"/>
          </p:nvPr>
        </p:nvSpPr>
        <p:spPr/>
        <p:txBody>
          <a:bodyPr/>
          <a:lstStyle>
            <a:lvl1pPr eaLnBrk="0" hangingPunct="0">
              <a:defRPr/>
            </a:lvl1pPr>
          </a:lstStyle>
          <a:p>
            <a:pPr>
              <a:defRPr/>
            </a:pPr>
            <a:fld id="{9F1A95DC-8049-4544-8BF9-1E50946D97DE}" type="datetime1">
              <a:rPr lang="en-US"/>
              <a:pPr>
                <a:defRPr/>
              </a:pPr>
              <a:t>9/9/13</a:t>
            </a:fld>
            <a:endParaRPr lang="en-US"/>
          </a:p>
        </p:txBody>
      </p:sp>
      <p:sp>
        <p:nvSpPr>
          <p:cNvPr id="5" name="Footer Placeholder 3"/>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ADE7A9D-F13F-394B-8A39-B396131FE2F0}" type="slidenum">
              <a:rPr lang="en-US"/>
              <a:pPr>
                <a:defRPr/>
              </a:pPr>
              <a:t>‹#›</a:t>
            </a:fld>
            <a:endParaRPr lang="en-US"/>
          </a:p>
        </p:txBody>
      </p:sp>
    </p:spTree>
    <p:extLst>
      <p:ext uri="{BB962C8B-B14F-4D97-AF65-F5344CB8AC3E}">
        <p14:creationId xmlns:p14="http://schemas.microsoft.com/office/powerpoint/2010/main" val="3957999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eaLnBrk="0" hangingPunct="0">
              <a:defRPr/>
            </a:lvl1pPr>
          </a:lstStyle>
          <a:p>
            <a:pPr>
              <a:defRPr/>
            </a:pPr>
            <a:fld id="{BD7DF487-DF80-0F48-9D76-F6DBEDAE5DBD}" type="datetime1">
              <a:rPr lang="en-US"/>
              <a:pPr>
                <a:defRPr/>
              </a:pPr>
              <a:t>9/9/13</a:t>
            </a:fld>
            <a:endParaRPr lang="en-US"/>
          </a:p>
        </p:txBody>
      </p:sp>
      <p:sp>
        <p:nvSpPr>
          <p:cNvPr id="4" name="Footer Placeholder 2"/>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4319E671-D8A8-8646-8721-BF6F9263B44F}" type="slidenum">
              <a:rPr lang="en-US"/>
              <a:pPr>
                <a:defRPr/>
              </a:pPr>
              <a:t>‹#›</a:t>
            </a:fld>
            <a:endParaRPr lang="en-US"/>
          </a:p>
        </p:txBody>
      </p:sp>
    </p:spTree>
    <p:extLst>
      <p:ext uri="{BB962C8B-B14F-4D97-AF65-F5344CB8AC3E}">
        <p14:creationId xmlns:p14="http://schemas.microsoft.com/office/powerpoint/2010/main" val="608638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8" descr="Overlay-Content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4" y="590550"/>
            <a:ext cx="365760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eaLnBrk="0" hangingPunct="0">
              <a:defRPr/>
            </a:lvl1pPr>
          </a:lstStyle>
          <a:p>
            <a:pPr>
              <a:defRPr/>
            </a:pPr>
            <a:fld id="{0FFF19B4-99A8-AF46-B414-50E9B548161B}" type="datetime1">
              <a:rPr lang="en-US"/>
              <a:pPr>
                <a:defRPr/>
              </a:pPr>
              <a:t>9/9/13</a:t>
            </a:fld>
            <a:endParaRPr lang="en-US"/>
          </a:p>
        </p:txBody>
      </p:sp>
      <p:sp>
        <p:nvSpPr>
          <p:cNvPr id="7" name="Footer Placeholder 5"/>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5BDF3F0-731F-B94E-BDA0-56CB53C4054C}" type="slidenum">
              <a:rPr lang="en-US"/>
              <a:pPr>
                <a:defRPr/>
              </a:pPr>
              <a:t>‹#›</a:t>
            </a:fld>
            <a:endParaRPr lang="en-US"/>
          </a:p>
        </p:txBody>
      </p:sp>
    </p:spTree>
    <p:extLst>
      <p:ext uri="{BB962C8B-B14F-4D97-AF65-F5344CB8AC3E}">
        <p14:creationId xmlns:p14="http://schemas.microsoft.com/office/powerpoint/2010/main" val="1893970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8" descr="Overlay-Picture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87325"/>
            <a:ext cx="8535987"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86200" y="533400"/>
            <a:ext cx="4476750" cy="1252538"/>
          </a:xfrm>
        </p:spPr>
        <p:txBody>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6" name="Date Placeholder 4"/>
          <p:cNvSpPr>
            <a:spLocks noGrp="1"/>
          </p:cNvSpPr>
          <p:nvPr>
            <p:ph type="dt" sz="half" idx="10"/>
          </p:nvPr>
        </p:nvSpPr>
        <p:spPr>
          <a:xfrm>
            <a:off x="3886200" y="6288088"/>
            <a:ext cx="1887538" cy="365125"/>
          </a:xfrm>
        </p:spPr>
        <p:txBody>
          <a:bodyPr/>
          <a:lstStyle>
            <a:lvl1pPr eaLnBrk="0" hangingPunct="0">
              <a:defRPr/>
            </a:lvl1pPr>
          </a:lstStyle>
          <a:p>
            <a:pPr>
              <a:defRPr/>
            </a:pPr>
            <a:fld id="{53E70F4D-D1B5-2B4F-90EE-001C0342620E}" type="datetime1">
              <a:rPr lang="en-US"/>
              <a:pPr>
                <a:defRPr/>
              </a:pPr>
              <a:t>9/9/13</a:t>
            </a:fld>
            <a:endParaRPr lang="en-US"/>
          </a:p>
        </p:txBody>
      </p:sp>
      <p:sp>
        <p:nvSpPr>
          <p:cNvPr id="7" name="Footer Placeholder 5"/>
          <p:cNvSpPr>
            <a:spLocks noGrp="1"/>
          </p:cNvSpPr>
          <p:nvPr>
            <p:ph type="ftr" sz="quarter" idx="11"/>
          </p:nvPr>
        </p:nvSpPr>
        <p:spPr>
          <a:xfrm>
            <a:off x="5867400" y="6288088"/>
            <a:ext cx="2676525" cy="365125"/>
          </a:xfrm>
        </p:spPr>
        <p:txBody>
          <a:bodyPr/>
          <a:lstStyle>
            <a:lvl1pPr eaLnBrk="0" hangingPunct="0">
              <a:defRPr>
                <a:solidFill>
                  <a:srgbClr val="38ABED"/>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E4105F5-573E-F442-9D36-539DE78988D1}" type="slidenum">
              <a:rPr lang="en-US"/>
              <a:pPr>
                <a:defRPr/>
              </a:pPr>
              <a:t>‹#›</a:t>
            </a:fld>
            <a:endParaRPr lang="en-US"/>
          </a:p>
        </p:txBody>
      </p:sp>
    </p:spTree>
    <p:extLst>
      <p:ext uri="{BB962C8B-B14F-4D97-AF65-F5344CB8AC3E}">
        <p14:creationId xmlns:p14="http://schemas.microsoft.com/office/powerpoint/2010/main" val="314311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Alt.">
    <p:spTree>
      <p:nvGrpSpPr>
        <p:cNvPr id="1" name=""/>
        <p:cNvGrpSpPr/>
        <p:nvPr/>
      </p:nvGrpSpPr>
      <p:grpSpPr>
        <a:xfrm>
          <a:off x="0" y="0"/>
          <a:ext cx="0" cy="0"/>
          <a:chOff x="0" y="0"/>
          <a:chExt cx="0" cy="0"/>
        </a:xfrm>
      </p:grpSpPr>
      <p:pic>
        <p:nvPicPr>
          <p:cNvPr id="5" name="Picture 8" descr="Overlay-PictureCaption-Extr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0953" y="533400"/>
            <a:ext cx="3657600" cy="1252538"/>
          </a:xfrm>
        </p:spPr>
        <p:txBody>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381000" y="6288088"/>
            <a:ext cx="1865313" cy="365125"/>
          </a:xfrm>
        </p:spPr>
        <p:txBody>
          <a:bodyPr/>
          <a:lstStyle>
            <a:lvl1pPr>
              <a:defRPr/>
            </a:lvl1pPr>
          </a:lstStyle>
          <a:p>
            <a:pPr>
              <a:defRPr/>
            </a:pPr>
            <a:fld id="{D7584DBE-6C84-FB4A-8823-66C1B8077964}" type="datetime1">
              <a:rPr lang="en-US"/>
              <a:pPr>
                <a:defRPr/>
              </a:pPr>
              <a:t>9/9/13</a:t>
            </a:fld>
            <a:endParaRPr lang="en-US">
              <a:solidFill>
                <a:srgbClr val="094D75"/>
              </a:solidFill>
            </a:endParaRPr>
          </a:p>
        </p:txBody>
      </p:sp>
      <p:sp>
        <p:nvSpPr>
          <p:cNvPr id="7" name="Footer Placeholder 5"/>
          <p:cNvSpPr>
            <a:spLocks noGrp="1"/>
          </p:cNvSpPr>
          <p:nvPr>
            <p:ph type="ftr" sz="quarter" idx="11"/>
          </p:nvPr>
        </p:nvSpPr>
        <p:spPr>
          <a:xfrm>
            <a:off x="3325813" y="6288088"/>
            <a:ext cx="5218112"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3C979377-B8CF-154F-A863-8D5FE9722484}" type="slidenum">
              <a:rPr lang="en-US"/>
              <a:pPr>
                <a:defRPr/>
              </a:pPr>
              <a:t>‹#›</a:t>
            </a:fld>
            <a:endParaRPr lang="en-US">
              <a:solidFill>
                <a:srgbClr val="094D75"/>
              </a:solidFill>
            </a:endParaRPr>
          </a:p>
        </p:txBody>
      </p:sp>
    </p:spTree>
    <p:extLst>
      <p:ext uri="{BB962C8B-B14F-4D97-AF65-F5344CB8AC3E}">
        <p14:creationId xmlns:p14="http://schemas.microsoft.com/office/powerpoint/2010/main" val="2944493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5" name="Picture 8" descr="Overlay-PictureCaption-Extr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8038" y="3778624"/>
            <a:ext cx="7560515" cy="1102658"/>
          </a:xfrm>
        </p:spPr>
        <p:txBody>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381000" y="6288088"/>
            <a:ext cx="1865313" cy="365125"/>
          </a:xfrm>
        </p:spPr>
        <p:txBody>
          <a:bodyPr/>
          <a:lstStyle>
            <a:lvl1pPr>
              <a:defRPr/>
            </a:lvl1pPr>
          </a:lstStyle>
          <a:p>
            <a:pPr>
              <a:defRPr/>
            </a:pPr>
            <a:fld id="{5F26B12E-3116-7A41-9225-43A1109845D8}" type="datetime1">
              <a:rPr lang="en-US"/>
              <a:pPr>
                <a:defRPr/>
              </a:pPr>
              <a:t>9/9/13</a:t>
            </a:fld>
            <a:endParaRPr lang="en-US">
              <a:solidFill>
                <a:srgbClr val="094D75"/>
              </a:solidFill>
            </a:endParaRPr>
          </a:p>
        </p:txBody>
      </p:sp>
      <p:sp>
        <p:nvSpPr>
          <p:cNvPr id="7" name="Footer Placeholder 5"/>
          <p:cNvSpPr>
            <a:spLocks noGrp="1"/>
          </p:cNvSpPr>
          <p:nvPr>
            <p:ph type="ftr" sz="quarter" idx="11"/>
          </p:nvPr>
        </p:nvSpPr>
        <p:spPr>
          <a:xfrm>
            <a:off x="3325813" y="6288088"/>
            <a:ext cx="5218112"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FC1F4750-E61A-3842-A3A6-4C4C9C785811}" type="slidenum">
              <a:rPr lang="en-US"/>
              <a:pPr>
                <a:defRPr/>
              </a:pPr>
              <a:t>‹#›</a:t>
            </a:fld>
            <a:endParaRPr lang="en-US">
              <a:solidFill>
                <a:srgbClr val="094D75"/>
              </a:solidFill>
            </a:endParaRPr>
          </a:p>
        </p:txBody>
      </p:sp>
    </p:spTree>
    <p:extLst>
      <p:ext uri="{BB962C8B-B14F-4D97-AF65-F5344CB8AC3E}">
        <p14:creationId xmlns:p14="http://schemas.microsoft.com/office/powerpoint/2010/main" val="2842834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eaLnBrk="0" hangingPunct="0">
              <a:defRPr/>
            </a:lvl1pPr>
          </a:lstStyle>
          <a:p>
            <a:pPr>
              <a:defRPr/>
            </a:pPr>
            <a:fld id="{0AA480B9-385C-B345-B9CF-893DE7A2AD22}" type="datetime1">
              <a:rPr lang="en-US"/>
              <a:pPr>
                <a:defRPr/>
              </a:pPr>
              <a:t>9/9/13</a:t>
            </a:fld>
            <a:endParaRPr lang="en-US"/>
          </a:p>
        </p:txBody>
      </p:sp>
      <p:sp>
        <p:nvSpPr>
          <p:cNvPr id="6" name="Footer Placeholder 4"/>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029A22-7601-7140-B2F5-F63D45CBCDDA}" type="slidenum">
              <a:rPr lang="en-US"/>
              <a:pPr>
                <a:defRPr/>
              </a:pPr>
              <a:t>‹#›</a:t>
            </a:fld>
            <a:endParaRPr lang="en-US"/>
          </a:p>
        </p:txBody>
      </p:sp>
    </p:spTree>
    <p:extLst>
      <p:ext uri="{BB962C8B-B14F-4D97-AF65-F5344CB8AC3E}">
        <p14:creationId xmlns:p14="http://schemas.microsoft.com/office/powerpoint/2010/main" val="13691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1815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eaLnBrk="0" hangingPunct="0">
              <a:defRPr/>
            </a:lvl1pPr>
          </a:lstStyle>
          <a:p>
            <a:pPr>
              <a:defRPr/>
            </a:pPr>
            <a:fld id="{76D40FA8-3E53-AD45-9DFE-67DF636AF470}" type="datetime1">
              <a:rPr lang="en-US"/>
              <a:pPr>
                <a:defRPr/>
              </a:pPr>
              <a:t>9/9/13</a:t>
            </a:fld>
            <a:endParaRPr lang="en-US"/>
          </a:p>
        </p:txBody>
      </p:sp>
      <p:sp>
        <p:nvSpPr>
          <p:cNvPr id="6" name="Footer Placeholder 4"/>
          <p:cNvSpPr>
            <a:spLocks noGrp="1"/>
          </p:cNvSpPr>
          <p:nvPr>
            <p:ph type="ftr" sz="quarter" idx="11"/>
          </p:nvPr>
        </p:nvSpPr>
        <p:spPr/>
        <p:txBody>
          <a:bodyPr/>
          <a:lstStyle>
            <a:lvl1pPr eaLnBrk="0" hangingPunct="0">
              <a:defRPr>
                <a:solidFill>
                  <a:srgbClr val="38ABED"/>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BE8020-96A8-574E-9593-9B0F8D84938D}" type="slidenum">
              <a:rPr lang="en-US"/>
              <a:pPr>
                <a:defRPr/>
              </a:pPr>
              <a:t>‹#›</a:t>
            </a:fld>
            <a:endParaRPr lang="en-US"/>
          </a:p>
        </p:txBody>
      </p:sp>
    </p:spTree>
    <p:extLst>
      <p:ext uri="{BB962C8B-B14F-4D97-AF65-F5344CB8AC3E}">
        <p14:creationId xmlns:p14="http://schemas.microsoft.com/office/powerpoint/2010/main" val="375681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74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006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19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865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4928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Line 2"/>
          <p:cNvSpPr>
            <a:spLocks noChangeShapeType="1"/>
          </p:cNvSpPr>
          <p:nvPr/>
        </p:nvSpPr>
        <p:spPr bwMode="auto">
          <a:xfrm>
            <a:off x="25400" y="1371600"/>
            <a:ext cx="7975600"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en-US"/>
              <a:t>Click to edit Master title style</a:t>
            </a:r>
          </a:p>
        </p:txBody>
      </p:sp>
      <p:sp>
        <p:nvSpPr>
          <p:cNvPr id="19460" name="Rectangle 4"/>
          <p:cNvSpPr>
            <a:spLocks noGrp="1" noChangeArrowheads="1"/>
          </p:cNvSpPr>
          <p:nvPr>
            <p:ph type="body" idx="1"/>
          </p:nvPr>
        </p:nvSpPr>
        <p:spPr bwMode="auto">
          <a:xfrm>
            <a:off x="9906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90" r:id="rId13"/>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charset="0"/>
        </a:defRPr>
      </a:lvl6pPr>
      <a:lvl7pPr marL="914400" algn="l" rtl="0" eaLnBrk="0" fontAlgn="base" hangingPunct="0">
        <a:spcBef>
          <a:spcPct val="0"/>
        </a:spcBef>
        <a:spcAft>
          <a:spcPct val="0"/>
        </a:spcAft>
        <a:defRPr sz="4400">
          <a:solidFill>
            <a:schemeClr val="tx2"/>
          </a:solidFill>
          <a:latin typeface="Times New Roman" charset="0"/>
        </a:defRPr>
      </a:lvl7pPr>
      <a:lvl8pPr marL="1371600" algn="l" rtl="0" eaLnBrk="0" fontAlgn="base" hangingPunct="0">
        <a:spcBef>
          <a:spcPct val="0"/>
        </a:spcBef>
        <a:spcAft>
          <a:spcPct val="0"/>
        </a:spcAft>
        <a:defRPr sz="4400">
          <a:solidFill>
            <a:schemeClr val="tx2"/>
          </a:solidFill>
          <a:latin typeface="Times New Roman" charset="0"/>
        </a:defRPr>
      </a:lvl8pPr>
      <a:lvl9pPr marL="1828800" algn="l"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u"/>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u"/>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defRPr>
            </a:lvl1pPr>
          </a:lstStyle>
          <a:p>
            <a:pPr>
              <a:defRPr/>
            </a:pPr>
            <a:fld id="{E2318637-1573-0447-80EA-24031A1111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 name="Round Diagonal Corner Rectangle 7"/>
          <p:cNvSpPr/>
          <p:nvPr/>
        </p:nvSpPr>
        <p:spPr>
          <a:xfrm>
            <a:off x="190500" y="190500"/>
            <a:ext cx="8764588" cy="6478588"/>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a:solidFill>
                <a:prstClr val="white"/>
              </a:solidFill>
              <a:latin typeface="Trebuchet MS"/>
            </a:endParaRPr>
          </a:p>
        </p:txBody>
      </p:sp>
      <p:sp>
        <p:nvSpPr>
          <p:cNvPr id="21507" name="Title Placeholder 1"/>
          <p:cNvSpPr>
            <a:spLocks noGrp="1"/>
          </p:cNvSpPr>
          <p:nvPr>
            <p:ph type="title"/>
          </p:nvPr>
        </p:nvSpPr>
        <p:spPr bwMode="auto">
          <a:xfrm>
            <a:off x="779463" y="381000"/>
            <a:ext cx="758348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508" name="Text Placeholder 2"/>
          <p:cNvSpPr>
            <a:spLocks noGrp="1"/>
          </p:cNvSpPr>
          <p:nvPr>
            <p:ph type="body" idx="1"/>
          </p:nvPr>
        </p:nvSpPr>
        <p:spPr bwMode="auto">
          <a:xfrm>
            <a:off x="779463" y="1828800"/>
            <a:ext cx="7583487"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288088"/>
            <a:ext cx="1887538"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38ABED"/>
                </a:solidFill>
              </a:defRPr>
            </a:lvl1pPr>
          </a:lstStyle>
          <a:p>
            <a:pPr>
              <a:defRPr/>
            </a:pPr>
            <a:fld id="{31FA5B5A-59BE-934F-BBEC-44CC58D9E8D3}" type="datetime1">
              <a:rPr lang="en-US"/>
              <a:pPr>
                <a:defRPr/>
              </a:pPr>
              <a:t>9/9/13</a:t>
            </a:fld>
            <a:endParaRPr lang="en-US">
              <a:solidFill>
                <a:srgbClr val="094D75"/>
              </a:solidFill>
            </a:endParaRPr>
          </a:p>
        </p:txBody>
      </p:sp>
      <p:sp>
        <p:nvSpPr>
          <p:cNvPr id="5" name="Footer Placeholder 4"/>
          <p:cNvSpPr>
            <a:spLocks noGrp="1"/>
          </p:cNvSpPr>
          <p:nvPr>
            <p:ph type="ftr" sz="quarter" idx="3"/>
          </p:nvPr>
        </p:nvSpPr>
        <p:spPr>
          <a:xfrm>
            <a:off x="3305175" y="6288088"/>
            <a:ext cx="5238750" cy="365125"/>
          </a:xfrm>
          <a:prstGeom prst="rect">
            <a:avLst/>
          </a:prstGeom>
        </p:spPr>
        <p:txBody>
          <a:bodyPr vert="horz" lIns="91440" tIns="45720" rIns="91440" bIns="45720" rtlCol="0" anchor="ctr"/>
          <a:lstStyle>
            <a:lvl1pPr algn="r" eaLnBrk="1" hangingPunct="1">
              <a:defRPr sz="1200">
                <a:solidFill>
                  <a:srgbClr val="0C5986">
                    <a:shade val="75000"/>
                  </a:srgb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8404225" y="219075"/>
            <a:ext cx="493713"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1B3861"/>
                </a:solidFill>
              </a:defRPr>
            </a:lvl1pPr>
          </a:lstStyle>
          <a:p>
            <a:pPr>
              <a:defRPr/>
            </a:pPr>
            <a:fld id="{5A79199D-0855-904A-9DE3-7E933A7F4525}" type="slidenum">
              <a:rPr lang="en-US"/>
              <a:pPr>
                <a:defRPr/>
              </a:pPr>
              <a:t>‹#›</a:t>
            </a:fld>
            <a:endParaRPr lang="en-US">
              <a:solidFill>
                <a:srgbClr val="094D75"/>
              </a:solidFill>
            </a:endParaRP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rtl="0" eaLnBrk="0" fontAlgn="base" hangingPunct="0">
        <a:spcBef>
          <a:spcPct val="0"/>
        </a:spcBef>
        <a:spcAft>
          <a:spcPct val="0"/>
        </a:spcAft>
        <a:defRPr sz="3800" kern="12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800">
          <a:solidFill>
            <a:schemeClr val="bg1"/>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3800">
          <a:solidFill>
            <a:schemeClr val="bg1"/>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3800">
          <a:solidFill>
            <a:schemeClr val="bg1"/>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3800">
          <a:solidFill>
            <a:schemeClr val="bg1"/>
          </a:solidFill>
          <a:latin typeface="Trebuchet MS" charset="0"/>
          <a:ea typeface="ＭＳ Ｐゴシック" charset="-128"/>
          <a:cs typeface="ＭＳ Ｐゴシック" charset="-128"/>
        </a:defRPr>
      </a:lvl5pPr>
      <a:lvl6pPr marL="457200" algn="l" rtl="0" fontAlgn="base">
        <a:spcBef>
          <a:spcPct val="0"/>
        </a:spcBef>
        <a:spcAft>
          <a:spcPct val="0"/>
        </a:spcAft>
        <a:defRPr sz="3800">
          <a:solidFill>
            <a:schemeClr val="bg1"/>
          </a:solidFill>
          <a:latin typeface="Trebuchet MS" charset="0"/>
          <a:ea typeface="ＭＳ Ｐゴシック" charset="-128"/>
          <a:cs typeface="ＭＳ Ｐゴシック" charset="-128"/>
        </a:defRPr>
      </a:lvl6pPr>
      <a:lvl7pPr marL="914400" algn="l" rtl="0" fontAlgn="base">
        <a:spcBef>
          <a:spcPct val="0"/>
        </a:spcBef>
        <a:spcAft>
          <a:spcPct val="0"/>
        </a:spcAft>
        <a:defRPr sz="3800">
          <a:solidFill>
            <a:schemeClr val="bg1"/>
          </a:solidFill>
          <a:latin typeface="Trebuchet MS" charset="0"/>
          <a:ea typeface="ＭＳ Ｐゴシック" charset="-128"/>
          <a:cs typeface="ＭＳ Ｐゴシック" charset="-128"/>
        </a:defRPr>
      </a:lvl7pPr>
      <a:lvl8pPr marL="1371600" algn="l" rtl="0" fontAlgn="base">
        <a:spcBef>
          <a:spcPct val="0"/>
        </a:spcBef>
        <a:spcAft>
          <a:spcPct val="0"/>
        </a:spcAft>
        <a:defRPr sz="3800">
          <a:solidFill>
            <a:schemeClr val="bg1"/>
          </a:solidFill>
          <a:latin typeface="Trebuchet MS" charset="0"/>
          <a:ea typeface="ＭＳ Ｐゴシック" charset="-128"/>
          <a:cs typeface="ＭＳ Ｐゴシック" charset="-128"/>
        </a:defRPr>
      </a:lvl8pPr>
      <a:lvl9pPr marL="1828800" algn="l" rtl="0" fontAlgn="base">
        <a:spcBef>
          <a:spcPct val="0"/>
        </a:spcBef>
        <a:spcAft>
          <a:spcPct val="0"/>
        </a:spcAft>
        <a:defRPr sz="3800">
          <a:solidFill>
            <a:schemeClr val="bg1"/>
          </a:solidFill>
          <a:latin typeface="Trebuchet MS" charset="0"/>
          <a:ea typeface="ＭＳ Ｐゴシック" charset="-128"/>
          <a:cs typeface="ＭＳ Ｐゴシック" charset="-128"/>
        </a:defRPr>
      </a:lvl9pPr>
    </p:titleStyle>
    <p:bodyStyle>
      <a:lvl1pPr marL="282575" indent="-282575" algn="l" rtl="0" eaLnBrk="0" fontAlgn="base" hangingPunct="0">
        <a:spcBef>
          <a:spcPts val="2000"/>
        </a:spcBef>
        <a:spcAft>
          <a:spcPct val="0"/>
        </a:spcAft>
        <a:buFont typeface="Wingdings 2" charset="0"/>
        <a:buChar char=""/>
        <a:defRPr sz="2200" kern="1200">
          <a:solidFill>
            <a:schemeClr val="bg1"/>
          </a:solidFill>
          <a:latin typeface="+mn-lt"/>
          <a:ea typeface="ＭＳ Ｐゴシック" charset="-128"/>
          <a:cs typeface="ＭＳ Ｐゴシック" charset="-128"/>
        </a:defRPr>
      </a:lvl1pPr>
      <a:lvl2pPr marL="577850" indent="-295275" algn="l" rtl="0" eaLnBrk="0" fontAlgn="base" hangingPunct="0">
        <a:spcBef>
          <a:spcPts val="600"/>
        </a:spcBef>
        <a:spcAft>
          <a:spcPct val="0"/>
        </a:spcAft>
        <a:buFont typeface="Wingdings 2" charset="0"/>
        <a:buChar char=""/>
        <a:defRPr sz="2000" kern="1200">
          <a:solidFill>
            <a:schemeClr val="bg1"/>
          </a:solidFill>
          <a:latin typeface="+mn-lt"/>
          <a:ea typeface="ＭＳ Ｐゴシック" charset="-128"/>
          <a:cs typeface="+mn-cs"/>
        </a:defRPr>
      </a:lvl2pPr>
      <a:lvl3pPr marL="860425"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charset="-128"/>
          <a:cs typeface="+mn-cs"/>
        </a:defRPr>
      </a:lvl3pPr>
      <a:lvl4pPr marL="1143000"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charset="-128"/>
          <a:cs typeface="+mn-cs"/>
        </a:defRPr>
      </a:lvl4pPr>
      <a:lvl5pPr marL="1425575"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8.bin"/><Relationship Id="rId5" Type="http://schemas.openxmlformats.org/officeDocument/2006/relationships/image" Target="../media/image38.png"/><Relationship Id="rId6"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26.xml"/><Relationship Id="rId2"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11.png"/><Relationship Id="rId6" Type="http://schemas.openxmlformats.org/officeDocument/2006/relationships/oleObject" Target="file:///\\localhost\Users\toma\Documents\Microsoft%20PowerPoint\SSEC\SSEC_CIMSS%20Overview\!OLE_LINK4" TargetMode="External"/><Relationship Id="rId7" Type="http://schemas.openxmlformats.org/officeDocument/2006/relationships/image" Target="../media/image60.png"/><Relationship Id="rId8" Type="http://schemas.openxmlformats.org/officeDocument/2006/relationships/image" Target="../media/image63.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17.wmf"/><Relationship Id="rId13" Type="http://schemas.openxmlformats.org/officeDocument/2006/relationships/oleObject" Target="../embeddings/oleObject6.bin"/><Relationship Id="rId14" Type="http://schemas.openxmlformats.org/officeDocument/2006/relationships/image" Target="../media/image18.wmf"/><Relationship Id="rId15" Type="http://schemas.openxmlformats.org/officeDocument/2006/relationships/oleObject" Target="../embeddings/oleObject7.bin"/><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oleObject" Target="../embeddings/oleObject1.bin"/><Relationship Id="rId4" Type="http://schemas.openxmlformats.org/officeDocument/2006/relationships/image" Target="../media/image13.wmf"/><Relationship Id="rId5" Type="http://schemas.openxmlformats.org/officeDocument/2006/relationships/oleObject" Target="../embeddings/oleObject2.bin"/><Relationship Id="rId6" Type="http://schemas.openxmlformats.org/officeDocument/2006/relationships/image" Target="../media/image14.wmf"/><Relationship Id="rId7" Type="http://schemas.openxmlformats.org/officeDocument/2006/relationships/oleObject" Target="../embeddings/oleObject3.bin"/><Relationship Id="rId8" Type="http://schemas.openxmlformats.org/officeDocument/2006/relationships/image" Target="../media/image15.wmf"/><Relationship Id="rId9" Type="http://schemas.openxmlformats.org/officeDocument/2006/relationships/oleObject" Target="../embeddings/oleObject4.bin"/><Relationship Id="rId10" Type="http://schemas.openxmlformats.org/officeDocument/2006/relationships/image" Target="../media/image16.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gif"/><Relationship Id="rId3" Type="http://schemas.openxmlformats.org/officeDocument/2006/relationships/image" Target="../media/image6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themeOverride" Target="../theme/themeOverride1.xml"/><Relationship Id="rId2"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75.jpeg"/></Relationships>
</file>

<file path=ppt/slides/_rels/slide27.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17.wmf"/><Relationship Id="rId13" Type="http://schemas.openxmlformats.org/officeDocument/2006/relationships/oleObject" Target="../embeddings/oleObject14.bin"/><Relationship Id="rId14" Type="http://schemas.openxmlformats.org/officeDocument/2006/relationships/image" Target="../media/image18.wmf"/><Relationship Id="rId15" Type="http://schemas.openxmlformats.org/officeDocument/2006/relationships/oleObject" Target="../embeddings/oleObject15.bin"/><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oleObject" Target="../embeddings/oleObject9.bin"/><Relationship Id="rId4" Type="http://schemas.openxmlformats.org/officeDocument/2006/relationships/image" Target="../media/image13.wmf"/><Relationship Id="rId5" Type="http://schemas.openxmlformats.org/officeDocument/2006/relationships/oleObject" Target="../embeddings/oleObject10.bin"/><Relationship Id="rId6" Type="http://schemas.openxmlformats.org/officeDocument/2006/relationships/image" Target="../media/image14.wmf"/><Relationship Id="rId7" Type="http://schemas.openxmlformats.org/officeDocument/2006/relationships/oleObject" Target="../embeddings/oleObject11.bin"/><Relationship Id="rId8" Type="http://schemas.openxmlformats.org/officeDocument/2006/relationships/image" Target="../media/image15.wmf"/><Relationship Id="rId9" Type="http://schemas.openxmlformats.org/officeDocument/2006/relationships/oleObject" Target="../embeddings/oleObject12.bin"/><Relationship Id="rId10" Type="http://schemas.openxmlformats.org/officeDocument/2006/relationships/image" Target="../media/image16.wmf"/></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 Id="rId3" Type="http://schemas.openxmlformats.org/officeDocument/2006/relationships/image" Target="../media/image8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 Id="rId3" Type="http://schemas.openxmlformats.org/officeDocument/2006/relationships/image" Target="../media/image8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 Id="rId3"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image" Target="../media/image8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7"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hyperlink" Target="http://www.lefsestore.com/product/New-204672558" TargetMode="External"/><Relationship Id="rId4"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jpeg"/><Relationship Id="rId3"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3.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9938" name="Picture 2" descr="SSECroof-panora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SSEC-building-Img_033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438" y="4572000"/>
            <a:ext cx="1503362"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Grp="1" noChangeArrowheads="1"/>
          </p:cNvSpPr>
          <p:nvPr>
            <p:ph type="title"/>
          </p:nvPr>
        </p:nvSpPr>
        <p:spPr>
          <a:xfrm>
            <a:off x="1828800" y="5486400"/>
            <a:ext cx="5486400" cy="1295400"/>
          </a:xfrm>
        </p:spPr>
        <p:txBody>
          <a:bodyPr/>
          <a:lstStyle/>
          <a:p>
            <a:pPr algn="ctr"/>
            <a:r>
              <a:rPr lang="en-US" sz="2400" b="1">
                <a:solidFill>
                  <a:srgbClr val="FFFF00"/>
                </a:solidFill>
                <a:latin typeface="Arial" charset="0"/>
                <a:cs typeface="Arial" charset="0"/>
              </a:rPr>
              <a:t>Executive Director – Science</a:t>
            </a:r>
            <a:br>
              <a:rPr lang="en-US" sz="2400" b="1">
                <a:solidFill>
                  <a:srgbClr val="FFFF00"/>
                </a:solidFill>
                <a:latin typeface="Arial" charset="0"/>
                <a:cs typeface="Arial" charset="0"/>
              </a:rPr>
            </a:br>
            <a:r>
              <a:rPr lang="en-US" sz="2400" b="1">
                <a:solidFill>
                  <a:srgbClr val="FFFF00"/>
                </a:solidFill>
                <a:latin typeface="Arial" charset="0"/>
                <a:cs typeface="Arial" charset="0"/>
              </a:rPr>
              <a:t>Space Science and</a:t>
            </a:r>
            <a:br>
              <a:rPr lang="en-US" sz="2400" b="1">
                <a:solidFill>
                  <a:srgbClr val="FFFF00"/>
                </a:solidFill>
                <a:latin typeface="Arial" charset="0"/>
                <a:cs typeface="Arial" charset="0"/>
              </a:rPr>
            </a:br>
            <a:r>
              <a:rPr lang="en-US" sz="2400" b="1">
                <a:solidFill>
                  <a:srgbClr val="FFFF00"/>
                </a:solidFill>
                <a:latin typeface="Arial" charset="0"/>
                <a:cs typeface="Arial" charset="0"/>
              </a:rPr>
              <a:t>Engineering Center (SSEC)</a:t>
            </a:r>
          </a:p>
        </p:txBody>
      </p:sp>
      <p:sp>
        <p:nvSpPr>
          <p:cNvPr id="562181" name="Text Box 5"/>
          <p:cNvSpPr txBox="1">
            <a:spLocks noChangeArrowheads="1"/>
          </p:cNvSpPr>
          <p:nvPr/>
        </p:nvSpPr>
        <p:spPr bwMode="auto">
          <a:xfrm>
            <a:off x="1524000" y="1550988"/>
            <a:ext cx="6126163"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4000" b="1" dirty="0">
                <a:solidFill>
                  <a:srgbClr val="FFFF00"/>
                </a:solidFill>
                <a:latin typeface="Arial"/>
                <a:cs typeface="Arial"/>
              </a:rPr>
              <a:t>An Introduction UW-Madison SSEC/CIMSS Research and Facilities</a:t>
            </a:r>
            <a:endParaRPr lang="en-US" sz="4000" b="1" dirty="0">
              <a:solidFill>
                <a:srgbClr val="FFFF00"/>
              </a:solidFill>
              <a:latin typeface="Arial"/>
              <a:cs typeface="Arial"/>
            </a:endParaRPr>
          </a:p>
          <a:p>
            <a:pPr algn="ctr" eaLnBrk="0" hangingPunct="0">
              <a:defRPr/>
            </a:pPr>
            <a:endParaRPr lang="en-US" b="1" dirty="0">
              <a:solidFill>
                <a:srgbClr val="FFFF00"/>
              </a:solidFill>
              <a:latin typeface="Arial"/>
              <a:cs typeface="Arial"/>
            </a:endParaRPr>
          </a:p>
          <a:p>
            <a:pPr algn="ctr" eaLnBrk="0" hangingPunct="0">
              <a:defRPr/>
            </a:pPr>
            <a:r>
              <a:rPr lang="en-US" b="1" dirty="0">
                <a:solidFill>
                  <a:srgbClr val="FFFF00"/>
                </a:solidFill>
                <a:latin typeface="Arial"/>
                <a:cs typeface="Arial"/>
              </a:rPr>
              <a:t>Wayne Feltz</a:t>
            </a:r>
          </a:p>
          <a:p>
            <a:pPr algn="ctr" eaLnBrk="0" hangingPunct="0">
              <a:defRPr/>
            </a:pPr>
            <a:r>
              <a:rPr lang="en-US" b="1" dirty="0">
                <a:solidFill>
                  <a:srgbClr val="FFFF00"/>
                </a:solidFill>
                <a:latin typeface="Arial"/>
                <a:cs typeface="Arial"/>
              </a:rPr>
              <a:t>Associate Director</a:t>
            </a:r>
          </a:p>
          <a:p>
            <a:pPr algn="ctr" eaLnBrk="0" hangingPunct="0">
              <a:defRPr/>
            </a:pPr>
            <a:r>
              <a:rPr lang="en-US" b="1" dirty="0">
                <a:solidFill>
                  <a:srgbClr val="FFFF00"/>
                </a:solidFill>
                <a:latin typeface="Arial"/>
                <a:cs typeface="Arial"/>
              </a:rPr>
              <a:t> Cooperative Institute for Meteorological Satellite Studies (CIMSS)</a:t>
            </a:r>
          </a:p>
          <a:p>
            <a:pPr algn="ctr" eaLnBrk="0" hangingPunct="0">
              <a:defRPr/>
            </a:pPr>
            <a:endParaRPr lang="en-US" sz="2800" b="1" dirty="0">
              <a:solidFill>
                <a:srgbClr val="FFFF00"/>
              </a:solidFill>
              <a:latin typeface="Arial"/>
              <a:cs typeface="Arial"/>
            </a:endParaRPr>
          </a:p>
          <a:p>
            <a:pPr algn="ctr" eaLnBrk="0" hangingPunct="0">
              <a:defRPr/>
            </a:pPr>
            <a:endParaRPr lang="en-US" sz="2800" b="1" dirty="0">
              <a:solidFill>
                <a:srgbClr val="EDED03"/>
              </a:solidFill>
              <a:latin typeface="Arial"/>
              <a:cs typeface="Arial"/>
            </a:endParaRPr>
          </a:p>
          <a:p>
            <a:pPr algn="ctr" eaLnBrk="0" hangingPunct="0">
              <a:defRPr/>
            </a:pPr>
            <a:endParaRPr lang="en-US" sz="2800" dirty="0">
              <a:solidFill>
                <a:srgbClr val="EDED03"/>
              </a:solidFill>
              <a:latin typeface="Arial"/>
              <a:cs typeface="Arial"/>
            </a:endParaRPr>
          </a:p>
        </p:txBody>
      </p:sp>
      <p:pic>
        <p:nvPicPr>
          <p:cNvPr id="39942" name="Picture 8" descr="SSEC_logo-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76200"/>
            <a:ext cx="1619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338"/>
            <a:ext cx="18288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background_medgreen"/>
          <p:cNvPicPr>
            <a:picLocks noChangeAspect="1" noChangeArrowheads="1"/>
          </p:cNvPicPr>
          <p:nvPr/>
        </p:nvPicPr>
        <p:blipFill>
          <a:blip r:embed="rId2">
            <a:extLst>
              <a:ext uri="{28A0092B-C50C-407E-A947-70E740481C1C}">
                <a14:useLocalDpi xmlns:a14="http://schemas.microsoft.com/office/drawing/2010/main" val="0"/>
              </a:ext>
            </a:extLst>
          </a:blip>
          <a:srcRect l="13333" t="8868" r="10001" b="122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3"/>
          <p:cNvSpPr>
            <a:spLocks noGrp="1" noChangeArrowheads="1"/>
          </p:cNvSpPr>
          <p:nvPr>
            <p:ph type="title"/>
          </p:nvPr>
        </p:nvSpPr>
        <p:spPr>
          <a:xfrm>
            <a:off x="228600" y="457200"/>
            <a:ext cx="8686800" cy="685800"/>
          </a:xfrm>
        </p:spPr>
        <p:txBody>
          <a:bodyPr/>
          <a:lstStyle/>
          <a:p>
            <a:pPr algn="ctr"/>
            <a:r>
              <a:rPr lang="en-US" sz="4000" b="1">
                <a:solidFill>
                  <a:schemeClr val="accent2"/>
                </a:solidFill>
                <a:latin typeface="Arial" charset="0"/>
              </a:rPr>
              <a:t>SSEC </a:t>
            </a:r>
            <a:r>
              <a:rPr lang="en-US" sz="3600" b="1">
                <a:solidFill>
                  <a:schemeClr val="accent2"/>
                </a:solidFill>
                <a:latin typeface="Arial" charset="0"/>
              </a:rPr>
              <a:t>areas of technical expertise</a:t>
            </a:r>
          </a:p>
        </p:txBody>
      </p:sp>
      <p:sp>
        <p:nvSpPr>
          <p:cNvPr id="48131" name="Rectangle 4"/>
          <p:cNvSpPr>
            <a:spLocks noGrp="1" noChangeArrowheads="1"/>
          </p:cNvSpPr>
          <p:nvPr>
            <p:ph type="body" idx="1"/>
          </p:nvPr>
        </p:nvSpPr>
        <p:spPr>
          <a:xfrm>
            <a:off x="509588" y="1524000"/>
            <a:ext cx="8458200" cy="5105400"/>
          </a:xfrm>
        </p:spPr>
        <p:txBody>
          <a:bodyPr/>
          <a:lstStyle/>
          <a:p>
            <a:pPr marL="454025" indent="-454025">
              <a:lnSpc>
                <a:spcPct val="90000"/>
              </a:lnSpc>
            </a:pPr>
            <a:r>
              <a:rPr lang="en-US" sz="3600" b="1">
                <a:solidFill>
                  <a:srgbClr val="800080"/>
                </a:solidFill>
                <a:latin typeface="Arial" charset="0"/>
              </a:rPr>
              <a:t>Observational Science</a:t>
            </a:r>
            <a:r>
              <a:rPr lang="en-US" sz="3600" b="1">
                <a:solidFill>
                  <a:schemeClr val="accent2"/>
                </a:solidFill>
                <a:latin typeface="Arial" charset="0"/>
              </a:rPr>
              <a:t> </a:t>
            </a:r>
            <a:r>
              <a:rPr lang="en-US" sz="2400" b="1">
                <a:latin typeface="Arial" charset="0"/>
              </a:rPr>
              <a:t>(spacecraft system/mission design, instrumentation, field programs, spaceflight instrument fabrication, </a:t>
            </a:r>
            <a:r>
              <a:rPr lang="en-US" sz="2400" b="1">
                <a:solidFill>
                  <a:schemeClr val="accent2"/>
                </a:solidFill>
                <a:latin typeface="Arial" charset="0"/>
              </a:rPr>
              <a:t>including CAMPUS SCIENCE SUPPORT to </a:t>
            </a:r>
            <a:br>
              <a:rPr lang="en-US" sz="2400" b="1">
                <a:solidFill>
                  <a:schemeClr val="accent2"/>
                </a:solidFill>
                <a:latin typeface="Arial" charset="0"/>
              </a:rPr>
            </a:br>
            <a:r>
              <a:rPr lang="en-US" sz="2400" b="1">
                <a:solidFill>
                  <a:schemeClr val="accent2"/>
                </a:solidFill>
                <a:latin typeface="Arial" charset="0"/>
              </a:rPr>
              <a:t>PHYSICS, ASTRONOMY, BOTANY, GEOLOGY</a:t>
            </a:r>
            <a:r>
              <a:rPr lang="en-US" sz="2400" b="1">
                <a:latin typeface="Arial" charset="0"/>
              </a:rPr>
              <a:t>)</a:t>
            </a:r>
          </a:p>
          <a:p>
            <a:pPr marL="454025" indent="-454025">
              <a:lnSpc>
                <a:spcPct val="90000"/>
              </a:lnSpc>
            </a:pPr>
            <a:r>
              <a:rPr lang="en-US" sz="3600" b="1">
                <a:solidFill>
                  <a:srgbClr val="800080"/>
                </a:solidFill>
                <a:latin typeface="Arial" charset="0"/>
              </a:rPr>
              <a:t>Computational &amp; Visualization Science </a:t>
            </a:r>
            <a:r>
              <a:rPr lang="en-US" sz="2400" b="1">
                <a:latin typeface="Arial" charset="0"/>
              </a:rPr>
              <a:t>(hardware and software systems for information generation, data management, and communication)</a:t>
            </a:r>
          </a:p>
          <a:p>
            <a:pPr marL="454025" indent="-454025">
              <a:lnSpc>
                <a:spcPct val="90000"/>
              </a:lnSpc>
            </a:pPr>
            <a:r>
              <a:rPr lang="en-US" sz="3600" b="1">
                <a:solidFill>
                  <a:srgbClr val="800080"/>
                </a:solidFill>
                <a:latin typeface="Arial" charset="0"/>
              </a:rPr>
              <a:t>Analytical Science &amp; Applications </a:t>
            </a:r>
            <a:r>
              <a:rPr lang="en-US" sz="2400" b="1">
                <a:latin typeface="Arial" charset="0"/>
              </a:rPr>
              <a:t>(satellite &amp; conventional data analysis, technical development &amp; analysis)</a:t>
            </a:r>
            <a:endParaRPr lang="en-US" sz="2400" b="1">
              <a:solidFill>
                <a:srgbClr val="800080"/>
              </a:solidFill>
              <a:latin typeface="Arial" charset="0"/>
            </a:endParaRPr>
          </a:p>
        </p:txBody>
      </p:sp>
      <p:sp>
        <p:nvSpPr>
          <p:cNvPr id="48132" name="AutoShape 5"/>
          <p:cNvSpPr>
            <a:spLocks noChangeArrowheads="1"/>
          </p:cNvSpPr>
          <p:nvPr/>
        </p:nvSpPr>
        <p:spPr bwMode="auto">
          <a:xfrm>
            <a:off x="76200" y="3573463"/>
            <a:ext cx="533400" cy="381000"/>
          </a:xfrm>
          <a:prstGeom prst="rightArrow">
            <a:avLst>
              <a:gd name="adj1" fmla="val 50000"/>
              <a:gd name="adj2" fmla="val 35000"/>
            </a:avLst>
          </a:prstGeom>
          <a:solidFill>
            <a:srgbClr val="800080"/>
          </a:solidFill>
          <a:ln w="12700">
            <a:solidFill>
              <a:srgbClr val="800080"/>
            </a:solidFill>
            <a:miter lim="800000"/>
            <a:headEnd/>
            <a:tailEnd/>
          </a:ln>
        </p:spPr>
        <p:txBody>
          <a:bodyPr wrap="none" anchor="ctr"/>
          <a:lstStyle/>
          <a:p>
            <a:pPr eaLnBrk="0" hangingPunct="0"/>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81063"/>
            <a:ext cx="3276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4" name="Rectangle 5"/>
          <p:cNvSpPr>
            <a:spLocks noChangeArrowheads="1"/>
          </p:cNvSpPr>
          <p:nvPr/>
        </p:nvSpPr>
        <p:spPr bwMode="auto">
          <a:xfrm>
            <a:off x="762000" y="347663"/>
            <a:ext cx="2811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r>
              <a:rPr lang="en-US" b="1">
                <a:solidFill>
                  <a:srgbClr val="CCFFFF"/>
                </a:solidFill>
                <a:latin typeface="Arial" charset="0"/>
              </a:rPr>
              <a:t>SSEC Data Center</a:t>
            </a:r>
            <a:endParaRPr lang="en-US" b="1">
              <a:latin typeface="Arial" charset="0"/>
            </a:endParaRPr>
          </a:p>
        </p:txBody>
      </p:sp>
      <p:sp>
        <p:nvSpPr>
          <p:cNvPr id="3075" name="Rectangle 6"/>
          <p:cNvSpPr>
            <a:spLocks noChangeArrowheads="1"/>
          </p:cNvSpPr>
          <p:nvPr/>
        </p:nvSpPr>
        <p:spPr bwMode="auto">
          <a:xfrm>
            <a:off x="533400" y="3538538"/>
            <a:ext cx="3733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eaLnBrk="0" hangingPunct="0"/>
            <a:r>
              <a:rPr lang="en-US" b="1">
                <a:solidFill>
                  <a:srgbClr val="CCFFFF"/>
                </a:solidFill>
                <a:latin typeface="Arial" charset="0"/>
              </a:rPr>
              <a:t>National GOES Archive</a:t>
            </a:r>
            <a:br>
              <a:rPr lang="en-US" b="1">
                <a:solidFill>
                  <a:srgbClr val="CCFFFF"/>
                </a:solidFill>
                <a:latin typeface="Arial" charset="0"/>
              </a:rPr>
            </a:br>
            <a:r>
              <a:rPr lang="en-US" b="1">
                <a:solidFill>
                  <a:srgbClr val="CCFFFF"/>
                </a:solidFill>
                <a:latin typeface="Arial" charset="0"/>
              </a:rPr>
              <a:t>        1978-2003</a:t>
            </a:r>
            <a:endParaRPr lang="en-US" sz="4400" b="1">
              <a:latin typeface="Verdana" charset="0"/>
            </a:endParaRPr>
          </a:p>
        </p:txBody>
      </p:sp>
      <p:graphicFrame>
        <p:nvGraphicFramePr>
          <p:cNvPr id="3076" name="Object 2"/>
          <p:cNvGraphicFramePr>
            <a:graphicFrameLocks noChangeAspect="1"/>
          </p:cNvGraphicFramePr>
          <p:nvPr/>
        </p:nvGraphicFramePr>
        <p:xfrm>
          <a:off x="685800" y="4191000"/>
          <a:ext cx="2819400" cy="2333625"/>
        </p:xfrm>
        <a:graphic>
          <a:graphicData uri="http://schemas.openxmlformats.org/presentationml/2006/ole">
            <mc:AlternateContent xmlns:mc="http://schemas.openxmlformats.org/markup-compatibility/2006">
              <mc:Choice xmlns:v="urn:schemas-microsoft-com:vml" Requires="v">
                <p:oleObj spid="_x0000_s3081" name="Document" r:id="rId4" imgW="11352381" imgH="9409524" progId="Word.Document.8">
                  <p:embed/>
                </p:oleObj>
              </mc:Choice>
              <mc:Fallback>
                <p:oleObj name="Document" r:id="rId4" imgW="11352381" imgH="940952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191000"/>
                        <a:ext cx="28194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7" name="Rectangle 8"/>
          <p:cNvSpPr>
            <a:spLocks noChangeArrowheads="1"/>
          </p:cNvSpPr>
          <p:nvPr/>
        </p:nvSpPr>
        <p:spPr bwMode="auto">
          <a:xfrm>
            <a:off x="5699125" y="1524000"/>
            <a:ext cx="150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r>
              <a:rPr lang="en-US" b="1">
                <a:solidFill>
                  <a:srgbClr val="CCFFFF"/>
                </a:solidFill>
                <a:latin typeface="Arial" charset="0"/>
              </a:rPr>
              <a:t>Facilities</a:t>
            </a:r>
            <a:endParaRPr lang="en-US" b="1">
              <a:latin typeface="Arial" charset="0"/>
            </a:endParaRPr>
          </a:p>
        </p:txBody>
      </p:sp>
      <p:sp>
        <p:nvSpPr>
          <p:cNvPr id="3078" name="Rectangle 9"/>
          <p:cNvSpPr>
            <a:spLocks noChangeArrowheads="1"/>
          </p:cNvSpPr>
          <p:nvPr/>
        </p:nvSpPr>
        <p:spPr bwMode="auto">
          <a:xfrm>
            <a:off x="4419600" y="0"/>
            <a:ext cx="4572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eaLnBrk="0" hangingPunct="0"/>
            <a:r>
              <a:rPr lang="en-US" sz="4400" b="1">
                <a:solidFill>
                  <a:schemeClr val="bg1"/>
                </a:solidFill>
                <a:latin typeface="Arial" charset="0"/>
              </a:rPr>
              <a:t>SSEC</a:t>
            </a:r>
            <a:r>
              <a:rPr lang="en-US" b="1">
                <a:solidFill>
                  <a:schemeClr val="bg1"/>
                </a:solidFill>
                <a:latin typeface="Arial" charset="0"/>
              </a:rPr>
              <a:t/>
            </a:r>
            <a:br>
              <a:rPr lang="en-US" b="1">
                <a:solidFill>
                  <a:schemeClr val="bg1"/>
                </a:solidFill>
                <a:latin typeface="Arial" charset="0"/>
              </a:rPr>
            </a:br>
            <a:r>
              <a:rPr lang="en-US" b="1">
                <a:solidFill>
                  <a:schemeClr val="bg1"/>
                </a:solidFill>
                <a:latin typeface="Arial" charset="0"/>
              </a:rPr>
              <a:t> Satellite / Meteorological Data  Access</a:t>
            </a:r>
          </a:p>
        </p:txBody>
      </p:sp>
      <p:sp>
        <p:nvSpPr>
          <p:cNvPr id="3079" name="Text Box 14"/>
          <p:cNvSpPr txBox="1">
            <a:spLocks noChangeArrowheads="1"/>
          </p:cNvSpPr>
          <p:nvPr/>
        </p:nvSpPr>
        <p:spPr bwMode="auto">
          <a:xfrm>
            <a:off x="3581400" y="5181600"/>
            <a:ext cx="5562600" cy="10350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00"/>
                </a:solidFill>
              </a:rPr>
              <a:t>Now have &gt;1 PB of raid storage for "online archive" of all GOES data, giving rapid access to </a:t>
            </a:r>
            <a:r>
              <a:rPr lang="en-US" sz="2000" b="1">
                <a:solidFill>
                  <a:srgbClr val="FFFF00"/>
                </a:solidFill>
                <a:cs typeface="Times New Roman" charset="0"/>
              </a:rPr>
              <a:t>~ 30 years of satellite data!</a:t>
            </a:r>
          </a:p>
        </p:txBody>
      </p:sp>
      <p:pic>
        <p:nvPicPr>
          <p:cNvPr id="3080" name="Picture 11" descr="SSEC Roof 201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981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838200" y="0"/>
            <a:ext cx="7772400" cy="1143000"/>
          </a:xfrm>
        </p:spPr>
        <p:txBody>
          <a:bodyPr/>
          <a:lstStyle/>
          <a:p>
            <a:pPr eaLnBrk="1" hangingPunct="1"/>
            <a:r>
              <a:rPr lang="en-US">
                <a:latin typeface="Trebuchet MS" charset="0"/>
                <a:ea typeface="ＭＳ Ｐゴシック" charset="0"/>
                <a:cs typeface="ＭＳ Ｐゴシック" charset="0"/>
              </a:rPr>
              <a:t>SSEC Data Center - Activities</a:t>
            </a:r>
          </a:p>
        </p:txBody>
      </p:sp>
      <p:sp>
        <p:nvSpPr>
          <p:cNvPr id="49154" name="Rectangle 3"/>
          <p:cNvSpPr>
            <a:spLocks noGrp="1" noChangeArrowheads="1"/>
          </p:cNvSpPr>
          <p:nvPr>
            <p:ph idx="1"/>
          </p:nvPr>
        </p:nvSpPr>
        <p:spPr>
          <a:xfrm>
            <a:off x="685800" y="1371600"/>
            <a:ext cx="7772400" cy="4724400"/>
          </a:xfrm>
        </p:spPr>
        <p:txBody>
          <a:bodyPr/>
          <a:lstStyle/>
          <a:p>
            <a:pPr eaLnBrk="1" hangingPunct="1">
              <a:lnSpc>
                <a:spcPct val="70000"/>
              </a:lnSpc>
            </a:pPr>
            <a:r>
              <a:rPr lang="en-US">
                <a:latin typeface="Trebuchet MS" charset="0"/>
                <a:ea typeface="ＭＳ Ｐゴシック" charset="0"/>
                <a:cs typeface="ＭＳ Ｐゴシック" charset="0"/>
              </a:rPr>
              <a:t>Assist Satellite Operations Control Center and other agencies in satellite  checkout and troubleshooting of related problems</a:t>
            </a:r>
          </a:p>
          <a:p>
            <a:pPr eaLnBrk="1" hangingPunct="1">
              <a:lnSpc>
                <a:spcPct val="70000"/>
              </a:lnSpc>
            </a:pPr>
            <a:r>
              <a:rPr lang="en-US">
                <a:latin typeface="Trebuchet MS" charset="0"/>
                <a:ea typeface="ＭＳ Ｐゴシック" charset="0"/>
                <a:cs typeface="ＭＳ Ｐゴシック" charset="0"/>
              </a:rPr>
              <a:t>Support to field experiments</a:t>
            </a:r>
          </a:p>
          <a:p>
            <a:pPr lvl="1" eaLnBrk="1" hangingPunct="1">
              <a:lnSpc>
                <a:spcPct val="70000"/>
              </a:lnSpc>
            </a:pPr>
            <a:r>
              <a:rPr lang="en-US" sz="1600">
                <a:latin typeface="Trebuchet MS" charset="0"/>
                <a:ea typeface="ＭＳ Ｐゴシック" charset="0"/>
              </a:rPr>
              <a:t>Special archiving</a:t>
            </a:r>
          </a:p>
          <a:p>
            <a:pPr lvl="1" eaLnBrk="1" hangingPunct="1">
              <a:lnSpc>
                <a:spcPct val="70000"/>
              </a:lnSpc>
            </a:pPr>
            <a:r>
              <a:rPr lang="en-US" sz="1600">
                <a:latin typeface="Trebuchet MS" charset="0"/>
                <a:ea typeface="ＭＳ Ｐゴシック" charset="0"/>
              </a:rPr>
              <a:t>Extended staffing, either on-call or on-site</a:t>
            </a:r>
          </a:p>
          <a:p>
            <a:pPr lvl="1" eaLnBrk="1" hangingPunct="1">
              <a:lnSpc>
                <a:spcPct val="70000"/>
              </a:lnSpc>
            </a:pPr>
            <a:endParaRPr lang="en-US" sz="1600">
              <a:latin typeface="Trebuchet MS" charset="0"/>
              <a:ea typeface="ＭＳ Ｐゴシック" charset="0"/>
            </a:endParaRPr>
          </a:p>
          <a:p>
            <a:pPr eaLnBrk="1" hangingPunct="1">
              <a:lnSpc>
                <a:spcPct val="70000"/>
              </a:lnSpc>
              <a:spcBef>
                <a:spcPct val="0"/>
              </a:spcBef>
            </a:pPr>
            <a:r>
              <a:rPr lang="en-US" sz="1900">
                <a:latin typeface="Trebuchet MS" charset="0"/>
                <a:ea typeface="ＭＳ Ｐゴシック" charset="0"/>
                <a:cs typeface="ＭＳ Ｐゴシック" charset="0"/>
              </a:rPr>
              <a:t>Provide large dataset backups for users</a:t>
            </a:r>
            <a:r>
              <a:rPr lang="en-US" sz="1700">
                <a:latin typeface="Trebuchet MS" charset="0"/>
                <a:ea typeface="ＭＳ Ｐゴシック" charset="0"/>
                <a:cs typeface="ＭＳ Ｐゴシック" charset="0"/>
              </a:rPr>
              <a:t> </a:t>
            </a:r>
          </a:p>
          <a:p>
            <a:pPr lvl="1" eaLnBrk="1" hangingPunct="1">
              <a:lnSpc>
                <a:spcPct val="70000"/>
              </a:lnSpc>
            </a:pPr>
            <a:r>
              <a:rPr lang="en-US" sz="1600">
                <a:latin typeface="Trebuchet MS" charset="0"/>
                <a:ea typeface="ＭＳ Ｐゴシック" charset="0"/>
              </a:rPr>
              <a:t>Read, write, and copy tapes</a:t>
            </a:r>
          </a:p>
          <a:p>
            <a:pPr lvl="1" eaLnBrk="1" hangingPunct="1">
              <a:lnSpc>
                <a:spcPct val="70000"/>
              </a:lnSpc>
            </a:pPr>
            <a:r>
              <a:rPr lang="en-US" sz="1600">
                <a:latin typeface="Trebuchet MS" charset="0"/>
                <a:ea typeface="ＭＳ Ｐゴシック" charset="0"/>
              </a:rPr>
              <a:t>Provide specialized archives of user data</a:t>
            </a:r>
          </a:p>
          <a:p>
            <a:pPr eaLnBrk="1" hangingPunct="1">
              <a:lnSpc>
                <a:spcPct val="70000"/>
              </a:lnSpc>
            </a:pPr>
            <a:r>
              <a:rPr lang="en-US">
                <a:latin typeface="Trebuchet MS" charset="0"/>
                <a:ea typeface="ＭＳ Ｐゴシック" charset="0"/>
                <a:cs typeface="ＭＳ Ｐゴシック" charset="0"/>
              </a:rPr>
              <a:t>Provide Help Desk support to users of the SSEC SDI, and assist in the generation of SDI user documentation</a:t>
            </a:r>
            <a:r>
              <a:rPr lang="en-US" sz="1700">
                <a:latin typeface="Trebuchet MS" charset="0"/>
                <a:ea typeface="ＭＳ Ｐゴシック" charset="0"/>
                <a:cs typeface="ＭＳ Ｐゴシック" charset="0"/>
              </a:rPr>
              <a:t>  </a:t>
            </a:r>
          </a:p>
          <a:p>
            <a:pPr eaLnBrk="1" hangingPunct="1">
              <a:lnSpc>
                <a:spcPct val="80000"/>
              </a:lnSpc>
            </a:pPr>
            <a:r>
              <a:rPr lang="en-US" sz="1700">
                <a:latin typeface="Trebuchet MS" charset="0"/>
                <a:ea typeface="ＭＳ Ｐゴシック" charset="0"/>
                <a:cs typeface="ＭＳ Ｐゴシック" charset="0"/>
              </a:rPr>
              <a:t>Assist McIDAS User Services team with McIDAS testing for system upgrades</a:t>
            </a:r>
          </a:p>
          <a:p>
            <a:pPr eaLnBrk="1" hangingPunct="1">
              <a:lnSpc>
                <a:spcPct val="80000"/>
              </a:lnSpc>
            </a:pPr>
            <a:r>
              <a:rPr lang="en-US" sz="1700">
                <a:latin typeface="Trebuchet MS" charset="0"/>
                <a:ea typeface="ＭＳ Ｐゴシック" charset="0"/>
                <a:cs typeface="ＭＳ Ｐゴシック" charset="0"/>
              </a:rPr>
              <a:t>Provide archive data to in-house and external users </a:t>
            </a:r>
          </a:p>
          <a:p>
            <a:pPr eaLnBrk="1" hangingPunct="1">
              <a:lnSpc>
                <a:spcPct val="70000"/>
              </a:lnSpc>
            </a:pPr>
            <a:endParaRPr lang="en-US" sz="1700">
              <a:latin typeface="Trebuchet MS" charset="0"/>
              <a:ea typeface="ＭＳ Ｐゴシック" charset="0"/>
              <a:cs typeface="ＭＳ Ｐゴシック" charset="0"/>
            </a:endParaRPr>
          </a:p>
          <a:p>
            <a:pPr eaLnBrk="1" hangingPunct="1">
              <a:lnSpc>
                <a:spcPct val="70000"/>
              </a:lnSpc>
            </a:pPr>
            <a:endParaRPr lang="en-US" sz="1700">
              <a:latin typeface="Trebuchet MS" charset="0"/>
              <a:ea typeface="ＭＳ Ｐゴシック" charset="0"/>
              <a:cs typeface="ＭＳ Ｐゴシック" charset="0"/>
            </a:endParaRPr>
          </a:p>
          <a:p>
            <a:pPr lvl="1" eaLnBrk="1" hangingPunct="1">
              <a:lnSpc>
                <a:spcPct val="70000"/>
              </a:lnSpc>
            </a:pPr>
            <a:endParaRPr lang="en-US" sz="1600">
              <a:latin typeface="Trebuchet MS"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816" y="3702448"/>
            <a:ext cx="3714579" cy="2785934"/>
          </a:xfrm>
          <a:prstGeom prst="rect">
            <a:avLst/>
          </a:prstGeom>
          <a:noFill/>
          <a:ln>
            <a:noFill/>
          </a:ln>
          <a:effectLst>
            <a:softEdge rad="469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3" y="-76200"/>
            <a:ext cx="7583487" cy="1044388"/>
          </a:xfrm>
          <a:ln>
            <a:miter lim="800000"/>
            <a:headEnd/>
            <a:tailEnd/>
          </a:ln>
          <a:extLst/>
        </p:spPr>
        <p:txBody>
          <a:bodyPr rtlCol="0">
            <a:noAutofit/>
          </a:bodyPr>
          <a:lstStyle/>
          <a:p>
            <a:pPr eaLnBrk="1" fontAlgn="auto" hangingPunct="1">
              <a:spcAft>
                <a:spcPts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Data Center Antennas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endParaRPr>
          </a:p>
        </p:txBody>
      </p:sp>
      <p:sp>
        <p:nvSpPr>
          <p:cNvPr id="30724" name="Content Placeholder 2"/>
          <p:cNvSpPr>
            <a:spLocks noGrp="1"/>
          </p:cNvSpPr>
          <p:nvPr>
            <p:ph idx="1"/>
          </p:nvPr>
        </p:nvSpPr>
        <p:spPr>
          <a:xfrm>
            <a:off x="457200" y="1798638"/>
            <a:ext cx="8229600" cy="4525962"/>
          </a:xfrm>
        </p:spPr>
        <p:txBody>
          <a:bodyPr>
            <a:normAutofit fontScale="92500" lnSpcReduction="20000"/>
          </a:bodyPr>
          <a:lstStyle/>
          <a:p>
            <a:pPr eaLnBrk="1" hangingPunct="1">
              <a:lnSpc>
                <a:spcPct val="80000"/>
              </a:lnSpc>
              <a:defRPr/>
            </a:pPr>
            <a:r>
              <a:rPr lang="en-US" sz="2600" u="sng" dirty="0">
                <a:solidFill>
                  <a:srgbClr val="FFFF00"/>
                </a:solidFill>
                <a:latin typeface="Trebuchet MS" charset="0"/>
                <a:ea typeface="ＭＳ Ｐゴシック" charset="0"/>
                <a:cs typeface="ＭＳ Ｐゴシック" charset="0"/>
              </a:rPr>
              <a:t>C-Band</a:t>
            </a:r>
          </a:p>
          <a:p>
            <a:pPr lvl="1" eaLnBrk="1" hangingPunct="1">
              <a:lnSpc>
                <a:spcPct val="80000"/>
              </a:lnSpc>
              <a:defRPr/>
            </a:pPr>
            <a:r>
              <a:rPr lang="en-US" sz="1900" dirty="0">
                <a:solidFill>
                  <a:srgbClr val="FFFFFF"/>
                </a:solidFill>
                <a:latin typeface="Trebuchet MS" charset="0"/>
                <a:ea typeface="ＭＳ Ｐゴシック" charset="0"/>
              </a:rPr>
              <a:t>11 meter </a:t>
            </a:r>
            <a:r>
              <a:rPr lang="en-US" sz="1900" dirty="0" smtClean="0">
                <a:solidFill>
                  <a:srgbClr val="FFFFFF"/>
                </a:solidFill>
                <a:latin typeface="Trebuchet MS" charset="0"/>
                <a:ea typeface="ＭＳ Ｐゴシック" charset="0"/>
              </a:rPr>
              <a:t>heated (</a:t>
            </a:r>
            <a:r>
              <a:rPr lang="en-US" sz="1900" dirty="0">
                <a:solidFill>
                  <a:srgbClr val="FFFFFF"/>
                </a:solidFill>
                <a:latin typeface="Trebuchet MS" charset="0"/>
                <a:ea typeface="ＭＳ Ｐゴシック" charset="0"/>
              </a:rPr>
              <a:t>87° West </a:t>
            </a:r>
            <a:r>
              <a:rPr lang="en-US" sz="1900" dirty="0" smtClean="0">
                <a:solidFill>
                  <a:srgbClr val="FFFFFF"/>
                </a:solidFill>
                <a:latin typeface="Trebuchet MS" charset="0"/>
                <a:ea typeface="ＭＳ Ｐゴシック" charset="0"/>
              </a:rPr>
              <a:t>– SES-2, POES </a:t>
            </a:r>
            <a:r>
              <a:rPr lang="en-US" sz="1900" dirty="0">
                <a:solidFill>
                  <a:srgbClr val="FFFFFF"/>
                </a:solidFill>
                <a:latin typeface="Trebuchet MS" charset="0"/>
                <a:ea typeface="ＭＳ Ｐゴシック" charset="0"/>
              </a:rPr>
              <a:t>Wallops Relay, MSG)</a:t>
            </a:r>
          </a:p>
          <a:p>
            <a:pPr lvl="1" eaLnBrk="1" hangingPunct="1">
              <a:lnSpc>
                <a:spcPct val="80000"/>
              </a:lnSpc>
              <a:defRPr/>
            </a:pPr>
            <a:r>
              <a:rPr lang="en-US" sz="1900" dirty="0">
                <a:solidFill>
                  <a:srgbClr val="FFFFFF"/>
                </a:solidFill>
                <a:latin typeface="Trebuchet MS" charset="0"/>
                <a:ea typeface="ＭＳ Ｐゴシック" charset="0"/>
              </a:rPr>
              <a:t>7.3 meter (101° West – </a:t>
            </a:r>
            <a:r>
              <a:rPr lang="en-US" sz="1900" dirty="0" smtClean="0">
                <a:solidFill>
                  <a:srgbClr val="FFFFFF"/>
                </a:solidFill>
                <a:latin typeface="Trebuchet MS" charset="0"/>
                <a:ea typeface="ＭＳ Ｐゴシック" charset="0"/>
              </a:rPr>
              <a:t>SES-1, POES </a:t>
            </a:r>
            <a:r>
              <a:rPr lang="en-US" sz="1900" dirty="0">
                <a:solidFill>
                  <a:srgbClr val="FFFFFF"/>
                </a:solidFill>
                <a:latin typeface="Trebuchet MS" charset="0"/>
                <a:ea typeface="ＭＳ Ｐゴシック" charset="0"/>
              </a:rPr>
              <a:t>Fairbanks Relay, MTSAT, </a:t>
            </a:r>
            <a:r>
              <a:rPr lang="en-US" sz="1900" dirty="0" err="1">
                <a:solidFill>
                  <a:srgbClr val="FFFFFF"/>
                </a:solidFill>
                <a:latin typeface="Trebuchet MS" charset="0"/>
                <a:ea typeface="ＭＳ Ｐゴシック" charset="0"/>
              </a:rPr>
              <a:t>Noaaport</a:t>
            </a:r>
            <a:r>
              <a:rPr lang="en-US" sz="1900" dirty="0">
                <a:solidFill>
                  <a:srgbClr val="FFFFFF"/>
                </a:solidFill>
                <a:latin typeface="Trebuchet MS" charset="0"/>
                <a:ea typeface="ＭＳ Ｐゴシック" charset="0"/>
              </a:rPr>
              <a:t>)</a:t>
            </a:r>
          </a:p>
          <a:p>
            <a:pPr lvl="1" eaLnBrk="1" hangingPunct="1">
              <a:defRPr/>
            </a:pPr>
            <a:r>
              <a:rPr lang="en-US" sz="1900" dirty="0">
                <a:solidFill>
                  <a:srgbClr val="FFFFFF"/>
                </a:solidFill>
                <a:latin typeface="Trebuchet MS" charset="0"/>
                <a:ea typeface="ＭＳ Ｐゴシック" charset="0"/>
              </a:rPr>
              <a:t>6.3 meter heated backup (101° West – </a:t>
            </a:r>
            <a:r>
              <a:rPr lang="en-US" sz="1900" dirty="0" smtClean="0">
                <a:solidFill>
                  <a:srgbClr val="FFFFFF"/>
                </a:solidFill>
                <a:latin typeface="Trebuchet MS" charset="0"/>
                <a:ea typeface="ＭＳ Ｐゴシック" charset="0"/>
              </a:rPr>
              <a:t>SES-1, POES </a:t>
            </a:r>
            <a:r>
              <a:rPr lang="en-US" sz="1900" dirty="0">
                <a:solidFill>
                  <a:srgbClr val="FFFFFF"/>
                </a:solidFill>
                <a:latin typeface="Trebuchet MS" charset="0"/>
                <a:ea typeface="ＭＳ Ｐゴシック" charset="0"/>
              </a:rPr>
              <a:t>Fairbanks Relay</a:t>
            </a:r>
            <a:r>
              <a:rPr lang="en-US" sz="1900" dirty="0" smtClean="0">
                <a:solidFill>
                  <a:srgbClr val="FFFFFF"/>
                </a:solidFill>
                <a:latin typeface="Trebuchet MS" charset="0"/>
                <a:ea typeface="ＭＳ Ｐゴシック" charset="0"/>
              </a:rPr>
              <a:t>, MTSAT</a:t>
            </a:r>
            <a:r>
              <a:rPr lang="en-US" sz="1900" dirty="0">
                <a:solidFill>
                  <a:srgbClr val="FFFFFF"/>
                </a:solidFill>
                <a:latin typeface="Trebuchet MS" charset="0"/>
                <a:ea typeface="ＭＳ Ｐゴシック" charset="0"/>
              </a:rPr>
              <a:t>, </a:t>
            </a:r>
            <a:r>
              <a:rPr lang="en-US" sz="1900" dirty="0" err="1">
                <a:solidFill>
                  <a:srgbClr val="FFFFFF"/>
                </a:solidFill>
                <a:latin typeface="Trebuchet MS" charset="0"/>
                <a:ea typeface="ＭＳ Ｐゴシック" charset="0"/>
              </a:rPr>
              <a:t>Noaaport</a:t>
            </a:r>
            <a:r>
              <a:rPr lang="en-US" sz="1900" dirty="0">
                <a:solidFill>
                  <a:srgbClr val="FFFFFF"/>
                </a:solidFill>
                <a:latin typeface="Trebuchet MS" charset="0"/>
                <a:ea typeface="ＭＳ Ｐゴシック" charset="0"/>
              </a:rPr>
              <a:t>)</a:t>
            </a:r>
          </a:p>
          <a:p>
            <a:pPr eaLnBrk="1" hangingPunct="1">
              <a:lnSpc>
                <a:spcPct val="80000"/>
              </a:lnSpc>
              <a:defRPr/>
            </a:pPr>
            <a:r>
              <a:rPr lang="en-US" sz="2600" u="sng" dirty="0">
                <a:solidFill>
                  <a:srgbClr val="FFFF00"/>
                </a:solidFill>
                <a:latin typeface="Trebuchet MS" charset="0"/>
                <a:ea typeface="ＭＳ Ｐゴシック" charset="0"/>
                <a:cs typeface="ＭＳ Ｐゴシック" charset="0"/>
              </a:rPr>
              <a:t>L-Band</a:t>
            </a:r>
          </a:p>
          <a:p>
            <a:pPr lvl="1" eaLnBrk="1" hangingPunct="1">
              <a:lnSpc>
                <a:spcPct val="80000"/>
              </a:lnSpc>
              <a:defRPr/>
            </a:pPr>
            <a:r>
              <a:rPr lang="en-US" sz="1900" dirty="0">
                <a:solidFill>
                  <a:srgbClr val="FFFFFF"/>
                </a:solidFill>
                <a:latin typeface="Trebuchet MS" charset="0"/>
                <a:ea typeface="ＭＳ Ｐゴシック" charset="0"/>
              </a:rPr>
              <a:t>7.3 meter (75° West –GOES-East Primary)</a:t>
            </a:r>
          </a:p>
          <a:p>
            <a:pPr lvl="1" eaLnBrk="1" hangingPunct="1">
              <a:lnSpc>
                <a:spcPct val="80000"/>
              </a:lnSpc>
              <a:defRPr/>
            </a:pPr>
            <a:r>
              <a:rPr lang="en-US" sz="1900" dirty="0">
                <a:solidFill>
                  <a:srgbClr val="FFFFFF"/>
                </a:solidFill>
                <a:latin typeface="Trebuchet MS" charset="0"/>
                <a:ea typeface="ＭＳ Ｐゴシック" charset="0"/>
              </a:rPr>
              <a:t>4.6 meter (135° West –GOES-West Primary)</a:t>
            </a:r>
          </a:p>
          <a:p>
            <a:pPr lvl="1" eaLnBrk="1" hangingPunct="1">
              <a:lnSpc>
                <a:spcPct val="80000"/>
              </a:lnSpc>
              <a:defRPr/>
            </a:pPr>
            <a:r>
              <a:rPr lang="en-US" sz="1900" dirty="0">
                <a:solidFill>
                  <a:srgbClr val="FFFFFF"/>
                </a:solidFill>
                <a:latin typeface="Trebuchet MS" charset="0"/>
                <a:ea typeface="ＭＳ Ｐゴシック" charset="0"/>
              </a:rPr>
              <a:t>4.5 meter (60° West –GOES-SA auto tracking)</a:t>
            </a:r>
          </a:p>
          <a:p>
            <a:pPr lvl="1" eaLnBrk="1" hangingPunct="1">
              <a:lnSpc>
                <a:spcPct val="80000"/>
              </a:lnSpc>
              <a:defRPr/>
            </a:pPr>
            <a:r>
              <a:rPr lang="en-US" sz="1900" dirty="0">
                <a:solidFill>
                  <a:srgbClr val="FFFFFF"/>
                </a:solidFill>
                <a:latin typeface="Trebuchet MS" charset="0"/>
                <a:ea typeface="ＭＳ Ｐゴシック" charset="0"/>
              </a:rPr>
              <a:t>4.5 meter </a:t>
            </a:r>
            <a:r>
              <a:rPr lang="en-US" sz="1900" dirty="0" smtClean="0">
                <a:solidFill>
                  <a:srgbClr val="FFFFFF"/>
                </a:solidFill>
                <a:latin typeface="Trebuchet MS" charset="0"/>
                <a:ea typeface="ＭＳ Ｐゴシック" charset="0"/>
              </a:rPr>
              <a:t>(90° </a:t>
            </a:r>
            <a:r>
              <a:rPr lang="en-US" sz="1900" dirty="0">
                <a:solidFill>
                  <a:srgbClr val="FFFFFF"/>
                </a:solidFill>
                <a:latin typeface="Trebuchet MS" charset="0"/>
                <a:ea typeface="ＭＳ Ｐゴシック" charset="0"/>
              </a:rPr>
              <a:t>West –GOES-test/spare)</a:t>
            </a:r>
          </a:p>
          <a:p>
            <a:pPr lvl="1" eaLnBrk="1" hangingPunct="1">
              <a:lnSpc>
                <a:spcPct val="80000"/>
              </a:lnSpc>
              <a:defRPr/>
            </a:pPr>
            <a:r>
              <a:rPr lang="en-US" sz="1900" dirty="0">
                <a:solidFill>
                  <a:srgbClr val="FFFF00"/>
                </a:solidFill>
                <a:latin typeface="Trebuchet MS" charset="0"/>
                <a:ea typeface="ＭＳ Ｐゴシック" charset="0"/>
              </a:rPr>
              <a:t>3.7 meter (offline spare)</a:t>
            </a:r>
          </a:p>
          <a:p>
            <a:pPr eaLnBrk="1" hangingPunct="1">
              <a:lnSpc>
                <a:spcPct val="80000"/>
              </a:lnSpc>
              <a:defRPr/>
            </a:pPr>
            <a:r>
              <a:rPr lang="en-US" sz="2600" u="sng" dirty="0">
                <a:solidFill>
                  <a:srgbClr val="FFFF00"/>
                </a:solidFill>
                <a:latin typeface="Trebuchet MS" charset="0"/>
                <a:ea typeface="ＭＳ Ｐゴシック" charset="0"/>
                <a:cs typeface="ＭＳ Ｐゴシック" charset="0"/>
              </a:rPr>
              <a:t>X-Band</a:t>
            </a:r>
          </a:p>
          <a:p>
            <a:pPr lvl="1" eaLnBrk="1" hangingPunct="1">
              <a:lnSpc>
                <a:spcPct val="80000"/>
              </a:lnSpc>
              <a:defRPr/>
            </a:pPr>
            <a:r>
              <a:rPr lang="en-US" sz="1900" dirty="0">
                <a:solidFill>
                  <a:srgbClr val="FFFFFF"/>
                </a:solidFill>
                <a:latin typeface="Trebuchet MS" charset="0"/>
                <a:ea typeface="ＭＳ Ｐゴシック" charset="0"/>
              </a:rPr>
              <a:t>4.4 meter (Tracking – EOS</a:t>
            </a:r>
            <a:r>
              <a:rPr lang="en-US" sz="1900" dirty="0" smtClean="0">
                <a:solidFill>
                  <a:srgbClr val="FFFFFF"/>
                </a:solidFill>
                <a:latin typeface="Trebuchet MS" charset="0"/>
                <a:ea typeface="ＭＳ Ｐゴシック" charset="0"/>
              </a:rPr>
              <a:t>)</a:t>
            </a:r>
          </a:p>
          <a:p>
            <a:pPr>
              <a:lnSpc>
                <a:spcPct val="80000"/>
              </a:lnSpc>
              <a:defRPr/>
            </a:pPr>
            <a:r>
              <a:rPr lang="en-US" sz="2600" u="sng" dirty="0" smtClean="0">
                <a:solidFill>
                  <a:srgbClr val="FFFF00"/>
                </a:solidFill>
                <a:latin typeface="Trebuchet MS" charset="0"/>
                <a:ea typeface="ＭＳ Ｐゴシック" charset="0"/>
              </a:rPr>
              <a:t>X/L Band</a:t>
            </a:r>
          </a:p>
          <a:p>
            <a:pPr lvl="1" eaLnBrk="1" hangingPunct="1">
              <a:lnSpc>
                <a:spcPct val="80000"/>
              </a:lnSpc>
              <a:defRPr/>
            </a:pPr>
            <a:r>
              <a:rPr lang="en-US" sz="1900" dirty="0" smtClean="0">
                <a:latin typeface="Trebuchet MS" charset="0"/>
                <a:ea typeface="ＭＳ Ｐゴシック" charset="0"/>
              </a:rPr>
              <a:t>2.4 meter (Tracking – </a:t>
            </a:r>
            <a:r>
              <a:rPr lang="en-US" sz="1900" dirty="0" err="1" smtClean="0">
                <a:latin typeface="Trebuchet MS" charset="0"/>
                <a:ea typeface="ＭＳ Ｐゴシック" charset="0"/>
              </a:rPr>
              <a:t>Suomi</a:t>
            </a:r>
            <a:r>
              <a:rPr lang="en-US" sz="1900" dirty="0" smtClean="0">
                <a:latin typeface="Trebuchet MS" charset="0"/>
                <a:ea typeface="ＭＳ Ｐゴシック" charset="0"/>
              </a:rPr>
              <a:t> NPP, EOS, </a:t>
            </a:r>
            <a:r>
              <a:rPr lang="en-US" sz="1900" dirty="0" err="1" smtClean="0">
                <a:latin typeface="Trebuchet MS" charset="0"/>
                <a:ea typeface="ＭＳ Ｐゴシック" charset="0"/>
              </a:rPr>
              <a:t>metop</a:t>
            </a:r>
            <a:r>
              <a:rPr lang="en-US" sz="1900" dirty="0" smtClean="0">
                <a:latin typeface="Trebuchet MS" charset="0"/>
                <a:ea typeface="ＭＳ Ｐゴシック" charset="0"/>
              </a:rPr>
              <a:t>, FY1 and FY3)</a:t>
            </a:r>
            <a:endParaRPr lang="en-US" sz="1900" dirty="0">
              <a:latin typeface="Trebuchet MS"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 calcmode="lin" valueType="num">
                                      <p:cBhvr additive="base">
                                        <p:cTn id="7" dur="500" fill="hold"/>
                                        <p:tgtEl>
                                          <p:spTgt spid="307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anim calcmode="lin" valueType="num">
                                      <p:cBhvr additive="base">
                                        <p:cTn id="11" dur="500" fill="hold"/>
                                        <p:tgtEl>
                                          <p:spTgt spid="307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anim calcmode="lin" valueType="num">
                                      <p:cBhvr additive="base">
                                        <p:cTn id="15" dur="500" fill="hold"/>
                                        <p:tgtEl>
                                          <p:spTgt spid="307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4">
                                            <p:txEl>
                                              <p:pRg st="3" end="3"/>
                                            </p:txEl>
                                          </p:spTgt>
                                        </p:tgtEl>
                                        <p:attrNameLst>
                                          <p:attrName>style.visibility</p:attrName>
                                        </p:attrNameLst>
                                      </p:cBhvr>
                                      <p:to>
                                        <p:strVal val="visible"/>
                                      </p:to>
                                    </p:set>
                                    <p:anim calcmode="lin" valueType="num">
                                      <p:cBhvr additive="base">
                                        <p:cTn id="19" dur="500" fill="hold"/>
                                        <p:tgtEl>
                                          <p:spTgt spid="307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24">
                                            <p:txEl>
                                              <p:pRg st="4" end="4"/>
                                            </p:txEl>
                                          </p:spTgt>
                                        </p:tgtEl>
                                        <p:attrNameLst>
                                          <p:attrName>style.visibility</p:attrName>
                                        </p:attrNameLst>
                                      </p:cBhvr>
                                      <p:to>
                                        <p:strVal val="visible"/>
                                      </p:to>
                                    </p:set>
                                    <p:anim calcmode="lin" valueType="num">
                                      <p:cBhvr additive="base">
                                        <p:cTn id="25" dur="500" fill="hold"/>
                                        <p:tgtEl>
                                          <p:spTgt spid="3072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24">
                                            <p:txEl>
                                              <p:pRg st="5" end="5"/>
                                            </p:txEl>
                                          </p:spTgt>
                                        </p:tgtEl>
                                        <p:attrNameLst>
                                          <p:attrName>style.visibility</p:attrName>
                                        </p:attrNameLst>
                                      </p:cBhvr>
                                      <p:to>
                                        <p:strVal val="visible"/>
                                      </p:to>
                                    </p:set>
                                    <p:anim calcmode="lin" valueType="num">
                                      <p:cBhvr additive="base">
                                        <p:cTn id="29" dur="500" fill="hold"/>
                                        <p:tgtEl>
                                          <p:spTgt spid="3072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2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24">
                                            <p:txEl>
                                              <p:pRg st="6" end="6"/>
                                            </p:txEl>
                                          </p:spTgt>
                                        </p:tgtEl>
                                        <p:attrNameLst>
                                          <p:attrName>style.visibility</p:attrName>
                                        </p:attrNameLst>
                                      </p:cBhvr>
                                      <p:to>
                                        <p:strVal val="visible"/>
                                      </p:to>
                                    </p:set>
                                    <p:anim calcmode="lin" valueType="num">
                                      <p:cBhvr additive="base">
                                        <p:cTn id="33" dur="500" fill="hold"/>
                                        <p:tgtEl>
                                          <p:spTgt spid="3072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72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724">
                                            <p:txEl>
                                              <p:pRg st="7" end="7"/>
                                            </p:txEl>
                                          </p:spTgt>
                                        </p:tgtEl>
                                        <p:attrNameLst>
                                          <p:attrName>style.visibility</p:attrName>
                                        </p:attrNameLst>
                                      </p:cBhvr>
                                      <p:to>
                                        <p:strVal val="visible"/>
                                      </p:to>
                                    </p:set>
                                    <p:anim calcmode="lin" valueType="num">
                                      <p:cBhvr additive="base">
                                        <p:cTn id="37" dur="500" fill="hold"/>
                                        <p:tgtEl>
                                          <p:spTgt spid="3072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2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0724">
                                            <p:txEl>
                                              <p:pRg st="8" end="8"/>
                                            </p:txEl>
                                          </p:spTgt>
                                        </p:tgtEl>
                                        <p:attrNameLst>
                                          <p:attrName>style.visibility</p:attrName>
                                        </p:attrNameLst>
                                      </p:cBhvr>
                                      <p:to>
                                        <p:strVal val="visible"/>
                                      </p:to>
                                    </p:set>
                                    <p:anim calcmode="lin" valueType="num">
                                      <p:cBhvr additive="base">
                                        <p:cTn id="41" dur="500" fill="hold"/>
                                        <p:tgtEl>
                                          <p:spTgt spid="3072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24">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724">
                                            <p:txEl>
                                              <p:pRg st="9" end="9"/>
                                            </p:txEl>
                                          </p:spTgt>
                                        </p:tgtEl>
                                        <p:attrNameLst>
                                          <p:attrName>style.visibility</p:attrName>
                                        </p:attrNameLst>
                                      </p:cBhvr>
                                      <p:to>
                                        <p:strVal val="visible"/>
                                      </p:to>
                                    </p:set>
                                    <p:anim calcmode="lin" valueType="num">
                                      <p:cBhvr additive="base">
                                        <p:cTn id="45" dur="500" fill="hold"/>
                                        <p:tgtEl>
                                          <p:spTgt spid="30724">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72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0724">
                                            <p:txEl>
                                              <p:pRg st="10" end="10"/>
                                            </p:txEl>
                                          </p:spTgt>
                                        </p:tgtEl>
                                        <p:attrNameLst>
                                          <p:attrName>style.visibility</p:attrName>
                                        </p:attrNameLst>
                                      </p:cBhvr>
                                      <p:to>
                                        <p:strVal val="visible"/>
                                      </p:to>
                                    </p:set>
                                    <p:anim calcmode="lin" valueType="num">
                                      <p:cBhvr additive="base">
                                        <p:cTn id="51" dur="500" fill="hold"/>
                                        <p:tgtEl>
                                          <p:spTgt spid="30724">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0724">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724">
                                            <p:txEl>
                                              <p:pRg st="11" end="11"/>
                                            </p:txEl>
                                          </p:spTgt>
                                        </p:tgtEl>
                                        <p:attrNameLst>
                                          <p:attrName>style.visibility</p:attrName>
                                        </p:attrNameLst>
                                      </p:cBhvr>
                                      <p:to>
                                        <p:strVal val="visible"/>
                                      </p:to>
                                    </p:set>
                                    <p:anim calcmode="lin" valueType="num">
                                      <p:cBhvr additive="base">
                                        <p:cTn id="55" dur="500" fill="hold"/>
                                        <p:tgtEl>
                                          <p:spTgt spid="3072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2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0724">
                                            <p:txEl>
                                              <p:pRg st="12" end="12"/>
                                            </p:txEl>
                                          </p:spTgt>
                                        </p:tgtEl>
                                        <p:attrNameLst>
                                          <p:attrName>style.visibility</p:attrName>
                                        </p:attrNameLst>
                                      </p:cBhvr>
                                      <p:to>
                                        <p:strVal val="visible"/>
                                      </p:to>
                                    </p:set>
                                    <p:anim calcmode="lin" valueType="num">
                                      <p:cBhvr additive="base">
                                        <p:cTn id="61" dur="500" fill="hold"/>
                                        <p:tgtEl>
                                          <p:spTgt spid="30724">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24">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724">
                                            <p:txEl>
                                              <p:pRg st="13" end="13"/>
                                            </p:txEl>
                                          </p:spTgt>
                                        </p:tgtEl>
                                        <p:attrNameLst>
                                          <p:attrName>style.visibility</p:attrName>
                                        </p:attrNameLst>
                                      </p:cBhvr>
                                      <p:to>
                                        <p:strVal val="visible"/>
                                      </p:to>
                                    </p:set>
                                    <p:anim calcmode="lin" valueType="num">
                                      <p:cBhvr additive="base">
                                        <p:cTn id="65" dur="500" fill="hold"/>
                                        <p:tgtEl>
                                          <p:spTgt spid="30724">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072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4800" y="228600"/>
            <a:ext cx="8516938" cy="1044575"/>
          </a:xfrm>
        </p:spPr>
        <p:txBody>
          <a:bodyPr/>
          <a:lstStyle/>
          <a:p>
            <a:pPr eaLnBrk="1" hangingPunct="1"/>
            <a:r>
              <a:rPr lang="en-US" sz="4100">
                <a:latin typeface="News Gothic MT" charset="0"/>
                <a:ea typeface="ＭＳ Ｐゴシック" charset="0"/>
                <a:cs typeface="ＭＳ Ｐゴシック" charset="0"/>
              </a:rPr>
              <a:t>SSEC Data Center Incoming Data</a:t>
            </a:r>
            <a:br>
              <a:rPr lang="en-US" sz="4100">
                <a:latin typeface="News Gothic MT" charset="0"/>
                <a:ea typeface="ＭＳ Ｐゴシック" charset="0"/>
                <a:cs typeface="ＭＳ Ｐゴシック" charset="0"/>
              </a:rPr>
            </a:br>
            <a:endParaRPr lang="en-US" sz="1600">
              <a:latin typeface="News Gothic MT" charset="0"/>
              <a:ea typeface="ＭＳ Ｐゴシック" charset="0"/>
              <a:cs typeface="ＭＳ Ｐゴシック" charset="0"/>
            </a:endParaRPr>
          </a:p>
        </p:txBody>
      </p:sp>
      <p:pic>
        <p:nvPicPr>
          <p:cNvPr id="512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514600"/>
            <a:ext cx="2057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4"/>
          <p:cNvSpPr txBox="1">
            <a:spLocks noChangeArrowheads="1"/>
          </p:cNvSpPr>
          <p:nvPr/>
        </p:nvSpPr>
        <p:spPr bwMode="auto">
          <a:xfrm>
            <a:off x="152400" y="1362075"/>
            <a:ext cx="312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News Gothic MT" charset="0"/>
              </a:rPr>
              <a:t>170+ GB/day </a:t>
            </a:r>
          </a:p>
          <a:p>
            <a:pPr eaLnBrk="1" hangingPunct="1"/>
            <a:r>
              <a:rPr lang="en-US" sz="1800">
                <a:solidFill>
                  <a:schemeClr val="bg1"/>
                </a:solidFill>
                <a:latin typeface="News Gothic MT" charset="0"/>
              </a:rPr>
              <a:t>via Satellite</a:t>
            </a:r>
          </a:p>
          <a:p>
            <a:pPr eaLnBrk="1" hangingPunct="1"/>
            <a:r>
              <a:rPr lang="en-US" sz="1800">
                <a:solidFill>
                  <a:schemeClr val="bg1"/>
                </a:solidFill>
                <a:latin typeface="News Gothic MT" charset="0"/>
              </a:rPr>
              <a:t>(C-band. L-band, X-band)</a:t>
            </a:r>
          </a:p>
        </p:txBody>
      </p:sp>
      <p:sp>
        <p:nvSpPr>
          <p:cNvPr id="51204" name="TextBox 5"/>
          <p:cNvSpPr txBox="1">
            <a:spLocks noChangeArrowheads="1"/>
          </p:cNvSpPr>
          <p:nvPr/>
        </p:nvSpPr>
        <p:spPr bwMode="auto">
          <a:xfrm>
            <a:off x="609600" y="5316538"/>
            <a:ext cx="3581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News Gothic MT" charset="0"/>
              </a:rPr>
              <a:t>2,000+ GB/day </a:t>
            </a:r>
          </a:p>
          <a:p>
            <a:pPr eaLnBrk="1" hangingPunct="1"/>
            <a:r>
              <a:rPr lang="en-US" sz="1800">
                <a:solidFill>
                  <a:schemeClr val="bg1"/>
                </a:solidFill>
                <a:latin typeface="News Gothic MT" charset="0"/>
              </a:rPr>
              <a:t>via Internet </a:t>
            </a:r>
          </a:p>
          <a:p>
            <a:pPr eaLnBrk="1" hangingPunct="1"/>
            <a:r>
              <a:rPr lang="en-US" sz="1800">
                <a:solidFill>
                  <a:schemeClr val="bg1"/>
                </a:solidFill>
                <a:latin typeface="News Gothic MT" charset="0"/>
              </a:rPr>
              <a:t>(ftp, LDM,  ADDE, http)</a:t>
            </a:r>
          </a:p>
        </p:txBody>
      </p:sp>
      <p:cxnSp>
        <p:nvCxnSpPr>
          <p:cNvPr id="8" name="Straight Arrow Connector 7"/>
          <p:cNvCxnSpPr/>
          <p:nvPr/>
        </p:nvCxnSpPr>
        <p:spPr>
          <a:xfrm>
            <a:off x="2590800" y="2066925"/>
            <a:ext cx="1447800" cy="1057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209800" y="4570413"/>
            <a:ext cx="1981200" cy="763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207" name="TextBox 12"/>
          <p:cNvSpPr txBox="1">
            <a:spLocks noChangeArrowheads="1"/>
          </p:cNvSpPr>
          <p:nvPr/>
        </p:nvSpPr>
        <p:spPr bwMode="auto">
          <a:xfrm>
            <a:off x="5410200" y="3267075"/>
            <a:ext cx="3733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00">
                <a:solidFill>
                  <a:schemeClr val="bg1"/>
                </a:solidFill>
                <a:latin typeface="News Gothic MT" charset="0"/>
              </a:rPr>
              <a:t>GOES satellites 			~96 GB/day</a:t>
            </a:r>
          </a:p>
          <a:p>
            <a:pPr eaLnBrk="1" hangingPunct="1"/>
            <a:r>
              <a:rPr lang="en-US" sz="1000">
                <a:solidFill>
                  <a:schemeClr val="bg1"/>
                </a:solidFill>
                <a:latin typeface="News Gothic MT" charset="0"/>
              </a:rPr>
              <a:t>International Geo Satellites 		~60 GB/day</a:t>
            </a:r>
          </a:p>
          <a:p>
            <a:pPr eaLnBrk="1" hangingPunct="1"/>
            <a:r>
              <a:rPr lang="en-US" sz="1000">
                <a:solidFill>
                  <a:schemeClr val="bg1"/>
                </a:solidFill>
                <a:latin typeface="News Gothic MT" charset="0"/>
              </a:rPr>
              <a:t>NOAA Polar			~27 GB/day</a:t>
            </a:r>
          </a:p>
          <a:p>
            <a:pPr eaLnBrk="1" hangingPunct="1"/>
            <a:r>
              <a:rPr lang="en-US" sz="1000">
                <a:solidFill>
                  <a:schemeClr val="bg1"/>
                </a:solidFill>
                <a:latin typeface="News Gothic MT" charset="0"/>
              </a:rPr>
              <a:t>Landsat-8			~ 50 GB/day</a:t>
            </a:r>
          </a:p>
          <a:p>
            <a:pPr eaLnBrk="1" hangingPunct="1"/>
            <a:r>
              <a:rPr lang="en-US" sz="1000">
                <a:solidFill>
                  <a:schemeClr val="bg1"/>
                </a:solidFill>
                <a:latin typeface="News Gothic MT" charset="0"/>
              </a:rPr>
              <a:t>Miscellaneous Polar and Non satellite ~85 GB/day</a:t>
            </a:r>
          </a:p>
          <a:p>
            <a:pPr eaLnBrk="1" hangingPunct="1"/>
            <a:r>
              <a:rPr lang="en-US" sz="1000">
                <a:solidFill>
                  <a:schemeClr val="bg1"/>
                </a:solidFill>
                <a:latin typeface="News Gothic MT" charset="0"/>
              </a:rPr>
              <a:t>MODIS polar  from NASA archive 	~150 GB/day</a:t>
            </a:r>
          </a:p>
          <a:p>
            <a:pPr eaLnBrk="1" hangingPunct="1"/>
            <a:r>
              <a:rPr lang="en-US" sz="1000">
                <a:solidFill>
                  <a:schemeClr val="bg1"/>
                </a:solidFill>
                <a:latin typeface="News Gothic MT" charset="0"/>
              </a:rPr>
              <a:t>NPP (VIIRS CrIS ATMS)  		~1,800 GB/day</a:t>
            </a:r>
          </a:p>
        </p:txBody>
      </p:sp>
      <p:sp>
        <p:nvSpPr>
          <p:cNvPr id="5120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2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52400"/>
            <a:ext cx="7583487" cy="1044575"/>
          </a:xfrm>
        </p:spPr>
        <p:txBody>
          <a:bodyPr>
            <a:normAutofit fontScale="90000"/>
          </a:bodyPr>
          <a:lstStyle/>
          <a:p>
            <a:pPr eaLnBrk="1" hangingPunct="1">
              <a:defRPr/>
            </a:pPr>
            <a:r>
              <a:rPr lang="en-US" sz="4100" dirty="0">
                <a:latin typeface="News Gothic MT" charset="0"/>
              </a:rPr>
              <a:t>SSEC Data Center Outgoing Data</a:t>
            </a:r>
          </a:p>
        </p:txBody>
      </p:sp>
      <p:pic>
        <p:nvPicPr>
          <p:cNvPr id="522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514600"/>
            <a:ext cx="2057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V="1">
            <a:off x="5181600" y="3200400"/>
            <a:ext cx="1219200" cy="685800"/>
          </a:xfrm>
          <a:prstGeom prst="straightConnector1">
            <a:avLst/>
          </a:prstGeom>
          <a:ln>
            <a:solidFill>
              <a:schemeClr val="tx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257800" y="4343400"/>
            <a:ext cx="1219200" cy="914400"/>
          </a:xfrm>
          <a:prstGeom prst="straightConnector1">
            <a:avLst/>
          </a:prstGeom>
          <a:ln>
            <a:solidFill>
              <a:schemeClr val="tx1">
                <a:lumMod val="8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2667000" y="2970213"/>
            <a:ext cx="1295400" cy="687387"/>
          </a:xfrm>
          <a:prstGeom prst="straightConnector1">
            <a:avLst/>
          </a:prstGeom>
          <a:ln>
            <a:solidFill>
              <a:schemeClr val="tx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52230" name="TextBox 16"/>
          <p:cNvSpPr txBox="1">
            <a:spLocks noChangeArrowheads="1"/>
          </p:cNvSpPr>
          <p:nvPr/>
        </p:nvSpPr>
        <p:spPr bwMode="auto">
          <a:xfrm>
            <a:off x="6172200" y="47244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News Gothic MT" charset="0"/>
              </a:rPr>
              <a:t>FTP</a:t>
            </a:r>
          </a:p>
        </p:txBody>
      </p:sp>
      <p:cxnSp>
        <p:nvCxnSpPr>
          <p:cNvPr id="20" name="Straight Arrow Connector 19"/>
          <p:cNvCxnSpPr/>
          <p:nvPr/>
        </p:nvCxnSpPr>
        <p:spPr>
          <a:xfrm rot="10800000" flipV="1">
            <a:off x="2667000" y="4724400"/>
            <a:ext cx="1295400" cy="685800"/>
          </a:xfrm>
          <a:prstGeom prst="straightConnector1">
            <a:avLst/>
          </a:prstGeom>
          <a:ln>
            <a:solidFill>
              <a:schemeClr val="tx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52232" name="TextBox 21"/>
          <p:cNvSpPr txBox="1">
            <a:spLocks noChangeArrowheads="1"/>
          </p:cNvSpPr>
          <p:nvPr/>
        </p:nvSpPr>
        <p:spPr bwMode="auto">
          <a:xfrm>
            <a:off x="5943600" y="28305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News Gothic MT" charset="0"/>
              </a:rPr>
              <a:t>HTTP</a:t>
            </a:r>
          </a:p>
        </p:txBody>
      </p:sp>
      <p:sp>
        <p:nvSpPr>
          <p:cNvPr id="52233" name="TextBox 22"/>
          <p:cNvSpPr txBox="1">
            <a:spLocks noChangeArrowheads="1"/>
          </p:cNvSpPr>
          <p:nvPr/>
        </p:nvSpPr>
        <p:spPr bwMode="auto">
          <a:xfrm>
            <a:off x="2667000" y="475615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News Gothic MT" charset="0"/>
              </a:rPr>
              <a:t>LDM</a:t>
            </a:r>
          </a:p>
        </p:txBody>
      </p:sp>
      <p:sp>
        <p:nvSpPr>
          <p:cNvPr id="52234" name="TextBox 23"/>
          <p:cNvSpPr txBox="1">
            <a:spLocks noChangeArrowheads="1"/>
          </p:cNvSpPr>
          <p:nvPr/>
        </p:nvSpPr>
        <p:spPr bwMode="auto">
          <a:xfrm>
            <a:off x="2286000" y="3048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News Gothic MT" charset="0"/>
              </a:rPr>
              <a:t>ADDE</a:t>
            </a:r>
          </a:p>
        </p:txBody>
      </p:sp>
      <p:sp>
        <p:nvSpPr>
          <p:cNvPr id="52235" name="TextBox 24"/>
          <p:cNvSpPr txBox="1">
            <a:spLocks noChangeArrowheads="1"/>
          </p:cNvSpPr>
          <p:nvPr/>
        </p:nvSpPr>
        <p:spPr bwMode="auto">
          <a:xfrm>
            <a:off x="304800" y="1282700"/>
            <a:ext cx="274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solidFill>
                  <a:srgbClr val="FFFFFF"/>
                </a:solidFill>
                <a:latin typeface="News Gothic MT" charset="0"/>
              </a:rPr>
              <a:t>Four primary methods of Data delivery</a:t>
            </a:r>
          </a:p>
          <a:p>
            <a:pPr eaLnBrk="1" hangingPunct="1">
              <a:buFontTx/>
              <a:buAutoNum type="arabicPeriod"/>
            </a:pPr>
            <a:r>
              <a:rPr lang="en-US" sz="1400">
                <a:solidFill>
                  <a:srgbClr val="FFFFFF"/>
                </a:solidFill>
                <a:latin typeface="News Gothic MT" charset="0"/>
              </a:rPr>
              <a:t>ADDE</a:t>
            </a:r>
          </a:p>
          <a:p>
            <a:pPr eaLnBrk="1" hangingPunct="1">
              <a:buFontTx/>
              <a:buAutoNum type="arabicPeriod"/>
            </a:pPr>
            <a:r>
              <a:rPr lang="en-US" sz="1400">
                <a:solidFill>
                  <a:srgbClr val="FFFFFF"/>
                </a:solidFill>
                <a:latin typeface="News Gothic MT" charset="0"/>
              </a:rPr>
              <a:t>HTTP</a:t>
            </a:r>
          </a:p>
          <a:p>
            <a:pPr eaLnBrk="1" hangingPunct="1">
              <a:buFontTx/>
              <a:buAutoNum type="arabicPeriod"/>
            </a:pPr>
            <a:r>
              <a:rPr lang="en-US" sz="1400">
                <a:solidFill>
                  <a:srgbClr val="FFFFFF"/>
                </a:solidFill>
                <a:latin typeface="News Gothic MT" charset="0"/>
              </a:rPr>
              <a:t>FTP</a:t>
            </a:r>
          </a:p>
          <a:p>
            <a:pPr eaLnBrk="1" hangingPunct="1">
              <a:buFontTx/>
              <a:buAutoNum type="arabicPeriod"/>
            </a:pPr>
            <a:r>
              <a:rPr lang="en-US" sz="1400">
                <a:solidFill>
                  <a:srgbClr val="FFFFFF"/>
                </a:solidFill>
                <a:latin typeface="News Gothic MT" charset="0"/>
              </a:rPr>
              <a:t>LDM  </a:t>
            </a:r>
            <a:r>
              <a:rPr lang="en-US" sz="1000">
                <a:solidFill>
                  <a:srgbClr val="FFFFFF"/>
                </a:solidFill>
                <a:latin typeface="News Gothic MT" charset="0"/>
              </a:rPr>
              <a:t>(Unidata local data manager)</a:t>
            </a:r>
          </a:p>
        </p:txBody>
      </p:sp>
      <p:sp>
        <p:nvSpPr>
          <p:cNvPr id="52236"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2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1143000"/>
          </a:xfrm>
        </p:spPr>
        <p:txBody>
          <a:bodyPr>
            <a:normAutofit fontScale="90000"/>
          </a:bodyPr>
          <a:lstStyle/>
          <a:p>
            <a:pPr>
              <a:defRPr/>
            </a:pPr>
            <a:r>
              <a:rPr lang="en-US" b="1" dirty="0" smtClean="0"/>
              <a:t>11 simultaneous GEO satellites!</a:t>
            </a:r>
            <a:br>
              <a:rPr lang="en-US" b="1" dirty="0" smtClean="0"/>
            </a:br>
            <a:r>
              <a:rPr lang="en-US" sz="3600" u="sng" dirty="0"/>
              <a:t>A first</a:t>
            </a:r>
            <a:r>
              <a:rPr lang="en-US" sz="3600" dirty="0"/>
              <a:t>: received, served </a:t>
            </a:r>
            <a:r>
              <a:rPr lang="en-US" sz="3600" dirty="0">
                <a:sym typeface="Symbol"/>
              </a:rPr>
              <a:t></a:t>
            </a:r>
            <a:r>
              <a:rPr lang="en-US" sz="3600" dirty="0"/>
              <a:t>real time &amp; archived</a:t>
            </a:r>
          </a:p>
        </p:txBody>
      </p:sp>
      <p:sp>
        <p:nvSpPr>
          <p:cNvPr id="53250" name="TextBox 7"/>
          <p:cNvSpPr txBox="1">
            <a:spLocks noChangeArrowheads="1"/>
          </p:cNvSpPr>
          <p:nvPr/>
        </p:nvSpPr>
        <p:spPr bwMode="auto">
          <a:xfrm>
            <a:off x="1820863" y="1828800"/>
            <a:ext cx="10985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COMS</a:t>
            </a:r>
            <a:br>
              <a:rPr lang="en-US" sz="1800">
                <a:solidFill>
                  <a:schemeClr val="bg1"/>
                </a:solidFill>
                <a:latin typeface="Calibri" charset="0"/>
              </a:rPr>
            </a:br>
            <a:r>
              <a:rPr lang="en-US" sz="1800">
                <a:solidFill>
                  <a:schemeClr val="bg1"/>
                </a:solidFill>
                <a:latin typeface="Calibri" charset="0"/>
              </a:rPr>
              <a:t>(S. Korea)</a:t>
            </a:r>
          </a:p>
        </p:txBody>
      </p:sp>
      <p:sp>
        <p:nvSpPr>
          <p:cNvPr id="53251" name="TextBox 9"/>
          <p:cNvSpPr txBox="1">
            <a:spLocks noChangeArrowheads="1"/>
          </p:cNvSpPr>
          <p:nvPr/>
        </p:nvSpPr>
        <p:spPr bwMode="auto">
          <a:xfrm>
            <a:off x="1787525" y="3124200"/>
            <a:ext cx="8651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AFY2D</a:t>
            </a:r>
          </a:p>
          <a:p>
            <a:pPr eaLnBrk="1" hangingPunct="1"/>
            <a:r>
              <a:rPr lang="en-US" sz="1800">
                <a:solidFill>
                  <a:schemeClr val="bg1"/>
                </a:solidFill>
                <a:latin typeface="Calibri" charset="0"/>
              </a:rPr>
              <a:t>(China)</a:t>
            </a:r>
          </a:p>
        </p:txBody>
      </p:sp>
      <p:sp>
        <p:nvSpPr>
          <p:cNvPr id="53252" name="TextBox 11"/>
          <p:cNvSpPr txBox="1">
            <a:spLocks noChangeArrowheads="1"/>
          </p:cNvSpPr>
          <p:nvPr/>
        </p:nvSpPr>
        <p:spPr bwMode="auto">
          <a:xfrm>
            <a:off x="1820863" y="4495800"/>
            <a:ext cx="86518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AFY2E</a:t>
            </a:r>
          </a:p>
          <a:p>
            <a:pPr eaLnBrk="1" hangingPunct="1"/>
            <a:r>
              <a:rPr lang="en-US" sz="1800">
                <a:solidFill>
                  <a:schemeClr val="bg1"/>
                </a:solidFill>
                <a:latin typeface="Calibri" charset="0"/>
              </a:rPr>
              <a:t>(China)</a:t>
            </a:r>
          </a:p>
        </p:txBody>
      </p:sp>
      <p:sp>
        <p:nvSpPr>
          <p:cNvPr id="53253" name="TextBox 13"/>
          <p:cNvSpPr txBox="1">
            <a:spLocks noChangeArrowheads="1"/>
          </p:cNvSpPr>
          <p:nvPr/>
        </p:nvSpPr>
        <p:spPr bwMode="auto">
          <a:xfrm>
            <a:off x="1893888" y="5907088"/>
            <a:ext cx="939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Kalpana</a:t>
            </a:r>
          </a:p>
          <a:p>
            <a:pPr eaLnBrk="1" hangingPunct="1"/>
            <a:r>
              <a:rPr lang="en-US" sz="1800">
                <a:solidFill>
                  <a:schemeClr val="bg1"/>
                </a:solidFill>
                <a:latin typeface="Calibri" charset="0"/>
              </a:rPr>
              <a:t>(India)</a:t>
            </a:r>
          </a:p>
        </p:txBody>
      </p:sp>
      <p:sp>
        <p:nvSpPr>
          <p:cNvPr id="53254" name="TextBox 18"/>
          <p:cNvSpPr txBox="1">
            <a:spLocks noChangeArrowheads="1"/>
          </p:cNvSpPr>
          <p:nvPr/>
        </p:nvSpPr>
        <p:spPr bwMode="auto">
          <a:xfrm>
            <a:off x="7923213" y="1905000"/>
            <a:ext cx="10175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GOES-12</a:t>
            </a:r>
          </a:p>
        </p:txBody>
      </p:sp>
      <p:sp>
        <p:nvSpPr>
          <p:cNvPr id="53255" name="TextBox 19"/>
          <p:cNvSpPr txBox="1">
            <a:spLocks noChangeArrowheads="1"/>
          </p:cNvSpPr>
          <p:nvPr/>
        </p:nvSpPr>
        <p:spPr bwMode="auto">
          <a:xfrm>
            <a:off x="7888288" y="3352800"/>
            <a:ext cx="10175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GOES-13</a:t>
            </a:r>
          </a:p>
        </p:txBody>
      </p:sp>
      <p:sp>
        <p:nvSpPr>
          <p:cNvPr id="53256" name="TextBox 20"/>
          <p:cNvSpPr txBox="1">
            <a:spLocks noChangeArrowheads="1"/>
          </p:cNvSpPr>
          <p:nvPr/>
        </p:nvSpPr>
        <p:spPr bwMode="auto">
          <a:xfrm>
            <a:off x="7923213" y="4648200"/>
            <a:ext cx="10175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GOES-14</a:t>
            </a:r>
          </a:p>
        </p:txBody>
      </p:sp>
      <p:sp>
        <p:nvSpPr>
          <p:cNvPr id="53257" name="TextBox 21"/>
          <p:cNvSpPr txBox="1">
            <a:spLocks noChangeArrowheads="1"/>
          </p:cNvSpPr>
          <p:nvPr/>
        </p:nvSpPr>
        <p:spPr bwMode="auto">
          <a:xfrm>
            <a:off x="7994650" y="5997575"/>
            <a:ext cx="10175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GOES-15</a:t>
            </a:r>
          </a:p>
        </p:txBody>
      </p:sp>
      <p:sp>
        <p:nvSpPr>
          <p:cNvPr id="53258" name="TextBox 25"/>
          <p:cNvSpPr txBox="1">
            <a:spLocks noChangeArrowheads="1"/>
          </p:cNvSpPr>
          <p:nvPr/>
        </p:nvSpPr>
        <p:spPr bwMode="auto">
          <a:xfrm>
            <a:off x="4673600" y="1828800"/>
            <a:ext cx="128746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Meteosat-7</a:t>
            </a:r>
          </a:p>
          <a:p>
            <a:pPr eaLnBrk="1" hangingPunct="1"/>
            <a:r>
              <a:rPr lang="en-US" sz="1800">
                <a:solidFill>
                  <a:schemeClr val="bg1"/>
                </a:solidFill>
                <a:latin typeface="Calibri" charset="0"/>
              </a:rPr>
              <a:t>(Europe)</a:t>
            </a:r>
          </a:p>
        </p:txBody>
      </p:sp>
      <p:sp>
        <p:nvSpPr>
          <p:cNvPr id="53259" name="TextBox 26"/>
          <p:cNvSpPr txBox="1">
            <a:spLocks noChangeArrowheads="1"/>
          </p:cNvSpPr>
          <p:nvPr/>
        </p:nvSpPr>
        <p:spPr bwMode="auto">
          <a:xfrm>
            <a:off x="4640263" y="3505200"/>
            <a:ext cx="128746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Meteosat-9</a:t>
            </a:r>
          </a:p>
          <a:p>
            <a:pPr eaLnBrk="1" hangingPunct="1"/>
            <a:r>
              <a:rPr lang="en-US" sz="1800">
                <a:solidFill>
                  <a:schemeClr val="bg1"/>
                </a:solidFill>
                <a:latin typeface="Calibri" charset="0"/>
              </a:rPr>
              <a:t>(Europe)</a:t>
            </a:r>
          </a:p>
        </p:txBody>
      </p:sp>
      <p:sp>
        <p:nvSpPr>
          <p:cNvPr id="53260" name="TextBox 27"/>
          <p:cNvSpPr txBox="1">
            <a:spLocks noChangeArrowheads="1"/>
          </p:cNvSpPr>
          <p:nvPr/>
        </p:nvSpPr>
        <p:spPr bwMode="auto">
          <a:xfrm>
            <a:off x="4673600" y="5105400"/>
            <a:ext cx="115411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chemeClr val="bg1"/>
                </a:solidFill>
                <a:latin typeface="Calibri" charset="0"/>
              </a:rPr>
              <a:t>MTSAT-1R</a:t>
            </a:r>
          </a:p>
          <a:p>
            <a:pPr eaLnBrk="1" hangingPunct="1"/>
            <a:r>
              <a:rPr lang="en-US" sz="1800">
                <a:solidFill>
                  <a:schemeClr val="bg1"/>
                </a:solidFill>
                <a:latin typeface="Calibri" charset="0"/>
              </a:rPr>
              <a:t>(Japan)</a:t>
            </a:r>
          </a:p>
        </p:txBody>
      </p:sp>
      <p:pic>
        <p:nvPicPr>
          <p:cNvPr id="53261" name="Picture 28" descr="ACOM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90663"/>
            <a:ext cx="13001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9" descr="AFY2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65438"/>
            <a:ext cx="13001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30" descr="AFY2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00" y="4205288"/>
            <a:ext cx="1312863"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31" descr="KALPANA.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913" y="5557838"/>
            <a:ext cx="13144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32" descr="AMET07.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36925" y="1544638"/>
            <a:ext cx="13001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33" descr="AMET09.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46450" y="3221038"/>
            <a:ext cx="12938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34" descr="AMTSAT01.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46450" y="4845050"/>
            <a:ext cx="129381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35" descr="AGOES12.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70650" y="1490663"/>
            <a:ext cx="12684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36" descr="AGOES13.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46838" y="2865438"/>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37" descr="AGOES14.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6838" y="4205288"/>
            <a:ext cx="1292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38" descr="AGOES15.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70650" y="5557838"/>
            <a:ext cx="13017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per_compu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817" y="1143804"/>
            <a:ext cx="3082502" cy="2054337"/>
          </a:xfrm>
          <a:prstGeom prst="rect">
            <a:avLst/>
          </a:prstGeom>
          <a:effectLst>
            <a:softEdge rad="152400"/>
          </a:effectLst>
        </p:spPr>
      </p:pic>
      <p:sp>
        <p:nvSpPr>
          <p:cNvPr id="54274" name="Title 1"/>
          <p:cNvSpPr>
            <a:spLocks noGrp="1"/>
          </p:cNvSpPr>
          <p:nvPr>
            <p:ph type="title"/>
          </p:nvPr>
        </p:nvSpPr>
        <p:spPr>
          <a:xfrm>
            <a:off x="935038" y="317500"/>
            <a:ext cx="7583487" cy="1044575"/>
          </a:xfrm>
        </p:spPr>
        <p:txBody>
          <a:bodyPr/>
          <a:lstStyle/>
          <a:p>
            <a:r>
              <a:rPr lang="en-US">
                <a:solidFill>
                  <a:srgbClr val="E9EAF0"/>
                </a:solidFill>
                <a:latin typeface="Trebuchet MS" charset="0"/>
                <a:ea typeface="ＭＳ Ｐゴシック" charset="0"/>
                <a:cs typeface="ＭＳ Ｐゴシック" charset="0"/>
              </a:rPr>
              <a:t>Archive Data</a:t>
            </a:r>
          </a:p>
        </p:txBody>
      </p:sp>
      <p:sp>
        <p:nvSpPr>
          <p:cNvPr id="54275" name="Content Placeholder 2"/>
          <p:cNvSpPr>
            <a:spLocks noGrp="1"/>
          </p:cNvSpPr>
          <p:nvPr>
            <p:ph idx="1"/>
          </p:nvPr>
        </p:nvSpPr>
        <p:spPr>
          <a:xfrm>
            <a:off x="447675" y="1600200"/>
            <a:ext cx="7583488" cy="1128713"/>
          </a:xfrm>
        </p:spPr>
        <p:txBody>
          <a:bodyPr/>
          <a:lstStyle/>
          <a:p>
            <a:pPr marL="0" indent="0">
              <a:buFont typeface="Wingdings 2" charset="0"/>
              <a:buNone/>
            </a:pPr>
            <a:r>
              <a:rPr lang="en-US" sz="2000">
                <a:solidFill>
                  <a:schemeClr val="accent2"/>
                </a:solidFill>
                <a:latin typeface="Candara" charset="0"/>
                <a:ea typeface="ＭＳ Ｐゴシック" charset="0"/>
                <a:cs typeface="Times New Roman" charset="0"/>
              </a:rPr>
              <a:t>As of March 2013, over 740 TBs online. </a:t>
            </a:r>
          </a:p>
          <a:p>
            <a:pPr marL="0" indent="0">
              <a:buFont typeface="Wingdings 2" charset="0"/>
              <a:buNone/>
            </a:pPr>
            <a:r>
              <a:rPr lang="en-US" sz="2000">
                <a:solidFill>
                  <a:schemeClr val="accent2"/>
                </a:solidFill>
                <a:latin typeface="Candara" charset="0"/>
                <a:ea typeface="ＭＳ Ｐゴシック" charset="0"/>
                <a:cs typeface="Times New Roman" charset="0"/>
              </a:rPr>
              <a:t>Grows approximately about 55 TB/year</a:t>
            </a:r>
          </a:p>
          <a:p>
            <a:pPr marL="0" indent="0">
              <a:buFont typeface="Wingdings 2" charset="0"/>
              <a:buNone/>
            </a:pPr>
            <a:endParaRPr lang="en-US">
              <a:solidFill>
                <a:srgbClr val="E9EAF0"/>
              </a:solidFill>
              <a:latin typeface="Trebuchet MS" charset="0"/>
              <a:ea typeface="ＭＳ Ｐゴシック" charset="0"/>
              <a:cs typeface="ＭＳ Ｐゴシック" charset="0"/>
            </a:endParaRPr>
          </a:p>
        </p:txBody>
      </p:sp>
      <p:sp>
        <p:nvSpPr>
          <p:cNvPr id="9" name="Text Box 68"/>
          <p:cNvSpPr txBox="1">
            <a:spLocks noChangeArrowheads="1"/>
          </p:cNvSpPr>
          <p:nvPr/>
        </p:nvSpPr>
        <p:spPr bwMode="auto">
          <a:xfrm>
            <a:off x="447675" y="2479675"/>
            <a:ext cx="852011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 uri="{C572A759-6A51-4108-AA02-DFA0A04FC94B}">
              <ma14:wrappingTextBoxFlag xmlns:ma14="http://schemas.microsoft.com/office/mac/drawingml/2011/main" val="1"/>
            </a:ext>
          </a:extLst>
        </p:spPr>
        <p:txBody>
          <a:bodyPr tIns="0" bIns="0" upright="1"/>
          <a:lstStyle/>
          <a:p>
            <a:pPr eaLnBrk="0" hangingPunct="0">
              <a:lnSpc>
                <a:spcPct val="200000"/>
              </a:lnSpc>
              <a:spcBef>
                <a:spcPts val="0"/>
              </a:spcBef>
              <a:spcAft>
                <a:spcPts val="900"/>
              </a:spcAft>
              <a:buClr>
                <a:srgbClr val="7C9BA5"/>
              </a:buClr>
              <a:defRPr/>
            </a:pPr>
            <a:r>
              <a:rPr lang="en-US" sz="2000" b="1" u="sng" dirty="0">
                <a:solidFill>
                  <a:schemeClr val="bg1"/>
                </a:solidFill>
                <a:latin typeface="Arial"/>
                <a:ea typeface="ＭＳ Ｐゴシック"/>
                <a:cs typeface="Arial"/>
              </a:rPr>
              <a:t>US Geostationary Satellites</a:t>
            </a:r>
            <a:endParaRPr lang="en-US" sz="2000" b="1" u="sng" dirty="0">
              <a:solidFill>
                <a:schemeClr val="bg1"/>
              </a:solidFill>
              <a:latin typeface="Arial"/>
              <a:ea typeface="ＭＳ Ｐゴシック"/>
              <a:cs typeface="Arial"/>
            </a:endParaRPr>
          </a:p>
          <a:p>
            <a:pPr marL="173736" indent="-171450" eaLnBrk="0" hangingPunct="0">
              <a:buFont typeface="Arial"/>
              <a:buChar char="•"/>
              <a:defRPr/>
            </a:pPr>
            <a:r>
              <a:rPr lang="en-US" dirty="0">
                <a:solidFill>
                  <a:srgbClr val="E9EAF0"/>
                </a:solidFill>
                <a:latin typeface="Arial"/>
                <a:cs typeface="Arial"/>
              </a:rPr>
              <a:t>GOES-8 through GOES-15 </a:t>
            </a:r>
            <a:r>
              <a:rPr lang="en-US" b="1" i="1" u="sng" dirty="0">
                <a:solidFill>
                  <a:srgbClr val="E9EAF0"/>
                </a:solidFill>
                <a:latin typeface="Arial"/>
                <a:cs typeface="Arial"/>
              </a:rPr>
              <a:t>(</a:t>
            </a:r>
            <a:r>
              <a:rPr lang="en-US" b="1" i="1" dirty="0">
                <a:solidFill>
                  <a:srgbClr val="E9EAF0"/>
                </a:solidFill>
                <a:latin typeface="Arial"/>
                <a:cs typeface="Arial"/>
              </a:rPr>
              <a:t>1994-Present</a:t>
            </a:r>
            <a:r>
              <a:rPr lang="en-US" b="1" i="1" u="sng" dirty="0">
                <a:solidFill>
                  <a:srgbClr val="E9EAF0"/>
                </a:solidFill>
                <a:latin typeface="Arial"/>
                <a:cs typeface="Arial"/>
              </a:rPr>
              <a:t>) </a:t>
            </a:r>
            <a:r>
              <a:rPr lang="en-US" dirty="0">
                <a:solidFill>
                  <a:srgbClr val="E9EAF0"/>
                </a:solidFill>
                <a:latin typeface="Arial"/>
                <a:cs typeface="Arial"/>
              </a:rPr>
              <a:t>(East, West </a:t>
            </a:r>
            <a:r>
              <a:rPr lang="en-US" dirty="0">
                <a:solidFill>
                  <a:srgbClr val="E9EAF0"/>
                </a:solidFill>
                <a:latin typeface="Arial"/>
                <a:cs typeface="Arial"/>
              </a:rPr>
              <a:t>, South America and test)</a:t>
            </a:r>
            <a:endParaRPr lang="en-US" i="1" u="sng" dirty="0">
              <a:solidFill>
                <a:srgbClr val="E9EAF0"/>
              </a:solidFill>
              <a:latin typeface="Arial"/>
              <a:cs typeface="Arial"/>
            </a:endParaRPr>
          </a:p>
          <a:p>
            <a:pPr marL="171450" indent="-171450" eaLnBrk="0" hangingPunct="0">
              <a:lnSpc>
                <a:spcPct val="200000"/>
              </a:lnSpc>
              <a:buFont typeface="Arial"/>
              <a:buChar char="•"/>
              <a:defRPr/>
            </a:pPr>
            <a:r>
              <a:rPr lang="en-US" dirty="0">
                <a:solidFill>
                  <a:srgbClr val="E9EAF0"/>
                </a:solidFill>
                <a:latin typeface="Arial"/>
                <a:cs typeface="Arial"/>
              </a:rPr>
              <a:t>GOES</a:t>
            </a:r>
            <a:r>
              <a:rPr lang="en-US" dirty="0">
                <a:solidFill>
                  <a:srgbClr val="E9EAF0"/>
                </a:solidFill>
                <a:latin typeface="Arial"/>
                <a:cs typeface="Arial"/>
              </a:rPr>
              <a:t>-1 through GOES-7 </a:t>
            </a:r>
            <a:r>
              <a:rPr lang="en-US" b="1" i="1" u="sng" dirty="0">
                <a:solidFill>
                  <a:srgbClr val="E9EAF0"/>
                </a:solidFill>
                <a:latin typeface="Arial"/>
                <a:cs typeface="Arial"/>
              </a:rPr>
              <a:t>(</a:t>
            </a:r>
            <a:r>
              <a:rPr lang="en-US" b="1" i="1" dirty="0">
                <a:solidFill>
                  <a:srgbClr val="E9EAF0"/>
                </a:solidFill>
                <a:latin typeface="Arial"/>
                <a:cs typeface="Arial"/>
              </a:rPr>
              <a:t>1978-1996</a:t>
            </a:r>
            <a:r>
              <a:rPr lang="en-US" b="1" i="1" u="sng" dirty="0">
                <a:solidFill>
                  <a:srgbClr val="E9EAF0"/>
                </a:solidFill>
                <a:latin typeface="Arial"/>
                <a:cs typeface="Arial"/>
              </a:rPr>
              <a:t>)</a:t>
            </a:r>
            <a:endParaRPr lang="en-US" dirty="0">
              <a:solidFill>
                <a:srgbClr val="E9EAF0"/>
              </a:solidFill>
              <a:latin typeface="Arial"/>
              <a:cs typeface="Arial"/>
            </a:endParaRPr>
          </a:p>
          <a:p>
            <a:pPr marL="171450" indent="-171450" eaLnBrk="0" hangingPunct="0">
              <a:lnSpc>
                <a:spcPct val="200000"/>
              </a:lnSpc>
              <a:buFont typeface="Arial"/>
              <a:buChar char="•"/>
              <a:defRPr/>
            </a:pPr>
            <a:r>
              <a:rPr lang="en-US" dirty="0">
                <a:solidFill>
                  <a:srgbClr val="E9EAF0"/>
                </a:solidFill>
                <a:latin typeface="Arial"/>
                <a:cs typeface="Arial"/>
              </a:rPr>
              <a:t>SMS</a:t>
            </a:r>
            <a:r>
              <a:rPr lang="en-US" dirty="0">
                <a:solidFill>
                  <a:srgbClr val="E9EAF0"/>
                </a:solidFill>
                <a:latin typeface="Arial"/>
                <a:cs typeface="Arial"/>
              </a:rPr>
              <a:t>-1&amp;2 </a:t>
            </a:r>
            <a:r>
              <a:rPr lang="en-US" i="1" u="sng" dirty="0">
                <a:solidFill>
                  <a:srgbClr val="E9EAF0"/>
                </a:solidFill>
                <a:latin typeface="Arial"/>
                <a:cs typeface="Arial"/>
              </a:rPr>
              <a:t>(</a:t>
            </a:r>
            <a:r>
              <a:rPr lang="en-US" i="1" dirty="0">
                <a:solidFill>
                  <a:srgbClr val="E9EAF0"/>
                </a:solidFill>
                <a:latin typeface="Arial"/>
                <a:cs typeface="Arial"/>
              </a:rPr>
              <a:t>1978-</a:t>
            </a:r>
            <a:r>
              <a:rPr lang="en-US" i="1" dirty="0">
                <a:solidFill>
                  <a:srgbClr val="E9EAF0"/>
                </a:solidFill>
                <a:latin typeface="Arial"/>
                <a:cs typeface="Arial"/>
              </a:rPr>
              <a:t>1981</a:t>
            </a:r>
            <a:r>
              <a:rPr lang="en-US" i="1" u="sng" dirty="0">
                <a:solidFill>
                  <a:srgbClr val="E9EAF0"/>
                </a:solidFill>
                <a:latin typeface="Arial"/>
                <a:cs typeface="Arial"/>
              </a:rPr>
              <a:t>)</a:t>
            </a:r>
            <a:endParaRPr lang="en-US" dirty="0">
              <a:solidFill>
                <a:srgbClr val="E9EAF0"/>
              </a:solidFill>
              <a:latin typeface="Arial"/>
              <a:cs typeface="Arial"/>
            </a:endParaRPr>
          </a:p>
          <a:p>
            <a:pPr marL="171450" indent="-171450" eaLnBrk="0" hangingPunct="0">
              <a:lnSpc>
                <a:spcPct val="200000"/>
              </a:lnSpc>
              <a:buFont typeface="Arial"/>
              <a:buChar char="•"/>
              <a:defRPr/>
            </a:pPr>
            <a:endParaRPr lang="en-US" sz="900" dirty="0">
              <a:solidFill>
                <a:srgbClr val="FFFFFF"/>
              </a:solidFill>
              <a:latin typeface="Arial"/>
              <a:ea typeface="ＭＳ Ｐゴシック"/>
              <a:cs typeface="Arial"/>
            </a:endParaRPr>
          </a:p>
          <a:p>
            <a:pPr marL="228600" eaLnBrk="0" hangingPunct="0">
              <a:lnSpc>
                <a:spcPct val="200000"/>
              </a:lnSpc>
              <a:spcBef>
                <a:spcPts val="0"/>
              </a:spcBef>
              <a:spcAft>
                <a:spcPts val="900"/>
              </a:spcAft>
              <a:defRPr/>
            </a:pPr>
            <a:r>
              <a:rPr lang="en-US" sz="900" dirty="0">
                <a:solidFill>
                  <a:srgbClr val="FFFFFF"/>
                </a:solidFill>
                <a:latin typeface="Arial"/>
                <a:ea typeface="ＭＳ Ｐゴシック"/>
                <a:cs typeface="Aria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anim calcmode="lin" valueType="num">
                                      <p:cBhvr>
                                        <p:cTn id="1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1000"/>
                                        <p:tgtEl>
                                          <p:spTgt spid="9">
                                            <p:txEl>
                                              <p:pRg st="3" end="3"/>
                                            </p:txEl>
                                          </p:spTgt>
                                        </p:tgtEl>
                                      </p:cBhvr>
                                    </p:animEffect>
                                    <p:anim calcmode="lin" valueType="num">
                                      <p:cBhvr>
                                        <p:cTn id="2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219200" y="0"/>
            <a:ext cx="8229600" cy="990600"/>
          </a:xfrm>
        </p:spPr>
        <p:txBody>
          <a:bodyPr/>
          <a:lstStyle/>
          <a:p>
            <a:r>
              <a:rPr lang="en-US" sz="2800" b="1">
                <a:solidFill>
                  <a:srgbClr val="FFFF00"/>
                </a:solidFill>
                <a:latin typeface="Trebuchet MS" charset="0"/>
                <a:ea typeface="ＭＳ Ｐゴシック" charset="0"/>
                <a:cs typeface="ＭＳ Ｐゴシック" charset="0"/>
              </a:rPr>
              <a:t>Community Satellite Processing Package</a:t>
            </a:r>
            <a:br>
              <a:rPr lang="en-US" sz="2800" b="1">
                <a:solidFill>
                  <a:srgbClr val="FFFF00"/>
                </a:solidFill>
                <a:latin typeface="Trebuchet MS" charset="0"/>
                <a:ea typeface="ＭＳ Ｐゴシック" charset="0"/>
                <a:cs typeface="ＭＳ Ｐゴシック" charset="0"/>
              </a:rPr>
            </a:br>
            <a:r>
              <a:rPr lang="en-US" sz="2800" b="1">
                <a:solidFill>
                  <a:srgbClr val="FFFF00"/>
                </a:solidFill>
                <a:latin typeface="Trebuchet MS" charset="0"/>
                <a:ea typeface="ＭＳ Ｐゴシック" charset="0"/>
                <a:cs typeface="ＭＳ Ｐゴシック" charset="0"/>
              </a:rPr>
              <a:t>offers World-wide Access</a:t>
            </a:r>
          </a:p>
        </p:txBody>
      </p:sp>
      <p:pic>
        <p:nvPicPr>
          <p:cNvPr id="5529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152400"/>
            <a:ext cx="933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90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p:cNvSpPr txBox="1">
            <a:spLocks noChangeArrowheads="1"/>
          </p:cNvSpPr>
          <p:nvPr/>
        </p:nvSpPr>
        <p:spPr bwMode="auto">
          <a:xfrm>
            <a:off x="457200" y="1303338"/>
            <a:ext cx="8229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341313" indent="-341313"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a:solidFill>
                  <a:schemeClr val="bg1"/>
                </a:solidFill>
                <a:latin typeface="Calibri" charset="0"/>
              </a:rPr>
              <a:t>A software package for processing Suomi NPP, JPSS, POES, Metop, and FY-3 direct broadcast data.</a:t>
            </a:r>
          </a:p>
          <a:p>
            <a:pPr eaLnBrk="1" hangingPunct="1">
              <a:buFont typeface="Arial" charset="0"/>
              <a:buChar char="•"/>
            </a:pPr>
            <a:r>
              <a:rPr lang="en-US">
                <a:solidFill>
                  <a:schemeClr val="bg1"/>
                </a:solidFill>
                <a:latin typeface="Calibri" charset="0"/>
              </a:rPr>
              <a:t>Have released multiple versions of the VIIRS, CrIS, and ATMS SDR software.</a:t>
            </a:r>
          </a:p>
          <a:p>
            <a:pPr eaLnBrk="1" hangingPunct="1">
              <a:buFont typeface="Arial" charset="0"/>
              <a:buChar char="•"/>
            </a:pPr>
            <a:r>
              <a:rPr lang="en-US">
                <a:solidFill>
                  <a:schemeClr val="bg1"/>
                </a:solidFill>
                <a:latin typeface="Calibri" charset="0"/>
              </a:rPr>
              <a:t>CSPP is now used operationally by EUMETSAT, UK Met Office, MeteoFrance, and national agencies in Sweden, Norway, Mexico, South Africa, Australia, Japan, China, Russia…</a:t>
            </a:r>
          </a:p>
        </p:txBody>
      </p:sp>
      <p:pic>
        <p:nvPicPr>
          <p:cNvPr id="5530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668838"/>
            <a:ext cx="27844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 descr="viirs_true_20120223_t2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5388" y="4670425"/>
            <a:ext cx="23606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descr="viirs_ir_20120223_t2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0013" y="4646613"/>
            <a:ext cx="2359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Rectangle 16"/>
          <p:cNvSpPr>
            <a:spLocks noChangeArrowheads="1"/>
          </p:cNvSpPr>
          <p:nvPr/>
        </p:nvSpPr>
        <p:spPr bwMode="auto">
          <a:xfrm>
            <a:off x="727075" y="4046538"/>
            <a:ext cx="18224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p>
            <a:pPr defTabSz="455613"/>
            <a:r>
              <a:rPr lang="en-US" sz="1800">
                <a:solidFill>
                  <a:schemeClr val="bg1"/>
                </a:solidFill>
                <a:latin typeface="Calibri" charset="0"/>
              </a:rPr>
              <a:t>SSEC DB Antenna</a:t>
            </a:r>
          </a:p>
        </p:txBody>
      </p:sp>
      <p:sp>
        <p:nvSpPr>
          <p:cNvPr id="55305" name="Rectangle 17"/>
          <p:cNvSpPr>
            <a:spLocks noChangeArrowheads="1"/>
          </p:cNvSpPr>
          <p:nvPr/>
        </p:nvSpPr>
        <p:spPr bwMode="auto">
          <a:xfrm>
            <a:off x="3886200" y="4046538"/>
            <a:ext cx="48275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p>
            <a:pPr defTabSz="455613"/>
            <a:r>
              <a:rPr lang="en-US" sz="1800">
                <a:solidFill>
                  <a:schemeClr val="bg1"/>
                </a:solidFill>
                <a:latin typeface="Calibri" charset="0"/>
              </a:rPr>
              <a:t>First Suomi NPP DB received data on 2012/02/23</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4"/>
          <p:cNvSpPr>
            <a:spLocks noGrp="1" noChangeArrowheads="1"/>
          </p:cNvSpPr>
          <p:nvPr>
            <p:ph type="title"/>
          </p:nvPr>
        </p:nvSpPr>
        <p:spPr>
          <a:xfrm>
            <a:off x="3048000" y="0"/>
            <a:ext cx="2590800" cy="609600"/>
          </a:xfrm>
        </p:spPr>
        <p:txBody>
          <a:bodyPr/>
          <a:lstStyle/>
          <a:p>
            <a:pPr eaLnBrk="1" hangingPunct="1"/>
            <a:r>
              <a:rPr lang="en-US" sz="3600" b="1">
                <a:latin typeface="Arial" charset="0"/>
              </a:rPr>
              <a:t>McIDAS-V</a:t>
            </a:r>
            <a:endParaRPr lang="en-US" sz="2400" b="1">
              <a:latin typeface="Arial" charset="0"/>
            </a:endParaRPr>
          </a:p>
        </p:txBody>
      </p:sp>
      <p:sp>
        <p:nvSpPr>
          <p:cNvPr id="4098" name="Rectangle 6"/>
          <p:cNvSpPr>
            <a:spLocks noGrp="1" noChangeArrowheads="1"/>
          </p:cNvSpPr>
          <p:nvPr>
            <p:ph type="body" sz="half" idx="2"/>
          </p:nvPr>
        </p:nvSpPr>
        <p:spPr>
          <a:xfrm>
            <a:off x="0" y="2667000"/>
            <a:ext cx="9144000" cy="4191000"/>
          </a:xfrm>
        </p:spPr>
        <p:txBody>
          <a:bodyPr/>
          <a:lstStyle/>
          <a:p>
            <a:pPr eaLnBrk="1" hangingPunct="1">
              <a:lnSpc>
                <a:spcPct val="80000"/>
              </a:lnSpc>
              <a:spcBef>
                <a:spcPct val="40000"/>
              </a:spcBef>
              <a:buClr>
                <a:schemeClr val="tx1"/>
              </a:buClr>
              <a:buFont typeface="Wingdings 3" charset="0"/>
              <a:buChar char=""/>
            </a:pPr>
            <a:r>
              <a:rPr lang="en-US" sz="2000">
                <a:latin typeface="Verdana" charset="0"/>
              </a:rPr>
              <a:t>Powerful new data analysis and 3-D visualization tool from SSEC</a:t>
            </a:r>
          </a:p>
          <a:p>
            <a:pPr eaLnBrk="1" hangingPunct="1">
              <a:lnSpc>
                <a:spcPct val="80000"/>
              </a:lnSpc>
              <a:spcBef>
                <a:spcPct val="40000"/>
              </a:spcBef>
              <a:buClr>
                <a:schemeClr val="tx1"/>
              </a:buClr>
              <a:buFont typeface="Wingdings 3" charset="0"/>
              <a:buChar char=""/>
            </a:pPr>
            <a:r>
              <a:rPr lang="en-US" sz="2000">
                <a:latin typeface="Verdana" charset="0"/>
              </a:rPr>
              <a:t>Fifth generation of Man-computer Interactive Data Access System</a:t>
            </a:r>
          </a:p>
          <a:p>
            <a:pPr eaLnBrk="1" hangingPunct="1">
              <a:lnSpc>
                <a:spcPct val="80000"/>
              </a:lnSpc>
              <a:spcBef>
                <a:spcPct val="40000"/>
              </a:spcBef>
              <a:buClr>
                <a:schemeClr val="tx1"/>
              </a:buClr>
              <a:buFont typeface="Wingdings 3" charset="0"/>
              <a:buChar char=""/>
            </a:pPr>
            <a:r>
              <a:rPr lang="en-US" sz="2000">
                <a:latin typeface="Verdana" charset="0"/>
              </a:rPr>
              <a:t>Java-based, open-source, and freely available</a:t>
            </a:r>
          </a:p>
          <a:p>
            <a:pPr eaLnBrk="1" hangingPunct="1">
              <a:lnSpc>
                <a:spcPct val="80000"/>
              </a:lnSpc>
              <a:spcBef>
                <a:spcPct val="40000"/>
              </a:spcBef>
              <a:buClr>
                <a:schemeClr val="tx1"/>
              </a:buClr>
              <a:buFont typeface="Wingdings 3" charset="0"/>
              <a:buChar char=""/>
            </a:pPr>
            <a:r>
              <a:rPr lang="en-US" sz="2000">
                <a:latin typeface="Verdana" charset="0"/>
              </a:rPr>
              <a:t>Incorporates functionality of VisAD, IDV, McIDAS-X, and HYDRA, for viewing data, developing algorithms, and validating results</a:t>
            </a:r>
          </a:p>
          <a:p>
            <a:pPr eaLnBrk="1" hangingPunct="1">
              <a:lnSpc>
                <a:spcPct val="80000"/>
              </a:lnSpc>
              <a:spcBef>
                <a:spcPct val="40000"/>
              </a:spcBef>
              <a:buClr>
                <a:schemeClr val="tx1"/>
              </a:buClr>
              <a:buFont typeface="Wingdings 3" charset="0"/>
              <a:buChar char=""/>
            </a:pPr>
            <a:r>
              <a:rPr lang="en-US" sz="2000">
                <a:latin typeface="Verdana" charset="0"/>
              </a:rPr>
              <a:t>Includes tools for research and operational users of observational, model, and satellite data, including data from multi- and hyper-spectral sensors on both current (GOES, POES, MSG, MTSAT, MODIS, METOP) and future (GOES-R, NPP/NPOESS) satellites</a:t>
            </a:r>
          </a:p>
          <a:p>
            <a:pPr eaLnBrk="1" hangingPunct="1">
              <a:lnSpc>
                <a:spcPct val="80000"/>
              </a:lnSpc>
              <a:spcBef>
                <a:spcPct val="40000"/>
              </a:spcBef>
              <a:buClr>
                <a:schemeClr val="tx1"/>
              </a:buClr>
              <a:buFont typeface="Wingdings 3" charset="0"/>
              <a:buChar char=""/>
            </a:pPr>
            <a:r>
              <a:rPr lang="en-US" sz="2000">
                <a:latin typeface="Verdana" charset="0"/>
              </a:rPr>
              <a:t>Includes a </a:t>
            </a:r>
            <a:r>
              <a:rPr lang="ja-JP" altLang="en-US" sz="2000">
                <a:latin typeface="Verdana" charset="0"/>
              </a:rPr>
              <a:t>“</a:t>
            </a:r>
            <a:r>
              <a:rPr lang="en-US" altLang="ja-JP" sz="2000">
                <a:latin typeface="Verdana" charset="0"/>
              </a:rPr>
              <a:t>bridge</a:t>
            </a:r>
            <a:r>
              <a:rPr lang="ja-JP" altLang="en-US" sz="2000">
                <a:latin typeface="Verdana" charset="0"/>
              </a:rPr>
              <a:t>”</a:t>
            </a:r>
            <a:r>
              <a:rPr lang="en-US" altLang="ja-JP" sz="2000">
                <a:latin typeface="Verdana" charset="0"/>
              </a:rPr>
              <a:t> to McIDAS-X, allowing –X users to continue using legacy code in -X, while visualizing in McIDAS-V</a:t>
            </a:r>
            <a:endParaRPr lang="en-US" sz="2000">
              <a:latin typeface="Verdana" charset="0"/>
            </a:endParaRPr>
          </a:p>
        </p:txBody>
      </p:sp>
      <p:pic>
        <p:nvPicPr>
          <p:cNvPr id="4099" name="P 3" descr="isosurface_s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09600"/>
            <a:ext cx="2733675" cy="1644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248400"/>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13"/>
          <p:cNvSpPr txBox="1">
            <a:spLocks noChangeArrowheads="1"/>
          </p:cNvSpPr>
          <p:nvPr/>
        </p:nvSpPr>
        <p:spPr bwMode="auto">
          <a:xfrm>
            <a:off x="1752600" y="6324600"/>
            <a:ext cx="5514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a:latin typeface="Verdana" charset="0"/>
              </a:rPr>
              <a:t>http://www.ssec.wisc.edu/mcidas/software/v/</a:t>
            </a:r>
          </a:p>
        </p:txBody>
      </p:sp>
      <p:sp>
        <p:nvSpPr>
          <p:cNvPr id="4102" name="Text Box 16"/>
          <p:cNvSpPr txBox="1">
            <a:spLocks noChangeArrowheads="1"/>
          </p:cNvSpPr>
          <p:nvPr/>
        </p:nvSpPr>
        <p:spPr bwMode="auto">
          <a:xfrm>
            <a:off x="304800" y="2286000"/>
            <a:ext cx="2571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latin typeface="Verdana" charset="0"/>
              </a:rPr>
              <a:t>Simulation of the 16 bands of ABI</a:t>
            </a:r>
          </a:p>
        </p:txBody>
      </p:sp>
      <p:sp>
        <p:nvSpPr>
          <p:cNvPr id="4103" name="Text Box 17"/>
          <p:cNvSpPr txBox="1">
            <a:spLocks noChangeArrowheads="1"/>
          </p:cNvSpPr>
          <p:nvPr/>
        </p:nvSpPr>
        <p:spPr bwMode="auto">
          <a:xfrm>
            <a:off x="3124200" y="2209800"/>
            <a:ext cx="2514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latin typeface="Verdana" charset="0"/>
              </a:rPr>
              <a:t>ABI simulation of overshooting tops, </a:t>
            </a:r>
            <a:br>
              <a:rPr lang="en-US" sz="1000">
                <a:latin typeface="Verdana" charset="0"/>
              </a:rPr>
            </a:br>
            <a:r>
              <a:rPr lang="en-US" sz="1000">
                <a:latin typeface="Verdana" charset="0"/>
              </a:rPr>
              <a:t>rotated to 3-D view from the side</a:t>
            </a:r>
          </a:p>
          <a:p>
            <a:endParaRPr lang="en-US" sz="1000">
              <a:latin typeface="Verdana" charset="0"/>
            </a:endParaRPr>
          </a:p>
        </p:txBody>
      </p:sp>
      <p:pic>
        <p:nvPicPr>
          <p:cNvPr id="4104"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6248400"/>
            <a:ext cx="685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24"/>
          <p:cNvSpPr txBox="1">
            <a:spLocks noChangeArrowheads="1"/>
          </p:cNvSpPr>
          <p:nvPr/>
        </p:nvSpPr>
        <p:spPr bwMode="auto">
          <a:xfrm>
            <a:off x="5791200" y="2057400"/>
            <a:ext cx="29797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latin typeface="Verdana" charset="0"/>
              </a:rPr>
              <a:t>ABI simulated image with transect showing</a:t>
            </a:r>
          </a:p>
          <a:p>
            <a:r>
              <a:rPr lang="en-US" sz="1000">
                <a:latin typeface="Verdana" charset="0"/>
              </a:rPr>
              <a:t>3-D difference field of AIRS retrieval minus</a:t>
            </a:r>
          </a:p>
          <a:p>
            <a:r>
              <a:rPr lang="en-US" sz="1000">
                <a:latin typeface="Verdana" charset="0"/>
              </a:rPr>
              <a:t>ECMWF model forecast</a:t>
            </a:r>
          </a:p>
        </p:txBody>
      </p:sp>
      <p:graphicFrame>
        <p:nvGraphicFramePr>
          <p:cNvPr id="4106" name="Object 2"/>
          <p:cNvGraphicFramePr>
            <a:graphicFrameLocks noChangeAspect="1"/>
          </p:cNvGraphicFramePr>
          <p:nvPr/>
        </p:nvGraphicFramePr>
        <p:xfrm>
          <a:off x="5867400" y="76200"/>
          <a:ext cx="3048000" cy="1951038"/>
        </p:xfrm>
        <a:graphic>
          <a:graphicData uri="http://schemas.openxmlformats.org/presentationml/2006/ole">
            <mc:AlternateContent xmlns:mc="http://schemas.openxmlformats.org/markup-compatibility/2006">
              <mc:Choice xmlns:v="urn:schemas-microsoft-com:vml" Requires="v">
                <p:oleObj spid="_x0000_s4108" name="Document" r:id="rId6" imgW="24431746" imgH="15644444" progId="Word.Document.12">
                  <p:link updateAutomatic="1"/>
                </p:oleObj>
              </mc:Choice>
              <mc:Fallback>
                <p:oleObj name="Document" r:id="rId6" imgW="24431746" imgH="15644444"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76200"/>
                        <a:ext cx="3048000"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107" name="Picture 20" descr="ABI_16_tj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76200"/>
            <a:ext cx="26670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5" name="Object 2"/>
          <p:cNvGraphicFramePr>
            <a:graphicFrameLocks noChangeAspect="1"/>
          </p:cNvGraphicFramePr>
          <p:nvPr/>
        </p:nvGraphicFramePr>
        <p:xfrm>
          <a:off x="1600200" y="1447800"/>
          <a:ext cx="4229100" cy="4116388"/>
        </p:xfrm>
        <a:graphic>
          <a:graphicData uri="http://schemas.openxmlformats.org/presentationml/2006/ole">
            <mc:AlternateContent xmlns:mc="http://schemas.openxmlformats.org/markup-compatibility/2006">
              <mc:Choice xmlns:v="urn:schemas-microsoft-com:vml" Requires="v">
                <p:oleObj spid="_x0000_s1038" name="Drawplus Drawing" r:id="rId3" imgW="4228465" imgH="4115435" progId="Serif.DrawPlus">
                  <p:embed/>
                </p:oleObj>
              </mc:Choice>
              <mc:Fallback>
                <p:oleObj name="Drawplus Drawing" r:id="rId3" imgW="4228465" imgH="4115435" progId="Serif.DrawPlus">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4229100" cy="411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6" name="Object 3"/>
          <p:cNvGraphicFramePr>
            <a:graphicFrameLocks noChangeAspect="1"/>
          </p:cNvGraphicFramePr>
          <p:nvPr/>
        </p:nvGraphicFramePr>
        <p:xfrm>
          <a:off x="3314700" y="2286000"/>
          <a:ext cx="2514600" cy="2286000"/>
        </p:xfrm>
        <a:graphic>
          <a:graphicData uri="http://schemas.openxmlformats.org/presentationml/2006/ole">
            <mc:AlternateContent xmlns:mc="http://schemas.openxmlformats.org/markup-compatibility/2006">
              <mc:Choice xmlns:v="urn:schemas-microsoft-com:vml" Requires="v">
                <p:oleObj spid="_x0000_s1039" name="Drawplus Drawing" r:id="rId5" imgW="2515235" imgH="2286635" progId="Serif.DrawPlus">
                  <p:embed/>
                </p:oleObj>
              </mc:Choice>
              <mc:Fallback>
                <p:oleObj name="Drawplus Drawing" r:id="rId5" imgW="2515235" imgH="2286635" progId="Serif.DrawPlus">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2286000"/>
                        <a:ext cx="2514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3721100" y="3124200"/>
          <a:ext cx="1700213" cy="609600"/>
        </p:xfrm>
        <a:graphic>
          <a:graphicData uri="http://schemas.openxmlformats.org/presentationml/2006/ole">
            <mc:AlternateContent xmlns:mc="http://schemas.openxmlformats.org/markup-compatibility/2006">
              <mc:Choice xmlns:v="urn:schemas-microsoft-com:vml" Requires="v">
                <p:oleObj spid="_x0000_s1040" name="Drawplus Drawing" r:id="rId7" imgW="1700530" imgH="609600" progId="Serif.DrawPlus">
                  <p:embed/>
                </p:oleObj>
              </mc:Choice>
              <mc:Fallback>
                <p:oleObj name="Drawplus Drawing" r:id="rId7" imgW="1700530" imgH="609600" progId="Serif.DrawPlus">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100" y="3124200"/>
                        <a:ext cx="1700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2209800" y="2514600"/>
          <a:ext cx="1465263" cy="609600"/>
        </p:xfrm>
        <a:graphic>
          <a:graphicData uri="http://schemas.openxmlformats.org/presentationml/2006/ole">
            <mc:AlternateContent xmlns:mc="http://schemas.openxmlformats.org/markup-compatibility/2006">
              <mc:Choice xmlns:v="urn:schemas-microsoft-com:vml" Requires="v">
                <p:oleObj spid="_x0000_s1041" name="Drawplus Drawing" r:id="rId9" imgW="1466215" imgH="609600" progId="Serif.DrawPlus">
                  <p:embed/>
                </p:oleObj>
              </mc:Choice>
              <mc:Fallback>
                <p:oleObj name="Drawplus Drawing" r:id="rId9" imgW="1466215" imgH="609600" progId="Serif.DrawPlus">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2514600"/>
                        <a:ext cx="1465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5468938" y="2690813"/>
          <a:ext cx="2176462" cy="1974850"/>
        </p:xfrm>
        <a:graphic>
          <a:graphicData uri="http://schemas.openxmlformats.org/presentationml/2006/ole">
            <mc:AlternateContent xmlns:mc="http://schemas.openxmlformats.org/markup-compatibility/2006">
              <mc:Choice xmlns:v="urn:schemas-microsoft-com:vml" Requires="v">
                <p:oleObj spid="_x0000_s1042" name="Drawplus Drawing" r:id="rId11" imgW="2176145" imgH="1975485" progId="Serif.DrawPlus">
                  <p:embed/>
                </p:oleObj>
              </mc:Choice>
              <mc:Fallback>
                <p:oleObj name="Drawplus Drawing" r:id="rId11" imgW="2176145" imgH="1975485" progId="Serif.DrawPlus">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8938" y="2690813"/>
                        <a:ext cx="2176462"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30" name="Object 7"/>
          <p:cNvGraphicFramePr>
            <a:graphicFrameLocks noChangeAspect="1"/>
          </p:cNvGraphicFramePr>
          <p:nvPr/>
        </p:nvGraphicFramePr>
        <p:xfrm>
          <a:off x="6027738" y="3276600"/>
          <a:ext cx="1125537" cy="609600"/>
        </p:xfrm>
        <a:graphic>
          <a:graphicData uri="http://schemas.openxmlformats.org/presentationml/2006/ole">
            <mc:AlternateContent xmlns:mc="http://schemas.openxmlformats.org/markup-compatibility/2006">
              <mc:Choice xmlns:v="urn:schemas-microsoft-com:vml" Requires="v">
                <p:oleObj spid="_x0000_s1043" name="Drawplus Drawing" r:id="rId13" imgW="1125220" imgH="609600" progId="Serif.DrawPlus">
                  <p:embed/>
                </p:oleObj>
              </mc:Choice>
              <mc:Fallback>
                <p:oleObj name="Drawplus Drawing" r:id="rId13" imgW="1125220" imgH="609600" progId="Serif.DrawPlus">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27738" y="3276600"/>
                        <a:ext cx="11255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320" name="Text Box 8"/>
          <p:cNvSpPr txBox="1">
            <a:spLocks noChangeArrowheads="1"/>
          </p:cNvSpPr>
          <p:nvPr/>
        </p:nvSpPr>
        <p:spPr bwMode="auto">
          <a:xfrm>
            <a:off x="1371600" y="6019800"/>
            <a:ext cx="76342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dirty="0" smtClean="0">
                <a:solidFill>
                  <a:srgbClr val="FF0000"/>
                </a:solidFill>
              </a:rPr>
              <a:t>Symbiotic relationship between CIMSS, SSEC, AOS, and NOAA/NESDIS</a:t>
            </a:r>
          </a:p>
        </p:txBody>
      </p:sp>
      <p:sp>
        <p:nvSpPr>
          <p:cNvPr id="1032" name="Rectangle 9"/>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solidFill>
                  <a:schemeClr val="accent2"/>
                </a:solidFill>
                <a:latin typeface="Arial" charset="0"/>
              </a:rPr>
              <a:t>CIMSS/SSEC/AOS/NOAA</a:t>
            </a:r>
          </a:p>
        </p:txBody>
      </p:sp>
      <p:grpSp>
        <p:nvGrpSpPr>
          <p:cNvPr id="1033" name="Group 10"/>
          <p:cNvGrpSpPr>
            <a:grpSpLocks/>
          </p:cNvGrpSpPr>
          <p:nvPr/>
        </p:nvGrpSpPr>
        <p:grpSpPr bwMode="auto">
          <a:xfrm>
            <a:off x="4238625" y="3829050"/>
            <a:ext cx="2176463" cy="1974850"/>
            <a:chOff x="2670" y="2412"/>
            <a:chExt cx="1371" cy="1244"/>
          </a:xfrm>
        </p:grpSpPr>
        <p:graphicFrame>
          <p:nvGraphicFramePr>
            <p:cNvPr id="1034" name="Object 11"/>
            <p:cNvGraphicFramePr>
              <a:graphicFrameLocks noChangeAspect="1"/>
            </p:cNvGraphicFramePr>
            <p:nvPr/>
          </p:nvGraphicFramePr>
          <p:xfrm>
            <a:off x="2670" y="2412"/>
            <a:ext cx="1371" cy="1244"/>
          </p:xfrm>
          <a:graphic>
            <a:graphicData uri="http://schemas.openxmlformats.org/presentationml/2006/ole">
              <mc:AlternateContent xmlns:mc="http://schemas.openxmlformats.org/markup-compatibility/2006">
                <mc:Choice xmlns:v="urn:schemas-microsoft-com:vml" Requires="v">
                  <p:oleObj spid="_x0000_s1044" name="Drawplus Drawing" r:id="rId15" imgW="2176145" imgH="1975485" progId="Serif.DrawPlus">
                    <p:embed/>
                  </p:oleObj>
                </mc:Choice>
                <mc:Fallback>
                  <p:oleObj name="Drawplus Drawing" r:id="rId15" imgW="2176145" imgH="1975485" progId="Serif.DrawPlus">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70" y="2412"/>
                          <a:ext cx="1371" cy="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1035" name="Group 12"/>
            <p:cNvGrpSpPr>
              <a:grpSpLocks noChangeAspect="1"/>
            </p:cNvGrpSpPr>
            <p:nvPr/>
          </p:nvGrpSpPr>
          <p:grpSpPr bwMode="auto">
            <a:xfrm>
              <a:off x="2895" y="2796"/>
              <a:ext cx="1014" cy="688"/>
              <a:chOff x="3840" y="1536"/>
              <a:chExt cx="1014" cy="688"/>
            </a:xfrm>
          </p:grpSpPr>
          <p:sp>
            <p:nvSpPr>
              <p:cNvPr id="1036" name="AutoShape 13"/>
              <p:cNvSpPr>
                <a:spLocks noChangeAspect="1" noChangeArrowheads="1" noTextEdit="1"/>
              </p:cNvSpPr>
              <p:nvPr/>
            </p:nvSpPr>
            <p:spPr bwMode="auto">
              <a:xfrm>
                <a:off x="3840" y="1536"/>
                <a:ext cx="70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7" name="Rectangle 14"/>
              <p:cNvSpPr>
                <a:spLocks noChangeArrowheads="1"/>
              </p:cNvSpPr>
              <p:nvPr/>
            </p:nvSpPr>
            <p:spPr bwMode="auto">
              <a:xfrm>
                <a:off x="3840" y="1536"/>
                <a:ext cx="1014"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4700">
                    <a:solidFill>
                      <a:srgbClr val="FF0000"/>
                    </a:solidFill>
                  </a:rPr>
                  <a:t>ASPB</a:t>
                </a:r>
              </a:p>
              <a:p>
                <a:pPr algn="ctr" eaLnBrk="0" hangingPunct="0"/>
                <a:r>
                  <a:rPr lang="en-US">
                    <a:solidFill>
                      <a:srgbClr val="FF0000"/>
                    </a:solidFill>
                  </a:rPr>
                  <a:t>NCDC</a:t>
                </a:r>
                <a:endParaRPr lang="en-US" sz="1000"/>
              </a:p>
            </p:txBody>
          </p:sp>
        </p:grpSp>
      </p:gr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background_medgreen"/>
          <p:cNvPicPr>
            <a:picLocks noChangeAspect="1" noChangeArrowheads="1"/>
          </p:cNvPicPr>
          <p:nvPr/>
        </p:nvPicPr>
        <p:blipFill>
          <a:blip r:embed="rId2">
            <a:extLst>
              <a:ext uri="{28A0092B-C50C-407E-A947-70E740481C1C}">
                <a14:useLocalDpi xmlns:a14="http://schemas.microsoft.com/office/drawing/2010/main" val="0"/>
              </a:ext>
            </a:extLst>
          </a:blip>
          <a:srcRect l="13333" t="8868" r="10001" b="122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Grp="1" noChangeArrowheads="1"/>
          </p:cNvSpPr>
          <p:nvPr>
            <p:ph type="title"/>
          </p:nvPr>
        </p:nvSpPr>
        <p:spPr>
          <a:xfrm>
            <a:off x="228600" y="457200"/>
            <a:ext cx="8686800" cy="685800"/>
          </a:xfrm>
        </p:spPr>
        <p:txBody>
          <a:bodyPr/>
          <a:lstStyle/>
          <a:p>
            <a:pPr algn="ctr"/>
            <a:r>
              <a:rPr lang="en-US" sz="4000" b="1">
                <a:solidFill>
                  <a:schemeClr val="accent2"/>
                </a:solidFill>
                <a:latin typeface="Arial" charset="0"/>
              </a:rPr>
              <a:t>SSEC </a:t>
            </a:r>
            <a:r>
              <a:rPr lang="en-US" sz="3600" b="1">
                <a:solidFill>
                  <a:schemeClr val="accent2"/>
                </a:solidFill>
                <a:latin typeface="Arial" charset="0"/>
              </a:rPr>
              <a:t>areas of technical expertise</a:t>
            </a:r>
          </a:p>
        </p:txBody>
      </p:sp>
      <p:sp>
        <p:nvSpPr>
          <p:cNvPr id="56323" name="Rectangle 4"/>
          <p:cNvSpPr>
            <a:spLocks noGrp="1" noChangeArrowheads="1"/>
          </p:cNvSpPr>
          <p:nvPr>
            <p:ph type="body" idx="1"/>
          </p:nvPr>
        </p:nvSpPr>
        <p:spPr>
          <a:xfrm>
            <a:off x="509588" y="1524000"/>
            <a:ext cx="8458200" cy="5105400"/>
          </a:xfrm>
        </p:spPr>
        <p:txBody>
          <a:bodyPr/>
          <a:lstStyle/>
          <a:p>
            <a:pPr marL="454025" indent="-454025">
              <a:lnSpc>
                <a:spcPct val="90000"/>
              </a:lnSpc>
            </a:pPr>
            <a:r>
              <a:rPr lang="en-US" sz="3600" b="1">
                <a:solidFill>
                  <a:srgbClr val="800080"/>
                </a:solidFill>
                <a:latin typeface="Arial" charset="0"/>
              </a:rPr>
              <a:t>Observational Science</a:t>
            </a:r>
            <a:r>
              <a:rPr lang="en-US" sz="3600" b="1">
                <a:solidFill>
                  <a:schemeClr val="accent2"/>
                </a:solidFill>
                <a:latin typeface="Arial" charset="0"/>
              </a:rPr>
              <a:t> </a:t>
            </a:r>
            <a:r>
              <a:rPr lang="en-US" sz="2400" b="1">
                <a:latin typeface="Arial" charset="0"/>
              </a:rPr>
              <a:t>(spacecraft system/mission design, instrumentation, field programs, spaceflight instrument fabrication, </a:t>
            </a:r>
            <a:r>
              <a:rPr lang="en-US" sz="2400" b="1">
                <a:solidFill>
                  <a:schemeClr val="accent2"/>
                </a:solidFill>
                <a:latin typeface="Arial" charset="0"/>
              </a:rPr>
              <a:t>including CAMPUS SCIENCE SUPPORT to </a:t>
            </a:r>
            <a:br>
              <a:rPr lang="en-US" sz="2400" b="1">
                <a:solidFill>
                  <a:schemeClr val="accent2"/>
                </a:solidFill>
                <a:latin typeface="Arial" charset="0"/>
              </a:rPr>
            </a:br>
            <a:r>
              <a:rPr lang="en-US" sz="2400" b="1">
                <a:solidFill>
                  <a:schemeClr val="accent2"/>
                </a:solidFill>
                <a:latin typeface="Arial" charset="0"/>
              </a:rPr>
              <a:t>PHYSICS, ASTRONOMY, BOTANY, GEOLOGY</a:t>
            </a:r>
            <a:r>
              <a:rPr lang="en-US" sz="2400" b="1">
                <a:latin typeface="Arial" charset="0"/>
              </a:rPr>
              <a:t>)</a:t>
            </a:r>
          </a:p>
          <a:p>
            <a:pPr marL="454025" indent="-454025">
              <a:lnSpc>
                <a:spcPct val="90000"/>
              </a:lnSpc>
            </a:pPr>
            <a:r>
              <a:rPr lang="en-US" sz="3600" b="1">
                <a:solidFill>
                  <a:srgbClr val="800080"/>
                </a:solidFill>
                <a:latin typeface="Arial" charset="0"/>
              </a:rPr>
              <a:t>Computational &amp; Visualization Science </a:t>
            </a:r>
            <a:r>
              <a:rPr lang="en-US" sz="2400" b="1">
                <a:latin typeface="Arial" charset="0"/>
              </a:rPr>
              <a:t>(hardware and software systems for information generation, data management, and communication)</a:t>
            </a:r>
          </a:p>
          <a:p>
            <a:pPr marL="454025" indent="-454025">
              <a:lnSpc>
                <a:spcPct val="90000"/>
              </a:lnSpc>
            </a:pPr>
            <a:r>
              <a:rPr lang="en-US" sz="3600" b="1">
                <a:solidFill>
                  <a:srgbClr val="800080"/>
                </a:solidFill>
                <a:latin typeface="Arial" charset="0"/>
              </a:rPr>
              <a:t>Analytical Science &amp; Applications </a:t>
            </a:r>
            <a:r>
              <a:rPr lang="en-US" sz="2400" b="1">
                <a:latin typeface="Arial" charset="0"/>
              </a:rPr>
              <a:t>(satellite &amp; conventional data analysis, technical development &amp; analysis)</a:t>
            </a:r>
            <a:endParaRPr lang="en-US" sz="2400" b="1">
              <a:solidFill>
                <a:srgbClr val="800080"/>
              </a:solidFill>
              <a:latin typeface="Arial" charset="0"/>
            </a:endParaRPr>
          </a:p>
        </p:txBody>
      </p:sp>
      <p:sp>
        <p:nvSpPr>
          <p:cNvPr id="56324" name="AutoShape 5"/>
          <p:cNvSpPr>
            <a:spLocks noChangeArrowheads="1"/>
          </p:cNvSpPr>
          <p:nvPr/>
        </p:nvSpPr>
        <p:spPr bwMode="auto">
          <a:xfrm>
            <a:off x="76200" y="5334000"/>
            <a:ext cx="533400" cy="381000"/>
          </a:xfrm>
          <a:prstGeom prst="rightArrow">
            <a:avLst>
              <a:gd name="adj1" fmla="val 50000"/>
              <a:gd name="adj2" fmla="val 35000"/>
            </a:avLst>
          </a:prstGeom>
          <a:solidFill>
            <a:srgbClr val="800080"/>
          </a:solidFill>
          <a:ln w="12700">
            <a:solidFill>
              <a:srgbClr val="800080"/>
            </a:solidFill>
            <a:miter lim="800000"/>
            <a:headEnd/>
            <a:tailEnd/>
          </a:ln>
        </p:spPr>
        <p:txBody>
          <a:bodyPr wrap="none" anchor="ctr"/>
          <a:lstStyle/>
          <a:p>
            <a:pPr eaLnBrk="0" hangingPunct="0"/>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7500" y="2840038"/>
            <a:ext cx="2333625" cy="3046412"/>
          </a:xfrm>
          <a:prstGeom prst="rect">
            <a:avLst/>
          </a:prstGeom>
          <a:solidFill>
            <a:schemeClr val="accent1">
              <a:lumMod val="40000"/>
              <a:lumOff val="60000"/>
            </a:schemeClr>
          </a:solidFill>
        </p:spPr>
        <p:txBody>
          <a:bodyPr>
            <a:spAutoFit/>
          </a:bodyPr>
          <a:lstStyle/>
          <a:p>
            <a:pPr defTabSz="457200" fontAlgn="auto">
              <a:spcBef>
                <a:spcPts val="0"/>
              </a:spcBef>
              <a:spcAft>
                <a:spcPts val="0"/>
              </a:spcAft>
              <a:defRPr/>
            </a:pPr>
            <a:r>
              <a:rPr lang="en-US" b="1" dirty="0">
                <a:latin typeface="+mn-lt"/>
                <a:ea typeface="+mn-ea"/>
              </a:rPr>
              <a:t>The GOES-R volcanic ash products were provided to the UK Met Office in real-time to assist with decision making</a:t>
            </a:r>
          </a:p>
        </p:txBody>
      </p:sp>
      <p:sp>
        <p:nvSpPr>
          <p:cNvPr id="57346" name="TextBox 4"/>
          <p:cNvSpPr txBox="1">
            <a:spLocks noChangeArrowheads="1"/>
          </p:cNvSpPr>
          <p:nvPr/>
        </p:nvSpPr>
        <p:spPr bwMode="auto">
          <a:xfrm>
            <a:off x="434975" y="76200"/>
            <a:ext cx="4975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0000"/>
                </a:solidFill>
                <a:latin typeface="Calibri" charset="0"/>
              </a:rPr>
              <a:t>Tracking Iceland</a:t>
            </a:r>
            <a:r>
              <a:rPr lang="ja-JP" altLang="en-US" sz="3200" b="1">
                <a:solidFill>
                  <a:srgbClr val="FF0000"/>
                </a:solidFill>
                <a:latin typeface="Calibri" charset="0"/>
              </a:rPr>
              <a:t>’</a:t>
            </a:r>
            <a:r>
              <a:rPr lang="en-US" altLang="ja-JP" sz="3200" b="1">
                <a:solidFill>
                  <a:srgbClr val="FF0000"/>
                </a:solidFill>
                <a:latin typeface="Calibri" charset="0"/>
              </a:rPr>
              <a:t>s Eyjafjallajökull Volcanic Ash</a:t>
            </a:r>
            <a:endParaRPr lang="en-US" sz="3200" b="1">
              <a:solidFill>
                <a:srgbClr val="FF0000"/>
              </a:solidFill>
              <a:latin typeface="Calibri" charset="0"/>
            </a:endParaRPr>
          </a:p>
        </p:txBody>
      </p:sp>
      <p:sp>
        <p:nvSpPr>
          <p:cNvPr id="57347" name="TextBox 5"/>
          <p:cNvSpPr txBox="1">
            <a:spLocks noChangeArrowheads="1"/>
          </p:cNvSpPr>
          <p:nvPr/>
        </p:nvSpPr>
        <p:spPr bwMode="auto">
          <a:xfrm>
            <a:off x="6477000" y="6483350"/>
            <a:ext cx="2335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FF"/>
                </a:solidFill>
                <a:latin typeface="Calibri" charset="0"/>
              </a:rPr>
              <a:t>Pavolonis and Sieglaff</a:t>
            </a:r>
          </a:p>
        </p:txBody>
      </p:sp>
      <p:grpSp>
        <p:nvGrpSpPr>
          <p:cNvPr id="57348" name="Group 15"/>
          <p:cNvGrpSpPr>
            <a:grpSpLocks/>
          </p:cNvGrpSpPr>
          <p:nvPr/>
        </p:nvGrpSpPr>
        <p:grpSpPr bwMode="auto">
          <a:xfrm>
            <a:off x="50800" y="1228725"/>
            <a:ext cx="6342063" cy="5605463"/>
            <a:chOff x="32" y="774"/>
            <a:chExt cx="3995" cy="3531"/>
          </a:xfrm>
        </p:grpSpPr>
        <p:pic>
          <p:nvPicPr>
            <p:cNvPr id="57351" name="Picture 13" descr="event_part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 y="774"/>
              <a:ext cx="3995" cy="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6"/>
            <p:cNvSpPr txBox="1">
              <a:spLocks noChangeArrowheads="1"/>
            </p:cNvSpPr>
            <p:nvPr/>
          </p:nvSpPr>
          <p:spPr bwMode="auto">
            <a:xfrm>
              <a:off x="534" y="975"/>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0000"/>
                  </a:solidFill>
                  <a:latin typeface="Calibri" charset="0"/>
                </a:rPr>
                <a:t>Iceland</a:t>
              </a:r>
            </a:p>
          </p:txBody>
        </p:sp>
        <p:sp>
          <p:nvSpPr>
            <p:cNvPr id="57353" name="TextBox 7"/>
            <p:cNvSpPr txBox="1">
              <a:spLocks noChangeArrowheads="1"/>
            </p:cNvSpPr>
            <p:nvPr/>
          </p:nvSpPr>
          <p:spPr bwMode="auto">
            <a:xfrm>
              <a:off x="48" y="2208"/>
              <a:ext cx="576"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latin typeface="Calibri" charset="0"/>
                </a:rPr>
                <a:t>Detection</a:t>
              </a:r>
            </a:p>
          </p:txBody>
        </p:sp>
        <p:sp>
          <p:nvSpPr>
            <p:cNvPr id="57354" name="TextBox 8"/>
            <p:cNvSpPr txBox="1">
              <a:spLocks noChangeArrowheads="1"/>
            </p:cNvSpPr>
            <p:nvPr/>
          </p:nvSpPr>
          <p:spPr bwMode="auto">
            <a:xfrm>
              <a:off x="2088" y="2187"/>
              <a:ext cx="552"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latin typeface="Calibri" charset="0"/>
                </a:rPr>
                <a:t>Loading</a:t>
              </a:r>
            </a:p>
          </p:txBody>
        </p:sp>
        <p:sp>
          <p:nvSpPr>
            <p:cNvPr id="57355" name="TextBox 9"/>
            <p:cNvSpPr txBox="1">
              <a:spLocks noChangeArrowheads="1"/>
            </p:cNvSpPr>
            <p:nvPr/>
          </p:nvSpPr>
          <p:spPr bwMode="auto">
            <a:xfrm>
              <a:off x="96" y="3936"/>
              <a:ext cx="432"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latin typeface="Calibri" charset="0"/>
                </a:rPr>
                <a:t>Height</a:t>
              </a:r>
            </a:p>
          </p:txBody>
        </p:sp>
        <p:sp>
          <p:nvSpPr>
            <p:cNvPr id="57356" name="TextBox 10"/>
            <p:cNvSpPr txBox="1">
              <a:spLocks noChangeArrowheads="1"/>
            </p:cNvSpPr>
            <p:nvPr/>
          </p:nvSpPr>
          <p:spPr bwMode="auto">
            <a:xfrm>
              <a:off x="2064" y="3936"/>
              <a:ext cx="745"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b="1">
                  <a:latin typeface="Calibri" charset="0"/>
                </a:rPr>
                <a:t>Particle Size</a:t>
              </a:r>
            </a:p>
          </p:txBody>
        </p:sp>
        <p:sp>
          <p:nvSpPr>
            <p:cNvPr id="57357" name="TextBox 11"/>
            <p:cNvSpPr txBox="1">
              <a:spLocks noChangeArrowheads="1"/>
            </p:cNvSpPr>
            <p:nvPr/>
          </p:nvSpPr>
          <p:spPr bwMode="auto">
            <a:xfrm>
              <a:off x="50" y="2386"/>
              <a:ext cx="1913"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800">
                <a:latin typeface="Calibri" charset="0"/>
              </a:endParaRPr>
            </a:p>
          </p:txBody>
        </p:sp>
      </p:grpSp>
      <p:pic>
        <p:nvPicPr>
          <p:cNvPr id="57349" name="Picture 6" descr="ejafjalla16apr2010-mfulle4118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66675"/>
            <a:ext cx="32289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Slide Number Placeholder 4"/>
          <p:cNvSpPr txBox="1">
            <a:spLocks noGrp="1"/>
          </p:cNvSpPr>
          <p:nvPr/>
        </p:nvSpPr>
        <p:spPr bwMode="auto">
          <a:xfrm>
            <a:off x="8610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112BF0C-33A3-A04E-99DF-C9C5FEC8F370}" type="slidenum">
              <a:rPr lang="en-US" sz="1400">
                <a:latin typeface="Arial" charset="0"/>
              </a:rPr>
              <a:pPr algn="r"/>
              <a:t>21</a:t>
            </a:fld>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Global-WIND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0113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p:cNvSpPr txBox="1">
            <a:spLocks noChangeArrowheads="1"/>
          </p:cNvSpPr>
          <p:nvPr/>
        </p:nvSpPr>
        <p:spPr bwMode="auto">
          <a:xfrm>
            <a:off x="520700" y="180975"/>
            <a:ext cx="7743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000000"/>
                </a:solidFill>
              </a:rPr>
              <a:t>Multiple Geostationary Satellite Wind Data</a:t>
            </a:r>
          </a:p>
          <a:p>
            <a:pPr algn="ctr"/>
            <a:r>
              <a:rPr lang="en-US" sz="3200" b="1">
                <a:solidFill>
                  <a:srgbClr val="000000"/>
                </a:solidFill>
              </a:rPr>
              <a:t>Automatically Produced</a:t>
            </a:r>
            <a:r>
              <a:rPr lang="en-US" sz="3200" b="1" i="1">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24400" y="533400"/>
            <a:ext cx="4267200" cy="609600"/>
          </a:xfrm>
        </p:spPr>
        <p:txBody>
          <a:bodyPr/>
          <a:lstStyle/>
          <a:p>
            <a:r>
              <a:rPr lang="en-US" sz="4000" b="1">
                <a:latin typeface="Times New Roman" charset="0"/>
                <a:ea typeface="ＭＳ Ｐゴシック" charset="0"/>
                <a:cs typeface="ＭＳ Ｐゴシック" charset="0"/>
              </a:rPr>
              <a:t>Tropical Cyclones</a:t>
            </a:r>
          </a:p>
        </p:txBody>
      </p:sp>
      <p:pic>
        <p:nvPicPr>
          <p:cNvPr id="59394" name="Picture 3" descr="Wilma-Cozemel-20051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1447800"/>
            <a:ext cx="41211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Katr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304800"/>
            <a:ext cx="46069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5"/>
          <p:cNvSpPr txBox="1">
            <a:spLocks noChangeArrowheads="1"/>
          </p:cNvSpPr>
          <p:nvPr/>
        </p:nvSpPr>
        <p:spPr bwMode="auto">
          <a:xfrm>
            <a:off x="641350" y="6181725"/>
            <a:ext cx="3197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Katrina, 28 August 2005</a:t>
            </a:r>
          </a:p>
        </p:txBody>
      </p:sp>
      <p:sp>
        <p:nvSpPr>
          <p:cNvPr id="59397" name="Text Box 6"/>
          <p:cNvSpPr txBox="1">
            <a:spLocks noChangeArrowheads="1"/>
          </p:cNvSpPr>
          <p:nvPr/>
        </p:nvSpPr>
        <p:spPr bwMode="auto">
          <a:xfrm>
            <a:off x="5178425" y="6400800"/>
            <a:ext cx="321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Wilma, 21 October 2005</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479425" y="-50800"/>
            <a:ext cx="8232775" cy="523875"/>
          </a:xfrm>
          <a:prstGeom prst="rect">
            <a:avLst/>
          </a:prstGeom>
          <a:noFill/>
          <a:ln w="15875">
            <a:noFill/>
            <a:miter lim="800000"/>
            <a:headEnd/>
            <a:tailEnd type="none" w="lg" len="lg"/>
          </a:ln>
          <a:effectLst/>
        </p:spPr>
        <p:txBody>
          <a:bodyPr wrap="none" lIns="91418" tIns="45709" rIns="91418" bIns="45709">
            <a:spAutoFit/>
          </a:bodyPr>
          <a:lstStyle/>
          <a:p>
            <a:pPr algn="ctr" eaLnBrk="0" hangingPunct="0">
              <a:defRPr/>
            </a:pPr>
            <a:r>
              <a:rPr lang="en-US" sz="2800" b="1" dirty="0">
                <a:solidFill>
                  <a:schemeClr val="folHlink"/>
                </a:solidFill>
                <a:effectLst>
                  <a:outerShdw blurRad="38100" dist="38100" dir="2700000" algn="tl">
                    <a:srgbClr val="000000"/>
                  </a:outerShdw>
                </a:effectLst>
                <a:latin typeface="Times New Roman" pitchFamily="-65" charset="0"/>
                <a:ea typeface="+mn-ea"/>
                <a:cs typeface="+mn-cs"/>
              </a:rPr>
              <a:t>GOES WFABBA - Rapid Intensification of Wildfires</a:t>
            </a:r>
            <a:r>
              <a:rPr lang="en-US" dirty="0">
                <a:latin typeface="Times New Roman" pitchFamily="-65" charset="0"/>
                <a:ea typeface="+mn-ea"/>
                <a:cs typeface="+mn-cs"/>
              </a:rPr>
              <a:t> </a:t>
            </a:r>
          </a:p>
        </p:txBody>
      </p:sp>
      <p:grpSp>
        <p:nvGrpSpPr>
          <p:cNvPr id="60419" name="Group 3"/>
          <p:cNvGrpSpPr>
            <a:grpSpLocks/>
          </p:cNvGrpSpPr>
          <p:nvPr/>
        </p:nvGrpSpPr>
        <p:grpSpPr bwMode="auto">
          <a:xfrm>
            <a:off x="68263" y="3022600"/>
            <a:ext cx="8980487" cy="3759200"/>
            <a:chOff x="43" y="1904"/>
            <a:chExt cx="5657" cy="2368"/>
          </a:xfrm>
        </p:grpSpPr>
        <p:grpSp>
          <p:nvGrpSpPr>
            <p:cNvPr id="60435" name="Group 4"/>
            <p:cNvGrpSpPr>
              <a:grpSpLocks/>
            </p:cNvGrpSpPr>
            <p:nvPr/>
          </p:nvGrpSpPr>
          <p:grpSpPr bwMode="auto">
            <a:xfrm>
              <a:off x="43" y="2103"/>
              <a:ext cx="5657" cy="2169"/>
              <a:chOff x="43" y="519"/>
              <a:chExt cx="5657" cy="2169"/>
            </a:xfrm>
          </p:grpSpPr>
          <p:sp>
            <p:nvSpPr>
              <p:cNvPr id="60437" name="Rectangle 5"/>
              <p:cNvSpPr>
                <a:spLocks noChangeArrowheads="1"/>
              </p:cNvSpPr>
              <p:nvPr/>
            </p:nvSpPr>
            <p:spPr bwMode="auto">
              <a:xfrm>
                <a:off x="43" y="519"/>
                <a:ext cx="5657" cy="2169"/>
              </a:xfrm>
              <a:prstGeom prst="rect">
                <a:avLst/>
              </a:prstGeom>
              <a:solidFill>
                <a:srgbClr val="F7FCFF"/>
              </a:solidFill>
              <a:ln w="15875">
                <a:solidFill>
                  <a:schemeClr val="tx1"/>
                </a:solidFill>
                <a:miter lim="800000"/>
                <a:headEnd/>
                <a:tailEnd type="none" w="lg" len="lg"/>
              </a:ln>
            </p:spPr>
            <p:txBody>
              <a:bodyPr wrap="none" anchor="ctr"/>
              <a:lstStyle/>
              <a:p>
                <a:pPr eaLnBrk="0" hangingPunct="0"/>
                <a:endParaRPr lang="en-US"/>
              </a:p>
            </p:txBody>
          </p:sp>
          <p:pic>
            <p:nvPicPr>
              <p:cNvPr id="60438" name="Picture 6" descr="D:\gifs\r_g008_ontqubec20021871145.gif"/>
              <p:cNvPicPr>
                <a:picLocks noChangeAspect="1" noChangeArrowheads="1"/>
              </p:cNvPicPr>
              <p:nvPr/>
            </p:nvPicPr>
            <p:blipFill>
              <a:blip r:embed="rId4">
                <a:extLst>
                  <a:ext uri="{28A0092B-C50C-407E-A947-70E740481C1C}">
                    <a14:useLocalDpi xmlns:a14="http://schemas.microsoft.com/office/drawing/2010/main" val="0"/>
                  </a:ext>
                </a:extLst>
              </a:blip>
              <a:srcRect l="32028" t="42313" r="12360"/>
              <a:stretch>
                <a:fillRect/>
              </a:stretch>
            </p:blipFill>
            <p:spPr bwMode="auto">
              <a:xfrm>
                <a:off x="144" y="615"/>
                <a:ext cx="2667" cy="185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39" name="Picture 7" descr="D:\gifs\r_g008_ontqubec20021871745.gif"/>
              <p:cNvPicPr>
                <a:picLocks noChangeAspect="1" noChangeArrowheads="1"/>
              </p:cNvPicPr>
              <p:nvPr/>
            </p:nvPicPr>
            <p:blipFill>
              <a:blip r:embed="rId5">
                <a:extLst>
                  <a:ext uri="{28A0092B-C50C-407E-A947-70E740481C1C}">
                    <a14:useLocalDpi xmlns:a14="http://schemas.microsoft.com/office/drawing/2010/main" val="0"/>
                  </a:ext>
                </a:extLst>
              </a:blip>
              <a:srcRect l="31590" t="42001" r="12360"/>
              <a:stretch>
                <a:fillRect/>
              </a:stretch>
            </p:blipFill>
            <p:spPr bwMode="auto">
              <a:xfrm>
                <a:off x="2911" y="615"/>
                <a:ext cx="2688" cy="18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40" name="Text Box 8"/>
              <p:cNvSpPr txBox="1">
                <a:spLocks noChangeArrowheads="1"/>
              </p:cNvSpPr>
              <p:nvPr/>
            </p:nvSpPr>
            <p:spPr bwMode="auto">
              <a:xfrm>
                <a:off x="1471" y="2074"/>
                <a:ext cx="54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i="1">
                    <a:solidFill>
                      <a:srgbClr val="FFFF99"/>
                    </a:solidFill>
                  </a:rPr>
                  <a:t>QUEBEC</a:t>
                </a:r>
                <a:endParaRPr lang="en-US" sz="1600" b="1" i="1"/>
              </a:p>
            </p:txBody>
          </p:sp>
          <p:sp>
            <p:nvSpPr>
              <p:cNvPr id="60441" name="Text Box 9"/>
              <p:cNvSpPr txBox="1">
                <a:spLocks noChangeArrowheads="1"/>
              </p:cNvSpPr>
              <p:nvPr/>
            </p:nvSpPr>
            <p:spPr bwMode="auto">
              <a:xfrm>
                <a:off x="96" y="2103"/>
                <a:ext cx="5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i="1">
                    <a:solidFill>
                      <a:srgbClr val="FFFF99"/>
                    </a:solidFill>
                  </a:rPr>
                  <a:t>ONTARIO</a:t>
                </a:r>
                <a:endParaRPr lang="en-US" sz="1200" b="1" i="1"/>
              </a:p>
            </p:txBody>
          </p:sp>
          <p:sp>
            <p:nvSpPr>
              <p:cNvPr id="60442" name="Text Box 10"/>
              <p:cNvSpPr txBox="1">
                <a:spLocks noChangeArrowheads="1"/>
              </p:cNvSpPr>
              <p:nvPr/>
            </p:nvSpPr>
            <p:spPr bwMode="auto">
              <a:xfrm>
                <a:off x="4257" y="2103"/>
                <a:ext cx="52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i="1">
                    <a:solidFill>
                      <a:srgbClr val="FFFF99"/>
                    </a:solidFill>
                  </a:rPr>
                  <a:t>QUEBEC</a:t>
                </a:r>
                <a:endParaRPr lang="en-US" sz="1600" b="1" i="1"/>
              </a:p>
            </p:txBody>
          </p:sp>
          <p:sp>
            <p:nvSpPr>
              <p:cNvPr id="60443" name="Text Box 11"/>
              <p:cNvSpPr txBox="1">
                <a:spLocks noChangeArrowheads="1"/>
              </p:cNvSpPr>
              <p:nvPr/>
            </p:nvSpPr>
            <p:spPr bwMode="auto">
              <a:xfrm>
                <a:off x="2880" y="2103"/>
                <a:ext cx="5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i="1">
                    <a:solidFill>
                      <a:srgbClr val="FFFF99"/>
                    </a:solidFill>
                  </a:rPr>
                  <a:t>ONTARIO</a:t>
                </a:r>
                <a:endParaRPr lang="en-US" sz="1200" b="1" i="1"/>
              </a:p>
            </p:txBody>
          </p:sp>
          <p:sp>
            <p:nvSpPr>
              <p:cNvPr id="60444" name="Text Box 12"/>
              <p:cNvSpPr txBox="1">
                <a:spLocks noChangeArrowheads="1"/>
              </p:cNvSpPr>
              <p:nvPr/>
            </p:nvSpPr>
            <p:spPr bwMode="auto">
              <a:xfrm>
                <a:off x="119" y="2484"/>
                <a:ext cx="12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i="1"/>
                  <a:t>6 July 2002 </a:t>
                </a:r>
                <a:r>
                  <a:rPr lang="en-US" sz="1400" b="1" i="1">
                    <a:solidFill>
                      <a:schemeClr val="hlink"/>
                    </a:solidFill>
                  </a:rPr>
                  <a:t>11:45 UTC</a:t>
                </a:r>
                <a:endParaRPr lang="en-US" sz="1600" b="1" i="1"/>
              </a:p>
            </p:txBody>
          </p:sp>
          <p:sp>
            <p:nvSpPr>
              <p:cNvPr id="60445" name="Text Box 13"/>
              <p:cNvSpPr txBox="1">
                <a:spLocks noChangeArrowheads="1"/>
              </p:cNvSpPr>
              <p:nvPr/>
            </p:nvSpPr>
            <p:spPr bwMode="auto">
              <a:xfrm>
                <a:off x="2903" y="2487"/>
                <a:ext cx="6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i="1">
                    <a:solidFill>
                      <a:schemeClr val="hlink"/>
                    </a:solidFill>
                  </a:rPr>
                  <a:t>17:45 UTC</a:t>
                </a:r>
                <a:endParaRPr lang="en-US" sz="1600" b="1" i="1"/>
              </a:p>
            </p:txBody>
          </p:sp>
        </p:grpSp>
        <p:sp>
          <p:nvSpPr>
            <p:cNvPr id="60436" name="Text Box 14"/>
            <p:cNvSpPr txBox="1">
              <a:spLocks noChangeArrowheads="1"/>
            </p:cNvSpPr>
            <p:nvPr/>
          </p:nvSpPr>
          <p:spPr bwMode="auto">
            <a:xfrm>
              <a:off x="110" y="1904"/>
              <a:ext cx="6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i="1"/>
                <a:t>Quebec</a:t>
              </a:r>
            </a:p>
          </p:txBody>
        </p:sp>
      </p:grpSp>
      <p:grpSp>
        <p:nvGrpSpPr>
          <p:cNvPr id="60420" name="Group 15"/>
          <p:cNvGrpSpPr>
            <a:grpSpLocks/>
          </p:cNvGrpSpPr>
          <p:nvPr/>
        </p:nvGrpSpPr>
        <p:grpSpPr bwMode="auto">
          <a:xfrm>
            <a:off x="76200" y="381000"/>
            <a:ext cx="8980488" cy="2587625"/>
            <a:chOff x="48" y="2688"/>
            <a:chExt cx="5657" cy="1630"/>
          </a:xfrm>
        </p:grpSpPr>
        <p:grpSp>
          <p:nvGrpSpPr>
            <p:cNvPr id="60421" name="Group 16"/>
            <p:cNvGrpSpPr>
              <a:grpSpLocks/>
            </p:cNvGrpSpPr>
            <p:nvPr/>
          </p:nvGrpSpPr>
          <p:grpSpPr bwMode="auto">
            <a:xfrm>
              <a:off x="48" y="2880"/>
              <a:ext cx="5657" cy="1438"/>
              <a:chOff x="48" y="2880"/>
              <a:chExt cx="5657" cy="1438"/>
            </a:xfrm>
          </p:grpSpPr>
          <p:sp>
            <p:nvSpPr>
              <p:cNvPr id="60423" name="Rectangle 17"/>
              <p:cNvSpPr>
                <a:spLocks noChangeArrowheads="1"/>
              </p:cNvSpPr>
              <p:nvPr/>
            </p:nvSpPr>
            <p:spPr bwMode="auto">
              <a:xfrm>
                <a:off x="48" y="2880"/>
                <a:ext cx="5657" cy="1411"/>
              </a:xfrm>
              <a:prstGeom prst="rect">
                <a:avLst/>
              </a:prstGeom>
              <a:solidFill>
                <a:srgbClr val="F3FFF3"/>
              </a:solidFill>
              <a:ln w="15875">
                <a:solidFill>
                  <a:schemeClr val="tx1"/>
                </a:solidFill>
                <a:miter lim="800000"/>
                <a:headEnd/>
                <a:tailEnd type="none" w="lg" len="lg"/>
              </a:ln>
            </p:spPr>
            <p:txBody>
              <a:bodyPr wrap="none" anchor="ctr"/>
              <a:lstStyle/>
              <a:p>
                <a:pPr eaLnBrk="0" hangingPunct="0"/>
                <a:endParaRPr lang="en-US"/>
              </a:p>
            </p:txBody>
          </p:sp>
          <p:pic>
            <p:nvPicPr>
              <p:cNvPr id="60424" name="Picture 18" descr="D:\gifs\r_g008_rt66nmex20021712115.gif"/>
              <p:cNvPicPr>
                <a:picLocks noChangeAspect="1" noChangeArrowheads="1"/>
              </p:cNvPicPr>
              <p:nvPr/>
            </p:nvPicPr>
            <p:blipFill>
              <a:blip r:embed="rId6">
                <a:extLst>
                  <a:ext uri="{28A0092B-C50C-407E-A947-70E740481C1C}">
                    <a14:useLocalDpi xmlns:a14="http://schemas.microsoft.com/office/drawing/2010/main" val="0"/>
                  </a:ext>
                </a:extLst>
              </a:blip>
              <a:srcRect l="21240" t="6833" r="41400" b="53374"/>
              <a:stretch>
                <a:fillRect/>
              </a:stretch>
            </p:blipFill>
            <p:spPr bwMode="auto">
              <a:xfrm>
                <a:off x="3936" y="2947"/>
                <a:ext cx="1621" cy="115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19" descr="D:\gifs\r_g008_rt66nmex20021711815.gif"/>
              <p:cNvPicPr>
                <a:picLocks noChangeAspect="1" noChangeArrowheads="1"/>
              </p:cNvPicPr>
              <p:nvPr/>
            </p:nvPicPr>
            <p:blipFill>
              <a:blip r:embed="rId7">
                <a:extLst>
                  <a:ext uri="{28A0092B-C50C-407E-A947-70E740481C1C}">
                    <a14:useLocalDpi xmlns:a14="http://schemas.microsoft.com/office/drawing/2010/main" val="0"/>
                  </a:ext>
                </a:extLst>
              </a:blip>
              <a:srcRect l="21240" t="7042" r="41400" b="53374"/>
              <a:stretch>
                <a:fillRect/>
              </a:stretch>
            </p:blipFill>
            <p:spPr bwMode="auto">
              <a:xfrm>
                <a:off x="2064" y="2959"/>
                <a:ext cx="1618" cy="11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20" descr="D:\gifs\r_g008_rt66nmex20021711615.gif"/>
              <p:cNvPicPr>
                <a:picLocks noChangeAspect="1" noChangeArrowheads="1"/>
              </p:cNvPicPr>
              <p:nvPr/>
            </p:nvPicPr>
            <p:blipFill>
              <a:blip r:embed="rId8">
                <a:extLst>
                  <a:ext uri="{28A0092B-C50C-407E-A947-70E740481C1C}">
                    <a14:useLocalDpi xmlns:a14="http://schemas.microsoft.com/office/drawing/2010/main" val="0"/>
                  </a:ext>
                </a:extLst>
              </a:blip>
              <a:srcRect l="21240" t="6833" r="41400" b="53374"/>
              <a:stretch>
                <a:fillRect/>
              </a:stretch>
            </p:blipFill>
            <p:spPr bwMode="auto">
              <a:xfrm>
                <a:off x="192" y="2963"/>
                <a:ext cx="1618" cy="11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7" name="Text Box 21"/>
              <p:cNvSpPr txBox="1">
                <a:spLocks noChangeArrowheads="1"/>
              </p:cNvSpPr>
              <p:nvPr/>
            </p:nvSpPr>
            <p:spPr bwMode="auto">
              <a:xfrm>
                <a:off x="144" y="4124"/>
                <a:ext cx="13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i="1"/>
                  <a:t>20 June 2002  </a:t>
                </a:r>
                <a:r>
                  <a:rPr lang="en-US" sz="1400" b="1" i="1">
                    <a:solidFill>
                      <a:schemeClr val="hlink"/>
                    </a:solidFill>
                  </a:rPr>
                  <a:t>16:15 UTC</a:t>
                </a:r>
                <a:endParaRPr lang="en-US" sz="1400" b="1" i="1"/>
              </a:p>
            </p:txBody>
          </p:sp>
          <p:sp>
            <p:nvSpPr>
              <p:cNvPr id="60428" name="Text Box 22"/>
              <p:cNvSpPr txBox="1">
                <a:spLocks noChangeArrowheads="1"/>
              </p:cNvSpPr>
              <p:nvPr/>
            </p:nvSpPr>
            <p:spPr bwMode="auto">
              <a:xfrm>
                <a:off x="2074" y="4118"/>
                <a:ext cx="6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i="1">
                    <a:solidFill>
                      <a:schemeClr val="hlink"/>
                    </a:solidFill>
                  </a:rPr>
                  <a:t>18:15 UTC</a:t>
                </a:r>
              </a:p>
            </p:txBody>
          </p:sp>
          <p:sp>
            <p:nvSpPr>
              <p:cNvPr id="60429" name="Text Box 23"/>
              <p:cNvSpPr txBox="1">
                <a:spLocks noChangeArrowheads="1"/>
              </p:cNvSpPr>
              <p:nvPr/>
            </p:nvSpPr>
            <p:spPr bwMode="auto">
              <a:xfrm>
                <a:off x="3955" y="4116"/>
                <a:ext cx="6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i="1">
                    <a:solidFill>
                      <a:schemeClr val="hlink"/>
                    </a:solidFill>
                  </a:rPr>
                  <a:t>21:15 UTC</a:t>
                </a:r>
              </a:p>
            </p:txBody>
          </p:sp>
          <p:sp>
            <p:nvSpPr>
              <p:cNvPr id="60430" name="Text Box 24"/>
              <p:cNvSpPr txBox="1">
                <a:spLocks noChangeArrowheads="1"/>
              </p:cNvSpPr>
              <p:nvPr/>
            </p:nvSpPr>
            <p:spPr bwMode="auto">
              <a:xfrm>
                <a:off x="750" y="3654"/>
                <a:ext cx="3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i="1">
                    <a:solidFill>
                      <a:schemeClr val="bg1"/>
                    </a:solidFill>
                  </a:rPr>
                  <a:t>Rodeo</a:t>
                </a:r>
                <a:endParaRPr lang="en-US" sz="1600" b="1" i="1"/>
              </a:p>
            </p:txBody>
          </p:sp>
          <p:sp>
            <p:nvSpPr>
              <p:cNvPr id="60431" name="Text Box 25"/>
              <p:cNvSpPr txBox="1">
                <a:spLocks noChangeArrowheads="1"/>
              </p:cNvSpPr>
              <p:nvPr/>
            </p:nvSpPr>
            <p:spPr bwMode="auto">
              <a:xfrm>
                <a:off x="306" y="3710"/>
                <a:ext cx="4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i="1">
                    <a:solidFill>
                      <a:schemeClr val="bg1"/>
                    </a:solidFill>
                  </a:rPr>
                  <a:t>Chediski</a:t>
                </a:r>
                <a:endParaRPr lang="en-US" sz="1600" b="1" i="1"/>
              </a:p>
            </p:txBody>
          </p:sp>
          <p:sp>
            <p:nvSpPr>
              <p:cNvPr id="60432" name="Text Box 26"/>
              <p:cNvSpPr txBox="1">
                <a:spLocks noChangeArrowheads="1"/>
              </p:cNvSpPr>
              <p:nvPr/>
            </p:nvSpPr>
            <p:spPr bwMode="auto">
              <a:xfrm>
                <a:off x="4490" y="3679"/>
                <a:ext cx="3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i="1">
                    <a:solidFill>
                      <a:schemeClr val="bg1"/>
                    </a:solidFill>
                  </a:rPr>
                  <a:t>Rodeo</a:t>
                </a:r>
                <a:endParaRPr lang="en-US" sz="1600" b="1" i="1"/>
              </a:p>
            </p:txBody>
          </p:sp>
          <p:sp>
            <p:nvSpPr>
              <p:cNvPr id="60433" name="Text Box 27"/>
              <p:cNvSpPr txBox="1">
                <a:spLocks noChangeArrowheads="1"/>
              </p:cNvSpPr>
              <p:nvPr/>
            </p:nvSpPr>
            <p:spPr bwMode="auto">
              <a:xfrm>
                <a:off x="4046" y="3735"/>
                <a:ext cx="4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i="1">
                    <a:solidFill>
                      <a:schemeClr val="bg1"/>
                    </a:solidFill>
                  </a:rPr>
                  <a:t>Chediski</a:t>
                </a:r>
                <a:endParaRPr lang="en-US" sz="1600" b="1" i="1"/>
              </a:p>
            </p:txBody>
          </p:sp>
          <p:sp>
            <p:nvSpPr>
              <p:cNvPr id="60434" name="Text Box 28"/>
              <p:cNvSpPr txBox="1">
                <a:spLocks noChangeArrowheads="1"/>
              </p:cNvSpPr>
              <p:nvPr/>
            </p:nvSpPr>
            <p:spPr bwMode="auto">
              <a:xfrm>
                <a:off x="4334" y="3331"/>
                <a:ext cx="37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i="1">
                    <a:solidFill>
                      <a:schemeClr val="bg1"/>
                    </a:solidFill>
                  </a:rPr>
                  <a:t>Smoke</a:t>
                </a:r>
                <a:endParaRPr lang="en-US" sz="1600" b="1" i="1"/>
              </a:p>
            </p:txBody>
          </p:sp>
        </p:grpSp>
        <p:sp>
          <p:nvSpPr>
            <p:cNvPr id="60422" name="Text Box 29"/>
            <p:cNvSpPr txBox="1">
              <a:spLocks noChangeArrowheads="1"/>
            </p:cNvSpPr>
            <p:nvPr/>
          </p:nvSpPr>
          <p:spPr bwMode="auto">
            <a:xfrm>
              <a:off x="70" y="2688"/>
              <a:ext cx="65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i="1"/>
                <a:t>Arizona</a:t>
              </a:r>
            </a:p>
          </p:txBody>
        </p:sp>
      </p:gr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6575"/>
            <a:ext cx="91440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2"/>
          <p:cNvSpPr txBox="1">
            <a:spLocks noChangeArrowheads="1"/>
          </p:cNvSpPr>
          <p:nvPr/>
        </p:nvSpPr>
        <p:spPr bwMode="auto">
          <a:xfrm>
            <a:off x="331788" y="76200"/>
            <a:ext cx="8318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00"/>
                </a:solidFill>
              </a:rPr>
              <a:t>Hurricane Sandy Environment from VIIRS Day/Night Band, 29 Oct</a:t>
            </a:r>
            <a:endParaRPr lang="en-US">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
          <p:cNvPicPr>
            <a:picLocks noChangeAspect="1"/>
          </p:cNvPicPr>
          <p:nvPr/>
        </p:nvPicPr>
        <p:blipFill>
          <a:blip r:embed="rId2">
            <a:extLst>
              <a:ext uri="{28A0092B-C50C-407E-A947-70E740481C1C}">
                <a14:useLocalDpi xmlns:a14="http://schemas.microsoft.com/office/drawing/2010/main" val="0"/>
              </a:ext>
            </a:extLst>
          </a:blip>
          <a:srcRect b="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p:cNvSpPr txBox="1">
            <a:spLocks noChangeArrowheads="1"/>
          </p:cNvSpPr>
          <p:nvPr/>
        </p:nvSpPr>
        <p:spPr bwMode="auto">
          <a:xfrm>
            <a:off x="1103313" y="76200"/>
            <a:ext cx="5495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00"/>
                </a:solidFill>
              </a:rPr>
              <a:t>London Lights from VIIRS Day/Night Band</a:t>
            </a:r>
            <a:endParaRPr lang="en-US">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9" name="Object 2"/>
          <p:cNvGraphicFramePr>
            <a:graphicFrameLocks noChangeAspect="1"/>
          </p:cNvGraphicFramePr>
          <p:nvPr/>
        </p:nvGraphicFramePr>
        <p:xfrm>
          <a:off x="1600200" y="1447800"/>
          <a:ext cx="4229100" cy="4116388"/>
        </p:xfrm>
        <a:graphic>
          <a:graphicData uri="http://schemas.openxmlformats.org/presentationml/2006/ole">
            <mc:AlternateContent xmlns:mc="http://schemas.openxmlformats.org/markup-compatibility/2006">
              <mc:Choice xmlns:v="urn:schemas-microsoft-com:vml" Requires="v">
                <p:oleObj spid="_x0000_s2062" name="Drawplus Drawing" r:id="rId3" imgW="4228465" imgH="4115435" progId="Serif.DrawPlus">
                  <p:embed/>
                </p:oleObj>
              </mc:Choice>
              <mc:Fallback>
                <p:oleObj name="Drawplus Drawing" r:id="rId3" imgW="4228465" imgH="4115435" progId="Serif.DrawPlus">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4229100" cy="411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0" name="Object 3"/>
          <p:cNvGraphicFramePr>
            <a:graphicFrameLocks noChangeAspect="1"/>
          </p:cNvGraphicFramePr>
          <p:nvPr/>
        </p:nvGraphicFramePr>
        <p:xfrm>
          <a:off x="3314700" y="2286000"/>
          <a:ext cx="2514600" cy="2286000"/>
        </p:xfrm>
        <a:graphic>
          <a:graphicData uri="http://schemas.openxmlformats.org/presentationml/2006/ole">
            <mc:AlternateContent xmlns:mc="http://schemas.openxmlformats.org/markup-compatibility/2006">
              <mc:Choice xmlns:v="urn:schemas-microsoft-com:vml" Requires="v">
                <p:oleObj spid="_x0000_s2063" name="Drawplus Drawing" r:id="rId5" imgW="2515235" imgH="2286635" progId="Serif.DrawPlus">
                  <p:embed/>
                </p:oleObj>
              </mc:Choice>
              <mc:Fallback>
                <p:oleObj name="Drawplus Drawing" r:id="rId5" imgW="2515235" imgH="2286635" progId="Serif.DrawPlus">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2286000"/>
                        <a:ext cx="2514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1" name="Object 4"/>
          <p:cNvGraphicFramePr>
            <a:graphicFrameLocks noChangeAspect="1"/>
          </p:cNvGraphicFramePr>
          <p:nvPr/>
        </p:nvGraphicFramePr>
        <p:xfrm>
          <a:off x="3721100" y="3124200"/>
          <a:ext cx="1700213" cy="609600"/>
        </p:xfrm>
        <a:graphic>
          <a:graphicData uri="http://schemas.openxmlformats.org/presentationml/2006/ole">
            <mc:AlternateContent xmlns:mc="http://schemas.openxmlformats.org/markup-compatibility/2006">
              <mc:Choice xmlns:v="urn:schemas-microsoft-com:vml" Requires="v">
                <p:oleObj spid="_x0000_s2064" name="Drawplus Drawing" r:id="rId7" imgW="1700530" imgH="609600" progId="Serif.DrawPlus">
                  <p:embed/>
                </p:oleObj>
              </mc:Choice>
              <mc:Fallback>
                <p:oleObj name="Drawplus Drawing" r:id="rId7" imgW="1700530" imgH="609600" progId="Serif.DrawPlus">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100" y="3124200"/>
                        <a:ext cx="1700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2" name="Object 5"/>
          <p:cNvGraphicFramePr>
            <a:graphicFrameLocks noChangeAspect="1"/>
          </p:cNvGraphicFramePr>
          <p:nvPr/>
        </p:nvGraphicFramePr>
        <p:xfrm>
          <a:off x="2209800" y="2514600"/>
          <a:ext cx="1465263" cy="609600"/>
        </p:xfrm>
        <a:graphic>
          <a:graphicData uri="http://schemas.openxmlformats.org/presentationml/2006/ole">
            <mc:AlternateContent xmlns:mc="http://schemas.openxmlformats.org/markup-compatibility/2006">
              <mc:Choice xmlns:v="urn:schemas-microsoft-com:vml" Requires="v">
                <p:oleObj spid="_x0000_s2065" name="Drawplus Drawing" r:id="rId9" imgW="1466215" imgH="609600" progId="Serif.DrawPlus">
                  <p:embed/>
                </p:oleObj>
              </mc:Choice>
              <mc:Fallback>
                <p:oleObj name="Drawplus Drawing" r:id="rId9" imgW="1466215" imgH="609600" progId="Serif.DrawPlus">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2514600"/>
                        <a:ext cx="1465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3" name="Object 6"/>
          <p:cNvGraphicFramePr>
            <a:graphicFrameLocks noChangeAspect="1"/>
          </p:cNvGraphicFramePr>
          <p:nvPr/>
        </p:nvGraphicFramePr>
        <p:xfrm>
          <a:off x="5468938" y="2690813"/>
          <a:ext cx="2176462" cy="1974850"/>
        </p:xfrm>
        <a:graphic>
          <a:graphicData uri="http://schemas.openxmlformats.org/presentationml/2006/ole">
            <mc:AlternateContent xmlns:mc="http://schemas.openxmlformats.org/markup-compatibility/2006">
              <mc:Choice xmlns:v="urn:schemas-microsoft-com:vml" Requires="v">
                <p:oleObj spid="_x0000_s2066" name="Drawplus Drawing" r:id="rId11" imgW="2176145" imgH="1975485" progId="Serif.DrawPlus">
                  <p:embed/>
                </p:oleObj>
              </mc:Choice>
              <mc:Fallback>
                <p:oleObj name="Drawplus Drawing" r:id="rId11" imgW="2176145" imgH="1975485" progId="Serif.DrawPlus">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8938" y="2690813"/>
                        <a:ext cx="2176462"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4" name="Object 7"/>
          <p:cNvGraphicFramePr>
            <a:graphicFrameLocks noChangeAspect="1"/>
          </p:cNvGraphicFramePr>
          <p:nvPr/>
        </p:nvGraphicFramePr>
        <p:xfrm>
          <a:off x="6027738" y="3276600"/>
          <a:ext cx="1125537" cy="609600"/>
        </p:xfrm>
        <a:graphic>
          <a:graphicData uri="http://schemas.openxmlformats.org/presentationml/2006/ole">
            <mc:AlternateContent xmlns:mc="http://schemas.openxmlformats.org/markup-compatibility/2006">
              <mc:Choice xmlns:v="urn:schemas-microsoft-com:vml" Requires="v">
                <p:oleObj spid="_x0000_s2067" name="Drawplus Drawing" r:id="rId13" imgW="1125220" imgH="609600" progId="Serif.DrawPlus">
                  <p:embed/>
                </p:oleObj>
              </mc:Choice>
              <mc:Fallback>
                <p:oleObj name="Drawplus Drawing" r:id="rId13" imgW="1125220" imgH="609600" progId="Serif.DrawPlus">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27738" y="3276600"/>
                        <a:ext cx="11255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320" name="Text Box 8"/>
          <p:cNvSpPr txBox="1">
            <a:spLocks noChangeArrowheads="1"/>
          </p:cNvSpPr>
          <p:nvPr/>
        </p:nvSpPr>
        <p:spPr bwMode="auto">
          <a:xfrm>
            <a:off x="1371600" y="6019800"/>
            <a:ext cx="76342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dirty="0" smtClean="0">
                <a:solidFill>
                  <a:srgbClr val="FF0000"/>
                </a:solidFill>
              </a:rPr>
              <a:t>Symbiotic relationship between CIMSS, SSEC, AOS, and NOAA/NESDIS</a:t>
            </a:r>
          </a:p>
        </p:txBody>
      </p:sp>
      <p:sp>
        <p:nvSpPr>
          <p:cNvPr id="2056" name="Rectangle 9"/>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solidFill>
                  <a:schemeClr val="accent2"/>
                </a:solidFill>
                <a:latin typeface="Arial" charset="0"/>
              </a:rPr>
              <a:t>CIMSS/SSEC/AOS/NOAA</a:t>
            </a:r>
          </a:p>
        </p:txBody>
      </p:sp>
      <p:grpSp>
        <p:nvGrpSpPr>
          <p:cNvPr id="2057" name="Group 10"/>
          <p:cNvGrpSpPr>
            <a:grpSpLocks/>
          </p:cNvGrpSpPr>
          <p:nvPr/>
        </p:nvGrpSpPr>
        <p:grpSpPr bwMode="auto">
          <a:xfrm>
            <a:off x="4238625" y="3829050"/>
            <a:ext cx="2176463" cy="1974850"/>
            <a:chOff x="2670" y="2412"/>
            <a:chExt cx="1371" cy="1244"/>
          </a:xfrm>
        </p:grpSpPr>
        <p:graphicFrame>
          <p:nvGraphicFramePr>
            <p:cNvPr id="2058" name="Object 11"/>
            <p:cNvGraphicFramePr>
              <a:graphicFrameLocks noChangeAspect="1"/>
            </p:cNvGraphicFramePr>
            <p:nvPr/>
          </p:nvGraphicFramePr>
          <p:xfrm>
            <a:off x="2670" y="2412"/>
            <a:ext cx="1371" cy="1244"/>
          </p:xfrm>
          <a:graphic>
            <a:graphicData uri="http://schemas.openxmlformats.org/presentationml/2006/ole">
              <mc:AlternateContent xmlns:mc="http://schemas.openxmlformats.org/markup-compatibility/2006">
                <mc:Choice xmlns:v="urn:schemas-microsoft-com:vml" Requires="v">
                  <p:oleObj spid="_x0000_s2068" name="Drawplus Drawing" r:id="rId15" imgW="2176145" imgH="1975485" progId="Serif.DrawPlus">
                    <p:embed/>
                  </p:oleObj>
                </mc:Choice>
                <mc:Fallback>
                  <p:oleObj name="Drawplus Drawing" r:id="rId15" imgW="2176145" imgH="1975485" progId="Serif.DrawPlus">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70" y="2412"/>
                          <a:ext cx="1371" cy="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059" name="Group 12"/>
            <p:cNvGrpSpPr>
              <a:grpSpLocks noChangeAspect="1"/>
            </p:cNvGrpSpPr>
            <p:nvPr/>
          </p:nvGrpSpPr>
          <p:grpSpPr bwMode="auto">
            <a:xfrm>
              <a:off x="2895" y="2796"/>
              <a:ext cx="1014" cy="688"/>
              <a:chOff x="3840" y="1536"/>
              <a:chExt cx="1014" cy="688"/>
            </a:xfrm>
          </p:grpSpPr>
          <p:sp>
            <p:nvSpPr>
              <p:cNvPr id="2060" name="AutoShape 13"/>
              <p:cNvSpPr>
                <a:spLocks noChangeAspect="1" noChangeArrowheads="1" noTextEdit="1"/>
              </p:cNvSpPr>
              <p:nvPr/>
            </p:nvSpPr>
            <p:spPr bwMode="auto">
              <a:xfrm>
                <a:off x="3840" y="1536"/>
                <a:ext cx="70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 name="Rectangle 14"/>
              <p:cNvSpPr>
                <a:spLocks noChangeArrowheads="1"/>
              </p:cNvSpPr>
              <p:nvPr/>
            </p:nvSpPr>
            <p:spPr bwMode="auto">
              <a:xfrm>
                <a:off x="3840" y="1536"/>
                <a:ext cx="1014"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4700">
                    <a:solidFill>
                      <a:srgbClr val="FF0000"/>
                    </a:solidFill>
                  </a:rPr>
                  <a:t>ASPB</a:t>
                </a:r>
              </a:p>
              <a:p>
                <a:pPr algn="ctr" eaLnBrk="0" hangingPunct="0"/>
                <a:r>
                  <a:rPr lang="en-US">
                    <a:solidFill>
                      <a:srgbClr val="FF0000"/>
                    </a:solidFill>
                  </a:rPr>
                  <a:t>NCDC</a:t>
                </a:r>
                <a:endParaRPr lang="en-US" sz="1000"/>
              </a:p>
            </p:txBody>
          </p:sp>
        </p:grpSp>
      </p:gr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4800" y="1600200"/>
            <a:ext cx="8610600" cy="1371600"/>
          </a:xfrm>
        </p:spPr>
        <p:txBody>
          <a:bodyPr/>
          <a:lstStyle/>
          <a:p>
            <a:pPr>
              <a:defRPr/>
            </a:pPr>
            <a:r>
              <a:rPr lang="en-US" sz="3600" dirty="0" smtClean="0">
                <a:solidFill>
                  <a:schemeClr val="tx1"/>
                </a:solidFill>
                <a:effectLst>
                  <a:outerShdw blurRad="38100" dist="38100" dir="2700000" algn="tl">
                    <a:srgbClr val="000000"/>
                  </a:outerShdw>
                </a:effectLst>
                <a:latin typeface="Arial"/>
                <a:cs typeface="Arial"/>
              </a:rPr>
              <a:t>Cooperative Institute for Meteorological Satellite Studies (CIMSS)</a:t>
            </a:r>
            <a:r>
              <a:rPr lang="en-US" sz="3600" dirty="0">
                <a:solidFill>
                  <a:schemeClr val="tx1"/>
                </a:solidFill>
                <a:effectLst>
                  <a:outerShdw blurRad="38100" dist="38100" dir="2700000" algn="tl">
                    <a:srgbClr val="000000"/>
                  </a:outerShdw>
                </a:effectLst>
                <a:latin typeface="Arial"/>
                <a:cs typeface="Arial"/>
              </a:rPr>
              <a:t/>
            </a:r>
            <a:br>
              <a:rPr lang="en-US" sz="3600" dirty="0">
                <a:solidFill>
                  <a:schemeClr val="tx1"/>
                </a:solidFill>
                <a:effectLst>
                  <a:outerShdw blurRad="38100" dist="38100" dir="2700000" algn="tl">
                    <a:srgbClr val="000000"/>
                  </a:outerShdw>
                </a:effectLst>
                <a:latin typeface="Arial"/>
                <a:cs typeface="Arial"/>
              </a:rPr>
            </a:br>
            <a:r>
              <a:rPr lang="en-US" sz="3200" dirty="0">
                <a:solidFill>
                  <a:schemeClr val="tx1"/>
                </a:solidFill>
                <a:effectLst>
                  <a:outerShdw blurRad="38100" dist="38100" dir="2700000" algn="tl">
                    <a:srgbClr val="000000"/>
                  </a:outerShdw>
                </a:effectLst>
                <a:latin typeface="Arial"/>
                <a:cs typeface="Arial"/>
              </a:rPr>
              <a:t>Steve </a:t>
            </a:r>
            <a:r>
              <a:rPr lang="en-US" sz="3200" dirty="0" smtClean="0">
                <a:solidFill>
                  <a:schemeClr val="tx1"/>
                </a:solidFill>
                <a:effectLst>
                  <a:outerShdw blurRad="38100" dist="38100" dir="2700000" algn="tl">
                    <a:srgbClr val="000000"/>
                  </a:outerShdw>
                </a:effectLst>
                <a:latin typeface="Arial"/>
                <a:cs typeface="Arial"/>
              </a:rPr>
              <a:t>Ackerman </a:t>
            </a:r>
            <a:r>
              <a:rPr lang="en-US" sz="3200" dirty="0">
                <a:solidFill>
                  <a:schemeClr val="tx1"/>
                </a:solidFill>
                <a:effectLst>
                  <a:outerShdw blurRad="38100" dist="38100" dir="2700000" algn="tl">
                    <a:srgbClr val="000000"/>
                  </a:outerShdw>
                </a:effectLst>
                <a:latin typeface="Arial"/>
                <a:cs typeface="Arial"/>
              </a:rPr>
              <a:t>Director</a:t>
            </a:r>
            <a:endParaRPr lang="en-US" dirty="0">
              <a:solidFill>
                <a:schemeClr val="tx1"/>
              </a:solidFill>
              <a:latin typeface="Arial"/>
              <a:cs typeface="Arial"/>
            </a:endParaRPr>
          </a:p>
        </p:txBody>
      </p:sp>
      <p:pic>
        <p:nvPicPr>
          <p:cNvPr id="63490" name="Picture 8" descr="D:\AAchtorfiles\Images\CIMSS\CHoP\noa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88"/>
            <a:ext cx="137160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6"/>
          <p:cNvSpPr txBox="1">
            <a:spLocks noChangeArrowheads="1"/>
          </p:cNvSpPr>
          <p:nvPr/>
        </p:nvSpPr>
        <p:spPr bwMode="auto">
          <a:xfrm>
            <a:off x="457200" y="3071813"/>
            <a:ext cx="8229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2000" b="1"/>
              <a:t> </a:t>
            </a:r>
            <a:r>
              <a:rPr lang="en-US" b="1">
                <a:cs typeface="Times New Roman" charset="0"/>
              </a:rPr>
              <a:t>Foster collaborative research among NOAA, NASA, and the University in those aspects of atmospheric and earth system science which exploit the use of satellite technology</a:t>
            </a:r>
          </a:p>
          <a:p>
            <a:pPr>
              <a:buFontTx/>
              <a:buChar char="•"/>
            </a:pPr>
            <a:endParaRPr lang="en-US" b="1">
              <a:cs typeface="Times New Roman" charset="0"/>
            </a:endParaRPr>
          </a:p>
          <a:p>
            <a:pPr>
              <a:buFontTx/>
              <a:buChar char="•"/>
            </a:pPr>
            <a:r>
              <a:rPr lang="en-US" b="1">
                <a:cs typeface="Times New Roman" charset="0"/>
              </a:rPr>
              <a:t> Serve as a center at which scientists and engineers working on problems of mutual interest may focus on satellite related research in atmospheric studies and earth system science.</a:t>
            </a:r>
          </a:p>
          <a:p>
            <a:endParaRPr lang="en-US" b="1">
              <a:cs typeface="Times New Roman" charset="0"/>
            </a:endParaRPr>
          </a:p>
          <a:p>
            <a:pPr>
              <a:buFontTx/>
              <a:buChar char="•"/>
            </a:pPr>
            <a:r>
              <a:rPr lang="en-US" b="1">
                <a:cs typeface="Times New Roman" charset="0"/>
              </a:rPr>
              <a:t> Stimulate the training of scientists and engineers in the disciplines involved in the atmospheric and earth sciences.</a:t>
            </a:r>
          </a:p>
        </p:txBody>
      </p:sp>
      <p:pic>
        <p:nvPicPr>
          <p:cNvPr id="63492" name="Picture 10" descr="UW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
            <a:ext cx="6635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4" descr="NAS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3" y="76200"/>
            <a:ext cx="13414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228600" y="304800"/>
            <a:ext cx="8686800" cy="685800"/>
          </a:xfrm>
        </p:spPr>
        <p:txBody>
          <a:bodyPr/>
          <a:lstStyle/>
          <a:p>
            <a:r>
              <a:rPr lang="en-US" sz="4000" b="1">
                <a:solidFill>
                  <a:srgbClr val="000000"/>
                </a:solidFill>
                <a:latin typeface="Times New Roman" charset="0"/>
                <a:cs typeface="Times New Roman" charset="0"/>
              </a:rPr>
              <a:t>CIMSS Staff</a:t>
            </a:r>
            <a:endParaRPr lang="en-US" sz="3600" b="1">
              <a:solidFill>
                <a:srgbClr val="000000"/>
              </a:solidFill>
              <a:latin typeface="Times New Roman" charset="0"/>
              <a:cs typeface="Times New Roman" charset="0"/>
            </a:endParaRPr>
          </a:p>
        </p:txBody>
      </p:sp>
      <p:pic>
        <p:nvPicPr>
          <p:cNvPr id="64514" name="Picture 1" descr="CIMSS-Staff_20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6962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76200" y="2286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p>
            <a:pPr algn="ctr" eaLnBrk="0" hangingPunct="0"/>
            <a:r>
              <a:rPr lang="en-US" sz="4000" b="1">
                <a:solidFill>
                  <a:srgbClr val="042CAC"/>
                </a:solidFill>
              </a:rPr>
              <a:t>Verner E. Suomi (1915-1995)</a:t>
            </a:r>
            <a:r>
              <a:rPr lang="en-US" sz="3200" b="1">
                <a:solidFill>
                  <a:srgbClr val="042CAC"/>
                </a:solidFill>
              </a:rPr>
              <a:t/>
            </a:r>
            <a:br>
              <a:rPr lang="en-US" sz="3200" b="1">
                <a:solidFill>
                  <a:srgbClr val="042CAC"/>
                </a:solidFill>
              </a:rPr>
            </a:br>
            <a:r>
              <a:rPr lang="ja-JP" altLang="en-US" sz="3200" b="1">
                <a:solidFill>
                  <a:srgbClr val="042CAC"/>
                </a:solidFill>
              </a:rPr>
              <a:t>“</a:t>
            </a:r>
            <a:r>
              <a:rPr lang="en-US" altLang="ja-JP" sz="3200" b="1">
                <a:solidFill>
                  <a:srgbClr val="042CAC"/>
                </a:solidFill>
              </a:rPr>
              <a:t>Father of Satellite Meteorology</a:t>
            </a:r>
            <a:r>
              <a:rPr lang="ja-JP" altLang="en-US" sz="3200" b="1">
                <a:solidFill>
                  <a:srgbClr val="042CAC"/>
                </a:solidFill>
              </a:rPr>
              <a:t>”</a:t>
            </a:r>
            <a:endParaRPr lang="en-US" sz="3200" b="1">
              <a:solidFill>
                <a:srgbClr val="042CAC"/>
              </a:solidFill>
            </a:endParaRPr>
          </a:p>
        </p:txBody>
      </p:sp>
      <p:pic>
        <p:nvPicPr>
          <p:cNvPr id="4096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57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3" name="Text Box 5"/>
          <p:cNvSpPr txBox="1">
            <a:spLocks noChangeArrowheads="1"/>
          </p:cNvSpPr>
          <p:nvPr/>
        </p:nvSpPr>
        <p:spPr bwMode="auto">
          <a:xfrm>
            <a:off x="4800600" y="1676400"/>
            <a:ext cx="43434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1143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b="1"/>
              <a:t> </a:t>
            </a:r>
            <a:r>
              <a:rPr lang="en-US" sz="2800" b="1"/>
              <a:t>1959:  1st Meteorological</a:t>
            </a:r>
            <a:br>
              <a:rPr lang="en-US" sz="2800" b="1"/>
            </a:br>
            <a:r>
              <a:rPr lang="en-US" sz="2800" b="1"/>
              <a:t>          Satellite Experiment</a:t>
            </a:r>
            <a:endParaRPr lang="en-US" sz="2500" b="1"/>
          </a:p>
          <a:p>
            <a:pPr lvl="1" algn="ctr">
              <a:spcBef>
                <a:spcPct val="40000"/>
              </a:spcBef>
            </a:pPr>
            <a:r>
              <a:rPr lang="en-US" b="1">
                <a:solidFill>
                  <a:srgbClr val="A50021"/>
                </a:solidFill>
              </a:rPr>
              <a:t>Earth Radiation Balance Observations on Explorer VII</a:t>
            </a:r>
          </a:p>
          <a:p>
            <a:pPr lvl="1" algn="ctr">
              <a:spcBef>
                <a:spcPct val="40000"/>
              </a:spcBef>
            </a:pPr>
            <a:endParaRPr lang="en-US" sz="2000" b="1"/>
          </a:p>
          <a:p>
            <a:pPr lvl="1">
              <a:spcBef>
                <a:spcPct val="40000"/>
              </a:spcBef>
            </a:pPr>
            <a:r>
              <a:rPr lang="en-US" sz="2800" b="1"/>
              <a:t>1966:  1st Earth Imaging</a:t>
            </a:r>
            <a:br>
              <a:rPr lang="en-US" sz="2800" b="1"/>
            </a:br>
            <a:r>
              <a:rPr lang="en-US" sz="2800" b="1"/>
              <a:t> 	   from GEO</a:t>
            </a:r>
            <a:endParaRPr lang="en-US" sz="2500" b="1"/>
          </a:p>
          <a:p>
            <a:pPr lvl="1" algn="ctr">
              <a:spcBef>
                <a:spcPct val="40000"/>
              </a:spcBef>
            </a:pPr>
            <a:r>
              <a:rPr lang="en-US" b="1">
                <a:solidFill>
                  <a:srgbClr val="A50021"/>
                </a:solidFill>
              </a:rPr>
              <a:t>Spin-scan Camera on 1st</a:t>
            </a:r>
            <a:br>
              <a:rPr lang="en-US" b="1">
                <a:solidFill>
                  <a:srgbClr val="A50021"/>
                </a:solidFill>
              </a:rPr>
            </a:br>
            <a:r>
              <a:rPr lang="en-US" b="1">
                <a:solidFill>
                  <a:srgbClr val="A50021"/>
                </a:solidFill>
              </a:rPr>
              <a:t>Advanced Technology Satellite (ATS 1)</a:t>
            </a:r>
            <a:endParaRPr lang="en-US" b="1"/>
          </a:p>
        </p:txBody>
      </p:sp>
      <p:sp>
        <p:nvSpPr>
          <p:cNvPr id="40964" name="Text Box 6"/>
          <p:cNvSpPr txBox="1">
            <a:spLocks noChangeArrowheads="1"/>
          </p:cNvSpPr>
          <p:nvPr/>
        </p:nvSpPr>
        <p:spPr bwMode="auto">
          <a:xfrm>
            <a:off x="381000" y="1828800"/>
            <a:ext cx="4291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chemeClr val="bg1"/>
                </a:solidFill>
              </a:rPr>
              <a:t>with SSEC cofounder, Bob Parent (L)</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609600" y="381000"/>
            <a:ext cx="7772400" cy="914400"/>
          </a:xfrm>
        </p:spPr>
        <p:txBody>
          <a:bodyPr/>
          <a:lstStyle/>
          <a:p>
            <a:pPr algn="ctr"/>
            <a:r>
              <a:rPr lang="en-US">
                <a:latin typeface="Arial" charset="0"/>
                <a:cs typeface="Arial" charset="0"/>
              </a:rPr>
              <a:t>Graduation History of CIMSS Supported Graduate students</a:t>
            </a:r>
          </a:p>
        </p:txBody>
      </p:sp>
      <p:sp>
        <p:nvSpPr>
          <p:cNvPr id="65538" name="TextBox 2"/>
          <p:cNvSpPr txBox="1">
            <a:spLocks noChangeArrowheads="1"/>
          </p:cNvSpPr>
          <p:nvPr/>
        </p:nvSpPr>
        <p:spPr bwMode="auto">
          <a:xfrm>
            <a:off x="1676400" y="1600200"/>
            <a:ext cx="571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chemeClr val="accent2"/>
                </a:solidFill>
                <a:latin typeface="Arial" charset="0"/>
              </a:rPr>
              <a:t>Graduated: 93 M.S and 37 Ph.D.</a:t>
            </a:r>
          </a:p>
          <a:p>
            <a:pPr algn="ctr" eaLnBrk="1" hangingPunct="1"/>
            <a:r>
              <a:rPr lang="en-US">
                <a:solidFill>
                  <a:schemeClr val="accent2"/>
                </a:solidFill>
                <a:latin typeface="Arial" charset="0"/>
              </a:rPr>
              <a:t>Currently Supporting 23 students </a:t>
            </a:r>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41600"/>
            <a:ext cx="83407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381000" y="1676400"/>
            <a:ext cx="8458200" cy="5486400"/>
          </a:xfrm>
        </p:spPr>
        <p:txBody>
          <a:bodyPr/>
          <a:lstStyle/>
          <a:p>
            <a:pPr marL="0" indent="0">
              <a:lnSpc>
                <a:spcPct val="90000"/>
              </a:lnSpc>
              <a:buFont typeface="Monotype Sorts" charset="0"/>
              <a:buNone/>
              <a:defRPr/>
            </a:pPr>
            <a:r>
              <a:rPr lang="en-US" sz="2400" b="1" dirty="0" smtClean="0">
                <a:solidFill>
                  <a:srgbClr val="000000"/>
                </a:solidFill>
                <a:latin typeface="Arial"/>
                <a:cs typeface="Arial"/>
              </a:rPr>
              <a:t>Algorithm Development Group (AWG)</a:t>
            </a:r>
            <a:endParaRPr lang="en-US" sz="2400" b="1" dirty="0">
              <a:solidFill>
                <a:srgbClr val="000000"/>
              </a:solidFill>
              <a:latin typeface="Arial"/>
              <a:cs typeface="Arial"/>
            </a:endParaRPr>
          </a:p>
          <a:p>
            <a:pPr marL="579437" lvl="1" indent="-342900">
              <a:lnSpc>
                <a:spcPct val="90000"/>
              </a:lnSpc>
              <a:buFont typeface="Wingdings" charset="2"/>
              <a:buChar char="Ø"/>
              <a:defRPr/>
            </a:pPr>
            <a:r>
              <a:rPr lang="en-US" sz="2400" b="1" dirty="0">
                <a:solidFill>
                  <a:srgbClr val="000000"/>
                </a:solidFill>
                <a:latin typeface="Arial"/>
                <a:ea typeface="ＭＳ Ｐゴシック" charset="0"/>
                <a:cs typeface="Arial"/>
              </a:rPr>
              <a:t>CIMSS and ASPB scientists are involved in 2/3 of the 64 operational algorithms under development</a:t>
            </a:r>
          </a:p>
          <a:p>
            <a:pPr marL="579437" lvl="1" indent="-342900">
              <a:lnSpc>
                <a:spcPct val="90000"/>
              </a:lnSpc>
              <a:buFont typeface="Wingdings" charset="2"/>
              <a:buChar char="Ø"/>
              <a:defRPr/>
            </a:pPr>
            <a:r>
              <a:rPr lang="en-US" sz="2400" b="1" dirty="0">
                <a:solidFill>
                  <a:srgbClr val="000000"/>
                </a:solidFill>
                <a:latin typeface="Arial"/>
                <a:ea typeface="ＭＳ Ｐゴシック" charset="0"/>
                <a:cs typeface="Arial"/>
              </a:rPr>
              <a:t>15 funded tasks for AWG at CIMSS</a:t>
            </a:r>
          </a:p>
          <a:p>
            <a:pPr marL="0" indent="0">
              <a:lnSpc>
                <a:spcPct val="90000"/>
              </a:lnSpc>
              <a:buFont typeface="Monotype Sorts" charset="0"/>
              <a:buNone/>
              <a:defRPr/>
            </a:pPr>
            <a:r>
              <a:rPr lang="en-US" sz="2400" b="1" dirty="0" smtClean="0">
                <a:solidFill>
                  <a:srgbClr val="000000"/>
                </a:solidFill>
                <a:latin typeface="Arial"/>
                <a:cs typeface="Arial"/>
              </a:rPr>
              <a:t>Risk Reduction</a:t>
            </a:r>
            <a:endParaRPr lang="en-US" sz="2400" b="1" dirty="0">
              <a:solidFill>
                <a:srgbClr val="000000"/>
              </a:solidFill>
              <a:latin typeface="Arial"/>
              <a:cs typeface="Arial"/>
            </a:endParaRPr>
          </a:p>
          <a:p>
            <a:pPr marL="579437" lvl="1" indent="-342900">
              <a:lnSpc>
                <a:spcPct val="90000"/>
              </a:lnSpc>
              <a:buFont typeface="Wingdings" charset="2"/>
              <a:buChar char="Ø"/>
              <a:defRPr/>
            </a:pPr>
            <a:r>
              <a:rPr lang="en-US" sz="2200" b="1" dirty="0">
                <a:solidFill>
                  <a:srgbClr val="000000"/>
                </a:solidFill>
                <a:latin typeface="Arial"/>
                <a:ea typeface="ＭＳ Ｐゴシック" charset="0"/>
                <a:cs typeface="Arial"/>
              </a:rPr>
              <a:t>10 funded tasks for Risk Reduction at CIMSS, investigating novel ideas and approaches</a:t>
            </a:r>
          </a:p>
          <a:p>
            <a:pPr marL="0" indent="0">
              <a:lnSpc>
                <a:spcPct val="90000"/>
              </a:lnSpc>
              <a:buFont typeface="Monotype Sorts" charset="0"/>
              <a:buNone/>
              <a:defRPr/>
            </a:pPr>
            <a:r>
              <a:rPr lang="en-US" sz="2400" b="1" dirty="0">
                <a:solidFill>
                  <a:srgbClr val="000000"/>
                </a:solidFill>
                <a:latin typeface="Arial"/>
                <a:cs typeface="Arial"/>
              </a:rPr>
              <a:t>Proving Ground</a:t>
            </a:r>
          </a:p>
          <a:p>
            <a:pPr marL="579437" lvl="1" indent="-342900">
              <a:lnSpc>
                <a:spcPct val="90000"/>
              </a:lnSpc>
              <a:buFont typeface="Wingdings" charset="2"/>
              <a:buChar char="Ø"/>
              <a:defRPr/>
            </a:pPr>
            <a:r>
              <a:rPr lang="en-US" sz="2200" b="1" dirty="0">
                <a:solidFill>
                  <a:srgbClr val="000000"/>
                </a:solidFill>
                <a:latin typeface="Arial"/>
                <a:ea typeface="ＭＳ Ｐゴシック" charset="0"/>
                <a:cs typeface="Arial"/>
              </a:rPr>
              <a:t>Evaluating baseline products, testing advanced products, and training future users of the data</a:t>
            </a:r>
          </a:p>
          <a:p>
            <a:pPr marL="0" indent="0">
              <a:lnSpc>
                <a:spcPct val="90000"/>
              </a:lnSpc>
              <a:buFont typeface="Monotype Sorts" charset="0"/>
              <a:buNone/>
              <a:defRPr/>
            </a:pPr>
            <a:r>
              <a:rPr lang="en-US" sz="2400" b="1" dirty="0">
                <a:solidFill>
                  <a:srgbClr val="000000"/>
                </a:solidFill>
                <a:latin typeface="Arial"/>
                <a:cs typeface="Arial"/>
              </a:rPr>
              <a:t>High Impact Weather</a:t>
            </a:r>
          </a:p>
          <a:p>
            <a:pPr marL="579437" lvl="1" indent="-342900">
              <a:lnSpc>
                <a:spcPct val="90000"/>
              </a:lnSpc>
              <a:buFont typeface="Wingdings" charset="2"/>
              <a:buChar char="Ø"/>
              <a:defRPr/>
            </a:pPr>
            <a:r>
              <a:rPr lang="en-US" sz="2200" b="1" dirty="0">
                <a:solidFill>
                  <a:srgbClr val="000000"/>
                </a:solidFill>
                <a:latin typeface="Arial"/>
                <a:ea typeface="ＭＳ Ｐゴシック" charset="0"/>
                <a:cs typeface="Arial"/>
              </a:rPr>
              <a:t>Investigating the impact of a high spatial and spectral resolution sounder in geo orbit</a:t>
            </a:r>
          </a:p>
          <a:p>
            <a:pPr lvl="1" indent="-341313">
              <a:lnSpc>
                <a:spcPct val="90000"/>
              </a:lnSpc>
              <a:buFontTx/>
              <a:buNone/>
              <a:defRPr/>
            </a:pPr>
            <a:endParaRPr lang="en-US" b="1" dirty="0">
              <a:solidFill>
                <a:srgbClr val="000000"/>
              </a:solidFill>
              <a:latin typeface="Arial"/>
              <a:ea typeface="ＭＳ Ｐゴシック" charset="0"/>
              <a:cs typeface="Arial"/>
            </a:endParaRPr>
          </a:p>
        </p:txBody>
      </p:sp>
      <p:sp>
        <p:nvSpPr>
          <p:cNvPr id="66562" name="Rectangle 2"/>
          <p:cNvSpPr>
            <a:spLocks noGrp="1" noChangeArrowheads="1"/>
          </p:cNvSpPr>
          <p:nvPr>
            <p:ph type="title"/>
          </p:nvPr>
        </p:nvSpPr>
        <p:spPr>
          <a:xfrm>
            <a:off x="228600" y="533400"/>
            <a:ext cx="8686800" cy="685800"/>
          </a:xfrm>
        </p:spPr>
        <p:txBody>
          <a:bodyPr/>
          <a:lstStyle/>
          <a:p>
            <a:pPr algn="ctr"/>
            <a:r>
              <a:rPr lang="en-US" sz="4000" b="1">
                <a:solidFill>
                  <a:schemeClr val="tx1"/>
                </a:solidFill>
                <a:latin typeface="Arial" charset="0"/>
                <a:cs typeface="Arial" charset="0"/>
              </a:rPr>
              <a:t>New Satellites: GOES-R+/JPSS Programs</a:t>
            </a:r>
            <a:endParaRPr lang="en-US" sz="3600" b="1">
              <a:solidFill>
                <a:schemeClr val="tx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1695450"/>
            <a:ext cx="82296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4000" dirty="0"/>
              <a:t>Welcome to Madison, WI </a:t>
            </a:r>
          </a:p>
          <a:p>
            <a:pPr algn="ctr" eaLnBrk="1" hangingPunct="1">
              <a:spcBef>
                <a:spcPct val="50000"/>
              </a:spcBef>
              <a:defRPr/>
            </a:pPr>
            <a:r>
              <a:rPr lang="en-US" sz="4000" dirty="0"/>
              <a:t>and the </a:t>
            </a:r>
          </a:p>
          <a:p>
            <a:pPr algn="ctr" eaLnBrk="1" hangingPunct="1">
              <a:spcBef>
                <a:spcPct val="50000"/>
              </a:spcBef>
              <a:defRPr/>
            </a:pPr>
            <a:r>
              <a:rPr lang="en-US" sz="4000" dirty="0"/>
              <a:t>University of Wisconsin-Madison</a:t>
            </a:r>
          </a:p>
          <a:p>
            <a:pPr algn="ctr" eaLnBrk="1" hangingPunct="1">
              <a:spcBef>
                <a:spcPct val="50000"/>
              </a:spcBef>
              <a:defRPr/>
            </a:pPr>
            <a:endParaRPr lang="en-US" sz="4000" dirty="0"/>
          </a:p>
          <a:p>
            <a:pPr algn="ctr" eaLnBrk="1" hangingPunct="1">
              <a:spcBef>
                <a:spcPct val="50000"/>
              </a:spcBef>
              <a:defRPr/>
            </a:pPr>
            <a:r>
              <a:rPr lang="en-US" sz="4000" dirty="0"/>
              <a:t>While you are here…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00350"/>
            <a:ext cx="6035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6035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14600"/>
            <a:ext cx="6035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3"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36877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5867400" y="14478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a:t>capitol</a:t>
            </a:r>
          </a:p>
        </p:txBody>
      </p:sp>
      <p:sp>
        <p:nvSpPr>
          <p:cNvPr id="14341" name="Line 5"/>
          <p:cNvSpPr>
            <a:spLocks noChangeShapeType="1"/>
          </p:cNvSpPr>
          <p:nvPr/>
        </p:nvSpPr>
        <p:spPr bwMode="auto">
          <a:xfrm>
            <a:off x="7010400" y="1905000"/>
            <a:ext cx="7620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514600"/>
            <a:ext cx="6035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3"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6035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705600" y="12192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a:t>capitol</a:t>
            </a:r>
          </a:p>
        </p:txBody>
      </p:sp>
      <p:sp>
        <p:nvSpPr>
          <p:cNvPr id="15365" name="Line 5"/>
          <p:cNvSpPr>
            <a:spLocks noChangeShapeType="1"/>
          </p:cNvSpPr>
          <p:nvPr/>
        </p:nvSpPr>
        <p:spPr bwMode="auto">
          <a:xfrm flipH="1">
            <a:off x="6934200" y="1676400"/>
            <a:ext cx="381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1438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743200"/>
            <a:ext cx="47117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3" descr="1295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logo_bratfest_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5" y="2255838"/>
            <a:ext cx="3074988"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1219200" y="304800"/>
            <a:ext cx="342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600"/>
              <a:t>Not brats……</a:t>
            </a:r>
          </a:p>
        </p:txBody>
      </p:sp>
      <p:sp>
        <p:nvSpPr>
          <p:cNvPr id="16390" name="Line 6"/>
          <p:cNvSpPr>
            <a:spLocks noChangeShapeType="1"/>
          </p:cNvSpPr>
          <p:nvPr/>
        </p:nvSpPr>
        <p:spPr bwMode="auto">
          <a:xfrm>
            <a:off x="4159250" y="1082675"/>
            <a:ext cx="1447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198438"/>
            <a:ext cx="54752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1493838" y="4740275"/>
            <a:ext cx="632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3200"/>
              <a:t>Babcock ice cream – yummmm</a:t>
            </a:r>
          </a:p>
          <a:p>
            <a:pPr algn="ctr" eaLnBrk="1" hangingPunct="1">
              <a:spcBef>
                <a:spcPct val="50000"/>
              </a:spcBef>
              <a:defRPr/>
            </a:pPr>
            <a:r>
              <a:rPr lang="en-US" sz="3200"/>
              <a:t>Available in the Union</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762250"/>
            <a:ext cx="40370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3" descr="4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36195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4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603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5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50" y="323850"/>
            <a:ext cx="59309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6"/>
          <p:cNvSpPr txBox="1">
            <a:spLocks noChangeArrowheads="1"/>
          </p:cNvSpPr>
          <p:nvPr/>
        </p:nvSpPr>
        <p:spPr bwMode="auto">
          <a:xfrm>
            <a:off x="4511675" y="5562600"/>
            <a:ext cx="3870325" cy="5794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a:solidFill>
                  <a:srgbClr val="FF0000"/>
                </a:solidFill>
              </a:rPr>
              <a:t>Try em fried too!!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6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411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35814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BIGcowsh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432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377_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752600"/>
            <a:ext cx="40941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3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3"/>
          <p:cNvGrpSpPr>
            <a:grpSpLocks/>
          </p:cNvGrpSpPr>
          <p:nvPr/>
        </p:nvGrpSpPr>
        <p:grpSpPr bwMode="auto">
          <a:xfrm>
            <a:off x="104775" y="2057400"/>
            <a:ext cx="5334000" cy="3429000"/>
            <a:chOff x="480" y="990"/>
            <a:chExt cx="4800" cy="3186"/>
          </a:xfrm>
        </p:grpSpPr>
        <p:pic>
          <p:nvPicPr>
            <p:cNvPr id="41996" name="Picture 4" descr="NPP Spacecraft-470898main_DSC_1316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990"/>
              <a:ext cx="4800" cy="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5"/>
            <p:cNvSpPr txBox="1">
              <a:spLocks noChangeArrowheads="1"/>
            </p:cNvSpPr>
            <p:nvPr/>
          </p:nvSpPr>
          <p:spPr bwMode="auto">
            <a:xfrm rot="505432">
              <a:off x="1044" y="1877"/>
              <a:ext cx="709"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000000"/>
                  </a:solidFill>
                  <a:latin typeface="Arial" charset="0"/>
                </a:rPr>
                <a:t>VIIRS</a:t>
              </a:r>
            </a:p>
          </p:txBody>
        </p:sp>
        <p:sp>
          <p:nvSpPr>
            <p:cNvPr id="41998" name="Text Box 6"/>
            <p:cNvSpPr txBox="1">
              <a:spLocks noChangeArrowheads="1"/>
            </p:cNvSpPr>
            <p:nvPr/>
          </p:nvSpPr>
          <p:spPr bwMode="auto">
            <a:xfrm rot="505432">
              <a:off x="2194" y="2225"/>
              <a:ext cx="582"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rPr>
                <a:t>CrIS</a:t>
              </a:r>
            </a:p>
          </p:txBody>
        </p:sp>
        <p:sp>
          <p:nvSpPr>
            <p:cNvPr id="41999" name="Text Box 7"/>
            <p:cNvSpPr txBox="1">
              <a:spLocks noChangeArrowheads="1"/>
            </p:cNvSpPr>
            <p:nvPr/>
          </p:nvSpPr>
          <p:spPr bwMode="auto">
            <a:xfrm rot="505432">
              <a:off x="2873" y="2408"/>
              <a:ext cx="665"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solidFill>
                    <a:srgbClr val="FFFFFF"/>
                  </a:solidFill>
                  <a:latin typeface="Arial" charset="0"/>
                </a:rPr>
                <a:t>ATMS</a:t>
              </a:r>
            </a:p>
          </p:txBody>
        </p:sp>
        <p:sp>
          <p:nvSpPr>
            <p:cNvPr id="42000" name="Text Box 8"/>
            <p:cNvSpPr txBox="1">
              <a:spLocks noChangeArrowheads="1"/>
            </p:cNvSpPr>
            <p:nvPr/>
          </p:nvSpPr>
          <p:spPr bwMode="auto">
            <a:xfrm rot="505432">
              <a:off x="2664" y="1674"/>
              <a:ext cx="882"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000000"/>
                  </a:solidFill>
                  <a:latin typeface="Arial" charset="0"/>
                </a:rPr>
                <a:t>CERES</a:t>
              </a:r>
            </a:p>
          </p:txBody>
        </p:sp>
        <p:sp>
          <p:nvSpPr>
            <p:cNvPr id="42001" name="Text Box 9"/>
            <p:cNvSpPr txBox="1">
              <a:spLocks noChangeArrowheads="1"/>
            </p:cNvSpPr>
            <p:nvPr/>
          </p:nvSpPr>
          <p:spPr bwMode="auto">
            <a:xfrm rot="505432">
              <a:off x="3562" y="2409"/>
              <a:ext cx="710"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a:solidFill>
                    <a:srgbClr val="000000"/>
                  </a:solidFill>
                  <a:latin typeface="Arial" charset="0"/>
                </a:rPr>
                <a:t>OMPS</a:t>
              </a:r>
            </a:p>
          </p:txBody>
        </p:sp>
        <p:sp>
          <p:nvSpPr>
            <p:cNvPr id="42002" name="Line 10"/>
            <p:cNvSpPr>
              <a:spLocks noChangeShapeType="1"/>
            </p:cNvSpPr>
            <p:nvPr/>
          </p:nvSpPr>
          <p:spPr bwMode="auto">
            <a:xfrm flipH="1" flipV="1">
              <a:off x="2016" y="2016"/>
              <a:ext cx="240" cy="533"/>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3" name="Line 11"/>
            <p:cNvSpPr>
              <a:spLocks noChangeShapeType="1"/>
            </p:cNvSpPr>
            <p:nvPr/>
          </p:nvSpPr>
          <p:spPr bwMode="auto">
            <a:xfrm flipH="1">
              <a:off x="2112" y="2544"/>
              <a:ext cx="144" cy="192"/>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4" name="Line 12"/>
            <p:cNvSpPr>
              <a:spLocks noChangeShapeType="1"/>
            </p:cNvSpPr>
            <p:nvPr/>
          </p:nvSpPr>
          <p:spPr bwMode="auto">
            <a:xfrm flipV="1">
              <a:off x="2256" y="2016"/>
              <a:ext cx="48" cy="52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5" name="Arc 13"/>
            <p:cNvSpPr>
              <a:spLocks/>
            </p:cNvSpPr>
            <p:nvPr/>
          </p:nvSpPr>
          <p:spPr bwMode="auto">
            <a:xfrm rot="21058690" flipH="1">
              <a:off x="2130" y="2198"/>
              <a:ext cx="369" cy="490"/>
            </a:xfrm>
            <a:custGeom>
              <a:avLst/>
              <a:gdLst>
                <a:gd name="T0" fmla="*/ 0 w 21490"/>
                <a:gd name="T1" fmla="*/ 0 h 19394"/>
                <a:gd name="T2" fmla="*/ 0 w 21490"/>
                <a:gd name="T3" fmla="*/ 0 h 19394"/>
                <a:gd name="T4" fmla="*/ 0 w 21490"/>
                <a:gd name="T5" fmla="*/ 0 h 19394"/>
                <a:gd name="T6" fmla="*/ 0 60000 65536"/>
                <a:gd name="T7" fmla="*/ 0 60000 65536"/>
                <a:gd name="T8" fmla="*/ 0 60000 65536"/>
              </a:gdLst>
              <a:ahLst/>
              <a:cxnLst>
                <a:cxn ang="T6">
                  <a:pos x="T0" y="T1"/>
                </a:cxn>
                <a:cxn ang="T7">
                  <a:pos x="T2" y="T3"/>
                </a:cxn>
                <a:cxn ang="T8">
                  <a:pos x="T4" y="T5"/>
                </a:cxn>
              </a:cxnLst>
              <a:rect l="0" t="0" r="r" b="b"/>
              <a:pathLst>
                <a:path w="21490" h="19394" fill="none" extrusionOk="0">
                  <a:moveTo>
                    <a:pt x="9509" y="0"/>
                  </a:moveTo>
                  <a:cubicBezTo>
                    <a:pt x="16208" y="3284"/>
                    <a:pt x="20737" y="9793"/>
                    <a:pt x="21489" y="17216"/>
                  </a:cubicBezTo>
                </a:path>
                <a:path w="21490" h="19394" stroke="0" extrusionOk="0">
                  <a:moveTo>
                    <a:pt x="9509" y="0"/>
                  </a:moveTo>
                  <a:cubicBezTo>
                    <a:pt x="16208" y="3284"/>
                    <a:pt x="20737" y="9793"/>
                    <a:pt x="21489" y="17216"/>
                  </a:cubicBezTo>
                  <a:lnTo>
                    <a:pt x="0" y="19394"/>
                  </a:lnTo>
                  <a:lnTo>
                    <a:pt x="9509" y="0"/>
                  </a:lnTo>
                  <a:close/>
                </a:path>
              </a:pathLst>
            </a:cu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19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p:cNvSpPr txBox="1">
            <a:spLocks noChangeArrowheads="1"/>
          </p:cNvSpPr>
          <p:nvPr/>
        </p:nvSpPr>
        <p:spPr bwMode="auto">
          <a:xfrm>
            <a:off x="5867400" y="6488113"/>
            <a:ext cx="27590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0" tIns="45607" rIns="91210" bIns="456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93CDDD"/>
                </a:solidFill>
              </a:rPr>
              <a:t>NPP VIIRS Image, GSFC</a:t>
            </a:r>
          </a:p>
        </p:txBody>
      </p:sp>
      <p:sp>
        <p:nvSpPr>
          <p:cNvPr id="41988" name="Text Box 3"/>
          <p:cNvSpPr txBox="1">
            <a:spLocks noChangeArrowheads="1"/>
          </p:cNvSpPr>
          <p:nvPr/>
        </p:nvSpPr>
        <p:spPr bwMode="auto">
          <a:xfrm>
            <a:off x="8686800" y="6477000"/>
            <a:ext cx="46672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0" tIns="45607" rIns="91210" bIns="456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67AD16-F033-094B-850C-8E56043B8ACC}" type="slidenum">
              <a:rPr lang="en-US" sz="2200" b="1" i="1">
                <a:solidFill>
                  <a:srgbClr val="FFFFFF"/>
                </a:solidFill>
              </a:rPr>
              <a:pPr/>
              <a:t>4</a:t>
            </a:fld>
            <a:endParaRPr lang="en-US" sz="2200" b="1" i="1">
              <a:solidFill>
                <a:srgbClr val="FFFFFF"/>
              </a:solidFill>
            </a:endParaRPr>
          </a:p>
        </p:txBody>
      </p:sp>
      <p:pic>
        <p:nvPicPr>
          <p:cNvPr id="41989" name="Picture 4" descr="npp-launch-delta2-wid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725" y="134938"/>
            <a:ext cx="4511675"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
          <p:cNvSpPr txBox="1">
            <a:spLocks noChangeArrowheads="1"/>
          </p:cNvSpPr>
          <p:nvPr/>
        </p:nvSpPr>
        <p:spPr bwMode="auto">
          <a:xfrm>
            <a:off x="-93663" y="381000"/>
            <a:ext cx="466566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0" tIns="45607" rIns="91210" bIns="45607">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5400" b="1">
                <a:solidFill>
                  <a:srgbClr val="0000FF"/>
                </a:solidFill>
                <a:cs typeface="Times New Roman" charset="0"/>
              </a:rPr>
              <a:t>“Suomi NPP!”</a:t>
            </a:r>
          </a:p>
          <a:p>
            <a:pPr eaLnBrk="1" hangingPunct="1"/>
            <a:r>
              <a:rPr lang="en-US" sz="2800" b="1">
                <a:solidFill>
                  <a:srgbClr val="0000FF"/>
                </a:solidFill>
                <a:cs typeface="Times New Roman" charset="0"/>
              </a:rPr>
              <a:t>Announced at AMS</a:t>
            </a:r>
          </a:p>
        </p:txBody>
      </p:sp>
      <p:pic>
        <p:nvPicPr>
          <p:cNvPr id="41991" name="Picture 5" descr="Suomi_Gestu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 y="4343400"/>
            <a:ext cx="3503612"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1"/>
          <p:cNvSpPr txBox="1">
            <a:spLocks noChangeArrowheads="1"/>
          </p:cNvSpPr>
          <p:nvPr/>
        </p:nvSpPr>
        <p:spPr bwMode="auto">
          <a:xfrm>
            <a:off x="3552825" y="6248400"/>
            <a:ext cx="17938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i="1">
                <a:solidFill>
                  <a:srgbClr val="000000"/>
                </a:solidFill>
              </a:rPr>
              <a:t>Verner E. Suomi</a:t>
            </a:r>
          </a:p>
          <a:p>
            <a:r>
              <a:rPr lang="en-US" sz="1800" b="1" i="1">
                <a:solidFill>
                  <a:srgbClr val="000000"/>
                </a:solidFill>
              </a:rPr>
              <a:t>1915-1995</a:t>
            </a:r>
          </a:p>
        </p:txBody>
      </p:sp>
      <p:sp>
        <p:nvSpPr>
          <p:cNvPr id="41993" name="TextBox 1"/>
          <p:cNvSpPr txBox="1">
            <a:spLocks noChangeArrowheads="1"/>
          </p:cNvSpPr>
          <p:nvPr/>
        </p:nvSpPr>
        <p:spPr bwMode="auto">
          <a:xfrm>
            <a:off x="7316788" y="228600"/>
            <a:ext cx="142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chemeClr val="bg1"/>
                </a:solidFill>
              </a:rPr>
              <a:t>28 October 2011</a:t>
            </a:r>
          </a:p>
        </p:txBody>
      </p:sp>
      <p:pic>
        <p:nvPicPr>
          <p:cNvPr id="41994" name="Picture 2"/>
          <p:cNvPicPr>
            <a:picLocks noChangeAspect="1"/>
          </p:cNvPicPr>
          <p:nvPr/>
        </p:nvPicPr>
        <p:blipFill>
          <a:blip r:embed="rId6">
            <a:extLst>
              <a:ext uri="{28A0092B-C50C-407E-A947-70E740481C1C}">
                <a14:useLocalDpi xmlns:a14="http://schemas.microsoft.com/office/drawing/2010/main" val="0"/>
              </a:ext>
            </a:extLst>
          </a:blip>
          <a:srcRect l="14690" t="15578" r="45044" b="31233"/>
          <a:stretch>
            <a:fillRect/>
          </a:stretch>
        </p:blipFill>
        <p:spPr bwMode="auto">
          <a:xfrm>
            <a:off x="3998913" y="1258888"/>
            <a:ext cx="236696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22"/>
          <p:cNvSpPr txBox="1">
            <a:spLocks noChangeArrowheads="1"/>
          </p:cNvSpPr>
          <p:nvPr/>
        </p:nvSpPr>
        <p:spPr bwMode="auto">
          <a:xfrm>
            <a:off x="4108450" y="3124200"/>
            <a:ext cx="223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chemeClr val="bg1"/>
                </a:solidFill>
              </a:rPr>
              <a:t>NASA’s Grunsfeld at AMS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d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7200"/>
            <a:ext cx="2973388"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3" descr="113727792643c97be62bf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200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logo_t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29035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wisca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1148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2895600" y="7620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3600">
                <a:solidFill>
                  <a:srgbClr val="FF0000"/>
                </a:solidFill>
              </a:rPr>
              <a:t>WI BEER</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ombrows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495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3" descr="happy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14600"/>
            <a:ext cx="22860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artw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434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kubows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5720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hartwich-lin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762000"/>
            <a:ext cx="1703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to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33400"/>
            <a:ext cx="7620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01675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484188" y="5295900"/>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a:latin typeface="Times New Roman" charset="0"/>
              </a:rPr>
              <a:t>This is a picture of traditional Norwegian lutefisk with extras (potato, bacon and mashed peas). It was taken in December 2005. </a:t>
            </a:r>
          </a:p>
        </p:txBody>
      </p:sp>
      <p:sp>
        <p:nvSpPr>
          <p:cNvPr id="73732" name="Text Box 4"/>
          <p:cNvSpPr txBox="1">
            <a:spLocks noChangeArrowheads="1"/>
          </p:cNvSpPr>
          <p:nvPr/>
        </p:nvSpPr>
        <p:spPr bwMode="auto">
          <a:xfrm>
            <a:off x="4835525" y="298450"/>
            <a:ext cx="33988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800">
                <a:latin typeface="Times New Roman" charset="0"/>
              </a:rPr>
              <a:t>Lutefisk: literally means </a:t>
            </a:r>
            <a:r>
              <a:rPr lang="ja-JP" altLang="en-US" sz="2800">
                <a:latin typeface="Times New Roman" charset="0"/>
              </a:rPr>
              <a:t>“</a:t>
            </a:r>
            <a:r>
              <a:rPr lang="en-US" sz="2800">
                <a:latin typeface="Times New Roman" charset="0"/>
              </a:rPr>
              <a:t>lye fish",</a:t>
            </a:r>
            <a:r>
              <a:rPr lang="en-US">
                <a:latin typeface="Times New Roman" charset="0"/>
              </a:rPr>
              <a:t> </a:t>
            </a:r>
          </a:p>
        </p:txBody>
      </p:sp>
      <p:sp>
        <p:nvSpPr>
          <p:cNvPr id="22533" name="Rectangle 5">
            <a:hlinkClick r:id="rId3"/>
          </p:cNvPr>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endParaRPr lang="en-US"/>
          </a:p>
        </p:txBody>
      </p:sp>
      <p:sp>
        <p:nvSpPr>
          <p:cNvPr id="22534" name="Rectangle 6">
            <a:hlinkClick r:id="rId3"/>
          </p:cNvPr>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endParaRPr lang="en-US"/>
          </a:p>
        </p:txBody>
      </p:sp>
      <p:sp>
        <p:nvSpPr>
          <p:cNvPr id="22535" name="Rectangle 7">
            <a:hlinkClick r:id="rId3"/>
          </p:cNvPr>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endParaRPr lang="en-US"/>
          </a:p>
        </p:txBody>
      </p:sp>
      <p:pic>
        <p:nvPicPr>
          <p:cNvPr id="22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lowers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900" y="1511300"/>
            <a:ext cx="4818063"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p:cNvSpPr txBox="1">
            <a:spLocks noChangeArrowheads="1"/>
          </p:cNvSpPr>
          <p:nvPr/>
        </p:nvSpPr>
        <p:spPr bwMode="auto">
          <a:xfrm>
            <a:off x="5394325" y="839788"/>
            <a:ext cx="31400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800"/>
              <a:t>Farmer</a:t>
            </a:r>
            <a:r>
              <a:rPr lang="ja-JP" altLang="en-US" sz="2800"/>
              <a:t>’</a:t>
            </a:r>
            <a:r>
              <a:rPr lang="en-US" sz="2800"/>
              <a:t>s Market</a:t>
            </a:r>
          </a:p>
        </p:txBody>
      </p:sp>
      <p:sp>
        <p:nvSpPr>
          <p:cNvPr id="23556" name="Text Box 5"/>
          <p:cNvSpPr txBox="1">
            <a:spLocks noChangeArrowheads="1"/>
          </p:cNvSpPr>
          <p:nvPr/>
        </p:nvSpPr>
        <p:spPr bwMode="auto">
          <a:xfrm>
            <a:off x="533400" y="4572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600"/>
              <a:t>Staying longer</a:t>
            </a:r>
          </a:p>
        </p:txBody>
      </p:sp>
      <p:pic>
        <p:nvPicPr>
          <p:cNvPr id="1638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200400" cy="446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5" descr="a1"/>
          <p:cNvSpPr>
            <a:spLocks noChangeAspect="1" noChangeArrowheads="1"/>
          </p:cNvSpPr>
          <p:nvPr/>
        </p:nvSpPr>
        <p:spPr bwMode="auto">
          <a:xfrm>
            <a:off x="2943225" y="1443038"/>
            <a:ext cx="32575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pic>
        <p:nvPicPr>
          <p:cNvPr id="17410" name="Picture 6" descr="a1_10278_Wisconsin_143_250m_adju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320675"/>
            <a:ext cx="5027612"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8"/>
          <p:cNvSpPr txBox="1">
            <a:spLocks noChangeArrowheads="1"/>
          </p:cNvSpPr>
          <p:nvPr/>
        </p:nvSpPr>
        <p:spPr bwMode="auto">
          <a:xfrm>
            <a:off x="244475" y="1660525"/>
            <a:ext cx="27733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800"/>
              <a:t>Come back and visit again…</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p:cNvSpPr>
          <p:nvPr>
            <p:ph type="ctrTitle" idx="4294967295"/>
          </p:nvPr>
        </p:nvSpPr>
        <p:spPr>
          <a:xfrm>
            <a:off x="685800" y="2130425"/>
            <a:ext cx="7772400" cy="1470025"/>
          </a:xfrm>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atin typeface="Arial" charset="0"/>
              </a:rPr>
              <a:t>Go forth and enjoy it!</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SECroof-panora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SSEC-building-Img_033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438" y="4572000"/>
            <a:ext cx="1503362"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Grp="1" noChangeArrowheads="1"/>
          </p:cNvSpPr>
          <p:nvPr>
            <p:ph type="title"/>
          </p:nvPr>
        </p:nvSpPr>
        <p:spPr>
          <a:xfrm>
            <a:off x="1828800" y="5486400"/>
            <a:ext cx="5486400" cy="1295400"/>
          </a:xfrm>
        </p:spPr>
        <p:txBody>
          <a:bodyPr/>
          <a:lstStyle/>
          <a:p>
            <a:pPr algn="ctr"/>
            <a:r>
              <a:rPr lang="en-US" sz="2400" b="1">
                <a:solidFill>
                  <a:srgbClr val="FFFF00"/>
                </a:solidFill>
                <a:latin typeface="Arial" charset="0"/>
                <a:cs typeface="Arial" charset="0"/>
              </a:rPr>
              <a:t>Executive Director – Science</a:t>
            </a:r>
            <a:br>
              <a:rPr lang="en-US" sz="2400" b="1">
                <a:solidFill>
                  <a:srgbClr val="FFFF00"/>
                </a:solidFill>
                <a:latin typeface="Arial" charset="0"/>
                <a:cs typeface="Arial" charset="0"/>
              </a:rPr>
            </a:br>
            <a:r>
              <a:rPr lang="en-US" sz="2400" b="1">
                <a:solidFill>
                  <a:srgbClr val="FFFF00"/>
                </a:solidFill>
                <a:latin typeface="Arial" charset="0"/>
                <a:cs typeface="Arial" charset="0"/>
              </a:rPr>
              <a:t>Space Science and</a:t>
            </a:r>
            <a:br>
              <a:rPr lang="en-US" sz="2400" b="1">
                <a:solidFill>
                  <a:srgbClr val="FFFF00"/>
                </a:solidFill>
                <a:latin typeface="Arial" charset="0"/>
                <a:cs typeface="Arial" charset="0"/>
              </a:rPr>
            </a:br>
            <a:r>
              <a:rPr lang="en-US" sz="2400" b="1">
                <a:solidFill>
                  <a:srgbClr val="FFFF00"/>
                </a:solidFill>
                <a:latin typeface="Arial" charset="0"/>
                <a:cs typeface="Arial" charset="0"/>
              </a:rPr>
              <a:t>Engineering Center (SSEC)</a:t>
            </a:r>
          </a:p>
        </p:txBody>
      </p:sp>
      <p:sp>
        <p:nvSpPr>
          <p:cNvPr id="562181" name="Text Box 5"/>
          <p:cNvSpPr txBox="1">
            <a:spLocks noChangeArrowheads="1"/>
          </p:cNvSpPr>
          <p:nvPr/>
        </p:nvSpPr>
        <p:spPr bwMode="auto">
          <a:xfrm>
            <a:off x="1524000" y="1550988"/>
            <a:ext cx="6126163"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4000" b="1" dirty="0">
                <a:solidFill>
                  <a:srgbClr val="FFFF00"/>
                </a:solidFill>
                <a:latin typeface="Arial"/>
                <a:cs typeface="Arial"/>
              </a:rPr>
              <a:t>An Introduction UW-Madison SSEC/CIMSS Research and Facilities</a:t>
            </a:r>
            <a:endParaRPr lang="en-US" sz="4000" b="1" dirty="0">
              <a:solidFill>
                <a:srgbClr val="FFFF00"/>
              </a:solidFill>
              <a:latin typeface="Arial"/>
              <a:cs typeface="Arial"/>
            </a:endParaRPr>
          </a:p>
          <a:p>
            <a:pPr algn="ctr" eaLnBrk="0" hangingPunct="0">
              <a:defRPr/>
            </a:pPr>
            <a:endParaRPr lang="en-US" b="1" dirty="0">
              <a:solidFill>
                <a:srgbClr val="FFFF00"/>
              </a:solidFill>
              <a:latin typeface="Arial"/>
              <a:cs typeface="Arial"/>
            </a:endParaRPr>
          </a:p>
          <a:p>
            <a:pPr algn="ctr" eaLnBrk="0" hangingPunct="0">
              <a:defRPr/>
            </a:pPr>
            <a:r>
              <a:rPr lang="en-US" b="1" dirty="0">
                <a:solidFill>
                  <a:srgbClr val="FFFF00"/>
                </a:solidFill>
                <a:latin typeface="Arial"/>
                <a:cs typeface="Arial"/>
              </a:rPr>
              <a:t>Wayne Feltz</a:t>
            </a:r>
          </a:p>
          <a:p>
            <a:pPr algn="ctr" eaLnBrk="0" hangingPunct="0">
              <a:defRPr/>
            </a:pPr>
            <a:r>
              <a:rPr lang="en-US" b="1" dirty="0">
                <a:solidFill>
                  <a:srgbClr val="FFFF00"/>
                </a:solidFill>
                <a:latin typeface="Arial"/>
                <a:cs typeface="Arial"/>
              </a:rPr>
              <a:t>Associate Director</a:t>
            </a:r>
          </a:p>
          <a:p>
            <a:pPr algn="ctr" eaLnBrk="0" hangingPunct="0">
              <a:defRPr/>
            </a:pPr>
            <a:r>
              <a:rPr lang="en-US" b="1" dirty="0">
                <a:solidFill>
                  <a:srgbClr val="FFFF00"/>
                </a:solidFill>
                <a:latin typeface="Arial"/>
                <a:cs typeface="Arial"/>
              </a:rPr>
              <a:t> Cooperative Institute for Meteorological Satellite Studies (CIMSS)</a:t>
            </a:r>
          </a:p>
          <a:p>
            <a:pPr algn="ctr" eaLnBrk="0" hangingPunct="0">
              <a:defRPr/>
            </a:pPr>
            <a:endParaRPr lang="en-US" sz="2800" b="1" dirty="0">
              <a:solidFill>
                <a:srgbClr val="FFFF00"/>
              </a:solidFill>
              <a:latin typeface="Arial"/>
              <a:cs typeface="Arial"/>
            </a:endParaRPr>
          </a:p>
          <a:p>
            <a:pPr algn="ctr" eaLnBrk="0" hangingPunct="0">
              <a:defRPr/>
            </a:pPr>
            <a:endParaRPr lang="en-US" sz="2800" b="1" dirty="0">
              <a:solidFill>
                <a:srgbClr val="EDED03"/>
              </a:solidFill>
              <a:latin typeface="Arial"/>
              <a:cs typeface="Arial"/>
            </a:endParaRPr>
          </a:p>
          <a:p>
            <a:pPr algn="ctr" eaLnBrk="0" hangingPunct="0">
              <a:defRPr/>
            </a:pPr>
            <a:endParaRPr lang="en-US" sz="2800" dirty="0">
              <a:solidFill>
                <a:srgbClr val="EDED03"/>
              </a:solidFill>
              <a:latin typeface="Arial"/>
              <a:cs typeface="Arial"/>
            </a:endParaRPr>
          </a:p>
        </p:txBody>
      </p:sp>
      <p:pic>
        <p:nvPicPr>
          <p:cNvPr id="39942" name="Picture 8" descr="SSEC_logo-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76200"/>
            <a:ext cx="1619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338"/>
            <a:ext cx="18288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9295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background_medgreen"/>
          <p:cNvPicPr>
            <a:picLocks noChangeAspect="1" noChangeArrowheads="1"/>
          </p:cNvPicPr>
          <p:nvPr/>
        </p:nvPicPr>
        <p:blipFill>
          <a:blip r:embed="rId2">
            <a:extLst>
              <a:ext uri="{28A0092B-C50C-407E-A947-70E740481C1C}">
                <a14:useLocalDpi xmlns:a14="http://schemas.microsoft.com/office/drawing/2010/main" val="0"/>
              </a:ext>
            </a:extLst>
          </a:blip>
          <a:srcRect l="13333" t="8868" r="10001" b="122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title"/>
          </p:nvPr>
        </p:nvSpPr>
        <p:spPr>
          <a:xfrm>
            <a:off x="228600" y="457200"/>
            <a:ext cx="8686800" cy="685800"/>
          </a:xfrm>
        </p:spPr>
        <p:txBody>
          <a:bodyPr/>
          <a:lstStyle/>
          <a:p>
            <a:pPr algn="ctr"/>
            <a:r>
              <a:rPr lang="en-US" sz="4000" b="1">
                <a:solidFill>
                  <a:schemeClr val="accent2"/>
                </a:solidFill>
                <a:latin typeface="Arial" charset="0"/>
              </a:rPr>
              <a:t>SSEC </a:t>
            </a:r>
            <a:r>
              <a:rPr lang="en-US" sz="3600" b="1">
                <a:solidFill>
                  <a:schemeClr val="accent2"/>
                </a:solidFill>
                <a:latin typeface="Arial" charset="0"/>
              </a:rPr>
              <a:t>areas of technical expertise</a:t>
            </a:r>
          </a:p>
        </p:txBody>
      </p:sp>
      <p:sp>
        <p:nvSpPr>
          <p:cNvPr id="43011" name="Rectangle 4"/>
          <p:cNvSpPr>
            <a:spLocks noGrp="1" noChangeArrowheads="1"/>
          </p:cNvSpPr>
          <p:nvPr>
            <p:ph type="body" idx="1"/>
          </p:nvPr>
        </p:nvSpPr>
        <p:spPr>
          <a:xfrm>
            <a:off x="509588" y="1524000"/>
            <a:ext cx="8458200" cy="5105400"/>
          </a:xfrm>
        </p:spPr>
        <p:txBody>
          <a:bodyPr/>
          <a:lstStyle/>
          <a:p>
            <a:pPr marL="454025" indent="-454025">
              <a:lnSpc>
                <a:spcPct val="90000"/>
              </a:lnSpc>
            </a:pPr>
            <a:r>
              <a:rPr lang="en-US" sz="3600" b="1">
                <a:solidFill>
                  <a:srgbClr val="800080"/>
                </a:solidFill>
                <a:latin typeface="Arial" charset="0"/>
              </a:rPr>
              <a:t>Observational Science</a:t>
            </a:r>
            <a:r>
              <a:rPr lang="en-US" sz="3600" b="1">
                <a:solidFill>
                  <a:schemeClr val="accent2"/>
                </a:solidFill>
                <a:latin typeface="Arial" charset="0"/>
              </a:rPr>
              <a:t> </a:t>
            </a:r>
            <a:r>
              <a:rPr lang="en-US" sz="2400" b="1">
                <a:latin typeface="Arial" charset="0"/>
              </a:rPr>
              <a:t>(spacecraft system/mission design, instrumentation, field programs, spaceflight instrument fabrication,</a:t>
            </a:r>
          </a:p>
          <a:p>
            <a:pPr marL="454025" indent="-454025">
              <a:lnSpc>
                <a:spcPct val="90000"/>
              </a:lnSpc>
            </a:pPr>
            <a:r>
              <a:rPr lang="en-US" sz="3600" b="1">
                <a:solidFill>
                  <a:srgbClr val="800080"/>
                </a:solidFill>
                <a:latin typeface="Arial" charset="0"/>
              </a:rPr>
              <a:t>Computational &amp; Visualization Science </a:t>
            </a:r>
            <a:r>
              <a:rPr lang="en-US" sz="2400" b="1">
                <a:latin typeface="Arial" charset="0"/>
              </a:rPr>
              <a:t>(hardware and software systems for information generation, data management, and communication)</a:t>
            </a:r>
          </a:p>
          <a:p>
            <a:pPr marL="454025" indent="-454025">
              <a:lnSpc>
                <a:spcPct val="90000"/>
              </a:lnSpc>
            </a:pPr>
            <a:r>
              <a:rPr lang="en-US" sz="3600" b="1">
                <a:solidFill>
                  <a:srgbClr val="800080"/>
                </a:solidFill>
                <a:latin typeface="Arial" charset="0"/>
              </a:rPr>
              <a:t>Analytical Science &amp; Applications </a:t>
            </a:r>
            <a:r>
              <a:rPr lang="en-US" sz="2400" b="1">
                <a:latin typeface="Arial" charset="0"/>
              </a:rPr>
              <a:t>(satellite &amp; conventional data analysis, technical development &amp; analysis)</a:t>
            </a:r>
            <a:endParaRPr lang="en-US" sz="2400" b="1">
              <a:solidFill>
                <a:srgbClr val="80008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SSEC_Spacefil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ackground_medgreen"/>
          <p:cNvPicPr>
            <a:picLocks noChangeAspect="1" noChangeArrowheads="1"/>
          </p:cNvPicPr>
          <p:nvPr/>
        </p:nvPicPr>
        <p:blipFill>
          <a:blip r:embed="rId3">
            <a:extLst>
              <a:ext uri="{28A0092B-C50C-407E-A947-70E740481C1C}">
                <a14:useLocalDpi xmlns:a14="http://schemas.microsoft.com/office/drawing/2010/main" val="0"/>
              </a:ext>
            </a:extLst>
          </a:blip>
          <a:srcRect l="13333" t="8868" r="10001" b="122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8"/>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33600" y="5715000"/>
            <a:ext cx="170021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12"/>
          <p:cNvSpPr txBox="1">
            <a:spLocks noChangeArrowheads="1"/>
          </p:cNvSpPr>
          <p:nvPr/>
        </p:nvSpPr>
        <p:spPr bwMode="auto">
          <a:xfrm>
            <a:off x="1066800" y="6008688"/>
            <a:ext cx="1379538"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a:solidFill>
                  <a:srgbClr val="000000"/>
                </a:solidFill>
                <a:latin typeface="Humnst777 BT" charset="0"/>
              </a:rPr>
              <a:t>HIRS</a:t>
            </a:r>
          </a:p>
          <a:p>
            <a:pPr eaLnBrk="0" hangingPunct="0">
              <a:defRPr/>
            </a:pPr>
            <a:r>
              <a:rPr lang="en-US" sz="1400" dirty="0">
                <a:solidFill>
                  <a:srgbClr val="000000"/>
                </a:solidFill>
                <a:latin typeface="Humnst777 BT" charset="0"/>
              </a:rPr>
              <a:t>(20 </a:t>
            </a:r>
            <a:r>
              <a:rPr lang="en-US" sz="1400" dirty="0" err="1">
                <a:solidFill>
                  <a:srgbClr val="000000"/>
                </a:solidFill>
                <a:latin typeface="Humnst777 BT" charset="0"/>
              </a:rPr>
              <a:t>ch</a:t>
            </a:r>
            <a:r>
              <a:rPr lang="en-US" sz="1400" dirty="0">
                <a:solidFill>
                  <a:srgbClr val="000000"/>
                </a:solidFill>
                <a:latin typeface="Humnst777 BT" charset="0"/>
              </a:rPr>
              <a:t>)</a:t>
            </a:r>
          </a:p>
        </p:txBody>
      </p:sp>
      <p:sp>
        <p:nvSpPr>
          <p:cNvPr id="54281" name="Text Box 13"/>
          <p:cNvSpPr txBox="1">
            <a:spLocks noChangeArrowheads="1"/>
          </p:cNvSpPr>
          <p:nvPr/>
        </p:nvSpPr>
        <p:spPr bwMode="auto">
          <a:xfrm>
            <a:off x="6019800" y="369888"/>
            <a:ext cx="139065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err="1">
                <a:solidFill>
                  <a:srgbClr val="000000"/>
                </a:solidFill>
                <a:latin typeface="Humnst777 BT" charset="0"/>
              </a:rPr>
              <a:t>CrIS</a:t>
            </a:r>
            <a:r>
              <a:rPr lang="en-US" sz="1800" b="1" dirty="0">
                <a:solidFill>
                  <a:srgbClr val="000000"/>
                </a:solidFill>
                <a:latin typeface="Humnst777 BT" charset="0"/>
              </a:rPr>
              <a:t/>
            </a:r>
            <a:br>
              <a:rPr lang="en-US" sz="1800" b="1" dirty="0">
                <a:solidFill>
                  <a:srgbClr val="000000"/>
                </a:solidFill>
                <a:latin typeface="Humnst777 BT" charset="0"/>
              </a:rPr>
            </a:br>
            <a:r>
              <a:rPr lang="en-US" sz="1400" dirty="0">
                <a:solidFill>
                  <a:srgbClr val="000000"/>
                </a:solidFill>
                <a:latin typeface="Humnst777 BT" charset="0"/>
              </a:rPr>
              <a:t>(2211 </a:t>
            </a:r>
            <a:r>
              <a:rPr lang="en-US" sz="1400" dirty="0" err="1">
                <a:solidFill>
                  <a:srgbClr val="000000"/>
                </a:solidFill>
                <a:latin typeface="Humnst777 BT" charset="0"/>
              </a:rPr>
              <a:t>ch</a:t>
            </a:r>
            <a:r>
              <a:rPr lang="en-US" sz="1400" dirty="0">
                <a:solidFill>
                  <a:srgbClr val="000000"/>
                </a:solidFill>
                <a:latin typeface="Humnst777 BT" charset="0"/>
              </a:rPr>
              <a:t>)</a:t>
            </a:r>
          </a:p>
        </p:txBody>
      </p:sp>
      <p:pic>
        <p:nvPicPr>
          <p:cNvPr id="45061"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792" t="14191" r="3117" b="38324"/>
          <a:stretch>
            <a:fillRect/>
          </a:stretch>
        </p:blipFill>
        <p:spPr bwMode="auto">
          <a:xfrm>
            <a:off x="4562475" y="3625850"/>
            <a:ext cx="1914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2"/>
          <p:cNvSpPr txBox="1">
            <a:spLocks noChangeArrowheads="1"/>
          </p:cNvSpPr>
          <p:nvPr/>
        </p:nvSpPr>
        <p:spPr bwMode="auto">
          <a:xfrm>
            <a:off x="2362200" y="4757738"/>
            <a:ext cx="10668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a:solidFill>
                  <a:srgbClr val="000000"/>
                </a:solidFill>
                <a:latin typeface="Humnst777 BT" charset="0"/>
              </a:rPr>
              <a:t>HIS, </a:t>
            </a:r>
          </a:p>
          <a:p>
            <a:pPr eaLnBrk="0" hangingPunct="0">
              <a:defRPr/>
            </a:pPr>
            <a:r>
              <a:rPr lang="en-US" sz="1800" b="1" dirty="0">
                <a:solidFill>
                  <a:srgbClr val="000000"/>
                </a:solidFill>
                <a:latin typeface="Humnst777 BT" charset="0"/>
              </a:rPr>
              <a:t>S-HIS, NAST-I</a:t>
            </a:r>
          </a:p>
        </p:txBody>
      </p:sp>
      <p:sp>
        <p:nvSpPr>
          <p:cNvPr id="20" name="Text Box 12"/>
          <p:cNvSpPr txBox="1">
            <a:spLocks noChangeArrowheads="1"/>
          </p:cNvSpPr>
          <p:nvPr/>
        </p:nvSpPr>
        <p:spPr bwMode="auto">
          <a:xfrm>
            <a:off x="2895600" y="3702050"/>
            <a:ext cx="206533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a:solidFill>
                  <a:srgbClr val="000000"/>
                </a:solidFill>
                <a:latin typeface="Humnst777 BT" charset="0"/>
              </a:rPr>
              <a:t>ITS </a:t>
            </a:r>
          </a:p>
          <a:p>
            <a:pPr eaLnBrk="0" hangingPunct="0">
              <a:defRPr/>
            </a:pPr>
            <a:r>
              <a:rPr lang="en-US" sz="1800" b="1" dirty="0">
                <a:solidFill>
                  <a:srgbClr val="000000"/>
                </a:solidFill>
                <a:latin typeface="Humnst777 BT" charset="0"/>
              </a:rPr>
              <a:t>(~</a:t>
            </a:r>
            <a:r>
              <a:rPr lang="en-US" sz="1800" b="1" dirty="0" err="1">
                <a:solidFill>
                  <a:srgbClr val="000000"/>
                </a:solidFill>
                <a:latin typeface="Humnst777 BT" charset="0"/>
              </a:rPr>
              <a:t>CrIS</a:t>
            </a:r>
            <a:r>
              <a:rPr lang="en-US" sz="1800" b="1" dirty="0">
                <a:solidFill>
                  <a:srgbClr val="000000"/>
                </a:solidFill>
                <a:latin typeface="Humnst777 BT" charset="0"/>
              </a:rPr>
              <a:t>)</a:t>
            </a:r>
          </a:p>
          <a:p>
            <a:pPr eaLnBrk="0" hangingPunct="0">
              <a:defRPr/>
            </a:pPr>
            <a:r>
              <a:rPr lang="en-US" sz="1400" dirty="0">
                <a:solidFill>
                  <a:srgbClr val="000000"/>
                </a:solidFill>
                <a:latin typeface="Humnst777 BT" charset="0"/>
              </a:rPr>
              <a:t>Design Study</a:t>
            </a:r>
          </a:p>
        </p:txBody>
      </p:sp>
      <p:pic>
        <p:nvPicPr>
          <p:cNvPr id="45064" name="Picture 7" descr="AIRS_shapeimage_2"/>
          <p:cNvPicPr>
            <a:picLocks noChangeAspect="1" noChangeArrowheads="1"/>
          </p:cNvPicPr>
          <p:nvPr/>
        </p:nvPicPr>
        <p:blipFill>
          <a:blip r:embed="rId6">
            <a:extLst>
              <a:ext uri="{28A0092B-C50C-407E-A947-70E740481C1C}">
                <a14:useLocalDpi xmlns:a14="http://schemas.microsoft.com/office/drawing/2010/main" val="0"/>
              </a:ext>
            </a:extLst>
          </a:blip>
          <a:srcRect l="12822" t="13206" r="2393" b="12602"/>
          <a:stretch>
            <a:fillRect/>
          </a:stretch>
        </p:blipFill>
        <p:spPr bwMode="auto">
          <a:xfrm>
            <a:off x="5181600" y="2435225"/>
            <a:ext cx="19843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6" descr="DSCF0032"/>
          <p:cNvPicPr>
            <a:picLocks noChangeAspect="1" noChangeArrowheads="1"/>
          </p:cNvPicPr>
          <p:nvPr/>
        </p:nvPicPr>
        <p:blipFill>
          <a:blip r:embed="rId7">
            <a:extLst>
              <a:ext uri="{28A0092B-C50C-407E-A947-70E740481C1C}">
                <a14:useLocalDpi xmlns:a14="http://schemas.microsoft.com/office/drawing/2010/main" val="0"/>
              </a:ext>
            </a:extLst>
          </a:blip>
          <a:srcRect l="5238" t="25175" r="35986" b="136"/>
          <a:stretch>
            <a:fillRect/>
          </a:stretch>
        </p:blipFill>
        <p:spPr bwMode="auto">
          <a:xfrm>
            <a:off x="6535738" y="1143000"/>
            <a:ext cx="154146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9"/>
          <p:cNvPicPr>
            <a:picLocks noChangeAspect="1" noChangeArrowheads="1"/>
          </p:cNvPicPr>
          <p:nvPr/>
        </p:nvPicPr>
        <p:blipFill>
          <a:blip r:embed="rId8">
            <a:extLst>
              <a:ext uri="{28A0092B-C50C-407E-A947-70E740481C1C}">
                <a14:useLocalDpi xmlns:a14="http://schemas.microsoft.com/office/drawing/2010/main" val="0"/>
              </a:ext>
            </a:extLst>
          </a:blip>
          <a:srcRect l="28230" t="48994" r="19746"/>
          <a:stretch>
            <a:fillRect/>
          </a:stretch>
        </p:blipFill>
        <p:spPr bwMode="auto">
          <a:xfrm>
            <a:off x="7323138" y="185738"/>
            <a:ext cx="12874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p:cNvSpPr txBox="1">
            <a:spLocks noChangeArrowheads="1"/>
          </p:cNvSpPr>
          <p:nvPr/>
        </p:nvSpPr>
        <p:spPr bwMode="auto">
          <a:xfrm>
            <a:off x="3962400" y="2736850"/>
            <a:ext cx="13906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a:solidFill>
                  <a:srgbClr val="000000"/>
                </a:solidFill>
                <a:latin typeface="Humnst777 BT" charset="0"/>
              </a:rPr>
              <a:t>AIRS</a:t>
            </a:r>
            <a:br>
              <a:rPr lang="en-US" sz="1800" b="1" dirty="0">
                <a:solidFill>
                  <a:srgbClr val="000000"/>
                </a:solidFill>
                <a:latin typeface="Humnst777 BT" charset="0"/>
              </a:rPr>
            </a:br>
            <a:r>
              <a:rPr lang="en-US" sz="1400" dirty="0">
                <a:solidFill>
                  <a:srgbClr val="000000"/>
                </a:solidFill>
                <a:latin typeface="Humnst777 BT" charset="0"/>
              </a:rPr>
              <a:t>(2378 </a:t>
            </a:r>
            <a:r>
              <a:rPr lang="en-US" sz="1400" dirty="0" err="1">
                <a:solidFill>
                  <a:srgbClr val="000000"/>
                </a:solidFill>
                <a:latin typeface="Humnst777 BT" charset="0"/>
              </a:rPr>
              <a:t>ch</a:t>
            </a:r>
            <a:r>
              <a:rPr lang="en-US" sz="1400" dirty="0">
                <a:solidFill>
                  <a:srgbClr val="000000"/>
                </a:solidFill>
                <a:latin typeface="Humnst777 BT" charset="0"/>
              </a:rPr>
              <a:t>)</a:t>
            </a:r>
          </a:p>
        </p:txBody>
      </p:sp>
      <p:sp>
        <p:nvSpPr>
          <p:cNvPr id="25" name="Text Box 13"/>
          <p:cNvSpPr txBox="1">
            <a:spLocks noChangeArrowheads="1"/>
          </p:cNvSpPr>
          <p:nvPr/>
        </p:nvSpPr>
        <p:spPr bwMode="auto">
          <a:xfrm>
            <a:off x="5145088" y="1512888"/>
            <a:ext cx="139065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735" tIns="44371" rIns="88735" bIns="44371">
            <a:spAutoFit/>
          </a:bodyPr>
          <a:lstStyle>
            <a:lvl1pPr defTabSz="889000">
              <a:defRPr sz="2200" i="1">
                <a:solidFill>
                  <a:schemeClr val="tx1"/>
                </a:solidFill>
                <a:latin typeface="Times New Roman" charset="0"/>
                <a:ea typeface="ＭＳ Ｐゴシック" charset="0"/>
              </a:defRPr>
            </a:lvl1pPr>
            <a:lvl2pPr marL="742950" indent="-285750" defTabSz="889000">
              <a:defRPr sz="2200" i="1">
                <a:solidFill>
                  <a:schemeClr val="tx1"/>
                </a:solidFill>
                <a:latin typeface="Times New Roman" charset="0"/>
                <a:ea typeface="ＭＳ Ｐゴシック" charset="0"/>
              </a:defRPr>
            </a:lvl2pPr>
            <a:lvl3pPr marL="1143000" indent="-228600" defTabSz="889000">
              <a:defRPr sz="2200" i="1">
                <a:solidFill>
                  <a:schemeClr val="tx1"/>
                </a:solidFill>
                <a:latin typeface="Times New Roman" charset="0"/>
                <a:ea typeface="ＭＳ Ｐゴシック" charset="0"/>
              </a:defRPr>
            </a:lvl3pPr>
            <a:lvl4pPr marL="1600200" indent="-228600" defTabSz="889000">
              <a:defRPr sz="2200" i="1">
                <a:solidFill>
                  <a:schemeClr val="tx1"/>
                </a:solidFill>
                <a:latin typeface="Times New Roman" charset="0"/>
                <a:ea typeface="ＭＳ Ｐゴシック" charset="0"/>
              </a:defRPr>
            </a:lvl4pPr>
            <a:lvl5pPr marL="2057400" indent="-228600" defTabSz="889000">
              <a:defRPr sz="2200" i="1">
                <a:solidFill>
                  <a:schemeClr val="tx1"/>
                </a:solidFill>
                <a:latin typeface="Times New Roman" charset="0"/>
                <a:ea typeface="ＭＳ Ｐゴシック" charset="0"/>
              </a:defRPr>
            </a:lvl5pPr>
            <a:lvl6pPr marL="25146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defTabSz="889000" eaLnBrk="0" fontAlgn="base" hangingPunct="0">
              <a:spcBef>
                <a:spcPct val="0"/>
              </a:spcBef>
              <a:spcAft>
                <a:spcPct val="0"/>
              </a:spcAft>
              <a:defRPr sz="2200" i="1">
                <a:solidFill>
                  <a:schemeClr val="tx1"/>
                </a:solidFill>
                <a:latin typeface="Times New Roman" charset="0"/>
                <a:ea typeface="ＭＳ Ｐゴシック" charset="0"/>
              </a:defRPr>
            </a:lvl9pPr>
          </a:lstStyle>
          <a:p>
            <a:pPr eaLnBrk="0" hangingPunct="0">
              <a:defRPr/>
            </a:pPr>
            <a:r>
              <a:rPr lang="en-US" sz="1800" b="1" dirty="0">
                <a:solidFill>
                  <a:srgbClr val="000000"/>
                </a:solidFill>
                <a:latin typeface="Humnst777 BT" charset="0"/>
              </a:rPr>
              <a:t>IASI</a:t>
            </a:r>
            <a:br>
              <a:rPr lang="en-US" sz="1800" b="1" dirty="0">
                <a:solidFill>
                  <a:srgbClr val="000000"/>
                </a:solidFill>
                <a:latin typeface="Humnst777 BT" charset="0"/>
              </a:rPr>
            </a:br>
            <a:r>
              <a:rPr lang="en-US" sz="1400" dirty="0">
                <a:solidFill>
                  <a:srgbClr val="000000"/>
                </a:solidFill>
                <a:latin typeface="Humnst777 BT" charset="0"/>
              </a:rPr>
              <a:t>(8461 </a:t>
            </a:r>
            <a:r>
              <a:rPr lang="en-US" sz="1400" dirty="0" err="1">
                <a:solidFill>
                  <a:srgbClr val="000000"/>
                </a:solidFill>
                <a:latin typeface="Humnst777 BT" charset="0"/>
              </a:rPr>
              <a:t>ch</a:t>
            </a:r>
            <a:r>
              <a:rPr lang="en-US" sz="1400" dirty="0">
                <a:solidFill>
                  <a:srgbClr val="000000"/>
                </a:solidFill>
                <a:latin typeface="Humnst777 BT" charset="0"/>
              </a:rPr>
              <a:t>)</a:t>
            </a:r>
          </a:p>
        </p:txBody>
      </p:sp>
      <p:sp>
        <p:nvSpPr>
          <p:cNvPr id="45069" name="TextBox 25"/>
          <p:cNvSpPr txBox="1">
            <a:spLocks noChangeArrowheads="1"/>
          </p:cNvSpPr>
          <p:nvPr/>
        </p:nvSpPr>
        <p:spPr bwMode="auto">
          <a:xfrm>
            <a:off x="157163" y="466725"/>
            <a:ext cx="4500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solidFill>
                  <a:srgbClr val="0000CC"/>
                </a:solidFill>
                <a:latin typeface="Calibri" charset="0"/>
                <a:cs typeface="Calibri" charset="0"/>
              </a:rPr>
              <a:t>Cross-track IR Sounder</a:t>
            </a:r>
          </a:p>
          <a:p>
            <a:r>
              <a:rPr lang="en-US" sz="3600" b="1">
                <a:solidFill>
                  <a:srgbClr val="0000CC"/>
                </a:solidFill>
                <a:latin typeface="Calibri" charset="0"/>
                <a:cs typeface="Calibri" charset="0"/>
              </a:rPr>
              <a:t>(CrIS) Heritage</a:t>
            </a:r>
          </a:p>
        </p:txBody>
      </p:sp>
      <p:pic>
        <p:nvPicPr>
          <p:cNvPr id="45070" name="Picture 27"/>
          <p:cNvPicPr>
            <a:picLocks noChangeAspect="1"/>
          </p:cNvPicPr>
          <p:nvPr/>
        </p:nvPicPr>
        <p:blipFill>
          <a:blip r:embed="rId9">
            <a:extLst>
              <a:ext uri="{28A0092B-C50C-407E-A947-70E740481C1C}">
                <a14:useLocalDpi xmlns:a14="http://schemas.microsoft.com/office/drawing/2010/main" val="0"/>
              </a:ext>
            </a:extLst>
          </a:blip>
          <a:srcRect t="29362" r="26495" b="7880"/>
          <a:stretch>
            <a:fillRect/>
          </a:stretch>
        </p:blipFill>
        <p:spPr bwMode="auto">
          <a:xfrm rot="-291550">
            <a:off x="3317875" y="4892675"/>
            <a:ext cx="13382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Rectangle 1"/>
          <p:cNvSpPr>
            <a:spLocks noChangeArrowheads="1"/>
          </p:cNvSpPr>
          <p:nvPr/>
        </p:nvSpPr>
        <p:spPr bwMode="auto">
          <a:xfrm>
            <a:off x="327025" y="6172200"/>
            <a:ext cx="714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1978-</a:t>
            </a:r>
          </a:p>
        </p:txBody>
      </p:sp>
      <p:sp>
        <p:nvSpPr>
          <p:cNvPr id="45072" name="Rectangle 20"/>
          <p:cNvSpPr>
            <a:spLocks noChangeArrowheads="1"/>
          </p:cNvSpPr>
          <p:nvPr/>
        </p:nvSpPr>
        <p:spPr bwMode="auto">
          <a:xfrm>
            <a:off x="1320800" y="5016500"/>
            <a:ext cx="7143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1986-</a:t>
            </a:r>
          </a:p>
        </p:txBody>
      </p:sp>
      <p:pic>
        <p:nvPicPr>
          <p:cNvPr id="22" name="Picture 21"/>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l="39375" t="32035" r="26858" b="14317"/>
          <a:stretch/>
        </p:blipFill>
        <p:spPr>
          <a:xfrm rot="21225215">
            <a:off x="4386595" y="4578437"/>
            <a:ext cx="1612164" cy="1707654"/>
          </a:xfrm>
          <a:prstGeom prst="rect">
            <a:avLst/>
          </a:prstGeom>
        </p:spPr>
      </p:pic>
      <p:sp>
        <p:nvSpPr>
          <p:cNvPr id="45074" name="Rectangle 22"/>
          <p:cNvSpPr>
            <a:spLocks noChangeArrowheads="1"/>
          </p:cNvSpPr>
          <p:nvPr/>
        </p:nvSpPr>
        <p:spPr bwMode="auto">
          <a:xfrm>
            <a:off x="2230438" y="3917950"/>
            <a:ext cx="9334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1990/91</a:t>
            </a:r>
          </a:p>
        </p:txBody>
      </p:sp>
      <p:sp>
        <p:nvSpPr>
          <p:cNvPr id="45075" name="Rectangle 25"/>
          <p:cNvSpPr>
            <a:spLocks noChangeArrowheads="1"/>
          </p:cNvSpPr>
          <p:nvPr/>
        </p:nvSpPr>
        <p:spPr bwMode="auto">
          <a:xfrm>
            <a:off x="3236913" y="2855913"/>
            <a:ext cx="7143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2002-</a:t>
            </a:r>
          </a:p>
        </p:txBody>
      </p:sp>
      <p:sp>
        <p:nvSpPr>
          <p:cNvPr id="45076" name="Rectangle 27"/>
          <p:cNvSpPr>
            <a:spLocks noChangeArrowheads="1"/>
          </p:cNvSpPr>
          <p:nvPr/>
        </p:nvSpPr>
        <p:spPr bwMode="auto">
          <a:xfrm>
            <a:off x="4368800" y="1582738"/>
            <a:ext cx="7143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2006-</a:t>
            </a:r>
          </a:p>
        </p:txBody>
      </p:sp>
      <p:sp>
        <p:nvSpPr>
          <p:cNvPr id="45077" name="Rectangle 28"/>
          <p:cNvSpPr>
            <a:spLocks noChangeArrowheads="1"/>
          </p:cNvSpPr>
          <p:nvPr/>
        </p:nvSpPr>
        <p:spPr bwMode="auto">
          <a:xfrm>
            <a:off x="5356225" y="488950"/>
            <a:ext cx="6985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600" b="1">
                <a:solidFill>
                  <a:srgbClr val="0000CC"/>
                </a:solidFill>
                <a:latin typeface="Humnst777 BT" charset="0"/>
              </a:rPr>
              <a:t>2011-</a:t>
            </a:r>
          </a:p>
        </p:txBody>
      </p:sp>
      <p:cxnSp>
        <p:nvCxnSpPr>
          <p:cNvPr id="45078" name="Straight Connector 4"/>
          <p:cNvCxnSpPr>
            <a:cxnSpLocks noChangeShapeType="1"/>
          </p:cNvCxnSpPr>
          <p:nvPr/>
        </p:nvCxnSpPr>
        <p:spPr bwMode="auto">
          <a:xfrm flipV="1">
            <a:off x="838200" y="5475288"/>
            <a:ext cx="533400" cy="609600"/>
          </a:xfrm>
          <a:prstGeom prst="line">
            <a:avLst/>
          </a:prstGeom>
          <a:noFill/>
          <a:ln w="12700">
            <a:solidFill>
              <a:schemeClr val="accent2"/>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79" name="Straight Connector 33"/>
          <p:cNvCxnSpPr>
            <a:cxnSpLocks noChangeShapeType="1"/>
          </p:cNvCxnSpPr>
          <p:nvPr/>
        </p:nvCxnSpPr>
        <p:spPr bwMode="auto">
          <a:xfrm flipV="1">
            <a:off x="1828800" y="4332288"/>
            <a:ext cx="533400" cy="609600"/>
          </a:xfrm>
          <a:prstGeom prst="line">
            <a:avLst/>
          </a:prstGeom>
          <a:noFill/>
          <a:ln w="12700">
            <a:solidFill>
              <a:schemeClr val="accent2"/>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80" name="Straight Connector 34"/>
          <p:cNvCxnSpPr>
            <a:cxnSpLocks noChangeShapeType="1"/>
          </p:cNvCxnSpPr>
          <p:nvPr/>
        </p:nvCxnSpPr>
        <p:spPr bwMode="auto">
          <a:xfrm flipV="1">
            <a:off x="2819400" y="3276600"/>
            <a:ext cx="533400" cy="609600"/>
          </a:xfrm>
          <a:prstGeom prst="line">
            <a:avLst/>
          </a:prstGeom>
          <a:noFill/>
          <a:ln w="12700">
            <a:solidFill>
              <a:schemeClr val="accent2"/>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81" name="Straight Connector 35"/>
          <p:cNvCxnSpPr>
            <a:cxnSpLocks noChangeShapeType="1"/>
          </p:cNvCxnSpPr>
          <p:nvPr/>
        </p:nvCxnSpPr>
        <p:spPr bwMode="auto">
          <a:xfrm flipV="1">
            <a:off x="3733800" y="1981200"/>
            <a:ext cx="762000" cy="838200"/>
          </a:xfrm>
          <a:prstGeom prst="line">
            <a:avLst/>
          </a:prstGeom>
          <a:noFill/>
          <a:ln w="12700">
            <a:solidFill>
              <a:schemeClr val="accent2"/>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82" name="Straight Connector 42"/>
          <p:cNvCxnSpPr>
            <a:cxnSpLocks noChangeShapeType="1"/>
          </p:cNvCxnSpPr>
          <p:nvPr/>
        </p:nvCxnSpPr>
        <p:spPr bwMode="auto">
          <a:xfrm flipV="1">
            <a:off x="4800600" y="827088"/>
            <a:ext cx="685800" cy="762000"/>
          </a:xfrm>
          <a:prstGeom prst="line">
            <a:avLst/>
          </a:prstGeom>
          <a:noFill/>
          <a:ln w="12700">
            <a:solidFill>
              <a:schemeClr val="accent2"/>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083" name="Rectangle 1"/>
          <p:cNvSpPr>
            <a:spLocks noChangeArrowheads="1"/>
          </p:cNvSpPr>
          <p:nvPr/>
        </p:nvSpPr>
        <p:spPr bwMode="auto">
          <a:xfrm>
            <a:off x="6573838" y="3276600"/>
            <a:ext cx="798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000">
                <a:solidFill>
                  <a:srgbClr val="0000CC"/>
                </a:solidFill>
                <a:latin typeface="Humnst777 BT" charset="0"/>
              </a:rPr>
              <a:t>1330 Aqua</a:t>
            </a:r>
            <a:endParaRPr lang="en-US" sz="1000">
              <a:solidFill>
                <a:srgbClr val="000000"/>
              </a:solidFill>
            </a:endParaRPr>
          </a:p>
        </p:txBody>
      </p:sp>
      <p:sp>
        <p:nvSpPr>
          <p:cNvPr id="45084" name="Rectangle 28"/>
          <p:cNvSpPr>
            <a:spLocks noChangeArrowheads="1"/>
          </p:cNvSpPr>
          <p:nvPr/>
        </p:nvSpPr>
        <p:spPr bwMode="auto">
          <a:xfrm>
            <a:off x="7335838" y="2344738"/>
            <a:ext cx="9572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000">
                <a:solidFill>
                  <a:srgbClr val="0000CC"/>
                </a:solidFill>
                <a:latin typeface="Humnst777 BT" charset="0"/>
              </a:rPr>
              <a:t>0930 METOP</a:t>
            </a:r>
            <a:endParaRPr lang="en-US" sz="1000">
              <a:solidFill>
                <a:srgbClr val="000000"/>
              </a:solidFill>
            </a:endParaRPr>
          </a:p>
        </p:txBody>
      </p:sp>
      <p:sp>
        <p:nvSpPr>
          <p:cNvPr id="45085" name="Rectangle 29"/>
          <p:cNvSpPr>
            <a:spLocks noChangeArrowheads="1"/>
          </p:cNvSpPr>
          <p:nvPr/>
        </p:nvSpPr>
        <p:spPr bwMode="auto">
          <a:xfrm>
            <a:off x="8027988" y="1066800"/>
            <a:ext cx="1169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p>
            <a:pPr eaLnBrk="0" hangingPunct="0"/>
            <a:r>
              <a:rPr lang="en-US" sz="1000">
                <a:solidFill>
                  <a:srgbClr val="0000CC"/>
                </a:solidFill>
                <a:latin typeface="Humnst777 BT" charset="0"/>
              </a:rPr>
              <a:t>1330 Suomi-NPP</a:t>
            </a:r>
            <a:endParaRPr lang="en-US" sz="1000">
              <a:solidFill>
                <a:srgbClr val="000000"/>
              </a:solidFill>
            </a:endParaRPr>
          </a:p>
        </p:txBody>
      </p:sp>
      <p:sp>
        <p:nvSpPr>
          <p:cNvPr id="45086" name="TextBox 1"/>
          <p:cNvSpPr txBox="1">
            <a:spLocks noChangeArrowheads="1"/>
          </p:cNvSpPr>
          <p:nvPr/>
        </p:nvSpPr>
        <p:spPr bwMode="auto">
          <a:xfrm>
            <a:off x="6040438" y="5410200"/>
            <a:ext cx="2773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rgbClr val="7030A0"/>
                </a:solidFill>
              </a:rPr>
              <a:t>It took a while!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7"/>
          <p:cNvSpPr>
            <a:spLocks noChangeArrowheads="1"/>
          </p:cNvSpPr>
          <p:nvPr/>
        </p:nvSpPr>
        <p:spPr bwMode="auto">
          <a:xfrm>
            <a:off x="-114300" y="-12700"/>
            <a:ext cx="9258300" cy="6858000"/>
          </a:xfrm>
          <a:prstGeom prst="rect">
            <a:avLst/>
          </a:prstGeom>
          <a:solidFill>
            <a:schemeClr val="tx1"/>
          </a:solidFill>
          <a:ln w="9525">
            <a:solidFill>
              <a:schemeClr val="tx1"/>
            </a:solidFill>
            <a:round/>
            <a:headEnd/>
            <a:tailEnd/>
          </a:ln>
        </p:spPr>
        <p:txBody>
          <a:bodyPr/>
          <a:lstStyle/>
          <a:p>
            <a:pPr eaLnBrk="0" hangingPunct="0"/>
            <a:endParaRPr lang="en-US">
              <a:latin typeface="Times" charset="0"/>
            </a:endParaRPr>
          </a:p>
        </p:txBody>
      </p:sp>
      <p:sp>
        <p:nvSpPr>
          <p:cNvPr id="46082" name="Rectangle 8"/>
          <p:cNvSpPr>
            <a:spLocks noChangeArrowheads="1"/>
          </p:cNvSpPr>
          <p:nvPr/>
        </p:nvSpPr>
        <p:spPr bwMode="auto">
          <a:xfrm>
            <a:off x="0" y="0"/>
            <a:ext cx="9144000" cy="685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latin typeface="Times" charset="0"/>
            </a:endParaRPr>
          </a:p>
        </p:txBody>
      </p:sp>
      <p:sp>
        <p:nvSpPr>
          <p:cNvPr id="46083" name="Rectangle 10"/>
          <p:cNvSpPr>
            <a:spLocks noChangeArrowheads="1"/>
          </p:cNvSpPr>
          <p:nvPr/>
        </p:nvSpPr>
        <p:spPr bwMode="auto">
          <a:xfrm>
            <a:off x="2819400" y="762000"/>
            <a:ext cx="449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600">
                <a:solidFill>
                  <a:srgbClr val="1FCCF3"/>
                </a:solidFill>
                <a:latin typeface="Arial" charset="0"/>
              </a:rPr>
              <a:t>Larry Sromovsky and Pat Fry</a:t>
            </a:r>
          </a:p>
        </p:txBody>
      </p:sp>
      <p:sp>
        <p:nvSpPr>
          <p:cNvPr id="46084" name="Text Box 16"/>
          <p:cNvSpPr txBox="1">
            <a:spLocks noChangeArrowheads="1"/>
          </p:cNvSpPr>
          <p:nvPr/>
        </p:nvSpPr>
        <p:spPr bwMode="auto">
          <a:xfrm>
            <a:off x="1249363" y="5613400"/>
            <a:ext cx="2116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latin typeface="Arial" charset="0"/>
              </a:rPr>
              <a:t>Data </a:t>
            </a:r>
            <a:r>
              <a:rPr lang="en-US" sz="1600">
                <a:solidFill>
                  <a:srgbClr val="FFDE35"/>
                </a:solidFill>
                <a:latin typeface="Arial" charset="0"/>
              </a:rPr>
              <a:t>Sources</a:t>
            </a:r>
            <a:r>
              <a:rPr lang="en-US" sz="1600">
                <a:latin typeface="Arial" charset="0"/>
              </a:rPr>
              <a:t>:</a:t>
            </a:r>
          </a:p>
        </p:txBody>
      </p:sp>
      <p:sp>
        <p:nvSpPr>
          <p:cNvPr id="46085" name="Text Box 22"/>
          <p:cNvSpPr txBox="1">
            <a:spLocks noChangeArrowheads="1"/>
          </p:cNvSpPr>
          <p:nvPr/>
        </p:nvSpPr>
        <p:spPr bwMode="auto">
          <a:xfrm>
            <a:off x="1879600" y="1219200"/>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solidFill>
                  <a:srgbClr val="FFFF00"/>
                </a:solidFill>
                <a:latin typeface="Arial" charset="0"/>
              </a:rPr>
              <a:t>Planets:</a:t>
            </a:r>
          </a:p>
        </p:txBody>
      </p:sp>
      <p:sp>
        <p:nvSpPr>
          <p:cNvPr id="46086" name="Rectangle 23"/>
          <p:cNvSpPr>
            <a:spLocks noChangeArrowheads="1"/>
          </p:cNvSpPr>
          <p:nvPr/>
        </p:nvSpPr>
        <p:spPr bwMode="auto">
          <a:xfrm>
            <a:off x="2768600" y="1219200"/>
            <a:ext cx="586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pPr>
            <a:r>
              <a:rPr lang="en-US" sz="1600">
                <a:solidFill>
                  <a:srgbClr val="1FCCF3"/>
                </a:solidFill>
                <a:latin typeface="Arial" charset="0"/>
              </a:rPr>
              <a:t>Jupiter, Neptune, Uranus</a:t>
            </a:r>
          </a:p>
          <a:p>
            <a:pPr marL="342900" indent="-342900">
              <a:lnSpc>
                <a:spcPct val="110000"/>
              </a:lnSpc>
              <a:spcBef>
                <a:spcPct val="20000"/>
              </a:spcBef>
            </a:pPr>
            <a:endParaRPr lang="en-US" sz="1600">
              <a:solidFill>
                <a:srgbClr val="1FCCF3"/>
              </a:solidFill>
              <a:latin typeface="Arial" charset="0"/>
            </a:endParaRPr>
          </a:p>
        </p:txBody>
      </p:sp>
      <p:sp>
        <p:nvSpPr>
          <p:cNvPr id="46087" name="Text Box 22"/>
          <p:cNvSpPr txBox="1">
            <a:spLocks noChangeArrowheads="1"/>
          </p:cNvSpPr>
          <p:nvPr/>
        </p:nvSpPr>
        <p:spPr bwMode="auto">
          <a:xfrm>
            <a:off x="1270000" y="762000"/>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solidFill>
                  <a:srgbClr val="FFFF00"/>
                </a:solidFill>
                <a:latin typeface="Arial" charset="0"/>
              </a:rPr>
              <a:t>Science Team:</a:t>
            </a:r>
          </a:p>
        </p:txBody>
      </p:sp>
      <p:pic>
        <p:nvPicPr>
          <p:cNvPr id="46088" name="Picture 7" descr="uranus_I09967_YICAR8302_possible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800100"/>
            <a:ext cx="268605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26" descr="CassiniJupite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26098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6" descr="nep_keck_linlo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5150" y="1689100"/>
            <a:ext cx="3200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Rectangle 9"/>
          <p:cNvSpPr>
            <a:spLocks noChangeArrowheads="1"/>
          </p:cNvSpPr>
          <p:nvPr/>
        </p:nvSpPr>
        <p:spPr bwMode="auto">
          <a:xfrm>
            <a:off x="439738" y="42863"/>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a:solidFill>
                  <a:srgbClr val="FFFF00"/>
                </a:solidFill>
                <a:latin typeface="Arial" charset="0"/>
              </a:rPr>
              <a:t>Research on Outer-Planet Atmospheres at SSEC  </a:t>
            </a:r>
          </a:p>
        </p:txBody>
      </p:sp>
      <p:sp>
        <p:nvSpPr>
          <p:cNvPr id="46092" name="Rectangle 13"/>
          <p:cNvSpPr>
            <a:spLocks noChangeArrowheads="1"/>
          </p:cNvSpPr>
          <p:nvPr/>
        </p:nvSpPr>
        <p:spPr bwMode="auto">
          <a:xfrm>
            <a:off x="2501900" y="3403600"/>
            <a:ext cx="5943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pPr>
            <a:r>
              <a:rPr lang="en-US" sz="1600">
                <a:solidFill>
                  <a:srgbClr val="1FCCF3"/>
                </a:solidFill>
                <a:latin typeface="Arial" charset="0"/>
              </a:rPr>
              <a:t>	Atmospheric circulation</a:t>
            </a:r>
          </a:p>
          <a:p>
            <a:pPr marL="342900" indent="-342900">
              <a:lnSpc>
                <a:spcPct val="110000"/>
              </a:lnSpc>
              <a:spcBef>
                <a:spcPct val="20000"/>
              </a:spcBef>
            </a:pPr>
            <a:r>
              <a:rPr lang="en-US" sz="1600">
                <a:solidFill>
                  <a:srgbClr val="1FCCF3"/>
                </a:solidFill>
                <a:latin typeface="Arial" charset="0"/>
              </a:rPr>
              <a:t>	Seasonal response</a:t>
            </a:r>
          </a:p>
          <a:p>
            <a:pPr marL="342900" indent="-342900">
              <a:lnSpc>
                <a:spcPct val="110000"/>
              </a:lnSpc>
              <a:spcBef>
                <a:spcPct val="20000"/>
              </a:spcBef>
            </a:pPr>
            <a:r>
              <a:rPr lang="en-US" sz="1600">
                <a:solidFill>
                  <a:srgbClr val="1FCCF3"/>
                </a:solidFill>
                <a:latin typeface="Arial" charset="0"/>
              </a:rPr>
              <a:t>	Dynamics of circulation features</a:t>
            </a:r>
          </a:p>
          <a:p>
            <a:pPr marL="342900" indent="-342900">
              <a:lnSpc>
                <a:spcPct val="110000"/>
              </a:lnSpc>
              <a:spcBef>
                <a:spcPct val="20000"/>
              </a:spcBef>
            </a:pPr>
            <a:r>
              <a:rPr lang="en-US" sz="1600">
                <a:solidFill>
                  <a:srgbClr val="1FCCF3"/>
                </a:solidFill>
                <a:latin typeface="Arial" charset="0"/>
              </a:rPr>
              <a:t>	Vertical cloud structure and composition</a:t>
            </a:r>
          </a:p>
        </p:txBody>
      </p:sp>
      <p:sp>
        <p:nvSpPr>
          <p:cNvPr id="46093" name="Text Box 19"/>
          <p:cNvSpPr txBox="1">
            <a:spLocks noChangeArrowheads="1"/>
          </p:cNvSpPr>
          <p:nvPr/>
        </p:nvSpPr>
        <p:spPr bwMode="auto">
          <a:xfrm>
            <a:off x="1646238" y="3446463"/>
            <a:ext cx="1573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solidFill>
                  <a:srgbClr val="FFFF00"/>
                </a:solidFill>
                <a:latin typeface="Arial" charset="0"/>
              </a:rPr>
              <a:t>Research:</a:t>
            </a:r>
          </a:p>
        </p:txBody>
      </p:sp>
      <p:sp>
        <p:nvSpPr>
          <p:cNvPr id="46094" name="Rectangle 20"/>
          <p:cNvSpPr>
            <a:spLocks noChangeArrowheads="1"/>
          </p:cNvSpPr>
          <p:nvPr/>
        </p:nvSpPr>
        <p:spPr bwMode="auto">
          <a:xfrm>
            <a:off x="2806700" y="5508625"/>
            <a:ext cx="6324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pPr>
            <a:r>
              <a:rPr lang="en-US" sz="1600">
                <a:solidFill>
                  <a:srgbClr val="1FCCF3"/>
                </a:solidFill>
                <a:latin typeface="Arial" charset="0"/>
              </a:rPr>
              <a:t>Hubble Space Telescope, Cassini, New Horizons</a:t>
            </a:r>
          </a:p>
          <a:p>
            <a:pPr marL="342900" indent="-342900">
              <a:lnSpc>
                <a:spcPct val="110000"/>
              </a:lnSpc>
              <a:spcBef>
                <a:spcPct val="20000"/>
              </a:spcBef>
            </a:pPr>
            <a:r>
              <a:rPr lang="en-US" sz="1600">
                <a:solidFill>
                  <a:srgbClr val="1FCCF3"/>
                </a:solidFill>
                <a:latin typeface="Arial" charset="0"/>
              </a:rPr>
              <a:t>Ground based telescopes (Keck and IRTF).</a:t>
            </a:r>
          </a:p>
          <a:p>
            <a:pPr marL="342900" indent="-342900">
              <a:lnSpc>
                <a:spcPct val="110000"/>
              </a:lnSpc>
              <a:spcBef>
                <a:spcPct val="20000"/>
              </a:spcBef>
            </a:pPr>
            <a:r>
              <a:rPr lang="en-US" sz="1600">
                <a:solidFill>
                  <a:srgbClr val="1FCCF3"/>
                </a:solidFill>
                <a:latin typeface="Arial" charset="0"/>
              </a:rPr>
              <a:t>Archived data from Voyager &amp; Galileo missions.</a:t>
            </a:r>
          </a:p>
          <a:p>
            <a:pPr marL="342900" indent="-342900">
              <a:lnSpc>
                <a:spcPct val="110000"/>
              </a:lnSpc>
              <a:spcBef>
                <a:spcPct val="20000"/>
              </a:spcBef>
            </a:pPr>
            <a:endParaRPr lang="en-US" sz="1600">
              <a:solidFill>
                <a:srgbClr val="1FCCF3"/>
              </a:solidFill>
              <a:latin typeface="Arial" charset="0"/>
            </a:endParaRPr>
          </a:p>
        </p:txBody>
      </p:sp>
      <p:sp>
        <p:nvSpPr>
          <p:cNvPr id="46095" name="Text Box 24"/>
          <p:cNvSpPr txBox="1">
            <a:spLocks noChangeArrowheads="1"/>
          </p:cNvSpPr>
          <p:nvPr/>
        </p:nvSpPr>
        <p:spPr bwMode="auto">
          <a:xfrm>
            <a:off x="1457325" y="4837113"/>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solidFill>
                  <a:srgbClr val="FFFF00"/>
                </a:solidFill>
                <a:latin typeface="Arial" charset="0"/>
              </a:rPr>
              <a:t>Techniques:</a:t>
            </a:r>
          </a:p>
        </p:txBody>
      </p:sp>
      <p:sp>
        <p:nvSpPr>
          <p:cNvPr id="46096" name="Rectangle 25"/>
          <p:cNvSpPr>
            <a:spLocks noChangeArrowheads="1"/>
          </p:cNvSpPr>
          <p:nvPr/>
        </p:nvSpPr>
        <p:spPr bwMode="auto">
          <a:xfrm>
            <a:off x="2806700" y="48514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pPr>
            <a:r>
              <a:rPr lang="en-US" sz="1600">
                <a:solidFill>
                  <a:srgbClr val="1FCCF3"/>
                </a:solidFill>
                <a:latin typeface="Arial" charset="0"/>
              </a:rPr>
              <a:t>Spectroscopy, Imaging, in situ observations, cloud tracking, radiation transfer modeling</a:t>
            </a:r>
          </a:p>
          <a:p>
            <a:pPr marL="342900" indent="-342900">
              <a:lnSpc>
                <a:spcPct val="110000"/>
              </a:lnSpc>
              <a:spcBef>
                <a:spcPct val="20000"/>
              </a:spcBef>
            </a:pPr>
            <a:endParaRPr lang="en-US" sz="1600">
              <a:solidFill>
                <a:srgbClr val="1FCCF3"/>
              </a:solidFill>
              <a:latin typeface="Arial" charset="0"/>
            </a:endParaRPr>
          </a:p>
        </p:txBody>
      </p:sp>
      <p:sp>
        <p:nvSpPr>
          <p:cNvPr id="46097" name="Slide Number Placeholder 4"/>
          <p:cNvSpPr txBox="1">
            <a:spLocks noGrp="1"/>
          </p:cNvSpPr>
          <p:nvPr/>
        </p:nvSpPr>
        <p:spPr bwMode="auto">
          <a:xfrm>
            <a:off x="8610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98767C2-411E-ED43-98D7-4FC4F53AC745}" type="slidenum">
              <a:rPr lang="en-US" sz="1400">
                <a:solidFill>
                  <a:schemeClr val="bg1"/>
                </a:solidFill>
                <a:latin typeface="Arial" charset="0"/>
              </a:rPr>
              <a:pPr algn="r"/>
              <a:t>8</a:t>
            </a:fld>
            <a:endParaRPr lang="en-US" sz="140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ctrTitle" idx="4294967295"/>
          </p:nvPr>
        </p:nvSpPr>
        <p:spPr>
          <a:xfrm>
            <a:off x="762000" y="6350"/>
            <a:ext cx="7772400" cy="60960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lIns="91350" tIns="45675" rIns="91350" bIns="45675"/>
          <a:lstStyle/>
          <a:p>
            <a:pPr eaLnBrk="1" hangingPunct="1"/>
            <a:r>
              <a:rPr lang="en-US" sz="4000" b="1">
                <a:solidFill>
                  <a:srgbClr val="FF0000"/>
                </a:solidFill>
                <a:latin typeface="Times New Roman" charset="0"/>
              </a:rPr>
              <a:t>IDDO </a:t>
            </a:r>
            <a:r>
              <a:rPr lang="en-US" sz="2800" b="1">
                <a:solidFill>
                  <a:srgbClr val="FF0000"/>
                </a:solidFill>
                <a:latin typeface="Times New Roman" charset="0"/>
              </a:rPr>
              <a:t>Ice Drilling &amp; Operations</a:t>
            </a:r>
          </a:p>
        </p:txBody>
      </p:sp>
      <p:sp>
        <p:nvSpPr>
          <p:cNvPr id="47106" name="Rectangle 3"/>
          <p:cNvSpPr>
            <a:spLocks noChangeArrowheads="1"/>
          </p:cNvSpPr>
          <p:nvPr/>
        </p:nvSpPr>
        <p:spPr bwMode="auto">
          <a:xfrm>
            <a:off x="457200" y="990600"/>
            <a:ext cx="85899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0" tIns="45675" rIns="91350" bIns="45675"/>
          <a:lstStyle/>
          <a:p>
            <a:pPr marL="341313" indent="-341313">
              <a:spcBef>
                <a:spcPct val="20000"/>
              </a:spcBef>
              <a:buFontTx/>
              <a:buChar char="•"/>
            </a:pPr>
            <a:r>
              <a:rPr lang="en-US" sz="2000" b="1" u="sng">
                <a:latin typeface="Calibri" charset="0"/>
                <a:cs typeface="Calibri" charset="0"/>
              </a:rPr>
              <a:t>WAIS Divide Ice Main Core </a:t>
            </a:r>
            <a:r>
              <a:rPr lang="en-US" sz="2000" b="1">
                <a:latin typeface="Calibri" charset="0"/>
                <a:cs typeface="Calibri" charset="0"/>
              </a:rPr>
              <a:t>Competed 12/31/11, Culmination of 10 yr effort</a:t>
            </a:r>
          </a:p>
          <a:p>
            <a:pPr marL="341313" indent="-341313">
              <a:spcBef>
                <a:spcPct val="20000"/>
              </a:spcBef>
              <a:buFontTx/>
              <a:buChar char="•"/>
            </a:pPr>
            <a:r>
              <a:rPr lang="en-US" sz="2000">
                <a:latin typeface="Calibri" charset="0"/>
                <a:cs typeface="Calibri" charset="0"/>
              </a:rPr>
              <a:t>Excellent quality core over 3,405 m depth, even in technically challenging warm ice</a:t>
            </a:r>
          </a:p>
          <a:p>
            <a:pPr marL="341313" indent="-341313">
              <a:spcBef>
                <a:spcPct val="20000"/>
              </a:spcBef>
              <a:buFontTx/>
              <a:buChar char="•"/>
            </a:pPr>
            <a:r>
              <a:rPr lang="en-US" sz="2000">
                <a:latin typeface="Calibri" charset="0"/>
                <a:cs typeface="Calibri" charset="0"/>
              </a:rPr>
              <a:t>1</a:t>
            </a:r>
            <a:r>
              <a:rPr lang="en-US" sz="2000" baseline="30000">
                <a:latin typeface="Calibri" charset="0"/>
                <a:cs typeface="Calibri" charset="0"/>
              </a:rPr>
              <a:t>st</a:t>
            </a:r>
            <a:r>
              <a:rPr lang="en-US" sz="2000">
                <a:latin typeface="Calibri" charset="0"/>
                <a:cs typeface="Calibri" charset="0"/>
              </a:rPr>
              <a:t> high-resolution southern hemisphere record of greenhouse gases and climate comparable to the Greenland records</a:t>
            </a:r>
          </a:p>
          <a:p>
            <a:pPr marL="341313" indent="-341313">
              <a:spcBef>
                <a:spcPct val="20000"/>
              </a:spcBef>
              <a:buFontTx/>
              <a:buChar char="•"/>
            </a:pPr>
            <a:r>
              <a:rPr lang="en-US" sz="2000">
                <a:latin typeface="Calibri" charset="0"/>
                <a:cs typeface="Calibri" charset="0"/>
              </a:rPr>
              <a:t>Will contribute significantly to improved understanding of climate variability over the last ~ 65,000 years</a:t>
            </a:r>
          </a:p>
        </p:txBody>
      </p:sp>
      <p:sp>
        <p:nvSpPr>
          <p:cNvPr id="47107" name="Slide Number Placeholder 4"/>
          <p:cNvSpPr txBox="1">
            <a:spLocks noGrp="1"/>
          </p:cNvSpPr>
          <p:nvPr/>
        </p:nvSpPr>
        <p:spPr bwMode="auto">
          <a:xfrm>
            <a:off x="8610600" y="7585075"/>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5" rIns="91350" bIns="45675"/>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12CE074-D625-9D4C-ABF3-9099D89C0A41}" type="slidenum">
              <a:rPr lang="en-US" sz="1400">
                <a:latin typeface="Arial" charset="0"/>
              </a:rPr>
              <a:pPr algn="r"/>
              <a:t>9</a:t>
            </a:fld>
            <a:endParaRPr lang="en-US" sz="1400">
              <a:latin typeface="Arial" charset="0"/>
            </a:endParaRPr>
          </a:p>
        </p:txBody>
      </p:sp>
      <p:pic>
        <p:nvPicPr>
          <p:cNvPr id="4710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97275"/>
            <a:ext cx="91233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10"/>
          <p:cNvSpPr txBox="1">
            <a:spLocks noChangeArrowheads="1"/>
          </p:cNvSpPr>
          <p:nvPr/>
        </p:nvSpPr>
        <p:spPr bwMode="auto">
          <a:xfrm>
            <a:off x="0" y="6472238"/>
            <a:ext cx="91233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000000"/>
                </a:solidFill>
                <a:latin typeface="Calibri" charset="0"/>
              </a:rPr>
              <a:t>           Drilling team		                    Spooling on the new 4,200 m cable       Ice core in DISC Drill</a:t>
            </a:r>
          </a:p>
        </p:txBody>
      </p:sp>
      <p:sp>
        <p:nvSpPr>
          <p:cNvPr id="47110" name="TextBox 1"/>
          <p:cNvSpPr txBox="1">
            <a:spLocks noChangeArrowheads="1"/>
          </p:cNvSpPr>
          <p:nvPr/>
        </p:nvSpPr>
        <p:spPr bwMode="auto">
          <a:xfrm>
            <a:off x="996950" y="560388"/>
            <a:ext cx="70532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t>Charlie Bentley, Don Lebar, and their large, impressively talented team</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Times"/>
        <a:ea typeface="ＭＳ Ｐゴシック"/>
        <a:cs typeface="ＭＳ Ｐゴシック"/>
      </a:majorFont>
      <a:minorFont>
        <a:latin typeface="Time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E9"/>
    </a:lt1>
    <a:dk2>
      <a:srgbClr val="808000"/>
    </a:dk2>
    <a:lt2>
      <a:srgbClr val="666633"/>
    </a:lt2>
    <a:accent1>
      <a:srgbClr val="339933"/>
    </a:accent1>
    <a:accent2>
      <a:srgbClr val="800000"/>
    </a:accent2>
    <a:accent3>
      <a:srgbClr val="FFFFF2"/>
    </a:accent3>
    <a:accent4>
      <a:srgbClr val="000000"/>
    </a:accent4>
    <a:accent5>
      <a:srgbClr val="ADCAAD"/>
    </a:accent5>
    <a:accent6>
      <a:srgbClr val="730000"/>
    </a:accent6>
    <a:hlink>
      <a:srgbClr val="0033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c:\powerpnt\template\clrovrhd\sidebarc.ppt</Template>
  <TotalTime>132162</TotalTime>
  <Pages>10</Pages>
  <Words>2028</Words>
  <Application>Microsoft Macintosh PowerPoint</Application>
  <PresentationFormat>Letter Paper (8.5x11 in)</PresentationFormat>
  <Paragraphs>294</Paragraphs>
  <Slides>46</Slides>
  <Notes>9</Notes>
  <HiddenSlides>0</HiddenSlides>
  <MMClips>0</MMClips>
  <ScaleCrop>false</ScaleCrop>
  <HeadingPairs>
    <vt:vector size="10" baseType="variant">
      <vt:variant>
        <vt:lpstr>Fonts Used</vt:lpstr>
      </vt:variant>
      <vt:variant>
        <vt:i4>15</vt:i4>
      </vt:variant>
      <vt:variant>
        <vt:lpstr>Theme</vt:lpstr>
      </vt:variant>
      <vt:variant>
        <vt:i4>3</vt:i4>
      </vt:variant>
      <vt:variant>
        <vt:lpstr>Links</vt:lpstr>
      </vt:variant>
      <vt:variant>
        <vt:i4>1</vt:i4>
      </vt:variant>
      <vt:variant>
        <vt:lpstr>Embedded OLE Servers</vt:lpstr>
      </vt:variant>
      <vt:variant>
        <vt:i4>2</vt:i4>
      </vt:variant>
      <vt:variant>
        <vt:lpstr>Slide Titles</vt:lpstr>
      </vt:variant>
      <vt:variant>
        <vt:i4>46</vt:i4>
      </vt:variant>
    </vt:vector>
  </HeadingPairs>
  <TitlesOfParts>
    <vt:vector size="67" baseType="lpstr">
      <vt:lpstr>Times New Roman</vt:lpstr>
      <vt:lpstr>ＭＳ Ｐゴシック</vt:lpstr>
      <vt:lpstr>Arial</vt:lpstr>
      <vt:lpstr>Monotype Sorts</vt:lpstr>
      <vt:lpstr>Times</vt:lpstr>
      <vt:lpstr>Trebuchet MS</vt:lpstr>
      <vt:lpstr>Wingdings 2</vt:lpstr>
      <vt:lpstr>Humnst777 BT</vt:lpstr>
      <vt:lpstr>Calibri</vt:lpstr>
      <vt:lpstr>Verdana</vt:lpstr>
      <vt:lpstr>News Gothic MT</vt:lpstr>
      <vt:lpstr>Symbol</vt:lpstr>
      <vt:lpstr>Candara</vt:lpstr>
      <vt:lpstr>Wingdings 3</vt:lpstr>
      <vt:lpstr>Wingdings</vt:lpstr>
      <vt:lpstr>sidebarc</vt:lpstr>
      <vt:lpstr>3_Blank Presentation</vt:lpstr>
      <vt:lpstr>Revolution</vt:lpstr>
      <vt:lpstr>\\localhost\Users\toma\Documents\Microsoft PowerPoint\SSEC\SSEC_CIMSS Overview\!OLE_LINK4</vt:lpstr>
      <vt:lpstr>Drawplus Drawing</vt:lpstr>
      <vt:lpstr>Document</vt:lpstr>
      <vt:lpstr>Executive Director – Science Space Science and Engineering Center (SSEC)</vt:lpstr>
      <vt:lpstr>CIMSS/SSEC/AOS/NOAA</vt:lpstr>
      <vt:lpstr>PowerPoint Presentation</vt:lpstr>
      <vt:lpstr>PowerPoint Presentation</vt:lpstr>
      <vt:lpstr>SSEC areas of technical expertise</vt:lpstr>
      <vt:lpstr>PowerPoint Presentation</vt:lpstr>
      <vt:lpstr>PowerPoint Presentation</vt:lpstr>
      <vt:lpstr>PowerPoint Presentation</vt:lpstr>
      <vt:lpstr>IDDO Ice Drilling &amp; Operations</vt:lpstr>
      <vt:lpstr>SSEC areas of technical expertise</vt:lpstr>
      <vt:lpstr>PowerPoint Presentation</vt:lpstr>
      <vt:lpstr>SSEC Data Center - Activities</vt:lpstr>
      <vt:lpstr>Data Center Antennas</vt:lpstr>
      <vt:lpstr>SSEC Data Center Incoming Data </vt:lpstr>
      <vt:lpstr>SSEC Data Center Outgoing Data</vt:lpstr>
      <vt:lpstr>11 simultaneous GEO satellites! A first: received, served real time &amp; archived</vt:lpstr>
      <vt:lpstr>Archive Data</vt:lpstr>
      <vt:lpstr>Community Satellite Processing Package offers World-wide Access</vt:lpstr>
      <vt:lpstr>McIDAS-V</vt:lpstr>
      <vt:lpstr>SSEC areas of technical expertise</vt:lpstr>
      <vt:lpstr>PowerPoint Presentation</vt:lpstr>
      <vt:lpstr>PowerPoint Presentation</vt:lpstr>
      <vt:lpstr>Tropical Cyclones</vt:lpstr>
      <vt:lpstr>PowerPoint Presentation</vt:lpstr>
      <vt:lpstr>PowerPoint Presentation</vt:lpstr>
      <vt:lpstr>PowerPoint Presentation</vt:lpstr>
      <vt:lpstr>CIMSS/SSEC/AOS/NOAA</vt:lpstr>
      <vt:lpstr>Cooperative Institute for Meteorological Satellite Studies (CIMSS) Steve Ackerman Director</vt:lpstr>
      <vt:lpstr>CIMSS Staff</vt:lpstr>
      <vt:lpstr>Graduation History of CIMSS Supported Graduate students</vt:lpstr>
      <vt:lpstr>New Satellites: GOES-R+/JPSS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forth and enjoy it!</vt:lpstr>
      <vt:lpstr>Executive Director – Science Space Science and Engineering Center (SSEC)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General FTS Sounder Talk, Beijing</dc:subject>
  <dc:creator>Hank Revercomb</dc:creator>
  <cp:keywords/>
  <dc:description/>
  <cp:lastModifiedBy>Wayne Feltz</cp:lastModifiedBy>
  <cp:revision>657</cp:revision>
  <cp:lastPrinted>1998-09-08T12:25:22Z</cp:lastPrinted>
  <dcterms:created xsi:type="dcterms:W3CDTF">1998-09-05T14:01:14Z</dcterms:created>
  <dcterms:modified xsi:type="dcterms:W3CDTF">2013-09-09T14:03:29Z</dcterms:modified>
</cp:coreProperties>
</file>