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0" r:id="rId5"/>
    <p:sldId id="265" r:id="rId6"/>
    <p:sldId id="268" r:id="rId7"/>
    <p:sldId id="266" r:id="rId8"/>
    <p:sldId id="267" r:id="rId9"/>
    <p:sldId id="262" r:id="rId10"/>
    <p:sldId id="259" r:id="rId11"/>
    <p:sldId id="263" r:id="rId12"/>
    <p:sldId id="264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4CE80-CF74-A444-A018-EFC73E9A96E4}" type="datetimeFigureOut">
              <a:rPr lang="en-US" smtClean="0"/>
              <a:t>6/4/15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ECACC-B773-C648-8BE4-CB0C48F9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83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9E299-E388-7F4B-9AA8-8E52AAC7A782}" type="datetimeFigureOut">
              <a:rPr lang="en-US" smtClean="0"/>
              <a:t>6/4/15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337B1-D812-CD48-AF8B-F11BF5E7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608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C919-0DFE-1640-83C3-644F4386FC3D}" type="datetime1">
              <a:rPr lang="en-US" smtClean="0"/>
              <a:t>6/4/15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McIDAS Users' Group Meeting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1941690-CCDD-104C-90CA-244FE255DF34}" type="datetime1">
              <a:rPr lang="en-US" smtClean="0"/>
              <a:t>6/4/15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McIDAS Users' Group Meeting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3644-5782-3E4D-B279-AA1121494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D906-C7D4-CB4E-BBA6-EA652D3FAD29}" type="datetime1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McIDAS Users' Group Meeting 2015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4587A86B-1E74-4648-AADC-8983F651C823}" type="datetime1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McIDAS Users' Group Meeting 2015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5B505B6-8BCF-2B4B-97E1-D4C567DA7E71}" type="datetime1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McIDAS Users' Group Meeting 2015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14F1-610C-0A44-85A0-AC8E586629C3}" type="datetime1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McIDAS Users' Group Meeting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3644-5782-3E4D-B279-AA1121494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318B-BC3E-EB44-8973-AD02F64109F2}" type="datetime1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McIDAS Users' Group Meeting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3644-5782-3E4D-B279-AA1121494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FDC7-3667-4844-835B-13A8FDB21D05}" type="datetime1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McIDAS Users' Group Meeting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3644-5782-3E4D-B279-AA1121494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481E-687C-CE47-B938-C7DEE7F890AE}" type="datetime1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McIDAS Users' Group Meeting 2015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6206-EA12-2F44-8286-D4F50A8CFF04}" type="datetime1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McIDAS Users' Group Meeting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EA7CAC8-9B84-314E-B8E7-71030412F5D7}" type="datetime1">
              <a:rPr lang="en-US" smtClean="0"/>
              <a:t>6/4/15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McIDAS Users' Group Meeting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3644-5782-3E4D-B279-AA1121494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11819FF-E6D7-2945-BD5D-8AA0F87CA02F}" type="datetime1">
              <a:rPr lang="en-US" smtClean="0"/>
              <a:t>6/4/15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r>
              <a:rPr lang="en-US" smtClean="0"/>
              <a:t>McIDAS Users' Group Meeting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3644-5782-3E4D-B279-AA11214943C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051F-9474-364B-AC1D-6C7F7903D3D4}" type="datetime1">
              <a:rPr lang="en-US" smtClean="0"/>
              <a:t>6/4/15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McIDAS Users' Group Meeting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3644-5782-3E4D-B279-AA1121494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2DAF-A88F-7846-B407-3521C805F0A1}" type="datetime1">
              <a:rPr lang="en-US" smtClean="0"/>
              <a:t>6/4/15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McIDAS Users' Group Meeting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3644-5782-3E4D-B279-AA1121494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D0CA6D46-CC30-F84F-932D-A0220240EF34}" type="datetime1">
              <a:rPr lang="en-US" smtClean="0"/>
              <a:t>6/4/15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McIDAS Users' Group Meeting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3644-5782-3E4D-B279-AA1121494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BFFA05-3898-414A-96DA-0CF7D6A04E7B}" type="datetime1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McIDAS Users' Group Meeting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D283644-5782-3E4D-B279-AA11214943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</p:sldLayoutIdLst>
  <p:hf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Lazzara@madisoncollege.edu" TargetMode="External"/><Relationship Id="rId3" Type="http://schemas.openxmlformats.org/officeDocument/2006/relationships/hyperlink" Target="http://faculty.madisoncollege.edu/mlazzar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073" y="357666"/>
            <a:ext cx="8532519" cy="1470025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McIDAS</a:t>
            </a:r>
            <a:r>
              <a:rPr lang="en-US" b="1" dirty="0"/>
              <a:t> in the </a:t>
            </a:r>
            <a:r>
              <a:rPr lang="en-US" b="1" dirty="0" smtClean="0"/>
              <a:t>Classroom</a:t>
            </a:r>
            <a:r>
              <a:rPr lang="en-US" b="1" dirty="0"/>
              <a:t>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/>
              <a:t>Tales </a:t>
            </a:r>
            <a:r>
              <a:rPr lang="en-US" sz="3100" b="1" dirty="0"/>
              <a:t>of a </a:t>
            </a:r>
            <a:r>
              <a:rPr lang="en-US" sz="3100" b="1" dirty="0" smtClean="0"/>
              <a:t>Wayward </a:t>
            </a:r>
            <a:r>
              <a:rPr lang="en-US" sz="3100" b="1" dirty="0" err="1"/>
              <a:t>McIDAS</a:t>
            </a:r>
            <a:r>
              <a:rPr lang="en-US" sz="3100" b="1" dirty="0"/>
              <a:t> Site Coordinator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411" y="2157419"/>
            <a:ext cx="6562190" cy="3389743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b="1" u="sng" dirty="0" smtClean="0"/>
              <a:t>Matthew A. Lazzara, PhD</a:t>
            </a:r>
          </a:p>
          <a:p>
            <a:pPr algn="l"/>
            <a:r>
              <a:rPr lang="en-US" sz="2400" b="1" dirty="0" smtClean="0"/>
              <a:t>Amy A. </a:t>
            </a:r>
            <a:r>
              <a:rPr lang="en-US" sz="2400" b="1" dirty="0" err="1" smtClean="0"/>
              <a:t>Limberg-Dzekute</a:t>
            </a:r>
            <a:endParaRPr lang="en-US" sz="2400" b="1" dirty="0" smtClean="0"/>
          </a:p>
          <a:p>
            <a:pPr algn="l"/>
            <a:r>
              <a:rPr lang="en-US" sz="2000" dirty="0" smtClean="0"/>
              <a:t>Department of Physical Sciences</a:t>
            </a:r>
          </a:p>
          <a:p>
            <a:pPr algn="l"/>
            <a:r>
              <a:rPr lang="en-US" sz="2000" dirty="0" smtClean="0"/>
              <a:t>School of Arts and Sciences</a:t>
            </a:r>
          </a:p>
          <a:p>
            <a:pPr algn="l"/>
            <a:r>
              <a:rPr lang="en-US" sz="2000" dirty="0" smtClean="0"/>
              <a:t>Madison Area Technical College</a:t>
            </a:r>
          </a:p>
          <a:p>
            <a:pPr algn="l"/>
            <a:r>
              <a:rPr lang="en-US" sz="2000" dirty="0" smtClean="0"/>
              <a:t>Madison, WI </a:t>
            </a:r>
            <a:endParaRPr lang="en-US" sz="2000" dirty="0"/>
          </a:p>
        </p:txBody>
      </p:sp>
      <p:pic>
        <p:nvPicPr>
          <p:cNvPr id="4" name="Picture 3" descr="madisonclg_logo_stack_2c_re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015" y="2157420"/>
            <a:ext cx="2465267" cy="33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6451"/>
            <a:ext cx="8913813" cy="914400"/>
          </a:xfrm>
        </p:spPr>
        <p:txBody>
          <a:bodyPr/>
          <a:lstStyle/>
          <a:p>
            <a:r>
              <a:rPr lang="en-US" dirty="0"/>
              <a:t>Issues and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209" y="1458161"/>
            <a:ext cx="8763604" cy="52769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Limited IT support</a:t>
            </a:r>
          </a:p>
          <a:p>
            <a:pPr lvl="1"/>
            <a:r>
              <a:rPr lang="en-US" dirty="0" smtClean="0"/>
              <a:t>Nearly no Unix/Linux on campus</a:t>
            </a:r>
          </a:p>
          <a:p>
            <a:pPr lvl="1"/>
            <a:r>
              <a:rPr lang="en-US" dirty="0" smtClean="0"/>
              <a:t>Primarily Windows</a:t>
            </a:r>
          </a:p>
          <a:p>
            <a:pPr lvl="1"/>
            <a:r>
              <a:rPr lang="en-US" dirty="0" smtClean="0"/>
              <a:t>Mac/Apple nearly exclusively used in Art Department and Physical Sciences Department</a:t>
            </a:r>
          </a:p>
          <a:p>
            <a:r>
              <a:rPr lang="en-US" dirty="0" smtClean="0"/>
              <a:t>Wireless Networking issues with a mobile classroom </a:t>
            </a:r>
          </a:p>
          <a:p>
            <a:pPr lvl="1"/>
            <a:r>
              <a:rPr lang="en-US" dirty="0" smtClean="0"/>
              <a:t>(Minor issue: Wired </a:t>
            </a:r>
            <a:r>
              <a:rPr lang="en-US" dirty="0"/>
              <a:t>network connection stability </a:t>
            </a:r>
            <a:r>
              <a:rPr lang="en-US" dirty="0" smtClean="0"/>
              <a:t>for servers)</a:t>
            </a:r>
          </a:p>
          <a:p>
            <a:r>
              <a:rPr lang="en-US" dirty="0" smtClean="0"/>
              <a:t>Computer “Image” - rollout and stability </a:t>
            </a:r>
          </a:p>
          <a:p>
            <a:r>
              <a:rPr lang="en-US" dirty="0" smtClean="0"/>
              <a:t>OS support level mismatch</a:t>
            </a:r>
          </a:p>
          <a:p>
            <a:r>
              <a:rPr lang="en-US" dirty="0" smtClean="0"/>
              <a:t>Restrictions </a:t>
            </a:r>
            <a:r>
              <a:rPr lang="en-US" dirty="0"/>
              <a:t>on administrative access (security concerns) to "fix" issues as they are noticed – remotely or even in house.  Must rely on IT to fix and if lab that day, may be facing a time crunch.</a:t>
            </a:r>
          </a:p>
          <a:p>
            <a:r>
              <a:rPr lang="en-US" dirty="0"/>
              <a:t>Lack of computer refresh.  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McIDAS Users' Group Meeting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3644-5782-3E4D-B279-AA11214943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5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9586"/>
            <a:ext cx="8913813" cy="914400"/>
          </a:xfrm>
        </p:spPr>
        <p:txBody>
          <a:bodyPr/>
          <a:lstStyle/>
          <a:p>
            <a:r>
              <a:rPr lang="en-US" dirty="0"/>
              <a:t>Issues and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1" y="1994754"/>
            <a:ext cx="4416015" cy="417710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McIDAS</a:t>
            </a:r>
            <a:r>
              <a:rPr lang="en-US" dirty="0"/>
              <a:t> related </a:t>
            </a:r>
            <a:r>
              <a:rPr lang="en-US" dirty="0" smtClean="0"/>
              <a:t>issues:</a:t>
            </a:r>
          </a:p>
          <a:p>
            <a:pPr lvl="1"/>
            <a:r>
              <a:rPr lang="en-US" dirty="0"/>
              <a:t>Reliance on </a:t>
            </a:r>
            <a:r>
              <a:rPr lang="en-US" dirty="0" err="1"/>
              <a:t>Unidata</a:t>
            </a:r>
            <a:r>
              <a:rPr lang="en-US" dirty="0"/>
              <a:t> community ADDE servers</a:t>
            </a:r>
          </a:p>
          <a:p>
            <a:pPr lvl="1"/>
            <a:r>
              <a:rPr lang="en-US" dirty="0" smtClean="0"/>
              <a:t>AIREPs/PIREPs</a:t>
            </a:r>
          </a:p>
          <a:p>
            <a:pPr lvl="2"/>
            <a:r>
              <a:rPr lang="en-US" dirty="0" smtClean="0"/>
              <a:t>Missing sectors</a:t>
            </a:r>
          </a:p>
          <a:p>
            <a:pPr lvl="1"/>
            <a:r>
              <a:rPr lang="en-US" dirty="0" smtClean="0"/>
              <a:t>GFSMOS</a:t>
            </a:r>
          </a:p>
          <a:p>
            <a:pPr lvl="1"/>
            <a:r>
              <a:rPr lang="en-US" dirty="0" smtClean="0"/>
              <a:t>SFCPLOT </a:t>
            </a:r>
          </a:p>
          <a:p>
            <a:pPr lvl="2"/>
            <a:r>
              <a:rPr lang="en-US" dirty="0" smtClean="0"/>
              <a:t>Station model: clouds</a:t>
            </a:r>
          </a:p>
          <a:p>
            <a:pPr lvl="1"/>
            <a:r>
              <a:rPr lang="en-US" dirty="0" smtClean="0"/>
              <a:t>WWDISP/WWLIST</a:t>
            </a:r>
          </a:p>
          <a:p>
            <a:pPr lvl="2"/>
            <a:r>
              <a:rPr lang="en-US" dirty="0" smtClean="0"/>
              <a:t>Have more watch/warnings</a:t>
            </a:r>
          </a:p>
          <a:p>
            <a:r>
              <a:rPr lang="en-US" dirty="0" err="1" smtClean="0"/>
              <a:t>McIDAS</a:t>
            </a:r>
            <a:r>
              <a:rPr lang="en-US" dirty="0" smtClean="0"/>
              <a:t>-V/IDV adoption</a:t>
            </a:r>
          </a:p>
          <a:p>
            <a:r>
              <a:rPr lang="en-US" dirty="0" smtClean="0"/>
              <a:t>LDM and ADDE expansion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McIDAS Users' Group Meeting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3644-5782-3E4D-B279-AA11214943C1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3" descr="AIRCRAFT-OB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055" y="2676293"/>
            <a:ext cx="4912653" cy="3592378"/>
          </a:xfrm>
          <a:prstGeom prst="rect">
            <a:avLst/>
          </a:prstGeom>
          <a:noFill/>
          <a:ln w="38100" cmpd="sng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30439" y="2143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11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280311"/>
            <a:ext cx="7610476" cy="4150983"/>
          </a:xfrm>
        </p:spPr>
        <p:txBody>
          <a:bodyPr>
            <a:normAutofit/>
          </a:bodyPr>
          <a:lstStyle/>
          <a:p>
            <a:r>
              <a:rPr lang="en-US" dirty="0" smtClean="0"/>
              <a:t>Support future course development</a:t>
            </a:r>
          </a:p>
          <a:p>
            <a:r>
              <a:rPr lang="en-US" dirty="0"/>
              <a:t>Individual student research </a:t>
            </a:r>
          </a:p>
          <a:p>
            <a:pPr lvl="1"/>
            <a:r>
              <a:rPr lang="en-US" dirty="0" smtClean="0"/>
              <a:t>Honors </a:t>
            </a:r>
            <a:r>
              <a:rPr lang="en-US" dirty="0"/>
              <a:t>program</a:t>
            </a:r>
          </a:p>
          <a:p>
            <a:r>
              <a:rPr lang="en-US" dirty="0"/>
              <a:t>Possibility of additional grant work involving students analyzing the </a:t>
            </a:r>
            <a:r>
              <a:rPr lang="en-US" dirty="0" smtClean="0"/>
              <a:t>data</a:t>
            </a:r>
          </a:p>
          <a:p>
            <a:pPr lvl="1"/>
            <a:r>
              <a:rPr lang="en-US" dirty="0" err="1" smtClean="0"/>
              <a:t>McIDAS</a:t>
            </a:r>
            <a:r>
              <a:rPr lang="en-US" dirty="0" smtClean="0"/>
              <a:t> will be one of the tools in the tool box!</a:t>
            </a:r>
          </a:p>
          <a:p>
            <a:r>
              <a:rPr lang="en-US" dirty="0" smtClean="0"/>
              <a:t>New equipment </a:t>
            </a:r>
          </a:p>
          <a:p>
            <a:pPr lvl="1"/>
            <a:r>
              <a:rPr lang="en-US" dirty="0" smtClean="0"/>
              <a:t>Servers</a:t>
            </a:r>
          </a:p>
          <a:p>
            <a:pPr lvl="1"/>
            <a:r>
              <a:rPr lang="en-US" dirty="0" smtClean="0"/>
              <a:t>Tablet environment?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McIDAS Users' Group Meeting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3644-5782-3E4D-B279-AA11214943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9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/>
          <a:lstStyle/>
          <a:p>
            <a:r>
              <a:rPr lang="en-US" dirty="0" smtClean="0"/>
              <a:t>Thank you!          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20" y="1874402"/>
            <a:ext cx="8089318" cy="469467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Thank you to the </a:t>
            </a:r>
            <a:r>
              <a:rPr lang="en-US" dirty="0" err="1" smtClean="0"/>
              <a:t>Unidata</a:t>
            </a:r>
            <a:r>
              <a:rPr lang="en-US" dirty="0" smtClean="0"/>
              <a:t>, the </a:t>
            </a:r>
            <a:r>
              <a:rPr lang="en-US" dirty="0" err="1" smtClean="0"/>
              <a:t>Unidata</a:t>
            </a:r>
            <a:r>
              <a:rPr lang="en-US" dirty="0" smtClean="0"/>
              <a:t> community, UW- AOS, the </a:t>
            </a:r>
            <a:r>
              <a:rPr lang="en-US" dirty="0" err="1" smtClean="0"/>
              <a:t>McIDAS</a:t>
            </a:r>
            <a:r>
              <a:rPr lang="en-US" dirty="0" smtClean="0"/>
              <a:t> User Services Group, SSEC Data Center, and Madison College!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 smtClean="0"/>
          </a:p>
          <a:p>
            <a:pPr marL="0" indent="0">
              <a:lnSpc>
                <a:spcPct val="80000"/>
              </a:lnSpc>
              <a:spcBef>
                <a:spcPts val="1400"/>
              </a:spcBef>
              <a:buNone/>
            </a:pPr>
            <a:r>
              <a:rPr lang="en-US" dirty="0" smtClean="0"/>
              <a:t>Dr</a:t>
            </a:r>
            <a:r>
              <a:rPr lang="en-US" dirty="0"/>
              <a:t>. Matthew A. Lazzara - Faculty - Weather and Climate</a:t>
            </a:r>
          </a:p>
          <a:p>
            <a:pPr marL="0" indent="0">
              <a:lnSpc>
                <a:spcPct val="80000"/>
              </a:lnSpc>
              <a:spcBef>
                <a:spcPts val="1400"/>
              </a:spcBef>
              <a:buNone/>
            </a:pPr>
            <a:r>
              <a:rPr lang="en-US" dirty="0"/>
              <a:t>Department of Physical Sciences - School of Arts &amp; Sciences</a:t>
            </a:r>
          </a:p>
          <a:p>
            <a:pPr marL="0" indent="0">
              <a:lnSpc>
                <a:spcPct val="80000"/>
              </a:lnSpc>
              <a:spcBef>
                <a:spcPts val="1400"/>
              </a:spcBef>
              <a:buNone/>
            </a:pPr>
            <a:r>
              <a:rPr lang="en-US" dirty="0"/>
              <a:t>Madison Area Technical </a:t>
            </a:r>
            <a:r>
              <a:rPr lang="en-US" dirty="0" smtClean="0"/>
              <a:t>College, Office </a:t>
            </a:r>
            <a:r>
              <a:rPr lang="en-US" dirty="0"/>
              <a:t>B3223-J</a:t>
            </a:r>
          </a:p>
          <a:p>
            <a:pPr marL="0" indent="0">
              <a:lnSpc>
                <a:spcPct val="80000"/>
              </a:lnSpc>
              <a:spcBef>
                <a:spcPts val="1400"/>
              </a:spcBef>
              <a:buNone/>
            </a:pPr>
            <a:r>
              <a:rPr lang="en-US" dirty="0"/>
              <a:t>1701 Wright Street (Mailbox #597), Madison, WI 53704</a:t>
            </a:r>
          </a:p>
          <a:p>
            <a:pPr marL="0" indent="0">
              <a:lnSpc>
                <a:spcPct val="80000"/>
              </a:lnSpc>
              <a:spcBef>
                <a:spcPts val="1400"/>
              </a:spcBef>
              <a:buNone/>
            </a:pPr>
            <a:r>
              <a:rPr lang="hu-HU" dirty="0"/>
              <a:t>Telephone: (608) 616-3382</a:t>
            </a:r>
          </a:p>
          <a:p>
            <a:pPr marL="0" indent="0">
              <a:lnSpc>
                <a:spcPct val="80000"/>
              </a:lnSpc>
              <a:spcBef>
                <a:spcPts val="1400"/>
              </a:spcBef>
              <a:buNone/>
            </a:pPr>
            <a:r>
              <a:rPr lang="en-US" dirty="0"/>
              <a:t>E-mail </a:t>
            </a:r>
            <a:r>
              <a:rPr lang="en-US" u="sng" dirty="0">
                <a:hlinkClick r:id="rId2"/>
              </a:rPr>
              <a:t>MLazzara@madisoncollege.edu</a:t>
            </a:r>
          </a:p>
          <a:p>
            <a:pPr marL="0" indent="0">
              <a:lnSpc>
                <a:spcPct val="80000"/>
              </a:lnSpc>
              <a:spcBef>
                <a:spcPts val="1400"/>
              </a:spcBef>
              <a:buNone/>
            </a:pPr>
            <a:r>
              <a:rPr lang="en-US" dirty="0"/>
              <a:t>Web: </a:t>
            </a:r>
            <a:r>
              <a:rPr lang="en-US" u="sng" dirty="0">
                <a:hlinkClick r:id="rId3"/>
              </a:rPr>
              <a:t>http://faculty.madisoncollege.edu/mlazzara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McIDAS Users' Group Meeting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3644-5782-3E4D-B279-AA11214943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7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199580"/>
            <a:ext cx="7610476" cy="36707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err="1" smtClean="0"/>
              <a:t>McIDAS</a:t>
            </a:r>
            <a:r>
              <a:rPr lang="en-US" dirty="0" smtClean="0"/>
              <a:t> in the classroom</a:t>
            </a:r>
          </a:p>
          <a:p>
            <a:pPr lvl="1"/>
            <a:r>
              <a:rPr lang="en-US" dirty="0" smtClean="0"/>
              <a:t>From the IPP to Routine use</a:t>
            </a:r>
          </a:p>
          <a:p>
            <a:pPr lvl="1"/>
            <a:r>
              <a:rPr lang="en-US" dirty="0" smtClean="0"/>
              <a:t>Real time display</a:t>
            </a:r>
          </a:p>
          <a:p>
            <a:pPr lvl="1"/>
            <a:r>
              <a:rPr lang="en-US" dirty="0" smtClean="0"/>
              <a:t>Community outreach</a:t>
            </a:r>
          </a:p>
          <a:p>
            <a:r>
              <a:rPr lang="en-US" dirty="0" smtClean="0"/>
              <a:t>Issues and challenges</a:t>
            </a:r>
          </a:p>
          <a:p>
            <a:pPr lvl="1"/>
            <a:r>
              <a:rPr lang="en-US" dirty="0" err="1" smtClean="0"/>
              <a:t>McIDAS</a:t>
            </a:r>
            <a:endParaRPr lang="en-US" dirty="0" smtClean="0"/>
          </a:p>
          <a:p>
            <a:pPr lvl="1"/>
            <a:r>
              <a:rPr lang="en-US" dirty="0" smtClean="0"/>
              <a:t>Non-</a:t>
            </a:r>
            <a:r>
              <a:rPr lang="en-US" dirty="0" err="1" smtClean="0"/>
              <a:t>McIDAS</a:t>
            </a:r>
            <a:endParaRPr lang="en-US" dirty="0" smtClean="0"/>
          </a:p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McIDAS Users' Group Meeting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3644-5782-3E4D-B279-AA11214943C1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truax-gatew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776" y="538115"/>
            <a:ext cx="5917223" cy="1500141"/>
          </a:xfrm>
          <a:prstGeom prst="rect">
            <a:avLst/>
          </a:prstGeom>
        </p:spPr>
      </p:pic>
      <p:pic>
        <p:nvPicPr>
          <p:cNvPr id="7" name="Picture 6" descr="madisonclg_shield_2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151" y="3386329"/>
            <a:ext cx="2090749" cy="292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19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984" y="2171074"/>
            <a:ext cx="7804771" cy="4398001"/>
          </a:xfrm>
        </p:spPr>
        <p:txBody>
          <a:bodyPr>
            <a:normAutofit/>
          </a:bodyPr>
          <a:lstStyle/>
          <a:p>
            <a:r>
              <a:rPr lang="en-US" dirty="0" smtClean="0"/>
              <a:t>Background about Madison College (aka MATC)</a:t>
            </a:r>
          </a:p>
          <a:p>
            <a:pPr lvl="1"/>
            <a:r>
              <a:rPr lang="en-US" dirty="0" smtClean="0"/>
              <a:t>~40,000 students </a:t>
            </a:r>
          </a:p>
          <a:p>
            <a:pPr lvl="1"/>
            <a:r>
              <a:rPr lang="en-US" dirty="0" smtClean="0"/>
              <a:t>9 campus locations</a:t>
            </a:r>
          </a:p>
          <a:p>
            <a:pPr lvl="1"/>
            <a:r>
              <a:rPr lang="en-US" dirty="0" smtClean="0"/>
              <a:t>12 county district</a:t>
            </a:r>
          </a:p>
          <a:p>
            <a:pPr lvl="1"/>
            <a:r>
              <a:rPr lang="en-US" dirty="0" smtClean="0"/>
              <a:t>+3200 graduates per year</a:t>
            </a:r>
          </a:p>
          <a:p>
            <a:r>
              <a:rPr lang="en-US" dirty="0" smtClean="0"/>
              <a:t>Prior to August 2014:</a:t>
            </a:r>
          </a:p>
          <a:p>
            <a:pPr lvl="1"/>
            <a:r>
              <a:rPr lang="en-US" dirty="0" smtClean="0"/>
              <a:t>Adjunct Faculty at MATC</a:t>
            </a:r>
          </a:p>
          <a:p>
            <a:pPr lvl="1"/>
            <a:r>
              <a:rPr lang="en-US" dirty="0" smtClean="0"/>
              <a:t>Full time UW Associate Scientist</a:t>
            </a:r>
          </a:p>
          <a:p>
            <a:r>
              <a:rPr lang="en-US" dirty="0" smtClean="0"/>
              <a:t>Post August 2014:</a:t>
            </a:r>
          </a:p>
          <a:p>
            <a:pPr lvl="1"/>
            <a:r>
              <a:rPr lang="en-US" dirty="0" smtClean="0"/>
              <a:t>Full time Faculty</a:t>
            </a:r>
          </a:p>
          <a:p>
            <a:pPr lvl="1"/>
            <a:r>
              <a:rPr lang="en-US" dirty="0" smtClean="0"/>
              <a:t>Part time UW Associate Scientist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McIDAS Users' Group Meeting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3644-5782-3E4D-B279-AA11214943C1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101" y="2986126"/>
            <a:ext cx="4443530" cy="3332648"/>
          </a:xfrm>
          <a:prstGeom prst="rect">
            <a:avLst/>
          </a:prstGeom>
          <a:ln w="38100" cmpd="sng"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13539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3385"/>
            <a:ext cx="8913813" cy="1484872"/>
          </a:xfrm>
        </p:spPr>
        <p:txBody>
          <a:bodyPr>
            <a:normAutofit/>
          </a:bodyPr>
          <a:lstStyle/>
          <a:p>
            <a:r>
              <a:rPr lang="en-US" dirty="0"/>
              <a:t>From MATC IPP to Routine use: </a:t>
            </a:r>
            <a:r>
              <a:rPr lang="en-US" dirty="0" err="1"/>
              <a:t>McIDAS</a:t>
            </a:r>
            <a:r>
              <a:rPr lang="en-US" dirty="0"/>
              <a:t> in the </a:t>
            </a:r>
            <a:r>
              <a:rPr lang="en-US" dirty="0" smtClean="0"/>
              <a:t>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85" y="2185925"/>
            <a:ext cx="8572427" cy="42590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2010: Madison Area Technical College Interactive (MATC) Processing Project (IPP) (See MUG Meeting 2010 presentation)</a:t>
            </a:r>
          </a:p>
          <a:p>
            <a:pPr lvl="1"/>
            <a:r>
              <a:rPr lang="en-US" dirty="0" err="1" smtClean="0"/>
              <a:t>Unidata</a:t>
            </a:r>
            <a:r>
              <a:rPr lang="en-US" dirty="0" smtClean="0"/>
              <a:t> Equipment grant for:</a:t>
            </a:r>
          </a:p>
          <a:p>
            <a:pPr lvl="2"/>
            <a:r>
              <a:rPr lang="en-US" dirty="0" smtClean="0"/>
              <a:t>Servers  (ADDE and LDM)</a:t>
            </a:r>
            <a:endParaRPr lang="en-US" dirty="0"/>
          </a:p>
          <a:p>
            <a:pPr lvl="2"/>
            <a:r>
              <a:rPr lang="en-US" dirty="0" smtClean="0"/>
              <a:t>Instructor and to seed student use  (</a:t>
            </a:r>
            <a:r>
              <a:rPr lang="en-US" dirty="0" err="1" smtClean="0"/>
              <a:t>McIDAS</a:t>
            </a:r>
            <a:r>
              <a:rPr lang="en-US" dirty="0" smtClean="0"/>
              <a:t>-X &amp; some </a:t>
            </a:r>
            <a:r>
              <a:rPr lang="en-US" dirty="0" err="1" smtClean="0"/>
              <a:t>McIDAS</a:t>
            </a:r>
            <a:r>
              <a:rPr lang="en-US" dirty="0" smtClean="0"/>
              <a:t>-V)</a:t>
            </a:r>
          </a:p>
          <a:p>
            <a:pPr lvl="2"/>
            <a:r>
              <a:rPr lang="en-US" dirty="0" smtClean="0"/>
              <a:t>Displays (</a:t>
            </a:r>
            <a:r>
              <a:rPr lang="en-US" dirty="0" err="1" smtClean="0"/>
              <a:t>McIDAS</a:t>
            </a:r>
            <a:r>
              <a:rPr lang="en-US" dirty="0" smtClean="0"/>
              <a:t>-X)</a:t>
            </a:r>
          </a:p>
          <a:p>
            <a:pPr lvl="1"/>
            <a:r>
              <a:rPr lang="en-US" dirty="0" smtClean="0"/>
              <a:t>Rollout of classroom laptops (60+) (</a:t>
            </a:r>
            <a:r>
              <a:rPr lang="en-US" dirty="0" err="1" smtClean="0"/>
              <a:t>McIDAS</a:t>
            </a:r>
            <a:r>
              <a:rPr lang="en-US" dirty="0" smtClean="0"/>
              <a:t>-X)</a:t>
            </a:r>
          </a:p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Student Real-time Weather Scavenger </a:t>
            </a:r>
            <a:r>
              <a:rPr lang="en-US" dirty="0"/>
              <a:t>H</a:t>
            </a:r>
            <a:r>
              <a:rPr lang="en-US" dirty="0" smtClean="0"/>
              <a:t>unts</a:t>
            </a:r>
          </a:p>
          <a:p>
            <a:pPr lvl="1"/>
            <a:r>
              <a:rPr lang="en-US" dirty="0" smtClean="0"/>
              <a:t>Satellite Meteorology: 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.g. Clouds top vs. Clear sky compared with Surface observations</a:t>
            </a:r>
          </a:p>
          <a:p>
            <a:pPr lvl="1"/>
            <a:r>
              <a:rPr lang="en-US" dirty="0" smtClean="0"/>
              <a:t>Precipitation/radar</a:t>
            </a:r>
          </a:p>
          <a:p>
            <a:pPr lvl="1"/>
            <a:r>
              <a:rPr lang="en-US" dirty="0" smtClean="0"/>
              <a:t>Paperless Weather Forecasting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McIDAS Users' Group Meeting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3644-5782-3E4D-B279-AA11214943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7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241" y="2039453"/>
            <a:ext cx="7610476" cy="3670767"/>
          </a:xfrm>
        </p:spPr>
        <p:txBody>
          <a:bodyPr/>
          <a:lstStyle/>
          <a:p>
            <a:r>
              <a:rPr lang="en-US" dirty="0" smtClean="0"/>
              <a:t>Display in the classroom laptops: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McIDAS Users' Group Meeting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3644-5782-3E4D-B279-AA11214943C1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exampl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33" y="2527286"/>
            <a:ext cx="6401314" cy="400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8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McIDAS Users' Group Meeting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3644-5782-3E4D-B279-AA11214943C1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 descr="2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44000" cy="62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5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McIDAS Users' Group Meeting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3644-5782-3E4D-B279-AA11214943C1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5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44000" cy="62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9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McIDAS Users' Group Meeting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3644-5782-3E4D-B279-AA11214943C1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EXAMPLE-PG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78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Outreach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McIDAS Users' Group Meeting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3644-5782-3E4D-B279-AA11214943C1}" type="slidenum">
              <a:rPr lang="en-US" smtClean="0"/>
              <a:t>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1445" y="2338147"/>
            <a:ext cx="3897109" cy="3670767"/>
          </a:xfrm>
        </p:spPr>
        <p:txBody>
          <a:bodyPr/>
          <a:lstStyle/>
          <a:p>
            <a:r>
              <a:rPr lang="en-US" dirty="0" err="1" smtClean="0"/>
              <a:t>MidWest</a:t>
            </a:r>
            <a:r>
              <a:rPr lang="en-US" dirty="0" smtClean="0"/>
              <a:t> Severe Storms Tracking/Response Center</a:t>
            </a:r>
          </a:p>
          <a:p>
            <a:pPr lvl="1"/>
            <a:r>
              <a:rPr lang="en-US" dirty="0" smtClean="0"/>
              <a:t>Satellite support:</a:t>
            </a:r>
          </a:p>
          <a:p>
            <a:pPr lvl="2"/>
            <a:r>
              <a:rPr lang="en-US" dirty="0" err="1" smtClean="0"/>
              <a:t>McIDAS</a:t>
            </a:r>
            <a:r>
              <a:rPr lang="en-US" dirty="0" smtClean="0"/>
              <a:t>-V</a:t>
            </a:r>
          </a:p>
          <a:p>
            <a:pPr lvl="2"/>
            <a:r>
              <a:rPr lang="en-US" dirty="0" smtClean="0"/>
              <a:t>Via ADDE</a:t>
            </a:r>
          </a:p>
          <a:p>
            <a:pPr lvl="1"/>
            <a:r>
              <a:rPr lang="en-US" dirty="0" smtClean="0"/>
              <a:t>Mini Severe Weather Seminar: Dark Skies</a:t>
            </a:r>
          </a:p>
          <a:p>
            <a:r>
              <a:rPr lang="en-US" dirty="0" smtClean="0"/>
              <a:t>Science Olympiad</a:t>
            </a:r>
          </a:p>
          <a:p>
            <a:pPr lvl="1"/>
            <a:r>
              <a:rPr lang="en-US" dirty="0" smtClean="0"/>
              <a:t>Hamilton Middle School</a:t>
            </a:r>
          </a:p>
        </p:txBody>
      </p:sp>
      <p:pic>
        <p:nvPicPr>
          <p:cNvPr id="9" name="Picture 8" descr="IMAG01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57" y="3222475"/>
            <a:ext cx="5144921" cy="2909330"/>
          </a:xfrm>
          <a:prstGeom prst="rect">
            <a:avLst/>
          </a:prstGeom>
          <a:ln w="38100" cmpd="sng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87388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8165</TotalTime>
  <Words>600</Words>
  <Application>Microsoft Macintosh PowerPoint</Application>
  <PresentationFormat>On-screen Show (4:3)</PresentationFormat>
  <Paragraphs>118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Perception</vt:lpstr>
      <vt:lpstr>McIDAS in the Classroom:  Tales of a Wayward McIDAS Site Coordinator</vt:lpstr>
      <vt:lpstr>Outline</vt:lpstr>
      <vt:lpstr>Introduction</vt:lpstr>
      <vt:lpstr>From MATC IPP to Routine use: McIDAS in the classroom</vt:lpstr>
      <vt:lpstr>Real time display</vt:lpstr>
      <vt:lpstr>PowerPoint Presentation</vt:lpstr>
      <vt:lpstr>PowerPoint Presentation</vt:lpstr>
      <vt:lpstr>PowerPoint Presentation</vt:lpstr>
      <vt:lpstr>Community Outreach</vt:lpstr>
      <vt:lpstr>Issues and Challenges</vt:lpstr>
      <vt:lpstr>Issues and Challenges</vt:lpstr>
      <vt:lpstr>Future</vt:lpstr>
      <vt:lpstr>Thank you!           Questions?</vt:lpstr>
    </vt:vector>
  </TitlesOfParts>
  <Company>Madison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McIDAS in the classroom: Tales of a wayward McIDAS Site Coordinator</dc:title>
  <dc:creator>Matthew Lazzara</dc:creator>
  <cp:lastModifiedBy>Matthew Lazzara</cp:lastModifiedBy>
  <cp:revision>41</cp:revision>
  <dcterms:created xsi:type="dcterms:W3CDTF">2015-05-29T01:57:20Z</dcterms:created>
  <dcterms:modified xsi:type="dcterms:W3CDTF">2015-06-04T20:58:21Z</dcterms:modified>
</cp:coreProperties>
</file>