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6858000"/>
  <p:notesSz cx="6858000" cy="9144000"/>
  <p:defaultTextStyle>
    <a:lvl1pPr defTabSz="457200">
      <a:defRPr>
        <a:latin typeface="Arial"/>
        <a:ea typeface="Arial"/>
        <a:cs typeface="Arial"/>
        <a:sym typeface="Arial"/>
      </a:defRPr>
    </a:lvl1pPr>
    <a:lvl2pPr indent="457200" defTabSz="457200">
      <a:defRPr>
        <a:latin typeface="Arial"/>
        <a:ea typeface="Arial"/>
        <a:cs typeface="Arial"/>
        <a:sym typeface="Arial"/>
      </a:defRPr>
    </a:lvl2pPr>
    <a:lvl3pPr indent="914400" defTabSz="457200">
      <a:defRPr>
        <a:latin typeface="Arial"/>
        <a:ea typeface="Arial"/>
        <a:cs typeface="Arial"/>
        <a:sym typeface="Arial"/>
      </a:defRPr>
    </a:lvl3pPr>
    <a:lvl4pPr indent="1371600" defTabSz="457200">
      <a:defRPr>
        <a:latin typeface="Arial"/>
        <a:ea typeface="Arial"/>
        <a:cs typeface="Arial"/>
        <a:sym typeface="Arial"/>
      </a:defRPr>
    </a:lvl4pPr>
    <a:lvl5pPr indent="1828800" defTabSz="457200">
      <a:defRPr>
        <a:latin typeface="Arial"/>
        <a:ea typeface="Arial"/>
        <a:cs typeface="Arial"/>
        <a:sym typeface="Arial"/>
      </a:defRPr>
    </a:lvl5pPr>
    <a:lvl6pPr indent="2286000" defTabSz="457200">
      <a:defRPr>
        <a:latin typeface="Arial"/>
        <a:ea typeface="Arial"/>
        <a:cs typeface="Arial"/>
        <a:sym typeface="Arial"/>
      </a:defRPr>
    </a:lvl6pPr>
    <a:lvl7pPr indent="2743200" defTabSz="457200">
      <a:defRPr>
        <a:latin typeface="Arial"/>
        <a:ea typeface="Arial"/>
        <a:cs typeface="Arial"/>
        <a:sym typeface="Arial"/>
      </a:defRPr>
    </a:lvl7pPr>
    <a:lvl8pPr indent="3200400" defTabSz="457200">
      <a:defRPr>
        <a:latin typeface="Arial"/>
        <a:ea typeface="Arial"/>
        <a:cs typeface="Arial"/>
        <a:sym typeface="Arial"/>
      </a:defRPr>
    </a:lvl8pPr>
    <a:lvl9pPr indent="3657600" defTabSz="457200">
      <a:defRPr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DFE3"/>
          </a:solidFill>
        </a:fill>
      </a:tcStyle>
    </a:wholeTbl>
    <a:band2H>
      <a:tcTxStyle b="def" i="def"/>
      <a:tcStyle>
        <a:tcBdr/>
        <a:fill>
          <a:solidFill>
            <a:srgbClr val="EAF0F2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EA0B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EA0B0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EA0B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AD9E0"/>
          </a:solidFill>
        </a:fill>
      </a:tcStyle>
    </a:wholeTbl>
    <a:band2H>
      <a:tcTxStyle b="def" i="def"/>
      <a:tcStyle>
        <a:tcBdr/>
        <a:fill>
          <a:solidFill>
            <a:srgbClr val="EDEDF0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D89A4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D89A4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D89A4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7D8DA"/>
          </a:solidFill>
        </a:fill>
      </a:tcStyle>
    </a:wholeTbl>
    <a:band2H>
      <a:tcTxStyle b="def" i="def"/>
      <a:tcStyle>
        <a:tcBdr/>
        <a:fill>
          <a:solidFill>
            <a:srgbClr val="ECECED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E848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E848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E848D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EA0B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EA0B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3" name="Shape 5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bg>
      <p:bgPr>
        <a:gradFill flip="none" rotWithShape="1">
          <a:gsLst>
            <a:gs pos="0">
              <a:srgbClr val="272727"/>
            </a:gs>
            <a:gs pos="30000">
              <a:srgbClr val="2F2F2F"/>
            </a:gs>
            <a:gs pos="100000">
              <a:srgbClr val="7C7C7C"/>
            </a:gs>
          </a:gsLst>
          <a:lin ang="130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0" y="4752125"/>
            <a:ext cx="9144001" cy="2112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299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2075" y="19571"/>
                  <a:pt x="8437" y="18598"/>
                  <a:pt x="0" y="17299"/>
                </a:cubicBezTo>
                <a:close/>
              </a:path>
            </a:pathLst>
          </a:custGeom>
          <a:solidFill>
            <a:srgbClr val="7B7B7B">
              <a:alpha val="45000"/>
            </a:srgbClr>
          </a:solidFill>
          <a:ln w="12700">
            <a:miter lim="400000"/>
          </a:ln>
          <a:effectLst>
            <a:outerShdw sx="100000" sy="100000" kx="0" ky="0" algn="b" rotWithShape="0" blurRad="50800" dist="44450" dir="162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" name="Shape 9"/>
          <p:cNvSpPr/>
          <p:nvPr/>
        </p:nvSpPr>
        <p:spPr>
          <a:xfrm>
            <a:off x="6105525" y="0"/>
            <a:ext cx="3038476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45"/>
                </a:moveTo>
                <a:lnTo>
                  <a:pt x="21600" y="21600"/>
                </a:lnTo>
                <a:lnTo>
                  <a:pt x="2302" y="21590"/>
                </a:lnTo>
                <a:cubicBezTo>
                  <a:pt x="14535" y="17833"/>
                  <a:pt x="18147" y="7933"/>
                  <a:pt x="0" y="0"/>
                </a:cubicBezTo>
                <a:lnTo>
                  <a:pt x="21600" y="45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 w="12700">
            <a:miter lim="400000"/>
          </a:ln>
          <a:effectLst>
            <a:outerShdw sx="100000" sy="100000" kx="0" ky="0" algn="b" rotWithShape="0" blurRad="50800" dist="50800" dir="10800000">
              <a:srgbClr val="000000">
                <a:alpha val="45000"/>
              </a:srgbClr>
            </a:outerShdw>
          </a:effectLst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" name="Shape 10"/>
          <p:cNvSpPr/>
          <p:nvPr>
            <p:ph type="title"/>
          </p:nvPr>
        </p:nvSpPr>
        <p:spPr>
          <a:xfrm>
            <a:off x="429064" y="3337559"/>
            <a:ext cx="6480048" cy="3520441"/>
          </a:xfrm>
          <a:prstGeom prst="rect">
            <a:avLst/>
          </a:prstGeom>
        </p:spPr>
        <p:txBody>
          <a:bodyPr anchor="t"/>
          <a:lstStyle>
            <a:lvl1pPr algn="r">
              <a:defRPr b="1" cap="all">
                <a:ln w="5000">
                  <a:solidFill>
                    <a:srgbClr val="5CD4FF"/>
                  </a:solidFill>
                </a:ln>
                <a:solidFill>
                  <a:srgbClr val="9FD4E8"/>
                </a:solidFill>
                <a:effectLst>
                  <a:outerShdw sx="100000" sy="100000" kx="0" ky="0" algn="b" rotWithShape="0" blurRad="50800" dist="381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b="0" cap="none" sz="180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r>
              <a:rPr b="1" cap="all" sz="4600">
                <a:ln w="5000">
                  <a:solidFill>
                    <a:srgbClr val="5CD4FF"/>
                  </a:solidFill>
                </a:ln>
                <a:solidFill>
                  <a:srgbClr val="9FD4E8"/>
                </a:solidFill>
                <a:effectLst>
                  <a:outerShdw sx="100000" sy="100000" kx="0" ky="0" algn="b" rotWithShape="0" blurRad="50800" dist="38100" dir="5400000">
                    <a:srgbClr val="000000">
                      <a:alpha val="50000"/>
                    </a:srgbClr>
                  </a:outerShdw>
                </a:effectLst>
              </a:rPr>
              <a:t>Click to edit Master title style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433050" y="0"/>
            <a:ext cx="6480048" cy="329741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spcBef>
                <a:spcPts val="400"/>
              </a:spcBef>
              <a:buClrTx/>
              <a:buSzTx/>
              <a:buFontTx/>
              <a:buNone/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Click to edit Master subtitle style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Click to edit Master text styles</a:t>
            </a:r>
            <a:endParaRPr sz="3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Second level</a:t>
            </a:r>
            <a:endParaRPr sz="3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Third level</a:t>
            </a:r>
            <a:endParaRPr sz="3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Fourth level</a:t>
            </a:r>
            <a:endParaRPr sz="3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47" name="Shape 4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Click to edit Master text styles</a:t>
            </a:r>
            <a:endParaRPr sz="3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Second level</a:t>
            </a:r>
            <a:endParaRPr sz="3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Third level</a:t>
            </a:r>
            <a:endParaRPr sz="3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Fourth level</a:t>
            </a:r>
            <a:endParaRPr sz="3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Click to edit Master text styles</a:t>
            </a:r>
            <a:endParaRPr sz="3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Second level</a:t>
            </a:r>
            <a:endParaRPr sz="3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Third level</a:t>
            </a:r>
            <a:endParaRPr sz="3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Fourth level</a:t>
            </a:r>
            <a:endParaRPr sz="3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16" name="Shape 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 Header">
    <p:bg>
      <p:bgPr>
        <a:gradFill flip="none" rotWithShape="1">
          <a:gsLst>
            <a:gs pos="0">
              <a:srgbClr val="272727"/>
            </a:gs>
            <a:gs pos="30000">
              <a:srgbClr val="2F2F2F"/>
            </a:gs>
            <a:gs pos="100000">
              <a:srgbClr val="7C7C7C"/>
            </a:gs>
          </a:gsLst>
          <a:lin ang="130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4752125"/>
            <a:ext cx="9144001" cy="2112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299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2075" y="19571"/>
                  <a:pt x="8437" y="18598"/>
                  <a:pt x="0" y="17299"/>
                </a:cubicBezTo>
                <a:close/>
              </a:path>
            </a:pathLst>
          </a:custGeom>
          <a:solidFill>
            <a:srgbClr val="7B7B7B">
              <a:alpha val="45000"/>
            </a:srgbClr>
          </a:solidFill>
          <a:ln w="12700">
            <a:miter lim="400000"/>
          </a:ln>
          <a:effectLst>
            <a:outerShdw sx="100000" sy="100000" kx="0" ky="0" algn="b" rotWithShape="0" blurRad="50800" dist="44450" dir="162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" name="Shape 19"/>
          <p:cNvSpPr/>
          <p:nvPr/>
        </p:nvSpPr>
        <p:spPr>
          <a:xfrm>
            <a:off x="6105525" y="0"/>
            <a:ext cx="3038476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45"/>
                </a:moveTo>
                <a:lnTo>
                  <a:pt x="21600" y="21600"/>
                </a:lnTo>
                <a:lnTo>
                  <a:pt x="2302" y="21590"/>
                </a:lnTo>
                <a:cubicBezTo>
                  <a:pt x="14535" y="17833"/>
                  <a:pt x="18147" y="7933"/>
                  <a:pt x="0" y="0"/>
                </a:cubicBezTo>
                <a:lnTo>
                  <a:pt x="21600" y="45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 w="12700">
            <a:miter lim="400000"/>
          </a:ln>
          <a:effectLst>
            <a:outerShdw sx="100000" sy="100000" kx="0" ky="0" algn="b" rotWithShape="0" blurRad="50800" dist="50800" dir="10800000">
              <a:srgbClr val="000000">
                <a:alpha val="45000"/>
              </a:srgbClr>
            </a:outerShdw>
          </a:effectLst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" name="Shape 20"/>
          <p:cNvSpPr/>
          <p:nvPr>
            <p:ph type="title"/>
          </p:nvPr>
        </p:nvSpPr>
        <p:spPr>
          <a:xfrm>
            <a:off x="685800" y="3583837"/>
            <a:ext cx="6629400" cy="327416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1" sz="4200">
                <a:ln w="5000">
                  <a:solidFill>
                    <a:srgbClr val="5CD4FF"/>
                  </a:solidFill>
                </a:ln>
                <a:solidFill>
                  <a:srgbClr val="9FD4E8"/>
                </a:solidFill>
                <a:effectLst>
                  <a:outerShdw sx="100000" sy="100000" kx="0" ky="0" algn="b" rotWithShape="0" blurRad="50800" dist="381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b="0" sz="180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r>
              <a:rPr b="1" sz="4200">
                <a:ln w="5000">
                  <a:solidFill>
                    <a:srgbClr val="5CD4FF"/>
                  </a:solidFill>
                </a:ln>
                <a:solidFill>
                  <a:srgbClr val="9FD4E8"/>
                </a:solidFill>
                <a:effectLst>
                  <a:outerShdw sx="100000" sy="100000" kx="0" ky="0" algn="b" rotWithShape="0" blurRad="50800" dist="38100" dir="5400000">
                    <a:srgbClr val="000000">
                      <a:alpha val="50000"/>
                    </a:srgbClr>
                  </a:outerShdw>
                </a:effectLst>
              </a:rPr>
              <a:t>Click to edit Master title style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685800" y="771300"/>
            <a:ext cx="6629400" cy="278118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457200" y="1600200"/>
            <a:ext cx="3657600" cy="5257800"/>
          </a:xfrm>
          <a:prstGeom prst="rect">
            <a:avLst/>
          </a:prstGeom>
        </p:spPr>
        <p:txBody>
          <a:bodyPr/>
          <a:lstStyle>
            <a:lvl1pPr marL="420623" indent="-384047">
              <a:spcBef>
                <a:spcPts val="600"/>
              </a:spcBef>
              <a:defRPr sz="2600"/>
            </a:lvl1pPr>
            <a:lvl2pPr marL="772252" indent="-324196">
              <a:spcBef>
                <a:spcPts val="600"/>
              </a:spcBef>
              <a:defRPr sz="2600"/>
            </a:lvl2pPr>
            <a:lvl3pPr marL="1082649" indent="-332841">
              <a:spcBef>
                <a:spcPts val="600"/>
              </a:spcBef>
              <a:defRPr sz="2600"/>
            </a:lvl3pPr>
            <a:lvl4pPr marL="1385824" indent="-343408">
              <a:spcBef>
                <a:spcPts val="600"/>
              </a:spcBef>
              <a:defRPr sz="2600"/>
            </a:lvl4pPr>
            <a:lvl5pPr marL="1571752" indent="-264160">
              <a:spcBef>
                <a:spcPts val="600"/>
              </a:spcBef>
              <a:defRPr sz="2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Click to edit Master text styles</a:t>
            </a:r>
            <a:endParaRPr sz="2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Second level</a:t>
            </a:r>
            <a:endParaRPr sz="2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Third level</a:t>
            </a:r>
            <a:endParaRPr sz="2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Fourth level</a:t>
            </a:r>
            <a:endParaRPr sz="2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xfrm>
            <a:off x="457200" y="0"/>
            <a:ext cx="8229600" cy="1689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457200" y="5486400"/>
            <a:ext cx="4040188" cy="1371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rgbClr val="6EA0B0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6EA0B0"/>
                </a:solidFill>
              </a:rPr>
              <a:t>Click to edit Master text styles</a:t>
            </a:r>
          </a:p>
        </p:txBody>
      </p:sp>
      <p:sp>
        <p:nvSpPr>
          <p:cNvPr id="30" name="Shape 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457200" y="91439"/>
            <a:ext cx="7470648" cy="150876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457200" y="1185528"/>
            <a:ext cx="3200400" cy="244475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1" sz="1800">
                <a:solidFill>
                  <a:srgbClr val="6EA0B0"/>
                </a:solidFill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6EA0B0"/>
                </a:solidFill>
              </a:rPr>
              <a:t>Click to edit Master title style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457200" y="0"/>
            <a:ext cx="2743200" cy="11288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xfrm>
            <a:off x="8156447" y="6651643"/>
            <a:ext cx="762001" cy="135546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5556732" y="0"/>
            <a:ext cx="3053869" cy="2959518"/>
          </a:xfrm>
          <a:prstGeom prst="rect">
            <a:avLst/>
          </a:prstGeom>
        </p:spPr>
        <p:txBody>
          <a:bodyPr anchor="b"/>
          <a:lstStyle>
            <a:lvl1pPr>
              <a:defRPr b="1" sz="2200">
                <a:solidFill>
                  <a:srgbClr val="6EA0B0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200">
                <a:solidFill>
                  <a:srgbClr val="6EA0B0"/>
                </a:solidFill>
              </a:rPr>
              <a:t>Click to edit Master title style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5556734" y="2998765"/>
            <a:ext cx="3053866" cy="385923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ClrTx/>
              <a:buSzTx/>
              <a:buFontTx/>
              <a:buNone/>
              <a:defRPr sz="1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B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4752125"/>
            <a:ext cx="9144001" cy="2112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299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2075" y="19571"/>
                  <a:pt x="8437" y="18598"/>
                  <a:pt x="0" y="17299"/>
                </a:cubicBezTo>
                <a:close/>
              </a:path>
            </a:pathLst>
          </a:custGeom>
          <a:solidFill>
            <a:srgbClr val="7B7B7B">
              <a:alpha val="45000"/>
            </a:srgbClr>
          </a:solidFill>
          <a:ln w="12700">
            <a:miter lim="400000"/>
          </a:ln>
          <a:effectLst>
            <a:outerShdw sx="100000" sy="100000" kx="0" ky="0" algn="b" rotWithShape="0" blurRad="50800" dist="44450" dir="162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7315200" y="0"/>
            <a:ext cx="182880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57" h="21600" fill="norm" stroke="1" extrusionOk="0">
                <a:moveTo>
                  <a:pt x="19857" y="45"/>
                </a:moveTo>
                <a:lnTo>
                  <a:pt x="19857" y="21600"/>
                </a:lnTo>
                <a:lnTo>
                  <a:pt x="2116" y="21590"/>
                </a:lnTo>
                <a:cubicBezTo>
                  <a:pt x="13363" y="17833"/>
                  <a:pt x="21600" y="8652"/>
                  <a:pt x="0" y="0"/>
                </a:cubicBezTo>
                <a:lnTo>
                  <a:pt x="19857" y="45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 w="12700">
            <a:miter lim="400000"/>
          </a:ln>
          <a:effectLst>
            <a:outerShdw sx="100000" sy="100000" kx="0" ky="0" algn="b" rotWithShape="0" blurRad="50800" dist="50800" dir="10800000">
              <a:srgbClr val="000000">
                <a:alpha val="45000"/>
              </a:srgbClr>
            </a:outerShdw>
          </a:effectLst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457200" y="92076"/>
            <a:ext cx="7467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457200" y="1600200"/>
            <a:ext cx="7467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Click to edit Master text styles</a:t>
            </a:r>
            <a:endParaRPr sz="3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Second level</a:t>
            </a:r>
            <a:endParaRPr sz="3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Third level</a:t>
            </a:r>
            <a:endParaRPr sz="3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Fourth level</a:t>
            </a:r>
            <a:endParaRPr sz="3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8153400" y="6651643"/>
            <a:ext cx="762000" cy="13554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>
            <a:spAutoFit/>
          </a:bodyPr>
          <a:lstStyle>
            <a:lvl1pPr algn="r">
              <a:defRPr sz="1000">
                <a:solidFill>
                  <a:srgbClr val="9B999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med" advClick="1"/>
  <p:txStyles>
    <p:titleStyle>
      <a:lvl1pPr>
        <a:defRPr sz="4600">
          <a:solidFill>
            <a:srgbClr val="FFFFFF"/>
          </a:solidFill>
          <a:latin typeface="Franklin Gothic Book"/>
          <a:ea typeface="Franklin Gothic Book"/>
          <a:cs typeface="Franklin Gothic Book"/>
          <a:sym typeface="Franklin Gothic Book"/>
        </a:defRPr>
      </a:lvl1pPr>
      <a:lvl2pPr>
        <a:defRPr sz="4600">
          <a:solidFill>
            <a:srgbClr val="FFFFFF"/>
          </a:solidFill>
          <a:latin typeface="Franklin Gothic Book"/>
          <a:ea typeface="Franklin Gothic Book"/>
          <a:cs typeface="Franklin Gothic Book"/>
          <a:sym typeface="Franklin Gothic Book"/>
        </a:defRPr>
      </a:lvl2pPr>
      <a:lvl3pPr>
        <a:defRPr sz="4600">
          <a:solidFill>
            <a:srgbClr val="FFFFFF"/>
          </a:solidFill>
          <a:latin typeface="Franklin Gothic Book"/>
          <a:ea typeface="Franklin Gothic Book"/>
          <a:cs typeface="Franklin Gothic Book"/>
          <a:sym typeface="Franklin Gothic Book"/>
        </a:defRPr>
      </a:lvl3pPr>
      <a:lvl4pPr>
        <a:defRPr sz="4600">
          <a:solidFill>
            <a:srgbClr val="FFFFFF"/>
          </a:solidFill>
          <a:latin typeface="Franklin Gothic Book"/>
          <a:ea typeface="Franklin Gothic Book"/>
          <a:cs typeface="Franklin Gothic Book"/>
          <a:sym typeface="Franklin Gothic Book"/>
        </a:defRPr>
      </a:lvl4pPr>
      <a:lvl5pPr>
        <a:defRPr sz="4600">
          <a:solidFill>
            <a:srgbClr val="FFFFFF"/>
          </a:solidFill>
          <a:latin typeface="Franklin Gothic Book"/>
          <a:ea typeface="Franklin Gothic Book"/>
          <a:cs typeface="Franklin Gothic Book"/>
          <a:sym typeface="Franklin Gothic Book"/>
        </a:defRPr>
      </a:lvl5pPr>
      <a:lvl6pPr>
        <a:defRPr sz="4600">
          <a:solidFill>
            <a:srgbClr val="FFFFFF"/>
          </a:solidFill>
          <a:latin typeface="Franklin Gothic Book"/>
          <a:ea typeface="Franklin Gothic Book"/>
          <a:cs typeface="Franklin Gothic Book"/>
          <a:sym typeface="Franklin Gothic Book"/>
        </a:defRPr>
      </a:lvl6pPr>
      <a:lvl7pPr>
        <a:defRPr sz="4600">
          <a:solidFill>
            <a:srgbClr val="FFFFFF"/>
          </a:solidFill>
          <a:latin typeface="Franklin Gothic Book"/>
          <a:ea typeface="Franklin Gothic Book"/>
          <a:cs typeface="Franklin Gothic Book"/>
          <a:sym typeface="Franklin Gothic Book"/>
        </a:defRPr>
      </a:lvl7pPr>
      <a:lvl8pPr>
        <a:defRPr sz="4600">
          <a:solidFill>
            <a:srgbClr val="FFFFFF"/>
          </a:solidFill>
          <a:latin typeface="Franklin Gothic Book"/>
          <a:ea typeface="Franklin Gothic Book"/>
          <a:cs typeface="Franklin Gothic Book"/>
          <a:sym typeface="Franklin Gothic Book"/>
        </a:defRPr>
      </a:lvl8pPr>
      <a:lvl9pPr>
        <a:defRPr sz="4600">
          <a:solidFill>
            <a:srgbClr val="FFFFFF"/>
          </a:solidFill>
          <a:latin typeface="Franklin Gothic Book"/>
          <a:ea typeface="Franklin Gothic Book"/>
          <a:cs typeface="Franklin Gothic Book"/>
          <a:sym typeface="Franklin Gothic Book"/>
        </a:defRPr>
      </a:lvl9pPr>
    </p:titleStyle>
    <p:bodyStyle>
      <a:lvl1pPr marL="420623" indent="-384047">
        <a:spcBef>
          <a:spcPts val="700"/>
        </a:spcBef>
        <a:buClr>
          <a:srgbClr val="6EA0B0"/>
        </a:buClr>
        <a:buSzPct val="80000"/>
        <a:buFont typeface="Wingdings 2"/>
        <a:buChar char="⦿"/>
        <a:defRPr sz="3000">
          <a:solidFill>
            <a:srgbClr val="FFFFFF"/>
          </a:solidFill>
          <a:latin typeface="Arial"/>
          <a:ea typeface="Arial"/>
          <a:cs typeface="Arial"/>
          <a:sym typeface="Arial"/>
        </a:defRPr>
      </a:lvl1pPr>
      <a:lvl2pPr marL="764579" indent="-316523">
        <a:spcBef>
          <a:spcPts val="700"/>
        </a:spcBef>
        <a:buClr>
          <a:srgbClr val="6EA0B0"/>
        </a:buClr>
        <a:buSzPct val="90000"/>
        <a:buFont typeface="Wingdings 2"/>
        <a:buChar char="●"/>
        <a:defRPr sz="3000">
          <a:solidFill>
            <a:srgbClr val="FFFFFF"/>
          </a:solidFill>
          <a:latin typeface="Arial"/>
          <a:ea typeface="Arial"/>
          <a:cs typeface="Arial"/>
          <a:sym typeface="Arial"/>
        </a:defRPr>
      </a:lvl2pPr>
      <a:lvl3pPr marL="1069847" indent="-320040">
        <a:spcBef>
          <a:spcPts val="700"/>
        </a:spcBef>
        <a:buClr>
          <a:srgbClr val="6EA0B0"/>
        </a:buClr>
        <a:buSzPct val="85000"/>
        <a:buFont typeface="Wingdings 2"/>
        <a:buChar char="○"/>
        <a:defRPr sz="3000">
          <a:solidFill>
            <a:srgbClr val="FFFFFF"/>
          </a:solidFill>
          <a:latin typeface="Arial"/>
          <a:ea typeface="Arial"/>
          <a:cs typeface="Arial"/>
          <a:sym typeface="Arial"/>
        </a:defRPr>
      </a:lvl3pPr>
      <a:lvl4pPr marL="1399032" indent="-356616">
        <a:spcBef>
          <a:spcPts val="700"/>
        </a:spcBef>
        <a:buClr>
          <a:srgbClr val="6EA0B0"/>
        </a:buClr>
        <a:buSzPct val="90000"/>
        <a:buFont typeface="Wingdings 2"/>
        <a:buChar char="●"/>
        <a:defRPr sz="3000">
          <a:solidFill>
            <a:srgbClr val="FFFFFF"/>
          </a:solidFill>
          <a:latin typeface="Arial"/>
          <a:ea typeface="Arial"/>
          <a:cs typeface="Arial"/>
          <a:sym typeface="Arial"/>
        </a:defRPr>
      </a:lvl4pPr>
      <a:lvl5pPr marL="1581911" indent="-274319">
        <a:spcBef>
          <a:spcPts val="700"/>
        </a:spcBef>
        <a:buClr>
          <a:srgbClr val="6EA0B0"/>
        </a:buClr>
        <a:buSzPct val="100000"/>
        <a:buFont typeface="Wingdings 2"/>
        <a:buChar char="-"/>
        <a:defRPr sz="3000">
          <a:solidFill>
            <a:srgbClr val="FFFFFF"/>
          </a:solidFill>
          <a:latin typeface="Arial"/>
          <a:ea typeface="Arial"/>
          <a:cs typeface="Arial"/>
          <a:sym typeface="Arial"/>
        </a:defRPr>
      </a:lvl5pPr>
      <a:lvl6pPr marL="1792223" indent="-274319">
        <a:spcBef>
          <a:spcPts val="700"/>
        </a:spcBef>
        <a:buClr>
          <a:srgbClr val="6EA0B0"/>
        </a:buClr>
        <a:buSzPct val="100000"/>
        <a:buFont typeface="Wingdings 2"/>
        <a:buChar char="-"/>
        <a:defRPr sz="3000">
          <a:solidFill>
            <a:srgbClr val="FFFFFF"/>
          </a:solidFill>
          <a:latin typeface="Arial"/>
          <a:ea typeface="Arial"/>
          <a:cs typeface="Arial"/>
          <a:sym typeface="Arial"/>
        </a:defRPr>
      </a:lvl6pPr>
      <a:lvl7pPr marL="2042159" indent="-304799">
        <a:spcBef>
          <a:spcPts val="700"/>
        </a:spcBef>
        <a:buClr>
          <a:srgbClr val="6EA0B0"/>
        </a:buClr>
        <a:buSzPct val="100000"/>
        <a:buFont typeface="Wingdings 2"/>
        <a:buChar char="•"/>
        <a:defRPr sz="3000">
          <a:solidFill>
            <a:srgbClr val="FFFFFF"/>
          </a:solidFill>
          <a:latin typeface="Arial"/>
          <a:ea typeface="Arial"/>
          <a:cs typeface="Arial"/>
          <a:sym typeface="Arial"/>
        </a:defRPr>
      </a:lvl7pPr>
      <a:lvl8pPr marL="2299715" indent="-342899">
        <a:spcBef>
          <a:spcPts val="700"/>
        </a:spcBef>
        <a:buClr>
          <a:srgbClr val="6EA0B0"/>
        </a:buClr>
        <a:buSzPct val="100000"/>
        <a:buFont typeface="Wingdings 2"/>
        <a:buChar char="▪"/>
        <a:defRPr sz="3000">
          <a:solidFill>
            <a:srgbClr val="FFFFFF"/>
          </a:solidFill>
          <a:latin typeface="Arial"/>
          <a:ea typeface="Arial"/>
          <a:cs typeface="Arial"/>
          <a:sym typeface="Arial"/>
        </a:defRPr>
      </a:lvl8pPr>
      <a:lvl9pPr marL="2491739" indent="-342899">
        <a:spcBef>
          <a:spcPts val="700"/>
        </a:spcBef>
        <a:buClr>
          <a:srgbClr val="6EA0B0"/>
        </a:buClr>
        <a:buSzPct val="100000"/>
        <a:buFont typeface="Wingdings 2"/>
        <a:buChar char="•"/>
        <a:defRPr sz="3000">
          <a:solidFill>
            <a:srgbClr val="FFFFFF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gif"/><Relationship Id="rId4" Type="http://schemas.openxmlformats.org/officeDocument/2006/relationships/image" Target="../media/image1.jpeg"/><Relationship Id="rId5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g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gif"/><Relationship Id="rId3" Type="http://schemas.openxmlformats.org/officeDocument/2006/relationships/image" Target="../media/image8.g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image" Target="../media/image10.g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image" Target="../media/image13.g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image" Target="../media/image4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.g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g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xfrm>
            <a:off x="1091904" y="303549"/>
            <a:ext cx="6967133" cy="2301240"/>
          </a:xfrm>
          <a:prstGeom prst="rect">
            <a:avLst/>
          </a:prstGeom>
        </p:spPr>
        <p:txBody>
          <a:bodyPr/>
          <a:lstStyle/>
          <a:p>
            <a:pPr lvl="0" algn="ctr" defTabSz="768095">
              <a:defRPr b="0" cap="none" sz="180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r>
              <a:rPr b="1" cap="all" sz="3443">
                <a:ln w="3527">
                  <a:solidFill>
                    <a:srgbClr val="5CD4FF"/>
                  </a:solidFill>
                </a:ln>
                <a:solidFill>
                  <a:srgbClr val="9FD4E8"/>
                </a:solidFill>
                <a:effectLst>
                  <a:outerShdw sx="100000" sy="100000" kx="0" ky="0" algn="b" rotWithShape="0" blurRad="42672" dist="32004" dir="5400000">
                    <a:srgbClr val="000000">
                      <a:alpha val="50000"/>
                    </a:srgbClr>
                  </a:outerShdw>
                </a:effectLst>
              </a:rPr>
              <a:t>Antarctic Meteorological research center’s mCidas usage and future </a:t>
            </a:r>
            <a:br>
              <a:rPr b="1" cap="all" sz="3443">
                <a:ln w="3527">
                  <a:solidFill>
                    <a:srgbClr val="5CD4FF"/>
                  </a:solidFill>
                </a:ln>
                <a:solidFill>
                  <a:srgbClr val="9FD4E8"/>
                </a:solidFill>
                <a:effectLst>
                  <a:outerShdw sx="100000" sy="100000" kx="0" ky="0" algn="b" rotWithShape="0" blurRad="42672" dist="32004" dir="5400000">
                    <a:srgbClr val="000000">
                      <a:alpha val="50000"/>
                    </a:srgbClr>
                  </a:outerShdw>
                </a:effectLst>
              </a:rPr>
            </a:br>
            <a:r>
              <a:rPr b="1" cap="all" sz="3443">
                <a:ln w="3527">
                  <a:solidFill>
                    <a:srgbClr val="5CD4FF"/>
                  </a:solidFill>
                </a:ln>
                <a:solidFill>
                  <a:srgbClr val="9FD4E8"/>
                </a:solidFill>
                <a:effectLst>
                  <a:outerShdw sx="100000" sy="100000" kx="0" ky="0" algn="b" rotWithShape="0" blurRad="42672" dist="32004" dir="5400000">
                    <a:srgbClr val="000000">
                      <a:alpha val="50000"/>
                    </a:srgbClr>
                  </a:outerShdw>
                </a:effectLst>
              </a:rPr>
              <a:t>cyberinfrastructure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xfrm>
            <a:off x="1091904" y="3126533"/>
            <a:ext cx="6967133" cy="1752601"/>
          </a:xfrm>
          <a:prstGeom prst="rect">
            <a:avLst/>
          </a:prstGeom>
        </p:spPr>
        <p:txBody>
          <a:bodyPr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u="sng">
                <a:solidFill>
                  <a:srgbClr val="FFFFFF"/>
                </a:solidFill>
              </a:rPr>
              <a:t>Carol Costanza, Dave Mikolajczyk</a:t>
            </a:r>
            <a:r>
              <a:rPr sz="2000">
                <a:solidFill>
                  <a:srgbClr val="FFFFFF"/>
                </a:solidFill>
              </a:rPr>
              <a:t>, and Matthew Lazzara</a:t>
            </a:r>
            <a:endParaRPr sz="2000">
              <a:solidFill>
                <a:srgbClr val="FFFFFF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AMRC – SSEC</a:t>
            </a:r>
            <a:endParaRPr sz="2000">
              <a:solidFill>
                <a:srgbClr val="FFFFFF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University of Wisconsin-Madison</a:t>
            </a:r>
            <a:endParaRPr sz="2000">
              <a:solidFill>
                <a:srgbClr val="FFFFFF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McIDAS User Group Meeting 2015</a:t>
            </a:r>
          </a:p>
        </p:txBody>
      </p:sp>
      <p:pic>
        <p:nvPicPr>
          <p:cNvPr id="57" name="image1.png" descr="amrc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063" y="3876440"/>
            <a:ext cx="1161589" cy="2613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2.gif" descr="USAP-LOGO.c01 copy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3197" y="4366217"/>
            <a:ext cx="2123795" cy="2123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3.jpeg" descr="SSEC_logo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7873" y="4879133"/>
            <a:ext cx="2030298" cy="1433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4.jpg" descr="UW_logo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1998" y="4879133"/>
            <a:ext cx="1477882" cy="1433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/>
          </p:nvPr>
        </p:nvSpPr>
        <p:spPr>
          <a:xfrm>
            <a:off x="457198" y="0"/>
            <a:ext cx="8232049" cy="1143000"/>
          </a:xfrm>
          <a:prstGeom prst="rect">
            <a:avLst/>
          </a:prstGeom>
        </p:spPr>
        <p:txBody>
          <a:bodyPr/>
          <a:lstStyle>
            <a:lvl1pPr algn="ctr"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600" u="sng">
                <a:solidFill>
                  <a:srgbClr val="FFFFFF"/>
                </a:solidFill>
              </a:rPr>
              <a:t>Antarctic Infrared Animation</a:t>
            </a:r>
          </a:p>
        </p:txBody>
      </p:sp>
      <p:pic>
        <p:nvPicPr>
          <p:cNvPr id="91" name="image11.gif" descr="ANT_IR_0601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160" y="1143000"/>
            <a:ext cx="5447086" cy="553712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5" descr="Antarctic.Composite.4km.Longwave.medium.2015.06.01.1801Z.gif"/>
          <p:cNvGrpSpPr/>
          <p:nvPr/>
        </p:nvGrpSpPr>
        <p:grpSpPr>
          <a:xfrm>
            <a:off x="170740" y="1775966"/>
            <a:ext cx="4297856" cy="4368896"/>
            <a:chOff x="0" y="0"/>
            <a:chExt cx="4297855" cy="4368894"/>
          </a:xfrm>
        </p:grpSpPr>
        <p:sp>
          <p:nvSpPr>
            <p:cNvPr id="93" name="Shape 93"/>
            <p:cNvSpPr/>
            <p:nvPr/>
          </p:nvSpPr>
          <p:spPr>
            <a:xfrm>
              <a:off x="0" y="0"/>
              <a:ext cx="4297856" cy="4368895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pic>
          <p:nvPicPr>
            <p:cNvPr id="94" name="image12.g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97856" cy="4368895"/>
            </a:xfrm>
            <a:prstGeom prst="rect">
              <a:avLst/>
            </a:prstGeom>
            <a:ln w="28575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96" name="Shape 96"/>
          <p:cNvSpPr/>
          <p:nvPr>
            <p:ph type="title"/>
          </p:nvPr>
        </p:nvSpPr>
        <p:spPr>
          <a:xfrm>
            <a:off x="457198" y="274320"/>
            <a:ext cx="8289340" cy="1143001"/>
          </a:xfrm>
          <a:prstGeom prst="rect">
            <a:avLst/>
          </a:prstGeom>
        </p:spPr>
        <p:txBody>
          <a:bodyPr/>
          <a:lstStyle>
            <a:lvl1pPr algn="ctr" defTabSz="905255">
              <a:defRPr sz="4059"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059" u="sng">
                <a:solidFill>
                  <a:srgbClr val="FFFFFF"/>
                </a:solidFill>
              </a:rPr>
              <a:t>Antarctic Longwave and Shortwave</a:t>
            </a:r>
          </a:p>
        </p:txBody>
      </p:sp>
      <p:pic>
        <p:nvPicPr>
          <p:cNvPr id="97" name="image13.gif" descr="Antarctic.Composite.4km.Shortwave.medium.2015.06.01.1801Z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4453" y="1775966"/>
            <a:ext cx="4297856" cy="436889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xfrm>
            <a:off x="457199" y="274320"/>
            <a:ext cx="8241594" cy="1143001"/>
          </a:xfrm>
          <a:prstGeom prst="rect">
            <a:avLst/>
          </a:prstGeom>
        </p:spPr>
        <p:txBody>
          <a:bodyPr/>
          <a:lstStyle>
            <a:lvl1pPr algn="ctr" defTabSz="850391">
              <a:defRPr sz="4278"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278" u="sng">
                <a:solidFill>
                  <a:srgbClr val="FFFFFF"/>
                </a:solidFill>
              </a:rPr>
              <a:t>Antarctic Visible and Water Vapor</a:t>
            </a:r>
          </a:p>
        </p:txBody>
      </p:sp>
      <p:pic>
        <p:nvPicPr>
          <p:cNvPr id="100" name="image14.gif" descr="Antarctic.Composite.4km.WaterVapor.medium.2015.06.01.1801Z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6709" y="1735129"/>
            <a:ext cx="4339448" cy="441117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01" name="image15.gif" descr="Antarctic.Composite.4km.Visible.medium.2015.06.01.1800Z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309" y="1735129"/>
            <a:ext cx="4339287" cy="4411009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title"/>
          </p:nvPr>
        </p:nvSpPr>
        <p:spPr>
          <a:xfrm>
            <a:off x="457198" y="0"/>
            <a:ext cx="8232049" cy="1143000"/>
          </a:xfrm>
          <a:prstGeom prst="rect">
            <a:avLst/>
          </a:prstGeom>
        </p:spPr>
        <p:txBody>
          <a:bodyPr/>
          <a:lstStyle>
            <a:lvl1pPr algn="ctr"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600" u="sng">
                <a:solidFill>
                  <a:srgbClr val="FFFFFF"/>
                </a:solidFill>
              </a:rPr>
              <a:t>Antarctic Pseudo-Color</a:t>
            </a:r>
          </a:p>
        </p:txBody>
      </p:sp>
      <p:pic>
        <p:nvPicPr>
          <p:cNvPr id="104" name="image16.jpg" descr="Antarctic.Composite.5km.PseudoColor.5kmComp.2015.06.01.18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0219" y="1143000"/>
            <a:ext cx="5410505" cy="5473909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/>
          </p:nvPr>
        </p:nvSpPr>
        <p:spPr>
          <a:xfrm>
            <a:off x="457199" y="0"/>
            <a:ext cx="8241594" cy="1143000"/>
          </a:xfrm>
          <a:prstGeom prst="rect">
            <a:avLst/>
          </a:prstGeom>
        </p:spPr>
        <p:txBody>
          <a:bodyPr/>
          <a:lstStyle>
            <a:lvl1pPr algn="ctr"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600" u="sng">
                <a:solidFill>
                  <a:srgbClr val="FFFFFF"/>
                </a:solidFill>
              </a:rPr>
              <a:t>Arctic Infrared Animations</a:t>
            </a:r>
          </a:p>
        </p:txBody>
      </p:sp>
      <p:pic>
        <p:nvPicPr>
          <p:cNvPr id="107" name="image17.gif" descr="ARC_IR_0601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0952" y="1143000"/>
            <a:ext cx="5502842" cy="550284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title"/>
          </p:nvPr>
        </p:nvSpPr>
        <p:spPr>
          <a:xfrm>
            <a:off x="457198" y="274320"/>
            <a:ext cx="8232049" cy="1143001"/>
          </a:xfrm>
          <a:prstGeom prst="rect">
            <a:avLst/>
          </a:prstGeom>
        </p:spPr>
        <p:txBody>
          <a:bodyPr/>
          <a:lstStyle>
            <a:lvl1pPr algn="ctr" defTabSz="877823">
              <a:defRPr sz="4416"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416" u="sng">
                <a:solidFill>
                  <a:srgbClr val="FFFFFF"/>
                </a:solidFill>
              </a:rPr>
              <a:t>Arctic Longwave and Shortwave</a:t>
            </a:r>
          </a:p>
        </p:txBody>
      </p:sp>
      <p:pic>
        <p:nvPicPr>
          <p:cNvPr id="110" name="image18.gif" descr="Arctic.Composite.4km.Longwave.medium.2015.05.17.1854Z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309" y="1735129"/>
            <a:ext cx="4411009" cy="4411009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11" name="image19.gif" descr="Arctic.Composite.4km.Shortwave.medium.2015.05.17.1842Z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4905" y="1735129"/>
            <a:ext cx="4339447" cy="4411173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title"/>
          </p:nvPr>
        </p:nvSpPr>
        <p:spPr>
          <a:xfrm>
            <a:off x="457199" y="274320"/>
            <a:ext cx="8241594" cy="1143001"/>
          </a:xfrm>
          <a:prstGeom prst="rect">
            <a:avLst/>
          </a:prstGeom>
        </p:spPr>
        <p:txBody>
          <a:bodyPr/>
          <a:lstStyle>
            <a:lvl1pPr algn="ctr"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600" u="sng">
                <a:solidFill>
                  <a:srgbClr val="FFFFFF"/>
                </a:solidFill>
              </a:rPr>
              <a:t>Arctic Visible and Water Vapor</a:t>
            </a:r>
          </a:p>
        </p:txBody>
      </p:sp>
      <p:pic>
        <p:nvPicPr>
          <p:cNvPr id="114" name="image20.gif" descr="Arctic.Composite.4km.WaterVapor.large.2015.06.01.2200Z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6122" y="1735129"/>
            <a:ext cx="4439139" cy="4439139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15" name="image21.gif" descr="Arctic.Composite.4km.Visible.medium.2015.06.01.2236Z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638" y="1735129"/>
            <a:ext cx="4366957" cy="4439139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457199" y="158854"/>
            <a:ext cx="8241594" cy="1143001"/>
          </a:xfrm>
          <a:prstGeom prst="rect">
            <a:avLst/>
          </a:prstGeom>
        </p:spPr>
        <p:txBody>
          <a:bodyPr/>
          <a:lstStyle/>
          <a:p>
            <a:pPr lvl="0" algn="ctr" defTabSz="777240">
              <a:defRPr sz="1800">
                <a:solidFill>
                  <a:srgbClr val="000000"/>
                </a:solidFill>
              </a:defRPr>
            </a:pPr>
            <a:r>
              <a:rPr sz="3485" u="sng">
                <a:solidFill>
                  <a:srgbClr val="FFFFFF"/>
                </a:solidFill>
              </a:rPr>
              <a:t>Using McIDAS for Research</a:t>
            </a:r>
            <a:br>
              <a:rPr sz="3485" u="sng">
                <a:solidFill>
                  <a:srgbClr val="FFFFFF"/>
                </a:solidFill>
              </a:rPr>
            </a:br>
            <a:r>
              <a:rPr sz="3485" u="sng">
                <a:solidFill>
                  <a:srgbClr val="FFFFFF"/>
                </a:solidFill>
              </a:rPr>
              <a:t>AWS and Satellite Composites</a:t>
            </a:r>
          </a:p>
        </p:txBody>
      </p:sp>
      <p:pic>
        <p:nvPicPr>
          <p:cNvPr id="118" name="image22.gif" descr="Figure13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198" y="2111736"/>
            <a:ext cx="3846347" cy="3846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23.png" descr="Joe_Map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5874" y="2111736"/>
            <a:ext cx="3842921" cy="384634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889789" y="5958080"/>
            <a:ext cx="292469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Climatology by C. Costanza</a:t>
            </a:r>
          </a:p>
        </p:txBody>
      </p:sp>
      <p:sp>
        <p:nvSpPr>
          <p:cNvPr id="121" name="Shape 121"/>
          <p:cNvSpPr/>
          <p:nvPr/>
        </p:nvSpPr>
        <p:spPr>
          <a:xfrm>
            <a:off x="4710791" y="5958082"/>
            <a:ext cx="410620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Cloud Mass Transport by J. Nettesheim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600" u="sng">
                <a:solidFill>
                  <a:srgbClr val="FFFFFF"/>
                </a:solidFill>
              </a:rPr>
              <a:t>Cyber-Infrastructure</a:t>
            </a:r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xfrm>
            <a:off x="457199" y="1600200"/>
            <a:ext cx="8070327" cy="45259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Archive of nearly 35 years of data could use an update of better cyber infrastructure</a:t>
            </a:r>
            <a:endParaRPr sz="3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Need to create a database for both internal and external users</a:t>
            </a:r>
            <a:endParaRPr sz="3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About to be funded to engage a task force for advice on best ways to continue the creation and management of Antarctic meteorological datasets – </a:t>
            </a:r>
            <a:r>
              <a:rPr b="1" i="1" sz="3000" u="sng">
                <a:solidFill>
                  <a:srgbClr val="FFFFFF"/>
                </a:solidFill>
              </a:rPr>
              <a:t>Sustainability!!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600" u="sng">
                <a:solidFill>
                  <a:srgbClr val="FFFFFF"/>
                </a:solidFill>
              </a:rPr>
              <a:t>Future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457198" y="1600199"/>
            <a:ext cx="8152801" cy="4866034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Future tasks are unclear and still taking shape:</a:t>
            </a:r>
            <a:endParaRPr sz="2700">
              <a:solidFill>
                <a:srgbClr val="FFFFFF"/>
              </a:solidFill>
            </a:endParaRPr>
          </a:p>
          <a:p>
            <a:pPr lvl="1" marL="722376" indent="-27432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Real time AWS, displays, and composites future is pending with NSF’s Antarctic Infrastructure and Logistics section</a:t>
            </a:r>
            <a:endParaRPr sz="2400">
              <a:solidFill>
                <a:srgbClr val="FFFFFF"/>
              </a:solidFill>
            </a:endParaRPr>
          </a:p>
          <a:p>
            <a:pPr lvl="1" marL="722376" indent="-27432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Cyberinfrastructure will maintain some essential elements for approximately 2 years</a:t>
            </a:r>
            <a:endParaRPr sz="2400">
              <a:solidFill>
                <a:srgbClr val="FFFFFF"/>
              </a:solidFill>
            </a:endParaRPr>
          </a:p>
          <a:p>
            <a:pPr lvl="1" marL="722376" indent="-27432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Beyond that will be task force recommendation dependent</a:t>
            </a:r>
            <a:endParaRPr sz="2400">
              <a:solidFill>
                <a:srgbClr val="FFFFFF"/>
              </a:solidFill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McIDAS-V</a:t>
            </a:r>
            <a:endParaRPr sz="2700">
              <a:solidFill>
                <a:srgbClr val="FFFFFF"/>
              </a:solidFill>
            </a:endParaRPr>
          </a:p>
          <a:p>
            <a:pPr lvl="1" marL="722376" indent="-27432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More routine implementation</a:t>
            </a:r>
            <a:endParaRPr sz="2400">
              <a:solidFill>
                <a:srgbClr val="FFFFFF"/>
              </a:solidFill>
            </a:endParaRPr>
          </a:p>
          <a:p>
            <a:pPr lvl="1" marL="722376" indent="-27432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Improved displays ?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600" u="sng">
                <a:solidFill>
                  <a:srgbClr val="FFFFFF"/>
                </a:solidFill>
              </a:rPr>
              <a:t>History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xfrm>
            <a:off x="457199" y="1352627"/>
            <a:ext cx="8367225" cy="5262064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Funded by the Division of Polar Programs, Geoscience Directorate of the National Science Foundation</a:t>
            </a:r>
            <a:endParaRPr sz="270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AMRC began in 1992</a:t>
            </a:r>
            <a:endParaRPr sz="2700">
              <a:solidFill>
                <a:srgbClr val="FFFFFF"/>
              </a:solidFill>
            </a:endParaRPr>
          </a:p>
          <a:p>
            <a:pPr lvl="1" marL="722376" indent="-274320">
              <a:lnSpc>
                <a:spcPct val="8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A “marriage” between the SSEC McIDAS group and the  Antarctic Automatic Weather Station project (AWS started in 1980 with currently ~58)</a:t>
            </a:r>
            <a:endParaRPr sz="240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Included:</a:t>
            </a:r>
            <a:endParaRPr sz="2700">
              <a:solidFill>
                <a:srgbClr val="FFFFFF"/>
              </a:solidFill>
            </a:endParaRPr>
          </a:p>
          <a:p>
            <a:pPr lvl="1" marL="722376" indent="-274320">
              <a:lnSpc>
                <a:spcPct val="8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Satellite composite creation </a:t>
            </a:r>
            <a:endParaRPr sz="2400">
              <a:solidFill>
                <a:srgbClr val="FFFFFF"/>
              </a:solidFill>
            </a:endParaRPr>
          </a:p>
          <a:p>
            <a:pPr lvl="1" marL="722376" indent="-274320">
              <a:lnSpc>
                <a:spcPct val="8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Meteorological data archive</a:t>
            </a:r>
            <a:endParaRPr sz="2400">
              <a:solidFill>
                <a:srgbClr val="FFFFFF"/>
              </a:solidFill>
            </a:endParaRPr>
          </a:p>
          <a:p>
            <a:pPr lvl="1" marL="722376" indent="-274320">
              <a:lnSpc>
                <a:spcPct val="8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Forecasting (the “AMFC” – ended ~1998)</a:t>
            </a:r>
            <a:endParaRPr sz="240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Group vs. the Grant…</a:t>
            </a:r>
            <a:endParaRPr sz="2700">
              <a:solidFill>
                <a:srgbClr val="FFFFFF"/>
              </a:solidFill>
            </a:endParaRPr>
          </a:p>
          <a:p>
            <a:pPr lvl="1" marL="722376" indent="-274320">
              <a:lnSpc>
                <a:spcPct val="8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The AMRC as a grant is ending…</a:t>
            </a:r>
            <a:endParaRPr sz="2400">
              <a:solidFill>
                <a:srgbClr val="FFFFFF"/>
              </a:solidFill>
            </a:endParaRPr>
          </a:p>
          <a:p>
            <a:pPr lvl="1" marL="722376" indent="-274320">
              <a:lnSpc>
                <a:spcPct val="8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Transition: Cyberinfrastructure…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/>
          <a:p>
            <a:pPr lvl="0" defTabSz="859536">
              <a:defRPr sz="1800">
                <a:solidFill>
                  <a:srgbClr val="000000"/>
                </a:solidFill>
              </a:defRPr>
            </a:pPr>
            <a:r>
              <a:rPr sz="4324">
                <a:solidFill>
                  <a:srgbClr val="FFFFFF"/>
                </a:solidFill>
              </a:rPr>
              <a:t>   </a:t>
            </a:r>
            <a:r>
              <a:rPr sz="4324" u="sng">
                <a:solidFill>
                  <a:srgbClr val="FFFFFF"/>
                </a:solidFill>
              </a:rPr>
              <a:t>Thank You!</a:t>
            </a:r>
            <a:r>
              <a:rPr sz="4324">
                <a:solidFill>
                  <a:srgbClr val="FFFFFF"/>
                </a:solidFill>
              </a:rPr>
              <a:t>         </a:t>
            </a:r>
            <a:r>
              <a:rPr sz="4324" u="sng">
                <a:solidFill>
                  <a:srgbClr val="FFFFFF"/>
                </a:solidFill>
              </a:rPr>
              <a:t>Questions?</a:t>
            </a:r>
          </a:p>
        </p:txBody>
      </p:sp>
      <p:pic>
        <p:nvPicPr>
          <p:cNvPr id="130" name="image24.jpg" descr="TEA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8" y="1600200"/>
            <a:ext cx="3017324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>
            <p:ph type="body" idx="1"/>
          </p:nvPr>
        </p:nvSpPr>
        <p:spPr>
          <a:xfrm>
            <a:off x="4267199" y="1774136"/>
            <a:ext cx="4288368" cy="3087971"/>
          </a:xfrm>
          <a:prstGeom prst="rect">
            <a:avLst/>
          </a:prstGeom>
        </p:spPr>
        <p:txBody>
          <a:bodyPr/>
          <a:lstStyle/>
          <a:p>
            <a:pPr lvl="0" marL="379349" indent="-343870" defTabSz="88696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328">
                <a:solidFill>
                  <a:srgbClr val="FFFFFF"/>
                </a:solidFill>
              </a:rPr>
              <a:t>The authors appreciate the support of the University of Wisconsin-Madison Antarctic Meteorological Research Center for the data set, data display, &amp; information, NSF grant number ANT-1141908. </a:t>
            </a:r>
            <a:endParaRPr sz="2328">
              <a:solidFill>
                <a:srgbClr val="FFFFFF"/>
              </a:solidFill>
            </a:endParaRPr>
          </a:p>
          <a:p>
            <a:pPr lvl="0" marL="379349" indent="-343870" defTabSz="88696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328">
                <a:solidFill>
                  <a:srgbClr val="FFFFFF"/>
                </a:solidFill>
              </a:rPr>
              <a:t>http://amrc.ssec.wisc.edu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xfrm>
            <a:off x="483526" y="11375"/>
            <a:ext cx="7467601" cy="1143001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600" u="sng">
                <a:solidFill>
                  <a:srgbClr val="FFFFFF"/>
                </a:solidFill>
              </a:rPr>
              <a:t>AMRC Introduction 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xfrm>
            <a:off x="240663" y="1166018"/>
            <a:ext cx="8416708" cy="452596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Study &amp; display the weather in Antarctica in multiple ways using McIDAS in the toolbox</a:t>
            </a:r>
            <a:endParaRPr sz="3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AMRC project contributes to McIDAS-XRD</a:t>
            </a:r>
          </a:p>
        </p:txBody>
      </p:sp>
      <p:pic>
        <p:nvPicPr>
          <p:cNvPr id="67" name="image5.gif" descr="MUG_temp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6233" y="2837076"/>
            <a:ext cx="3767076" cy="376707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68" name="image6.gif" descr="MUG_IR_COMP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2837076"/>
            <a:ext cx="3707368" cy="376707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xfrm>
            <a:off x="474750" y="-302819"/>
            <a:ext cx="7467601" cy="1508125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600" u="sng">
                <a:solidFill>
                  <a:srgbClr val="FFFFFF"/>
                </a:solidFill>
              </a:rPr>
              <a:t>AMRC Historic SDI Usage 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xfrm>
            <a:off x="457200" y="1135102"/>
            <a:ext cx="8229601" cy="52578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AMRC Automatic Weather Station - Real-time</a:t>
            </a:r>
            <a:endParaRPr sz="3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000" u="sng">
                <a:solidFill>
                  <a:srgbClr val="FFFFFF"/>
                </a:solidFill>
              </a:rPr>
              <a:t>Original</a:t>
            </a:r>
            <a:r>
              <a:rPr sz="3000">
                <a:solidFill>
                  <a:srgbClr val="FFFFFF"/>
                </a:solidFill>
              </a:rPr>
              <a:t> SDI (running under Solaris 10)</a:t>
            </a:r>
            <a:endParaRPr sz="3000">
              <a:solidFill>
                <a:srgbClr val="FFFFFF"/>
              </a:solidFill>
            </a:endParaRPr>
          </a:p>
          <a:p>
            <a:pPr lvl="1" marL="832103" indent="-384047">
              <a:buSzPct val="80000"/>
              <a:buChar char="⦿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2 - McMurdo Station, Antarctica</a:t>
            </a:r>
            <a:endParaRPr sz="3000">
              <a:solidFill>
                <a:srgbClr val="FFFFFF"/>
              </a:solidFill>
            </a:endParaRPr>
          </a:p>
          <a:p>
            <a:pPr lvl="1" marL="832103" indent="-384047">
              <a:buSzPct val="80000"/>
              <a:buChar char="⦿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1 - Palmer Station, Antarctica</a:t>
            </a:r>
            <a:endParaRPr sz="3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Software to breakout NOAA DCS (Argos)</a:t>
            </a:r>
            <a:endParaRPr sz="3000">
              <a:solidFill>
                <a:srgbClr val="FFFFFF"/>
              </a:solidFill>
            </a:endParaRPr>
          </a:p>
          <a:p>
            <a:pPr lvl="1" marL="832103" indent="-384047">
              <a:buSzPct val="80000"/>
              <a:buChar char="⦿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Hexidecimal AWS data via ADDE text server</a:t>
            </a:r>
            <a:endParaRPr sz="3000">
              <a:solidFill>
                <a:srgbClr val="FFFFFF"/>
              </a:solidFill>
            </a:endParaRPr>
          </a:p>
          <a:p>
            <a:pPr lvl="1" marL="832103" indent="-384047">
              <a:buSzPct val="80000"/>
              <a:buChar char="⦿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Only working through NOAA-18</a:t>
            </a:r>
            <a:endParaRPr sz="3000">
              <a:solidFill>
                <a:srgbClr val="FFFFFF"/>
              </a:solidFill>
            </a:endParaRPr>
          </a:p>
          <a:p>
            <a:pPr lvl="1" marL="832103" indent="-384047">
              <a:buSzPct val="80000"/>
              <a:buChar char="⦿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Running on SDI-104 in SSEC Data Center</a:t>
            </a:r>
            <a:endParaRPr sz="3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AMRC future usage pending with NSF</a:t>
            </a:r>
          </a:p>
        </p:txBody>
      </p:sp>
      <p:sp>
        <p:nvSpPr>
          <p:cNvPr id="72" name="Shape 7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9B9998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600" u="sng">
                <a:solidFill>
                  <a:srgbClr val="FFFFFF"/>
                </a:solidFill>
              </a:rPr>
              <a:t>AMRC Website</a:t>
            </a:r>
          </a:p>
        </p:txBody>
      </p:sp>
      <p:sp>
        <p:nvSpPr>
          <p:cNvPr id="75" name="Shape 75"/>
          <p:cNvSpPr/>
          <p:nvPr>
            <p:ph type="body" idx="1"/>
          </p:nvPr>
        </p:nvSpPr>
        <p:spPr>
          <a:xfrm>
            <a:off x="457200" y="1600200"/>
            <a:ext cx="8251764" cy="4525963"/>
          </a:xfrm>
          <a:prstGeom prst="rect">
            <a:avLst/>
          </a:prstGeom>
        </p:spPr>
        <p:txBody>
          <a:bodyPr/>
          <a:lstStyle>
            <a:lvl1pPr marL="343814" indent="-307238">
              <a:spcBef>
                <a:spcPts val="500"/>
              </a:spcBef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McIDAS is utilized to create AWS meteorograms, AWS hex and text listings, AWS obs plots, satellite composites, hodographs, skew-t, synoptic model data displays, aircraft obs, etc.</a:t>
            </a:r>
          </a:p>
        </p:txBody>
      </p:sp>
      <p:pic>
        <p:nvPicPr>
          <p:cNvPr id="76" name="image7.png" descr="Picture 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8716" y="3349549"/>
            <a:ext cx="5319141" cy="3158393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xfrm>
            <a:off x="228032" y="274320"/>
            <a:ext cx="8686801" cy="1143001"/>
          </a:xfrm>
          <a:prstGeom prst="rect">
            <a:avLst/>
          </a:prstGeom>
        </p:spPr>
        <p:txBody>
          <a:bodyPr/>
          <a:lstStyle>
            <a:lvl1pPr algn="ctr" defTabSz="868680">
              <a:defRPr sz="3895"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3895" u="sng">
                <a:solidFill>
                  <a:srgbClr val="FFFFFF"/>
                </a:solidFill>
              </a:rPr>
              <a:t>OWL: SSEC’s On-line Weather Looper!</a:t>
            </a:r>
          </a:p>
        </p:txBody>
      </p:sp>
      <p:pic>
        <p:nvPicPr>
          <p:cNvPr id="79" name="image8.png" descr="AWS_WO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032" y="1417319"/>
            <a:ext cx="8693478" cy="5032518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9.gif" descr="MUG_StationPlot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9147" y="1143000"/>
            <a:ext cx="5560133" cy="5560132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sp>
        <p:nvSpPr>
          <p:cNvPr id="82" name="Shape 82"/>
          <p:cNvSpPr/>
          <p:nvPr>
            <p:ph type="title"/>
          </p:nvPr>
        </p:nvSpPr>
        <p:spPr>
          <a:xfrm>
            <a:off x="820048" y="0"/>
            <a:ext cx="7470648" cy="1143000"/>
          </a:xfrm>
          <a:prstGeom prst="rect">
            <a:avLst/>
          </a:prstGeom>
        </p:spPr>
        <p:txBody>
          <a:bodyPr/>
          <a:lstStyle>
            <a:lvl1pPr algn="ctr"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600" u="sng">
                <a:solidFill>
                  <a:srgbClr val="FFFFFF"/>
                </a:solidFill>
              </a:rPr>
              <a:t>AWS Map Displays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10.gif" descr="MUG_AMP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3495" y="1143000"/>
            <a:ext cx="5477140" cy="556535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sp>
        <p:nvSpPr>
          <p:cNvPr id="85" name="Shape 85"/>
          <p:cNvSpPr/>
          <p:nvPr>
            <p:ph type="title"/>
          </p:nvPr>
        </p:nvSpPr>
        <p:spPr>
          <a:xfrm>
            <a:off x="457200" y="0"/>
            <a:ext cx="8251143" cy="1143000"/>
          </a:xfrm>
          <a:prstGeom prst="rect">
            <a:avLst/>
          </a:prstGeom>
        </p:spPr>
        <p:txBody>
          <a:bodyPr/>
          <a:lstStyle>
            <a:lvl1pPr algn="ctr">
              <a:defRPr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600" u="sng">
                <a:solidFill>
                  <a:srgbClr val="FFFFFF"/>
                </a:solidFill>
              </a:rPr>
              <a:t>Model Data Fusion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</p:spPr>
        <p:txBody>
          <a:bodyPr/>
          <a:lstStyle>
            <a:lvl1pPr defTabSz="886968">
              <a:defRPr sz="3977" u="sng"/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3977" u="sng">
                <a:solidFill>
                  <a:srgbClr val="FFFFFF"/>
                </a:solidFill>
              </a:rPr>
              <a:t>Antarctic and Arctic Composites</a:t>
            </a:r>
          </a:p>
        </p:txBody>
      </p:sp>
      <p:sp>
        <p:nvSpPr>
          <p:cNvPr id="88" name="Shape 88"/>
          <p:cNvSpPr/>
          <p:nvPr>
            <p:ph type="body" idx="1"/>
          </p:nvPr>
        </p:nvSpPr>
        <p:spPr>
          <a:xfrm>
            <a:off x="457199" y="1600199"/>
            <a:ext cx="8202280" cy="4833043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Infrared, Longwave, Shortwave, Water Vapor, Visible, and Pseudo-Color (only Antarctic)</a:t>
            </a:r>
            <a:endParaRPr sz="300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Published Kohrs et al., 2014</a:t>
            </a:r>
            <a:endParaRPr sz="300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Composites created hourly at a 4km resolution using polar orbiting and geostationary satellites data that is available within the hour</a:t>
            </a:r>
            <a:endParaRPr sz="300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Use McIDAS to create area files, multiple sized gif images, and animations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3B3B3B"/>
      </a:lt1>
      <a:dk2>
        <a:srgbClr val="A7A7A7"/>
      </a:dk2>
      <a:lt2>
        <a:srgbClr val="535353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rgbClr val="6EA0B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rgbClr val="6EA0B0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rgbClr val="6EA0B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rgbClr val="6EA0B0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