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5" autoAdjust="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651A0C47-018D-4460-B945-BFF7981B6CA6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4 at 9.18.01 AM.png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3" y="1234115"/>
            <a:ext cx="7571125" cy="5248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13" y="3897390"/>
            <a:ext cx="7677761" cy="151480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McIDAS</a:t>
            </a:r>
            <a:r>
              <a:rPr lang="en-US" dirty="0" smtClean="0"/>
              <a:t>-X Applications at the Aviation Weather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031259" y="5516454"/>
            <a:ext cx="3344480" cy="966650"/>
          </a:xfrm>
        </p:spPr>
        <p:txBody>
          <a:bodyPr>
            <a:normAutofit/>
          </a:bodyPr>
          <a:lstStyle/>
          <a:p>
            <a:pPr lvl="1" algn="r"/>
            <a:r>
              <a:rPr lang="en-US" sz="1200" dirty="0" smtClean="0"/>
              <a:t>Amanda Terborg</a:t>
            </a:r>
          </a:p>
          <a:p>
            <a:pPr lvl="1" algn="r"/>
            <a:r>
              <a:rPr lang="en-US" sz="1200" dirty="0" smtClean="0"/>
              <a:t>UW CIMSS – Aviation Weather Center</a:t>
            </a:r>
          </a:p>
          <a:p>
            <a:pPr lvl="1" algn="r"/>
            <a:r>
              <a:rPr lang="en-US" sz="1200" dirty="0" err="1" smtClean="0"/>
              <a:t>McIDAS</a:t>
            </a:r>
            <a:r>
              <a:rPr lang="en-US" sz="1200" dirty="0" smtClean="0"/>
              <a:t> Users Group </a:t>
            </a:r>
            <a:r>
              <a:rPr lang="en-US" sz="1200" dirty="0"/>
              <a:t>m</a:t>
            </a:r>
            <a:r>
              <a:rPr lang="en-US" sz="1200" dirty="0" smtClean="0"/>
              <a:t>eeting </a:t>
            </a:r>
          </a:p>
          <a:p>
            <a:pPr lvl="1" algn="r"/>
            <a:r>
              <a:rPr lang="en-US" sz="1200" dirty="0" smtClean="0"/>
              <a:t>8 – 10 June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035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Derived Imagery</a:t>
            </a:r>
            <a:br>
              <a:rPr lang="en-US" dirty="0" smtClean="0"/>
            </a:br>
            <a:r>
              <a:rPr lang="en-US" sz="1800" dirty="0" smtClean="0"/>
              <a:t>Convective model/satellite </a:t>
            </a:r>
            <a:r>
              <a:rPr lang="en-US" sz="1800" dirty="0" smtClean="0"/>
              <a:t>products and ash products</a:t>
            </a:r>
            <a:endParaRPr lang="en-US" dirty="0"/>
          </a:p>
        </p:txBody>
      </p:sp>
      <p:pic>
        <p:nvPicPr>
          <p:cNvPr id="4" name="Picture 3" descr="ash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r="20170"/>
          <a:stretch/>
        </p:blipFill>
        <p:spPr>
          <a:xfrm>
            <a:off x="203575" y="1259535"/>
            <a:ext cx="4895543" cy="5434515"/>
          </a:xfrm>
          <a:prstGeom prst="rect">
            <a:avLst/>
          </a:prstGeom>
        </p:spPr>
      </p:pic>
      <p:pic>
        <p:nvPicPr>
          <p:cNvPr id="3" name="Picture 2" descr="GCD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367"/>
          <a:stretch/>
        </p:blipFill>
        <p:spPr>
          <a:xfrm>
            <a:off x="3964905" y="1395526"/>
            <a:ext cx="5021566" cy="5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4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Other sectors</a:t>
            </a:r>
            <a:br>
              <a:rPr lang="en-US" dirty="0" smtClean="0"/>
            </a:br>
            <a:r>
              <a:rPr lang="en-US" sz="1800" dirty="0" smtClean="0"/>
              <a:t>Tropical and extended GE/GW coverage</a:t>
            </a:r>
            <a:endParaRPr lang="en-US" dirty="0"/>
          </a:p>
        </p:txBody>
      </p:sp>
      <p:pic>
        <p:nvPicPr>
          <p:cNvPr id="3" name="Picture 2" descr="trpcl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65" y="1474494"/>
            <a:ext cx="6790208" cy="5092656"/>
          </a:xfrm>
          <a:prstGeom prst="rect">
            <a:avLst/>
          </a:prstGeom>
        </p:spPr>
      </p:pic>
      <p:pic>
        <p:nvPicPr>
          <p:cNvPr id="4" name="Picture 3" descr="ge4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1209" r="19745"/>
          <a:stretch/>
        </p:blipFill>
        <p:spPr>
          <a:xfrm>
            <a:off x="106636" y="1281349"/>
            <a:ext cx="5040954" cy="54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4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Other sectors</a:t>
            </a:r>
            <a:br>
              <a:rPr lang="en-US" dirty="0" smtClean="0"/>
            </a:br>
            <a:r>
              <a:rPr lang="en-US" sz="1800" dirty="0" smtClean="0"/>
              <a:t>Web mosaic imagery</a:t>
            </a:r>
            <a:endParaRPr lang="en-US" dirty="0"/>
          </a:p>
        </p:txBody>
      </p:sp>
      <p:pic>
        <p:nvPicPr>
          <p:cNvPr id="4" name="Picture 3" descr="Screen Shot 2015-05-29 at 11.30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0" y="1507795"/>
            <a:ext cx="8882258" cy="4895531"/>
          </a:xfrm>
          <a:prstGeom prst="rect">
            <a:avLst/>
          </a:prstGeom>
        </p:spPr>
      </p:pic>
      <p:pic>
        <p:nvPicPr>
          <p:cNvPr id="5" name="Picture 4" descr="Screen Shot 2015-05-29 at 11.32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14" y="1261013"/>
            <a:ext cx="6264840" cy="54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4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4 at 9.18.01 AM.png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3" y="1234115"/>
            <a:ext cx="7571125" cy="5248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355" y="3800441"/>
            <a:ext cx="3286315" cy="7973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6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1680" y="505780"/>
            <a:ext cx="4031164" cy="784476"/>
          </a:xfrm>
        </p:spPr>
        <p:txBody>
          <a:bodyPr>
            <a:normAutofit/>
          </a:bodyPr>
          <a:lstStyle/>
          <a:p>
            <a:r>
              <a:rPr lang="en-US" dirty="0" smtClean="0"/>
              <a:t>Why </a:t>
            </a:r>
            <a:r>
              <a:rPr lang="en-US" dirty="0" err="1" smtClean="0"/>
              <a:t>McIDAS</a:t>
            </a:r>
            <a:r>
              <a:rPr lang="en-US" dirty="0" smtClean="0"/>
              <a:t>-X?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7928" y="2384970"/>
            <a:ext cx="2257137" cy="7174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3. Unique domains</a:t>
            </a:r>
          </a:p>
          <a:p>
            <a:r>
              <a:rPr lang="en-US" sz="1400" dirty="0" smtClean="0"/>
              <a:t>      From terminal to global</a:t>
            </a:r>
            <a:endParaRPr lang="en-US" sz="1500" dirty="0" smtClean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509581" y="5516453"/>
            <a:ext cx="3195916" cy="7077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1. Extensive responsibilities</a:t>
            </a:r>
            <a:endParaRPr lang="en-US" sz="1400" dirty="0"/>
          </a:p>
          <a:p>
            <a:pPr algn="ctr"/>
            <a:r>
              <a:rPr lang="en-US" sz="1300" dirty="0" smtClean="0"/>
              <a:t>From takeoff to touchdown, globally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1197575" y="3968742"/>
            <a:ext cx="2817399" cy="7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dirty="0" smtClean="0"/>
              <a:t>2. Challenging forecasts</a:t>
            </a:r>
          </a:p>
          <a:p>
            <a:pPr algn="ctr"/>
            <a:r>
              <a:rPr lang="en-US" sz="1300" dirty="0" smtClean="0"/>
              <a:t>Many hazards, little time</a:t>
            </a:r>
          </a:p>
        </p:txBody>
      </p:sp>
      <p:pic>
        <p:nvPicPr>
          <p:cNvPr id="10" name="Picture 9" descr="Airplane-flying-in-sunset-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7" y="185023"/>
            <a:ext cx="3133399" cy="1996351"/>
          </a:xfrm>
          <a:prstGeom prst="rect">
            <a:avLst/>
          </a:prstGeom>
        </p:spPr>
      </p:pic>
      <p:pic>
        <p:nvPicPr>
          <p:cNvPr id="7" name="Picture 6" descr="13335093964_5bfdf56d33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00" y="1662665"/>
            <a:ext cx="3088359" cy="2059911"/>
          </a:xfrm>
          <a:prstGeom prst="rect">
            <a:avLst/>
          </a:prstGeom>
        </p:spPr>
      </p:pic>
      <p:pic>
        <p:nvPicPr>
          <p:cNvPr id="13" name="Picture 12" descr="Screen Shot 2014-04-14 at 9.18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74" y="3257520"/>
            <a:ext cx="3042397" cy="1997170"/>
          </a:xfrm>
          <a:prstGeom prst="rect">
            <a:avLst/>
          </a:prstGeom>
        </p:spPr>
      </p:pic>
      <p:pic>
        <p:nvPicPr>
          <p:cNvPr id="8" name="Picture 7" descr="airplane-sunset-david-cornwellfirst-light-pictures-in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09" y="4592174"/>
            <a:ext cx="3169986" cy="20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0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261" y="284366"/>
            <a:ext cx="3401912" cy="8693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</a:t>
            </a:r>
            <a:r>
              <a:rPr lang="en-US" sz="3200" dirty="0" err="1" smtClean="0"/>
              <a:t>McIDAS</a:t>
            </a:r>
            <a:r>
              <a:rPr lang="en-US" sz="3200" dirty="0" smtClean="0"/>
              <a:t>-X?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1535"/>
            <a:ext cx="9144000" cy="4576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21002" cy="501384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13" y="1287445"/>
            <a:ext cx="8432574" cy="264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328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553" y="833770"/>
            <a:ext cx="2898549" cy="5902282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VIS/IR combo for ceiling and visibility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Continuous images day/night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Global mosaics – GEO/LEO combo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g</a:t>
            </a:r>
            <a:r>
              <a:rPr lang="en-US" dirty="0" smtClean="0"/>
              <a:t>lobal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orth/south pole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VIS/IR/WV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Satellite/model derivations – convective imagery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Other sectors…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751633" y="461466"/>
            <a:ext cx="4161211" cy="7844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/>
              <a:t>McIDAS</a:t>
            </a:r>
            <a:r>
              <a:rPr lang="en-US" dirty="0" smtClean="0"/>
              <a:t> concepts</a:t>
            </a:r>
            <a:endParaRPr lang="en-US" dirty="0"/>
          </a:p>
        </p:txBody>
      </p:sp>
      <p:pic>
        <p:nvPicPr>
          <p:cNvPr id="5" name="Picture 4" descr="Screen Shot 2014-04-14 at 9.18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72" y="1244302"/>
            <a:ext cx="3052927" cy="2004082"/>
          </a:xfrm>
          <a:prstGeom prst="rect">
            <a:avLst/>
          </a:prstGeom>
        </p:spPr>
      </p:pic>
      <p:pic>
        <p:nvPicPr>
          <p:cNvPr id="7" name="Picture 6" descr="13335093964_5bfdf56d33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56" y="2246343"/>
            <a:ext cx="3088359" cy="2059911"/>
          </a:xfrm>
          <a:prstGeom prst="rect">
            <a:avLst/>
          </a:prstGeom>
        </p:spPr>
      </p:pic>
      <p:pic>
        <p:nvPicPr>
          <p:cNvPr id="8" name="Picture 7" descr="airplane-sunset-david-cornwellfirst-light-pictures-in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00" y="3716677"/>
            <a:ext cx="3046099" cy="1987078"/>
          </a:xfrm>
          <a:prstGeom prst="rect">
            <a:avLst/>
          </a:prstGeom>
        </p:spPr>
      </p:pic>
      <p:pic>
        <p:nvPicPr>
          <p:cNvPr id="6" name="Picture 5" descr="Airplane-flying-in-sunset-0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56" y="4807187"/>
            <a:ext cx="3029914" cy="192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5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Visible/Infrared Mosaic</a:t>
            </a:r>
            <a:br>
              <a:rPr lang="en-US" dirty="0" smtClean="0"/>
            </a:br>
            <a:r>
              <a:rPr lang="en-US" sz="1800" dirty="0" smtClean="0"/>
              <a:t>For continuous day/night coverage</a:t>
            </a:r>
            <a:endParaRPr lang="en-US" dirty="0"/>
          </a:p>
        </p:txBody>
      </p:sp>
      <p:pic>
        <p:nvPicPr>
          <p:cNvPr id="6" name="Picture 5" descr="vfw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5" y="1366925"/>
            <a:ext cx="6959667" cy="5219750"/>
          </a:xfrm>
          <a:prstGeom prst="rect">
            <a:avLst/>
          </a:prstGeom>
        </p:spPr>
      </p:pic>
      <p:pic>
        <p:nvPicPr>
          <p:cNvPr id="7" name="Picture 6" descr="vfw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6" y="1366925"/>
            <a:ext cx="6959666" cy="5219750"/>
          </a:xfrm>
          <a:prstGeom prst="rect">
            <a:avLst/>
          </a:prstGeom>
        </p:spPr>
      </p:pic>
      <p:pic>
        <p:nvPicPr>
          <p:cNvPr id="8" name="Picture 7" descr="vfw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6" y="1366925"/>
            <a:ext cx="6959666" cy="52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5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Visible/Infrared Mosaic</a:t>
            </a:r>
            <a:br>
              <a:rPr lang="en-US" dirty="0" smtClean="0"/>
            </a:br>
            <a:r>
              <a:rPr lang="en-US" sz="1800" dirty="0" smtClean="0"/>
              <a:t>For continuous day/night coverage</a:t>
            </a:r>
            <a:endParaRPr lang="en-US" dirty="0"/>
          </a:p>
        </p:txBody>
      </p:sp>
      <p:pic>
        <p:nvPicPr>
          <p:cNvPr id="3" name="Picture 2" descr="fogj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2"/>
          <a:stretch/>
        </p:blipFill>
        <p:spPr>
          <a:xfrm>
            <a:off x="130275" y="1858132"/>
            <a:ext cx="5419025" cy="4868091"/>
          </a:xfrm>
          <a:prstGeom prst="rect">
            <a:avLst/>
          </a:prstGeom>
        </p:spPr>
      </p:pic>
      <p:pic>
        <p:nvPicPr>
          <p:cNvPr id="4" name="Picture 3" descr="fogj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4"/>
          <a:stretch/>
        </p:blipFill>
        <p:spPr>
          <a:xfrm>
            <a:off x="3588436" y="1270553"/>
            <a:ext cx="5419025" cy="49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Global Mosaics</a:t>
            </a:r>
            <a:br>
              <a:rPr lang="en-US" dirty="0" smtClean="0"/>
            </a:br>
            <a:r>
              <a:rPr lang="en-US" sz="1800" dirty="0" smtClean="0"/>
              <a:t>For the International Operations Branch</a:t>
            </a:r>
            <a:endParaRPr lang="en-US" dirty="0"/>
          </a:p>
        </p:txBody>
      </p:sp>
      <p:pic>
        <p:nvPicPr>
          <p:cNvPr id="6" name="Picture 5" descr="worldi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0"/>
          <a:stretch/>
        </p:blipFill>
        <p:spPr>
          <a:xfrm>
            <a:off x="880013" y="2536185"/>
            <a:ext cx="8128000" cy="4182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9" y="2312725"/>
            <a:ext cx="8128000" cy="4182925"/>
          </a:xfrm>
          <a:prstGeom prst="rect">
            <a:avLst/>
          </a:prstGeom>
        </p:spPr>
      </p:pic>
      <p:pic>
        <p:nvPicPr>
          <p:cNvPr id="9" name="Picture 8" descr="vis2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4"/>
          <a:stretch/>
        </p:blipFill>
        <p:spPr>
          <a:xfrm>
            <a:off x="436237" y="1396080"/>
            <a:ext cx="8128000" cy="48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Polar Mosaics</a:t>
            </a:r>
            <a:br>
              <a:rPr lang="en-US" dirty="0" smtClean="0"/>
            </a:br>
            <a:r>
              <a:rPr lang="en-US" sz="1800" dirty="0" smtClean="0"/>
              <a:t>For the International Operations Branch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31" y="2794899"/>
            <a:ext cx="5895904" cy="3918570"/>
          </a:xfrm>
          <a:prstGeom prst="rect">
            <a:avLst/>
          </a:prstGeom>
        </p:spPr>
      </p:pic>
      <p:pic>
        <p:nvPicPr>
          <p:cNvPr id="3" name="Picture 2" descr="irloop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7" y="1258361"/>
            <a:ext cx="5583827" cy="36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1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924" y="213291"/>
            <a:ext cx="5786675" cy="969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Hemispheric Mosaics</a:t>
            </a:r>
            <a:br>
              <a:rPr lang="en-US" dirty="0" smtClean="0"/>
            </a:br>
            <a:r>
              <a:rPr lang="en-US" sz="1800" dirty="0" smtClean="0"/>
              <a:t>For the International Operations Branch</a:t>
            </a:r>
            <a:endParaRPr lang="en-US" dirty="0"/>
          </a:p>
        </p:txBody>
      </p:sp>
      <p:pic>
        <p:nvPicPr>
          <p:cNvPr id="5" name="Picture 4" descr="nhvis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4"/>
          <a:stretch/>
        </p:blipFill>
        <p:spPr>
          <a:xfrm>
            <a:off x="101599" y="1314615"/>
            <a:ext cx="8128000" cy="3513495"/>
          </a:xfrm>
          <a:prstGeom prst="rect">
            <a:avLst/>
          </a:prstGeom>
        </p:spPr>
      </p:pic>
      <p:pic>
        <p:nvPicPr>
          <p:cNvPr id="6" name="Picture 5" descr="nhir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4"/>
          <a:stretch/>
        </p:blipFill>
        <p:spPr>
          <a:xfrm>
            <a:off x="930637" y="3234224"/>
            <a:ext cx="8128000" cy="35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7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7475</TotalTime>
  <Words>128</Words>
  <Application>Microsoft Macintosh PowerPoint</Application>
  <PresentationFormat>On-screen Show (4:3)</PresentationFormat>
  <Paragraphs>34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Perspective</vt:lpstr>
      <vt:lpstr>McIDAS-X Applications at the Aviation Weather Center</vt:lpstr>
      <vt:lpstr>Why McIDAS-X?</vt:lpstr>
      <vt:lpstr>Why McIDAS-X?</vt:lpstr>
      <vt:lpstr>PowerPoint Presentation</vt:lpstr>
      <vt:lpstr>Visible/Infrared Mosaic For continuous day/night coverage</vt:lpstr>
      <vt:lpstr>Visible/Infrared Mosaic For continuous day/night coverage</vt:lpstr>
      <vt:lpstr>Global Mosaics For the International Operations Branch</vt:lpstr>
      <vt:lpstr>Polar Mosaics For the International Operations Branch</vt:lpstr>
      <vt:lpstr>Hemispheric Mosaics For the International Operations Branch</vt:lpstr>
      <vt:lpstr>Derived Imagery Convective model/satellite products and ash products</vt:lpstr>
      <vt:lpstr>Other sectors Tropical and extended GE/GW coverage</vt:lpstr>
      <vt:lpstr>Other sectors Web mosaic imagery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Terborg</dc:creator>
  <cp:lastModifiedBy>Amanda Terborg</cp:lastModifiedBy>
  <cp:revision>22</cp:revision>
  <dcterms:created xsi:type="dcterms:W3CDTF">2015-05-27T13:49:53Z</dcterms:created>
  <dcterms:modified xsi:type="dcterms:W3CDTF">2015-06-04T20:10:24Z</dcterms:modified>
</cp:coreProperties>
</file>