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1.gif" ContentType="video/unknown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6" r:id="rId2"/>
    <p:sldId id="291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9" r:id="rId17"/>
    <p:sldId id="280" r:id="rId18"/>
    <p:sldId id="281" r:id="rId19"/>
    <p:sldId id="288" r:id="rId20"/>
    <p:sldId id="289" r:id="rId21"/>
    <p:sldId id="282" r:id="rId22"/>
    <p:sldId id="283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84" r:id="rId32"/>
    <p:sldId id="285" r:id="rId33"/>
    <p:sldId id="286" r:id="rId34"/>
    <p:sldId id="287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8A50-C793-498E-8BD2-44ACFFCC5B7C}" type="datetimeFigureOut">
              <a:rPr lang="en-US" smtClean="0"/>
              <a:t>6/4/2015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A82BDD-6C78-41FA-82AD-CFC780786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739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46B4C2-8A3B-4691-9EF1-A145405AB1B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403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 image is the shifted center</a:t>
            </a:r>
            <a:r>
              <a:rPr lang="en-US" baseline="0" dirty="0" smtClean="0"/>
              <a:t>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0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http://cimss.ssec.wisc.edu/goes/srsor2015/GOES-14_SRSOR.html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C6E42-B320-4003-8229-9D4E2119D775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137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FFFFFF"/>
                </a:solidFill>
              </a:rPr>
              <a:t>Tim</a:t>
            </a:r>
            <a:r>
              <a:rPr lang="en-US" sz="1200" baseline="0" dirty="0" smtClean="0">
                <a:solidFill>
                  <a:srgbClr val="FFFFFF"/>
                </a:solidFill>
              </a:rPr>
              <a:t> Schmit, ASPB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https://ams.confex.com/ams/95Annual/webprogram/Paper265203.html   </a:t>
            </a:r>
            <a:r>
              <a:rPr lang="en-US" baseline="0" dirty="0" smtClean="0"/>
              <a:t>ABI = Advanced Baseline Imager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Other new </a:t>
            </a:r>
            <a:r>
              <a:rPr lang="en-US" sz="1200" i="1" kern="0" dirty="0" err="1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webapps</a:t>
            </a:r>
            <a:r>
              <a:rPr lang="en-US" sz="1200" i="1" kern="0" dirty="0" smtClean="0">
                <a:solidFill>
                  <a:srgbClr val="000000"/>
                </a:solidFill>
                <a:ea typeface="Arial"/>
                <a:cs typeface="Arial"/>
                <a:sym typeface="Arial"/>
                <a:rtl val="0"/>
              </a:rPr>
              <a:t>:  one to change both the spatial and temporal sampling and the other only the pixel sampling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991F8-E4FF-497C-97F1-314C1106722E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50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5347D30-C036-49E5-ABD1-43E13C658A7C}" type="slidenum">
              <a:rPr lang="en-US" altLang="en-US">
                <a:solidFill>
                  <a:prstClr val="black"/>
                </a:solidFill>
              </a:rPr>
              <a:pPr eaLnBrk="1" hangingPunct="1"/>
              <a:t>27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800" smtClean="0">
                <a:latin typeface="Arial" charset="0"/>
              </a:rPr>
              <a:t>Note the 3 layers of information possible from the ABI (right panel). </a:t>
            </a:r>
          </a:p>
          <a:p>
            <a:pPr eaLnBrk="1" hangingPunct="1"/>
            <a:r>
              <a:rPr lang="en-US" altLang="en-US" sz="800" smtClean="0">
                <a:latin typeface="Arial" charset="0"/>
              </a:rPr>
              <a:t>http://www.ssec.wisc.edu/mcidas/software/v/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50">
              <a:defRPr/>
            </a:pPr>
            <a:r>
              <a:rPr lang="en-US" dirty="0"/>
              <a:t>More precisely:  L1b Validation – On-orbit product performance recertified against pre-launch analytically-predicted product performance.  </a:t>
            </a:r>
          </a:p>
          <a:p>
            <a:pPr defTabSz="914350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4D099-D296-4F9B-AE91-07111C525E8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118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Data from SSEC Data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AF2D7B-623A-447D-B105-7B5BF175EB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459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6ED064B-A1F2-4E3C-98EC-4923CDC3C95D}" type="slidenum">
              <a:rPr lang="en-US">
                <a:solidFill>
                  <a:srgbClr val="000000"/>
                </a:solidFill>
              </a:rPr>
              <a:pPr eaLnBrk="1" hangingPunct="1"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71513"/>
            <a:ext cx="4578350" cy="3433762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8050" y="4329113"/>
            <a:ext cx="5067300" cy="4105275"/>
          </a:xfrm>
          <a:noFill/>
        </p:spPr>
        <p:txBody>
          <a:bodyPr lIns="90057" tIns="45028" rIns="90057" bIns="45028"/>
          <a:lstStyle/>
          <a:p>
            <a:r>
              <a:rPr lang="en-US" smtClean="0">
                <a:latin typeface="Arial" charset="0"/>
              </a:rPr>
              <a:t>The ABI allows more bands, finer spatial resolution, faster refresh rates and on-orbit calibration of all bands!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from J. </a:t>
            </a:r>
            <a:r>
              <a:rPr lang="en-US" dirty="0" err="1" smtClean="0"/>
              <a:t>Gerth</a:t>
            </a:r>
            <a:r>
              <a:rPr lang="en-US" dirty="0" smtClean="0"/>
              <a:t>, CIMSS.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55FF6F-DAF7-4BD3-A3B9-9D1191A0C620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23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CD84BD-8AEF-43A7-8092-67D41E418ECB}" type="slidenum">
              <a:rPr lang="en-US">
                <a:solidFill>
                  <a:prstClr val="black"/>
                </a:solidFill>
              </a:rPr>
              <a:pPr eaLnBrk="1" hangingPunct="1"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Final column added: heritage. The ABI band 1 was suggested by Dr. Fred Mosher at a GOES Users' Conference. 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3 was suggested by the late Dr. C. Rao (of the then ORA). </a:t>
            </a:r>
          </a:p>
          <a:p>
            <a:pPr eaLnBrk="1" hangingPunct="1"/>
            <a:r>
              <a:rPr lang="en-US" smtClean="0">
                <a:latin typeface="Arial" charset="0"/>
              </a:rPr>
              <a:t>Some of these bands have been shifted to more closely match those on the VIIRS.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E42FDB4-9973-43EC-BC23-2467B839BAB2}" type="slidenum">
              <a:rPr lang="en-US">
                <a:solidFill>
                  <a:srgbClr val="000000"/>
                </a:solidFill>
              </a:rPr>
              <a:pPr eaLnBrk="1" hangingPunct="1"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Schmit, T. J., M. M. Gunshor, W. P. Menzel, J. J. Gurka, J. Li, and A. S. Bachmeier, 2005: Introducing the next-generation Advanced Baseline Imager on GOES-R. </a:t>
            </a:r>
            <a:r>
              <a:rPr lang="en-US" i="1" smtClean="0">
                <a:latin typeface="Arial" charset="0"/>
              </a:rPr>
              <a:t>Bull. Amer. Meteor. Soc</a:t>
            </a:r>
            <a:r>
              <a:rPr lang="en-US" smtClean="0">
                <a:latin typeface="Arial" charset="0"/>
              </a:rPr>
              <a:t>., </a:t>
            </a:r>
            <a:r>
              <a:rPr lang="en-US" b="1" smtClean="0">
                <a:latin typeface="Arial" charset="0"/>
              </a:rPr>
              <a:t>86</a:t>
            </a:r>
            <a:r>
              <a:rPr lang="en-US" smtClean="0">
                <a:latin typeface="Arial" charset="0"/>
              </a:rPr>
              <a:t>, 1079-1096.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922764-9C53-41F9-A730-24BCD076840A}" type="slidenum">
              <a:rPr lang="en-US">
                <a:solidFill>
                  <a:prstClr val="black"/>
                </a:solidFill>
              </a:rPr>
              <a:pPr eaLnBrk="1" hangingPunct="1"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 ABI band 10 was modified to better depict upper-level SO2. (G. Ellrod and others)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11 was suggested by Steve Ackerman (CIMSS), based on HIRS experience. 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13 was suggested by W. P. Menzel (then NOAA NESDIS).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5B78CC1-FADB-4330-BCB7-4AA1DA32C7B4}" type="slidenum">
              <a:rPr lang="en-US">
                <a:solidFill>
                  <a:srgbClr val="000000"/>
                </a:solidFill>
              </a:rPr>
              <a:pPr eaLnBrk="1" hangingPunct="1"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Schmit, T. J., M. M. Gunshor, W. P. Menzel, J. J. Gurka, J. Li, and A. S. Bachmeier, 2005: Introducing the next-generation Advanced Baseline Imager on GOES-R. </a:t>
            </a:r>
            <a:r>
              <a:rPr lang="en-US" i="1" smtClean="0">
                <a:latin typeface="Arial" charset="0"/>
              </a:rPr>
              <a:t>Bull. Amer. Meteor. Soc</a:t>
            </a:r>
            <a:r>
              <a:rPr lang="en-US" smtClean="0">
                <a:latin typeface="Arial" charset="0"/>
              </a:rPr>
              <a:t>., </a:t>
            </a:r>
            <a:r>
              <a:rPr lang="en-US" b="1" smtClean="0">
                <a:latin typeface="Arial" charset="0"/>
              </a:rPr>
              <a:t>86</a:t>
            </a:r>
            <a:r>
              <a:rPr lang="en-US" smtClean="0">
                <a:latin typeface="Arial" charset="0"/>
              </a:rPr>
              <a:t>, 1079-1096.</a:t>
            </a:r>
          </a:p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12" charset="-128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47800"/>
          </a:xfrm>
        </p:spPr>
        <p:txBody>
          <a:bodyPr/>
          <a:lstStyle>
            <a:lvl1pPr marR="9144" algn="ctr">
              <a:defRPr sz="4000" b="1" cap="all" spc="0" baseline="0">
                <a:effectLst/>
                <a:latin typeface="Corbel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85800" y="3228945"/>
            <a:ext cx="7772400" cy="400110"/>
          </a:xfrm>
        </p:spPr>
        <p:txBody>
          <a:bodyPr lIns="100584" anchor="ctr">
            <a:spAutoFit/>
          </a:bodyPr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9"/>
          <p:cNvSpPr txBox="1">
            <a:spLocks noChangeArrowheads="1"/>
          </p:cNvSpPr>
          <p:nvPr userDrawn="1"/>
        </p:nvSpPr>
        <p:spPr bwMode="auto">
          <a:xfrm>
            <a:off x="365974" y="6590763"/>
            <a:ext cx="3810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700" dirty="0" smtClean="0">
                <a:solidFill>
                  <a:srgbClr val="FFF1CE"/>
                </a:solidFill>
                <a:latin typeface="Corbel" pitchFamily="34" charset="0"/>
              </a:rPr>
              <a:t>Cooperative Institute for Meteorological Satellite Studies</a:t>
            </a:r>
          </a:p>
          <a:p>
            <a:pPr eaLnBrk="1" hangingPunct="1">
              <a:defRPr/>
            </a:pPr>
            <a:r>
              <a:rPr lang="en-US" sz="700" dirty="0" smtClean="0">
                <a:latin typeface="Corbel" pitchFamily="34" charset="0"/>
              </a:rPr>
              <a:t>University of Wisconsin - Madison</a:t>
            </a:r>
          </a:p>
        </p:txBody>
      </p:sp>
    </p:spTree>
    <p:extLst>
      <p:ext uri="{BB962C8B-B14F-4D97-AF65-F5344CB8AC3E}">
        <p14:creationId xmlns:p14="http://schemas.microsoft.com/office/powerpoint/2010/main" val="4261349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56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94827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538998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0271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68640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595" y="6247805"/>
            <a:ext cx="289681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595" y="6247805"/>
            <a:ext cx="1905000" cy="458391"/>
          </a:xfrm>
          <a:prstGeom prst="rect">
            <a:avLst/>
          </a:prstGeom>
        </p:spPr>
        <p:txBody>
          <a:bodyPr lIns="86493" tIns="43247" rIns="86493" bIns="43247"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pPr>
              <a:defRPr/>
            </a:pPr>
            <a:fld id="{6461F381-B37C-44C4-B978-803DC0123C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17662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222516"/>
            <a:ext cx="9144000" cy="1199555"/>
          </a:xfrm>
          <a:solidFill>
            <a:srgbClr val="FFFFFF">
              <a:shade val="85000"/>
            </a:srgbClr>
          </a:solidFill>
          <a:ln w="19050" cmpd="sng"/>
        </p:spPr>
        <p:txBody>
          <a:bodyPr/>
          <a:lstStyle>
            <a:lvl1pPr algn="ctr">
              <a:defRPr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46228" y="2435040"/>
            <a:ext cx="8389990" cy="4191000"/>
          </a:xfrm>
        </p:spPr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FFFF00"/>
                </a:solidFill>
              </a:defRPr>
            </a:lvl3pPr>
            <a:lvl4pPr>
              <a:defRPr>
                <a:solidFill>
                  <a:srgbClr val="FFFF00"/>
                </a:solidFill>
              </a:defRPr>
            </a:lvl4pPr>
            <a:lvl5pPr>
              <a:defRPr>
                <a:solidFill>
                  <a:srgbClr val="FFFF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35303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n-Export Controll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999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FDD2-A697-1D44-89D4-44E8754812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921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36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0"/>
            <a:ext cx="8156448" cy="777240"/>
          </a:xfrm>
        </p:spPr>
        <p:txBody>
          <a:bodyPr tIns="64008"/>
          <a:lstStyle>
            <a:lvl1pPr algn="ctr">
              <a:buNone/>
              <a:defRPr sz="3800" b="0" cap="none" spc="-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066801"/>
            <a:ext cx="4038600" cy="52296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9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0161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030161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679448"/>
            <a:ext cx="4040188" cy="4873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9448"/>
            <a:ext cx="4041775" cy="48737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>
            <a:lvl1pPr>
              <a:defRPr sz="4000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1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685800" y="6324600"/>
            <a:ext cx="5029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6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62050"/>
          </a:xfrm>
        </p:spPr>
        <p:txBody>
          <a:bodyPr anchor="ctr"/>
          <a:lstStyle>
            <a:lvl1pPr algn="ctr">
              <a:buNone/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2954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2954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0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5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star_fade_bg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0"/>
            <a:ext cx="25257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24" descr="star_fade_bg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23" descr="star_fade_bg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20" descr="star_fade_bg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25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8262" y="0"/>
            <a:ext cx="8228538" cy="6096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3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8262" y="762000"/>
            <a:ext cx="8228538" cy="5784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en-US" altLang="zh-CN" dirty="0" smtClean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686800" y="6629400"/>
            <a:ext cx="457200" cy="2286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FFF1CE"/>
                </a:solidFill>
                <a:latin typeface="+mn-lt"/>
              </a:defRPr>
            </a:lvl1pPr>
          </a:lstStyle>
          <a:p>
            <a:fld id="{47C8A9A6-0F6E-479F-AD01-7292423321F0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537278"/>
            <a:ext cx="457199" cy="32072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702" r:id="rId1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 spc="-1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MS PGothic" pitchFamily="34" charset="-128"/>
          <a:cs typeface="ＭＳ Ｐゴシック" pitchFamily="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C1EEFF"/>
          </a:solidFill>
          <a:latin typeface="Arial" pitchFamily="4" charset="0"/>
          <a:ea typeface="ＭＳ Ｐゴシック" pitchFamily="4" charset="-128"/>
          <a:cs typeface="ＭＳ Ｐゴシック" pitchFamily="4" charset="-128"/>
        </a:defRPr>
      </a:lvl9pPr>
    </p:titleStyle>
    <p:bodyStyle>
      <a:lvl1pPr marL="411163" indent="-342900" algn="l" rtl="0" eaLnBrk="1" fontAlgn="base" hangingPunct="1">
        <a:spcBef>
          <a:spcPts val="700"/>
        </a:spcBef>
        <a:spcAft>
          <a:spcPct val="0"/>
        </a:spcAft>
        <a:buClr>
          <a:srgbClr val="A7D6FF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MS PGothic" pitchFamily="34" charset="-128"/>
          <a:cs typeface="ＭＳ Ｐゴシック" pitchFamily="4" charset="-128"/>
        </a:defRPr>
      </a:lvl1pPr>
      <a:lvl2pPr marL="739775" indent="-2857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995363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260475" indent="-22860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1481138" indent="-209550" algn="l" rtl="0" eaLnBrk="1" fontAlgn="base" hangingPunct="1">
        <a:spcBef>
          <a:spcPct val="20000"/>
        </a:spcBef>
        <a:spcAft>
          <a:spcPct val="0"/>
        </a:spcAft>
        <a:buClr>
          <a:srgbClr val="A7D6FF"/>
        </a:buClr>
        <a:buSzPct val="8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cimss.ssec.wisc.edu/goes/srsor2014/GOES-14_SRSOR.html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cimss.ssec.wisc.edu/goes/srsor2013/GOES-14_SRSOR.html" TargetMode="Externa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hyperlink" Target="http://cimss.ssec.wisc.edu/goes/srsor/GOES-14_SRSOR.html" TargetMode="External"/><Relationship Id="rId5" Type="http://schemas.openxmlformats.org/officeDocument/2006/relationships/hyperlink" Target="http://cimss.ssec.wisc.edu/goes/srsor2015/GOES-14_SRSOR.html" TargetMode="External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education/goesr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cimss.ssec.wisc.edu/goes/webapps/bandapp/" TargetMode="External"/><Relationship Id="rId4" Type="http://schemas.openxmlformats.org/officeDocument/2006/relationships/image" Target="../media/image27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webapps/bandapp/" TargetMode="External"/><Relationship Id="rId2" Type="http://schemas.openxmlformats.org/officeDocument/2006/relationships/hyperlink" Target="http://cimss.ssec.wisc.edu/education/apps/bandapp/overview_goes-r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cimss.ssec.wisc.edu/goes/webapps/bandapp/overview_ahi_first_images.html" TargetMode="External"/><Relationship Id="rId4" Type="http://schemas.openxmlformats.org/officeDocument/2006/relationships/hyperlink" Target="http://cimss.ssec.wisc.edu/education/apps/bandapp/overview_ahi_first_images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education/apps/bandapp/overview_goes-r.html" TargetMode="External"/><Relationship Id="rId2" Type="http://schemas.openxmlformats.org/officeDocument/2006/relationships/hyperlink" Target="http://cimss.ssec.wisc.edu/goes/webapps/satrgb/overview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cimss.ssec.wisc.edu/goes/webapps/satrgb/overview_ahi.html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applets/overview.html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education/apps/abi/" TargetMode="External"/><Relationship Id="rId2" Type="http://schemas.openxmlformats.org/officeDocument/2006/relationships/hyperlink" Target="http://cimss.ssec.wisc.edu/goes/applets/overview.html" TargetMode="Externa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</a:t>
            </a:r>
            <a:r>
              <a:rPr lang="en-US" dirty="0" err="1"/>
              <a:t>McIDAS</a:t>
            </a:r>
            <a:r>
              <a:rPr lang="en-US" dirty="0"/>
              <a:t> To Prepare Users For The ABI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786188"/>
            <a:ext cx="7772400" cy="2677656"/>
          </a:xfrm>
        </p:spPr>
        <p:txBody>
          <a:bodyPr/>
          <a:lstStyle/>
          <a:p>
            <a:r>
              <a:rPr lang="en-US" dirty="0" smtClean="0"/>
              <a:t>Mat Gunshor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With help from:</a:t>
            </a:r>
            <a:br>
              <a:rPr lang="en-US" dirty="0" smtClean="0"/>
            </a:br>
            <a:r>
              <a:rPr lang="en-US" dirty="0" smtClean="0"/>
              <a:t>Tim Schmit</a:t>
            </a:r>
            <a:r>
              <a:rPr lang="en-US" baseline="30000" dirty="0" smtClean="0"/>
              <a:t>2</a:t>
            </a:r>
          </a:p>
          <a:p>
            <a:r>
              <a:rPr lang="en-US" dirty="0" err="1" smtClean="0"/>
              <a:t>Joleen</a:t>
            </a:r>
            <a:r>
              <a:rPr lang="en-US" dirty="0" smtClean="0"/>
              <a:t> Feltz</a:t>
            </a:r>
            <a:r>
              <a:rPr lang="en-US" baseline="30000" dirty="0" smtClean="0"/>
              <a:t>1</a:t>
            </a:r>
          </a:p>
          <a:p>
            <a:r>
              <a:rPr lang="en-US" dirty="0" err="1" smtClean="0"/>
              <a:t>Kaba</a:t>
            </a:r>
            <a:r>
              <a:rPr lang="en-US" dirty="0" smtClean="0"/>
              <a:t> Bah</a:t>
            </a:r>
            <a:r>
              <a:rPr lang="en-US" baseline="30000" dirty="0" smtClean="0"/>
              <a:t>1</a:t>
            </a:r>
          </a:p>
          <a:p>
            <a:r>
              <a:rPr lang="en-US" dirty="0" smtClean="0"/>
              <a:t>Tom Whittaker</a:t>
            </a:r>
            <a:r>
              <a:rPr lang="en-US" baseline="30000" dirty="0" smtClean="0"/>
              <a:t>3</a:t>
            </a:r>
          </a:p>
          <a:p>
            <a:pPr marL="457200" indent="-457200">
              <a:buAutoNum type="arabicPeriod"/>
            </a:pPr>
            <a:r>
              <a:rPr lang="en-US" sz="1400" dirty="0" smtClean="0"/>
              <a:t>CIMSS/SSEC</a:t>
            </a:r>
          </a:p>
          <a:p>
            <a:pPr marL="457200" indent="-457200">
              <a:buAutoNum type="arabicPeriod"/>
            </a:pPr>
            <a:r>
              <a:rPr lang="en-US" sz="1400" dirty="0" smtClean="0"/>
              <a:t>NOAA/NESDIS/ASPB</a:t>
            </a:r>
          </a:p>
          <a:p>
            <a:pPr marL="457200" indent="-457200">
              <a:buAutoNum type="arabicPeriod"/>
            </a:pPr>
            <a:r>
              <a:rPr lang="en-US" sz="1400" dirty="0" smtClean="0"/>
              <a:t>Retired!  Formerly CIMSS/SSEC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1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chemeClr val="tx2"/>
                </a:solidFill>
              </a:rPr>
              <a:t>ABI bands 1-6</a:t>
            </a:r>
          </a:p>
        </p:txBody>
      </p:sp>
      <p:sp>
        <p:nvSpPr>
          <p:cNvPr id="149509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28EBCB-889B-463F-896E-E77783223DB6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49508" name="Picture 4" descr="abi_bams_table_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433513"/>
            <a:ext cx="84978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219200" y="5638800"/>
            <a:ext cx="6705600" cy="935713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2 visible bands and 4 near infrared bands on the ABI, compared to only one on today’s imager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3358" y="1143000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Approximate: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34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1" t="3244" r="221" b="3316"/>
          <a:stretch>
            <a:fillRect/>
          </a:stretch>
        </p:blipFill>
        <p:spPr bwMode="auto">
          <a:xfrm>
            <a:off x="609600" y="754063"/>
            <a:ext cx="7631113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762000" y="6400800"/>
            <a:ext cx="7218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Arial Unicode MS" pitchFamily="34" charset="-128"/>
                <a:cs typeface="Times New Roman" pitchFamily="18" charset="0"/>
              </a:rPr>
              <a:t>The ABI visible and near-IR bands have many uses</a:t>
            </a:r>
            <a:r>
              <a:rPr lang="en-US" sz="2400" i="1">
                <a:solidFill>
                  <a:srgbClr val="FFFFFF"/>
                </a:solidFill>
                <a:latin typeface="Arial Unicode MS" pitchFamily="34" charset="-128"/>
              </a:rPr>
              <a:t>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93738" y="1789113"/>
            <a:ext cx="7386637" cy="2260600"/>
            <a:chOff x="693326" y="1788806"/>
            <a:chExt cx="7387741" cy="2261004"/>
          </a:xfrm>
        </p:grpSpPr>
        <p:sp>
          <p:nvSpPr>
            <p:cNvPr id="167944" name="Text Box 5"/>
            <p:cNvSpPr txBox="1">
              <a:spLocks noChangeArrowheads="1"/>
            </p:cNvSpPr>
            <p:nvPr/>
          </p:nvSpPr>
          <p:spPr bwMode="auto">
            <a:xfrm rot="-2700000">
              <a:off x="693326" y="2392064"/>
              <a:ext cx="2246128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333399"/>
                  </a:solidFill>
                  <a:latin typeface="Times New Roman" pitchFamily="18" charset="0"/>
                </a:rPr>
                <a:t>Aerosols, Insolation</a:t>
              </a:r>
              <a:endParaRPr lang="en-US" sz="2000" dirty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7945" name="Text Box 6"/>
            <p:cNvSpPr txBox="1">
              <a:spLocks noChangeArrowheads="1"/>
            </p:cNvSpPr>
            <p:nvPr/>
          </p:nvSpPr>
          <p:spPr bwMode="auto">
            <a:xfrm rot="-2700000">
              <a:off x="1550405" y="2392064"/>
              <a:ext cx="1624163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FF3300"/>
                  </a:solidFill>
                  <a:latin typeface="Times New Roman" pitchFamily="18" charset="0"/>
                </a:rPr>
                <a:t>Clouds, Snow</a:t>
              </a:r>
              <a:endParaRPr lang="en-US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67946" name="Text Box 7"/>
            <p:cNvSpPr txBox="1">
              <a:spLocks noChangeArrowheads="1"/>
            </p:cNvSpPr>
            <p:nvPr/>
          </p:nvSpPr>
          <p:spPr bwMode="auto">
            <a:xfrm rot="-2706086">
              <a:off x="1893403" y="2719253"/>
              <a:ext cx="2261004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6600"/>
                  </a:solidFill>
                  <a:latin typeface="Times New Roman" pitchFamily="18" charset="0"/>
                </a:rPr>
                <a:t>Vegetation, Imagery</a:t>
              </a:r>
            </a:p>
          </p:txBody>
        </p:sp>
        <p:sp>
          <p:nvSpPr>
            <p:cNvPr id="167947" name="Text Box 8"/>
            <p:cNvSpPr txBox="1">
              <a:spLocks noChangeArrowheads="1"/>
            </p:cNvSpPr>
            <p:nvPr/>
          </p:nvSpPr>
          <p:spPr bwMode="auto">
            <a:xfrm rot="-2700000">
              <a:off x="2849044" y="2822545"/>
              <a:ext cx="3371436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Cloud mask, Suspended matter</a:t>
              </a:r>
            </a:p>
          </p:txBody>
        </p:sp>
        <p:sp>
          <p:nvSpPr>
            <p:cNvPr id="167948" name="Text Box 9"/>
            <p:cNvSpPr txBox="1">
              <a:spLocks noChangeArrowheads="1"/>
            </p:cNvSpPr>
            <p:nvPr/>
          </p:nvSpPr>
          <p:spPr bwMode="auto">
            <a:xfrm rot="-2700000">
              <a:off x="5963180" y="2988623"/>
              <a:ext cx="2117887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Cloud Particle size</a:t>
              </a:r>
            </a:p>
          </p:txBody>
        </p:sp>
        <p:sp>
          <p:nvSpPr>
            <p:cNvPr id="167949" name="Text Box 10"/>
            <p:cNvSpPr txBox="1">
              <a:spLocks noChangeArrowheads="1"/>
            </p:cNvSpPr>
            <p:nvPr/>
          </p:nvSpPr>
          <p:spPr bwMode="auto">
            <a:xfrm rot="-2700000">
              <a:off x="4610290" y="2984430"/>
              <a:ext cx="1479251" cy="40011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Snow, Phase</a:t>
              </a:r>
            </a:p>
          </p:txBody>
        </p:sp>
      </p:grpSp>
      <p:sp>
        <p:nvSpPr>
          <p:cNvPr id="16794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F694A30-74C8-4338-87C7-AFA33498A86E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7942" name="Text Box 4"/>
          <p:cNvSpPr txBox="1">
            <a:spLocks noChangeArrowheads="1"/>
          </p:cNvSpPr>
          <p:nvPr/>
        </p:nvSpPr>
        <p:spPr bwMode="auto">
          <a:xfrm>
            <a:off x="984250" y="0"/>
            <a:ext cx="7245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>
                <a:solidFill>
                  <a:srgbClr val="FFFF00"/>
                </a:solidFill>
                <a:latin typeface="Times New Roman" pitchFamily="18" charset="0"/>
              </a:rPr>
              <a:t>Visible and near-IR channels on the ABI</a:t>
            </a:r>
            <a:endParaRPr lang="en-US" sz="32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024188" y="4756150"/>
            <a:ext cx="3706812" cy="36988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Sample use only, many other uses</a:t>
            </a:r>
          </a:p>
        </p:txBody>
      </p:sp>
    </p:spTree>
    <p:extLst>
      <p:ext uri="{BB962C8B-B14F-4D97-AF65-F5344CB8AC3E}">
        <p14:creationId xmlns:p14="http://schemas.microsoft.com/office/powerpoint/2010/main" val="15013180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ABI bands 7-16</a:t>
            </a:r>
          </a:p>
        </p:txBody>
      </p:sp>
      <p:sp>
        <p:nvSpPr>
          <p:cNvPr id="157701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99CAF7-4641-4713-8BBE-B68DDA858D14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7700" name="Group 4"/>
          <p:cNvGrpSpPr>
            <a:grpSpLocks/>
          </p:cNvGrpSpPr>
          <p:nvPr/>
        </p:nvGrpSpPr>
        <p:grpSpPr bwMode="auto">
          <a:xfrm>
            <a:off x="314325" y="609600"/>
            <a:ext cx="8505825" cy="5648325"/>
            <a:chOff x="198" y="612"/>
            <a:chExt cx="5358" cy="3558"/>
          </a:xfrm>
        </p:grpSpPr>
        <p:pic>
          <p:nvPicPr>
            <p:cNvPr id="157702" name="Picture 5" descr="abi_bams_table_7_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612"/>
              <a:ext cx="5353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703" name="Picture 6" descr="abi_bams_table_1_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0908"/>
            <a:stretch>
              <a:fillRect/>
            </a:stretch>
          </p:blipFill>
          <p:spPr bwMode="auto">
            <a:xfrm>
              <a:off x="198" y="3690"/>
              <a:ext cx="535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14325" y="6248400"/>
            <a:ext cx="8505825" cy="609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</a:rPr>
              <a:t>10 infrared bands on the ABI, compared to four on today’s imager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3358" y="5407223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Approximate: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8119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ext Box 3"/>
          <p:cNvSpPr txBox="1">
            <a:spLocks noChangeArrowheads="1"/>
          </p:cNvSpPr>
          <p:nvPr/>
        </p:nvSpPr>
        <p:spPr bwMode="auto">
          <a:xfrm>
            <a:off x="609600" y="6483360"/>
            <a:ext cx="792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Arial Unicode MS" pitchFamily="34" charset="-128"/>
              </a:rPr>
              <a:t>ABI has many more bands than the current operational GOES imagers.</a:t>
            </a:r>
            <a:r>
              <a:rPr lang="en-US" sz="1600" dirty="0">
                <a:solidFill>
                  <a:srgbClr val="FFFFFF"/>
                </a:solidFill>
                <a:latin typeface="Arial Unicode MS" pitchFamily="34" charset="-128"/>
              </a:rPr>
              <a:t> </a:t>
            </a:r>
          </a:p>
        </p:txBody>
      </p:sp>
      <p:sp>
        <p:nvSpPr>
          <p:cNvPr id="168963" name="Slide Number Placeholder 1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B8F288-70F7-46A1-96F9-ECC7E87B5D4C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8964" name="Text Box 4"/>
          <p:cNvSpPr txBox="1">
            <a:spLocks noChangeArrowheads="1"/>
          </p:cNvSpPr>
          <p:nvPr/>
        </p:nvSpPr>
        <p:spPr bwMode="auto">
          <a:xfrm>
            <a:off x="1981200" y="0"/>
            <a:ext cx="505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</a:rPr>
              <a:t>The IR channels on the ABI</a:t>
            </a:r>
            <a:endParaRPr lang="en-US" sz="320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6896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685800" y="517525"/>
            <a:ext cx="7924800" cy="595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 rot="-2700000">
            <a:off x="1227138" y="2216150"/>
            <a:ext cx="277177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Clouds, Stability Indices 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 rot="-2700000">
            <a:off x="2274888" y="2465388"/>
            <a:ext cx="193357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Rainfall, Aerosol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 rot="-2706086">
            <a:off x="3320544" y="2249458"/>
            <a:ext cx="1877437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Fires</a:t>
            </a: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, Radiances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 rot="-2700000">
            <a:off x="3679825" y="2503488"/>
            <a:ext cx="21891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Hurricane, Imagery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 rot="-2981402">
            <a:off x="5872364" y="2093175"/>
            <a:ext cx="2677336" cy="40011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itchFamily="18" charset="0"/>
              </a:rPr>
              <a:t> Cloud </a:t>
            </a:r>
            <a:r>
              <a:rPr lang="en-US" sz="2000" dirty="0" smtClean="0">
                <a:solidFill>
                  <a:srgbClr val="000000"/>
                </a:solidFill>
                <a:latin typeface="Times New Roman" pitchFamily="18" charset="0"/>
              </a:rPr>
              <a:t>Phase, SO2, dust</a:t>
            </a:r>
            <a:endParaRPr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 rot="-2700000">
            <a:off x="4151313" y="2286000"/>
            <a:ext cx="3184525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Ozone, Downward Radiation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 rot="-2700000">
            <a:off x="1223963" y="4673600"/>
            <a:ext cx="1824037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SO2, Radiances</a:t>
            </a: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 rot="-2700000">
            <a:off x="1493838" y="4879975"/>
            <a:ext cx="234950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Winds, WV profiling</a:t>
            </a: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 rot="-2706086">
            <a:off x="2401888" y="4906963"/>
            <a:ext cx="2101850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TPW, Rainfall rate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 rot="-3077489">
            <a:off x="6180931" y="5076032"/>
            <a:ext cx="1223963" cy="400050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Fires, Fog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995613" y="3592513"/>
            <a:ext cx="370681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 use only, many other uses</a:t>
            </a:r>
          </a:p>
        </p:txBody>
      </p:sp>
    </p:spTree>
    <p:extLst>
      <p:ext uri="{BB962C8B-B14F-4D97-AF65-F5344CB8AC3E}">
        <p14:creationId xmlns:p14="http://schemas.microsoft.com/office/powerpoint/2010/main" val="13518767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BFDDFC6-E8F3-644A-B49B-EA170D3778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55687" y="66675"/>
            <a:ext cx="7021513" cy="481013"/>
          </a:xfrm>
        </p:spPr>
        <p:txBody>
          <a:bodyPr/>
          <a:lstStyle/>
          <a:p>
            <a:r>
              <a:rPr lang="en-US" dirty="0" smtClean="0"/>
              <a:t>Future vs. Current Spectral Bands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38200" y="5181600"/>
            <a:ext cx="7531710" cy="830997"/>
          </a:xfrm>
          <a:prstGeom prst="rect">
            <a:avLst/>
          </a:prstGeom>
          <a:solidFill>
            <a:srgbClr val="EEECE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The current GOES (right) has 5 spectral bands, while the GOES-R series ABI (left) will have 16 spectral bands. </a:t>
            </a:r>
          </a:p>
        </p:txBody>
      </p:sp>
      <p:pic>
        <p:nvPicPr>
          <p:cNvPr id="9" name="Picture 8" descr="goes_abi_conus_89.5_anim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427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-76200"/>
            <a:ext cx="7543800" cy="1143000"/>
          </a:xfrm>
        </p:spPr>
        <p:txBody>
          <a:bodyPr/>
          <a:lstStyle/>
          <a:p>
            <a:r>
              <a:rPr lang="en-US" u="sng" dirty="0" smtClean="0"/>
              <a:t>Baseline</a:t>
            </a:r>
            <a:r>
              <a:rPr lang="en-US" dirty="0" smtClean="0"/>
              <a:t> 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19200"/>
            <a:ext cx="4778375" cy="43434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97" y="3482483"/>
            <a:ext cx="3505200" cy="264837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0480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9" name="Picture 8" descr="GOES-R_ABI_TBB_b16_75W_CONUS_new_conus_2005_0604_2000UTC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2222"/>
          <a:stretch/>
        </p:blipFill>
        <p:spPr>
          <a:xfrm>
            <a:off x="5029200" y="1066800"/>
            <a:ext cx="3927397" cy="226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50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67200" y="648866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Draft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452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Note the ‘white’ space is instrument idle time.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Recent</a:t>
            </a:r>
            <a:r>
              <a:rPr lang="en-US" dirty="0" smtClean="0"/>
              <a:t> Mode 3 (Flex mode)</a:t>
            </a:r>
            <a:br>
              <a:rPr lang="en-US" dirty="0" smtClean="0"/>
            </a:br>
            <a:r>
              <a:rPr lang="en-US" dirty="0" smtClean="0"/>
              <a:t> “Time-Time” chart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143001"/>
            <a:ext cx="9107321" cy="44958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407503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Baseline</a:t>
            </a:r>
            <a:r>
              <a:rPr lang="en-US" dirty="0" smtClean="0"/>
              <a:t> Time-Time Mode 4</a:t>
            </a:r>
            <a:br>
              <a:rPr lang="en-US" dirty="0" smtClean="0"/>
            </a:br>
            <a:r>
              <a:rPr lang="en-US" dirty="0" smtClean="0"/>
              <a:t>(Continuous Full Disk)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371601"/>
            <a:ext cx="9107321" cy="426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49668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This is the Continuous Full Disk (every 5 min) mode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This is the highest data rate. </a:t>
            </a:r>
          </a:p>
        </p:txBody>
      </p:sp>
    </p:spTree>
    <p:extLst>
      <p:ext uri="{BB962C8B-B14F-4D97-AF65-F5344CB8AC3E}">
        <p14:creationId xmlns:p14="http://schemas.microsoft.com/office/powerpoint/2010/main" val="68622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BI_scan_band1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35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88925" y="6289675"/>
            <a:ext cx="5281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en-US" sz="2400">
                <a:latin typeface="Times New Roman" pitchFamily="18" charset="0"/>
              </a:rPr>
              <a:t>Concept of flex mode scanning animation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 rot="-5400000">
            <a:off x="7214394" y="4864894"/>
            <a:ext cx="3346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Figure courtesy of J. Li, CIMSS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22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Draft</a:t>
            </a:r>
            <a:r>
              <a:rPr lang="en-US" dirty="0" smtClean="0"/>
              <a:t> Scan Mode 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50433" y="650390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DRAFT!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In </a:t>
            </a:r>
            <a:r>
              <a:rPr lang="en-US" sz="2400" b="1" dirty="0">
                <a:solidFill>
                  <a:schemeClr val="tx2"/>
                </a:solidFill>
              </a:rPr>
              <a:t>10</a:t>
            </a:r>
            <a:r>
              <a:rPr lang="en-US" sz="2400" dirty="0">
                <a:solidFill>
                  <a:schemeClr val="tx2"/>
                </a:solidFill>
              </a:rPr>
              <a:t>-min: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1 Full Disk 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2 CONUS +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20 </a:t>
            </a:r>
            <a:r>
              <a:rPr lang="en-US" sz="2400" dirty="0" err="1">
                <a:solidFill>
                  <a:schemeClr val="tx2"/>
                </a:solidFill>
              </a:rPr>
              <a:t>Meso</a:t>
            </a:r>
            <a:r>
              <a:rPr lang="en-US" sz="2400" dirty="0">
                <a:solidFill>
                  <a:schemeClr val="tx2"/>
                </a:solidFill>
              </a:rPr>
              <a:t>-scale</a:t>
            </a:r>
            <a:br>
              <a:rPr lang="en-US" sz="2400" dirty="0">
                <a:solidFill>
                  <a:schemeClr val="tx2"/>
                </a:solidFill>
              </a:rPr>
            </a:b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The 10-min Full Disk would offer synergy with other geos and improved AMVs outside of CONUS, plus still allow for </a:t>
            </a:r>
            <a:r>
              <a:rPr lang="en-US" sz="2400" dirty="0" err="1">
                <a:solidFill>
                  <a:schemeClr val="tx2"/>
                </a:solidFill>
              </a:rPr>
              <a:t>meso</a:t>
            </a:r>
            <a:r>
              <a:rPr lang="en-US" sz="2400" dirty="0">
                <a:solidFill>
                  <a:schemeClr val="tx2"/>
                </a:solidFill>
              </a:rPr>
              <a:t>-scale observations.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This draft mode 6 ideally could be tested during PLPT (Post Launch Products Test).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schemeClr val="tx2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</a:rPr>
              <a:t>This mode should be easier to implement at the Ground System, sense the scan sectors are the same size/locations as in mode 3. </a:t>
            </a:r>
          </a:p>
        </p:txBody>
      </p:sp>
    </p:spTree>
    <p:extLst>
      <p:ext uri="{BB962C8B-B14F-4D97-AF65-F5344CB8AC3E}">
        <p14:creationId xmlns:p14="http://schemas.microsoft.com/office/powerpoint/2010/main" val="290689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GOES-R ABI represents a major shift in geostationary environmental satellite capability.</a:t>
            </a:r>
          </a:p>
          <a:p>
            <a:r>
              <a:rPr lang="en-US" dirty="0" smtClean="0"/>
              <a:t>We have developed some ABI “</a:t>
            </a:r>
            <a:r>
              <a:rPr lang="en-US" dirty="0" err="1" smtClean="0"/>
              <a:t>Webapps</a:t>
            </a:r>
            <a:r>
              <a:rPr lang="en-US" dirty="0" smtClean="0"/>
              <a:t>” - tools that anyone can use to educate users and students on a host of topics.</a:t>
            </a:r>
          </a:p>
          <a:p>
            <a:pPr lvl="1"/>
            <a:r>
              <a:rPr lang="en-US" dirty="0" smtClean="0"/>
              <a:t>Spatial, Spectral, &amp; Temporal Improvements of ABI.</a:t>
            </a:r>
          </a:p>
          <a:p>
            <a:pPr lvl="1"/>
            <a:r>
              <a:rPr lang="en-US" dirty="0" smtClean="0"/>
              <a:t>RGB Generation</a:t>
            </a:r>
            <a:endParaRPr lang="en-US" dirty="0"/>
          </a:p>
          <a:p>
            <a:pPr lvl="1"/>
            <a:r>
              <a:rPr lang="en-US" dirty="0" smtClean="0"/>
              <a:t>Uses of GOES data and Products.</a:t>
            </a:r>
          </a:p>
          <a:p>
            <a:pPr lvl="2"/>
            <a:r>
              <a:rPr lang="en-US" dirty="0" smtClean="0"/>
              <a:t>Fires, hurricanes, convection, fog, winds, etc. </a:t>
            </a:r>
          </a:p>
          <a:p>
            <a:r>
              <a:rPr lang="en-US" dirty="0" smtClean="0"/>
              <a:t>We are prolific </a:t>
            </a:r>
            <a:r>
              <a:rPr lang="en-US" dirty="0" err="1" smtClean="0"/>
              <a:t>McIDAS</a:t>
            </a:r>
            <a:r>
              <a:rPr lang="en-US" dirty="0" smtClean="0"/>
              <a:t> users both “operationally” but also for image generation going into educational applications and as a hands-on tool.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8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Draft </a:t>
            </a:r>
            <a:r>
              <a:rPr lang="en-US" dirty="0"/>
              <a:t> Scan Mode </a:t>
            </a:r>
            <a:r>
              <a:rPr lang="en-US" dirty="0" smtClean="0"/>
              <a:t>”6”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54167" y="6503908"/>
            <a:ext cx="311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Time-time diagram from </a:t>
            </a:r>
            <a:r>
              <a:rPr lang="en-US" dirty="0" err="1">
                <a:solidFill>
                  <a:schemeClr val="tx2"/>
                </a:solidFill>
              </a:rPr>
              <a:t>Exelis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72"/>
            <a:ext cx="9144000" cy="46608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5791200"/>
            <a:ext cx="57311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Note less ‘white space’ than scan mode 3 (flex mode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Matches EUMETSAT, JMA, and others for full disk cadence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9B8BF32-6F5A-422F-A146-B65F2B98D5BA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4294967295"/>
          </p:nvPr>
        </p:nvSpPr>
        <p:spPr>
          <a:xfrm>
            <a:off x="0" y="990600"/>
            <a:ext cx="4495800" cy="5111750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SRSOR for 2015 </a:t>
            </a:r>
            <a:r>
              <a:rPr lang="en-US" sz="2000" dirty="0">
                <a:solidFill>
                  <a:schemeClr val="tx2"/>
                </a:solidFill>
              </a:rPr>
              <a:t>include May </a:t>
            </a:r>
            <a:r>
              <a:rPr lang="en-US" sz="2000" dirty="0" smtClean="0">
                <a:solidFill>
                  <a:schemeClr val="tx2"/>
                </a:solidFill>
              </a:rPr>
              <a:t>18-June </a:t>
            </a:r>
            <a:r>
              <a:rPr lang="en-US" sz="2000" dirty="0">
                <a:solidFill>
                  <a:schemeClr val="tx2"/>
                </a:solidFill>
              </a:rPr>
              <a:t>12, and August </a:t>
            </a:r>
            <a:r>
              <a:rPr lang="en-US" sz="2000" dirty="0" smtClean="0">
                <a:solidFill>
                  <a:schemeClr val="tx2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5"/>
              </a:rPr>
              <a:t>cimss.ssec.wisc.edu/goes/srsor2015/GOES-14_SRSOR.html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tx2"/>
                </a:solidFill>
              </a:rPr>
              <a:t>Data during parts of 2012 (Hurricane Sandy, convection), 2013 (CA Rim Fire, convection) and 2014 (Hurricane Marie, convection): </a:t>
            </a:r>
            <a:endParaRPr lang="en-US" sz="2000" dirty="0">
              <a:solidFill>
                <a:schemeClr val="tx2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6"/>
              </a:rPr>
              <a:t>http://cimss.ssec.wisc.edu/goes/srsor/GOES-14_SRSOR.html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7"/>
              </a:rPr>
              <a:t>http</a:t>
            </a:r>
            <a:r>
              <a:rPr lang="en-US" sz="1400" i="1" dirty="0">
                <a:solidFill>
                  <a:schemeClr val="bg1"/>
                </a:solidFill>
                <a:hlinkClick r:id="rId7"/>
              </a:rPr>
              <a:t>://</a:t>
            </a:r>
            <a:r>
              <a:rPr lang="en-US" sz="1400" i="1" dirty="0" smtClean="0">
                <a:solidFill>
                  <a:schemeClr val="bg1"/>
                </a:solidFill>
                <a:hlinkClick r:id="rId7"/>
              </a:rPr>
              <a:t>cimss.ssec.wisc.edu/goes/srsor2013/GOES-14_SRSOR.html</a:t>
            </a:r>
            <a:endParaRPr lang="en-US" sz="1400" i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>
                <a:solidFill>
                  <a:schemeClr val="bg1"/>
                </a:solidFill>
                <a:hlinkClick r:id="rId8"/>
              </a:rPr>
              <a:t>http://</a:t>
            </a:r>
            <a:r>
              <a:rPr lang="en-US" sz="1400" i="1" dirty="0" smtClean="0">
                <a:solidFill>
                  <a:schemeClr val="bg1"/>
                </a:solidFill>
                <a:hlinkClick r:id="rId8"/>
              </a:rPr>
              <a:t>cimss.ssec.wisc.edu/goes/srsor2014/GOES-14_SRSOR.html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tx2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sz="2000" dirty="0" err="1">
                <a:solidFill>
                  <a:schemeClr val="tx2"/>
                </a:solidFill>
              </a:rPr>
              <a:t>mesoscale</a:t>
            </a:r>
            <a:r>
              <a:rPr lang="en-US" sz="2000" dirty="0">
                <a:solidFill>
                  <a:schemeClr val="tx2"/>
                </a:solidFill>
              </a:rPr>
              <a:t> </a:t>
            </a:r>
            <a:r>
              <a:rPr lang="en-US" sz="2000" dirty="0" smtClean="0">
                <a:solidFill>
                  <a:schemeClr val="tx2"/>
                </a:solidFill>
              </a:rPr>
              <a:t>imagery</a:t>
            </a:r>
            <a:br>
              <a:rPr lang="en-US" sz="2000" dirty="0" smtClean="0">
                <a:solidFill>
                  <a:schemeClr val="tx2"/>
                </a:solidFill>
              </a:rPr>
            </a:b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" name="640x640_AGOES14_B1_FLOOD_TX_animated_2015145_234500_182_2015146_001100_182_EB_TSTORM2.gif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05400" y="1524000"/>
            <a:ext cx="4038600" cy="4038600"/>
          </a:xfrm>
        </p:spPr>
      </p:pic>
      <p:sp>
        <p:nvSpPr>
          <p:cNvPr id="2" name="TextBox 1"/>
          <p:cNvSpPr txBox="1"/>
          <p:nvPr/>
        </p:nvSpPr>
        <p:spPr>
          <a:xfrm>
            <a:off x="4800600" y="571500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</a:t>
            </a:r>
            <a:r>
              <a:rPr lang="en-US" sz="1400" dirty="0" smtClean="0">
                <a:solidFill>
                  <a:srgbClr val="FFFFFF"/>
                </a:solidFill>
              </a:rPr>
              <a:t>convection</a:t>
            </a:r>
            <a:endParaRPr lang="en-US" sz="1400" dirty="0" smtClean="0">
              <a:solidFill>
                <a:srgbClr val="FFFFFF"/>
              </a:solidFill>
            </a:endParaRPr>
          </a:p>
          <a:p>
            <a:r>
              <a:rPr lang="en-US" sz="1400" dirty="0" smtClean="0">
                <a:solidFill>
                  <a:srgbClr val="FFFFFF"/>
                </a:solidFill>
              </a:rPr>
              <a:t>(loops over just half an hour)</a:t>
            </a:r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78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SRSOR vs </a:t>
            </a:r>
            <a:r>
              <a:rPr lang="en-US" dirty="0" err="1" smtClean="0">
                <a:solidFill>
                  <a:srgbClr val="FFFF00"/>
                </a:solidFill>
              </a:rPr>
              <a:t>Meso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70F6A53-163A-4B57-A8B5-67D76E5048D0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 b="28404"/>
          <a:stretch/>
        </p:blipFill>
        <p:spPr>
          <a:xfrm>
            <a:off x="1139635" y="1295400"/>
            <a:ext cx="6864730" cy="3020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53000" y="4370308"/>
            <a:ext cx="1960152" cy="1200329"/>
          </a:xfrm>
          <a:prstGeom prst="rect">
            <a:avLst/>
          </a:prstGeom>
          <a:noFill/>
          <a:ln w="38100">
            <a:solidFill>
              <a:srgbClr val="0A49D4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GOES (SRSOR)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~1 per minute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Experimental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(no other imagery)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358640"/>
            <a:ext cx="2771913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GOES-R ABI (</a:t>
            </a:r>
            <a:r>
              <a:rPr lang="en-US" dirty="0" err="1" smtClean="0">
                <a:solidFill>
                  <a:schemeClr val="tx2"/>
                </a:solidFill>
              </a:rPr>
              <a:t>Meso</a:t>
            </a:r>
            <a:r>
              <a:rPr lang="en-US" dirty="0" smtClean="0">
                <a:solidFill>
                  <a:schemeClr val="tx2"/>
                </a:solidFill>
              </a:rPr>
              <a:t>)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1 per minute for 2 locations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Operational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(with FD + CONUS)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1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Educational </a:t>
            </a:r>
            <a:r>
              <a:rPr lang="en-US" dirty="0" err="1" smtClean="0">
                <a:solidFill>
                  <a:srgbClr val="FFFF00"/>
                </a:solidFill>
              </a:rPr>
              <a:t>Webapps</a:t>
            </a:r>
            <a:r>
              <a:rPr lang="en-US" dirty="0" smtClean="0">
                <a:solidFill>
                  <a:srgbClr val="FFFF00"/>
                </a:solidFill>
              </a:rPr>
              <a:t> Developed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09B8BF32-6F5A-422F-A146-B65F2B98D5BA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294967295"/>
          </p:nvPr>
        </p:nvSpPr>
        <p:spPr>
          <a:xfrm>
            <a:off x="0" y="762000"/>
            <a:ext cx="4332288" cy="5257800"/>
          </a:xfrm>
        </p:spPr>
        <p:txBody>
          <a:bodyPr>
            <a:no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1800" dirty="0" smtClean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NOAA </a:t>
            </a:r>
            <a:r>
              <a:rPr lang="en-US" sz="180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NESDIS </a:t>
            </a:r>
            <a:r>
              <a:rPr lang="en-US" sz="1800" dirty="0" smtClean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ASPB </a:t>
            </a:r>
            <a:r>
              <a:rPr lang="en-US" sz="180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teamed up with CIMSS researchers to develop </a:t>
            </a:r>
            <a:r>
              <a:rPr lang="en-US" sz="1800" dirty="0" smtClean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three </a:t>
            </a:r>
            <a:r>
              <a:rPr lang="en-US" sz="180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educational WebApps to explore space, time and spectral resolutions of satellite imagery.</a:t>
            </a:r>
            <a:br>
              <a:rPr lang="en-US" sz="180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</a:br>
            <a:endParaRPr lang="en-US" sz="1800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800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Part of the </a:t>
            </a:r>
            <a:r>
              <a:rPr lang="en-US" sz="1800" b="1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GOES-R Educational Proving </a:t>
            </a:r>
            <a:r>
              <a:rPr lang="en-US" sz="1800" b="1" dirty="0" smtClean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Ground at CIMSS</a:t>
            </a:r>
            <a:r>
              <a:rPr lang="en-US" sz="1800" dirty="0" smtClean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rtl val="0"/>
              </a:rPr>
              <a:t>: </a:t>
            </a:r>
            <a:endParaRPr lang="en-US" sz="1800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800" i="1" u="sng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  <a:t>http://cimss.ssec.wisc.edu/education/goesr</a:t>
            </a:r>
            <a:br>
              <a:rPr lang="en-US" sz="1800" i="1" u="sng" dirty="0">
                <a:solidFill>
                  <a:schemeClr val="tx2"/>
                </a:solidFill>
                <a:latin typeface="+mj-lt"/>
                <a:ea typeface="Calibri"/>
                <a:cs typeface="Calibri"/>
                <a:sym typeface="Calibri"/>
                <a:hlinkClick r:id="rId3"/>
                <a:rtl val="0"/>
              </a:rPr>
            </a:br>
            <a:endParaRPr lang="en-US" sz="1800" i="1" u="sng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  <a:p>
            <a:pPr>
              <a:spcBef>
                <a:spcPts val="400"/>
              </a:spcBef>
              <a:buClr>
                <a:srgbClr val="000000"/>
              </a:buClr>
              <a:buSzPct val="100000"/>
            </a:pPr>
            <a:r>
              <a:rPr lang="en-US" sz="1800" dirty="0">
                <a:solidFill>
                  <a:schemeClr val="tx2"/>
                </a:solidFill>
                <a:latin typeface="+mj-lt"/>
              </a:rPr>
              <a:t>Teacher feedback: </a:t>
            </a:r>
            <a:br>
              <a:rPr lang="en-US" sz="1800" dirty="0">
                <a:solidFill>
                  <a:schemeClr val="tx2"/>
                </a:solidFill>
                <a:latin typeface="+mj-lt"/>
              </a:rPr>
            </a:br>
            <a:r>
              <a:rPr lang="en-US" sz="1600" i="1" dirty="0">
                <a:solidFill>
                  <a:schemeClr val="tx2"/>
                </a:solidFill>
                <a:latin typeface="+mj-lt"/>
              </a:rPr>
              <a:t>“…. Wow!!  This is awesome!!</a:t>
            </a:r>
            <a:br>
              <a:rPr lang="en-US" sz="1600" i="1" dirty="0">
                <a:solidFill>
                  <a:schemeClr val="tx2"/>
                </a:solidFill>
                <a:latin typeface="+mj-lt"/>
              </a:rPr>
            </a:br>
            <a:r>
              <a:rPr lang="en-US" sz="1600" i="1" dirty="0">
                <a:solidFill>
                  <a:schemeClr val="tx2"/>
                </a:solidFill>
                <a:latin typeface="+mj-lt"/>
              </a:rPr>
              <a:t>This is impressive. Thank you for sharing.   This is great. Thanks for all your hard work and help!!!!  </a:t>
            </a:r>
            <a:br>
              <a:rPr lang="en-US" sz="1600" i="1" dirty="0">
                <a:solidFill>
                  <a:schemeClr val="tx2"/>
                </a:solidFill>
                <a:latin typeface="+mj-lt"/>
              </a:rPr>
            </a:br>
            <a:r>
              <a:rPr lang="en-US" sz="1600" i="1" dirty="0">
                <a:solidFill>
                  <a:schemeClr val="tx2"/>
                </a:solidFill>
                <a:latin typeface="+mj-lt"/>
              </a:rPr>
              <a:t>We are honored and will use it next week … Earth </a:t>
            </a:r>
            <a:r>
              <a:rPr lang="en-US" sz="1600" i="1" dirty="0" err="1">
                <a:solidFill>
                  <a:schemeClr val="tx2"/>
                </a:solidFill>
                <a:latin typeface="+mj-lt"/>
              </a:rPr>
              <a:t>SySTEM</a:t>
            </a:r>
            <a:r>
              <a:rPr lang="en-US" sz="1600" i="1" dirty="0">
                <a:solidFill>
                  <a:schemeClr val="tx2"/>
                </a:solidFill>
                <a:latin typeface="+mj-lt"/>
              </a:rPr>
              <a:t> Teacher Academy”</a:t>
            </a:r>
            <a:endParaRPr lang="en-US" sz="1600" i="1" u="sng" dirty="0">
              <a:solidFill>
                <a:schemeClr val="tx2"/>
              </a:solidFill>
              <a:latin typeface="+mj-lt"/>
              <a:ea typeface="Calibri"/>
              <a:cs typeface="Calibri"/>
              <a:sym typeface="Calibri"/>
              <a:hlinkClick r:id="rId3"/>
              <a:rtl val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t="9387" r="13729"/>
          <a:stretch/>
        </p:blipFill>
        <p:spPr>
          <a:xfrm>
            <a:off x="4425950" y="762000"/>
            <a:ext cx="4718050" cy="4668838"/>
          </a:xfrm>
        </p:spPr>
      </p:pic>
      <p:sp>
        <p:nvSpPr>
          <p:cNvPr id="4" name="TextBox 3"/>
          <p:cNvSpPr txBox="1"/>
          <p:nvPr/>
        </p:nvSpPr>
        <p:spPr>
          <a:xfrm>
            <a:off x="4571999" y="5486400"/>
            <a:ext cx="4495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Sample interactive “</a:t>
            </a:r>
            <a:r>
              <a:rPr lang="en-US" dirty="0" err="1">
                <a:solidFill>
                  <a:srgbClr val="FFFFFF"/>
                </a:solidFill>
              </a:rPr>
              <a:t>Bandapp</a:t>
            </a:r>
            <a:r>
              <a:rPr lang="en-US" dirty="0">
                <a:solidFill>
                  <a:srgbClr val="FFFFFF"/>
                </a:solidFill>
              </a:rPr>
              <a:t>” educational </a:t>
            </a:r>
            <a:r>
              <a:rPr lang="en-US" dirty="0" err="1">
                <a:solidFill>
                  <a:srgbClr val="FFFFFF"/>
                </a:solidFill>
              </a:rPr>
              <a:t>webapp</a:t>
            </a:r>
            <a:r>
              <a:rPr lang="en-US" dirty="0">
                <a:solidFill>
                  <a:srgbClr val="FFFFFF"/>
                </a:solidFill>
              </a:rPr>
              <a:t> using simulated ABI images:</a:t>
            </a:r>
          </a:p>
          <a:p>
            <a:r>
              <a:rPr lang="en-US" i="1" dirty="0">
                <a:solidFill>
                  <a:srgbClr val="FFFFFF"/>
                </a:solidFill>
                <a:hlinkClick r:id="rId5"/>
              </a:rPr>
              <a:t>http://cimss.ssec.wisc.edu/goes/webapps/bandapp/</a:t>
            </a:r>
            <a:endParaRPr lang="en-US" i="1" dirty="0">
              <a:solidFill>
                <a:srgbClr val="FFFFFF"/>
              </a:solidFill>
            </a:endParaRPr>
          </a:p>
        </p:txBody>
      </p:sp>
      <p:sp>
        <p:nvSpPr>
          <p:cNvPr id="14" name="Shape 318"/>
          <p:cNvSpPr txBox="1"/>
          <p:nvPr/>
        </p:nvSpPr>
        <p:spPr>
          <a:xfrm>
            <a:off x="4343399" y="3429000"/>
            <a:ext cx="4613263" cy="1323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en-US" sz="1600" b="1" i="1" kern="0" dirty="0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95890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50" y="0"/>
            <a:ext cx="5746750" cy="68580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284274"/>
            <a:ext cx="33528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There are also several case studies using current GOES imagery   (5 spectral bands) </a:t>
            </a:r>
          </a:p>
          <a:p>
            <a:r>
              <a:rPr lang="en-US" sz="2400" dirty="0">
                <a:solidFill>
                  <a:prstClr val="white"/>
                </a:solidFill>
              </a:rPr>
              <a:t>with the option to add descriptive annotations, </a:t>
            </a:r>
          </a:p>
          <a:p>
            <a:r>
              <a:rPr lang="en-US" sz="2400" dirty="0">
                <a:solidFill>
                  <a:prstClr val="white"/>
                </a:solidFill>
              </a:rPr>
              <a:t>or add map outlines.  </a:t>
            </a:r>
          </a:p>
        </p:txBody>
      </p:sp>
    </p:spTree>
    <p:extLst>
      <p:ext uri="{BB962C8B-B14F-4D97-AF65-F5344CB8AC3E}">
        <p14:creationId xmlns:p14="http://schemas.microsoft.com/office/powerpoint/2010/main" val="8528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r="3869"/>
          <a:stretch/>
        </p:blipFill>
        <p:spPr>
          <a:xfrm>
            <a:off x="2443655" y="-799"/>
            <a:ext cx="6700345" cy="6858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709678"/>
            <a:ext cx="274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white"/>
                </a:solidFill>
              </a:rPr>
              <a:t>Mouse over anywhere in the image to get an interactive pop-up chart that provides data (reflectance </a:t>
            </a:r>
          </a:p>
          <a:p>
            <a:r>
              <a:rPr lang="en-US" sz="2400" dirty="0">
                <a:solidFill>
                  <a:prstClr val="white"/>
                </a:solidFill>
              </a:rPr>
              <a:t>&amp; temperature) </a:t>
            </a:r>
          </a:p>
          <a:p>
            <a:r>
              <a:rPr lang="en-US" sz="2400" dirty="0">
                <a:solidFill>
                  <a:prstClr val="white"/>
                </a:solidFill>
              </a:rPr>
              <a:t>for each band at that </a:t>
            </a:r>
            <a:r>
              <a:rPr lang="en-US" sz="2400" dirty="0" smtClean="0">
                <a:solidFill>
                  <a:prstClr val="white"/>
                </a:solidFill>
              </a:rPr>
              <a:t>location. 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10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Hands-on…Spectral</a:t>
            </a: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1FDAAA-BCDB-4B69-B549-BA5722D2A043}" type="slidenum">
              <a:rPr lang="en-US" smtClean="0">
                <a:solidFill>
                  <a:schemeClr val="tx2"/>
                </a:solidFill>
              </a:rPr>
              <a:pPr eaLnBrk="1" hangingPunct="1"/>
              <a:t>26</a:t>
            </a:fld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475" y="990600"/>
            <a:ext cx="8772525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sz="2000" dirty="0" smtClean="0">
                <a:solidFill>
                  <a:srgbClr val="FFFF00"/>
                </a:solidFill>
              </a:rPr>
              <a:t>Step through the ABI spectral bands (and turn on the interactive chart)</a:t>
            </a: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 smtClean="0">
                <a:solidFill>
                  <a:srgbClr val="FFFF00"/>
                </a:solidFill>
              </a:rPr>
              <a:t>One of the simulated cases</a:t>
            </a:r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2"/>
              </a:rPr>
              <a:t>cimss.ssec.wisc.edu/education/apps/bandapp/overview_goes-r.html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 smtClean="0">
                <a:solidFill>
                  <a:srgbClr val="FFFF00"/>
                </a:solidFill>
              </a:rPr>
              <a:t>or</a:t>
            </a: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3"/>
              </a:rPr>
              <a:t>http://cimss.ssec.wisc.edu/goes/webapps/bandapp</a:t>
            </a:r>
            <a:r>
              <a:rPr lang="en-US" sz="1600" dirty="0" smtClean="0">
                <a:solidFill>
                  <a:srgbClr val="FFFF00"/>
                </a:solidFill>
                <a:hlinkClick r:id="rId3"/>
              </a:rPr>
              <a:t>/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FFFF00"/>
                </a:solidFill>
              </a:rPr>
              <a:t>Or step </a:t>
            </a:r>
            <a:r>
              <a:rPr lang="en-US" sz="2000" dirty="0">
                <a:solidFill>
                  <a:srgbClr val="FFFF00"/>
                </a:solidFill>
              </a:rPr>
              <a:t>through the </a:t>
            </a:r>
            <a:r>
              <a:rPr lang="en-US" sz="2000" dirty="0" smtClean="0">
                <a:solidFill>
                  <a:srgbClr val="FFFF00"/>
                </a:solidFill>
              </a:rPr>
              <a:t>AHI </a:t>
            </a:r>
            <a:r>
              <a:rPr lang="en-US" sz="2000" dirty="0">
                <a:solidFill>
                  <a:srgbClr val="FFFF00"/>
                </a:solidFill>
              </a:rPr>
              <a:t>spectral </a:t>
            </a:r>
            <a:r>
              <a:rPr lang="en-US" sz="2000" dirty="0" smtClean="0">
                <a:solidFill>
                  <a:srgbClr val="FFFF00"/>
                </a:solidFill>
              </a:rPr>
              <a:t>bands (and turn on the interactive chart)</a:t>
            </a:r>
            <a:endParaRPr lang="en-US" sz="20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</a:rPr>
              <a:t>One of the </a:t>
            </a:r>
            <a:r>
              <a:rPr lang="en-US" sz="1600" dirty="0" smtClean="0">
                <a:solidFill>
                  <a:srgbClr val="FFFF00"/>
                </a:solidFill>
              </a:rPr>
              <a:t>observed cases</a:t>
            </a:r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4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4"/>
              </a:rPr>
              <a:t>cimss.ssec.wisc.edu/education/apps/bandapp/overview_ahi_first_images.html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 smtClean="0">
                <a:solidFill>
                  <a:srgbClr val="FFFF00"/>
                </a:solidFill>
              </a:rPr>
              <a:t>or</a:t>
            </a: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5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5"/>
              </a:rPr>
              <a:t>cimss.ssec.wisc.edu/goes/webapps/bandapp/overview_ahi_first_images.html</a:t>
            </a:r>
            <a:endParaRPr lang="en-US" sz="1600" dirty="0" smtClean="0">
              <a:solidFill>
                <a:srgbClr val="FFFF00"/>
              </a:solidFill>
            </a:endParaRPr>
          </a:p>
          <a:p>
            <a:pPr marL="454025" lvl="1" indent="0" eaLnBrk="1" hangingPunct="1">
              <a:buNone/>
            </a:pP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90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rgbClr val="FFFF00"/>
                </a:solidFill>
              </a:rPr>
              <a:t>Three ABI water vapor bands</a:t>
            </a:r>
            <a:br>
              <a:rPr lang="en-US" altLang="en-US" sz="4000" dirty="0" smtClean="0">
                <a:solidFill>
                  <a:srgbClr val="FFFF00"/>
                </a:solidFill>
              </a:rPr>
            </a:br>
            <a:endParaRPr lang="en-US" altLang="en-US" sz="2800" dirty="0" smtClean="0">
              <a:solidFill>
                <a:srgbClr val="FFFF00"/>
              </a:solidFill>
            </a:endParaRPr>
          </a:p>
        </p:txBody>
      </p:sp>
      <p:sp>
        <p:nvSpPr>
          <p:cNvPr id="90114" name="Slide Number Placeholder 5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30F71F-35A7-4D2D-85AC-B23894C5A4D3}" type="slidenum">
              <a:rPr lang="en-US" altLang="en-US">
                <a:solidFill>
                  <a:schemeClr val="tx2"/>
                </a:solidFill>
              </a:rPr>
              <a:pPr eaLnBrk="1" hangingPunct="1"/>
              <a:t>27</a:t>
            </a:fld>
            <a:endParaRPr lang="en-US" altLang="en-US" dirty="0">
              <a:solidFill>
                <a:schemeClr val="tx2"/>
              </a:solidFill>
            </a:endParaRPr>
          </a:p>
        </p:txBody>
      </p:sp>
      <p:pic>
        <p:nvPicPr>
          <p:cNvPr id="90116" name="Picture 3" descr="2005_06_04_ABIS_water_vapor_comparetoGOES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638" y="1981200"/>
            <a:ext cx="4170362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4" descr="2005_06_04_GOES12_water_vapor_comparetoAB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81200"/>
            <a:ext cx="4170363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8" name="Text Box 5"/>
          <p:cNvSpPr txBox="1">
            <a:spLocks noChangeArrowheads="1"/>
          </p:cNvSpPr>
          <p:nvPr/>
        </p:nvSpPr>
        <p:spPr bwMode="auto">
          <a:xfrm>
            <a:off x="1431925" y="5599113"/>
            <a:ext cx="167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00"/>
                </a:solidFill>
              </a:rPr>
              <a:t>Current GOES</a:t>
            </a:r>
          </a:p>
        </p:txBody>
      </p:sp>
      <p:sp>
        <p:nvSpPr>
          <p:cNvPr id="90119" name="Text Box 6"/>
          <p:cNvSpPr txBox="1">
            <a:spLocks noChangeArrowheads="1"/>
          </p:cNvSpPr>
          <p:nvPr/>
        </p:nvSpPr>
        <p:spPr bwMode="auto">
          <a:xfrm>
            <a:off x="5797550" y="5576888"/>
            <a:ext cx="1568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FF00"/>
                </a:solidFill>
              </a:rPr>
              <a:t>Future GOES</a:t>
            </a:r>
          </a:p>
        </p:txBody>
      </p:sp>
      <p:sp>
        <p:nvSpPr>
          <p:cNvPr id="90120" name="Text Box 7"/>
          <p:cNvSpPr txBox="1">
            <a:spLocks noChangeArrowheads="1"/>
          </p:cNvSpPr>
          <p:nvPr/>
        </p:nvSpPr>
        <p:spPr bwMode="auto">
          <a:xfrm>
            <a:off x="3276600" y="59436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0000"/>
                </a:solidFill>
              </a:rPr>
              <a:t>Images from J. Feltz</a:t>
            </a:r>
          </a:p>
        </p:txBody>
      </p:sp>
      <p:pic>
        <p:nvPicPr>
          <p:cNvPr id="90121" name="Picture 8" descr="mcidasv_500x25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287" y="6156259"/>
            <a:ext cx="134302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2" name="Text Box 9"/>
          <p:cNvSpPr txBox="1">
            <a:spLocks noChangeArrowheads="1"/>
          </p:cNvSpPr>
          <p:nvPr/>
        </p:nvSpPr>
        <p:spPr bwMode="auto">
          <a:xfrm>
            <a:off x="1279525" y="590391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55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00200" y="4800600"/>
            <a:ext cx="7772400" cy="1470025"/>
          </a:xfrm>
        </p:spPr>
        <p:txBody>
          <a:bodyPr/>
          <a:lstStyle/>
          <a:p>
            <a:r>
              <a:rPr lang="en-US" dirty="0" smtClean="0"/>
              <a:t>RGB Web App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" y="0"/>
            <a:ext cx="6299201" cy="36483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105" y="2057400"/>
            <a:ext cx="4867695" cy="4724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6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Sat RGB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EB7FFE96-DB44-4337-A9AB-845DBD393ED7}" type="slidenum">
              <a:rPr lang="en-US" altLang="en-US" smtClean="0">
                <a:solidFill>
                  <a:schemeClr val="tx2"/>
                </a:solidFill>
              </a:rPr>
              <a:pPr/>
              <a:t>29</a:t>
            </a:fld>
            <a:endParaRPr lang="en-US" altLang="en-US" dirty="0">
              <a:solidFill>
                <a:schemeClr val="tx2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4816475" cy="5070475"/>
          </a:xfrm>
        </p:spPr>
      </p:pic>
      <p:sp>
        <p:nvSpPr>
          <p:cNvPr id="6" name="TextBox 5"/>
          <p:cNvSpPr txBox="1"/>
          <p:nvPr/>
        </p:nvSpPr>
        <p:spPr>
          <a:xfrm>
            <a:off x="5706956" y="2971800"/>
            <a:ext cx="3437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LcParenR"/>
            </a:pPr>
            <a:r>
              <a:rPr lang="en-US" dirty="0" smtClean="0"/>
              <a:t>Select an input for each band</a:t>
            </a:r>
          </a:p>
          <a:p>
            <a:pPr marL="400050" indent="-400050">
              <a:buAutoNum type="romanLcParenR"/>
            </a:pPr>
            <a:r>
              <a:rPr lang="en-US" dirty="0" smtClean="0"/>
              <a:t>Click “Combine Channels”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96" y="1445019"/>
            <a:ext cx="5411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GOES </a:t>
            </a:r>
            <a:r>
              <a:rPr lang="en-US" dirty="0" err="1"/>
              <a:t>Flyout</a:t>
            </a:r>
            <a:r>
              <a:rPr lang="en-US" dirty="0"/>
              <a:t> </a:t>
            </a:r>
            <a:r>
              <a:rPr lang="en-US" dirty="0" smtClean="0"/>
              <a:t>Chart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C8E52D18-A355-4B49-A791-A2983201C3C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" y="1143000"/>
            <a:ext cx="9125632" cy="4695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0" y="5867400"/>
            <a:ext cx="2914650" cy="990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95" y="6096000"/>
            <a:ext cx="2600325" cy="5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5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Hands-on….Red-Green-Blue</a:t>
            </a: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1FDAAA-BCDB-4B69-B549-BA5722D2A043}" type="slidenum">
              <a:rPr lang="en-US" smtClean="0">
                <a:solidFill>
                  <a:schemeClr val="tx2"/>
                </a:solidFill>
              </a:rPr>
              <a:pPr eaLnBrk="1" hangingPunct="1"/>
              <a:t>30</a:t>
            </a:fld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475" y="990600"/>
            <a:ext cx="877252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00"/>
                </a:solidFill>
              </a:rPr>
              <a:t>Combine the bands to bring out a feature of interest</a:t>
            </a: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2"/>
              </a:rPr>
              <a:t>cimss.ssec.wisc.edu/goes/webapps/satrgb/overview.html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 smtClean="0">
                <a:solidFill>
                  <a:srgbClr val="FFFF00"/>
                </a:solidFill>
              </a:rPr>
              <a:t>One of the simulated ABI cases</a:t>
            </a:r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3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3"/>
              </a:rPr>
              <a:t>cimss.ssec.wisc.edu/education/apps/bandapp/overview_goes-r.html</a:t>
            </a:r>
            <a:r>
              <a:rPr lang="en-US" sz="1600" dirty="0" smtClean="0">
                <a:solidFill>
                  <a:srgbClr val="FFFF00"/>
                </a:solidFill>
              </a:rPr>
              <a:t/>
            </a:r>
            <a:br>
              <a:rPr lang="en-US" sz="1600" dirty="0" smtClean="0">
                <a:solidFill>
                  <a:srgbClr val="FFFF00"/>
                </a:solidFill>
              </a:rPr>
            </a:br>
            <a:endParaRPr lang="en-US" sz="1600" dirty="0" smtClean="0">
              <a:solidFill>
                <a:srgbClr val="FFFF00"/>
              </a:solidFill>
            </a:endParaRPr>
          </a:p>
          <a:p>
            <a:pPr marL="457200" lvl="1" indent="0" eaLnBrk="1" hangingPunct="1">
              <a:buNone/>
            </a:pPr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</a:rPr>
              <a:t>One of the </a:t>
            </a:r>
            <a:r>
              <a:rPr lang="en-US" sz="1600" dirty="0" smtClean="0">
                <a:solidFill>
                  <a:srgbClr val="FFFF00"/>
                </a:solidFill>
              </a:rPr>
              <a:t>observed AHI cases</a:t>
            </a:r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4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4"/>
              </a:rPr>
              <a:t>cimss.ssec.wisc.edu/goes/webapps/satrgb/overview_ahi.html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7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0"/>
            <a:ext cx="6300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73692" y="5943600"/>
            <a:ext cx="53697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chemeClr val="tx2"/>
                </a:solidFill>
                <a:hlinkClick r:id="rId3"/>
              </a:rPr>
              <a:t>cimss.ssec.wisc.edu/goes/applets/overview.html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286000" y="914400"/>
            <a:ext cx="12954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0"/>
            <a:ext cx="6300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286000" y="914400"/>
            <a:ext cx="1295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Hands-on….Temporal/Spatial</a:t>
            </a:r>
          </a:p>
        </p:txBody>
      </p:sp>
      <p:sp>
        <p:nvSpPr>
          <p:cNvPr id="8196" name="Slide Number Placeholder 1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E1FDAAA-BCDB-4B69-B549-BA5722D2A043}" type="slidenum">
              <a:rPr lang="en-US" smtClean="0">
                <a:solidFill>
                  <a:schemeClr val="tx2"/>
                </a:solidFill>
              </a:rPr>
              <a:pPr eaLnBrk="1" hangingPunct="1"/>
              <a:t>34</a:t>
            </a:fld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71475" y="990600"/>
            <a:ext cx="8772525" cy="4525963"/>
          </a:xfrm>
        </p:spPr>
        <p:txBody>
          <a:bodyPr/>
          <a:lstStyle/>
          <a:p>
            <a:pPr eaLnBrk="1" hangingPunct="1"/>
            <a:r>
              <a:rPr lang="en-US" sz="2000" dirty="0" smtClean="0">
                <a:solidFill>
                  <a:srgbClr val="FFFF00"/>
                </a:solidFill>
              </a:rPr>
              <a:t>Choose a case to example the temporal and/or spatial resolutions:</a:t>
            </a: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rgbClr val="FFFF00"/>
                </a:solidFill>
                <a:hlinkClick r:id="rId2"/>
              </a:rPr>
              <a:t>cimss.ssec.wisc.edu/goes/applets/overview.html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r>
              <a:rPr lang="en-US" sz="1600" dirty="0" smtClean="0">
                <a:solidFill>
                  <a:srgbClr val="FFFF00"/>
                </a:solidFill>
              </a:rPr>
              <a:t>or</a:t>
            </a:r>
          </a:p>
          <a:p>
            <a:pPr lvl="1" eaLnBrk="1" hangingPunct="1"/>
            <a:r>
              <a:rPr lang="en-US" sz="1600" dirty="0">
                <a:solidFill>
                  <a:srgbClr val="FFFF00"/>
                </a:solidFill>
                <a:hlinkClick r:id="rId3"/>
              </a:rPr>
              <a:t>http://cimss.ssec.wisc.edu/education/apps/abi</a:t>
            </a:r>
            <a:r>
              <a:rPr lang="en-US" sz="1600" dirty="0" smtClean="0">
                <a:solidFill>
                  <a:srgbClr val="FFFF00"/>
                </a:solidFill>
                <a:hlinkClick r:id="rId3"/>
              </a:rPr>
              <a:t>/</a:t>
            </a:r>
            <a:endParaRPr lang="en-US" sz="1600" dirty="0" smtClean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FFFF00"/>
                </a:solidFill>
              </a:rPr>
              <a:t>Via temporal sampling, can you get Hurricane Sandy to appear to rotate backwards?</a:t>
            </a:r>
          </a:p>
          <a:p>
            <a:pPr eaLnBrk="1" hangingPunct="1"/>
            <a:endParaRPr lang="en-US" sz="2000" dirty="0">
              <a:solidFill>
                <a:srgbClr val="FFFF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FFFF00"/>
                </a:solidFill>
              </a:rPr>
              <a:t>Can you observe an enhanced v signature in the IR case over MN?</a:t>
            </a:r>
            <a:endParaRPr lang="en-US" sz="2000" dirty="0">
              <a:solidFill>
                <a:srgbClr val="FFFF00"/>
              </a:solidFill>
            </a:endParaRPr>
          </a:p>
          <a:p>
            <a:pPr lvl="1" eaLnBrk="1" hangingPunct="1"/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6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GOES-R ABI represents a major shift in capability that users need to be preparing for.</a:t>
            </a:r>
          </a:p>
          <a:p>
            <a:pPr lvl="1"/>
            <a:r>
              <a:rPr lang="en-US" dirty="0" smtClean="0"/>
              <a:t>Currently focused on Broadcast Meteorologists</a:t>
            </a:r>
          </a:p>
          <a:p>
            <a:pPr lvl="1"/>
            <a:r>
              <a:rPr lang="en-US" dirty="0" smtClean="0"/>
              <a:t>Tim </a:t>
            </a:r>
            <a:r>
              <a:rPr lang="en-US" dirty="0" err="1" smtClean="0"/>
              <a:t>Schmit</a:t>
            </a:r>
            <a:r>
              <a:rPr lang="en-US" dirty="0" smtClean="0"/>
              <a:t>, Scott Lindstrom, Chris Schmidt and others are in Raleigh, NC at the AMS Broadcaster’s Conference giving an all-day Short Course.</a:t>
            </a:r>
          </a:p>
          <a:p>
            <a:r>
              <a:rPr lang="en-US" dirty="0" smtClean="0"/>
              <a:t>ABI “</a:t>
            </a:r>
            <a:r>
              <a:rPr lang="en-US" dirty="0" err="1" smtClean="0"/>
              <a:t>Webapps</a:t>
            </a:r>
            <a:r>
              <a:rPr lang="en-US" dirty="0" smtClean="0"/>
              <a:t>” are terrific “hands-on” tools that anyone can use to educate users and students on a host of topics.</a:t>
            </a:r>
          </a:p>
          <a:p>
            <a:pPr lvl="1"/>
            <a:r>
              <a:rPr lang="en-US" dirty="0" smtClean="0"/>
              <a:t>Spatial, Spectral, &amp; Temporal Improvements of ABI.</a:t>
            </a:r>
          </a:p>
          <a:p>
            <a:pPr lvl="1"/>
            <a:r>
              <a:rPr lang="en-US" dirty="0" smtClean="0"/>
              <a:t>RGB</a:t>
            </a:r>
            <a:endParaRPr lang="en-US" dirty="0"/>
          </a:p>
          <a:p>
            <a:pPr lvl="1"/>
            <a:r>
              <a:rPr lang="en-US" dirty="0" smtClean="0"/>
              <a:t>Uses of GOES data and Products.</a:t>
            </a:r>
          </a:p>
          <a:p>
            <a:pPr lvl="2"/>
            <a:r>
              <a:rPr lang="en-US" dirty="0" smtClean="0"/>
              <a:t>Fires, hurricanes, convection, fog, winds, etc.</a:t>
            </a:r>
          </a:p>
          <a:p>
            <a:pPr lvl="1"/>
            <a:r>
              <a:rPr lang="en-US" dirty="0" smtClean="0"/>
              <a:t>Educational imagery produced with </a:t>
            </a:r>
            <a:r>
              <a:rPr lang="en-US" dirty="0" err="1" smtClean="0"/>
              <a:t>McIDAS</a:t>
            </a:r>
            <a:r>
              <a:rPr lang="en-US" dirty="0" smtClean="0"/>
              <a:t>-X and –V.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24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189211" y="1054398"/>
            <a:ext cx="1555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GOES-R Launch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to 89.5° West</a:t>
            </a:r>
            <a:endParaRPr lang="en-US" sz="1600" dirty="0">
              <a:solidFill>
                <a:schemeClr val="tx2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>
            <a:off x="5023250" y="1609227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2982560" y="1611850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384286" y="1245848"/>
            <a:ext cx="15376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tx2"/>
                </a:solidFill>
              </a:rPr>
              <a:t>Milestone:</a:t>
            </a:r>
          </a:p>
          <a:p>
            <a:pPr algn="r"/>
            <a:endParaRPr lang="en-US" sz="1600" dirty="0">
              <a:solidFill>
                <a:schemeClr val="tx2"/>
              </a:solidFill>
            </a:endParaRPr>
          </a:p>
          <a:p>
            <a:pPr algn="r"/>
            <a:r>
              <a:rPr lang="en-US" sz="1600" dirty="0">
                <a:solidFill>
                  <a:schemeClr val="tx2"/>
                </a:solidFill>
              </a:rPr>
              <a:t>Program Phase: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69188"/>
              </p:ext>
            </p:extLst>
          </p:nvPr>
        </p:nvGraphicFramePr>
        <p:xfrm>
          <a:off x="1956861" y="1811143"/>
          <a:ext cx="6565165" cy="243840"/>
        </p:xfrm>
        <a:graphic>
          <a:graphicData uri="http://schemas.openxmlformats.org/drawingml/2006/table">
            <a:tbl>
              <a:tblPr firstRow="1" bandRow="1">
                <a:effectLst/>
                <a:tableStyleId>{D7AC3CCA-C797-4891-BE02-D94E43425B78}</a:tableStyleId>
              </a:tblPr>
              <a:tblGrid>
                <a:gridCol w="1023319"/>
                <a:gridCol w="2043919"/>
                <a:gridCol w="3497927"/>
              </a:tblGrid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Pre-Launch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PLT (6 months)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bg1"/>
                          </a:solidFill>
                        </a:rPr>
                        <a:t>Post-Handover</a:t>
                      </a:r>
                      <a:endParaRPr lang="en-US" sz="16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36" name="Title 29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0" dirty="0" smtClean="0"/>
              <a:t>Validation and Availability for GOES-R Baseline Products</a:t>
            </a:r>
            <a:endParaRPr lang="en-US" sz="2400" b="0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7086731" y="1611727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85913" y="1054397"/>
            <a:ext cx="20104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Operations Handover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(includes Products)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169132" y="1054398"/>
            <a:ext cx="1858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tx2"/>
                </a:solidFill>
              </a:rPr>
              <a:t>On-Orbit East/West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</a:rPr>
              <a:t>Operations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271404" y="1545379"/>
            <a:ext cx="16776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tx2"/>
                </a:solidFill>
              </a:rPr>
              <a:t>Extended Validation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4114217" y="2057903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5029199" y="2057710"/>
            <a:ext cx="1" cy="18288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85800" y="2240590"/>
            <a:ext cx="3428417" cy="2612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023250" y="2240590"/>
            <a:ext cx="3467803" cy="2612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446245" y="2502011"/>
            <a:ext cx="8240555" cy="1460389"/>
          </a:xfrm>
          <a:prstGeom prst="roundRect">
            <a:avLst/>
          </a:prstGeom>
          <a:solidFill>
            <a:schemeClr val="tx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dirty="0">
                <a:solidFill>
                  <a:schemeClr val="tx2"/>
                </a:solidFill>
              </a:rPr>
              <a:t>L1b Product </a:t>
            </a:r>
            <a:r>
              <a:rPr lang="en-US" sz="1600" dirty="0">
                <a:solidFill>
                  <a:schemeClr val="tx2"/>
                </a:solidFill>
              </a:rPr>
              <a:t>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L1b Validation - Products recertified against pre-launch instrument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‘First Light’ Data </a:t>
            </a:r>
            <a:r>
              <a:rPr lang="en-US" sz="1600" dirty="0">
                <a:solidFill>
                  <a:schemeClr val="tx2"/>
                </a:solidFill>
              </a:rPr>
              <a:t>captures shared </a:t>
            </a:r>
            <a:r>
              <a:rPr lang="en-US" sz="1600" dirty="0">
                <a:solidFill>
                  <a:schemeClr val="tx2"/>
                </a:solidFill>
              </a:rPr>
              <a:t>from Instruments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Insertion of L1b products into GRB service is controlled by ground system and will occur as products are certified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2"/>
                </a:solidFill>
              </a:rPr>
              <a:t>(Figure from Matt Seybold from NOAA Satellite Conference)</a:t>
            </a:r>
          </a:p>
        </p:txBody>
      </p:sp>
      <p:pic>
        <p:nvPicPr>
          <p:cNvPr id="18" name="Picture 17" descr="http://www.goes-r.gov/education/images/logos/Color/Small/GOES-R_logo_small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2400"/>
            <a:ext cx="962378" cy="61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15VIS_SSEC_89p5W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8" y="0"/>
            <a:ext cx="83010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90600" y="6400800"/>
            <a:ext cx="573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~90W (Approximate location of GOES-R during check-out)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7C8A9A6-0F6E-479F-AD01-7292423321F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3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FFFF00"/>
                </a:solidFill>
              </a:rPr>
              <a:t>The Advanced Baseline Imager:</a:t>
            </a:r>
          </a:p>
        </p:txBody>
      </p:sp>
      <p:sp>
        <p:nvSpPr>
          <p:cNvPr id="174082" name="Slide Number Placehold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C644F42-9A19-4DCA-A401-5D0161071F50}" type="slidenum">
              <a:rPr lang="en-US">
                <a:solidFill>
                  <a:srgbClr val="000000"/>
                </a:solidFill>
              </a:rPr>
              <a:pPr eaLnBrk="1" hangingPunct="1"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4084" name="Text Box 3"/>
          <p:cNvSpPr txBox="1">
            <a:spLocks noChangeArrowheads="1"/>
          </p:cNvSpPr>
          <p:nvPr/>
        </p:nvSpPr>
        <p:spPr bwMode="auto">
          <a:xfrm>
            <a:off x="76200" y="838200"/>
            <a:ext cx="91440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5683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683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68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			  			ABI				</a:t>
            </a:r>
            <a:r>
              <a:rPr lang="en-US" sz="2400" b="1" dirty="0">
                <a:solidFill>
                  <a:srgbClr val="FFFFFF"/>
                </a:solidFill>
              </a:rPr>
              <a:t>Current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Spectral Coverage</a:t>
            </a:r>
            <a:r>
              <a:rPr lang="en-US" sz="2400" dirty="0">
                <a:solidFill>
                  <a:srgbClr val="FFFF00"/>
                </a:solidFill>
              </a:rPr>
              <a:t>			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						16 bands		</a:t>
            </a:r>
            <a:r>
              <a:rPr lang="en-US" sz="2400" dirty="0">
                <a:solidFill>
                  <a:srgbClr val="FFFFFF"/>
                </a:solidFill>
              </a:rPr>
              <a:t>5 </a:t>
            </a:r>
            <a:r>
              <a:rPr lang="en-US" sz="2400" dirty="0" smtClean="0">
                <a:solidFill>
                  <a:srgbClr val="FFFFFF"/>
                </a:solidFill>
              </a:rPr>
              <a:t>bands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			</a:t>
            </a:r>
            <a:r>
              <a:rPr lang="en-US" dirty="0" smtClean="0">
                <a:solidFill>
                  <a:srgbClr val="FFFF00"/>
                </a:solidFill>
              </a:rPr>
              <a:t>6 VIS/NIR &amp; 10 IR</a:t>
            </a:r>
            <a:r>
              <a:rPr lang="en-US" dirty="0" smtClean="0">
                <a:solidFill>
                  <a:srgbClr val="FFFFFF"/>
                </a:solidFill>
              </a:rPr>
              <a:t>	1 VIS &amp; 4 IR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FFFF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Spatial </a:t>
            </a:r>
            <a:r>
              <a:rPr lang="en-US" sz="2400" b="1" dirty="0" smtClean="0">
                <a:solidFill>
                  <a:srgbClr val="FFFF00"/>
                </a:solidFill>
              </a:rPr>
              <a:t>Resolution 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0.64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FF00"/>
                </a:solidFill>
              </a:rPr>
              <a:t>m Visible 			0.5 km 			</a:t>
            </a:r>
            <a:r>
              <a:rPr lang="en-US" sz="2400" dirty="0">
                <a:solidFill>
                  <a:srgbClr val="FFFFFF"/>
                </a:solidFill>
              </a:rPr>
              <a:t>Approx. 1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Other Visible/near-IR	1.0 km			</a:t>
            </a:r>
            <a:r>
              <a:rPr lang="en-US" sz="2400" dirty="0">
                <a:solidFill>
                  <a:srgbClr val="FFFFFF"/>
                </a:solidFill>
              </a:rPr>
              <a:t>n/a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Bands (&gt;2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2400" dirty="0">
                <a:solidFill>
                  <a:srgbClr val="FFFF00"/>
                </a:solidFill>
              </a:rPr>
              <a:t>m)			2 km			</a:t>
            </a:r>
            <a:r>
              <a:rPr lang="en-US" sz="2400" dirty="0">
                <a:solidFill>
                  <a:srgbClr val="FFFFFF"/>
                </a:solidFill>
              </a:rPr>
              <a:t>Approx. 4 km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00"/>
                </a:solidFill>
              </a:rPr>
              <a:t>Spatial/Temporal Coverage</a:t>
            </a:r>
            <a:r>
              <a:rPr lang="en-US" sz="2400" b="1" dirty="0">
                <a:solidFill>
                  <a:srgbClr val="FFFF00"/>
                </a:solidFill>
              </a:rPr>
              <a:t>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Full disk					</a:t>
            </a:r>
            <a:r>
              <a:rPr lang="en-US" sz="2400" dirty="0" smtClean="0">
                <a:solidFill>
                  <a:srgbClr val="FFFF00"/>
                </a:solidFill>
              </a:rPr>
              <a:t>Every 15 min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FF"/>
                </a:solidFill>
              </a:rPr>
              <a:t>Scheduled (3 </a:t>
            </a:r>
            <a:r>
              <a:rPr lang="en-US" sz="2400" dirty="0" err="1">
                <a:solidFill>
                  <a:srgbClr val="FFFFFF"/>
                </a:solidFill>
              </a:rPr>
              <a:t>hrly</a:t>
            </a:r>
            <a:r>
              <a:rPr lang="en-US" sz="2400" dirty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CONUS        			</a:t>
            </a:r>
            <a:r>
              <a:rPr lang="en-US" sz="2400" dirty="0" smtClean="0">
                <a:solidFill>
                  <a:srgbClr val="FFFF00"/>
                </a:solidFill>
              </a:rPr>
              <a:t>Every 5 min</a:t>
            </a:r>
            <a:r>
              <a:rPr lang="en-US" sz="2400" dirty="0">
                <a:solidFill>
                  <a:srgbClr val="FFFF00"/>
                </a:solidFill>
              </a:rPr>
              <a:t>		</a:t>
            </a:r>
            <a:r>
              <a:rPr lang="en-US" sz="2400" dirty="0">
                <a:solidFill>
                  <a:srgbClr val="FFFFFF"/>
                </a:solidFill>
              </a:rPr>
              <a:t>~4 per hour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00"/>
                </a:solidFill>
              </a:rPr>
              <a:t>	Mesoscale				Every 30 sec	</a:t>
            </a:r>
            <a:r>
              <a:rPr lang="en-US" sz="2400" dirty="0">
                <a:solidFill>
                  <a:srgbClr val="FFFFFF"/>
                </a:solidFill>
              </a:rPr>
              <a:t>n/a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Visible (reflective bands) 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FF00"/>
                </a:solidFill>
              </a:rPr>
              <a:t>	</a:t>
            </a:r>
            <a:r>
              <a:rPr lang="en-US" sz="2400" dirty="0">
                <a:solidFill>
                  <a:srgbClr val="FFFF00"/>
                </a:solidFill>
              </a:rPr>
              <a:t>On-orbit calibration</a:t>
            </a:r>
            <a:r>
              <a:rPr lang="en-US" sz="2400" b="1" dirty="0">
                <a:solidFill>
                  <a:srgbClr val="FFFF00"/>
                </a:solidFill>
              </a:rPr>
              <a:t>		</a:t>
            </a:r>
            <a:r>
              <a:rPr lang="en-US" sz="2400" dirty="0">
                <a:solidFill>
                  <a:srgbClr val="FFFF00"/>
                </a:solidFill>
              </a:rPr>
              <a:t>Yes				</a:t>
            </a:r>
            <a:r>
              <a:rPr lang="en-US" sz="2400" dirty="0">
                <a:solidFill>
                  <a:srgbClr val="FFFFFF"/>
                </a:solidFill>
              </a:rPr>
              <a:t>No</a:t>
            </a:r>
            <a:r>
              <a:rPr lang="en-US" sz="2400" dirty="0">
                <a:solidFill>
                  <a:srgbClr val="FFFF00"/>
                </a:solidFill>
              </a:rPr>
              <a:t>	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8509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ube_image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1" b="6458"/>
          <a:stretch/>
        </p:blipFill>
        <p:spPr bwMode="auto">
          <a:xfrm>
            <a:off x="304800" y="838200"/>
            <a:ext cx="5565915" cy="3388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Baseline Imager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F257B4-DC8B-6A48-AE5D-4E9055F48D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2333" y="1175753"/>
            <a:ext cx="3209267" cy="21770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/>
                </a:solidFill>
              </a:rPr>
              <a:t>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0" y="3657600"/>
            <a:ext cx="1119217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/>
                </a:solidFill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3657600"/>
            <a:ext cx="108162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solidFill>
                  <a:schemeClr val="tx2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0" y="4114800"/>
            <a:ext cx="2133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X</a:t>
            </a:r>
          </a:p>
          <a:p>
            <a:r>
              <a:rPr lang="en-US" dirty="0">
                <a:solidFill>
                  <a:schemeClr val="tx2"/>
                </a:solidFill>
              </a:rPr>
              <a:t>Faster coverage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(5-minute full disk vs. 25-minute)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38600" y="411480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X</a:t>
            </a:r>
          </a:p>
          <a:p>
            <a:r>
              <a:rPr lang="en-US" dirty="0">
                <a:solidFill>
                  <a:schemeClr val="tx2"/>
                </a:solidFill>
              </a:rPr>
              <a:t>Improved spatial</a:t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>resolution </a:t>
            </a:r>
          </a:p>
          <a:p>
            <a:r>
              <a:rPr lang="en-US" dirty="0">
                <a:solidFill>
                  <a:schemeClr val="tx2"/>
                </a:solidFill>
              </a:rPr>
              <a:t>(2 km IR vs. 4 km)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934200" y="4114800"/>
            <a:ext cx="2133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tx2"/>
                </a:solidFill>
              </a:rPr>
              <a:t>X</a:t>
            </a:r>
          </a:p>
          <a:p>
            <a:r>
              <a:rPr lang="en-US" dirty="0">
                <a:solidFill>
                  <a:schemeClr val="tx2"/>
                </a:solidFill>
              </a:rPr>
              <a:t>More spectral bands (16 on ABI vs. 5 on the current imager)</a:t>
            </a:r>
          </a:p>
        </p:txBody>
      </p:sp>
    </p:spTree>
    <p:extLst>
      <p:ext uri="{BB962C8B-B14F-4D97-AF65-F5344CB8AC3E}">
        <p14:creationId xmlns:p14="http://schemas.microsoft.com/office/powerpoint/2010/main" val="2285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t="2755" r="7438" b="2700"/>
          <a:stretch/>
        </p:blipFill>
        <p:spPr>
          <a:xfrm>
            <a:off x="612118" y="188926"/>
            <a:ext cx="7851749" cy="648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2971800" y="838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0.64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5029200" y="838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0.86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5" name="Text Box 20"/>
          <p:cNvSpPr txBox="1">
            <a:spLocks noChangeArrowheads="1"/>
          </p:cNvSpPr>
          <p:nvPr/>
        </p:nvSpPr>
        <p:spPr bwMode="auto">
          <a:xfrm>
            <a:off x="6934200" y="838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1.38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6" name="Text Box 21"/>
          <p:cNvSpPr txBox="1">
            <a:spLocks noChangeArrowheads="1"/>
          </p:cNvSpPr>
          <p:nvPr/>
        </p:nvSpPr>
        <p:spPr bwMode="auto">
          <a:xfrm>
            <a:off x="990600" y="25146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1.61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3048000" y="25146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2.26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8" name="Text Box 23"/>
          <p:cNvSpPr txBox="1">
            <a:spLocks noChangeArrowheads="1"/>
          </p:cNvSpPr>
          <p:nvPr/>
        </p:nvSpPr>
        <p:spPr bwMode="auto">
          <a:xfrm>
            <a:off x="5105400" y="25146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3.9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7010400" y="25146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6.19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0" name="Text Box 25"/>
          <p:cNvSpPr txBox="1">
            <a:spLocks noChangeArrowheads="1"/>
          </p:cNvSpPr>
          <p:nvPr/>
        </p:nvSpPr>
        <p:spPr bwMode="auto">
          <a:xfrm>
            <a:off x="914400" y="4267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6.95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1" name="Text Box 26"/>
          <p:cNvSpPr txBox="1">
            <a:spLocks noChangeArrowheads="1"/>
          </p:cNvSpPr>
          <p:nvPr/>
        </p:nvSpPr>
        <p:spPr bwMode="auto">
          <a:xfrm>
            <a:off x="2971800" y="4267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7.34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2" name="Text Box 27"/>
          <p:cNvSpPr txBox="1">
            <a:spLocks noChangeArrowheads="1"/>
          </p:cNvSpPr>
          <p:nvPr/>
        </p:nvSpPr>
        <p:spPr bwMode="auto">
          <a:xfrm>
            <a:off x="914400" y="838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</a:rPr>
              <a:t>0.47 </a:t>
            </a:r>
            <a:r>
              <a:rPr lang="en-US" sz="1600" b="1" dirty="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 dirty="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5029200" y="4267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8.5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4" name="Text Box 29"/>
          <p:cNvSpPr txBox="1">
            <a:spLocks noChangeArrowheads="1"/>
          </p:cNvSpPr>
          <p:nvPr/>
        </p:nvSpPr>
        <p:spPr bwMode="auto">
          <a:xfrm>
            <a:off x="7010400" y="426720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9.61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685800" y="5899150"/>
            <a:ext cx="1371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10.35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6" name="Text Box 31"/>
          <p:cNvSpPr txBox="1">
            <a:spLocks noChangeArrowheads="1"/>
          </p:cNvSpPr>
          <p:nvPr/>
        </p:nvSpPr>
        <p:spPr bwMode="auto">
          <a:xfrm>
            <a:off x="2971800" y="589915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11.2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5029200" y="589915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12.3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6934200" y="5899150"/>
            <a:ext cx="114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600" b="1">
                <a:solidFill>
                  <a:srgbClr val="FFFFFF"/>
                </a:solidFill>
                <a:latin typeface="Times New Roman" pitchFamily="18" charset="0"/>
              </a:rPr>
              <a:t>13.3 </a:t>
            </a:r>
            <a:r>
              <a:rPr lang="en-US" sz="1600" b="1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m</a:t>
            </a:r>
            <a:endParaRPr lang="en-US" sz="1600" b="1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743200" y="-76200"/>
            <a:ext cx="3736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Simulated ABI bands (as shown in AWIPS)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9B995A-F5B3-BF45-BBFC-C763FDCF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42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2865" r="7438" b="2810"/>
          <a:stretch/>
        </p:blipFill>
        <p:spPr>
          <a:xfrm>
            <a:off x="597004" y="196483"/>
            <a:ext cx="7866863" cy="646881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200400" y="-76200"/>
            <a:ext cx="3300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Current GOES Imager band selection</a:t>
            </a:r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969B995A-F5B3-BF45-BBFC-C763FDCF1E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72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MSS_Template_2013Log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ヒラギノ丸ゴ Pro W4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1393</TotalTime>
  <Words>1594</Words>
  <Application>Microsoft Office PowerPoint</Application>
  <PresentationFormat>On-screen Show (4:3)</PresentationFormat>
  <Paragraphs>312</Paragraphs>
  <Slides>35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CIMSS_Template_2013Logo</vt:lpstr>
      <vt:lpstr>Using McIDAS To Prepare Users For The ABI</vt:lpstr>
      <vt:lpstr>Overview</vt:lpstr>
      <vt:lpstr>GOES Flyout Chart</vt:lpstr>
      <vt:lpstr>Validation and Availability for GOES-R Baseline Products</vt:lpstr>
      <vt:lpstr>PowerPoint Presentation</vt:lpstr>
      <vt:lpstr>The Advanced Baseline Imager:</vt:lpstr>
      <vt:lpstr>Advanced Baseline Imager</vt:lpstr>
      <vt:lpstr>PowerPoint Presentation</vt:lpstr>
      <vt:lpstr>PowerPoint Presentation</vt:lpstr>
      <vt:lpstr>ABI bands 1-6</vt:lpstr>
      <vt:lpstr>PowerPoint Presentation</vt:lpstr>
      <vt:lpstr>ABI bands 7-16</vt:lpstr>
      <vt:lpstr>PowerPoint Presentation</vt:lpstr>
      <vt:lpstr>Future vs. Current Spectral Bands</vt:lpstr>
      <vt:lpstr>Baseline ABI Scan Modes</vt:lpstr>
      <vt:lpstr>Recent Mode 3 (Flex mode)  “Time-Time” chart</vt:lpstr>
      <vt:lpstr>Baseline Time-Time Mode 4 (Continuous Full Disk)</vt:lpstr>
      <vt:lpstr>PowerPoint Presentation</vt:lpstr>
      <vt:lpstr>Draft Scan Mode ”6” with 10-min FD</vt:lpstr>
      <vt:lpstr>Draft  Scan Mode ”6” with 10-min FD</vt:lpstr>
      <vt:lpstr>GOES-14 Super Rapid Scan Operations to Prepare for GOES-R (SRSOR)</vt:lpstr>
      <vt:lpstr>SRSOR vs Meso</vt:lpstr>
      <vt:lpstr>Educational Webapps Developed</vt:lpstr>
      <vt:lpstr>PowerPoint Presentation</vt:lpstr>
      <vt:lpstr>PowerPoint Presentation</vt:lpstr>
      <vt:lpstr>Hands-on…Spectral</vt:lpstr>
      <vt:lpstr>Three ABI water vapor bands </vt:lpstr>
      <vt:lpstr>RGB Web App</vt:lpstr>
      <vt:lpstr>Sat RGB</vt:lpstr>
      <vt:lpstr>Hands-on….Red-Green-Blue</vt:lpstr>
      <vt:lpstr>PowerPoint Presentation</vt:lpstr>
      <vt:lpstr>PowerPoint Presentation</vt:lpstr>
      <vt:lpstr>PowerPoint Presentation</vt:lpstr>
      <vt:lpstr>Hands-on….Temporal/Spatial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McIDAS To Prepare Users For The ABI</dc:title>
  <dc:creator>Mat Gunshor</dc:creator>
  <cp:lastModifiedBy>Mat Gunshor</cp:lastModifiedBy>
  <cp:revision>11</cp:revision>
  <dcterms:created xsi:type="dcterms:W3CDTF">2015-06-04T20:46:37Z</dcterms:created>
  <dcterms:modified xsi:type="dcterms:W3CDTF">2015-06-05T19:59:56Z</dcterms:modified>
</cp:coreProperties>
</file>