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76" r:id="rId2"/>
    <p:sldId id="275" r:id="rId3"/>
    <p:sldId id="257" r:id="rId4"/>
    <p:sldId id="277" r:id="rId5"/>
    <p:sldId id="268" r:id="rId6"/>
    <p:sldId id="259" r:id="rId7"/>
    <p:sldId id="273" r:id="rId8"/>
    <p:sldId id="271" r:id="rId9"/>
    <p:sldId id="272" r:id="rId10"/>
    <p:sldId id="269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4F4EDA1-0031-1344-9C17-191A00F2D593}">
          <p14:sldIdLst>
            <p14:sldId id="276"/>
            <p14:sldId id="275"/>
            <p14:sldId id="257"/>
            <p14:sldId id="277"/>
            <p14:sldId id="268"/>
          </p14:sldIdLst>
        </p14:section>
        <p14:section name="Untitled Section" id="{853A0FA2-0948-BA4F-8662-F44256DB7FDF}">
          <p14:sldIdLst>
            <p14:sldId id="259"/>
            <p14:sldId id="273"/>
            <p14:sldId id="271"/>
            <p14:sldId id="272"/>
            <p14:sldId id="269"/>
            <p14:sldId id="2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 autoAdjust="0"/>
    <p:restoredTop sz="86991" autoAdjust="0"/>
  </p:normalViewPr>
  <p:slideViewPr>
    <p:cSldViewPr snapToGrid="0" snapToObjects="1" showGuides="1">
      <p:cViewPr varScale="1">
        <p:scale>
          <a:sx n="117" d="100"/>
          <a:sy n="117" d="100"/>
        </p:scale>
        <p:origin x="-1470" y="-90"/>
      </p:cViewPr>
      <p:guideLst>
        <p:guide orient="horz" pos="3653"/>
        <p:guide pos="287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68373-6B23-C044-B629-DE0FA7DCB9BF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FAD7B-A481-C941-8C11-0CF38B8C1B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72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FAD7B-A481-C941-8C11-0CF38B8C1B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368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FAD7B-A481-C941-8C11-0CF38B8C1B6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368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FAD7B-A481-C941-8C11-0CF38B8C1B6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368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FAD7B-A481-C941-8C11-0CF38B8C1B6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368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FAD7B-A481-C941-8C11-0CF38B8C1B6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37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FAD7B-A481-C941-8C11-0CF38B8C1B6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37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FAD7B-A481-C941-8C11-0CF38B8C1B6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37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FAD7B-A481-C941-8C11-0CF38B8C1B6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37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A576-4DE9-F24B-AE5C-7F9DAFBBEF90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21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A576-4DE9-F24B-AE5C-7F9DAFBBEF90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83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A576-4DE9-F24B-AE5C-7F9DAFBBEF90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742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A576-4DE9-F24B-AE5C-7F9DAFBBEF90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21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A576-4DE9-F24B-AE5C-7F9DAFBBEF90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264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A576-4DE9-F24B-AE5C-7F9DAFBBEF90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10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A576-4DE9-F24B-AE5C-7F9DAFBBEF90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932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A576-4DE9-F24B-AE5C-7F9DAFBBEF90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701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A576-4DE9-F24B-AE5C-7F9DAFBBEF90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99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A576-4DE9-F24B-AE5C-7F9DAFBBEF90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71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A576-4DE9-F24B-AE5C-7F9DAFBBEF90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66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bg1"/>
            </a:gs>
            <a:gs pos="100000">
              <a:srgbClr val="000000"/>
            </a:gs>
            <a:gs pos="50000">
              <a:schemeClr val="tx2">
                <a:lumMod val="20000"/>
                <a:lumOff val="80000"/>
              </a:schemeClr>
            </a:gs>
          </a:gsLst>
          <a:lin ang="1668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DA576-4DE9-F24B-AE5C-7F9DAFBBEF90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742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oleen.feltz@ssec.wisc.ed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oftware.ecmwf.int/wiki/display/TCBUF/ECMW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McIDAS Advisory Committee (MAC) Sponsored: Group Discussion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2133" y="3886200"/>
            <a:ext cx="7264400" cy="17526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bg1"/>
                </a:solidFill>
              </a:rPr>
              <a:t>Joleen Feltz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McIDAS Advisory Committee </a:t>
            </a:r>
            <a:r>
              <a:rPr lang="en-US" sz="1800" dirty="0">
                <a:solidFill>
                  <a:schemeClr val="bg1"/>
                </a:solidFill>
              </a:rPr>
              <a:t>C</a:t>
            </a:r>
            <a:r>
              <a:rPr lang="en-US" sz="1800" dirty="0" smtClean="0">
                <a:solidFill>
                  <a:schemeClr val="bg1"/>
                </a:solidFill>
              </a:rPr>
              <a:t>hair from 2013-2015</a:t>
            </a:r>
          </a:p>
          <a:p>
            <a:endParaRPr lang="en-US" sz="1800" dirty="0" smtClean="0">
              <a:solidFill>
                <a:schemeClr val="bg1"/>
              </a:solidFill>
            </a:endParaRPr>
          </a:p>
          <a:p>
            <a:r>
              <a:rPr lang="en-US" sz="1800" dirty="0" smtClean="0">
                <a:solidFill>
                  <a:schemeClr val="bg1"/>
                </a:solidFill>
              </a:rPr>
              <a:t>Cooperative Institute for Meteorological Satellite Studies/Space Science and Engineering Center/UW-Madison</a:t>
            </a:r>
          </a:p>
        </p:txBody>
      </p:sp>
    </p:spTree>
    <p:extLst>
      <p:ext uri="{BB962C8B-B14F-4D97-AF65-F5344CB8AC3E}">
        <p14:creationId xmlns:p14="http://schemas.microsoft.com/office/powerpoint/2010/main" val="13868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Anticipated Topics 2015-2017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 smtClean="0"/>
              <a:t>GOES-R – Servers ready for testing before launch (using DOE test data)</a:t>
            </a:r>
          </a:p>
          <a:p>
            <a:pPr marL="0" indent="0">
              <a:buNone/>
            </a:pPr>
            <a:endParaRPr lang="en-US" sz="2600" dirty="0" smtClean="0"/>
          </a:p>
          <a:p>
            <a:r>
              <a:rPr lang="en-US" sz="2600" dirty="0" smtClean="0"/>
              <a:t>ADDE </a:t>
            </a:r>
            <a:r>
              <a:rPr lang="en-US" sz="2600" dirty="0"/>
              <a:t>– </a:t>
            </a:r>
            <a:r>
              <a:rPr lang="en-US" sz="2600" dirty="0" smtClean="0"/>
              <a:t>If McIDAS is being used to access data, then there should be interest in this topic</a:t>
            </a:r>
          </a:p>
          <a:p>
            <a:pPr marL="0" indent="0">
              <a:buNone/>
            </a:pPr>
            <a:endParaRPr lang="en-US" sz="2600" dirty="0" smtClean="0"/>
          </a:p>
          <a:p>
            <a:r>
              <a:rPr lang="en-US" sz="2600" dirty="0" err="1" smtClean="0"/>
              <a:t>McIDAS</a:t>
            </a:r>
            <a:r>
              <a:rPr lang="en-US" sz="2600" dirty="0" smtClean="0"/>
              <a:t>-X </a:t>
            </a:r>
            <a:r>
              <a:rPr lang="en-US" sz="2600" dirty="0"/>
              <a:t>– Support expected beyond 2020 (for current GOES GVAR and upcoming GOES-R series)</a:t>
            </a:r>
            <a:endParaRPr lang="en-US" sz="2600" dirty="0" smtClean="0"/>
          </a:p>
          <a:p>
            <a:pPr marL="0" indent="0">
              <a:buNone/>
            </a:pPr>
            <a:endParaRPr lang="en-US" sz="2600" dirty="0" smtClean="0"/>
          </a:p>
          <a:p>
            <a:r>
              <a:rPr lang="en-US" sz="2600" dirty="0" smtClean="0"/>
              <a:t>Documentation</a:t>
            </a:r>
          </a:p>
        </p:txBody>
      </p:sp>
    </p:spTree>
    <p:extLst>
      <p:ext uri="{BB962C8B-B14F-4D97-AF65-F5344CB8AC3E}">
        <p14:creationId xmlns:p14="http://schemas.microsoft.com/office/powerpoint/2010/main" val="48706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Open Discussion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GOES-R (What do you need from the McIDAS Suite</a:t>
            </a:r>
            <a:r>
              <a:rPr lang="en-US" sz="2600" smtClean="0"/>
              <a:t>?)</a:t>
            </a:r>
            <a:endParaRPr lang="en-US" sz="2600" dirty="0" smtClean="0"/>
          </a:p>
          <a:p>
            <a:pPr marL="0" indent="0">
              <a:buNone/>
            </a:pPr>
            <a:endParaRPr lang="en-US" sz="2600" dirty="0" smtClean="0"/>
          </a:p>
          <a:p>
            <a:r>
              <a:rPr lang="en-US" sz="2600" dirty="0" smtClean="0"/>
              <a:t>Documentation/Training </a:t>
            </a:r>
            <a:r>
              <a:rPr lang="en-US" sz="2600" dirty="0"/>
              <a:t>– </a:t>
            </a:r>
            <a:r>
              <a:rPr lang="en-US" sz="2600" dirty="0" smtClean="0"/>
              <a:t>Specific documentation or training needs which are not covered?</a:t>
            </a:r>
          </a:p>
          <a:p>
            <a:endParaRPr lang="en-US" sz="2600" dirty="0"/>
          </a:p>
          <a:p>
            <a:r>
              <a:rPr lang="en-US" sz="2600" dirty="0" smtClean="0"/>
              <a:t>GIS?  What type of data integration do you envision?</a:t>
            </a:r>
          </a:p>
          <a:p>
            <a:endParaRPr lang="en-US" sz="2600" dirty="0"/>
          </a:p>
          <a:p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383940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3200" dirty="0" smtClean="0">
                <a:ea typeface="ＭＳ Ｐゴシック" charset="0"/>
                <a:cs typeface="ＭＳ Ｐゴシック" charset="0"/>
              </a:rPr>
              <a:t>Reflective Questions--MAC Open Discussion: </a:t>
            </a:r>
            <a:br>
              <a:rPr lang="en-US" sz="3200" dirty="0" smtClean="0">
                <a:ea typeface="ＭＳ Ｐゴシック" charset="0"/>
                <a:cs typeface="ＭＳ Ｐゴシック" charset="0"/>
              </a:rPr>
            </a:br>
            <a:r>
              <a:rPr lang="en-US" sz="3200" dirty="0" smtClean="0">
                <a:ea typeface="ＭＳ Ｐゴシック" charset="0"/>
                <a:cs typeface="ＭＳ Ｐゴシック" charset="0"/>
              </a:rPr>
              <a:t>Today at 3:15-3:45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How does your site use the McIDAS Suite?  Is it primarily to get data, to visualize meteorological information easily, or to supplement other software</a:t>
            </a:r>
          </a:p>
          <a:p>
            <a:pPr marL="0" indent="0" eaLnBrk="1" hangingPunct="1">
              <a:buNone/>
            </a:pPr>
            <a:endParaRPr lang="en-US" b="1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charset="0"/>
            </a:endParaRPr>
          </a:p>
          <a:p>
            <a:pPr eaLnBrk="1" hangingPunct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Does the McIDAS Suite work well for you purposes?</a:t>
            </a:r>
          </a:p>
          <a:p>
            <a:pPr marL="0" indent="0" eaLnBrk="1" hangingPunct="1">
              <a:buNone/>
            </a:pPr>
            <a:endParaRPr lang="en-US" b="1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charset="0"/>
            </a:endParaRPr>
          </a:p>
          <a:p>
            <a:pPr eaLnBrk="1" hangingPunct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How could it perform better?</a:t>
            </a:r>
          </a:p>
          <a:p>
            <a:pPr marL="0" indent="0" eaLnBrk="1" hangingPunct="1">
              <a:buNone/>
            </a:pPr>
            <a:endParaRPr lang="en-US" b="1" dirty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4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charset="0"/>
                <a:cs typeface="ＭＳ Ｐゴシック" charset="0"/>
              </a:rPr>
              <a:t>McIDAS Advisory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  <a:cs typeface="ＭＳ Ｐゴシック" charset="0"/>
              </a:rPr>
              <a:t>Active Members 2014-2016:</a:t>
            </a:r>
            <a:endParaRPr lang="en-US" b="1" dirty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Joleen Feltz, </a:t>
            </a:r>
            <a:r>
              <a:rPr lang="en-US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Chair 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(CIMSS)</a:t>
            </a:r>
          </a:p>
          <a:p>
            <a:pPr lvl="1"/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Mat </a:t>
            </a:r>
            <a:r>
              <a:rPr lang="en-US" b="1" dirty="0" err="1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Gunshor</a:t>
            </a:r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 (CIMSS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)</a:t>
            </a:r>
          </a:p>
          <a:p>
            <a:pPr lvl="1"/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Don </a:t>
            </a:r>
            <a:r>
              <a:rPr lang="en-US" b="1" dirty="0" err="1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Hillger</a:t>
            </a:r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 (CIRA)</a:t>
            </a:r>
          </a:p>
          <a:p>
            <a:pPr lvl="1"/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Dave Watson (CIRA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)</a:t>
            </a:r>
          </a:p>
          <a:p>
            <a:pPr lvl="1"/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Peter </a:t>
            </a:r>
            <a:r>
              <a:rPr lang="en-US" b="1" dirty="0" err="1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Miu</a:t>
            </a:r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 (EUMETSAT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)</a:t>
            </a:r>
          </a:p>
          <a:p>
            <a:pPr lvl="1"/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Kristopher </a:t>
            </a:r>
            <a:r>
              <a:rPr lang="en-US" b="1" dirty="0" err="1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Bedka</a:t>
            </a:r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 (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NASA </a:t>
            </a:r>
            <a:r>
              <a:rPr lang="en-US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LaRC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)</a:t>
            </a:r>
            <a:endParaRPr lang="en-US" b="1" dirty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charset="0"/>
            </a:endParaRPr>
          </a:p>
          <a:p>
            <a:pPr lvl="1" eaLnBrk="1" hangingPunct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Gregg </a:t>
            </a:r>
            <a:r>
              <a:rPr lang="en-US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Gallina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, Jessica </a:t>
            </a:r>
            <a:r>
              <a:rPr lang="en-US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Braun</a:t>
            </a:r>
            <a:r>
              <a:rPr lang="en-US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  <a:sym typeface="Wingdings" panose="05000000000000000000" pitchFamily="2" charset="2"/>
              </a:rPr>
              <a:t></a:t>
            </a:r>
            <a:r>
              <a:rPr lang="en-US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Matt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 Seybold (NOAA)</a:t>
            </a:r>
          </a:p>
          <a:p>
            <a:pPr lvl="1" eaLnBrk="1" hangingPunct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Tom </a:t>
            </a:r>
            <a:r>
              <a:rPr lang="en-US" b="1" dirty="0" err="1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Yoksas</a:t>
            </a:r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  (</a:t>
            </a:r>
            <a:r>
              <a:rPr lang="en-US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Unidata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)</a:t>
            </a:r>
          </a:p>
          <a:p>
            <a:pPr marL="0" indent="0" eaLnBrk="1" hangingPunct="1">
              <a:buNone/>
            </a:pPr>
            <a:endParaRPr lang="en-US" b="1" dirty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744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charset="0"/>
                <a:cs typeface="ＭＳ Ｐゴシック" charset="0"/>
              </a:rPr>
              <a:t>McIDAS Advisory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  <a:cs typeface="ＭＳ Ｐゴシック" charset="0"/>
              </a:rPr>
              <a:t>Planned Membership for 2016-2017:</a:t>
            </a:r>
            <a:endParaRPr lang="en-US" b="1" dirty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Joleen Feltz (CIMSS), Jason Taylor (NOAA), </a:t>
            </a:r>
            <a:r>
              <a:rPr lang="en-US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Co-chairs</a:t>
            </a:r>
            <a:endParaRPr lang="en-US" b="1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charset="0"/>
            </a:endParaRPr>
          </a:p>
          <a:p>
            <a:pPr lvl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Second NOAA official representative to be determined by NOAA</a:t>
            </a:r>
          </a:p>
          <a:p>
            <a:pPr lvl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Mat </a:t>
            </a:r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Gunshor (CIMSS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)</a:t>
            </a:r>
          </a:p>
          <a:p>
            <a:pPr lvl="1"/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Don </a:t>
            </a:r>
            <a:r>
              <a:rPr lang="en-US" b="1" dirty="0" err="1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Hillger</a:t>
            </a:r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 (CIRA)</a:t>
            </a:r>
          </a:p>
          <a:p>
            <a:pPr lvl="1"/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Dave Watson (CIRA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)</a:t>
            </a:r>
          </a:p>
          <a:p>
            <a:pPr lvl="1"/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Peter </a:t>
            </a:r>
            <a:r>
              <a:rPr lang="en-US" b="1" dirty="0" err="1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Miu</a:t>
            </a:r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 (EUMETSAT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)</a:t>
            </a:r>
          </a:p>
          <a:p>
            <a:pPr lvl="1"/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Kristopher </a:t>
            </a:r>
            <a:r>
              <a:rPr lang="en-US" b="1" dirty="0" err="1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Bedka</a:t>
            </a:r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 (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NASA </a:t>
            </a:r>
            <a:r>
              <a:rPr lang="en-US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LaRC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)</a:t>
            </a:r>
            <a:endParaRPr lang="en-US" b="1" dirty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charset="0"/>
            </a:endParaRPr>
          </a:p>
          <a:p>
            <a:pPr lvl="1" eaLnBrk="1" hangingPunct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Matt Seybold (NOAA)</a:t>
            </a:r>
          </a:p>
          <a:p>
            <a:pPr lvl="1" eaLnBrk="1" hangingPunct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Tom </a:t>
            </a:r>
            <a:r>
              <a:rPr lang="en-US" b="1" dirty="0" err="1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Yoksas</a:t>
            </a:r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  (</a:t>
            </a:r>
            <a:r>
              <a:rPr lang="en-US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Unidata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charset="0"/>
              </a:rPr>
              <a:t>)</a:t>
            </a:r>
          </a:p>
          <a:p>
            <a:pPr marL="0" indent="0" eaLnBrk="1" hangingPunct="1">
              <a:buNone/>
            </a:pPr>
            <a:endParaRPr lang="en-US" b="1" dirty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45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Trebuchet MS" charset="0"/>
                <a:ea typeface="ＭＳ Ｐゴシック" charset="0"/>
                <a:cs typeface="ＭＳ Ｐゴシック" charset="0"/>
              </a:rPr>
              <a:t>The MAC needs your input!</a:t>
            </a:r>
            <a:endParaRPr lang="en-US" dirty="0">
              <a:latin typeface="Trebuchet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ea typeface="ＭＳ Ｐゴシック" charset="0"/>
                <a:cs typeface="ＭＳ Ｐゴシック" charset="0"/>
              </a:rPr>
              <a:t>If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your MUG site is not represented, contact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the chair directly with concerns:  </a:t>
            </a:r>
            <a:r>
              <a:rPr lang="en-US" sz="2800" dirty="0">
                <a:ea typeface="ＭＳ Ｐゴシック" charset="0"/>
                <a:cs typeface="ＭＳ Ｐゴシック" charset="0"/>
                <a:hlinkClick r:id="rId3"/>
              </a:rPr>
              <a:t>joleen.feltz@ssec.wisc.edu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</a:t>
            </a:r>
            <a:endParaRPr lang="en-US" sz="2800" dirty="0" smtClean="0">
              <a:ea typeface="ＭＳ Ｐゴシック" charset="0"/>
              <a:cs typeface="ＭＳ Ｐゴシック" charset="0"/>
            </a:endParaRP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  <a:p>
            <a:r>
              <a:rPr lang="en-US" sz="2800" dirty="0" smtClean="0">
                <a:ea typeface="ＭＳ Ｐゴシック" charset="0"/>
                <a:cs typeface="ＭＳ Ｐゴシック" charset="0"/>
              </a:rPr>
              <a:t>McIDAS Advisory Committee has been sending short meeting summaries via the MUG mailing list</a:t>
            </a:r>
          </a:p>
          <a:p>
            <a:pPr>
              <a:buFont typeface="Wingdings" charset="2"/>
              <a:buChar char=""/>
            </a:pPr>
            <a:r>
              <a:rPr lang="en-US" sz="2800" dirty="0" smtClean="0">
                <a:ea typeface="ＭＳ Ｐゴシック" charset="0"/>
                <a:cs typeface="ＭＳ Ｐゴシック" charset="0"/>
              </a:rPr>
              <a:t>The MAC is purely advisory.  Final program direction is determined by McIDAS Administration</a:t>
            </a:r>
          </a:p>
          <a:p>
            <a:pPr>
              <a:buFont typeface="Wingdings" charset="2"/>
              <a:buChar char=""/>
            </a:pPr>
            <a:r>
              <a:rPr lang="en-US" sz="2800" dirty="0" smtClean="0">
                <a:ea typeface="ＭＳ Ｐゴシック" charset="0"/>
                <a:cs typeface="ＭＳ Ｐゴシック" charset="0"/>
              </a:rPr>
              <a:t>MAC email messages cover topics discussed at MAC meetings.  Questions should always be sent MUG Help Desk.</a:t>
            </a: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50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MAC Discussions 2014-2015</a:t>
            </a:r>
            <a:br>
              <a:rPr lang="en-US" dirty="0" smtClean="0"/>
            </a:br>
            <a:r>
              <a:rPr lang="en-US" dirty="0" smtClean="0"/>
              <a:t>(Software Development/Information)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600" dirty="0" smtClean="0"/>
              <a:t>Progressive Resolution Demonstration and input for development in McIDAS-V. (Now Adaptive Resolution).  Discussion of memory management improvements in the IDV system </a:t>
            </a:r>
          </a:p>
          <a:p>
            <a:endParaRPr lang="en-US" sz="2600" dirty="0"/>
          </a:p>
          <a:p>
            <a:r>
              <a:rPr lang="en-US" sz="2600" dirty="0" smtClean="0"/>
              <a:t>Adaptive Resolution is in McIDAS-V 1.5 release.  The memory management improvements are also included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314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MAC Discussions 2014-2015</a:t>
            </a:r>
            <a:br>
              <a:rPr lang="en-US" dirty="0" smtClean="0"/>
            </a:br>
            <a:r>
              <a:rPr lang="en-US" dirty="0" smtClean="0"/>
              <a:t>(Software Development/Information)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600" dirty="0"/>
              <a:t>Port </a:t>
            </a:r>
            <a:r>
              <a:rPr lang="en-US" sz="2600" dirty="0" smtClean="0"/>
              <a:t>blockages (Have been/are being addressed by programming teams)</a:t>
            </a:r>
          </a:p>
          <a:p>
            <a:endParaRPr lang="en-US" sz="2600" dirty="0" smtClean="0"/>
          </a:p>
          <a:p>
            <a:r>
              <a:rPr lang="en-US" sz="2600" dirty="0" smtClean="0"/>
              <a:t>A new </a:t>
            </a:r>
            <a:r>
              <a:rPr lang="en-US" sz="2600" dirty="0"/>
              <a:t>framework for ADDE (Data Transfer Model) </a:t>
            </a:r>
            <a:r>
              <a:rPr lang="en-US" sz="2600" dirty="0" smtClean="0"/>
              <a:t>that provides </a:t>
            </a:r>
            <a:r>
              <a:rPr lang="en-US" sz="2600" dirty="0"/>
              <a:t>traditional ADDE data and capabilities outside of the McIDAS </a:t>
            </a:r>
            <a:r>
              <a:rPr lang="en-US" sz="2600" dirty="0" smtClean="0"/>
              <a:t>environment  (</a:t>
            </a:r>
            <a:r>
              <a:rPr lang="en-US" sz="2600" dirty="0" err="1" smtClean="0"/>
              <a:t>NextGen</a:t>
            </a:r>
            <a:r>
              <a:rPr lang="en-US" sz="2600" dirty="0" smtClean="0"/>
              <a:t> ADDE discussed by Dave </a:t>
            </a:r>
            <a:r>
              <a:rPr lang="en-US" sz="2600" dirty="0" err="1" smtClean="0"/>
              <a:t>Santek</a:t>
            </a:r>
            <a:r>
              <a:rPr lang="en-US" sz="2600" dirty="0" smtClean="0"/>
              <a:t> during McIDAS-X Demonstration)</a:t>
            </a:r>
            <a:endParaRPr lang="en-US" sz="26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538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MAC Discussions 2014-2015</a:t>
            </a:r>
            <a:br>
              <a:rPr lang="en-US" dirty="0" smtClean="0"/>
            </a:br>
            <a:r>
              <a:rPr lang="en-US" dirty="0" smtClean="0"/>
              <a:t>(Data Concerns)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600" dirty="0" smtClean="0"/>
              <a:t>TAC to BUFR Migration:  More information at ECMWF </a:t>
            </a:r>
            <a:r>
              <a:rPr lang="en-US" sz="2600" dirty="0" smtClean="0">
                <a:hlinkClick r:id="rId3"/>
              </a:rPr>
              <a:t>https</a:t>
            </a:r>
            <a:r>
              <a:rPr lang="en-US" sz="2600" dirty="0">
                <a:hlinkClick r:id="rId3"/>
              </a:rPr>
              <a:t>://software.ecmwf.int/wiki/display/TCBUF/</a:t>
            </a:r>
            <a:r>
              <a:rPr lang="en-US" sz="2600" dirty="0" smtClean="0">
                <a:hlinkClick r:id="rId3"/>
              </a:rPr>
              <a:t>ECMWF</a:t>
            </a:r>
            <a:endParaRPr lang="en-US" sz="2600" dirty="0" smtClean="0"/>
          </a:p>
          <a:p>
            <a:pPr marL="0" indent="0">
              <a:buNone/>
            </a:pPr>
            <a:endParaRPr lang="en-US" sz="2600" dirty="0" smtClean="0"/>
          </a:p>
          <a:p>
            <a:r>
              <a:rPr lang="en-US" sz="2600" dirty="0" smtClean="0"/>
              <a:t>HRIT-4 Display in McIDAS-X/McIDAS-V (resolved)</a:t>
            </a:r>
          </a:p>
          <a:p>
            <a:pPr marL="0" indent="0">
              <a:buNone/>
            </a:pPr>
            <a:endParaRPr lang="en-US" sz="2600" dirty="0" smtClean="0"/>
          </a:p>
          <a:p>
            <a:r>
              <a:rPr lang="en-US" sz="2600" dirty="0" smtClean="0"/>
              <a:t>GOES-R Servers:  Expected dates for completion, data formats, size, archive</a:t>
            </a:r>
          </a:p>
          <a:p>
            <a:pPr marL="0" indent="0">
              <a:buNone/>
            </a:pPr>
            <a:endParaRPr lang="en-US" sz="3500" dirty="0" smtClean="0"/>
          </a:p>
        </p:txBody>
      </p:sp>
    </p:spTree>
    <p:extLst>
      <p:ext uri="{BB962C8B-B14F-4D97-AF65-F5344CB8AC3E}">
        <p14:creationId xmlns:p14="http://schemas.microsoft.com/office/powerpoint/2010/main" val="255318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MAC Discussions 2014-2015</a:t>
            </a:r>
            <a:br>
              <a:rPr lang="en-US" dirty="0" smtClean="0"/>
            </a:br>
            <a:r>
              <a:rPr lang="en-US" dirty="0" smtClean="0"/>
              <a:t>(Data Concerns)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4100" dirty="0" smtClean="0"/>
              <a:t>Himawari-8 – SSEC is acquiring data from NOAA-STAR and are distributing via ADDE.</a:t>
            </a:r>
          </a:p>
          <a:p>
            <a:endParaRPr lang="en-US" sz="4100" dirty="0"/>
          </a:p>
          <a:p>
            <a:r>
              <a:rPr lang="en-US" sz="4100" dirty="0" smtClean="0"/>
              <a:t>INSAT 3D servers (Finished but there is a planned transition from </a:t>
            </a:r>
            <a:r>
              <a:rPr lang="en-US" sz="4100" dirty="0"/>
              <a:t>l</a:t>
            </a:r>
            <a:r>
              <a:rPr lang="en-US" sz="4100" dirty="0" smtClean="0"/>
              <a:t>ook-up table to new equations, when new equations are available)</a:t>
            </a:r>
          </a:p>
          <a:p>
            <a:endParaRPr lang="en-US" sz="4100" dirty="0" smtClean="0"/>
          </a:p>
          <a:p>
            <a:r>
              <a:rPr lang="en-US" sz="4100" dirty="0" smtClean="0"/>
              <a:t>McIDAS-V development especially with respect to sensors like CALIPSO and CLOUDSAT (HYDRA enhancements)</a:t>
            </a:r>
          </a:p>
        </p:txBody>
      </p:sp>
    </p:spTree>
    <p:extLst>
      <p:ext uri="{BB962C8B-B14F-4D97-AF65-F5344CB8AC3E}">
        <p14:creationId xmlns:p14="http://schemas.microsoft.com/office/powerpoint/2010/main" val="154957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24986</TotalTime>
  <Words>547</Words>
  <Application>Microsoft Office PowerPoint</Application>
  <PresentationFormat>On-screen Show (4:3)</PresentationFormat>
  <Paragraphs>87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McIDAS Advisory Committee (MAC) Sponsored: Group Discussion</vt:lpstr>
      <vt:lpstr>Reflective Questions--MAC Open Discussion:  Today at 3:15-3:45</vt:lpstr>
      <vt:lpstr>McIDAS Advisory Committee</vt:lpstr>
      <vt:lpstr>McIDAS Advisory Committee</vt:lpstr>
      <vt:lpstr>The MAC needs your input!</vt:lpstr>
      <vt:lpstr>MAC Discussions 2014-2015 (Software Development/Information)</vt:lpstr>
      <vt:lpstr>MAC Discussions 2014-2015 (Software Development/Information)</vt:lpstr>
      <vt:lpstr>MAC Discussions 2014-2015 (Data Concerns)</vt:lpstr>
      <vt:lpstr>MAC Discussions 2014-2015 (Data Concerns)</vt:lpstr>
      <vt:lpstr>Anticipated Topics 2015-2017</vt:lpstr>
      <vt:lpstr>Possible Open Discussion Topics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McIDAS Advisory Committee (MAC) Sponsored: Group Discussion</dc:title>
  <dc:subject/>
  <dc:creator>Joleen Feltz</dc:creator>
  <cp:keywords/>
  <dc:description/>
  <cp:lastModifiedBy>Barry Roth</cp:lastModifiedBy>
  <cp:revision>172</cp:revision>
  <cp:lastPrinted>2015-06-09T01:56:39Z</cp:lastPrinted>
  <dcterms:created xsi:type="dcterms:W3CDTF">2012-04-25T19:18:09Z</dcterms:created>
  <dcterms:modified xsi:type="dcterms:W3CDTF">2015-06-09T23:44:29Z</dcterms:modified>
  <cp:category/>
</cp:coreProperties>
</file>