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1" r:id="rId1"/>
  </p:sldMasterIdLst>
  <p:notesMasterIdLst>
    <p:notesMasterId r:id="rId19"/>
  </p:notesMasterIdLst>
  <p:sldIdLst>
    <p:sldId id="259" r:id="rId2"/>
    <p:sldId id="302" r:id="rId3"/>
    <p:sldId id="260" r:id="rId4"/>
    <p:sldId id="292" r:id="rId5"/>
    <p:sldId id="295" r:id="rId6"/>
    <p:sldId id="294" r:id="rId7"/>
    <p:sldId id="298" r:id="rId8"/>
    <p:sldId id="257" r:id="rId9"/>
    <p:sldId id="266" r:id="rId10"/>
    <p:sldId id="297" r:id="rId11"/>
    <p:sldId id="258" r:id="rId12"/>
    <p:sldId id="293" r:id="rId13"/>
    <p:sldId id="265" r:id="rId14"/>
    <p:sldId id="267" r:id="rId15"/>
    <p:sldId id="299" r:id="rId16"/>
    <p:sldId id="300" r:id="rId17"/>
    <p:sldId id="30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29" d="100"/>
          <a:sy n="129" d="100"/>
        </p:scale>
        <p:origin x="-280" y="-112"/>
      </p:cViewPr>
      <p:guideLst>
        <p:guide orient="horz" pos="2191"/>
        <p:guide pos="304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5F37D-94C8-2441-8162-57DACD588C74}" type="datetimeFigureOut">
              <a:rPr lang="en-US" smtClean="0"/>
              <a:t>6/4/15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4043F-2DFB-F54B-8439-437F6CD8F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4043F-2DFB-F54B-8439-437F6CD8F0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86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projects I work on at SSEC/CIMSS</a:t>
            </a:r>
            <a:r>
              <a:rPr lang="en-US" baseline="0" dirty="0" smtClean="0"/>
              <a:t> is the satellite derived Lake Effect Snow Project.  For that project, I perform a task that is pretty common in McIDAS-X.  I display a series of images, set an enhancement and layer label and view the image sequence. (Integrated total cloud water  over whole column)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4043F-2DFB-F54B-8439-437F6CD8F0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48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4043F-2DFB-F54B-8439-437F6CD8F0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81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Usually this done by blending</a:t>
            </a:r>
            <a:r>
              <a:rPr lang="en-US" baseline="0" dirty="0" smtClean="0"/>
              <a:t> satellite layers in an image editing package.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705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Usually this done by blending</a:t>
            </a:r>
            <a:r>
              <a:rPr lang="en-US" baseline="0" dirty="0" smtClean="0"/>
              <a:t> satellite layers in an image editing package.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705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Did I do this with a script?  Yes,</a:t>
            </a:r>
            <a:r>
              <a:rPr lang="en-US" baseline="0" dirty="0" smtClean="0"/>
              <a:t> I did, it is a longer script and I had to monitor the run of the script.  Why would I write a script?  This is an SRSO, it is just easier to run a script multiple times than it is to create a series of loops in the foreground.  (This is memory issue.  It is not possible to process everything at once).  It is repeatable and faster if I need to make a small adjustment.  Labels still seem to display better from a script.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94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Did I do this with a script?  Yes,</a:t>
            </a:r>
            <a:r>
              <a:rPr lang="en-US" baseline="0" dirty="0" smtClean="0"/>
              <a:t> I did, it is a longer script and I had to monitor the run of the script.  Why would I write a script?  This is an SRSO, it is just easier to run a script multiple times than it is to create a series of loops in the foreground.  (This is memory issue.  It is not possible to process everything at once).  It is repeatable and faster if I need to make a small adjustment.  Labels still seem to display better from a script.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94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51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18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5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79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79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6/4/15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6/4/15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58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6/4/15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19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6/4/15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03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6/4/15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86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170A-2D38-1C44-AEDC-DF74C168A7D7}" type="datetimeFigureOut">
              <a:rPr lang="en-US" smtClean="0"/>
              <a:t>6/4/15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8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D170A-2D38-1C44-AEDC-DF74C168A7D7}" type="datetimeFigureOut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96B66-5DE7-F74E-BD37-576DBA6BA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427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ssl.org/cwg/?p=417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2.png"/><Relationship Id="rId6" Type="http://schemas.openxmlformats.org/officeDocument/2006/relationships/image" Target="../media/image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imss.ssec.wisc.edu/~joleenf/caseStudies/Mekkhala/FY2E.html" TargetMode="Externa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www.ssec.wisc.edu/lake_effect/les/product/?action=view_anim&amp;params=station,date,time&amp;param_values=REGIONAL,20150212,16&amp;product=snowrate&amp;satellite=goes13" TargetMode="External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http://essl.org/cwg/?p=417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Using the McIDAS-V Scripting API for Daily Research Tasks</a:t>
            </a:r>
            <a:endParaRPr lang="en-US" b="1" dirty="0">
              <a:ln w="11430"/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 Unicode MS"/>
              </a:rPr>
              <a:t>Presenter:  Joleen Feltz*</a:t>
            </a:r>
          </a:p>
          <a:p>
            <a:pPr marL="0" indent="0" algn="ctr">
              <a:buNone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 Unicode MS"/>
              </a:rPr>
              <a:t>Mark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 Unicode MS"/>
              </a:rPr>
              <a:t>Kulie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 Unicode MS"/>
              </a:rPr>
              <a:t>*, Mike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 Unicode MS"/>
              </a:rPr>
              <a:t>Hiley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 Unicode MS"/>
              </a:rPr>
              <a:t>*, Tim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 Unicode MS"/>
              </a:rPr>
              <a:t>Schmit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 Unicode MS"/>
              </a:rPr>
              <a:t>**, Mat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 Unicode MS"/>
              </a:rPr>
              <a:t>Gunshor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 Unicode MS"/>
              </a:rPr>
              <a:t>* </a:t>
            </a: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cs typeface="Arial Unicode MS"/>
            </a:endParaRPr>
          </a:p>
          <a:p>
            <a:pPr marL="0" indent="0" algn="ctr">
              <a:buNone/>
            </a:pP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/>
              <a:cs typeface="Arial Unicode MS"/>
            </a:endParaRPr>
          </a:p>
          <a:p>
            <a:pPr marL="0" indent="0" algn="ctr">
              <a:buNone/>
            </a:pPr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 Unicode MS"/>
              </a:rPr>
              <a:t>*Cooperative Institute for Meteorological Satellite Studies/ Space Science and Engineering Center (SSEC/CIMSS) University of Wisconsin-Madison</a:t>
            </a:r>
          </a:p>
          <a:p>
            <a:pPr marL="0" indent="0" algn="ctr">
              <a:spcBef>
                <a:spcPct val="50000"/>
              </a:spcBef>
              <a:buNone/>
            </a:pPr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 Unicode MS"/>
              </a:rPr>
              <a:t>**</a:t>
            </a:r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NOAA/NESDIS/Satellite Applications and </a:t>
            </a:r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Research Advanced </a:t>
            </a:r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Satellite Products Branch (ASPB</a:t>
            </a:r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</a:p>
          <a:p>
            <a:pPr marL="0" indent="0" algn="ctr">
              <a:spcBef>
                <a:spcPct val="50000"/>
              </a:spcBef>
              <a:buNone/>
            </a:pPr>
            <a:endParaRPr lang="en-US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/>
              <a:cs typeface="Arial Unicode MS"/>
            </a:endParaRPr>
          </a:p>
          <a:p>
            <a:pPr marL="0" indent="0" algn="ctr">
              <a:buNone/>
            </a:pPr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 Unicode MS"/>
              </a:rPr>
              <a:t>Including work of</a:t>
            </a:r>
            <a:endParaRPr lang="en-US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cs typeface="Arial Unicode MS"/>
            </a:endParaRPr>
          </a:p>
          <a:p>
            <a:pPr marL="0" indent="0" algn="ctr">
              <a:buNone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 Unicode MS"/>
              </a:rPr>
              <a:t>Kris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 Unicode MS"/>
              </a:rPr>
              <a:t>Bedka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 Unicode MS"/>
              </a:rPr>
              <a:t> (NASA Langley Research Center)</a:t>
            </a:r>
          </a:p>
          <a:p>
            <a:pPr marL="0" indent="0" algn="ctr">
              <a:buNone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 Unicode MS"/>
              </a:rPr>
              <a:t>Martin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 Unicode MS"/>
              </a:rPr>
              <a:t>Setvák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 Unicode MS"/>
              </a:rPr>
              <a:t> 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 Unicode MS"/>
              </a:rPr>
              <a:t> (Czech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 Unicode MS"/>
              </a:rPr>
              <a:t>Hydormeteorlogical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 Unicode MS"/>
              </a:rPr>
              <a:t> Institute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 Unicode MS"/>
              </a:rPr>
              <a:t>)</a:t>
            </a:r>
          </a:p>
          <a:p>
            <a:pPr marL="0" indent="0" algn="ctr">
              <a:buNone/>
            </a:pPr>
            <a:endParaRPr lang="en-US" sz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cs typeface="Arial Unicode MS"/>
              <a:hlinkClick r:id="rId3"/>
            </a:endParaRPr>
          </a:p>
          <a:p>
            <a:pPr marL="0" indent="0" algn="ctr">
              <a:buNone/>
            </a:pPr>
            <a: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/>
                <a:hlinkClick r:id="rId3"/>
              </a:rPr>
              <a:t>8-11 June 2015:  McIDAS User’s Group Meeting</a:t>
            </a:r>
            <a:endParaRPr lang="en-US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/>
              <a:hlinkClick r:id="rId3"/>
            </a:endParaRPr>
          </a:p>
          <a:p>
            <a:pPr marL="0" indent="0" algn="ctr">
              <a:buNone/>
            </a:pPr>
            <a:endParaRPr lang="en-US" sz="2400" dirty="0" smtClean="0">
              <a:latin typeface="Arial Unicode MS"/>
              <a:cs typeface="Arial Unicode MS"/>
            </a:endParaRPr>
          </a:p>
          <a:p>
            <a:pPr marL="0" indent="0">
              <a:buNone/>
            </a:pPr>
            <a:endParaRPr lang="en-US" sz="1600" dirty="0">
              <a:latin typeface="Arial Unicode MS"/>
              <a:cs typeface="Arial Unicode MS"/>
            </a:endParaRPr>
          </a:p>
          <a:p>
            <a:pPr marL="0" indent="0">
              <a:buNone/>
            </a:pPr>
            <a:endParaRPr lang="en-US" sz="1600" dirty="0">
              <a:latin typeface="Arial Unicode MS"/>
              <a:cs typeface="Arial Unicode MS"/>
            </a:endParaRPr>
          </a:p>
        </p:txBody>
      </p:sp>
      <p:pic>
        <p:nvPicPr>
          <p:cNvPr id="4" name="Picture 3" descr="2013LogosSta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0" y="5582526"/>
            <a:ext cx="72898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6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Better Sandwich Product in McIDAS-</a:t>
            </a:r>
            <a:r>
              <a:rPr lang="en-US" sz="4000" b="1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</a:t>
            </a:r>
            <a:endParaRPr lang="en-US" sz="4000" b="1" dirty="0">
              <a:ln w="11430"/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965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Look forward to GOES-R that promises higher spatial resolution in the </a:t>
            </a:r>
            <a:r>
              <a:rPr lang="en-US" dirty="0" err="1" smtClean="0">
                <a:solidFill>
                  <a:srgbClr val="FFFF00"/>
                </a:solidFill>
              </a:rPr>
              <a:t>longwave</a:t>
            </a:r>
            <a:r>
              <a:rPr lang="en-US" dirty="0" smtClean="0">
                <a:solidFill>
                  <a:srgbClr val="FFFF00"/>
                </a:solidFill>
              </a:rPr>
              <a:t> IR window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In an ideal case, the thermal sensor spatial resolution matches the visible sensor.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8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OES-14_sandwich_20140508_1828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708718"/>
            <a:ext cx="8153400" cy="5715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5300" y="173694"/>
            <a:ext cx="285887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Why script this?</a:t>
            </a:r>
          </a:p>
        </p:txBody>
      </p:sp>
    </p:spTree>
    <p:extLst>
      <p:ext uri="{BB962C8B-B14F-4D97-AF65-F5344CB8AC3E}">
        <p14:creationId xmlns:p14="http://schemas.microsoft.com/office/powerpoint/2010/main" val="37602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OES-14_sandwich_20140508_1828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708718"/>
            <a:ext cx="8153400" cy="5715000"/>
          </a:xfrm>
          <a:prstGeom prst="rect">
            <a:avLst/>
          </a:prstGeom>
        </p:spPr>
      </p:pic>
      <p:pic>
        <p:nvPicPr>
          <p:cNvPr id="3" name="OTmov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23838"/>
            <a:ext cx="9144000" cy="640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73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eredLabeled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64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mawari-8_smoke_20150415_042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6858000"/>
          </a:xfrm>
          <a:prstGeom prst="rect">
            <a:avLst/>
          </a:prstGeom>
        </p:spPr>
      </p:pic>
      <p:pic>
        <p:nvPicPr>
          <p:cNvPr id="4" name="Picture 3" descr="Himawari-80420UTC_Calipso0426UT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2" y="0"/>
            <a:ext cx="7620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7288" y="189546"/>
            <a:ext cx="2900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Himawari-8 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(0.64, 0.51, 0.47 µm) RGB on April 15, 2015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4:20 UTC/4:26 UTC CALIPSO Overpass</a:t>
            </a:r>
            <a:endParaRPr lang="en-US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386608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Profile-Along Track Display for CALIPSO Data</a:t>
            </a:r>
            <a:endParaRPr lang="en-US" sz="4000" b="1" dirty="0">
              <a:ln w="11430"/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9656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Useful for diagnosing proper height assignment </a:t>
            </a:r>
            <a:r>
              <a:rPr lang="en-US" dirty="0" smtClean="0">
                <a:solidFill>
                  <a:srgbClr val="FFFF00"/>
                </a:solidFill>
              </a:rPr>
              <a:t>to set particle </a:t>
            </a:r>
            <a:r>
              <a:rPr lang="en-US" dirty="0" smtClean="0">
                <a:solidFill>
                  <a:srgbClr val="FFFF00"/>
                </a:solidFill>
              </a:rPr>
              <a:t>trajectories </a:t>
            </a:r>
            <a:r>
              <a:rPr lang="en-US" dirty="0" smtClean="0">
                <a:solidFill>
                  <a:srgbClr val="FFFF00"/>
                </a:solidFill>
              </a:rPr>
              <a:t>(trajectories could also be </a:t>
            </a:r>
            <a:r>
              <a:rPr lang="en-US" dirty="0" smtClean="0">
                <a:solidFill>
                  <a:srgbClr val="FFFF00"/>
                </a:solidFill>
              </a:rPr>
              <a:t>visualized </a:t>
            </a:r>
            <a:r>
              <a:rPr lang="en-US" dirty="0" smtClean="0">
                <a:solidFill>
                  <a:srgbClr val="FFFF00"/>
                </a:solidFill>
              </a:rPr>
              <a:t>in </a:t>
            </a:r>
            <a:r>
              <a:rPr lang="en-US" dirty="0" smtClean="0">
                <a:solidFill>
                  <a:srgbClr val="FFFF00"/>
                </a:solidFill>
              </a:rPr>
              <a:t>McIDAS-V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Best practice for aligning the data probe with features of interest</a:t>
            </a:r>
            <a:r>
              <a:rPr lang="en-US" dirty="0" smtClean="0">
                <a:solidFill>
                  <a:srgbClr val="FFFF00"/>
                </a:solidFill>
              </a:rPr>
              <a:t>?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More control over height </a:t>
            </a:r>
            <a:r>
              <a:rPr lang="en-US" dirty="0" smtClean="0">
                <a:solidFill>
                  <a:srgbClr val="FFFF00"/>
                </a:solidFill>
              </a:rPr>
              <a:t>labeling, and placement of the </a:t>
            </a:r>
            <a:r>
              <a:rPr lang="en-US" dirty="0" smtClean="0">
                <a:solidFill>
                  <a:srgbClr val="FFFF00"/>
                </a:solidFill>
              </a:rPr>
              <a:t>major and minor increments </a:t>
            </a:r>
            <a:r>
              <a:rPr lang="en-US" dirty="0" smtClean="0">
                <a:solidFill>
                  <a:srgbClr val="FFFF00"/>
                </a:solidFill>
              </a:rPr>
              <a:t>for the height </a:t>
            </a:r>
            <a:r>
              <a:rPr lang="en-US" dirty="0" smtClean="0">
                <a:solidFill>
                  <a:srgbClr val="FFFF00"/>
                </a:solidFill>
              </a:rPr>
              <a:t>lines</a:t>
            </a:r>
          </a:p>
        </p:txBody>
      </p:sp>
    </p:spTree>
    <p:extLst>
      <p:ext uri="{BB962C8B-B14F-4D97-AF65-F5344CB8AC3E}">
        <p14:creationId xmlns:p14="http://schemas.microsoft.com/office/powerpoint/2010/main" val="132818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Conclusion</a:t>
            </a:r>
            <a:endParaRPr lang="en-US" sz="4000" b="1" dirty="0">
              <a:ln w="11430"/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9656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Stability, repeatability </a:t>
            </a:r>
            <a:r>
              <a:rPr lang="en-US" dirty="0">
                <a:solidFill>
                  <a:srgbClr val="FFFF00"/>
                </a:solidFill>
              </a:rPr>
              <a:t>and </a:t>
            </a:r>
            <a:r>
              <a:rPr lang="en-US" dirty="0" smtClean="0">
                <a:solidFill>
                  <a:srgbClr val="FFFF00"/>
                </a:solidFill>
              </a:rPr>
              <a:t>speed </a:t>
            </a:r>
            <a:r>
              <a:rPr lang="en-US" dirty="0">
                <a:solidFill>
                  <a:srgbClr val="FFFF00"/>
                </a:solidFill>
              </a:rPr>
              <a:t>has significantly </a:t>
            </a:r>
            <a:r>
              <a:rPr lang="en-US" dirty="0" smtClean="0">
                <a:solidFill>
                  <a:srgbClr val="FFFF00"/>
                </a:solidFill>
              </a:rPr>
              <a:t>improved.   Even </a:t>
            </a:r>
            <a:r>
              <a:rPr lang="en-US" dirty="0" smtClean="0">
                <a:solidFill>
                  <a:srgbClr val="FFFF00"/>
                </a:solidFill>
              </a:rPr>
              <a:t>more improvement might be necessary for the many McIDAS-X users who are accustomed to running multiple processes with minimal bugs or down-time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Scripting API has made some tasks as easy in McIDAS-V as they are in McIDAS-</a:t>
            </a:r>
            <a:r>
              <a:rPr lang="en-US" dirty="0" smtClean="0">
                <a:solidFill>
                  <a:srgbClr val="FFFF00"/>
                </a:solidFill>
              </a:rPr>
              <a:t>X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Using a jython interface provides a very readable language.  Since jython is the java implementation of python, there </a:t>
            </a:r>
            <a:r>
              <a:rPr lang="en-US" dirty="0" smtClean="0">
                <a:solidFill>
                  <a:srgbClr val="FFFF00"/>
                </a:solidFill>
              </a:rPr>
              <a:t>are multiple </a:t>
            </a:r>
            <a:r>
              <a:rPr lang="en-US" dirty="0" smtClean="0">
                <a:solidFill>
                  <a:srgbClr val="FFFF00"/>
                </a:solidFill>
              </a:rPr>
              <a:t>resources for reference on the web.</a:t>
            </a:r>
          </a:p>
        </p:txBody>
      </p:sp>
    </p:spTree>
    <p:extLst>
      <p:ext uri="{BB962C8B-B14F-4D97-AF65-F5344CB8AC3E}">
        <p14:creationId xmlns:p14="http://schemas.microsoft.com/office/powerpoint/2010/main" val="132818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Conclusion</a:t>
            </a:r>
            <a:endParaRPr lang="en-US" sz="4000" b="1" dirty="0">
              <a:ln w="11430"/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965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The 3-D capabilities, layering, and advance sensor support, geospatial flexibility make McIDAS-V a nice tool for meteorological data visualization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Try it!  Ask questions on the forum.  </a:t>
            </a:r>
            <a:r>
              <a:rPr lang="en-US" dirty="0" smtClean="0">
                <a:solidFill>
                  <a:srgbClr val="FFFF00"/>
                </a:solidFill>
              </a:rPr>
              <a:t>Complain/Search </a:t>
            </a:r>
            <a:r>
              <a:rPr lang="en-US" dirty="0" smtClean="0">
                <a:solidFill>
                  <a:srgbClr val="FFFF00"/>
                </a:solidFill>
              </a:rPr>
              <a:t>for </a:t>
            </a:r>
            <a:r>
              <a:rPr lang="en-US" dirty="0" smtClean="0">
                <a:solidFill>
                  <a:srgbClr val="FFFF00"/>
                </a:solidFill>
              </a:rPr>
              <a:t>answers/Request </a:t>
            </a:r>
            <a:r>
              <a:rPr lang="en-US" dirty="0" smtClean="0">
                <a:solidFill>
                  <a:srgbClr val="FFFF00"/>
                </a:solidFill>
              </a:rPr>
              <a:t>additional capabilities on the forum.  This </a:t>
            </a:r>
            <a:r>
              <a:rPr lang="en-US" dirty="0" smtClean="0">
                <a:solidFill>
                  <a:srgbClr val="FFFF00"/>
                </a:solidFill>
              </a:rPr>
              <a:t>drives </a:t>
            </a:r>
            <a:r>
              <a:rPr lang="en-US" dirty="0" smtClean="0">
                <a:solidFill>
                  <a:srgbClr val="FFFF00"/>
                </a:solidFill>
              </a:rPr>
              <a:t>development!</a:t>
            </a:r>
          </a:p>
        </p:txBody>
      </p:sp>
    </p:spTree>
    <p:extLst>
      <p:ext uri="{BB962C8B-B14F-4D97-AF65-F5344CB8AC3E}">
        <p14:creationId xmlns:p14="http://schemas.microsoft.com/office/powerpoint/2010/main" val="3381155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McIDAS-V Scripting API</a:t>
            </a:r>
            <a:endParaRPr lang="en-US" sz="4000" b="1" dirty="0">
              <a:ln w="11430"/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9656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McIDAS-V </a:t>
            </a:r>
            <a:r>
              <a:rPr lang="en-US" dirty="0" smtClean="0">
                <a:solidFill>
                  <a:srgbClr val="FFFF00"/>
                </a:solidFill>
              </a:rPr>
              <a:t>Scripting </a:t>
            </a:r>
            <a:r>
              <a:rPr lang="en-US" dirty="0" smtClean="0">
                <a:solidFill>
                  <a:srgbClr val="FFFF00"/>
                </a:solidFill>
              </a:rPr>
              <a:t>API </a:t>
            </a:r>
            <a:r>
              <a:rPr lang="en-US" dirty="0" smtClean="0">
                <a:solidFill>
                  <a:srgbClr val="FFFF00"/>
                </a:solidFill>
              </a:rPr>
              <a:t>uses </a:t>
            </a:r>
            <a:r>
              <a:rPr lang="en-US" dirty="0" smtClean="0">
                <a:solidFill>
                  <a:srgbClr val="FFFF00"/>
                </a:solidFill>
              </a:rPr>
              <a:t>the jython programming language.  Core python </a:t>
            </a:r>
            <a:r>
              <a:rPr lang="en-US" dirty="0" smtClean="0">
                <a:solidFill>
                  <a:srgbClr val="FFFF00"/>
                </a:solidFill>
              </a:rPr>
              <a:t>commands are available (Great help on web!)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McIDAS-V Scripting API provides the ability to access ADDE data, load netCDF/</a:t>
            </a:r>
            <a:r>
              <a:rPr lang="en-US" dirty="0" err="1" smtClean="0">
                <a:solidFill>
                  <a:srgbClr val="FFFF00"/>
                </a:solidFill>
              </a:rPr>
              <a:t>hdf</a:t>
            </a:r>
            <a:r>
              <a:rPr lang="en-US" dirty="0" smtClean="0">
                <a:solidFill>
                  <a:srgbClr val="FFFF00"/>
                </a:solidFill>
              </a:rPr>
              <a:t> files, control display layers, capture movies/</a:t>
            </a:r>
            <a:r>
              <a:rPr lang="en-US" dirty="0" smtClean="0">
                <a:solidFill>
                  <a:srgbClr val="FFFF00"/>
                </a:solidFill>
              </a:rPr>
              <a:t>images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McIDAS-V Scripting API is under active </a:t>
            </a:r>
            <a:r>
              <a:rPr lang="en-US" dirty="0" smtClean="0">
                <a:solidFill>
                  <a:srgbClr val="FFFF00"/>
                </a:solidFill>
              </a:rPr>
              <a:t>development.  Added </a:t>
            </a:r>
            <a:r>
              <a:rPr lang="en-US" dirty="0" smtClean="0">
                <a:solidFill>
                  <a:srgbClr val="FFFF00"/>
                </a:solidFill>
              </a:rPr>
              <a:t>capabilities </a:t>
            </a:r>
            <a:r>
              <a:rPr lang="en-US" dirty="0" smtClean="0">
                <a:solidFill>
                  <a:srgbClr val="FFFF00"/>
                </a:solidFill>
              </a:rPr>
              <a:t>are expected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052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5-20 at 9.29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8" y="1202131"/>
            <a:ext cx="8392160" cy="5529834"/>
          </a:xfrm>
          <a:prstGeom prst="rect">
            <a:avLst/>
          </a:prstGeom>
        </p:spPr>
      </p:pic>
      <p:pic>
        <p:nvPicPr>
          <p:cNvPr id="7" name="Picture 6" descr="vis1545snapshot.pn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0" y="336550"/>
            <a:ext cx="5715000" cy="3810000"/>
          </a:xfrm>
          <a:prstGeom prst="rect">
            <a:avLst/>
          </a:prstGeom>
          <a:effectLst>
            <a:glow rad="101600">
              <a:schemeClr val="bg2"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40870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9656"/>
            <a:ext cx="8229600" cy="4526280"/>
          </a:xfrm>
        </p:spPr>
        <p:txBody>
          <a:bodyPr>
            <a:norm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Currently create scatter plots/density plots in </a:t>
            </a:r>
            <a:r>
              <a:rPr lang="en-US" sz="2600" dirty="0" smtClean="0">
                <a:solidFill>
                  <a:srgbClr val="FFFF00"/>
                </a:solidFill>
              </a:rPr>
              <a:t>IDL</a:t>
            </a:r>
          </a:p>
          <a:p>
            <a:pPr marL="0" indent="0">
              <a:buNone/>
            </a:pPr>
            <a:endParaRPr lang="en-US" sz="2600" dirty="0" smtClean="0">
              <a:solidFill>
                <a:srgbClr val="FFFF00"/>
              </a:solidFill>
            </a:endParaRPr>
          </a:p>
          <a:p>
            <a:r>
              <a:rPr lang="en-US" sz="2600" dirty="0" smtClean="0">
                <a:solidFill>
                  <a:srgbClr val="FFFF00"/>
                </a:solidFill>
              </a:rPr>
              <a:t>These plots compare radar snowfall rate observations to satellite derived observations over many </a:t>
            </a:r>
            <a:r>
              <a:rPr lang="en-US" sz="2600" dirty="0" smtClean="0">
                <a:solidFill>
                  <a:srgbClr val="FFFF00"/>
                </a:solidFill>
              </a:rPr>
              <a:t>cases</a:t>
            </a:r>
          </a:p>
          <a:p>
            <a:pPr marL="0" indent="0">
              <a:buNone/>
            </a:pPr>
            <a:endParaRPr lang="en-US" sz="2600" dirty="0" smtClean="0">
              <a:solidFill>
                <a:srgbClr val="FFFF00"/>
              </a:solidFill>
            </a:endParaRPr>
          </a:p>
          <a:p>
            <a:r>
              <a:rPr lang="en-US" sz="2600" dirty="0" smtClean="0">
                <a:solidFill>
                  <a:srgbClr val="FFFF00"/>
                </a:solidFill>
              </a:rPr>
              <a:t>Employ the geospatial aspect of the HYDRA scatter analysis, and select points either geographically or on the scatter analysis and accumulate those points over time.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dirty="0">
                <a:ln w="11430"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Possible Applications for McIDAS-V in Lake Effect Snow </a:t>
            </a:r>
            <a:r>
              <a:rPr lang="en-US" b="1" dirty="0" smtClean="0">
                <a:ln w="11430"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Project</a:t>
            </a:r>
            <a:endParaRPr lang="en-US" b="1" dirty="0">
              <a:ln w="11430"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70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Possible Applications for McIDAS-V in Lake Effect Snow Project (continued)</a:t>
            </a:r>
            <a:endParaRPr lang="en-US" sz="4000" b="1" dirty="0">
              <a:ln w="11430"/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9656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Keep the selected points of </a:t>
            </a:r>
            <a:r>
              <a:rPr lang="en-US" dirty="0" err="1">
                <a:solidFill>
                  <a:srgbClr val="FFFF00"/>
                </a:solidFill>
              </a:rPr>
              <a:t>lat</a:t>
            </a:r>
            <a:r>
              <a:rPr lang="en-US" dirty="0">
                <a:solidFill>
                  <a:srgbClr val="FFFF00"/>
                </a:solidFill>
              </a:rPr>
              <a:t>/</a:t>
            </a:r>
            <a:r>
              <a:rPr lang="en-US" dirty="0" err="1">
                <a:solidFill>
                  <a:srgbClr val="FFFF00"/>
                </a:solidFill>
              </a:rPr>
              <a:t>lon</a:t>
            </a:r>
            <a:r>
              <a:rPr lang="en-US" dirty="0">
                <a:solidFill>
                  <a:srgbClr val="FFFF00"/>
                </a:solidFill>
              </a:rPr>
              <a:t> time, value for the satellite point, and value for the radar point in a data object which can be written to a netCDF file when complete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Generate </a:t>
            </a:r>
            <a:r>
              <a:rPr lang="en-US" dirty="0">
                <a:solidFill>
                  <a:srgbClr val="FFFF00"/>
                </a:solidFill>
              </a:rPr>
              <a:t>statistics on the fly with multiple fields.  Use ground data as a first order evaluation, radar and satellite.  </a:t>
            </a:r>
            <a:r>
              <a:rPr lang="en-US" dirty="0" smtClean="0">
                <a:solidFill>
                  <a:srgbClr val="FFFF00"/>
                </a:solidFill>
              </a:rPr>
              <a:t>Use McIDAS-V to view all the data as a whole before creating/altering satellite derived LES algorithm.</a:t>
            </a: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Radar data can be extremely hard to read into software such as IDL.  The user has to know the data structure well.  McIDAS makes </a:t>
            </a:r>
            <a:r>
              <a:rPr lang="en-US" dirty="0" smtClean="0">
                <a:solidFill>
                  <a:srgbClr val="FFFF00"/>
                </a:solidFill>
              </a:rPr>
              <a:t>displaying radar data </a:t>
            </a:r>
            <a:r>
              <a:rPr lang="en-US" dirty="0" smtClean="0">
                <a:solidFill>
                  <a:srgbClr val="FFFF00"/>
                </a:solidFill>
              </a:rPr>
              <a:t>easier.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062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6-01 at 10.38.5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0"/>
            <a:ext cx="6412230" cy="6858000"/>
          </a:xfrm>
          <a:prstGeom prst="rect">
            <a:avLst/>
          </a:prstGeom>
        </p:spPr>
      </p:pic>
      <p:pic>
        <p:nvPicPr>
          <p:cNvPr id="2" name="2015Feb10-28_0445bandDif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7313" y="0"/>
            <a:ext cx="64293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3233" y="-9759"/>
            <a:ext cx="464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Stray light Contamination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69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Stray light </a:t>
            </a:r>
            <a:r>
              <a:rPr lang="en-US" sz="4000" b="1" dirty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</a:t>
            </a:r>
            <a:r>
              <a:rPr lang="en-US" sz="4000" b="1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ontamination </a:t>
            </a:r>
            <a:r>
              <a:rPr lang="en-US" sz="4000" b="1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is</a:t>
            </a:r>
            <a:endParaRPr lang="en-US" sz="4000" b="1" dirty="0">
              <a:ln w="11430"/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965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Easy to see in shortwave (</a:t>
            </a:r>
            <a:r>
              <a:rPr lang="en-US" dirty="0" err="1" smtClean="0">
                <a:solidFill>
                  <a:srgbClr val="FFFF00"/>
                </a:solidFill>
              </a:rPr>
              <a:t>swir</a:t>
            </a:r>
            <a:r>
              <a:rPr lang="en-US" dirty="0" smtClean="0">
                <a:solidFill>
                  <a:srgbClr val="FFFF00"/>
                </a:solidFill>
              </a:rPr>
              <a:t>) – </a:t>
            </a:r>
            <a:r>
              <a:rPr lang="en-US" dirty="0" err="1" smtClean="0">
                <a:solidFill>
                  <a:srgbClr val="FFFF00"/>
                </a:solidFill>
              </a:rPr>
              <a:t>longwave</a:t>
            </a:r>
            <a:r>
              <a:rPr lang="en-US" dirty="0" smtClean="0">
                <a:solidFill>
                  <a:srgbClr val="FFFF00"/>
                </a:solidFill>
              </a:rPr>
              <a:t> (</a:t>
            </a:r>
            <a:r>
              <a:rPr lang="en-US" dirty="0" err="1" smtClean="0">
                <a:solidFill>
                  <a:srgbClr val="FFFF00"/>
                </a:solidFill>
              </a:rPr>
              <a:t>lwir</a:t>
            </a:r>
            <a:r>
              <a:rPr lang="en-US" dirty="0" smtClean="0">
                <a:solidFill>
                  <a:srgbClr val="FFFF00"/>
                </a:solidFill>
              </a:rPr>
              <a:t>) IR </a:t>
            </a:r>
            <a:r>
              <a:rPr lang="en-US" dirty="0" smtClean="0">
                <a:solidFill>
                  <a:srgbClr val="FFFF00"/>
                </a:solidFill>
              </a:rPr>
              <a:t>animations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Easy to see in (</a:t>
            </a:r>
            <a:r>
              <a:rPr lang="en-US" dirty="0" err="1">
                <a:solidFill>
                  <a:srgbClr val="FFFF00"/>
                </a:solidFill>
              </a:rPr>
              <a:t>swir</a:t>
            </a:r>
            <a:r>
              <a:rPr lang="en-US" dirty="0" smtClean="0">
                <a:solidFill>
                  <a:srgbClr val="FFFF00"/>
                </a:solidFill>
              </a:rPr>
              <a:t> – </a:t>
            </a:r>
            <a:r>
              <a:rPr lang="en-US" dirty="0" err="1" smtClean="0">
                <a:solidFill>
                  <a:srgbClr val="FFFF00"/>
                </a:solidFill>
              </a:rPr>
              <a:t>lwir</a:t>
            </a:r>
            <a:r>
              <a:rPr lang="en-US" dirty="0" smtClean="0">
                <a:solidFill>
                  <a:srgbClr val="FFFF00"/>
                </a:solidFill>
              </a:rPr>
              <a:t>) </a:t>
            </a:r>
            <a:r>
              <a:rPr lang="en-US" dirty="0" smtClean="0">
                <a:solidFill>
                  <a:srgbClr val="FFFF00"/>
                </a:solidFill>
              </a:rPr>
              <a:t>histograms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Difficult to identify by mean, percentage of </a:t>
            </a:r>
            <a:r>
              <a:rPr lang="en-US" dirty="0" err="1" smtClean="0">
                <a:solidFill>
                  <a:srgbClr val="FFFF00"/>
                </a:solidFill>
              </a:rPr>
              <a:t>swir-lwir</a:t>
            </a:r>
            <a:r>
              <a:rPr lang="en-US" dirty="0" smtClean="0">
                <a:solidFill>
                  <a:srgbClr val="FFFF00"/>
                </a:solidFill>
              </a:rPr>
              <a:t> pixels which fall in the extreme &lt; -15 K or larger bin, or </a:t>
            </a:r>
            <a:r>
              <a:rPr lang="en-US" dirty="0" err="1" smtClean="0">
                <a:solidFill>
                  <a:srgbClr val="FFFF00"/>
                </a:solidFill>
              </a:rPr>
              <a:t>skewness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alone.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Detection in a time series analysis?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125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andwich_VIS_IR_N19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6945" r="-2222" b="14723"/>
          <a:stretch/>
        </p:blipFill>
        <p:spPr>
          <a:xfrm>
            <a:off x="457200" y="457200"/>
            <a:ext cx="8229600" cy="4800600"/>
          </a:xfrm>
        </p:spPr>
      </p:pic>
      <p:sp>
        <p:nvSpPr>
          <p:cNvPr id="3" name="TextBox 2"/>
          <p:cNvSpPr txBox="1"/>
          <p:nvPr/>
        </p:nvSpPr>
        <p:spPr>
          <a:xfrm>
            <a:off x="752794" y="6142165"/>
            <a:ext cx="7135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4"/>
              </a:rPr>
              <a:t>Convection Working Group:  http://essl.org/cwg/?p=417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057399" y="5334000"/>
            <a:ext cx="4876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Sandwich Product by Martin </a:t>
            </a:r>
            <a:r>
              <a:rPr lang="en-US" sz="2400" dirty="0" err="1" smtClean="0"/>
              <a:t>Setvák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r>
              <a:rPr lang="en-US" sz="2400" dirty="0"/>
              <a:t>(Czech Hydormeteorlogical Institute)</a:t>
            </a:r>
            <a:endParaRPr lang="en-US" sz="2400" dirty="0">
              <a:hlinkClick r:id="rId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101631"/>
            <a:ext cx="2372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Visualization Examples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46613" y="4120693"/>
            <a:ext cx="3642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Sandwich Product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Blends Thermal and Visible Channels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294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01631"/>
            <a:ext cx="2372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Visualization Examples</a:t>
            </a:r>
            <a:endParaRPr lang="en-US" dirty="0"/>
          </a:p>
        </p:txBody>
      </p:sp>
      <p:pic>
        <p:nvPicPr>
          <p:cNvPr id="5" name="Picture 4" descr="MartinSetvak_20140403sandwi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89" y="309854"/>
            <a:ext cx="4064000" cy="2997200"/>
          </a:xfrm>
          <a:prstGeom prst="rect">
            <a:avLst/>
          </a:prstGeom>
        </p:spPr>
      </p:pic>
      <p:pic>
        <p:nvPicPr>
          <p:cNvPr id="11" name="Picture 10" descr="2014_04_03_SuomiNPPSandwich_zo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05" y="3452624"/>
            <a:ext cx="4059936" cy="3022750"/>
          </a:xfrm>
          <a:prstGeom prst="rect">
            <a:avLst/>
          </a:prstGeom>
        </p:spPr>
      </p:pic>
      <p:pic>
        <p:nvPicPr>
          <p:cNvPr id="12" name="Picture 11" descr="goes13enhv_vi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13127"/>
            <a:ext cx="4059936" cy="3044952"/>
          </a:xfrm>
          <a:prstGeom prst="rect">
            <a:avLst/>
          </a:prstGeom>
        </p:spPr>
      </p:pic>
      <p:pic>
        <p:nvPicPr>
          <p:cNvPr id="14" name="Picture 13" descr="goes13enhv_i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51378"/>
            <a:ext cx="4059936" cy="304495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goes13enhv_sa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52624"/>
            <a:ext cx="4059936" cy="304495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815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33479</TotalTime>
  <Words>1029</Words>
  <Application>Microsoft Macintosh PowerPoint</Application>
  <PresentationFormat>On-screen Show (4:3)</PresentationFormat>
  <Paragraphs>75</Paragraphs>
  <Slides>17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Using the McIDAS-V Scripting API for Daily Research Tasks</vt:lpstr>
      <vt:lpstr>McIDAS-V Scripting API</vt:lpstr>
      <vt:lpstr>PowerPoint Presentation</vt:lpstr>
      <vt:lpstr>Possible Applications for McIDAS-V in Lake Effect Snow Project</vt:lpstr>
      <vt:lpstr>Possible Applications for McIDAS-V in Lake Effect Snow Project (continued)</vt:lpstr>
      <vt:lpstr>PowerPoint Presentation</vt:lpstr>
      <vt:lpstr>Stray light contamination is</vt:lpstr>
      <vt:lpstr>PowerPoint Presentation</vt:lpstr>
      <vt:lpstr>PowerPoint Presentation</vt:lpstr>
      <vt:lpstr>Better Sandwich Product in McIDAS-V</vt:lpstr>
      <vt:lpstr>PowerPoint Presentation</vt:lpstr>
      <vt:lpstr>PowerPoint Presentation</vt:lpstr>
      <vt:lpstr>PowerPoint Presentation</vt:lpstr>
      <vt:lpstr>PowerPoint Presentation</vt:lpstr>
      <vt:lpstr>Profile-Along Track Display for CALIPSO Data</vt:lpstr>
      <vt:lpstr>Conclusion</vt:lpstr>
      <vt:lpstr>Conclusion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Joleen Feltz</dc:creator>
  <cp:lastModifiedBy>Joleen Feltz</cp:lastModifiedBy>
  <cp:revision>124</cp:revision>
  <dcterms:created xsi:type="dcterms:W3CDTF">2015-05-14T14:35:55Z</dcterms:created>
  <dcterms:modified xsi:type="dcterms:W3CDTF">2015-06-09T11:17:26Z</dcterms:modified>
</cp:coreProperties>
</file>