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45"/>
  </p:notesMasterIdLst>
  <p:handoutMasterIdLst>
    <p:handoutMasterId r:id="rId46"/>
  </p:handoutMasterIdLst>
  <p:sldIdLst>
    <p:sldId id="256" r:id="rId2"/>
    <p:sldId id="324" r:id="rId3"/>
    <p:sldId id="325" r:id="rId4"/>
    <p:sldId id="321" r:id="rId5"/>
    <p:sldId id="327" r:id="rId6"/>
    <p:sldId id="328" r:id="rId7"/>
    <p:sldId id="318" r:id="rId8"/>
    <p:sldId id="281" r:id="rId9"/>
    <p:sldId id="314" r:id="rId10"/>
    <p:sldId id="316" r:id="rId11"/>
    <p:sldId id="323" r:id="rId12"/>
    <p:sldId id="257" r:id="rId13"/>
    <p:sldId id="258" r:id="rId14"/>
    <p:sldId id="259" r:id="rId15"/>
    <p:sldId id="260" r:id="rId16"/>
    <p:sldId id="261" r:id="rId17"/>
    <p:sldId id="359" r:id="rId18"/>
    <p:sldId id="360" r:id="rId19"/>
    <p:sldId id="313" r:id="rId20"/>
    <p:sldId id="362" r:id="rId21"/>
    <p:sldId id="363" r:id="rId22"/>
    <p:sldId id="370" r:id="rId23"/>
    <p:sldId id="371" r:id="rId24"/>
    <p:sldId id="361" r:id="rId25"/>
    <p:sldId id="374" r:id="rId26"/>
    <p:sldId id="277" r:id="rId27"/>
    <p:sldId id="356" r:id="rId28"/>
    <p:sldId id="263" r:id="rId29"/>
    <p:sldId id="296" r:id="rId30"/>
    <p:sldId id="297" r:id="rId31"/>
    <p:sldId id="319" r:id="rId32"/>
    <p:sldId id="320" r:id="rId33"/>
    <p:sldId id="326" r:id="rId34"/>
    <p:sldId id="367" r:id="rId35"/>
    <p:sldId id="372" r:id="rId36"/>
    <p:sldId id="373" r:id="rId37"/>
    <p:sldId id="375" r:id="rId38"/>
    <p:sldId id="364" r:id="rId39"/>
    <p:sldId id="368" r:id="rId40"/>
    <p:sldId id="369" r:id="rId41"/>
    <p:sldId id="377" r:id="rId42"/>
    <p:sldId id="378" r:id="rId43"/>
    <p:sldId id="37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17" d="100"/>
          <a:sy n="217" d="100"/>
        </p:scale>
        <p:origin x="-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79E75-FC47-2848-86B2-4CD2C393F11D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214DD-1481-EE46-8B1A-9276A05C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9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63336-FE0E-0349-846E-E1343C3664C1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319E2-3DF9-724F-A161-AECBA1C3A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88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Older systems are PowerEdge</a:t>
            </a:r>
            <a:r>
              <a:rPr lang="en-US" baseline="0" dirty="0" smtClean="0"/>
              <a:t> 2970s and PowerEdge 6950s  (with md1000s)</a:t>
            </a:r>
          </a:p>
          <a:p>
            <a:r>
              <a:rPr lang="en-US" baseline="0" dirty="0" smtClean="0"/>
              <a:t>Newer systems are R510s with md1200s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319E2-3DF9-724F-A161-AECBA1C3A3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1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A72FE-8E96-BD43-A97D-92173F31791B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D465-6757-BB4B-9405-C113D4626E87}" type="datetime2">
              <a:rPr lang="en-US" smtClean="0"/>
              <a:t>Thursday, June 4,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1D6C4-A419-A945-9DA7-AECE00164B6D}" type="datetime2">
              <a:rPr lang="en-US" smtClean="0"/>
              <a:t>Thursday, June 4,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CE49B-F315-AF47-9141-90523BF50A86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550D2-2A68-7A44-9DC4-9F7DD9F8D7E3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D1AA-B495-C248-B5C6-FC3EC2841A00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F0AC-90E1-AC42-94AE-7A3F7A392F2F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2828-991A-0044-8C8F-311FA08BB926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3FA6-E144-1541-9649-E1D8A1E79CC2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7953-C4BC-DE46-A3A5-F9132F19CF77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4E5D0-6E6A-1143-A75C-F59DDA276B68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July 9, 2012 at the Unidata 2012 Users Workshop, "Navigating Earth System Science Data"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77D5-4B99-C248-A2C7-1B72A0EAC84E}" type="datetime2">
              <a:rPr lang="en-US" smtClean="0"/>
              <a:t>Thursday, June 4,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524" y="6356350"/>
            <a:ext cx="7020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Presented July 9, 2012 at the Unidata 2012 Users Workshop, "Navigating Earth System Science Data"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21" y="6036869"/>
            <a:ext cx="775279" cy="56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Wlogo_ctr_4c_wht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" y="6036869"/>
            <a:ext cx="951307" cy="63896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47.png"/><Relationship Id="rId5" Type="http://schemas.openxmlformats.org/officeDocument/2006/relationships/image" Target="../media/image25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g"/><Relationship Id="rId5" Type="http://schemas.openxmlformats.org/officeDocument/2006/relationships/image" Target="../media/image25.pn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GIF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GIF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1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f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36" y="228303"/>
            <a:ext cx="3152236" cy="236203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University of Wisconsin SSEC </a:t>
            </a:r>
            <a:r>
              <a:rPr lang="en-US" sz="3200" dirty="0" smtClean="0"/>
              <a:t>Datacenter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dirty="0" smtClean="0"/>
              <a:t>2015 </a:t>
            </a:r>
            <a:r>
              <a:rPr lang="en-US" sz="1600" dirty="0" err="1" smtClean="0"/>
              <a:t>McIDAS</a:t>
            </a:r>
            <a:r>
              <a:rPr lang="en-US" sz="1600" dirty="0" smtClean="0"/>
              <a:t> Users Group Meeting</a:t>
            </a:r>
          </a:p>
          <a:p>
            <a:r>
              <a:rPr lang="en-US" sz="1600" dirty="0" smtClean="0"/>
              <a:t>June 8, 2015</a:t>
            </a:r>
            <a:endParaRPr lang="en-US" sz="16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13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room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Rm_649DC_Current_config_25_Sep_2013_Ver 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7" y="2553367"/>
            <a:ext cx="8738341" cy="295442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84087" y="2914686"/>
            <a:ext cx="1785051" cy="247572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4491" y="3213178"/>
            <a:ext cx="2092097" cy="66721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756588" y="3213178"/>
            <a:ext cx="2092097" cy="66721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64491" y="4032795"/>
            <a:ext cx="2092097" cy="66721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756588" y="3997677"/>
            <a:ext cx="2092097" cy="66721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001085" y="3260001"/>
            <a:ext cx="2183002" cy="189044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25221" y="3106013"/>
            <a:ext cx="1831871" cy="276999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2"/>
                </a:solidFill>
              </a:rPr>
              <a:t>SIPS System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825221" y="3960812"/>
            <a:ext cx="1831871" cy="46166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chemeClr val="bg2"/>
                </a:solidFill>
              </a:rPr>
              <a:t>Research Clusters</a:t>
            </a:r>
          </a:p>
          <a:p>
            <a:pPr algn="ctr" eaLnBrk="1" hangingPunct="1"/>
            <a:r>
              <a:rPr lang="en-US" sz="1200" dirty="0" smtClean="0">
                <a:solidFill>
                  <a:schemeClr val="bg2"/>
                </a:solidFill>
              </a:rPr>
              <a:t>Shared Systems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3079141" y="3136175"/>
            <a:ext cx="1585403" cy="46166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2"/>
                </a:solidFill>
              </a:rPr>
              <a:t>Research Clusters Shared </a:t>
            </a:r>
            <a:r>
              <a:rPr lang="en-US" sz="1200" dirty="0">
                <a:solidFill>
                  <a:schemeClr val="bg2"/>
                </a:solidFill>
              </a:rPr>
              <a:t>Systems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3079141" y="3960812"/>
            <a:ext cx="1585404" cy="276999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2"/>
                </a:solidFill>
              </a:rPr>
              <a:t>S4 Compute cluster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085934" y="3183155"/>
            <a:ext cx="1966483" cy="46166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chemeClr val="bg2"/>
                </a:solidFill>
              </a:rPr>
              <a:t>Real-time ingest, process, and distribution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3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64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S4 Supercomputing Cluster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3475"/>
            <a:ext cx="7443858" cy="2038350"/>
          </a:xfrm>
        </p:spPr>
        <p:txBody>
          <a:bodyPr>
            <a:normAutofit fontScale="47500" lnSpcReduction="20000"/>
          </a:bodyPr>
          <a:lstStyle/>
          <a:p>
            <a:pPr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500" dirty="0" smtClean="0"/>
              <a:t>Total </a:t>
            </a:r>
            <a:r>
              <a:rPr lang="en-US" sz="2500" dirty="0"/>
              <a:t>compute: 3072 cores, 8TB memory</a:t>
            </a:r>
          </a:p>
          <a:p>
            <a:pPr marL="342900" indent="-342900" algn="l">
              <a:buFont typeface="Arial"/>
              <a:buChar char="•"/>
            </a:pPr>
            <a:r>
              <a:rPr lang="en-US" sz="2500" dirty="0"/>
              <a:t>Total storage: 456 TB</a:t>
            </a:r>
          </a:p>
          <a:p>
            <a:pPr marL="342900" indent="-342900" algn="l">
              <a:buFont typeface="Arial"/>
              <a:buChar char="•"/>
            </a:pPr>
            <a:r>
              <a:rPr lang="en-US" sz="2500" dirty="0"/>
              <a:t>40 Gigabit/s </a:t>
            </a:r>
            <a:r>
              <a:rPr lang="en-US" sz="2500" dirty="0" err="1" smtClean="0"/>
              <a:t>InfiniBand</a:t>
            </a:r>
            <a:r>
              <a:rPr lang="en-US" sz="2500" dirty="0" smtClean="0"/>
              <a:t> </a:t>
            </a:r>
            <a:r>
              <a:rPr lang="en-US" sz="2500" dirty="0"/>
              <a:t>Network Interconnect</a:t>
            </a:r>
          </a:p>
          <a:p>
            <a:pPr marL="342900" indent="-342900" algn="l">
              <a:buFont typeface="Arial"/>
              <a:buChar char="•"/>
            </a:pPr>
            <a:r>
              <a:rPr lang="en-US" sz="2500" dirty="0" smtClean="0">
                <a:solidFill>
                  <a:schemeClr val="tx1"/>
                </a:solidFill>
              </a:rPr>
              <a:t>Funded </a:t>
            </a:r>
            <a:r>
              <a:rPr lang="en-US" sz="2500" dirty="0">
                <a:solidFill>
                  <a:schemeClr val="tx1"/>
                </a:solidFill>
              </a:rPr>
              <a:t>by the </a:t>
            </a:r>
            <a:r>
              <a:rPr lang="en-US" sz="2500" dirty="0" smtClean="0">
                <a:solidFill>
                  <a:schemeClr val="tx1"/>
                </a:solidFill>
              </a:rPr>
              <a:t>NOAA &amp; used by </a:t>
            </a:r>
            <a:r>
              <a:rPr lang="en-US" sz="2500" dirty="0">
                <a:solidFill>
                  <a:schemeClr val="tx1"/>
                </a:solidFill>
              </a:rPr>
              <a:t>NOAA and UW researchers to run data </a:t>
            </a:r>
            <a:r>
              <a:rPr lang="en-US" sz="2500" dirty="0" smtClean="0">
                <a:solidFill>
                  <a:schemeClr val="tx1"/>
                </a:solidFill>
              </a:rPr>
              <a:t>assimilation experiments</a:t>
            </a:r>
            <a:endParaRPr lang="en-US" sz="2500" dirty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500" dirty="0" smtClean="0">
                <a:solidFill>
                  <a:schemeClr val="tx1"/>
                </a:solidFill>
              </a:rPr>
              <a:t>The </a:t>
            </a:r>
            <a:r>
              <a:rPr lang="en-US" sz="2500" dirty="0">
                <a:solidFill>
                  <a:schemeClr val="tx1"/>
                </a:solidFill>
              </a:rPr>
              <a:t>system was designed, installed, and is maintained by the UW SSEC Technical Computing Group. </a:t>
            </a:r>
            <a:endParaRPr lang="en-US" sz="25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500" dirty="0" smtClean="0">
                <a:solidFill>
                  <a:schemeClr val="tx1"/>
                </a:solidFill>
              </a:rPr>
              <a:t>S4 expansion complete.   Additional 1600 cores, 10 TB memory and 1 PB storage.</a:t>
            </a:r>
            <a:endParaRPr lang="en-US" sz="25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16" y="1651513"/>
            <a:ext cx="4099269" cy="27319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03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16" y="3702448"/>
            <a:ext cx="3714579" cy="2785934"/>
          </a:xfrm>
          <a:prstGeom prst="rect">
            <a:avLst/>
          </a:prstGeom>
          <a:noFill/>
          <a:ln>
            <a:noFill/>
          </a:ln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Data Center Antennas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571644" y="1439466"/>
            <a:ext cx="8229600" cy="484642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600" u="sng" dirty="0">
                <a:solidFill>
                  <a:schemeClr val="accent5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C-Band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11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heated (</a:t>
            </a:r>
            <a:r>
              <a:rPr lang="en-US" sz="1900" dirty="0">
                <a:latin typeface="Trebuchet MS" charset="0"/>
                <a:ea typeface="ＭＳ Ｐゴシック" charset="0"/>
              </a:rPr>
              <a:t>87° West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– SES-2, POES </a:t>
            </a:r>
            <a:r>
              <a:rPr lang="en-US" sz="1900" dirty="0">
                <a:latin typeface="Trebuchet MS" charset="0"/>
                <a:ea typeface="ＭＳ Ｐゴシック" charset="0"/>
              </a:rPr>
              <a:t>Wallops Relay, MSG)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7.3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backup (</a:t>
            </a:r>
            <a:r>
              <a:rPr lang="en-US" sz="1900" dirty="0">
                <a:latin typeface="Trebuchet MS" charset="0"/>
                <a:ea typeface="ＭＳ Ｐゴシック" charset="0"/>
              </a:rPr>
              <a:t>101° West –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SES-1, POES </a:t>
            </a:r>
            <a:r>
              <a:rPr lang="en-US" sz="1900" dirty="0">
                <a:latin typeface="Trebuchet MS" charset="0"/>
                <a:ea typeface="ＭＳ Ｐゴシック" charset="0"/>
              </a:rPr>
              <a:t>Fairbanks Relay, MTSAT, </a:t>
            </a:r>
            <a:r>
              <a:rPr lang="en-US" sz="1900" dirty="0" err="1">
                <a:latin typeface="Trebuchet MS" charset="0"/>
                <a:ea typeface="ＭＳ Ｐゴシック" charset="0"/>
              </a:rPr>
              <a:t>Noaaport</a:t>
            </a:r>
            <a:r>
              <a:rPr lang="en-US" sz="1900" dirty="0">
                <a:latin typeface="Trebuchet MS" charset="0"/>
                <a:ea typeface="ＭＳ Ｐゴシック" charset="0"/>
              </a:rPr>
              <a:t>)</a:t>
            </a:r>
          </a:p>
          <a:p>
            <a:pPr lvl="1" eaLnBrk="1" hangingPunct="1"/>
            <a:r>
              <a:rPr lang="en-US" sz="1900" dirty="0">
                <a:latin typeface="Trebuchet MS" charset="0"/>
                <a:ea typeface="ＭＳ Ｐゴシック" charset="0"/>
              </a:rPr>
              <a:t>6.3 meter heated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(</a:t>
            </a:r>
            <a:r>
              <a:rPr lang="en-US" sz="1900" dirty="0">
                <a:latin typeface="Trebuchet MS" charset="0"/>
                <a:ea typeface="ＭＳ Ｐゴシック" charset="0"/>
              </a:rPr>
              <a:t>101° West –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SES-1, POES </a:t>
            </a:r>
            <a:r>
              <a:rPr lang="en-US" sz="1900" dirty="0">
                <a:latin typeface="Trebuchet MS" charset="0"/>
                <a:ea typeface="ＭＳ Ｐゴシック" charset="0"/>
              </a:rPr>
              <a:t>Fairbanks Relay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, MTSAT</a:t>
            </a:r>
            <a:r>
              <a:rPr lang="en-US" sz="1900" dirty="0">
                <a:latin typeface="Trebuchet MS" charset="0"/>
                <a:ea typeface="ＭＳ Ｐゴシック" charset="0"/>
              </a:rPr>
              <a:t>, </a:t>
            </a:r>
            <a:r>
              <a:rPr lang="en-US" sz="1900" dirty="0" err="1">
                <a:latin typeface="Trebuchet MS" charset="0"/>
                <a:ea typeface="ＭＳ Ｐゴシック" charset="0"/>
              </a:rPr>
              <a:t>Noaaport</a:t>
            </a:r>
            <a:r>
              <a:rPr lang="en-US" sz="1900" dirty="0">
                <a:latin typeface="Trebuchet MS" charset="0"/>
                <a:ea typeface="ＭＳ Ｐゴシック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u="sng" dirty="0">
                <a:solidFill>
                  <a:srgbClr val="839C4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L-Band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7.3 meter (75° West –GOES-East Primary)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4.6 meter (135° West –GOES-West Primary)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4.5 meter (60° West –GOES-SA auto tracking)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4.5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(90° </a:t>
            </a:r>
            <a:r>
              <a:rPr lang="en-US" sz="1900" dirty="0">
                <a:latin typeface="Trebuchet MS" charset="0"/>
                <a:ea typeface="ＭＳ Ｐゴシック" charset="0"/>
              </a:rPr>
              <a:t>West –GOES-test/spare)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3.7 meter (offline spare)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u="sng" dirty="0">
                <a:solidFill>
                  <a:srgbClr val="839C4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X-Band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4.4 meter (Tracking – EOS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)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</a:rPr>
              <a:t>X/L 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2.4 meter 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(Tracking –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Suomi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NPP, EOS,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Metop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A&amp;B, NOAA-18, 19 and 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FY3)</a:t>
            </a:r>
            <a:endParaRPr lang="en-US" sz="1700" dirty="0">
              <a:latin typeface="Trebuchet MS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3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35206"/>
            <a:ext cx="7583487" cy="10443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100" dirty="0">
                <a:latin typeface="News Gothic MT" charset="0"/>
              </a:rPr>
              <a:t>SSEC Data Center Incoming </a:t>
            </a:r>
            <a:r>
              <a:rPr lang="en-US" sz="4100" dirty="0" smtClean="0">
                <a:latin typeface="News Gothic MT" charset="0"/>
              </a:rPr>
              <a:t>Data</a:t>
            </a:r>
            <a:br>
              <a:rPr lang="en-US" sz="4100" dirty="0" smtClean="0">
                <a:latin typeface="News Gothic MT" charset="0"/>
              </a:rPr>
            </a:br>
            <a:r>
              <a:rPr lang="en-US" sz="1600" dirty="0" smtClean="0">
                <a:latin typeface="News Gothic MT" charset="0"/>
              </a:rPr>
              <a:t>May, 2015</a:t>
            </a:r>
            <a:endParaRPr lang="en-US" sz="1600" dirty="0">
              <a:latin typeface="News Gothic MT" charset="0"/>
            </a:endParaRPr>
          </a:p>
        </p:txBody>
      </p:sp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057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52400" y="1362075"/>
            <a:ext cx="3124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News Gothic MT" charset="0"/>
              </a:rPr>
              <a:t>170+ GB/day </a:t>
            </a:r>
          </a:p>
          <a:p>
            <a:pPr eaLnBrk="1" hangingPunct="1"/>
            <a:r>
              <a:rPr lang="en-US" sz="1800">
                <a:latin typeface="News Gothic MT" charset="0"/>
              </a:rPr>
              <a:t>via Satellite</a:t>
            </a:r>
          </a:p>
          <a:p>
            <a:pPr eaLnBrk="1" hangingPunct="1"/>
            <a:r>
              <a:rPr lang="en-US" sz="1800">
                <a:latin typeface="News Gothic MT" charset="0"/>
              </a:rPr>
              <a:t>(C-band. L-band, X-band)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09600" y="5317155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News Gothic MT" charset="0"/>
              </a:rPr>
              <a:t>2,300</a:t>
            </a:r>
            <a:r>
              <a:rPr lang="en-US" sz="1800" dirty="0" smtClean="0">
                <a:latin typeface="News Gothic MT" charset="0"/>
              </a:rPr>
              <a:t>+ </a:t>
            </a:r>
            <a:r>
              <a:rPr lang="en-US" sz="1800" dirty="0">
                <a:latin typeface="News Gothic MT" charset="0"/>
              </a:rPr>
              <a:t>GB/day </a:t>
            </a:r>
          </a:p>
          <a:p>
            <a:pPr eaLnBrk="1" hangingPunct="1"/>
            <a:r>
              <a:rPr lang="en-US" sz="1800" dirty="0">
                <a:latin typeface="News Gothic MT" charset="0"/>
              </a:rPr>
              <a:t>via Internet </a:t>
            </a:r>
          </a:p>
          <a:p>
            <a:pPr eaLnBrk="1" hangingPunct="1"/>
            <a:r>
              <a:rPr lang="en-US" sz="1800" dirty="0">
                <a:latin typeface="News Gothic MT" charset="0"/>
              </a:rPr>
              <a:t>(ftp, LDM,  ADDE, http)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90800" y="2066925"/>
            <a:ext cx="1447800" cy="1057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09800" y="4570413"/>
            <a:ext cx="1981200" cy="763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5410200" y="3267075"/>
            <a:ext cx="3733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News Gothic MT" charset="0"/>
              </a:rPr>
              <a:t>GOES satellites 		~96 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International Geo Satellites 		</a:t>
            </a:r>
            <a:r>
              <a:rPr lang="en-US" sz="900" dirty="0" smtClean="0">
                <a:latin typeface="News Gothic MT" charset="0"/>
              </a:rPr>
              <a:t>~360 </a:t>
            </a:r>
            <a:r>
              <a:rPr lang="en-US" sz="900" dirty="0">
                <a:latin typeface="News Gothic MT" charset="0"/>
              </a:rPr>
              <a:t>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NOAA Polar			~27 GB/</a:t>
            </a:r>
            <a:r>
              <a:rPr lang="en-US" sz="1000" dirty="0" smtClean="0">
                <a:latin typeface="News Gothic MT" charset="0"/>
              </a:rPr>
              <a:t>day</a:t>
            </a:r>
          </a:p>
          <a:p>
            <a:pPr eaLnBrk="1" hangingPunct="1"/>
            <a:r>
              <a:rPr lang="en-US" sz="1000" dirty="0" smtClean="0">
                <a:latin typeface="News Gothic MT" charset="0"/>
              </a:rPr>
              <a:t>Landsat-8			</a:t>
            </a:r>
            <a:r>
              <a:rPr lang="en-US" sz="1000" dirty="0" smtClean="0">
                <a:latin typeface="News Gothic MT" charset="0"/>
              </a:rPr>
              <a:t>~50 </a:t>
            </a:r>
            <a:r>
              <a:rPr lang="en-US" sz="1000" dirty="0" smtClean="0">
                <a:latin typeface="News Gothic MT" charset="0"/>
              </a:rPr>
              <a:t>GB/day</a:t>
            </a:r>
            <a:endParaRPr lang="en-US" sz="1000" dirty="0">
              <a:latin typeface="News Gothic MT" charset="0"/>
            </a:endParaRPr>
          </a:p>
          <a:p>
            <a:pPr eaLnBrk="1" hangingPunct="1"/>
            <a:r>
              <a:rPr lang="en-US" sz="1000" dirty="0">
                <a:latin typeface="News Gothic MT" charset="0"/>
              </a:rPr>
              <a:t>Miscellaneous Polar and Non satellite </a:t>
            </a:r>
            <a:r>
              <a:rPr lang="en-US" sz="1000" dirty="0" smtClean="0">
                <a:latin typeface="News Gothic MT" charset="0"/>
              </a:rPr>
              <a:t>	~</a:t>
            </a:r>
            <a:r>
              <a:rPr lang="en-US" sz="1000" dirty="0">
                <a:latin typeface="News Gothic MT" charset="0"/>
              </a:rPr>
              <a:t>85 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MODIS polar  from NASA archive 	~150 GB/day</a:t>
            </a:r>
          </a:p>
          <a:p>
            <a:pPr eaLnBrk="1" hangingPunct="1"/>
            <a:r>
              <a:rPr lang="en-US" sz="1000" dirty="0">
                <a:latin typeface="News Gothic MT" charset="0"/>
              </a:rPr>
              <a:t>NPP (VIIRS </a:t>
            </a:r>
            <a:r>
              <a:rPr lang="en-US" sz="1000" dirty="0" err="1">
                <a:latin typeface="News Gothic MT" charset="0"/>
              </a:rPr>
              <a:t>CrIS</a:t>
            </a:r>
            <a:r>
              <a:rPr lang="en-US" sz="1000" dirty="0">
                <a:latin typeface="News Gothic MT" charset="0"/>
              </a:rPr>
              <a:t> ATMS)  		</a:t>
            </a:r>
            <a:r>
              <a:rPr lang="en-US" sz="1000" dirty="0" smtClean="0">
                <a:latin typeface="News Gothic MT" charset="0"/>
              </a:rPr>
              <a:t>~1,800 </a:t>
            </a:r>
            <a:r>
              <a:rPr lang="en-US" sz="1000" dirty="0">
                <a:latin typeface="News Gothic MT" charset="0"/>
              </a:rPr>
              <a:t>GB/day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3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100">
                <a:latin typeface="News Gothic MT" charset="0"/>
              </a:rPr>
              <a:t>SSEC Data Center Outgoing Data</a:t>
            </a: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057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5181600" y="3200400"/>
            <a:ext cx="1219200" cy="68580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57800" y="4343400"/>
            <a:ext cx="1219200" cy="91440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667000" y="2970213"/>
            <a:ext cx="1295400" cy="687387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0" name="TextBox 16"/>
          <p:cNvSpPr txBox="1">
            <a:spLocks noChangeArrowheads="1"/>
          </p:cNvSpPr>
          <p:nvPr/>
        </p:nvSpPr>
        <p:spPr bwMode="auto">
          <a:xfrm>
            <a:off x="6172200" y="47244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News Gothic MT" charset="0"/>
              </a:rPr>
              <a:t>FTP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667000" y="4724400"/>
            <a:ext cx="1295400" cy="685800"/>
          </a:xfrm>
          <a:prstGeom prst="straightConnector1">
            <a:avLst/>
          </a:prstGeom>
          <a:ln>
            <a:solidFill>
              <a:schemeClr val="tx1">
                <a:lumMod val="8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2" name="TextBox 21"/>
          <p:cNvSpPr txBox="1">
            <a:spLocks noChangeArrowheads="1"/>
          </p:cNvSpPr>
          <p:nvPr/>
        </p:nvSpPr>
        <p:spPr bwMode="auto">
          <a:xfrm>
            <a:off x="5943600" y="28305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News Gothic MT" charset="0"/>
              </a:rPr>
              <a:t>HTTP</a:t>
            </a:r>
          </a:p>
        </p:txBody>
      </p:sp>
      <p:sp>
        <p:nvSpPr>
          <p:cNvPr id="16393" name="TextBox 22"/>
          <p:cNvSpPr txBox="1">
            <a:spLocks noChangeArrowheads="1"/>
          </p:cNvSpPr>
          <p:nvPr/>
        </p:nvSpPr>
        <p:spPr bwMode="auto">
          <a:xfrm>
            <a:off x="2667000" y="475615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News Gothic MT" charset="0"/>
              </a:rPr>
              <a:t>LDM</a:t>
            </a:r>
            <a:endParaRPr lang="en-US" sz="1800" dirty="0">
              <a:latin typeface="News Gothic MT" charset="0"/>
            </a:endParaRPr>
          </a:p>
        </p:txBody>
      </p:sp>
      <p:sp>
        <p:nvSpPr>
          <p:cNvPr id="16394" name="TextBox 23"/>
          <p:cNvSpPr txBox="1">
            <a:spLocks noChangeArrowheads="1"/>
          </p:cNvSpPr>
          <p:nvPr/>
        </p:nvSpPr>
        <p:spPr bwMode="auto">
          <a:xfrm>
            <a:off x="2286000" y="30480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News Gothic MT" charset="0"/>
              </a:rPr>
              <a:t>ADDE</a:t>
            </a:r>
          </a:p>
        </p:txBody>
      </p:sp>
      <p:sp>
        <p:nvSpPr>
          <p:cNvPr id="16395" name="TextBox 24"/>
          <p:cNvSpPr txBox="1">
            <a:spLocks noChangeArrowheads="1"/>
          </p:cNvSpPr>
          <p:nvPr/>
        </p:nvSpPr>
        <p:spPr bwMode="auto">
          <a:xfrm>
            <a:off x="304800" y="1282700"/>
            <a:ext cx="2743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News Gothic MT" charset="0"/>
              </a:rPr>
              <a:t>Four primary methods of Data delivery</a:t>
            </a:r>
          </a:p>
          <a:p>
            <a:pPr eaLnBrk="1" hangingPunct="1">
              <a:buFontTx/>
              <a:buAutoNum type="arabicPeriod"/>
            </a:pPr>
            <a:r>
              <a:rPr lang="en-US" sz="1400">
                <a:latin typeface="News Gothic MT" charset="0"/>
              </a:rPr>
              <a:t>ADDE</a:t>
            </a:r>
          </a:p>
          <a:p>
            <a:pPr eaLnBrk="1" hangingPunct="1">
              <a:buFontTx/>
              <a:buAutoNum type="arabicPeriod"/>
            </a:pPr>
            <a:r>
              <a:rPr lang="en-US" sz="1400">
                <a:latin typeface="News Gothic MT" charset="0"/>
              </a:rPr>
              <a:t>HTTP</a:t>
            </a:r>
          </a:p>
          <a:p>
            <a:pPr eaLnBrk="1" hangingPunct="1">
              <a:buFontTx/>
              <a:buAutoNum type="arabicPeriod"/>
            </a:pPr>
            <a:r>
              <a:rPr lang="en-US" sz="1400">
                <a:latin typeface="News Gothic MT" charset="0"/>
              </a:rPr>
              <a:t>FTP</a:t>
            </a:r>
          </a:p>
          <a:p>
            <a:pPr eaLnBrk="1" hangingPunct="1">
              <a:buFontTx/>
              <a:buAutoNum type="arabicPeriod"/>
            </a:pPr>
            <a:r>
              <a:rPr lang="en-US" sz="1400">
                <a:latin typeface="News Gothic MT" charset="0"/>
              </a:rPr>
              <a:t>LDM  </a:t>
            </a:r>
            <a:r>
              <a:rPr lang="en-US" sz="1000">
                <a:latin typeface="News Gothic MT" charset="0"/>
              </a:rPr>
              <a:t>(Unidata local data manager)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77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News Gothic MT" charset="0"/>
              </a:rPr>
              <a:t>Outgoing Data</a:t>
            </a:r>
            <a:br>
              <a:rPr lang="en-US" dirty="0">
                <a:latin typeface="News Gothic MT" charset="0"/>
              </a:rPr>
            </a:br>
            <a:r>
              <a:rPr lang="en-US" sz="1100" dirty="0" smtClean="0">
                <a:latin typeface="News Gothic MT" charset="0"/>
              </a:rPr>
              <a:t>May </a:t>
            </a:r>
            <a:r>
              <a:rPr lang="en-US" sz="1100" dirty="0" smtClean="0">
                <a:latin typeface="News Gothic MT" charset="0"/>
              </a:rPr>
              <a:t>2015</a:t>
            </a:r>
            <a:endParaRPr lang="en-US" sz="1100" dirty="0">
              <a:latin typeface="News Gothic MT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latin typeface="News Gothic MT" charset="0"/>
              </a:rPr>
              <a:t>On </a:t>
            </a:r>
            <a:r>
              <a:rPr lang="en-US" dirty="0">
                <a:latin typeface="News Gothic MT" charset="0"/>
              </a:rPr>
              <a:t>average over </a:t>
            </a:r>
            <a:r>
              <a:rPr lang="en-US" dirty="0" smtClean="0">
                <a:latin typeface="News Gothic MT" charset="0"/>
              </a:rPr>
              <a:t>890,000 ADDE </a:t>
            </a:r>
            <a:r>
              <a:rPr lang="en-US" dirty="0">
                <a:latin typeface="News Gothic MT" charset="0"/>
              </a:rPr>
              <a:t>transactions per day </a:t>
            </a:r>
          </a:p>
          <a:p>
            <a:pPr eaLnBrk="1" hangingPunct="1"/>
            <a:r>
              <a:rPr lang="en-US" dirty="0">
                <a:latin typeface="News Gothic MT" charset="0"/>
              </a:rPr>
              <a:t>Over </a:t>
            </a:r>
            <a:r>
              <a:rPr lang="en-US" dirty="0" smtClean="0">
                <a:latin typeface="News Gothic MT" charset="0"/>
              </a:rPr>
              <a:t>2.2 </a:t>
            </a:r>
            <a:r>
              <a:rPr lang="en-US" dirty="0">
                <a:latin typeface="News Gothic MT" charset="0"/>
              </a:rPr>
              <a:t>TB data distributed per </a:t>
            </a:r>
            <a:r>
              <a:rPr lang="en-US" dirty="0" smtClean="0">
                <a:latin typeface="News Gothic MT" charset="0"/>
              </a:rPr>
              <a:t>day via ADDE</a:t>
            </a:r>
          </a:p>
          <a:p>
            <a:pPr eaLnBrk="1" hangingPunct="1"/>
            <a:r>
              <a:rPr lang="en-US" dirty="0" smtClean="0">
                <a:latin typeface="News Gothic MT" charset="0"/>
              </a:rPr>
              <a:t>In addition over 1 TB data distributed via ftp, http, and </a:t>
            </a:r>
            <a:r>
              <a:rPr lang="en-US" dirty="0" err="1" smtClean="0">
                <a:latin typeface="News Gothic MT" charset="0"/>
              </a:rPr>
              <a:t>ldm</a:t>
            </a:r>
            <a:r>
              <a:rPr lang="en-US" dirty="0" smtClean="0">
                <a:latin typeface="News Gothic MT" charset="0"/>
              </a:rPr>
              <a:t> </a:t>
            </a:r>
            <a:endParaRPr lang="en-US" dirty="0">
              <a:latin typeface="News Gothic MT" charset="0"/>
            </a:endParaRPr>
          </a:p>
          <a:p>
            <a:pPr eaLnBrk="1" hangingPunct="1"/>
            <a:endParaRPr lang="en-US" dirty="0">
              <a:latin typeface="News Gothic MT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7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5400" b="1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Real-time Data</a:t>
            </a:r>
            <a:br>
              <a:rPr lang="en-US" sz="5400" b="1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</a:b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The SSEC Data Center receives data from </a:t>
            </a:r>
            <a:r>
              <a:rPr lang="en-US" sz="2000" dirty="0" smtClean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12 </a:t>
            </a: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different geostationary satellites and </a:t>
            </a:r>
            <a:r>
              <a:rPr lang="en-US" sz="2000" dirty="0" smtClean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11 </a:t>
            </a: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different polar orbiting satellites.  Most data are available in near real-time via ADDE.  Other methods of data access are available upon request. </a:t>
            </a:r>
          </a:p>
          <a:p>
            <a:pPr marL="0" indent="0">
              <a:buNone/>
            </a:pP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7" name="Text Box 68"/>
          <p:cNvSpPr txBox="1">
            <a:spLocks noChangeArrowheads="1"/>
          </p:cNvSpPr>
          <p:nvPr/>
        </p:nvSpPr>
        <p:spPr bwMode="auto">
          <a:xfrm>
            <a:off x="-1113991" y="1273890"/>
            <a:ext cx="7328746" cy="110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  <a:buFont typeface="Wingdings 2"/>
              <a:buChar char=""/>
            </a:pPr>
            <a:endParaRPr lang="en-US" sz="900" dirty="0">
              <a:solidFill>
                <a:srgbClr val="E9EAF0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E9EAF0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E9EAF0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pic>
        <p:nvPicPr>
          <p:cNvPr id="8" name="Picture 7" descr="compos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52" y="4080244"/>
            <a:ext cx="4561049" cy="227610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0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Geostationary Satellites received</a:t>
            </a:r>
            <a:endParaRPr lang="en-US" dirty="0">
              <a:ea typeface="+mj-ea"/>
            </a:endParaRPr>
          </a:p>
        </p:txBody>
      </p:sp>
      <p:pic>
        <p:nvPicPr>
          <p:cNvPr id="10243" name="geo_draft2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538288"/>
            <a:ext cx="705485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800" y="2586038"/>
            <a:ext cx="3032125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GOES-13 -East (75°W)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GOES-15 -West(135°W)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GOES-14 -Test (105°W)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Meteosat-10 (0°E)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Meteosat-7 (57°E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COMS (128° E)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80200" y="2586038"/>
            <a:ext cx="3032125" cy="19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FY-2D (86°E) 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FY-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2G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(105° E)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MTSAT-2 (145° E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Himawari-8 (140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° E)</a:t>
            </a: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err="1">
                <a:solidFill>
                  <a:srgbClr val="E9EAF0"/>
                </a:solidFill>
                <a:latin typeface="Candara" charset="0"/>
                <a:cs typeface="Times New Roman" charset="0"/>
              </a:rPr>
              <a:t>Kalpana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(74° E)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INSAT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-3D(83°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E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7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6" descr="earth_from_np_4_3aspect_rati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 descr="goes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5110163"/>
            <a:ext cx="11652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meteos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3024188"/>
            <a:ext cx="73025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meteos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1222375"/>
            <a:ext cx="7302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goes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236538"/>
            <a:ext cx="11652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3" descr="meteos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493713"/>
            <a:ext cx="73183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4" descr="goes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4516438"/>
            <a:ext cx="11652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5" descr="goes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5672138"/>
            <a:ext cx="11652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" descr="generic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370388"/>
            <a:ext cx="105727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7" descr="generic_satell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5803900"/>
            <a:ext cx="105727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0" descr="goes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5211763"/>
            <a:ext cx="11652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343650" y="5457825"/>
            <a:ext cx="80963" cy="92075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7186613" y="4805363"/>
            <a:ext cx="79375" cy="92075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2446338" y="5365750"/>
            <a:ext cx="79375" cy="92075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186613" y="1778000"/>
            <a:ext cx="79375" cy="90488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4368800" y="5829300"/>
            <a:ext cx="79375" cy="92075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5637213" y="552450"/>
            <a:ext cx="79375" cy="92075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7743825" y="3376613"/>
            <a:ext cx="79375" cy="90487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841625" y="1227138"/>
            <a:ext cx="80963" cy="92075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285" name="Picture 49" descr="goes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188913"/>
            <a:ext cx="11652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443288" y="676275"/>
            <a:ext cx="79375" cy="92075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287" name="Picture 52" descr="goes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628650"/>
            <a:ext cx="116522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185988" y="1198563"/>
            <a:ext cx="79375" cy="92075"/>
          </a:xfrm>
          <a:prstGeom prst="ellipse">
            <a:avLst/>
          </a:prstGeom>
          <a:gradFill rotWithShape="1">
            <a:gsLst>
              <a:gs pos="0">
                <a:srgbClr val="BE9323"/>
              </a:gs>
              <a:gs pos="80000">
                <a:srgbClr val="F8C030"/>
              </a:gs>
              <a:gs pos="100000">
                <a:srgbClr val="FDC32D"/>
              </a:gs>
            </a:gsLst>
            <a:lin ang="16200000"/>
          </a:gradFill>
          <a:ln w="9525">
            <a:solidFill>
              <a:srgbClr val="E7B944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466975" y="4459288"/>
            <a:ext cx="2178050" cy="9223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  <a:stCxn id="46" idx="5"/>
          </p:cNvCxnSpPr>
          <p:nvPr/>
        </p:nvCxnSpPr>
        <p:spPr bwMode="auto">
          <a:xfrm flipV="1">
            <a:off x="4437063" y="4459288"/>
            <a:ext cx="263525" cy="14493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 flipH="1" flipV="1">
            <a:off x="4697413" y="4459288"/>
            <a:ext cx="1662112" cy="10493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 flipH="1" flipV="1">
            <a:off x="4697413" y="4459288"/>
            <a:ext cx="2528887" cy="3746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5744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69567E-6 L 0.03334 -0.2059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-102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84754E-6 -5.71164E-6 L 0.24154 -0.13678 " pathEditMode="relative" ptsTypes="AA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6.35874E-6 -4.62856E-9 L -0.2721 -0.05415 " pathEditMode="relative" ptsTypes="AA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5.64684E-7 L -0.18197 -0.1543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34" y="-7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4126E-6 -1.43254E-6 L 0.05071 0.24114 L -0.09949 0.50729 L 0.19587 0.46308 " pathEditMode="relative" ptsTypes="AA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93 L -0.21496 -0.02338 L -0.21375 0.04929 L -0.21931 0.10252 L -0.23372 0.1252 L -0.28008 0.14765 L -0.30265 0.15436 L -0.22243 0.3837 L -0.33443 0.14927 " pathEditMode="relative" ptsTypes="AAAAAAAA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943E-7 -1.42791E-6 L -0.11148 0.17612 L -0.16843 0.19949 L -0.2016 0.23351 L -0.23355 0.28952 L -0.24848 0.34298 L -0.25282 0.3962 L -0.24466 0.44874 L -0.23042 0.49641 L -0.18145 0.52627 L -0.10887 0.55982 " pathEditMode="relative" ptsTypes="AAAAAAAAAAA">
                                      <p:cBhvr>
                                        <p:cTn id="3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07 L -0.15402 0.21199 L -0.15159 0.30548 L -0.15975 0.34298 L -0.1917 0.37214 L -0.23668 0.38463 L -0.27418 0.38463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0" y="1925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4126E-6 1.43254E-6 L 0.13266 0.1576 L 0.08196 0.17681 L 0.03629 0.2143 L 0.00434 0.27123 L -0.01389 0.35038 L -0.01007 0.40708 L 0.0099 0.47535 L 0.06755 0.51284 L 0.1344 0.54061 " pathEditMode="relative" ptsTypes="AAAAA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3497E-6 2.85119E-6 L 0.19777 0.16014 L 0.17519 0.21268 L 0.16651 0.28998 L 0.18092 0.35362 L 0.20905 0.41032 L 0.26966 0.47118 " pathEditMode="relative" ptsTypes="AAAAAAA"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352092"/>
              </p:ext>
            </p:extLst>
          </p:nvPr>
        </p:nvGraphicFramePr>
        <p:xfrm>
          <a:off x="147189" y="1280177"/>
          <a:ext cx="8856806" cy="4613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625"/>
                <a:gridCol w="1413036"/>
                <a:gridCol w="1811564"/>
                <a:gridCol w="1014509"/>
                <a:gridCol w="1413036"/>
                <a:gridCol w="1413036"/>
              </a:tblGrid>
              <a:tr h="310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Sub-Point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Reception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Daily Volume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</a:t>
                      </a:r>
                      <a:r>
                        <a:rPr lang="en-US" sz="1600" dirty="0" smtClean="0"/>
                        <a:t>2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GOES-14</a:t>
                      </a:r>
                      <a:endParaRPr lang="en-US" sz="1600" dirty="0">
                        <a:solidFill>
                          <a:srgbClr val="CC543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135°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88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C-Band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&lt;15</a:t>
                      </a:r>
                      <a:r>
                        <a:rPr lang="en-US" sz="1600" baseline="0" dirty="0" smtClean="0"/>
                        <a:t>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GB</a:t>
                      </a:r>
                      <a:endParaRPr lang="en-US" sz="1600" dirty="0"/>
                    </a:p>
                  </a:txBody>
                  <a:tcPr/>
                </a:tc>
              </a:tr>
              <a:tr h="3907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57°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</a:t>
                      </a:r>
                      <a:r>
                        <a:rPr lang="en-US" sz="1600" baseline="0" dirty="0" smtClean="0"/>
                        <a:t>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NESDIS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Himawari-8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</a:t>
                      </a:r>
                      <a:r>
                        <a:rPr lang="en-US" sz="1600" dirty="0" smtClean="0"/>
                        <a:t>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 STAR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</a:t>
                      </a:r>
                      <a:r>
                        <a:rPr lang="en-US" sz="1600" dirty="0" smtClean="0"/>
                        <a:t>10 </a:t>
                      </a:r>
                      <a:r>
                        <a:rPr lang="en-US" sz="1600" dirty="0" smtClean="0"/>
                        <a:t>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MTSAT-2</a:t>
                      </a:r>
                      <a:endParaRPr lang="en-US" sz="16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C-Band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6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Kalpana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74°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ISRO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45-120 </a:t>
                      </a:r>
                      <a:r>
                        <a:rPr lang="en-US" sz="1400" dirty="0" smtClean="0"/>
                        <a:t>minutes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Insat-3D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83°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Network Relay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ISRO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45-180 </a:t>
                      </a:r>
                      <a:r>
                        <a:rPr lang="en-US" sz="1600" dirty="0" smtClean="0"/>
                        <a:t>min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FY2D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86°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15-30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FY2G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15-30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128°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9-24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GB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6" y="445819"/>
            <a:ext cx="1234439" cy="800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Geostationary Satellites Received at UW SSEC in </a:t>
            </a:r>
            <a:r>
              <a:rPr lang="en-US" sz="3200" dirty="0" smtClean="0"/>
              <a:t>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164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53" y="213163"/>
            <a:ext cx="2196017" cy="1647013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rebuchet MS" charset="0"/>
              </a:rPr>
              <a:t>SSEC Data </a:t>
            </a:r>
            <a:r>
              <a:rPr lang="en-US" dirty="0" smtClean="0">
                <a:latin typeface="Trebuchet MS" charset="0"/>
              </a:rPr>
              <a:t>Center</a:t>
            </a:r>
            <a:br>
              <a:rPr lang="en-US" dirty="0" smtClean="0">
                <a:latin typeface="Trebuchet MS" charset="0"/>
              </a:rPr>
            </a:br>
            <a:r>
              <a:rPr lang="en-US" dirty="0" smtClean="0">
                <a:latin typeface="Trebuchet MS" charset="0"/>
              </a:rPr>
              <a:t>Mission Statement</a:t>
            </a:r>
            <a:endParaRPr lang="en-US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17" y="2419693"/>
            <a:ext cx="7583487" cy="420893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ffectLst/>
                <a:ea typeface="+mn-ea"/>
                <a:cs typeface="+mn-cs"/>
              </a:rPr>
              <a:t>The SSEC Data Center mission is to create and maintain the facilities, human expertise and technology necessary to provide SSEC scientists and collaborators with the highest quality geophysical data in a timely fashion and to provide real-time data access, archive and retrieval services as necessary to support SSEC’s scientific programs.</a:t>
            </a:r>
          </a:p>
          <a:p>
            <a:pPr fontAlgn="auto"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ffectLst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4007" y="2150997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24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Himawari-8</a:t>
            </a:r>
            <a:endParaRPr lang="en-US" dirty="0"/>
          </a:p>
        </p:txBody>
      </p:sp>
      <p:pic>
        <p:nvPicPr>
          <p:cNvPr id="5" name="Content Placeholder 4" descr="HI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822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Himawari-8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Started receiving it routinely in March, 2015 via NOAA STAR</a:t>
            </a:r>
          </a:p>
          <a:p>
            <a:r>
              <a:rPr lang="en-US" dirty="0" smtClean="0"/>
              <a:t>HSF format data</a:t>
            </a:r>
          </a:p>
          <a:p>
            <a:r>
              <a:rPr lang="en-US" dirty="0" smtClean="0"/>
              <a:t>Archive on line March 2015 – Present (~ 300 GB/day)</a:t>
            </a:r>
          </a:p>
          <a:p>
            <a:r>
              <a:rPr lang="en-US" dirty="0" smtClean="0"/>
              <a:t>Data are available via ADDE ~10 minutes after end of Image</a:t>
            </a:r>
          </a:p>
          <a:p>
            <a:r>
              <a:rPr lang="en-US" dirty="0" smtClean="0"/>
              <a:t>Receiving 10 minute Full Disks and 2.5 minute Target Sectors</a:t>
            </a:r>
          </a:p>
          <a:p>
            <a:r>
              <a:rPr lang="en-US" dirty="0" smtClean="0"/>
              <a:t>Operational after July 7,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6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Insat-3D</a:t>
            </a:r>
            <a:endParaRPr lang="en-US" dirty="0"/>
          </a:p>
        </p:txBody>
      </p:sp>
      <p:pic>
        <p:nvPicPr>
          <p:cNvPr id="5" name="Content Placeholder 4" descr="INSAT3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0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Insat-3D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Started receiving it routinely in April, 2014</a:t>
            </a:r>
          </a:p>
          <a:p>
            <a:r>
              <a:rPr lang="en-US" dirty="0" smtClean="0"/>
              <a:t>HDF5 format data</a:t>
            </a:r>
          </a:p>
          <a:p>
            <a:r>
              <a:rPr lang="en-US" dirty="0" smtClean="0"/>
              <a:t>Archive on line April 2014 – Present </a:t>
            </a:r>
          </a:p>
          <a:p>
            <a:r>
              <a:rPr lang="en-US" dirty="0" smtClean="0"/>
              <a:t>Data are available via ADDE 30 minutes to several hours after end of Image</a:t>
            </a:r>
          </a:p>
          <a:p>
            <a:r>
              <a:rPr lang="en-US" dirty="0" smtClean="0"/>
              <a:t>NASA </a:t>
            </a:r>
            <a:r>
              <a:rPr lang="en-US" dirty="0" err="1" smtClean="0"/>
              <a:t>LaRC</a:t>
            </a:r>
            <a:r>
              <a:rPr lang="en-US" dirty="0" smtClean="0"/>
              <a:t> funded ADDE server work.  Should be in the first </a:t>
            </a:r>
            <a:r>
              <a:rPr lang="en-US" dirty="0" err="1" smtClean="0"/>
              <a:t>fasttrack</a:t>
            </a:r>
            <a:r>
              <a:rPr lang="en-US" dirty="0" smtClean="0"/>
              <a:t> release after </a:t>
            </a:r>
            <a:r>
              <a:rPr lang="en-US" dirty="0" err="1" smtClean="0"/>
              <a:t>Himawari</a:t>
            </a:r>
            <a:r>
              <a:rPr lang="en-US" dirty="0" smtClean="0"/>
              <a:t> </a:t>
            </a:r>
            <a:r>
              <a:rPr lang="en-US" dirty="0" err="1" smtClean="0"/>
              <a:t>fasttrack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rbel" charset="0"/>
              </a:rPr>
              <a:t>Polar Satellites received</a:t>
            </a:r>
          </a:p>
        </p:txBody>
      </p:sp>
      <p:pic>
        <p:nvPicPr>
          <p:cNvPr id="12291" name="Picture 3" descr="polar_hi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63675"/>
            <a:ext cx="6694487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895350" y="2586038"/>
            <a:ext cx="1771650" cy="237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NOAA-15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NOAA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-18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NOAA-19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METOP-A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METOP-B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6491288" y="2586038"/>
            <a:ext cx="2076450" cy="375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Aqua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Terra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Corbel" charset="0"/>
              </a:rPr>
              <a:t>Suomi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-NPP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Landsat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</a:t>
            </a: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8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 b="1" dirty="0">
              <a:solidFill>
                <a:srgbClr val="FFFFFF"/>
              </a:solidFill>
              <a:latin typeface="Corbe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FY-3B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GCOM-W1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 b="1" dirty="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2294" name="Slide Number Placeholder 4"/>
          <p:cNvSpPr txBox="1">
            <a:spLocks noGrp="1"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4" tIns="45633" rIns="91264" bIns="45633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/>
            <a:fld id="{BFE87E28-AF58-DB48-BE01-A9C562035311}" type="slidenum">
              <a:rPr lang="en-US" sz="1400">
                <a:solidFill>
                  <a:srgbClr val="FFFFFF"/>
                </a:solidFill>
                <a:latin typeface="Arial" charset="0"/>
                <a:cs typeface="ＭＳ Ｐゴシック" charset="0"/>
              </a:rPr>
              <a:pPr algn="r"/>
              <a:t>24</a:t>
            </a:fld>
            <a:endParaRPr lang="en-US" sz="1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4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6" y="445819"/>
            <a:ext cx="1234439" cy="800457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463621"/>
              </p:ext>
            </p:extLst>
          </p:nvPr>
        </p:nvGraphicFramePr>
        <p:xfrm>
          <a:off x="149411" y="704941"/>
          <a:ext cx="8802289" cy="6067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289"/>
                <a:gridCol w="2230493"/>
                <a:gridCol w="812513"/>
                <a:gridCol w="1516529"/>
                <a:gridCol w="2136589"/>
                <a:gridCol w="1032876"/>
              </a:tblGrid>
              <a:tr h="31005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Reception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Domain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ADDE Latency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External Access</a:t>
                      </a:r>
                      <a:endParaRPr lang="en-US" sz="1400" dirty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NOAA-15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C-Band relay,</a:t>
                      </a:r>
                      <a:r>
                        <a:rPr lang="en-US" sz="1200" baseline="0" dirty="0" smtClean="0"/>
                        <a:t> DDS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smtClean="0"/>
                        <a:t>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smtClean="0"/>
                        <a:t>DB &lt;1 minutes after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AVHRR</a:t>
                      </a:r>
                      <a:r>
                        <a:rPr lang="en-US" sz="1200" smtClean="0"/>
                        <a:t>, AMSU, DCS-&gt;level-1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All other instruments 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dk1"/>
                          </a:solidFill>
                        </a:rPr>
                        <a:t>NOAA-18</a:t>
                      </a:r>
                      <a:endParaRPr lang="en-US" sz="1200" dirty="0">
                        <a:solidFill>
                          <a:srgbClr val="CC5439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   L</a:t>
                      </a:r>
                      <a:r>
                        <a:rPr lang="en-US" sz="1200" dirty="0" smtClean="0"/>
                        <a:t>-</a:t>
                      </a:r>
                      <a:r>
                        <a:rPr lang="en-US" sz="1200" dirty="0" smtClean="0"/>
                        <a:t>Band, C-Band relay,</a:t>
                      </a:r>
                      <a:r>
                        <a:rPr lang="en-US" sz="1200" baseline="0" dirty="0" smtClean="0"/>
                        <a:t> DDS</a:t>
                      </a:r>
                      <a:endParaRPr lang="en-US" sz="12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AVHRR-&gt;level-1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All other instruments 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NOAA-19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   L-Band, C-Band relay,</a:t>
                      </a:r>
                      <a:r>
                        <a:rPr lang="en-US" sz="1200" baseline="0" dirty="0" smtClean="0"/>
                        <a:t> DDS</a:t>
                      </a:r>
                      <a:endParaRPr lang="en-US" sz="12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AVHRR-&gt;level-1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All other instruments 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err="1" smtClean="0"/>
                        <a:t>Metop</a:t>
                      </a:r>
                      <a:r>
                        <a:rPr lang="en-US" sz="1200" dirty="0" smtClean="0"/>
                        <a:t>-A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L-Band,</a:t>
                      </a:r>
                      <a:r>
                        <a:rPr lang="en-US" sz="1200" baseline="0" dirty="0" smtClean="0"/>
                        <a:t> NOAA DDS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</a:t>
                      </a:r>
                      <a:r>
                        <a:rPr lang="en-US" sz="1000" dirty="0" smtClean="0"/>
                        <a:t>15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smtClean="0"/>
                        <a:t>minutes after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AVHRR 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AVHRR,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IASI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 ftp (sips)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err="1" smtClean="0"/>
                        <a:t>Metop</a:t>
                      </a:r>
                      <a:r>
                        <a:rPr lang="en-US" sz="1200" dirty="0" smtClean="0"/>
                        <a:t>-B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L-Band,</a:t>
                      </a:r>
                      <a:r>
                        <a:rPr lang="en-US" sz="1200" baseline="0" dirty="0" smtClean="0"/>
                        <a:t> NOAA DDS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AVHRR 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AVHRR,IASI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DB ftp</a:t>
                      </a:r>
                      <a:r>
                        <a:rPr lang="en-US" sz="1100" baseline="0" dirty="0" smtClean="0"/>
                        <a:t> (sips)</a:t>
                      </a:r>
                      <a:endParaRPr lang="en-US" sz="1100" dirty="0" smtClean="0"/>
                    </a:p>
                  </a:txBody>
                  <a:tcPr/>
                </a:tc>
              </a:tr>
              <a:tr h="220980">
                <a:tc rowSpan="2">
                  <a:txBody>
                    <a:bodyPr/>
                    <a:lstStyle/>
                    <a:p>
                      <a:r>
                        <a:rPr lang="en-US" sz="1200" dirty="0" err="1" smtClean="0"/>
                        <a:t>Suomi</a:t>
                      </a:r>
                      <a:r>
                        <a:rPr lang="en-US" sz="1200" dirty="0" smtClean="0"/>
                        <a:t>-NPP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X/L Band, NASA Relay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VIIRS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VIIRS,ATMS, </a:t>
                      </a:r>
                      <a:r>
                        <a:rPr lang="en-US" sz="1200" dirty="0" err="1" smtClean="0"/>
                        <a:t>CrIS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DB ftp</a:t>
                      </a:r>
                      <a:r>
                        <a:rPr lang="en-US" sz="1100" baseline="0" dirty="0" smtClean="0"/>
                        <a:t> (sips)</a:t>
                      </a:r>
                      <a:endParaRPr lang="en-US" sz="1100" dirty="0" smtClean="0"/>
                    </a:p>
                  </a:txBody>
                  <a:tcPr/>
                </a:tc>
              </a:tr>
              <a:tr h="22098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Aqua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X-Band, NASA Relay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&lt;15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AIRS,</a:t>
                      </a:r>
                      <a:r>
                        <a:rPr lang="en-US" sz="1200" baseline="0" dirty="0" smtClean="0"/>
                        <a:t> MODIS -&gt; Level-1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AIRS, MODIS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DB ftp</a:t>
                      </a:r>
                      <a:r>
                        <a:rPr lang="en-US" sz="1100" baseline="0" dirty="0" smtClean="0"/>
                        <a:t> (sips)</a:t>
                      </a:r>
                      <a:endParaRPr lang="en-US" sz="1100" dirty="0" smtClean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Terra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 smtClean="0"/>
                        <a:t>DB   X-Band, NASA Relay</a:t>
                      </a: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&lt;15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MODIS -&gt; Level-1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DB ftp</a:t>
                      </a:r>
                      <a:r>
                        <a:rPr lang="en-US" sz="1100" baseline="0" dirty="0" smtClean="0"/>
                        <a:t> (sips)</a:t>
                      </a:r>
                      <a:endParaRPr lang="en-US" sz="1100" dirty="0" smtClean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Landsat-8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Network </a:t>
                      </a:r>
                      <a:r>
                        <a:rPr lang="en-US" sz="1200" dirty="0" smtClean="0"/>
                        <a:t>Relay (USGS)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CONUS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22-24 hours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Level-1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ADDE</a:t>
                      </a:r>
                      <a:r>
                        <a:rPr lang="en-US" sz="1200" dirty="0" smtClean="0"/>
                        <a:t>, WMS</a:t>
                      </a:r>
                      <a:endParaRPr lang="en-US" sz="12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Shizuku</a:t>
                      </a:r>
                      <a:endParaRPr lang="en-US" sz="1200" dirty="0" smtClean="0"/>
                    </a:p>
                    <a:p>
                      <a:r>
                        <a:rPr lang="en-US" sz="1200" dirty="0" smtClean="0"/>
                        <a:t>GCOM-W1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DB </a:t>
                      </a:r>
                      <a:r>
                        <a:rPr lang="en-US" sz="1200" baseline="0" dirty="0" smtClean="0"/>
                        <a:t> X-Band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CONUS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&lt;1 min after 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12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SSEC ftp</a:t>
                      </a:r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FY-3C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DB X/L Band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CONUS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&lt;1 min after 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Level-</a:t>
                      </a:r>
                      <a:r>
                        <a:rPr lang="en-US" sz="12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SSEC ftp</a:t>
                      </a: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Polar Satellites </a:t>
            </a:r>
            <a:r>
              <a:rPr lang="en-US" sz="3200" dirty="0" smtClean="0"/>
              <a:t>Received at UW SSEC in </a:t>
            </a:r>
            <a:r>
              <a:rPr lang="en-US" sz="3200" dirty="0" smtClean="0"/>
              <a:t>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723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4800" dirty="0">
                <a:solidFill>
                  <a:srgbClr val="E9EAF0"/>
                </a:solidFill>
                <a:ea typeface="ＭＳ Ｐゴシック"/>
                <a:cs typeface="Times New Roman"/>
              </a:rPr>
              <a:t>NOAAPORT/Conventional Data</a:t>
            </a:r>
            <a:br>
              <a:rPr lang="en-US" sz="4800" dirty="0">
                <a:solidFill>
                  <a:srgbClr val="E9EAF0"/>
                </a:solidFill>
                <a:ea typeface="ＭＳ Ｐゴシック"/>
                <a:cs typeface="Times New Roman"/>
              </a:rPr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  <a:buFont typeface="Wingdings 2"/>
              <a:buChar char=""/>
            </a:pPr>
            <a:r>
              <a:rPr lang="en-US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Model Output (GFS, RAP, </a:t>
            </a:r>
            <a:r>
              <a:rPr lang="en-US" dirty="0" err="1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etc</a:t>
            </a:r>
            <a:r>
              <a:rPr lang="en-US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)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  <a:buFont typeface="Wingdings 2"/>
              <a:buChar char=""/>
            </a:pPr>
            <a:r>
              <a:rPr lang="en-US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NEXRAD</a:t>
            </a:r>
          </a:p>
          <a:p>
            <a:pPr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  <a:buFont typeface="Wingdings 2"/>
              <a:buChar char=""/>
            </a:pPr>
            <a:r>
              <a:rPr lang="en-US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NWS Text output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364" y="2882741"/>
            <a:ext cx="3577972" cy="26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Real-time Data Custom Products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82799" y="2803270"/>
            <a:ext cx="25154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SSEC </a:t>
            </a:r>
            <a:r>
              <a:rPr lang="en-US" sz="2800" dirty="0" err="1" smtClean="0"/>
              <a:t>RealEarth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via WMS</a:t>
            </a:r>
            <a:endParaRPr lang="en-US" sz="2800" dirty="0"/>
          </a:p>
        </p:txBody>
      </p:sp>
      <p:pic>
        <p:nvPicPr>
          <p:cNvPr id="5" name="Picture 4" descr="Screen Shot 2013-09-11 at 5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1" y="1901516"/>
            <a:ext cx="5043680" cy="3367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087" y="4345009"/>
            <a:ext cx="954223" cy="1792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206" y="4399417"/>
            <a:ext cx="799430" cy="551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206" y="5062333"/>
            <a:ext cx="799430" cy="2368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821" y="4950748"/>
            <a:ext cx="1504460" cy="340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133" y="4399417"/>
            <a:ext cx="799430" cy="55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1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9" name="Text Box 68"/>
          <p:cNvSpPr txBox="1">
            <a:spLocks noChangeArrowheads="1"/>
          </p:cNvSpPr>
          <p:nvPr/>
        </p:nvSpPr>
        <p:spPr bwMode="auto">
          <a:xfrm>
            <a:off x="447115" y="2480182"/>
            <a:ext cx="8521228" cy="344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As of May 2015, over 1,450 TBs online.  (much of this is redundant)</a:t>
            </a:r>
          </a:p>
          <a:p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Grows approximately about ~150 TB/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year</a:t>
            </a:r>
            <a:endParaRPr lang="en-US" sz="2000" b="1" u="sng" dirty="0" smtClean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US </a:t>
            </a: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Geostationary Satellites</a:t>
            </a:r>
            <a:endParaRPr lang="en-US" sz="2000" b="1" u="sng" dirty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E9EAF0"/>
                </a:solidFill>
              </a:rPr>
              <a:t>GOES-8 through GOES-15 </a:t>
            </a:r>
            <a:r>
              <a:rPr lang="en-US" b="1" i="1" u="sng" dirty="0">
                <a:solidFill>
                  <a:srgbClr val="E9EAF0"/>
                </a:solidFill>
              </a:rPr>
              <a:t>(</a:t>
            </a:r>
            <a:r>
              <a:rPr lang="en-US" b="1" i="1" dirty="0">
                <a:solidFill>
                  <a:srgbClr val="E9EAF0"/>
                </a:solidFill>
              </a:rPr>
              <a:t>1994-Present</a:t>
            </a:r>
            <a:r>
              <a:rPr lang="en-US" b="1" i="1" u="sng" dirty="0">
                <a:solidFill>
                  <a:srgbClr val="E9EAF0"/>
                </a:solidFill>
              </a:rPr>
              <a:t>) </a:t>
            </a:r>
            <a:r>
              <a:rPr lang="en-US" dirty="0">
                <a:solidFill>
                  <a:srgbClr val="E9EAF0"/>
                </a:solidFill>
              </a:rPr>
              <a:t>(East, West </a:t>
            </a:r>
            <a:r>
              <a:rPr lang="en-US" dirty="0" smtClean="0">
                <a:solidFill>
                  <a:srgbClr val="E9EAF0"/>
                </a:solidFill>
              </a:rPr>
              <a:t>, South America and test)</a:t>
            </a:r>
            <a:endParaRPr lang="en-US" i="1" u="sng" dirty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E9EAF0"/>
                </a:solidFill>
              </a:rPr>
              <a:t>GOES</a:t>
            </a:r>
            <a:r>
              <a:rPr lang="en-US" dirty="0">
                <a:solidFill>
                  <a:srgbClr val="E9EAF0"/>
                </a:solidFill>
              </a:rPr>
              <a:t>-1 through GOES-7 </a:t>
            </a:r>
            <a:r>
              <a:rPr lang="en-US" b="1" i="1" u="sng" dirty="0">
                <a:solidFill>
                  <a:srgbClr val="E9EAF0"/>
                </a:solidFill>
              </a:rPr>
              <a:t>(</a:t>
            </a:r>
            <a:r>
              <a:rPr lang="en-US" b="1" i="1" dirty="0">
                <a:solidFill>
                  <a:srgbClr val="E9EAF0"/>
                </a:solidFill>
              </a:rPr>
              <a:t>1978-1996</a:t>
            </a:r>
            <a:r>
              <a:rPr lang="en-US" b="1" i="1" u="sng" dirty="0" smtClean="0">
                <a:solidFill>
                  <a:srgbClr val="E9EAF0"/>
                </a:solidFill>
              </a:rPr>
              <a:t>)</a:t>
            </a:r>
            <a:endParaRPr lang="en-US" dirty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E9EAF0"/>
                </a:solidFill>
              </a:rPr>
              <a:t>SMS</a:t>
            </a:r>
            <a:r>
              <a:rPr lang="en-US" dirty="0">
                <a:solidFill>
                  <a:srgbClr val="E9EAF0"/>
                </a:solidFill>
              </a:rPr>
              <a:t>-1&amp;2 </a:t>
            </a:r>
            <a:r>
              <a:rPr lang="en-US" i="1" u="sng" dirty="0">
                <a:solidFill>
                  <a:srgbClr val="E9EAF0"/>
                </a:solidFill>
              </a:rPr>
              <a:t>(</a:t>
            </a:r>
            <a:r>
              <a:rPr lang="en-US" i="1" dirty="0">
                <a:solidFill>
                  <a:srgbClr val="E9EAF0"/>
                </a:solidFill>
              </a:rPr>
              <a:t>1978-</a:t>
            </a:r>
            <a:r>
              <a:rPr lang="en-US" i="1" dirty="0" smtClean="0">
                <a:solidFill>
                  <a:srgbClr val="E9EAF0"/>
                </a:solidFill>
              </a:rPr>
              <a:t>1981</a:t>
            </a:r>
            <a:r>
              <a:rPr lang="en-US" i="1" u="sng" dirty="0" smtClean="0">
                <a:solidFill>
                  <a:srgbClr val="E9EAF0"/>
                </a:solidFill>
              </a:rPr>
              <a:t>)</a:t>
            </a:r>
            <a:endParaRPr lang="en-US" dirty="0" smtClean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endParaRPr lang="en-US" sz="900" dirty="0">
              <a:solidFill>
                <a:srgbClr val="FFFFFF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4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6" name="Text Box 68"/>
          <p:cNvSpPr txBox="1">
            <a:spLocks noChangeArrowheads="1"/>
          </p:cNvSpPr>
          <p:nvPr/>
        </p:nvSpPr>
        <p:spPr bwMode="auto">
          <a:xfrm>
            <a:off x="447115" y="1795126"/>
            <a:ext cx="7943113" cy="390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International Geostationary Satellites</a:t>
            </a:r>
            <a:endParaRPr lang="en-US" sz="2000" b="1" u="sng" dirty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GMS</a:t>
            </a:r>
            <a:r>
              <a:rPr lang="en-US" sz="1600" dirty="0"/>
              <a:t>/MTSAT </a:t>
            </a:r>
            <a:r>
              <a:rPr lang="en-US" sz="1600" b="1" i="1" u="sng" dirty="0"/>
              <a:t>(</a:t>
            </a:r>
            <a:r>
              <a:rPr lang="en-US" sz="1600" b="1" i="1" dirty="0"/>
              <a:t>1998-Present</a:t>
            </a:r>
            <a:r>
              <a:rPr lang="en-US" sz="1600" b="1" i="1" u="sng" dirty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err="1"/>
              <a:t>Meteosat</a:t>
            </a:r>
            <a:r>
              <a:rPr lang="en-US" sz="1600" dirty="0"/>
              <a:t>/</a:t>
            </a:r>
            <a:r>
              <a:rPr lang="en-US" sz="1600" dirty="0" err="1"/>
              <a:t>Meteosat</a:t>
            </a:r>
            <a:r>
              <a:rPr lang="en-US" sz="1600" dirty="0"/>
              <a:t> IODC </a:t>
            </a:r>
            <a:r>
              <a:rPr lang="en-US" sz="1600" b="1" i="1" u="sng" dirty="0"/>
              <a:t>(</a:t>
            </a:r>
            <a:r>
              <a:rPr lang="en-US" sz="1600" b="1" i="1" dirty="0"/>
              <a:t>1998-Present</a:t>
            </a:r>
            <a:r>
              <a:rPr lang="en-US" sz="1600" b="1" i="1" u="sng" dirty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/>
              <a:t>FY2 (2004-Present)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err="1"/>
              <a:t>Kalpana</a:t>
            </a:r>
            <a:r>
              <a:rPr lang="en-US" sz="1600" dirty="0"/>
              <a:t> </a:t>
            </a:r>
            <a:r>
              <a:rPr lang="en-US" sz="1600" b="1" i="1" u="sng" dirty="0"/>
              <a:t>(</a:t>
            </a:r>
            <a:r>
              <a:rPr lang="en-US" sz="1600" b="1" i="1" dirty="0"/>
              <a:t>2005-Present</a:t>
            </a:r>
            <a:r>
              <a:rPr lang="en-US" sz="1600" b="1" i="1" u="sng" dirty="0" smtClean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Insat-3D </a:t>
            </a:r>
            <a:r>
              <a:rPr lang="en-US" sz="1600" b="1" i="1" u="sng" dirty="0" smtClean="0"/>
              <a:t>(</a:t>
            </a:r>
            <a:r>
              <a:rPr lang="en-US" sz="1600" b="1" i="1" dirty="0" smtClean="0"/>
              <a:t>June 2014-Present)</a:t>
            </a:r>
            <a:endParaRPr lang="en-US" sz="1600" b="1" i="1" u="sng" dirty="0" smtClean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COMS (June 2012 – Present</a:t>
            </a:r>
            <a:r>
              <a:rPr lang="en-US" sz="1600" dirty="0" smtClean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Himawari-8 (March 2015 – Present)</a:t>
            </a:r>
            <a:endParaRPr lang="en-US" sz="1600" dirty="0" smtClean="0"/>
          </a:p>
          <a:p>
            <a:pPr marL="228600" marR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endParaRPr lang="en-US" sz="900" dirty="0">
              <a:solidFill>
                <a:srgbClr val="FFFFFF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51" y="213163"/>
            <a:ext cx="2126291" cy="1594719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SSEC Data Center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4007" y="2150997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Char char=""/>
              <a:defRPr/>
            </a:pPr>
            <a:r>
              <a:rPr lang="en-US" dirty="0" smtClean="0">
                <a:effectLst/>
              </a:rPr>
              <a:t>Provide timely, high quality real-time and archive data, reliably to SSEC scientists and collaborators.</a:t>
            </a:r>
          </a:p>
        </p:txBody>
      </p:sp>
    </p:spTree>
    <p:extLst>
      <p:ext uri="{BB962C8B-B14F-4D97-AF65-F5344CB8AC3E}">
        <p14:creationId xmlns:p14="http://schemas.microsoft.com/office/powerpoint/2010/main" val="208265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447115" y="2490183"/>
            <a:ext cx="7583487" cy="359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NOAAPORT</a:t>
            </a:r>
            <a:r>
              <a:rPr lang="en-US" sz="2000" b="1" u="sng" dirty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/Conventional Data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/>
              <a:t>Model Output </a:t>
            </a:r>
            <a:r>
              <a:rPr lang="en-US" b="1" i="1" u="sng" dirty="0"/>
              <a:t>(</a:t>
            </a:r>
            <a:r>
              <a:rPr lang="en-US" b="1" i="1" dirty="0"/>
              <a:t>1996-Present</a:t>
            </a:r>
            <a:r>
              <a:rPr lang="en-US" b="1" i="1" u="sng" dirty="0" smtClean="0"/>
              <a:t>)</a:t>
            </a:r>
            <a:r>
              <a:rPr lang="en-US" dirty="0" smtClean="0"/>
              <a:t>*</a:t>
            </a:r>
            <a:endParaRPr lang="en-US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In situ </a:t>
            </a:r>
            <a:r>
              <a:rPr lang="en-US" dirty="0"/>
              <a:t>Point Observations </a:t>
            </a:r>
            <a:r>
              <a:rPr lang="en-US" b="1" i="1" u="sng" dirty="0"/>
              <a:t>(</a:t>
            </a:r>
            <a:r>
              <a:rPr lang="en-US" b="1" i="1" dirty="0"/>
              <a:t>1976-Present</a:t>
            </a:r>
            <a:r>
              <a:rPr lang="en-US" b="1" i="1" u="sng" dirty="0" smtClean="0"/>
              <a:t>)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Satellite Archive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30465" y="1871004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GEOARC02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0465" y="2314904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GEOARC03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0465" y="2758812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GEOARC04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0465" y="3231985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GEOARC05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0465" y="3681746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GEOARC06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0465" y="4119801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GEOARC07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0465" y="4552003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GEOARC08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0465" y="4978352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GEOARC09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0465" y="5392984"/>
            <a:ext cx="1264233" cy="33855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GEOARC10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2950" y="3346286"/>
            <a:ext cx="1264233" cy="33855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  <a:cs typeface="Trebuchet MS"/>
              </a:rPr>
              <a:t>GEOARC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2950" y="3963959"/>
            <a:ext cx="1264233" cy="33855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rebuchet MS"/>
                <a:cs typeface="Trebuchet MS"/>
              </a:rPr>
              <a:t>GEOARC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916504" y="1734477"/>
            <a:ext cx="2276672" cy="1521723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6580011" y="3332602"/>
            <a:ext cx="2352774" cy="1574398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898" y="3583387"/>
            <a:ext cx="421268" cy="2579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298" y="3735787"/>
            <a:ext cx="421268" cy="257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698" y="3888187"/>
            <a:ext cx="421268" cy="257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098" y="4040587"/>
            <a:ext cx="421268" cy="257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560" y="3583387"/>
            <a:ext cx="421268" cy="257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630" y="3712386"/>
            <a:ext cx="421268" cy="257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030" y="3864786"/>
            <a:ext cx="421268" cy="257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430" y="4017186"/>
            <a:ext cx="421268" cy="257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830" y="4169586"/>
            <a:ext cx="421268" cy="257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662" y="3720283"/>
            <a:ext cx="421268" cy="2579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062" y="3872683"/>
            <a:ext cx="421268" cy="2579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462" y="4025083"/>
            <a:ext cx="421268" cy="2579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862" y="4177483"/>
            <a:ext cx="421268" cy="2579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262" y="4329883"/>
            <a:ext cx="421268" cy="257998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2687053" y="2758812"/>
            <a:ext cx="996209" cy="74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796636" y="3998088"/>
            <a:ext cx="2121286" cy="198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796636" y="3604668"/>
            <a:ext cx="2121286" cy="203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794698" y="4143335"/>
            <a:ext cx="873474" cy="444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708827" y="4517880"/>
            <a:ext cx="1985565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Internal Individuals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68906" y="3584207"/>
            <a:ext cx="78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NFS</a:t>
            </a:r>
          </a:p>
          <a:p>
            <a:pPr algn="ctr"/>
            <a:r>
              <a:rPr lang="en-US" sz="1400" dirty="0" smtClean="0"/>
              <a:t> mounts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5135491" y="3617199"/>
            <a:ext cx="1363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ADDE Client </a:t>
            </a:r>
          </a:p>
          <a:p>
            <a:r>
              <a:rPr lang="en-US" sz="1400" dirty="0" smtClean="0"/>
              <a:t>server Requests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1016412" y="564690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9 servers with ~1.2 </a:t>
            </a:r>
            <a:r>
              <a:rPr lang="en-US" sz="1400" dirty="0" err="1" smtClean="0">
                <a:latin typeface="Trebuchet MS"/>
                <a:cs typeface="Trebuchet MS"/>
              </a:rPr>
              <a:t>pb</a:t>
            </a:r>
            <a:r>
              <a:rPr lang="en-US" sz="1400" dirty="0" smtClean="0">
                <a:latin typeface="Trebuchet MS"/>
                <a:cs typeface="Trebuchet MS"/>
              </a:rPr>
              <a:t> disk</a:t>
            </a:r>
          </a:p>
          <a:p>
            <a:r>
              <a:rPr lang="en-US" sz="1400" dirty="0" smtClean="0">
                <a:latin typeface="Trebuchet MS"/>
                <a:cs typeface="Trebuchet MS"/>
              </a:rPr>
              <a:t>Dell MD1200s, MD1000s</a:t>
            </a:r>
            <a:endParaRPr lang="en-US" sz="1400" dirty="0">
              <a:latin typeface="Trebuchet MS"/>
              <a:cs typeface="Trebuchet M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529" y="1981073"/>
            <a:ext cx="421268" cy="25799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929" y="2133473"/>
            <a:ext cx="421268" cy="25799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329" y="2285873"/>
            <a:ext cx="421268" cy="25799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197720" y="2574402"/>
            <a:ext cx="1487381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Sites</a:t>
            </a:r>
            <a:endParaRPr lang="en-US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283" y="4852065"/>
            <a:ext cx="1264276" cy="1056373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173281" y="5640380"/>
            <a:ext cx="1635597" cy="64633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Internal Cluster</a:t>
            </a:r>
          </a:p>
          <a:p>
            <a:r>
              <a:rPr lang="en-US" dirty="0" smtClean="0"/>
              <a:t>(300 core)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45067" y="2526036"/>
            <a:ext cx="126423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rebuchet MS"/>
                <a:cs typeface="Trebuchet MS"/>
              </a:rPr>
              <a:t>ftp/http/WMS server</a:t>
            </a:r>
            <a:endParaRPr lang="en-US" sz="1200" dirty="0">
              <a:latin typeface="Trebuchet MS"/>
              <a:cs typeface="Trebuchet MS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6912655" y="2314904"/>
            <a:ext cx="859875" cy="322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8075830" y="3037635"/>
            <a:ext cx="201354" cy="388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796636" y="2943734"/>
            <a:ext cx="1019293" cy="591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56" idx="2"/>
          </p:cNvCxnSpPr>
          <p:nvPr/>
        </p:nvCxnSpPr>
        <p:spPr>
          <a:xfrm flipV="1">
            <a:off x="4740921" y="2943734"/>
            <a:ext cx="1200490" cy="12101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740921" y="3668787"/>
            <a:ext cx="1392920" cy="12558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740921" y="4133871"/>
            <a:ext cx="1333704" cy="790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4976" y="3794982"/>
            <a:ext cx="3716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/>
        </p:nvSpPr>
        <p:spPr>
          <a:xfrm>
            <a:off x="1150092" y="1871004"/>
            <a:ext cx="293683" cy="38605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35667" y="3523602"/>
            <a:ext cx="723275" cy="52322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LTO-5</a:t>
            </a:r>
          </a:p>
          <a:p>
            <a:pPr algn="ctr"/>
            <a:r>
              <a:rPr lang="en-US" sz="1400" dirty="0" smtClean="0"/>
              <a:t>backup</a:t>
            </a:r>
            <a:endParaRPr lang="en-US" sz="14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79" y="1852074"/>
            <a:ext cx="421268" cy="2579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79" y="2004474"/>
            <a:ext cx="421268" cy="25799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79" y="2156874"/>
            <a:ext cx="421268" cy="25799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720" y="1981073"/>
            <a:ext cx="421268" cy="2579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0" y="2133473"/>
            <a:ext cx="421268" cy="25799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520" y="2285873"/>
            <a:ext cx="421268" cy="2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1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ate_clu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6" y="1313453"/>
            <a:ext cx="1064596" cy="1005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9" y="2961632"/>
            <a:ext cx="1276464" cy="957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Satellite Archive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05236" y="2609986"/>
            <a:ext cx="1264233" cy="181588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rebuchet MS"/>
                <a:cs typeface="Trebuchet MS"/>
              </a:rPr>
              <a:t>Lustre</a:t>
            </a:r>
            <a:endParaRPr lang="en-US" sz="1600" dirty="0" smtClean="0">
              <a:latin typeface="Trebuchet MS"/>
              <a:cs typeface="Trebuchet MS"/>
            </a:endParaRPr>
          </a:p>
          <a:p>
            <a:r>
              <a:rPr lang="en-US" sz="1600" dirty="0" smtClean="0">
                <a:latin typeface="Trebuchet MS"/>
                <a:cs typeface="Trebuchet MS"/>
              </a:rPr>
              <a:t>Satellite Archive</a:t>
            </a:r>
          </a:p>
          <a:p>
            <a:endParaRPr lang="en-US" sz="1600" dirty="0">
              <a:latin typeface="Trebuchet MS"/>
              <a:cs typeface="Trebuchet MS"/>
            </a:endParaRPr>
          </a:p>
          <a:p>
            <a:endParaRPr lang="en-US" sz="1600" dirty="0" smtClean="0">
              <a:latin typeface="Trebuchet MS"/>
              <a:cs typeface="Trebuchet MS"/>
            </a:endParaRPr>
          </a:p>
          <a:p>
            <a:endParaRPr lang="en-US" sz="1600" dirty="0">
              <a:latin typeface="Trebuchet MS"/>
              <a:cs typeface="Trebuchet MS"/>
            </a:endParaRPr>
          </a:p>
          <a:p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5353" y="3315700"/>
            <a:ext cx="1264233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5353" y="3939871"/>
            <a:ext cx="1264233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/>
                <a:cs typeface="Trebuchet MS"/>
              </a:rPr>
              <a:t>GEOARC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5779586" y="1709569"/>
            <a:ext cx="2276672" cy="1521723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6016117" y="4501677"/>
            <a:ext cx="2352774" cy="1574398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004" y="4752462"/>
            <a:ext cx="421268" cy="2579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404" y="4904862"/>
            <a:ext cx="421268" cy="257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804" y="5057262"/>
            <a:ext cx="421268" cy="257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204" y="5209662"/>
            <a:ext cx="421268" cy="257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666" y="4752462"/>
            <a:ext cx="421268" cy="257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736" y="4881461"/>
            <a:ext cx="421268" cy="257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136" y="5033861"/>
            <a:ext cx="421268" cy="257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536" y="5186261"/>
            <a:ext cx="421268" cy="257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936" y="5338661"/>
            <a:ext cx="421268" cy="257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768" y="4889358"/>
            <a:ext cx="421268" cy="2579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168" y="5041758"/>
            <a:ext cx="421268" cy="2579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568" y="5194158"/>
            <a:ext cx="421268" cy="2579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968" y="5346558"/>
            <a:ext cx="421268" cy="2579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368" y="5498958"/>
            <a:ext cx="421268" cy="257998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V="1">
            <a:off x="4202112" y="3446371"/>
            <a:ext cx="400105" cy="132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51155" y="3570539"/>
            <a:ext cx="1315928" cy="1265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604003" y="4177474"/>
            <a:ext cx="1075008" cy="6359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202112" y="3939871"/>
            <a:ext cx="400105" cy="162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144933" y="5686955"/>
            <a:ext cx="1988721" cy="64633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Internal Individuals</a:t>
            </a:r>
          </a:p>
          <a:p>
            <a:pPr algn="ctr"/>
            <a:r>
              <a:rPr lang="en-US" dirty="0" smtClean="0"/>
              <a:t>(5000+ cores)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202112" y="3622028"/>
            <a:ext cx="971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NFS mounts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6024521" y="3579265"/>
            <a:ext cx="1363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ADDE Client </a:t>
            </a:r>
          </a:p>
          <a:p>
            <a:r>
              <a:rPr lang="en-US" sz="1400" dirty="0" smtClean="0"/>
              <a:t>server Requests</a:t>
            </a:r>
            <a:endParaRPr lang="en-US" sz="1400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611" y="1956165"/>
            <a:ext cx="421268" cy="25799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011" y="2108565"/>
            <a:ext cx="421268" cy="25799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411" y="2260965"/>
            <a:ext cx="421268" cy="25799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060802" y="2549494"/>
            <a:ext cx="1487381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Sites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37645" y="3803984"/>
            <a:ext cx="1082348" cy="52322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Zara Cluster</a:t>
            </a:r>
          </a:p>
          <a:p>
            <a:pPr algn="ctr"/>
            <a:r>
              <a:rPr lang="en-US" sz="1400" dirty="0" smtClean="0"/>
              <a:t>(300 cores)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7628404" y="3682926"/>
            <a:ext cx="126423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rebuchet MS"/>
                <a:cs typeface="Trebuchet MS"/>
              </a:rPr>
              <a:t>ftp/http/WMS server(s)</a:t>
            </a:r>
            <a:endParaRPr lang="en-US" sz="1200" dirty="0">
              <a:latin typeface="Trebuchet MS"/>
              <a:cs typeface="Trebuchet MS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7548184" y="2918827"/>
            <a:ext cx="582314" cy="749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69" idx="2"/>
          </p:cNvCxnSpPr>
          <p:nvPr/>
        </p:nvCxnSpPr>
        <p:spPr>
          <a:xfrm flipV="1">
            <a:off x="7916541" y="4144591"/>
            <a:ext cx="343980" cy="4385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551155" y="2907630"/>
            <a:ext cx="1019293" cy="591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56" idx="2"/>
          </p:cNvCxnSpPr>
          <p:nvPr/>
        </p:nvCxnSpPr>
        <p:spPr>
          <a:xfrm flipV="1">
            <a:off x="5604003" y="2918826"/>
            <a:ext cx="1200490" cy="12101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1456637" y="3549648"/>
            <a:ext cx="15571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690951" y="3016541"/>
            <a:ext cx="1005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/>
              <a:t>L</a:t>
            </a:r>
            <a:r>
              <a:rPr lang="en-US" sz="1000" dirty="0" err="1" smtClean="0"/>
              <a:t>ustre</a:t>
            </a:r>
            <a:r>
              <a:rPr lang="en-US" sz="1000" dirty="0" smtClean="0"/>
              <a:t> mount</a:t>
            </a:r>
          </a:p>
          <a:p>
            <a:pPr algn="ctr"/>
            <a:r>
              <a:rPr lang="en-US" sz="1000" dirty="0" smtClean="0"/>
              <a:t> over </a:t>
            </a:r>
            <a:r>
              <a:rPr lang="en-US" sz="1000" dirty="0" err="1"/>
              <a:t>I</a:t>
            </a:r>
            <a:r>
              <a:rPr lang="en-US" sz="1000" dirty="0" err="1" smtClean="0"/>
              <a:t>nfiniband</a:t>
            </a:r>
            <a:r>
              <a:rPr lang="en-US" sz="1000" dirty="0" smtClean="0"/>
              <a:t> </a:t>
            </a:r>
          </a:p>
          <a:p>
            <a:pPr algn="ctr"/>
            <a:r>
              <a:rPr lang="en-US" sz="1000" dirty="0" smtClean="0"/>
              <a:t>and local ADDE</a:t>
            </a:r>
            <a:endParaRPr lang="en-US" sz="1000" dirty="0"/>
          </a:p>
        </p:txBody>
      </p:sp>
      <p:sp>
        <p:nvSpPr>
          <p:cNvPr id="73" name="TextBox 72"/>
          <p:cNvSpPr txBox="1"/>
          <p:nvPr/>
        </p:nvSpPr>
        <p:spPr>
          <a:xfrm>
            <a:off x="4515353" y="4836326"/>
            <a:ext cx="1264233" cy="5847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rebuchet MS"/>
                <a:cs typeface="Trebuchet MS"/>
              </a:rPr>
              <a:t>dawgfs</a:t>
            </a:r>
            <a:r>
              <a:rPr lang="en-US" sz="1600" dirty="0" smtClean="0">
                <a:latin typeface="Trebuchet MS"/>
                <a:cs typeface="Trebuchet MS"/>
              </a:rPr>
              <a:t> server</a:t>
            </a:r>
            <a:endParaRPr lang="en-US" sz="1600" dirty="0">
              <a:latin typeface="Trebuchet MS"/>
              <a:cs typeface="Trebuchet MS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5178411" y="4240641"/>
            <a:ext cx="0" cy="6487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661231" y="4423713"/>
            <a:ext cx="112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FUSE mount</a:t>
            </a:r>
            <a:endParaRPr lang="en-US" sz="1400" dirty="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604003" y="5186261"/>
            <a:ext cx="726165" cy="2348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548074" y="5239655"/>
            <a:ext cx="78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NFS mount</a:t>
            </a:r>
            <a:endParaRPr lang="en-US" sz="1400" dirty="0"/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5604003" y="4082899"/>
            <a:ext cx="2023238" cy="92756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867136" y="4378238"/>
            <a:ext cx="1623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 err="1" smtClean="0"/>
              <a:t>Lustre</a:t>
            </a:r>
            <a:r>
              <a:rPr lang="en-US" sz="800" dirty="0" smtClean="0"/>
              <a:t> 2.4 on ZFS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/>
              <a:t>30 DELL MD1200s (4 TB disks)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/>
              <a:t>12 DELL R720s OSS 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/>
              <a:t>2 DELL R720s  MDS </a:t>
            </a:r>
          </a:p>
          <a:p>
            <a:r>
              <a:rPr lang="en-US" sz="800" i="1" dirty="0" smtClean="0"/>
              <a:t>(Designed by Scott Nolin, Jesse </a:t>
            </a:r>
            <a:r>
              <a:rPr lang="en-US" sz="800" i="1" dirty="0" err="1" smtClean="0"/>
              <a:t>Stroik</a:t>
            </a:r>
            <a:r>
              <a:rPr lang="en-US" sz="800" i="1" dirty="0" smtClean="0"/>
              <a:t>, and John </a:t>
            </a:r>
            <a:r>
              <a:rPr lang="en-US" sz="800" i="1" dirty="0" err="1" smtClean="0"/>
              <a:t>Lalande</a:t>
            </a:r>
            <a:r>
              <a:rPr lang="en-US" sz="800" i="1" dirty="0" smtClean="0"/>
              <a:t>)</a:t>
            </a:r>
          </a:p>
          <a:p>
            <a:endParaRPr lang="en-US" dirty="0"/>
          </a:p>
        </p:txBody>
      </p:sp>
      <p:pic>
        <p:nvPicPr>
          <p:cNvPr id="50" name="Picture 49" descr="S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37" y="4425868"/>
            <a:ext cx="1025319" cy="134026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25730" y="5558509"/>
            <a:ext cx="2612126" cy="64633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s4 </a:t>
            </a:r>
            <a:r>
              <a:rPr lang="en-US" dirty="0" smtClean="0"/>
              <a:t>Cluster &amp; S4 expansion</a:t>
            </a:r>
            <a:endParaRPr lang="en-US" dirty="0" smtClean="0"/>
          </a:p>
          <a:p>
            <a:pPr algn="ctr"/>
            <a:r>
              <a:rPr lang="en-US" dirty="0" smtClean="0"/>
              <a:t>(4,672 </a:t>
            </a:r>
            <a:r>
              <a:rPr lang="en-US" dirty="0" smtClean="0"/>
              <a:t>cores)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1729174" y="4082899"/>
            <a:ext cx="1557164" cy="669563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921468" y="3918980"/>
            <a:ext cx="100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/>
              <a:t>L</a:t>
            </a:r>
            <a:r>
              <a:rPr lang="en-US" sz="1000" dirty="0" err="1" smtClean="0"/>
              <a:t>ustre</a:t>
            </a:r>
            <a:r>
              <a:rPr lang="en-US" sz="1000" dirty="0" smtClean="0"/>
              <a:t> mount</a:t>
            </a:r>
          </a:p>
          <a:p>
            <a:pPr algn="ctr"/>
            <a:r>
              <a:rPr lang="en-US" sz="1000" dirty="0" smtClean="0"/>
              <a:t> over </a:t>
            </a:r>
            <a:r>
              <a:rPr lang="en-US" sz="1000" dirty="0" err="1"/>
              <a:t>I</a:t>
            </a:r>
            <a:r>
              <a:rPr lang="en-US" sz="1000" dirty="0" err="1" smtClean="0"/>
              <a:t>nfiniband</a:t>
            </a:r>
            <a:r>
              <a:rPr lang="en-US" sz="1000" dirty="0" smtClean="0"/>
              <a:t>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8683" y="2172078"/>
            <a:ext cx="1081909" cy="52322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PEATE</a:t>
            </a:r>
          </a:p>
          <a:p>
            <a:pPr algn="ctr"/>
            <a:r>
              <a:rPr lang="en-US" sz="1400" dirty="0" smtClean="0"/>
              <a:t>(1000 cores)</a:t>
            </a:r>
            <a:endParaRPr lang="en-US" sz="14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 flipV="1">
            <a:off x="1729174" y="2108565"/>
            <a:ext cx="1440686" cy="646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013114" y="1973539"/>
            <a:ext cx="100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/>
              <a:t>L</a:t>
            </a:r>
            <a:r>
              <a:rPr lang="en-US" sz="1000" dirty="0" err="1" smtClean="0"/>
              <a:t>ustre</a:t>
            </a:r>
            <a:r>
              <a:rPr lang="en-US" sz="1000" dirty="0" smtClean="0"/>
              <a:t> mount</a:t>
            </a:r>
          </a:p>
          <a:p>
            <a:pPr algn="ctr"/>
            <a:r>
              <a:rPr lang="en-US" sz="1000" dirty="0" smtClean="0"/>
              <a:t> over </a:t>
            </a:r>
            <a:r>
              <a:rPr lang="en-US" sz="1000" dirty="0" err="1"/>
              <a:t>I</a:t>
            </a:r>
            <a:r>
              <a:rPr lang="en-US" sz="1000" dirty="0" err="1" smtClean="0"/>
              <a:t>nfiniband</a:t>
            </a:r>
            <a:r>
              <a:rPr lang="en-US" sz="1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472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1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g_rooftop_west_har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26" y="1349820"/>
            <a:ext cx="2940059" cy="2203041"/>
          </a:xfrm>
          <a:prstGeom prst="rect">
            <a:avLst/>
          </a:prstGeom>
        </p:spPr>
      </p:pic>
      <p:pic>
        <p:nvPicPr>
          <p:cNvPr id="6" name="Picture 5" descr="SSEC_rooftop_West_Harr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95" y="1349818"/>
            <a:ext cx="2528425" cy="2203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GOES-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18536" y="2306963"/>
            <a:ext cx="4711963" cy="159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3824189"/>
            <a:ext cx="8460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Antenna Upgrade Summer </a:t>
            </a:r>
            <a:r>
              <a:rPr lang="en-US" sz="2800" dirty="0" smtClean="0"/>
              <a:t>2015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New Feed</a:t>
            </a:r>
            <a:endParaRPr lang="en-US" sz="2800" dirty="0"/>
          </a:p>
          <a:p>
            <a:pPr marL="914400" lvl="1" indent="-457200">
              <a:buFont typeface="Arial"/>
              <a:buChar char="•"/>
            </a:pPr>
            <a:r>
              <a:rPr lang="en-US" sz="2800" dirty="0"/>
              <a:t>DVB-S2 demodulator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7.3 </a:t>
            </a:r>
            <a:r>
              <a:rPr lang="en-US" sz="2800" dirty="0" smtClean="0"/>
              <a:t>meter </a:t>
            </a:r>
            <a:r>
              <a:rPr lang="en-US" sz="2800" dirty="0" smtClean="0"/>
              <a:t>diameter</a:t>
            </a:r>
          </a:p>
        </p:txBody>
      </p:sp>
    </p:spTree>
    <p:extLst>
      <p:ext uri="{BB962C8B-B14F-4D97-AF65-F5344CB8AC3E}">
        <p14:creationId xmlns:p14="http://schemas.microsoft.com/office/powerpoint/2010/main" val="40989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g_rooftop_west_har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26" y="1349820"/>
            <a:ext cx="2940059" cy="2203041"/>
          </a:xfrm>
          <a:prstGeom prst="rect">
            <a:avLst/>
          </a:prstGeom>
        </p:spPr>
      </p:pic>
      <p:pic>
        <p:nvPicPr>
          <p:cNvPr id="6" name="Picture 5" descr="SSEC_rooftop_West_Harr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95" y="1349818"/>
            <a:ext cx="2528425" cy="2203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GOES-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18536" y="2306963"/>
            <a:ext cx="4711963" cy="159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3824189"/>
            <a:ext cx="8460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ADDE access to ABI  (with tracking)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Level-2 products via CSPP GEO  (ADDE access when available)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Archive CADU CCSDS  and level-1 </a:t>
            </a:r>
            <a:r>
              <a:rPr lang="en-US" sz="2800" dirty="0" err="1" smtClean="0"/>
              <a:t>netcdf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0073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g_rooftop_west_har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26" y="1349820"/>
            <a:ext cx="2940059" cy="2203041"/>
          </a:xfrm>
          <a:prstGeom prst="rect">
            <a:avLst/>
          </a:prstGeom>
        </p:spPr>
      </p:pic>
      <p:pic>
        <p:nvPicPr>
          <p:cNvPr id="6" name="Picture 5" descr="SSEC_rooftop_West_Harr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95" y="1349818"/>
            <a:ext cx="2528425" cy="2203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GOES-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18536" y="2306963"/>
            <a:ext cx="4711963" cy="159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3824189"/>
            <a:ext cx="8460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Archive level </a:t>
            </a:r>
            <a:r>
              <a:rPr lang="en-US" sz="2800" dirty="0" smtClean="0">
                <a:latin typeface="Sathu"/>
              </a:rPr>
              <a:t>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No ADDE service</a:t>
            </a:r>
          </a:p>
        </p:txBody>
      </p:sp>
    </p:spTree>
    <p:extLst>
      <p:ext uri="{BB962C8B-B14F-4D97-AF65-F5344CB8AC3E}">
        <p14:creationId xmlns:p14="http://schemas.microsoft.com/office/powerpoint/2010/main" val="394205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g_rooftop_west_har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26" y="1349820"/>
            <a:ext cx="2940059" cy="2203041"/>
          </a:xfrm>
          <a:prstGeom prst="rect">
            <a:avLst/>
          </a:prstGeom>
        </p:spPr>
      </p:pic>
      <p:pic>
        <p:nvPicPr>
          <p:cNvPr id="6" name="Picture 5" descr="SSEC_rooftop_West_Harr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95" y="1349818"/>
            <a:ext cx="2528425" cy="2203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GOES-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18536" y="2306963"/>
            <a:ext cx="4711963" cy="159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3824189"/>
            <a:ext cx="8460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Testing with GRB simulator now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Sathu"/>
              </a:rPr>
              <a:t>Developing new SDI for Ingest and serving</a:t>
            </a:r>
          </a:p>
        </p:txBody>
      </p:sp>
    </p:spTree>
    <p:extLst>
      <p:ext uri="{BB962C8B-B14F-4D97-AF65-F5344CB8AC3E}">
        <p14:creationId xmlns:p14="http://schemas.microsoft.com/office/powerpoint/2010/main" val="238337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Handler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Satellite Imagery Event Handler</a:t>
            </a:r>
          </a:p>
          <a:p>
            <a:r>
              <a:rPr lang="en-US" dirty="0" smtClean="0"/>
              <a:t>Provides users with notification of data availability </a:t>
            </a:r>
          </a:p>
          <a:p>
            <a:r>
              <a:rPr lang="en-US" dirty="0" smtClean="0"/>
              <a:t>Users will be able to subscribe and trigger processing based on event attributes</a:t>
            </a:r>
          </a:p>
          <a:p>
            <a:r>
              <a:rPr lang="en-US" dirty="0" smtClean="0"/>
              <a:t>Internal testing now.   External access in 2016</a:t>
            </a:r>
          </a:p>
          <a:p>
            <a:r>
              <a:rPr lang="en-US" dirty="0" smtClean="0"/>
              <a:t>Utilizes </a:t>
            </a:r>
            <a:r>
              <a:rPr lang="en-US" dirty="0" err="1" smtClean="0"/>
              <a:t>RabbitMQ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9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methods of data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ADDE interface that returns </a:t>
            </a:r>
            <a:r>
              <a:rPr lang="en-US" dirty="0" err="1" smtClean="0"/>
              <a:t>netCDF</a:t>
            </a:r>
            <a:endParaRPr lang="en-US" dirty="0" smtClean="0"/>
          </a:p>
          <a:p>
            <a:r>
              <a:rPr lang="en-US" dirty="0" err="1" smtClean="0"/>
              <a:t>McIDAS</a:t>
            </a:r>
            <a:r>
              <a:rPr lang="en-US" dirty="0" smtClean="0"/>
              <a:t>-X scripts in Python</a:t>
            </a:r>
          </a:p>
          <a:p>
            <a:r>
              <a:rPr lang="en-US" dirty="0" smtClean="0"/>
              <a:t>WMS server direct access to ADDE archive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1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History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5115" y="3701520"/>
            <a:ext cx="848050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0727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37063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4391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87559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53895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745" y="1949596"/>
            <a:ext cx="1291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New building </a:t>
            </a:r>
          </a:p>
          <a:p>
            <a:pPr algn="ctr"/>
            <a:r>
              <a:rPr lang="en-US" sz="1200" dirty="0" smtClean="0"/>
              <a:t>at 1225 W Dayton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383080" y="2224947"/>
            <a:ext cx="1173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First 7.3 meter</a:t>
            </a:r>
          </a:p>
          <a:p>
            <a:pPr algn="ctr"/>
            <a:r>
              <a:rPr lang="en-US" sz="1000" dirty="0" smtClean="0"/>
              <a:t> antennas installed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1439351" y="5267719"/>
            <a:ext cx="89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First  SMS-1 </a:t>
            </a:r>
          </a:p>
          <a:p>
            <a:r>
              <a:rPr lang="en-US" sz="1000" dirty="0" smtClean="0"/>
              <a:t>data received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748598" y="5067664"/>
            <a:ext cx="1121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Routine Archiving </a:t>
            </a:r>
          </a:p>
          <a:p>
            <a:pPr algn="ctr"/>
            <a:r>
              <a:rPr lang="en-US" sz="1000" dirty="0" smtClean="0"/>
              <a:t>began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2539172" y="1994114"/>
            <a:ext cx="12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Official National </a:t>
            </a:r>
          </a:p>
          <a:p>
            <a:r>
              <a:rPr lang="en-US" sz="1200" dirty="0" smtClean="0"/>
              <a:t>Archive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30308" y="4988743"/>
            <a:ext cx="112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 smtClean="0"/>
              <a:t>McIDAS</a:t>
            </a:r>
            <a:r>
              <a:rPr lang="en-US" sz="1000" dirty="0" smtClean="0"/>
              <a:t> first used </a:t>
            </a:r>
          </a:p>
          <a:p>
            <a:r>
              <a:rPr lang="en-US" sz="1000" dirty="0" smtClean="0"/>
              <a:t>in Data Cente</a:t>
            </a:r>
            <a:r>
              <a:rPr lang="en-US" sz="1200" dirty="0" smtClean="0"/>
              <a:t>r</a:t>
            </a:r>
            <a:endParaRPr lang="en-US" sz="1200" dirty="0"/>
          </a:p>
        </p:txBody>
      </p:sp>
      <p:pic>
        <p:nvPicPr>
          <p:cNvPr id="28" name="Picture 27" descr="just after beeing built building_aeri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2" y="2356925"/>
            <a:ext cx="723146" cy="1060998"/>
          </a:xfrm>
          <a:prstGeom prst="rect">
            <a:avLst/>
          </a:prstGeom>
        </p:spPr>
      </p:pic>
      <p:pic>
        <p:nvPicPr>
          <p:cNvPr id="30" name="Picture 29" descr="building_antennas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625057"/>
            <a:ext cx="745028" cy="641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21" y="4261342"/>
            <a:ext cx="1024030" cy="7817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b="8914"/>
          <a:stretch/>
        </p:blipFill>
        <p:spPr>
          <a:xfrm>
            <a:off x="2687559" y="4301864"/>
            <a:ext cx="1211589" cy="70069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4582" y="3786549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1970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447750" y="3786549"/>
            <a:ext cx="49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1980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330918" y="3786549"/>
            <a:ext cx="49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1990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206847" y="3786549"/>
            <a:ext cx="49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2000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8088362" y="3786549"/>
            <a:ext cx="487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2010</a:t>
            </a:r>
            <a:endParaRPr lang="en-US" sz="1200" dirty="0"/>
          </a:p>
        </p:txBody>
      </p:sp>
      <p:pic>
        <p:nvPicPr>
          <p:cNvPr id="47" name="Picture 46" descr="SMS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80" y="4270511"/>
            <a:ext cx="1052608" cy="99720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09325" y="3412997"/>
            <a:ext cx="495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1969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51" name="Straight Connector 50"/>
          <p:cNvCxnSpPr>
            <a:stCxn id="28" idx="2"/>
          </p:cNvCxnSpPr>
          <p:nvPr/>
        </p:nvCxnSpPr>
        <p:spPr>
          <a:xfrm>
            <a:off x="600875" y="3417923"/>
            <a:ext cx="67546" cy="2835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804391" y="3723864"/>
            <a:ext cx="446876" cy="5374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134762" y="3697663"/>
            <a:ext cx="469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1973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1439351" y="3266382"/>
            <a:ext cx="439948" cy="45748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903179" y="3384283"/>
            <a:ext cx="849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Jan 1974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77653" y="3723864"/>
            <a:ext cx="974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May 1974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63" name="Straight Connector 62"/>
          <p:cNvCxnSpPr>
            <a:endCxn id="47" idx="0"/>
          </p:cNvCxnSpPr>
          <p:nvPr/>
        </p:nvCxnSpPr>
        <p:spPr>
          <a:xfrm>
            <a:off x="1555812" y="3701520"/>
            <a:ext cx="353572" cy="56899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34" idx="0"/>
          </p:cNvCxnSpPr>
          <p:nvPr/>
        </p:nvCxnSpPr>
        <p:spPr>
          <a:xfrm>
            <a:off x="2386762" y="3692351"/>
            <a:ext cx="906592" cy="60951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48598" y="3737764"/>
            <a:ext cx="62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1978</a:t>
            </a:r>
            <a:endParaRPr lang="en-US" sz="1200" dirty="0">
              <a:solidFill>
                <a:schemeClr val="accent6"/>
              </a:solidFill>
            </a:endParaRPr>
          </a:p>
        </p:txBody>
      </p:sp>
      <p:pic>
        <p:nvPicPr>
          <p:cNvPr id="70" name="Picture 69" descr="umatic_tape_pi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21" y="2508095"/>
            <a:ext cx="1140782" cy="75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" name="Straight Connector 70"/>
          <p:cNvCxnSpPr/>
          <p:nvPr/>
        </p:nvCxnSpPr>
        <p:spPr>
          <a:xfrm flipH="1">
            <a:off x="2556285" y="3268991"/>
            <a:ext cx="567077" cy="43252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779312" y="3362847"/>
            <a:ext cx="974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1979</a:t>
            </a:r>
            <a:endParaRPr lang="en-US" sz="1200" dirty="0">
              <a:solidFill>
                <a:schemeClr val="accent6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762" y="1783475"/>
            <a:ext cx="6792127" cy="41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9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49" grpId="0"/>
      <p:bldP spid="49" grpId="1"/>
      <p:bldP spid="54" grpId="0"/>
      <p:bldP spid="54" grpId="1"/>
      <p:bldP spid="58" grpId="0"/>
      <p:bldP spid="58" grpId="1"/>
      <p:bldP spid="62" grpId="0"/>
      <p:bldP spid="62" grpId="1"/>
      <p:bldP spid="69" grpId="0"/>
      <p:bldP spid="69" grpId="1"/>
      <p:bldP spid="7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up the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Starting in 2011, active </a:t>
            </a:r>
            <a:r>
              <a:rPr lang="en-US" dirty="0" err="1" smtClean="0"/>
              <a:t>McIDAS</a:t>
            </a:r>
            <a:r>
              <a:rPr lang="en-US" dirty="0" smtClean="0"/>
              <a:t>-X sites have access to archive data older than the previous month (limit of 5 GB/month) per site.</a:t>
            </a:r>
          </a:p>
          <a:p>
            <a:r>
              <a:rPr lang="en-US" dirty="0" smtClean="0"/>
              <a:t>Beginning in 2016, </a:t>
            </a:r>
            <a:r>
              <a:rPr lang="en-US" u="sng" dirty="0" smtClean="0"/>
              <a:t>any</a:t>
            </a:r>
            <a:r>
              <a:rPr lang="en-US" dirty="0" smtClean="0"/>
              <a:t> user will have access to ADDE data </a:t>
            </a:r>
            <a:r>
              <a:rPr lang="en-US" u="sng" dirty="0" smtClean="0"/>
              <a:t>older than 6 months </a:t>
            </a:r>
            <a:r>
              <a:rPr lang="en-US" dirty="0" smtClean="0"/>
              <a:t>in our satellite archive up to 5 GB/day.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2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Visualizing Operational Leo and Geo Satellites in Real-time Utilizing </a:t>
            </a:r>
            <a:r>
              <a:rPr lang="en-US" sz="2400" b="1" dirty="0" err="1"/>
              <a:t>WebGL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Wxsats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0" y="1504499"/>
            <a:ext cx="3446875" cy="2036931"/>
          </a:xfrm>
          <a:prstGeom prst="rect">
            <a:avLst/>
          </a:prstGeom>
        </p:spPr>
      </p:pic>
      <p:pic>
        <p:nvPicPr>
          <p:cNvPr id="6" name="Picture 5" descr="wxsat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1" y="4069163"/>
            <a:ext cx="3446874" cy="2164317"/>
          </a:xfrm>
          <a:prstGeom prst="rect">
            <a:avLst/>
          </a:prstGeom>
        </p:spPr>
      </p:pic>
      <p:pic>
        <p:nvPicPr>
          <p:cNvPr id="7" name="Picture 6" descr="wxsats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81" y="1417198"/>
            <a:ext cx="3449271" cy="2289090"/>
          </a:xfrm>
          <a:prstGeom prst="rect">
            <a:avLst/>
          </a:prstGeom>
        </p:spPr>
      </p:pic>
      <p:pic>
        <p:nvPicPr>
          <p:cNvPr id="8" name="Picture 7" descr="wxsats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93" y="4016486"/>
            <a:ext cx="3452541" cy="2291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4230" y="3647154"/>
            <a:ext cx="467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www.ssec.wisc.edu</a:t>
            </a:r>
            <a:r>
              <a:rPr lang="en-US" dirty="0"/>
              <a:t>/datacenter/</a:t>
            </a:r>
            <a:r>
              <a:rPr lang="en-US" dirty="0" err="1" smtClean="0"/>
              <a:t>wxsats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4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SMS 1 &amp; 2 Rescue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83915"/>
            <a:ext cx="8229600" cy="2942248"/>
          </a:xfrm>
        </p:spPr>
        <p:txBody>
          <a:bodyPr>
            <a:normAutofit/>
          </a:bodyPr>
          <a:lstStyle/>
          <a:p>
            <a:r>
              <a:rPr lang="en-US" dirty="0" smtClean="0"/>
              <a:t>SMS-1 &amp;2 data for May 1974 – July 1981</a:t>
            </a:r>
          </a:p>
          <a:p>
            <a:r>
              <a:rPr lang="en-US" dirty="0" smtClean="0"/>
              <a:t>1480 tapes</a:t>
            </a:r>
          </a:p>
          <a:p>
            <a:r>
              <a:rPr lang="en-US" dirty="0" smtClean="0"/>
              <a:t>Joint effort with NASA GSFC</a:t>
            </a:r>
            <a:endParaRPr lang="en-US" dirty="0"/>
          </a:p>
        </p:txBody>
      </p:sp>
      <p:pic>
        <p:nvPicPr>
          <p:cNvPr id="4" name="Picture 3" descr="oldsms1_v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31" y="1234937"/>
            <a:ext cx="3330146" cy="238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8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2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History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5115" y="3701520"/>
            <a:ext cx="848050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0727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37063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4391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87559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53895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64582" y="3786549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1970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447750" y="3786549"/>
            <a:ext cx="49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1980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330918" y="3786549"/>
            <a:ext cx="49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1990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206847" y="3786549"/>
            <a:ext cx="49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2000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8088362" y="3786549"/>
            <a:ext cx="487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2010</a:t>
            </a:r>
            <a:endParaRPr lang="en-US" sz="1200" dirty="0"/>
          </a:p>
        </p:txBody>
      </p:sp>
      <p:pic>
        <p:nvPicPr>
          <p:cNvPr id="491" name="Picture 490" descr="datacenter_Mom_and_D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91" y="2157196"/>
            <a:ext cx="1315959" cy="964206"/>
          </a:xfrm>
          <a:prstGeom prst="rect">
            <a:avLst/>
          </a:prstGeom>
        </p:spPr>
      </p:pic>
      <p:sp>
        <p:nvSpPr>
          <p:cNvPr id="492" name="TextBox 491"/>
          <p:cNvSpPr txBox="1"/>
          <p:nvPr/>
        </p:nvSpPr>
        <p:spPr>
          <a:xfrm>
            <a:off x="2649459" y="3130799"/>
            <a:ext cx="89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1978 - 1983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493" name="Straight Connector 492"/>
          <p:cNvCxnSpPr>
            <a:stCxn id="491" idx="2"/>
          </p:cNvCxnSpPr>
          <p:nvPr/>
        </p:nvCxnSpPr>
        <p:spPr>
          <a:xfrm>
            <a:off x="2183471" y="3121402"/>
            <a:ext cx="731472" cy="36291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eft Brace 13"/>
          <p:cNvSpPr/>
          <p:nvPr/>
        </p:nvSpPr>
        <p:spPr>
          <a:xfrm rot="5400000">
            <a:off x="2752931" y="3088961"/>
            <a:ext cx="307387" cy="917750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347691" y="1727200"/>
            <a:ext cx="156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</a:t>
            </a:r>
            <a:endParaRPr lang="en-US" dirty="0"/>
          </a:p>
        </p:txBody>
      </p:sp>
      <p:pic>
        <p:nvPicPr>
          <p:cNvPr id="31" name="Picture 30" descr="mainframe_1983-19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55" y="2096532"/>
            <a:ext cx="1323946" cy="1024870"/>
          </a:xfrm>
          <a:prstGeom prst="rect">
            <a:avLst/>
          </a:prstGeom>
        </p:spPr>
      </p:pic>
      <p:sp>
        <p:nvSpPr>
          <p:cNvPr id="494" name="TextBox 493"/>
          <p:cNvSpPr txBox="1"/>
          <p:nvPr/>
        </p:nvSpPr>
        <p:spPr>
          <a:xfrm>
            <a:off x="3697191" y="1694934"/>
            <a:ext cx="156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Generation</a:t>
            </a:r>
            <a:endParaRPr lang="en-US" dirty="0"/>
          </a:p>
        </p:txBody>
      </p:sp>
      <p:sp>
        <p:nvSpPr>
          <p:cNvPr id="495" name="TextBox 494"/>
          <p:cNvSpPr txBox="1"/>
          <p:nvPr/>
        </p:nvSpPr>
        <p:spPr>
          <a:xfrm>
            <a:off x="4679629" y="3159444"/>
            <a:ext cx="907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1983 - 1996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496" name="Straight Connector 495"/>
          <p:cNvCxnSpPr>
            <a:stCxn id="31" idx="2"/>
            <a:endCxn id="497" idx="1"/>
          </p:cNvCxnSpPr>
          <p:nvPr/>
        </p:nvCxnSpPr>
        <p:spPr>
          <a:xfrm>
            <a:off x="4471228" y="3121402"/>
            <a:ext cx="37272" cy="24734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7" name="Left Brace 496"/>
          <p:cNvSpPr/>
          <p:nvPr/>
        </p:nvSpPr>
        <p:spPr>
          <a:xfrm rot="5400000">
            <a:off x="4342111" y="2392134"/>
            <a:ext cx="332778" cy="2286000"/>
          </a:xfrm>
          <a:prstGeom prst="lef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0" name="Picture 499" descr="shuttle_laun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43" y="4584700"/>
            <a:ext cx="1301750" cy="1041400"/>
          </a:xfrm>
          <a:prstGeom prst="rect">
            <a:avLst/>
          </a:prstGeom>
        </p:spPr>
      </p:pic>
      <p:sp>
        <p:nvSpPr>
          <p:cNvPr id="501" name="TextBox 500"/>
          <p:cNvSpPr txBox="1"/>
          <p:nvPr/>
        </p:nvSpPr>
        <p:spPr>
          <a:xfrm>
            <a:off x="2324318" y="5535396"/>
            <a:ext cx="1789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Cape Canaveral</a:t>
            </a:r>
            <a:endParaRPr lang="en-US" sz="1400" dirty="0"/>
          </a:p>
        </p:txBody>
      </p:sp>
      <p:pic>
        <p:nvPicPr>
          <p:cNvPr id="502" name="Picture 5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329" y="4611904"/>
            <a:ext cx="1350128" cy="1014196"/>
          </a:xfrm>
          <a:prstGeom prst="rect">
            <a:avLst/>
          </a:prstGeom>
        </p:spPr>
      </p:pic>
      <p:sp>
        <p:nvSpPr>
          <p:cNvPr id="503" name="TextBox 502"/>
          <p:cNvSpPr txBox="1"/>
          <p:nvPr/>
        </p:nvSpPr>
        <p:spPr>
          <a:xfrm>
            <a:off x="4013416" y="5549900"/>
            <a:ext cx="2298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Johnson Space Center</a:t>
            </a:r>
            <a:endParaRPr lang="en-US" sz="1400" dirty="0"/>
          </a:p>
        </p:txBody>
      </p:sp>
      <p:pic>
        <p:nvPicPr>
          <p:cNvPr id="504" name="Picture 5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94" y="4611904"/>
            <a:ext cx="1320391" cy="986992"/>
          </a:xfrm>
          <a:prstGeom prst="rect">
            <a:avLst/>
          </a:prstGeom>
        </p:spPr>
      </p:pic>
      <p:sp>
        <p:nvSpPr>
          <p:cNvPr id="505" name="TextBox 504"/>
          <p:cNvSpPr txBox="1"/>
          <p:nvPr/>
        </p:nvSpPr>
        <p:spPr>
          <a:xfrm>
            <a:off x="413071" y="5549900"/>
            <a:ext cx="215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National Hurricane Center</a:t>
            </a:r>
            <a:endParaRPr lang="en-US" sz="1400" dirty="0"/>
          </a:p>
        </p:txBody>
      </p:sp>
      <p:cxnSp>
        <p:nvCxnSpPr>
          <p:cNvPr id="507" name="Straight Connector 506"/>
          <p:cNvCxnSpPr/>
          <p:nvPr/>
        </p:nvCxnSpPr>
        <p:spPr>
          <a:xfrm flipV="1">
            <a:off x="1380950" y="3701520"/>
            <a:ext cx="1771329" cy="90188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1" name="TextBox 510"/>
          <p:cNvSpPr txBox="1"/>
          <p:nvPr/>
        </p:nvSpPr>
        <p:spPr>
          <a:xfrm>
            <a:off x="1622327" y="395742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1982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512" name="Straight Connector 511"/>
          <p:cNvCxnSpPr/>
          <p:nvPr/>
        </p:nvCxnSpPr>
        <p:spPr>
          <a:xfrm flipV="1">
            <a:off x="3152279" y="3701530"/>
            <a:ext cx="544912" cy="90187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4" name="TextBox 513"/>
          <p:cNvSpPr txBox="1"/>
          <p:nvPr/>
        </p:nvSpPr>
        <p:spPr>
          <a:xfrm>
            <a:off x="2940343" y="397132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1985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515" name="Straight Connector 514"/>
          <p:cNvCxnSpPr/>
          <p:nvPr/>
        </p:nvCxnSpPr>
        <p:spPr>
          <a:xfrm flipH="1" flipV="1">
            <a:off x="4113814" y="3701530"/>
            <a:ext cx="992774" cy="88317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7" name="TextBox 516"/>
          <p:cNvSpPr txBox="1"/>
          <p:nvPr/>
        </p:nvSpPr>
        <p:spPr>
          <a:xfrm>
            <a:off x="4136386" y="3957425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1987</a:t>
            </a:r>
            <a:endParaRPr lang="en-US" sz="1200" dirty="0">
              <a:solidFill>
                <a:schemeClr val="accent6"/>
              </a:solidFill>
            </a:endParaRPr>
          </a:p>
        </p:txBody>
      </p:sp>
      <p:pic>
        <p:nvPicPr>
          <p:cNvPr id="519" name="Picture 518" descr="datacenter_Mom_and_D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4" y="513154"/>
            <a:ext cx="7864008" cy="5761976"/>
          </a:xfrm>
          <a:prstGeom prst="rect">
            <a:avLst/>
          </a:prstGeom>
        </p:spPr>
      </p:pic>
      <p:pic>
        <p:nvPicPr>
          <p:cNvPr id="520" name="Picture 519" descr="mainframe_1983-19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1" y="349435"/>
            <a:ext cx="7508786" cy="58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3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2"/>
      <p:bldP spid="492" grpId="3"/>
      <p:bldP spid="14" grpId="0" animBg="1"/>
      <p:bldP spid="14" grpId="1" animBg="1"/>
      <p:bldP spid="29" grpId="0"/>
      <p:bldP spid="494" grpId="0"/>
      <p:bldP spid="495" grpId="0"/>
      <p:bldP spid="495" grpId="1"/>
      <p:bldP spid="497" grpId="0" animBg="1"/>
      <p:bldP spid="497" grpId="1" animBg="1"/>
      <p:bldP spid="501" grpId="0"/>
      <p:bldP spid="503" grpId="0"/>
      <p:bldP spid="505" grpId="0"/>
      <p:bldP spid="511" grpId="0"/>
      <p:bldP spid="511" grpId="1"/>
      <p:bldP spid="514" grpId="0"/>
      <p:bldP spid="514" grpId="1"/>
      <p:bldP spid="5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History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5115" y="3701520"/>
            <a:ext cx="848050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0727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37063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4391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87559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53895" y="3535121"/>
            <a:ext cx="0" cy="332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91502" y="4952248"/>
            <a:ext cx="846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GVAR </a:t>
            </a:r>
          </a:p>
          <a:p>
            <a:pPr algn="ctr"/>
            <a:r>
              <a:rPr lang="en-US" sz="1200" dirty="0" smtClean="0"/>
              <a:t>Era begins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885766" y="2030767"/>
            <a:ext cx="1668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NCDC takes over GOES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02959" y="4952248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International Geostationary </a:t>
            </a:r>
          </a:p>
          <a:p>
            <a:pPr algn="ctr"/>
            <a:r>
              <a:rPr lang="en-US" sz="1200" dirty="0" smtClean="0"/>
              <a:t>Archive begins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548411" y="1938433"/>
            <a:ext cx="1095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Generation</a:t>
            </a:r>
            <a:endParaRPr lang="en-US" sz="12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727" y="2300428"/>
            <a:ext cx="1073181" cy="713112"/>
          </a:xfrm>
          <a:prstGeom prst="rect">
            <a:avLst/>
          </a:prstGeom>
        </p:spPr>
      </p:pic>
      <p:pic>
        <p:nvPicPr>
          <p:cNvPr id="37" name="Picture 36" descr="ncdc_cl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30" y="2372958"/>
            <a:ext cx="776235" cy="64058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4582" y="3786549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1970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447750" y="3786549"/>
            <a:ext cx="49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1980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330918" y="3786549"/>
            <a:ext cx="49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1990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6206847" y="3786549"/>
            <a:ext cx="49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2000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8088362" y="3786549"/>
            <a:ext cx="487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2010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7353605" y="4602022"/>
            <a:ext cx="1548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Online archive begins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685737" y="1911293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S4 </a:t>
            </a:r>
            <a:r>
              <a:rPr lang="en-US" sz="1200" dirty="0" err="1" smtClean="0"/>
              <a:t>Supecomputer</a:t>
            </a:r>
            <a:endParaRPr lang="en-US" sz="1200" dirty="0" smtClean="0"/>
          </a:p>
          <a:p>
            <a:pPr algn="ctr"/>
            <a:r>
              <a:rPr lang="en-US" sz="1200" dirty="0" smtClean="0"/>
              <a:t>installed</a:t>
            </a:r>
            <a:endParaRPr lang="en-US" sz="1200" dirty="0"/>
          </a:p>
        </p:txBody>
      </p:sp>
      <p:pic>
        <p:nvPicPr>
          <p:cNvPr id="3" name="Picture 2" descr="GOESEAS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77" y="4238478"/>
            <a:ext cx="753424" cy="713770"/>
          </a:xfrm>
          <a:prstGeom prst="rect">
            <a:avLst/>
          </a:prstGeom>
        </p:spPr>
      </p:pic>
      <p:pic>
        <p:nvPicPr>
          <p:cNvPr id="47" name="Picture 46" descr="super_compu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37" y="2354554"/>
            <a:ext cx="1168351" cy="778649"/>
          </a:xfrm>
          <a:prstGeom prst="rect">
            <a:avLst/>
          </a:prstGeom>
          <a:effectLst/>
        </p:spPr>
      </p:pic>
      <p:sp>
        <p:nvSpPr>
          <p:cNvPr id="48" name="TextBox 47"/>
          <p:cNvSpPr txBox="1"/>
          <p:nvPr/>
        </p:nvSpPr>
        <p:spPr>
          <a:xfrm>
            <a:off x="7476602" y="4265827"/>
            <a:ext cx="1264233" cy="338554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Trebuchet MS"/>
              <a:cs typeface="Trebuchet MS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5154294" y="3016772"/>
            <a:ext cx="489614" cy="6847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402959" y="3179432"/>
            <a:ext cx="495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5439"/>
                </a:solidFill>
              </a:rPr>
              <a:t>1996</a:t>
            </a:r>
            <a:endParaRPr lang="en-US" sz="1200" dirty="0">
              <a:solidFill>
                <a:srgbClr val="CC5439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4868222" y="3701520"/>
            <a:ext cx="286072" cy="56430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932610" y="3882649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5439"/>
                </a:solidFill>
              </a:rPr>
              <a:t>1994</a:t>
            </a:r>
            <a:endParaRPr lang="en-US" sz="1200" dirty="0">
              <a:solidFill>
                <a:srgbClr val="CC5439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6704249" y="3016772"/>
            <a:ext cx="489614" cy="6847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456374" y="319333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5439"/>
                </a:solidFill>
              </a:rPr>
              <a:t>2004</a:t>
            </a:r>
            <a:endParaRPr lang="en-US" sz="1200" dirty="0">
              <a:solidFill>
                <a:srgbClr val="CC5439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344516" y="3701520"/>
            <a:ext cx="743846" cy="56430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288978" y="39112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5439"/>
                </a:solidFill>
              </a:rPr>
              <a:t>2005</a:t>
            </a:r>
            <a:endParaRPr lang="en-US" sz="1200" dirty="0">
              <a:solidFill>
                <a:srgbClr val="CC5439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8271710" y="3101801"/>
            <a:ext cx="211890" cy="59971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361645" y="3193332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5439"/>
                </a:solidFill>
              </a:rPr>
              <a:t>2011</a:t>
            </a:r>
            <a:endParaRPr lang="en-US" sz="1200" dirty="0">
              <a:solidFill>
                <a:srgbClr val="CC5439"/>
              </a:solidFill>
            </a:endParaRPr>
          </a:p>
        </p:txBody>
      </p:sp>
      <p:pic>
        <p:nvPicPr>
          <p:cNvPr id="29" name="Picture 28" descr="MSG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18131"/>
          <a:stretch/>
        </p:blipFill>
        <p:spPr>
          <a:xfrm>
            <a:off x="6004147" y="4223056"/>
            <a:ext cx="732178" cy="729191"/>
          </a:xfrm>
          <a:prstGeom prst="rect">
            <a:avLst/>
          </a:prstGeom>
        </p:spPr>
      </p:pic>
      <p:cxnSp>
        <p:nvCxnSpPr>
          <p:cNvPr id="60" name="Straight Connector 59"/>
          <p:cNvCxnSpPr>
            <a:endCxn id="29" idx="0"/>
          </p:cNvCxnSpPr>
          <p:nvPr/>
        </p:nvCxnSpPr>
        <p:spPr>
          <a:xfrm>
            <a:off x="6081972" y="3719019"/>
            <a:ext cx="288264" cy="50403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757925" y="3882649"/>
            <a:ext cx="494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5439"/>
                </a:solidFill>
              </a:rPr>
              <a:t>1998</a:t>
            </a:r>
            <a:endParaRPr lang="en-US" sz="1200" dirty="0">
              <a:solidFill>
                <a:srgbClr val="CC5439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13" y="736456"/>
            <a:ext cx="7740282" cy="532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3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43" grpId="0"/>
      <p:bldP spid="46" grpId="0"/>
      <p:bldP spid="48" grpId="0" animBg="1"/>
      <p:bldP spid="51" grpId="0"/>
      <p:bldP spid="51" grpId="1"/>
      <p:bldP spid="53" grpId="0"/>
      <p:bldP spid="53" grpId="1"/>
      <p:bldP spid="55" grpId="0"/>
      <p:bldP spid="55" grpId="1"/>
      <p:bldP spid="57" grpId="0"/>
      <p:bldP spid="57" grpId="1"/>
      <p:bldP spid="59" grpId="0"/>
      <p:bldP spid="63" grpId="0"/>
      <p:bldP spid="6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Satellite Real-time Ingest &amp;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98103" y="1882772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GOES-East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916504" y="1734477"/>
            <a:ext cx="2276672" cy="1521723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5139834" y="4587881"/>
            <a:ext cx="2352774" cy="1574398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21" y="4838666"/>
            <a:ext cx="421268" cy="2579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21" y="4991066"/>
            <a:ext cx="421268" cy="257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521" y="5143466"/>
            <a:ext cx="421268" cy="2579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921" y="5295866"/>
            <a:ext cx="421268" cy="2579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383" y="4838666"/>
            <a:ext cx="421268" cy="2579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453" y="4967665"/>
            <a:ext cx="421268" cy="2579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53" y="5120065"/>
            <a:ext cx="421268" cy="2579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253" y="5272465"/>
            <a:ext cx="421268" cy="2579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653" y="5424865"/>
            <a:ext cx="421268" cy="257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85" y="4975562"/>
            <a:ext cx="421268" cy="2579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885" y="5127962"/>
            <a:ext cx="421268" cy="2579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285" y="5280362"/>
            <a:ext cx="421268" cy="2579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685" y="5432762"/>
            <a:ext cx="421268" cy="2579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085" y="5585162"/>
            <a:ext cx="421268" cy="257998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3930316" y="4940564"/>
            <a:ext cx="16363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954464" y="5773159"/>
            <a:ext cx="2685351" cy="52322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Internal Individuals</a:t>
            </a:r>
          </a:p>
          <a:p>
            <a:pPr algn="ctr"/>
            <a:r>
              <a:rPr lang="en-US" sz="1000" dirty="0" smtClean="0"/>
              <a:t>(Interactive and automated product generation)</a:t>
            </a:r>
            <a:endParaRPr lang="en-US" sz="1000" dirty="0"/>
          </a:p>
        </p:txBody>
      </p:sp>
      <p:sp>
        <p:nvSpPr>
          <p:cNvPr id="61" name="TextBox 60"/>
          <p:cNvSpPr txBox="1"/>
          <p:nvPr/>
        </p:nvSpPr>
        <p:spPr>
          <a:xfrm>
            <a:off x="3832496" y="4871670"/>
            <a:ext cx="1363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ADDE Client </a:t>
            </a:r>
          </a:p>
          <a:p>
            <a:r>
              <a:rPr lang="en-US" sz="1400" dirty="0" smtClean="0"/>
              <a:t>server Requests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7862802" y="5585162"/>
            <a:ext cx="1258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*Live back up</a:t>
            </a:r>
            <a:endParaRPr lang="en-US" sz="1400" dirty="0">
              <a:latin typeface="Trebuchet MS"/>
              <a:cs typeface="Trebuchet M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529" y="1981073"/>
            <a:ext cx="421268" cy="25799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29" y="2133473"/>
            <a:ext cx="421268" cy="25799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329" y="2285873"/>
            <a:ext cx="421268" cy="257998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5317969" y="3603339"/>
            <a:ext cx="145984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http/ftp/WMS server</a:t>
            </a:r>
            <a:endParaRPr lang="en-US" sz="1400" dirty="0">
              <a:latin typeface="Trebuchet MS"/>
              <a:cs typeface="Trebuchet MS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6237199" y="3041906"/>
            <a:ext cx="0" cy="62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3" idx="0"/>
          </p:cNvCxnSpPr>
          <p:nvPr/>
        </p:nvCxnSpPr>
        <p:spPr>
          <a:xfrm flipV="1">
            <a:off x="6238017" y="4036773"/>
            <a:ext cx="0" cy="8018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930316" y="2943734"/>
            <a:ext cx="11753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2438820" y="2066562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GOES-East*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198103" y="2412953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GOES-West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38820" y="2588548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GOES-West*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198103" y="4049035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POES-Wallops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98103" y="4342700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POES-Gilmore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98103" y="2962566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GOES-Test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198103" y="3503694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MTSAT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438820" y="3689570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MTSAT*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807776" y="3080119"/>
            <a:ext cx="1363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ADDE Client </a:t>
            </a:r>
          </a:p>
          <a:p>
            <a:r>
              <a:rPr lang="en-US" sz="1400" dirty="0" smtClean="0"/>
              <a:t>server Requests</a:t>
            </a:r>
            <a:endParaRPr lang="en-US" sz="1400" dirty="0"/>
          </a:p>
        </p:txBody>
      </p:sp>
      <p:sp>
        <p:nvSpPr>
          <p:cNvPr id="107" name="Cloud 106"/>
          <p:cNvSpPr/>
          <p:nvPr/>
        </p:nvSpPr>
        <p:spPr>
          <a:xfrm>
            <a:off x="7285578" y="3167598"/>
            <a:ext cx="1599721" cy="1003615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875" y="3374090"/>
            <a:ext cx="296007" cy="181284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275" y="3526490"/>
            <a:ext cx="296007" cy="181284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675" y="3678890"/>
            <a:ext cx="296007" cy="181284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7588290" y="3958371"/>
            <a:ext cx="1045120" cy="46166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University Community</a:t>
            </a:r>
            <a:endParaRPr lang="en-US" sz="1200" dirty="0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95" y="3428046"/>
            <a:ext cx="296007" cy="18128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795" y="3580446"/>
            <a:ext cx="296007" cy="18128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195" y="3732846"/>
            <a:ext cx="296007" cy="181284"/>
          </a:xfrm>
          <a:prstGeom prst="rect">
            <a:avLst/>
          </a:prstGeom>
        </p:spPr>
      </p:pic>
      <p:cxnSp>
        <p:nvCxnSpPr>
          <p:cNvPr id="115" name="Straight Arrow Connector 114"/>
          <p:cNvCxnSpPr/>
          <p:nvPr/>
        </p:nvCxnSpPr>
        <p:spPr>
          <a:xfrm flipV="1">
            <a:off x="7172055" y="3914130"/>
            <a:ext cx="388892" cy="917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6936435" y="4171213"/>
            <a:ext cx="471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ldm</a:t>
            </a:r>
            <a:endParaRPr lang="en-US" sz="1400" dirty="0"/>
          </a:p>
        </p:txBody>
      </p:sp>
      <p:sp>
        <p:nvSpPr>
          <p:cNvPr id="120" name="Right Brace 119"/>
          <p:cNvSpPr/>
          <p:nvPr/>
        </p:nvSpPr>
        <p:spPr>
          <a:xfrm>
            <a:off x="3703053" y="1981073"/>
            <a:ext cx="227263" cy="41614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2438820" y="3135888"/>
            <a:ext cx="1264233" cy="261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GOES-Test*</a:t>
            </a:r>
            <a:endParaRPr lang="en-US" sz="1100" dirty="0">
              <a:latin typeface="Trebuchet MS"/>
              <a:cs typeface="Trebuchet MS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72" y="1990088"/>
            <a:ext cx="421268" cy="257998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72" y="2142488"/>
            <a:ext cx="421268" cy="25799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572" y="2294888"/>
            <a:ext cx="421268" cy="257998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568" y="2086671"/>
            <a:ext cx="421268" cy="257998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968" y="2239071"/>
            <a:ext cx="421268" cy="257998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368" y="2391471"/>
            <a:ext cx="421268" cy="25799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197720" y="2574402"/>
            <a:ext cx="1487381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Sites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2198103" y="4701007"/>
            <a:ext cx="1264233" cy="26161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MSG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438820" y="4819643"/>
            <a:ext cx="1264233" cy="26161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MSG*</a:t>
            </a:r>
            <a:endParaRPr lang="en-US" sz="1100" dirty="0">
              <a:latin typeface="Trebuchet MS"/>
              <a:cs typeface="Trebuchet M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198018" y="5168694"/>
            <a:ext cx="1264233" cy="21544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Trebuchet MS"/>
                <a:cs typeface="Trebuchet MS"/>
              </a:rPr>
              <a:t>FY2, </a:t>
            </a:r>
            <a:r>
              <a:rPr lang="en-US" sz="800" dirty="0" err="1" smtClean="0">
                <a:latin typeface="Trebuchet MS"/>
                <a:cs typeface="Trebuchet MS"/>
              </a:rPr>
              <a:t>Kalpana</a:t>
            </a:r>
            <a:r>
              <a:rPr lang="en-US" sz="800" dirty="0" smtClean="0">
                <a:latin typeface="Trebuchet MS"/>
                <a:cs typeface="Trebuchet MS"/>
              </a:rPr>
              <a:t>, COMS</a:t>
            </a:r>
            <a:endParaRPr lang="en-US" sz="800" dirty="0">
              <a:latin typeface="Trebuchet MS"/>
              <a:cs typeface="Trebuchet M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438735" y="5306884"/>
            <a:ext cx="1264233" cy="21544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Trebuchet MS"/>
                <a:cs typeface="Trebuchet MS"/>
              </a:rPr>
              <a:t>FY2, </a:t>
            </a:r>
            <a:r>
              <a:rPr lang="en-US" sz="800" dirty="0" err="1">
                <a:latin typeface="Trebuchet MS"/>
                <a:cs typeface="Trebuchet MS"/>
              </a:rPr>
              <a:t>Kalpana</a:t>
            </a:r>
            <a:r>
              <a:rPr lang="en-US" sz="800" dirty="0">
                <a:latin typeface="Trebuchet MS"/>
                <a:cs typeface="Trebuchet MS"/>
              </a:rPr>
              <a:t>, </a:t>
            </a:r>
            <a:r>
              <a:rPr lang="en-US" sz="800" dirty="0" smtClean="0">
                <a:latin typeface="Trebuchet MS"/>
                <a:cs typeface="Trebuchet MS"/>
              </a:rPr>
              <a:t>COMS</a:t>
            </a:r>
            <a:endParaRPr lang="en-US" sz="800" dirty="0">
              <a:latin typeface="Trebuchet MS"/>
              <a:cs typeface="Trebuchet MS"/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 flipH="1">
            <a:off x="292428" y="4049500"/>
            <a:ext cx="1336842" cy="0"/>
          </a:xfrm>
          <a:prstGeom prst="straightConnector1">
            <a:avLst/>
          </a:prstGeom>
          <a:ln w="76200" cmpd="tri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426562" y="4129847"/>
            <a:ext cx="1276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SCP to Archive</a:t>
            </a:r>
            <a:endParaRPr lang="en-US" sz="1400" dirty="0"/>
          </a:p>
        </p:txBody>
      </p:sp>
      <p:sp>
        <p:nvSpPr>
          <p:cNvPr id="139" name="Left Brace 138"/>
          <p:cNvSpPr/>
          <p:nvPr/>
        </p:nvSpPr>
        <p:spPr>
          <a:xfrm>
            <a:off x="1794042" y="1990088"/>
            <a:ext cx="224590" cy="415240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2198103" y="5955845"/>
            <a:ext cx="1264233" cy="21544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Trebuchet MS"/>
                <a:cs typeface="Trebuchet MS"/>
              </a:rPr>
              <a:t>Landsat-8</a:t>
            </a:r>
            <a:endParaRPr lang="en-US" sz="800" dirty="0">
              <a:latin typeface="Trebuchet MS"/>
              <a:cs typeface="Trebuchet M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198018" y="5587671"/>
            <a:ext cx="1264233" cy="26161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rebuchet MS"/>
                <a:cs typeface="Trebuchet MS"/>
              </a:rPr>
              <a:t>DDS Polar</a:t>
            </a:r>
            <a:endParaRPr lang="en-US" sz="1100" dirty="0">
              <a:latin typeface="Trebuchet MS"/>
              <a:cs typeface="Trebuchet MS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993" y="3257518"/>
            <a:ext cx="296007" cy="18128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393" y="3409918"/>
            <a:ext cx="296007" cy="181284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93" y="3562318"/>
            <a:ext cx="296007" cy="181284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193" y="3714718"/>
            <a:ext cx="296007" cy="181284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168262" y="2312792"/>
            <a:ext cx="104826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Metadata inventory</a:t>
            </a:r>
            <a:endParaRPr lang="en-US" sz="1400" dirty="0">
              <a:latin typeface="Trebuchet MS"/>
              <a:cs typeface="Trebuchet MS"/>
            </a:endParaRPr>
          </a:p>
        </p:txBody>
      </p:sp>
      <p:cxnSp>
        <p:nvCxnSpPr>
          <p:cNvPr id="147" name="Straight Arrow Connector 146"/>
          <p:cNvCxnSpPr/>
          <p:nvPr/>
        </p:nvCxnSpPr>
        <p:spPr>
          <a:xfrm flipH="1" flipV="1">
            <a:off x="1141996" y="2726732"/>
            <a:ext cx="614387" cy="9879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Group 199"/>
          <p:cNvGrpSpPr>
            <a:grpSpLocks noChangeAspect="1"/>
          </p:cNvGrpSpPr>
          <p:nvPr/>
        </p:nvGrpSpPr>
        <p:grpSpPr bwMode="auto">
          <a:xfrm>
            <a:off x="1391441" y="1371493"/>
            <a:ext cx="177995" cy="255639"/>
            <a:chOff x="3792" y="672"/>
            <a:chExt cx="303" cy="352"/>
          </a:xfrm>
        </p:grpSpPr>
        <p:sp>
          <p:nvSpPr>
            <p:cNvPr id="150" name="Freeform 200"/>
            <p:cNvSpPr>
              <a:spLocks noChangeAspect="1"/>
            </p:cNvSpPr>
            <p:nvPr/>
          </p:nvSpPr>
          <p:spPr bwMode="auto">
            <a:xfrm>
              <a:off x="3957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1" name="Freeform 201"/>
            <p:cNvSpPr>
              <a:spLocks noChangeAspect="1"/>
            </p:cNvSpPr>
            <p:nvPr/>
          </p:nvSpPr>
          <p:spPr bwMode="auto">
            <a:xfrm>
              <a:off x="394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2" name="Freeform 202"/>
            <p:cNvSpPr>
              <a:spLocks noChangeAspect="1"/>
            </p:cNvSpPr>
            <p:nvPr/>
          </p:nvSpPr>
          <p:spPr bwMode="auto">
            <a:xfrm>
              <a:off x="3929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" name="Freeform 203"/>
            <p:cNvSpPr>
              <a:spLocks noChangeAspect="1"/>
            </p:cNvSpPr>
            <p:nvPr/>
          </p:nvSpPr>
          <p:spPr bwMode="auto">
            <a:xfrm>
              <a:off x="3916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" name="Freeform 204"/>
            <p:cNvSpPr>
              <a:spLocks noChangeAspect="1"/>
            </p:cNvSpPr>
            <p:nvPr/>
          </p:nvSpPr>
          <p:spPr bwMode="auto">
            <a:xfrm>
              <a:off x="3902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5" name="Freeform 205"/>
            <p:cNvSpPr>
              <a:spLocks noChangeAspect="1"/>
            </p:cNvSpPr>
            <p:nvPr/>
          </p:nvSpPr>
          <p:spPr bwMode="auto">
            <a:xfrm>
              <a:off x="3889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6" name="Freeform 206"/>
            <p:cNvSpPr>
              <a:spLocks noChangeAspect="1"/>
            </p:cNvSpPr>
            <p:nvPr/>
          </p:nvSpPr>
          <p:spPr bwMode="auto">
            <a:xfrm>
              <a:off x="3876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7" name="Freeform 207"/>
            <p:cNvSpPr>
              <a:spLocks noChangeAspect="1"/>
            </p:cNvSpPr>
            <p:nvPr/>
          </p:nvSpPr>
          <p:spPr bwMode="auto">
            <a:xfrm>
              <a:off x="386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" name="Freeform 208"/>
            <p:cNvSpPr>
              <a:spLocks noChangeAspect="1"/>
            </p:cNvSpPr>
            <p:nvPr/>
          </p:nvSpPr>
          <p:spPr bwMode="auto">
            <a:xfrm>
              <a:off x="3798" y="975"/>
              <a:ext cx="117" cy="43"/>
            </a:xfrm>
            <a:custGeom>
              <a:avLst/>
              <a:gdLst>
                <a:gd name="T0" fmla="*/ 220 w 109"/>
                <a:gd name="T1" fmla="*/ 35 h 41"/>
                <a:gd name="T2" fmla="*/ 220 w 109"/>
                <a:gd name="T3" fmla="*/ 64 h 41"/>
                <a:gd name="T4" fmla="*/ 0 w 109"/>
                <a:gd name="T5" fmla="*/ 27 h 41"/>
                <a:gd name="T6" fmla="*/ 0 w 109"/>
                <a:gd name="T7" fmla="*/ 0 h 41"/>
                <a:gd name="T8" fmla="*/ 220 w 109"/>
                <a:gd name="T9" fmla="*/ 35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08" y="23"/>
                  </a:moveTo>
                  <a:lnTo>
                    <a:pt x="108" y="40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08" y="23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" name="Freeform 209"/>
            <p:cNvSpPr>
              <a:spLocks noChangeAspect="1"/>
            </p:cNvSpPr>
            <p:nvPr/>
          </p:nvSpPr>
          <p:spPr bwMode="auto">
            <a:xfrm>
              <a:off x="3792" y="975"/>
              <a:ext cx="123" cy="49"/>
            </a:xfrm>
            <a:custGeom>
              <a:avLst/>
              <a:gdLst>
                <a:gd name="T0" fmla="*/ 224 w 115"/>
                <a:gd name="T1" fmla="*/ 38 h 47"/>
                <a:gd name="T2" fmla="*/ 224 w 115"/>
                <a:gd name="T3" fmla="*/ 69 h 47"/>
                <a:gd name="T4" fmla="*/ 0 w 115"/>
                <a:gd name="T5" fmla="*/ 29 h 47"/>
                <a:gd name="T6" fmla="*/ 0 w 115"/>
                <a:gd name="T7" fmla="*/ 0 h 47"/>
                <a:gd name="T8" fmla="*/ 224 w 115"/>
                <a:gd name="T9" fmla="*/ 38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47"/>
                <a:gd name="T17" fmla="*/ 115 w 115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47">
                  <a:moveTo>
                    <a:pt x="114" y="27"/>
                  </a:moveTo>
                  <a:lnTo>
                    <a:pt x="114" y="4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14" y="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0" name="Freeform 210"/>
            <p:cNvSpPr>
              <a:spLocks noChangeAspect="1"/>
            </p:cNvSpPr>
            <p:nvPr/>
          </p:nvSpPr>
          <p:spPr bwMode="auto">
            <a:xfrm>
              <a:off x="3920" y="975"/>
              <a:ext cx="110" cy="43"/>
            </a:xfrm>
            <a:custGeom>
              <a:avLst/>
              <a:gdLst>
                <a:gd name="T0" fmla="*/ 218 w 102"/>
                <a:gd name="T1" fmla="*/ 0 h 41"/>
                <a:gd name="T2" fmla="*/ 218 w 102"/>
                <a:gd name="T3" fmla="*/ 27 h 41"/>
                <a:gd name="T4" fmla="*/ 0 w 102"/>
                <a:gd name="T5" fmla="*/ 64 h 41"/>
                <a:gd name="T6" fmla="*/ 0 w 102"/>
                <a:gd name="T7" fmla="*/ 35 h 41"/>
                <a:gd name="T8" fmla="*/ 218 w 10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1"/>
                <a:gd name="T17" fmla="*/ 102 w 10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1">
                  <a:moveTo>
                    <a:pt x="101" y="0"/>
                  </a:moveTo>
                  <a:lnTo>
                    <a:pt x="101" y="17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101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1" name="Freeform 211"/>
            <p:cNvSpPr>
              <a:spLocks noChangeAspect="1"/>
            </p:cNvSpPr>
            <p:nvPr/>
          </p:nvSpPr>
          <p:spPr bwMode="auto">
            <a:xfrm>
              <a:off x="3914" y="975"/>
              <a:ext cx="116" cy="49"/>
            </a:xfrm>
            <a:custGeom>
              <a:avLst/>
              <a:gdLst>
                <a:gd name="T0" fmla="*/ 219 w 108"/>
                <a:gd name="T1" fmla="*/ 0 h 47"/>
                <a:gd name="T2" fmla="*/ 219 w 108"/>
                <a:gd name="T3" fmla="*/ 29 h 47"/>
                <a:gd name="T4" fmla="*/ 0 w 108"/>
                <a:gd name="T5" fmla="*/ 69 h 47"/>
                <a:gd name="T6" fmla="*/ 0 w 108"/>
                <a:gd name="T7" fmla="*/ 38 h 47"/>
                <a:gd name="T8" fmla="*/ 219 w 10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47"/>
                <a:gd name="T17" fmla="*/ 108 w 10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47">
                  <a:moveTo>
                    <a:pt x="107" y="0"/>
                  </a:moveTo>
                  <a:lnTo>
                    <a:pt x="107" y="19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10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2" name="Freeform 212"/>
            <p:cNvSpPr>
              <a:spLocks noChangeAspect="1"/>
            </p:cNvSpPr>
            <p:nvPr/>
          </p:nvSpPr>
          <p:spPr bwMode="auto">
            <a:xfrm>
              <a:off x="3798" y="945"/>
              <a:ext cx="232" cy="53"/>
            </a:xfrm>
            <a:custGeom>
              <a:avLst/>
              <a:gdLst>
                <a:gd name="T0" fmla="*/ 205 w 216"/>
                <a:gd name="T1" fmla="*/ 0 h 50"/>
                <a:gd name="T2" fmla="*/ 438 w 216"/>
                <a:gd name="T3" fmla="*/ 46 h 50"/>
                <a:gd name="T4" fmla="*/ 228 w 216"/>
                <a:gd name="T5" fmla="*/ 87 h 50"/>
                <a:gd name="T6" fmla="*/ 0 w 216"/>
                <a:gd name="T7" fmla="*/ 46 h 50"/>
                <a:gd name="T8" fmla="*/ 205 w 21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50"/>
                <a:gd name="T17" fmla="*/ 216 w 21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50">
                  <a:moveTo>
                    <a:pt x="101" y="0"/>
                  </a:moveTo>
                  <a:lnTo>
                    <a:pt x="215" y="25"/>
                  </a:lnTo>
                  <a:lnTo>
                    <a:pt x="111" y="49"/>
                  </a:lnTo>
                  <a:lnTo>
                    <a:pt x="0" y="25"/>
                  </a:lnTo>
                  <a:lnTo>
                    <a:pt x="101" y="0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3" name="Freeform 213"/>
            <p:cNvSpPr>
              <a:spLocks noChangeAspect="1"/>
            </p:cNvSpPr>
            <p:nvPr/>
          </p:nvSpPr>
          <p:spPr bwMode="auto">
            <a:xfrm>
              <a:off x="3792" y="945"/>
              <a:ext cx="238" cy="59"/>
            </a:xfrm>
            <a:custGeom>
              <a:avLst/>
              <a:gdLst>
                <a:gd name="T0" fmla="*/ 208 w 222"/>
                <a:gd name="T1" fmla="*/ 0 h 56"/>
                <a:gd name="T2" fmla="*/ 444 w 222"/>
                <a:gd name="T3" fmla="*/ 48 h 56"/>
                <a:gd name="T4" fmla="*/ 227 w 222"/>
                <a:gd name="T5" fmla="*/ 92 h 56"/>
                <a:gd name="T6" fmla="*/ 0 w 222"/>
                <a:gd name="T7" fmla="*/ 48 h 56"/>
                <a:gd name="T8" fmla="*/ 208 w 22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56"/>
                <a:gd name="T17" fmla="*/ 222 w 22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56">
                  <a:moveTo>
                    <a:pt x="104" y="0"/>
                  </a:moveTo>
                  <a:lnTo>
                    <a:pt x="221" y="28"/>
                  </a:lnTo>
                  <a:lnTo>
                    <a:pt x="114" y="55"/>
                  </a:lnTo>
                  <a:lnTo>
                    <a:pt x="0" y="28"/>
                  </a:lnTo>
                  <a:lnTo>
                    <a:pt x="10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4" name="Arc 214"/>
            <p:cNvSpPr>
              <a:spLocks noChangeAspect="1"/>
            </p:cNvSpPr>
            <p:nvPr/>
          </p:nvSpPr>
          <p:spPr bwMode="auto">
            <a:xfrm>
              <a:off x="3866" y="723"/>
              <a:ext cx="162" cy="144"/>
            </a:xfrm>
            <a:custGeom>
              <a:avLst/>
              <a:gdLst>
                <a:gd name="T0" fmla="*/ 0 w 42919"/>
                <a:gd name="T1" fmla="*/ 0 h 35999"/>
                <a:gd name="T2" fmla="*/ 0 w 42919"/>
                <a:gd name="T3" fmla="*/ 0 h 35999"/>
                <a:gd name="T4" fmla="*/ 0 w 42919"/>
                <a:gd name="T5" fmla="*/ 0 h 35999"/>
                <a:gd name="T6" fmla="*/ 0 60000 65536"/>
                <a:gd name="T7" fmla="*/ 0 60000 65536"/>
                <a:gd name="T8" fmla="*/ 0 60000 65536"/>
                <a:gd name="T9" fmla="*/ 0 w 42919"/>
                <a:gd name="T10" fmla="*/ 0 h 35999"/>
                <a:gd name="T11" fmla="*/ 42919 w 42919"/>
                <a:gd name="T12" fmla="*/ 35999 h 359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19" h="35999" fill="none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</a:path>
                <a:path w="42919" h="35999" stroke="0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  <a:lnTo>
                    <a:pt x="21600" y="14399"/>
                  </a:lnTo>
                  <a:close/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5" name="Arc 215"/>
            <p:cNvSpPr>
              <a:spLocks noChangeAspect="1"/>
            </p:cNvSpPr>
            <p:nvPr/>
          </p:nvSpPr>
          <p:spPr bwMode="auto">
            <a:xfrm>
              <a:off x="3887" y="739"/>
              <a:ext cx="119" cy="105"/>
            </a:xfrm>
            <a:custGeom>
              <a:avLst/>
              <a:gdLst>
                <a:gd name="T0" fmla="*/ 0 w 42952"/>
                <a:gd name="T1" fmla="*/ 0 h 35950"/>
                <a:gd name="T2" fmla="*/ 0 w 42952"/>
                <a:gd name="T3" fmla="*/ 0 h 35950"/>
                <a:gd name="T4" fmla="*/ 0 w 42952"/>
                <a:gd name="T5" fmla="*/ 0 h 35950"/>
                <a:gd name="T6" fmla="*/ 0 60000 65536"/>
                <a:gd name="T7" fmla="*/ 0 60000 65536"/>
                <a:gd name="T8" fmla="*/ 0 60000 65536"/>
                <a:gd name="T9" fmla="*/ 0 w 42952"/>
                <a:gd name="T10" fmla="*/ 0 h 35950"/>
                <a:gd name="T11" fmla="*/ 42952 w 42952"/>
                <a:gd name="T12" fmla="*/ 35950 h 35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52" h="35950" fill="none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</a:path>
                <a:path w="42952" h="35950" stroke="0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  <a:lnTo>
                    <a:pt x="21600" y="14350"/>
                  </a:lnTo>
                  <a:close/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6" name="Freeform 216"/>
            <p:cNvSpPr>
              <a:spLocks noChangeAspect="1"/>
            </p:cNvSpPr>
            <p:nvPr/>
          </p:nvSpPr>
          <p:spPr bwMode="auto">
            <a:xfrm>
              <a:off x="3899" y="784"/>
              <a:ext cx="44" cy="49"/>
            </a:xfrm>
            <a:custGeom>
              <a:avLst/>
              <a:gdLst>
                <a:gd name="T0" fmla="*/ 77 w 41"/>
                <a:gd name="T1" fmla="*/ 4 h 46"/>
                <a:gd name="T2" fmla="*/ 80 w 41"/>
                <a:gd name="T3" fmla="*/ 23 h 46"/>
                <a:gd name="T4" fmla="*/ 60 w 41"/>
                <a:gd name="T5" fmla="*/ 63 h 46"/>
                <a:gd name="T6" fmla="*/ 54 w 41"/>
                <a:gd name="T7" fmla="*/ 75 h 46"/>
                <a:gd name="T8" fmla="*/ 47 w 41"/>
                <a:gd name="T9" fmla="*/ 77 h 46"/>
                <a:gd name="T10" fmla="*/ 38 w 41"/>
                <a:gd name="T11" fmla="*/ 81 h 46"/>
                <a:gd name="T12" fmla="*/ 27 w 41"/>
                <a:gd name="T13" fmla="*/ 85 h 46"/>
                <a:gd name="T14" fmla="*/ 21 w 41"/>
                <a:gd name="T15" fmla="*/ 85 h 46"/>
                <a:gd name="T16" fmla="*/ 18 w 41"/>
                <a:gd name="T17" fmla="*/ 85 h 46"/>
                <a:gd name="T18" fmla="*/ 5 w 41"/>
                <a:gd name="T19" fmla="*/ 82 h 46"/>
                <a:gd name="T20" fmla="*/ 2 w 41"/>
                <a:gd name="T21" fmla="*/ 77 h 46"/>
                <a:gd name="T22" fmla="*/ 0 w 41"/>
                <a:gd name="T23" fmla="*/ 70 h 46"/>
                <a:gd name="T24" fmla="*/ 0 w 41"/>
                <a:gd name="T25" fmla="*/ 63 h 46"/>
                <a:gd name="T26" fmla="*/ 3 w 41"/>
                <a:gd name="T27" fmla="*/ 49 h 46"/>
                <a:gd name="T28" fmla="*/ 18 w 41"/>
                <a:gd name="T29" fmla="*/ 35 h 46"/>
                <a:gd name="T30" fmla="*/ 25 w 41"/>
                <a:gd name="T31" fmla="*/ 22 h 46"/>
                <a:gd name="T32" fmla="*/ 33 w 41"/>
                <a:gd name="T33" fmla="*/ 4 h 46"/>
                <a:gd name="T34" fmla="*/ 52 w 41"/>
                <a:gd name="T35" fmla="*/ 0 h 46"/>
                <a:gd name="T36" fmla="*/ 77 w 41"/>
                <a:gd name="T37" fmla="*/ 4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"/>
                <a:gd name="T58" fmla="*/ 0 h 46"/>
                <a:gd name="T59" fmla="*/ 41 w 41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" h="46">
                  <a:moveTo>
                    <a:pt x="38" y="4"/>
                  </a:moveTo>
                  <a:lnTo>
                    <a:pt x="40" y="13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3" y="41"/>
                  </a:lnTo>
                  <a:lnTo>
                    <a:pt x="19" y="43"/>
                  </a:lnTo>
                  <a:lnTo>
                    <a:pt x="14" y="45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44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17" y="4"/>
                  </a:lnTo>
                  <a:lnTo>
                    <a:pt x="26" y="0"/>
                  </a:lnTo>
                  <a:lnTo>
                    <a:pt x="38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7" name="Freeform 217"/>
            <p:cNvSpPr>
              <a:spLocks noChangeAspect="1"/>
            </p:cNvSpPr>
            <p:nvPr/>
          </p:nvSpPr>
          <p:spPr bwMode="auto">
            <a:xfrm>
              <a:off x="3838" y="683"/>
              <a:ext cx="247" cy="130"/>
            </a:xfrm>
            <a:custGeom>
              <a:avLst/>
              <a:gdLst>
                <a:gd name="T0" fmla="*/ 0 w 231"/>
                <a:gd name="T1" fmla="*/ 0 h 124"/>
                <a:gd name="T2" fmla="*/ 57 w 231"/>
                <a:gd name="T3" fmla="*/ 90 h 124"/>
                <a:gd name="T4" fmla="*/ 146 w 231"/>
                <a:gd name="T5" fmla="*/ 161 h 124"/>
                <a:gd name="T6" fmla="*/ 189 w 231"/>
                <a:gd name="T7" fmla="*/ 180 h 124"/>
                <a:gd name="T8" fmla="*/ 308 w 231"/>
                <a:gd name="T9" fmla="*/ 198 h 124"/>
                <a:gd name="T10" fmla="*/ 448 w 231"/>
                <a:gd name="T11" fmla="*/ 194 h 124"/>
                <a:gd name="T12" fmla="*/ 0 w 231"/>
                <a:gd name="T13" fmla="*/ 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124"/>
                <a:gd name="T23" fmla="*/ 231 w 231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124">
                  <a:moveTo>
                    <a:pt x="0" y="0"/>
                  </a:moveTo>
                  <a:lnTo>
                    <a:pt x="30" y="56"/>
                  </a:lnTo>
                  <a:lnTo>
                    <a:pt x="75" y="101"/>
                  </a:lnTo>
                  <a:lnTo>
                    <a:pt x="97" y="112"/>
                  </a:lnTo>
                  <a:lnTo>
                    <a:pt x="158" y="123"/>
                  </a:lnTo>
                  <a:lnTo>
                    <a:pt x="230" y="121"/>
                  </a:lnTo>
                  <a:lnTo>
                    <a:pt x="0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8" name="Freeform 218"/>
            <p:cNvSpPr>
              <a:spLocks noChangeAspect="1"/>
            </p:cNvSpPr>
            <p:nvPr/>
          </p:nvSpPr>
          <p:spPr bwMode="auto">
            <a:xfrm>
              <a:off x="3832" y="683"/>
              <a:ext cx="253" cy="136"/>
            </a:xfrm>
            <a:custGeom>
              <a:avLst/>
              <a:gdLst>
                <a:gd name="T0" fmla="*/ 0 w 237"/>
                <a:gd name="T1" fmla="*/ 0 h 130"/>
                <a:gd name="T2" fmla="*/ 58 w 237"/>
                <a:gd name="T3" fmla="*/ 93 h 130"/>
                <a:gd name="T4" fmla="*/ 148 w 237"/>
                <a:gd name="T5" fmla="*/ 166 h 130"/>
                <a:gd name="T6" fmla="*/ 192 w 237"/>
                <a:gd name="T7" fmla="*/ 183 h 130"/>
                <a:gd name="T8" fmla="*/ 310 w 237"/>
                <a:gd name="T9" fmla="*/ 203 h 130"/>
                <a:gd name="T10" fmla="*/ 454 w 237"/>
                <a:gd name="T11" fmla="*/ 199 h 130"/>
                <a:gd name="T12" fmla="*/ 0 w 237"/>
                <a:gd name="T13" fmla="*/ 0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"/>
                <a:gd name="T22" fmla="*/ 0 h 130"/>
                <a:gd name="T23" fmla="*/ 237 w 237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" h="130">
                  <a:moveTo>
                    <a:pt x="0" y="0"/>
                  </a:moveTo>
                  <a:lnTo>
                    <a:pt x="31" y="59"/>
                  </a:lnTo>
                  <a:lnTo>
                    <a:pt x="77" y="106"/>
                  </a:lnTo>
                  <a:lnTo>
                    <a:pt x="100" y="117"/>
                  </a:lnTo>
                  <a:lnTo>
                    <a:pt x="162" y="129"/>
                  </a:lnTo>
                  <a:lnTo>
                    <a:pt x="236" y="12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9" name="Freeform 219"/>
            <p:cNvSpPr>
              <a:spLocks noChangeAspect="1"/>
            </p:cNvSpPr>
            <p:nvPr/>
          </p:nvSpPr>
          <p:spPr bwMode="auto">
            <a:xfrm>
              <a:off x="3836" y="672"/>
              <a:ext cx="259" cy="139"/>
            </a:xfrm>
            <a:custGeom>
              <a:avLst/>
              <a:gdLst>
                <a:gd name="T0" fmla="*/ 32 w 242"/>
                <a:gd name="T1" fmla="*/ 1 h 132"/>
                <a:gd name="T2" fmla="*/ 52 w 242"/>
                <a:gd name="T3" fmla="*/ 3 h 132"/>
                <a:gd name="T4" fmla="*/ 78 w 242"/>
                <a:gd name="T5" fmla="*/ 8 h 132"/>
                <a:gd name="T6" fmla="*/ 112 w 242"/>
                <a:gd name="T7" fmla="*/ 23 h 132"/>
                <a:gd name="T8" fmla="*/ 143 w 242"/>
                <a:gd name="T9" fmla="*/ 33 h 132"/>
                <a:gd name="T10" fmla="*/ 185 w 242"/>
                <a:gd name="T11" fmla="*/ 51 h 132"/>
                <a:gd name="T12" fmla="*/ 215 w 242"/>
                <a:gd name="T13" fmla="*/ 61 h 132"/>
                <a:gd name="T14" fmla="*/ 257 w 242"/>
                <a:gd name="T15" fmla="*/ 79 h 132"/>
                <a:gd name="T16" fmla="*/ 293 w 242"/>
                <a:gd name="T17" fmla="*/ 93 h 132"/>
                <a:gd name="T18" fmla="*/ 319 w 242"/>
                <a:gd name="T19" fmla="*/ 107 h 132"/>
                <a:gd name="T20" fmla="*/ 352 w 242"/>
                <a:gd name="T21" fmla="*/ 124 h 132"/>
                <a:gd name="T22" fmla="*/ 385 w 242"/>
                <a:gd name="T23" fmla="*/ 138 h 132"/>
                <a:gd name="T24" fmla="*/ 412 w 242"/>
                <a:gd name="T25" fmla="*/ 154 h 132"/>
                <a:gd name="T26" fmla="*/ 435 w 242"/>
                <a:gd name="T27" fmla="*/ 168 h 132"/>
                <a:gd name="T28" fmla="*/ 447 w 242"/>
                <a:gd name="T29" fmla="*/ 179 h 132"/>
                <a:gd name="T30" fmla="*/ 458 w 242"/>
                <a:gd name="T31" fmla="*/ 186 h 132"/>
                <a:gd name="T32" fmla="*/ 471 w 242"/>
                <a:gd name="T33" fmla="*/ 196 h 132"/>
                <a:gd name="T34" fmla="*/ 474 w 242"/>
                <a:gd name="T35" fmla="*/ 202 h 132"/>
                <a:gd name="T36" fmla="*/ 474 w 242"/>
                <a:gd name="T37" fmla="*/ 212 h 132"/>
                <a:gd name="T38" fmla="*/ 473 w 242"/>
                <a:gd name="T39" fmla="*/ 216 h 132"/>
                <a:gd name="T40" fmla="*/ 466 w 242"/>
                <a:gd name="T41" fmla="*/ 220 h 132"/>
                <a:gd name="T42" fmla="*/ 453 w 242"/>
                <a:gd name="T43" fmla="*/ 220 h 132"/>
                <a:gd name="T44" fmla="*/ 437 w 242"/>
                <a:gd name="T45" fmla="*/ 216 h 132"/>
                <a:gd name="T46" fmla="*/ 416 w 242"/>
                <a:gd name="T47" fmla="*/ 213 h 132"/>
                <a:gd name="T48" fmla="*/ 389 w 242"/>
                <a:gd name="T49" fmla="*/ 206 h 132"/>
                <a:gd name="T50" fmla="*/ 339 w 242"/>
                <a:gd name="T51" fmla="*/ 192 h 132"/>
                <a:gd name="T52" fmla="*/ 293 w 242"/>
                <a:gd name="T53" fmla="*/ 175 h 132"/>
                <a:gd name="T54" fmla="*/ 242 w 242"/>
                <a:gd name="T55" fmla="*/ 153 h 132"/>
                <a:gd name="T56" fmla="*/ 192 w 242"/>
                <a:gd name="T57" fmla="*/ 130 h 132"/>
                <a:gd name="T58" fmla="*/ 146 w 242"/>
                <a:gd name="T59" fmla="*/ 107 h 132"/>
                <a:gd name="T60" fmla="*/ 108 w 242"/>
                <a:gd name="T61" fmla="*/ 86 h 132"/>
                <a:gd name="T62" fmla="*/ 78 w 242"/>
                <a:gd name="T63" fmla="*/ 67 h 132"/>
                <a:gd name="T64" fmla="*/ 52 w 242"/>
                <a:gd name="T65" fmla="*/ 55 h 132"/>
                <a:gd name="T66" fmla="*/ 32 w 242"/>
                <a:gd name="T67" fmla="*/ 41 h 132"/>
                <a:gd name="T68" fmla="*/ 20 w 242"/>
                <a:gd name="T69" fmla="*/ 29 h 132"/>
                <a:gd name="T70" fmla="*/ 4 w 242"/>
                <a:gd name="T71" fmla="*/ 23 h 132"/>
                <a:gd name="T72" fmla="*/ 1 w 242"/>
                <a:gd name="T73" fmla="*/ 20 h 132"/>
                <a:gd name="T74" fmla="*/ 0 w 242"/>
                <a:gd name="T75" fmla="*/ 5 h 132"/>
                <a:gd name="T76" fmla="*/ 1 w 242"/>
                <a:gd name="T77" fmla="*/ 2 h 132"/>
                <a:gd name="T78" fmla="*/ 5 w 242"/>
                <a:gd name="T79" fmla="*/ 1 h 132"/>
                <a:gd name="T80" fmla="*/ 20 w 242"/>
                <a:gd name="T81" fmla="*/ 0 h 132"/>
                <a:gd name="T82" fmla="*/ 32 w 242"/>
                <a:gd name="T83" fmla="*/ 1 h 1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"/>
                <a:gd name="T127" fmla="*/ 0 h 132"/>
                <a:gd name="T128" fmla="*/ 242 w 242"/>
                <a:gd name="T129" fmla="*/ 132 h 1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" h="132">
                  <a:moveTo>
                    <a:pt x="17" y="1"/>
                  </a:moveTo>
                  <a:lnTo>
                    <a:pt x="27" y="3"/>
                  </a:lnTo>
                  <a:lnTo>
                    <a:pt x="40" y="8"/>
                  </a:lnTo>
                  <a:lnTo>
                    <a:pt x="57" y="13"/>
                  </a:lnTo>
                  <a:lnTo>
                    <a:pt x="73" y="21"/>
                  </a:lnTo>
                  <a:lnTo>
                    <a:pt x="93" y="30"/>
                  </a:lnTo>
                  <a:lnTo>
                    <a:pt x="109" y="37"/>
                  </a:lnTo>
                  <a:lnTo>
                    <a:pt x="130" y="47"/>
                  </a:lnTo>
                  <a:lnTo>
                    <a:pt x="148" y="56"/>
                  </a:lnTo>
                  <a:lnTo>
                    <a:pt x="162" y="64"/>
                  </a:lnTo>
                  <a:lnTo>
                    <a:pt x="179" y="74"/>
                  </a:lnTo>
                  <a:lnTo>
                    <a:pt x="194" y="82"/>
                  </a:lnTo>
                  <a:lnTo>
                    <a:pt x="208" y="92"/>
                  </a:lnTo>
                  <a:lnTo>
                    <a:pt x="220" y="100"/>
                  </a:lnTo>
                  <a:lnTo>
                    <a:pt x="227" y="106"/>
                  </a:lnTo>
                  <a:lnTo>
                    <a:pt x="233" y="111"/>
                  </a:lnTo>
                  <a:lnTo>
                    <a:pt x="238" y="117"/>
                  </a:lnTo>
                  <a:lnTo>
                    <a:pt x="241" y="121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5" y="131"/>
                  </a:lnTo>
                  <a:lnTo>
                    <a:pt x="230" y="131"/>
                  </a:lnTo>
                  <a:lnTo>
                    <a:pt x="221" y="129"/>
                  </a:lnTo>
                  <a:lnTo>
                    <a:pt x="211" y="127"/>
                  </a:lnTo>
                  <a:lnTo>
                    <a:pt x="197" y="123"/>
                  </a:lnTo>
                  <a:lnTo>
                    <a:pt x="172" y="115"/>
                  </a:lnTo>
                  <a:lnTo>
                    <a:pt x="148" y="104"/>
                  </a:lnTo>
                  <a:lnTo>
                    <a:pt x="122" y="91"/>
                  </a:lnTo>
                  <a:lnTo>
                    <a:pt x="97" y="77"/>
                  </a:lnTo>
                  <a:lnTo>
                    <a:pt x="74" y="64"/>
                  </a:lnTo>
                  <a:lnTo>
                    <a:pt x="55" y="51"/>
                  </a:lnTo>
                  <a:lnTo>
                    <a:pt x="40" y="41"/>
                  </a:lnTo>
                  <a:lnTo>
                    <a:pt x="27" y="33"/>
                  </a:lnTo>
                  <a:lnTo>
                    <a:pt x="17" y="25"/>
                  </a:lnTo>
                  <a:lnTo>
                    <a:pt x="10" y="19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7" y="1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0" name="Line 220"/>
            <p:cNvSpPr>
              <a:spLocks noChangeAspect="1" noChangeShapeType="1"/>
            </p:cNvSpPr>
            <p:nvPr/>
          </p:nvSpPr>
          <p:spPr bwMode="auto">
            <a:xfrm flipV="1">
              <a:off x="3927" y="692"/>
              <a:ext cx="48" cy="61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Line 221"/>
            <p:cNvSpPr>
              <a:spLocks noChangeAspect="1" noChangeShapeType="1"/>
            </p:cNvSpPr>
            <p:nvPr/>
          </p:nvSpPr>
          <p:spPr bwMode="auto">
            <a:xfrm flipV="1">
              <a:off x="3914" y="689"/>
              <a:ext cx="43" cy="57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Line 222"/>
            <p:cNvSpPr>
              <a:spLocks noChangeAspect="1" noChangeShapeType="1"/>
            </p:cNvSpPr>
            <p:nvPr/>
          </p:nvSpPr>
          <p:spPr bwMode="auto">
            <a:xfrm flipV="1">
              <a:off x="3972" y="705"/>
              <a:ext cx="14" cy="72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Line 223"/>
            <p:cNvSpPr>
              <a:spLocks noChangeAspect="1" noChangeShapeType="1"/>
            </p:cNvSpPr>
            <p:nvPr/>
          </p:nvSpPr>
          <p:spPr bwMode="auto">
            <a:xfrm flipV="1">
              <a:off x="3989" y="706"/>
              <a:ext cx="11" cy="79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224"/>
            <p:cNvSpPr>
              <a:spLocks noChangeAspect="1"/>
            </p:cNvSpPr>
            <p:nvPr/>
          </p:nvSpPr>
          <p:spPr bwMode="auto">
            <a:xfrm>
              <a:off x="3961" y="693"/>
              <a:ext cx="44" cy="18"/>
            </a:xfrm>
            <a:custGeom>
              <a:avLst/>
              <a:gdLst>
                <a:gd name="T0" fmla="*/ 0 w 41"/>
                <a:gd name="T1" fmla="*/ 0 h 17"/>
                <a:gd name="T2" fmla="*/ 54 w 41"/>
                <a:gd name="T3" fmla="*/ 25 h 17"/>
                <a:gd name="T4" fmla="*/ 80 w 41"/>
                <a:gd name="T5" fmla="*/ 26 h 17"/>
                <a:gd name="T6" fmla="*/ 33 w 41"/>
                <a:gd name="T7" fmla="*/ 3 h 17"/>
                <a:gd name="T8" fmla="*/ 0 w 4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7"/>
                <a:gd name="T17" fmla="*/ 41 w 4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7">
                  <a:moveTo>
                    <a:pt x="0" y="0"/>
                  </a:moveTo>
                  <a:lnTo>
                    <a:pt x="27" y="15"/>
                  </a:lnTo>
                  <a:lnTo>
                    <a:pt x="40" y="16"/>
                  </a:lnTo>
                  <a:lnTo>
                    <a:pt x="17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5" name="Freeform 225"/>
            <p:cNvSpPr>
              <a:spLocks noChangeAspect="1"/>
            </p:cNvSpPr>
            <p:nvPr/>
          </p:nvSpPr>
          <p:spPr bwMode="auto">
            <a:xfrm>
              <a:off x="3855" y="870"/>
              <a:ext cx="39" cy="22"/>
            </a:xfrm>
            <a:custGeom>
              <a:avLst/>
              <a:gdLst>
                <a:gd name="T0" fmla="*/ 72 w 36"/>
                <a:gd name="T1" fmla="*/ 0 h 21"/>
                <a:gd name="T2" fmla="*/ 0 w 36"/>
                <a:gd name="T3" fmla="*/ 7 h 21"/>
                <a:gd name="T4" fmla="*/ 0 w 36"/>
                <a:gd name="T5" fmla="*/ 26 h 21"/>
                <a:gd name="T6" fmla="*/ 51 w 36"/>
                <a:gd name="T7" fmla="*/ 30 h 21"/>
                <a:gd name="T8" fmla="*/ 58 w 36"/>
                <a:gd name="T9" fmla="*/ 23 h 21"/>
                <a:gd name="T10" fmla="*/ 26 w 36"/>
                <a:gd name="T11" fmla="*/ 22 h 21"/>
                <a:gd name="T12" fmla="*/ 78 w 36"/>
                <a:gd name="T13" fmla="*/ 7 h 21"/>
                <a:gd name="T14" fmla="*/ 72 w 36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1"/>
                <a:gd name="T26" fmla="*/ 36 w 36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1">
                  <a:moveTo>
                    <a:pt x="32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23" y="20"/>
                  </a:lnTo>
                  <a:lnTo>
                    <a:pt x="26" y="13"/>
                  </a:lnTo>
                  <a:lnTo>
                    <a:pt x="12" y="12"/>
                  </a:lnTo>
                  <a:lnTo>
                    <a:pt x="35" y="7"/>
                  </a:lnTo>
                  <a:lnTo>
                    <a:pt x="32" y="0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6" name="Freeform 226"/>
            <p:cNvSpPr>
              <a:spLocks noChangeAspect="1"/>
            </p:cNvSpPr>
            <p:nvPr/>
          </p:nvSpPr>
          <p:spPr bwMode="auto">
            <a:xfrm>
              <a:off x="3927" y="825"/>
              <a:ext cx="34" cy="153"/>
            </a:xfrm>
            <a:custGeom>
              <a:avLst/>
              <a:gdLst>
                <a:gd name="T0" fmla="*/ 0 w 32"/>
                <a:gd name="T1" fmla="*/ 2 h 145"/>
                <a:gd name="T2" fmla="*/ 18 w 32"/>
                <a:gd name="T3" fmla="*/ 0 h 145"/>
                <a:gd name="T4" fmla="*/ 56 w 32"/>
                <a:gd name="T5" fmla="*/ 233 h 145"/>
                <a:gd name="T6" fmla="*/ 0 w 32"/>
                <a:gd name="T7" fmla="*/ 246 h 145"/>
                <a:gd name="T8" fmla="*/ 0 w 32"/>
                <a:gd name="T9" fmla="*/ 2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45"/>
                <a:gd name="T17" fmla="*/ 32 w 32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45">
                  <a:moveTo>
                    <a:pt x="0" y="2"/>
                  </a:moveTo>
                  <a:lnTo>
                    <a:pt x="8" y="0"/>
                  </a:lnTo>
                  <a:lnTo>
                    <a:pt x="31" y="136"/>
                  </a:lnTo>
                  <a:lnTo>
                    <a:pt x="0" y="144"/>
                  </a:lnTo>
                  <a:lnTo>
                    <a:pt x="0" y="2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7" name="Freeform 227"/>
            <p:cNvSpPr>
              <a:spLocks noChangeAspect="1"/>
            </p:cNvSpPr>
            <p:nvPr/>
          </p:nvSpPr>
          <p:spPr bwMode="auto">
            <a:xfrm>
              <a:off x="3920" y="825"/>
              <a:ext cx="41" cy="159"/>
            </a:xfrm>
            <a:custGeom>
              <a:avLst/>
              <a:gdLst>
                <a:gd name="T0" fmla="*/ 0 w 38"/>
                <a:gd name="T1" fmla="*/ 2 h 151"/>
                <a:gd name="T2" fmla="*/ 21 w 38"/>
                <a:gd name="T3" fmla="*/ 0 h 151"/>
                <a:gd name="T4" fmla="*/ 79 w 38"/>
                <a:gd name="T5" fmla="*/ 238 h 151"/>
                <a:gd name="T6" fmla="*/ 0 w 38"/>
                <a:gd name="T7" fmla="*/ 251 h 151"/>
                <a:gd name="T8" fmla="*/ 0 w 38"/>
                <a:gd name="T9" fmla="*/ 2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51"/>
                <a:gd name="T17" fmla="*/ 38 w 38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51">
                  <a:moveTo>
                    <a:pt x="0" y="2"/>
                  </a:moveTo>
                  <a:lnTo>
                    <a:pt x="10" y="0"/>
                  </a:lnTo>
                  <a:lnTo>
                    <a:pt x="37" y="142"/>
                  </a:lnTo>
                  <a:lnTo>
                    <a:pt x="0" y="150"/>
                  </a:lnTo>
                  <a:lnTo>
                    <a:pt x="0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8" name="Freeform 228"/>
            <p:cNvSpPr>
              <a:spLocks noChangeAspect="1"/>
            </p:cNvSpPr>
            <p:nvPr/>
          </p:nvSpPr>
          <p:spPr bwMode="auto">
            <a:xfrm>
              <a:off x="3863" y="823"/>
              <a:ext cx="59" cy="155"/>
            </a:xfrm>
            <a:custGeom>
              <a:avLst/>
              <a:gdLst>
                <a:gd name="T0" fmla="*/ 109 w 55"/>
                <a:gd name="T1" fmla="*/ 4 h 147"/>
                <a:gd name="T2" fmla="*/ 109 w 55"/>
                <a:gd name="T3" fmla="*/ 247 h 147"/>
                <a:gd name="T4" fmla="*/ 0 w 55"/>
                <a:gd name="T5" fmla="*/ 224 h 147"/>
                <a:gd name="T6" fmla="*/ 67 w 55"/>
                <a:gd name="T7" fmla="*/ 0 h 147"/>
                <a:gd name="T8" fmla="*/ 109 w 55"/>
                <a:gd name="T9" fmla="*/ 4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47"/>
                <a:gd name="T17" fmla="*/ 55 w 55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47">
                  <a:moveTo>
                    <a:pt x="54" y="4"/>
                  </a:moveTo>
                  <a:lnTo>
                    <a:pt x="54" y="146"/>
                  </a:lnTo>
                  <a:lnTo>
                    <a:pt x="0" y="132"/>
                  </a:lnTo>
                  <a:lnTo>
                    <a:pt x="33" y="0"/>
                  </a:lnTo>
                  <a:lnTo>
                    <a:pt x="54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9" name="Freeform 229"/>
            <p:cNvSpPr>
              <a:spLocks noChangeAspect="1"/>
            </p:cNvSpPr>
            <p:nvPr/>
          </p:nvSpPr>
          <p:spPr bwMode="auto">
            <a:xfrm>
              <a:off x="3856" y="823"/>
              <a:ext cx="66" cy="161"/>
            </a:xfrm>
            <a:custGeom>
              <a:avLst/>
              <a:gdLst>
                <a:gd name="T0" fmla="*/ 132 w 61"/>
                <a:gd name="T1" fmla="*/ 4 h 153"/>
                <a:gd name="T2" fmla="*/ 132 w 61"/>
                <a:gd name="T3" fmla="*/ 253 h 153"/>
                <a:gd name="T4" fmla="*/ 0 w 61"/>
                <a:gd name="T5" fmla="*/ 228 h 153"/>
                <a:gd name="T6" fmla="*/ 82 w 61"/>
                <a:gd name="T7" fmla="*/ 0 h 153"/>
                <a:gd name="T8" fmla="*/ 132 w 61"/>
                <a:gd name="T9" fmla="*/ 4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53"/>
                <a:gd name="T17" fmla="*/ 61 w 61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53">
                  <a:moveTo>
                    <a:pt x="60" y="4"/>
                  </a:moveTo>
                  <a:lnTo>
                    <a:pt x="60" y="152"/>
                  </a:lnTo>
                  <a:lnTo>
                    <a:pt x="0" y="137"/>
                  </a:lnTo>
                  <a:lnTo>
                    <a:pt x="37" y="0"/>
                  </a:lnTo>
                  <a:lnTo>
                    <a:pt x="60" y="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" name="Freeform 230"/>
            <p:cNvSpPr>
              <a:spLocks noChangeAspect="1"/>
            </p:cNvSpPr>
            <p:nvPr/>
          </p:nvSpPr>
          <p:spPr bwMode="auto">
            <a:xfrm>
              <a:off x="3947" y="754"/>
              <a:ext cx="15" cy="9"/>
            </a:xfrm>
            <a:custGeom>
              <a:avLst/>
              <a:gdLst>
                <a:gd name="T0" fmla="*/ 25 w 14"/>
                <a:gd name="T1" fmla="*/ 4 h 9"/>
                <a:gd name="T2" fmla="*/ 5 w 14"/>
                <a:gd name="T3" fmla="*/ 0 h 9"/>
                <a:gd name="T4" fmla="*/ 0 w 14"/>
                <a:gd name="T5" fmla="*/ 4 h 9"/>
                <a:gd name="T6" fmla="*/ 20 w 14"/>
                <a:gd name="T7" fmla="*/ 8 h 9"/>
                <a:gd name="T8" fmla="*/ 25 w 14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3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0" y="8"/>
                  </a:lnTo>
                  <a:lnTo>
                    <a:pt x="13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1" name="Freeform 231"/>
            <p:cNvSpPr>
              <a:spLocks noChangeAspect="1"/>
            </p:cNvSpPr>
            <p:nvPr/>
          </p:nvSpPr>
          <p:spPr bwMode="auto">
            <a:xfrm>
              <a:off x="3955" y="753"/>
              <a:ext cx="8" cy="2"/>
            </a:xfrm>
            <a:custGeom>
              <a:avLst/>
              <a:gdLst>
                <a:gd name="T0" fmla="*/ 1 w 8"/>
                <a:gd name="T1" fmla="*/ 0 h 2"/>
                <a:gd name="T2" fmla="*/ 1 w 8"/>
                <a:gd name="T3" fmla="*/ 0 h 2"/>
                <a:gd name="T4" fmla="*/ 0 w 8"/>
                <a:gd name="T5" fmla="*/ 0 h 2"/>
                <a:gd name="T6" fmla="*/ 0 w 8"/>
                <a:gd name="T7" fmla="*/ 0 h 2"/>
                <a:gd name="T8" fmla="*/ 1 w 8"/>
                <a:gd name="T9" fmla="*/ 0 h 2"/>
                <a:gd name="T10" fmla="*/ 1 w 8"/>
                <a:gd name="T11" fmla="*/ 0 h 2"/>
                <a:gd name="T12" fmla="*/ 1 w 8"/>
                <a:gd name="T13" fmla="*/ 0 h 2"/>
                <a:gd name="T14" fmla="*/ 2 w 8"/>
                <a:gd name="T15" fmla="*/ 0 h 2"/>
                <a:gd name="T16" fmla="*/ 2 w 8"/>
                <a:gd name="T17" fmla="*/ 1 h 2"/>
                <a:gd name="T18" fmla="*/ 2 w 8"/>
                <a:gd name="T19" fmla="*/ 1 h 2"/>
                <a:gd name="T20" fmla="*/ 3 w 8"/>
                <a:gd name="T21" fmla="*/ 1 h 2"/>
                <a:gd name="T22" fmla="*/ 3 w 8"/>
                <a:gd name="T23" fmla="*/ 1 h 2"/>
                <a:gd name="T24" fmla="*/ 3 w 8"/>
                <a:gd name="T25" fmla="*/ 1 h 2"/>
                <a:gd name="T26" fmla="*/ 4 w 8"/>
                <a:gd name="T27" fmla="*/ 1 h 2"/>
                <a:gd name="T28" fmla="*/ 4 w 8"/>
                <a:gd name="T29" fmla="*/ 1 h 2"/>
                <a:gd name="T30" fmla="*/ 4 w 8"/>
                <a:gd name="T31" fmla="*/ 1 h 2"/>
                <a:gd name="T32" fmla="*/ 5 w 8"/>
                <a:gd name="T33" fmla="*/ 1 h 2"/>
                <a:gd name="T34" fmla="*/ 5 w 8"/>
                <a:gd name="T35" fmla="*/ 1 h 2"/>
                <a:gd name="T36" fmla="*/ 6 w 8"/>
                <a:gd name="T37" fmla="*/ 1 h 2"/>
                <a:gd name="T38" fmla="*/ 6 w 8"/>
                <a:gd name="T39" fmla="*/ 1 h 2"/>
                <a:gd name="T40" fmla="*/ 7 w 8"/>
                <a:gd name="T41" fmla="*/ 1 h 2"/>
                <a:gd name="T42" fmla="*/ 6 w 8"/>
                <a:gd name="T43" fmla="*/ 1 h 2"/>
                <a:gd name="T44" fmla="*/ 6 w 8"/>
                <a:gd name="T45" fmla="*/ 1 h 2"/>
                <a:gd name="T46" fmla="*/ 6 w 8"/>
                <a:gd name="T47" fmla="*/ 1 h 2"/>
                <a:gd name="T48" fmla="*/ 6 w 8"/>
                <a:gd name="T49" fmla="*/ 1 h 2"/>
                <a:gd name="T50" fmla="*/ 5 w 8"/>
                <a:gd name="T51" fmla="*/ 1 h 2"/>
                <a:gd name="T52" fmla="*/ 5 w 8"/>
                <a:gd name="T53" fmla="*/ 1 h 2"/>
                <a:gd name="T54" fmla="*/ 4 w 8"/>
                <a:gd name="T55" fmla="*/ 1 h 2"/>
                <a:gd name="T56" fmla="*/ 4 w 8"/>
                <a:gd name="T57" fmla="*/ 0 h 2"/>
                <a:gd name="T58" fmla="*/ 3 w 8"/>
                <a:gd name="T59" fmla="*/ 0 h 2"/>
                <a:gd name="T60" fmla="*/ 3 w 8"/>
                <a:gd name="T61" fmla="*/ 0 h 2"/>
                <a:gd name="T62" fmla="*/ 3 w 8"/>
                <a:gd name="T63" fmla="*/ 0 h 2"/>
                <a:gd name="T64" fmla="*/ 2 w 8"/>
                <a:gd name="T65" fmla="*/ 0 h 2"/>
                <a:gd name="T66" fmla="*/ 2 w 8"/>
                <a:gd name="T67" fmla="*/ 0 h 2"/>
                <a:gd name="T68" fmla="*/ 2 w 8"/>
                <a:gd name="T69" fmla="*/ 0 h 2"/>
                <a:gd name="T70" fmla="*/ 1 w 8"/>
                <a:gd name="T71" fmla="*/ 0 h 2"/>
                <a:gd name="T72" fmla="*/ 1 w 8"/>
                <a:gd name="T73" fmla="*/ 0 h 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"/>
                <a:gd name="T112" fmla="*/ 0 h 2"/>
                <a:gd name="T113" fmla="*/ 8 w 8"/>
                <a:gd name="T114" fmla="*/ 2 h 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82" name="Group 232"/>
          <p:cNvGrpSpPr>
            <a:grpSpLocks noChangeAspect="1"/>
          </p:cNvGrpSpPr>
          <p:nvPr/>
        </p:nvGrpSpPr>
        <p:grpSpPr bwMode="auto">
          <a:xfrm>
            <a:off x="1648783" y="1371493"/>
            <a:ext cx="177995" cy="255639"/>
            <a:chOff x="3792" y="672"/>
            <a:chExt cx="303" cy="352"/>
          </a:xfrm>
        </p:grpSpPr>
        <p:sp>
          <p:nvSpPr>
            <p:cNvPr id="183" name="Freeform 233"/>
            <p:cNvSpPr>
              <a:spLocks noChangeAspect="1"/>
            </p:cNvSpPr>
            <p:nvPr/>
          </p:nvSpPr>
          <p:spPr bwMode="auto">
            <a:xfrm>
              <a:off x="3957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4" name="Freeform 234"/>
            <p:cNvSpPr>
              <a:spLocks noChangeAspect="1"/>
            </p:cNvSpPr>
            <p:nvPr/>
          </p:nvSpPr>
          <p:spPr bwMode="auto">
            <a:xfrm>
              <a:off x="394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5" name="Freeform 235"/>
            <p:cNvSpPr>
              <a:spLocks noChangeAspect="1"/>
            </p:cNvSpPr>
            <p:nvPr/>
          </p:nvSpPr>
          <p:spPr bwMode="auto">
            <a:xfrm>
              <a:off x="3929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6" name="Freeform 236"/>
            <p:cNvSpPr>
              <a:spLocks noChangeAspect="1"/>
            </p:cNvSpPr>
            <p:nvPr/>
          </p:nvSpPr>
          <p:spPr bwMode="auto">
            <a:xfrm>
              <a:off x="3916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7" name="Freeform 237"/>
            <p:cNvSpPr>
              <a:spLocks noChangeAspect="1"/>
            </p:cNvSpPr>
            <p:nvPr/>
          </p:nvSpPr>
          <p:spPr bwMode="auto">
            <a:xfrm>
              <a:off x="3902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8" name="Freeform 238"/>
            <p:cNvSpPr>
              <a:spLocks noChangeAspect="1"/>
            </p:cNvSpPr>
            <p:nvPr/>
          </p:nvSpPr>
          <p:spPr bwMode="auto">
            <a:xfrm>
              <a:off x="3889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9" name="Freeform 239"/>
            <p:cNvSpPr>
              <a:spLocks noChangeAspect="1"/>
            </p:cNvSpPr>
            <p:nvPr/>
          </p:nvSpPr>
          <p:spPr bwMode="auto">
            <a:xfrm>
              <a:off x="3876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0" name="Freeform 240"/>
            <p:cNvSpPr>
              <a:spLocks noChangeAspect="1"/>
            </p:cNvSpPr>
            <p:nvPr/>
          </p:nvSpPr>
          <p:spPr bwMode="auto">
            <a:xfrm>
              <a:off x="386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1" name="Freeform 241"/>
            <p:cNvSpPr>
              <a:spLocks noChangeAspect="1"/>
            </p:cNvSpPr>
            <p:nvPr/>
          </p:nvSpPr>
          <p:spPr bwMode="auto">
            <a:xfrm>
              <a:off x="3798" y="975"/>
              <a:ext cx="117" cy="43"/>
            </a:xfrm>
            <a:custGeom>
              <a:avLst/>
              <a:gdLst>
                <a:gd name="T0" fmla="*/ 220 w 109"/>
                <a:gd name="T1" fmla="*/ 35 h 41"/>
                <a:gd name="T2" fmla="*/ 220 w 109"/>
                <a:gd name="T3" fmla="*/ 64 h 41"/>
                <a:gd name="T4" fmla="*/ 0 w 109"/>
                <a:gd name="T5" fmla="*/ 27 h 41"/>
                <a:gd name="T6" fmla="*/ 0 w 109"/>
                <a:gd name="T7" fmla="*/ 0 h 41"/>
                <a:gd name="T8" fmla="*/ 220 w 109"/>
                <a:gd name="T9" fmla="*/ 35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08" y="23"/>
                  </a:moveTo>
                  <a:lnTo>
                    <a:pt x="108" y="40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08" y="23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2" name="Freeform 242"/>
            <p:cNvSpPr>
              <a:spLocks noChangeAspect="1"/>
            </p:cNvSpPr>
            <p:nvPr/>
          </p:nvSpPr>
          <p:spPr bwMode="auto">
            <a:xfrm>
              <a:off x="3792" y="975"/>
              <a:ext cx="123" cy="49"/>
            </a:xfrm>
            <a:custGeom>
              <a:avLst/>
              <a:gdLst>
                <a:gd name="T0" fmla="*/ 224 w 115"/>
                <a:gd name="T1" fmla="*/ 38 h 47"/>
                <a:gd name="T2" fmla="*/ 224 w 115"/>
                <a:gd name="T3" fmla="*/ 69 h 47"/>
                <a:gd name="T4" fmla="*/ 0 w 115"/>
                <a:gd name="T5" fmla="*/ 29 h 47"/>
                <a:gd name="T6" fmla="*/ 0 w 115"/>
                <a:gd name="T7" fmla="*/ 0 h 47"/>
                <a:gd name="T8" fmla="*/ 224 w 115"/>
                <a:gd name="T9" fmla="*/ 38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47"/>
                <a:gd name="T17" fmla="*/ 115 w 115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47">
                  <a:moveTo>
                    <a:pt x="114" y="27"/>
                  </a:moveTo>
                  <a:lnTo>
                    <a:pt x="114" y="4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14" y="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3" name="Freeform 243"/>
            <p:cNvSpPr>
              <a:spLocks noChangeAspect="1"/>
            </p:cNvSpPr>
            <p:nvPr/>
          </p:nvSpPr>
          <p:spPr bwMode="auto">
            <a:xfrm>
              <a:off x="3920" y="975"/>
              <a:ext cx="110" cy="43"/>
            </a:xfrm>
            <a:custGeom>
              <a:avLst/>
              <a:gdLst>
                <a:gd name="T0" fmla="*/ 218 w 102"/>
                <a:gd name="T1" fmla="*/ 0 h 41"/>
                <a:gd name="T2" fmla="*/ 218 w 102"/>
                <a:gd name="T3" fmla="*/ 27 h 41"/>
                <a:gd name="T4" fmla="*/ 0 w 102"/>
                <a:gd name="T5" fmla="*/ 64 h 41"/>
                <a:gd name="T6" fmla="*/ 0 w 102"/>
                <a:gd name="T7" fmla="*/ 35 h 41"/>
                <a:gd name="T8" fmla="*/ 218 w 10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1"/>
                <a:gd name="T17" fmla="*/ 102 w 10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1">
                  <a:moveTo>
                    <a:pt x="101" y="0"/>
                  </a:moveTo>
                  <a:lnTo>
                    <a:pt x="101" y="17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101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4" name="Freeform 244"/>
            <p:cNvSpPr>
              <a:spLocks noChangeAspect="1"/>
            </p:cNvSpPr>
            <p:nvPr/>
          </p:nvSpPr>
          <p:spPr bwMode="auto">
            <a:xfrm>
              <a:off x="3914" y="975"/>
              <a:ext cx="116" cy="49"/>
            </a:xfrm>
            <a:custGeom>
              <a:avLst/>
              <a:gdLst>
                <a:gd name="T0" fmla="*/ 219 w 108"/>
                <a:gd name="T1" fmla="*/ 0 h 47"/>
                <a:gd name="T2" fmla="*/ 219 w 108"/>
                <a:gd name="T3" fmla="*/ 29 h 47"/>
                <a:gd name="T4" fmla="*/ 0 w 108"/>
                <a:gd name="T5" fmla="*/ 69 h 47"/>
                <a:gd name="T6" fmla="*/ 0 w 108"/>
                <a:gd name="T7" fmla="*/ 38 h 47"/>
                <a:gd name="T8" fmla="*/ 219 w 10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47"/>
                <a:gd name="T17" fmla="*/ 108 w 10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47">
                  <a:moveTo>
                    <a:pt x="107" y="0"/>
                  </a:moveTo>
                  <a:lnTo>
                    <a:pt x="107" y="19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10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5" name="Freeform 245"/>
            <p:cNvSpPr>
              <a:spLocks noChangeAspect="1"/>
            </p:cNvSpPr>
            <p:nvPr/>
          </p:nvSpPr>
          <p:spPr bwMode="auto">
            <a:xfrm>
              <a:off x="3798" y="945"/>
              <a:ext cx="232" cy="53"/>
            </a:xfrm>
            <a:custGeom>
              <a:avLst/>
              <a:gdLst>
                <a:gd name="T0" fmla="*/ 205 w 216"/>
                <a:gd name="T1" fmla="*/ 0 h 50"/>
                <a:gd name="T2" fmla="*/ 438 w 216"/>
                <a:gd name="T3" fmla="*/ 46 h 50"/>
                <a:gd name="T4" fmla="*/ 228 w 216"/>
                <a:gd name="T5" fmla="*/ 87 h 50"/>
                <a:gd name="T6" fmla="*/ 0 w 216"/>
                <a:gd name="T7" fmla="*/ 46 h 50"/>
                <a:gd name="T8" fmla="*/ 205 w 21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50"/>
                <a:gd name="T17" fmla="*/ 216 w 21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50">
                  <a:moveTo>
                    <a:pt x="101" y="0"/>
                  </a:moveTo>
                  <a:lnTo>
                    <a:pt x="215" y="25"/>
                  </a:lnTo>
                  <a:lnTo>
                    <a:pt x="111" y="49"/>
                  </a:lnTo>
                  <a:lnTo>
                    <a:pt x="0" y="25"/>
                  </a:lnTo>
                  <a:lnTo>
                    <a:pt x="101" y="0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6" name="Freeform 246"/>
            <p:cNvSpPr>
              <a:spLocks noChangeAspect="1"/>
            </p:cNvSpPr>
            <p:nvPr/>
          </p:nvSpPr>
          <p:spPr bwMode="auto">
            <a:xfrm>
              <a:off x="3792" y="945"/>
              <a:ext cx="238" cy="59"/>
            </a:xfrm>
            <a:custGeom>
              <a:avLst/>
              <a:gdLst>
                <a:gd name="T0" fmla="*/ 208 w 222"/>
                <a:gd name="T1" fmla="*/ 0 h 56"/>
                <a:gd name="T2" fmla="*/ 444 w 222"/>
                <a:gd name="T3" fmla="*/ 48 h 56"/>
                <a:gd name="T4" fmla="*/ 227 w 222"/>
                <a:gd name="T5" fmla="*/ 92 h 56"/>
                <a:gd name="T6" fmla="*/ 0 w 222"/>
                <a:gd name="T7" fmla="*/ 48 h 56"/>
                <a:gd name="T8" fmla="*/ 208 w 22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56"/>
                <a:gd name="T17" fmla="*/ 222 w 22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56">
                  <a:moveTo>
                    <a:pt x="104" y="0"/>
                  </a:moveTo>
                  <a:lnTo>
                    <a:pt x="221" y="28"/>
                  </a:lnTo>
                  <a:lnTo>
                    <a:pt x="114" y="55"/>
                  </a:lnTo>
                  <a:lnTo>
                    <a:pt x="0" y="28"/>
                  </a:lnTo>
                  <a:lnTo>
                    <a:pt x="10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7" name="Arc 247"/>
            <p:cNvSpPr>
              <a:spLocks noChangeAspect="1"/>
            </p:cNvSpPr>
            <p:nvPr/>
          </p:nvSpPr>
          <p:spPr bwMode="auto">
            <a:xfrm>
              <a:off x="3866" y="723"/>
              <a:ext cx="162" cy="144"/>
            </a:xfrm>
            <a:custGeom>
              <a:avLst/>
              <a:gdLst>
                <a:gd name="T0" fmla="*/ 0 w 42919"/>
                <a:gd name="T1" fmla="*/ 0 h 35999"/>
                <a:gd name="T2" fmla="*/ 0 w 42919"/>
                <a:gd name="T3" fmla="*/ 0 h 35999"/>
                <a:gd name="T4" fmla="*/ 0 w 42919"/>
                <a:gd name="T5" fmla="*/ 0 h 35999"/>
                <a:gd name="T6" fmla="*/ 0 60000 65536"/>
                <a:gd name="T7" fmla="*/ 0 60000 65536"/>
                <a:gd name="T8" fmla="*/ 0 60000 65536"/>
                <a:gd name="T9" fmla="*/ 0 w 42919"/>
                <a:gd name="T10" fmla="*/ 0 h 35999"/>
                <a:gd name="T11" fmla="*/ 42919 w 42919"/>
                <a:gd name="T12" fmla="*/ 35999 h 359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19" h="35999" fill="none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</a:path>
                <a:path w="42919" h="35999" stroke="0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  <a:lnTo>
                    <a:pt x="21600" y="14399"/>
                  </a:lnTo>
                  <a:close/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8" name="Arc 248"/>
            <p:cNvSpPr>
              <a:spLocks noChangeAspect="1"/>
            </p:cNvSpPr>
            <p:nvPr/>
          </p:nvSpPr>
          <p:spPr bwMode="auto">
            <a:xfrm>
              <a:off x="3887" y="739"/>
              <a:ext cx="119" cy="105"/>
            </a:xfrm>
            <a:custGeom>
              <a:avLst/>
              <a:gdLst>
                <a:gd name="T0" fmla="*/ 0 w 42952"/>
                <a:gd name="T1" fmla="*/ 0 h 35950"/>
                <a:gd name="T2" fmla="*/ 0 w 42952"/>
                <a:gd name="T3" fmla="*/ 0 h 35950"/>
                <a:gd name="T4" fmla="*/ 0 w 42952"/>
                <a:gd name="T5" fmla="*/ 0 h 35950"/>
                <a:gd name="T6" fmla="*/ 0 60000 65536"/>
                <a:gd name="T7" fmla="*/ 0 60000 65536"/>
                <a:gd name="T8" fmla="*/ 0 60000 65536"/>
                <a:gd name="T9" fmla="*/ 0 w 42952"/>
                <a:gd name="T10" fmla="*/ 0 h 35950"/>
                <a:gd name="T11" fmla="*/ 42952 w 42952"/>
                <a:gd name="T12" fmla="*/ 35950 h 35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52" h="35950" fill="none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</a:path>
                <a:path w="42952" h="35950" stroke="0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  <a:lnTo>
                    <a:pt x="21600" y="14350"/>
                  </a:lnTo>
                  <a:close/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9" name="Freeform 249"/>
            <p:cNvSpPr>
              <a:spLocks noChangeAspect="1"/>
            </p:cNvSpPr>
            <p:nvPr/>
          </p:nvSpPr>
          <p:spPr bwMode="auto">
            <a:xfrm>
              <a:off x="3899" y="784"/>
              <a:ext cx="44" cy="49"/>
            </a:xfrm>
            <a:custGeom>
              <a:avLst/>
              <a:gdLst>
                <a:gd name="T0" fmla="*/ 77 w 41"/>
                <a:gd name="T1" fmla="*/ 4 h 46"/>
                <a:gd name="T2" fmla="*/ 80 w 41"/>
                <a:gd name="T3" fmla="*/ 23 h 46"/>
                <a:gd name="T4" fmla="*/ 60 w 41"/>
                <a:gd name="T5" fmla="*/ 63 h 46"/>
                <a:gd name="T6" fmla="*/ 54 w 41"/>
                <a:gd name="T7" fmla="*/ 75 h 46"/>
                <a:gd name="T8" fmla="*/ 47 w 41"/>
                <a:gd name="T9" fmla="*/ 77 h 46"/>
                <a:gd name="T10" fmla="*/ 38 w 41"/>
                <a:gd name="T11" fmla="*/ 81 h 46"/>
                <a:gd name="T12" fmla="*/ 27 w 41"/>
                <a:gd name="T13" fmla="*/ 85 h 46"/>
                <a:gd name="T14" fmla="*/ 21 w 41"/>
                <a:gd name="T15" fmla="*/ 85 h 46"/>
                <a:gd name="T16" fmla="*/ 18 w 41"/>
                <a:gd name="T17" fmla="*/ 85 h 46"/>
                <a:gd name="T18" fmla="*/ 5 w 41"/>
                <a:gd name="T19" fmla="*/ 82 h 46"/>
                <a:gd name="T20" fmla="*/ 2 w 41"/>
                <a:gd name="T21" fmla="*/ 77 h 46"/>
                <a:gd name="T22" fmla="*/ 0 w 41"/>
                <a:gd name="T23" fmla="*/ 70 h 46"/>
                <a:gd name="T24" fmla="*/ 0 w 41"/>
                <a:gd name="T25" fmla="*/ 63 h 46"/>
                <a:gd name="T26" fmla="*/ 3 w 41"/>
                <a:gd name="T27" fmla="*/ 49 h 46"/>
                <a:gd name="T28" fmla="*/ 18 w 41"/>
                <a:gd name="T29" fmla="*/ 35 h 46"/>
                <a:gd name="T30" fmla="*/ 25 w 41"/>
                <a:gd name="T31" fmla="*/ 22 h 46"/>
                <a:gd name="T32" fmla="*/ 33 w 41"/>
                <a:gd name="T33" fmla="*/ 4 h 46"/>
                <a:gd name="T34" fmla="*/ 52 w 41"/>
                <a:gd name="T35" fmla="*/ 0 h 46"/>
                <a:gd name="T36" fmla="*/ 77 w 41"/>
                <a:gd name="T37" fmla="*/ 4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"/>
                <a:gd name="T58" fmla="*/ 0 h 46"/>
                <a:gd name="T59" fmla="*/ 41 w 41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" h="46">
                  <a:moveTo>
                    <a:pt x="38" y="4"/>
                  </a:moveTo>
                  <a:lnTo>
                    <a:pt x="40" y="13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3" y="41"/>
                  </a:lnTo>
                  <a:lnTo>
                    <a:pt x="19" y="43"/>
                  </a:lnTo>
                  <a:lnTo>
                    <a:pt x="14" y="45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44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17" y="4"/>
                  </a:lnTo>
                  <a:lnTo>
                    <a:pt x="26" y="0"/>
                  </a:lnTo>
                  <a:lnTo>
                    <a:pt x="38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0" name="Freeform 250"/>
            <p:cNvSpPr>
              <a:spLocks noChangeAspect="1"/>
            </p:cNvSpPr>
            <p:nvPr/>
          </p:nvSpPr>
          <p:spPr bwMode="auto">
            <a:xfrm>
              <a:off x="3838" y="683"/>
              <a:ext cx="247" cy="130"/>
            </a:xfrm>
            <a:custGeom>
              <a:avLst/>
              <a:gdLst>
                <a:gd name="T0" fmla="*/ 0 w 231"/>
                <a:gd name="T1" fmla="*/ 0 h 124"/>
                <a:gd name="T2" fmla="*/ 57 w 231"/>
                <a:gd name="T3" fmla="*/ 90 h 124"/>
                <a:gd name="T4" fmla="*/ 146 w 231"/>
                <a:gd name="T5" fmla="*/ 161 h 124"/>
                <a:gd name="T6" fmla="*/ 189 w 231"/>
                <a:gd name="T7" fmla="*/ 180 h 124"/>
                <a:gd name="T8" fmla="*/ 308 w 231"/>
                <a:gd name="T9" fmla="*/ 198 h 124"/>
                <a:gd name="T10" fmla="*/ 448 w 231"/>
                <a:gd name="T11" fmla="*/ 194 h 124"/>
                <a:gd name="T12" fmla="*/ 0 w 231"/>
                <a:gd name="T13" fmla="*/ 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124"/>
                <a:gd name="T23" fmla="*/ 231 w 231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124">
                  <a:moveTo>
                    <a:pt x="0" y="0"/>
                  </a:moveTo>
                  <a:lnTo>
                    <a:pt x="30" y="56"/>
                  </a:lnTo>
                  <a:lnTo>
                    <a:pt x="75" y="101"/>
                  </a:lnTo>
                  <a:lnTo>
                    <a:pt x="97" y="112"/>
                  </a:lnTo>
                  <a:lnTo>
                    <a:pt x="158" y="123"/>
                  </a:lnTo>
                  <a:lnTo>
                    <a:pt x="230" y="121"/>
                  </a:lnTo>
                  <a:lnTo>
                    <a:pt x="0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1" name="Freeform 251"/>
            <p:cNvSpPr>
              <a:spLocks noChangeAspect="1"/>
            </p:cNvSpPr>
            <p:nvPr/>
          </p:nvSpPr>
          <p:spPr bwMode="auto">
            <a:xfrm>
              <a:off x="3832" y="683"/>
              <a:ext cx="253" cy="136"/>
            </a:xfrm>
            <a:custGeom>
              <a:avLst/>
              <a:gdLst>
                <a:gd name="T0" fmla="*/ 0 w 237"/>
                <a:gd name="T1" fmla="*/ 0 h 130"/>
                <a:gd name="T2" fmla="*/ 58 w 237"/>
                <a:gd name="T3" fmla="*/ 93 h 130"/>
                <a:gd name="T4" fmla="*/ 148 w 237"/>
                <a:gd name="T5" fmla="*/ 166 h 130"/>
                <a:gd name="T6" fmla="*/ 192 w 237"/>
                <a:gd name="T7" fmla="*/ 183 h 130"/>
                <a:gd name="T8" fmla="*/ 310 w 237"/>
                <a:gd name="T9" fmla="*/ 203 h 130"/>
                <a:gd name="T10" fmla="*/ 454 w 237"/>
                <a:gd name="T11" fmla="*/ 199 h 130"/>
                <a:gd name="T12" fmla="*/ 0 w 237"/>
                <a:gd name="T13" fmla="*/ 0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"/>
                <a:gd name="T22" fmla="*/ 0 h 130"/>
                <a:gd name="T23" fmla="*/ 237 w 237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" h="130">
                  <a:moveTo>
                    <a:pt x="0" y="0"/>
                  </a:moveTo>
                  <a:lnTo>
                    <a:pt x="31" y="59"/>
                  </a:lnTo>
                  <a:lnTo>
                    <a:pt x="77" y="106"/>
                  </a:lnTo>
                  <a:lnTo>
                    <a:pt x="100" y="117"/>
                  </a:lnTo>
                  <a:lnTo>
                    <a:pt x="162" y="129"/>
                  </a:lnTo>
                  <a:lnTo>
                    <a:pt x="236" y="12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2" name="Freeform 252"/>
            <p:cNvSpPr>
              <a:spLocks noChangeAspect="1"/>
            </p:cNvSpPr>
            <p:nvPr/>
          </p:nvSpPr>
          <p:spPr bwMode="auto">
            <a:xfrm>
              <a:off x="3836" y="672"/>
              <a:ext cx="259" cy="139"/>
            </a:xfrm>
            <a:custGeom>
              <a:avLst/>
              <a:gdLst>
                <a:gd name="T0" fmla="*/ 32 w 242"/>
                <a:gd name="T1" fmla="*/ 1 h 132"/>
                <a:gd name="T2" fmla="*/ 52 w 242"/>
                <a:gd name="T3" fmla="*/ 3 h 132"/>
                <a:gd name="T4" fmla="*/ 78 w 242"/>
                <a:gd name="T5" fmla="*/ 8 h 132"/>
                <a:gd name="T6" fmla="*/ 112 w 242"/>
                <a:gd name="T7" fmla="*/ 23 h 132"/>
                <a:gd name="T8" fmla="*/ 143 w 242"/>
                <a:gd name="T9" fmla="*/ 33 h 132"/>
                <a:gd name="T10" fmla="*/ 185 w 242"/>
                <a:gd name="T11" fmla="*/ 51 h 132"/>
                <a:gd name="T12" fmla="*/ 215 w 242"/>
                <a:gd name="T13" fmla="*/ 61 h 132"/>
                <a:gd name="T14" fmla="*/ 257 w 242"/>
                <a:gd name="T15" fmla="*/ 79 h 132"/>
                <a:gd name="T16" fmla="*/ 293 w 242"/>
                <a:gd name="T17" fmla="*/ 93 h 132"/>
                <a:gd name="T18" fmla="*/ 319 w 242"/>
                <a:gd name="T19" fmla="*/ 107 h 132"/>
                <a:gd name="T20" fmla="*/ 352 w 242"/>
                <a:gd name="T21" fmla="*/ 124 h 132"/>
                <a:gd name="T22" fmla="*/ 385 w 242"/>
                <a:gd name="T23" fmla="*/ 138 h 132"/>
                <a:gd name="T24" fmla="*/ 412 w 242"/>
                <a:gd name="T25" fmla="*/ 154 h 132"/>
                <a:gd name="T26" fmla="*/ 435 w 242"/>
                <a:gd name="T27" fmla="*/ 168 h 132"/>
                <a:gd name="T28" fmla="*/ 447 w 242"/>
                <a:gd name="T29" fmla="*/ 179 h 132"/>
                <a:gd name="T30" fmla="*/ 458 w 242"/>
                <a:gd name="T31" fmla="*/ 186 h 132"/>
                <a:gd name="T32" fmla="*/ 471 w 242"/>
                <a:gd name="T33" fmla="*/ 196 h 132"/>
                <a:gd name="T34" fmla="*/ 474 w 242"/>
                <a:gd name="T35" fmla="*/ 202 h 132"/>
                <a:gd name="T36" fmla="*/ 474 w 242"/>
                <a:gd name="T37" fmla="*/ 212 h 132"/>
                <a:gd name="T38" fmla="*/ 473 w 242"/>
                <a:gd name="T39" fmla="*/ 216 h 132"/>
                <a:gd name="T40" fmla="*/ 466 w 242"/>
                <a:gd name="T41" fmla="*/ 220 h 132"/>
                <a:gd name="T42" fmla="*/ 453 w 242"/>
                <a:gd name="T43" fmla="*/ 220 h 132"/>
                <a:gd name="T44" fmla="*/ 437 w 242"/>
                <a:gd name="T45" fmla="*/ 216 h 132"/>
                <a:gd name="T46" fmla="*/ 416 w 242"/>
                <a:gd name="T47" fmla="*/ 213 h 132"/>
                <a:gd name="T48" fmla="*/ 389 w 242"/>
                <a:gd name="T49" fmla="*/ 206 h 132"/>
                <a:gd name="T50" fmla="*/ 339 w 242"/>
                <a:gd name="T51" fmla="*/ 192 h 132"/>
                <a:gd name="T52" fmla="*/ 293 w 242"/>
                <a:gd name="T53" fmla="*/ 175 h 132"/>
                <a:gd name="T54" fmla="*/ 242 w 242"/>
                <a:gd name="T55" fmla="*/ 153 h 132"/>
                <a:gd name="T56" fmla="*/ 192 w 242"/>
                <a:gd name="T57" fmla="*/ 130 h 132"/>
                <a:gd name="T58" fmla="*/ 146 w 242"/>
                <a:gd name="T59" fmla="*/ 107 h 132"/>
                <a:gd name="T60" fmla="*/ 108 w 242"/>
                <a:gd name="T61" fmla="*/ 86 h 132"/>
                <a:gd name="T62" fmla="*/ 78 w 242"/>
                <a:gd name="T63" fmla="*/ 67 h 132"/>
                <a:gd name="T64" fmla="*/ 52 w 242"/>
                <a:gd name="T65" fmla="*/ 55 h 132"/>
                <a:gd name="T66" fmla="*/ 32 w 242"/>
                <a:gd name="T67" fmla="*/ 41 h 132"/>
                <a:gd name="T68" fmla="*/ 20 w 242"/>
                <a:gd name="T69" fmla="*/ 29 h 132"/>
                <a:gd name="T70" fmla="*/ 4 w 242"/>
                <a:gd name="T71" fmla="*/ 23 h 132"/>
                <a:gd name="T72" fmla="*/ 1 w 242"/>
                <a:gd name="T73" fmla="*/ 20 h 132"/>
                <a:gd name="T74" fmla="*/ 0 w 242"/>
                <a:gd name="T75" fmla="*/ 5 h 132"/>
                <a:gd name="T76" fmla="*/ 1 w 242"/>
                <a:gd name="T77" fmla="*/ 2 h 132"/>
                <a:gd name="T78" fmla="*/ 5 w 242"/>
                <a:gd name="T79" fmla="*/ 1 h 132"/>
                <a:gd name="T80" fmla="*/ 20 w 242"/>
                <a:gd name="T81" fmla="*/ 0 h 132"/>
                <a:gd name="T82" fmla="*/ 32 w 242"/>
                <a:gd name="T83" fmla="*/ 1 h 1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"/>
                <a:gd name="T127" fmla="*/ 0 h 132"/>
                <a:gd name="T128" fmla="*/ 242 w 242"/>
                <a:gd name="T129" fmla="*/ 132 h 1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" h="132">
                  <a:moveTo>
                    <a:pt x="17" y="1"/>
                  </a:moveTo>
                  <a:lnTo>
                    <a:pt x="27" y="3"/>
                  </a:lnTo>
                  <a:lnTo>
                    <a:pt x="40" y="8"/>
                  </a:lnTo>
                  <a:lnTo>
                    <a:pt x="57" y="13"/>
                  </a:lnTo>
                  <a:lnTo>
                    <a:pt x="73" y="21"/>
                  </a:lnTo>
                  <a:lnTo>
                    <a:pt x="93" y="30"/>
                  </a:lnTo>
                  <a:lnTo>
                    <a:pt x="109" y="37"/>
                  </a:lnTo>
                  <a:lnTo>
                    <a:pt x="130" y="47"/>
                  </a:lnTo>
                  <a:lnTo>
                    <a:pt x="148" y="56"/>
                  </a:lnTo>
                  <a:lnTo>
                    <a:pt x="162" y="64"/>
                  </a:lnTo>
                  <a:lnTo>
                    <a:pt x="179" y="74"/>
                  </a:lnTo>
                  <a:lnTo>
                    <a:pt x="194" y="82"/>
                  </a:lnTo>
                  <a:lnTo>
                    <a:pt x="208" y="92"/>
                  </a:lnTo>
                  <a:lnTo>
                    <a:pt x="220" y="100"/>
                  </a:lnTo>
                  <a:lnTo>
                    <a:pt x="227" y="106"/>
                  </a:lnTo>
                  <a:lnTo>
                    <a:pt x="233" y="111"/>
                  </a:lnTo>
                  <a:lnTo>
                    <a:pt x="238" y="117"/>
                  </a:lnTo>
                  <a:lnTo>
                    <a:pt x="241" y="121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5" y="131"/>
                  </a:lnTo>
                  <a:lnTo>
                    <a:pt x="230" y="131"/>
                  </a:lnTo>
                  <a:lnTo>
                    <a:pt x="221" y="129"/>
                  </a:lnTo>
                  <a:lnTo>
                    <a:pt x="211" y="127"/>
                  </a:lnTo>
                  <a:lnTo>
                    <a:pt x="197" y="123"/>
                  </a:lnTo>
                  <a:lnTo>
                    <a:pt x="172" y="115"/>
                  </a:lnTo>
                  <a:lnTo>
                    <a:pt x="148" y="104"/>
                  </a:lnTo>
                  <a:lnTo>
                    <a:pt x="122" y="91"/>
                  </a:lnTo>
                  <a:lnTo>
                    <a:pt x="97" y="77"/>
                  </a:lnTo>
                  <a:lnTo>
                    <a:pt x="74" y="64"/>
                  </a:lnTo>
                  <a:lnTo>
                    <a:pt x="55" y="51"/>
                  </a:lnTo>
                  <a:lnTo>
                    <a:pt x="40" y="41"/>
                  </a:lnTo>
                  <a:lnTo>
                    <a:pt x="27" y="33"/>
                  </a:lnTo>
                  <a:lnTo>
                    <a:pt x="17" y="25"/>
                  </a:lnTo>
                  <a:lnTo>
                    <a:pt x="10" y="19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7" y="1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3" name="Line 253"/>
            <p:cNvSpPr>
              <a:spLocks noChangeAspect="1" noChangeShapeType="1"/>
            </p:cNvSpPr>
            <p:nvPr/>
          </p:nvSpPr>
          <p:spPr bwMode="auto">
            <a:xfrm flipV="1">
              <a:off x="3927" y="692"/>
              <a:ext cx="48" cy="61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Line 254"/>
            <p:cNvSpPr>
              <a:spLocks noChangeAspect="1" noChangeShapeType="1"/>
            </p:cNvSpPr>
            <p:nvPr/>
          </p:nvSpPr>
          <p:spPr bwMode="auto">
            <a:xfrm flipV="1">
              <a:off x="3914" y="689"/>
              <a:ext cx="43" cy="57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Line 255"/>
            <p:cNvSpPr>
              <a:spLocks noChangeAspect="1" noChangeShapeType="1"/>
            </p:cNvSpPr>
            <p:nvPr/>
          </p:nvSpPr>
          <p:spPr bwMode="auto">
            <a:xfrm flipV="1">
              <a:off x="3972" y="705"/>
              <a:ext cx="14" cy="72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Line 256"/>
            <p:cNvSpPr>
              <a:spLocks noChangeAspect="1" noChangeShapeType="1"/>
            </p:cNvSpPr>
            <p:nvPr/>
          </p:nvSpPr>
          <p:spPr bwMode="auto">
            <a:xfrm flipV="1">
              <a:off x="3989" y="706"/>
              <a:ext cx="11" cy="79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257"/>
            <p:cNvSpPr>
              <a:spLocks noChangeAspect="1"/>
            </p:cNvSpPr>
            <p:nvPr/>
          </p:nvSpPr>
          <p:spPr bwMode="auto">
            <a:xfrm>
              <a:off x="3961" y="693"/>
              <a:ext cx="44" cy="18"/>
            </a:xfrm>
            <a:custGeom>
              <a:avLst/>
              <a:gdLst>
                <a:gd name="T0" fmla="*/ 0 w 41"/>
                <a:gd name="T1" fmla="*/ 0 h 17"/>
                <a:gd name="T2" fmla="*/ 54 w 41"/>
                <a:gd name="T3" fmla="*/ 25 h 17"/>
                <a:gd name="T4" fmla="*/ 80 w 41"/>
                <a:gd name="T5" fmla="*/ 26 h 17"/>
                <a:gd name="T6" fmla="*/ 33 w 41"/>
                <a:gd name="T7" fmla="*/ 3 h 17"/>
                <a:gd name="T8" fmla="*/ 0 w 4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7"/>
                <a:gd name="T17" fmla="*/ 41 w 4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7">
                  <a:moveTo>
                    <a:pt x="0" y="0"/>
                  </a:moveTo>
                  <a:lnTo>
                    <a:pt x="27" y="15"/>
                  </a:lnTo>
                  <a:lnTo>
                    <a:pt x="40" y="16"/>
                  </a:lnTo>
                  <a:lnTo>
                    <a:pt x="17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" name="Freeform 258"/>
            <p:cNvSpPr>
              <a:spLocks noChangeAspect="1"/>
            </p:cNvSpPr>
            <p:nvPr/>
          </p:nvSpPr>
          <p:spPr bwMode="auto">
            <a:xfrm>
              <a:off x="3855" y="870"/>
              <a:ext cx="39" cy="22"/>
            </a:xfrm>
            <a:custGeom>
              <a:avLst/>
              <a:gdLst>
                <a:gd name="T0" fmla="*/ 72 w 36"/>
                <a:gd name="T1" fmla="*/ 0 h 21"/>
                <a:gd name="T2" fmla="*/ 0 w 36"/>
                <a:gd name="T3" fmla="*/ 7 h 21"/>
                <a:gd name="T4" fmla="*/ 0 w 36"/>
                <a:gd name="T5" fmla="*/ 26 h 21"/>
                <a:gd name="T6" fmla="*/ 51 w 36"/>
                <a:gd name="T7" fmla="*/ 30 h 21"/>
                <a:gd name="T8" fmla="*/ 58 w 36"/>
                <a:gd name="T9" fmla="*/ 23 h 21"/>
                <a:gd name="T10" fmla="*/ 26 w 36"/>
                <a:gd name="T11" fmla="*/ 22 h 21"/>
                <a:gd name="T12" fmla="*/ 78 w 36"/>
                <a:gd name="T13" fmla="*/ 7 h 21"/>
                <a:gd name="T14" fmla="*/ 72 w 36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1"/>
                <a:gd name="T26" fmla="*/ 36 w 36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1">
                  <a:moveTo>
                    <a:pt x="32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23" y="20"/>
                  </a:lnTo>
                  <a:lnTo>
                    <a:pt x="26" y="13"/>
                  </a:lnTo>
                  <a:lnTo>
                    <a:pt x="12" y="12"/>
                  </a:lnTo>
                  <a:lnTo>
                    <a:pt x="35" y="7"/>
                  </a:lnTo>
                  <a:lnTo>
                    <a:pt x="32" y="0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" name="Freeform 259"/>
            <p:cNvSpPr>
              <a:spLocks noChangeAspect="1"/>
            </p:cNvSpPr>
            <p:nvPr/>
          </p:nvSpPr>
          <p:spPr bwMode="auto">
            <a:xfrm>
              <a:off x="3927" y="825"/>
              <a:ext cx="34" cy="153"/>
            </a:xfrm>
            <a:custGeom>
              <a:avLst/>
              <a:gdLst>
                <a:gd name="T0" fmla="*/ 0 w 32"/>
                <a:gd name="T1" fmla="*/ 2 h 145"/>
                <a:gd name="T2" fmla="*/ 18 w 32"/>
                <a:gd name="T3" fmla="*/ 0 h 145"/>
                <a:gd name="T4" fmla="*/ 56 w 32"/>
                <a:gd name="T5" fmla="*/ 233 h 145"/>
                <a:gd name="T6" fmla="*/ 0 w 32"/>
                <a:gd name="T7" fmla="*/ 246 h 145"/>
                <a:gd name="T8" fmla="*/ 0 w 32"/>
                <a:gd name="T9" fmla="*/ 2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45"/>
                <a:gd name="T17" fmla="*/ 32 w 32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45">
                  <a:moveTo>
                    <a:pt x="0" y="2"/>
                  </a:moveTo>
                  <a:lnTo>
                    <a:pt x="8" y="0"/>
                  </a:lnTo>
                  <a:lnTo>
                    <a:pt x="31" y="136"/>
                  </a:lnTo>
                  <a:lnTo>
                    <a:pt x="0" y="144"/>
                  </a:lnTo>
                  <a:lnTo>
                    <a:pt x="0" y="2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" name="Freeform 260"/>
            <p:cNvSpPr>
              <a:spLocks noChangeAspect="1"/>
            </p:cNvSpPr>
            <p:nvPr/>
          </p:nvSpPr>
          <p:spPr bwMode="auto">
            <a:xfrm>
              <a:off x="3920" y="825"/>
              <a:ext cx="41" cy="159"/>
            </a:xfrm>
            <a:custGeom>
              <a:avLst/>
              <a:gdLst>
                <a:gd name="T0" fmla="*/ 0 w 38"/>
                <a:gd name="T1" fmla="*/ 2 h 151"/>
                <a:gd name="T2" fmla="*/ 21 w 38"/>
                <a:gd name="T3" fmla="*/ 0 h 151"/>
                <a:gd name="T4" fmla="*/ 79 w 38"/>
                <a:gd name="T5" fmla="*/ 238 h 151"/>
                <a:gd name="T6" fmla="*/ 0 w 38"/>
                <a:gd name="T7" fmla="*/ 251 h 151"/>
                <a:gd name="T8" fmla="*/ 0 w 38"/>
                <a:gd name="T9" fmla="*/ 2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51"/>
                <a:gd name="T17" fmla="*/ 38 w 38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51">
                  <a:moveTo>
                    <a:pt x="0" y="2"/>
                  </a:moveTo>
                  <a:lnTo>
                    <a:pt x="10" y="0"/>
                  </a:lnTo>
                  <a:lnTo>
                    <a:pt x="37" y="142"/>
                  </a:lnTo>
                  <a:lnTo>
                    <a:pt x="0" y="150"/>
                  </a:lnTo>
                  <a:lnTo>
                    <a:pt x="0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" name="Freeform 261"/>
            <p:cNvSpPr>
              <a:spLocks noChangeAspect="1"/>
            </p:cNvSpPr>
            <p:nvPr/>
          </p:nvSpPr>
          <p:spPr bwMode="auto">
            <a:xfrm>
              <a:off x="3863" y="823"/>
              <a:ext cx="59" cy="155"/>
            </a:xfrm>
            <a:custGeom>
              <a:avLst/>
              <a:gdLst>
                <a:gd name="T0" fmla="*/ 109 w 55"/>
                <a:gd name="T1" fmla="*/ 4 h 147"/>
                <a:gd name="T2" fmla="*/ 109 w 55"/>
                <a:gd name="T3" fmla="*/ 247 h 147"/>
                <a:gd name="T4" fmla="*/ 0 w 55"/>
                <a:gd name="T5" fmla="*/ 224 h 147"/>
                <a:gd name="T6" fmla="*/ 67 w 55"/>
                <a:gd name="T7" fmla="*/ 0 h 147"/>
                <a:gd name="T8" fmla="*/ 109 w 55"/>
                <a:gd name="T9" fmla="*/ 4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47"/>
                <a:gd name="T17" fmla="*/ 55 w 55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47">
                  <a:moveTo>
                    <a:pt x="54" y="4"/>
                  </a:moveTo>
                  <a:lnTo>
                    <a:pt x="54" y="146"/>
                  </a:lnTo>
                  <a:lnTo>
                    <a:pt x="0" y="132"/>
                  </a:lnTo>
                  <a:lnTo>
                    <a:pt x="33" y="0"/>
                  </a:lnTo>
                  <a:lnTo>
                    <a:pt x="54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" name="Freeform 262"/>
            <p:cNvSpPr>
              <a:spLocks noChangeAspect="1"/>
            </p:cNvSpPr>
            <p:nvPr/>
          </p:nvSpPr>
          <p:spPr bwMode="auto">
            <a:xfrm>
              <a:off x="3856" y="823"/>
              <a:ext cx="66" cy="161"/>
            </a:xfrm>
            <a:custGeom>
              <a:avLst/>
              <a:gdLst>
                <a:gd name="T0" fmla="*/ 132 w 61"/>
                <a:gd name="T1" fmla="*/ 4 h 153"/>
                <a:gd name="T2" fmla="*/ 132 w 61"/>
                <a:gd name="T3" fmla="*/ 253 h 153"/>
                <a:gd name="T4" fmla="*/ 0 w 61"/>
                <a:gd name="T5" fmla="*/ 228 h 153"/>
                <a:gd name="T6" fmla="*/ 82 w 61"/>
                <a:gd name="T7" fmla="*/ 0 h 153"/>
                <a:gd name="T8" fmla="*/ 132 w 61"/>
                <a:gd name="T9" fmla="*/ 4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53"/>
                <a:gd name="T17" fmla="*/ 61 w 61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53">
                  <a:moveTo>
                    <a:pt x="60" y="4"/>
                  </a:moveTo>
                  <a:lnTo>
                    <a:pt x="60" y="152"/>
                  </a:lnTo>
                  <a:lnTo>
                    <a:pt x="0" y="137"/>
                  </a:lnTo>
                  <a:lnTo>
                    <a:pt x="37" y="0"/>
                  </a:lnTo>
                  <a:lnTo>
                    <a:pt x="60" y="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" name="Freeform 263"/>
            <p:cNvSpPr>
              <a:spLocks noChangeAspect="1"/>
            </p:cNvSpPr>
            <p:nvPr/>
          </p:nvSpPr>
          <p:spPr bwMode="auto">
            <a:xfrm>
              <a:off x="3947" y="754"/>
              <a:ext cx="15" cy="9"/>
            </a:xfrm>
            <a:custGeom>
              <a:avLst/>
              <a:gdLst>
                <a:gd name="T0" fmla="*/ 25 w 14"/>
                <a:gd name="T1" fmla="*/ 4 h 9"/>
                <a:gd name="T2" fmla="*/ 5 w 14"/>
                <a:gd name="T3" fmla="*/ 0 h 9"/>
                <a:gd name="T4" fmla="*/ 0 w 14"/>
                <a:gd name="T5" fmla="*/ 4 h 9"/>
                <a:gd name="T6" fmla="*/ 20 w 14"/>
                <a:gd name="T7" fmla="*/ 8 h 9"/>
                <a:gd name="T8" fmla="*/ 25 w 14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3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0" y="8"/>
                  </a:lnTo>
                  <a:lnTo>
                    <a:pt x="13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" name="Freeform 264"/>
            <p:cNvSpPr>
              <a:spLocks noChangeAspect="1"/>
            </p:cNvSpPr>
            <p:nvPr/>
          </p:nvSpPr>
          <p:spPr bwMode="auto">
            <a:xfrm>
              <a:off x="3955" y="753"/>
              <a:ext cx="8" cy="2"/>
            </a:xfrm>
            <a:custGeom>
              <a:avLst/>
              <a:gdLst>
                <a:gd name="T0" fmla="*/ 1 w 8"/>
                <a:gd name="T1" fmla="*/ 0 h 2"/>
                <a:gd name="T2" fmla="*/ 1 w 8"/>
                <a:gd name="T3" fmla="*/ 0 h 2"/>
                <a:gd name="T4" fmla="*/ 0 w 8"/>
                <a:gd name="T5" fmla="*/ 0 h 2"/>
                <a:gd name="T6" fmla="*/ 0 w 8"/>
                <a:gd name="T7" fmla="*/ 0 h 2"/>
                <a:gd name="T8" fmla="*/ 1 w 8"/>
                <a:gd name="T9" fmla="*/ 0 h 2"/>
                <a:gd name="T10" fmla="*/ 1 w 8"/>
                <a:gd name="T11" fmla="*/ 0 h 2"/>
                <a:gd name="T12" fmla="*/ 1 w 8"/>
                <a:gd name="T13" fmla="*/ 0 h 2"/>
                <a:gd name="T14" fmla="*/ 2 w 8"/>
                <a:gd name="T15" fmla="*/ 0 h 2"/>
                <a:gd name="T16" fmla="*/ 2 w 8"/>
                <a:gd name="T17" fmla="*/ 1 h 2"/>
                <a:gd name="T18" fmla="*/ 2 w 8"/>
                <a:gd name="T19" fmla="*/ 1 h 2"/>
                <a:gd name="T20" fmla="*/ 3 w 8"/>
                <a:gd name="T21" fmla="*/ 1 h 2"/>
                <a:gd name="T22" fmla="*/ 3 w 8"/>
                <a:gd name="T23" fmla="*/ 1 h 2"/>
                <a:gd name="T24" fmla="*/ 3 w 8"/>
                <a:gd name="T25" fmla="*/ 1 h 2"/>
                <a:gd name="T26" fmla="*/ 4 w 8"/>
                <a:gd name="T27" fmla="*/ 1 h 2"/>
                <a:gd name="T28" fmla="*/ 4 w 8"/>
                <a:gd name="T29" fmla="*/ 1 h 2"/>
                <a:gd name="T30" fmla="*/ 4 w 8"/>
                <a:gd name="T31" fmla="*/ 1 h 2"/>
                <a:gd name="T32" fmla="*/ 5 w 8"/>
                <a:gd name="T33" fmla="*/ 1 h 2"/>
                <a:gd name="T34" fmla="*/ 5 w 8"/>
                <a:gd name="T35" fmla="*/ 1 h 2"/>
                <a:gd name="T36" fmla="*/ 6 w 8"/>
                <a:gd name="T37" fmla="*/ 1 h 2"/>
                <a:gd name="T38" fmla="*/ 6 w 8"/>
                <a:gd name="T39" fmla="*/ 1 h 2"/>
                <a:gd name="T40" fmla="*/ 7 w 8"/>
                <a:gd name="T41" fmla="*/ 1 h 2"/>
                <a:gd name="T42" fmla="*/ 6 w 8"/>
                <a:gd name="T43" fmla="*/ 1 h 2"/>
                <a:gd name="T44" fmla="*/ 6 w 8"/>
                <a:gd name="T45" fmla="*/ 1 h 2"/>
                <a:gd name="T46" fmla="*/ 6 w 8"/>
                <a:gd name="T47" fmla="*/ 1 h 2"/>
                <a:gd name="T48" fmla="*/ 6 w 8"/>
                <a:gd name="T49" fmla="*/ 1 h 2"/>
                <a:gd name="T50" fmla="*/ 5 w 8"/>
                <a:gd name="T51" fmla="*/ 1 h 2"/>
                <a:gd name="T52" fmla="*/ 5 w 8"/>
                <a:gd name="T53" fmla="*/ 1 h 2"/>
                <a:gd name="T54" fmla="*/ 4 w 8"/>
                <a:gd name="T55" fmla="*/ 1 h 2"/>
                <a:gd name="T56" fmla="*/ 4 w 8"/>
                <a:gd name="T57" fmla="*/ 0 h 2"/>
                <a:gd name="T58" fmla="*/ 3 w 8"/>
                <a:gd name="T59" fmla="*/ 0 h 2"/>
                <a:gd name="T60" fmla="*/ 3 w 8"/>
                <a:gd name="T61" fmla="*/ 0 h 2"/>
                <a:gd name="T62" fmla="*/ 3 w 8"/>
                <a:gd name="T63" fmla="*/ 0 h 2"/>
                <a:gd name="T64" fmla="*/ 2 w 8"/>
                <a:gd name="T65" fmla="*/ 0 h 2"/>
                <a:gd name="T66" fmla="*/ 2 w 8"/>
                <a:gd name="T67" fmla="*/ 0 h 2"/>
                <a:gd name="T68" fmla="*/ 2 w 8"/>
                <a:gd name="T69" fmla="*/ 0 h 2"/>
                <a:gd name="T70" fmla="*/ 1 w 8"/>
                <a:gd name="T71" fmla="*/ 0 h 2"/>
                <a:gd name="T72" fmla="*/ 1 w 8"/>
                <a:gd name="T73" fmla="*/ 0 h 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"/>
                <a:gd name="T112" fmla="*/ 0 h 2"/>
                <a:gd name="T113" fmla="*/ 8 w 8"/>
                <a:gd name="T114" fmla="*/ 2 h 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248" name="Group 166"/>
          <p:cNvGrpSpPr>
            <a:grpSpLocks noChangeAspect="1"/>
          </p:cNvGrpSpPr>
          <p:nvPr/>
        </p:nvGrpSpPr>
        <p:grpSpPr bwMode="auto">
          <a:xfrm>
            <a:off x="1185567" y="1499313"/>
            <a:ext cx="177995" cy="255639"/>
            <a:chOff x="3792" y="672"/>
            <a:chExt cx="303" cy="352"/>
          </a:xfrm>
        </p:grpSpPr>
        <p:sp>
          <p:nvSpPr>
            <p:cNvPr id="249" name="Freeform 167"/>
            <p:cNvSpPr>
              <a:spLocks noChangeAspect="1"/>
            </p:cNvSpPr>
            <p:nvPr/>
          </p:nvSpPr>
          <p:spPr bwMode="auto">
            <a:xfrm>
              <a:off x="3957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0" name="Freeform 168"/>
            <p:cNvSpPr>
              <a:spLocks noChangeAspect="1"/>
            </p:cNvSpPr>
            <p:nvPr/>
          </p:nvSpPr>
          <p:spPr bwMode="auto">
            <a:xfrm>
              <a:off x="394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1" name="Freeform 169"/>
            <p:cNvSpPr>
              <a:spLocks noChangeAspect="1"/>
            </p:cNvSpPr>
            <p:nvPr/>
          </p:nvSpPr>
          <p:spPr bwMode="auto">
            <a:xfrm>
              <a:off x="3929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2" name="Freeform 170"/>
            <p:cNvSpPr>
              <a:spLocks noChangeAspect="1"/>
            </p:cNvSpPr>
            <p:nvPr/>
          </p:nvSpPr>
          <p:spPr bwMode="auto">
            <a:xfrm>
              <a:off x="3916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3" name="Freeform 171"/>
            <p:cNvSpPr>
              <a:spLocks noChangeAspect="1"/>
            </p:cNvSpPr>
            <p:nvPr/>
          </p:nvSpPr>
          <p:spPr bwMode="auto">
            <a:xfrm>
              <a:off x="3902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4" name="Freeform 172"/>
            <p:cNvSpPr>
              <a:spLocks noChangeAspect="1"/>
            </p:cNvSpPr>
            <p:nvPr/>
          </p:nvSpPr>
          <p:spPr bwMode="auto">
            <a:xfrm>
              <a:off x="3889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5" name="Freeform 173"/>
            <p:cNvSpPr>
              <a:spLocks noChangeAspect="1"/>
            </p:cNvSpPr>
            <p:nvPr/>
          </p:nvSpPr>
          <p:spPr bwMode="auto">
            <a:xfrm>
              <a:off x="3876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" name="Freeform 174"/>
            <p:cNvSpPr>
              <a:spLocks noChangeAspect="1"/>
            </p:cNvSpPr>
            <p:nvPr/>
          </p:nvSpPr>
          <p:spPr bwMode="auto">
            <a:xfrm>
              <a:off x="386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7" name="Freeform 175"/>
            <p:cNvSpPr>
              <a:spLocks noChangeAspect="1"/>
            </p:cNvSpPr>
            <p:nvPr/>
          </p:nvSpPr>
          <p:spPr bwMode="auto">
            <a:xfrm>
              <a:off x="3798" y="975"/>
              <a:ext cx="117" cy="43"/>
            </a:xfrm>
            <a:custGeom>
              <a:avLst/>
              <a:gdLst>
                <a:gd name="T0" fmla="*/ 220 w 109"/>
                <a:gd name="T1" fmla="*/ 35 h 41"/>
                <a:gd name="T2" fmla="*/ 220 w 109"/>
                <a:gd name="T3" fmla="*/ 64 h 41"/>
                <a:gd name="T4" fmla="*/ 0 w 109"/>
                <a:gd name="T5" fmla="*/ 27 h 41"/>
                <a:gd name="T6" fmla="*/ 0 w 109"/>
                <a:gd name="T7" fmla="*/ 0 h 41"/>
                <a:gd name="T8" fmla="*/ 220 w 109"/>
                <a:gd name="T9" fmla="*/ 35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08" y="23"/>
                  </a:moveTo>
                  <a:lnTo>
                    <a:pt x="108" y="40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08" y="23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8" name="Freeform 176"/>
            <p:cNvSpPr>
              <a:spLocks noChangeAspect="1"/>
            </p:cNvSpPr>
            <p:nvPr/>
          </p:nvSpPr>
          <p:spPr bwMode="auto">
            <a:xfrm>
              <a:off x="3792" y="975"/>
              <a:ext cx="123" cy="49"/>
            </a:xfrm>
            <a:custGeom>
              <a:avLst/>
              <a:gdLst>
                <a:gd name="T0" fmla="*/ 224 w 115"/>
                <a:gd name="T1" fmla="*/ 38 h 47"/>
                <a:gd name="T2" fmla="*/ 224 w 115"/>
                <a:gd name="T3" fmla="*/ 69 h 47"/>
                <a:gd name="T4" fmla="*/ 0 w 115"/>
                <a:gd name="T5" fmla="*/ 29 h 47"/>
                <a:gd name="T6" fmla="*/ 0 w 115"/>
                <a:gd name="T7" fmla="*/ 0 h 47"/>
                <a:gd name="T8" fmla="*/ 224 w 115"/>
                <a:gd name="T9" fmla="*/ 38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47"/>
                <a:gd name="T17" fmla="*/ 115 w 115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47">
                  <a:moveTo>
                    <a:pt x="114" y="27"/>
                  </a:moveTo>
                  <a:lnTo>
                    <a:pt x="114" y="4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14" y="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9" name="Freeform 177"/>
            <p:cNvSpPr>
              <a:spLocks noChangeAspect="1"/>
            </p:cNvSpPr>
            <p:nvPr/>
          </p:nvSpPr>
          <p:spPr bwMode="auto">
            <a:xfrm>
              <a:off x="3920" y="975"/>
              <a:ext cx="110" cy="43"/>
            </a:xfrm>
            <a:custGeom>
              <a:avLst/>
              <a:gdLst>
                <a:gd name="T0" fmla="*/ 218 w 102"/>
                <a:gd name="T1" fmla="*/ 0 h 41"/>
                <a:gd name="T2" fmla="*/ 218 w 102"/>
                <a:gd name="T3" fmla="*/ 27 h 41"/>
                <a:gd name="T4" fmla="*/ 0 w 102"/>
                <a:gd name="T5" fmla="*/ 64 h 41"/>
                <a:gd name="T6" fmla="*/ 0 w 102"/>
                <a:gd name="T7" fmla="*/ 35 h 41"/>
                <a:gd name="T8" fmla="*/ 218 w 10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1"/>
                <a:gd name="T17" fmla="*/ 102 w 10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1">
                  <a:moveTo>
                    <a:pt x="101" y="0"/>
                  </a:moveTo>
                  <a:lnTo>
                    <a:pt x="101" y="17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101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0" name="Freeform 178"/>
            <p:cNvSpPr>
              <a:spLocks noChangeAspect="1"/>
            </p:cNvSpPr>
            <p:nvPr/>
          </p:nvSpPr>
          <p:spPr bwMode="auto">
            <a:xfrm>
              <a:off x="3914" y="975"/>
              <a:ext cx="116" cy="49"/>
            </a:xfrm>
            <a:custGeom>
              <a:avLst/>
              <a:gdLst>
                <a:gd name="T0" fmla="*/ 219 w 108"/>
                <a:gd name="T1" fmla="*/ 0 h 47"/>
                <a:gd name="T2" fmla="*/ 219 w 108"/>
                <a:gd name="T3" fmla="*/ 29 h 47"/>
                <a:gd name="T4" fmla="*/ 0 w 108"/>
                <a:gd name="T5" fmla="*/ 69 h 47"/>
                <a:gd name="T6" fmla="*/ 0 w 108"/>
                <a:gd name="T7" fmla="*/ 38 h 47"/>
                <a:gd name="T8" fmla="*/ 219 w 10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47"/>
                <a:gd name="T17" fmla="*/ 108 w 10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47">
                  <a:moveTo>
                    <a:pt x="107" y="0"/>
                  </a:moveTo>
                  <a:lnTo>
                    <a:pt x="107" y="19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10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1" name="Freeform 179"/>
            <p:cNvSpPr>
              <a:spLocks noChangeAspect="1"/>
            </p:cNvSpPr>
            <p:nvPr/>
          </p:nvSpPr>
          <p:spPr bwMode="auto">
            <a:xfrm>
              <a:off x="3798" y="945"/>
              <a:ext cx="232" cy="53"/>
            </a:xfrm>
            <a:custGeom>
              <a:avLst/>
              <a:gdLst>
                <a:gd name="T0" fmla="*/ 205 w 216"/>
                <a:gd name="T1" fmla="*/ 0 h 50"/>
                <a:gd name="T2" fmla="*/ 438 w 216"/>
                <a:gd name="T3" fmla="*/ 46 h 50"/>
                <a:gd name="T4" fmla="*/ 228 w 216"/>
                <a:gd name="T5" fmla="*/ 87 h 50"/>
                <a:gd name="T6" fmla="*/ 0 w 216"/>
                <a:gd name="T7" fmla="*/ 46 h 50"/>
                <a:gd name="T8" fmla="*/ 205 w 21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50"/>
                <a:gd name="T17" fmla="*/ 216 w 21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50">
                  <a:moveTo>
                    <a:pt x="101" y="0"/>
                  </a:moveTo>
                  <a:lnTo>
                    <a:pt x="215" y="25"/>
                  </a:lnTo>
                  <a:lnTo>
                    <a:pt x="111" y="49"/>
                  </a:lnTo>
                  <a:lnTo>
                    <a:pt x="0" y="25"/>
                  </a:lnTo>
                  <a:lnTo>
                    <a:pt x="101" y="0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2" name="Freeform 180"/>
            <p:cNvSpPr>
              <a:spLocks noChangeAspect="1"/>
            </p:cNvSpPr>
            <p:nvPr/>
          </p:nvSpPr>
          <p:spPr bwMode="auto">
            <a:xfrm>
              <a:off x="3792" y="945"/>
              <a:ext cx="238" cy="59"/>
            </a:xfrm>
            <a:custGeom>
              <a:avLst/>
              <a:gdLst>
                <a:gd name="T0" fmla="*/ 208 w 222"/>
                <a:gd name="T1" fmla="*/ 0 h 56"/>
                <a:gd name="T2" fmla="*/ 444 w 222"/>
                <a:gd name="T3" fmla="*/ 48 h 56"/>
                <a:gd name="T4" fmla="*/ 227 w 222"/>
                <a:gd name="T5" fmla="*/ 92 h 56"/>
                <a:gd name="T6" fmla="*/ 0 w 222"/>
                <a:gd name="T7" fmla="*/ 48 h 56"/>
                <a:gd name="T8" fmla="*/ 208 w 22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56"/>
                <a:gd name="T17" fmla="*/ 222 w 22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56">
                  <a:moveTo>
                    <a:pt x="104" y="0"/>
                  </a:moveTo>
                  <a:lnTo>
                    <a:pt x="221" y="28"/>
                  </a:lnTo>
                  <a:lnTo>
                    <a:pt x="114" y="55"/>
                  </a:lnTo>
                  <a:lnTo>
                    <a:pt x="0" y="28"/>
                  </a:lnTo>
                  <a:lnTo>
                    <a:pt x="10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3" name="Arc 181"/>
            <p:cNvSpPr>
              <a:spLocks noChangeAspect="1"/>
            </p:cNvSpPr>
            <p:nvPr/>
          </p:nvSpPr>
          <p:spPr bwMode="auto">
            <a:xfrm>
              <a:off x="3866" y="723"/>
              <a:ext cx="162" cy="144"/>
            </a:xfrm>
            <a:custGeom>
              <a:avLst/>
              <a:gdLst>
                <a:gd name="T0" fmla="*/ 0 w 42919"/>
                <a:gd name="T1" fmla="*/ 0 h 35999"/>
                <a:gd name="T2" fmla="*/ 0 w 42919"/>
                <a:gd name="T3" fmla="*/ 0 h 35999"/>
                <a:gd name="T4" fmla="*/ 0 w 42919"/>
                <a:gd name="T5" fmla="*/ 0 h 35999"/>
                <a:gd name="T6" fmla="*/ 0 60000 65536"/>
                <a:gd name="T7" fmla="*/ 0 60000 65536"/>
                <a:gd name="T8" fmla="*/ 0 60000 65536"/>
                <a:gd name="T9" fmla="*/ 0 w 42919"/>
                <a:gd name="T10" fmla="*/ 0 h 35999"/>
                <a:gd name="T11" fmla="*/ 42919 w 42919"/>
                <a:gd name="T12" fmla="*/ 35999 h 359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19" h="35999" fill="none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</a:path>
                <a:path w="42919" h="35999" stroke="0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  <a:lnTo>
                    <a:pt x="21600" y="14399"/>
                  </a:lnTo>
                  <a:close/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4" name="Arc 182"/>
            <p:cNvSpPr>
              <a:spLocks noChangeAspect="1"/>
            </p:cNvSpPr>
            <p:nvPr/>
          </p:nvSpPr>
          <p:spPr bwMode="auto">
            <a:xfrm>
              <a:off x="3887" y="739"/>
              <a:ext cx="119" cy="105"/>
            </a:xfrm>
            <a:custGeom>
              <a:avLst/>
              <a:gdLst>
                <a:gd name="T0" fmla="*/ 0 w 42952"/>
                <a:gd name="T1" fmla="*/ 0 h 35950"/>
                <a:gd name="T2" fmla="*/ 0 w 42952"/>
                <a:gd name="T3" fmla="*/ 0 h 35950"/>
                <a:gd name="T4" fmla="*/ 0 w 42952"/>
                <a:gd name="T5" fmla="*/ 0 h 35950"/>
                <a:gd name="T6" fmla="*/ 0 60000 65536"/>
                <a:gd name="T7" fmla="*/ 0 60000 65536"/>
                <a:gd name="T8" fmla="*/ 0 60000 65536"/>
                <a:gd name="T9" fmla="*/ 0 w 42952"/>
                <a:gd name="T10" fmla="*/ 0 h 35950"/>
                <a:gd name="T11" fmla="*/ 42952 w 42952"/>
                <a:gd name="T12" fmla="*/ 35950 h 35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52" h="35950" fill="none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</a:path>
                <a:path w="42952" h="35950" stroke="0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  <a:lnTo>
                    <a:pt x="21600" y="14350"/>
                  </a:lnTo>
                  <a:close/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65" name="Freeform 183"/>
            <p:cNvSpPr>
              <a:spLocks noChangeAspect="1"/>
            </p:cNvSpPr>
            <p:nvPr/>
          </p:nvSpPr>
          <p:spPr bwMode="auto">
            <a:xfrm>
              <a:off x="3899" y="784"/>
              <a:ext cx="44" cy="49"/>
            </a:xfrm>
            <a:custGeom>
              <a:avLst/>
              <a:gdLst>
                <a:gd name="T0" fmla="*/ 77 w 41"/>
                <a:gd name="T1" fmla="*/ 4 h 46"/>
                <a:gd name="T2" fmla="*/ 80 w 41"/>
                <a:gd name="T3" fmla="*/ 23 h 46"/>
                <a:gd name="T4" fmla="*/ 60 w 41"/>
                <a:gd name="T5" fmla="*/ 63 h 46"/>
                <a:gd name="T6" fmla="*/ 54 w 41"/>
                <a:gd name="T7" fmla="*/ 75 h 46"/>
                <a:gd name="T8" fmla="*/ 47 w 41"/>
                <a:gd name="T9" fmla="*/ 77 h 46"/>
                <a:gd name="T10" fmla="*/ 38 w 41"/>
                <a:gd name="T11" fmla="*/ 81 h 46"/>
                <a:gd name="T12" fmla="*/ 27 w 41"/>
                <a:gd name="T13" fmla="*/ 85 h 46"/>
                <a:gd name="T14" fmla="*/ 21 w 41"/>
                <a:gd name="T15" fmla="*/ 85 h 46"/>
                <a:gd name="T16" fmla="*/ 18 w 41"/>
                <a:gd name="T17" fmla="*/ 85 h 46"/>
                <a:gd name="T18" fmla="*/ 5 w 41"/>
                <a:gd name="T19" fmla="*/ 82 h 46"/>
                <a:gd name="T20" fmla="*/ 2 w 41"/>
                <a:gd name="T21" fmla="*/ 77 h 46"/>
                <a:gd name="T22" fmla="*/ 0 w 41"/>
                <a:gd name="T23" fmla="*/ 70 h 46"/>
                <a:gd name="T24" fmla="*/ 0 w 41"/>
                <a:gd name="T25" fmla="*/ 63 h 46"/>
                <a:gd name="T26" fmla="*/ 3 w 41"/>
                <a:gd name="T27" fmla="*/ 49 h 46"/>
                <a:gd name="T28" fmla="*/ 18 w 41"/>
                <a:gd name="T29" fmla="*/ 35 h 46"/>
                <a:gd name="T30" fmla="*/ 25 w 41"/>
                <a:gd name="T31" fmla="*/ 22 h 46"/>
                <a:gd name="T32" fmla="*/ 33 w 41"/>
                <a:gd name="T33" fmla="*/ 4 h 46"/>
                <a:gd name="T34" fmla="*/ 52 w 41"/>
                <a:gd name="T35" fmla="*/ 0 h 46"/>
                <a:gd name="T36" fmla="*/ 77 w 41"/>
                <a:gd name="T37" fmla="*/ 4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"/>
                <a:gd name="T58" fmla="*/ 0 h 46"/>
                <a:gd name="T59" fmla="*/ 41 w 41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" h="46">
                  <a:moveTo>
                    <a:pt x="38" y="4"/>
                  </a:moveTo>
                  <a:lnTo>
                    <a:pt x="40" y="13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3" y="41"/>
                  </a:lnTo>
                  <a:lnTo>
                    <a:pt x="19" y="43"/>
                  </a:lnTo>
                  <a:lnTo>
                    <a:pt x="14" y="45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44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17" y="4"/>
                  </a:lnTo>
                  <a:lnTo>
                    <a:pt x="26" y="0"/>
                  </a:lnTo>
                  <a:lnTo>
                    <a:pt x="38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" name="Freeform 184"/>
            <p:cNvSpPr>
              <a:spLocks noChangeAspect="1"/>
            </p:cNvSpPr>
            <p:nvPr/>
          </p:nvSpPr>
          <p:spPr bwMode="auto">
            <a:xfrm>
              <a:off x="3838" y="683"/>
              <a:ext cx="247" cy="130"/>
            </a:xfrm>
            <a:custGeom>
              <a:avLst/>
              <a:gdLst>
                <a:gd name="T0" fmla="*/ 0 w 231"/>
                <a:gd name="T1" fmla="*/ 0 h 124"/>
                <a:gd name="T2" fmla="*/ 57 w 231"/>
                <a:gd name="T3" fmla="*/ 90 h 124"/>
                <a:gd name="T4" fmla="*/ 146 w 231"/>
                <a:gd name="T5" fmla="*/ 161 h 124"/>
                <a:gd name="T6" fmla="*/ 189 w 231"/>
                <a:gd name="T7" fmla="*/ 180 h 124"/>
                <a:gd name="T8" fmla="*/ 308 w 231"/>
                <a:gd name="T9" fmla="*/ 198 h 124"/>
                <a:gd name="T10" fmla="*/ 448 w 231"/>
                <a:gd name="T11" fmla="*/ 194 h 124"/>
                <a:gd name="T12" fmla="*/ 0 w 231"/>
                <a:gd name="T13" fmla="*/ 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124"/>
                <a:gd name="T23" fmla="*/ 231 w 231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124">
                  <a:moveTo>
                    <a:pt x="0" y="0"/>
                  </a:moveTo>
                  <a:lnTo>
                    <a:pt x="30" y="56"/>
                  </a:lnTo>
                  <a:lnTo>
                    <a:pt x="75" y="101"/>
                  </a:lnTo>
                  <a:lnTo>
                    <a:pt x="97" y="112"/>
                  </a:lnTo>
                  <a:lnTo>
                    <a:pt x="158" y="123"/>
                  </a:lnTo>
                  <a:lnTo>
                    <a:pt x="230" y="121"/>
                  </a:lnTo>
                  <a:lnTo>
                    <a:pt x="0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7" name="Freeform 185"/>
            <p:cNvSpPr>
              <a:spLocks noChangeAspect="1"/>
            </p:cNvSpPr>
            <p:nvPr/>
          </p:nvSpPr>
          <p:spPr bwMode="auto">
            <a:xfrm>
              <a:off x="3832" y="683"/>
              <a:ext cx="253" cy="136"/>
            </a:xfrm>
            <a:custGeom>
              <a:avLst/>
              <a:gdLst>
                <a:gd name="T0" fmla="*/ 0 w 237"/>
                <a:gd name="T1" fmla="*/ 0 h 130"/>
                <a:gd name="T2" fmla="*/ 58 w 237"/>
                <a:gd name="T3" fmla="*/ 93 h 130"/>
                <a:gd name="T4" fmla="*/ 148 w 237"/>
                <a:gd name="T5" fmla="*/ 166 h 130"/>
                <a:gd name="T6" fmla="*/ 192 w 237"/>
                <a:gd name="T7" fmla="*/ 183 h 130"/>
                <a:gd name="T8" fmla="*/ 310 w 237"/>
                <a:gd name="T9" fmla="*/ 203 h 130"/>
                <a:gd name="T10" fmla="*/ 454 w 237"/>
                <a:gd name="T11" fmla="*/ 199 h 130"/>
                <a:gd name="T12" fmla="*/ 0 w 237"/>
                <a:gd name="T13" fmla="*/ 0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"/>
                <a:gd name="T22" fmla="*/ 0 h 130"/>
                <a:gd name="T23" fmla="*/ 237 w 237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" h="130">
                  <a:moveTo>
                    <a:pt x="0" y="0"/>
                  </a:moveTo>
                  <a:lnTo>
                    <a:pt x="31" y="59"/>
                  </a:lnTo>
                  <a:lnTo>
                    <a:pt x="77" y="106"/>
                  </a:lnTo>
                  <a:lnTo>
                    <a:pt x="100" y="117"/>
                  </a:lnTo>
                  <a:lnTo>
                    <a:pt x="162" y="129"/>
                  </a:lnTo>
                  <a:lnTo>
                    <a:pt x="236" y="12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8" name="Freeform 186"/>
            <p:cNvSpPr>
              <a:spLocks noChangeAspect="1"/>
            </p:cNvSpPr>
            <p:nvPr/>
          </p:nvSpPr>
          <p:spPr bwMode="auto">
            <a:xfrm>
              <a:off x="3836" y="672"/>
              <a:ext cx="259" cy="139"/>
            </a:xfrm>
            <a:custGeom>
              <a:avLst/>
              <a:gdLst>
                <a:gd name="T0" fmla="*/ 32 w 242"/>
                <a:gd name="T1" fmla="*/ 1 h 132"/>
                <a:gd name="T2" fmla="*/ 52 w 242"/>
                <a:gd name="T3" fmla="*/ 3 h 132"/>
                <a:gd name="T4" fmla="*/ 78 w 242"/>
                <a:gd name="T5" fmla="*/ 8 h 132"/>
                <a:gd name="T6" fmla="*/ 112 w 242"/>
                <a:gd name="T7" fmla="*/ 23 h 132"/>
                <a:gd name="T8" fmla="*/ 143 w 242"/>
                <a:gd name="T9" fmla="*/ 33 h 132"/>
                <a:gd name="T10" fmla="*/ 185 w 242"/>
                <a:gd name="T11" fmla="*/ 51 h 132"/>
                <a:gd name="T12" fmla="*/ 215 w 242"/>
                <a:gd name="T13" fmla="*/ 61 h 132"/>
                <a:gd name="T14" fmla="*/ 257 w 242"/>
                <a:gd name="T15" fmla="*/ 79 h 132"/>
                <a:gd name="T16" fmla="*/ 293 w 242"/>
                <a:gd name="T17" fmla="*/ 93 h 132"/>
                <a:gd name="T18" fmla="*/ 319 w 242"/>
                <a:gd name="T19" fmla="*/ 107 h 132"/>
                <a:gd name="T20" fmla="*/ 352 w 242"/>
                <a:gd name="T21" fmla="*/ 124 h 132"/>
                <a:gd name="T22" fmla="*/ 385 w 242"/>
                <a:gd name="T23" fmla="*/ 138 h 132"/>
                <a:gd name="T24" fmla="*/ 412 w 242"/>
                <a:gd name="T25" fmla="*/ 154 h 132"/>
                <a:gd name="T26" fmla="*/ 435 w 242"/>
                <a:gd name="T27" fmla="*/ 168 h 132"/>
                <a:gd name="T28" fmla="*/ 447 w 242"/>
                <a:gd name="T29" fmla="*/ 179 h 132"/>
                <a:gd name="T30" fmla="*/ 458 w 242"/>
                <a:gd name="T31" fmla="*/ 186 h 132"/>
                <a:gd name="T32" fmla="*/ 471 w 242"/>
                <a:gd name="T33" fmla="*/ 196 h 132"/>
                <a:gd name="T34" fmla="*/ 474 w 242"/>
                <a:gd name="T35" fmla="*/ 202 h 132"/>
                <a:gd name="T36" fmla="*/ 474 w 242"/>
                <a:gd name="T37" fmla="*/ 212 h 132"/>
                <a:gd name="T38" fmla="*/ 473 w 242"/>
                <a:gd name="T39" fmla="*/ 216 h 132"/>
                <a:gd name="T40" fmla="*/ 466 w 242"/>
                <a:gd name="T41" fmla="*/ 220 h 132"/>
                <a:gd name="T42" fmla="*/ 453 w 242"/>
                <a:gd name="T43" fmla="*/ 220 h 132"/>
                <a:gd name="T44" fmla="*/ 437 w 242"/>
                <a:gd name="T45" fmla="*/ 216 h 132"/>
                <a:gd name="T46" fmla="*/ 416 w 242"/>
                <a:gd name="T47" fmla="*/ 213 h 132"/>
                <a:gd name="T48" fmla="*/ 389 w 242"/>
                <a:gd name="T49" fmla="*/ 206 h 132"/>
                <a:gd name="T50" fmla="*/ 339 w 242"/>
                <a:gd name="T51" fmla="*/ 192 h 132"/>
                <a:gd name="T52" fmla="*/ 293 w 242"/>
                <a:gd name="T53" fmla="*/ 175 h 132"/>
                <a:gd name="T54" fmla="*/ 242 w 242"/>
                <a:gd name="T55" fmla="*/ 153 h 132"/>
                <a:gd name="T56" fmla="*/ 192 w 242"/>
                <a:gd name="T57" fmla="*/ 130 h 132"/>
                <a:gd name="T58" fmla="*/ 146 w 242"/>
                <a:gd name="T59" fmla="*/ 107 h 132"/>
                <a:gd name="T60" fmla="*/ 108 w 242"/>
                <a:gd name="T61" fmla="*/ 86 h 132"/>
                <a:gd name="T62" fmla="*/ 78 w 242"/>
                <a:gd name="T63" fmla="*/ 67 h 132"/>
                <a:gd name="T64" fmla="*/ 52 w 242"/>
                <a:gd name="T65" fmla="*/ 55 h 132"/>
                <a:gd name="T66" fmla="*/ 32 w 242"/>
                <a:gd name="T67" fmla="*/ 41 h 132"/>
                <a:gd name="T68" fmla="*/ 20 w 242"/>
                <a:gd name="T69" fmla="*/ 29 h 132"/>
                <a:gd name="T70" fmla="*/ 4 w 242"/>
                <a:gd name="T71" fmla="*/ 23 h 132"/>
                <a:gd name="T72" fmla="*/ 1 w 242"/>
                <a:gd name="T73" fmla="*/ 20 h 132"/>
                <a:gd name="T74" fmla="*/ 0 w 242"/>
                <a:gd name="T75" fmla="*/ 5 h 132"/>
                <a:gd name="T76" fmla="*/ 1 w 242"/>
                <a:gd name="T77" fmla="*/ 2 h 132"/>
                <a:gd name="T78" fmla="*/ 5 w 242"/>
                <a:gd name="T79" fmla="*/ 1 h 132"/>
                <a:gd name="T80" fmla="*/ 20 w 242"/>
                <a:gd name="T81" fmla="*/ 0 h 132"/>
                <a:gd name="T82" fmla="*/ 32 w 242"/>
                <a:gd name="T83" fmla="*/ 1 h 1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"/>
                <a:gd name="T127" fmla="*/ 0 h 132"/>
                <a:gd name="T128" fmla="*/ 242 w 242"/>
                <a:gd name="T129" fmla="*/ 132 h 1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" h="132">
                  <a:moveTo>
                    <a:pt x="17" y="1"/>
                  </a:moveTo>
                  <a:lnTo>
                    <a:pt x="27" y="3"/>
                  </a:lnTo>
                  <a:lnTo>
                    <a:pt x="40" y="8"/>
                  </a:lnTo>
                  <a:lnTo>
                    <a:pt x="57" y="13"/>
                  </a:lnTo>
                  <a:lnTo>
                    <a:pt x="73" y="21"/>
                  </a:lnTo>
                  <a:lnTo>
                    <a:pt x="93" y="30"/>
                  </a:lnTo>
                  <a:lnTo>
                    <a:pt x="109" y="37"/>
                  </a:lnTo>
                  <a:lnTo>
                    <a:pt x="130" y="47"/>
                  </a:lnTo>
                  <a:lnTo>
                    <a:pt x="148" y="56"/>
                  </a:lnTo>
                  <a:lnTo>
                    <a:pt x="162" y="64"/>
                  </a:lnTo>
                  <a:lnTo>
                    <a:pt x="179" y="74"/>
                  </a:lnTo>
                  <a:lnTo>
                    <a:pt x="194" y="82"/>
                  </a:lnTo>
                  <a:lnTo>
                    <a:pt x="208" y="92"/>
                  </a:lnTo>
                  <a:lnTo>
                    <a:pt x="220" y="100"/>
                  </a:lnTo>
                  <a:lnTo>
                    <a:pt x="227" y="106"/>
                  </a:lnTo>
                  <a:lnTo>
                    <a:pt x="233" y="111"/>
                  </a:lnTo>
                  <a:lnTo>
                    <a:pt x="238" y="117"/>
                  </a:lnTo>
                  <a:lnTo>
                    <a:pt x="241" y="121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5" y="131"/>
                  </a:lnTo>
                  <a:lnTo>
                    <a:pt x="230" y="131"/>
                  </a:lnTo>
                  <a:lnTo>
                    <a:pt x="221" y="129"/>
                  </a:lnTo>
                  <a:lnTo>
                    <a:pt x="211" y="127"/>
                  </a:lnTo>
                  <a:lnTo>
                    <a:pt x="197" y="123"/>
                  </a:lnTo>
                  <a:lnTo>
                    <a:pt x="172" y="115"/>
                  </a:lnTo>
                  <a:lnTo>
                    <a:pt x="148" y="104"/>
                  </a:lnTo>
                  <a:lnTo>
                    <a:pt x="122" y="91"/>
                  </a:lnTo>
                  <a:lnTo>
                    <a:pt x="97" y="77"/>
                  </a:lnTo>
                  <a:lnTo>
                    <a:pt x="74" y="64"/>
                  </a:lnTo>
                  <a:lnTo>
                    <a:pt x="55" y="51"/>
                  </a:lnTo>
                  <a:lnTo>
                    <a:pt x="40" y="41"/>
                  </a:lnTo>
                  <a:lnTo>
                    <a:pt x="27" y="33"/>
                  </a:lnTo>
                  <a:lnTo>
                    <a:pt x="17" y="25"/>
                  </a:lnTo>
                  <a:lnTo>
                    <a:pt x="10" y="19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7" y="1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9" name="Line 187"/>
            <p:cNvSpPr>
              <a:spLocks noChangeAspect="1" noChangeShapeType="1"/>
            </p:cNvSpPr>
            <p:nvPr/>
          </p:nvSpPr>
          <p:spPr bwMode="auto">
            <a:xfrm flipV="1">
              <a:off x="3927" y="692"/>
              <a:ext cx="48" cy="61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Line 188"/>
            <p:cNvSpPr>
              <a:spLocks noChangeAspect="1" noChangeShapeType="1"/>
            </p:cNvSpPr>
            <p:nvPr/>
          </p:nvSpPr>
          <p:spPr bwMode="auto">
            <a:xfrm flipV="1">
              <a:off x="3914" y="689"/>
              <a:ext cx="43" cy="57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Line 189"/>
            <p:cNvSpPr>
              <a:spLocks noChangeAspect="1" noChangeShapeType="1"/>
            </p:cNvSpPr>
            <p:nvPr/>
          </p:nvSpPr>
          <p:spPr bwMode="auto">
            <a:xfrm flipV="1">
              <a:off x="3972" y="705"/>
              <a:ext cx="14" cy="72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Line 190"/>
            <p:cNvSpPr>
              <a:spLocks noChangeAspect="1" noChangeShapeType="1"/>
            </p:cNvSpPr>
            <p:nvPr/>
          </p:nvSpPr>
          <p:spPr bwMode="auto">
            <a:xfrm flipV="1">
              <a:off x="3989" y="706"/>
              <a:ext cx="11" cy="79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191"/>
            <p:cNvSpPr>
              <a:spLocks noChangeAspect="1"/>
            </p:cNvSpPr>
            <p:nvPr/>
          </p:nvSpPr>
          <p:spPr bwMode="auto">
            <a:xfrm>
              <a:off x="3961" y="693"/>
              <a:ext cx="44" cy="18"/>
            </a:xfrm>
            <a:custGeom>
              <a:avLst/>
              <a:gdLst>
                <a:gd name="T0" fmla="*/ 0 w 41"/>
                <a:gd name="T1" fmla="*/ 0 h 17"/>
                <a:gd name="T2" fmla="*/ 54 w 41"/>
                <a:gd name="T3" fmla="*/ 25 h 17"/>
                <a:gd name="T4" fmla="*/ 80 w 41"/>
                <a:gd name="T5" fmla="*/ 26 h 17"/>
                <a:gd name="T6" fmla="*/ 33 w 41"/>
                <a:gd name="T7" fmla="*/ 3 h 17"/>
                <a:gd name="T8" fmla="*/ 0 w 4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7"/>
                <a:gd name="T17" fmla="*/ 41 w 4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7">
                  <a:moveTo>
                    <a:pt x="0" y="0"/>
                  </a:moveTo>
                  <a:lnTo>
                    <a:pt x="27" y="15"/>
                  </a:lnTo>
                  <a:lnTo>
                    <a:pt x="40" y="16"/>
                  </a:lnTo>
                  <a:lnTo>
                    <a:pt x="17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4" name="Freeform 192"/>
            <p:cNvSpPr>
              <a:spLocks noChangeAspect="1"/>
            </p:cNvSpPr>
            <p:nvPr/>
          </p:nvSpPr>
          <p:spPr bwMode="auto">
            <a:xfrm>
              <a:off x="3855" y="870"/>
              <a:ext cx="39" cy="22"/>
            </a:xfrm>
            <a:custGeom>
              <a:avLst/>
              <a:gdLst>
                <a:gd name="T0" fmla="*/ 72 w 36"/>
                <a:gd name="T1" fmla="*/ 0 h 21"/>
                <a:gd name="T2" fmla="*/ 0 w 36"/>
                <a:gd name="T3" fmla="*/ 7 h 21"/>
                <a:gd name="T4" fmla="*/ 0 w 36"/>
                <a:gd name="T5" fmla="*/ 26 h 21"/>
                <a:gd name="T6" fmla="*/ 51 w 36"/>
                <a:gd name="T7" fmla="*/ 30 h 21"/>
                <a:gd name="T8" fmla="*/ 58 w 36"/>
                <a:gd name="T9" fmla="*/ 23 h 21"/>
                <a:gd name="T10" fmla="*/ 26 w 36"/>
                <a:gd name="T11" fmla="*/ 22 h 21"/>
                <a:gd name="T12" fmla="*/ 78 w 36"/>
                <a:gd name="T13" fmla="*/ 7 h 21"/>
                <a:gd name="T14" fmla="*/ 72 w 36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1"/>
                <a:gd name="T26" fmla="*/ 36 w 36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1">
                  <a:moveTo>
                    <a:pt x="32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23" y="20"/>
                  </a:lnTo>
                  <a:lnTo>
                    <a:pt x="26" y="13"/>
                  </a:lnTo>
                  <a:lnTo>
                    <a:pt x="12" y="12"/>
                  </a:lnTo>
                  <a:lnTo>
                    <a:pt x="35" y="7"/>
                  </a:lnTo>
                  <a:lnTo>
                    <a:pt x="32" y="0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5" name="Freeform 193"/>
            <p:cNvSpPr>
              <a:spLocks noChangeAspect="1"/>
            </p:cNvSpPr>
            <p:nvPr/>
          </p:nvSpPr>
          <p:spPr bwMode="auto">
            <a:xfrm>
              <a:off x="3927" y="825"/>
              <a:ext cx="34" cy="153"/>
            </a:xfrm>
            <a:custGeom>
              <a:avLst/>
              <a:gdLst>
                <a:gd name="T0" fmla="*/ 0 w 32"/>
                <a:gd name="T1" fmla="*/ 2 h 145"/>
                <a:gd name="T2" fmla="*/ 18 w 32"/>
                <a:gd name="T3" fmla="*/ 0 h 145"/>
                <a:gd name="T4" fmla="*/ 56 w 32"/>
                <a:gd name="T5" fmla="*/ 233 h 145"/>
                <a:gd name="T6" fmla="*/ 0 w 32"/>
                <a:gd name="T7" fmla="*/ 246 h 145"/>
                <a:gd name="T8" fmla="*/ 0 w 32"/>
                <a:gd name="T9" fmla="*/ 2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45"/>
                <a:gd name="T17" fmla="*/ 32 w 32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45">
                  <a:moveTo>
                    <a:pt x="0" y="2"/>
                  </a:moveTo>
                  <a:lnTo>
                    <a:pt x="8" y="0"/>
                  </a:lnTo>
                  <a:lnTo>
                    <a:pt x="31" y="136"/>
                  </a:lnTo>
                  <a:lnTo>
                    <a:pt x="0" y="144"/>
                  </a:lnTo>
                  <a:lnTo>
                    <a:pt x="0" y="2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" name="Freeform 194"/>
            <p:cNvSpPr>
              <a:spLocks noChangeAspect="1"/>
            </p:cNvSpPr>
            <p:nvPr/>
          </p:nvSpPr>
          <p:spPr bwMode="auto">
            <a:xfrm>
              <a:off x="3920" y="825"/>
              <a:ext cx="41" cy="159"/>
            </a:xfrm>
            <a:custGeom>
              <a:avLst/>
              <a:gdLst>
                <a:gd name="T0" fmla="*/ 0 w 38"/>
                <a:gd name="T1" fmla="*/ 2 h 151"/>
                <a:gd name="T2" fmla="*/ 21 w 38"/>
                <a:gd name="T3" fmla="*/ 0 h 151"/>
                <a:gd name="T4" fmla="*/ 79 w 38"/>
                <a:gd name="T5" fmla="*/ 238 h 151"/>
                <a:gd name="T6" fmla="*/ 0 w 38"/>
                <a:gd name="T7" fmla="*/ 251 h 151"/>
                <a:gd name="T8" fmla="*/ 0 w 38"/>
                <a:gd name="T9" fmla="*/ 2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51"/>
                <a:gd name="T17" fmla="*/ 38 w 38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51">
                  <a:moveTo>
                    <a:pt x="0" y="2"/>
                  </a:moveTo>
                  <a:lnTo>
                    <a:pt x="10" y="0"/>
                  </a:lnTo>
                  <a:lnTo>
                    <a:pt x="37" y="142"/>
                  </a:lnTo>
                  <a:lnTo>
                    <a:pt x="0" y="150"/>
                  </a:lnTo>
                  <a:lnTo>
                    <a:pt x="0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7" name="Freeform 195"/>
            <p:cNvSpPr>
              <a:spLocks noChangeAspect="1"/>
            </p:cNvSpPr>
            <p:nvPr/>
          </p:nvSpPr>
          <p:spPr bwMode="auto">
            <a:xfrm>
              <a:off x="3863" y="823"/>
              <a:ext cx="59" cy="155"/>
            </a:xfrm>
            <a:custGeom>
              <a:avLst/>
              <a:gdLst>
                <a:gd name="T0" fmla="*/ 109 w 55"/>
                <a:gd name="T1" fmla="*/ 4 h 147"/>
                <a:gd name="T2" fmla="*/ 109 w 55"/>
                <a:gd name="T3" fmla="*/ 247 h 147"/>
                <a:gd name="T4" fmla="*/ 0 w 55"/>
                <a:gd name="T5" fmla="*/ 224 h 147"/>
                <a:gd name="T6" fmla="*/ 67 w 55"/>
                <a:gd name="T7" fmla="*/ 0 h 147"/>
                <a:gd name="T8" fmla="*/ 109 w 55"/>
                <a:gd name="T9" fmla="*/ 4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47"/>
                <a:gd name="T17" fmla="*/ 55 w 55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47">
                  <a:moveTo>
                    <a:pt x="54" y="4"/>
                  </a:moveTo>
                  <a:lnTo>
                    <a:pt x="54" y="146"/>
                  </a:lnTo>
                  <a:lnTo>
                    <a:pt x="0" y="132"/>
                  </a:lnTo>
                  <a:lnTo>
                    <a:pt x="33" y="0"/>
                  </a:lnTo>
                  <a:lnTo>
                    <a:pt x="54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8" name="Freeform 196"/>
            <p:cNvSpPr>
              <a:spLocks noChangeAspect="1"/>
            </p:cNvSpPr>
            <p:nvPr/>
          </p:nvSpPr>
          <p:spPr bwMode="auto">
            <a:xfrm>
              <a:off x="3856" y="823"/>
              <a:ext cx="66" cy="161"/>
            </a:xfrm>
            <a:custGeom>
              <a:avLst/>
              <a:gdLst>
                <a:gd name="T0" fmla="*/ 132 w 61"/>
                <a:gd name="T1" fmla="*/ 4 h 153"/>
                <a:gd name="T2" fmla="*/ 132 w 61"/>
                <a:gd name="T3" fmla="*/ 253 h 153"/>
                <a:gd name="T4" fmla="*/ 0 w 61"/>
                <a:gd name="T5" fmla="*/ 228 h 153"/>
                <a:gd name="T6" fmla="*/ 82 w 61"/>
                <a:gd name="T7" fmla="*/ 0 h 153"/>
                <a:gd name="T8" fmla="*/ 132 w 61"/>
                <a:gd name="T9" fmla="*/ 4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53"/>
                <a:gd name="T17" fmla="*/ 61 w 61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53">
                  <a:moveTo>
                    <a:pt x="60" y="4"/>
                  </a:moveTo>
                  <a:lnTo>
                    <a:pt x="60" y="152"/>
                  </a:lnTo>
                  <a:lnTo>
                    <a:pt x="0" y="137"/>
                  </a:lnTo>
                  <a:lnTo>
                    <a:pt x="37" y="0"/>
                  </a:lnTo>
                  <a:lnTo>
                    <a:pt x="60" y="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9" name="Freeform 197"/>
            <p:cNvSpPr>
              <a:spLocks noChangeAspect="1"/>
            </p:cNvSpPr>
            <p:nvPr/>
          </p:nvSpPr>
          <p:spPr bwMode="auto">
            <a:xfrm>
              <a:off x="3947" y="754"/>
              <a:ext cx="15" cy="9"/>
            </a:xfrm>
            <a:custGeom>
              <a:avLst/>
              <a:gdLst>
                <a:gd name="T0" fmla="*/ 25 w 14"/>
                <a:gd name="T1" fmla="*/ 4 h 9"/>
                <a:gd name="T2" fmla="*/ 5 w 14"/>
                <a:gd name="T3" fmla="*/ 0 h 9"/>
                <a:gd name="T4" fmla="*/ 0 w 14"/>
                <a:gd name="T5" fmla="*/ 4 h 9"/>
                <a:gd name="T6" fmla="*/ 20 w 14"/>
                <a:gd name="T7" fmla="*/ 8 h 9"/>
                <a:gd name="T8" fmla="*/ 25 w 14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3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0" y="8"/>
                  </a:lnTo>
                  <a:lnTo>
                    <a:pt x="13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0" name="Freeform 198"/>
            <p:cNvSpPr>
              <a:spLocks noChangeAspect="1"/>
            </p:cNvSpPr>
            <p:nvPr/>
          </p:nvSpPr>
          <p:spPr bwMode="auto">
            <a:xfrm>
              <a:off x="3955" y="753"/>
              <a:ext cx="8" cy="2"/>
            </a:xfrm>
            <a:custGeom>
              <a:avLst/>
              <a:gdLst>
                <a:gd name="T0" fmla="*/ 1 w 8"/>
                <a:gd name="T1" fmla="*/ 0 h 2"/>
                <a:gd name="T2" fmla="*/ 1 w 8"/>
                <a:gd name="T3" fmla="*/ 0 h 2"/>
                <a:gd name="T4" fmla="*/ 0 w 8"/>
                <a:gd name="T5" fmla="*/ 0 h 2"/>
                <a:gd name="T6" fmla="*/ 0 w 8"/>
                <a:gd name="T7" fmla="*/ 0 h 2"/>
                <a:gd name="T8" fmla="*/ 1 w 8"/>
                <a:gd name="T9" fmla="*/ 0 h 2"/>
                <a:gd name="T10" fmla="*/ 1 w 8"/>
                <a:gd name="T11" fmla="*/ 0 h 2"/>
                <a:gd name="T12" fmla="*/ 1 w 8"/>
                <a:gd name="T13" fmla="*/ 0 h 2"/>
                <a:gd name="T14" fmla="*/ 2 w 8"/>
                <a:gd name="T15" fmla="*/ 0 h 2"/>
                <a:gd name="T16" fmla="*/ 2 w 8"/>
                <a:gd name="T17" fmla="*/ 1 h 2"/>
                <a:gd name="T18" fmla="*/ 2 w 8"/>
                <a:gd name="T19" fmla="*/ 1 h 2"/>
                <a:gd name="T20" fmla="*/ 3 w 8"/>
                <a:gd name="T21" fmla="*/ 1 h 2"/>
                <a:gd name="T22" fmla="*/ 3 w 8"/>
                <a:gd name="T23" fmla="*/ 1 h 2"/>
                <a:gd name="T24" fmla="*/ 3 w 8"/>
                <a:gd name="T25" fmla="*/ 1 h 2"/>
                <a:gd name="T26" fmla="*/ 4 w 8"/>
                <a:gd name="T27" fmla="*/ 1 h 2"/>
                <a:gd name="T28" fmla="*/ 4 w 8"/>
                <a:gd name="T29" fmla="*/ 1 h 2"/>
                <a:gd name="T30" fmla="*/ 4 w 8"/>
                <a:gd name="T31" fmla="*/ 1 h 2"/>
                <a:gd name="T32" fmla="*/ 5 w 8"/>
                <a:gd name="T33" fmla="*/ 1 h 2"/>
                <a:gd name="T34" fmla="*/ 5 w 8"/>
                <a:gd name="T35" fmla="*/ 1 h 2"/>
                <a:gd name="T36" fmla="*/ 6 w 8"/>
                <a:gd name="T37" fmla="*/ 1 h 2"/>
                <a:gd name="T38" fmla="*/ 6 w 8"/>
                <a:gd name="T39" fmla="*/ 1 h 2"/>
                <a:gd name="T40" fmla="*/ 7 w 8"/>
                <a:gd name="T41" fmla="*/ 1 h 2"/>
                <a:gd name="T42" fmla="*/ 6 w 8"/>
                <a:gd name="T43" fmla="*/ 1 h 2"/>
                <a:gd name="T44" fmla="*/ 6 w 8"/>
                <a:gd name="T45" fmla="*/ 1 h 2"/>
                <a:gd name="T46" fmla="*/ 6 w 8"/>
                <a:gd name="T47" fmla="*/ 1 h 2"/>
                <a:gd name="T48" fmla="*/ 6 w 8"/>
                <a:gd name="T49" fmla="*/ 1 h 2"/>
                <a:gd name="T50" fmla="*/ 5 w 8"/>
                <a:gd name="T51" fmla="*/ 1 h 2"/>
                <a:gd name="T52" fmla="*/ 5 w 8"/>
                <a:gd name="T53" fmla="*/ 1 h 2"/>
                <a:gd name="T54" fmla="*/ 4 w 8"/>
                <a:gd name="T55" fmla="*/ 1 h 2"/>
                <a:gd name="T56" fmla="*/ 4 w 8"/>
                <a:gd name="T57" fmla="*/ 0 h 2"/>
                <a:gd name="T58" fmla="*/ 3 w 8"/>
                <a:gd name="T59" fmla="*/ 0 h 2"/>
                <a:gd name="T60" fmla="*/ 3 w 8"/>
                <a:gd name="T61" fmla="*/ 0 h 2"/>
                <a:gd name="T62" fmla="*/ 3 w 8"/>
                <a:gd name="T63" fmla="*/ 0 h 2"/>
                <a:gd name="T64" fmla="*/ 2 w 8"/>
                <a:gd name="T65" fmla="*/ 0 h 2"/>
                <a:gd name="T66" fmla="*/ 2 w 8"/>
                <a:gd name="T67" fmla="*/ 0 h 2"/>
                <a:gd name="T68" fmla="*/ 2 w 8"/>
                <a:gd name="T69" fmla="*/ 0 h 2"/>
                <a:gd name="T70" fmla="*/ 1 w 8"/>
                <a:gd name="T71" fmla="*/ 0 h 2"/>
                <a:gd name="T72" fmla="*/ 1 w 8"/>
                <a:gd name="T73" fmla="*/ 0 h 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"/>
                <a:gd name="T112" fmla="*/ 0 h 2"/>
                <a:gd name="T113" fmla="*/ 8 w 8"/>
                <a:gd name="T114" fmla="*/ 2 h 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281" name="Group 199"/>
          <p:cNvGrpSpPr>
            <a:grpSpLocks noChangeAspect="1"/>
          </p:cNvGrpSpPr>
          <p:nvPr/>
        </p:nvGrpSpPr>
        <p:grpSpPr bwMode="auto">
          <a:xfrm>
            <a:off x="1494378" y="1499313"/>
            <a:ext cx="177995" cy="255639"/>
            <a:chOff x="3792" y="672"/>
            <a:chExt cx="303" cy="352"/>
          </a:xfrm>
        </p:grpSpPr>
        <p:sp>
          <p:nvSpPr>
            <p:cNvPr id="282" name="Freeform 200"/>
            <p:cNvSpPr>
              <a:spLocks noChangeAspect="1"/>
            </p:cNvSpPr>
            <p:nvPr/>
          </p:nvSpPr>
          <p:spPr bwMode="auto">
            <a:xfrm>
              <a:off x="3957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3" name="Freeform 201"/>
            <p:cNvSpPr>
              <a:spLocks noChangeAspect="1"/>
            </p:cNvSpPr>
            <p:nvPr/>
          </p:nvSpPr>
          <p:spPr bwMode="auto">
            <a:xfrm>
              <a:off x="394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4" name="Freeform 202"/>
            <p:cNvSpPr>
              <a:spLocks noChangeAspect="1"/>
            </p:cNvSpPr>
            <p:nvPr/>
          </p:nvSpPr>
          <p:spPr bwMode="auto">
            <a:xfrm>
              <a:off x="3929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5" name="Freeform 203"/>
            <p:cNvSpPr>
              <a:spLocks noChangeAspect="1"/>
            </p:cNvSpPr>
            <p:nvPr/>
          </p:nvSpPr>
          <p:spPr bwMode="auto">
            <a:xfrm>
              <a:off x="3916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6" name="Freeform 204"/>
            <p:cNvSpPr>
              <a:spLocks noChangeAspect="1"/>
            </p:cNvSpPr>
            <p:nvPr/>
          </p:nvSpPr>
          <p:spPr bwMode="auto">
            <a:xfrm>
              <a:off x="3902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7" name="Freeform 205"/>
            <p:cNvSpPr>
              <a:spLocks noChangeAspect="1"/>
            </p:cNvSpPr>
            <p:nvPr/>
          </p:nvSpPr>
          <p:spPr bwMode="auto">
            <a:xfrm>
              <a:off x="3889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8" name="Freeform 206"/>
            <p:cNvSpPr>
              <a:spLocks noChangeAspect="1"/>
            </p:cNvSpPr>
            <p:nvPr/>
          </p:nvSpPr>
          <p:spPr bwMode="auto">
            <a:xfrm>
              <a:off x="3876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9" name="Freeform 207"/>
            <p:cNvSpPr>
              <a:spLocks noChangeAspect="1"/>
            </p:cNvSpPr>
            <p:nvPr/>
          </p:nvSpPr>
          <p:spPr bwMode="auto">
            <a:xfrm>
              <a:off x="386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0" name="Freeform 208"/>
            <p:cNvSpPr>
              <a:spLocks noChangeAspect="1"/>
            </p:cNvSpPr>
            <p:nvPr/>
          </p:nvSpPr>
          <p:spPr bwMode="auto">
            <a:xfrm>
              <a:off x="3798" y="975"/>
              <a:ext cx="117" cy="43"/>
            </a:xfrm>
            <a:custGeom>
              <a:avLst/>
              <a:gdLst>
                <a:gd name="T0" fmla="*/ 220 w 109"/>
                <a:gd name="T1" fmla="*/ 35 h 41"/>
                <a:gd name="T2" fmla="*/ 220 w 109"/>
                <a:gd name="T3" fmla="*/ 64 h 41"/>
                <a:gd name="T4" fmla="*/ 0 w 109"/>
                <a:gd name="T5" fmla="*/ 27 h 41"/>
                <a:gd name="T6" fmla="*/ 0 w 109"/>
                <a:gd name="T7" fmla="*/ 0 h 41"/>
                <a:gd name="T8" fmla="*/ 220 w 109"/>
                <a:gd name="T9" fmla="*/ 35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08" y="23"/>
                  </a:moveTo>
                  <a:lnTo>
                    <a:pt x="108" y="40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08" y="23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1" name="Freeform 209"/>
            <p:cNvSpPr>
              <a:spLocks noChangeAspect="1"/>
            </p:cNvSpPr>
            <p:nvPr/>
          </p:nvSpPr>
          <p:spPr bwMode="auto">
            <a:xfrm>
              <a:off x="3792" y="975"/>
              <a:ext cx="123" cy="49"/>
            </a:xfrm>
            <a:custGeom>
              <a:avLst/>
              <a:gdLst>
                <a:gd name="T0" fmla="*/ 224 w 115"/>
                <a:gd name="T1" fmla="*/ 38 h 47"/>
                <a:gd name="T2" fmla="*/ 224 w 115"/>
                <a:gd name="T3" fmla="*/ 69 h 47"/>
                <a:gd name="T4" fmla="*/ 0 w 115"/>
                <a:gd name="T5" fmla="*/ 29 h 47"/>
                <a:gd name="T6" fmla="*/ 0 w 115"/>
                <a:gd name="T7" fmla="*/ 0 h 47"/>
                <a:gd name="T8" fmla="*/ 224 w 115"/>
                <a:gd name="T9" fmla="*/ 38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47"/>
                <a:gd name="T17" fmla="*/ 115 w 115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47">
                  <a:moveTo>
                    <a:pt x="114" y="27"/>
                  </a:moveTo>
                  <a:lnTo>
                    <a:pt x="114" y="4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14" y="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2" name="Freeform 210"/>
            <p:cNvSpPr>
              <a:spLocks noChangeAspect="1"/>
            </p:cNvSpPr>
            <p:nvPr/>
          </p:nvSpPr>
          <p:spPr bwMode="auto">
            <a:xfrm>
              <a:off x="3920" y="975"/>
              <a:ext cx="110" cy="43"/>
            </a:xfrm>
            <a:custGeom>
              <a:avLst/>
              <a:gdLst>
                <a:gd name="T0" fmla="*/ 218 w 102"/>
                <a:gd name="T1" fmla="*/ 0 h 41"/>
                <a:gd name="T2" fmla="*/ 218 w 102"/>
                <a:gd name="T3" fmla="*/ 27 h 41"/>
                <a:gd name="T4" fmla="*/ 0 w 102"/>
                <a:gd name="T5" fmla="*/ 64 h 41"/>
                <a:gd name="T6" fmla="*/ 0 w 102"/>
                <a:gd name="T7" fmla="*/ 35 h 41"/>
                <a:gd name="T8" fmla="*/ 218 w 10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1"/>
                <a:gd name="T17" fmla="*/ 102 w 10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1">
                  <a:moveTo>
                    <a:pt x="101" y="0"/>
                  </a:moveTo>
                  <a:lnTo>
                    <a:pt x="101" y="17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101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3" name="Freeform 211"/>
            <p:cNvSpPr>
              <a:spLocks noChangeAspect="1"/>
            </p:cNvSpPr>
            <p:nvPr/>
          </p:nvSpPr>
          <p:spPr bwMode="auto">
            <a:xfrm>
              <a:off x="3914" y="975"/>
              <a:ext cx="116" cy="49"/>
            </a:xfrm>
            <a:custGeom>
              <a:avLst/>
              <a:gdLst>
                <a:gd name="T0" fmla="*/ 219 w 108"/>
                <a:gd name="T1" fmla="*/ 0 h 47"/>
                <a:gd name="T2" fmla="*/ 219 w 108"/>
                <a:gd name="T3" fmla="*/ 29 h 47"/>
                <a:gd name="T4" fmla="*/ 0 w 108"/>
                <a:gd name="T5" fmla="*/ 69 h 47"/>
                <a:gd name="T6" fmla="*/ 0 w 108"/>
                <a:gd name="T7" fmla="*/ 38 h 47"/>
                <a:gd name="T8" fmla="*/ 219 w 10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47"/>
                <a:gd name="T17" fmla="*/ 108 w 10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47">
                  <a:moveTo>
                    <a:pt x="107" y="0"/>
                  </a:moveTo>
                  <a:lnTo>
                    <a:pt x="107" y="19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10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4" name="Freeform 212"/>
            <p:cNvSpPr>
              <a:spLocks noChangeAspect="1"/>
            </p:cNvSpPr>
            <p:nvPr/>
          </p:nvSpPr>
          <p:spPr bwMode="auto">
            <a:xfrm>
              <a:off x="3798" y="945"/>
              <a:ext cx="232" cy="53"/>
            </a:xfrm>
            <a:custGeom>
              <a:avLst/>
              <a:gdLst>
                <a:gd name="T0" fmla="*/ 205 w 216"/>
                <a:gd name="T1" fmla="*/ 0 h 50"/>
                <a:gd name="T2" fmla="*/ 438 w 216"/>
                <a:gd name="T3" fmla="*/ 46 h 50"/>
                <a:gd name="T4" fmla="*/ 228 w 216"/>
                <a:gd name="T5" fmla="*/ 87 h 50"/>
                <a:gd name="T6" fmla="*/ 0 w 216"/>
                <a:gd name="T7" fmla="*/ 46 h 50"/>
                <a:gd name="T8" fmla="*/ 205 w 21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50"/>
                <a:gd name="T17" fmla="*/ 216 w 21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50">
                  <a:moveTo>
                    <a:pt x="101" y="0"/>
                  </a:moveTo>
                  <a:lnTo>
                    <a:pt x="215" y="25"/>
                  </a:lnTo>
                  <a:lnTo>
                    <a:pt x="111" y="49"/>
                  </a:lnTo>
                  <a:lnTo>
                    <a:pt x="0" y="25"/>
                  </a:lnTo>
                  <a:lnTo>
                    <a:pt x="101" y="0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5" name="Freeform 213"/>
            <p:cNvSpPr>
              <a:spLocks noChangeAspect="1"/>
            </p:cNvSpPr>
            <p:nvPr/>
          </p:nvSpPr>
          <p:spPr bwMode="auto">
            <a:xfrm>
              <a:off x="3792" y="945"/>
              <a:ext cx="238" cy="59"/>
            </a:xfrm>
            <a:custGeom>
              <a:avLst/>
              <a:gdLst>
                <a:gd name="T0" fmla="*/ 208 w 222"/>
                <a:gd name="T1" fmla="*/ 0 h 56"/>
                <a:gd name="T2" fmla="*/ 444 w 222"/>
                <a:gd name="T3" fmla="*/ 48 h 56"/>
                <a:gd name="T4" fmla="*/ 227 w 222"/>
                <a:gd name="T5" fmla="*/ 92 h 56"/>
                <a:gd name="T6" fmla="*/ 0 w 222"/>
                <a:gd name="T7" fmla="*/ 48 h 56"/>
                <a:gd name="T8" fmla="*/ 208 w 22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56"/>
                <a:gd name="T17" fmla="*/ 222 w 22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56">
                  <a:moveTo>
                    <a:pt x="104" y="0"/>
                  </a:moveTo>
                  <a:lnTo>
                    <a:pt x="221" y="28"/>
                  </a:lnTo>
                  <a:lnTo>
                    <a:pt x="114" y="55"/>
                  </a:lnTo>
                  <a:lnTo>
                    <a:pt x="0" y="28"/>
                  </a:lnTo>
                  <a:lnTo>
                    <a:pt x="10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6" name="Arc 214"/>
            <p:cNvSpPr>
              <a:spLocks noChangeAspect="1"/>
            </p:cNvSpPr>
            <p:nvPr/>
          </p:nvSpPr>
          <p:spPr bwMode="auto">
            <a:xfrm>
              <a:off x="3866" y="723"/>
              <a:ext cx="162" cy="144"/>
            </a:xfrm>
            <a:custGeom>
              <a:avLst/>
              <a:gdLst>
                <a:gd name="T0" fmla="*/ 0 w 42919"/>
                <a:gd name="T1" fmla="*/ 0 h 35999"/>
                <a:gd name="T2" fmla="*/ 0 w 42919"/>
                <a:gd name="T3" fmla="*/ 0 h 35999"/>
                <a:gd name="T4" fmla="*/ 0 w 42919"/>
                <a:gd name="T5" fmla="*/ 0 h 35999"/>
                <a:gd name="T6" fmla="*/ 0 60000 65536"/>
                <a:gd name="T7" fmla="*/ 0 60000 65536"/>
                <a:gd name="T8" fmla="*/ 0 60000 65536"/>
                <a:gd name="T9" fmla="*/ 0 w 42919"/>
                <a:gd name="T10" fmla="*/ 0 h 35999"/>
                <a:gd name="T11" fmla="*/ 42919 w 42919"/>
                <a:gd name="T12" fmla="*/ 35999 h 359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19" h="35999" fill="none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</a:path>
                <a:path w="42919" h="35999" stroke="0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  <a:lnTo>
                    <a:pt x="21600" y="14399"/>
                  </a:lnTo>
                  <a:close/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97" name="Arc 215"/>
            <p:cNvSpPr>
              <a:spLocks noChangeAspect="1"/>
            </p:cNvSpPr>
            <p:nvPr/>
          </p:nvSpPr>
          <p:spPr bwMode="auto">
            <a:xfrm>
              <a:off x="3887" y="739"/>
              <a:ext cx="119" cy="105"/>
            </a:xfrm>
            <a:custGeom>
              <a:avLst/>
              <a:gdLst>
                <a:gd name="T0" fmla="*/ 0 w 42952"/>
                <a:gd name="T1" fmla="*/ 0 h 35950"/>
                <a:gd name="T2" fmla="*/ 0 w 42952"/>
                <a:gd name="T3" fmla="*/ 0 h 35950"/>
                <a:gd name="T4" fmla="*/ 0 w 42952"/>
                <a:gd name="T5" fmla="*/ 0 h 35950"/>
                <a:gd name="T6" fmla="*/ 0 60000 65536"/>
                <a:gd name="T7" fmla="*/ 0 60000 65536"/>
                <a:gd name="T8" fmla="*/ 0 60000 65536"/>
                <a:gd name="T9" fmla="*/ 0 w 42952"/>
                <a:gd name="T10" fmla="*/ 0 h 35950"/>
                <a:gd name="T11" fmla="*/ 42952 w 42952"/>
                <a:gd name="T12" fmla="*/ 35950 h 35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52" h="35950" fill="none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</a:path>
                <a:path w="42952" h="35950" stroke="0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  <a:lnTo>
                    <a:pt x="21600" y="14350"/>
                  </a:lnTo>
                  <a:close/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98" name="Freeform 216"/>
            <p:cNvSpPr>
              <a:spLocks noChangeAspect="1"/>
            </p:cNvSpPr>
            <p:nvPr/>
          </p:nvSpPr>
          <p:spPr bwMode="auto">
            <a:xfrm>
              <a:off x="3899" y="784"/>
              <a:ext cx="44" cy="49"/>
            </a:xfrm>
            <a:custGeom>
              <a:avLst/>
              <a:gdLst>
                <a:gd name="T0" fmla="*/ 77 w 41"/>
                <a:gd name="T1" fmla="*/ 4 h 46"/>
                <a:gd name="T2" fmla="*/ 80 w 41"/>
                <a:gd name="T3" fmla="*/ 23 h 46"/>
                <a:gd name="T4" fmla="*/ 60 w 41"/>
                <a:gd name="T5" fmla="*/ 63 h 46"/>
                <a:gd name="T6" fmla="*/ 54 w 41"/>
                <a:gd name="T7" fmla="*/ 75 h 46"/>
                <a:gd name="T8" fmla="*/ 47 w 41"/>
                <a:gd name="T9" fmla="*/ 77 h 46"/>
                <a:gd name="T10" fmla="*/ 38 w 41"/>
                <a:gd name="T11" fmla="*/ 81 h 46"/>
                <a:gd name="T12" fmla="*/ 27 w 41"/>
                <a:gd name="T13" fmla="*/ 85 h 46"/>
                <a:gd name="T14" fmla="*/ 21 w 41"/>
                <a:gd name="T15" fmla="*/ 85 h 46"/>
                <a:gd name="T16" fmla="*/ 18 w 41"/>
                <a:gd name="T17" fmla="*/ 85 h 46"/>
                <a:gd name="T18" fmla="*/ 5 w 41"/>
                <a:gd name="T19" fmla="*/ 82 h 46"/>
                <a:gd name="T20" fmla="*/ 2 w 41"/>
                <a:gd name="T21" fmla="*/ 77 h 46"/>
                <a:gd name="T22" fmla="*/ 0 w 41"/>
                <a:gd name="T23" fmla="*/ 70 h 46"/>
                <a:gd name="T24" fmla="*/ 0 w 41"/>
                <a:gd name="T25" fmla="*/ 63 h 46"/>
                <a:gd name="T26" fmla="*/ 3 w 41"/>
                <a:gd name="T27" fmla="*/ 49 h 46"/>
                <a:gd name="T28" fmla="*/ 18 w 41"/>
                <a:gd name="T29" fmla="*/ 35 h 46"/>
                <a:gd name="T30" fmla="*/ 25 w 41"/>
                <a:gd name="T31" fmla="*/ 22 h 46"/>
                <a:gd name="T32" fmla="*/ 33 w 41"/>
                <a:gd name="T33" fmla="*/ 4 h 46"/>
                <a:gd name="T34" fmla="*/ 52 w 41"/>
                <a:gd name="T35" fmla="*/ 0 h 46"/>
                <a:gd name="T36" fmla="*/ 77 w 41"/>
                <a:gd name="T37" fmla="*/ 4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"/>
                <a:gd name="T58" fmla="*/ 0 h 46"/>
                <a:gd name="T59" fmla="*/ 41 w 41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" h="46">
                  <a:moveTo>
                    <a:pt x="38" y="4"/>
                  </a:moveTo>
                  <a:lnTo>
                    <a:pt x="40" y="13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3" y="41"/>
                  </a:lnTo>
                  <a:lnTo>
                    <a:pt x="19" y="43"/>
                  </a:lnTo>
                  <a:lnTo>
                    <a:pt x="14" y="45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44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17" y="4"/>
                  </a:lnTo>
                  <a:lnTo>
                    <a:pt x="26" y="0"/>
                  </a:lnTo>
                  <a:lnTo>
                    <a:pt x="38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9" name="Freeform 217"/>
            <p:cNvSpPr>
              <a:spLocks noChangeAspect="1"/>
            </p:cNvSpPr>
            <p:nvPr/>
          </p:nvSpPr>
          <p:spPr bwMode="auto">
            <a:xfrm>
              <a:off x="3838" y="683"/>
              <a:ext cx="247" cy="130"/>
            </a:xfrm>
            <a:custGeom>
              <a:avLst/>
              <a:gdLst>
                <a:gd name="T0" fmla="*/ 0 w 231"/>
                <a:gd name="T1" fmla="*/ 0 h 124"/>
                <a:gd name="T2" fmla="*/ 57 w 231"/>
                <a:gd name="T3" fmla="*/ 90 h 124"/>
                <a:gd name="T4" fmla="*/ 146 w 231"/>
                <a:gd name="T5" fmla="*/ 161 h 124"/>
                <a:gd name="T6" fmla="*/ 189 w 231"/>
                <a:gd name="T7" fmla="*/ 180 h 124"/>
                <a:gd name="T8" fmla="*/ 308 w 231"/>
                <a:gd name="T9" fmla="*/ 198 h 124"/>
                <a:gd name="T10" fmla="*/ 448 w 231"/>
                <a:gd name="T11" fmla="*/ 194 h 124"/>
                <a:gd name="T12" fmla="*/ 0 w 231"/>
                <a:gd name="T13" fmla="*/ 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124"/>
                <a:gd name="T23" fmla="*/ 231 w 231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124">
                  <a:moveTo>
                    <a:pt x="0" y="0"/>
                  </a:moveTo>
                  <a:lnTo>
                    <a:pt x="30" y="56"/>
                  </a:lnTo>
                  <a:lnTo>
                    <a:pt x="75" y="101"/>
                  </a:lnTo>
                  <a:lnTo>
                    <a:pt x="97" y="112"/>
                  </a:lnTo>
                  <a:lnTo>
                    <a:pt x="158" y="123"/>
                  </a:lnTo>
                  <a:lnTo>
                    <a:pt x="230" y="121"/>
                  </a:lnTo>
                  <a:lnTo>
                    <a:pt x="0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0" name="Freeform 218"/>
            <p:cNvSpPr>
              <a:spLocks noChangeAspect="1"/>
            </p:cNvSpPr>
            <p:nvPr/>
          </p:nvSpPr>
          <p:spPr bwMode="auto">
            <a:xfrm>
              <a:off x="3832" y="683"/>
              <a:ext cx="253" cy="136"/>
            </a:xfrm>
            <a:custGeom>
              <a:avLst/>
              <a:gdLst>
                <a:gd name="T0" fmla="*/ 0 w 237"/>
                <a:gd name="T1" fmla="*/ 0 h 130"/>
                <a:gd name="T2" fmla="*/ 58 w 237"/>
                <a:gd name="T3" fmla="*/ 93 h 130"/>
                <a:gd name="T4" fmla="*/ 148 w 237"/>
                <a:gd name="T5" fmla="*/ 166 h 130"/>
                <a:gd name="T6" fmla="*/ 192 w 237"/>
                <a:gd name="T7" fmla="*/ 183 h 130"/>
                <a:gd name="T8" fmla="*/ 310 w 237"/>
                <a:gd name="T9" fmla="*/ 203 h 130"/>
                <a:gd name="T10" fmla="*/ 454 w 237"/>
                <a:gd name="T11" fmla="*/ 199 h 130"/>
                <a:gd name="T12" fmla="*/ 0 w 237"/>
                <a:gd name="T13" fmla="*/ 0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"/>
                <a:gd name="T22" fmla="*/ 0 h 130"/>
                <a:gd name="T23" fmla="*/ 237 w 237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" h="130">
                  <a:moveTo>
                    <a:pt x="0" y="0"/>
                  </a:moveTo>
                  <a:lnTo>
                    <a:pt x="31" y="59"/>
                  </a:lnTo>
                  <a:lnTo>
                    <a:pt x="77" y="106"/>
                  </a:lnTo>
                  <a:lnTo>
                    <a:pt x="100" y="117"/>
                  </a:lnTo>
                  <a:lnTo>
                    <a:pt x="162" y="129"/>
                  </a:lnTo>
                  <a:lnTo>
                    <a:pt x="236" y="12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1" name="Freeform 219"/>
            <p:cNvSpPr>
              <a:spLocks noChangeAspect="1"/>
            </p:cNvSpPr>
            <p:nvPr/>
          </p:nvSpPr>
          <p:spPr bwMode="auto">
            <a:xfrm>
              <a:off x="3836" y="672"/>
              <a:ext cx="259" cy="139"/>
            </a:xfrm>
            <a:custGeom>
              <a:avLst/>
              <a:gdLst>
                <a:gd name="T0" fmla="*/ 32 w 242"/>
                <a:gd name="T1" fmla="*/ 1 h 132"/>
                <a:gd name="T2" fmla="*/ 52 w 242"/>
                <a:gd name="T3" fmla="*/ 3 h 132"/>
                <a:gd name="T4" fmla="*/ 78 w 242"/>
                <a:gd name="T5" fmla="*/ 8 h 132"/>
                <a:gd name="T6" fmla="*/ 112 w 242"/>
                <a:gd name="T7" fmla="*/ 23 h 132"/>
                <a:gd name="T8" fmla="*/ 143 w 242"/>
                <a:gd name="T9" fmla="*/ 33 h 132"/>
                <a:gd name="T10" fmla="*/ 185 w 242"/>
                <a:gd name="T11" fmla="*/ 51 h 132"/>
                <a:gd name="T12" fmla="*/ 215 w 242"/>
                <a:gd name="T13" fmla="*/ 61 h 132"/>
                <a:gd name="T14" fmla="*/ 257 w 242"/>
                <a:gd name="T15" fmla="*/ 79 h 132"/>
                <a:gd name="T16" fmla="*/ 293 w 242"/>
                <a:gd name="T17" fmla="*/ 93 h 132"/>
                <a:gd name="T18" fmla="*/ 319 w 242"/>
                <a:gd name="T19" fmla="*/ 107 h 132"/>
                <a:gd name="T20" fmla="*/ 352 w 242"/>
                <a:gd name="T21" fmla="*/ 124 h 132"/>
                <a:gd name="T22" fmla="*/ 385 w 242"/>
                <a:gd name="T23" fmla="*/ 138 h 132"/>
                <a:gd name="T24" fmla="*/ 412 w 242"/>
                <a:gd name="T25" fmla="*/ 154 h 132"/>
                <a:gd name="T26" fmla="*/ 435 w 242"/>
                <a:gd name="T27" fmla="*/ 168 h 132"/>
                <a:gd name="T28" fmla="*/ 447 w 242"/>
                <a:gd name="T29" fmla="*/ 179 h 132"/>
                <a:gd name="T30" fmla="*/ 458 w 242"/>
                <a:gd name="T31" fmla="*/ 186 h 132"/>
                <a:gd name="T32" fmla="*/ 471 w 242"/>
                <a:gd name="T33" fmla="*/ 196 h 132"/>
                <a:gd name="T34" fmla="*/ 474 w 242"/>
                <a:gd name="T35" fmla="*/ 202 h 132"/>
                <a:gd name="T36" fmla="*/ 474 w 242"/>
                <a:gd name="T37" fmla="*/ 212 h 132"/>
                <a:gd name="T38" fmla="*/ 473 w 242"/>
                <a:gd name="T39" fmla="*/ 216 h 132"/>
                <a:gd name="T40" fmla="*/ 466 w 242"/>
                <a:gd name="T41" fmla="*/ 220 h 132"/>
                <a:gd name="T42" fmla="*/ 453 w 242"/>
                <a:gd name="T43" fmla="*/ 220 h 132"/>
                <a:gd name="T44" fmla="*/ 437 w 242"/>
                <a:gd name="T45" fmla="*/ 216 h 132"/>
                <a:gd name="T46" fmla="*/ 416 w 242"/>
                <a:gd name="T47" fmla="*/ 213 h 132"/>
                <a:gd name="T48" fmla="*/ 389 w 242"/>
                <a:gd name="T49" fmla="*/ 206 h 132"/>
                <a:gd name="T50" fmla="*/ 339 w 242"/>
                <a:gd name="T51" fmla="*/ 192 h 132"/>
                <a:gd name="T52" fmla="*/ 293 w 242"/>
                <a:gd name="T53" fmla="*/ 175 h 132"/>
                <a:gd name="T54" fmla="*/ 242 w 242"/>
                <a:gd name="T55" fmla="*/ 153 h 132"/>
                <a:gd name="T56" fmla="*/ 192 w 242"/>
                <a:gd name="T57" fmla="*/ 130 h 132"/>
                <a:gd name="T58" fmla="*/ 146 w 242"/>
                <a:gd name="T59" fmla="*/ 107 h 132"/>
                <a:gd name="T60" fmla="*/ 108 w 242"/>
                <a:gd name="T61" fmla="*/ 86 h 132"/>
                <a:gd name="T62" fmla="*/ 78 w 242"/>
                <a:gd name="T63" fmla="*/ 67 h 132"/>
                <a:gd name="T64" fmla="*/ 52 w 242"/>
                <a:gd name="T65" fmla="*/ 55 h 132"/>
                <a:gd name="T66" fmla="*/ 32 w 242"/>
                <a:gd name="T67" fmla="*/ 41 h 132"/>
                <a:gd name="T68" fmla="*/ 20 w 242"/>
                <a:gd name="T69" fmla="*/ 29 h 132"/>
                <a:gd name="T70" fmla="*/ 4 w 242"/>
                <a:gd name="T71" fmla="*/ 23 h 132"/>
                <a:gd name="T72" fmla="*/ 1 w 242"/>
                <a:gd name="T73" fmla="*/ 20 h 132"/>
                <a:gd name="T74" fmla="*/ 0 w 242"/>
                <a:gd name="T75" fmla="*/ 5 h 132"/>
                <a:gd name="T76" fmla="*/ 1 w 242"/>
                <a:gd name="T77" fmla="*/ 2 h 132"/>
                <a:gd name="T78" fmla="*/ 5 w 242"/>
                <a:gd name="T79" fmla="*/ 1 h 132"/>
                <a:gd name="T80" fmla="*/ 20 w 242"/>
                <a:gd name="T81" fmla="*/ 0 h 132"/>
                <a:gd name="T82" fmla="*/ 32 w 242"/>
                <a:gd name="T83" fmla="*/ 1 h 1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"/>
                <a:gd name="T127" fmla="*/ 0 h 132"/>
                <a:gd name="T128" fmla="*/ 242 w 242"/>
                <a:gd name="T129" fmla="*/ 132 h 1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" h="132">
                  <a:moveTo>
                    <a:pt x="17" y="1"/>
                  </a:moveTo>
                  <a:lnTo>
                    <a:pt x="27" y="3"/>
                  </a:lnTo>
                  <a:lnTo>
                    <a:pt x="40" y="8"/>
                  </a:lnTo>
                  <a:lnTo>
                    <a:pt x="57" y="13"/>
                  </a:lnTo>
                  <a:lnTo>
                    <a:pt x="73" y="21"/>
                  </a:lnTo>
                  <a:lnTo>
                    <a:pt x="93" y="30"/>
                  </a:lnTo>
                  <a:lnTo>
                    <a:pt x="109" y="37"/>
                  </a:lnTo>
                  <a:lnTo>
                    <a:pt x="130" y="47"/>
                  </a:lnTo>
                  <a:lnTo>
                    <a:pt x="148" y="56"/>
                  </a:lnTo>
                  <a:lnTo>
                    <a:pt x="162" y="64"/>
                  </a:lnTo>
                  <a:lnTo>
                    <a:pt x="179" y="74"/>
                  </a:lnTo>
                  <a:lnTo>
                    <a:pt x="194" y="82"/>
                  </a:lnTo>
                  <a:lnTo>
                    <a:pt x="208" y="92"/>
                  </a:lnTo>
                  <a:lnTo>
                    <a:pt x="220" y="100"/>
                  </a:lnTo>
                  <a:lnTo>
                    <a:pt x="227" y="106"/>
                  </a:lnTo>
                  <a:lnTo>
                    <a:pt x="233" y="111"/>
                  </a:lnTo>
                  <a:lnTo>
                    <a:pt x="238" y="117"/>
                  </a:lnTo>
                  <a:lnTo>
                    <a:pt x="241" y="121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5" y="131"/>
                  </a:lnTo>
                  <a:lnTo>
                    <a:pt x="230" y="131"/>
                  </a:lnTo>
                  <a:lnTo>
                    <a:pt x="221" y="129"/>
                  </a:lnTo>
                  <a:lnTo>
                    <a:pt x="211" y="127"/>
                  </a:lnTo>
                  <a:lnTo>
                    <a:pt x="197" y="123"/>
                  </a:lnTo>
                  <a:lnTo>
                    <a:pt x="172" y="115"/>
                  </a:lnTo>
                  <a:lnTo>
                    <a:pt x="148" y="104"/>
                  </a:lnTo>
                  <a:lnTo>
                    <a:pt x="122" y="91"/>
                  </a:lnTo>
                  <a:lnTo>
                    <a:pt x="97" y="77"/>
                  </a:lnTo>
                  <a:lnTo>
                    <a:pt x="74" y="64"/>
                  </a:lnTo>
                  <a:lnTo>
                    <a:pt x="55" y="51"/>
                  </a:lnTo>
                  <a:lnTo>
                    <a:pt x="40" y="41"/>
                  </a:lnTo>
                  <a:lnTo>
                    <a:pt x="27" y="33"/>
                  </a:lnTo>
                  <a:lnTo>
                    <a:pt x="17" y="25"/>
                  </a:lnTo>
                  <a:lnTo>
                    <a:pt x="10" y="19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7" y="1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2" name="Line 220"/>
            <p:cNvSpPr>
              <a:spLocks noChangeAspect="1" noChangeShapeType="1"/>
            </p:cNvSpPr>
            <p:nvPr/>
          </p:nvSpPr>
          <p:spPr bwMode="auto">
            <a:xfrm flipV="1">
              <a:off x="3927" y="692"/>
              <a:ext cx="48" cy="61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Line 221"/>
            <p:cNvSpPr>
              <a:spLocks noChangeAspect="1" noChangeShapeType="1"/>
            </p:cNvSpPr>
            <p:nvPr/>
          </p:nvSpPr>
          <p:spPr bwMode="auto">
            <a:xfrm flipV="1">
              <a:off x="3914" y="689"/>
              <a:ext cx="43" cy="57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Line 222"/>
            <p:cNvSpPr>
              <a:spLocks noChangeAspect="1" noChangeShapeType="1"/>
            </p:cNvSpPr>
            <p:nvPr/>
          </p:nvSpPr>
          <p:spPr bwMode="auto">
            <a:xfrm flipV="1">
              <a:off x="3972" y="705"/>
              <a:ext cx="14" cy="72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Line 223"/>
            <p:cNvSpPr>
              <a:spLocks noChangeAspect="1" noChangeShapeType="1"/>
            </p:cNvSpPr>
            <p:nvPr/>
          </p:nvSpPr>
          <p:spPr bwMode="auto">
            <a:xfrm flipV="1">
              <a:off x="3989" y="706"/>
              <a:ext cx="11" cy="79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224"/>
            <p:cNvSpPr>
              <a:spLocks noChangeAspect="1"/>
            </p:cNvSpPr>
            <p:nvPr/>
          </p:nvSpPr>
          <p:spPr bwMode="auto">
            <a:xfrm>
              <a:off x="3961" y="693"/>
              <a:ext cx="44" cy="18"/>
            </a:xfrm>
            <a:custGeom>
              <a:avLst/>
              <a:gdLst>
                <a:gd name="T0" fmla="*/ 0 w 41"/>
                <a:gd name="T1" fmla="*/ 0 h 17"/>
                <a:gd name="T2" fmla="*/ 54 w 41"/>
                <a:gd name="T3" fmla="*/ 25 h 17"/>
                <a:gd name="T4" fmla="*/ 80 w 41"/>
                <a:gd name="T5" fmla="*/ 26 h 17"/>
                <a:gd name="T6" fmla="*/ 33 w 41"/>
                <a:gd name="T7" fmla="*/ 3 h 17"/>
                <a:gd name="T8" fmla="*/ 0 w 4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7"/>
                <a:gd name="T17" fmla="*/ 41 w 4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7">
                  <a:moveTo>
                    <a:pt x="0" y="0"/>
                  </a:moveTo>
                  <a:lnTo>
                    <a:pt x="27" y="15"/>
                  </a:lnTo>
                  <a:lnTo>
                    <a:pt x="40" y="16"/>
                  </a:lnTo>
                  <a:lnTo>
                    <a:pt x="17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7" name="Freeform 225"/>
            <p:cNvSpPr>
              <a:spLocks noChangeAspect="1"/>
            </p:cNvSpPr>
            <p:nvPr/>
          </p:nvSpPr>
          <p:spPr bwMode="auto">
            <a:xfrm>
              <a:off x="3855" y="870"/>
              <a:ext cx="39" cy="22"/>
            </a:xfrm>
            <a:custGeom>
              <a:avLst/>
              <a:gdLst>
                <a:gd name="T0" fmla="*/ 72 w 36"/>
                <a:gd name="T1" fmla="*/ 0 h 21"/>
                <a:gd name="T2" fmla="*/ 0 w 36"/>
                <a:gd name="T3" fmla="*/ 7 h 21"/>
                <a:gd name="T4" fmla="*/ 0 w 36"/>
                <a:gd name="T5" fmla="*/ 26 h 21"/>
                <a:gd name="T6" fmla="*/ 51 w 36"/>
                <a:gd name="T7" fmla="*/ 30 h 21"/>
                <a:gd name="T8" fmla="*/ 58 w 36"/>
                <a:gd name="T9" fmla="*/ 23 h 21"/>
                <a:gd name="T10" fmla="*/ 26 w 36"/>
                <a:gd name="T11" fmla="*/ 22 h 21"/>
                <a:gd name="T12" fmla="*/ 78 w 36"/>
                <a:gd name="T13" fmla="*/ 7 h 21"/>
                <a:gd name="T14" fmla="*/ 72 w 36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1"/>
                <a:gd name="T26" fmla="*/ 36 w 36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1">
                  <a:moveTo>
                    <a:pt x="32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23" y="20"/>
                  </a:lnTo>
                  <a:lnTo>
                    <a:pt x="26" y="13"/>
                  </a:lnTo>
                  <a:lnTo>
                    <a:pt x="12" y="12"/>
                  </a:lnTo>
                  <a:lnTo>
                    <a:pt x="35" y="7"/>
                  </a:lnTo>
                  <a:lnTo>
                    <a:pt x="32" y="0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8" name="Freeform 226"/>
            <p:cNvSpPr>
              <a:spLocks noChangeAspect="1"/>
            </p:cNvSpPr>
            <p:nvPr/>
          </p:nvSpPr>
          <p:spPr bwMode="auto">
            <a:xfrm>
              <a:off x="3927" y="825"/>
              <a:ext cx="34" cy="153"/>
            </a:xfrm>
            <a:custGeom>
              <a:avLst/>
              <a:gdLst>
                <a:gd name="T0" fmla="*/ 0 w 32"/>
                <a:gd name="T1" fmla="*/ 2 h 145"/>
                <a:gd name="T2" fmla="*/ 18 w 32"/>
                <a:gd name="T3" fmla="*/ 0 h 145"/>
                <a:gd name="T4" fmla="*/ 56 w 32"/>
                <a:gd name="T5" fmla="*/ 233 h 145"/>
                <a:gd name="T6" fmla="*/ 0 w 32"/>
                <a:gd name="T7" fmla="*/ 246 h 145"/>
                <a:gd name="T8" fmla="*/ 0 w 32"/>
                <a:gd name="T9" fmla="*/ 2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45"/>
                <a:gd name="T17" fmla="*/ 32 w 32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45">
                  <a:moveTo>
                    <a:pt x="0" y="2"/>
                  </a:moveTo>
                  <a:lnTo>
                    <a:pt x="8" y="0"/>
                  </a:lnTo>
                  <a:lnTo>
                    <a:pt x="31" y="136"/>
                  </a:lnTo>
                  <a:lnTo>
                    <a:pt x="0" y="144"/>
                  </a:lnTo>
                  <a:lnTo>
                    <a:pt x="0" y="2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9" name="Freeform 227"/>
            <p:cNvSpPr>
              <a:spLocks noChangeAspect="1"/>
            </p:cNvSpPr>
            <p:nvPr/>
          </p:nvSpPr>
          <p:spPr bwMode="auto">
            <a:xfrm>
              <a:off x="3920" y="825"/>
              <a:ext cx="41" cy="159"/>
            </a:xfrm>
            <a:custGeom>
              <a:avLst/>
              <a:gdLst>
                <a:gd name="T0" fmla="*/ 0 w 38"/>
                <a:gd name="T1" fmla="*/ 2 h 151"/>
                <a:gd name="T2" fmla="*/ 21 w 38"/>
                <a:gd name="T3" fmla="*/ 0 h 151"/>
                <a:gd name="T4" fmla="*/ 79 w 38"/>
                <a:gd name="T5" fmla="*/ 238 h 151"/>
                <a:gd name="T6" fmla="*/ 0 w 38"/>
                <a:gd name="T7" fmla="*/ 251 h 151"/>
                <a:gd name="T8" fmla="*/ 0 w 38"/>
                <a:gd name="T9" fmla="*/ 2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51"/>
                <a:gd name="T17" fmla="*/ 38 w 38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51">
                  <a:moveTo>
                    <a:pt x="0" y="2"/>
                  </a:moveTo>
                  <a:lnTo>
                    <a:pt x="10" y="0"/>
                  </a:lnTo>
                  <a:lnTo>
                    <a:pt x="37" y="142"/>
                  </a:lnTo>
                  <a:lnTo>
                    <a:pt x="0" y="150"/>
                  </a:lnTo>
                  <a:lnTo>
                    <a:pt x="0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0" name="Freeform 228"/>
            <p:cNvSpPr>
              <a:spLocks noChangeAspect="1"/>
            </p:cNvSpPr>
            <p:nvPr/>
          </p:nvSpPr>
          <p:spPr bwMode="auto">
            <a:xfrm>
              <a:off x="3863" y="823"/>
              <a:ext cx="59" cy="155"/>
            </a:xfrm>
            <a:custGeom>
              <a:avLst/>
              <a:gdLst>
                <a:gd name="T0" fmla="*/ 109 w 55"/>
                <a:gd name="T1" fmla="*/ 4 h 147"/>
                <a:gd name="T2" fmla="*/ 109 w 55"/>
                <a:gd name="T3" fmla="*/ 247 h 147"/>
                <a:gd name="T4" fmla="*/ 0 w 55"/>
                <a:gd name="T5" fmla="*/ 224 h 147"/>
                <a:gd name="T6" fmla="*/ 67 w 55"/>
                <a:gd name="T7" fmla="*/ 0 h 147"/>
                <a:gd name="T8" fmla="*/ 109 w 55"/>
                <a:gd name="T9" fmla="*/ 4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47"/>
                <a:gd name="T17" fmla="*/ 55 w 55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47">
                  <a:moveTo>
                    <a:pt x="54" y="4"/>
                  </a:moveTo>
                  <a:lnTo>
                    <a:pt x="54" y="146"/>
                  </a:lnTo>
                  <a:lnTo>
                    <a:pt x="0" y="132"/>
                  </a:lnTo>
                  <a:lnTo>
                    <a:pt x="33" y="0"/>
                  </a:lnTo>
                  <a:lnTo>
                    <a:pt x="54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1" name="Freeform 229"/>
            <p:cNvSpPr>
              <a:spLocks noChangeAspect="1"/>
            </p:cNvSpPr>
            <p:nvPr/>
          </p:nvSpPr>
          <p:spPr bwMode="auto">
            <a:xfrm>
              <a:off x="3856" y="823"/>
              <a:ext cx="66" cy="161"/>
            </a:xfrm>
            <a:custGeom>
              <a:avLst/>
              <a:gdLst>
                <a:gd name="T0" fmla="*/ 132 w 61"/>
                <a:gd name="T1" fmla="*/ 4 h 153"/>
                <a:gd name="T2" fmla="*/ 132 w 61"/>
                <a:gd name="T3" fmla="*/ 253 h 153"/>
                <a:gd name="T4" fmla="*/ 0 w 61"/>
                <a:gd name="T5" fmla="*/ 228 h 153"/>
                <a:gd name="T6" fmla="*/ 82 w 61"/>
                <a:gd name="T7" fmla="*/ 0 h 153"/>
                <a:gd name="T8" fmla="*/ 132 w 61"/>
                <a:gd name="T9" fmla="*/ 4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53"/>
                <a:gd name="T17" fmla="*/ 61 w 61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53">
                  <a:moveTo>
                    <a:pt x="60" y="4"/>
                  </a:moveTo>
                  <a:lnTo>
                    <a:pt x="60" y="152"/>
                  </a:lnTo>
                  <a:lnTo>
                    <a:pt x="0" y="137"/>
                  </a:lnTo>
                  <a:lnTo>
                    <a:pt x="37" y="0"/>
                  </a:lnTo>
                  <a:lnTo>
                    <a:pt x="60" y="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2" name="Freeform 230"/>
            <p:cNvSpPr>
              <a:spLocks noChangeAspect="1"/>
            </p:cNvSpPr>
            <p:nvPr/>
          </p:nvSpPr>
          <p:spPr bwMode="auto">
            <a:xfrm>
              <a:off x="3947" y="754"/>
              <a:ext cx="15" cy="9"/>
            </a:xfrm>
            <a:custGeom>
              <a:avLst/>
              <a:gdLst>
                <a:gd name="T0" fmla="*/ 25 w 14"/>
                <a:gd name="T1" fmla="*/ 4 h 9"/>
                <a:gd name="T2" fmla="*/ 5 w 14"/>
                <a:gd name="T3" fmla="*/ 0 h 9"/>
                <a:gd name="T4" fmla="*/ 0 w 14"/>
                <a:gd name="T5" fmla="*/ 4 h 9"/>
                <a:gd name="T6" fmla="*/ 20 w 14"/>
                <a:gd name="T7" fmla="*/ 8 h 9"/>
                <a:gd name="T8" fmla="*/ 25 w 14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3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0" y="8"/>
                  </a:lnTo>
                  <a:lnTo>
                    <a:pt x="13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3" name="Freeform 231"/>
            <p:cNvSpPr>
              <a:spLocks noChangeAspect="1"/>
            </p:cNvSpPr>
            <p:nvPr/>
          </p:nvSpPr>
          <p:spPr bwMode="auto">
            <a:xfrm>
              <a:off x="3955" y="753"/>
              <a:ext cx="8" cy="2"/>
            </a:xfrm>
            <a:custGeom>
              <a:avLst/>
              <a:gdLst>
                <a:gd name="T0" fmla="*/ 1 w 8"/>
                <a:gd name="T1" fmla="*/ 0 h 2"/>
                <a:gd name="T2" fmla="*/ 1 w 8"/>
                <a:gd name="T3" fmla="*/ 0 h 2"/>
                <a:gd name="T4" fmla="*/ 0 w 8"/>
                <a:gd name="T5" fmla="*/ 0 h 2"/>
                <a:gd name="T6" fmla="*/ 0 w 8"/>
                <a:gd name="T7" fmla="*/ 0 h 2"/>
                <a:gd name="T8" fmla="*/ 1 w 8"/>
                <a:gd name="T9" fmla="*/ 0 h 2"/>
                <a:gd name="T10" fmla="*/ 1 w 8"/>
                <a:gd name="T11" fmla="*/ 0 h 2"/>
                <a:gd name="T12" fmla="*/ 1 w 8"/>
                <a:gd name="T13" fmla="*/ 0 h 2"/>
                <a:gd name="T14" fmla="*/ 2 w 8"/>
                <a:gd name="T15" fmla="*/ 0 h 2"/>
                <a:gd name="T16" fmla="*/ 2 w 8"/>
                <a:gd name="T17" fmla="*/ 1 h 2"/>
                <a:gd name="T18" fmla="*/ 2 w 8"/>
                <a:gd name="T19" fmla="*/ 1 h 2"/>
                <a:gd name="T20" fmla="*/ 3 w 8"/>
                <a:gd name="T21" fmla="*/ 1 h 2"/>
                <a:gd name="T22" fmla="*/ 3 w 8"/>
                <a:gd name="T23" fmla="*/ 1 h 2"/>
                <a:gd name="T24" fmla="*/ 3 w 8"/>
                <a:gd name="T25" fmla="*/ 1 h 2"/>
                <a:gd name="T26" fmla="*/ 4 w 8"/>
                <a:gd name="T27" fmla="*/ 1 h 2"/>
                <a:gd name="T28" fmla="*/ 4 w 8"/>
                <a:gd name="T29" fmla="*/ 1 h 2"/>
                <a:gd name="T30" fmla="*/ 4 w 8"/>
                <a:gd name="T31" fmla="*/ 1 h 2"/>
                <a:gd name="T32" fmla="*/ 5 w 8"/>
                <a:gd name="T33" fmla="*/ 1 h 2"/>
                <a:gd name="T34" fmla="*/ 5 w 8"/>
                <a:gd name="T35" fmla="*/ 1 h 2"/>
                <a:gd name="T36" fmla="*/ 6 w 8"/>
                <a:gd name="T37" fmla="*/ 1 h 2"/>
                <a:gd name="T38" fmla="*/ 6 w 8"/>
                <a:gd name="T39" fmla="*/ 1 h 2"/>
                <a:gd name="T40" fmla="*/ 7 w 8"/>
                <a:gd name="T41" fmla="*/ 1 h 2"/>
                <a:gd name="T42" fmla="*/ 6 w 8"/>
                <a:gd name="T43" fmla="*/ 1 h 2"/>
                <a:gd name="T44" fmla="*/ 6 w 8"/>
                <a:gd name="T45" fmla="*/ 1 h 2"/>
                <a:gd name="T46" fmla="*/ 6 w 8"/>
                <a:gd name="T47" fmla="*/ 1 h 2"/>
                <a:gd name="T48" fmla="*/ 6 w 8"/>
                <a:gd name="T49" fmla="*/ 1 h 2"/>
                <a:gd name="T50" fmla="*/ 5 w 8"/>
                <a:gd name="T51" fmla="*/ 1 h 2"/>
                <a:gd name="T52" fmla="*/ 5 w 8"/>
                <a:gd name="T53" fmla="*/ 1 h 2"/>
                <a:gd name="T54" fmla="*/ 4 w 8"/>
                <a:gd name="T55" fmla="*/ 1 h 2"/>
                <a:gd name="T56" fmla="*/ 4 w 8"/>
                <a:gd name="T57" fmla="*/ 0 h 2"/>
                <a:gd name="T58" fmla="*/ 3 w 8"/>
                <a:gd name="T59" fmla="*/ 0 h 2"/>
                <a:gd name="T60" fmla="*/ 3 w 8"/>
                <a:gd name="T61" fmla="*/ 0 h 2"/>
                <a:gd name="T62" fmla="*/ 3 w 8"/>
                <a:gd name="T63" fmla="*/ 0 h 2"/>
                <a:gd name="T64" fmla="*/ 2 w 8"/>
                <a:gd name="T65" fmla="*/ 0 h 2"/>
                <a:gd name="T66" fmla="*/ 2 w 8"/>
                <a:gd name="T67" fmla="*/ 0 h 2"/>
                <a:gd name="T68" fmla="*/ 2 w 8"/>
                <a:gd name="T69" fmla="*/ 0 h 2"/>
                <a:gd name="T70" fmla="*/ 1 w 8"/>
                <a:gd name="T71" fmla="*/ 0 h 2"/>
                <a:gd name="T72" fmla="*/ 1 w 8"/>
                <a:gd name="T73" fmla="*/ 0 h 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"/>
                <a:gd name="T112" fmla="*/ 0 h 2"/>
                <a:gd name="T113" fmla="*/ 8 w 8"/>
                <a:gd name="T114" fmla="*/ 2 h 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314" name="Group 232"/>
          <p:cNvGrpSpPr>
            <a:grpSpLocks noChangeAspect="1"/>
          </p:cNvGrpSpPr>
          <p:nvPr/>
        </p:nvGrpSpPr>
        <p:grpSpPr bwMode="auto">
          <a:xfrm>
            <a:off x="1494378" y="1754952"/>
            <a:ext cx="177995" cy="255639"/>
            <a:chOff x="3792" y="672"/>
            <a:chExt cx="303" cy="352"/>
          </a:xfrm>
        </p:grpSpPr>
        <p:sp>
          <p:nvSpPr>
            <p:cNvPr id="315" name="Freeform 233"/>
            <p:cNvSpPr>
              <a:spLocks noChangeAspect="1"/>
            </p:cNvSpPr>
            <p:nvPr/>
          </p:nvSpPr>
          <p:spPr bwMode="auto">
            <a:xfrm>
              <a:off x="3957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6" name="Freeform 234"/>
            <p:cNvSpPr>
              <a:spLocks noChangeAspect="1"/>
            </p:cNvSpPr>
            <p:nvPr/>
          </p:nvSpPr>
          <p:spPr bwMode="auto">
            <a:xfrm>
              <a:off x="394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7" name="Freeform 235"/>
            <p:cNvSpPr>
              <a:spLocks noChangeAspect="1"/>
            </p:cNvSpPr>
            <p:nvPr/>
          </p:nvSpPr>
          <p:spPr bwMode="auto">
            <a:xfrm>
              <a:off x="3929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8" name="Freeform 236"/>
            <p:cNvSpPr>
              <a:spLocks noChangeAspect="1"/>
            </p:cNvSpPr>
            <p:nvPr/>
          </p:nvSpPr>
          <p:spPr bwMode="auto">
            <a:xfrm>
              <a:off x="3916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9" name="Freeform 237"/>
            <p:cNvSpPr>
              <a:spLocks noChangeAspect="1"/>
            </p:cNvSpPr>
            <p:nvPr/>
          </p:nvSpPr>
          <p:spPr bwMode="auto">
            <a:xfrm>
              <a:off x="3902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0" name="Freeform 238"/>
            <p:cNvSpPr>
              <a:spLocks noChangeAspect="1"/>
            </p:cNvSpPr>
            <p:nvPr/>
          </p:nvSpPr>
          <p:spPr bwMode="auto">
            <a:xfrm>
              <a:off x="3889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1" name="Freeform 239"/>
            <p:cNvSpPr>
              <a:spLocks noChangeAspect="1"/>
            </p:cNvSpPr>
            <p:nvPr/>
          </p:nvSpPr>
          <p:spPr bwMode="auto">
            <a:xfrm>
              <a:off x="3876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2" name="Freeform 240"/>
            <p:cNvSpPr>
              <a:spLocks noChangeAspect="1"/>
            </p:cNvSpPr>
            <p:nvPr/>
          </p:nvSpPr>
          <p:spPr bwMode="auto">
            <a:xfrm>
              <a:off x="386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3" name="Freeform 241"/>
            <p:cNvSpPr>
              <a:spLocks noChangeAspect="1"/>
            </p:cNvSpPr>
            <p:nvPr/>
          </p:nvSpPr>
          <p:spPr bwMode="auto">
            <a:xfrm>
              <a:off x="3798" y="975"/>
              <a:ext cx="117" cy="43"/>
            </a:xfrm>
            <a:custGeom>
              <a:avLst/>
              <a:gdLst>
                <a:gd name="T0" fmla="*/ 220 w 109"/>
                <a:gd name="T1" fmla="*/ 35 h 41"/>
                <a:gd name="T2" fmla="*/ 220 w 109"/>
                <a:gd name="T3" fmla="*/ 64 h 41"/>
                <a:gd name="T4" fmla="*/ 0 w 109"/>
                <a:gd name="T5" fmla="*/ 27 h 41"/>
                <a:gd name="T6" fmla="*/ 0 w 109"/>
                <a:gd name="T7" fmla="*/ 0 h 41"/>
                <a:gd name="T8" fmla="*/ 220 w 109"/>
                <a:gd name="T9" fmla="*/ 35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08" y="23"/>
                  </a:moveTo>
                  <a:lnTo>
                    <a:pt x="108" y="40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08" y="23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4" name="Freeform 242"/>
            <p:cNvSpPr>
              <a:spLocks noChangeAspect="1"/>
            </p:cNvSpPr>
            <p:nvPr/>
          </p:nvSpPr>
          <p:spPr bwMode="auto">
            <a:xfrm>
              <a:off x="3792" y="975"/>
              <a:ext cx="123" cy="49"/>
            </a:xfrm>
            <a:custGeom>
              <a:avLst/>
              <a:gdLst>
                <a:gd name="T0" fmla="*/ 224 w 115"/>
                <a:gd name="T1" fmla="*/ 38 h 47"/>
                <a:gd name="T2" fmla="*/ 224 w 115"/>
                <a:gd name="T3" fmla="*/ 69 h 47"/>
                <a:gd name="T4" fmla="*/ 0 w 115"/>
                <a:gd name="T5" fmla="*/ 29 h 47"/>
                <a:gd name="T6" fmla="*/ 0 w 115"/>
                <a:gd name="T7" fmla="*/ 0 h 47"/>
                <a:gd name="T8" fmla="*/ 224 w 115"/>
                <a:gd name="T9" fmla="*/ 38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47"/>
                <a:gd name="T17" fmla="*/ 115 w 115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47">
                  <a:moveTo>
                    <a:pt x="114" y="27"/>
                  </a:moveTo>
                  <a:lnTo>
                    <a:pt x="114" y="4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14" y="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5" name="Freeform 243"/>
            <p:cNvSpPr>
              <a:spLocks noChangeAspect="1"/>
            </p:cNvSpPr>
            <p:nvPr/>
          </p:nvSpPr>
          <p:spPr bwMode="auto">
            <a:xfrm>
              <a:off x="3920" y="975"/>
              <a:ext cx="110" cy="43"/>
            </a:xfrm>
            <a:custGeom>
              <a:avLst/>
              <a:gdLst>
                <a:gd name="T0" fmla="*/ 218 w 102"/>
                <a:gd name="T1" fmla="*/ 0 h 41"/>
                <a:gd name="T2" fmla="*/ 218 w 102"/>
                <a:gd name="T3" fmla="*/ 27 h 41"/>
                <a:gd name="T4" fmla="*/ 0 w 102"/>
                <a:gd name="T5" fmla="*/ 64 h 41"/>
                <a:gd name="T6" fmla="*/ 0 w 102"/>
                <a:gd name="T7" fmla="*/ 35 h 41"/>
                <a:gd name="T8" fmla="*/ 218 w 10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1"/>
                <a:gd name="T17" fmla="*/ 102 w 10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1">
                  <a:moveTo>
                    <a:pt x="101" y="0"/>
                  </a:moveTo>
                  <a:lnTo>
                    <a:pt x="101" y="17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101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6" name="Freeform 244"/>
            <p:cNvSpPr>
              <a:spLocks noChangeAspect="1"/>
            </p:cNvSpPr>
            <p:nvPr/>
          </p:nvSpPr>
          <p:spPr bwMode="auto">
            <a:xfrm>
              <a:off x="3914" y="975"/>
              <a:ext cx="116" cy="49"/>
            </a:xfrm>
            <a:custGeom>
              <a:avLst/>
              <a:gdLst>
                <a:gd name="T0" fmla="*/ 219 w 108"/>
                <a:gd name="T1" fmla="*/ 0 h 47"/>
                <a:gd name="T2" fmla="*/ 219 w 108"/>
                <a:gd name="T3" fmla="*/ 29 h 47"/>
                <a:gd name="T4" fmla="*/ 0 w 108"/>
                <a:gd name="T5" fmla="*/ 69 h 47"/>
                <a:gd name="T6" fmla="*/ 0 w 108"/>
                <a:gd name="T7" fmla="*/ 38 h 47"/>
                <a:gd name="T8" fmla="*/ 219 w 10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47"/>
                <a:gd name="T17" fmla="*/ 108 w 10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47">
                  <a:moveTo>
                    <a:pt x="107" y="0"/>
                  </a:moveTo>
                  <a:lnTo>
                    <a:pt x="107" y="19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10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7" name="Freeform 245"/>
            <p:cNvSpPr>
              <a:spLocks noChangeAspect="1"/>
            </p:cNvSpPr>
            <p:nvPr/>
          </p:nvSpPr>
          <p:spPr bwMode="auto">
            <a:xfrm>
              <a:off x="3798" y="945"/>
              <a:ext cx="232" cy="53"/>
            </a:xfrm>
            <a:custGeom>
              <a:avLst/>
              <a:gdLst>
                <a:gd name="T0" fmla="*/ 205 w 216"/>
                <a:gd name="T1" fmla="*/ 0 h 50"/>
                <a:gd name="T2" fmla="*/ 438 w 216"/>
                <a:gd name="T3" fmla="*/ 46 h 50"/>
                <a:gd name="T4" fmla="*/ 228 w 216"/>
                <a:gd name="T5" fmla="*/ 87 h 50"/>
                <a:gd name="T6" fmla="*/ 0 w 216"/>
                <a:gd name="T7" fmla="*/ 46 h 50"/>
                <a:gd name="T8" fmla="*/ 205 w 21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50"/>
                <a:gd name="T17" fmla="*/ 216 w 21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50">
                  <a:moveTo>
                    <a:pt x="101" y="0"/>
                  </a:moveTo>
                  <a:lnTo>
                    <a:pt x="215" y="25"/>
                  </a:lnTo>
                  <a:lnTo>
                    <a:pt x="111" y="49"/>
                  </a:lnTo>
                  <a:lnTo>
                    <a:pt x="0" y="25"/>
                  </a:lnTo>
                  <a:lnTo>
                    <a:pt x="101" y="0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8" name="Freeform 246"/>
            <p:cNvSpPr>
              <a:spLocks noChangeAspect="1"/>
            </p:cNvSpPr>
            <p:nvPr/>
          </p:nvSpPr>
          <p:spPr bwMode="auto">
            <a:xfrm>
              <a:off x="3792" y="945"/>
              <a:ext cx="238" cy="59"/>
            </a:xfrm>
            <a:custGeom>
              <a:avLst/>
              <a:gdLst>
                <a:gd name="T0" fmla="*/ 208 w 222"/>
                <a:gd name="T1" fmla="*/ 0 h 56"/>
                <a:gd name="T2" fmla="*/ 444 w 222"/>
                <a:gd name="T3" fmla="*/ 48 h 56"/>
                <a:gd name="T4" fmla="*/ 227 w 222"/>
                <a:gd name="T5" fmla="*/ 92 h 56"/>
                <a:gd name="T6" fmla="*/ 0 w 222"/>
                <a:gd name="T7" fmla="*/ 48 h 56"/>
                <a:gd name="T8" fmla="*/ 208 w 22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56"/>
                <a:gd name="T17" fmla="*/ 222 w 22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56">
                  <a:moveTo>
                    <a:pt x="104" y="0"/>
                  </a:moveTo>
                  <a:lnTo>
                    <a:pt x="221" y="28"/>
                  </a:lnTo>
                  <a:lnTo>
                    <a:pt x="114" y="55"/>
                  </a:lnTo>
                  <a:lnTo>
                    <a:pt x="0" y="28"/>
                  </a:lnTo>
                  <a:lnTo>
                    <a:pt x="10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9" name="Arc 247"/>
            <p:cNvSpPr>
              <a:spLocks noChangeAspect="1"/>
            </p:cNvSpPr>
            <p:nvPr/>
          </p:nvSpPr>
          <p:spPr bwMode="auto">
            <a:xfrm>
              <a:off x="3866" y="723"/>
              <a:ext cx="162" cy="144"/>
            </a:xfrm>
            <a:custGeom>
              <a:avLst/>
              <a:gdLst>
                <a:gd name="T0" fmla="*/ 0 w 42919"/>
                <a:gd name="T1" fmla="*/ 0 h 35999"/>
                <a:gd name="T2" fmla="*/ 0 w 42919"/>
                <a:gd name="T3" fmla="*/ 0 h 35999"/>
                <a:gd name="T4" fmla="*/ 0 w 42919"/>
                <a:gd name="T5" fmla="*/ 0 h 35999"/>
                <a:gd name="T6" fmla="*/ 0 60000 65536"/>
                <a:gd name="T7" fmla="*/ 0 60000 65536"/>
                <a:gd name="T8" fmla="*/ 0 60000 65536"/>
                <a:gd name="T9" fmla="*/ 0 w 42919"/>
                <a:gd name="T10" fmla="*/ 0 h 35999"/>
                <a:gd name="T11" fmla="*/ 42919 w 42919"/>
                <a:gd name="T12" fmla="*/ 35999 h 359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19" h="35999" fill="none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</a:path>
                <a:path w="42919" h="35999" stroke="0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  <a:lnTo>
                    <a:pt x="21600" y="14399"/>
                  </a:lnTo>
                  <a:close/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30" name="Arc 248"/>
            <p:cNvSpPr>
              <a:spLocks noChangeAspect="1"/>
            </p:cNvSpPr>
            <p:nvPr/>
          </p:nvSpPr>
          <p:spPr bwMode="auto">
            <a:xfrm>
              <a:off x="3887" y="739"/>
              <a:ext cx="119" cy="105"/>
            </a:xfrm>
            <a:custGeom>
              <a:avLst/>
              <a:gdLst>
                <a:gd name="T0" fmla="*/ 0 w 42952"/>
                <a:gd name="T1" fmla="*/ 0 h 35950"/>
                <a:gd name="T2" fmla="*/ 0 w 42952"/>
                <a:gd name="T3" fmla="*/ 0 h 35950"/>
                <a:gd name="T4" fmla="*/ 0 w 42952"/>
                <a:gd name="T5" fmla="*/ 0 h 35950"/>
                <a:gd name="T6" fmla="*/ 0 60000 65536"/>
                <a:gd name="T7" fmla="*/ 0 60000 65536"/>
                <a:gd name="T8" fmla="*/ 0 60000 65536"/>
                <a:gd name="T9" fmla="*/ 0 w 42952"/>
                <a:gd name="T10" fmla="*/ 0 h 35950"/>
                <a:gd name="T11" fmla="*/ 42952 w 42952"/>
                <a:gd name="T12" fmla="*/ 35950 h 35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52" h="35950" fill="none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</a:path>
                <a:path w="42952" h="35950" stroke="0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  <a:lnTo>
                    <a:pt x="21600" y="14350"/>
                  </a:lnTo>
                  <a:close/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31" name="Freeform 249"/>
            <p:cNvSpPr>
              <a:spLocks noChangeAspect="1"/>
            </p:cNvSpPr>
            <p:nvPr/>
          </p:nvSpPr>
          <p:spPr bwMode="auto">
            <a:xfrm>
              <a:off x="3899" y="784"/>
              <a:ext cx="44" cy="49"/>
            </a:xfrm>
            <a:custGeom>
              <a:avLst/>
              <a:gdLst>
                <a:gd name="T0" fmla="*/ 77 w 41"/>
                <a:gd name="T1" fmla="*/ 4 h 46"/>
                <a:gd name="T2" fmla="*/ 80 w 41"/>
                <a:gd name="T3" fmla="*/ 23 h 46"/>
                <a:gd name="T4" fmla="*/ 60 w 41"/>
                <a:gd name="T5" fmla="*/ 63 h 46"/>
                <a:gd name="T6" fmla="*/ 54 w 41"/>
                <a:gd name="T7" fmla="*/ 75 h 46"/>
                <a:gd name="T8" fmla="*/ 47 w 41"/>
                <a:gd name="T9" fmla="*/ 77 h 46"/>
                <a:gd name="T10" fmla="*/ 38 w 41"/>
                <a:gd name="T11" fmla="*/ 81 h 46"/>
                <a:gd name="T12" fmla="*/ 27 w 41"/>
                <a:gd name="T13" fmla="*/ 85 h 46"/>
                <a:gd name="T14" fmla="*/ 21 w 41"/>
                <a:gd name="T15" fmla="*/ 85 h 46"/>
                <a:gd name="T16" fmla="*/ 18 w 41"/>
                <a:gd name="T17" fmla="*/ 85 h 46"/>
                <a:gd name="T18" fmla="*/ 5 w 41"/>
                <a:gd name="T19" fmla="*/ 82 h 46"/>
                <a:gd name="T20" fmla="*/ 2 w 41"/>
                <a:gd name="T21" fmla="*/ 77 h 46"/>
                <a:gd name="T22" fmla="*/ 0 w 41"/>
                <a:gd name="T23" fmla="*/ 70 h 46"/>
                <a:gd name="T24" fmla="*/ 0 w 41"/>
                <a:gd name="T25" fmla="*/ 63 h 46"/>
                <a:gd name="T26" fmla="*/ 3 w 41"/>
                <a:gd name="T27" fmla="*/ 49 h 46"/>
                <a:gd name="T28" fmla="*/ 18 w 41"/>
                <a:gd name="T29" fmla="*/ 35 h 46"/>
                <a:gd name="T30" fmla="*/ 25 w 41"/>
                <a:gd name="T31" fmla="*/ 22 h 46"/>
                <a:gd name="T32" fmla="*/ 33 w 41"/>
                <a:gd name="T33" fmla="*/ 4 h 46"/>
                <a:gd name="T34" fmla="*/ 52 w 41"/>
                <a:gd name="T35" fmla="*/ 0 h 46"/>
                <a:gd name="T36" fmla="*/ 77 w 41"/>
                <a:gd name="T37" fmla="*/ 4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"/>
                <a:gd name="T58" fmla="*/ 0 h 46"/>
                <a:gd name="T59" fmla="*/ 41 w 41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" h="46">
                  <a:moveTo>
                    <a:pt x="38" y="4"/>
                  </a:moveTo>
                  <a:lnTo>
                    <a:pt x="40" y="13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3" y="41"/>
                  </a:lnTo>
                  <a:lnTo>
                    <a:pt x="19" y="43"/>
                  </a:lnTo>
                  <a:lnTo>
                    <a:pt x="14" y="45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44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17" y="4"/>
                  </a:lnTo>
                  <a:lnTo>
                    <a:pt x="26" y="0"/>
                  </a:lnTo>
                  <a:lnTo>
                    <a:pt x="38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2" name="Freeform 250"/>
            <p:cNvSpPr>
              <a:spLocks noChangeAspect="1"/>
            </p:cNvSpPr>
            <p:nvPr/>
          </p:nvSpPr>
          <p:spPr bwMode="auto">
            <a:xfrm>
              <a:off x="3838" y="683"/>
              <a:ext cx="247" cy="130"/>
            </a:xfrm>
            <a:custGeom>
              <a:avLst/>
              <a:gdLst>
                <a:gd name="T0" fmla="*/ 0 w 231"/>
                <a:gd name="T1" fmla="*/ 0 h 124"/>
                <a:gd name="T2" fmla="*/ 57 w 231"/>
                <a:gd name="T3" fmla="*/ 90 h 124"/>
                <a:gd name="T4" fmla="*/ 146 w 231"/>
                <a:gd name="T5" fmla="*/ 161 h 124"/>
                <a:gd name="T6" fmla="*/ 189 w 231"/>
                <a:gd name="T7" fmla="*/ 180 h 124"/>
                <a:gd name="T8" fmla="*/ 308 w 231"/>
                <a:gd name="T9" fmla="*/ 198 h 124"/>
                <a:gd name="T10" fmla="*/ 448 w 231"/>
                <a:gd name="T11" fmla="*/ 194 h 124"/>
                <a:gd name="T12" fmla="*/ 0 w 231"/>
                <a:gd name="T13" fmla="*/ 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124"/>
                <a:gd name="T23" fmla="*/ 231 w 231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124">
                  <a:moveTo>
                    <a:pt x="0" y="0"/>
                  </a:moveTo>
                  <a:lnTo>
                    <a:pt x="30" y="56"/>
                  </a:lnTo>
                  <a:lnTo>
                    <a:pt x="75" y="101"/>
                  </a:lnTo>
                  <a:lnTo>
                    <a:pt x="97" y="112"/>
                  </a:lnTo>
                  <a:lnTo>
                    <a:pt x="158" y="123"/>
                  </a:lnTo>
                  <a:lnTo>
                    <a:pt x="230" y="121"/>
                  </a:lnTo>
                  <a:lnTo>
                    <a:pt x="0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3" name="Freeform 251"/>
            <p:cNvSpPr>
              <a:spLocks noChangeAspect="1"/>
            </p:cNvSpPr>
            <p:nvPr/>
          </p:nvSpPr>
          <p:spPr bwMode="auto">
            <a:xfrm>
              <a:off x="3832" y="683"/>
              <a:ext cx="253" cy="136"/>
            </a:xfrm>
            <a:custGeom>
              <a:avLst/>
              <a:gdLst>
                <a:gd name="T0" fmla="*/ 0 w 237"/>
                <a:gd name="T1" fmla="*/ 0 h 130"/>
                <a:gd name="T2" fmla="*/ 58 w 237"/>
                <a:gd name="T3" fmla="*/ 93 h 130"/>
                <a:gd name="T4" fmla="*/ 148 w 237"/>
                <a:gd name="T5" fmla="*/ 166 h 130"/>
                <a:gd name="T6" fmla="*/ 192 w 237"/>
                <a:gd name="T7" fmla="*/ 183 h 130"/>
                <a:gd name="T8" fmla="*/ 310 w 237"/>
                <a:gd name="T9" fmla="*/ 203 h 130"/>
                <a:gd name="T10" fmla="*/ 454 w 237"/>
                <a:gd name="T11" fmla="*/ 199 h 130"/>
                <a:gd name="T12" fmla="*/ 0 w 237"/>
                <a:gd name="T13" fmla="*/ 0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"/>
                <a:gd name="T22" fmla="*/ 0 h 130"/>
                <a:gd name="T23" fmla="*/ 237 w 237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" h="130">
                  <a:moveTo>
                    <a:pt x="0" y="0"/>
                  </a:moveTo>
                  <a:lnTo>
                    <a:pt x="31" y="59"/>
                  </a:lnTo>
                  <a:lnTo>
                    <a:pt x="77" y="106"/>
                  </a:lnTo>
                  <a:lnTo>
                    <a:pt x="100" y="117"/>
                  </a:lnTo>
                  <a:lnTo>
                    <a:pt x="162" y="129"/>
                  </a:lnTo>
                  <a:lnTo>
                    <a:pt x="236" y="12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4" name="Freeform 252"/>
            <p:cNvSpPr>
              <a:spLocks noChangeAspect="1"/>
            </p:cNvSpPr>
            <p:nvPr/>
          </p:nvSpPr>
          <p:spPr bwMode="auto">
            <a:xfrm>
              <a:off x="3836" y="672"/>
              <a:ext cx="259" cy="139"/>
            </a:xfrm>
            <a:custGeom>
              <a:avLst/>
              <a:gdLst>
                <a:gd name="T0" fmla="*/ 32 w 242"/>
                <a:gd name="T1" fmla="*/ 1 h 132"/>
                <a:gd name="T2" fmla="*/ 52 w 242"/>
                <a:gd name="T3" fmla="*/ 3 h 132"/>
                <a:gd name="T4" fmla="*/ 78 w 242"/>
                <a:gd name="T5" fmla="*/ 8 h 132"/>
                <a:gd name="T6" fmla="*/ 112 w 242"/>
                <a:gd name="T7" fmla="*/ 23 h 132"/>
                <a:gd name="T8" fmla="*/ 143 w 242"/>
                <a:gd name="T9" fmla="*/ 33 h 132"/>
                <a:gd name="T10" fmla="*/ 185 w 242"/>
                <a:gd name="T11" fmla="*/ 51 h 132"/>
                <a:gd name="T12" fmla="*/ 215 w 242"/>
                <a:gd name="T13" fmla="*/ 61 h 132"/>
                <a:gd name="T14" fmla="*/ 257 w 242"/>
                <a:gd name="T15" fmla="*/ 79 h 132"/>
                <a:gd name="T16" fmla="*/ 293 w 242"/>
                <a:gd name="T17" fmla="*/ 93 h 132"/>
                <a:gd name="T18" fmla="*/ 319 w 242"/>
                <a:gd name="T19" fmla="*/ 107 h 132"/>
                <a:gd name="T20" fmla="*/ 352 w 242"/>
                <a:gd name="T21" fmla="*/ 124 h 132"/>
                <a:gd name="T22" fmla="*/ 385 w 242"/>
                <a:gd name="T23" fmla="*/ 138 h 132"/>
                <a:gd name="T24" fmla="*/ 412 w 242"/>
                <a:gd name="T25" fmla="*/ 154 h 132"/>
                <a:gd name="T26" fmla="*/ 435 w 242"/>
                <a:gd name="T27" fmla="*/ 168 h 132"/>
                <a:gd name="T28" fmla="*/ 447 w 242"/>
                <a:gd name="T29" fmla="*/ 179 h 132"/>
                <a:gd name="T30" fmla="*/ 458 w 242"/>
                <a:gd name="T31" fmla="*/ 186 h 132"/>
                <a:gd name="T32" fmla="*/ 471 w 242"/>
                <a:gd name="T33" fmla="*/ 196 h 132"/>
                <a:gd name="T34" fmla="*/ 474 w 242"/>
                <a:gd name="T35" fmla="*/ 202 h 132"/>
                <a:gd name="T36" fmla="*/ 474 w 242"/>
                <a:gd name="T37" fmla="*/ 212 h 132"/>
                <a:gd name="T38" fmla="*/ 473 w 242"/>
                <a:gd name="T39" fmla="*/ 216 h 132"/>
                <a:gd name="T40" fmla="*/ 466 w 242"/>
                <a:gd name="T41" fmla="*/ 220 h 132"/>
                <a:gd name="T42" fmla="*/ 453 w 242"/>
                <a:gd name="T43" fmla="*/ 220 h 132"/>
                <a:gd name="T44" fmla="*/ 437 w 242"/>
                <a:gd name="T45" fmla="*/ 216 h 132"/>
                <a:gd name="T46" fmla="*/ 416 w 242"/>
                <a:gd name="T47" fmla="*/ 213 h 132"/>
                <a:gd name="T48" fmla="*/ 389 w 242"/>
                <a:gd name="T49" fmla="*/ 206 h 132"/>
                <a:gd name="T50" fmla="*/ 339 w 242"/>
                <a:gd name="T51" fmla="*/ 192 h 132"/>
                <a:gd name="T52" fmla="*/ 293 w 242"/>
                <a:gd name="T53" fmla="*/ 175 h 132"/>
                <a:gd name="T54" fmla="*/ 242 w 242"/>
                <a:gd name="T55" fmla="*/ 153 h 132"/>
                <a:gd name="T56" fmla="*/ 192 w 242"/>
                <a:gd name="T57" fmla="*/ 130 h 132"/>
                <a:gd name="T58" fmla="*/ 146 w 242"/>
                <a:gd name="T59" fmla="*/ 107 h 132"/>
                <a:gd name="T60" fmla="*/ 108 w 242"/>
                <a:gd name="T61" fmla="*/ 86 h 132"/>
                <a:gd name="T62" fmla="*/ 78 w 242"/>
                <a:gd name="T63" fmla="*/ 67 h 132"/>
                <a:gd name="T64" fmla="*/ 52 w 242"/>
                <a:gd name="T65" fmla="*/ 55 h 132"/>
                <a:gd name="T66" fmla="*/ 32 w 242"/>
                <a:gd name="T67" fmla="*/ 41 h 132"/>
                <a:gd name="T68" fmla="*/ 20 w 242"/>
                <a:gd name="T69" fmla="*/ 29 h 132"/>
                <a:gd name="T70" fmla="*/ 4 w 242"/>
                <a:gd name="T71" fmla="*/ 23 h 132"/>
                <a:gd name="T72" fmla="*/ 1 w 242"/>
                <a:gd name="T73" fmla="*/ 20 h 132"/>
                <a:gd name="T74" fmla="*/ 0 w 242"/>
                <a:gd name="T75" fmla="*/ 5 h 132"/>
                <a:gd name="T76" fmla="*/ 1 w 242"/>
                <a:gd name="T77" fmla="*/ 2 h 132"/>
                <a:gd name="T78" fmla="*/ 5 w 242"/>
                <a:gd name="T79" fmla="*/ 1 h 132"/>
                <a:gd name="T80" fmla="*/ 20 w 242"/>
                <a:gd name="T81" fmla="*/ 0 h 132"/>
                <a:gd name="T82" fmla="*/ 32 w 242"/>
                <a:gd name="T83" fmla="*/ 1 h 1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"/>
                <a:gd name="T127" fmla="*/ 0 h 132"/>
                <a:gd name="T128" fmla="*/ 242 w 242"/>
                <a:gd name="T129" fmla="*/ 132 h 1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" h="132">
                  <a:moveTo>
                    <a:pt x="17" y="1"/>
                  </a:moveTo>
                  <a:lnTo>
                    <a:pt x="27" y="3"/>
                  </a:lnTo>
                  <a:lnTo>
                    <a:pt x="40" y="8"/>
                  </a:lnTo>
                  <a:lnTo>
                    <a:pt x="57" y="13"/>
                  </a:lnTo>
                  <a:lnTo>
                    <a:pt x="73" y="21"/>
                  </a:lnTo>
                  <a:lnTo>
                    <a:pt x="93" y="30"/>
                  </a:lnTo>
                  <a:lnTo>
                    <a:pt x="109" y="37"/>
                  </a:lnTo>
                  <a:lnTo>
                    <a:pt x="130" y="47"/>
                  </a:lnTo>
                  <a:lnTo>
                    <a:pt x="148" y="56"/>
                  </a:lnTo>
                  <a:lnTo>
                    <a:pt x="162" y="64"/>
                  </a:lnTo>
                  <a:lnTo>
                    <a:pt x="179" y="74"/>
                  </a:lnTo>
                  <a:lnTo>
                    <a:pt x="194" y="82"/>
                  </a:lnTo>
                  <a:lnTo>
                    <a:pt x="208" y="92"/>
                  </a:lnTo>
                  <a:lnTo>
                    <a:pt x="220" y="100"/>
                  </a:lnTo>
                  <a:lnTo>
                    <a:pt x="227" y="106"/>
                  </a:lnTo>
                  <a:lnTo>
                    <a:pt x="233" y="111"/>
                  </a:lnTo>
                  <a:lnTo>
                    <a:pt x="238" y="117"/>
                  </a:lnTo>
                  <a:lnTo>
                    <a:pt x="241" y="121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5" y="131"/>
                  </a:lnTo>
                  <a:lnTo>
                    <a:pt x="230" y="131"/>
                  </a:lnTo>
                  <a:lnTo>
                    <a:pt x="221" y="129"/>
                  </a:lnTo>
                  <a:lnTo>
                    <a:pt x="211" y="127"/>
                  </a:lnTo>
                  <a:lnTo>
                    <a:pt x="197" y="123"/>
                  </a:lnTo>
                  <a:lnTo>
                    <a:pt x="172" y="115"/>
                  </a:lnTo>
                  <a:lnTo>
                    <a:pt x="148" y="104"/>
                  </a:lnTo>
                  <a:lnTo>
                    <a:pt x="122" y="91"/>
                  </a:lnTo>
                  <a:lnTo>
                    <a:pt x="97" y="77"/>
                  </a:lnTo>
                  <a:lnTo>
                    <a:pt x="74" y="64"/>
                  </a:lnTo>
                  <a:lnTo>
                    <a:pt x="55" y="51"/>
                  </a:lnTo>
                  <a:lnTo>
                    <a:pt x="40" y="41"/>
                  </a:lnTo>
                  <a:lnTo>
                    <a:pt x="27" y="33"/>
                  </a:lnTo>
                  <a:lnTo>
                    <a:pt x="17" y="25"/>
                  </a:lnTo>
                  <a:lnTo>
                    <a:pt x="10" y="19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7" y="1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5" name="Line 253"/>
            <p:cNvSpPr>
              <a:spLocks noChangeAspect="1" noChangeShapeType="1"/>
            </p:cNvSpPr>
            <p:nvPr/>
          </p:nvSpPr>
          <p:spPr bwMode="auto">
            <a:xfrm flipV="1">
              <a:off x="3927" y="692"/>
              <a:ext cx="48" cy="61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Line 254"/>
            <p:cNvSpPr>
              <a:spLocks noChangeAspect="1" noChangeShapeType="1"/>
            </p:cNvSpPr>
            <p:nvPr/>
          </p:nvSpPr>
          <p:spPr bwMode="auto">
            <a:xfrm flipV="1">
              <a:off x="3914" y="689"/>
              <a:ext cx="43" cy="57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Line 255"/>
            <p:cNvSpPr>
              <a:spLocks noChangeAspect="1" noChangeShapeType="1"/>
            </p:cNvSpPr>
            <p:nvPr/>
          </p:nvSpPr>
          <p:spPr bwMode="auto">
            <a:xfrm flipV="1">
              <a:off x="3972" y="705"/>
              <a:ext cx="14" cy="72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Line 256"/>
            <p:cNvSpPr>
              <a:spLocks noChangeAspect="1" noChangeShapeType="1"/>
            </p:cNvSpPr>
            <p:nvPr/>
          </p:nvSpPr>
          <p:spPr bwMode="auto">
            <a:xfrm flipV="1">
              <a:off x="3989" y="706"/>
              <a:ext cx="11" cy="79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257"/>
            <p:cNvSpPr>
              <a:spLocks noChangeAspect="1"/>
            </p:cNvSpPr>
            <p:nvPr/>
          </p:nvSpPr>
          <p:spPr bwMode="auto">
            <a:xfrm>
              <a:off x="3961" y="693"/>
              <a:ext cx="44" cy="18"/>
            </a:xfrm>
            <a:custGeom>
              <a:avLst/>
              <a:gdLst>
                <a:gd name="T0" fmla="*/ 0 w 41"/>
                <a:gd name="T1" fmla="*/ 0 h 17"/>
                <a:gd name="T2" fmla="*/ 54 w 41"/>
                <a:gd name="T3" fmla="*/ 25 h 17"/>
                <a:gd name="T4" fmla="*/ 80 w 41"/>
                <a:gd name="T5" fmla="*/ 26 h 17"/>
                <a:gd name="T6" fmla="*/ 33 w 41"/>
                <a:gd name="T7" fmla="*/ 3 h 17"/>
                <a:gd name="T8" fmla="*/ 0 w 4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7"/>
                <a:gd name="T17" fmla="*/ 41 w 4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7">
                  <a:moveTo>
                    <a:pt x="0" y="0"/>
                  </a:moveTo>
                  <a:lnTo>
                    <a:pt x="27" y="15"/>
                  </a:lnTo>
                  <a:lnTo>
                    <a:pt x="40" y="16"/>
                  </a:lnTo>
                  <a:lnTo>
                    <a:pt x="17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0" name="Freeform 258"/>
            <p:cNvSpPr>
              <a:spLocks noChangeAspect="1"/>
            </p:cNvSpPr>
            <p:nvPr/>
          </p:nvSpPr>
          <p:spPr bwMode="auto">
            <a:xfrm>
              <a:off x="3855" y="870"/>
              <a:ext cx="39" cy="22"/>
            </a:xfrm>
            <a:custGeom>
              <a:avLst/>
              <a:gdLst>
                <a:gd name="T0" fmla="*/ 72 w 36"/>
                <a:gd name="T1" fmla="*/ 0 h 21"/>
                <a:gd name="T2" fmla="*/ 0 w 36"/>
                <a:gd name="T3" fmla="*/ 7 h 21"/>
                <a:gd name="T4" fmla="*/ 0 w 36"/>
                <a:gd name="T5" fmla="*/ 26 h 21"/>
                <a:gd name="T6" fmla="*/ 51 w 36"/>
                <a:gd name="T7" fmla="*/ 30 h 21"/>
                <a:gd name="T8" fmla="*/ 58 w 36"/>
                <a:gd name="T9" fmla="*/ 23 h 21"/>
                <a:gd name="T10" fmla="*/ 26 w 36"/>
                <a:gd name="T11" fmla="*/ 22 h 21"/>
                <a:gd name="T12" fmla="*/ 78 w 36"/>
                <a:gd name="T13" fmla="*/ 7 h 21"/>
                <a:gd name="T14" fmla="*/ 72 w 36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1"/>
                <a:gd name="T26" fmla="*/ 36 w 36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1">
                  <a:moveTo>
                    <a:pt x="32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23" y="20"/>
                  </a:lnTo>
                  <a:lnTo>
                    <a:pt x="26" y="13"/>
                  </a:lnTo>
                  <a:lnTo>
                    <a:pt x="12" y="12"/>
                  </a:lnTo>
                  <a:lnTo>
                    <a:pt x="35" y="7"/>
                  </a:lnTo>
                  <a:lnTo>
                    <a:pt x="32" y="0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1" name="Freeform 259"/>
            <p:cNvSpPr>
              <a:spLocks noChangeAspect="1"/>
            </p:cNvSpPr>
            <p:nvPr/>
          </p:nvSpPr>
          <p:spPr bwMode="auto">
            <a:xfrm>
              <a:off x="3927" y="825"/>
              <a:ext cx="34" cy="153"/>
            </a:xfrm>
            <a:custGeom>
              <a:avLst/>
              <a:gdLst>
                <a:gd name="T0" fmla="*/ 0 w 32"/>
                <a:gd name="T1" fmla="*/ 2 h 145"/>
                <a:gd name="T2" fmla="*/ 18 w 32"/>
                <a:gd name="T3" fmla="*/ 0 h 145"/>
                <a:gd name="T4" fmla="*/ 56 w 32"/>
                <a:gd name="T5" fmla="*/ 233 h 145"/>
                <a:gd name="T6" fmla="*/ 0 w 32"/>
                <a:gd name="T7" fmla="*/ 246 h 145"/>
                <a:gd name="T8" fmla="*/ 0 w 32"/>
                <a:gd name="T9" fmla="*/ 2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45"/>
                <a:gd name="T17" fmla="*/ 32 w 32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45">
                  <a:moveTo>
                    <a:pt x="0" y="2"/>
                  </a:moveTo>
                  <a:lnTo>
                    <a:pt x="8" y="0"/>
                  </a:lnTo>
                  <a:lnTo>
                    <a:pt x="31" y="136"/>
                  </a:lnTo>
                  <a:lnTo>
                    <a:pt x="0" y="144"/>
                  </a:lnTo>
                  <a:lnTo>
                    <a:pt x="0" y="2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2" name="Freeform 260"/>
            <p:cNvSpPr>
              <a:spLocks noChangeAspect="1"/>
            </p:cNvSpPr>
            <p:nvPr/>
          </p:nvSpPr>
          <p:spPr bwMode="auto">
            <a:xfrm>
              <a:off x="3920" y="825"/>
              <a:ext cx="41" cy="159"/>
            </a:xfrm>
            <a:custGeom>
              <a:avLst/>
              <a:gdLst>
                <a:gd name="T0" fmla="*/ 0 w 38"/>
                <a:gd name="T1" fmla="*/ 2 h 151"/>
                <a:gd name="T2" fmla="*/ 21 w 38"/>
                <a:gd name="T3" fmla="*/ 0 h 151"/>
                <a:gd name="T4" fmla="*/ 79 w 38"/>
                <a:gd name="T5" fmla="*/ 238 h 151"/>
                <a:gd name="T6" fmla="*/ 0 w 38"/>
                <a:gd name="T7" fmla="*/ 251 h 151"/>
                <a:gd name="T8" fmla="*/ 0 w 38"/>
                <a:gd name="T9" fmla="*/ 2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51"/>
                <a:gd name="T17" fmla="*/ 38 w 38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51">
                  <a:moveTo>
                    <a:pt x="0" y="2"/>
                  </a:moveTo>
                  <a:lnTo>
                    <a:pt x="10" y="0"/>
                  </a:lnTo>
                  <a:lnTo>
                    <a:pt x="37" y="142"/>
                  </a:lnTo>
                  <a:lnTo>
                    <a:pt x="0" y="150"/>
                  </a:lnTo>
                  <a:lnTo>
                    <a:pt x="0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3" name="Freeform 261"/>
            <p:cNvSpPr>
              <a:spLocks noChangeAspect="1"/>
            </p:cNvSpPr>
            <p:nvPr/>
          </p:nvSpPr>
          <p:spPr bwMode="auto">
            <a:xfrm>
              <a:off x="3863" y="823"/>
              <a:ext cx="59" cy="155"/>
            </a:xfrm>
            <a:custGeom>
              <a:avLst/>
              <a:gdLst>
                <a:gd name="T0" fmla="*/ 109 w 55"/>
                <a:gd name="T1" fmla="*/ 4 h 147"/>
                <a:gd name="T2" fmla="*/ 109 w 55"/>
                <a:gd name="T3" fmla="*/ 247 h 147"/>
                <a:gd name="T4" fmla="*/ 0 w 55"/>
                <a:gd name="T5" fmla="*/ 224 h 147"/>
                <a:gd name="T6" fmla="*/ 67 w 55"/>
                <a:gd name="T7" fmla="*/ 0 h 147"/>
                <a:gd name="T8" fmla="*/ 109 w 55"/>
                <a:gd name="T9" fmla="*/ 4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47"/>
                <a:gd name="T17" fmla="*/ 55 w 55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47">
                  <a:moveTo>
                    <a:pt x="54" y="4"/>
                  </a:moveTo>
                  <a:lnTo>
                    <a:pt x="54" y="146"/>
                  </a:lnTo>
                  <a:lnTo>
                    <a:pt x="0" y="132"/>
                  </a:lnTo>
                  <a:lnTo>
                    <a:pt x="33" y="0"/>
                  </a:lnTo>
                  <a:lnTo>
                    <a:pt x="54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4" name="Freeform 262"/>
            <p:cNvSpPr>
              <a:spLocks noChangeAspect="1"/>
            </p:cNvSpPr>
            <p:nvPr/>
          </p:nvSpPr>
          <p:spPr bwMode="auto">
            <a:xfrm>
              <a:off x="3856" y="823"/>
              <a:ext cx="66" cy="161"/>
            </a:xfrm>
            <a:custGeom>
              <a:avLst/>
              <a:gdLst>
                <a:gd name="T0" fmla="*/ 132 w 61"/>
                <a:gd name="T1" fmla="*/ 4 h 153"/>
                <a:gd name="T2" fmla="*/ 132 w 61"/>
                <a:gd name="T3" fmla="*/ 253 h 153"/>
                <a:gd name="T4" fmla="*/ 0 w 61"/>
                <a:gd name="T5" fmla="*/ 228 h 153"/>
                <a:gd name="T6" fmla="*/ 82 w 61"/>
                <a:gd name="T7" fmla="*/ 0 h 153"/>
                <a:gd name="T8" fmla="*/ 132 w 61"/>
                <a:gd name="T9" fmla="*/ 4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53"/>
                <a:gd name="T17" fmla="*/ 61 w 61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53">
                  <a:moveTo>
                    <a:pt x="60" y="4"/>
                  </a:moveTo>
                  <a:lnTo>
                    <a:pt x="60" y="152"/>
                  </a:lnTo>
                  <a:lnTo>
                    <a:pt x="0" y="137"/>
                  </a:lnTo>
                  <a:lnTo>
                    <a:pt x="37" y="0"/>
                  </a:lnTo>
                  <a:lnTo>
                    <a:pt x="60" y="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5" name="Freeform 263"/>
            <p:cNvSpPr>
              <a:spLocks noChangeAspect="1"/>
            </p:cNvSpPr>
            <p:nvPr/>
          </p:nvSpPr>
          <p:spPr bwMode="auto">
            <a:xfrm>
              <a:off x="3947" y="754"/>
              <a:ext cx="15" cy="9"/>
            </a:xfrm>
            <a:custGeom>
              <a:avLst/>
              <a:gdLst>
                <a:gd name="T0" fmla="*/ 25 w 14"/>
                <a:gd name="T1" fmla="*/ 4 h 9"/>
                <a:gd name="T2" fmla="*/ 5 w 14"/>
                <a:gd name="T3" fmla="*/ 0 h 9"/>
                <a:gd name="T4" fmla="*/ 0 w 14"/>
                <a:gd name="T5" fmla="*/ 4 h 9"/>
                <a:gd name="T6" fmla="*/ 20 w 14"/>
                <a:gd name="T7" fmla="*/ 8 h 9"/>
                <a:gd name="T8" fmla="*/ 25 w 14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3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0" y="8"/>
                  </a:lnTo>
                  <a:lnTo>
                    <a:pt x="13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6" name="Freeform 264"/>
            <p:cNvSpPr>
              <a:spLocks noChangeAspect="1"/>
            </p:cNvSpPr>
            <p:nvPr/>
          </p:nvSpPr>
          <p:spPr bwMode="auto">
            <a:xfrm>
              <a:off x="3955" y="753"/>
              <a:ext cx="8" cy="2"/>
            </a:xfrm>
            <a:custGeom>
              <a:avLst/>
              <a:gdLst>
                <a:gd name="T0" fmla="*/ 1 w 8"/>
                <a:gd name="T1" fmla="*/ 0 h 2"/>
                <a:gd name="T2" fmla="*/ 1 w 8"/>
                <a:gd name="T3" fmla="*/ 0 h 2"/>
                <a:gd name="T4" fmla="*/ 0 w 8"/>
                <a:gd name="T5" fmla="*/ 0 h 2"/>
                <a:gd name="T6" fmla="*/ 0 w 8"/>
                <a:gd name="T7" fmla="*/ 0 h 2"/>
                <a:gd name="T8" fmla="*/ 1 w 8"/>
                <a:gd name="T9" fmla="*/ 0 h 2"/>
                <a:gd name="T10" fmla="*/ 1 w 8"/>
                <a:gd name="T11" fmla="*/ 0 h 2"/>
                <a:gd name="T12" fmla="*/ 1 w 8"/>
                <a:gd name="T13" fmla="*/ 0 h 2"/>
                <a:gd name="T14" fmla="*/ 2 w 8"/>
                <a:gd name="T15" fmla="*/ 0 h 2"/>
                <a:gd name="T16" fmla="*/ 2 w 8"/>
                <a:gd name="T17" fmla="*/ 1 h 2"/>
                <a:gd name="T18" fmla="*/ 2 w 8"/>
                <a:gd name="T19" fmla="*/ 1 h 2"/>
                <a:gd name="T20" fmla="*/ 3 w 8"/>
                <a:gd name="T21" fmla="*/ 1 h 2"/>
                <a:gd name="T22" fmla="*/ 3 w 8"/>
                <a:gd name="T23" fmla="*/ 1 h 2"/>
                <a:gd name="T24" fmla="*/ 3 w 8"/>
                <a:gd name="T25" fmla="*/ 1 h 2"/>
                <a:gd name="T26" fmla="*/ 4 w 8"/>
                <a:gd name="T27" fmla="*/ 1 h 2"/>
                <a:gd name="T28" fmla="*/ 4 w 8"/>
                <a:gd name="T29" fmla="*/ 1 h 2"/>
                <a:gd name="T30" fmla="*/ 4 w 8"/>
                <a:gd name="T31" fmla="*/ 1 h 2"/>
                <a:gd name="T32" fmla="*/ 5 w 8"/>
                <a:gd name="T33" fmla="*/ 1 h 2"/>
                <a:gd name="T34" fmla="*/ 5 w 8"/>
                <a:gd name="T35" fmla="*/ 1 h 2"/>
                <a:gd name="T36" fmla="*/ 6 w 8"/>
                <a:gd name="T37" fmla="*/ 1 h 2"/>
                <a:gd name="T38" fmla="*/ 6 w 8"/>
                <a:gd name="T39" fmla="*/ 1 h 2"/>
                <a:gd name="T40" fmla="*/ 7 w 8"/>
                <a:gd name="T41" fmla="*/ 1 h 2"/>
                <a:gd name="T42" fmla="*/ 6 w 8"/>
                <a:gd name="T43" fmla="*/ 1 h 2"/>
                <a:gd name="T44" fmla="*/ 6 w 8"/>
                <a:gd name="T45" fmla="*/ 1 h 2"/>
                <a:gd name="T46" fmla="*/ 6 w 8"/>
                <a:gd name="T47" fmla="*/ 1 h 2"/>
                <a:gd name="T48" fmla="*/ 6 w 8"/>
                <a:gd name="T49" fmla="*/ 1 h 2"/>
                <a:gd name="T50" fmla="*/ 5 w 8"/>
                <a:gd name="T51" fmla="*/ 1 h 2"/>
                <a:gd name="T52" fmla="*/ 5 w 8"/>
                <a:gd name="T53" fmla="*/ 1 h 2"/>
                <a:gd name="T54" fmla="*/ 4 w 8"/>
                <a:gd name="T55" fmla="*/ 1 h 2"/>
                <a:gd name="T56" fmla="*/ 4 w 8"/>
                <a:gd name="T57" fmla="*/ 0 h 2"/>
                <a:gd name="T58" fmla="*/ 3 w 8"/>
                <a:gd name="T59" fmla="*/ 0 h 2"/>
                <a:gd name="T60" fmla="*/ 3 w 8"/>
                <a:gd name="T61" fmla="*/ 0 h 2"/>
                <a:gd name="T62" fmla="*/ 3 w 8"/>
                <a:gd name="T63" fmla="*/ 0 h 2"/>
                <a:gd name="T64" fmla="*/ 2 w 8"/>
                <a:gd name="T65" fmla="*/ 0 h 2"/>
                <a:gd name="T66" fmla="*/ 2 w 8"/>
                <a:gd name="T67" fmla="*/ 0 h 2"/>
                <a:gd name="T68" fmla="*/ 2 w 8"/>
                <a:gd name="T69" fmla="*/ 0 h 2"/>
                <a:gd name="T70" fmla="*/ 1 w 8"/>
                <a:gd name="T71" fmla="*/ 0 h 2"/>
                <a:gd name="T72" fmla="*/ 1 w 8"/>
                <a:gd name="T73" fmla="*/ 0 h 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"/>
                <a:gd name="T112" fmla="*/ 0 h 2"/>
                <a:gd name="T113" fmla="*/ 8 w 8"/>
                <a:gd name="T114" fmla="*/ 2 h 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347" name="Group 265"/>
          <p:cNvGrpSpPr>
            <a:grpSpLocks noChangeAspect="1"/>
          </p:cNvGrpSpPr>
          <p:nvPr/>
        </p:nvGrpSpPr>
        <p:grpSpPr bwMode="auto">
          <a:xfrm>
            <a:off x="1082630" y="1691042"/>
            <a:ext cx="177995" cy="255639"/>
            <a:chOff x="3792" y="672"/>
            <a:chExt cx="303" cy="352"/>
          </a:xfrm>
        </p:grpSpPr>
        <p:sp>
          <p:nvSpPr>
            <p:cNvPr id="348" name="Freeform 266"/>
            <p:cNvSpPr>
              <a:spLocks noChangeAspect="1"/>
            </p:cNvSpPr>
            <p:nvPr/>
          </p:nvSpPr>
          <p:spPr bwMode="auto">
            <a:xfrm>
              <a:off x="3957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9" name="Freeform 267"/>
            <p:cNvSpPr>
              <a:spLocks noChangeAspect="1"/>
            </p:cNvSpPr>
            <p:nvPr/>
          </p:nvSpPr>
          <p:spPr bwMode="auto">
            <a:xfrm>
              <a:off x="394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0" name="Freeform 268"/>
            <p:cNvSpPr>
              <a:spLocks noChangeAspect="1"/>
            </p:cNvSpPr>
            <p:nvPr/>
          </p:nvSpPr>
          <p:spPr bwMode="auto">
            <a:xfrm>
              <a:off x="3929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1" name="Freeform 269"/>
            <p:cNvSpPr>
              <a:spLocks noChangeAspect="1"/>
            </p:cNvSpPr>
            <p:nvPr/>
          </p:nvSpPr>
          <p:spPr bwMode="auto">
            <a:xfrm>
              <a:off x="3916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2" name="Freeform 270"/>
            <p:cNvSpPr>
              <a:spLocks noChangeAspect="1"/>
            </p:cNvSpPr>
            <p:nvPr/>
          </p:nvSpPr>
          <p:spPr bwMode="auto">
            <a:xfrm>
              <a:off x="3902" y="973"/>
              <a:ext cx="8" cy="5"/>
            </a:xfrm>
            <a:custGeom>
              <a:avLst/>
              <a:gdLst>
                <a:gd name="T0" fmla="*/ 22 w 7"/>
                <a:gd name="T1" fmla="*/ 4 h 5"/>
                <a:gd name="T2" fmla="*/ 22 w 7"/>
                <a:gd name="T3" fmla="*/ 0 h 5"/>
                <a:gd name="T4" fmla="*/ 0 w 7"/>
                <a:gd name="T5" fmla="*/ 0 h 5"/>
                <a:gd name="T6" fmla="*/ 0 w 7"/>
                <a:gd name="T7" fmla="*/ 4 h 5"/>
                <a:gd name="T8" fmla="*/ 22 w 7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6" y="4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3" name="Freeform 271"/>
            <p:cNvSpPr>
              <a:spLocks noChangeAspect="1"/>
            </p:cNvSpPr>
            <p:nvPr/>
          </p:nvSpPr>
          <p:spPr bwMode="auto">
            <a:xfrm>
              <a:off x="3889" y="973"/>
              <a:ext cx="7" cy="5"/>
            </a:xfrm>
            <a:custGeom>
              <a:avLst/>
              <a:gdLst>
                <a:gd name="T0" fmla="*/ 25 w 6"/>
                <a:gd name="T1" fmla="*/ 4 h 5"/>
                <a:gd name="T2" fmla="*/ 2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2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4" name="Freeform 272"/>
            <p:cNvSpPr>
              <a:spLocks noChangeAspect="1"/>
            </p:cNvSpPr>
            <p:nvPr/>
          </p:nvSpPr>
          <p:spPr bwMode="auto">
            <a:xfrm>
              <a:off x="3876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5" name="Freeform 273"/>
            <p:cNvSpPr>
              <a:spLocks noChangeAspect="1"/>
            </p:cNvSpPr>
            <p:nvPr/>
          </p:nvSpPr>
          <p:spPr bwMode="auto">
            <a:xfrm>
              <a:off x="3863" y="973"/>
              <a:ext cx="6" cy="5"/>
            </a:xfrm>
            <a:custGeom>
              <a:avLst/>
              <a:gdLst>
                <a:gd name="T0" fmla="*/ 5 w 6"/>
                <a:gd name="T1" fmla="*/ 4 h 5"/>
                <a:gd name="T2" fmla="*/ 5 w 6"/>
                <a:gd name="T3" fmla="*/ 0 h 5"/>
                <a:gd name="T4" fmla="*/ 0 w 6"/>
                <a:gd name="T5" fmla="*/ 0 h 5"/>
                <a:gd name="T6" fmla="*/ 0 w 6"/>
                <a:gd name="T7" fmla="*/ 4 h 5"/>
                <a:gd name="T8" fmla="*/ 5 w 6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5" y="4"/>
                  </a:lnTo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6" name="Freeform 274"/>
            <p:cNvSpPr>
              <a:spLocks noChangeAspect="1"/>
            </p:cNvSpPr>
            <p:nvPr/>
          </p:nvSpPr>
          <p:spPr bwMode="auto">
            <a:xfrm>
              <a:off x="3798" y="975"/>
              <a:ext cx="117" cy="43"/>
            </a:xfrm>
            <a:custGeom>
              <a:avLst/>
              <a:gdLst>
                <a:gd name="T0" fmla="*/ 220 w 109"/>
                <a:gd name="T1" fmla="*/ 35 h 41"/>
                <a:gd name="T2" fmla="*/ 220 w 109"/>
                <a:gd name="T3" fmla="*/ 64 h 41"/>
                <a:gd name="T4" fmla="*/ 0 w 109"/>
                <a:gd name="T5" fmla="*/ 27 h 41"/>
                <a:gd name="T6" fmla="*/ 0 w 109"/>
                <a:gd name="T7" fmla="*/ 0 h 41"/>
                <a:gd name="T8" fmla="*/ 220 w 109"/>
                <a:gd name="T9" fmla="*/ 35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08" y="23"/>
                  </a:moveTo>
                  <a:lnTo>
                    <a:pt x="108" y="40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08" y="23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7" name="Freeform 275"/>
            <p:cNvSpPr>
              <a:spLocks noChangeAspect="1"/>
            </p:cNvSpPr>
            <p:nvPr/>
          </p:nvSpPr>
          <p:spPr bwMode="auto">
            <a:xfrm>
              <a:off x="3792" y="975"/>
              <a:ext cx="123" cy="49"/>
            </a:xfrm>
            <a:custGeom>
              <a:avLst/>
              <a:gdLst>
                <a:gd name="T0" fmla="*/ 224 w 115"/>
                <a:gd name="T1" fmla="*/ 38 h 47"/>
                <a:gd name="T2" fmla="*/ 224 w 115"/>
                <a:gd name="T3" fmla="*/ 69 h 47"/>
                <a:gd name="T4" fmla="*/ 0 w 115"/>
                <a:gd name="T5" fmla="*/ 29 h 47"/>
                <a:gd name="T6" fmla="*/ 0 w 115"/>
                <a:gd name="T7" fmla="*/ 0 h 47"/>
                <a:gd name="T8" fmla="*/ 224 w 115"/>
                <a:gd name="T9" fmla="*/ 38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47"/>
                <a:gd name="T17" fmla="*/ 115 w 115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47">
                  <a:moveTo>
                    <a:pt x="114" y="27"/>
                  </a:moveTo>
                  <a:lnTo>
                    <a:pt x="114" y="46"/>
                  </a:lnTo>
                  <a:lnTo>
                    <a:pt x="0" y="19"/>
                  </a:lnTo>
                  <a:lnTo>
                    <a:pt x="0" y="0"/>
                  </a:lnTo>
                  <a:lnTo>
                    <a:pt x="114" y="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8" name="Freeform 276"/>
            <p:cNvSpPr>
              <a:spLocks noChangeAspect="1"/>
            </p:cNvSpPr>
            <p:nvPr/>
          </p:nvSpPr>
          <p:spPr bwMode="auto">
            <a:xfrm>
              <a:off x="3920" y="975"/>
              <a:ext cx="110" cy="43"/>
            </a:xfrm>
            <a:custGeom>
              <a:avLst/>
              <a:gdLst>
                <a:gd name="T0" fmla="*/ 218 w 102"/>
                <a:gd name="T1" fmla="*/ 0 h 41"/>
                <a:gd name="T2" fmla="*/ 218 w 102"/>
                <a:gd name="T3" fmla="*/ 27 h 41"/>
                <a:gd name="T4" fmla="*/ 0 w 102"/>
                <a:gd name="T5" fmla="*/ 64 h 41"/>
                <a:gd name="T6" fmla="*/ 0 w 102"/>
                <a:gd name="T7" fmla="*/ 35 h 41"/>
                <a:gd name="T8" fmla="*/ 218 w 10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41"/>
                <a:gd name="T17" fmla="*/ 102 w 102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41">
                  <a:moveTo>
                    <a:pt x="101" y="0"/>
                  </a:moveTo>
                  <a:lnTo>
                    <a:pt x="101" y="17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101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9" name="Freeform 277"/>
            <p:cNvSpPr>
              <a:spLocks noChangeAspect="1"/>
            </p:cNvSpPr>
            <p:nvPr/>
          </p:nvSpPr>
          <p:spPr bwMode="auto">
            <a:xfrm>
              <a:off x="3914" y="975"/>
              <a:ext cx="116" cy="49"/>
            </a:xfrm>
            <a:custGeom>
              <a:avLst/>
              <a:gdLst>
                <a:gd name="T0" fmla="*/ 219 w 108"/>
                <a:gd name="T1" fmla="*/ 0 h 47"/>
                <a:gd name="T2" fmla="*/ 219 w 108"/>
                <a:gd name="T3" fmla="*/ 29 h 47"/>
                <a:gd name="T4" fmla="*/ 0 w 108"/>
                <a:gd name="T5" fmla="*/ 69 h 47"/>
                <a:gd name="T6" fmla="*/ 0 w 108"/>
                <a:gd name="T7" fmla="*/ 38 h 47"/>
                <a:gd name="T8" fmla="*/ 219 w 10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47"/>
                <a:gd name="T17" fmla="*/ 108 w 10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47">
                  <a:moveTo>
                    <a:pt x="107" y="0"/>
                  </a:moveTo>
                  <a:lnTo>
                    <a:pt x="107" y="19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10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0" name="Freeform 278"/>
            <p:cNvSpPr>
              <a:spLocks noChangeAspect="1"/>
            </p:cNvSpPr>
            <p:nvPr/>
          </p:nvSpPr>
          <p:spPr bwMode="auto">
            <a:xfrm>
              <a:off x="3798" y="945"/>
              <a:ext cx="232" cy="53"/>
            </a:xfrm>
            <a:custGeom>
              <a:avLst/>
              <a:gdLst>
                <a:gd name="T0" fmla="*/ 205 w 216"/>
                <a:gd name="T1" fmla="*/ 0 h 50"/>
                <a:gd name="T2" fmla="*/ 438 w 216"/>
                <a:gd name="T3" fmla="*/ 46 h 50"/>
                <a:gd name="T4" fmla="*/ 228 w 216"/>
                <a:gd name="T5" fmla="*/ 87 h 50"/>
                <a:gd name="T6" fmla="*/ 0 w 216"/>
                <a:gd name="T7" fmla="*/ 46 h 50"/>
                <a:gd name="T8" fmla="*/ 205 w 21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50"/>
                <a:gd name="T17" fmla="*/ 216 w 21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50">
                  <a:moveTo>
                    <a:pt x="101" y="0"/>
                  </a:moveTo>
                  <a:lnTo>
                    <a:pt x="215" y="25"/>
                  </a:lnTo>
                  <a:lnTo>
                    <a:pt x="111" y="49"/>
                  </a:lnTo>
                  <a:lnTo>
                    <a:pt x="0" y="25"/>
                  </a:lnTo>
                  <a:lnTo>
                    <a:pt x="101" y="0"/>
                  </a:lnTo>
                </a:path>
              </a:pathLst>
            </a:custGeom>
            <a:solidFill>
              <a:srgbClr val="39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1" name="Freeform 279"/>
            <p:cNvSpPr>
              <a:spLocks noChangeAspect="1"/>
            </p:cNvSpPr>
            <p:nvPr/>
          </p:nvSpPr>
          <p:spPr bwMode="auto">
            <a:xfrm>
              <a:off x="3792" y="945"/>
              <a:ext cx="238" cy="59"/>
            </a:xfrm>
            <a:custGeom>
              <a:avLst/>
              <a:gdLst>
                <a:gd name="T0" fmla="*/ 208 w 222"/>
                <a:gd name="T1" fmla="*/ 0 h 56"/>
                <a:gd name="T2" fmla="*/ 444 w 222"/>
                <a:gd name="T3" fmla="*/ 48 h 56"/>
                <a:gd name="T4" fmla="*/ 227 w 222"/>
                <a:gd name="T5" fmla="*/ 92 h 56"/>
                <a:gd name="T6" fmla="*/ 0 w 222"/>
                <a:gd name="T7" fmla="*/ 48 h 56"/>
                <a:gd name="T8" fmla="*/ 208 w 22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56"/>
                <a:gd name="T17" fmla="*/ 222 w 22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56">
                  <a:moveTo>
                    <a:pt x="104" y="0"/>
                  </a:moveTo>
                  <a:lnTo>
                    <a:pt x="221" y="28"/>
                  </a:lnTo>
                  <a:lnTo>
                    <a:pt x="114" y="55"/>
                  </a:lnTo>
                  <a:lnTo>
                    <a:pt x="0" y="28"/>
                  </a:lnTo>
                  <a:lnTo>
                    <a:pt x="10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2" name="Arc 280"/>
            <p:cNvSpPr>
              <a:spLocks noChangeAspect="1"/>
            </p:cNvSpPr>
            <p:nvPr/>
          </p:nvSpPr>
          <p:spPr bwMode="auto">
            <a:xfrm>
              <a:off x="3866" y="723"/>
              <a:ext cx="162" cy="144"/>
            </a:xfrm>
            <a:custGeom>
              <a:avLst/>
              <a:gdLst>
                <a:gd name="T0" fmla="*/ 0 w 42919"/>
                <a:gd name="T1" fmla="*/ 0 h 35999"/>
                <a:gd name="T2" fmla="*/ 0 w 42919"/>
                <a:gd name="T3" fmla="*/ 0 h 35999"/>
                <a:gd name="T4" fmla="*/ 0 w 42919"/>
                <a:gd name="T5" fmla="*/ 0 h 35999"/>
                <a:gd name="T6" fmla="*/ 0 60000 65536"/>
                <a:gd name="T7" fmla="*/ 0 60000 65536"/>
                <a:gd name="T8" fmla="*/ 0 60000 65536"/>
                <a:gd name="T9" fmla="*/ 0 w 42919"/>
                <a:gd name="T10" fmla="*/ 0 h 35999"/>
                <a:gd name="T11" fmla="*/ 42919 w 42919"/>
                <a:gd name="T12" fmla="*/ 35999 h 359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19" h="35999" fill="none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</a:path>
                <a:path w="42919" h="35999" stroke="0" extrusionOk="0">
                  <a:moveTo>
                    <a:pt x="42919" y="17870"/>
                  </a:moveTo>
                  <a:cubicBezTo>
                    <a:pt x="41217" y="28322"/>
                    <a:pt x="32189" y="35998"/>
                    <a:pt x="21600" y="35998"/>
                  </a:cubicBezTo>
                  <a:cubicBezTo>
                    <a:pt x="9670" y="35999"/>
                    <a:pt x="0" y="26328"/>
                    <a:pt x="0" y="14399"/>
                  </a:cubicBezTo>
                  <a:cubicBezTo>
                    <a:pt x="0" y="9086"/>
                    <a:pt x="1957" y="3960"/>
                    <a:pt x="5499" y="0"/>
                  </a:cubicBezTo>
                  <a:lnTo>
                    <a:pt x="21600" y="14399"/>
                  </a:lnTo>
                  <a:close/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63" name="Arc 281"/>
            <p:cNvSpPr>
              <a:spLocks noChangeAspect="1"/>
            </p:cNvSpPr>
            <p:nvPr/>
          </p:nvSpPr>
          <p:spPr bwMode="auto">
            <a:xfrm>
              <a:off x="3887" y="739"/>
              <a:ext cx="119" cy="105"/>
            </a:xfrm>
            <a:custGeom>
              <a:avLst/>
              <a:gdLst>
                <a:gd name="T0" fmla="*/ 0 w 42952"/>
                <a:gd name="T1" fmla="*/ 0 h 35950"/>
                <a:gd name="T2" fmla="*/ 0 w 42952"/>
                <a:gd name="T3" fmla="*/ 0 h 35950"/>
                <a:gd name="T4" fmla="*/ 0 w 42952"/>
                <a:gd name="T5" fmla="*/ 0 h 35950"/>
                <a:gd name="T6" fmla="*/ 0 60000 65536"/>
                <a:gd name="T7" fmla="*/ 0 60000 65536"/>
                <a:gd name="T8" fmla="*/ 0 60000 65536"/>
                <a:gd name="T9" fmla="*/ 0 w 42952"/>
                <a:gd name="T10" fmla="*/ 0 h 35950"/>
                <a:gd name="T11" fmla="*/ 42952 w 42952"/>
                <a:gd name="T12" fmla="*/ 35950 h 359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52" h="35950" fill="none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</a:path>
                <a:path w="42952" h="35950" stroke="0" extrusionOk="0">
                  <a:moveTo>
                    <a:pt x="42952" y="17611"/>
                  </a:moveTo>
                  <a:cubicBezTo>
                    <a:pt x="41341" y="28158"/>
                    <a:pt x="32270" y="35949"/>
                    <a:pt x="21600" y="35949"/>
                  </a:cubicBezTo>
                  <a:cubicBezTo>
                    <a:pt x="9670" y="35950"/>
                    <a:pt x="0" y="26279"/>
                    <a:pt x="0" y="14350"/>
                  </a:cubicBezTo>
                  <a:cubicBezTo>
                    <a:pt x="0" y="9059"/>
                    <a:pt x="1941" y="3953"/>
                    <a:pt x="5455" y="-1"/>
                  </a:cubicBezTo>
                  <a:lnTo>
                    <a:pt x="21600" y="14350"/>
                  </a:lnTo>
                  <a:close/>
                </a:path>
              </a:pathLst>
            </a:custGeom>
            <a:solidFill>
              <a:srgbClr val="002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364" name="Freeform 282"/>
            <p:cNvSpPr>
              <a:spLocks noChangeAspect="1"/>
            </p:cNvSpPr>
            <p:nvPr/>
          </p:nvSpPr>
          <p:spPr bwMode="auto">
            <a:xfrm>
              <a:off x="3899" y="784"/>
              <a:ext cx="44" cy="49"/>
            </a:xfrm>
            <a:custGeom>
              <a:avLst/>
              <a:gdLst>
                <a:gd name="T0" fmla="*/ 77 w 41"/>
                <a:gd name="T1" fmla="*/ 4 h 46"/>
                <a:gd name="T2" fmla="*/ 80 w 41"/>
                <a:gd name="T3" fmla="*/ 23 h 46"/>
                <a:gd name="T4" fmla="*/ 60 w 41"/>
                <a:gd name="T5" fmla="*/ 63 h 46"/>
                <a:gd name="T6" fmla="*/ 54 w 41"/>
                <a:gd name="T7" fmla="*/ 75 h 46"/>
                <a:gd name="T8" fmla="*/ 47 w 41"/>
                <a:gd name="T9" fmla="*/ 77 h 46"/>
                <a:gd name="T10" fmla="*/ 38 w 41"/>
                <a:gd name="T11" fmla="*/ 81 h 46"/>
                <a:gd name="T12" fmla="*/ 27 w 41"/>
                <a:gd name="T13" fmla="*/ 85 h 46"/>
                <a:gd name="T14" fmla="*/ 21 w 41"/>
                <a:gd name="T15" fmla="*/ 85 h 46"/>
                <a:gd name="T16" fmla="*/ 18 w 41"/>
                <a:gd name="T17" fmla="*/ 85 h 46"/>
                <a:gd name="T18" fmla="*/ 5 w 41"/>
                <a:gd name="T19" fmla="*/ 82 h 46"/>
                <a:gd name="T20" fmla="*/ 2 w 41"/>
                <a:gd name="T21" fmla="*/ 77 h 46"/>
                <a:gd name="T22" fmla="*/ 0 w 41"/>
                <a:gd name="T23" fmla="*/ 70 h 46"/>
                <a:gd name="T24" fmla="*/ 0 w 41"/>
                <a:gd name="T25" fmla="*/ 63 h 46"/>
                <a:gd name="T26" fmla="*/ 3 w 41"/>
                <a:gd name="T27" fmla="*/ 49 h 46"/>
                <a:gd name="T28" fmla="*/ 18 w 41"/>
                <a:gd name="T29" fmla="*/ 35 h 46"/>
                <a:gd name="T30" fmla="*/ 25 w 41"/>
                <a:gd name="T31" fmla="*/ 22 h 46"/>
                <a:gd name="T32" fmla="*/ 33 w 41"/>
                <a:gd name="T33" fmla="*/ 4 h 46"/>
                <a:gd name="T34" fmla="*/ 52 w 41"/>
                <a:gd name="T35" fmla="*/ 0 h 46"/>
                <a:gd name="T36" fmla="*/ 77 w 41"/>
                <a:gd name="T37" fmla="*/ 4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"/>
                <a:gd name="T58" fmla="*/ 0 h 46"/>
                <a:gd name="T59" fmla="*/ 41 w 41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" h="46">
                  <a:moveTo>
                    <a:pt x="38" y="4"/>
                  </a:moveTo>
                  <a:lnTo>
                    <a:pt x="40" y="13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3" y="41"/>
                  </a:lnTo>
                  <a:lnTo>
                    <a:pt x="19" y="43"/>
                  </a:lnTo>
                  <a:lnTo>
                    <a:pt x="14" y="45"/>
                  </a:lnTo>
                  <a:lnTo>
                    <a:pt x="11" y="45"/>
                  </a:lnTo>
                  <a:lnTo>
                    <a:pt x="8" y="45"/>
                  </a:lnTo>
                  <a:lnTo>
                    <a:pt x="5" y="44"/>
                  </a:lnTo>
                  <a:lnTo>
                    <a:pt x="2" y="41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17" y="4"/>
                  </a:lnTo>
                  <a:lnTo>
                    <a:pt x="26" y="0"/>
                  </a:lnTo>
                  <a:lnTo>
                    <a:pt x="38" y="4"/>
                  </a:lnTo>
                </a:path>
              </a:pathLst>
            </a:custGeom>
            <a:solidFill>
              <a:srgbClr val="5D2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5" name="Freeform 283"/>
            <p:cNvSpPr>
              <a:spLocks noChangeAspect="1"/>
            </p:cNvSpPr>
            <p:nvPr/>
          </p:nvSpPr>
          <p:spPr bwMode="auto">
            <a:xfrm>
              <a:off x="3838" y="683"/>
              <a:ext cx="247" cy="130"/>
            </a:xfrm>
            <a:custGeom>
              <a:avLst/>
              <a:gdLst>
                <a:gd name="T0" fmla="*/ 0 w 231"/>
                <a:gd name="T1" fmla="*/ 0 h 124"/>
                <a:gd name="T2" fmla="*/ 57 w 231"/>
                <a:gd name="T3" fmla="*/ 90 h 124"/>
                <a:gd name="T4" fmla="*/ 146 w 231"/>
                <a:gd name="T5" fmla="*/ 161 h 124"/>
                <a:gd name="T6" fmla="*/ 189 w 231"/>
                <a:gd name="T7" fmla="*/ 180 h 124"/>
                <a:gd name="T8" fmla="*/ 308 w 231"/>
                <a:gd name="T9" fmla="*/ 198 h 124"/>
                <a:gd name="T10" fmla="*/ 448 w 231"/>
                <a:gd name="T11" fmla="*/ 194 h 124"/>
                <a:gd name="T12" fmla="*/ 0 w 231"/>
                <a:gd name="T13" fmla="*/ 0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124"/>
                <a:gd name="T23" fmla="*/ 231 w 231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124">
                  <a:moveTo>
                    <a:pt x="0" y="0"/>
                  </a:moveTo>
                  <a:lnTo>
                    <a:pt x="30" y="56"/>
                  </a:lnTo>
                  <a:lnTo>
                    <a:pt x="75" y="101"/>
                  </a:lnTo>
                  <a:lnTo>
                    <a:pt x="97" y="112"/>
                  </a:lnTo>
                  <a:lnTo>
                    <a:pt x="158" y="123"/>
                  </a:lnTo>
                  <a:lnTo>
                    <a:pt x="230" y="121"/>
                  </a:lnTo>
                  <a:lnTo>
                    <a:pt x="0" y="0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" name="Freeform 284"/>
            <p:cNvSpPr>
              <a:spLocks noChangeAspect="1"/>
            </p:cNvSpPr>
            <p:nvPr/>
          </p:nvSpPr>
          <p:spPr bwMode="auto">
            <a:xfrm>
              <a:off x="3832" y="683"/>
              <a:ext cx="253" cy="136"/>
            </a:xfrm>
            <a:custGeom>
              <a:avLst/>
              <a:gdLst>
                <a:gd name="T0" fmla="*/ 0 w 237"/>
                <a:gd name="T1" fmla="*/ 0 h 130"/>
                <a:gd name="T2" fmla="*/ 58 w 237"/>
                <a:gd name="T3" fmla="*/ 93 h 130"/>
                <a:gd name="T4" fmla="*/ 148 w 237"/>
                <a:gd name="T5" fmla="*/ 166 h 130"/>
                <a:gd name="T6" fmla="*/ 192 w 237"/>
                <a:gd name="T7" fmla="*/ 183 h 130"/>
                <a:gd name="T8" fmla="*/ 310 w 237"/>
                <a:gd name="T9" fmla="*/ 203 h 130"/>
                <a:gd name="T10" fmla="*/ 454 w 237"/>
                <a:gd name="T11" fmla="*/ 199 h 130"/>
                <a:gd name="T12" fmla="*/ 0 w 237"/>
                <a:gd name="T13" fmla="*/ 0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"/>
                <a:gd name="T22" fmla="*/ 0 h 130"/>
                <a:gd name="T23" fmla="*/ 237 w 237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" h="130">
                  <a:moveTo>
                    <a:pt x="0" y="0"/>
                  </a:moveTo>
                  <a:lnTo>
                    <a:pt x="31" y="59"/>
                  </a:lnTo>
                  <a:lnTo>
                    <a:pt x="77" y="106"/>
                  </a:lnTo>
                  <a:lnTo>
                    <a:pt x="100" y="117"/>
                  </a:lnTo>
                  <a:lnTo>
                    <a:pt x="162" y="129"/>
                  </a:lnTo>
                  <a:lnTo>
                    <a:pt x="236" y="12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7" name="Freeform 285"/>
            <p:cNvSpPr>
              <a:spLocks noChangeAspect="1"/>
            </p:cNvSpPr>
            <p:nvPr/>
          </p:nvSpPr>
          <p:spPr bwMode="auto">
            <a:xfrm>
              <a:off x="3836" y="672"/>
              <a:ext cx="259" cy="139"/>
            </a:xfrm>
            <a:custGeom>
              <a:avLst/>
              <a:gdLst>
                <a:gd name="T0" fmla="*/ 32 w 242"/>
                <a:gd name="T1" fmla="*/ 1 h 132"/>
                <a:gd name="T2" fmla="*/ 52 w 242"/>
                <a:gd name="T3" fmla="*/ 3 h 132"/>
                <a:gd name="T4" fmla="*/ 78 w 242"/>
                <a:gd name="T5" fmla="*/ 8 h 132"/>
                <a:gd name="T6" fmla="*/ 112 w 242"/>
                <a:gd name="T7" fmla="*/ 23 h 132"/>
                <a:gd name="T8" fmla="*/ 143 w 242"/>
                <a:gd name="T9" fmla="*/ 33 h 132"/>
                <a:gd name="T10" fmla="*/ 185 w 242"/>
                <a:gd name="T11" fmla="*/ 51 h 132"/>
                <a:gd name="T12" fmla="*/ 215 w 242"/>
                <a:gd name="T13" fmla="*/ 61 h 132"/>
                <a:gd name="T14" fmla="*/ 257 w 242"/>
                <a:gd name="T15" fmla="*/ 79 h 132"/>
                <a:gd name="T16" fmla="*/ 293 w 242"/>
                <a:gd name="T17" fmla="*/ 93 h 132"/>
                <a:gd name="T18" fmla="*/ 319 w 242"/>
                <a:gd name="T19" fmla="*/ 107 h 132"/>
                <a:gd name="T20" fmla="*/ 352 w 242"/>
                <a:gd name="T21" fmla="*/ 124 h 132"/>
                <a:gd name="T22" fmla="*/ 385 w 242"/>
                <a:gd name="T23" fmla="*/ 138 h 132"/>
                <a:gd name="T24" fmla="*/ 412 w 242"/>
                <a:gd name="T25" fmla="*/ 154 h 132"/>
                <a:gd name="T26" fmla="*/ 435 w 242"/>
                <a:gd name="T27" fmla="*/ 168 h 132"/>
                <a:gd name="T28" fmla="*/ 447 w 242"/>
                <a:gd name="T29" fmla="*/ 179 h 132"/>
                <a:gd name="T30" fmla="*/ 458 w 242"/>
                <a:gd name="T31" fmla="*/ 186 h 132"/>
                <a:gd name="T32" fmla="*/ 471 w 242"/>
                <a:gd name="T33" fmla="*/ 196 h 132"/>
                <a:gd name="T34" fmla="*/ 474 w 242"/>
                <a:gd name="T35" fmla="*/ 202 h 132"/>
                <a:gd name="T36" fmla="*/ 474 w 242"/>
                <a:gd name="T37" fmla="*/ 212 h 132"/>
                <a:gd name="T38" fmla="*/ 473 w 242"/>
                <a:gd name="T39" fmla="*/ 216 h 132"/>
                <a:gd name="T40" fmla="*/ 466 w 242"/>
                <a:gd name="T41" fmla="*/ 220 h 132"/>
                <a:gd name="T42" fmla="*/ 453 w 242"/>
                <a:gd name="T43" fmla="*/ 220 h 132"/>
                <a:gd name="T44" fmla="*/ 437 w 242"/>
                <a:gd name="T45" fmla="*/ 216 h 132"/>
                <a:gd name="T46" fmla="*/ 416 w 242"/>
                <a:gd name="T47" fmla="*/ 213 h 132"/>
                <a:gd name="T48" fmla="*/ 389 w 242"/>
                <a:gd name="T49" fmla="*/ 206 h 132"/>
                <a:gd name="T50" fmla="*/ 339 w 242"/>
                <a:gd name="T51" fmla="*/ 192 h 132"/>
                <a:gd name="T52" fmla="*/ 293 w 242"/>
                <a:gd name="T53" fmla="*/ 175 h 132"/>
                <a:gd name="T54" fmla="*/ 242 w 242"/>
                <a:gd name="T55" fmla="*/ 153 h 132"/>
                <a:gd name="T56" fmla="*/ 192 w 242"/>
                <a:gd name="T57" fmla="*/ 130 h 132"/>
                <a:gd name="T58" fmla="*/ 146 w 242"/>
                <a:gd name="T59" fmla="*/ 107 h 132"/>
                <a:gd name="T60" fmla="*/ 108 w 242"/>
                <a:gd name="T61" fmla="*/ 86 h 132"/>
                <a:gd name="T62" fmla="*/ 78 w 242"/>
                <a:gd name="T63" fmla="*/ 67 h 132"/>
                <a:gd name="T64" fmla="*/ 52 w 242"/>
                <a:gd name="T65" fmla="*/ 55 h 132"/>
                <a:gd name="T66" fmla="*/ 32 w 242"/>
                <a:gd name="T67" fmla="*/ 41 h 132"/>
                <a:gd name="T68" fmla="*/ 20 w 242"/>
                <a:gd name="T69" fmla="*/ 29 h 132"/>
                <a:gd name="T70" fmla="*/ 4 w 242"/>
                <a:gd name="T71" fmla="*/ 23 h 132"/>
                <a:gd name="T72" fmla="*/ 1 w 242"/>
                <a:gd name="T73" fmla="*/ 20 h 132"/>
                <a:gd name="T74" fmla="*/ 0 w 242"/>
                <a:gd name="T75" fmla="*/ 5 h 132"/>
                <a:gd name="T76" fmla="*/ 1 w 242"/>
                <a:gd name="T77" fmla="*/ 2 h 132"/>
                <a:gd name="T78" fmla="*/ 5 w 242"/>
                <a:gd name="T79" fmla="*/ 1 h 132"/>
                <a:gd name="T80" fmla="*/ 20 w 242"/>
                <a:gd name="T81" fmla="*/ 0 h 132"/>
                <a:gd name="T82" fmla="*/ 32 w 242"/>
                <a:gd name="T83" fmla="*/ 1 h 1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2"/>
                <a:gd name="T127" fmla="*/ 0 h 132"/>
                <a:gd name="T128" fmla="*/ 242 w 242"/>
                <a:gd name="T129" fmla="*/ 132 h 1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2" h="132">
                  <a:moveTo>
                    <a:pt x="17" y="1"/>
                  </a:moveTo>
                  <a:lnTo>
                    <a:pt x="27" y="3"/>
                  </a:lnTo>
                  <a:lnTo>
                    <a:pt x="40" y="8"/>
                  </a:lnTo>
                  <a:lnTo>
                    <a:pt x="57" y="13"/>
                  </a:lnTo>
                  <a:lnTo>
                    <a:pt x="73" y="21"/>
                  </a:lnTo>
                  <a:lnTo>
                    <a:pt x="93" y="30"/>
                  </a:lnTo>
                  <a:lnTo>
                    <a:pt x="109" y="37"/>
                  </a:lnTo>
                  <a:lnTo>
                    <a:pt x="130" y="47"/>
                  </a:lnTo>
                  <a:lnTo>
                    <a:pt x="148" y="56"/>
                  </a:lnTo>
                  <a:lnTo>
                    <a:pt x="162" y="64"/>
                  </a:lnTo>
                  <a:lnTo>
                    <a:pt x="179" y="74"/>
                  </a:lnTo>
                  <a:lnTo>
                    <a:pt x="194" y="82"/>
                  </a:lnTo>
                  <a:lnTo>
                    <a:pt x="208" y="92"/>
                  </a:lnTo>
                  <a:lnTo>
                    <a:pt x="220" y="100"/>
                  </a:lnTo>
                  <a:lnTo>
                    <a:pt x="227" y="106"/>
                  </a:lnTo>
                  <a:lnTo>
                    <a:pt x="233" y="111"/>
                  </a:lnTo>
                  <a:lnTo>
                    <a:pt x="238" y="117"/>
                  </a:lnTo>
                  <a:lnTo>
                    <a:pt x="241" y="121"/>
                  </a:lnTo>
                  <a:lnTo>
                    <a:pt x="241" y="126"/>
                  </a:lnTo>
                  <a:lnTo>
                    <a:pt x="240" y="129"/>
                  </a:lnTo>
                  <a:lnTo>
                    <a:pt x="235" y="131"/>
                  </a:lnTo>
                  <a:lnTo>
                    <a:pt x="230" y="131"/>
                  </a:lnTo>
                  <a:lnTo>
                    <a:pt x="221" y="129"/>
                  </a:lnTo>
                  <a:lnTo>
                    <a:pt x="211" y="127"/>
                  </a:lnTo>
                  <a:lnTo>
                    <a:pt x="197" y="123"/>
                  </a:lnTo>
                  <a:lnTo>
                    <a:pt x="172" y="115"/>
                  </a:lnTo>
                  <a:lnTo>
                    <a:pt x="148" y="104"/>
                  </a:lnTo>
                  <a:lnTo>
                    <a:pt x="122" y="91"/>
                  </a:lnTo>
                  <a:lnTo>
                    <a:pt x="97" y="77"/>
                  </a:lnTo>
                  <a:lnTo>
                    <a:pt x="74" y="64"/>
                  </a:lnTo>
                  <a:lnTo>
                    <a:pt x="55" y="51"/>
                  </a:lnTo>
                  <a:lnTo>
                    <a:pt x="40" y="41"/>
                  </a:lnTo>
                  <a:lnTo>
                    <a:pt x="27" y="33"/>
                  </a:lnTo>
                  <a:lnTo>
                    <a:pt x="17" y="25"/>
                  </a:lnTo>
                  <a:lnTo>
                    <a:pt x="10" y="19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7" y="1"/>
                  </a:lnTo>
                </a:path>
              </a:pathLst>
            </a:custGeom>
            <a:solidFill>
              <a:srgbClr val="C9D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8" name="Line 286"/>
            <p:cNvSpPr>
              <a:spLocks noChangeAspect="1" noChangeShapeType="1"/>
            </p:cNvSpPr>
            <p:nvPr/>
          </p:nvSpPr>
          <p:spPr bwMode="auto">
            <a:xfrm flipV="1">
              <a:off x="3927" y="692"/>
              <a:ext cx="48" cy="61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Line 287"/>
            <p:cNvSpPr>
              <a:spLocks noChangeAspect="1" noChangeShapeType="1"/>
            </p:cNvSpPr>
            <p:nvPr/>
          </p:nvSpPr>
          <p:spPr bwMode="auto">
            <a:xfrm flipV="1">
              <a:off x="3914" y="689"/>
              <a:ext cx="43" cy="57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Line 288"/>
            <p:cNvSpPr>
              <a:spLocks noChangeAspect="1" noChangeShapeType="1"/>
            </p:cNvSpPr>
            <p:nvPr/>
          </p:nvSpPr>
          <p:spPr bwMode="auto">
            <a:xfrm flipV="1">
              <a:off x="3972" y="705"/>
              <a:ext cx="14" cy="72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Line 289"/>
            <p:cNvSpPr>
              <a:spLocks noChangeAspect="1" noChangeShapeType="1"/>
            </p:cNvSpPr>
            <p:nvPr/>
          </p:nvSpPr>
          <p:spPr bwMode="auto">
            <a:xfrm flipV="1">
              <a:off x="3989" y="706"/>
              <a:ext cx="11" cy="79"/>
            </a:xfrm>
            <a:prstGeom prst="line">
              <a:avLst/>
            </a:prstGeom>
            <a:noFill/>
            <a:ln w="12700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290"/>
            <p:cNvSpPr>
              <a:spLocks noChangeAspect="1"/>
            </p:cNvSpPr>
            <p:nvPr/>
          </p:nvSpPr>
          <p:spPr bwMode="auto">
            <a:xfrm>
              <a:off x="3961" y="693"/>
              <a:ext cx="44" cy="18"/>
            </a:xfrm>
            <a:custGeom>
              <a:avLst/>
              <a:gdLst>
                <a:gd name="T0" fmla="*/ 0 w 41"/>
                <a:gd name="T1" fmla="*/ 0 h 17"/>
                <a:gd name="T2" fmla="*/ 54 w 41"/>
                <a:gd name="T3" fmla="*/ 25 h 17"/>
                <a:gd name="T4" fmla="*/ 80 w 41"/>
                <a:gd name="T5" fmla="*/ 26 h 17"/>
                <a:gd name="T6" fmla="*/ 33 w 41"/>
                <a:gd name="T7" fmla="*/ 3 h 17"/>
                <a:gd name="T8" fmla="*/ 0 w 4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7"/>
                <a:gd name="T17" fmla="*/ 41 w 4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7">
                  <a:moveTo>
                    <a:pt x="0" y="0"/>
                  </a:moveTo>
                  <a:lnTo>
                    <a:pt x="27" y="15"/>
                  </a:lnTo>
                  <a:lnTo>
                    <a:pt x="40" y="16"/>
                  </a:lnTo>
                  <a:lnTo>
                    <a:pt x="17" y="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7B97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3" name="Freeform 291"/>
            <p:cNvSpPr>
              <a:spLocks noChangeAspect="1"/>
            </p:cNvSpPr>
            <p:nvPr/>
          </p:nvSpPr>
          <p:spPr bwMode="auto">
            <a:xfrm>
              <a:off x="3855" y="870"/>
              <a:ext cx="39" cy="22"/>
            </a:xfrm>
            <a:custGeom>
              <a:avLst/>
              <a:gdLst>
                <a:gd name="T0" fmla="*/ 72 w 36"/>
                <a:gd name="T1" fmla="*/ 0 h 21"/>
                <a:gd name="T2" fmla="*/ 0 w 36"/>
                <a:gd name="T3" fmla="*/ 7 h 21"/>
                <a:gd name="T4" fmla="*/ 0 w 36"/>
                <a:gd name="T5" fmla="*/ 26 h 21"/>
                <a:gd name="T6" fmla="*/ 51 w 36"/>
                <a:gd name="T7" fmla="*/ 30 h 21"/>
                <a:gd name="T8" fmla="*/ 58 w 36"/>
                <a:gd name="T9" fmla="*/ 23 h 21"/>
                <a:gd name="T10" fmla="*/ 26 w 36"/>
                <a:gd name="T11" fmla="*/ 22 h 21"/>
                <a:gd name="T12" fmla="*/ 78 w 36"/>
                <a:gd name="T13" fmla="*/ 7 h 21"/>
                <a:gd name="T14" fmla="*/ 72 w 36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21"/>
                <a:gd name="T26" fmla="*/ 36 w 36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21">
                  <a:moveTo>
                    <a:pt x="32" y="0"/>
                  </a:moveTo>
                  <a:lnTo>
                    <a:pt x="0" y="7"/>
                  </a:lnTo>
                  <a:lnTo>
                    <a:pt x="0" y="16"/>
                  </a:lnTo>
                  <a:lnTo>
                    <a:pt x="23" y="20"/>
                  </a:lnTo>
                  <a:lnTo>
                    <a:pt x="26" y="13"/>
                  </a:lnTo>
                  <a:lnTo>
                    <a:pt x="12" y="12"/>
                  </a:lnTo>
                  <a:lnTo>
                    <a:pt x="35" y="7"/>
                  </a:lnTo>
                  <a:lnTo>
                    <a:pt x="32" y="0"/>
                  </a:lnTo>
                </a:path>
              </a:pathLst>
            </a:custGeom>
            <a:solidFill>
              <a:srgbClr val="6B84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4" name="Freeform 292"/>
            <p:cNvSpPr>
              <a:spLocks noChangeAspect="1"/>
            </p:cNvSpPr>
            <p:nvPr/>
          </p:nvSpPr>
          <p:spPr bwMode="auto">
            <a:xfrm>
              <a:off x="3927" y="825"/>
              <a:ext cx="34" cy="153"/>
            </a:xfrm>
            <a:custGeom>
              <a:avLst/>
              <a:gdLst>
                <a:gd name="T0" fmla="*/ 0 w 32"/>
                <a:gd name="T1" fmla="*/ 2 h 145"/>
                <a:gd name="T2" fmla="*/ 18 w 32"/>
                <a:gd name="T3" fmla="*/ 0 h 145"/>
                <a:gd name="T4" fmla="*/ 56 w 32"/>
                <a:gd name="T5" fmla="*/ 233 h 145"/>
                <a:gd name="T6" fmla="*/ 0 w 32"/>
                <a:gd name="T7" fmla="*/ 246 h 145"/>
                <a:gd name="T8" fmla="*/ 0 w 32"/>
                <a:gd name="T9" fmla="*/ 2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45"/>
                <a:gd name="T17" fmla="*/ 32 w 32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45">
                  <a:moveTo>
                    <a:pt x="0" y="2"/>
                  </a:moveTo>
                  <a:lnTo>
                    <a:pt x="8" y="0"/>
                  </a:lnTo>
                  <a:lnTo>
                    <a:pt x="31" y="136"/>
                  </a:lnTo>
                  <a:lnTo>
                    <a:pt x="0" y="144"/>
                  </a:lnTo>
                  <a:lnTo>
                    <a:pt x="0" y="2"/>
                  </a:lnTo>
                </a:path>
              </a:pathLst>
            </a:custGeom>
            <a:solidFill>
              <a:srgbClr val="5B6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5" name="Freeform 293"/>
            <p:cNvSpPr>
              <a:spLocks noChangeAspect="1"/>
            </p:cNvSpPr>
            <p:nvPr/>
          </p:nvSpPr>
          <p:spPr bwMode="auto">
            <a:xfrm>
              <a:off x="3920" y="825"/>
              <a:ext cx="41" cy="159"/>
            </a:xfrm>
            <a:custGeom>
              <a:avLst/>
              <a:gdLst>
                <a:gd name="T0" fmla="*/ 0 w 38"/>
                <a:gd name="T1" fmla="*/ 2 h 151"/>
                <a:gd name="T2" fmla="*/ 21 w 38"/>
                <a:gd name="T3" fmla="*/ 0 h 151"/>
                <a:gd name="T4" fmla="*/ 79 w 38"/>
                <a:gd name="T5" fmla="*/ 238 h 151"/>
                <a:gd name="T6" fmla="*/ 0 w 38"/>
                <a:gd name="T7" fmla="*/ 251 h 151"/>
                <a:gd name="T8" fmla="*/ 0 w 38"/>
                <a:gd name="T9" fmla="*/ 2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51"/>
                <a:gd name="T17" fmla="*/ 38 w 38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51">
                  <a:moveTo>
                    <a:pt x="0" y="2"/>
                  </a:moveTo>
                  <a:lnTo>
                    <a:pt x="10" y="0"/>
                  </a:lnTo>
                  <a:lnTo>
                    <a:pt x="37" y="142"/>
                  </a:lnTo>
                  <a:lnTo>
                    <a:pt x="0" y="150"/>
                  </a:lnTo>
                  <a:lnTo>
                    <a:pt x="0" y="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6" name="Freeform 294"/>
            <p:cNvSpPr>
              <a:spLocks noChangeAspect="1"/>
            </p:cNvSpPr>
            <p:nvPr/>
          </p:nvSpPr>
          <p:spPr bwMode="auto">
            <a:xfrm>
              <a:off x="3863" y="823"/>
              <a:ext cx="59" cy="155"/>
            </a:xfrm>
            <a:custGeom>
              <a:avLst/>
              <a:gdLst>
                <a:gd name="T0" fmla="*/ 109 w 55"/>
                <a:gd name="T1" fmla="*/ 4 h 147"/>
                <a:gd name="T2" fmla="*/ 109 w 55"/>
                <a:gd name="T3" fmla="*/ 247 h 147"/>
                <a:gd name="T4" fmla="*/ 0 w 55"/>
                <a:gd name="T5" fmla="*/ 224 h 147"/>
                <a:gd name="T6" fmla="*/ 67 w 55"/>
                <a:gd name="T7" fmla="*/ 0 h 147"/>
                <a:gd name="T8" fmla="*/ 109 w 55"/>
                <a:gd name="T9" fmla="*/ 4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47"/>
                <a:gd name="T17" fmla="*/ 55 w 55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47">
                  <a:moveTo>
                    <a:pt x="54" y="4"/>
                  </a:moveTo>
                  <a:lnTo>
                    <a:pt x="54" y="146"/>
                  </a:lnTo>
                  <a:lnTo>
                    <a:pt x="0" y="132"/>
                  </a:lnTo>
                  <a:lnTo>
                    <a:pt x="33" y="0"/>
                  </a:lnTo>
                  <a:lnTo>
                    <a:pt x="54" y="4"/>
                  </a:lnTo>
                </a:path>
              </a:pathLst>
            </a:custGeom>
            <a:solidFill>
              <a:srgbClr val="703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7" name="Freeform 295"/>
            <p:cNvSpPr>
              <a:spLocks noChangeAspect="1"/>
            </p:cNvSpPr>
            <p:nvPr/>
          </p:nvSpPr>
          <p:spPr bwMode="auto">
            <a:xfrm>
              <a:off x="3856" y="823"/>
              <a:ext cx="66" cy="161"/>
            </a:xfrm>
            <a:custGeom>
              <a:avLst/>
              <a:gdLst>
                <a:gd name="T0" fmla="*/ 132 w 61"/>
                <a:gd name="T1" fmla="*/ 4 h 153"/>
                <a:gd name="T2" fmla="*/ 132 w 61"/>
                <a:gd name="T3" fmla="*/ 253 h 153"/>
                <a:gd name="T4" fmla="*/ 0 w 61"/>
                <a:gd name="T5" fmla="*/ 228 h 153"/>
                <a:gd name="T6" fmla="*/ 82 w 61"/>
                <a:gd name="T7" fmla="*/ 0 h 153"/>
                <a:gd name="T8" fmla="*/ 132 w 61"/>
                <a:gd name="T9" fmla="*/ 4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53"/>
                <a:gd name="T17" fmla="*/ 61 w 61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53">
                  <a:moveTo>
                    <a:pt x="60" y="4"/>
                  </a:moveTo>
                  <a:lnTo>
                    <a:pt x="60" y="152"/>
                  </a:lnTo>
                  <a:lnTo>
                    <a:pt x="0" y="137"/>
                  </a:lnTo>
                  <a:lnTo>
                    <a:pt x="37" y="0"/>
                  </a:lnTo>
                  <a:lnTo>
                    <a:pt x="60" y="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8" name="Freeform 296"/>
            <p:cNvSpPr>
              <a:spLocks noChangeAspect="1"/>
            </p:cNvSpPr>
            <p:nvPr/>
          </p:nvSpPr>
          <p:spPr bwMode="auto">
            <a:xfrm>
              <a:off x="3947" y="754"/>
              <a:ext cx="15" cy="9"/>
            </a:xfrm>
            <a:custGeom>
              <a:avLst/>
              <a:gdLst>
                <a:gd name="T0" fmla="*/ 25 w 14"/>
                <a:gd name="T1" fmla="*/ 4 h 9"/>
                <a:gd name="T2" fmla="*/ 5 w 14"/>
                <a:gd name="T3" fmla="*/ 0 h 9"/>
                <a:gd name="T4" fmla="*/ 0 w 14"/>
                <a:gd name="T5" fmla="*/ 4 h 9"/>
                <a:gd name="T6" fmla="*/ 20 w 14"/>
                <a:gd name="T7" fmla="*/ 8 h 9"/>
                <a:gd name="T8" fmla="*/ 25 w 14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3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0" y="8"/>
                  </a:lnTo>
                  <a:lnTo>
                    <a:pt x="13" y="4"/>
                  </a:lnTo>
                </a:path>
              </a:pathLst>
            </a:custGeom>
            <a:solidFill>
              <a:srgbClr val="7B9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9" name="Freeform 297"/>
            <p:cNvSpPr>
              <a:spLocks noChangeAspect="1"/>
            </p:cNvSpPr>
            <p:nvPr/>
          </p:nvSpPr>
          <p:spPr bwMode="auto">
            <a:xfrm>
              <a:off x="3955" y="753"/>
              <a:ext cx="8" cy="2"/>
            </a:xfrm>
            <a:custGeom>
              <a:avLst/>
              <a:gdLst>
                <a:gd name="T0" fmla="*/ 1 w 8"/>
                <a:gd name="T1" fmla="*/ 0 h 2"/>
                <a:gd name="T2" fmla="*/ 1 w 8"/>
                <a:gd name="T3" fmla="*/ 0 h 2"/>
                <a:gd name="T4" fmla="*/ 0 w 8"/>
                <a:gd name="T5" fmla="*/ 0 h 2"/>
                <a:gd name="T6" fmla="*/ 0 w 8"/>
                <a:gd name="T7" fmla="*/ 0 h 2"/>
                <a:gd name="T8" fmla="*/ 1 w 8"/>
                <a:gd name="T9" fmla="*/ 0 h 2"/>
                <a:gd name="T10" fmla="*/ 1 w 8"/>
                <a:gd name="T11" fmla="*/ 0 h 2"/>
                <a:gd name="T12" fmla="*/ 1 w 8"/>
                <a:gd name="T13" fmla="*/ 0 h 2"/>
                <a:gd name="T14" fmla="*/ 2 w 8"/>
                <a:gd name="T15" fmla="*/ 0 h 2"/>
                <a:gd name="T16" fmla="*/ 2 w 8"/>
                <a:gd name="T17" fmla="*/ 1 h 2"/>
                <a:gd name="T18" fmla="*/ 2 w 8"/>
                <a:gd name="T19" fmla="*/ 1 h 2"/>
                <a:gd name="T20" fmla="*/ 3 w 8"/>
                <a:gd name="T21" fmla="*/ 1 h 2"/>
                <a:gd name="T22" fmla="*/ 3 w 8"/>
                <a:gd name="T23" fmla="*/ 1 h 2"/>
                <a:gd name="T24" fmla="*/ 3 w 8"/>
                <a:gd name="T25" fmla="*/ 1 h 2"/>
                <a:gd name="T26" fmla="*/ 4 w 8"/>
                <a:gd name="T27" fmla="*/ 1 h 2"/>
                <a:gd name="T28" fmla="*/ 4 w 8"/>
                <a:gd name="T29" fmla="*/ 1 h 2"/>
                <a:gd name="T30" fmla="*/ 4 w 8"/>
                <a:gd name="T31" fmla="*/ 1 h 2"/>
                <a:gd name="T32" fmla="*/ 5 w 8"/>
                <a:gd name="T33" fmla="*/ 1 h 2"/>
                <a:gd name="T34" fmla="*/ 5 w 8"/>
                <a:gd name="T35" fmla="*/ 1 h 2"/>
                <a:gd name="T36" fmla="*/ 6 w 8"/>
                <a:gd name="T37" fmla="*/ 1 h 2"/>
                <a:gd name="T38" fmla="*/ 6 w 8"/>
                <a:gd name="T39" fmla="*/ 1 h 2"/>
                <a:gd name="T40" fmla="*/ 7 w 8"/>
                <a:gd name="T41" fmla="*/ 1 h 2"/>
                <a:gd name="T42" fmla="*/ 6 w 8"/>
                <a:gd name="T43" fmla="*/ 1 h 2"/>
                <a:gd name="T44" fmla="*/ 6 w 8"/>
                <a:gd name="T45" fmla="*/ 1 h 2"/>
                <a:gd name="T46" fmla="*/ 6 w 8"/>
                <a:gd name="T47" fmla="*/ 1 h 2"/>
                <a:gd name="T48" fmla="*/ 6 w 8"/>
                <a:gd name="T49" fmla="*/ 1 h 2"/>
                <a:gd name="T50" fmla="*/ 5 w 8"/>
                <a:gd name="T51" fmla="*/ 1 h 2"/>
                <a:gd name="T52" fmla="*/ 5 w 8"/>
                <a:gd name="T53" fmla="*/ 1 h 2"/>
                <a:gd name="T54" fmla="*/ 4 w 8"/>
                <a:gd name="T55" fmla="*/ 1 h 2"/>
                <a:gd name="T56" fmla="*/ 4 w 8"/>
                <a:gd name="T57" fmla="*/ 0 h 2"/>
                <a:gd name="T58" fmla="*/ 3 w 8"/>
                <a:gd name="T59" fmla="*/ 0 h 2"/>
                <a:gd name="T60" fmla="*/ 3 w 8"/>
                <a:gd name="T61" fmla="*/ 0 h 2"/>
                <a:gd name="T62" fmla="*/ 3 w 8"/>
                <a:gd name="T63" fmla="*/ 0 h 2"/>
                <a:gd name="T64" fmla="*/ 2 w 8"/>
                <a:gd name="T65" fmla="*/ 0 h 2"/>
                <a:gd name="T66" fmla="*/ 2 w 8"/>
                <a:gd name="T67" fmla="*/ 0 h 2"/>
                <a:gd name="T68" fmla="*/ 2 w 8"/>
                <a:gd name="T69" fmla="*/ 0 h 2"/>
                <a:gd name="T70" fmla="*/ 1 w 8"/>
                <a:gd name="T71" fmla="*/ 0 h 2"/>
                <a:gd name="T72" fmla="*/ 1 w 8"/>
                <a:gd name="T73" fmla="*/ 0 h 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"/>
                <a:gd name="T112" fmla="*/ 0 h 2"/>
                <a:gd name="T113" fmla="*/ 8 w 8"/>
                <a:gd name="T114" fmla="*/ 2 h 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cxnSp>
        <p:nvCxnSpPr>
          <p:cNvPr id="381" name="Straight Arrow Connector 380"/>
          <p:cNvCxnSpPr/>
          <p:nvPr/>
        </p:nvCxnSpPr>
        <p:spPr>
          <a:xfrm>
            <a:off x="1390507" y="1830220"/>
            <a:ext cx="355811" cy="535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2" name="Picture 381" descr="datacenter_bridge_march_20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5" y="4928639"/>
            <a:ext cx="1198462" cy="898847"/>
          </a:xfrm>
          <a:prstGeom prst="rect">
            <a:avLst/>
          </a:prstGeom>
        </p:spPr>
      </p:pic>
      <p:sp>
        <p:nvSpPr>
          <p:cNvPr id="383" name="TextBox 382"/>
          <p:cNvSpPr txBox="1"/>
          <p:nvPr/>
        </p:nvSpPr>
        <p:spPr>
          <a:xfrm>
            <a:off x="386004" y="5749257"/>
            <a:ext cx="1328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Monitoring and </a:t>
            </a:r>
          </a:p>
          <a:p>
            <a:pPr algn="ctr"/>
            <a:r>
              <a:rPr lang="en-US" sz="1400" dirty="0" smtClean="0"/>
              <a:t>Data QC</a:t>
            </a:r>
            <a:endParaRPr lang="en-US" sz="1400" dirty="0"/>
          </a:p>
        </p:txBody>
      </p:sp>
      <p:cxnSp>
        <p:nvCxnSpPr>
          <p:cNvPr id="385" name="Straight Arrow Connector 384"/>
          <p:cNvCxnSpPr/>
          <p:nvPr/>
        </p:nvCxnSpPr>
        <p:spPr>
          <a:xfrm flipV="1">
            <a:off x="1297789" y="4709667"/>
            <a:ext cx="628125" cy="3869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/>
          <p:cNvCxnSpPr/>
          <p:nvPr/>
        </p:nvCxnSpPr>
        <p:spPr>
          <a:xfrm>
            <a:off x="3930316" y="5597718"/>
            <a:ext cx="16363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4" name="TextBox 383"/>
          <p:cNvSpPr txBox="1"/>
          <p:nvPr/>
        </p:nvSpPr>
        <p:spPr>
          <a:xfrm>
            <a:off x="3954281" y="5530463"/>
            <a:ext cx="149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NFS mount direct </a:t>
            </a:r>
          </a:p>
          <a:p>
            <a:r>
              <a:rPr lang="en-US" sz="1400" dirty="0" smtClean="0"/>
              <a:t>access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61364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575"/>
          </a:xfrm>
        </p:spPr>
        <p:txBody>
          <a:bodyPr/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SSEC Data </a:t>
            </a:r>
            <a:r>
              <a:rPr lang="en-US" dirty="0" smtClean="0">
                <a:latin typeface="Trebuchet MS" charset="0"/>
                <a:ea typeface="ＭＳ Ｐゴシック" charset="0"/>
                <a:cs typeface="ＭＳ Ｐゴシック" charset="0"/>
              </a:rPr>
              <a:t>Center</a:t>
            </a:r>
            <a:endParaRPr lang="en-US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139368" y="3776231"/>
            <a:ext cx="5306639" cy="2213364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3 </a:t>
            </a:r>
            <a:r>
              <a:rPr lang="en-US" sz="1600" dirty="0">
                <a:latin typeface="Trebuchet MS" charset="0"/>
                <a:ea typeface="ＭＳ Ｐゴシック" charset="0"/>
              </a:rPr>
              <a:t>FTE ~100% time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Computer </a:t>
            </a:r>
            <a:r>
              <a:rPr lang="en-US" sz="1600" dirty="0">
                <a:latin typeface="Trebuchet MS" charset="0"/>
                <a:ea typeface="ＭＳ Ｐゴシック" charset="0"/>
              </a:rPr>
              <a:t>Operator (1</a:t>
            </a:r>
            <a:r>
              <a:rPr lang="en-US" sz="1600" baseline="30000" dirty="0">
                <a:latin typeface="Trebuchet MS" charset="0"/>
                <a:ea typeface="ＭＳ Ｐゴシック" charset="0"/>
              </a:rPr>
              <a:t>st</a:t>
            </a:r>
            <a:r>
              <a:rPr lang="en-US" sz="1600" dirty="0">
                <a:latin typeface="Trebuchet MS" charset="0"/>
                <a:ea typeface="ＭＳ Ｐゴシック" charset="0"/>
              </a:rPr>
              <a:t> shift)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Computer Operator </a:t>
            </a:r>
            <a:r>
              <a:rPr lang="en-US" sz="1600" dirty="0">
                <a:latin typeface="Trebuchet MS" charset="0"/>
                <a:ea typeface="ＭＳ Ｐゴシック" charset="0"/>
              </a:rPr>
              <a:t>(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1</a:t>
            </a:r>
            <a:r>
              <a:rPr lang="en-US" sz="1600" baseline="30000" dirty="0" smtClean="0">
                <a:latin typeface="Trebuchet MS" charset="0"/>
                <a:ea typeface="ＭＳ Ｐゴシック" charset="0"/>
              </a:rPr>
              <a:t>st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shift)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Research Intern</a:t>
            </a:r>
            <a:endParaRPr lang="en-US" sz="1600" dirty="0">
              <a:latin typeface="Trebuchet MS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5 FTE ~portions of their time 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Program Manager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System Programmer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Data Base Programmer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Research Specialist (PM assistant)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latin typeface="Trebuchet MS" charset="0"/>
                <a:ea typeface="ＭＳ Ｐゴシック" charset="0"/>
              </a:rPr>
              <a:t>Antenna/Communication technician</a:t>
            </a:r>
          </a:p>
          <a:p>
            <a:pPr lvl="2" eaLnBrk="1" hangingPunct="1">
              <a:lnSpc>
                <a:spcPct val="80000"/>
              </a:lnSpc>
            </a:pPr>
            <a:endParaRPr lang="en-US" sz="1900" dirty="0">
              <a:latin typeface="Trebuchet MS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80679" y="3163329"/>
            <a:ext cx="4161632" cy="1977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2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Student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programmers</a:t>
            </a:r>
            <a:endParaRPr lang="en-US" sz="1600" dirty="0" smtClean="0">
              <a:latin typeface="Trebuchet MS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2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student QC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assistants (2</a:t>
            </a:r>
            <a:r>
              <a:rPr lang="en-US" sz="1600" baseline="30000" dirty="0" smtClean="0">
                <a:latin typeface="Trebuchet MS" charset="0"/>
                <a:ea typeface="ＭＳ Ｐゴシック" charset="0"/>
              </a:rPr>
              <a:t>nd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 shift)</a:t>
            </a:r>
            <a:endParaRPr lang="en-US" sz="1600" dirty="0">
              <a:latin typeface="Trebuchet MS" charset="0"/>
              <a:ea typeface="ＭＳ Ｐゴシック" charset="0"/>
            </a:endParaRPr>
          </a:p>
        </p:txBody>
      </p:sp>
      <p:pic>
        <p:nvPicPr>
          <p:cNvPr id="8" name="Picture 7" descr="DataCenter20131119_2123 panaram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8" y="911064"/>
            <a:ext cx="8125696" cy="215105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28537" y="2898071"/>
            <a:ext cx="5225140" cy="878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  <a:buFont typeface="Wingdings 2" charset="0"/>
              <a:buNone/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Staffed M-F , 7:30 AM  - 11:00 pm Central time.</a:t>
            </a:r>
          </a:p>
        </p:txBody>
      </p:sp>
    </p:spTree>
    <p:extLst>
      <p:ext uri="{BB962C8B-B14F-4D97-AF65-F5344CB8AC3E}">
        <p14:creationId xmlns:p14="http://schemas.microsoft.com/office/powerpoint/2010/main" val="151333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glow>
                    <a:schemeClr val="tx1">
                      <a:alpha val="75000"/>
                    </a:schemeClr>
                  </a:glow>
                </a:effectLst>
                <a:ea typeface="+mj-ea"/>
                <a:cs typeface="+mj-cs"/>
              </a:rPr>
              <a:t>Data Center Facilities</a:t>
            </a:r>
            <a:endParaRPr lang="en-US" dirty="0">
              <a:effectLst>
                <a:glow>
                  <a:schemeClr val="tx1">
                    <a:alpha val="75000"/>
                  </a:schemeClr>
                </a:glo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541" y="1541668"/>
            <a:ext cx="7162800" cy="4419600"/>
          </a:xfrm>
          <a:solidFill>
            <a:schemeClr val="tx1">
              <a:alpha val="0"/>
            </a:schemeClr>
          </a:solidFill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Over 2100 ft.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Currently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Data Center has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44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racks representing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over 1840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rack units of space. </a:t>
            </a:r>
            <a:endParaRPr lang="en-US" dirty="0" smtClean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Data Center’s disk storage exceed 8 PBs.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entire room is on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three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72 KW UPSs, of which, about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155 KW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are in use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. Non UPS power usage is ~17 KW.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An additional 72 KW UPS for a smaller 5 </a:t>
            </a:r>
            <a:r>
              <a:rPr lang="en-US" dirty="0" err="1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 floor computer room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  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Cooling provided by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campus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chilled water and outside air in the winter.   Racks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are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cooled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by 16 in row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APC coolers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Gigabit and 10 Gigabit network (also 100 MB admin network, 40 Gigabit </a:t>
            </a:r>
            <a:r>
              <a:rPr lang="en-US" dirty="0" err="1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err="1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nfiniBand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).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3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48069</TotalTime>
  <Words>2290</Words>
  <Application>Microsoft Macintosh PowerPoint</Application>
  <PresentationFormat>On-screen Show (4:3)</PresentationFormat>
  <Paragraphs>529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Twilight</vt:lpstr>
      <vt:lpstr>University of Wisconsin SSEC Datacenter </vt:lpstr>
      <vt:lpstr>SSEC Data Center Mission Statement</vt:lpstr>
      <vt:lpstr>SSEC Data Center</vt:lpstr>
      <vt:lpstr>Data Center History</vt:lpstr>
      <vt:lpstr>Data Center History</vt:lpstr>
      <vt:lpstr>Data Center History</vt:lpstr>
      <vt:lpstr>Current Satellite Real-time Ingest &amp; Distribution</vt:lpstr>
      <vt:lpstr>SSEC Data Center</vt:lpstr>
      <vt:lpstr>Data Center Facilities</vt:lpstr>
      <vt:lpstr>Server room layout</vt:lpstr>
      <vt:lpstr>S4 Supercomputing Cluster</vt:lpstr>
      <vt:lpstr>Data Center Antennas</vt:lpstr>
      <vt:lpstr>SSEC Data Center Incoming Data May, 2015</vt:lpstr>
      <vt:lpstr>SSEC Data Center Outgoing Data</vt:lpstr>
      <vt:lpstr>Outgoing Data May 2015</vt:lpstr>
      <vt:lpstr>Real-time Data </vt:lpstr>
      <vt:lpstr>Geostationary Satellites received</vt:lpstr>
      <vt:lpstr>PowerPoint Presentation</vt:lpstr>
      <vt:lpstr>Geostationary Satellites Received at UW SSEC in 2015</vt:lpstr>
      <vt:lpstr>Himawari-8</vt:lpstr>
      <vt:lpstr>Himawari-8</vt:lpstr>
      <vt:lpstr>Insat-3D</vt:lpstr>
      <vt:lpstr>Insat-3D</vt:lpstr>
      <vt:lpstr>Polar Satellites received</vt:lpstr>
      <vt:lpstr>Polar Satellites Received at UW SSEC in 2015</vt:lpstr>
      <vt:lpstr>NOAAPORT/Conventional Data </vt:lpstr>
      <vt:lpstr>Real-time Data Custom Products</vt:lpstr>
      <vt:lpstr>Archive Data</vt:lpstr>
      <vt:lpstr>Archive Data</vt:lpstr>
      <vt:lpstr>Archive Data</vt:lpstr>
      <vt:lpstr>Current Satellite Archive Distribution</vt:lpstr>
      <vt:lpstr>New Satellite Archive Distribution</vt:lpstr>
      <vt:lpstr>New Stuff</vt:lpstr>
      <vt:lpstr>GOES-R</vt:lpstr>
      <vt:lpstr>GOES-R</vt:lpstr>
      <vt:lpstr>GOES-R</vt:lpstr>
      <vt:lpstr>GOES-R</vt:lpstr>
      <vt:lpstr>Event Handler</vt:lpstr>
      <vt:lpstr>More methods of data access</vt:lpstr>
      <vt:lpstr>Opening up the archive</vt:lpstr>
      <vt:lpstr>Visualizing Operational Leo and Geo Satellites in Real-time Utilizing WebGL</vt:lpstr>
      <vt:lpstr>SMS 1 &amp; 2 Rescue</vt:lpstr>
      <vt:lpstr>PowerPoint Presentation</vt:lpstr>
    </vt:vector>
  </TitlesOfParts>
  <Manager/>
  <Company>SSEC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Jerry Robaidek</dc:creator>
  <cp:keywords/>
  <dc:description/>
  <cp:lastModifiedBy>Jerry Robaidek</cp:lastModifiedBy>
  <cp:revision>204</cp:revision>
  <cp:lastPrinted>2012-12-11T16:19:12Z</cp:lastPrinted>
  <dcterms:created xsi:type="dcterms:W3CDTF">2012-07-03T19:37:19Z</dcterms:created>
  <dcterms:modified xsi:type="dcterms:W3CDTF">2015-06-08T16:13:00Z</dcterms:modified>
  <cp:category/>
</cp:coreProperties>
</file>