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83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81" r:id="rId4"/>
    <p:sldId id="260" r:id="rId5"/>
    <p:sldId id="326" r:id="rId6"/>
    <p:sldId id="345" r:id="rId7"/>
    <p:sldId id="328" r:id="rId8"/>
    <p:sldId id="329" r:id="rId9"/>
    <p:sldId id="330" r:id="rId10"/>
    <p:sldId id="332" r:id="rId11"/>
    <p:sldId id="297" r:id="rId12"/>
    <p:sldId id="309" r:id="rId13"/>
    <p:sldId id="310" r:id="rId14"/>
    <p:sldId id="338" r:id="rId15"/>
    <p:sldId id="325" r:id="rId16"/>
    <p:sldId id="316" r:id="rId17"/>
    <p:sldId id="339" r:id="rId18"/>
    <p:sldId id="340" r:id="rId19"/>
    <p:sldId id="341" r:id="rId20"/>
    <p:sldId id="342" r:id="rId21"/>
    <p:sldId id="343" r:id="rId22"/>
    <p:sldId id="344" r:id="rId23"/>
    <p:sldId id="331" r:id="rId24"/>
    <p:sldId id="333" r:id="rId25"/>
    <p:sldId id="334" r:id="rId26"/>
    <p:sldId id="337" r:id="rId27"/>
    <p:sldId id="335" r:id="rId28"/>
    <p:sldId id="336" r:id="rId29"/>
    <p:sldId id="289" r:id="rId30"/>
    <p:sldId id="34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716B2-E91A-BC49-8122-E3A0066D84EC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75EB2-6D21-E542-A169-12E7BC9E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7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9754A-4E39-EC48-8E37-7DE84C5404AB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3D712-8D36-EF4F-860C-3332F497A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7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github.com/visad/visad/graphs/contributors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get rid of attribution, change order</a:t>
            </a:r>
          </a:p>
          <a:p>
            <a:pPr lvl="0">
              <a:defRPr sz="1800"/>
            </a:pPr>
            <a:r>
              <a:rPr sz="2200"/>
              <a:t>*Hardware OpenGL to varying success in Linux, even 15 years later</a:t>
            </a:r>
          </a:p>
          <a:p>
            <a:pPr lvl="0">
              <a:defRPr sz="1800"/>
            </a:pPr>
            <a:r>
              <a:rPr sz="2200"/>
              <a:t>Extra capabilities provided on top of IDV include RAOBs, TLE satellite tracks, additional choosers (Hydra, HRIT, SNPP,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who maintains VisAD?primarily Rink, Whittaker, Don Murray</a:t>
            </a:r>
          </a:p>
          <a:p>
            <a:pPr lvl="0">
              <a:defRPr sz="1800"/>
            </a:pPr>
            <a:r>
              <a:rPr sz="2200" u="sng">
                <a:solidFill>
                  <a:srgbClr val="EC4D4D"/>
                </a:solidFill>
                <a:uFill>
                  <a:solidFill>
                    <a:srgbClr val="EC4D4D"/>
                  </a:solidFill>
                </a:uFill>
                <a:hlinkClick r:id="rId3"/>
              </a:rPr>
              <a:t>https://github.com/visad/visad/graphs/contributors</a:t>
            </a:r>
            <a:endParaRPr sz="2200"/>
          </a:p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Opinion: Java and the JVM languages have become a bit of a Madagascar situation</a:t>
            </a:r>
          </a:p>
          <a:p>
            <a:pPr lvl="0">
              <a:defRPr sz="1800"/>
            </a:pPr>
            <a:r>
              <a:rPr sz="2200"/>
              <a:t>Opinion: Falling behind as a “2005” application in a “2020” world</a:t>
            </a:r>
          </a:p>
          <a:p>
            <a:pPr lvl="0">
              <a:defRPr sz="1800"/>
            </a:pPr>
            <a:r>
              <a:rPr sz="2200"/>
              <a:t>Of note that McIDAS-X had to go through a refactoring to function as a background “headless” processor</a:t>
            </a:r>
          </a:p>
          <a:p>
            <a:pPr lvl="0">
              <a:defRPr sz="1800"/>
            </a:pPr>
            <a:r>
              <a:rPr sz="2200"/>
              <a:t>JVM runtime languages, system runtime “object code” languages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DDF9-616B-494E-AE74-1E4E52FE53F8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FFB5-2274-1B4E-8FE9-1BCAF5375725}" type="datetime1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FD7F-2E39-4A4D-8BDE-2636794B09A6}" type="datetime1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A9FC-4F49-E44C-8425-7A6C5B6A619A}" type="datetime1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00D4-8494-7746-ABA0-CC7C2F417488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F9C0-57C7-F44D-8DBC-1B25E5EED08A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85800" y="1760538"/>
            <a:ext cx="3611880" cy="5097462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69535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0E707-00DD-3549-AAB8-26FAC56DADCB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1004-BABC-4245-977D-E9CD43BB4B71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A894-1308-6145-83A0-3ABC70B5085C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26E7-8CF7-1A4F-ACC0-F2D291AB29B1}" type="datetime1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98D7-5ED6-0648-9AE0-6B41E4661478}" type="datetime1">
              <a:rPr lang="en-US" smtClean="0"/>
              <a:t>6/8/15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97A6-FCA1-984B-B73A-A7159B6C4EB5}" type="datetime1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4DBE-747A-D84A-9307-2ECED49E8AAD}" type="datetime1">
              <a:rPr lang="en-US" smtClean="0"/>
              <a:t>6/8/15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E484-3C8D-064E-A1F8-D7809A202761}" type="datetime1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981386-22D4-484C-A914-BD18468FC48A}" type="datetime1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  <p:sldLayoutId id="2147485098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7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McIDAS Program Status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Santek</a:t>
            </a:r>
          </a:p>
          <a:p>
            <a:r>
              <a:rPr lang="en-US" dirty="0" smtClean="0"/>
              <a:t>8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SDI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SDI (SSEC Desktop Ingestor)	</a:t>
            </a:r>
            <a:r>
              <a:rPr lang="en-US" dirty="0" smtClean="0"/>
              <a:t>	1997 </a:t>
            </a:r>
            <a:r>
              <a:rPr lang="en-US" dirty="0" smtClean="0"/>
              <a:t>- 2005</a:t>
            </a:r>
          </a:p>
          <a:p>
            <a:pPr>
              <a:buFont typeface="Arial"/>
              <a:buChar char="•"/>
            </a:pPr>
            <a:r>
              <a:rPr lang="en-US" dirty="0" smtClean="0"/>
              <a:t>SDI-104 </a:t>
            </a:r>
            <a:r>
              <a:rPr lang="en-US" dirty="0"/>
              <a:t>(SSEC </a:t>
            </a:r>
            <a:r>
              <a:rPr lang="en-US" dirty="0" smtClean="0"/>
              <a:t>Data Ingestor</a:t>
            </a:r>
            <a:r>
              <a:rPr lang="en-US" dirty="0"/>
              <a:t>)	</a:t>
            </a:r>
            <a:r>
              <a:rPr lang="en-US" dirty="0" smtClean="0"/>
              <a:t>	1995 </a:t>
            </a:r>
            <a:r>
              <a:rPr lang="en-US" dirty="0" smtClean="0"/>
              <a:t>– present</a:t>
            </a:r>
          </a:p>
          <a:p>
            <a:pPr>
              <a:buFont typeface="Arial"/>
              <a:buChar char="•"/>
            </a:pPr>
            <a:r>
              <a:rPr lang="en-US" dirty="0" smtClean="0"/>
              <a:t>SDI-SE (Server Edition)		</a:t>
            </a:r>
            <a:r>
              <a:rPr lang="en-US" dirty="0" smtClean="0"/>
              <a:t>	2015 </a:t>
            </a:r>
            <a:r>
              <a:rPr lang="en-US" dirty="0" smtClean="0"/>
              <a:t>- </a:t>
            </a:r>
            <a:r>
              <a:rPr lang="en-US" dirty="0" smtClean="0"/>
              <a:t>?</a:t>
            </a:r>
            <a:endParaRPr lang="en-US" dirty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SDI-104 supported; SDI-SE in development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SDI-104: supported as long as GOES </a:t>
            </a:r>
            <a:r>
              <a:rPr lang="en-US" dirty="0" smtClean="0"/>
              <a:t>GVAR satellites </a:t>
            </a:r>
            <a:r>
              <a:rPr lang="en-US" dirty="0" smtClean="0"/>
              <a:t>are operational or backup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SDI-SE: throughout the GOES-R </a:t>
            </a:r>
            <a:r>
              <a:rPr lang="en-US" dirty="0" smtClean="0"/>
              <a:t>era</a:t>
            </a:r>
          </a:p>
          <a:p>
            <a:pPr>
              <a:buFont typeface="Arial"/>
              <a:buChar char="•"/>
            </a:pPr>
            <a:r>
              <a:rPr lang="en-US" dirty="0" smtClean="0"/>
              <a:t>More details in </a:t>
            </a:r>
            <a:r>
              <a:rPr lang="en-US" i="1" dirty="0" smtClean="0"/>
              <a:t>McIDAS </a:t>
            </a:r>
            <a:r>
              <a:rPr lang="en-US" i="1" dirty="0"/>
              <a:t>SDI Status </a:t>
            </a:r>
            <a:r>
              <a:rPr lang="en-US" i="1" dirty="0" smtClean="0"/>
              <a:t>Update</a:t>
            </a:r>
            <a:endParaRPr lang="en-US" i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0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McIDAS-X </a:t>
            </a:r>
            <a:r>
              <a:rPr lang="en-US" dirty="0"/>
              <a:t>software </a:t>
            </a:r>
            <a:r>
              <a:rPr lang="en-US" dirty="0" smtClean="0"/>
              <a:t>(currently written </a:t>
            </a:r>
            <a:r>
              <a:rPr lang="en-US" dirty="0"/>
              <a:t>in Fortran 77 and C) has a </a:t>
            </a:r>
            <a:r>
              <a:rPr lang="en-US" dirty="0" smtClean="0"/>
              <a:t>40-year </a:t>
            </a:r>
            <a:r>
              <a:rPr lang="en-US" dirty="0"/>
              <a:t>heritage resulting </a:t>
            </a:r>
            <a:r>
              <a:rPr lang="en-US" dirty="0" smtClean="0"/>
              <a:t>in </a:t>
            </a:r>
            <a:r>
              <a:rPr lang="en-US" dirty="0"/>
              <a:t>limited extensibility potential</a:t>
            </a:r>
          </a:p>
          <a:p>
            <a:pPr>
              <a:buFont typeface="Arial"/>
              <a:buChar char="•"/>
            </a:pPr>
            <a:r>
              <a:rPr lang="en-US" dirty="0"/>
              <a:t>New visualization concepts cannot be incorporated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Forthcoming </a:t>
            </a:r>
            <a:r>
              <a:rPr lang="en-US" dirty="0"/>
              <a:t>environmental satellite data cannot be utilized </a:t>
            </a:r>
            <a:r>
              <a:rPr lang="en-US" dirty="0" smtClean="0"/>
              <a:t>efficiently (</a:t>
            </a:r>
            <a:r>
              <a:rPr lang="en-US" dirty="0"/>
              <a:t>GOES-R &amp; </a:t>
            </a:r>
            <a:r>
              <a:rPr lang="en-US" dirty="0" smtClean="0"/>
              <a:t>JPSS </a:t>
            </a:r>
            <a:r>
              <a:rPr lang="en-US" dirty="0"/>
              <a:t>operational systems)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be a </a:t>
            </a:r>
            <a:r>
              <a:rPr lang="en-US" dirty="0">
                <a:solidFill>
                  <a:srgbClr val="FFFF00"/>
                </a:solidFill>
              </a:rPr>
              <a:t>powerful and versatile software system </a:t>
            </a:r>
            <a:r>
              <a:rPr lang="en-US" dirty="0"/>
              <a:t>for environmental data processing, analysis and </a:t>
            </a:r>
            <a:r>
              <a:rPr lang="en-US" dirty="0" smtClean="0"/>
              <a:t>visualization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 dirty="0"/>
              <a:t> and algorithm/applications development for new programs, such as NPOESS and GOES-R as well as for retrospective data, such as that from GOES and </a:t>
            </a:r>
            <a:r>
              <a:rPr lang="en-US" dirty="0" smtClean="0"/>
              <a:t>POES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data fusion and algorithm interoperability </a:t>
            </a:r>
            <a:r>
              <a:rPr lang="en-US" dirty="0"/>
              <a:t>from existing and future </a:t>
            </a:r>
            <a:r>
              <a:rPr lang="en-US" dirty="0" smtClean="0"/>
              <a:t>sources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FF00"/>
                </a:solidFill>
              </a:rPr>
              <a:t>McIDAS team shall continue to fully support the </a:t>
            </a:r>
            <a:r>
              <a:rPr lang="en-US" dirty="0" smtClean="0">
                <a:solidFill>
                  <a:srgbClr val="FFFF00"/>
                </a:solidFill>
              </a:rPr>
              <a:t>MUG </a:t>
            </a:r>
            <a:r>
              <a:rPr lang="en-US" dirty="0">
                <a:solidFill>
                  <a:srgbClr val="FFFF00"/>
                </a:solidFill>
              </a:rPr>
              <a:t>and McIDAS-X</a:t>
            </a:r>
            <a:r>
              <a:rPr lang="en-US" dirty="0"/>
              <a:t> functionality as users transition to McIDAS-</a:t>
            </a:r>
            <a:r>
              <a:rPr lang="en-US" dirty="0" smtClean="0"/>
              <a:t>V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</a:t>
            </a:r>
            <a:r>
              <a:rPr lang="en-US" dirty="0">
                <a:solidFill>
                  <a:srgbClr val="FFFF00"/>
                </a:solidFill>
              </a:rPr>
              <a:t>shall support operational users </a:t>
            </a:r>
            <a:r>
              <a:rPr lang="en-US" dirty="0"/>
              <a:t>by providing tools and interfaces that enable a natural transition path for research results into </a:t>
            </a:r>
            <a:r>
              <a:rPr lang="en-US" dirty="0" smtClean="0"/>
              <a:t>operations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-V shall be </a:t>
            </a:r>
            <a:r>
              <a:rPr lang="en-US" dirty="0">
                <a:solidFill>
                  <a:srgbClr val="FFFF00"/>
                </a:solidFill>
              </a:rPr>
              <a:t>used to educate students </a:t>
            </a:r>
            <a:r>
              <a:rPr lang="en-US" dirty="0"/>
              <a:t>in remote sensing and physical sciences, and students must be integrally involved in its development, evolution and </a:t>
            </a:r>
            <a:r>
              <a:rPr lang="en-US" dirty="0" smtClean="0"/>
              <a:t>use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re we meeting the goals?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2313039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Overall, the work is progressing toward most of the goals, however, there are limiting factors: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Funding sources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Enhancements vs. improving Infrastructure</a:t>
            </a:r>
          </a:p>
          <a:p>
            <a:pPr lvl="2"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Hardware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performance</a:t>
            </a:r>
          </a:p>
          <a:p>
            <a:pPr lvl="2">
              <a:buFont typeface="Courier New"/>
              <a:buChar char="o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User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expectations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349250" lvl="1" indent="0">
              <a:buNone/>
            </a:pPr>
            <a:endParaRPr lang="en-US" dirty="0" smtClean="0"/>
          </a:p>
        </p:txBody>
      </p:sp>
      <p:pic>
        <p:nvPicPr>
          <p:cNvPr id="7" name="Picture 6" descr="Screen shot 2011-02-07 at 9.50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555068"/>
            <a:ext cx="3926019" cy="29546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Internal Review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Science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Who are the users?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What functionality is important?</a:t>
            </a:r>
          </a:p>
          <a:p>
            <a:pPr>
              <a:buFont typeface="Arial"/>
              <a:buChar char="•"/>
            </a:pPr>
            <a:r>
              <a:rPr lang="en-US" dirty="0" smtClean="0"/>
              <a:t>Technical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Identify current technical issues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Anticipate future issues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Plan a technical direction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Programmatic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Coordinate internal funding sources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Mechanism for McIDAS-V infrastructure improvements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ndvi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18" y="2604993"/>
            <a:ext cx="3385917" cy="21403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are the users?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Fall 2014</a:t>
            </a:r>
            <a:r>
              <a:rPr lang="en-US" dirty="0" smtClean="0"/>
              <a:t>: A </a:t>
            </a:r>
            <a:r>
              <a:rPr lang="en-US" dirty="0" smtClean="0"/>
              <a:t>new survey </a:t>
            </a:r>
            <a:r>
              <a:rPr lang="en-US" dirty="0"/>
              <a:t>was created for users of McIDAS software. </a:t>
            </a:r>
            <a:endParaRPr lang="en-US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November 2014</a:t>
            </a:r>
            <a:r>
              <a:rPr lang="en-US" dirty="0" smtClean="0"/>
              <a:t>: The </a:t>
            </a:r>
            <a:r>
              <a:rPr lang="en-US" dirty="0"/>
              <a:t>survey was sent </a:t>
            </a:r>
            <a:r>
              <a:rPr lang="en-US" dirty="0" smtClean="0"/>
              <a:t>to: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All of SSEC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Those </a:t>
            </a:r>
            <a:r>
              <a:rPr lang="en-US" dirty="0"/>
              <a:t>on McIDAS email lists 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large group of scientists where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 was uncertain if they </a:t>
            </a:r>
            <a:br>
              <a:rPr lang="en-US" dirty="0" smtClean="0"/>
            </a:br>
            <a:r>
              <a:rPr lang="en-US" dirty="0" smtClean="0"/>
              <a:t>ever </a:t>
            </a:r>
            <a:r>
              <a:rPr lang="en-US" dirty="0"/>
              <a:t>used </a:t>
            </a:r>
            <a:r>
              <a:rPr lang="en-US" dirty="0" smtClean="0"/>
              <a:t>McIDAS</a:t>
            </a:r>
          </a:p>
        </p:txBody>
      </p:sp>
      <p:pic>
        <p:nvPicPr>
          <p:cNvPr id="7" name="Picture 6" descr="Screen shot 2011-02-07 at 10.03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22" y="4122467"/>
            <a:ext cx="3658897" cy="2522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9105"/>
            <a:ext cx="8229600" cy="72893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Usage: November 2014 Survey</a:t>
            </a:r>
            <a:endParaRPr lang="en-US" sz="32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266180"/>
              </p:ext>
            </p:extLst>
          </p:nvPr>
        </p:nvGraphicFramePr>
        <p:xfrm>
          <a:off x="187062" y="2445906"/>
          <a:ext cx="8703416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20"/>
                <a:gridCol w="883344"/>
                <a:gridCol w="882835"/>
                <a:gridCol w="740843"/>
                <a:gridCol w="718721"/>
                <a:gridCol w="807330"/>
                <a:gridCol w="679339"/>
                <a:gridCol w="767948"/>
                <a:gridCol w="777794"/>
                <a:gridCol w="876249"/>
                <a:gridCol w="77779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polled</a:t>
                      </a:r>
                      <a:endParaRPr lang="en-US" sz="1600" dirty="0"/>
                    </a:p>
                  </a:txBody>
                  <a:tcPr vert="vert270" anchor="ctr" anchorCtr="1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respondents</a:t>
                      </a:r>
                      <a:endParaRPr lang="en-US" sz="1600" dirty="0"/>
                    </a:p>
                  </a:txBody>
                  <a:tcPr vert="vert270"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 you use computer vis software?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If yes, do</a:t>
                      </a:r>
                      <a:r>
                        <a:rPr lang="en-US" sz="1600" baseline="0" dirty="0" smtClean="0"/>
                        <a:t> you use </a:t>
                      </a:r>
                      <a:r>
                        <a:rPr lang="en-US" sz="1600" baseline="0" dirty="0" err="1" smtClean="0"/>
                        <a:t>Mc</a:t>
                      </a:r>
                      <a:r>
                        <a:rPr lang="en-US" sz="1600" baseline="0" dirty="0" smtClean="0"/>
                        <a:t>-V?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If yes, how often?</a:t>
                      </a:r>
                      <a:endParaRPr lang="en-US" sz="16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Daily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Weekly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Monthly</a:t>
                      </a:r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Rarely</a:t>
                      </a:r>
                      <a:endParaRPr lang="en-US" sz="1400" b="1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SSEC</a:t>
                      </a:r>
                      <a:endParaRPr lang="en-US" sz="16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257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182</a:t>
                      </a:r>
                    </a:p>
                    <a:p>
                      <a:pPr algn="ctr"/>
                      <a:r>
                        <a:rPr lang="en-US" sz="1600" dirty="0" smtClean="0"/>
                        <a:t>(71%)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119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</a:t>
                      </a:r>
                      <a:endParaRPr lang="en-US" sz="1600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Non-SSEC</a:t>
                      </a:r>
                      <a:endParaRPr lang="en-US" sz="16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3845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283</a:t>
                      </a:r>
                    </a:p>
                    <a:p>
                      <a:pPr algn="ctr"/>
                      <a:r>
                        <a:rPr lang="en-US" sz="1600" dirty="0" smtClean="0"/>
                        <a:t>(7%)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273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138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72</a:t>
                      </a:r>
                      <a:endParaRPr lang="en-US" sz="1600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886681"/>
              </p:ext>
            </p:extLst>
          </p:nvPr>
        </p:nvGraphicFramePr>
        <p:xfrm>
          <a:off x="2334138" y="691450"/>
          <a:ext cx="4671982" cy="3798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3" imgW="5638800" imgH="4584700" progId="Word.Document.12">
                  <p:embed/>
                </p:oleObj>
              </mc:Choice>
              <mc:Fallback>
                <p:oleObj name="Document" r:id="rId3" imgW="5638800" imgH="458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4138" y="691450"/>
                        <a:ext cx="4671982" cy="3798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40"/>
            <a:ext cx="8229600" cy="67711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Functionality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09" y="4599231"/>
            <a:ext cx="8988407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Most popular is GUI driven access and display of geo and polar data in near</a:t>
            </a:r>
            <a:r>
              <a:rPr lang="en-US" sz="1600" dirty="0"/>
              <a:t> </a:t>
            </a:r>
            <a:r>
              <a:rPr lang="en-US" sz="1600" dirty="0" smtClean="0"/>
              <a:t>real </a:t>
            </a:r>
            <a:r>
              <a:rPr lang="en-US" sz="1600" dirty="0" smtClean="0"/>
              <a:t>time</a:t>
            </a:r>
            <a:endParaRPr lang="en-US" sz="16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About ¼ use </a:t>
            </a:r>
            <a:r>
              <a:rPr lang="en-US" sz="1600" dirty="0" smtClean="0"/>
              <a:t>3-D data display </a:t>
            </a:r>
            <a:r>
              <a:rPr lang="en-US" sz="1600" dirty="0" smtClean="0"/>
              <a:t>and hyperspectral </a:t>
            </a:r>
            <a:r>
              <a:rPr lang="en-US" sz="1600" dirty="0" smtClean="0"/>
              <a:t>data </a:t>
            </a:r>
            <a:r>
              <a:rPr lang="en-US" sz="1600" dirty="0" smtClean="0"/>
              <a:t>display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Additional feedback: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 smtClean="0"/>
              <a:t>Provides </a:t>
            </a:r>
            <a:r>
              <a:rPr lang="en-US" sz="1400" dirty="0"/>
              <a:t>a quick way to load and inspect new data types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Works with netCDF files (which McIDAS-X does not)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Provides free access to many real-time data sources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US" sz="1400" dirty="0"/>
              <a:t>Used in various trainings and classes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08"/>
            <a:ext cx="8229600" cy="73182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Distinctive Features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67392"/>
            <a:ext cx="8154613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From the survey and expert input, the key features of </a:t>
            </a:r>
            <a:r>
              <a:rPr lang="en-US" sz="2000" dirty="0" smtClean="0"/>
              <a:t>McIDAS-</a:t>
            </a:r>
            <a:r>
              <a:rPr lang="en-US" sz="2000" dirty="0" smtClean="0"/>
              <a:t>V are: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Freely available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ead </a:t>
            </a:r>
            <a:r>
              <a:rPr lang="en-US" sz="2000" dirty="0"/>
              <a:t>a variety of file formats (netCDF, HDF-4, HDF-5, GRIB, BUFR, ASCII text</a:t>
            </a:r>
            <a:r>
              <a:rPr lang="en-US" sz="2000" dirty="0" smtClean="0"/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ime</a:t>
            </a:r>
            <a:r>
              <a:rPr lang="en-US" sz="2000" dirty="0"/>
              <a:t>-</a:t>
            </a:r>
            <a:r>
              <a:rPr lang="en-US" sz="2000" dirty="0" smtClean="0"/>
              <a:t>match </a:t>
            </a:r>
            <a:r>
              <a:rPr lang="en-US" sz="2000" dirty="0"/>
              <a:t>and integrate into single 3D display, with </a:t>
            </a:r>
            <a:r>
              <a:rPr lang="en-US" sz="2000" dirty="0" smtClean="0"/>
              <a:t>animation </a:t>
            </a:r>
            <a:endParaRPr lang="en-US" sz="20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Display 2D fields as point </a:t>
            </a:r>
            <a:r>
              <a:rPr lang="en-US" sz="2000" dirty="0" smtClean="0"/>
              <a:t>observations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smtClean="0"/>
              <a:t>contours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Display </a:t>
            </a:r>
            <a:r>
              <a:rPr lang="en-US" sz="2000" dirty="0" smtClean="0"/>
              <a:t>3D </a:t>
            </a:r>
            <a:r>
              <a:rPr lang="en-US" sz="2000" dirty="0"/>
              <a:t>grids as volumes and </a:t>
            </a:r>
            <a:r>
              <a:rPr lang="en-US" sz="2000" dirty="0" smtClean="0"/>
              <a:t>transects </a:t>
            </a:r>
            <a:endParaRPr lang="en-US" sz="20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Data </a:t>
            </a:r>
            <a:r>
              <a:rPr lang="en-US" sz="2000" dirty="0"/>
              <a:t>access of local and remote (ADDE, THREDDS, </a:t>
            </a:r>
            <a:r>
              <a:rPr lang="en-US" sz="2000" dirty="0" err="1"/>
              <a:t>OPeNDAP</a:t>
            </a:r>
            <a:r>
              <a:rPr lang="en-US" sz="2000" dirty="0"/>
              <a:t>) datasets. Also, local access through </a:t>
            </a:r>
            <a:r>
              <a:rPr lang="en-US" sz="2000" dirty="0" smtClean="0"/>
              <a:t>ADDE  </a:t>
            </a:r>
            <a:endParaRPr lang="en-US" sz="20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/>
              <a:t>GUI driven  (both a plus and somewhat a minus)</a:t>
            </a:r>
            <a:r>
              <a:rPr lang="en-US" sz="2000" dirty="0" smtClean="0"/>
              <a:t>.  Easy </a:t>
            </a:r>
            <a:r>
              <a:rPr lang="en-US" sz="2000" dirty="0"/>
              <a:t>for new users to </a:t>
            </a:r>
            <a:r>
              <a:rPr lang="en-US" sz="2000" dirty="0" smtClean="0"/>
              <a:t>learn due to GUI design, as opposed to scripting or command line </a:t>
            </a:r>
            <a:r>
              <a:rPr lang="en-US" sz="2000" dirty="0" smtClean="0"/>
              <a:t>programs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70" y="1550894"/>
            <a:ext cx="2919193" cy="21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McIDAS</a:t>
            </a:r>
            <a:r>
              <a:rPr lang="en-US" dirty="0"/>
              <a:t>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McIDAS-X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McIDAS-XCD</a:t>
            </a:r>
          </a:p>
          <a:p>
            <a:pPr>
              <a:buFont typeface="Arial"/>
              <a:buChar char="•"/>
            </a:pPr>
            <a:r>
              <a:rPr lang="en-US" dirty="0" smtClean="0"/>
              <a:t>McIDAS-XRD</a:t>
            </a:r>
          </a:p>
          <a:p>
            <a:pPr>
              <a:buFont typeface="Arial"/>
              <a:buChar char="•"/>
            </a:pPr>
            <a:r>
              <a:rPr lang="en-US" dirty="0" smtClean="0"/>
              <a:t>SDI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McIDAS-V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01" y="2540287"/>
            <a:ext cx="2477846" cy="247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73" y="4347219"/>
            <a:ext cx="3438936" cy="21343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48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Technical Review</a:t>
            </a:r>
            <a:br>
              <a:rPr lang="en-US" sz="48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sz="36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Components </a:t>
            </a:r>
            <a:r>
              <a:rPr sz="36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of McIDAS-V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Jython: Bridges McIDAS-V internals to Python language for extension and scripting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McIDAS-V: extends IDV to provide additional Satellite Meteorology functionality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IDV: Application architecture and UI base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VisAD: Core data model, math and scientific graphics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Java JDK: Runtime, GUI, and compilation ecosystem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Java3D / JOGL: Permit Java to drive graphics hardware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OS &amp; graphics driver: Implement OpenGL graphics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4294967295"/>
          </p:nvPr>
        </p:nvSpPr>
        <p:spPr>
          <a:xfrm>
            <a:off x="4229100" y="6404292"/>
            <a:ext cx="6858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20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3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Dependency “Layer Cake”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Major components by </a:t>
            </a:r>
            <a:r>
              <a:rPr sz="2200" dirty="0">
                <a:solidFill>
                  <a:srgbClr val="1EBA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Unidata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FF2E26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SSEC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19FA61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Oracle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sz="2200" dirty="0">
                <a:solidFill>
                  <a:srgbClr val="8E8E8E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open source </a:t>
            </a:r>
            <a:r>
              <a:rPr sz="2200" dirty="0" smtClean="0">
                <a:solidFill>
                  <a:srgbClr val="8E8E8E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community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Additional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components include file format libraries, math libraries, packaging and build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utilities</a:t>
            </a:r>
            <a:r>
              <a:rPr lang="en-US"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; a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ll 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open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source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OS </a:t>
            </a:r>
            <a:r>
              <a:rPr sz="2200" dirty="0">
                <a:solidFill>
                  <a:srgbClr val="C28944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vendors</a:t>
            </a: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Linux,Windows,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Mac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2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Hardware drivers from </a:t>
            </a:r>
            <a:r>
              <a:rPr sz="22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manufacturers</a:t>
            </a:r>
            <a:endParaRPr sz="22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21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5850" y="1454557"/>
            <a:ext cx="4889501" cy="4724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5817446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Technical Summary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685800" y="1678640"/>
            <a:ext cx="7770814" cy="49888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Software layers make use of high-performance drivers, open-source and commercial software, collaborator &amp; SSEC 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code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Software components are adequately 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maintained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, however, future of external packages needs monitoring (e.g., Java3D)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Process is reasonably well executed (better than most SSEC software projects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sz="2000" dirty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Much feedback (bugs and enhancement requests) have resulted in a lagging in bug fixes</a:t>
            </a:r>
          </a:p>
          <a:p>
            <a:pPr lvl="0"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Some potential infrastructure (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architectural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r>
              <a:rPr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sz="2000" dirty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issues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50800" dir="5400000" rotWithShape="0">
                    <a:srgbClr val="000000">
                      <a:alpha val="40000"/>
                    </a:srgbClr>
                  </a:outerShdw>
                </a:effectLst>
              </a:rPr>
              <a:t>need investigation</a:t>
            </a:r>
            <a:endParaRPr lang="en-US" sz="2000" dirty="0" smtClean="0">
              <a:solidFill>
                <a:srgbClr val="FFFFFF"/>
              </a:solidFill>
              <a:effectLst>
                <a:outerShdw blurRad="50800" dist="508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4294967295"/>
          </p:nvPr>
        </p:nvSpPr>
        <p:spPr>
          <a:xfrm>
            <a:off x="4229100" y="6404292"/>
            <a:ext cx="6858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rPr>
              <a:t>22</a:t>
            </a:fld>
            <a:endParaRPr sz="1200">
              <a:solidFill>
                <a:srgbClr val="FFFFFF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88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McIDAS-V Funding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18468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MUG </a:t>
            </a:r>
          </a:p>
          <a:p>
            <a:pPr>
              <a:buFont typeface="Arial"/>
              <a:buChar char="•"/>
            </a:pPr>
            <a:r>
              <a:rPr lang="en-US" dirty="0"/>
              <a:t>Several CIMSS grants for </a:t>
            </a:r>
            <a:r>
              <a:rPr lang="en-US" dirty="0" smtClean="0"/>
              <a:t>S-NPP/</a:t>
            </a:r>
            <a:r>
              <a:rPr lang="en-US" dirty="0" smtClean="0"/>
              <a:t>JPSS and GOES</a:t>
            </a:r>
            <a:r>
              <a:rPr lang="en-US" dirty="0"/>
              <a:t>-R</a:t>
            </a:r>
          </a:p>
          <a:p>
            <a:pPr>
              <a:buFont typeface="Arial"/>
              <a:buChar char="•"/>
            </a:pPr>
            <a:r>
              <a:rPr lang="en-US" dirty="0"/>
              <a:t>NASA ROSES proposals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Screen shot 2011-02-07 at 10.02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688" y="3332994"/>
            <a:ext cx="4254643" cy="32019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2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MUG Support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User-level Infrastructure: User Interface, Scripting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Bug fixes: Prioritize, coordinate internally and with Unidata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Testing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Documentation: Includes maintaining tutorials</a:t>
            </a:r>
          </a:p>
          <a:p>
            <a:pPr>
              <a:buFont typeface="Arial"/>
              <a:buChar char="•"/>
            </a:pPr>
            <a:r>
              <a:rPr lang="en-US" dirty="0" smtClean="0"/>
              <a:t>Help Desk: Includes maintaining forums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CIMSS Grants</a:t>
            </a:r>
            <a:br>
              <a:rPr lang="en-US" dirty="0" smtClean="0"/>
            </a:br>
            <a:r>
              <a:rPr lang="en-US" sz="3600" dirty="0" smtClean="0"/>
              <a:t>GOES-R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Several CIMSS grants for GOES-R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Improvements to scripting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Preparation for GOES-R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‘Sandwich product’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Trajectories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0" y="4045596"/>
            <a:ext cx="3691453" cy="2617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2" y="2664204"/>
            <a:ext cx="4321256" cy="31693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CIMSS Grants</a:t>
            </a:r>
            <a:br>
              <a:rPr lang="en-US" dirty="0" smtClean="0"/>
            </a:br>
            <a:r>
              <a:rPr lang="en-US" sz="3600" dirty="0" smtClean="0"/>
              <a:t>Suomi NPP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IMSS grant for S-NPP data in collaboration with CIRA</a:t>
            </a:r>
          </a:p>
          <a:p>
            <a:pPr>
              <a:buFont typeface="Arial"/>
              <a:buChar char="•"/>
            </a:pPr>
            <a:r>
              <a:rPr lang="en-US" dirty="0" smtClean="0"/>
              <a:t>Improvements for</a:t>
            </a:r>
            <a:br>
              <a:rPr lang="en-US" dirty="0" smtClean="0"/>
            </a:br>
            <a:r>
              <a:rPr lang="en-US" dirty="0" smtClean="0"/>
              <a:t>visualization of </a:t>
            </a:r>
            <a:br>
              <a:rPr lang="en-US" dirty="0" smtClean="0"/>
            </a:br>
            <a:r>
              <a:rPr lang="en-US" dirty="0" smtClean="0"/>
              <a:t>VIIRS, CrIS, ATMS</a:t>
            </a:r>
          </a:p>
          <a:p>
            <a:pPr>
              <a:buFont typeface="Arial"/>
              <a:buChar char="•"/>
            </a:pPr>
            <a:r>
              <a:rPr lang="en-US" dirty="0" smtClean="0"/>
              <a:t>Updates to Time </a:t>
            </a:r>
            <a:br>
              <a:rPr lang="en-US" dirty="0" smtClean="0"/>
            </a:br>
            <a:r>
              <a:rPr lang="en-US" dirty="0" smtClean="0"/>
              <a:t>Matching</a:t>
            </a:r>
          </a:p>
          <a:p>
            <a:pPr>
              <a:buFont typeface="Arial"/>
              <a:buChar char="•"/>
            </a:pPr>
            <a:r>
              <a:rPr lang="en-US" dirty="0" smtClean="0"/>
              <a:t>Enhancements for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ayer Labels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02" y="2401110"/>
            <a:ext cx="4717883" cy="38811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Other Proposals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 marL="349250" lvl="1" indent="0">
              <a:buNone/>
            </a:pPr>
            <a:r>
              <a:rPr lang="en-US" dirty="0" smtClean="0"/>
              <a:t>NASA </a:t>
            </a:r>
            <a:r>
              <a:rPr lang="en-US" dirty="0"/>
              <a:t>ROSES (Research Opportunities in Space and Earth </a:t>
            </a:r>
            <a:r>
              <a:rPr lang="en-US" dirty="0" smtClean="0"/>
              <a:t>Sciences)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Santek and Kulie (SSEC), </a:t>
            </a:r>
            <a:r>
              <a:rPr lang="en-US" dirty="0"/>
              <a:t>and </a:t>
            </a:r>
            <a:r>
              <a:rPr lang="en-US" dirty="0" smtClean="0"/>
              <a:t>Ramamurthy (Unidata)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2014 (not selected)</a:t>
            </a:r>
            <a:r>
              <a:rPr lang="en-US" dirty="0"/>
              <a:t>: “The Network is the Lab: Effecting Collaborative Research through </a:t>
            </a:r>
            <a:r>
              <a:rPr lang="en-US" dirty="0" smtClean="0"/>
              <a:t>Innovative </a:t>
            </a:r>
            <a:r>
              <a:rPr lang="en-US" dirty="0"/>
              <a:t>Data Access and Shared </a:t>
            </a:r>
            <a:r>
              <a:rPr lang="en-US" dirty="0" smtClean="0"/>
              <a:t>Visualization”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2015 (to </a:t>
            </a:r>
            <a:r>
              <a:rPr lang="en-US" dirty="0"/>
              <a:t>be submitted July 2015): “Interactive Algorithm Development and Product Validation </a:t>
            </a:r>
            <a:r>
              <a:rPr lang="en-US" dirty="0" smtClean="0"/>
              <a:t>through Innovative </a:t>
            </a:r>
            <a:r>
              <a:rPr lang="en-US" dirty="0"/>
              <a:t>Data Access and Visualization </a:t>
            </a:r>
            <a:r>
              <a:rPr lang="en-US" dirty="0" smtClean="0"/>
              <a:t>Methods”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smtClean="0"/>
              <a:t>McIDAS-V Priorities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Fix Critical bugs (MUG, Unidata)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Incorporate enhancements from CIMSS projects, especially those that are not possible in McIDAS-X (CIMSS, MUG)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Trajectories, VIIRS, CrIS, ATMS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Ensure new data sources are usable (MUG, CIMSS)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Himawari-8 AHI, GOES-R ABI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Maintain compatibility with Unidata’s IDV (Unidata, MUG)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Major underlying infrastructure changes are still needed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636472"/>
          </a:xfrm>
        </p:spPr>
        <p:txBody>
          <a:bodyPr>
            <a:normAutofit/>
          </a:bodyPr>
          <a:lstStyle/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Continue to engage younger generation: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Workshops and training</a:t>
            </a:r>
          </a:p>
          <a:p>
            <a:pPr lvl="1" indent="-457200">
              <a:buFont typeface="Courier New"/>
              <a:buChar char="o"/>
            </a:pPr>
            <a:r>
              <a:rPr lang="en-US" dirty="0"/>
              <a:t>C</a:t>
            </a:r>
            <a:r>
              <a:rPr lang="en-US" dirty="0" smtClean="0"/>
              <a:t>lassroom</a:t>
            </a:r>
          </a:p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/>
              <a:t>Appeal to </a:t>
            </a:r>
            <a:r>
              <a:rPr lang="en-US" dirty="0" smtClean="0"/>
              <a:t>researchers: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Input/output data formats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Scripting</a:t>
            </a:r>
          </a:p>
          <a:p>
            <a:pPr lvl="1" indent="-457200">
              <a:buFont typeface="Courier New"/>
              <a:buChar char="o"/>
            </a:pPr>
            <a:r>
              <a:rPr lang="en-US" dirty="0"/>
              <a:t>More data </a:t>
            </a:r>
            <a:r>
              <a:rPr lang="en-US" dirty="0" smtClean="0"/>
              <a:t>fusion</a:t>
            </a:r>
          </a:p>
          <a:p>
            <a:pPr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With GOES-R in McIDAS-X, </a:t>
            </a:r>
            <a:br>
              <a:rPr lang="en-US" dirty="0" smtClean="0"/>
            </a:br>
            <a:r>
              <a:rPr lang="en-US" dirty="0" smtClean="0"/>
              <a:t>  re</a:t>
            </a:r>
            <a:r>
              <a:rPr lang="en-US" dirty="0" smtClean="0"/>
              <a:t>-evaluate operational requirements</a:t>
            </a:r>
            <a:r>
              <a:rPr lang="en-US" dirty="0" smtClean="0"/>
              <a:t>:</a:t>
            </a:r>
            <a:endParaRPr lang="en-US" dirty="0" smtClean="0"/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Who is the user?</a:t>
            </a:r>
          </a:p>
          <a:p>
            <a:pPr lvl="1" indent="-457200">
              <a:buFont typeface="Courier New"/>
              <a:buChar char="o"/>
            </a:pPr>
            <a:r>
              <a:rPr lang="en-US" dirty="0" smtClean="0"/>
              <a:t>What functionality is needed</a:t>
            </a:r>
            <a:r>
              <a:rPr lang="en-US" dirty="0" smtClean="0"/>
              <a:t>?</a:t>
            </a:r>
            <a:endParaRPr lang="en-US" dirty="0" smtClean="0"/>
          </a:p>
        </p:txBody>
      </p:sp>
      <p:pic>
        <p:nvPicPr>
          <p:cNvPr id="7" name="Picture 6" descr="Demo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27" y="2707663"/>
            <a:ext cx="2886551" cy="329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Ported code from mainframe and DOS- and OS/2-based computers to IBM AIX workstations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Released April 1992</a:t>
            </a:r>
          </a:p>
          <a:p>
            <a:pPr>
              <a:buFont typeface="Arial"/>
              <a:buChar char="•"/>
            </a:pPr>
            <a:r>
              <a:rPr lang="en-US" dirty="0" smtClean="0"/>
              <a:t>A distributed system as opposed to previous mainframe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</a:t>
            </a:r>
            <a:r>
              <a:rPr lang="en-US" dirty="0" smtClean="0"/>
              <a:t>X and –V Summary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No immediate plans for support fee structure changes</a:t>
            </a:r>
          </a:p>
          <a:p>
            <a:pPr lvl="1">
              <a:buFont typeface="Courier New"/>
              <a:buChar char="o"/>
            </a:pPr>
            <a:r>
              <a:rPr lang="en-US" dirty="0"/>
              <a:t>MUG members will continue to receive priority support </a:t>
            </a:r>
            <a:r>
              <a:rPr lang="en-US" dirty="0" smtClean="0"/>
              <a:t>for </a:t>
            </a:r>
            <a:r>
              <a:rPr lang="en-US" dirty="0"/>
              <a:t>–X and –V </a:t>
            </a:r>
          </a:p>
          <a:p>
            <a:pPr lvl="1">
              <a:buFont typeface="Courier New"/>
              <a:buChar char="o"/>
            </a:pPr>
            <a:r>
              <a:rPr lang="en-US" dirty="0"/>
              <a:t>Until –V can fully function as a replacement for </a:t>
            </a:r>
            <a:r>
              <a:rPr lang="en-US" dirty="0" smtClean="0"/>
              <a:t>–X (several years), </a:t>
            </a:r>
            <a:r>
              <a:rPr lang="en-US" dirty="0"/>
              <a:t>not much will change.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New </a:t>
            </a:r>
            <a:r>
              <a:rPr lang="en-US" dirty="0"/>
              <a:t>development likely done in –V rather than –</a:t>
            </a:r>
            <a:r>
              <a:rPr lang="en-US" dirty="0" smtClean="0"/>
              <a:t>X, however:</a:t>
            </a:r>
          </a:p>
          <a:p>
            <a:pPr lvl="1">
              <a:buFont typeface="Courier New"/>
              <a:buChar char="o"/>
            </a:pPr>
            <a:r>
              <a:rPr lang="en-US" dirty="0"/>
              <a:t>We’re still updating </a:t>
            </a:r>
            <a:r>
              <a:rPr lang="en-US" dirty="0" smtClean="0"/>
              <a:t>–X for </a:t>
            </a:r>
            <a:r>
              <a:rPr lang="en-US" dirty="0"/>
              <a:t>OS </a:t>
            </a:r>
            <a:r>
              <a:rPr lang="en-US" dirty="0" smtClean="0"/>
              <a:t>upgrades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We’re still creating </a:t>
            </a:r>
            <a:r>
              <a:rPr lang="en-US" dirty="0" smtClean="0"/>
              <a:t>ADDE servers </a:t>
            </a:r>
            <a:r>
              <a:rPr lang="en-US" dirty="0"/>
              <a:t>for new </a:t>
            </a:r>
            <a:r>
              <a:rPr lang="en-US" dirty="0" smtClean="0"/>
              <a:t>satellites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If –X works for you, then stay with –X.  When new features or data types come along in –V, then do your new development in –V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/>
              <a:t>If you need help with the new development, contact the McIDAS Help </a:t>
            </a:r>
            <a:r>
              <a:rPr lang="en-US" dirty="0" smtClean="0"/>
              <a:t>Desk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McIDAS</a:t>
            </a:r>
            <a:r>
              <a:rPr lang="en-US" dirty="0"/>
              <a:t>-X is expected to be </a:t>
            </a:r>
            <a:r>
              <a:rPr lang="en-US" dirty="0">
                <a:solidFill>
                  <a:srgbClr val="FFFF00"/>
                </a:solidFill>
              </a:rPr>
              <a:t>supported beyond 2020 </a:t>
            </a:r>
            <a:r>
              <a:rPr lang="en-US" dirty="0"/>
              <a:t>for current GOES GVAR and upcoming GOES-R series </a:t>
            </a:r>
            <a:r>
              <a:rPr lang="en-US" dirty="0" smtClean="0"/>
              <a:t>satellites. </a:t>
            </a:r>
            <a:r>
              <a:rPr lang="en-US" dirty="0" smtClean="0">
                <a:solidFill>
                  <a:srgbClr val="FFFF00"/>
                </a:solidFill>
              </a:rPr>
              <a:t>No end date in sight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Port to Unix</a:t>
            </a:r>
          </a:p>
          <a:p>
            <a:pPr>
              <a:buFont typeface="Arial"/>
              <a:buChar char="•"/>
            </a:pPr>
            <a:r>
              <a:rPr lang="en-US" dirty="0" smtClean="0"/>
              <a:t>ADDE (Abstract Data Distribution Environment)</a:t>
            </a:r>
          </a:p>
          <a:p>
            <a:pPr>
              <a:buFont typeface="Arial"/>
              <a:buChar char="•"/>
            </a:pPr>
            <a:r>
              <a:rPr lang="en-US" dirty="0" smtClean="0"/>
              <a:t>Infrastructure: </a:t>
            </a:r>
            <a:r>
              <a:rPr lang="en-US" dirty="0" err="1" smtClean="0"/>
              <a:t>Reglue</a:t>
            </a:r>
            <a:r>
              <a:rPr lang="en-US" dirty="0" smtClean="0"/>
              <a:t> effort (better integration with Unix and independence of X Window System)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eriodically updates (1-2 times per year)</a:t>
            </a:r>
          </a:p>
          <a:p>
            <a:pPr>
              <a:buFont typeface="Arial"/>
              <a:buChar char="•"/>
            </a:pPr>
            <a:r>
              <a:rPr lang="en-US" dirty="0" smtClean="0"/>
              <a:t>Number of supported platforms reduced over last several years</a:t>
            </a:r>
          </a:p>
          <a:p>
            <a:pPr>
              <a:buFont typeface="Arial"/>
              <a:buChar char="•"/>
            </a:pPr>
            <a:r>
              <a:rPr lang="en-US" dirty="0" smtClean="0"/>
              <a:t>Capability with newest and future satellites: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Himawari-8 AHI (coming soon!)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GOES-R ABI (in development)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S-NPP VIIRS (prototype ADDE server, not expected to be released unless additional funding is acquired)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MUG bug fixes, adaptive maintenance (updates for current and new satellites</a:t>
            </a:r>
            <a:r>
              <a:rPr lang="en-US" dirty="0" smtClean="0"/>
              <a:t>), and OS and external library updates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Enhancements continue to be funded </a:t>
            </a:r>
            <a:r>
              <a:rPr lang="en-US" dirty="0" smtClean="0"/>
              <a:t>outside </a:t>
            </a:r>
            <a:r>
              <a:rPr lang="en-US" dirty="0" smtClean="0"/>
              <a:t>the </a:t>
            </a:r>
            <a:r>
              <a:rPr lang="en-US" dirty="0" smtClean="0"/>
              <a:t>MUG </a:t>
            </a:r>
            <a:r>
              <a:rPr lang="en-US" dirty="0" smtClean="0"/>
              <a:t>and code </a:t>
            </a:r>
            <a:r>
              <a:rPr lang="en-US" dirty="0" smtClean="0"/>
              <a:t>contributed by </a:t>
            </a:r>
            <a:r>
              <a:rPr lang="en-US" dirty="0"/>
              <a:t>internal projects </a:t>
            </a:r>
            <a:r>
              <a:rPr lang="en-US" dirty="0" smtClean="0"/>
              <a:t>and external </a:t>
            </a:r>
            <a:r>
              <a:rPr lang="en-US" dirty="0" smtClean="0"/>
              <a:t>sites</a:t>
            </a:r>
          </a:p>
          <a:p>
            <a:pPr>
              <a:buFont typeface="Arial"/>
              <a:buChar char="•"/>
            </a:pPr>
            <a:r>
              <a:rPr lang="en-US" dirty="0"/>
              <a:t>McIDAS-X is expected to be </a:t>
            </a:r>
            <a:r>
              <a:rPr lang="en-US" dirty="0">
                <a:solidFill>
                  <a:srgbClr val="FFFF00"/>
                </a:solidFill>
              </a:rPr>
              <a:t>supported beyond 2020 </a:t>
            </a:r>
            <a:r>
              <a:rPr lang="en-US" dirty="0"/>
              <a:t>for current GOES GVAR and upcoming GOES-R series satellites. </a:t>
            </a:r>
            <a:r>
              <a:rPr lang="en-US" dirty="0">
                <a:solidFill>
                  <a:srgbClr val="FFFF00"/>
                </a:solidFill>
              </a:rPr>
              <a:t>No end date in sight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McIDAS-XCD</a:t>
            </a:r>
            <a:br>
              <a:rPr lang="en-US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C</a:t>
            </a:r>
            <a:r>
              <a:rPr lang="en-US" sz="4000" dirty="0" smtClean="0"/>
              <a:t>onventional </a:t>
            </a:r>
            <a:r>
              <a:rPr lang="en-US" sz="4000" dirty="0" smtClean="0">
                <a:solidFill>
                  <a:srgbClr val="FFFF00"/>
                </a:solidFill>
              </a:rPr>
              <a:t>D</a:t>
            </a:r>
            <a:r>
              <a:rPr lang="en-US" sz="4000" dirty="0" smtClean="0"/>
              <a:t>ata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Ingest conventional weather data from NOAAPORT</a:t>
            </a:r>
          </a:p>
          <a:p>
            <a:pPr>
              <a:buFont typeface="Arial"/>
              <a:buChar char="•"/>
            </a:pPr>
            <a:r>
              <a:rPr lang="en-US" dirty="0" smtClean="0"/>
              <a:t>Current </a:t>
            </a:r>
            <a:r>
              <a:rPr lang="en-US" dirty="0" smtClean="0"/>
              <a:t>version to be supported for at least two more years</a:t>
            </a:r>
          </a:p>
          <a:p>
            <a:pPr>
              <a:buFont typeface="Arial"/>
              <a:buChar char="•"/>
            </a:pPr>
            <a:r>
              <a:rPr lang="en-US" dirty="0" smtClean="0"/>
              <a:t>New version </a:t>
            </a:r>
            <a:r>
              <a:rPr lang="en-US" dirty="0" smtClean="0"/>
              <a:t>beta will </a:t>
            </a:r>
            <a:r>
              <a:rPr lang="en-US" dirty="0" smtClean="0"/>
              <a:t>be introduced later in 2015</a:t>
            </a:r>
          </a:p>
          <a:p>
            <a:pPr>
              <a:buFont typeface="Arial"/>
              <a:buChar char="•"/>
            </a:pPr>
            <a:r>
              <a:rPr lang="en-US" dirty="0" smtClean="0"/>
              <a:t>More information in </a:t>
            </a:r>
            <a:r>
              <a:rPr lang="en-US" i="1" dirty="0" smtClean="0"/>
              <a:t>McIDAS</a:t>
            </a:r>
            <a:r>
              <a:rPr lang="en-US" i="1" dirty="0"/>
              <a:t>-XCD </a:t>
            </a:r>
            <a:r>
              <a:rPr lang="en-US" i="1" dirty="0" smtClean="0"/>
              <a:t>Replacement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i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5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McIDAS-XRD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R</a:t>
            </a:r>
            <a:r>
              <a:rPr lang="en-US" dirty="0" smtClean="0"/>
              <a:t>esearch and </a:t>
            </a:r>
            <a:r>
              <a:rPr lang="en-US" dirty="0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evelopment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A collection of R&amp;D code that is not formally tested by </a:t>
            </a:r>
            <a:r>
              <a:rPr lang="en-US" dirty="0" smtClean="0"/>
              <a:t>McIDAS </a:t>
            </a:r>
            <a:r>
              <a:rPr lang="en-US" dirty="0" smtClean="0"/>
              <a:t>User Services: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Over 100 McIDAS commands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Over 15 ADDE servers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Testing is limited to ensuring code builds on supported platforms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Current support level continues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Coincides with McIDAS-X future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/>
          </a:bodyPr>
          <a:lstStyle/>
          <a:p>
            <a:r>
              <a:rPr lang="en-US" dirty="0" err="1" smtClean="0"/>
              <a:t>OpenADDE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Open source version of the McIDAS ADDE servers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Source code of many of the ADDE servers, including required McIDAS-X library routines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Example data files: Area, AVHRR L1B, AIRS, GINI, MODIS L1B and products, NEXRAD</a:t>
            </a:r>
          </a:p>
          <a:p>
            <a:pPr>
              <a:buFont typeface="Arial"/>
              <a:buChar char="•"/>
            </a:pPr>
            <a:r>
              <a:rPr lang="en-US" dirty="0"/>
              <a:t>Last updated in </a:t>
            </a:r>
            <a:r>
              <a:rPr lang="en-US" dirty="0" smtClean="0"/>
              <a:t>2006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Status</a:t>
            </a:r>
            <a:r>
              <a:rPr lang="en-US" dirty="0" smtClean="0"/>
              <a:t>: Not supported nor maintained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Web page with links to code and data files will remain indefinitely. No updates </a:t>
            </a:r>
            <a:r>
              <a:rPr lang="en-US" dirty="0" smtClean="0"/>
              <a:t>planned, however we may revisit this in the future.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15406</TotalTime>
  <Words>1644</Words>
  <Application>Microsoft Macintosh PowerPoint</Application>
  <PresentationFormat>On-screen Show (4:3)</PresentationFormat>
  <Paragraphs>261</Paragraphs>
  <Slides>30</Slides>
  <Notes>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Story</vt:lpstr>
      <vt:lpstr>Document</vt:lpstr>
      <vt:lpstr>McIDAS Program Status </vt:lpstr>
      <vt:lpstr>McIDAS Status</vt:lpstr>
      <vt:lpstr>McIDAS-X Introduction</vt:lpstr>
      <vt:lpstr>McIDAS-X Keys to Success</vt:lpstr>
      <vt:lpstr>McIDAS-X Current</vt:lpstr>
      <vt:lpstr>McIDAS-X Future</vt:lpstr>
      <vt:lpstr>McIDAS-XCD Conventional Data</vt:lpstr>
      <vt:lpstr>McIDAS-XRD Research and Development</vt:lpstr>
      <vt:lpstr>OpenADDE</vt:lpstr>
      <vt:lpstr>SDI</vt:lpstr>
      <vt:lpstr>PowerPoint Presentation</vt:lpstr>
      <vt:lpstr>McIDAS-V Motivation</vt:lpstr>
      <vt:lpstr>McIDAS-V Goals</vt:lpstr>
      <vt:lpstr>Are we meeting the goals?</vt:lpstr>
      <vt:lpstr>McIDAS-V Internal Review</vt:lpstr>
      <vt:lpstr>Who are the users? New Survey</vt:lpstr>
      <vt:lpstr>Usage: November 2014 Survey</vt:lpstr>
      <vt:lpstr>Functionality</vt:lpstr>
      <vt:lpstr>Distinctive Features</vt:lpstr>
      <vt:lpstr>Technical Review Components of McIDAS-V</vt:lpstr>
      <vt:lpstr>Dependency “Layer Cake”</vt:lpstr>
      <vt:lpstr>Technical Summary</vt:lpstr>
      <vt:lpstr>McIDAS-V Funding</vt:lpstr>
      <vt:lpstr>MUG Support</vt:lpstr>
      <vt:lpstr>CIMSS Grants GOES-R</vt:lpstr>
      <vt:lpstr>CIMSS Grants Suomi NPP</vt:lpstr>
      <vt:lpstr>Other Proposals</vt:lpstr>
      <vt:lpstr>McIDAS-V Priorities</vt:lpstr>
      <vt:lpstr>McIDAS-V Future</vt:lpstr>
      <vt:lpstr>McIDAS-X and –V Summary</vt:lpstr>
    </vt:vector>
  </TitlesOfParts>
  <Company>Space Science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Dave Santek</cp:lastModifiedBy>
  <cp:revision>201</cp:revision>
  <dcterms:created xsi:type="dcterms:W3CDTF">2013-03-04T14:18:57Z</dcterms:created>
  <dcterms:modified xsi:type="dcterms:W3CDTF">2015-06-08T16:07:06Z</dcterms:modified>
</cp:coreProperties>
</file>