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26"/>
  </p:notesMasterIdLst>
  <p:handoutMasterIdLst>
    <p:handoutMasterId r:id="rId27"/>
  </p:handoutMasterIdLst>
  <p:sldIdLst>
    <p:sldId id="256" r:id="rId2"/>
    <p:sldId id="257" r:id="rId3"/>
    <p:sldId id="258" r:id="rId4"/>
    <p:sldId id="313" r:id="rId5"/>
    <p:sldId id="314" r:id="rId6"/>
    <p:sldId id="315" r:id="rId7"/>
    <p:sldId id="295" r:id="rId8"/>
    <p:sldId id="262" r:id="rId9"/>
    <p:sldId id="296" r:id="rId10"/>
    <p:sldId id="297" r:id="rId11"/>
    <p:sldId id="266" r:id="rId12"/>
    <p:sldId id="270" r:id="rId13"/>
    <p:sldId id="312" r:id="rId14"/>
    <p:sldId id="304" r:id="rId15"/>
    <p:sldId id="303" r:id="rId16"/>
    <p:sldId id="311" r:id="rId17"/>
    <p:sldId id="298" r:id="rId18"/>
    <p:sldId id="276" r:id="rId19"/>
    <p:sldId id="272" r:id="rId20"/>
    <p:sldId id="284" r:id="rId21"/>
    <p:sldId id="306" r:id="rId22"/>
    <p:sldId id="308" r:id="rId23"/>
    <p:sldId id="285" r:id="rId24"/>
    <p:sldId id="310" r:id="rId25"/>
  </p:sldIdLst>
  <p:sldSz cx="9144000" cy="6858000" type="screen4x3"/>
  <p:notesSz cx="9283700" cy="6985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4000" kern="1200">
        <a:solidFill>
          <a:schemeClr val="tx2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4000" kern="1200">
        <a:solidFill>
          <a:schemeClr val="tx2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4000" kern="1200">
        <a:solidFill>
          <a:schemeClr val="tx2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4000" kern="1200">
        <a:solidFill>
          <a:schemeClr val="tx2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4000" kern="1200">
        <a:solidFill>
          <a:schemeClr val="tx2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4000" kern="1200">
        <a:solidFill>
          <a:schemeClr val="tx2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4000" kern="1200">
        <a:solidFill>
          <a:schemeClr val="tx2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4000" kern="1200">
        <a:solidFill>
          <a:schemeClr val="tx2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4000" kern="1200">
        <a:solidFill>
          <a:schemeClr val="tx2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eckys" initials="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outlineView">
  <p:normalViewPr showOutlineIcons="0">
    <p:restoredLeft sz="34565" autoAdjust="0"/>
    <p:restoredTop sz="86446" autoAdjust="0"/>
  </p:normalViewPr>
  <p:slideViewPr>
    <p:cSldViewPr>
      <p:cViewPr varScale="1">
        <p:scale>
          <a:sx n="117" d="100"/>
          <a:sy n="117" d="100"/>
        </p:scale>
        <p:origin x="-120" y="-53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4022625" cy="3489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963" tIns="46481" rIns="92963" bIns="46481" numCol="1" anchor="t" anchorCtr="0" compatLnSpc="1">
            <a:prstTxWarp prst="textNoShape">
              <a:avLst/>
            </a:prstTxWarp>
          </a:bodyPr>
          <a:lstStyle>
            <a:lvl1pPr algn="l" defTabSz="928878">
              <a:defRPr sz="1200">
                <a:solidFill>
                  <a:schemeClr val="tx1"/>
                </a:solidFill>
                <a:effectLst/>
              </a:defRPr>
            </a:lvl1pPr>
          </a:lstStyle>
          <a:p>
            <a:endParaRPr lang="en-US"/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259516" y="0"/>
            <a:ext cx="4022625" cy="3489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963" tIns="46481" rIns="92963" bIns="46481" numCol="1" anchor="t" anchorCtr="0" compatLnSpc="1">
            <a:prstTxWarp prst="textNoShape">
              <a:avLst/>
            </a:prstTxWarp>
          </a:bodyPr>
          <a:lstStyle>
            <a:lvl1pPr algn="r" defTabSz="928878">
              <a:defRPr sz="1200">
                <a:solidFill>
                  <a:schemeClr val="tx1"/>
                </a:solidFill>
                <a:effectLst/>
              </a:defRPr>
            </a:lvl1pPr>
          </a:lstStyle>
          <a:p>
            <a:endParaRPr lang="en-US"/>
          </a:p>
        </p:txBody>
      </p:sp>
      <p:sp>
        <p:nvSpPr>
          <p:cNvPr id="901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6634509"/>
            <a:ext cx="4022625" cy="3489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963" tIns="46481" rIns="92963" bIns="46481" numCol="1" anchor="b" anchorCtr="0" compatLnSpc="1">
            <a:prstTxWarp prst="textNoShape">
              <a:avLst/>
            </a:prstTxWarp>
          </a:bodyPr>
          <a:lstStyle>
            <a:lvl1pPr algn="l" defTabSz="928878">
              <a:defRPr sz="1200">
                <a:solidFill>
                  <a:schemeClr val="tx1"/>
                </a:solidFill>
                <a:effectLst/>
              </a:defRPr>
            </a:lvl1pPr>
          </a:lstStyle>
          <a:p>
            <a:endParaRPr lang="en-US"/>
          </a:p>
        </p:txBody>
      </p:sp>
      <p:sp>
        <p:nvSpPr>
          <p:cNvPr id="901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259516" y="6634509"/>
            <a:ext cx="4022625" cy="3489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963" tIns="46481" rIns="92963" bIns="46481" numCol="1" anchor="b" anchorCtr="0" compatLnSpc="1">
            <a:prstTxWarp prst="textNoShape">
              <a:avLst/>
            </a:prstTxWarp>
          </a:bodyPr>
          <a:lstStyle>
            <a:lvl1pPr algn="r" defTabSz="928878">
              <a:defRPr sz="1200">
                <a:solidFill>
                  <a:schemeClr val="tx1"/>
                </a:solidFill>
                <a:effectLst/>
              </a:defRPr>
            </a:lvl1pPr>
          </a:lstStyle>
          <a:p>
            <a:fld id="{BADF4EBC-B365-4A4E-B61A-ECC26E81F83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42581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4022625" cy="3489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963" tIns="46481" rIns="92963" bIns="46481" numCol="1" anchor="t" anchorCtr="0" compatLnSpc="1">
            <a:prstTxWarp prst="textNoShape">
              <a:avLst/>
            </a:prstTxWarp>
          </a:bodyPr>
          <a:lstStyle>
            <a:lvl1pPr algn="l" defTabSz="928878">
              <a:defRPr sz="1200">
                <a:solidFill>
                  <a:schemeClr val="tx1"/>
                </a:solidFill>
                <a:effectLst/>
              </a:defRPr>
            </a:lvl1pPr>
          </a:lstStyle>
          <a:p>
            <a:endParaRPr lang="en-US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259516" y="0"/>
            <a:ext cx="4022625" cy="3489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963" tIns="46481" rIns="92963" bIns="46481" numCol="1" anchor="t" anchorCtr="0" compatLnSpc="1">
            <a:prstTxWarp prst="textNoShape">
              <a:avLst/>
            </a:prstTxWarp>
          </a:bodyPr>
          <a:lstStyle>
            <a:lvl1pPr algn="r" defTabSz="928878">
              <a:defRPr sz="1200">
                <a:solidFill>
                  <a:schemeClr val="tx1"/>
                </a:solidFill>
                <a:effectLst/>
              </a:defRPr>
            </a:lvl1pPr>
          </a:lstStyle>
          <a:p>
            <a:endParaRPr lang="en-US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95600" y="523875"/>
            <a:ext cx="3492500" cy="26193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27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8059" y="3317255"/>
            <a:ext cx="7427584" cy="31435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963" tIns="46481" rIns="92963" bIns="4648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6634509"/>
            <a:ext cx="4022625" cy="3489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963" tIns="46481" rIns="92963" bIns="46481" numCol="1" anchor="b" anchorCtr="0" compatLnSpc="1">
            <a:prstTxWarp prst="textNoShape">
              <a:avLst/>
            </a:prstTxWarp>
          </a:bodyPr>
          <a:lstStyle>
            <a:lvl1pPr algn="l" defTabSz="928878">
              <a:defRPr sz="1200">
                <a:solidFill>
                  <a:schemeClr val="tx1"/>
                </a:solidFill>
                <a:effectLst/>
              </a:defRPr>
            </a:lvl1pPr>
          </a:lstStyle>
          <a:p>
            <a:endParaRPr lang="en-US"/>
          </a:p>
        </p:txBody>
      </p:sp>
      <p:sp>
        <p:nvSpPr>
          <p:cNvPr id="327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259516" y="6634509"/>
            <a:ext cx="4022625" cy="3489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963" tIns="46481" rIns="92963" bIns="46481" numCol="1" anchor="b" anchorCtr="0" compatLnSpc="1">
            <a:prstTxWarp prst="textNoShape">
              <a:avLst/>
            </a:prstTxWarp>
          </a:bodyPr>
          <a:lstStyle>
            <a:lvl1pPr algn="r" defTabSz="928878">
              <a:defRPr sz="1200">
                <a:solidFill>
                  <a:schemeClr val="tx1"/>
                </a:solidFill>
                <a:effectLst/>
              </a:defRPr>
            </a:lvl1pPr>
          </a:lstStyle>
          <a:p>
            <a:fld id="{58F1DCAB-D674-467F-A87C-B4FD3978D00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37558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71AB920-C45B-4D1B-B310-67481D68E843}" type="slidenum">
              <a:rPr lang="en-US"/>
              <a:pPr/>
              <a:t>1</a:t>
            </a:fld>
            <a:endParaRPr lang="en-US"/>
          </a:p>
        </p:txBody>
      </p:sp>
      <p:sp>
        <p:nvSpPr>
          <p:cNvPr id="115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28698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F1DCAB-D674-467F-A87C-B4FD3978D008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8062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FDA43B1-4767-4DFA-B329-C75C67B7764B}" type="slidenum">
              <a:rPr lang="en-US"/>
              <a:pPr/>
              <a:t>8</a:t>
            </a:fld>
            <a:endParaRPr lang="en-US"/>
          </a:p>
        </p:txBody>
      </p:sp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79756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55E2876-1372-4122-9B6C-3289370530BA}" type="slidenum">
              <a:rPr lang="en-US"/>
              <a:pPr/>
              <a:t>9</a:t>
            </a:fld>
            <a:endParaRPr lang="en-US"/>
          </a:p>
        </p:txBody>
      </p:sp>
      <p:sp>
        <p:nvSpPr>
          <p:cNvPr id="108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8663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F1DCAB-D674-467F-A87C-B4FD3978D008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97735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CCA0BDD-E3D8-4DB0-94B3-ED6776D882B1}" type="slidenum">
              <a:rPr lang="en-US"/>
              <a:pPr/>
              <a:t>19</a:t>
            </a:fld>
            <a:endParaRPr lang="en-US"/>
          </a:p>
        </p:txBody>
      </p:sp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207638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F1DCAB-D674-467F-A87C-B4FD3978D008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29881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410" name="Group 2"/>
          <p:cNvGrpSpPr>
            <a:grpSpLocks/>
          </p:cNvGrpSpPr>
          <p:nvPr/>
        </p:nvGrpSpPr>
        <p:grpSpPr bwMode="auto">
          <a:xfrm>
            <a:off x="0" y="0"/>
            <a:ext cx="9148763" cy="6851650"/>
            <a:chOff x="1" y="0"/>
            <a:chExt cx="5763" cy="4316"/>
          </a:xfrm>
        </p:grpSpPr>
        <p:sp>
          <p:nvSpPr>
            <p:cNvPr id="17411" name="Freeform 3"/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>
                <a:gd name="T0" fmla="*/ 717 w 717"/>
                <a:gd name="T1" fmla="*/ 72 h 1690"/>
                <a:gd name="T2" fmla="*/ 717 w 717"/>
                <a:gd name="T3" fmla="*/ 0 h 1690"/>
                <a:gd name="T4" fmla="*/ 699 w 717"/>
                <a:gd name="T5" fmla="*/ 101 h 1690"/>
                <a:gd name="T6" fmla="*/ 675 w 717"/>
                <a:gd name="T7" fmla="*/ 209 h 1690"/>
                <a:gd name="T8" fmla="*/ 627 w 717"/>
                <a:gd name="T9" fmla="*/ 389 h 1690"/>
                <a:gd name="T10" fmla="*/ 574 w 717"/>
                <a:gd name="T11" fmla="*/ 569 h 1690"/>
                <a:gd name="T12" fmla="*/ 502 w 717"/>
                <a:gd name="T13" fmla="*/ 749 h 1690"/>
                <a:gd name="T14" fmla="*/ 424 w 717"/>
                <a:gd name="T15" fmla="*/ 935 h 1690"/>
                <a:gd name="T16" fmla="*/ 334 w 717"/>
                <a:gd name="T17" fmla="*/ 1121 h 1690"/>
                <a:gd name="T18" fmla="*/ 233 w 717"/>
                <a:gd name="T19" fmla="*/ 1312 h 1690"/>
                <a:gd name="T20" fmla="*/ 125 w 717"/>
                <a:gd name="T21" fmla="*/ 1498 h 1690"/>
                <a:gd name="T22" fmla="*/ 0 w 717"/>
                <a:gd name="T23" fmla="*/ 1690 h 1690"/>
                <a:gd name="T24" fmla="*/ 11 w 717"/>
                <a:gd name="T25" fmla="*/ 1690 h 1690"/>
                <a:gd name="T26" fmla="*/ 137 w 717"/>
                <a:gd name="T27" fmla="*/ 1498 h 1690"/>
                <a:gd name="T28" fmla="*/ 245 w 717"/>
                <a:gd name="T29" fmla="*/ 1312 h 1690"/>
                <a:gd name="T30" fmla="*/ 346 w 717"/>
                <a:gd name="T31" fmla="*/ 1121 h 1690"/>
                <a:gd name="T32" fmla="*/ 436 w 717"/>
                <a:gd name="T33" fmla="*/ 935 h 1690"/>
                <a:gd name="T34" fmla="*/ 514 w 717"/>
                <a:gd name="T35" fmla="*/ 749 h 1690"/>
                <a:gd name="T36" fmla="*/ 585 w 717"/>
                <a:gd name="T37" fmla="*/ 569 h 1690"/>
                <a:gd name="T38" fmla="*/ 639 w 717"/>
                <a:gd name="T39" fmla="*/ 389 h 1690"/>
                <a:gd name="T40" fmla="*/ 687 w 717"/>
                <a:gd name="T41" fmla="*/ 209 h 1690"/>
                <a:gd name="T42" fmla="*/ 705 w 717"/>
                <a:gd name="T43" fmla="*/ 143 h 1690"/>
                <a:gd name="T44" fmla="*/ 717 w 717"/>
                <a:gd name="T45" fmla="*/ 72 h 1690"/>
                <a:gd name="T46" fmla="*/ 717 w 717"/>
                <a:gd name="T47" fmla="*/ 72 h 16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12" name="Freeform 4"/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>
                <a:gd name="T0" fmla="*/ 377 w 377"/>
                <a:gd name="T1" fmla="*/ 0 h 522"/>
                <a:gd name="T2" fmla="*/ 293 w 377"/>
                <a:gd name="T3" fmla="*/ 132 h 522"/>
                <a:gd name="T4" fmla="*/ 204 w 377"/>
                <a:gd name="T5" fmla="*/ 264 h 522"/>
                <a:gd name="T6" fmla="*/ 102 w 377"/>
                <a:gd name="T7" fmla="*/ 396 h 522"/>
                <a:gd name="T8" fmla="*/ 0 w 377"/>
                <a:gd name="T9" fmla="*/ 522 h 522"/>
                <a:gd name="T10" fmla="*/ 12 w 377"/>
                <a:gd name="T11" fmla="*/ 522 h 522"/>
                <a:gd name="T12" fmla="*/ 114 w 377"/>
                <a:gd name="T13" fmla="*/ 402 h 522"/>
                <a:gd name="T14" fmla="*/ 204 w 377"/>
                <a:gd name="T15" fmla="*/ 282 h 522"/>
                <a:gd name="T16" fmla="*/ 377 w 377"/>
                <a:gd name="T17" fmla="*/ 24 h 522"/>
                <a:gd name="T18" fmla="*/ 377 w 377"/>
                <a:gd name="T19" fmla="*/ 0 h 522"/>
                <a:gd name="T20" fmla="*/ 377 w 377"/>
                <a:gd name="T21" fmla="*/ 0 h 5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13" name="Freeform 5"/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>
                <a:gd name="T0" fmla="*/ 0 w 84"/>
                <a:gd name="T1" fmla="*/ 102 h 102"/>
                <a:gd name="T2" fmla="*/ 18 w 84"/>
                <a:gd name="T3" fmla="*/ 102 h 102"/>
                <a:gd name="T4" fmla="*/ 48 w 84"/>
                <a:gd name="T5" fmla="*/ 60 h 102"/>
                <a:gd name="T6" fmla="*/ 84 w 84"/>
                <a:gd name="T7" fmla="*/ 24 h 102"/>
                <a:gd name="T8" fmla="*/ 84 w 84"/>
                <a:gd name="T9" fmla="*/ 0 h 102"/>
                <a:gd name="T10" fmla="*/ 42 w 84"/>
                <a:gd name="T11" fmla="*/ 54 h 102"/>
                <a:gd name="T12" fmla="*/ 0 w 84"/>
                <a:gd name="T13" fmla="*/ 102 h 102"/>
                <a:gd name="T14" fmla="*/ 0 w 84"/>
                <a:gd name="T15" fmla="*/ 102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7414" name="Group 6"/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17415" name="Freeform 7"/>
              <p:cNvSpPr>
                <a:spLocks/>
              </p:cNvSpPr>
              <p:nvPr userDrawn="1"/>
            </p:nvSpPr>
            <p:spPr bwMode="hidden">
              <a:xfrm>
                <a:off x="2789" y="0"/>
                <a:ext cx="72" cy="4316"/>
              </a:xfrm>
              <a:custGeom>
                <a:avLst/>
                <a:gdLst>
                  <a:gd name="T0" fmla="*/ 0 w 72"/>
                  <a:gd name="T1" fmla="*/ 0 h 4316"/>
                  <a:gd name="T2" fmla="*/ 60 w 72"/>
                  <a:gd name="T3" fmla="*/ 4316 h 4316"/>
                  <a:gd name="T4" fmla="*/ 72 w 72"/>
                  <a:gd name="T5" fmla="*/ 4316 h 4316"/>
                  <a:gd name="T6" fmla="*/ 12 w 72"/>
                  <a:gd name="T7" fmla="*/ 0 h 4316"/>
                  <a:gd name="T8" fmla="*/ 0 w 72"/>
                  <a:gd name="T9" fmla="*/ 0 h 4316"/>
                  <a:gd name="T10" fmla="*/ 0 w 72"/>
                  <a:gd name="T11" fmla="*/ 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16" name="Freeform 8"/>
              <p:cNvSpPr>
                <a:spLocks/>
              </p:cNvSpPr>
              <p:nvPr userDrawn="1"/>
            </p:nvSpPr>
            <p:spPr bwMode="hidden">
              <a:xfrm>
                <a:off x="3089" y="0"/>
                <a:ext cx="174" cy="4316"/>
              </a:xfrm>
              <a:custGeom>
                <a:avLst/>
                <a:gdLst>
                  <a:gd name="T0" fmla="*/ 24 w 174"/>
                  <a:gd name="T1" fmla="*/ 0 h 4316"/>
                  <a:gd name="T2" fmla="*/ 12 w 174"/>
                  <a:gd name="T3" fmla="*/ 0 h 4316"/>
                  <a:gd name="T4" fmla="*/ 42 w 174"/>
                  <a:gd name="T5" fmla="*/ 216 h 4316"/>
                  <a:gd name="T6" fmla="*/ 72 w 174"/>
                  <a:gd name="T7" fmla="*/ 444 h 4316"/>
                  <a:gd name="T8" fmla="*/ 96 w 174"/>
                  <a:gd name="T9" fmla="*/ 689 h 4316"/>
                  <a:gd name="T10" fmla="*/ 120 w 174"/>
                  <a:gd name="T11" fmla="*/ 947 h 4316"/>
                  <a:gd name="T12" fmla="*/ 132 w 174"/>
                  <a:gd name="T13" fmla="*/ 1211 h 4316"/>
                  <a:gd name="T14" fmla="*/ 150 w 174"/>
                  <a:gd name="T15" fmla="*/ 1487 h 4316"/>
                  <a:gd name="T16" fmla="*/ 156 w 174"/>
                  <a:gd name="T17" fmla="*/ 1768 h 4316"/>
                  <a:gd name="T18" fmla="*/ 162 w 174"/>
                  <a:gd name="T19" fmla="*/ 2062 h 4316"/>
                  <a:gd name="T20" fmla="*/ 156 w 174"/>
                  <a:gd name="T21" fmla="*/ 2644 h 4316"/>
                  <a:gd name="T22" fmla="*/ 126 w 174"/>
                  <a:gd name="T23" fmla="*/ 3225 h 4316"/>
                  <a:gd name="T24" fmla="*/ 108 w 174"/>
                  <a:gd name="T25" fmla="*/ 3507 h 4316"/>
                  <a:gd name="T26" fmla="*/ 78 w 174"/>
                  <a:gd name="T27" fmla="*/ 3788 h 4316"/>
                  <a:gd name="T28" fmla="*/ 42 w 174"/>
                  <a:gd name="T29" fmla="*/ 4058 h 4316"/>
                  <a:gd name="T30" fmla="*/ 0 w 174"/>
                  <a:gd name="T31" fmla="*/ 4316 h 4316"/>
                  <a:gd name="T32" fmla="*/ 12 w 174"/>
                  <a:gd name="T33" fmla="*/ 4316 h 4316"/>
                  <a:gd name="T34" fmla="*/ 54 w 174"/>
                  <a:gd name="T35" fmla="*/ 4058 h 4316"/>
                  <a:gd name="T36" fmla="*/ 90 w 174"/>
                  <a:gd name="T37" fmla="*/ 3782 h 4316"/>
                  <a:gd name="T38" fmla="*/ 120 w 174"/>
                  <a:gd name="T39" fmla="*/ 3507 h 4316"/>
                  <a:gd name="T40" fmla="*/ 138 w 174"/>
                  <a:gd name="T41" fmla="*/ 3219 h 4316"/>
                  <a:gd name="T42" fmla="*/ 168 w 174"/>
                  <a:gd name="T43" fmla="*/ 2638 h 4316"/>
                  <a:gd name="T44" fmla="*/ 174 w 174"/>
                  <a:gd name="T45" fmla="*/ 2056 h 4316"/>
                  <a:gd name="T46" fmla="*/ 168 w 174"/>
                  <a:gd name="T47" fmla="*/ 1768 h 4316"/>
                  <a:gd name="T48" fmla="*/ 162 w 174"/>
                  <a:gd name="T49" fmla="*/ 1487 h 4316"/>
                  <a:gd name="T50" fmla="*/ 144 w 174"/>
                  <a:gd name="T51" fmla="*/ 1211 h 4316"/>
                  <a:gd name="T52" fmla="*/ 132 w 174"/>
                  <a:gd name="T53" fmla="*/ 941 h 4316"/>
                  <a:gd name="T54" fmla="*/ 108 w 174"/>
                  <a:gd name="T55" fmla="*/ 689 h 4316"/>
                  <a:gd name="T56" fmla="*/ 84 w 174"/>
                  <a:gd name="T57" fmla="*/ 444 h 4316"/>
                  <a:gd name="T58" fmla="*/ 54 w 174"/>
                  <a:gd name="T59" fmla="*/ 216 h 4316"/>
                  <a:gd name="T60" fmla="*/ 24 w 174"/>
                  <a:gd name="T61" fmla="*/ 0 h 4316"/>
                  <a:gd name="T62" fmla="*/ 24 w 174"/>
                  <a:gd name="T63" fmla="*/ 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17" name="Freeform 9"/>
              <p:cNvSpPr>
                <a:spLocks/>
              </p:cNvSpPr>
              <p:nvPr userDrawn="1"/>
            </p:nvSpPr>
            <p:spPr bwMode="hidden">
              <a:xfrm>
                <a:off x="3358" y="0"/>
                <a:ext cx="337" cy="4316"/>
              </a:xfrm>
              <a:custGeom>
                <a:avLst/>
                <a:gdLst>
                  <a:gd name="T0" fmla="*/ 329 w 335"/>
                  <a:gd name="T1" fmla="*/ 2014 h 4316"/>
                  <a:gd name="T2" fmla="*/ 317 w 335"/>
                  <a:gd name="T3" fmla="*/ 1726 h 4316"/>
                  <a:gd name="T4" fmla="*/ 293 w 335"/>
                  <a:gd name="T5" fmla="*/ 1445 h 4316"/>
                  <a:gd name="T6" fmla="*/ 263 w 335"/>
                  <a:gd name="T7" fmla="*/ 1175 h 4316"/>
                  <a:gd name="T8" fmla="*/ 228 w 335"/>
                  <a:gd name="T9" fmla="*/ 917 h 4316"/>
                  <a:gd name="T10" fmla="*/ 186 w 335"/>
                  <a:gd name="T11" fmla="*/ 665 h 4316"/>
                  <a:gd name="T12" fmla="*/ 132 w 335"/>
                  <a:gd name="T13" fmla="*/ 432 h 4316"/>
                  <a:gd name="T14" fmla="*/ 78 w 335"/>
                  <a:gd name="T15" fmla="*/ 204 h 4316"/>
                  <a:gd name="T16" fmla="*/ 12 w 335"/>
                  <a:gd name="T17" fmla="*/ 0 h 4316"/>
                  <a:gd name="T18" fmla="*/ 0 w 335"/>
                  <a:gd name="T19" fmla="*/ 0 h 4316"/>
                  <a:gd name="T20" fmla="*/ 66 w 335"/>
                  <a:gd name="T21" fmla="*/ 204 h 4316"/>
                  <a:gd name="T22" fmla="*/ 120 w 335"/>
                  <a:gd name="T23" fmla="*/ 432 h 4316"/>
                  <a:gd name="T24" fmla="*/ 174 w 335"/>
                  <a:gd name="T25" fmla="*/ 665 h 4316"/>
                  <a:gd name="T26" fmla="*/ 216 w 335"/>
                  <a:gd name="T27" fmla="*/ 917 h 4316"/>
                  <a:gd name="T28" fmla="*/ 251 w 335"/>
                  <a:gd name="T29" fmla="*/ 1175 h 4316"/>
                  <a:gd name="T30" fmla="*/ 281 w 335"/>
                  <a:gd name="T31" fmla="*/ 1445 h 4316"/>
                  <a:gd name="T32" fmla="*/ 305 w 335"/>
                  <a:gd name="T33" fmla="*/ 1726 h 4316"/>
                  <a:gd name="T34" fmla="*/ 317 w 335"/>
                  <a:gd name="T35" fmla="*/ 2014 h 4316"/>
                  <a:gd name="T36" fmla="*/ 323 w 335"/>
                  <a:gd name="T37" fmla="*/ 2314 h 4316"/>
                  <a:gd name="T38" fmla="*/ 317 w 335"/>
                  <a:gd name="T39" fmla="*/ 2608 h 4316"/>
                  <a:gd name="T40" fmla="*/ 305 w 335"/>
                  <a:gd name="T41" fmla="*/ 2907 h 4316"/>
                  <a:gd name="T42" fmla="*/ 281 w 335"/>
                  <a:gd name="T43" fmla="*/ 3201 h 4316"/>
                  <a:gd name="T44" fmla="*/ 257 w 335"/>
                  <a:gd name="T45" fmla="*/ 3489 h 4316"/>
                  <a:gd name="T46" fmla="*/ 216 w 335"/>
                  <a:gd name="T47" fmla="*/ 3777 h 4316"/>
                  <a:gd name="T48" fmla="*/ 174 w 335"/>
                  <a:gd name="T49" fmla="*/ 4052 h 4316"/>
                  <a:gd name="T50" fmla="*/ 120 w 335"/>
                  <a:gd name="T51" fmla="*/ 4316 h 4316"/>
                  <a:gd name="T52" fmla="*/ 132 w 335"/>
                  <a:gd name="T53" fmla="*/ 4316 h 4316"/>
                  <a:gd name="T54" fmla="*/ 186 w 335"/>
                  <a:gd name="T55" fmla="*/ 4052 h 4316"/>
                  <a:gd name="T56" fmla="*/ 228 w 335"/>
                  <a:gd name="T57" fmla="*/ 3777 h 4316"/>
                  <a:gd name="T58" fmla="*/ 269 w 335"/>
                  <a:gd name="T59" fmla="*/ 3489 h 4316"/>
                  <a:gd name="T60" fmla="*/ 293 w 335"/>
                  <a:gd name="T61" fmla="*/ 3201 h 4316"/>
                  <a:gd name="T62" fmla="*/ 317 w 335"/>
                  <a:gd name="T63" fmla="*/ 2907 h 4316"/>
                  <a:gd name="T64" fmla="*/ 329 w 335"/>
                  <a:gd name="T65" fmla="*/ 2608 h 4316"/>
                  <a:gd name="T66" fmla="*/ 335 w 335"/>
                  <a:gd name="T67" fmla="*/ 2314 h 4316"/>
                  <a:gd name="T68" fmla="*/ 329 w 335"/>
                  <a:gd name="T69" fmla="*/ 2014 h 4316"/>
                  <a:gd name="T70" fmla="*/ 329 w 335"/>
                  <a:gd name="T71" fmla="*/ 2014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18" name="Freeform 10"/>
              <p:cNvSpPr>
                <a:spLocks/>
              </p:cNvSpPr>
              <p:nvPr userDrawn="1"/>
            </p:nvSpPr>
            <p:spPr bwMode="hidden">
              <a:xfrm>
                <a:off x="3676" y="0"/>
                <a:ext cx="427" cy="4316"/>
              </a:xfrm>
              <a:custGeom>
                <a:avLst/>
                <a:gdLst>
                  <a:gd name="T0" fmla="*/ 413 w 425"/>
                  <a:gd name="T1" fmla="*/ 1924 h 4316"/>
                  <a:gd name="T2" fmla="*/ 395 w 425"/>
                  <a:gd name="T3" fmla="*/ 1690 h 4316"/>
                  <a:gd name="T4" fmla="*/ 365 w 425"/>
                  <a:gd name="T5" fmla="*/ 1457 h 4316"/>
                  <a:gd name="T6" fmla="*/ 329 w 425"/>
                  <a:gd name="T7" fmla="*/ 1229 h 4316"/>
                  <a:gd name="T8" fmla="*/ 281 w 425"/>
                  <a:gd name="T9" fmla="*/ 1001 h 4316"/>
                  <a:gd name="T10" fmla="*/ 227 w 425"/>
                  <a:gd name="T11" fmla="*/ 761 h 4316"/>
                  <a:gd name="T12" fmla="*/ 162 w 425"/>
                  <a:gd name="T13" fmla="*/ 522 h 4316"/>
                  <a:gd name="T14" fmla="*/ 90 w 425"/>
                  <a:gd name="T15" fmla="*/ 270 h 4316"/>
                  <a:gd name="T16" fmla="*/ 12 w 425"/>
                  <a:gd name="T17" fmla="*/ 0 h 4316"/>
                  <a:gd name="T18" fmla="*/ 0 w 425"/>
                  <a:gd name="T19" fmla="*/ 0 h 4316"/>
                  <a:gd name="T20" fmla="*/ 84 w 425"/>
                  <a:gd name="T21" fmla="*/ 270 h 4316"/>
                  <a:gd name="T22" fmla="*/ 156 w 425"/>
                  <a:gd name="T23" fmla="*/ 522 h 4316"/>
                  <a:gd name="T24" fmla="*/ 216 w 425"/>
                  <a:gd name="T25" fmla="*/ 767 h 4316"/>
                  <a:gd name="T26" fmla="*/ 275 w 425"/>
                  <a:gd name="T27" fmla="*/ 1001 h 4316"/>
                  <a:gd name="T28" fmla="*/ 317 w 425"/>
                  <a:gd name="T29" fmla="*/ 1235 h 4316"/>
                  <a:gd name="T30" fmla="*/ 353 w 425"/>
                  <a:gd name="T31" fmla="*/ 1463 h 4316"/>
                  <a:gd name="T32" fmla="*/ 383 w 425"/>
                  <a:gd name="T33" fmla="*/ 1690 h 4316"/>
                  <a:gd name="T34" fmla="*/ 401 w 425"/>
                  <a:gd name="T35" fmla="*/ 1924 h 4316"/>
                  <a:gd name="T36" fmla="*/ 413 w 425"/>
                  <a:gd name="T37" fmla="*/ 2188 h 4316"/>
                  <a:gd name="T38" fmla="*/ 407 w 425"/>
                  <a:gd name="T39" fmla="*/ 2458 h 4316"/>
                  <a:gd name="T40" fmla="*/ 395 w 425"/>
                  <a:gd name="T41" fmla="*/ 2733 h 4316"/>
                  <a:gd name="T42" fmla="*/ 365 w 425"/>
                  <a:gd name="T43" fmla="*/ 3021 h 4316"/>
                  <a:gd name="T44" fmla="*/ 329 w 425"/>
                  <a:gd name="T45" fmla="*/ 3321 h 4316"/>
                  <a:gd name="T46" fmla="*/ 275 w 425"/>
                  <a:gd name="T47" fmla="*/ 3639 h 4316"/>
                  <a:gd name="T48" fmla="*/ 204 w 425"/>
                  <a:gd name="T49" fmla="*/ 3968 h 4316"/>
                  <a:gd name="T50" fmla="*/ 126 w 425"/>
                  <a:gd name="T51" fmla="*/ 4316 h 4316"/>
                  <a:gd name="T52" fmla="*/ 138 w 425"/>
                  <a:gd name="T53" fmla="*/ 4316 h 4316"/>
                  <a:gd name="T54" fmla="*/ 216 w 425"/>
                  <a:gd name="T55" fmla="*/ 3968 h 4316"/>
                  <a:gd name="T56" fmla="*/ 287 w 425"/>
                  <a:gd name="T57" fmla="*/ 3639 h 4316"/>
                  <a:gd name="T58" fmla="*/ 341 w 425"/>
                  <a:gd name="T59" fmla="*/ 3321 h 4316"/>
                  <a:gd name="T60" fmla="*/ 377 w 425"/>
                  <a:gd name="T61" fmla="*/ 3021 h 4316"/>
                  <a:gd name="T62" fmla="*/ 407 w 425"/>
                  <a:gd name="T63" fmla="*/ 2733 h 4316"/>
                  <a:gd name="T64" fmla="*/ 419 w 425"/>
                  <a:gd name="T65" fmla="*/ 2458 h 4316"/>
                  <a:gd name="T66" fmla="*/ 425 w 425"/>
                  <a:gd name="T67" fmla="*/ 2188 h 4316"/>
                  <a:gd name="T68" fmla="*/ 413 w 425"/>
                  <a:gd name="T69" fmla="*/ 1924 h 4316"/>
                  <a:gd name="T70" fmla="*/ 413 w 425"/>
                  <a:gd name="T71" fmla="*/ 1924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19" name="Freeform 11"/>
              <p:cNvSpPr>
                <a:spLocks/>
              </p:cNvSpPr>
              <p:nvPr userDrawn="1"/>
            </p:nvSpPr>
            <p:spPr bwMode="hidden">
              <a:xfrm>
                <a:off x="3946" y="0"/>
                <a:ext cx="558" cy="4316"/>
              </a:xfrm>
              <a:custGeom>
                <a:avLst/>
                <a:gdLst>
                  <a:gd name="T0" fmla="*/ 556 w 556"/>
                  <a:gd name="T1" fmla="*/ 2020 h 4316"/>
                  <a:gd name="T2" fmla="*/ 538 w 556"/>
                  <a:gd name="T3" fmla="*/ 1732 h 4316"/>
                  <a:gd name="T4" fmla="*/ 503 w 556"/>
                  <a:gd name="T5" fmla="*/ 1445 h 4316"/>
                  <a:gd name="T6" fmla="*/ 455 w 556"/>
                  <a:gd name="T7" fmla="*/ 1175 h 4316"/>
                  <a:gd name="T8" fmla="*/ 395 w 556"/>
                  <a:gd name="T9" fmla="*/ 911 h 4316"/>
                  <a:gd name="T10" fmla="*/ 317 w 556"/>
                  <a:gd name="T11" fmla="*/ 659 h 4316"/>
                  <a:gd name="T12" fmla="*/ 228 w 556"/>
                  <a:gd name="T13" fmla="*/ 426 h 4316"/>
                  <a:gd name="T14" fmla="*/ 126 w 556"/>
                  <a:gd name="T15" fmla="*/ 204 h 4316"/>
                  <a:gd name="T16" fmla="*/ 12 w 556"/>
                  <a:gd name="T17" fmla="*/ 0 h 4316"/>
                  <a:gd name="T18" fmla="*/ 0 w 556"/>
                  <a:gd name="T19" fmla="*/ 0 h 4316"/>
                  <a:gd name="T20" fmla="*/ 114 w 556"/>
                  <a:gd name="T21" fmla="*/ 204 h 4316"/>
                  <a:gd name="T22" fmla="*/ 216 w 556"/>
                  <a:gd name="T23" fmla="*/ 426 h 4316"/>
                  <a:gd name="T24" fmla="*/ 305 w 556"/>
                  <a:gd name="T25" fmla="*/ 659 h 4316"/>
                  <a:gd name="T26" fmla="*/ 383 w 556"/>
                  <a:gd name="T27" fmla="*/ 911 h 4316"/>
                  <a:gd name="T28" fmla="*/ 443 w 556"/>
                  <a:gd name="T29" fmla="*/ 1175 h 4316"/>
                  <a:gd name="T30" fmla="*/ 491 w 556"/>
                  <a:gd name="T31" fmla="*/ 1445 h 4316"/>
                  <a:gd name="T32" fmla="*/ 526 w 556"/>
                  <a:gd name="T33" fmla="*/ 1732 h 4316"/>
                  <a:gd name="T34" fmla="*/ 544 w 556"/>
                  <a:gd name="T35" fmla="*/ 2020 h 4316"/>
                  <a:gd name="T36" fmla="*/ 544 w 556"/>
                  <a:gd name="T37" fmla="*/ 2326 h 4316"/>
                  <a:gd name="T38" fmla="*/ 532 w 556"/>
                  <a:gd name="T39" fmla="*/ 2632 h 4316"/>
                  <a:gd name="T40" fmla="*/ 503 w 556"/>
                  <a:gd name="T41" fmla="*/ 2931 h 4316"/>
                  <a:gd name="T42" fmla="*/ 455 w 556"/>
                  <a:gd name="T43" fmla="*/ 3225 h 4316"/>
                  <a:gd name="T44" fmla="*/ 389 w 556"/>
                  <a:gd name="T45" fmla="*/ 3513 h 4316"/>
                  <a:gd name="T46" fmla="*/ 311 w 556"/>
                  <a:gd name="T47" fmla="*/ 3788 h 4316"/>
                  <a:gd name="T48" fmla="*/ 216 w 556"/>
                  <a:gd name="T49" fmla="*/ 4058 h 4316"/>
                  <a:gd name="T50" fmla="*/ 102 w 556"/>
                  <a:gd name="T51" fmla="*/ 4316 h 4316"/>
                  <a:gd name="T52" fmla="*/ 114 w 556"/>
                  <a:gd name="T53" fmla="*/ 4316 h 4316"/>
                  <a:gd name="T54" fmla="*/ 228 w 556"/>
                  <a:gd name="T55" fmla="*/ 4058 h 4316"/>
                  <a:gd name="T56" fmla="*/ 323 w 556"/>
                  <a:gd name="T57" fmla="*/ 3788 h 4316"/>
                  <a:gd name="T58" fmla="*/ 401 w 556"/>
                  <a:gd name="T59" fmla="*/ 3513 h 4316"/>
                  <a:gd name="T60" fmla="*/ 467 w 556"/>
                  <a:gd name="T61" fmla="*/ 3225 h 4316"/>
                  <a:gd name="T62" fmla="*/ 515 w 556"/>
                  <a:gd name="T63" fmla="*/ 2931 h 4316"/>
                  <a:gd name="T64" fmla="*/ 544 w 556"/>
                  <a:gd name="T65" fmla="*/ 2632 h 4316"/>
                  <a:gd name="T66" fmla="*/ 556 w 556"/>
                  <a:gd name="T67" fmla="*/ 2326 h 4316"/>
                  <a:gd name="T68" fmla="*/ 556 w 556"/>
                  <a:gd name="T69" fmla="*/ 2020 h 4316"/>
                  <a:gd name="T70" fmla="*/ 556 w 556"/>
                  <a:gd name="T71" fmla="*/ 202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20" name="Freeform 12"/>
              <p:cNvSpPr>
                <a:spLocks/>
              </p:cNvSpPr>
              <p:nvPr userDrawn="1"/>
            </p:nvSpPr>
            <p:spPr bwMode="hidden">
              <a:xfrm>
                <a:off x="4246" y="0"/>
                <a:ext cx="690" cy="4316"/>
              </a:xfrm>
              <a:custGeom>
                <a:avLst/>
                <a:gdLst>
                  <a:gd name="T0" fmla="*/ 688 w 688"/>
                  <a:gd name="T1" fmla="*/ 2086 h 4316"/>
                  <a:gd name="T2" fmla="*/ 670 w 688"/>
                  <a:gd name="T3" fmla="*/ 1810 h 4316"/>
                  <a:gd name="T4" fmla="*/ 634 w 688"/>
                  <a:gd name="T5" fmla="*/ 1541 h 4316"/>
                  <a:gd name="T6" fmla="*/ 574 w 688"/>
                  <a:gd name="T7" fmla="*/ 1271 h 4316"/>
                  <a:gd name="T8" fmla="*/ 497 w 688"/>
                  <a:gd name="T9" fmla="*/ 1007 h 4316"/>
                  <a:gd name="T10" fmla="*/ 401 w 688"/>
                  <a:gd name="T11" fmla="*/ 749 h 4316"/>
                  <a:gd name="T12" fmla="*/ 293 w 688"/>
                  <a:gd name="T13" fmla="*/ 492 h 4316"/>
                  <a:gd name="T14" fmla="*/ 162 w 688"/>
                  <a:gd name="T15" fmla="*/ 240 h 4316"/>
                  <a:gd name="T16" fmla="*/ 12 w 688"/>
                  <a:gd name="T17" fmla="*/ 0 h 4316"/>
                  <a:gd name="T18" fmla="*/ 0 w 688"/>
                  <a:gd name="T19" fmla="*/ 0 h 4316"/>
                  <a:gd name="T20" fmla="*/ 150 w 688"/>
                  <a:gd name="T21" fmla="*/ 240 h 4316"/>
                  <a:gd name="T22" fmla="*/ 281 w 688"/>
                  <a:gd name="T23" fmla="*/ 492 h 4316"/>
                  <a:gd name="T24" fmla="*/ 389 w 688"/>
                  <a:gd name="T25" fmla="*/ 749 h 4316"/>
                  <a:gd name="T26" fmla="*/ 485 w 688"/>
                  <a:gd name="T27" fmla="*/ 1007 h 4316"/>
                  <a:gd name="T28" fmla="*/ 562 w 688"/>
                  <a:gd name="T29" fmla="*/ 1271 h 4316"/>
                  <a:gd name="T30" fmla="*/ 622 w 688"/>
                  <a:gd name="T31" fmla="*/ 1541 h 4316"/>
                  <a:gd name="T32" fmla="*/ 658 w 688"/>
                  <a:gd name="T33" fmla="*/ 1810 h 4316"/>
                  <a:gd name="T34" fmla="*/ 676 w 688"/>
                  <a:gd name="T35" fmla="*/ 2086 h 4316"/>
                  <a:gd name="T36" fmla="*/ 676 w 688"/>
                  <a:gd name="T37" fmla="*/ 2368 h 4316"/>
                  <a:gd name="T38" fmla="*/ 658 w 688"/>
                  <a:gd name="T39" fmla="*/ 2650 h 4316"/>
                  <a:gd name="T40" fmla="*/ 616 w 688"/>
                  <a:gd name="T41" fmla="*/ 2931 h 4316"/>
                  <a:gd name="T42" fmla="*/ 556 w 688"/>
                  <a:gd name="T43" fmla="*/ 3213 h 4316"/>
                  <a:gd name="T44" fmla="*/ 473 w 688"/>
                  <a:gd name="T45" fmla="*/ 3495 h 4316"/>
                  <a:gd name="T46" fmla="*/ 371 w 688"/>
                  <a:gd name="T47" fmla="*/ 3777 h 4316"/>
                  <a:gd name="T48" fmla="*/ 251 w 688"/>
                  <a:gd name="T49" fmla="*/ 4046 h 4316"/>
                  <a:gd name="T50" fmla="*/ 114 w 688"/>
                  <a:gd name="T51" fmla="*/ 4316 h 4316"/>
                  <a:gd name="T52" fmla="*/ 126 w 688"/>
                  <a:gd name="T53" fmla="*/ 4316 h 4316"/>
                  <a:gd name="T54" fmla="*/ 263 w 688"/>
                  <a:gd name="T55" fmla="*/ 4046 h 4316"/>
                  <a:gd name="T56" fmla="*/ 383 w 688"/>
                  <a:gd name="T57" fmla="*/ 3777 h 4316"/>
                  <a:gd name="T58" fmla="*/ 485 w 688"/>
                  <a:gd name="T59" fmla="*/ 3495 h 4316"/>
                  <a:gd name="T60" fmla="*/ 568 w 688"/>
                  <a:gd name="T61" fmla="*/ 3219 h 4316"/>
                  <a:gd name="T62" fmla="*/ 628 w 688"/>
                  <a:gd name="T63" fmla="*/ 2937 h 4316"/>
                  <a:gd name="T64" fmla="*/ 670 w 688"/>
                  <a:gd name="T65" fmla="*/ 2656 h 4316"/>
                  <a:gd name="T66" fmla="*/ 688 w 688"/>
                  <a:gd name="T67" fmla="*/ 2368 h 4316"/>
                  <a:gd name="T68" fmla="*/ 688 w 688"/>
                  <a:gd name="T69" fmla="*/ 2086 h 4316"/>
                  <a:gd name="T70" fmla="*/ 688 w 688"/>
                  <a:gd name="T71" fmla="*/ 2086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21" name="Freeform 13"/>
              <p:cNvSpPr>
                <a:spLocks/>
              </p:cNvSpPr>
              <p:nvPr userDrawn="1"/>
            </p:nvSpPr>
            <p:spPr bwMode="hidden">
              <a:xfrm>
                <a:off x="4522" y="0"/>
                <a:ext cx="864" cy="4316"/>
              </a:xfrm>
              <a:custGeom>
                <a:avLst/>
                <a:gdLst>
                  <a:gd name="T0" fmla="*/ 855 w 861"/>
                  <a:gd name="T1" fmla="*/ 2128 h 4316"/>
                  <a:gd name="T2" fmla="*/ 831 w 861"/>
                  <a:gd name="T3" fmla="*/ 1834 h 4316"/>
                  <a:gd name="T4" fmla="*/ 808 w 861"/>
                  <a:gd name="T5" fmla="*/ 1684 h 4316"/>
                  <a:gd name="T6" fmla="*/ 784 w 861"/>
                  <a:gd name="T7" fmla="*/ 1541 h 4316"/>
                  <a:gd name="T8" fmla="*/ 748 w 861"/>
                  <a:gd name="T9" fmla="*/ 1397 h 4316"/>
                  <a:gd name="T10" fmla="*/ 712 w 861"/>
                  <a:gd name="T11" fmla="*/ 1253 h 4316"/>
                  <a:gd name="T12" fmla="*/ 664 w 861"/>
                  <a:gd name="T13" fmla="*/ 1115 h 4316"/>
                  <a:gd name="T14" fmla="*/ 610 w 861"/>
                  <a:gd name="T15" fmla="*/ 977 h 4316"/>
                  <a:gd name="T16" fmla="*/ 491 w 861"/>
                  <a:gd name="T17" fmla="*/ 719 h 4316"/>
                  <a:gd name="T18" fmla="*/ 353 w 861"/>
                  <a:gd name="T19" fmla="*/ 468 h 4316"/>
                  <a:gd name="T20" fmla="*/ 192 w 861"/>
                  <a:gd name="T21" fmla="*/ 228 h 4316"/>
                  <a:gd name="T22" fmla="*/ 12 w 861"/>
                  <a:gd name="T23" fmla="*/ 0 h 4316"/>
                  <a:gd name="T24" fmla="*/ 0 w 861"/>
                  <a:gd name="T25" fmla="*/ 0 h 4316"/>
                  <a:gd name="T26" fmla="*/ 180 w 861"/>
                  <a:gd name="T27" fmla="*/ 228 h 4316"/>
                  <a:gd name="T28" fmla="*/ 341 w 861"/>
                  <a:gd name="T29" fmla="*/ 468 h 4316"/>
                  <a:gd name="T30" fmla="*/ 479 w 861"/>
                  <a:gd name="T31" fmla="*/ 719 h 4316"/>
                  <a:gd name="T32" fmla="*/ 598 w 861"/>
                  <a:gd name="T33" fmla="*/ 983 h 4316"/>
                  <a:gd name="T34" fmla="*/ 652 w 861"/>
                  <a:gd name="T35" fmla="*/ 1121 h 4316"/>
                  <a:gd name="T36" fmla="*/ 700 w 861"/>
                  <a:gd name="T37" fmla="*/ 1259 h 4316"/>
                  <a:gd name="T38" fmla="*/ 736 w 861"/>
                  <a:gd name="T39" fmla="*/ 1403 h 4316"/>
                  <a:gd name="T40" fmla="*/ 772 w 861"/>
                  <a:gd name="T41" fmla="*/ 1547 h 4316"/>
                  <a:gd name="T42" fmla="*/ 802 w 861"/>
                  <a:gd name="T43" fmla="*/ 1690 h 4316"/>
                  <a:gd name="T44" fmla="*/ 819 w 861"/>
                  <a:gd name="T45" fmla="*/ 1834 h 4316"/>
                  <a:gd name="T46" fmla="*/ 837 w 861"/>
                  <a:gd name="T47" fmla="*/ 1984 h 4316"/>
                  <a:gd name="T48" fmla="*/ 843 w 861"/>
                  <a:gd name="T49" fmla="*/ 2128 h 4316"/>
                  <a:gd name="T50" fmla="*/ 849 w 861"/>
                  <a:gd name="T51" fmla="*/ 2278 h 4316"/>
                  <a:gd name="T52" fmla="*/ 843 w 861"/>
                  <a:gd name="T53" fmla="*/ 2428 h 4316"/>
                  <a:gd name="T54" fmla="*/ 831 w 861"/>
                  <a:gd name="T55" fmla="*/ 2572 h 4316"/>
                  <a:gd name="T56" fmla="*/ 819 w 861"/>
                  <a:gd name="T57" fmla="*/ 2721 h 4316"/>
                  <a:gd name="T58" fmla="*/ 796 w 861"/>
                  <a:gd name="T59" fmla="*/ 2865 h 4316"/>
                  <a:gd name="T60" fmla="*/ 766 w 861"/>
                  <a:gd name="T61" fmla="*/ 3015 h 4316"/>
                  <a:gd name="T62" fmla="*/ 724 w 861"/>
                  <a:gd name="T63" fmla="*/ 3159 h 4316"/>
                  <a:gd name="T64" fmla="*/ 682 w 861"/>
                  <a:gd name="T65" fmla="*/ 3303 h 4316"/>
                  <a:gd name="T66" fmla="*/ 586 w 861"/>
                  <a:gd name="T67" fmla="*/ 3567 h 4316"/>
                  <a:gd name="T68" fmla="*/ 473 w 861"/>
                  <a:gd name="T69" fmla="*/ 3824 h 4316"/>
                  <a:gd name="T70" fmla="*/ 335 w 861"/>
                  <a:gd name="T71" fmla="*/ 4076 h 4316"/>
                  <a:gd name="T72" fmla="*/ 180 w 861"/>
                  <a:gd name="T73" fmla="*/ 4316 h 4316"/>
                  <a:gd name="T74" fmla="*/ 192 w 861"/>
                  <a:gd name="T75" fmla="*/ 4316 h 4316"/>
                  <a:gd name="T76" fmla="*/ 347 w 861"/>
                  <a:gd name="T77" fmla="*/ 4076 h 4316"/>
                  <a:gd name="T78" fmla="*/ 485 w 861"/>
                  <a:gd name="T79" fmla="*/ 3824 h 4316"/>
                  <a:gd name="T80" fmla="*/ 598 w 861"/>
                  <a:gd name="T81" fmla="*/ 3573 h 4316"/>
                  <a:gd name="T82" fmla="*/ 694 w 861"/>
                  <a:gd name="T83" fmla="*/ 3309 h 4316"/>
                  <a:gd name="T84" fmla="*/ 736 w 861"/>
                  <a:gd name="T85" fmla="*/ 3165 h 4316"/>
                  <a:gd name="T86" fmla="*/ 778 w 861"/>
                  <a:gd name="T87" fmla="*/ 3021 h 4316"/>
                  <a:gd name="T88" fmla="*/ 808 w 861"/>
                  <a:gd name="T89" fmla="*/ 2871 h 4316"/>
                  <a:gd name="T90" fmla="*/ 831 w 861"/>
                  <a:gd name="T91" fmla="*/ 2727 h 4316"/>
                  <a:gd name="T92" fmla="*/ 843 w 861"/>
                  <a:gd name="T93" fmla="*/ 2578 h 4316"/>
                  <a:gd name="T94" fmla="*/ 855 w 861"/>
                  <a:gd name="T95" fmla="*/ 2428 h 4316"/>
                  <a:gd name="T96" fmla="*/ 861 w 861"/>
                  <a:gd name="T97" fmla="*/ 2278 h 4316"/>
                  <a:gd name="T98" fmla="*/ 855 w 861"/>
                  <a:gd name="T99" fmla="*/ 2128 h 4316"/>
                  <a:gd name="T100" fmla="*/ 855 w 861"/>
                  <a:gd name="T101" fmla="*/ 2128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22" name="Freeform 14"/>
              <p:cNvSpPr>
                <a:spLocks/>
              </p:cNvSpPr>
              <p:nvPr userDrawn="1"/>
            </p:nvSpPr>
            <p:spPr bwMode="hidden">
              <a:xfrm>
                <a:off x="2399" y="0"/>
                <a:ext cx="150" cy="4316"/>
              </a:xfrm>
              <a:custGeom>
                <a:avLst/>
                <a:gdLst>
                  <a:gd name="T0" fmla="*/ 18 w 149"/>
                  <a:gd name="T1" fmla="*/ 1942 h 4316"/>
                  <a:gd name="T2" fmla="*/ 30 w 149"/>
                  <a:gd name="T3" fmla="*/ 1630 h 4316"/>
                  <a:gd name="T4" fmla="*/ 42 w 149"/>
                  <a:gd name="T5" fmla="*/ 1331 h 4316"/>
                  <a:gd name="T6" fmla="*/ 59 w 149"/>
                  <a:gd name="T7" fmla="*/ 1055 h 4316"/>
                  <a:gd name="T8" fmla="*/ 77 w 149"/>
                  <a:gd name="T9" fmla="*/ 791 h 4316"/>
                  <a:gd name="T10" fmla="*/ 83 w 149"/>
                  <a:gd name="T11" fmla="*/ 671 h 4316"/>
                  <a:gd name="T12" fmla="*/ 95 w 149"/>
                  <a:gd name="T13" fmla="*/ 557 h 4316"/>
                  <a:gd name="T14" fmla="*/ 107 w 149"/>
                  <a:gd name="T15" fmla="*/ 444 h 4316"/>
                  <a:gd name="T16" fmla="*/ 113 w 149"/>
                  <a:gd name="T17" fmla="*/ 342 h 4316"/>
                  <a:gd name="T18" fmla="*/ 125 w 149"/>
                  <a:gd name="T19" fmla="*/ 246 h 4316"/>
                  <a:gd name="T20" fmla="*/ 131 w 149"/>
                  <a:gd name="T21" fmla="*/ 156 h 4316"/>
                  <a:gd name="T22" fmla="*/ 143 w 149"/>
                  <a:gd name="T23" fmla="*/ 72 h 4316"/>
                  <a:gd name="T24" fmla="*/ 149 w 149"/>
                  <a:gd name="T25" fmla="*/ 0 h 4316"/>
                  <a:gd name="T26" fmla="*/ 137 w 149"/>
                  <a:gd name="T27" fmla="*/ 0 h 4316"/>
                  <a:gd name="T28" fmla="*/ 131 w 149"/>
                  <a:gd name="T29" fmla="*/ 72 h 4316"/>
                  <a:gd name="T30" fmla="*/ 119 w 149"/>
                  <a:gd name="T31" fmla="*/ 156 h 4316"/>
                  <a:gd name="T32" fmla="*/ 113 w 149"/>
                  <a:gd name="T33" fmla="*/ 246 h 4316"/>
                  <a:gd name="T34" fmla="*/ 101 w 149"/>
                  <a:gd name="T35" fmla="*/ 342 h 4316"/>
                  <a:gd name="T36" fmla="*/ 95 w 149"/>
                  <a:gd name="T37" fmla="*/ 444 h 4316"/>
                  <a:gd name="T38" fmla="*/ 83 w 149"/>
                  <a:gd name="T39" fmla="*/ 557 h 4316"/>
                  <a:gd name="T40" fmla="*/ 71 w 149"/>
                  <a:gd name="T41" fmla="*/ 671 h 4316"/>
                  <a:gd name="T42" fmla="*/ 65 w 149"/>
                  <a:gd name="T43" fmla="*/ 791 h 4316"/>
                  <a:gd name="T44" fmla="*/ 48 w 149"/>
                  <a:gd name="T45" fmla="*/ 1055 h 4316"/>
                  <a:gd name="T46" fmla="*/ 30 w 149"/>
                  <a:gd name="T47" fmla="*/ 1331 h 4316"/>
                  <a:gd name="T48" fmla="*/ 18 w 149"/>
                  <a:gd name="T49" fmla="*/ 1630 h 4316"/>
                  <a:gd name="T50" fmla="*/ 6 w 149"/>
                  <a:gd name="T51" fmla="*/ 1942 h 4316"/>
                  <a:gd name="T52" fmla="*/ 0 w 149"/>
                  <a:gd name="T53" fmla="*/ 2278 h 4316"/>
                  <a:gd name="T54" fmla="*/ 6 w 149"/>
                  <a:gd name="T55" fmla="*/ 2602 h 4316"/>
                  <a:gd name="T56" fmla="*/ 12 w 149"/>
                  <a:gd name="T57" fmla="*/ 2919 h 4316"/>
                  <a:gd name="T58" fmla="*/ 24 w 149"/>
                  <a:gd name="T59" fmla="*/ 3219 h 4316"/>
                  <a:gd name="T60" fmla="*/ 36 w 149"/>
                  <a:gd name="T61" fmla="*/ 3513 h 4316"/>
                  <a:gd name="T62" fmla="*/ 59 w 149"/>
                  <a:gd name="T63" fmla="*/ 3794 h 4316"/>
                  <a:gd name="T64" fmla="*/ 89 w 149"/>
                  <a:gd name="T65" fmla="*/ 4058 h 4316"/>
                  <a:gd name="T66" fmla="*/ 125 w 149"/>
                  <a:gd name="T67" fmla="*/ 4316 h 4316"/>
                  <a:gd name="T68" fmla="*/ 137 w 149"/>
                  <a:gd name="T69" fmla="*/ 4316 h 4316"/>
                  <a:gd name="T70" fmla="*/ 101 w 149"/>
                  <a:gd name="T71" fmla="*/ 4058 h 4316"/>
                  <a:gd name="T72" fmla="*/ 71 w 149"/>
                  <a:gd name="T73" fmla="*/ 3794 h 4316"/>
                  <a:gd name="T74" fmla="*/ 48 w 149"/>
                  <a:gd name="T75" fmla="*/ 3513 h 4316"/>
                  <a:gd name="T76" fmla="*/ 36 w 149"/>
                  <a:gd name="T77" fmla="*/ 3225 h 4316"/>
                  <a:gd name="T78" fmla="*/ 24 w 149"/>
                  <a:gd name="T79" fmla="*/ 2919 h 4316"/>
                  <a:gd name="T80" fmla="*/ 18 w 149"/>
                  <a:gd name="T81" fmla="*/ 2608 h 4316"/>
                  <a:gd name="T82" fmla="*/ 12 w 149"/>
                  <a:gd name="T83" fmla="*/ 2278 h 4316"/>
                  <a:gd name="T84" fmla="*/ 18 w 149"/>
                  <a:gd name="T85" fmla="*/ 1942 h 4316"/>
                  <a:gd name="T86" fmla="*/ 18 w 149"/>
                  <a:gd name="T87" fmla="*/ 1942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23" name="Freeform 15"/>
              <p:cNvSpPr>
                <a:spLocks/>
              </p:cNvSpPr>
              <p:nvPr userDrawn="1"/>
            </p:nvSpPr>
            <p:spPr bwMode="hidden">
              <a:xfrm>
                <a:off x="1967" y="0"/>
                <a:ext cx="300" cy="4316"/>
              </a:xfrm>
              <a:custGeom>
                <a:avLst/>
                <a:gdLst>
                  <a:gd name="T0" fmla="*/ 18 w 299"/>
                  <a:gd name="T1" fmla="*/ 2062 h 4316"/>
                  <a:gd name="T2" fmla="*/ 30 w 299"/>
                  <a:gd name="T3" fmla="*/ 1750 h 4316"/>
                  <a:gd name="T4" fmla="*/ 54 w 299"/>
                  <a:gd name="T5" fmla="*/ 1451 h 4316"/>
                  <a:gd name="T6" fmla="*/ 84 w 299"/>
                  <a:gd name="T7" fmla="*/ 1169 h 4316"/>
                  <a:gd name="T8" fmla="*/ 126 w 299"/>
                  <a:gd name="T9" fmla="*/ 899 h 4316"/>
                  <a:gd name="T10" fmla="*/ 162 w 299"/>
                  <a:gd name="T11" fmla="*/ 641 h 4316"/>
                  <a:gd name="T12" fmla="*/ 209 w 299"/>
                  <a:gd name="T13" fmla="*/ 408 h 4316"/>
                  <a:gd name="T14" fmla="*/ 251 w 299"/>
                  <a:gd name="T15" fmla="*/ 192 h 4316"/>
                  <a:gd name="T16" fmla="*/ 299 w 299"/>
                  <a:gd name="T17" fmla="*/ 0 h 4316"/>
                  <a:gd name="T18" fmla="*/ 287 w 299"/>
                  <a:gd name="T19" fmla="*/ 0 h 4316"/>
                  <a:gd name="T20" fmla="*/ 239 w 299"/>
                  <a:gd name="T21" fmla="*/ 192 h 4316"/>
                  <a:gd name="T22" fmla="*/ 198 w 299"/>
                  <a:gd name="T23" fmla="*/ 408 h 4316"/>
                  <a:gd name="T24" fmla="*/ 156 w 299"/>
                  <a:gd name="T25" fmla="*/ 641 h 4316"/>
                  <a:gd name="T26" fmla="*/ 114 w 299"/>
                  <a:gd name="T27" fmla="*/ 899 h 4316"/>
                  <a:gd name="T28" fmla="*/ 78 w 299"/>
                  <a:gd name="T29" fmla="*/ 1169 h 4316"/>
                  <a:gd name="T30" fmla="*/ 48 w 299"/>
                  <a:gd name="T31" fmla="*/ 1451 h 4316"/>
                  <a:gd name="T32" fmla="*/ 24 w 299"/>
                  <a:gd name="T33" fmla="*/ 1750 h 4316"/>
                  <a:gd name="T34" fmla="*/ 6 w 299"/>
                  <a:gd name="T35" fmla="*/ 2062 h 4316"/>
                  <a:gd name="T36" fmla="*/ 0 w 299"/>
                  <a:gd name="T37" fmla="*/ 2374 h 4316"/>
                  <a:gd name="T38" fmla="*/ 12 w 299"/>
                  <a:gd name="T39" fmla="*/ 2674 h 4316"/>
                  <a:gd name="T40" fmla="*/ 30 w 299"/>
                  <a:gd name="T41" fmla="*/ 2973 h 4316"/>
                  <a:gd name="T42" fmla="*/ 54 w 299"/>
                  <a:gd name="T43" fmla="*/ 3255 h 4316"/>
                  <a:gd name="T44" fmla="*/ 96 w 299"/>
                  <a:gd name="T45" fmla="*/ 3537 h 4316"/>
                  <a:gd name="T46" fmla="*/ 144 w 299"/>
                  <a:gd name="T47" fmla="*/ 3806 h 4316"/>
                  <a:gd name="T48" fmla="*/ 203 w 299"/>
                  <a:gd name="T49" fmla="*/ 4064 h 4316"/>
                  <a:gd name="T50" fmla="*/ 275 w 299"/>
                  <a:gd name="T51" fmla="*/ 4316 h 4316"/>
                  <a:gd name="T52" fmla="*/ 287 w 299"/>
                  <a:gd name="T53" fmla="*/ 4316 h 4316"/>
                  <a:gd name="T54" fmla="*/ 215 w 299"/>
                  <a:gd name="T55" fmla="*/ 4064 h 4316"/>
                  <a:gd name="T56" fmla="*/ 156 w 299"/>
                  <a:gd name="T57" fmla="*/ 3806 h 4316"/>
                  <a:gd name="T58" fmla="*/ 108 w 299"/>
                  <a:gd name="T59" fmla="*/ 3537 h 4316"/>
                  <a:gd name="T60" fmla="*/ 66 w 299"/>
                  <a:gd name="T61" fmla="*/ 3261 h 4316"/>
                  <a:gd name="T62" fmla="*/ 42 w 299"/>
                  <a:gd name="T63" fmla="*/ 2973 h 4316"/>
                  <a:gd name="T64" fmla="*/ 24 w 299"/>
                  <a:gd name="T65" fmla="*/ 2680 h 4316"/>
                  <a:gd name="T66" fmla="*/ 12 w 299"/>
                  <a:gd name="T67" fmla="*/ 2374 h 4316"/>
                  <a:gd name="T68" fmla="*/ 18 w 299"/>
                  <a:gd name="T69" fmla="*/ 2062 h 4316"/>
                  <a:gd name="T70" fmla="*/ 18 w 299"/>
                  <a:gd name="T71" fmla="*/ 2062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24" name="Freeform 16"/>
              <p:cNvSpPr>
                <a:spLocks/>
              </p:cNvSpPr>
              <p:nvPr userDrawn="1"/>
            </p:nvSpPr>
            <p:spPr bwMode="hidden">
              <a:xfrm>
                <a:off x="1566" y="0"/>
                <a:ext cx="425" cy="4316"/>
              </a:xfrm>
              <a:custGeom>
                <a:avLst/>
                <a:gdLst>
                  <a:gd name="T0" fmla="*/ 424 w 424"/>
                  <a:gd name="T1" fmla="*/ 0 h 4316"/>
                  <a:gd name="T2" fmla="*/ 412 w 424"/>
                  <a:gd name="T3" fmla="*/ 0 h 4316"/>
                  <a:gd name="T4" fmla="*/ 316 w 424"/>
                  <a:gd name="T5" fmla="*/ 222 h 4316"/>
                  <a:gd name="T6" fmla="*/ 239 w 424"/>
                  <a:gd name="T7" fmla="*/ 462 h 4316"/>
                  <a:gd name="T8" fmla="*/ 167 w 424"/>
                  <a:gd name="T9" fmla="*/ 707 h 4316"/>
                  <a:gd name="T10" fmla="*/ 107 w 424"/>
                  <a:gd name="T11" fmla="*/ 971 h 4316"/>
                  <a:gd name="T12" fmla="*/ 65 w 424"/>
                  <a:gd name="T13" fmla="*/ 1247 h 4316"/>
                  <a:gd name="T14" fmla="*/ 29 w 424"/>
                  <a:gd name="T15" fmla="*/ 1529 h 4316"/>
                  <a:gd name="T16" fmla="*/ 6 w 424"/>
                  <a:gd name="T17" fmla="*/ 1822 h 4316"/>
                  <a:gd name="T18" fmla="*/ 0 w 424"/>
                  <a:gd name="T19" fmla="*/ 2122 h 4316"/>
                  <a:gd name="T20" fmla="*/ 6 w 424"/>
                  <a:gd name="T21" fmla="*/ 2404 h 4316"/>
                  <a:gd name="T22" fmla="*/ 24 w 424"/>
                  <a:gd name="T23" fmla="*/ 2686 h 4316"/>
                  <a:gd name="T24" fmla="*/ 47 w 424"/>
                  <a:gd name="T25" fmla="*/ 2961 h 4316"/>
                  <a:gd name="T26" fmla="*/ 89 w 424"/>
                  <a:gd name="T27" fmla="*/ 3243 h 4316"/>
                  <a:gd name="T28" fmla="*/ 137 w 424"/>
                  <a:gd name="T29" fmla="*/ 3519 h 4316"/>
                  <a:gd name="T30" fmla="*/ 197 w 424"/>
                  <a:gd name="T31" fmla="*/ 3788 h 4316"/>
                  <a:gd name="T32" fmla="*/ 269 w 424"/>
                  <a:gd name="T33" fmla="*/ 4058 h 4316"/>
                  <a:gd name="T34" fmla="*/ 346 w 424"/>
                  <a:gd name="T35" fmla="*/ 4316 h 4316"/>
                  <a:gd name="T36" fmla="*/ 358 w 424"/>
                  <a:gd name="T37" fmla="*/ 4316 h 4316"/>
                  <a:gd name="T38" fmla="*/ 281 w 424"/>
                  <a:gd name="T39" fmla="*/ 4058 h 4316"/>
                  <a:gd name="T40" fmla="*/ 209 w 424"/>
                  <a:gd name="T41" fmla="*/ 3788 h 4316"/>
                  <a:gd name="T42" fmla="*/ 149 w 424"/>
                  <a:gd name="T43" fmla="*/ 3519 h 4316"/>
                  <a:gd name="T44" fmla="*/ 101 w 424"/>
                  <a:gd name="T45" fmla="*/ 3243 h 4316"/>
                  <a:gd name="T46" fmla="*/ 59 w 424"/>
                  <a:gd name="T47" fmla="*/ 2961 h 4316"/>
                  <a:gd name="T48" fmla="*/ 35 w 424"/>
                  <a:gd name="T49" fmla="*/ 2686 h 4316"/>
                  <a:gd name="T50" fmla="*/ 18 w 424"/>
                  <a:gd name="T51" fmla="*/ 2404 h 4316"/>
                  <a:gd name="T52" fmla="*/ 12 w 424"/>
                  <a:gd name="T53" fmla="*/ 2122 h 4316"/>
                  <a:gd name="T54" fmla="*/ 18 w 424"/>
                  <a:gd name="T55" fmla="*/ 1822 h 4316"/>
                  <a:gd name="T56" fmla="*/ 41 w 424"/>
                  <a:gd name="T57" fmla="*/ 1529 h 4316"/>
                  <a:gd name="T58" fmla="*/ 71 w 424"/>
                  <a:gd name="T59" fmla="*/ 1247 h 4316"/>
                  <a:gd name="T60" fmla="*/ 119 w 424"/>
                  <a:gd name="T61" fmla="*/ 971 h 4316"/>
                  <a:gd name="T62" fmla="*/ 179 w 424"/>
                  <a:gd name="T63" fmla="*/ 707 h 4316"/>
                  <a:gd name="T64" fmla="*/ 245 w 424"/>
                  <a:gd name="T65" fmla="*/ 462 h 4316"/>
                  <a:gd name="T66" fmla="*/ 328 w 424"/>
                  <a:gd name="T67" fmla="*/ 222 h 4316"/>
                  <a:gd name="T68" fmla="*/ 424 w 424"/>
                  <a:gd name="T69" fmla="*/ 0 h 4316"/>
                  <a:gd name="T70" fmla="*/ 424 w 424"/>
                  <a:gd name="T71" fmla="*/ 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25" name="Freeform 17"/>
              <p:cNvSpPr>
                <a:spLocks/>
              </p:cNvSpPr>
              <p:nvPr userDrawn="1"/>
            </p:nvSpPr>
            <p:spPr bwMode="hidden">
              <a:xfrm>
                <a:off x="1128" y="0"/>
                <a:ext cx="575" cy="4316"/>
              </a:xfrm>
              <a:custGeom>
                <a:avLst/>
                <a:gdLst>
                  <a:gd name="T0" fmla="*/ 12 w 574"/>
                  <a:gd name="T1" fmla="*/ 2146 h 4316"/>
                  <a:gd name="T2" fmla="*/ 24 w 574"/>
                  <a:gd name="T3" fmla="*/ 1846 h 4316"/>
                  <a:gd name="T4" fmla="*/ 54 w 574"/>
                  <a:gd name="T5" fmla="*/ 1559 h 4316"/>
                  <a:gd name="T6" fmla="*/ 96 w 574"/>
                  <a:gd name="T7" fmla="*/ 1277 h 4316"/>
                  <a:gd name="T8" fmla="*/ 162 w 574"/>
                  <a:gd name="T9" fmla="*/ 1001 h 4316"/>
                  <a:gd name="T10" fmla="*/ 239 w 574"/>
                  <a:gd name="T11" fmla="*/ 731 h 4316"/>
                  <a:gd name="T12" fmla="*/ 335 w 574"/>
                  <a:gd name="T13" fmla="*/ 480 h 4316"/>
                  <a:gd name="T14" fmla="*/ 449 w 574"/>
                  <a:gd name="T15" fmla="*/ 234 h 4316"/>
                  <a:gd name="T16" fmla="*/ 574 w 574"/>
                  <a:gd name="T17" fmla="*/ 0 h 4316"/>
                  <a:gd name="T18" fmla="*/ 562 w 574"/>
                  <a:gd name="T19" fmla="*/ 0 h 4316"/>
                  <a:gd name="T20" fmla="*/ 437 w 574"/>
                  <a:gd name="T21" fmla="*/ 234 h 4316"/>
                  <a:gd name="T22" fmla="*/ 323 w 574"/>
                  <a:gd name="T23" fmla="*/ 480 h 4316"/>
                  <a:gd name="T24" fmla="*/ 227 w 574"/>
                  <a:gd name="T25" fmla="*/ 737 h 4316"/>
                  <a:gd name="T26" fmla="*/ 150 w 574"/>
                  <a:gd name="T27" fmla="*/ 1001 h 4316"/>
                  <a:gd name="T28" fmla="*/ 84 w 574"/>
                  <a:gd name="T29" fmla="*/ 1277 h 4316"/>
                  <a:gd name="T30" fmla="*/ 42 w 574"/>
                  <a:gd name="T31" fmla="*/ 1559 h 4316"/>
                  <a:gd name="T32" fmla="*/ 12 w 574"/>
                  <a:gd name="T33" fmla="*/ 1852 h 4316"/>
                  <a:gd name="T34" fmla="*/ 0 w 574"/>
                  <a:gd name="T35" fmla="*/ 2146 h 4316"/>
                  <a:gd name="T36" fmla="*/ 6 w 574"/>
                  <a:gd name="T37" fmla="*/ 2434 h 4316"/>
                  <a:gd name="T38" fmla="*/ 30 w 574"/>
                  <a:gd name="T39" fmla="*/ 2715 h 4316"/>
                  <a:gd name="T40" fmla="*/ 66 w 574"/>
                  <a:gd name="T41" fmla="*/ 2997 h 4316"/>
                  <a:gd name="T42" fmla="*/ 120 w 574"/>
                  <a:gd name="T43" fmla="*/ 3273 h 4316"/>
                  <a:gd name="T44" fmla="*/ 191 w 574"/>
                  <a:gd name="T45" fmla="*/ 3549 h 4316"/>
                  <a:gd name="T46" fmla="*/ 275 w 574"/>
                  <a:gd name="T47" fmla="*/ 3812 h 4316"/>
                  <a:gd name="T48" fmla="*/ 371 w 574"/>
                  <a:gd name="T49" fmla="*/ 4070 h 4316"/>
                  <a:gd name="T50" fmla="*/ 484 w 574"/>
                  <a:gd name="T51" fmla="*/ 4316 h 4316"/>
                  <a:gd name="T52" fmla="*/ 496 w 574"/>
                  <a:gd name="T53" fmla="*/ 4316 h 4316"/>
                  <a:gd name="T54" fmla="*/ 383 w 574"/>
                  <a:gd name="T55" fmla="*/ 4070 h 4316"/>
                  <a:gd name="T56" fmla="*/ 287 w 574"/>
                  <a:gd name="T57" fmla="*/ 3812 h 4316"/>
                  <a:gd name="T58" fmla="*/ 203 w 574"/>
                  <a:gd name="T59" fmla="*/ 3549 h 4316"/>
                  <a:gd name="T60" fmla="*/ 132 w 574"/>
                  <a:gd name="T61" fmla="*/ 3273 h 4316"/>
                  <a:gd name="T62" fmla="*/ 78 w 574"/>
                  <a:gd name="T63" fmla="*/ 2997 h 4316"/>
                  <a:gd name="T64" fmla="*/ 42 w 574"/>
                  <a:gd name="T65" fmla="*/ 2715 h 4316"/>
                  <a:gd name="T66" fmla="*/ 18 w 574"/>
                  <a:gd name="T67" fmla="*/ 2434 h 4316"/>
                  <a:gd name="T68" fmla="*/ 12 w 574"/>
                  <a:gd name="T69" fmla="*/ 2146 h 4316"/>
                  <a:gd name="T70" fmla="*/ 12 w 574"/>
                  <a:gd name="T71" fmla="*/ 2146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26" name="Freeform 18"/>
              <p:cNvSpPr>
                <a:spLocks/>
              </p:cNvSpPr>
              <p:nvPr userDrawn="1"/>
            </p:nvSpPr>
            <p:spPr bwMode="hidden">
              <a:xfrm>
                <a:off x="702" y="0"/>
                <a:ext cx="737" cy="4316"/>
              </a:xfrm>
              <a:custGeom>
                <a:avLst/>
                <a:gdLst>
                  <a:gd name="T0" fmla="*/ 12 w 735"/>
                  <a:gd name="T1" fmla="*/ 2098 h 4316"/>
                  <a:gd name="T2" fmla="*/ 29 w 735"/>
                  <a:gd name="T3" fmla="*/ 1798 h 4316"/>
                  <a:gd name="T4" fmla="*/ 71 w 735"/>
                  <a:gd name="T5" fmla="*/ 1505 h 4316"/>
                  <a:gd name="T6" fmla="*/ 131 w 735"/>
                  <a:gd name="T7" fmla="*/ 1223 h 4316"/>
                  <a:gd name="T8" fmla="*/ 215 w 735"/>
                  <a:gd name="T9" fmla="*/ 941 h 4316"/>
                  <a:gd name="T10" fmla="*/ 316 w 735"/>
                  <a:gd name="T11" fmla="*/ 689 h 4316"/>
                  <a:gd name="T12" fmla="*/ 442 w 735"/>
                  <a:gd name="T13" fmla="*/ 444 h 4316"/>
                  <a:gd name="T14" fmla="*/ 580 w 735"/>
                  <a:gd name="T15" fmla="*/ 216 h 4316"/>
                  <a:gd name="T16" fmla="*/ 735 w 735"/>
                  <a:gd name="T17" fmla="*/ 0 h 4316"/>
                  <a:gd name="T18" fmla="*/ 723 w 735"/>
                  <a:gd name="T19" fmla="*/ 0 h 4316"/>
                  <a:gd name="T20" fmla="*/ 568 w 735"/>
                  <a:gd name="T21" fmla="*/ 210 h 4316"/>
                  <a:gd name="T22" fmla="*/ 430 w 735"/>
                  <a:gd name="T23" fmla="*/ 438 h 4316"/>
                  <a:gd name="T24" fmla="*/ 311 w 735"/>
                  <a:gd name="T25" fmla="*/ 683 h 4316"/>
                  <a:gd name="T26" fmla="*/ 209 w 735"/>
                  <a:gd name="T27" fmla="*/ 941 h 4316"/>
                  <a:gd name="T28" fmla="*/ 125 w 735"/>
                  <a:gd name="T29" fmla="*/ 1217 h 4316"/>
                  <a:gd name="T30" fmla="*/ 59 w 735"/>
                  <a:gd name="T31" fmla="*/ 1505 h 4316"/>
                  <a:gd name="T32" fmla="*/ 18 w 735"/>
                  <a:gd name="T33" fmla="*/ 1798 h 4316"/>
                  <a:gd name="T34" fmla="*/ 0 w 735"/>
                  <a:gd name="T35" fmla="*/ 2098 h 4316"/>
                  <a:gd name="T36" fmla="*/ 6 w 735"/>
                  <a:gd name="T37" fmla="*/ 2404 h 4316"/>
                  <a:gd name="T38" fmla="*/ 29 w 735"/>
                  <a:gd name="T39" fmla="*/ 2709 h 4316"/>
                  <a:gd name="T40" fmla="*/ 77 w 735"/>
                  <a:gd name="T41" fmla="*/ 3015 h 4316"/>
                  <a:gd name="T42" fmla="*/ 149 w 735"/>
                  <a:gd name="T43" fmla="*/ 3315 h 4316"/>
                  <a:gd name="T44" fmla="*/ 227 w 735"/>
                  <a:gd name="T45" fmla="*/ 3573 h 4316"/>
                  <a:gd name="T46" fmla="*/ 316 w 735"/>
                  <a:gd name="T47" fmla="*/ 3824 h 4316"/>
                  <a:gd name="T48" fmla="*/ 424 w 735"/>
                  <a:gd name="T49" fmla="*/ 4076 h 4316"/>
                  <a:gd name="T50" fmla="*/ 544 w 735"/>
                  <a:gd name="T51" fmla="*/ 4316 h 4316"/>
                  <a:gd name="T52" fmla="*/ 556 w 735"/>
                  <a:gd name="T53" fmla="*/ 4316 h 4316"/>
                  <a:gd name="T54" fmla="*/ 436 w 735"/>
                  <a:gd name="T55" fmla="*/ 4076 h 4316"/>
                  <a:gd name="T56" fmla="*/ 328 w 735"/>
                  <a:gd name="T57" fmla="*/ 3824 h 4316"/>
                  <a:gd name="T58" fmla="*/ 239 w 735"/>
                  <a:gd name="T59" fmla="*/ 3573 h 4316"/>
                  <a:gd name="T60" fmla="*/ 161 w 735"/>
                  <a:gd name="T61" fmla="*/ 3315 h 4316"/>
                  <a:gd name="T62" fmla="*/ 89 w 735"/>
                  <a:gd name="T63" fmla="*/ 3015 h 4316"/>
                  <a:gd name="T64" fmla="*/ 41 w 735"/>
                  <a:gd name="T65" fmla="*/ 2709 h 4316"/>
                  <a:gd name="T66" fmla="*/ 18 w 735"/>
                  <a:gd name="T67" fmla="*/ 2404 h 4316"/>
                  <a:gd name="T68" fmla="*/ 12 w 735"/>
                  <a:gd name="T69" fmla="*/ 2098 h 4316"/>
                  <a:gd name="T70" fmla="*/ 12 w 735"/>
                  <a:gd name="T71" fmla="*/ 2098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27" name="Freeform 19"/>
              <p:cNvSpPr>
                <a:spLocks/>
              </p:cNvSpPr>
              <p:nvPr userDrawn="1"/>
            </p:nvSpPr>
            <p:spPr bwMode="hidden">
              <a:xfrm>
                <a:off x="288" y="0"/>
                <a:ext cx="840" cy="4316"/>
              </a:xfrm>
              <a:custGeom>
                <a:avLst/>
                <a:gdLst>
                  <a:gd name="T0" fmla="*/ 18 w 837"/>
                  <a:gd name="T1" fmla="*/ 1948 h 4316"/>
                  <a:gd name="T2" fmla="*/ 48 w 837"/>
                  <a:gd name="T3" fmla="*/ 1708 h 4316"/>
                  <a:gd name="T4" fmla="*/ 96 w 837"/>
                  <a:gd name="T5" fmla="*/ 1475 h 4316"/>
                  <a:gd name="T6" fmla="*/ 161 w 837"/>
                  <a:gd name="T7" fmla="*/ 1235 h 4316"/>
                  <a:gd name="T8" fmla="*/ 251 w 837"/>
                  <a:gd name="T9" fmla="*/ 995 h 4316"/>
                  <a:gd name="T10" fmla="*/ 365 w 837"/>
                  <a:gd name="T11" fmla="*/ 755 h 4316"/>
                  <a:gd name="T12" fmla="*/ 496 w 837"/>
                  <a:gd name="T13" fmla="*/ 510 h 4316"/>
                  <a:gd name="T14" fmla="*/ 658 w 837"/>
                  <a:gd name="T15" fmla="*/ 258 h 4316"/>
                  <a:gd name="T16" fmla="*/ 741 w 837"/>
                  <a:gd name="T17" fmla="*/ 132 h 4316"/>
                  <a:gd name="T18" fmla="*/ 837 w 837"/>
                  <a:gd name="T19" fmla="*/ 0 h 4316"/>
                  <a:gd name="T20" fmla="*/ 825 w 837"/>
                  <a:gd name="T21" fmla="*/ 0 h 4316"/>
                  <a:gd name="T22" fmla="*/ 729 w 837"/>
                  <a:gd name="T23" fmla="*/ 132 h 4316"/>
                  <a:gd name="T24" fmla="*/ 640 w 837"/>
                  <a:gd name="T25" fmla="*/ 258 h 4316"/>
                  <a:gd name="T26" fmla="*/ 562 w 837"/>
                  <a:gd name="T27" fmla="*/ 384 h 4316"/>
                  <a:gd name="T28" fmla="*/ 484 w 837"/>
                  <a:gd name="T29" fmla="*/ 510 h 4316"/>
                  <a:gd name="T30" fmla="*/ 353 w 837"/>
                  <a:gd name="T31" fmla="*/ 755 h 4316"/>
                  <a:gd name="T32" fmla="*/ 239 w 837"/>
                  <a:gd name="T33" fmla="*/ 995 h 4316"/>
                  <a:gd name="T34" fmla="*/ 150 w 837"/>
                  <a:gd name="T35" fmla="*/ 1235 h 4316"/>
                  <a:gd name="T36" fmla="*/ 84 w 837"/>
                  <a:gd name="T37" fmla="*/ 1469 h 4316"/>
                  <a:gd name="T38" fmla="*/ 36 w 837"/>
                  <a:gd name="T39" fmla="*/ 1702 h 4316"/>
                  <a:gd name="T40" fmla="*/ 6 w 837"/>
                  <a:gd name="T41" fmla="*/ 1942 h 4316"/>
                  <a:gd name="T42" fmla="*/ 0 w 837"/>
                  <a:gd name="T43" fmla="*/ 2200 h 4316"/>
                  <a:gd name="T44" fmla="*/ 12 w 837"/>
                  <a:gd name="T45" fmla="*/ 2470 h 4316"/>
                  <a:gd name="T46" fmla="*/ 48 w 837"/>
                  <a:gd name="T47" fmla="*/ 2739 h 4316"/>
                  <a:gd name="T48" fmla="*/ 114 w 837"/>
                  <a:gd name="T49" fmla="*/ 3027 h 4316"/>
                  <a:gd name="T50" fmla="*/ 150 w 837"/>
                  <a:gd name="T51" fmla="*/ 3171 h 4316"/>
                  <a:gd name="T52" fmla="*/ 197 w 837"/>
                  <a:gd name="T53" fmla="*/ 3321 h 4316"/>
                  <a:gd name="T54" fmla="*/ 245 w 837"/>
                  <a:gd name="T55" fmla="*/ 3477 h 4316"/>
                  <a:gd name="T56" fmla="*/ 305 w 837"/>
                  <a:gd name="T57" fmla="*/ 3639 h 4316"/>
                  <a:gd name="T58" fmla="*/ 365 w 837"/>
                  <a:gd name="T59" fmla="*/ 3800 h 4316"/>
                  <a:gd name="T60" fmla="*/ 437 w 837"/>
                  <a:gd name="T61" fmla="*/ 3968 h 4316"/>
                  <a:gd name="T62" fmla="*/ 508 w 837"/>
                  <a:gd name="T63" fmla="*/ 4136 h 4316"/>
                  <a:gd name="T64" fmla="*/ 592 w 837"/>
                  <a:gd name="T65" fmla="*/ 4316 h 4316"/>
                  <a:gd name="T66" fmla="*/ 604 w 837"/>
                  <a:gd name="T67" fmla="*/ 4316 h 4316"/>
                  <a:gd name="T68" fmla="*/ 520 w 837"/>
                  <a:gd name="T69" fmla="*/ 4136 h 4316"/>
                  <a:gd name="T70" fmla="*/ 448 w 837"/>
                  <a:gd name="T71" fmla="*/ 3968 h 4316"/>
                  <a:gd name="T72" fmla="*/ 377 w 837"/>
                  <a:gd name="T73" fmla="*/ 3800 h 4316"/>
                  <a:gd name="T74" fmla="*/ 317 w 837"/>
                  <a:gd name="T75" fmla="*/ 3639 h 4316"/>
                  <a:gd name="T76" fmla="*/ 257 w 837"/>
                  <a:gd name="T77" fmla="*/ 3477 h 4316"/>
                  <a:gd name="T78" fmla="*/ 209 w 837"/>
                  <a:gd name="T79" fmla="*/ 3327 h 4316"/>
                  <a:gd name="T80" fmla="*/ 161 w 837"/>
                  <a:gd name="T81" fmla="*/ 3171 h 4316"/>
                  <a:gd name="T82" fmla="*/ 126 w 837"/>
                  <a:gd name="T83" fmla="*/ 3027 h 4316"/>
                  <a:gd name="T84" fmla="*/ 60 w 837"/>
                  <a:gd name="T85" fmla="*/ 2739 h 4316"/>
                  <a:gd name="T86" fmla="*/ 24 w 837"/>
                  <a:gd name="T87" fmla="*/ 2470 h 4316"/>
                  <a:gd name="T88" fmla="*/ 12 w 837"/>
                  <a:gd name="T89" fmla="*/ 2206 h 4316"/>
                  <a:gd name="T90" fmla="*/ 18 w 837"/>
                  <a:gd name="T91" fmla="*/ 1948 h 4316"/>
                  <a:gd name="T92" fmla="*/ 18 w 837"/>
                  <a:gd name="T93" fmla="*/ 1948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7428" name="Freeform 20"/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>
                <a:gd name="T0" fmla="*/ 0 w 604"/>
                <a:gd name="T1" fmla="*/ 54 h 1415"/>
                <a:gd name="T2" fmla="*/ 42 w 604"/>
                <a:gd name="T3" fmla="*/ 228 h 1415"/>
                <a:gd name="T4" fmla="*/ 96 w 604"/>
                <a:gd name="T5" fmla="*/ 402 h 1415"/>
                <a:gd name="T6" fmla="*/ 161 w 604"/>
                <a:gd name="T7" fmla="*/ 576 h 1415"/>
                <a:gd name="T8" fmla="*/ 227 w 604"/>
                <a:gd name="T9" fmla="*/ 744 h 1415"/>
                <a:gd name="T10" fmla="*/ 305 w 604"/>
                <a:gd name="T11" fmla="*/ 917 h 1415"/>
                <a:gd name="T12" fmla="*/ 389 w 604"/>
                <a:gd name="T13" fmla="*/ 1085 h 1415"/>
                <a:gd name="T14" fmla="*/ 484 w 604"/>
                <a:gd name="T15" fmla="*/ 1253 h 1415"/>
                <a:gd name="T16" fmla="*/ 586 w 604"/>
                <a:gd name="T17" fmla="*/ 1415 h 1415"/>
                <a:gd name="T18" fmla="*/ 604 w 604"/>
                <a:gd name="T19" fmla="*/ 1415 h 1415"/>
                <a:gd name="T20" fmla="*/ 496 w 604"/>
                <a:gd name="T21" fmla="*/ 1247 h 1415"/>
                <a:gd name="T22" fmla="*/ 401 w 604"/>
                <a:gd name="T23" fmla="*/ 1073 h 1415"/>
                <a:gd name="T24" fmla="*/ 311 w 604"/>
                <a:gd name="T25" fmla="*/ 899 h 1415"/>
                <a:gd name="T26" fmla="*/ 233 w 604"/>
                <a:gd name="T27" fmla="*/ 720 h 1415"/>
                <a:gd name="T28" fmla="*/ 161 w 604"/>
                <a:gd name="T29" fmla="*/ 546 h 1415"/>
                <a:gd name="T30" fmla="*/ 102 w 604"/>
                <a:gd name="T31" fmla="*/ 366 h 1415"/>
                <a:gd name="T32" fmla="*/ 48 w 604"/>
                <a:gd name="T33" fmla="*/ 180 h 1415"/>
                <a:gd name="T34" fmla="*/ 0 w 604"/>
                <a:gd name="T35" fmla="*/ 0 h 1415"/>
                <a:gd name="T36" fmla="*/ 0 w 604"/>
                <a:gd name="T37" fmla="*/ 54 h 1415"/>
                <a:gd name="T38" fmla="*/ 0 w 604"/>
                <a:gd name="T39" fmla="*/ 54 h 14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29" name="Freeform 21"/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>
                <a:gd name="T0" fmla="*/ 0 w 227"/>
                <a:gd name="T1" fmla="*/ 30 h 426"/>
                <a:gd name="T2" fmla="*/ 108 w 227"/>
                <a:gd name="T3" fmla="*/ 240 h 426"/>
                <a:gd name="T4" fmla="*/ 215 w 227"/>
                <a:gd name="T5" fmla="*/ 426 h 426"/>
                <a:gd name="T6" fmla="*/ 227 w 227"/>
                <a:gd name="T7" fmla="*/ 426 h 426"/>
                <a:gd name="T8" fmla="*/ 167 w 227"/>
                <a:gd name="T9" fmla="*/ 330 h 426"/>
                <a:gd name="T10" fmla="*/ 114 w 227"/>
                <a:gd name="T11" fmla="*/ 222 h 426"/>
                <a:gd name="T12" fmla="*/ 0 w 227"/>
                <a:gd name="T13" fmla="*/ 0 h 426"/>
                <a:gd name="T14" fmla="*/ 0 w 227"/>
                <a:gd name="T15" fmla="*/ 30 h 426"/>
                <a:gd name="T16" fmla="*/ 0 w 227"/>
                <a:gd name="T17" fmla="*/ 30 h 4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30" name="Freeform 22"/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>
                <a:gd name="T0" fmla="*/ 981 w 981"/>
                <a:gd name="T1" fmla="*/ 1786 h 1786"/>
                <a:gd name="T2" fmla="*/ 981 w 981"/>
                <a:gd name="T3" fmla="*/ 1720 h 1786"/>
                <a:gd name="T4" fmla="*/ 969 w 981"/>
                <a:gd name="T5" fmla="*/ 1666 h 1786"/>
                <a:gd name="T6" fmla="*/ 957 w 981"/>
                <a:gd name="T7" fmla="*/ 1613 h 1786"/>
                <a:gd name="T8" fmla="*/ 921 w 981"/>
                <a:gd name="T9" fmla="*/ 1487 h 1786"/>
                <a:gd name="T10" fmla="*/ 885 w 981"/>
                <a:gd name="T11" fmla="*/ 1361 h 1786"/>
                <a:gd name="T12" fmla="*/ 796 w 981"/>
                <a:gd name="T13" fmla="*/ 1121 h 1786"/>
                <a:gd name="T14" fmla="*/ 682 w 981"/>
                <a:gd name="T15" fmla="*/ 899 h 1786"/>
                <a:gd name="T16" fmla="*/ 562 w 981"/>
                <a:gd name="T17" fmla="*/ 689 h 1786"/>
                <a:gd name="T18" fmla="*/ 431 w 981"/>
                <a:gd name="T19" fmla="*/ 498 h 1786"/>
                <a:gd name="T20" fmla="*/ 293 w 981"/>
                <a:gd name="T21" fmla="*/ 318 h 1786"/>
                <a:gd name="T22" fmla="*/ 150 w 981"/>
                <a:gd name="T23" fmla="*/ 150 h 1786"/>
                <a:gd name="T24" fmla="*/ 12 w 981"/>
                <a:gd name="T25" fmla="*/ 0 h 1786"/>
                <a:gd name="T26" fmla="*/ 0 w 981"/>
                <a:gd name="T27" fmla="*/ 0 h 1786"/>
                <a:gd name="T28" fmla="*/ 138 w 981"/>
                <a:gd name="T29" fmla="*/ 150 h 1786"/>
                <a:gd name="T30" fmla="*/ 275 w 981"/>
                <a:gd name="T31" fmla="*/ 318 h 1786"/>
                <a:gd name="T32" fmla="*/ 413 w 981"/>
                <a:gd name="T33" fmla="*/ 498 h 1786"/>
                <a:gd name="T34" fmla="*/ 545 w 981"/>
                <a:gd name="T35" fmla="*/ 689 h 1786"/>
                <a:gd name="T36" fmla="*/ 670 w 981"/>
                <a:gd name="T37" fmla="*/ 899 h 1786"/>
                <a:gd name="T38" fmla="*/ 778 w 981"/>
                <a:gd name="T39" fmla="*/ 1121 h 1786"/>
                <a:gd name="T40" fmla="*/ 873 w 981"/>
                <a:gd name="T41" fmla="*/ 1361 h 1786"/>
                <a:gd name="T42" fmla="*/ 909 w 981"/>
                <a:gd name="T43" fmla="*/ 1487 h 1786"/>
                <a:gd name="T44" fmla="*/ 945 w 981"/>
                <a:gd name="T45" fmla="*/ 1619 h 1786"/>
                <a:gd name="T46" fmla="*/ 963 w 981"/>
                <a:gd name="T47" fmla="*/ 1702 h 1786"/>
                <a:gd name="T48" fmla="*/ 981 w 981"/>
                <a:gd name="T49" fmla="*/ 1786 h 1786"/>
                <a:gd name="T50" fmla="*/ 981 w 981"/>
                <a:gd name="T51" fmla="*/ 1786 h 17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31" name="Freeform 23"/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>
                <a:gd name="T0" fmla="*/ 717 w 717"/>
                <a:gd name="T1" fmla="*/ 845 h 845"/>
                <a:gd name="T2" fmla="*/ 717 w 717"/>
                <a:gd name="T3" fmla="*/ 821 h 845"/>
                <a:gd name="T4" fmla="*/ 574 w 717"/>
                <a:gd name="T5" fmla="*/ 605 h 845"/>
                <a:gd name="T6" fmla="*/ 406 w 717"/>
                <a:gd name="T7" fmla="*/ 396 h 845"/>
                <a:gd name="T8" fmla="*/ 221 w 717"/>
                <a:gd name="T9" fmla="*/ 192 h 845"/>
                <a:gd name="T10" fmla="*/ 17 w 717"/>
                <a:gd name="T11" fmla="*/ 0 h 845"/>
                <a:gd name="T12" fmla="*/ 0 w 717"/>
                <a:gd name="T13" fmla="*/ 0 h 845"/>
                <a:gd name="T14" fmla="*/ 209 w 717"/>
                <a:gd name="T15" fmla="*/ 198 h 845"/>
                <a:gd name="T16" fmla="*/ 400 w 717"/>
                <a:gd name="T17" fmla="*/ 408 h 845"/>
                <a:gd name="T18" fmla="*/ 568 w 717"/>
                <a:gd name="T19" fmla="*/ 623 h 845"/>
                <a:gd name="T20" fmla="*/ 717 w 717"/>
                <a:gd name="T21" fmla="*/ 845 h 845"/>
                <a:gd name="T22" fmla="*/ 717 w 717"/>
                <a:gd name="T23" fmla="*/ 845 h 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32" name="Freeform 24"/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>
                <a:gd name="T0" fmla="*/ 407 w 407"/>
                <a:gd name="T1" fmla="*/ 414 h 414"/>
                <a:gd name="T2" fmla="*/ 407 w 407"/>
                <a:gd name="T3" fmla="*/ 396 h 414"/>
                <a:gd name="T4" fmla="*/ 222 w 407"/>
                <a:gd name="T5" fmla="*/ 192 h 414"/>
                <a:gd name="T6" fmla="*/ 12 w 407"/>
                <a:gd name="T7" fmla="*/ 0 h 414"/>
                <a:gd name="T8" fmla="*/ 0 w 407"/>
                <a:gd name="T9" fmla="*/ 0 h 414"/>
                <a:gd name="T10" fmla="*/ 108 w 407"/>
                <a:gd name="T11" fmla="*/ 102 h 414"/>
                <a:gd name="T12" fmla="*/ 216 w 407"/>
                <a:gd name="T13" fmla="*/ 204 h 414"/>
                <a:gd name="T14" fmla="*/ 407 w 407"/>
                <a:gd name="T15" fmla="*/ 414 h 414"/>
                <a:gd name="T16" fmla="*/ 407 w 407"/>
                <a:gd name="T17" fmla="*/ 414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33" name="Freeform 25"/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>
                <a:gd name="T0" fmla="*/ 0 w 855"/>
                <a:gd name="T1" fmla="*/ 1361 h 1409"/>
                <a:gd name="T2" fmla="*/ 0 w 855"/>
                <a:gd name="T3" fmla="*/ 1409 h 1409"/>
                <a:gd name="T4" fmla="*/ 54 w 855"/>
                <a:gd name="T5" fmla="*/ 1211 h 1409"/>
                <a:gd name="T6" fmla="*/ 126 w 855"/>
                <a:gd name="T7" fmla="*/ 1013 h 1409"/>
                <a:gd name="T8" fmla="*/ 215 w 855"/>
                <a:gd name="T9" fmla="*/ 827 h 1409"/>
                <a:gd name="T10" fmla="*/ 311 w 855"/>
                <a:gd name="T11" fmla="*/ 647 h 1409"/>
                <a:gd name="T12" fmla="*/ 431 w 855"/>
                <a:gd name="T13" fmla="*/ 474 h 1409"/>
                <a:gd name="T14" fmla="*/ 556 w 855"/>
                <a:gd name="T15" fmla="*/ 312 h 1409"/>
                <a:gd name="T16" fmla="*/ 700 w 855"/>
                <a:gd name="T17" fmla="*/ 150 h 1409"/>
                <a:gd name="T18" fmla="*/ 855 w 855"/>
                <a:gd name="T19" fmla="*/ 0 h 1409"/>
                <a:gd name="T20" fmla="*/ 837 w 855"/>
                <a:gd name="T21" fmla="*/ 0 h 1409"/>
                <a:gd name="T22" fmla="*/ 688 w 855"/>
                <a:gd name="T23" fmla="*/ 144 h 1409"/>
                <a:gd name="T24" fmla="*/ 550 w 855"/>
                <a:gd name="T25" fmla="*/ 300 h 1409"/>
                <a:gd name="T26" fmla="*/ 425 w 855"/>
                <a:gd name="T27" fmla="*/ 462 h 1409"/>
                <a:gd name="T28" fmla="*/ 311 w 855"/>
                <a:gd name="T29" fmla="*/ 629 h 1409"/>
                <a:gd name="T30" fmla="*/ 215 w 855"/>
                <a:gd name="T31" fmla="*/ 803 h 1409"/>
                <a:gd name="T32" fmla="*/ 132 w 855"/>
                <a:gd name="T33" fmla="*/ 983 h 1409"/>
                <a:gd name="T34" fmla="*/ 60 w 855"/>
                <a:gd name="T35" fmla="*/ 1169 h 1409"/>
                <a:gd name="T36" fmla="*/ 0 w 855"/>
                <a:gd name="T37" fmla="*/ 1361 h 1409"/>
                <a:gd name="T38" fmla="*/ 0 w 855"/>
                <a:gd name="T39" fmla="*/ 1361 h 14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34" name="Freeform 26"/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>
                <a:gd name="T0" fmla="*/ 586 w 586"/>
                <a:gd name="T1" fmla="*/ 0 h 599"/>
                <a:gd name="T2" fmla="*/ 568 w 586"/>
                <a:gd name="T3" fmla="*/ 0 h 599"/>
                <a:gd name="T4" fmla="*/ 407 w 586"/>
                <a:gd name="T5" fmla="*/ 132 h 599"/>
                <a:gd name="T6" fmla="*/ 257 w 586"/>
                <a:gd name="T7" fmla="*/ 270 h 599"/>
                <a:gd name="T8" fmla="*/ 120 w 586"/>
                <a:gd name="T9" fmla="*/ 420 h 599"/>
                <a:gd name="T10" fmla="*/ 0 w 586"/>
                <a:gd name="T11" fmla="*/ 575 h 599"/>
                <a:gd name="T12" fmla="*/ 0 w 586"/>
                <a:gd name="T13" fmla="*/ 599 h 599"/>
                <a:gd name="T14" fmla="*/ 120 w 586"/>
                <a:gd name="T15" fmla="*/ 432 h 599"/>
                <a:gd name="T16" fmla="*/ 257 w 586"/>
                <a:gd name="T17" fmla="*/ 282 h 599"/>
                <a:gd name="T18" fmla="*/ 413 w 586"/>
                <a:gd name="T19" fmla="*/ 138 h 599"/>
                <a:gd name="T20" fmla="*/ 586 w 586"/>
                <a:gd name="T21" fmla="*/ 0 h 599"/>
                <a:gd name="T22" fmla="*/ 586 w 586"/>
                <a:gd name="T23" fmla="*/ 0 h 5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35" name="Freeform 27"/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>
                <a:gd name="T0" fmla="*/ 269 w 269"/>
                <a:gd name="T1" fmla="*/ 0 h 252"/>
                <a:gd name="T2" fmla="*/ 251 w 269"/>
                <a:gd name="T3" fmla="*/ 0 h 252"/>
                <a:gd name="T4" fmla="*/ 120 w 269"/>
                <a:gd name="T5" fmla="*/ 114 h 252"/>
                <a:gd name="T6" fmla="*/ 60 w 269"/>
                <a:gd name="T7" fmla="*/ 174 h 252"/>
                <a:gd name="T8" fmla="*/ 0 w 269"/>
                <a:gd name="T9" fmla="*/ 234 h 252"/>
                <a:gd name="T10" fmla="*/ 0 w 269"/>
                <a:gd name="T11" fmla="*/ 252 h 252"/>
                <a:gd name="T12" fmla="*/ 126 w 269"/>
                <a:gd name="T13" fmla="*/ 120 h 252"/>
                <a:gd name="T14" fmla="*/ 269 w 269"/>
                <a:gd name="T15" fmla="*/ 0 h 252"/>
                <a:gd name="T16" fmla="*/ 269 w 269"/>
                <a:gd name="T17" fmla="*/ 0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36" name="Line 28"/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37" name="Line 29"/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38" name="Line 30"/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7439" name="Group 31"/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17440" name="Line 32"/>
              <p:cNvSpPr>
                <a:spLocks noChangeShapeType="1"/>
              </p:cNvSpPr>
              <p:nvPr userDrawn="1"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41" name="Line 33"/>
              <p:cNvSpPr>
                <a:spLocks noChangeShapeType="1"/>
              </p:cNvSpPr>
              <p:nvPr userDrawn="1"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42" name="Line 34"/>
              <p:cNvSpPr>
                <a:spLocks noChangeShapeType="1"/>
              </p:cNvSpPr>
              <p:nvPr userDrawn="1"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43" name="Line 35"/>
              <p:cNvSpPr>
                <a:spLocks noChangeShapeType="1"/>
              </p:cNvSpPr>
              <p:nvPr userDrawn="1"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44" name="Line 36"/>
              <p:cNvSpPr>
                <a:spLocks noChangeShapeType="1"/>
              </p:cNvSpPr>
              <p:nvPr userDrawn="1"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7445" name="Line 37"/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46" name="Line 38"/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7447" name="Rectangle 3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922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17448" name="Rectangle 4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17449" name="Rectangle 41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7450" name="Rectangle 4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7451" name="Rectangle 4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fld id="{3A924AC4-52EF-4E9B-889A-4246EBE3799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7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74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47" grpId="0"/>
      <p:bldP spid="17448" grpId="0" build="p">
        <p:tmplLst>
          <p:tmpl lvl="1">
            <p:tnLst>
              <p:par>
                <p:cTn presetID="9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744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17448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9165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7007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11622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87637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41763"/>
            <a:ext cx="40386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1921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6899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061769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71999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57076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9785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81634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0025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317412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39216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386" name="Group 2"/>
          <p:cNvGrpSpPr>
            <a:grpSpLocks/>
          </p:cNvGrpSpPr>
          <p:nvPr/>
        </p:nvGrpSpPr>
        <p:grpSpPr bwMode="auto">
          <a:xfrm>
            <a:off x="1588" y="0"/>
            <a:ext cx="9148762" cy="6851650"/>
            <a:chOff x="1" y="0"/>
            <a:chExt cx="5763" cy="4316"/>
          </a:xfrm>
        </p:grpSpPr>
        <p:sp>
          <p:nvSpPr>
            <p:cNvPr id="16387" name="Freeform 3"/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>
                <a:gd name="T0" fmla="*/ 717 w 717"/>
                <a:gd name="T1" fmla="*/ 72 h 1690"/>
                <a:gd name="T2" fmla="*/ 717 w 717"/>
                <a:gd name="T3" fmla="*/ 0 h 1690"/>
                <a:gd name="T4" fmla="*/ 699 w 717"/>
                <a:gd name="T5" fmla="*/ 101 h 1690"/>
                <a:gd name="T6" fmla="*/ 675 w 717"/>
                <a:gd name="T7" fmla="*/ 209 h 1690"/>
                <a:gd name="T8" fmla="*/ 627 w 717"/>
                <a:gd name="T9" fmla="*/ 389 h 1690"/>
                <a:gd name="T10" fmla="*/ 574 w 717"/>
                <a:gd name="T11" fmla="*/ 569 h 1690"/>
                <a:gd name="T12" fmla="*/ 502 w 717"/>
                <a:gd name="T13" fmla="*/ 749 h 1690"/>
                <a:gd name="T14" fmla="*/ 424 w 717"/>
                <a:gd name="T15" fmla="*/ 935 h 1690"/>
                <a:gd name="T16" fmla="*/ 334 w 717"/>
                <a:gd name="T17" fmla="*/ 1121 h 1690"/>
                <a:gd name="T18" fmla="*/ 233 w 717"/>
                <a:gd name="T19" fmla="*/ 1312 h 1690"/>
                <a:gd name="T20" fmla="*/ 125 w 717"/>
                <a:gd name="T21" fmla="*/ 1498 h 1690"/>
                <a:gd name="T22" fmla="*/ 0 w 717"/>
                <a:gd name="T23" fmla="*/ 1690 h 1690"/>
                <a:gd name="T24" fmla="*/ 11 w 717"/>
                <a:gd name="T25" fmla="*/ 1690 h 1690"/>
                <a:gd name="T26" fmla="*/ 137 w 717"/>
                <a:gd name="T27" fmla="*/ 1498 h 1690"/>
                <a:gd name="T28" fmla="*/ 245 w 717"/>
                <a:gd name="T29" fmla="*/ 1312 h 1690"/>
                <a:gd name="T30" fmla="*/ 346 w 717"/>
                <a:gd name="T31" fmla="*/ 1121 h 1690"/>
                <a:gd name="T32" fmla="*/ 436 w 717"/>
                <a:gd name="T33" fmla="*/ 935 h 1690"/>
                <a:gd name="T34" fmla="*/ 514 w 717"/>
                <a:gd name="T35" fmla="*/ 749 h 1690"/>
                <a:gd name="T36" fmla="*/ 585 w 717"/>
                <a:gd name="T37" fmla="*/ 569 h 1690"/>
                <a:gd name="T38" fmla="*/ 639 w 717"/>
                <a:gd name="T39" fmla="*/ 389 h 1690"/>
                <a:gd name="T40" fmla="*/ 687 w 717"/>
                <a:gd name="T41" fmla="*/ 209 h 1690"/>
                <a:gd name="T42" fmla="*/ 705 w 717"/>
                <a:gd name="T43" fmla="*/ 143 h 1690"/>
                <a:gd name="T44" fmla="*/ 717 w 717"/>
                <a:gd name="T45" fmla="*/ 72 h 1690"/>
                <a:gd name="T46" fmla="*/ 717 w 717"/>
                <a:gd name="T47" fmla="*/ 72 h 16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388" name="Freeform 4"/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>
                <a:gd name="T0" fmla="*/ 377 w 377"/>
                <a:gd name="T1" fmla="*/ 0 h 522"/>
                <a:gd name="T2" fmla="*/ 293 w 377"/>
                <a:gd name="T3" fmla="*/ 132 h 522"/>
                <a:gd name="T4" fmla="*/ 204 w 377"/>
                <a:gd name="T5" fmla="*/ 264 h 522"/>
                <a:gd name="T6" fmla="*/ 102 w 377"/>
                <a:gd name="T7" fmla="*/ 396 h 522"/>
                <a:gd name="T8" fmla="*/ 0 w 377"/>
                <a:gd name="T9" fmla="*/ 522 h 522"/>
                <a:gd name="T10" fmla="*/ 12 w 377"/>
                <a:gd name="T11" fmla="*/ 522 h 522"/>
                <a:gd name="T12" fmla="*/ 114 w 377"/>
                <a:gd name="T13" fmla="*/ 402 h 522"/>
                <a:gd name="T14" fmla="*/ 204 w 377"/>
                <a:gd name="T15" fmla="*/ 282 h 522"/>
                <a:gd name="T16" fmla="*/ 377 w 377"/>
                <a:gd name="T17" fmla="*/ 24 h 522"/>
                <a:gd name="T18" fmla="*/ 377 w 377"/>
                <a:gd name="T19" fmla="*/ 0 h 522"/>
                <a:gd name="T20" fmla="*/ 377 w 377"/>
                <a:gd name="T21" fmla="*/ 0 h 5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389" name="Freeform 5"/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>
                <a:gd name="T0" fmla="*/ 0 w 84"/>
                <a:gd name="T1" fmla="*/ 102 h 102"/>
                <a:gd name="T2" fmla="*/ 18 w 84"/>
                <a:gd name="T3" fmla="*/ 102 h 102"/>
                <a:gd name="T4" fmla="*/ 48 w 84"/>
                <a:gd name="T5" fmla="*/ 60 h 102"/>
                <a:gd name="T6" fmla="*/ 84 w 84"/>
                <a:gd name="T7" fmla="*/ 24 h 102"/>
                <a:gd name="T8" fmla="*/ 84 w 84"/>
                <a:gd name="T9" fmla="*/ 0 h 102"/>
                <a:gd name="T10" fmla="*/ 42 w 84"/>
                <a:gd name="T11" fmla="*/ 54 h 102"/>
                <a:gd name="T12" fmla="*/ 0 w 84"/>
                <a:gd name="T13" fmla="*/ 102 h 102"/>
                <a:gd name="T14" fmla="*/ 0 w 84"/>
                <a:gd name="T15" fmla="*/ 102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6390" name="Group 6"/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16391" name="Freeform 7"/>
              <p:cNvSpPr>
                <a:spLocks/>
              </p:cNvSpPr>
              <p:nvPr userDrawn="1"/>
            </p:nvSpPr>
            <p:spPr bwMode="hidden">
              <a:xfrm>
                <a:off x="2789" y="0"/>
                <a:ext cx="72" cy="4316"/>
              </a:xfrm>
              <a:custGeom>
                <a:avLst/>
                <a:gdLst>
                  <a:gd name="T0" fmla="*/ 0 w 72"/>
                  <a:gd name="T1" fmla="*/ 0 h 4316"/>
                  <a:gd name="T2" fmla="*/ 60 w 72"/>
                  <a:gd name="T3" fmla="*/ 4316 h 4316"/>
                  <a:gd name="T4" fmla="*/ 72 w 72"/>
                  <a:gd name="T5" fmla="*/ 4316 h 4316"/>
                  <a:gd name="T6" fmla="*/ 12 w 72"/>
                  <a:gd name="T7" fmla="*/ 0 h 4316"/>
                  <a:gd name="T8" fmla="*/ 0 w 72"/>
                  <a:gd name="T9" fmla="*/ 0 h 4316"/>
                  <a:gd name="T10" fmla="*/ 0 w 72"/>
                  <a:gd name="T11" fmla="*/ 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392" name="Freeform 8"/>
              <p:cNvSpPr>
                <a:spLocks/>
              </p:cNvSpPr>
              <p:nvPr userDrawn="1"/>
            </p:nvSpPr>
            <p:spPr bwMode="hidden">
              <a:xfrm>
                <a:off x="3089" y="0"/>
                <a:ext cx="174" cy="4316"/>
              </a:xfrm>
              <a:custGeom>
                <a:avLst/>
                <a:gdLst>
                  <a:gd name="T0" fmla="*/ 24 w 174"/>
                  <a:gd name="T1" fmla="*/ 0 h 4316"/>
                  <a:gd name="T2" fmla="*/ 12 w 174"/>
                  <a:gd name="T3" fmla="*/ 0 h 4316"/>
                  <a:gd name="T4" fmla="*/ 42 w 174"/>
                  <a:gd name="T5" fmla="*/ 216 h 4316"/>
                  <a:gd name="T6" fmla="*/ 72 w 174"/>
                  <a:gd name="T7" fmla="*/ 444 h 4316"/>
                  <a:gd name="T8" fmla="*/ 96 w 174"/>
                  <a:gd name="T9" fmla="*/ 689 h 4316"/>
                  <a:gd name="T10" fmla="*/ 120 w 174"/>
                  <a:gd name="T11" fmla="*/ 947 h 4316"/>
                  <a:gd name="T12" fmla="*/ 132 w 174"/>
                  <a:gd name="T13" fmla="*/ 1211 h 4316"/>
                  <a:gd name="T14" fmla="*/ 150 w 174"/>
                  <a:gd name="T15" fmla="*/ 1487 h 4316"/>
                  <a:gd name="T16" fmla="*/ 156 w 174"/>
                  <a:gd name="T17" fmla="*/ 1768 h 4316"/>
                  <a:gd name="T18" fmla="*/ 162 w 174"/>
                  <a:gd name="T19" fmla="*/ 2062 h 4316"/>
                  <a:gd name="T20" fmla="*/ 156 w 174"/>
                  <a:gd name="T21" fmla="*/ 2644 h 4316"/>
                  <a:gd name="T22" fmla="*/ 126 w 174"/>
                  <a:gd name="T23" fmla="*/ 3225 h 4316"/>
                  <a:gd name="T24" fmla="*/ 108 w 174"/>
                  <a:gd name="T25" fmla="*/ 3507 h 4316"/>
                  <a:gd name="T26" fmla="*/ 78 w 174"/>
                  <a:gd name="T27" fmla="*/ 3788 h 4316"/>
                  <a:gd name="T28" fmla="*/ 42 w 174"/>
                  <a:gd name="T29" fmla="*/ 4058 h 4316"/>
                  <a:gd name="T30" fmla="*/ 0 w 174"/>
                  <a:gd name="T31" fmla="*/ 4316 h 4316"/>
                  <a:gd name="T32" fmla="*/ 12 w 174"/>
                  <a:gd name="T33" fmla="*/ 4316 h 4316"/>
                  <a:gd name="T34" fmla="*/ 54 w 174"/>
                  <a:gd name="T35" fmla="*/ 4058 h 4316"/>
                  <a:gd name="T36" fmla="*/ 90 w 174"/>
                  <a:gd name="T37" fmla="*/ 3782 h 4316"/>
                  <a:gd name="T38" fmla="*/ 120 w 174"/>
                  <a:gd name="T39" fmla="*/ 3507 h 4316"/>
                  <a:gd name="T40" fmla="*/ 138 w 174"/>
                  <a:gd name="T41" fmla="*/ 3219 h 4316"/>
                  <a:gd name="T42" fmla="*/ 168 w 174"/>
                  <a:gd name="T43" fmla="*/ 2638 h 4316"/>
                  <a:gd name="T44" fmla="*/ 174 w 174"/>
                  <a:gd name="T45" fmla="*/ 2056 h 4316"/>
                  <a:gd name="T46" fmla="*/ 168 w 174"/>
                  <a:gd name="T47" fmla="*/ 1768 h 4316"/>
                  <a:gd name="T48" fmla="*/ 162 w 174"/>
                  <a:gd name="T49" fmla="*/ 1487 h 4316"/>
                  <a:gd name="T50" fmla="*/ 144 w 174"/>
                  <a:gd name="T51" fmla="*/ 1211 h 4316"/>
                  <a:gd name="T52" fmla="*/ 132 w 174"/>
                  <a:gd name="T53" fmla="*/ 941 h 4316"/>
                  <a:gd name="T54" fmla="*/ 108 w 174"/>
                  <a:gd name="T55" fmla="*/ 689 h 4316"/>
                  <a:gd name="T56" fmla="*/ 84 w 174"/>
                  <a:gd name="T57" fmla="*/ 444 h 4316"/>
                  <a:gd name="T58" fmla="*/ 54 w 174"/>
                  <a:gd name="T59" fmla="*/ 216 h 4316"/>
                  <a:gd name="T60" fmla="*/ 24 w 174"/>
                  <a:gd name="T61" fmla="*/ 0 h 4316"/>
                  <a:gd name="T62" fmla="*/ 24 w 174"/>
                  <a:gd name="T63" fmla="*/ 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393" name="Freeform 9"/>
              <p:cNvSpPr>
                <a:spLocks/>
              </p:cNvSpPr>
              <p:nvPr userDrawn="1"/>
            </p:nvSpPr>
            <p:spPr bwMode="hidden">
              <a:xfrm>
                <a:off x="3358" y="0"/>
                <a:ext cx="337" cy="4316"/>
              </a:xfrm>
              <a:custGeom>
                <a:avLst/>
                <a:gdLst>
                  <a:gd name="T0" fmla="*/ 329 w 335"/>
                  <a:gd name="T1" fmla="*/ 2014 h 4316"/>
                  <a:gd name="T2" fmla="*/ 317 w 335"/>
                  <a:gd name="T3" fmla="*/ 1726 h 4316"/>
                  <a:gd name="T4" fmla="*/ 293 w 335"/>
                  <a:gd name="T5" fmla="*/ 1445 h 4316"/>
                  <a:gd name="T6" fmla="*/ 263 w 335"/>
                  <a:gd name="T7" fmla="*/ 1175 h 4316"/>
                  <a:gd name="T8" fmla="*/ 228 w 335"/>
                  <a:gd name="T9" fmla="*/ 917 h 4316"/>
                  <a:gd name="T10" fmla="*/ 186 w 335"/>
                  <a:gd name="T11" fmla="*/ 665 h 4316"/>
                  <a:gd name="T12" fmla="*/ 132 w 335"/>
                  <a:gd name="T13" fmla="*/ 432 h 4316"/>
                  <a:gd name="T14" fmla="*/ 78 w 335"/>
                  <a:gd name="T15" fmla="*/ 204 h 4316"/>
                  <a:gd name="T16" fmla="*/ 12 w 335"/>
                  <a:gd name="T17" fmla="*/ 0 h 4316"/>
                  <a:gd name="T18" fmla="*/ 0 w 335"/>
                  <a:gd name="T19" fmla="*/ 0 h 4316"/>
                  <a:gd name="T20" fmla="*/ 66 w 335"/>
                  <a:gd name="T21" fmla="*/ 204 h 4316"/>
                  <a:gd name="T22" fmla="*/ 120 w 335"/>
                  <a:gd name="T23" fmla="*/ 432 h 4316"/>
                  <a:gd name="T24" fmla="*/ 174 w 335"/>
                  <a:gd name="T25" fmla="*/ 665 h 4316"/>
                  <a:gd name="T26" fmla="*/ 216 w 335"/>
                  <a:gd name="T27" fmla="*/ 917 h 4316"/>
                  <a:gd name="T28" fmla="*/ 251 w 335"/>
                  <a:gd name="T29" fmla="*/ 1175 h 4316"/>
                  <a:gd name="T30" fmla="*/ 281 w 335"/>
                  <a:gd name="T31" fmla="*/ 1445 h 4316"/>
                  <a:gd name="T32" fmla="*/ 305 w 335"/>
                  <a:gd name="T33" fmla="*/ 1726 h 4316"/>
                  <a:gd name="T34" fmla="*/ 317 w 335"/>
                  <a:gd name="T35" fmla="*/ 2014 h 4316"/>
                  <a:gd name="T36" fmla="*/ 323 w 335"/>
                  <a:gd name="T37" fmla="*/ 2314 h 4316"/>
                  <a:gd name="T38" fmla="*/ 317 w 335"/>
                  <a:gd name="T39" fmla="*/ 2608 h 4316"/>
                  <a:gd name="T40" fmla="*/ 305 w 335"/>
                  <a:gd name="T41" fmla="*/ 2907 h 4316"/>
                  <a:gd name="T42" fmla="*/ 281 w 335"/>
                  <a:gd name="T43" fmla="*/ 3201 h 4316"/>
                  <a:gd name="T44" fmla="*/ 257 w 335"/>
                  <a:gd name="T45" fmla="*/ 3489 h 4316"/>
                  <a:gd name="T46" fmla="*/ 216 w 335"/>
                  <a:gd name="T47" fmla="*/ 3777 h 4316"/>
                  <a:gd name="T48" fmla="*/ 174 w 335"/>
                  <a:gd name="T49" fmla="*/ 4052 h 4316"/>
                  <a:gd name="T50" fmla="*/ 120 w 335"/>
                  <a:gd name="T51" fmla="*/ 4316 h 4316"/>
                  <a:gd name="T52" fmla="*/ 132 w 335"/>
                  <a:gd name="T53" fmla="*/ 4316 h 4316"/>
                  <a:gd name="T54" fmla="*/ 186 w 335"/>
                  <a:gd name="T55" fmla="*/ 4052 h 4316"/>
                  <a:gd name="T56" fmla="*/ 228 w 335"/>
                  <a:gd name="T57" fmla="*/ 3777 h 4316"/>
                  <a:gd name="T58" fmla="*/ 269 w 335"/>
                  <a:gd name="T59" fmla="*/ 3489 h 4316"/>
                  <a:gd name="T60" fmla="*/ 293 w 335"/>
                  <a:gd name="T61" fmla="*/ 3201 h 4316"/>
                  <a:gd name="T62" fmla="*/ 317 w 335"/>
                  <a:gd name="T63" fmla="*/ 2907 h 4316"/>
                  <a:gd name="T64" fmla="*/ 329 w 335"/>
                  <a:gd name="T65" fmla="*/ 2608 h 4316"/>
                  <a:gd name="T66" fmla="*/ 335 w 335"/>
                  <a:gd name="T67" fmla="*/ 2314 h 4316"/>
                  <a:gd name="T68" fmla="*/ 329 w 335"/>
                  <a:gd name="T69" fmla="*/ 2014 h 4316"/>
                  <a:gd name="T70" fmla="*/ 329 w 335"/>
                  <a:gd name="T71" fmla="*/ 2014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394" name="Freeform 10"/>
              <p:cNvSpPr>
                <a:spLocks/>
              </p:cNvSpPr>
              <p:nvPr userDrawn="1"/>
            </p:nvSpPr>
            <p:spPr bwMode="hidden">
              <a:xfrm>
                <a:off x="3676" y="0"/>
                <a:ext cx="427" cy="4316"/>
              </a:xfrm>
              <a:custGeom>
                <a:avLst/>
                <a:gdLst>
                  <a:gd name="T0" fmla="*/ 413 w 425"/>
                  <a:gd name="T1" fmla="*/ 1924 h 4316"/>
                  <a:gd name="T2" fmla="*/ 395 w 425"/>
                  <a:gd name="T3" fmla="*/ 1690 h 4316"/>
                  <a:gd name="T4" fmla="*/ 365 w 425"/>
                  <a:gd name="T5" fmla="*/ 1457 h 4316"/>
                  <a:gd name="T6" fmla="*/ 329 w 425"/>
                  <a:gd name="T7" fmla="*/ 1229 h 4316"/>
                  <a:gd name="T8" fmla="*/ 281 w 425"/>
                  <a:gd name="T9" fmla="*/ 1001 h 4316"/>
                  <a:gd name="T10" fmla="*/ 227 w 425"/>
                  <a:gd name="T11" fmla="*/ 761 h 4316"/>
                  <a:gd name="T12" fmla="*/ 162 w 425"/>
                  <a:gd name="T13" fmla="*/ 522 h 4316"/>
                  <a:gd name="T14" fmla="*/ 90 w 425"/>
                  <a:gd name="T15" fmla="*/ 270 h 4316"/>
                  <a:gd name="T16" fmla="*/ 12 w 425"/>
                  <a:gd name="T17" fmla="*/ 0 h 4316"/>
                  <a:gd name="T18" fmla="*/ 0 w 425"/>
                  <a:gd name="T19" fmla="*/ 0 h 4316"/>
                  <a:gd name="T20" fmla="*/ 84 w 425"/>
                  <a:gd name="T21" fmla="*/ 270 h 4316"/>
                  <a:gd name="T22" fmla="*/ 156 w 425"/>
                  <a:gd name="T23" fmla="*/ 522 h 4316"/>
                  <a:gd name="T24" fmla="*/ 216 w 425"/>
                  <a:gd name="T25" fmla="*/ 767 h 4316"/>
                  <a:gd name="T26" fmla="*/ 275 w 425"/>
                  <a:gd name="T27" fmla="*/ 1001 h 4316"/>
                  <a:gd name="T28" fmla="*/ 317 w 425"/>
                  <a:gd name="T29" fmla="*/ 1235 h 4316"/>
                  <a:gd name="T30" fmla="*/ 353 w 425"/>
                  <a:gd name="T31" fmla="*/ 1463 h 4316"/>
                  <a:gd name="T32" fmla="*/ 383 w 425"/>
                  <a:gd name="T33" fmla="*/ 1690 h 4316"/>
                  <a:gd name="T34" fmla="*/ 401 w 425"/>
                  <a:gd name="T35" fmla="*/ 1924 h 4316"/>
                  <a:gd name="T36" fmla="*/ 413 w 425"/>
                  <a:gd name="T37" fmla="*/ 2188 h 4316"/>
                  <a:gd name="T38" fmla="*/ 407 w 425"/>
                  <a:gd name="T39" fmla="*/ 2458 h 4316"/>
                  <a:gd name="T40" fmla="*/ 395 w 425"/>
                  <a:gd name="T41" fmla="*/ 2733 h 4316"/>
                  <a:gd name="T42" fmla="*/ 365 w 425"/>
                  <a:gd name="T43" fmla="*/ 3021 h 4316"/>
                  <a:gd name="T44" fmla="*/ 329 w 425"/>
                  <a:gd name="T45" fmla="*/ 3321 h 4316"/>
                  <a:gd name="T46" fmla="*/ 275 w 425"/>
                  <a:gd name="T47" fmla="*/ 3639 h 4316"/>
                  <a:gd name="T48" fmla="*/ 204 w 425"/>
                  <a:gd name="T49" fmla="*/ 3968 h 4316"/>
                  <a:gd name="T50" fmla="*/ 126 w 425"/>
                  <a:gd name="T51" fmla="*/ 4316 h 4316"/>
                  <a:gd name="T52" fmla="*/ 138 w 425"/>
                  <a:gd name="T53" fmla="*/ 4316 h 4316"/>
                  <a:gd name="T54" fmla="*/ 216 w 425"/>
                  <a:gd name="T55" fmla="*/ 3968 h 4316"/>
                  <a:gd name="T56" fmla="*/ 287 w 425"/>
                  <a:gd name="T57" fmla="*/ 3639 h 4316"/>
                  <a:gd name="T58" fmla="*/ 341 w 425"/>
                  <a:gd name="T59" fmla="*/ 3321 h 4316"/>
                  <a:gd name="T60" fmla="*/ 377 w 425"/>
                  <a:gd name="T61" fmla="*/ 3021 h 4316"/>
                  <a:gd name="T62" fmla="*/ 407 w 425"/>
                  <a:gd name="T63" fmla="*/ 2733 h 4316"/>
                  <a:gd name="T64" fmla="*/ 419 w 425"/>
                  <a:gd name="T65" fmla="*/ 2458 h 4316"/>
                  <a:gd name="T66" fmla="*/ 425 w 425"/>
                  <a:gd name="T67" fmla="*/ 2188 h 4316"/>
                  <a:gd name="T68" fmla="*/ 413 w 425"/>
                  <a:gd name="T69" fmla="*/ 1924 h 4316"/>
                  <a:gd name="T70" fmla="*/ 413 w 425"/>
                  <a:gd name="T71" fmla="*/ 1924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395" name="Freeform 11"/>
              <p:cNvSpPr>
                <a:spLocks/>
              </p:cNvSpPr>
              <p:nvPr userDrawn="1"/>
            </p:nvSpPr>
            <p:spPr bwMode="hidden">
              <a:xfrm>
                <a:off x="3946" y="0"/>
                <a:ext cx="558" cy="4316"/>
              </a:xfrm>
              <a:custGeom>
                <a:avLst/>
                <a:gdLst>
                  <a:gd name="T0" fmla="*/ 556 w 556"/>
                  <a:gd name="T1" fmla="*/ 2020 h 4316"/>
                  <a:gd name="T2" fmla="*/ 538 w 556"/>
                  <a:gd name="T3" fmla="*/ 1732 h 4316"/>
                  <a:gd name="T4" fmla="*/ 503 w 556"/>
                  <a:gd name="T5" fmla="*/ 1445 h 4316"/>
                  <a:gd name="T6" fmla="*/ 455 w 556"/>
                  <a:gd name="T7" fmla="*/ 1175 h 4316"/>
                  <a:gd name="T8" fmla="*/ 395 w 556"/>
                  <a:gd name="T9" fmla="*/ 911 h 4316"/>
                  <a:gd name="T10" fmla="*/ 317 w 556"/>
                  <a:gd name="T11" fmla="*/ 659 h 4316"/>
                  <a:gd name="T12" fmla="*/ 228 w 556"/>
                  <a:gd name="T13" fmla="*/ 426 h 4316"/>
                  <a:gd name="T14" fmla="*/ 126 w 556"/>
                  <a:gd name="T15" fmla="*/ 204 h 4316"/>
                  <a:gd name="T16" fmla="*/ 12 w 556"/>
                  <a:gd name="T17" fmla="*/ 0 h 4316"/>
                  <a:gd name="T18" fmla="*/ 0 w 556"/>
                  <a:gd name="T19" fmla="*/ 0 h 4316"/>
                  <a:gd name="T20" fmla="*/ 114 w 556"/>
                  <a:gd name="T21" fmla="*/ 204 h 4316"/>
                  <a:gd name="T22" fmla="*/ 216 w 556"/>
                  <a:gd name="T23" fmla="*/ 426 h 4316"/>
                  <a:gd name="T24" fmla="*/ 305 w 556"/>
                  <a:gd name="T25" fmla="*/ 659 h 4316"/>
                  <a:gd name="T26" fmla="*/ 383 w 556"/>
                  <a:gd name="T27" fmla="*/ 911 h 4316"/>
                  <a:gd name="T28" fmla="*/ 443 w 556"/>
                  <a:gd name="T29" fmla="*/ 1175 h 4316"/>
                  <a:gd name="T30" fmla="*/ 491 w 556"/>
                  <a:gd name="T31" fmla="*/ 1445 h 4316"/>
                  <a:gd name="T32" fmla="*/ 526 w 556"/>
                  <a:gd name="T33" fmla="*/ 1732 h 4316"/>
                  <a:gd name="T34" fmla="*/ 544 w 556"/>
                  <a:gd name="T35" fmla="*/ 2020 h 4316"/>
                  <a:gd name="T36" fmla="*/ 544 w 556"/>
                  <a:gd name="T37" fmla="*/ 2326 h 4316"/>
                  <a:gd name="T38" fmla="*/ 532 w 556"/>
                  <a:gd name="T39" fmla="*/ 2632 h 4316"/>
                  <a:gd name="T40" fmla="*/ 503 w 556"/>
                  <a:gd name="T41" fmla="*/ 2931 h 4316"/>
                  <a:gd name="T42" fmla="*/ 455 w 556"/>
                  <a:gd name="T43" fmla="*/ 3225 h 4316"/>
                  <a:gd name="T44" fmla="*/ 389 w 556"/>
                  <a:gd name="T45" fmla="*/ 3513 h 4316"/>
                  <a:gd name="T46" fmla="*/ 311 w 556"/>
                  <a:gd name="T47" fmla="*/ 3788 h 4316"/>
                  <a:gd name="T48" fmla="*/ 216 w 556"/>
                  <a:gd name="T49" fmla="*/ 4058 h 4316"/>
                  <a:gd name="T50" fmla="*/ 102 w 556"/>
                  <a:gd name="T51" fmla="*/ 4316 h 4316"/>
                  <a:gd name="T52" fmla="*/ 114 w 556"/>
                  <a:gd name="T53" fmla="*/ 4316 h 4316"/>
                  <a:gd name="T54" fmla="*/ 228 w 556"/>
                  <a:gd name="T55" fmla="*/ 4058 h 4316"/>
                  <a:gd name="T56" fmla="*/ 323 w 556"/>
                  <a:gd name="T57" fmla="*/ 3788 h 4316"/>
                  <a:gd name="T58" fmla="*/ 401 w 556"/>
                  <a:gd name="T59" fmla="*/ 3513 h 4316"/>
                  <a:gd name="T60" fmla="*/ 467 w 556"/>
                  <a:gd name="T61" fmla="*/ 3225 h 4316"/>
                  <a:gd name="T62" fmla="*/ 515 w 556"/>
                  <a:gd name="T63" fmla="*/ 2931 h 4316"/>
                  <a:gd name="T64" fmla="*/ 544 w 556"/>
                  <a:gd name="T65" fmla="*/ 2632 h 4316"/>
                  <a:gd name="T66" fmla="*/ 556 w 556"/>
                  <a:gd name="T67" fmla="*/ 2326 h 4316"/>
                  <a:gd name="T68" fmla="*/ 556 w 556"/>
                  <a:gd name="T69" fmla="*/ 2020 h 4316"/>
                  <a:gd name="T70" fmla="*/ 556 w 556"/>
                  <a:gd name="T71" fmla="*/ 202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396" name="Freeform 12"/>
              <p:cNvSpPr>
                <a:spLocks/>
              </p:cNvSpPr>
              <p:nvPr userDrawn="1"/>
            </p:nvSpPr>
            <p:spPr bwMode="hidden">
              <a:xfrm>
                <a:off x="4246" y="0"/>
                <a:ext cx="690" cy="4316"/>
              </a:xfrm>
              <a:custGeom>
                <a:avLst/>
                <a:gdLst>
                  <a:gd name="T0" fmla="*/ 688 w 688"/>
                  <a:gd name="T1" fmla="*/ 2086 h 4316"/>
                  <a:gd name="T2" fmla="*/ 670 w 688"/>
                  <a:gd name="T3" fmla="*/ 1810 h 4316"/>
                  <a:gd name="T4" fmla="*/ 634 w 688"/>
                  <a:gd name="T5" fmla="*/ 1541 h 4316"/>
                  <a:gd name="T6" fmla="*/ 574 w 688"/>
                  <a:gd name="T7" fmla="*/ 1271 h 4316"/>
                  <a:gd name="T8" fmla="*/ 497 w 688"/>
                  <a:gd name="T9" fmla="*/ 1007 h 4316"/>
                  <a:gd name="T10" fmla="*/ 401 w 688"/>
                  <a:gd name="T11" fmla="*/ 749 h 4316"/>
                  <a:gd name="T12" fmla="*/ 293 w 688"/>
                  <a:gd name="T13" fmla="*/ 492 h 4316"/>
                  <a:gd name="T14" fmla="*/ 162 w 688"/>
                  <a:gd name="T15" fmla="*/ 240 h 4316"/>
                  <a:gd name="T16" fmla="*/ 12 w 688"/>
                  <a:gd name="T17" fmla="*/ 0 h 4316"/>
                  <a:gd name="T18" fmla="*/ 0 w 688"/>
                  <a:gd name="T19" fmla="*/ 0 h 4316"/>
                  <a:gd name="T20" fmla="*/ 150 w 688"/>
                  <a:gd name="T21" fmla="*/ 240 h 4316"/>
                  <a:gd name="T22" fmla="*/ 281 w 688"/>
                  <a:gd name="T23" fmla="*/ 492 h 4316"/>
                  <a:gd name="T24" fmla="*/ 389 w 688"/>
                  <a:gd name="T25" fmla="*/ 749 h 4316"/>
                  <a:gd name="T26" fmla="*/ 485 w 688"/>
                  <a:gd name="T27" fmla="*/ 1007 h 4316"/>
                  <a:gd name="T28" fmla="*/ 562 w 688"/>
                  <a:gd name="T29" fmla="*/ 1271 h 4316"/>
                  <a:gd name="T30" fmla="*/ 622 w 688"/>
                  <a:gd name="T31" fmla="*/ 1541 h 4316"/>
                  <a:gd name="T32" fmla="*/ 658 w 688"/>
                  <a:gd name="T33" fmla="*/ 1810 h 4316"/>
                  <a:gd name="T34" fmla="*/ 676 w 688"/>
                  <a:gd name="T35" fmla="*/ 2086 h 4316"/>
                  <a:gd name="T36" fmla="*/ 676 w 688"/>
                  <a:gd name="T37" fmla="*/ 2368 h 4316"/>
                  <a:gd name="T38" fmla="*/ 658 w 688"/>
                  <a:gd name="T39" fmla="*/ 2650 h 4316"/>
                  <a:gd name="T40" fmla="*/ 616 w 688"/>
                  <a:gd name="T41" fmla="*/ 2931 h 4316"/>
                  <a:gd name="T42" fmla="*/ 556 w 688"/>
                  <a:gd name="T43" fmla="*/ 3213 h 4316"/>
                  <a:gd name="T44" fmla="*/ 473 w 688"/>
                  <a:gd name="T45" fmla="*/ 3495 h 4316"/>
                  <a:gd name="T46" fmla="*/ 371 w 688"/>
                  <a:gd name="T47" fmla="*/ 3777 h 4316"/>
                  <a:gd name="T48" fmla="*/ 251 w 688"/>
                  <a:gd name="T49" fmla="*/ 4046 h 4316"/>
                  <a:gd name="T50" fmla="*/ 114 w 688"/>
                  <a:gd name="T51" fmla="*/ 4316 h 4316"/>
                  <a:gd name="T52" fmla="*/ 126 w 688"/>
                  <a:gd name="T53" fmla="*/ 4316 h 4316"/>
                  <a:gd name="T54" fmla="*/ 263 w 688"/>
                  <a:gd name="T55" fmla="*/ 4046 h 4316"/>
                  <a:gd name="T56" fmla="*/ 383 w 688"/>
                  <a:gd name="T57" fmla="*/ 3777 h 4316"/>
                  <a:gd name="T58" fmla="*/ 485 w 688"/>
                  <a:gd name="T59" fmla="*/ 3495 h 4316"/>
                  <a:gd name="T60" fmla="*/ 568 w 688"/>
                  <a:gd name="T61" fmla="*/ 3219 h 4316"/>
                  <a:gd name="T62" fmla="*/ 628 w 688"/>
                  <a:gd name="T63" fmla="*/ 2937 h 4316"/>
                  <a:gd name="T64" fmla="*/ 670 w 688"/>
                  <a:gd name="T65" fmla="*/ 2656 h 4316"/>
                  <a:gd name="T66" fmla="*/ 688 w 688"/>
                  <a:gd name="T67" fmla="*/ 2368 h 4316"/>
                  <a:gd name="T68" fmla="*/ 688 w 688"/>
                  <a:gd name="T69" fmla="*/ 2086 h 4316"/>
                  <a:gd name="T70" fmla="*/ 688 w 688"/>
                  <a:gd name="T71" fmla="*/ 2086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397" name="Freeform 13"/>
              <p:cNvSpPr>
                <a:spLocks/>
              </p:cNvSpPr>
              <p:nvPr userDrawn="1"/>
            </p:nvSpPr>
            <p:spPr bwMode="hidden">
              <a:xfrm>
                <a:off x="4522" y="0"/>
                <a:ext cx="864" cy="4316"/>
              </a:xfrm>
              <a:custGeom>
                <a:avLst/>
                <a:gdLst>
                  <a:gd name="T0" fmla="*/ 855 w 861"/>
                  <a:gd name="T1" fmla="*/ 2128 h 4316"/>
                  <a:gd name="T2" fmla="*/ 831 w 861"/>
                  <a:gd name="T3" fmla="*/ 1834 h 4316"/>
                  <a:gd name="T4" fmla="*/ 808 w 861"/>
                  <a:gd name="T5" fmla="*/ 1684 h 4316"/>
                  <a:gd name="T6" fmla="*/ 784 w 861"/>
                  <a:gd name="T7" fmla="*/ 1541 h 4316"/>
                  <a:gd name="T8" fmla="*/ 748 w 861"/>
                  <a:gd name="T9" fmla="*/ 1397 h 4316"/>
                  <a:gd name="T10" fmla="*/ 712 w 861"/>
                  <a:gd name="T11" fmla="*/ 1253 h 4316"/>
                  <a:gd name="T12" fmla="*/ 664 w 861"/>
                  <a:gd name="T13" fmla="*/ 1115 h 4316"/>
                  <a:gd name="T14" fmla="*/ 610 w 861"/>
                  <a:gd name="T15" fmla="*/ 977 h 4316"/>
                  <a:gd name="T16" fmla="*/ 491 w 861"/>
                  <a:gd name="T17" fmla="*/ 719 h 4316"/>
                  <a:gd name="T18" fmla="*/ 353 w 861"/>
                  <a:gd name="T19" fmla="*/ 468 h 4316"/>
                  <a:gd name="T20" fmla="*/ 192 w 861"/>
                  <a:gd name="T21" fmla="*/ 228 h 4316"/>
                  <a:gd name="T22" fmla="*/ 12 w 861"/>
                  <a:gd name="T23" fmla="*/ 0 h 4316"/>
                  <a:gd name="T24" fmla="*/ 0 w 861"/>
                  <a:gd name="T25" fmla="*/ 0 h 4316"/>
                  <a:gd name="T26" fmla="*/ 180 w 861"/>
                  <a:gd name="T27" fmla="*/ 228 h 4316"/>
                  <a:gd name="T28" fmla="*/ 341 w 861"/>
                  <a:gd name="T29" fmla="*/ 468 h 4316"/>
                  <a:gd name="T30" fmla="*/ 479 w 861"/>
                  <a:gd name="T31" fmla="*/ 719 h 4316"/>
                  <a:gd name="T32" fmla="*/ 598 w 861"/>
                  <a:gd name="T33" fmla="*/ 983 h 4316"/>
                  <a:gd name="T34" fmla="*/ 652 w 861"/>
                  <a:gd name="T35" fmla="*/ 1121 h 4316"/>
                  <a:gd name="T36" fmla="*/ 700 w 861"/>
                  <a:gd name="T37" fmla="*/ 1259 h 4316"/>
                  <a:gd name="T38" fmla="*/ 736 w 861"/>
                  <a:gd name="T39" fmla="*/ 1403 h 4316"/>
                  <a:gd name="T40" fmla="*/ 772 w 861"/>
                  <a:gd name="T41" fmla="*/ 1547 h 4316"/>
                  <a:gd name="T42" fmla="*/ 802 w 861"/>
                  <a:gd name="T43" fmla="*/ 1690 h 4316"/>
                  <a:gd name="T44" fmla="*/ 819 w 861"/>
                  <a:gd name="T45" fmla="*/ 1834 h 4316"/>
                  <a:gd name="T46" fmla="*/ 837 w 861"/>
                  <a:gd name="T47" fmla="*/ 1984 h 4316"/>
                  <a:gd name="T48" fmla="*/ 843 w 861"/>
                  <a:gd name="T49" fmla="*/ 2128 h 4316"/>
                  <a:gd name="T50" fmla="*/ 849 w 861"/>
                  <a:gd name="T51" fmla="*/ 2278 h 4316"/>
                  <a:gd name="T52" fmla="*/ 843 w 861"/>
                  <a:gd name="T53" fmla="*/ 2428 h 4316"/>
                  <a:gd name="T54" fmla="*/ 831 w 861"/>
                  <a:gd name="T55" fmla="*/ 2572 h 4316"/>
                  <a:gd name="T56" fmla="*/ 819 w 861"/>
                  <a:gd name="T57" fmla="*/ 2721 h 4316"/>
                  <a:gd name="T58" fmla="*/ 796 w 861"/>
                  <a:gd name="T59" fmla="*/ 2865 h 4316"/>
                  <a:gd name="T60" fmla="*/ 766 w 861"/>
                  <a:gd name="T61" fmla="*/ 3015 h 4316"/>
                  <a:gd name="T62" fmla="*/ 724 w 861"/>
                  <a:gd name="T63" fmla="*/ 3159 h 4316"/>
                  <a:gd name="T64" fmla="*/ 682 w 861"/>
                  <a:gd name="T65" fmla="*/ 3303 h 4316"/>
                  <a:gd name="T66" fmla="*/ 586 w 861"/>
                  <a:gd name="T67" fmla="*/ 3567 h 4316"/>
                  <a:gd name="T68" fmla="*/ 473 w 861"/>
                  <a:gd name="T69" fmla="*/ 3824 h 4316"/>
                  <a:gd name="T70" fmla="*/ 335 w 861"/>
                  <a:gd name="T71" fmla="*/ 4076 h 4316"/>
                  <a:gd name="T72" fmla="*/ 180 w 861"/>
                  <a:gd name="T73" fmla="*/ 4316 h 4316"/>
                  <a:gd name="T74" fmla="*/ 192 w 861"/>
                  <a:gd name="T75" fmla="*/ 4316 h 4316"/>
                  <a:gd name="T76" fmla="*/ 347 w 861"/>
                  <a:gd name="T77" fmla="*/ 4076 h 4316"/>
                  <a:gd name="T78" fmla="*/ 485 w 861"/>
                  <a:gd name="T79" fmla="*/ 3824 h 4316"/>
                  <a:gd name="T80" fmla="*/ 598 w 861"/>
                  <a:gd name="T81" fmla="*/ 3573 h 4316"/>
                  <a:gd name="T82" fmla="*/ 694 w 861"/>
                  <a:gd name="T83" fmla="*/ 3309 h 4316"/>
                  <a:gd name="T84" fmla="*/ 736 w 861"/>
                  <a:gd name="T85" fmla="*/ 3165 h 4316"/>
                  <a:gd name="T86" fmla="*/ 778 w 861"/>
                  <a:gd name="T87" fmla="*/ 3021 h 4316"/>
                  <a:gd name="T88" fmla="*/ 808 w 861"/>
                  <a:gd name="T89" fmla="*/ 2871 h 4316"/>
                  <a:gd name="T90" fmla="*/ 831 w 861"/>
                  <a:gd name="T91" fmla="*/ 2727 h 4316"/>
                  <a:gd name="T92" fmla="*/ 843 w 861"/>
                  <a:gd name="T93" fmla="*/ 2578 h 4316"/>
                  <a:gd name="T94" fmla="*/ 855 w 861"/>
                  <a:gd name="T95" fmla="*/ 2428 h 4316"/>
                  <a:gd name="T96" fmla="*/ 861 w 861"/>
                  <a:gd name="T97" fmla="*/ 2278 h 4316"/>
                  <a:gd name="T98" fmla="*/ 855 w 861"/>
                  <a:gd name="T99" fmla="*/ 2128 h 4316"/>
                  <a:gd name="T100" fmla="*/ 855 w 861"/>
                  <a:gd name="T101" fmla="*/ 2128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398" name="Freeform 14"/>
              <p:cNvSpPr>
                <a:spLocks/>
              </p:cNvSpPr>
              <p:nvPr userDrawn="1"/>
            </p:nvSpPr>
            <p:spPr bwMode="hidden">
              <a:xfrm>
                <a:off x="2399" y="0"/>
                <a:ext cx="150" cy="4316"/>
              </a:xfrm>
              <a:custGeom>
                <a:avLst/>
                <a:gdLst>
                  <a:gd name="T0" fmla="*/ 18 w 149"/>
                  <a:gd name="T1" fmla="*/ 1942 h 4316"/>
                  <a:gd name="T2" fmla="*/ 30 w 149"/>
                  <a:gd name="T3" fmla="*/ 1630 h 4316"/>
                  <a:gd name="T4" fmla="*/ 42 w 149"/>
                  <a:gd name="T5" fmla="*/ 1331 h 4316"/>
                  <a:gd name="T6" fmla="*/ 59 w 149"/>
                  <a:gd name="T7" fmla="*/ 1055 h 4316"/>
                  <a:gd name="T8" fmla="*/ 77 w 149"/>
                  <a:gd name="T9" fmla="*/ 791 h 4316"/>
                  <a:gd name="T10" fmla="*/ 83 w 149"/>
                  <a:gd name="T11" fmla="*/ 671 h 4316"/>
                  <a:gd name="T12" fmla="*/ 95 w 149"/>
                  <a:gd name="T13" fmla="*/ 557 h 4316"/>
                  <a:gd name="T14" fmla="*/ 107 w 149"/>
                  <a:gd name="T15" fmla="*/ 444 h 4316"/>
                  <a:gd name="T16" fmla="*/ 113 w 149"/>
                  <a:gd name="T17" fmla="*/ 342 h 4316"/>
                  <a:gd name="T18" fmla="*/ 125 w 149"/>
                  <a:gd name="T19" fmla="*/ 246 h 4316"/>
                  <a:gd name="T20" fmla="*/ 131 w 149"/>
                  <a:gd name="T21" fmla="*/ 156 h 4316"/>
                  <a:gd name="T22" fmla="*/ 143 w 149"/>
                  <a:gd name="T23" fmla="*/ 72 h 4316"/>
                  <a:gd name="T24" fmla="*/ 149 w 149"/>
                  <a:gd name="T25" fmla="*/ 0 h 4316"/>
                  <a:gd name="T26" fmla="*/ 137 w 149"/>
                  <a:gd name="T27" fmla="*/ 0 h 4316"/>
                  <a:gd name="T28" fmla="*/ 131 w 149"/>
                  <a:gd name="T29" fmla="*/ 72 h 4316"/>
                  <a:gd name="T30" fmla="*/ 119 w 149"/>
                  <a:gd name="T31" fmla="*/ 156 h 4316"/>
                  <a:gd name="T32" fmla="*/ 113 w 149"/>
                  <a:gd name="T33" fmla="*/ 246 h 4316"/>
                  <a:gd name="T34" fmla="*/ 101 w 149"/>
                  <a:gd name="T35" fmla="*/ 342 h 4316"/>
                  <a:gd name="T36" fmla="*/ 95 w 149"/>
                  <a:gd name="T37" fmla="*/ 444 h 4316"/>
                  <a:gd name="T38" fmla="*/ 83 w 149"/>
                  <a:gd name="T39" fmla="*/ 557 h 4316"/>
                  <a:gd name="T40" fmla="*/ 71 w 149"/>
                  <a:gd name="T41" fmla="*/ 671 h 4316"/>
                  <a:gd name="T42" fmla="*/ 65 w 149"/>
                  <a:gd name="T43" fmla="*/ 791 h 4316"/>
                  <a:gd name="T44" fmla="*/ 48 w 149"/>
                  <a:gd name="T45" fmla="*/ 1055 h 4316"/>
                  <a:gd name="T46" fmla="*/ 30 w 149"/>
                  <a:gd name="T47" fmla="*/ 1331 h 4316"/>
                  <a:gd name="T48" fmla="*/ 18 w 149"/>
                  <a:gd name="T49" fmla="*/ 1630 h 4316"/>
                  <a:gd name="T50" fmla="*/ 6 w 149"/>
                  <a:gd name="T51" fmla="*/ 1942 h 4316"/>
                  <a:gd name="T52" fmla="*/ 0 w 149"/>
                  <a:gd name="T53" fmla="*/ 2278 h 4316"/>
                  <a:gd name="T54" fmla="*/ 6 w 149"/>
                  <a:gd name="T55" fmla="*/ 2602 h 4316"/>
                  <a:gd name="T56" fmla="*/ 12 w 149"/>
                  <a:gd name="T57" fmla="*/ 2919 h 4316"/>
                  <a:gd name="T58" fmla="*/ 24 w 149"/>
                  <a:gd name="T59" fmla="*/ 3219 h 4316"/>
                  <a:gd name="T60" fmla="*/ 36 w 149"/>
                  <a:gd name="T61" fmla="*/ 3513 h 4316"/>
                  <a:gd name="T62" fmla="*/ 59 w 149"/>
                  <a:gd name="T63" fmla="*/ 3794 h 4316"/>
                  <a:gd name="T64" fmla="*/ 89 w 149"/>
                  <a:gd name="T65" fmla="*/ 4058 h 4316"/>
                  <a:gd name="T66" fmla="*/ 125 w 149"/>
                  <a:gd name="T67" fmla="*/ 4316 h 4316"/>
                  <a:gd name="T68" fmla="*/ 137 w 149"/>
                  <a:gd name="T69" fmla="*/ 4316 h 4316"/>
                  <a:gd name="T70" fmla="*/ 101 w 149"/>
                  <a:gd name="T71" fmla="*/ 4058 h 4316"/>
                  <a:gd name="T72" fmla="*/ 71 w 149"/>
                  <a:gd name="T73" fmla="*/ 3794 h 4316"/>
                  <a:gd name="T74" fmla="*/ 48 w 149"/>
                  <a:gd name="T75" fmla="*/ 3513 h 4316"/>
                  <a:gd name="T76" fmla="*/ 36 w 149"/>
                  <a:gd name="T77" fmla="*/ 3225 h 4316"/>
                  <a:gd name="T78" fmla="*/ 24 w 149"/>
                  <a:gd name="T79" fmla="*/ 2919 h 4316"/>
                  <a:gd name="T80" fmla="*/ 18 w 149"/>
                  <a:gd name="T81" fmla="*/ 2608 h 4316"/>
                  <a:gd name="T82" fmla="*/ 12 w 149"/>
                  <a:gd name="T83" fmla="*/ 2278 h 4316"/>
                  <a:gd name="T84" fmla="*/ 18 w 149"/>
                  <a:gd name="T85" fmla="*/ 1942 h 4316"/>
                  <a:gd name="T86" fmla="*/ 18 w 149"/>
                  <a:gd name="T87" fmla="*/ 1942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399" name="Freeform 15"/>
              <p:cNvSpPr>
                <a:spLocks/>
              </p:cNvSpPr>
              <p:nvPr userDrawn="1"/>
            </p:nvSpPr>
            <p:spPr bwMode="hidden">
              <a:xfrm>
                <a:off x="1967" y="0"/>
                <a:ext cx="300" cy="4316"/>
              </a:xfrm>
              <a:custGeom>
                <a:avLst/>
                <a:gdLst>
                  <a:gd name="T0" fmla="*/ 18 w 299"/>
                  <a:gd name="T1" fmla="*/ 2062 h 4316"/>
                  <a:gd name="T2" fmla="*/ 30 w 299"/>
                  <a:gd name="T3" fmla="*/ 1750 h 4316"/>
                  <a:gd name="T4" fmla="*/ 54 w 299"/>
                  <a:gd name="T5" fmla="*/ 1451 h 4316"/>
                  <a:gd name="T6" fmla="*/ 84 w 299"/>
                  <a:gd name="T7" fmla="*/ 1169 h 4316"/>
                  <a:gd name="T8" fmla="*/ 126 w 299"/>
                  <a:gd name="T9" fmla="*/ 899 h 4316"/>
                  <a:gd name="T10" fmla="*/ 162 w 299"/>
                  <a:gd name="T11" fmla="*/ 641 h 4316"/>
                  <a:gd name="T12" fmla="*/ 209 w 299"/>
                  <a:gd name="T13" fmla="*/ 408 h 4316"/>
                  <a:gd name="T14" fmla="*/ 251 w 299"/>
                  <a:gd name="T15" fmla="*/ 192 h 4316"/>
                  <a:gd name="T16" fmla="*/ 299 w 299"/>
                  <a:gd name="T17" fmla="*/ 0 h 4316"/>
                  <a:gd name="T18" fmla="*/ 287 w 299"/>
                  <a:gd name="T19" fmla="*/ 0 h 4316"/>
                  <a:gd name="T20" fmla="*/ 239 w 299"/>
                  <a:gd name="T21" fmla="*/ 192 h 4316"/>
                  <a:gd name="T22" fmla="*/ 198 w 299"/>
                  <a:gd name="T23" fmla="*/ 408 h 4316"/>
                  <a:gd name="T24" fmla="*/ 156 w 299"/>
                  <a:gd name="T25" fmla="*/ 641 h 4316"/>
                  <a:gd name="T26" fmla="*/ 114 w 299"/>
                  <a:gd name="T27" fmla="*/ 899 h 4316"/>
                  <a:gd name="T28" fmla="*/ 78 w 299"/>
                  <a:gd name="T29" fmla="*/ 1169 h 4316"/>
                  <a:gd name="T30" fmla="*/ 48 w 299"/>
                  <a:gd name="T31" fmla="*/ 1451 h 4316"/>
                  <a:gd name="T32" fmla="*/ 24 w 299"/>
                  <a:gd name="T33" fmla="*/ 1750 h 4316"/>
                  <a:gd name="T34" fmla="*/ 6 w 299"/>
                  <a:gd name="T35" fmla="*/ 2062 h 4316"/>
                  <a:gd name="T36" fmla="*/ 0 w 299"/>
                  <a:gd name="T37" fmla="*/ 2374 h 4316"/>
                  <a:gd name="T38" fmla="*/ 12 w 299"/>
                  <a:gd name="T39" fmla="*/ 2674 h 4316"/>
                  <a:gd name="T40" fmla="*/ 30 w 299"/>
                  <a:gd name="T41" fmla="*/ 2973 h 4316"/>
                  <a:gd name="T42" fmla="*/ 54 w 299"/>
                  <a:gd name="T43" fmla="*/ 3255 h 4316"/>
                  <a:gd name="T44" fmla="*/ 96 w 299"/>
                  <a:gd name="T45" fmla="*/ 3537 h 4316"/>
                  <a:gd name="T46" fmla="*/ 144 w 299"/>
                  <a:gd name="T47" fmla="*/ 3806 h 4316"/>
                  <a:gd name="T48" fmla="*/ 203 w 299"/>
                  <a:gd name="T49" fmla="*/ 4064 h 4316"/>
                  <a:gd name="T50" fmla="*/ 275 w 299"/>
                  <a:gd name="T51" fmla="*/ 4316 h 4316"/>
                  <a:gd name="T52" fmla="*/ 287 w 299"/>
                  <a:gd name="T53" fmla="*/ 4316 h 4316"/>
                  <a:gd name="T54" fmla="*/ 215 w 299"/>
                  <a:gd name="T55" fmla="*/ 4064 h 4316"/>
                  <a:gd name="T56" fmla="*/ 156 w 299"/>
                  <a:gd name="T57" fmla="*/ 3806 h 4316"/>
                  <a:gd name="T58" fmla="*/ 108 w 299"/>
                  <a:gd name="T59" fmla="*/ 3537 h 4316"/>
                  <a:gd name="T60" fmla="*/ 66 w 299"/>
                  <a:gd name="T61" fmla="*/ 3261 h 4316"/>
                  <a:gd name="T62" fmla="*/ 42 w 299"/>
                  <a:gd name="T63" fmla="*/ 2973 h 4316"/>
                  <a:gd name="T64" fmla="*/ 24 w 299"/>
                  <a:gd name="T65" fmla="*/ 2680 h 4316"/>
                  <a:gd name="T66" fmla="*/ 12 w 299"/>
                  <a:gd name="T67" fmla="*/ 2374 h 4316"/>
                  <a:gd name="T68" fmla="*/ 18 w 299"/>
                  <a:gd name="T69" fmla="*/ 2062 h 4316"/>
                  <a:gd name="T70" fmla="*/ 18 w 299"/>
                  <a:gd name="T71" fmla="*/ 2062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00" name="Freeform 16"/>
              <p:cNvSpPr>
                <a:spLocks/>
              </p:cNvSpPr>
              <p:nvPr userDrawn="1"/>
            </p:nvSpPr>
            <p:spPr bwMode="hidden">
              <a:xfrm>
                <a:off x="1566" y="0"/>
                <a:ext cx="425" cy="4316"/>
              </a:xfrm>
              <a:custGeom>
                <a:avLst/>
                <a:gdLst>
                  <a:gd name="T0" fmla="*/ 424 w 424"/>
                  <a:gd name="T1" fmla="*/ 0 h 4316"/>
                  <a:gd name="T2" fmla="*/ 412 w 424"/>
                  <a:gd name="T3" fmla="*/ 0 h 4316"/>
                  <a:gd name="T4" fmla="*/ 316 w 424"/>
                  <a:gd name="T5" fmla="*/ 222 h 4316"/>
                  <a:gd name="T6" fmla="*/ 239 w 424"/>
                  <a:gd name="T7" fmla="*/ 462 h 4316"/>
                  <a:gd name="T8" fmla="*/ 167 w 424"/>
                  <a:gd name="T9" fmla="*/ 707 h 4316"/>
                  <a:gd name="T10" fmla="*/ 107 w 424"/>
                  <a:gd name="T11" fmla="*/ 971 h 4316"/>
                  <a:gd name="T12" fmla="*/ 65 w 424"/>
                  <a:gd name="T13" fmla="*/ 1247 h 4316"/>
                  <a:gd name="T14" fmla="*/ 29 w 424"/>
                  <a:gd name="T15" fmla="*/ 1529 h 4316"/>
                  <a:gd name="T16" fmla="*/ 6 w 424"/>
                  <a:gd name="T17" fmla="*/ 1822 h 4316"/>
                  <a:gd name="T18" fmla="*/ 0 w 424"/>
                  <a:gd name="T19" fmla="*/ 2122 h 4316"/>
                  <a:gd name="T20" fmla="*/ 6 w 424"/>
                  <a:gd name="T21" fmla="*/ 2404 h 4316"/>
                  <a:gd name="T22" fmla="*/ 24 w 424"/>
                  <a:gd name="T23" fmla="*/ 2686 h 4316"/>
                  <a:gd name="T24" fmla="*/ 47 w 424"/>
                  <a:gd name="T25" fmla="*/ 2961 h 4316"/>
                  <a:gd name="T26" fmla="*/ 89 w 424"/>
                  <a:gd name="T27" fmla="*/ 3243 h 4316"/>
                  <a:gd name="T28" fmla="*/ 137 w 424"/>
                  <a:gd name="T29" fmla="*/ 3519 h 4316"/>
                  <a:gd name="T30" fmla="*/ 197 w 424"/>
                  <a:gd name="T31" fmla="*/ 3788 h 4316"/>
                  <a:gd name="T32" fmla="*/ 269 w 424"/>
                  <a:gd name="T33" fmla="*/ 4058 h 4316"/>
                  <a:gd name="T34" fmla="*/ 346 w 424"/>
                  <a:gd name="T35" fmla="*/ 4316 h 4316"/>
                  <a:gd name="T36" fmla="*/ 358 w 424"/>
                  <a:gd name="T37" fmla="*/ 4316 h 4316"/>
                  <a:gd name="T38" fmla="*/ 281 w 424"/>
                  <a:gd name="T39" fmla="*/ 4058 h 4316"/>
                  <a:gd name="T40" fmla="*/ 209 w 424"/>
                  <a:gd name="T41" fmla="*/ 3788 h 4316"/>
                  <a:gd name="T42" fmla="*/ 149 w 424"/>
                  <a:gd name="T43" fmla="*/ 3519 h 4316"/>
                  <a:gd name="T44" fmla="*/ 101 w 424"/>
                  <a:gd name="T45" fmla="*/ 3243 h 4316"/>
                  <a:gd name="T46" fmla="*/ 59 w 424"/>
                  <a:gd name="T47" fmla="*/ 2961 h 4316"/>
                  <a:gd name="T48" fmla="*/ 35 w 424"/>
                  <a:gd name="T49" fmla="*/ 2686 h 4316"/>
                  <a:gd name="T50" fmla="*/ 18 w 424"/>
                  <a:gd name="T51" fmla="*/ 2404 h 4316"/>
                  <a:gd name="T52" fmla="*/ 12 w 424"/>
                  <a:gd name="T53" fmla="*/ 2122 h 4316"/>
                  <a:gd name="T54" fmla="*/ 18 w 424"/>
                  <a:gd name="T55" fmla="*/ 1822 h 4316"/>
                  <a:gd name="T56" fmla="*/ 41 w 424"/>
                  <a:gd name="T57" fmla="*/ 1529 h 4316"/>
                  <a:gd name="T58" fmla="*/ 71 w 424"/>
                  <a:gd name="T59" fmla="*/ 1247 h 4316"/>
                  <a:gd name="T60" fmla="*/ 119 w 424"/>
                  <a:gd name="T61" fmla="*/ 971 h 4316"/>
                  <a:gd name="T62" fmla="*/ 179 w 424"/>
                  <a:gd name="T63" fmla="*/ 707 h 4316"/>
                  <a:gd name="T64" fmla="*/ 245 w 424"/>
                  <a:gd name="T65" fmla="*/ 462 h 4316"/>
                  <a:gd name="T66" fmla="*/ 328 w 424"/>
                  <a:gd name="T67" fmla="*/ 222 h 4316"/>
                  <a:gd name="T68" fmla="*/ 424 w 424"/>
                  <a:gd name="T69" fmla="*/ 0 h 4316"/>
                  <a:gd name="T70" fmla="*/ 424 w 424"/>
                  <a:gd name="T71" fmla="*/ 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01" name="Freeform 17"/>
              <p:cNvSpPr>
                <a:spLocks/>
              </p:cNvSpPr>
              <p:nvPr userDrawn="1"/>
            </p:nvSpPr>
            <p:spPr bwMode="hidden">
              <a:xfrm>
                <a:off x="1128" y="0"/>
                <a:ext cx="575" cy="4316"/>
              </a:xfrm>
              <a:custGeom>
                <a:avLst/>
                <a:gdLst>
                  <a:gd name="T0" fmla="*/ 12 w 574"/>
                  <a:gd name="T1" fmla="*/ 2146 h 4316"/>
                  <a:gd name="T2" fmla="*/ 24 w 574"/>
                  <a:gd name="T3" fmla="*/ 1846 h 4316"/>
                  <a:gd name="T4" fmla="*/ 54 w 574"/>
                  <a:gd name="T5" fmla="*/ 1559 h 4316"/>
                  <a:gd name="T6" fmla="*/ 96 w 574"/>
                  <a:gd name="T7" fmla="*/ 1277 h 4316"/>
                  <a:gd name="T8" fmla="*/ 162 w 574"/>
                  <a:gd name="T9" fmla="*/ 1001 h 4316"/>
                  <a:gd name="T10" fmla="*/ 239 w 574"/>
                  <a:gd name="T11" fmla="*/ 731 h 4316"/>
                  <a:gd name="T12" fmla="*/ 335 w 574"/>
                  <a:gd name="T13" fmla="*/ 480 h 4316"/>
                  <a:gd name="T14" fmla="*/ 449 w 574"/>
                  <a:gd name="T15" fmla="*/ 234 h 4316"/>
                  <a:gd name="T16" fmla="*/ 574 w 574"/>
                  <a:gd name="T17" fmla="*/ 0 h 4316"/>
                  <a:gd name="T18" fmla="*/ 562 w 574"/>
                  <a:gd name="T19" fmla="*/ 0 h 4316"/>
                  <a:gd name="T20" fmla="*/ 437 w 574"/>
                  <a:gd name="T21" fmla="*/ 234 h 4316"/>
                  <a:gd name="T22" fmla="*/ 323 w 574"/>
                  <a:gd name="T23" fmla="*/ 480 h 4316"/>
                  <a:gd name="T24" fmla="*/ 227 w 574"/>
                  <a:gd name="T25" fmla="*/ 737 h 4316"/>
                  <a:gd name="T26" fmla="*/ 150 w 574"/>
                  <a:gd name="T27" fmla="*/ 1001 h 4316"/>
                  <a:gd name="T28" fmla="*/ 84 w 574"/>
                  <a:gd name="T29" fmla="*/ 1277 h 4316"/>
                  <a:gd name="T30" fmla="*/ 42 w 574"/>
                  <a:gd name="T31" fmla="*/ 1559 h 4316"/>
                  <a:gd name="T32" fmla="*/ 12 w 574"/>
                  <a:gd name="T33" fmla="*/ 1852 h 4316"/>
                  <a:gd name="T34" fmla="*/ 0 w 574"/>
                  <a:gd name="T35" fmla="*/ 2146 h 4316"/>
                  <a:gd name="T36" fmla="*/ 6 w 574"/>
                  <a:gd name="T37" fmla="*/ 2434 h 4316"/>
                  <a:gd name="T38" fmla="*/ 30 w 574"/>
                  <a:gd name="T39" fmla="*/ 2715 h 4316"/>
                  <a:gd name="T40" fmla="*/ 66 w 574"/>
                  <a:gd name="T41" fmla="*/ 2997 h 4316"/>
                  <a:gd name="T42" fmla="*/ 120 w 574"/>
                  <a:gd name="T43" fmla="*/ 3273 h 4316"/>
                  <a:gd name="T44" fmla="*/ 191 w 574"/>
                  <a:gd name="T45" fmla="*/ 3549 h 4316"/>
                  <a:gd name="T46" fmla="*/ 275 w 574"/>
                  <a:gd name="T47" fmla="*/ 3812 h 4316"/>
                  <a:gd name="T48" fmla="*/ 371 w 574"/>
                  <a:gd name="T49" fmla="*/ 4070 h 4316"/>
                  <a:gd name="T50" fmla="*/ 484 w 574"/>
                  <a:gd name="T51" fmla="*/ 4316 h 4316"/>
                  <a:gd name="T52" fmla="*/ 496 w 574"/>
                  <a:gd name="T53" fmla="*/ 4316 h 4316"/>
                  <a:gd name="T54" fmla="*/ 383 w 574"/>
                  <a:gd name="T55" fmla="*/ 4070 h 4316"/>
                  <a:gd name="T56" fmla="*/ 287 w 574"/>
                  <a:gd name="T57" fmla="*/ 3812 h 4316"/>
                  <a:gd name="T58" fmla="*/ 203 w 574"/>
                  <a:gd name="T59" fmla="*/ 3549 h 4316"/>
                  <a:gd name="T60" fmla="*/ 132 w 574"/>
                  <a:gd name="T61" fmla="*/ 3273 h 4316"/>
                  <a:gd name="T62" fmla="*/ 78 w 574"/>
                  <a:gd name="T63" fmla="*/ 2997 h 4316"/>
                  <a:gd name="T64" fmla="*/ 42 w 574"/>
                  <a:gd name="T65" fmla="*/ 2715 h 4316"/>
                  <a:gd name="T66" fmla="*/ 18 w 574"/>
                  <a:gd name="T67" fmla="*/ 2434 h 4316"/>
                  <a:gd name="T68" fmla="*/ 12 w 574"/>
                  <a:gd name="T69" fmla="*/ 2146 h 4316"/>
                  <a:gd name="T70" fmla="*/ 12 w 574"/>
                  <a:gd name="T71" fmla="*/ 2146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02" name="Freeform 18"/>
              <p:cNvSpPr>
                <a:spLocks/>
              </p:cNvSpPr>
              <p:nvPr userDrawn="1"/>
            </p:nvSpPr>
            <p:spPr bwMode="hidden">
              <a:xfrm>
                <a:off x="702" y="0"/>
                <a:ext cx="737" cy="4316"/>
              </a:xfrm>
              <a:custGeom>
                <a:avLst/>
                <a:gdLst>
                  <a:gd name="T0" fmla="*/ 12 w 735"/>
                  <a:gd name="T1" fmla="*/ 2098 h 4316"/>
                  <a:gd name="T2" fmla="*/ 29 w 735"/>
                  <a:gd name="T3" fmla="*/ 1798 h 4316"/>
                  <a:gd name="T4" fmla="*/ 71 w 735"/>
                  <a:gd name="T5" fmla="*/ 1505 h 4316"/>
                  <a:gd name="T6" fmla="*/ 131 w 735"/>
                  <a:gd name="T7" fmla="*/ 1223 h 4316"/>
                  <a:gd name="T8" fmla="*/ 215 w 735"/>
                  <a:gd name="T9" fmla="*/ 941 h 4316"/>
                  <a:gd name="T10" fmla="*/ 316 w 735"/>
                  <a:gd name="T11" fmla="*/ 689 h 4316"/>
                  <a:gd name="T12" fmla="*/ 442 w 735"/>
                  <a:gd name="T13" fmla="*/ 444 h 4316"/>
                  <a:gd name="T14" fmla="*/ 580 w 735"/>
                  <a:gd name="T15" fmla="*/ 216 h 4316"/>
                  <a:gd name="T16" fmla="*/ 735 w 735"/>
                  <a:gd name="T17" fmla="*/ 0 h 4316"/>
                  <a:gd name="T18" fmla="*/ 723 w 735"/>
                  <a:gd name="T19" fmla="*/ 0 h 4316"/>
                  <a:gd name="T20" fmla="*/ 568 w 735"/>
                  <a:gd name="T21" fmla="*/ 210 h 4316"/>
                  <a:gd name="T22" fmla="*/ 430 w 735"/>
                  <a:gd name="T23" fmla="*/ 438 h 4316"/>
                  <a:gd name="T24" fmla="*/ 311 w 735"/>
                  <a:gd name="T25" fmla="*/ 683 h 4316"/>
                  <a:gd name="T26" fmla="*/ 209 w 735"/>
                  <a:gd name="T27" fmla="*/ 941 h 4316"/>
                  <a:gd name="T28" fmla="*/ 125 w 735"/>
                  <a:gd name="T29" fmla="*/ 1217 h 4316"/>
                  <a:gd name="T30" fmla="*/ 59 w 735"/>
                  <a:gd name="T31" fmla="*/ 1505 h 4316"/>
                  <a:gd name="T32" fmla="*/ 18 w 735"/>
                  <a:gd name="T33" fmla="*/ 1798 h 4316"/>
                  <a:gd name="T34" fmla="*/ 0 w 735"/>
                  <a:gd name="T35" fmla="*/ 2098 h 4316"/>
                  <a:gd name="T36" fmla="*/ 6 w 735"/>
                  <a:gd name="T37" fmla="*/ 2404 h 4316"/>
                  <a:gd name="T38" fmla="*/ 29 w 735"/>
                  <a:gd name="T39" fmla="*/ 2709 h 4316"/>
                  <a:gd name="T40" fmla="*/ 77 w 735"/>
                  <a:gd name="T41" fmla="*/ 3015 h 4316"/>
                  <a:gd name="T42" fmla="*/ 149 w 735"/>
                  <a:gd name="T43" fmla="*/ 3315 h 4316"/>
                  <a:gd name="T44" fmla="*/ 227 w 735"/>
                  <a:gd name="T45" fmla="*/ 3573 h 4316"/>
                  <a:gd name="T46" fmla="*/ 316 w 735"/>
                  <a:gd name="T47" fmla="*/ 3824 h 4316"/>
                  <a:gd name="T48" fmla="*/ 424 w 735"/>
                  <a:gd name="T49" fmla="*/ 4076 h 4316"/>
                  <a:gd name="T50" fmla="*/ 544 w 735"/>
                  <a:gd name="T51" fmla="*/ 4316 h 4316"/>
                  <a:gd name="T52" fmla="*/ 556 w 735"/>
                  <a:gd name="T53" fmla="*/ 4316 h 4316"/>
                  <a:gd name="T54" fmla="*/ 436 w 735"/>
                  <a:gd name="T55" fmla="*/ 4076 h 4316"/>
                  <a:gd name="T56" fmla="*/ 328 w 735"/>
                  <a:gd name="T57" fmla="*/ 3824 h 4316"/>
                  <a:gd name="T58" fmla="*/ 239 w 735"/>
                  <a:gd name="T59" fmla="*/ 3573 h 4316"/>
                  <a:gd name="T60" fmla="*/ 161 w 735"/>
                  <a:gd name="T61" fmla="*/ 3315 h 4316"/>
                  <a:gd name="T62" fmla="*/ 89 w 735"/>
                  <a:gd name="T63" fmla="*/ 3015 h 4316"/>
                  <a:gd name="T64" fmla="*/ 41 w 735"/>
                  <a:gd name="T65" fmla="*/ 2709 h 4316"/>
                  <a:gd name="T66" fmla="*/ 18 w 735"/>
                  <a:gd name="T67" fmla="*/ 2404 h 4316"/>
                  <a:gd name="T68" fmla="*/ 12 w 735"/>
                  <a:gd name="T69" fmla="*/ 2098 h 4316"/>
                  <a:gd name="T70" fmla="*/ 12 w 735"/>
                  <a:gd name="T71" fmla="*/ 2098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03" name="Freeform 19"/>
              <p:cNvSpPr>
                <a:spLocks/>
              </p:cNvSpPr>
              <p:nvPr userDrawn="1"/>
            </p:nvSpPr>
            <p:spPr bwMode="hidden">
              <a:xfrm>
                <a:off x="288" y="0"/>
                <a:ext cx="840" cy="4316"/>
              </a:xfrm>
              <a:custGeom>
                <a:avLst/>
                <a:gdLst>
                  <a:gd name="T0" fmla="*/ 18 w 837"/>
                  <a:gd name="T1" fmla="*/ 1948 h 4316"/>
                  <a:gd name="T2" fmla="*/ 48 w 837"/>
                  <a:gd name="T3" fmla="*/ 1708 h 4316"/>
                  <a:gd name="T4" fmla="*/ 96 w 837"/>
                  <a:gd name="T5" fmla="*/ 1475 h 4316"/>
                  <a:gd name="T6" fmla="*/ 161 w 837"/>
                  <a:gd name="T7" fmla="*/ 1235 h 4316"/>
                  <a:gd name="T8" fmla="*/ 251 w 837"/>
                  <a:gd name="T9" fmla="*/ 995 h 4316"/>
                  <a:gd name="T10" fmla="*/ 365 w 837"/>
                  <a:gd name="T11" fmla="*/ 755 h 4316"/>
                  <a:gd name="T12" fmla="*/ 496 w 837"/>
                  <a:gd name="T13" fmla="*/ 510 h 4316"/>
                  <a:gd name="T14" fmla="*/ 658 w 837"/>
                  <a:gd name="T15" fmla="*/ 258 h 4316"/>
                  <a:gd name="T16" fmla="*/ 741 w 837"/>
                  <a:gd name="T17" fmla="*/ 132 h 4316"/>
                  <a:gd name="T18" fmla="*/ 837 w 837"/>
                  <a:gd name="T19" fmla="*/ 0 h 4316"/>
                  <a:gd name="T20" fmla="*/ 825 w 837"/>
                  <a:gd name="T21" fmla="*/ 0 h 4316"/>
                  <a:gd name="T22" fmla="*/ 729 w 837"/>
                  <a:gd name="T23" fmla="*/ 132 h 4316"/>
                  <a:gd name="T24" fmla="*/ 640 w 837"/>
                  <a:gd name="T25" fmla="*/ 258 h 4316"/>
                  <a:gd name="T26" fmla="*/ 562 w 837"/>
                  <a:gd name="T27" fmla="*/ 384 h 4316"/>
                  <a:gd name="T28" fmla="*/ 484 w 837"/>
                  <a:gd name="T29" fmla="*/ 510 h 4316"/>
                  <a:gd name="T30" fmla="*/ 353 w 837"/>
                  <a:gd name="T31" fmla="*/ 755 h 4316"/>
                  <a:gd name="T32" fmla="*/ 239 w 837"/>
                  <a:gd name="T33" fmla="*/ 995 h 4316"/>
                  <a:gd name="T34" fmla="*/ 150 w 837"/>
                  <a:gd name="T35" fmla="*/ 1235 h 4316"/>
                  <a:gd name="T36" fmla="*/ 84 w 837"/>
                  <a:gd name="T37" fmla="*/ 1469 h 4316"/>
                  <a:gd name="T38" fmla="*/ 36 w 837"/>
                  <a:gd name="T39" fmla="*/ 1702 h 4316"/>
                  <a:gd name="T40" fmla="*/ 6 w 837"/>
                  <a:gd name="T41" fmla="*/ 1942 h 4316"/>
                  <a:gd name="T42" fmla="*/ 0 w 837"/>
                  <a:gd name="T43" fmla="*/ 2200 h 4316"/>
                  <a:gd name="T44" fmla="*/ 12 w 837"/>
                  <a:gd name="T45" fmla="*/ 2470 h 4316"/>
                  <a:gd name="T46" fmla="*/ 48 w 837"/>
                  <a:gd name="T47" fmla="*/ 2739 h 4316"/>
                  <a:gd name="T48" fmla="*/ 114 w 837"/>
                  <a:gd name="T49" fmla="*/ 3027 h 4316"/>
                  <a:gd name="T50" fmla="*/ 150 w 837"/>
                  <a:gd name="T51" fmla="*/ 3171 h 4316"/>
                  <a:gd name="T52" fmla="*/ 197 w 837"/>
                  <a:gd name="T53" fmla="*/ 3321 h 4316"/>
                  <a:gd name="T54" fmla="*/ 245 w 837"/>
                  <a:gd name="T55" fmla="*/ 3477 h 4316"/>
                  <a:gd name="T56" fmla="*/ 305 w 837"/>
                  <a:gd name="T57" fmla="*/ 3639 h 4316"/>
                  <a:gd name="T58" fmla="*/ 365 w 837"/>
                  <a:gd name="T59" fmla="*/ 3800 h 4316"/>
                  <a:gd name="T60" fmla="*/ 437 w 837"/>
                  <a:gd name="T61" fmla="*/ 3968 h 4316"/>
                  <a:gd name="T62" fmla="*/ 508 w 837"/>
                  <a:gd name="T63" fmla="*/ 4136 h 4316"/>
                  <a:gd name="T64" fmla="*/ 592 w 837"/>
                  <a:gd name="T65" fmla="*/ 4316 h 4316"/>
                  <a:gd name="T66" fmla="*/ 604 w 837"/>
                  <a:gd name="T67" fmla="*/ 4316 h 4316"/>
                  <a:gd name="T68" fmla="*/ 520 w 837"/>
                  <a:gd name="T69" fmla="*/ 4136 h 4316"/>
                  <a:gd name="T70" fmla="*/ 448 w 837"/>
                  <a:gd name="T71" fmla="*/ 3968 h 4316"/>
                  <a:gd name="T72" fmla="*/ 377 w 837"/>
                  <a:gd name="T73" fmla="*/ 3800 h 4316"/>
                  <a:gd name="T74" fmla="*/ 317 w 837"/>
                  <a:gd name="T75" fmla="*/ 3639 h 4316"/>
                  <a:gd name="T76" fmla="*/ 257 w 837"/>
                  <a:gd name="T77" fmla="*/ 3477 h 4316"/>
                  <a:gd name="T78" fmla="*/ 209 w 837"/>
                  <a:gd name="T79" fmla="*/ 3327 h 4316"/>
                  <a:gd name="T80" fmla="*/ 161 w 837"/>
                  <a:gd name="T81" fmla="*/ 3171 h 4316"/>
                  <a:gd name="T82" fmla="*/ 126 w 837"/>
                  <a:gd name="T83" fmla="*/ 3027 h 4316"/>
                  <a:gd name="T84" fmla="*/ 60 w 837"/>
                  <a:gd name="T85" fmla="*/ 2739 h 4316"/>
                  <a:gd name="T86" fmla="*/ 24 w 837"/>
                  <a:gd name="T87" fmla="*/ 2470 h 4316"/>
                  <a:gd name="T88" fmla="*/ 12 w 837"/>
                  <a:gd name="T89" fmla="*/ 2206 h 4316"/>
                  <a:gd name="T90" fmla="*/ 18 w 837"/>
                  <a:gd name="T91" fmla="*/ 1948 h 4316"/>
                  <a:gd name="T92" fmla="*/ 18 w 837"/>
                  <a:gd name="T93" fmla="*/ 1948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6404" name="Freeform 20"/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>
                <a:gd name="T0" fmla="*/ 0 w 604"/>
                <a:gd name="T1" fmla="*/ 54 h 1415"/>
                <a:gd name="T2" fmla="*/ 42 w 604"/>
                <a:gd name="T3" fmla="*/ 228 h 1415"/>
                <a:gd name="T4" fmla="*/ 96 w 604"/>
                <a:gd name="T5" fmla="*/ 402 h 1415"/>
                <a:gd name="T6" fmla="*/ 161 w 604"/>
                <a:gd name="T7" fmla="*/ 576 h 1415"/>
                <a:gd name="T8" fmla="*/ 227 w 604"/>
                <a:gd name="T9" fmla="*/ 744 h 1415"/>
                <a:gd name="T10" fmla="*/ 305 w 604"/>
                <a:gd name="T11" fmla="*/ 917 h 1415"/>
                <a:gd name="T12" fmla="*/ 389 w 604"/>
                <a:gd name="T13" fmla="*/ 1085 h 1415"/>
                <a:gd name="T14" fmla="*/ 484 w 604"/>
                <a:gd name="T15" fmla="*/ 1253 h 1415"/>
                <a:gd name="T16" fmla="*/ 586 w 604"/>
                <a:gd name="T17" fmla="*/ 1415 h 1415"/>
                <a:gd name="T18" fmla="*/ 604 w 604"/>
                <a:gd name="T19" fmla="*/ 1415 h 1415"/>
                <a:gd name="T20" fmla="*/ 496 w 604"/>
                <a:gd name="T21" fmla="*/ 1247 h 1415"/>
                <a:gd name="T22" fmla="*/ 401 w 604"/>
                <a:gd name="T23" fmla="*/ 1073 h 1415"/>
                <a:gd name="T24" fmla="*/ 311 w 604"/>
                <a:gd name="T25" fmla="*/ 899 h 1415"/>
                <a:gd name="T26" fmla="*/ 233 w 604"/>
                <a:gd name="T27" fmla="*/ 720 h 1415"/>
                <a:gd name="T28" fmla="*/ 161 w 604"/>
                <a:gd name="T29" fmla="*/ 546 h 1415"/>
                <a:gd name="T30" fmla="*/ 102 w 604"/>
                <a:gd name="T31" fmla="*/ 366 h 1415"/>
                <a:gd name="T32" fmla="*/ 48 w 604"/>
                <a:gd name="T33" fmla="*/ 180 h 1415"/>
                <a:gd name="T34" fmla="*/ 0 w 604"/>
                <a:gd name="T35" fmla="*/ 0 h 1415"/>
                <a:gd name="T36" fmla="*/ 0 w 604"/>
                <a:gd name="T37" fmla="*/ 54 h 1415"/>
                <a:gd name="T38" fmla="*/ 0 w 604"/>
                <a:gd name="T39" fmla="*/ 54 h 14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05" name="Freeform 21"/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>
                <a:gd name="T0" fmla="*/ 0 w 227"/>
                <a:gd name="T1" fmla="*/ 30 h 426"/>
                <a:gd name="T2" fmla="*/ 108 w 227"/>
                <a:gd name="T3" fmla="*/ 240 h 426"/>
                <a:gd name="T4" fmla="*/ 215 w 227"/>
                <a:gd name="T5" fmla="*/ 426 h 426"/>
                <a:gd name="T6" fmla="*/ 227 w 227"/>
                <a:gd name="T7" fmla="*/ 426 h 426"/>
                <a:gd name="T8" fmla="*/ 167 w 227"/>
                <a:gd name="T9" fmla="*/ 330 h 426"/>
                <a:gd name="T10" fmla="*/ 114 w 227"/>
                <a:gd name="T11" fmla="*/ 222 h 426"/>
                <a:gd name="T12" fmla="*/ 0 w 227"/>
                <a:gd name="T13" fmla="*/ 0 h 426"/>
                <a:gd name="T14" fmla="*/ 0 w 227"/>
                <a:gd name="T15" fmla="*/ 30 h 426"/>
                <a:gd name="T16" fmla="*/ 0 w 227"/>
                <a:gd name="T17" fmla="*/ 30 h 4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06" name="Freeform 22"/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>
                <a:gd name="T0" fmla="*/ 981 w 981"/>
                <a:gd name="T1" fmla="*/ 1786 h 1786"/>
                <a:gd name="T2" fmla="*/ 981 w 981"/>
                <a:gd name="T3" fmla="*/ 1720 h 1786"/>
                <a:gd name="T4" fmla="*/ 969 w 981"/>
                <a:gd name="T5" fmla="*/ 1666 h 1786"/>
                <a:gd name="T6" fmla="*/ 957 w 981"/>
                <a:gd name="T7" fmla="*/ 1613 h 1786"/>
                <a:gd name="T8" fmla="*/ 921 w 981"/>
                <a:gd name="T9" fmla="*/ 1487 h 1786"/>
                <a:gd name="T10" fmla="*/ 885 w 981"/>
                <a:gd name="T11" fmla="*/ 1361 h 1786"/>
                <a:gd name="T12" fmla="*/ 796 w 981"/>
                <a:gd name="T13" fmla="*/ 1121 h 1786"/>
                <a:gd name="T14" fmla="*/ 682 w 981"/>
                <a:gd name="T15" fmla="*/ 899 h 1786"/>
                <a:gd name="T16" fmla="*/ 562 w 981"/>
                <a:gd name="T17" fmla="*/ 689 h 1786"/>
                <a:gd name="T18" fmla="*/ 431 w 981"/>
                <a:gd name="T19" fmla="*/ 498 h 1786"/>
                <a:gd name="T20" fmla="*/ 293 w 981"/>
                <a:gd name="T21" fmla="*/ 318 h 1786"/>
                <a:gd name="T22" fmla="*/ 150 w 981"/>
                <a:gd name="T23" fmla="*/ 150 h 1786"/>
                <a:gd name="T24" fmla="*/ 12 w 981"/>
                <a:gd name="T25" fmla="*/ 0 h 1786"/>
                <a:gd name="T26" fmla="*/ 0 w 981"/>
                <a:gd name="T27" fmla="*/ 0 h 1786"/>
                <a:gd name="T28" fmla="*/ 138 w 981"/>
                <a:gd name="T29" fmla="*/ 150 h 1786"/>
                <a:gd name="T30" fmla="*/ 275 w 981"/>
                <a:gd name="T31" fmla="*/ 318 h 1786"/>
                <a:gd name="T32" fmla="*/ 413 w 981"/>
                <a:gd name="T33" fmla="*/ 498 h 1786"/>
                <a:gd name="T34" fmla="*/ 545 w 981"/>
                <a:gd name="T35" fmla="*/ 689 h 1786"/>
                <a:gd name="T36" fmla="*/ 670 w 981"/>
                <a:gd name="T37" fmla="*/ 899 h 1786"/>
                <a:gd name="T38" fmla="*/ 778 w 981"/>
                <a:gd name="T39" fmla="*/ 1121 h 1786"/>
                <a:gd name="T40" fmla="*/ 873 w 981"/>
                <a:gd name="T41" fmla="*/ 1361 h 1786"/>
                <a:gd name="T42" fmla="*/ 909 w 981"/>
                <a:gd name="T43" fmla="*/ 1487 h 1786"/>
                <a:gd name="T44" fmla="*/ 945 w 981"/>
                <a:gd name="T45" fmla="*/ 1619 h 1786"/>
                <a:gd name="T46" fmla="*/ 963 w 981"/>
                <a:gd name="T47" fmla="*/ 1702 h 1786"/>
                <a:gd name="T48" fmla="*/ 981 w 981"/>
                <a:gd name="T49" fmla="*/ 1786 h 1786"/>
                <a:gd name="T50" fmla="*/ 981 w 981"/>
                <a:gd name="T51" fmla="*/ 1786 h 17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07" name="Freeform 23"/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>
                <a:gd name="T0" fmla="*/ 717 w 717"/>
                <a:gd name="T1" fmla="*/ 845 h 845"/>
                <a:gd name="T2" fmla="*/ 717 w 717"/>
                <a:gd name="T3" fmla="*/ 821 h 845"/>
                <a:gd name="T4" fmla="*/ 574 w 717"/>
                <a:gd name="T5" fmla="*/ 605 h 845"/>
                <a:gd name="T6" fmla="*/ 406 w 717"/>
                <a:gd name="T7" fmla="*/ 396 h 845"/>
                <a:gd name="T8" fmla="*/ 221 w 717"/>
                <a:gd name="T9" fmla="*/ 192 h 845"/>
                <a:gd name="T10" fmla="*/ 17 w 717"/>
                <a:gd name="T11" fmla="*/ 0 h 845"/>
                <a:gd name="T12" fmla="*/ 0 w 717"/>
                <a:gd name="T13" fmla="*/ 0 h 845"/>
                <a:gd name="T14" fmla="*/ 209 w 717"/>
                <a:gd name="T15" fmla="*/ 198 h 845"/>
                <a:gd name="T16" fmla="*/ 400 w 717"/>
                <a:gd name="T17" fmla="*/ 408 h 845"/>
                <a:gd name="T18" fmla="*/ 568 w 717"/>
                <a:gd name="T19" fmla="*/ 623 h 845"/>
                <a:gd name="T20" fmla="*/ 717 w 717"/>
                <a:gd name="T21" fmla="*/ 845 h 845"/>
                <a:gd name="T22" fmla="*/ 717 w 717"/>
                <a:gd name="T23" fmla="*/ 845 h 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08" name="Freeform 24"/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>
                <a:gd name="T0" fmla="*/ 407 w 407"/>
                <a:gd name="T1" fmla="*/ 414 h 414"/>
                <a:gd name="T2" fmla="*/ 407 w 407"/>
                <a:gd name="T3" fmla="*/ 396 h 414"/>
                <a:gd name="T4" fmla="*/ 222 w 407"/>
                <a:gd name="T5" fmla="*/ 192 h 414"/>
                <a:gd name="T6" fmla="*/ 12 w 407"/>
                <a:gd name="T7" fmla="*/ 0 h 414"/>
                <a:gd name="T8" fmla="*/ 0 w 407"/>
                <a:gd name="T9" fmla="*/ 0 h 414"/>
                <a:gd name="T10" fmla="*/ 108 w 407"/>
                <a:gd name="T11" fmla="*/ 102 h 414"/>
                <a:gd name="T12" fmla="*/ 216 w 407"/>
                <a:gd name="T13" fmla="*/ 204 h 414"/>
                <a:gd name="T14" fmla="*/ 407 w 407"/>
                <a:gd name="T15" fmla="*/ 414 h 414"/>
                <a:gd name="T16" fmla="*/ 407 w 407"/>
                <a:gd name="T17" fmla="*/ 414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09" name="Freeform 25"/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>
                <a:gd name="T0" fmla="*/ 0 w 855"/>
                <a:gd name="T1" fmla="*/ 1361 h 1409"/>
                <a:gd name="T2" fmla="*/ 0 w 855"/>
                <a:gd name="T3" fmla="*/ 1409 h 1409"/>
                <a:gd name="T4" fmla="*/ 54 w 855"/>
                <a:gd name="T5" fmla="*/ 1211 h 1409"/>
                <a:gd name="T6" fmla="*/ 126 w 855"/>
                <a:gd name="T7" fmla="*/ 1013 h 1409"/>
                <a:gd name="T8" fmla="*/ 215 w 855"/>
                <a:gd name="T9" fmla="*/ 827 h 1409"/>
                <a:gd name="T10" fmla="*/ 311 w 855"/>
                <a:gd name="T11" fmla="*/ 647 h 1409"/>
                <a:gd name="T12" fmla="*/ 431 w 855"/>
                <a:gd name="T13" fmla="*/ 474 h 1409"/>
                <a:gd name="T14" fmla="*/ 556 w 855"/>
                <a:gd name="T15" fmla="*/ 312 h 1409"/>
                <a:gd name="T16" fmla="*/ 700 w 855"/>
                <a:gd name="T17" fmla="*/ 150 h 1409"/>
                <a:gd name="T18" fmla="*/ 855 w 855"/>
                <a:gd name="T19" fmla="*/ 0 h 1409"/>
                <a:gd name="T20" fmla="*/ 837 w 855"/>
                <a:gd name="T21" fmla="*/ 0 h 1409"/>
                <a:gd name="T22" fmla="*/ 688 w 855"/>
                <a:gd name="T23" fmla="*/ 144 h 1409"/>
                <a:gd name="T24" fmla="*/ 550 w 855"/>
                <a:gd name="T25" fmla="*/ 300 h 1409"/>
                <a:gd name="T26" fmla="*/ 425 w 855"/>
                <a:gd name="T27" fmla="*/ 462 h 1409"/>
                <a:gd name="T28" fmla="*/ 311 w 855"/>
                <a:gd name="T29" fmla="*/ 629 h 1409"/>
                <a:gd name="T30" fmla="*/ 215 w 855"/>
                <a:gd name="T31" fmla="*/ 803 h 1409"/>
                <a:gd name="T32" fmla="*/ 132 w 855"/>
                <a:gd name="T33" fmla="*/ 983 h 1409"/>
                <a:gd name="T34" fmla="*/ 60 w 855"/>
                <a:gd name="T35" fmla="*/ 1169 h 1409"/>
                <a:gd name="T36" fmla="*/ 0 w 855"/>
                <a:gd name="T37" fmla="*/ 1361 h 1409"/>
                <a:gd name="T38" fmla="*/ 0 w 855"/>
                <a:gd name="T39" fmla="*/ 1361 h 14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10" name="Freeform 26"/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>
                <a:gd name="T0" fmla="*/ 586 w 586"/>
                <a:gd name="T1" fmla="*/ 0 h 599"/>
                <a:gd name="T2" fmla="*/ 568 w 586"/>
                <a:gd name="T3" fmla="*/ 0 h 599"/>
                <a:gd name="T4" fmla="*/ 407 w 586"/>
                <a:gd name="T5" fmla="*/ 132 h 599"/>
                <a:gd name="T6" fmla="*/ 257 w 586"/>
                <a:gd name="T7" fmla="*/ 270 h 599"/>
                <a:gd name="T8" fmla="*/ 120 w 586"/>
                <a:gd name="T9" fmla="*/ 420 h 599"/>
                <a:gd name="T10" fmla="*/ 0 w 586"/>
                <a:gd name="T11" fmla="*/ 575 h 599"/>
                <a:gd name="T12" fmla="*/ 0 w 586"/>
                <a:gd name="T13" fmla="*/ 599 h 599"/>
                <a:gd name="T14" fmla="*/ 120 w 586"/>
                <a:gd name="T15" fmla="*/ 432 h 599"/>
                <a:gd name="T16" fmla="*/ 257 w 586"/>
                <a:gd name="T17" fmla="*/ 282 h 599"/>
                <a:gd name="T18" fmla="*/ 413 w 586"/>
                <a:gd name="T19" fmla="*/ 138 h 599"/>
                <a:gd name="T20" fmla="*/ 586 w 586"/>
                <a:gd name="T21" fmla="*/ 0 h 599"/>
                <a:gd name="T22" fmla="*/ 586 w 586"/>
                <a:gd name="T23" fmla="*/ 0 h 5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11" name="Freeform 27"/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>
                <a:gd name="T0" fmla="*/ 269 w 269"/>
                <a:gd name="T1" fmla="*/ 0 h 252"/>
                <a:gd name="T2" fmla="*/ 251 w 269"/>
                <a:gd name="T3" fmla="*/ 0 h 252"/>
                <a:gd name="T4" fmla="*/ 120 w 269"/>
                <a:gd name="T5" fmla="*/ 114 h 252"/>
                <a:gd name="T6" fmla="*/ 60 w 269"/>
                <a:gd name="T7" fmla="*/ 174 h 252"/>
                <a:gd name="T8" fmla="*/ 0 w 269"/>
                <a:gd name="T9" fmla="*/ 234 h 252"/>
                <a:gd name="T10" fmla="*/ 0 w 269"/>
                <a:gd name="T11" fmla="*/ 252 h 252"/>
                <a:gd name="T12" fmla="*/ 126 w 269"/>
                <a:gd name="T13" fmla="*/ 120 h 252"/>
                <a:gd name="T14" fmla="*/ 269 w 269"/>
                <a:gd name="T15" fmla="*/ 0 h 252"/>
                <a:gd name="T16" fmla="*/ 269 w 269"/>
                <a:gd name="T17" fmla="*/ 0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12" name="Line 28"/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13" name="Line 29"/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14" name="Line 30"/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6415" name="Group 31"/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16416" name="Line 32"/>
              <p:cNvSpPr>
                <a:spLocks noChangeShapeType="1"/>
              </p:cNvSpPr>
              <p:nvPr userDrawn="1"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17" name="Line 33"/>
              <p:cNvSpPr>
                <a:spLocks noChangeShapeType="1"/>
              </p:cNvSpPr>
              <p:nvPr userDrawn="1"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18" name="Line 34"/>
              <p:cNvSpPr>
                <a:spLocks noChangeShapeType="1"/>
              </p:cNvSpPr>
              <p:nvPr userDrawn="1"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19" name="Line 35"/>
              <p:cNvSpPr>
                <a:spLocks noChangeShapeType="1"/>
              </p:cNvSpPr>
              <p:nvPr userDrawn="1"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20" name="Line 36"/>
              <p:cNvSpPr>
                <a:spLocks noChangeShapeType="1"/>
              </p:cNvSpPr>
              <p:nvPr userDrawn="1"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6421" name="Line 37"/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22" name="Line 38"/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6423" name="Rectangle 39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6427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grpSp>
        <p:nvGrpSpPr>
          <p:cNvPr id="16428" name="Group 44"/>
          <p:cNvGrpSpPr>
            <a:grpSpLocks/>
          </p:cNvGrpSpPr>
          <p:nvPr userDrawn="1"/>
        </p:nvGrpSpPr>
        <p:grpSpPr bwMode="auto">
          <a:xfrm>
            <a:off x="762000" y="6248400"/>
            <a:ext cx="7239000" cy="495300"/>
            <a:chOff x="480" y="3936"/>
            <a:chExt cx="4560" cy="312"/>
          </a:xfrm>
        </p:grpSpPr>
        <p:pic>
          <p:nvPicPr>
            <p:cNvPr id="16429" name="Picture 45"/>
            <p:cNvPicPr>
              <a:picLocks noChangeAspect="1" noChangeArrowheads="1"/>
            </p:cNvPicPr>
            <p:nvPr/>
          </p:nvPicPr>
          <p:blipFill>
            <a:blip r:embed="rId1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08" y="3936"/>
              <a:ext cx="432" cy="30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6430" name="Picture 46" descr="mcidas_logo"/>
            <p:cNvPicPr>
              <a:picLocks noChangeAspect="1" noChangeArrowheads="1"/>
            </p:cNvPicPr>
            <p:nvPr/>
          </p:nvPicPr>
          <p:blipFill>
            <a:blip r:embed="rId1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0" y="3936"/>
              <a:ext cx="624" cy="3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6431" name="Text Box 47"/>
            <p:cNvSpPr txBox="1">
              <a:spLocks noChangeArrowheads="1"/>
            </p:cNvSpPr>
            <p:nvPr/>
          </p:nvSpPr>
          <p:spPr bwMode="auto">
            <a:xfrm>
              <a:off x="1056" y="3984"/>
              <a:ext cx="360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/>
              <a:r>
                <a:rPr lang="en-US" sz="1800" dirty="0" smtClean="0">
                  <a:solidFill>
                    <a:schemeClr val="tx1"/>
                  </a:solidFill>
                  <a:effectLst/>
                  <a:latin typeface="Verdana" pitchFamily="34" charset="0"/>
                </a:rPr>
                <a:t>2015 MUG </a:t>
              </a:r>
              <a:r>
                <a:rPr lang="en-US" sz="1800" dirty="0">
                  <a:solidFill>
                    <a:schemeClr val="tx1"/>
                  </a:solidFill>
                  <a:effectLst/>
                  <a:latin typeface="Verdana" pitchFamily="34" charset="0"/>
                </a:rPr>
                <a:t>Meeting – Madison WI – </a:t>
              </a:r>
              <a:r>
                <a:rPr lang="en-US" sz="1800" dirty="0" smtClean="0">
                  <a:solidFill>
                    <a:schemeClr val="tx1"/>
                  </a:solidFill>
                  <a:effectLst/>
                  <a:latin typeface="Verdana" pitchFamily="34" charset="0"/>
                </a:rPr>
                <a:t>June</a:t>
              </a:r>
              <a:r>
                <a:rPr lang="en-US" sz="1800" baseline="0" dirty="0" smtClean="0">
                  <a:solidFill>
                    <a:schemeClr val="tx1"/>
                  </a:solidFill>
                  <a:effectLst/>
                  <a:latin typeface="Verdana" pitchFamily="34" charset="0"/>
                </a:rPr>
                <a:t> 8-9</a:t>
              </a:r>
              <a:endParaRPr lang="en-US" sz="1800" dirty="0"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</p:grp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8" r:id="rId1"/>
    <p:sldLayoutId id="2147483659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  <p:sldLayoutId id="2147483669" r:id="rId12"/>
    <p:sldLayoutId id="2147483670" r:id="rId13"/>
    <p:sldLayoutId id="2147483671" r:id="rId14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64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6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64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64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64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64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23" grpId="0"/>
      <p:bldP spid="16427" grpId="0" build="p">
        <p:tmplLst>
          <p:tmpl lvl="1">
            <p:tnLst>
              <p:par>
                <p:cTn presetID="9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64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16427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9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64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16427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9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64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16427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9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64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16427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9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64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16427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7" name="Rectangle 29"/>
          <p:cNvSpPr>
            <a:spLocks noGrp="1" noChangeArrowheads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en-US" dirty="0"/>
              <a:t>McIDAS Users’ Group</a:t>
            </a:r>
            <a:br>
              <a:rPr lang="en-US" dirty="0"/>
            </a:br>
            <a:r>
              <a:rPr lang="en-US" dirty="0"/>
              <a:t>MUG Update</a:t>
            </a:r>
          </a:p>
        </p:txBody>
      </p:sp>
      <p:sp>
        <p:nvSpPr>
          <p:cNvPr id="2078" name="Rectangle 30"/>
          <p:cNvSpPr>
            <a:spLocks noGrp="1" noChangeArrowheads="1"/>
          </p:cNvSpPr>
          <p:nvPr>
            <p:ph type="subTitle" sz="quarter" idx="1"/>
          </p:nvPr>
        </p:nvSpPr>
        <p:spPr/>
        <p:txBody>
          <a:bodyPr/>
          <a:lstStyle/>
          <a:p>
            <a:r>
              <a:rPr lang="en-US" dirty="0"/>
              <a:t>Becky Schaffer</a:t>
            </a:r>
          </a:p>
          <a:p>
            <a:r>
              <a:rPr lang="en-US" sz="2400" dirty="0"/>
              <a:t>Program Manager</a:t>
            </a:r>
          </a:p>
          <a:p>
            <a:r>
              <a:rPr lang="en-US" sz="2400" dirty="0"/>
              <a:t>McIDAS User Services</a:t>
            </a:r>
          </a:p>
        </p:txBody>
      </p:sp>
      <p:sp>
        <p:nvSpPr>
          <p:cNvPr id="2061" name="Text Box 13"/>
          <p:cNvSpPr txBox="1">
            <a:spLocks noChangeArrowheads="1"/>
          </p:cNvSpPr>
          <p:nvPr/>
        </p:nvSpPr>
        <p:spPr bwMode="auto">
          <a:xfrm>
            <a:off x="1676400" y="6324600"/>
            <a:ext cx="5715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US" sz="1800" dirty="0" smtClean="0">
                <a:solidFill>
                  <a:schemeClr val="tx1"/>
                </a:solidFill>
                <a:effectLst/>
                <a:latin typeface="Verdana" pitchFamily="34" charset="0"/>
              </a:rPr>
              <a:t>2015 </a:t>
            </a:r>
            <a:r>
              <a:rPr lang="en-US" sz="1800" dirty="0">
                <a:solidFill>
                  <a:schemeClr val="tx1"/>
                </a:solidFill>
                <a:effectLst/>
                <a:latin typeface="Verdana" pitchFamily="34" charset="0"/>
              </a:rPr>
              <a:t>MUG Meeting – Madison WI </a:t>
            </a:r>
            <a:r>
              <a:rPr lang="en-US" sz="1800" dirty="0" smtClean="0">
                <a:solidFill>
                  <a:schemeClr val="tx1"/>
                </a:solidFill>
                <a:effectLst/>
                <a:latin typeface="Verdana" pitchFamily="34" charset="0"/>
              </a:rPr>
              <a:t>– June 8-9</a:t>
            </a:r>
            <a:endParaRPr lang="en-US" sz="1800" dirty="0"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pic>
        <p:nvPicPr>
          <p:cNvPr id="2070" name="Picture 2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6248400"/>
            <a:ext cx="685800" cy="484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74" name="Picture 26" descr="mcidas_logo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6248400"/>
            <a:ext cx="99060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0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0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20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77" grpId="0"/>
      <p:bldP spid="2078" grpId="0" uiExpand="1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What’s New in </a:t>
            </a:r>
            <a:r>
              <a:rPr lang="en-US" sz="4000" dirty="0" smtClean="0"/>
              <a:t>2015 </a:t>
            </a:r>
            <a:r>
              <a:rPr lang="en-US" sz="4000" dirty="0"/>
              <a:t>– </a:t>
            </a:r>
            <a:br>
              <a:rPr lang="en-US" sz="4000" dirty="0"/>
            </a:br>
            <a:r>
              <a:rPr lang="en-US" sz="4000" dirty="0"/>
              <a:t>OS Support for -X</a:t>
            </a:r>
          </a:p>
        </p:txBody>
      </p:sp>
      <p:graphicFrame>
        <p:nvGraphicFramePr>
          <p:cNvPr id="109597" name="Group 29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382000" cy="2717610"/>
        </p:xfrm>
        <a:graphic>
          <a:graphicData uri="http://schemas.openxmlformats.org/drawingml/2006/table">
            <a:tbl>
              <a:tblPr/>
              <a:tblGrid>
                <a:gridCol w="1600200"/>
                <a:gridCol w="2438400"/>
                <a:gridCol w="4343400"/>
              </a:tblGrid>
              <a:tr h="790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Vendor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Operating System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Compilers Supported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0425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SUN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Solaris 10</a:t>
                      </a:r>
                      <a:b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</a:b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OS SPARC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Sun Studio 11 Fortran &amp; C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-or- g77 3.4.6 &amp; gcc 3.4.6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9853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Solaris 10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OS x86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g77 3.4.6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gcc 3.4.6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3" name="Rectangle 218"/>
          <p:cNvSpPr>
            <a:spLocks noChangeArrowheads="1"/>
          </p:cNvSpPr>
          <p:nvPr/>
        </p:nvSpPr>
        <p:spPr bwMode="auto">
          <a:xfrm>
            <a:off x="381000" y="4648200"/>
            <a:ext cx="83820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0" hangingPunct="0"/>
            <a:r>
              <a:rPr lang="en-US" sz="2400" dirty="0" smtClean="0">
                <a:solidFill>
                  <a:schemeClr val="tx1"/>
                </a:solidFill>
              </a:rPr>
              <a:t>The Solaris operating system is now maintained by Oracle. SSEC tests on Sun Solaris 10, which was purchased before Oracle acquired Sun Microsystems.</a:t>
            </a:r>
            <a:endParaRPr lang="en-US" sz="2400" dirty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095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What’s New in </a:t>
            </a:r>
            <a:r>
              <a:rPr lang="en-US" sz="4000" dirty="0" smtClean="0"/>
              <a:t>2015 </a:t>
            </a:r>
            <a:r>
              <a:rPr lang="en-US" sz="4000" dirty="0"/>
              <a:t>– </a:t>
            </a:r>
            <a:br>
              <a:rPr lang="en-US" sz="4000" dirty="0"/>
            </a:br>
            <a:r>
              <a:rPr lang="en-US" sz="4000" dirty="0" smtClean="0"/>
              <a:t>2016 </a:t>
            </a:r>
            <a:r>
              <a:rPr lang="en-US" sz="4000" dirty="0"/>
              <a:t>MUG Fees Announced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600200"/>
            <a:ext cx="8610600" cy="453072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800" b="1" dirty="0" smtClean="0">
                <a:effectLst/>
              </a:rPr>
              <a:t>2016 </a:t>
            </a:r>
            <a:r>
              <a:rPr lang="en-US" sz="2800" b="1" dirty="0">
                <a:effectLst/>
              </a:rPr>
              <a:t>MUG Fees</a:t>
            </a:r>
          </a:p>
          <a:p>
            <a:pPr>
              <a:buFont typeface="Wingdings" pitchFamily="2" charset="2"/>
              <a:buNone/>
            </a:pPr>
            <a:r>
              <a:rPr lang="en-US" sz="2800" dirty="0">
                <a:effectLst/>
              </a:rPr>
              <a:t>McIDAS (increased 5% over </a:t>
            </a:r>
            <a:r>
              <a:rPr lang="en-US" sz="2800" dirty="0" smtClean="0">
                <a:effectLst/>
              </a:rPr>
              <a:t>2015)</a:t>
            </a:r>
            <a:endParaRPr lang="en-US" sz="2800" dirty="0">
              <a:effectLst/>
            </a:endParaRPr>
          </a:p>
          <a:p>
            <a:pPr>
              <a:buFont typeface="Wingdings" pitchFamily="2" charset="2"/>
              <a:buNone/>
            </a:pPr>
            <a:r>
              <a:rPr lang="en-US" sz="2800" dirty="0">
                <a:effectLst/>
              </a:rPr>
              <a:t>		SX (1-2 workstations)		$  </a:t>
            </a:r>
            <a:r>
              <a:rPr lang="en-US" sz="2800" dirty="0" smtClean="0">
                <a:effectLst/>
              </a:rPr>
              <a:t>9,360</a:t>
            </a:r>
            <a:endParaRPr lang="en-US" sz="2800" dirty="0">
              <a:effectLst/>
            </a:endParaRPr>
          </a:p>
          <a:p>
            <a:pPr>
              <a:buFont typeface="Wingdings" pitchFamily="2" charset="2"/>
              <a:buNone/>
            </a:pPr>
            <a:r>
              <a:rPr lang="en-US" sz="2800" dirty="0">
                <a:effectLst/>
              </a:rPr>
              <a:t>		DX (3-5 workstations)		$</a:t>
            </a:r>
            <a:r>
              <a:rPr lang="en-US" sz="2800" dirty="0" smtClean="0">
                <a:effectLst/>
              </a:rPr>
              <a:t>18,720</a:t>
            </a:r>
            <a:endParaRPr lang="en-US" sz="2800" dirty="0">
              <a:effectLst/>
            </a:endParaRPr>
          </a:p>
          <a:p>
            <a:pPr>
              <a:buFont typeface="Wingdings" pitchFamily="2" charset="2"/>
              <a:buNone/>
            </a:pPr>
            <a:r>
              <a:rPr lang="en-US" sz="2800" dirty="0">
                <a:effectLst/>
              </a:rPr>
              <a:t>		MX (6+ workstations)		$</a:t>
            </a:r>
            <a:r>
              <a:rPr lang="en-US" sz="2800" dirty="0" smtClean="0">
                <a:effectLst/>
              </a:rPr>
              <a:t>37,440</a:t>
            </a:r>
            <a:r>
              <a:rPr lang="en-US" sz="2800" dirty="0">
                <a:effectLst/>
              </a:rPr>
              <a:t>	</a:t>
            </a:r>
          </a:p>
          <a:p>
            <a:pPr>
              <a:buFont typeface="Wingdings" pitchFamily="2" charset="2"/>
              <a:buNone/>
            </a:pPr>
            <a:r>
              <a:rPr lang="en-US" sz="2800" dirty="0">
                <a:effectLst/>
              </a:rPr>
              <a:t>XCD (increased 5% over </a:t>
            </a:r>
            <a:r>
              <a:rPr lang="en-US" sz="2800" dirty="0" smtClean="0">
                <a:effectLst/>
              </a:rPr>
              <a:t>2015) </a:t>
            </a:r>
            <a:r>
              <a:rPr lang="en-US" sz="2800" dirty="0">
                <a:effectLst/>
              </a:rPr>
              <a:t>	$</a:t>
            </a:r>
            <a:r>
              <a:rPr lang="en-US" sz="2800" dirty="0" smtClean="0">
                <a:effectLst/>
              </a:rPr>
              <a:t>13,620</a:t>
            </a:r>
            <a:endParaRPr lang="en-US" sz="2800" dirty="0">
              <a:effectLst/>
            </a:endParaRPr>
          </a:p>
          <a:p>
            <a:pPr>
              <a:buFont typeface="Wingdings" pitchFamily="2" charset="2"/>
              <a:buNone/>
            </a:pPr>
            <a:r>
              <a:rPr lang="en-US" sz="2800" dirty="0">
                <a:effectLst/>
              </a:rPr>
              <a:t>SDI (remained the same as </a:t>
            </a:r>
            <a:r>
              <a:rPr lang="en-US" sz="2800" dirty="0" smtClean="0">
                <a:effectLst/>
              </a:rPr>
              <a:t>2015) </a:t>
            </a:r>
            <a:r>
              <a:rPr lang="en-US" sz="2800" dirty="0">
                <a:effectLst/>
              </a:rPr>
              <a:t>	$  8,340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99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99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399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8" grpId="0"/>
      <p:bldP spid="39939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MUG Personnel –</a:t>
            </a:r>
            <a:br>
              <a:rPr lang="en-US" sz="4000" dirty="0"/>
            </a:br>
            <a:r>
              <a:rPr lang="en-US" sz="4000" dirty="0"/>
              <a:t>Current MUG Staff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524000"/>
            <a:ext cx="8610600" cy="4800600"/>
          </a:xfrm>
        </p:spPr>
        <p:txBody>
          <a:bodyPr/>
          <a:lstStyle/>
          <a:p>
            <a:pPr lvl="1">
              <a:lnSpc>
                <a:spcPct val="120000"/>
              </a:lnSpc>
              <a:buFontTx/>
              <a:buNone/>
            </a:pPr>
            <a:r>
              <a:rPr lang="en-US" sz="2400" dirty="0"/>
              <a:t>Kevin Baggett: -XCD programming</a:t>
            </a:r>
          </a:p>
          <a:p>
            <a:pPr lvl="1">
              <a:lnSpc>
                <a:spcPct val="120000"/>
              </a:lnSpc>
              <a:buFontTx/>
              <a:buNone/>
            </a:pPr>
            <a:r>
              <a:rPr lang="en-US" sz="2400" dirty="0"/>
              <a:t>Jon Beavers:  -V programming</a:t>
            </a:r>
          </a:p>
          <a:p>
            <a:pPr lvl="1">
              <a:lnSpc>
                <a:spcPct val="120000"/>
              </a:lnSpc>
              <a:buFontTx/>
              <a:buNone/>
            </a:pPr>
            <a:r>
              <a:rPr lang="en-US" sz="2400" dirty="0"/>
              <a:t>Bob Carp: Help Desk, testing, and documentation</a:t>
            </a:r>
          </a:p>
          <a:p>
            <a:pPr lvl="1">
              <a:lnSpc>
                <a:spcPct val="120000"/>
              </a:lnSpc>
              <a:buFontTx/>
              <a:buNone/>
            </a:pPr>
            <a:r>
              <a:rPr lang="en-US" sz="2400" dirty="0"/>
              <a:t>Jay Heinzelman: Help Desk and </a:t>
            </a:r>
            <a:r>
              <a:rPr lang="en-US" sz="2400" dirty="0" smtClean="0"/>
              <a:t>testing</a:t>
            </a:r>
          </a:p>
          <a:p>
            <a:pPr lvl="1">
              <a:lnSpc>
                <a:spcPct val="120000"/>
              </a:lnSpc>
              <a:buNone/>
            </a:pPr>
            <a:r>
              <a:rPr lang="en-US" sz="2400" dirty="0"/>
              <a:t>Rick Kohrs: Help Desk and programming</a:t>
            </a:r>
          </a:p>
          <a:p>
            <a:pPr lvl="1">
              <a:lnSpc>
                <a:spcPct val="120000"/>
              </a:lnSpc>
              <a:buNone/>
            </a:pPr>
            <a:r>
              <a:rPr lang="en-US" sz="2400" dirty="0" smtClean="0"/>
              <a:t>Zach </a:t>
            </a:r>
            <a:r>
              <a:rPr lang="en-US" sz="2400" dirty="0"/>
              <a:t>Murphy (student):  Testing</a:t>
            </a:r>
          </a:p>
          <a:p>
            <a:pPr lvl="1">
              <a:lnSpc>
                <a:spcPct val="120000"/>
              </a:lnSpc>
              <a:buFontTx/>
              <a:buNone/>
            </a:pPr>
            <a:r>
              <a:rPr lang="en-US" sz="2400" dirty="0" smtClean="0"/>
              <a:t>Dave </a:t>
            </a:r>
            <a:r>
              <a:rPr lang="en-US" sz="2400" dirty="0"/>
              <a:t>Parker:  Systems programming</a:t>
            </a:r>
          </a:p>
          <a:p>
            <a:pPr lvl="1">
              <a:lnSpc>
                <a:spcPct val="120000"/>
              </a:lnSpc>
              <a:buFontTx/>
              <a:buNone/>
            </a:pPr>
            <a:r>
              <a:rPr lang="en-US" sz="2400" dirty="0"/>
              <a:t>Barry Roth: Help Desk and documentation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4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44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440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440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/>
      <p:bldP spid="44035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MUG Personnel – </a:t>
            </a:r>
            <a:br>
              <a:rPr lang="en-US" dirty="0"/>
            </a:br>
            <a:r>
              <a:rPr lang="en-US" dirty="0"/>
              <a:t>Programmers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78871484"/>
              </p:ext>
            </p:extLst>
          </p:nvPr>
        </p:nvGraphicFramePr>
        <p:xfrm>
          <a:off x="457200" y="1600200"/>
          <a:ext cx="8229600" cy="3383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marL="0" indent="0">
                        <a:lnSpc>
                          <a:spcPct val="80000"/>
                        </a:lnSpc>
                        <a:buNone/>
                      </a:pPr>
                      <a:endParaRPr lang="en-US" sz="2800" b="0" dirty="0" smtClean="0"/>
                    </a:p>
                    <a:p>
                      <a:pPr marL="0" indent="0">
                        <a:lnSpc>
                          <a:spcPct val="80000"/>
                        </a:lnSpc>
                        <a:buNone/>
                      </a:pPr>
                      <a:r>
                        <a:rPr lang="en-US" sz="2800" b="0" dirty="0" smtClean="0"/>
                        <a:t>McIDAS-X</a:t>
                      </a:r>
                      <a:br>
                        <a:rPr lang="en-US" sz="2800" b="0" dirty="0" smtClean="0"/>
                      </a:br>
                      <a:endParaRPr lang="en-US" sz="2800" b="0" dirty="0" smtClean="0"/>
                    </a:p>
                    <a:p>
                      <a:pPr lvl="1">
                        <a:lnSpc>
                          <a:spcPct val="80000"/>
                        </a:lnSpc>
                      </a:pPr>
                      <a:r>
                        <a:rPr lang="en-US" sz="2400" b="0" dirty="0" smtClean="0"/>
                        <a:t>Russ Dengel</a:t>
                      </a:r>
                    </a:p>
                    <a:p>
                      <a:pPr lvl="1">
                        <a:lnSpc>
                          <a:spcPct val="80000"/>
                        </a:lnSpc>
                      </a:pPr>
                      <a:r>
                        <a:rPr lang="en-US" sz="2400" b="0" dirty="0" smtClean="0"/>
                        <a:t>Dan Forrest</a:t>
                      </a:r>
                    </a:p>
                    <a:p>
                      <a:pPr lvl="1">
                        <a:lnSpc>
                          <a:spcPct val="80000"/>
                        </a:lnSpc>
                      </a:pPr>
                      <a:r>
                        <a:rPr lang="en-US" sz="2400" b="0" dirty="0" smtClean="0"/>
                        <a:t>Kevin Hallock</a:t>
                      </a:r>
                    </a:p>
                    <a:p>
                      <a:pPr lvl="1">
                        <a:lnSpc>
                          <a:spcPct val="80000"/>
                        </a:lnSpc>
                      </a:pPr>
                      <a:r>
                        <a:rPr lang="en-US" sz="2400" b="0" dirty="0" smtClean="0"/>
                        <a:t>Tommy Jasmin</a:t>
                      </a:r>
                    </a:p>
                    <a:p>
                      <a:pPr lvl="1">
                        <a:lnSpc>
                          <a:spcPct val="80000"/>
                        </a:lnSpc>
                      </a:pPr>
                      <a:r>
                        <a:rPr lang="en-US" sz="2400" b="0" dirty="0" smtClean="0"/>
                        <a:t>Scott Lindstrom</a:t>
                      </a:r>
                    </a:p>
                    <a:p>
                      <a:pPr lvl="1">
                        <a:lnSpc>
                          <a:spcPct val="80000"/>
                        </a:lnSpc>
                      </a:pPr>
                      <a:r>
                        <a:rPr lang="en-US" sz="2400" b="0" dirty="0" smtClean="0"/>
                        <a:t>Dave Santek</a:t>
                      </a:r>
                    </a:p>
                    <a:p>
                      <a:pPr lvl="1">
                        <a:lnSpc>
                          <a:spcPct val="80000"/>
                        </a:lnSpc>
                      </a:pPr>
                      <a:r>
                        <a:rPr lang="en-US" sz="2400" b="0" dirty="0" smtClean="0"/>
                        <a:t>Tom Yoksas (Unidata)</a:t>
                      </a:r>
                    </a:p>
                    <a:p>
                      <a:pPr lvl="1">
                        <a:lnSpc>
                          <a:spcPct val="80000"/>
                        </a:lnSpc>
                      </a:pPr>
                      <a:endParaRPr lang="en-US" b="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80000"/>
                        </a:lnSpc>
                        <a:buNone/>
                      </a:pPr>
                      <a:endParaRPr lang="en-US" sz="2800" b="0" dirty="0" smtClean="0"/>
                    </a:p>
                    <a:p>
                      <a:pPr marL="0" indent="0">
                        <a:lnSpc>
                          <a:spcPct val="80000"/>
                        </a:lnSpc>
                        <a:buNone/>
                      </a:pPr>
                      <a:r>
                        <a:rPr lang="en-US" sz="2800" b="0" dirty="0" smtClean="0"/>
                        <a:t>McIDAS-V and VisAD </a:t>
                      </a:r>
                      <a:br>
                        <a:rPr lang="en-US" sz="2800" b="0" dirty="0" smtClean="0"/>
                      </a:br>
                      <a:endParaRPr lang="en-US" sz="2800" b="0" dirty="0" smtClean="0"/>
                    </a:p>
                    <a:p>
                      <a:pPr lvl="1">
                        <a:lnSpc>
                          <a:spcPct val="80000"/>
                        </a:lnSpc>
                      </a:pPr>
                      <a:r>
                        <a:rPr lang="en-US" sz="2400" b="0" dirty="0" smtClean="0"/>
                        <a:t>Mike Hiley</a:t>
                      </a:r>
                    </a:p>
                    <a:p>
                      <a:pPr lvl="1">
                        <a:lnSpc>
                          <a:spcPct val="80000"/>
                        </a:lnSpc>
                      </a:pPr>
                      <a:r>
                        <a:rPr lang="en-US" sz="2400" b="0" dirty="0" smtClean="0"/>
                        <a:t>Tommy Jasmin</a:t>
                      </a:r>
                    </a:p>
                    <a:p>
                      <a:pPr lvl="1">
                        <a:lnSpc>
                          <a:spcPct val="80000"/>
                        </a:lnSpc>
                      </a:pPr>
                      <a:r>
                        <a:rPr lang="en-US" sz="2400" b="0" dirty="0" smtClean="0"/>
                        <a:t>Tom Rink</a:t>
                      </a:r>
                      <a:br>
                        <a:rPr lang="en-US" sz="2400" b="0" dirty="0" smtClean="0"/>
                      </a:br>
                      <a:r>
                        <a:rPr lang="en-US" sz="2400" b="0" dirty="0" smtClean="0"/>
                        <a:t>Julien Chastang  </a:t>
                      </a:r>
                      <a:br>
                        <a:rPr lang="en-US" sz="2400" b="0" dirty="0" smtClean="0"/>
                      </a:br>
                      <a:r>
                        <a:rPr lang="en-US" sz="2400" b="0" dirty="0" smtClean="0"/>
                        <a:t>    (Unidata)</a:t>
                      </a:r>
                    </a:p>
                    <a:p>
                      <a:pPr lvl="1">
                        <a:lnSpc>
                          <a:spcPct val="80000"/>
                        </a:lnSpc>
                      </a:pPr>
                      <a:r>
                        <a:rPr lang="en-US" sz="2400" b="0" dirty="0" smtClean="0"/>
                        <a:t>Yuan Ho (Unidata)</a:t>
                      </a:r>
                    </a:p>
                    <a:p>
                      <a:endParaRPr lang="en-US" dirty="0"/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715624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McIDAS-V –</a:t>
            </a:r>
            <a:br>
              <a:rPr lang="en-US" sz="4000" dirty="0"/>
            </a:br>
            <a:r>
              <a:rPr lang="en-US" sz="4000" dirty="0"/>
              <a:t>Unidata Collaboration</a:t>
            </a:r>
          </a:p>
        </p:txBody>
      </p:sp>
      <p:sp>
        <p:nvSpPr>
          <p:cNvPr id="1187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dirty="0"/>
              <a:t>Working Together on V</a:t>
            </a:r>
            <a:r>
              <a:rPr lang="en-US" dirty="0" smtClean="0"/>
              <a:t>isAD</a:t>
            </a:r>
            <a:r>
              <a:rPr lang="en-US" dirty="0"/>
              <a:t>, IDV, -</a:t>
            </a:r>
            <a:r>
              <a:rPr lang="en-US" dirty="0" smtClean="0"/>
              <a:t>V</a:t>
            </a:r>
            <a:endParaRPr lang="en-US" dirty="0"/>
          </a:p>
          <a:p>
            <a:r>
              <a:rPr lang="en-US" sz="2800" dirty="0"/>
              <a:t>Combined –V / IDV Developers Meeting in Madison, November 2011</a:t>
            </a:r>
          </a:p>
          <a:p>
            <a:r>
              <a:rPr lang="en-US" sz="2800" dirty="0"/>
              <a:t>Monthly Teleconferences</a:t>
            </a:r>
          </a:p>
          <a:p>
            <a:r>
              <a:rPr lang="en-US" sz="2800" dirty="0" smtClean="0"/>
              <a:t>Merged </a:t>
            </a:r>
            <a:r>
              <a:rPr lang="en-US" sz="2800" dirty="0"/>
              <a:t>our developer tools (git, redmine)</a:t>
            </a:r>
          </a:p>
          <a:p>
            <a:r>
              <a:rPr lang="en-US" sz="2800" dirty="0"/>
              <a:t>MUG testers helping to test new functionality coming from IDV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87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18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with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187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with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187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with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187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with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187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786" grpId="0"/>
      <p:bldP spid="118787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McIDAS-V – </a:t>
            </a:r>
            <a:br>
              <a:rPr lang="en-US" sz="4000" dirty="0"/>
            </a:br>
            <a:r>
              <a:rPr lang="en-US" sz="4000" dirty="0"/>
              <a:t>Training and Outreach</a:t>
            </a:r>
          </a:p>
        </p:txBody>
      </p:sp>
      <p:sp>
        <p:nvSpPr>
          <p:cNvPr id="1177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3000" dirty="0" smtClean="0"/>
              <a:t>Demonstrations</a:t>
            </a:r>
            <a:endParaRPr lang="en-US" sz="3000" dirty="0"/>
          </a:p>
          <a:p>
            <a:pPr lvl="1">
              <a:tabLst>
                <a:tab pos="288925" algn="l"/>
              </a:tabLst>
            </a:pPr>
            <a:r>
              <a:rPr lang="en-US" sz="2400" dirty="0" smtClean="0"/>
              <a:t>AMS Annual Meeting</a:t>
            </a:r>
            <a:br>
              <a:rPr lang="en-US" sz="2400" dirty="0" smtClean="0"/>
            </a:br>
            <a:r>
              <a:rPr lang="en-US" sz="2400" dirty="0" smtClean="0"/>
              <a:t>	Atlanta GA (2014) &amp; Phoenix AZ (2015)</a:t>
            </a:r>
          </a:p>
          <a:p>
            <a:pPr lvl="1">
              <a:tabLst>
                <a:tab pos="288925" algn="l"/>
              </a:tabLst>
            </a:pPr>
            <a:r>
              <a:rPr lang="en-US" sz="2400" dirty="0" smtClean="0"/>
              <a:t>NOAA Satellite Science Week</a:t>
            </a:r>
            <a:br>
              <a:rPr lang="en-US" sz="2400" dirty="0" smtClean="0"/>
            </a:br>
            <a:r>
              <a:rPr lang="en-US" sz="2400" dirty="0" smtClean="0"/>
              <a:t>	Madison WI</a:t>
            </a:r>
            <a:r>
              <a:rPr lang="en-US" sz="2400" dirty="0"/>
              <a:t> </a:t>
            </a:r>
            <a:r>
              <a:rPr lang="en-US" sz="2400" dirty="0" smtClean="0"/>
              <a:t>(2014) &amp; Boulder CO (2015)</a:t>
            </a:r>
          </a:p>
          <a:p>
            <a:pPr lvl="1">
              <a:tabLst>
                <a:tab pos="288925" algn="l"/>
              </a:tabLst>
            </a:pPr>
            <a:r>
              <a:rPr lang="en-US" sz="2400" dirty="0" smtClean="0"/>
              <a:t>EUMETSAT Meteorological Satellite Conference</a:t>
            </a:r>
            <a:br>
              <a:rPr lang="en-US" sz="2400" dirty="0" smtClean="0"/>
            </a:br>
            <a:r>
              <a:rPr lang="en-US" sz="2400" dirty="0" smtClean="0"/>
              <a:t>	Vienna (2013) &amp; Geneva (2014)</a:t>
            </a:r>
          </a:p>
          <a:p>
            <a:pPr lvl="1">
              <a:tabLst>
                <a:tab pos="288925" algn="l"/>
              </a:tabLst>
            </a:pPr>
            <a:r>
              <a:rPr lang="en-US" sz="2400" dirty="0" smtClean="0"/>
              <a:t>AGU Conference</a:t>
            </a:r>
            <a:br>
              <a:rPr lang="en-US" sz="2400" dirty="0" smtClean="0"/>
            </a:br>
            <a:r>
              <a:rPr lang="en-US" sz="2400" dirty="0" smtClean="0"/>
              <a:t>	San Francisco CA (2014 &amp; 2015)</a:t>
            </a:r>
          </a:p>
          <a:p>
            <a:pPr>
              <a:lnSpc>
                <a:spcPct val="80000"/>
              </a:lnSpc>
            </a:pP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77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17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17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17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17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177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76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/>
            </a:gs>
            <a:gs pos="100000">
              <a:schemeClr val="bg1">
                <a:gamma/>
                <a:shade val="39216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McIDAS-V –</a:t>
            </a:r>
            <a:br>
              <a:rPr lang="en-US" sz="4000" dirty="0"/>
            </a:br>
            <a:r>
              <a:rPr lang="en-US" sz="4000" dirty="0"/>
              <a:t>Training and Outreach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458200" cy="4759325"/>
          </a:xfrm>
        </p:spPr>
        <p:txBody>
          <a:bodyPr/>
          <a:lstStyle/>
          <a:p>
            <a:pPr marL="57150" lvl="0" indent="0" fontAlgn="auto">
              <a:spcAft>
                <a:spcPts val="0"/>
              </a:spcAft>
              <a:buClr>
                <a:prstClr val="white"/>
              </a:buClr>
              <a:buSzTx/>
              <a:buNone/>
              <a:tabLst>
                <a:tab pos="288925" algn="l"/>
              </a:tabLst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ea typeface="+mn-ea"/>
              <a:cs typeface="+mn-cs"/>
            </a:endParaRPr>
          </a:p>
          <a:p>
            <a:pPr marL="57150" lvl="0" indent="0" fontAlgn="auto">
              <a:spcAft>
                <a:spcPts val="0"/>
              </a:spcAft>
              <a:buClr>
                <a:prstClr val="white"/>
              </a:buClr>
              <a:buSzTx/>
              <a:buNone/>
              <a:tabLst>
                <a:tab pos="288925" algn="l"/>
              </a:tabLst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ea typeface="+mn-ea"/>
                <a:cs typeface="+mn-cs"/>
              </a:rPr>
              <a:t>McIDAS-V is now used in…</a:t>
            </a:r>
          </a:p>
          <a:p>
            <a:pPr lvl="1" fontAlgn="auto">
              <a:spcAft>
                <a:spcPts val="0"/>
              </a:spcAft>
              <a:buClrTx/>
              <a:buFont typeface="Arial" pitchFamily="34" charset="0"/>
              <a:buChar char="–"/>
              <a:tabLst>
                <a:tab pos="288925" algn="l"/>
              </a:tabLst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ea typeface="+mn-ea"/>
                <a:cs typeface="+mn-cs"/>
              </a:rPr>
              <a:t>numerous research projects</a:t>
            </a:r>
          </a:p>
          <a:p>
            <a:pPr lvl="1" fontAlgn="auto">
              <a:spcAft>
                <a:spcPts val="0"/>
              </a:spcAft>
              <a:buClrTx/>
              <a:buFont typeface="Arial" pitchFamily="34" charset="0"/>
              <a:buChar char="–"/>
              <a:tabLst>
                <a:tab pos="288925" algn="l"/>
              </a:tabLst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ea typeface="+mn-ea"/>
                <a:cs typeface="+mn-cs"/>
              </a:rPr>
              <a:t>the NOAA Environmental Visualization Lab</a:t>
            </a:r>
          </a:p>
          <a:p>
            <a:pPr lvl="1" fontAlgn="auto">
              <a:spcAft>
                <a:spcPts val="0"/>
              </a:spcAft>
              <a:buClrTx/>
              <a:buFont typeface="Arial" pitchFamily="34" charset="0"/>
              <a:buChar char="–"/>
              <a:tabLst>
                <a:tab pos="288925" algn="l"/>
              </a:tabLst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ea typeface="+mn-ea"/>
                <a:cs typeface="+mn-cs"/>
              </a:rPr>
              <a:t>Satellite Meteorology classes </a:t>
            </a:r>
            <a:b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ea typeface="+mn-ea"/>
                <a:cs typeface="+mn-cs"/>
              </a:rPr>
            </a:b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ea typeface="+mn-ea"/>
                <a:cs typeface="+mn-cs"/>
              </a:rPr>
              <a:t>	(Miss State, Texas A&amp;M, Wisconsin)</a:t>
            </a:r>
            <a:endParaRPr lang="en-US" sz="2400" kern="1200" dirty="0" smtClean="0">
              <a:solidFill>
                <a:prstClr val="white"/>
              </a:solidFill>
              <a:effectLst/>
              <a:ea typeface="+mn-ea"/>
              <a:cs typeface="+mn-cs"/>
            </a:endParaRPr>
          </a:p>
          <a:p>
            <a:pPr lvl="1" fontAlgn="auto">
              <a:spcAft>
                <a:spcPts val="0"/>
              </a:spcAft>
              <a:buClrTx/>
              <a:buFont typeface="Arial" pitchFamily="34" charset="0"/>
              <a:buChar char="–"/>
              <a:tabLst>
                <a:tab pos="288925" algn="l"/>
              </a:tabLst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ea typeface="+mn-ea"/>
                <a:cs typeface="+mn-cs"/>
              </a:rPr>
              <a:t>EUMETSAT/CIMSS </a:t>
            </a:r>
            <a:r>
              <a:rPr kumimoji="0" lang="en-US" sz="2400" b="0" i="1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ea typeface="+mn-ea"/>
                <a:cs typeface="+mn-cs"/>
              </a:rPr>
              <a:t>International Summer School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ea typeface="+mn-ea"/>
              <a:cs typeface="+mn-cs"/>
            </a:endParaRPr>
          </a:p>
          <a:p>
            <a:pPr lvl="1" fontAlgn="auto">
              <a:spcAft>
                <a:spcPts val="0"/>
              </a:spcAft>
              <a:buClrTx/>
              <a:buFontTx/>
              <a:buChar char="-"/>
              <a:tabLst>
                <a:tab pos="288925" algn="l"/>
              </a:tabLst>
            </a:pPr>
            <a:r>
              <a:rPr lang="en-US" sz="2400" kern="1200" dirty="0">
                <a:solidFill>
                  <a:prstClr val="white"/>
                </a:solidFill>
                <a:effectLst/>
                <a:ea typeface="+mn-ea"/>
                <a:cs typeface="+mn-cs"/>
              </a:rPr>
              <a:t>v</a:t>
            </a:r>
            <a:r>
              <a:rPr kumimoji="0" lang="en-US" sz="2400" b="0" i="0" u="none" strike="noStrike" kern="1200" cap="none" spc="0" normalizeH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ea typeface="+mn-ea"/>
                <a:cs typeface="+mn-cs"/>
              </a:rPr>
              <a:t>isualizing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ea typeface="+mn-ea"/>
                <a:cs typeface="+mn-cs"/>
              </a:rPr>
              <a:t> data from the </a:t>
            </a:r>
            <a:r>
              <a:rPr kumimoji="0" lang="en-US" sz="2400" b="0" i="0" u="none" strike="noStrike" kern="1200" cap="none" spc="0" normalizeH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ea typeface="+mn-ea"/>
                <a:cs typeface="+mn-cs"/>
              </a:rPr>
              <a:t>EUMETCast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ea typeface="+mn-ea"/>
                <a:cs typeface="+mn-cs"/>
              </a:rPr>
              <a:t>datastream</a:t>
            </a:r>
            <a:endParaRPr kumimoji="0" lang="en-US" sz="2400" b="0" i="0" u="none" strike="noStrike" kern="1200" cap="none" spc="0" normalizeH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69160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McIDAS-V –</a:t>
            </a:r>
            <a:br>
              <a:rPr lang="en-US" sz="4000" dirty="0"/>
            </a:br>
            <a:r>
              <a:rPr lang="en-US" sz="4000" dirty="0"/>
              <a:t>Usage </a:t>
            </a:r>
            <a:r>
              <a:rPr lang="en-US" sz="4000" dirty="0" smtClean="0"/>
              <a:t>Statistics</a:t>
            </a:r>
            <a:endParaRPr lang="en-US" sz="4000" dirty="0"/>
          </a:p>
        </p:txBody>
      </p:sp>
      <p:sp>
        <p:nvSpPr>
          <p:cNvPr id="1105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447800"/>
            <a:ext cx="8382000" cy="2057400"/>
          </a:xfrm>
        </p:spPr>
        <p:txBody>
          <a:bodyPr/>
          <a:lstStyle/>
          <a:p>
            <a:pPr>
              <a:lnSpc>
                <a:spcPct val="80000"/>
              </a:lnSpc>
              <a:buNone/>
            </a:pPr>
            <a:r>
              <a:rPr lang="en-US" sz="2400" dirty="0" smtClean="0"/>
              <a:t>2014 Usage </a:t>
            </a:r>
            <a:endParaRPr lang="en-US" sz="2400" dirty="0"/>
          </a:p>
          <a:p>
            <a:pPr lvl="1"/>
            <a:r>
              <a:rPr lang="en-US" sz="2400" dirty="0"/>
              <a:t>~3,000 interactive GUI sessions and ~25,000 scripts run /month </a:t>
            </a:r>
          </a:p>
          <a:p>
            <a:pPr lvl="1"/>
            <a:r>
              <a:rPr lang="en-US" sz="2400" dirty="0"/>
              <a:t>~1,000 users registered for the User Support Forums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2200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2200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2200" dirty="0" smtClean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2200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2200" dirty="0" smtClean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2200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2200" dirty="0" smtClean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2200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2200" dirty="0" smtClean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0230008"/>
              </p:ext>
            </p:extLst>
          </p:nvPr>
        </p:nvGraphicFramePr>
        <p:xfrm>
          <a:off x="1066800" y="3505200"/>
          <a:ext cx="6781800" cy="23842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2600"/>
                <a:gridCol w="1343092"/>
                <a:gridCol w="1292532"/>
                <a:gridCol w="1196788"/>
                <a:gridCol w="1196788"/>
              </a:tblGrid>
              <a:tr h="403013"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2011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2012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2013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2014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346117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Windows7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39%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45%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51%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61%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346117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Linux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14%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10%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41%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31%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346117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Mac OS X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15%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29%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5%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3%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346117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Windows XP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23%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13%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2%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1%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346117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Other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9%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3%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1%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4%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05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10"/>
                                        <p:tgtEl>
                                          <p:spTgt spid="110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1105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105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594" grpId="0"/>
      <p:bldP spid="110595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McIDAS Support – </a:t>
            </a:r>
            <a:br>
              <a:rPr lang="en-US" sz="4000" dirty="0"/>
            </a:br>
            <a:r>
              <a:rPr lang="en-US" sz="4000" dirty="0"/>
              <a:t>McIDAS-V Support Forums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572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800" dirty="0"/>
              <a:t>Announced in January 2009 with beta1 release</a:t>
            </a:r>
          </a:p>
          <a:p>
            <a:pPr>
              <a:lnSpc>
                <a:spcPct val="80000"/>
              </a:lnSpc>
            </a:pPr>
            <a:r>
              <a:rPr lang="en-US" sz="2800" dirty="0"/>
              <a:t>Currently, we have…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/>
              <a:t>1,007 </a:t>
            </a:r>
            <a:r>
              <a:rPr lang="en-US" sz="2400" dirty="0"/>
              <a:t>members!!!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/>
              <a:t>1,101 </a:t>
            </a:r>
            <a:r>
              <a:rPr lang="en-US" sz="2400" dirty="0"/>
              <a:t>topics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/>
              <a:t>4,731 </a:t>
            </a:r>
            <a:r>
              <a:rPr lang="en-US" sz="2400" dirty="0"/>
              <a:t>posts</a:t>
            </a:r>
          </a:p>
          <a:p>
            <a:pPr>
              <a:lnSpc>
                <a:spcPct val="80000"/>
              </a:lnSpc>
            </a:pPr>
            <a:r>
              <a:rPr lang="en-US" sz="2800" dirty="0"/>
              <a:t>Users of McIDAS-V are encouraged to answer the forum questions of other users and to share their knowledge and expertise.</a:t>
            </a:r>
            <a:endParaRPr lang="en-US" sz="2800" dirty="0">
              <a:effectLst/>
            </a:endParaRPr>
          </a:p>
          <a:p>
            <a:pPr eaLnBrk="0" hangingPunct="0"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sz="2800" dirty="0">
              <a:effectLst/>
            </a:endParaRPr>
          </a:p>
          <a:p>
            <a:pPr eaLnBrk="0" hangingPunct="0"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400" dirty="0">
                <a:effectLst/>
              </a:rPr>
              <a:t>	   http://www.ssec.wisc.edu/mcidas/forums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1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512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512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2" grpId="0"/>
      <p:bldP spid="51203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McIDAS Support –</a:t>
            </a:r>
            <a:br>
              <a:rPr lang="en-US" sz="4000" dirty="0"/>
            </a:br>
            <a:r>
              <a:rPr lang="en-US" sz="4000" dirty="0"/>
              <a:t>User Support Requests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382000" cy="4495800"/>
          </a:xfrm>
        </p:spPr>
        <p:txBody>
          <a:bodyPr/>
          <a:lstStyle/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r>
              <a:rPr lang="en-US" sz="2800"/>
              <a:t>With so many new non-paying users, how do we prioritize our support?</a:t>
            </a:r>
            <a:br>
              <a:rPr lang="en-US" sz="2800"/>
            </a:br>
            <a:endParaRPr lang="en-US" sz="2800"/>
          </a:p>
          <a:p>
            <a:pPr marL="609600" indent="-60960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n-US" sz="2800"/>
              <a:t>McIDAS-X, –XCD and SDI questions from MUG members</a:t>
            </a:r>
          </a:p>
          <a:p>
            <a:pPr marL="609600" indent="-609600">
              <a:lnSpc>
                <a:spcPct val="120000"/>
              </a:lnSpc>
              <a:buFont typeface="Wingdings" pitchFamily="2" charset="2"/>
              <a:buAutoNum type="arabicPeriod"/>
            </a:pPr>
            <a:r>
              <a:rPr lang="en-US" sz="2800"/>
              <a:t>McIDAS-V questions from MUG members</a:t>
            </a:r>
          </a:p>
          <a:p>
            <a:pPr marL="609600" indent="-609600">
              <a:lnSpc>
                <a:spcPct val="120000"/>
              </a:lnSpc>
              <a:buFont typeface="Wingdings" pitchFamily="2" charset="2"/>
              <a:buAutoNum type="arabicPeriod"/>
            </a:pPr>
            <a:r>
              <a:rPr lang="en-US" sz="2800"/>
              <a:t>McIDAS-V questions from non-MUG users</a:t>
            </a:r>
          </a:p>
          <a:p>
            <a:pPr marL="609600" indent="-609600">
              <a:lnSpc>
                <a:spcPct val="80000"/>
              </a:lnSpc>
            </a:pPr>
            <a:endParaRPr lang="en-US"/>
          </a:p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r>
              <a:rPr lang="en-US"/>
              <a:t>	ALL bug reports are put into the  McIDAS Inquiry System</a:t>
            </a:r>
          </a:p>
          <a:p>
            <a:pPr marL="609600" indent="-609600">
              <a:lnSpc>
                <a:spcPct val="80000"/>
              </a:lnSpc>
            </a:pPr>
            <a:endParaRPr lang="en-US"/>
          </a:p>
          <a:p>
            <a:pPr marL="609600" indent="-609600">
              <a:lnSpc>
                <a:spcPct val="80000"/>
              </a:lnSpc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6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46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MUG Update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What’s New in </a:t>
            </a:r>
            <a:r>
              <a:rPr lang="en-US" dirty="0" smtClean="0"/>
              <a:t>2015</a:t>
            </a:r>
            <a:endParaRPr lang="en-US" dirty="0"/>
          </a:p>
          <a:p>
            <a:r>
              <a:rPr lang="en-US" dirty="0"/>
              <a:t>MUG Personnel</a:t>
            </a:r>
          </a:p>
          <a:p>
            <a:r>
              <a:rPr lang="en-US" dirty="0"/>
              <a:t>McIDAS-V</a:t>
            </a:r>
          </a:p>
          <a:p>
            <a:r>
              <a:rPr lang="en-US" dirty="0"/>
              <a:t>McIDAS Support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/>
      <p:bldP spid="21507" grpId="0" uiExpand="1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McIDAS Support –</a:t>
            </a:r>
            <a:br>
              <a:rPr lang="en-US" sz="4000" dirty="0"/>
            </a:br>
            <a:r>
              <a:rPr lang="en-US" sz="4000" dirty="0"/>
              <a:t>How long will –X be supported?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382000" cy="4572000"/>
          </a:xfrm>
        </p:spPr>
        <p:txBody>
          <a:bodyPr/>
          <a:lstStyle/>
          <a:p>
            <a:r>
              <a:rPr lang="en-US" sz="2400" dirty="0">
                <a:effectLst/>
              </a:rPr>
              <a:t>Plan to continue to release –X as needed for bugs &amp; data/satellite changes (1 or 2 times per year)</a:t>
            </a:r>
          </a:p>
          <a:p>
            <a:r>
              <a:rPr lang="en-US" sz="2400" dirty="0">
                <a:effectLst/>
              </a:rPr>
              <a:t>Plan to support –X through the current GVAR program, which looks like it will be about 2020</a:t>
            </a:r>
          </a:p>
          <a:p>
            <a:r>
              <a:rPr lang="en-US" sz="2400" dirty="0">
                <a:effectLst/>
              </a:rPr>
              <a:t>No immediate plans for support fee structure changes</a:t>
            </a:r>
          </a:p>
          <a:p>
            <a:pPr lvl="1"/>
            <a:r>
              <a:rPr lang="en-US" sz="2000" dirty="0">
                <a:effectLst/>
              </a:rPr>
              <a:t>MUG members will continue to receive priority support </a:t>
            </a:r>
            <a:br>
              <a:rPr lang="en-US" sz="2000" dirty="0">
                <a:effectLst/>
              </a:rPr>
            </a:br>
            <a:r>
              <a:rPr lang="en-US" sz="2000" dirty="0">
                <a:effectLst/>
              </a:rPr>
              <a:t>for –X and –V </a:t>
            </a:r>
          </a:p>
          <a:p>
            <a:pPr lvl="1"/>
            <a:r>
              <a:rPr lang="en-US" sz="2000" dirty="0">
                <a:effectLst/>
              </a:rPr>
              <a:t>Until –V can fully function as a replacement for -X, which will be years down the road, not much will change. </a:t>
            </a:r>
          </a:p>
          <a:p>
            <a:r>
              <a:rPr lang="en-US" sz="2400" dirty="0">
                <a:effectLst/>
              </a:rPr>
              <a:t>New development likely done in –V rather than –X</a:t>
            </a:r>
          </a:p>
          <a:p>
            <a:pPr lvl="1"/>
            <a:endParaRPr lang="en-US" sz="2000" dirty="0">
              <a:effectLst/>
            </a:endParaRPr>
          </a:p>
          <a:p>
            <a:pPr lvl="1"/>
            <a:endParaRPr lang="en-US" sz="2000" dirty="0">
              <a:effectLst/>
            </a:endParaRPr>
          </a:p>
          <a:p>
            <a:endParaRPr lang="en-US" sz="2400" dirty="0">
              <a:effectLst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8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68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68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686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686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686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0" grpId="0"/>
      <p:bldP spid="68611" grpId="0" uiExpand="1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McIDAS Support –</a:t>
            </a:r>
            <a:br>
              <a:rPr lang="en-US" sz="4000" dirty="0"/>
            </a:br>
            <a:r>
              <a:rPr lang="en-US" sz="4000" dirty="0"/>
              <a:t>Your Transition from –X to -V</a:t>
            </a:r>
          </a:p>
        </p:txBody>
      </p:sp>
      <p:sp>
        <p:nvSpPr>
          <p:cNvPr id="12083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47800"/>
            <a:ext cx="8229600" cy="4530725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2000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dirty="0"/>
              <a:t>McIDAS-X will be supported through the current GVAR program, which looks like it will be about 2020.</a:t>
            </a:r>
            <a:br>
              <a:rPr lang="en-US" sz="2000" dirty="0"/>
            </a:br>
            <a:r>
              <a:rPr lang="en-US" sz="2000" dirty="0"/>
              <a:t>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dirty="0"/>
              <a:t>New feature development will likely be done in –V rather than in –X, but –X is still being supported.</a:t>
            </a:r>
            <a:br>
              <a:rPr lang="en-US" sz="2000" dirty="0"/>
            </a:br>
            <a:endParaRPr lang="en-US" sz="2000" dirty="0"/>
          </a:p>
          <a:p>
            <a:pPr>
              <a:lnSpc>
                <a:spcPct val="80000"/>
              </a:lnSpc>
            </a:pPr>
            <a:r>
              <a:rPr lang="en-US" sz="2000" dirty="0"/>
              <a:t>We’re still updating for OS upgrades.</a:t>
            </a:r>
            <a:br>
              <a:rPr lang="en-US" sz="2000" dirty="0"/>
            </a:br>
            <a:endParaRPr lang="en-US" sz="2000" dirty="0"/>
          </a:p>
          <a:p>
            <a:pPr>
              <a:lnSpc>
                <a:spcPct val="80000"/>
              </a:lnSpc>
            </a:pPr>
            <a:r>
              <a:rPr lang="en-US" sz="2000" dirty="0"/>
              <a:t>We’re still creating servers for new satellites.</a:t>
            </a:r>
            <a:br>
              <a:rPr lang="en-US" sz="2000" dirty="0"/>
            </a:br>
            <a:endParaRPr lang="en-US" sz="2000" dirty="0"/>
          </a:p>
          <a:p>
            <a:pPr>
              <a:lnSpc>
                <a:spcPct val="80000"/>
              </a:lnSpc>
            </a:pPr>
            <a:r>
              <a:rPr lang="en-US" sz="2000" dirty="0"/>
              <a:t>If –X works for you, then stay with –X.  When new features or data types come along in –V, then do your new development in –V.</a:t>
            </a:r>
            <a:br>
              <a:rPr lang="en-US" sz="2000" dirty="0"/>
            </a:br>
            <a:endParaRPr lang="en-US" sz="2000" dirty="0"/>
          </a:p>
          <a:p>
            <a:pPr>
              <a:lnSpc>
                <a:spcPct val="80000"/>
              </a:lnSpc>
            </a:pPr>
            <a:r>
              <a:rPr lang="en-US" sz="2000" dirty="0"/>
              <a:t>If you need help with the new development, contact the McIDAS Help Desk.</a:t>
            </a:r>
            <a:br>
              <a:rPr lang="en-US" sz="2000" dirty="0"/>
            </a:br>
            <a:endParaRPr lang="en-US" sz="2000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24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08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208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208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208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208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208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1208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0834" grpId="0"/>
      <p:bldP spid="120835" grpId="0" uiExpand="1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McIDAS Support –</a:t>
            </a:r>
            <a:br>
              <a:rPr lang="en-US" sz="4000" dirty="0"/>
            </a:br>
            <a:r>
              <a:rPr lang="en-US" sz="4000" dirty="0"/>
              <a:t>Looking for more user input!</a:t>
            </a:r>
          </a:p>
        </p:txBody>
      </p:sp>
      <p:sp>
        <p:nvSpPr>
          <p:cNvPr id="1228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460375" indent="-460375">
              <a:lnSpc>
                <a:spcPct val="80000"/>
              </a:lnSpc>
              <a:spcAft>
                <a:spcPts val="600"/>
              </a:spcAft>
              <a:buFont typeface="Wingdings" pitchFamily="2" charset="2"/>
              <a:buAutoNum type="arabicPeriod"/>
            </a:pPr>
            <a:r>
              <a:rPr lang="en-US" sz="2400" dirty="0"/>
              <a:t>Use the McIDAS-V Support </a:t>
            </a:r>
            <a:r>
              <a:rPr lang="en-US" sz="2400" dirty="0" smtClean="0"/>
              <a:t>Forums</a:t>
            </a:r>
            <a:endParaRPr lang="en-US" sz="2400" dirty="0"/>
          </a:p>
          <a:p>
            <a:pPr marL="460375" indent="-460375">
              <a:lnSpc>
                <a:spcPct val="80000"/>
              </a:lnSpc>
              <a:spcAft>
                <a:spcPts val="600"/>
              </a:spcAft>
              <a:buFont typeface="Wingdings" pitchFamily="2" charset="2"/>
              <a:buAutoNum type="arabicPeriod"/>
            </a:pPr>
            <a:r>
              <a:rPr lang="en-US" sz="2400" dirty="0"/>
              <a:t>Join the McIDAS Advisory Committee</a:t>
            </a:r>
          </a:p>
          <a:p>
            <a:pPr marL="460375" indent="-460375">
              <a:lnSpc>
                <a:spcPct val="80000"/>
              </a:lnSpc>
              <a:spcAft>
                <a:spcPts val="600"/>
              </a:spcAft>
              <a:buFont typeface="Wingdings" pitchFamily="2" charset="2"/>
              <a:buAutoNum type="arabicPeriod"/>
            </a:pPr>
            <a:r>
              <a:rPr lang="en-US" sz="2400" dirty="0"/>
              <a:t>Fill out the Site Survey at the end of the meeting on Tuesday</a:t>
            </a:r>
          </a:p>
          <a:p>
            <a:pPr marL="860425" lvl="2" indent="-460375">
              <a:lnSpc>
                <a:spcPct val="80000"/>
              </a:lnSpc>
              <a:spcAft>
                <a:spcPts val="600"/>
              </a:spcAft>
            </a:pPr>
            <a:r>
              <a:rPr lang="en-US" sz="2000" dirty="0" smtClean="0"/>
              <a:t>What updates are needed in the documentation?</a:t>
            </a:r>
          </a:p>
          <a:p>
            <a:pPr marL="860425" lvl="2" indent="-460375">
              <a:lnSpc>
                <a:spcPct val="80000"/>
              </a:lnSpc>
              <a:spcAft>
                <a:spcPts val="600"/>
              </a:spcAft>
            </a:pPr>
            <a:r>
              <a:rPr lang="en-US" sz="2000" dirty="0"/>
              <a:t>What features should be in new versions</a:t>
            </a:r>
            <a:r>
              <a:rPr lang="en-US" sz="2000" dirty="0" smtClean="0"/>
              <a:t>?</a:t>
            </a:r>
          </a:p>
          <a:p>
            <a:pPr marL="860425" lvl="2" indent="-460375">
              <a:lnSpc>
                <a:spcPct val="80000"/>
              </a:lnSpc>
              <a:spcAft>
                <a:spcPts val="600"/>
              </a:spcAft>
            </a:pPr>
            <a:r>
              <a:rPr lang="en-US" sz="2000" dirty="0" smtClean="0"/>
              <a:t>What data types do you need to read/write?</a:t>
            </a:r>
            <a:endParaRPr lang="en-US" sz="2000" dirty="0"/>
          </a:p>
          <a:p>
            <a:pPr marL="860425" lvl="2" indent="-460375">
              <a:lnSpc>
                <a:spcPct val="80000"/>
              </a:lnSpc>
              <a:spcAft>
                <a:spcPts val="600"/>
              </a:spcAft>
            </a:pPr>
            <a:r>
              <a:rPr lang="en-US" sz="2000" dirty="0" smtClean="0"/>
              <a:t>Do you anticipate switching to –V? If so, when?</a:t>
            </a:r>
            <a:endParaRPr lang="en-US" sz="2000" dirty="0"/>
          </a:p>
          <a:p>
            <a:pPr marL="460375" indent="-460375">
              <a:lnSpc>
                <a:spcPct val="80000"/>
              </a:lnSpc>
              <a:spcAft>
                <a:spcPts val="600"/>
              </a:spcAft>
              <a:buFont typeface="Wingdings" pitchFamily="2" charset="2"/>
              <a:buAutoNum type="arabicPeriod"/>
            </a:pPr>
            <a:r>
              <a:rPr lang="en-US" sz="2400" dirty="0"/>
              <a:t>If you have specific development needs, contact me about helping to fund development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endParaRPr lang="en-US" sz="2800" dirty="0"/>
          </a:p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2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228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228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228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228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228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1228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1228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883" grpId="0" uiExpand="1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 Summary…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371600"/>
            <a:ext cx="8229600" cy="4759325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800" dirty="0"/>
              <a:t>McIDAS Users’ Group is still going strong!</a:t>
            </a:r>
          </a:p>
          <a:p>
            <a:pPr lvl="1"/>
            <a:r>
              <a:rPr lang="en-US" sz="2400" dirty="0"/>
              <a:t>MUG Membership staying steady for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–</a:t>
            </a:r>
            <a:r>
              <a:rPr lang="en-US" sz="2400" dirty="0"/>
              <a:t>X, -XCD, and </a:t>
            </a:r>
            <a:r>
              <a:rPr lang="en-US" sz="2400" dirty="0" smtClean="0"/>
              <a:t>SDI </a:t>
            </a:r>
            <a:r>
              <a:rPr lang="en-US" sz="2400" dirty="0" smtClean="0">
                <a:sym typeface="Wingdings" panose="05000000000000000000" pitchFamily="2" charset="2"/>
              </a:rPr>
              <a:t> </a:t>
            </a:r>
            <a:r>
              <a:rPr lang="en-US" sz="2400" dirty="0" smtClean="0"/>
              <a:t>still </a:t>
            </a:r>
            <a:r>
              <a:rPr lang="en-US" sz="2400" dirty="0"/>
              <a:t>our #1 </a:t>
            </a:r>
            <a:r>
              <a:rPr lang="en-US" sz="2400" dirty="0" smtClean="0"/>
              <a:t>Priority</a:t>
            </a:r>
          </a:p>
          <a:p>
            <a:pPr lvl="1"/>
            <a:r>
              <a:rPr lang="en-US" sz="2400" dirty="0" smtClean="0"/>
              <a:t>McIDAS-X will be fully supported through the GOES-R Program </a:t>
            </a:r>
          </a:p>
          <a:p>
            <a:pPr lvl="1"/>
            <a:r>
              <a:rPr lang="en-US" sz="2400" dirty="0"/>
              <a:t>If –X works for you, then stay with –X.  When new features or data types </a:t>
            </a:r>
            <a:r>
              <a:rPr lang="en-US" sz="2400" dirty="0" smtClean="0"/>
              <a:t>are added in –V</a:t>
            </a:r>
            <a:r>
              <a:rPr lang="en-US" sz="2400" dirty="0"/>
              <a:t>, then do your new development in –V</a:t>
            </a:r>
            <a:r>
              <a:rPr lang="en-US" sz="2400" dirty="0" smtClean="0"/>
              <a:t>.</a:t>
            </a:r>
          </a:p>
          <a:p>
            <a:pPr lvl="1"/>
            <a:r>
              <a:rPr lang="en-US" sz="2400" dirty="0"/>
              <a:t>McIDAS-V downloads and forum membership growing every </a:t>
            </a:r>
            <a:r>
              <a:rPr lang="en-US" sz="2400" dirty="0" smtClean="0"/>
              <a:t>day</a:t>
            </a:r>
            <a:r>
              <a:rPr lang="en-US" sz="2000" dirty="0"/>
              <a:t/>
            </a:r>
            <a:br>
              <a:rPr lang="en-US" sz="2000" dirty="0"/>
            </a:b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96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4" grpId="0"/>
      <p:bldP spid="69635" grpId="0" uiExpand="1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9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2590800"/>
            <a:ext cx="8229600" cy="873125"/>
          </a:xfrm>
        </p:spPr>
        <p:txBody>
          <a:bodyPr/>
          <a:lstStyle/>
          <a:p>
            <a:pPr marL="0" lvl="1" indent="0" algn="ctr">
              <a:buFontTx/>
              <a:buNone/>
            </a:pPr>
            <a:r>
              <a:rPr lang="en-US" sz="4000" dirty="0" smtClean="0"/>
              <a:t>THANK </a:t>
            </a:r>
            <a:r>
              <a:rPr lang="en-US" sz="4000" dirty="0"/>
              <a:t>YOU!!!</a:t>
            </a:r>
          </a:p>
          <a:p>
            <a:pPr>
              <a:buFont typeface="Wingdings" pitchFamily="2" charset="2"/>
              <a:buNone/>
            </a:pPr>
            <a:endParaRPr lang="en-US" dirty="0"/>
          </a:p>
          <a:p>
            <a:pPr>
              <a:buFont typeface="Wingdings" pitchFamily="2" charset="2"/>
              <a:buNone/>
            </a:pPr>
            <a:endParaRPr lang="en-US" dirty="0"/>
          </a:p>
          <a:p>
            <a:pPr>
              <a:buFont typeface="Wingdings" pitchFamily="2" charset="2"/>
              <a:buNone/>
            </a:pPr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2209800" y="609600"/>
            <a:ext cx="4800600" cy="20005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We </a:t>
            </a:r>
            <a:r>
              <a:rPr lang="en-US" sz="2800" dirty="0" smtClean="0"/>
              <a:t>need input </a:t>
            </a:r>
            <a:r>
              <a:rPr lang="en-US" sz="2800" dirty="0"/>
              <a:t>from you to make all of McIDAS better for everyone!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6020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18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18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18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218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1859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What’s New in </a:t>
            </a:r>
            <a:r>
              <a:rPr lang="en-US" sz="4000" dirty="0" smtClean="0"/>
              <a:t>2015 </a:t>
            </a:r>
            <a:r>
              <a:rPr lang="en-US" sz="4000" dirty="0"/>
              <a:t>–</a:t>
            </a:r>
            <a:br>
              <a:rPr lang="en-US" sz="4000" dirty="0"/>
            </a:br>
            <a:r>
              <a:rPr lang="en-US" sz="4000" dirty="0" smtClean="0"/>
              <a:t>Happy Anniversary!</a:t>
            </a:r>
            <a:endParaRPr lang="en-US" sz="4000" dirty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600200"/>
            <a:ext cx="8763000" cy="2819400"/>
          </a:xfrm>
        </p:spPr>
        <p:txBody>
          <a:bodyPr/>
          <a:lstStyle/>
          <a:p>
            <a:pPr marL="457200" lvl="1" indent="0">
              <a:buNone/>
            </a:pPr>
            <a:endParaRPr lang="en-US" sz="2400" dirty="0" smtClean="0"/>
          </a:p>
          <a:p>
            <a:pPr marL="457200" lvl="1" indent="0" algn="ctr">
              <a:buNone/>
            </a:pPr>
            <a:r>
              <a:rPr lang="en-US" sz="2400" dirty="0" smtClean="0"/>
              <a:t>2013 was the 40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 anniversary of McIDAS</a:t>
            </a:r>
            <a:br>
              <a:rPr lang="en-US" sz="2400" dirty="0" smtClean="0"/>
            </a:br>
            <a:endParaRPr lang="en-US" sz="2400" dirty="0" smtClean="0"/>
          </a:p>
          <a:p>
            <a:pPr marL="457200" lvl="1" indent="0" algn="ctr">
              <a:buNone/>
            </a:pPr>
            <a:r>
              <a:rPr lang="en-US" dirty="0" smtClean="0"/>
              <a:t>2014 was the 25</a:t>
            </a:r>
            <a:r>
              <a:rPr lang="en-US" baseline="30000" dirty="0" smtClean="0"/>
              <a:t>th</a:t>
            </a:r>
            <a:r>
              <a:rPr lang="en-US" dirty="0" smtClean="0"/>
              <a:t> anniversary of</a:t>
            </a:r>
          </a:p>
          <a:p>
            <a:pPr marL="457200" lvl="1" indent="0" algn="ctr">
              <a:buNone/>
            </a:pPr>
            <a:r>
              <a:rPr lang="en-US" dirty="0" smtClean="0"/>
              <a:t>the McIDAS Users’ Group</a:t>
            </a:r>
            <a:br>
              <a:rPr lang="en-US" dirty="0" smtClean="0"/>
            </a:br>
            <a:endParaRPr lang="en-US" dirty="0" smtClean="0"/>
          </a:p>
          <a:p>
            <a:pPr marL="457200" lvl="1" indent="0" algn="ctr">
              <a:buNone/>
            </a:pPr>
            <a:r>
              <a:rPr lang="en-US" b="1" dirty="0" smtClean="0"/>
              <a:t>2015 is the 50</a:t>
            </a:r>
            <a:r>
              <a:rPr lang="en-US" b="1" baseline="30000" dirty="0" smtClean="0"/>
              <a:t>th</a:t>
            </a:r>
            <a:r>
              <a:rPr lang="en-US" b="1" dirty="0" smtClean="0"/>
              <a:t> anniversary of SSEC!!!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0" grpId="0"/>
      <p:bldP spid="22531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What’s New in </a:t>
            </a:r>
            <a:r>
              <a:rPr lang="en-US" sz="4000" dirty="0" smtClean="0"/>
              <a:t>2015 </a:t>
            </a:r>
            <a:r>
              <a:rPr lang="en-US" sz="4000" dirty="0"/>
              <a:t>–</a:t>
            </a:r>
            <a:br>
              <a:rPr lang="en-US" sz="4000" dirty="0"/>
            </a:br>
            <a:r>
              <a:rPr lang="en-US" sz="4000" dirty="0"/>
              <a:t>New MUG Members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600200"/>
            <a:ext cx="8763000" cy="3581400"/>
          </a:xfrm>
        </p:spPr>
        <p:txBody>
          <a:bodyPr/>
          <a:lstStyle/>
          <a:p>
            <a:pPr marL="838200" lvl="1" indent="-381000"/>
            <a:r>
              <a:rPr lang="en-US" sz="2400" dirty="0" smtClean="0"/>
              <a:t>GeoModel Solar</a:t>
            </a:r>
            <a:br>
              <a:rPr lang="en-US" sz="2400" dirty="0" smtClean="0"/>
            </a:br>
            <a:r>
              <a:rPr lang="en-US" sz="2400" dirty="0" smtClean="0"/>
              <a:t>		- </a:t>
            </a:r>
            <a:r>
              <a:rPr lang="en-US" sz="2400" dirty="0"/>
              <a:t>Bratislava, Slovakia</a:t>
            </a:r>
          </a:p>
          <a:p>
            <a:pPr marL="838200" lvl="1" indent="-381000"/>
            <a:r>
              <a:rPr lang="en-US" sz="2400" dirty="0" smtClean="0"/>
              <a:t>Iteris, Inc.</a:t>
            </a:r>
            <a:r>
              <a:rPr lang="en-US" sz="2400" b="1" dirty="0"/>
              <a:t/>
            </a:r>
            <a:br>
              <a:rPr lang="en-US" sz="2400" b="1" dirty="0"/>
            </a:br>
            <a:r>
              <a:rPr lang="en-US" sz="2400" b="1" dirty="0"/>
              <a:t>		- </a:t>
            </a:r>
            <a:r>
              <a:rPr lang="en-US" sz="2400" dirty="0" smtClean="0"/>
              <a:t>Grand Forks, North Dakota</a:t>
            </a:r>
            <a:endParaRPr lang="en-US" sz="2400" dirty="0"/>
          </a:p>
          <a:p>
            <a:pPr marL="838200" lvl="1" indent="-381000"/>
            <a:r>
              <a:rPr lang="en-US" sz="2400" dirty="0" smtClean="0"/>
              <a:t>Malaysian Meteorological Department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>		- Petaling Jaya, </a:t>
            </a:r>
            <a:r>
              <a:rPr lang="en-US" sz="2400" dirty="0" smtClean="0"/>
              <a:t>Malaysia</a:t>
            </a:r>
          </a:p>
          <a:p>
            <a:pPr marL="838200" lvl="1" indent="-381000"/>
            <a:r>
              <a:rPr lang="en-US" sz="2400" dirty="0" smtClean="0"/>
              <a:t>NOAA STAR</a:t>
            </a:r>
            <a:r>
              <a:rPr lang="en-US" sz="2400" b="1" dirty="0"/>
              <a:t/>
            </a:r>
            <a:br>
              <a:rPr lang="en-US" sz="2400" b="1" dirty="0"/>
            </a:br>
            <a:r>
              <a:rPr lang="en-US" sz="2400" b="1" dirty="0" smtClean="0"/>
              <a:t>		- </a:t>
            </a:r>
            <a:r>
              <a:rPr lang="en-US" sz="2400" dirty="0" smtClean="0"/>
              <a:t>College Park, Maryland</a:t>
            </a:r>
            <a:endParaRPr lang="en-US" sz="2400" dirty="0"/>
          </a:p>
        </p:txBody>
      </p:sp>
      <p:sp>
        <p:nvSpPr>
          <p:cNvPr id="22536" name="Text Box 8"/>
          <p:cNvSpPr txBox="1">
            <a:spLocks noChangeArrowheads="1"/>
          </p:cNvSpPr>
          <p:nvPr/>
        </p:nvSpPr>
        <p:spPr bwMode="auto">
          <a:xfrm>
            <a:off x="228600" y="4953000"/>
            <a:ext cx="7848600" cy="12126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Ctr="1">
            <a:spAutoFit/>
          </a:bodyPr>
          <a:lstStyle/>
          <a:p>
            <a:pPr algn="l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</a:pPr>
            <a:r>
              <a:rPr lang="en-US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The total number of MUG Sites has </a:t>
            </a:r>
            <a:r>
              <a:rPr lang="en-US" sz="280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stayed at ~40 sites for </a:t>
            </a:r>
            <a:r>
              <a:rPr lang="en-US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~15 </a:t>
            </a:r>
            <a:r>
              <a:rPr lang="en-US" sz="280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years.</a:t>
            </a:r>
          </a:p>
          <a:p>
            <a:endParaRPr lang="en-US" sz="28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427424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225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What’s New in 2015 –</a:t>
            </a:r>
            <a:br>
              <a:rPr lang="en-US" dirty="0"/>
            </a:br>
            <a:r>
              <a:rPr lang="en-US" dirty="0" smtClean="0"/>
              <a:t>Upcoming –X Releases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dirty="0" smtClean="0"/>
              <a:t>2015.1 </a:t>
            </a:r>
            <a:r>
              <a:rPr lang="en-US" dirty="0" smtClean="0"/>
              <a:t>- </a:t>
            </a:r>
            <a:r>
              <a:rPr lang="en-US" sz="2800" dirty="0" smtClean="0"/>
              <a:t>June 2015</a:t>
            </a:r>
          </a:p>
          <a:p>
            <a:pPr marL="463550" indent="-463550">
              <a:buNone/>
            </a:pPr>
            <a:r>
              <a:rPr lang="en-US" sz="2400" dirty="0"/>
              <a:t>	</a:t>
            </a:r>
            <a:r>
              <a:rPr lang="en-US" sz="2400" dirty="0" smtClean="0"/>
              <a:t>- Includes only Himawari updates</a:t>
            </a:r>
            <a:br>
              <a:rPr lang="en-US" sz="2400" dirty="0" smtClean="0"/>
            </a:br>
            <a:r>
              <a:rPr lang="en-US" sz="2400" dirty="0" smtClean="0"/>
              <a:t>- Required to view local &amp; remote Himawari data</a:t>
            </a:r>
            <a:br>
              <a:rPr lang="en-US" sz="2400" dirty="0" smtClean="0"/>
            </a:br>
            <a:endParaRPr lang="en-US" sz="2400" dirty="0" smtClean="0"/>
          </a:p>
          <a:p>
            <a:pPr marL="463550" indent="-463550">
              <a:buNone/>
            </a:pPr>
            <a:r>
              <a:rPr lang="en-US" sz="2800" dirty="0" smtClean="0"/>
              <a:t>2015.2 – late summer 2015 </a:t>
            </a:r>
            <a:r>
              <a:rPr lang="en-US" sz="2400" dirty="0"/>
              <a:t>	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- Full release</a:t>
            </a:r>
            <a:r>
              <a:rPr lang="en-US" sz="2400" dirty="0"/>
              <a:t>	</a:t>
            </a:r>
            <a:endParaRPr lang="en-US" sz="2400" dirty="0" smtClean="0"/>
          </a:p>
          <a:p>
            <a:pPr marL="463550" indent="-463550">
              <a:buNone/>
            </a:pPr>
            <a:r>
              <a:rPr lang="en-US" sz="2400" dirty="0"/>
              <a:t>	</a:t>
            </a:r>
            <a:r>
              <a:rPr lang="en-US" sz="2400" dirty="0" smtClean="0"/>
              <a:t>- Includes GOES-R updates</a:t>
            </a:r>
            <a:br>
              <a:rPr lang="en-US" sz="2400" dirty="0" smtClean="0"/>
            </a:br>
            <a:r>
              <a:rPr lang="en-US" sz="2400" dirty="0" smtClean="0"/>
              <a:t>- INSAT-3D will be released when we receive corrected calibration </a:t>
            </a:r>
            <a:r>
              <a:rPr lang="en-US" sz="2400" dirty="0"/>
              <a:t>equations from </a:t>
            </a:r>
            <a:r>
              <a:rPr lang="en-US" sz="2400" dirty="0" smtClean="0"/>
              <a:t>India.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800" dirty="0" smtClean="0"/>
              <a:t>- </a:t>
            </a:r>
            <a:r>
              <a:rPr lang="en-US" sz="2400" dirty="0" smtClean="0"/>
              <a:t>XCD </a:t>
            </a:r>
            <a:r>
              <a:rPr lang="en-US" sz="2400" dirty="0"/>
              <a:t>will include a beta release of the new </a:t>
            </a:r>
            <a:r>
              <a:rPr lang="en-US" sz="2400" dirty="0" smtClean="0"/>
              <a:t>XCD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46784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What’s New in </a:t>
            </a:r>
            <a:r>
              <a:rPr lang="en-US" sz="4000" dirty="0" smtClean="0"/>
              <a:t>2015 </a:t>
            </a:r>
            <a:r>
              <a:rPr lang="en-US" sz="4000" dirty="0"/>
              <a:t>– </a:t>
            </a:r>
            <a:br>
              <a:rPr lang="en-US" sz="4000" dirty="0"/>
            </a:br>
            <a:r>
              <a:rPr lang="en-US" sz="4000" dirty="0"/>
              <a:t>OS Support for </a:t>
            </a:r>
            <a:r>
              <a:rPr lang="en-US" sz="4000" dirty="0" smtClean="0"/>
              <a:t>–X</a:t>
            </a:r>
            <a:endParaRPr lang="en-US" sz="4000" dirty="0"/>
          </a:p>
        </p:txBody>
      </p:sp>
      <p:graphicFrame>
        <p:nvGraphicFramePr>
          <p:cNvPr id="25886" name="Group 286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768700496"/>
              </p:ext>
            </p:extLst>
          </p:nvPr>
        </p:nvGraphicFramePr>
        <p:xfrm>
          <a:off x="457200" y="1600200"/>
          <a:ext cx="8381999" cy="2100072"/>
        </p:xfrm>
        <a:graphic>
          <a:graphicData uri="http://schemas.openxmlformats.org/drawingml/2006/table">
            <a:tbl>
              <a:tblPr/>
              <a:tblGrid>
                <a:gridCol w="1524000"/>
                <a:gridCol w="1600200"/>
                <a:gridCol w="2209800"/>
                <a:gridCol w="3047999"/>
              </a:tblGrid>
              <a:tr h="838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-X Version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Vendor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Operating Systems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Compilers Supported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049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2015.1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Apple -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Mac Intel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OS X 10.7.5</a:t>
                      </a:r>
                      <a:b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</a:b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OS X 10.8.5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gfortran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 4.7.1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gcc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 4.2.1</a:t>
                      </a:r>
                      <a:b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</a:b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   (with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Xcode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 4)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8319645"/>
              </p:ext>
            </p:extLst>
          </p:nvPr>
        </p:nvGraphicFramePr>
        <p:xfrm>
          <a:off x="457200" y="3657600"/>
          <a:ext cx="8382000" cy="899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6858000"/>
              </a:tblGrid>
              <a:tr h="8991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2015.2</a:t>
                      </a:r>
                    </a:p>
                  </a:txBody>
                  <a:tcPr horzOverflow="overflow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OS X 10.8 (Mountain Lion), 10.9 (Mavericks), and 10.10 (Yosemite)</a:t>
                      </a:r>
                    </a:p>
                  </a:txBody>
                  <a:tcPr horzOverflow="overflow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0001992"/>
              </p:ext>
            </p:extLst>
          </p:nvPr>
        </p:nvGraphicFramePr>
        <p:xfrm>
          <a:off x="457200" y="4495800"/>
          <a:ext cx="8382000" cy="1341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6858000"/>
              </a:tblGrid>
              <a:tr h="13411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beyond</a:t>
                      </a:r>
                    </a:p>
                  </a:txBody>
                  <a:tcPr horzOverflow="overflow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We’ll evaluate 10.11 when it's supported at the University of Wisconsin SSEC, and then support only 10.10 and 10.11.</a:t>
                      </a:r>
                    </a:p>
                  </a:txBody>
                  <a:tcPr horzOverflow="overflow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095258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5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58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What’s New </a:t>
            </a:r>
            <a:r>
              <a:rPr lang="en-US" sz="4000" dirty="0" smtClean="0"/>
              <a:t>in 2015 – </a:t>
            </a:r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/>
              <a:t>OS Support for -X</a:t>
            </a:r>
          </a:p>
        </p:txBody>
      </p:sp>
      <p:graphicFrame>
        <p:nvGraphicFramePr>
          <p:cNvPr id="106549" name="Group 53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869051496"/>
              </p:ext>
            </p:extLst>
          </p:nvPr>
        </p:nvGraphicFramePr>
        <p:xfrm>
          <a:off x="457200" y="1600200"/>
          <a:ext cx="8229600" cy="2157984"/>
        </p:xfrm>
        <a:graphic>
          <a:graphicData uri="http://schemas.openxmlformats.org/drawingml/2006/table">
            <a:tbl>
              <a:tblPr/>
              <a:tblGrid>
                <a:gridCol w="1600200"/>
                <a:gridCol w="2438400"/>
                <a:gridCol w="4191000"/>
              </a:tblGrid>
              <a:tr h="7096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Vendor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Operating System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Compilers Supported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74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Microsoft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Windows 7 Enterprise with SUA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g77 3.3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gcc 3.3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(packaged with SUA)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457200" y="4038600"/>
            <a:ext cx="8229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We’ll </a:t>
            </a:r>
            <a:r>
              <a:rPr lang="en-US" sz="24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evaluate </a:t>
            </a:r>
            <a:r>
              <a:rPr lang="en-US" sz="2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Windows 8 and beyond when they’re supported </a:t>
            </a:r>
            <a:r>
              <a:rPr lang="en-US" sz="24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at the University of Wisconsin </a:t>
            </a:r>
            <a:r>
              <a:rPr lang="en-US" sz="2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SSEC.</a:t>
            </a:r>
            <a:endParaRPr lang="en-US" sz="24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10"/>
                                        <p:tgtEl>
                                          <p:spTgt spid="1065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What’s New in </a:t>
            </a:r>
            <a:r>
              <a:rPr lang="en-US" sz="4000" dirty="0" smtClean="0"/>
              <a:t>2015 </a:t>
            </a:r>
            <a:r>
              <a:rPr lang="en-US" sz="4000" dirty="0"/>
              <a:t>– </a:t>
            </a:r>
            <a:br>
              <a:rPr lang="en-US" sz="4000" dirty="0"/>
            </a:br>
            <a:r>
              <a:rPr lang="en-US" sz="4000" dirty="0"/>
              <a:t>OS Support for -X</a:t>
            </a:r>
          </a:p>
        </p:txBody>
      </p:sp>
      <p:graphicFrame>
        <p:nvGraphicFramePr>
          <p:cNvPr id="31960" name="Group 21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45585425"/>
              </p:ext>
            </p:extLst>
          </p:nvPr>
        </p:nvGraphicFramePr>
        <p:xfrm>
          <a:off x="304800" y="1600200"/>
          <a:ext cx="8534400" cy="3049588"/>
        </p:xfrm>
        <a:graphic>
          <a:graphicData uri="http://schemas.openxmlformats.org/drawingml/2006/table">
            <a:tbl>
              <a:tblPr/>
              <a:tblGrid>
                <a:gridCol w="1752600"/>
                <a:gridCol w="2438400"/>
                <a:gridCol w="4343400"/>
              </a:tblGrid>
              <a:tr h="838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Vendor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Operating System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Compilers Supported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4988"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Red Hat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Enterprise Linux WS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8382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5.7 Intel</a:t>
                      </a:r>
                      <a:endParaRPr kumimoji="0" lang="en-US" sz="2400" b="0" i="0" u="sng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gfortran 4.1.2</a:t>
                      </a:r>
                      <a:b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</a:b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gcc 4.1.2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382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6.1 Intel</a:t>
                      </a:r>
                      <a:endParaRPr kumimoji="0" lang="en-US" sz="2400" b="0" i="0" u="sng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gfortran 4.4.5</a:t>
                      </a:r>
                      <a:b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</a:b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gcc 4.4.5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1962" name="Rectangle 218"/>
          <p:cNvSpPr>
            <a:spLocks noChangeArrowheads="1"/>
          </p:cNvSpPr>
          <p:nvPr/>
        </p:nvSpPr>
        <p:spPr bwMode="auto">
          <a:xfrm>
            <a:off x="381000" y="5105400"/>
            <a:ext cx="8382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0" hangingPunct="0"/>
            <a:r>
              <a:rPr lang="en-US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We will evaluate 7.0 when it's supported at the University of Wisconsin SSEC.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19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19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96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What’s New in </a:t>
            </a:r>
            <a:r>
              <a:rPr lang="en-US" sz="4000" dirty="0" smtClean="0"/>
              <a:t>2015 </a:t>
            </a:r>
            <a:r>
              <a:rPr lang="en-US" sz="4000" dirty="0"/>
              <a:t>– </a:t>
            </a:r>
            <a:br>
              <a:rPr lang="en-US" sz="4000" dirty="0"/>
            </a:br>
            <a:r>
              <a:rPr lang="en-US" sz="4000" dirty="0"/>
              <a:t>OS Support for -X</a:t>
            </a:r>
          </a:p>
        </p:txBody>
      </p:sp>
      <p:graphicFrame>
        <p:nvGraphicFramePr>
          <p:cNvPr id="107558" name="Group 38"/>
          <p:cNvGraphicFramePr>
            <a:graphicFrameLocks noGrp="1"/>
          </p:cNvGraphicFramePr>
          <p:nvPr>
            <p:ph idx="1"/>
          </p:nvPr>
        </p:nvGraphicFramePr>
        <p:xfrm>
          <a:off x="304800" y="1600200"/>
          <a:ext cx="8534400" cy="3049588"/>
        </p:xfrm>
        <a:graphic>
          <a:graphicData uri="http://schemas.openxmlformats.org/drawingml/2006/table">
            <a:tbl>
              <a:tblPr/>
              <a:tblGrid>
                <a:gridCol w="1752600"/>
                <a:gridCol w="2438400"/>
                <a:gridCol w="4343400"/>
              </a:tblGrid>
              <a:tr h="838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Vendor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Operating System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Compilers Supported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4988"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Red Hat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Enterprise Linux WS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8382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5.2 PPC</a:t>
                      </a:r>
                      <a:endParaRPr kumimoji="0" lang="en-US" sz="2400" b="0" i="0" u="sng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gfortran 4.1.2</a:t>
                      </a:r>
                      <a:b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</a:b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gcc 4.1.2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382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ESPC funded the additional hardware needed for PPC support.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7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Globe">
  <a:themeElements>
    <a:clrScheme name="Globe 3">
      <a:dk1>
        <a:srgbClr val="003B76"/>
      </a:dk1>
      <a:lt1>
        <a:srgbClr val="FFFFFF"/>
      </a:lt1>
      <a:dk2>
        <a:srgbClr val="0066CC"/>
      </a:dk2>
      <a:lt2>
        <a:srgbClr val="CCECFF"/>
      </a:lt2>
      <a:accent1>
        <a:srgbClr val="33CCCC"/>
      </a:accent1>
      <a:accent2>
        <a:srgbClr val="66CCFF"/>
      </a:accent2>
      <a:accent3>
        <a:srgbClr val="AAB8E2"/>
      </a:accent3>
      <a:accent4>
        <a:srgbClr val="DADADA"/>
      </a:accent4>
      <a:accent5>
        <a:srgbClr val="ADE2E2"/>
      </a:accent5>
      <a:accent6>
        <a:srgbClr val="5CB9E7"/>
      </a:accent6>
      <a:hlink>
        <a:srgbClr val="FFFFCC"/>
      </a:hlink>
      <a:folHlink>
        <a:srgbClr val="FFCC66"/>
      </a:folHlink>
    </a:clrScheme>
    <a:fontScheme name="Globe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1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000" b="0" i="0" u="none" strike="noStrike" cap="none" normalizeH="0" baseline="0" smtClean="0">
            <a:ln>
              <a:noFill/>
            </a:ln>
            <a:solidFill>
              <a:schemeClr val="tx2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1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000" b="0" i="0" u="none" strike="noStrike" cap="none" normalizeH="0" baseline="0" smtClean="0">
            <a:ln>
              <a:noFill/>
            </a:ln>
            <a:solidFill>
              <a:schemeClr val="tx2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</a:defRPr>
        </a:defPPr>
      </a:lstStyle>
    </a:lnDef>
  </a:objectDefaults>
  <a:extraClrSchemeLst>
    <a:extraClrScheme>
      <a:clrScheme name="Globe 1">
        <a:dk1>
          <a:srgbClr val="622100"/>
        </a:dk1>
        <a:lt1>
          <a:srgbClr val="FFFFFF"/>
        </a:lt1>
        <a:dk2>
          <a:srgbClr val="800000"/>
        </a:dk2>
        <a:lt2>
          <a:srgbClr val="FFFFCC"/>
        </a:lt2>
        <a:accent1>
          <a:srgbClr val="E42B00"/>
        </a:accent1>
        <a:accent2>
          <a:srgbClr val="996600"/>
        </a:accent2>
        <a:accent3>
          <a:srgbClr val="C0AAAA"/>
        </a:accent3>
        <a:accent4>
          <a:srgbClr val="DADADA"/>
        </a:accent4>
        <a:accent5>
          <a:srgbClr val="EFACAA"/>
        </a:accent5>
        <a:accent6>
          <a:srgbClr val="8A5C00"/>
        </a:accent6>
        <a:hlink>
          <a:srgbClr val="FADF6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2">
        <a:dk1>
          <a:srgbClr val="5F4545"/>
        </a:dk1>
        <a:lt1>
          <a:srgbClr val="FFFFFF"/>
        </a:lt1>
        <a:dk2>
          <a:srgbClr val="8F6969"/>
        </a:dk2>
        <a:lt2>
          <a:srgbClr val="FFFFCC"/>
        </a:lt2>
        <a:accent1>
          <a:srgbClr val="CC6600"/>
        </a:accent1>
        <a:accent2>
          <a:srgbClr val="924C0C"/>
        </a:accent2>
        <a:accent3>
          <a:srgbClr val="C6B9B9"/>
        </a:accent3>
        <a:accent4>
          <a:srgbClr val="DADADA"/>
        </a:accent4>
        <a:accent5>
          <a:srgbClr val="E2B8AA"/>
        </a:accent5>
        <a:accent6>
          <a:srgbClr val="84440A"/>
        </a:accent6>
        <a:hlink>
          <a:srgbClr val="CFD375"/>
        </a:hlink>
        <a:folHlink>
          <a:srgbClr val="98BB9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3">
        <a:dk1>
          <a:srgbClr val="003B76"/>
        </a:dk1>
        <a:lt1>
          <a:srgbClr val="FFFFFF"/>
        </a:lt1>
        <a:dk2>
          <a:srgbClr val="0066CC"/>
        </a:dk2>
        <a:lt2>
          <a:srgbClr val="CCECFF"/>
        </a:lt2>
        <a:accent1>
          <a:srgbClr val="33CCCC"/>
        </a:accent1>
        <a:accent2>
          <a:srgbClr val="66CCFF"/>
        </a:accent2>
        <a:accent3>
          <a:srgbClr val="AAB8E2"/>
        </a:accent3>
        <a:accent4>
          <a:srgbClr val="DADADA"/>
        </a:accent4>
        <a:accent5>
          <a:srgbClr val="ADE2E2"/>
        </a:accent5>
        <a:accent6>
          <a:srgbClr val="5CB9E7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4">
        <a:dk1>
          <a:srgbClr val="005856"/>
        </a:dk1>
        <a:lt1>
          <a:srgbClr val="FFFFFF"/>
        </a:lt1>
        <a:dk2>
          <a:srgbClr val="008080"/>
        </a:dk2>
        <a:lt2>
          <a:srgbClr val="FFFFCC"/>
        </a:lt2>
        <a:accent1>
          <a:srgbClr val="0099CC"/>
        </a:accent1>
        <a:accent2>
          <a:srgbClr val="00CCFF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B9E7"/>
        </a:accent6>
        <a:hlink>
          <a:srgbClr val="1ACE9F"/>
        </a:hlink>
        <a:folHlink>
          <a:srgbClr val="948CC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5">
        <a:dk1>
          <a:srgbClr val="3C5436"/>
        </a:dk1>
        <a:lt1>
          <a:srgbClr val="FFFFFF"/>
        </a:lt1>
        <a:dk2>
          <a:srgbClr val="5F8656"/>
        </a:dk2>
        <a:lt2>
          <a:srgbClr val="D6D8C0"/>
        </a:lt2>
        <a:accent1>
          <a:srgbClr val="61733D"/>
        </a:accent1>
        <a:accent2>
          <a:srgbClr val="324A39"/>
        </a:accent2>
        <a:accent3>
          <a:srgbClr val="B6C3B4"/>
        </a:accent3>
        <a:accent4>
          <a:srgbClr val="DADADA"/>
        </a:accent4>
        <a:accent5>
          <a:srgbClr val="B7BCAF"/>
        </a:accent5>
        <a:accent6>
          <a:srgbClr val="2C4233"/>
        </a:accent6>
        <a:hlink>
          <a:srgbClr val="73D588"/>
        </a:hlink>
        <a:folHlink>
          <a:srgbClr val="6F99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6">
        <a:dk1>
          <a:srgbClr val="5B7B65"/>
        </a:dk1>
        <a:lt1>
          <a:srgbClr val="FFFFFF"/>
        </a:lt1>
        <a:dk2>
          <a:srgbClr val="9ABE9D"/>
        </a:dk2>
        <a:lt2>
          <a:srgbClr val="336600"/>
        </a:lt2>
        <a:accent1>
          <a:srgbClr val="00CC66"/>
        </a:accent1>
        <a:accent2>
          <a:srgbClr val="4E7050"/>
        </a:accent2>
        <a:accent3>
          <a:srgbClr val="CADBCC"/>
        </a:accent3>
        <a:accent4>
          <a:srgbClr val="DADADA"/>
        </a:accent4>
        <a:accent5>
          <a:srgbClr val="AAE2B8"/>
        </a:accent5>
        <a:accent6>
          <a:srgbClr val="466548"/>
        </a:accent6>
        <a:hlink>
          <a:srgbClr val="FFFFCC"/>
        </a:hlink>
        <a:folHlink>
          <a:srgbClr val="9CE8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7">
        <a:dk1>
          <a:srgbClr val="4C4E44"/>
        </a:dk1>
        <a:lt1>
          <a:srgbClr val="FFFFFF"/>
        </a:lt1>
        <a:dk2>
          <a:srgbClr val="686B5D"/>
        </a:dk2>
        <a:lt2>
          <a:srgbClr val="D6D5C6"/>
        </a:lt2>
        <a:accent1>
          <a:srgbClr val="898D79"/>
        </a:accent1>
        <a:accent2>
          <a:srgbClr val="4D4F45"/>
        </a:accent2>
        <a:accent3>
          <a:srgbClr val="B9BAB6"/>
        </a:accent3>
        <a:accent4>
          <a:srgbClr val="DADADA"/>
        </a:accent4>
        <a:accent5>
          <a:srgbClr val="C4C5BE"/>
        </a:accent5>
        <a:accent6>
          <a:srgbClr val="45473E"/>
        </a:accent6>
        <a:hlink>
          <a:srgbClr val="58BE67"/>
        </a:hlink>
        <a:folHlink>
          <a:srgbClr val="C0C64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8">
        <a:dk1>
          <a:srgbClr val="000000"/>
        </a:dk1>
        <a:lt1>
          <a:srgbClr val="FFFFDD"/>
        </a:lt1>
        <a:dk2>
          <a:srgbClr val="000000"/>
        </a:dk2>
        <a:lt2>
          <a:srgbClr val="98977A"/>
        </a:lt2>
        <a:accent1>
          <a:srgbClr val="BDCDA7"/>
        </a:accent1>
        <a:accent2>
          <a:srgbClr val="A0D060"/>
        </a:accent2>
        <a:accent3>
          <a:srgbClr val="FFFFEB"/>
        </a:accent3>
        <a:accent4>
          <a:srgbClr val="000000"/>
        </a:accent4>
        <a:accent5>
          <a:srgbClr val="DBE3D0"/>
        </a:accent5>
        <a:accent6>
          <a:srgbClr val="91BC56"/>
        </a:accent6>
        <a:hlink>
          <a:srgbClr val="FADD4E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8466</TotalTime>
  <Words>794</Words>
  <Application>Microsoft Office PowerPoint</Application>
  <PresentationFormat>On-screen Show (4:3)</PresentationFormat>
  <Paragraphs>234</Paragraphs>
  <Slides>24</Slides>
  <Notes>7</Notes>
  <HiddenSlides>2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Globe</vt:lpstr>
      <vt:lpstr>McIDAS Users’ Group MUG Update</vt:lpstr>
      <vt:lpstr>MUG Update</vt:lpstr>
      <vt:lpstr>What’s New in 2015 – Happy Anniversary!</vt:lpstr>
      <vt:lpstr>What’s New in 2015 – New MUG Members</vt:lpstr>
      <vt:lpstr>What’s New in 2015 – Upcoming –X Releases</vt:lpstr>
      <vt:lpstr>What’s New in 2015 –  OS Support for –X</vt:lpstr>
      <vt:lpstr>What’s New in 2015 –  OS Support for -X</vt:lpstr>
      <vt:lpstr>What’s New in 2015 –  OS Support for -X</vt:lpstr>
      <vt:lpstr>What’s New in 2015 –  OS Support for -X</vt:lpstr>
      <vt:lpstr>What’s New in 2015 –  OS Support for -X</vt:lpstr>
      <vt:lpstr>What’s New in 2015 –  2016 MUG Fees Announced</vt:lpstr>
      <vt:lpstr>MUG Personnel – Current MUG Staff</vt:lpstr>
      <vt:lpstr>MUG Personnel –  Programmers</vt:lpstr>
      <vt:lpstr>McIDAS-V – Unidata Collaboration</vt:lpstr>
      <vt:lpstr>McIDAS-V –  Training and Outreach</vt:lpstr>
      <vt:lpstr>McIDAS-V – Training and Outreach</vt:lpstr>
      <vt:lpstr>McIDAS-V – Usage Statistics</vt:lpstr>
      <vt:lpstr>McIDAS Support –  McIDAS-V Support Forums</vt:lpstr>
      <vt:lpstr>McIDAS Support – User Support Requests</vt:lpstr>
      <vt:lpstr>McIDAS Support – How long will –X be supported?</vt:lpstr>
      <vt:lpstr>McIDAS Support – Your Transition from –X to -V</vt:lpstr>
      <vt:lpstr>McIDAS Support – Looking for more user input!</vt:lpstr>
      <vt:lpstr>In Summary…</vt:lpstr>
      <vt:lpstr>PowerPoint Presentation</vt:lpstr>
    </vt:vector>
  </TitlesOfParts>
  <Company>SSEC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McIDAS-V  McIDAS-X + VisAD + IDV</dc:title>
  <dc:creator>beckys</dc:creator>
  <cp:lastModifiedBy>Administrator</cp:lastModifiedBy>
  <cp:revision>141</cp:revision>
  <cp:lastPrinted>2015-06-08T15:16:32Z</cp:lastPrinted>
  <dcterms:created xsi:type="dcterms:W3CDTF">2009-01-12T17:36:37Z</dcterms:created>
  <dcterms:modified xsi:type="dcterms:W3CDTF">2015-06-08T17:06:07Z</dcterms:modified>
</cp:coreProperties>
</file>