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313" r:id="rId5"/>
    <p:sldId id="314" r:id="rId6"/>
    <p:sldId id="315" r:id="rId7"/>
    <p:sldId id="295" r:id="rId8"/>
    <p:sldId id="262" r:id="rId9"/>
    <p:sldId id="296" r:id="rId10"/>
    <p:sldId id="297" r:id="rId11"/>
    <p:sldId id="266" r:id="rId12"/>
    <p:sldId id="270" r:id="rId13"/>
    <p:sldId id="312" r:id="rId14"/>
    <p:sldId id="304" r:id="rId15"/>
    <p:sldId id="303" r:id="rId16"/>
    <p:sldId id="311" r:id="rId17"/>
    <p:sldId id="298" r:id="rId18"/>
    <p:sldId id="276" r:id="rId19"/>
    <p:sldId id="272" r:id="rId20"/>
    <p:sldId id="284" r:id="rId21"/>
    <p:sldId id="306" r:id="rId22"/>
    <p:sldId id="308" r:id="rId23"/>
    <p:sldId id="285" r:id="rId24"/>
    <p:sldId id="310" r:id="rId25"/>
  </p:sldIdLst>
  <p:sldSz cx="9144000" cy="6858000" type="screen4x3"/>
  <p:notesSz cx="9283700" cy="6985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ckys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5" autoAdjust="0"/>
    <p:restoredTop sz="86446" autoAdjust="0"/>
  </p:normalViewPr>
  <p:slideViewPr>
    <p:cSldViewPr>
      <p:cViewPr varScale="1">
        <p:scale>
          <a:sx n="117" d="100"/>
          <a:sy n="117" d="100"/>
        </p:scale>
        <p:origin x="-120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l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9516" y="0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r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34509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l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9516" y="6634509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r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ADF4EBC-B365-4A4E-B61A-ECC26E81F8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58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l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9516" y="0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r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3875"/>
            <a:ext cx="349250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059" y="3317255"/>
            <a:ext cx="7427584" cy="314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34509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l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9516" y="6634509"/>
            <a:ext cx="4022625" cy="34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r" defTabSz="92887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8F1DCAB-D674-467F-A87C-B4FD3978D0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75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AB920-C45B-4D1B-B310-67481D68E843}" type="slidenum">
              <a:rPr lang="en-US"/>
              <a:pPr/>
              <a:t>1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6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1DCAB-D674-467F-A87C-B4FD3978D0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6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DA43B1-4767-4DFA-B329-C75C67B7764B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75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E2876-1372-4122-9B6C-3289370530BA}" type="slidenum">
              <a:rPr lang="en-US"/>
              <a:pPr/>
              <a:t>9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6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1DCAB-D674-467F-A87C-B4FD3978D00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7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A0BDD-E3D8-4DB0-94B3-ED6776D882B1}" type="slidenum">
              <a:rPr lang="en-US"/>
              <a:pPr/>
              <a:t>19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76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1DCAB-D674-467F-A87C-B4FD3978D00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8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74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74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74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74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7450" name="Rectangle 4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7451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3A924AC4-52EF-4E9B-889A-4246EBE379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7" grpId="0"/>
      <p:bldP spid="17448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744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0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6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63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92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89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176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99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07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78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16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0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74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63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63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1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64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6428" name="Group 44"/>
          <p:cNvGrpSpPr>
            <a:grpSpLocks/>
          </p:cNvGrpSpPr>
          <p:nvPr userDrawn="1"/>
        </p:nvGrpSpPr>
        <p:grpSpPr bwMode="auto">
          <a:xfrm>
            <a:off x="762000" y="6248400"/>
            <a:ext cx="7239000" cy="495300"/>
            <a:chOff x="480" y="3936"/>
            <a:chExt cx="4560" cy="312"/>
          </a:xfrm>
        </p:grpSpPr>
        <p:pic>
          <p:nvPicPr>
            <p:cNvPr id="16429" name="Picture 45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3936"/>
              <a:ext cx="432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430" name="Picture 46" descr="mcidas_logo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3936"/>
              <a:ext cx="624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31" name="Text Box 47"/>
            <p:cNvSpPr txBox="1">
              <a:spLocks noChangeArrowheads="1"/>
            </p:cNvSpPr>
            <p:nvPr/>
          </p:nvSpPr>
          <p:spPr bwMode="auto">
            <a:xfrm>
              <a:off x="1056" y="3984"/>
              <a:ext cx="36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2015 MUG </a:t>
              </a:r>
              <a:r>
                <a:rPr lang="en-US" sz="1800" dirty="0">
                  <a:solidFill>
                    <a:schemeClr val="tx1"/>
                  </a:solidFill>
                  <a:effectLst/>
                  <a:latin typeface="Verdana" pitchFamily="34" charset="0"/>
                </a:rPr>
                <a:t>Meeting – Madison WI – </a:t>
              </a:r>
              <a:r>
                <a:rPr lang="en-US" sz="180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June</a:t>
              </a:r>
              <a:r>
                <a:rPr lang="en-US" sz="1800" baseline="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 8-9</a:t>
              </a:r>
              <a:endParaRPr lang="en-US" sz="1800" dirty="0"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3" grpId="0"/>
      <p:bldP spid="16427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McIDAS Users’ Group</a:t>
            </a:r>
            <a:br>
              <a:rPr lang="en-US" dirty="0"/>
            </a:br>
            <a:r>
              <a:rPr lang="en-US" dirty="0"/>
              <a:t>MUG Update</a:t>
            </a:r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Becky Schaffer</a:t>
            </a:r>
          </a:p>
          <a:p>
            <a:r>
              <a:rPr lang="en-US" sz="2400" dirty="0"/>
              <a:t>Program Manager</a:t>
            </a:r>
          </a:p>
          <a:p>
            <a:r>
              <a:rPr lang="en-US" sz="2400" dirty="0"/>
              <a:t>McIDAS User Services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676400" y="6324600"/>
            <a:ext cx="571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solidFill>
                  <a:schemeClr val="tx1"/>
                </a:solidFill>
                <a:effectLst/>
                <a:latin typeface="Verdana" pitchFamily="34" charset="0"/>
              </a:rPr>
              <a:t>2015 </a:t>
            </a:r>
            <a:r>
              <a:rPr lang="en-US" sz="1800" dirty="0">
                <a:solidFill>
                  <a:schemeClr val="tx1"/>
                </a:solidFill>
                <a:effectLst/>
                <a:latin typeface="Verdana" pitchFamily="34" charset="0"/>
              </a:rPr>
              <a:t>MUG Meeting – Madison WI </a:t>
            </a:r>
            <a:r>
              <a:rPr lang="en-US" sz="1800" dirty="0" smtClean="0">
                <a:solidFill>
                  <a:schemeClr val="tx1"/>
                </a:solidFill>
                <a:effectLst/>
                <a:latin typeface="Verdana" pitchFamily="34" charset="0"/>
              </a:rPr>
              <a:t>– June 8-9</a:t>
            </a:r>
            <a:endParaRPr lang="en-US" sz="1800" dirty="0"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248400"/>
            <a:ext cx="685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 descr="mcidas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248400"/>
            <a:ext cx="9906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7" grpId="0"/>
      <p:bldP spid="2078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2015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109597" name="Group 2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2717610"/>
        </p:xfrm>
        <a:graphic>
          <a:graphicData uri="http://schemas.openxmlformats.org/drawingml/2006/table">
            <a:tbl>
              <a:tblPr/>
              <a:tblGrid>
                <a:gridCol w="1600200"/>
                <a:gridCol w="2438400"/>
                <a:gridCol w="4343400"/>
              </a:tblGrid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Solaris 10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SPARC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Sun Studio 11 Fortran &amp;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-or- g77 3.4.6 &amp; gcc 3.4.6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Solaris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g77 3.4.6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3.4.6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ctangle 218"/>
          <p:cNvSpPr>
            <a:spLocks noChangeArrowheads="1"/>
          </p:cNvSpPr>
          <p:nvPr/>
        </p:nvSpPr>
        <p:spPr bwMode="auto">
          <a:xfrm>
            <a:off x="381000" y="46482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2400" dirty="0" smtClean="0">
                <a:solidFill>
                  <a:schemeClr val="tx1"/>
                </a:solidFill>
              </a:rPr>
              <a:t>The Solaris operating system is now maintained by Oracle. SSEC tests on Sun Solaris 10, which was purchased before Oracle acquired Sun Microsystems.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2015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 smtClean="0"/>
              <a:t>2016 </a:t>
            </a:r>
            <a:r>
              <a:rPr lang="en-US" sz="4000" dirty="0"/>
              <a:t>MUG Fees Announced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 smtClean="0">
                <a:effectLst/>
              </a:rPr>
              <a:t>2016 </a:t>
            </a:r>
            <a:r>
              <a:rPr lang="en-US" sz="2800" b="1" dirty="0">
                <a:effectLst/>
              </a:rPr>
              <a:t>MUG Fees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McIDAS (increased 5% over </a:t>
            </a:r>
            <a:r>
              <a:rPr lang="en-US" sz="2800" dirty="0" smtClean="0">
                <a:effectLst/>
              </a:rPr>
              <a:t>2015)</a:t>
            </a:r>
            <a:endParaRPr lang="en-US" sz="28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		SX (1-2 workstations)		$  </a:t>
            </a:r>
            <a:r>
              <a:rPr lang="en-US" sz="2800" dirty="0" smtClean="0">
                <a:effectLst/>
              </a:rPr>
              <a:t>9,360</a:t>
            </a:r>
            <a:endParaRPr lang="en-US" sz="28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		DX (3-5 workstations)		$</a:t>
            </a:r>
            <a:r>
              <a:rPr lang="en-US" sz="2800" dirty="0" smtClean="0">
                <a:effectLst/>
              </a:rPr>
              <a:t>18,720</a:t>
            </a:r>
            <a:endParaRPr lang="en-US" sz="28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		MX (6+ workstations)		$</a:t>
            </a:r>
            <a:r>
              <a:rPr lang="en-US" sz="2800" dirty="0" smtClean="0">
                <a:effectLst/>
              </a:rPr>
              <a:t>37,440</a:t>
            </a:r>
            <a:r>
              <a:rPr lang="en-US" sz="2800" dirty="0">
                <a:effectLst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XCD (increased 5% over </a:t>
            </a:r>
            <a:r>
              <a:rPr lang="en-US" sz="2800" dirty="0" smtClean="0">
                <a:effectLst/>
              </a:rPr>
              <a:t>2015) </a:t>
            </a:r>
            <a:r>
              <a:rPr lang="en-US" sz="2800" dirty="0">
                <a:effectLst/>
              </a:rPr>
              <a:t>	$</a:t>
            </a:r>
            <a:r>
              <a:rPr lang="en-US" sz="2800" dirty="0" smtClean="0">
                <a:effectLst/>
              </a:rPr>
              <a:t>13,620</a:t>
            </a:r>
            <a:endParaRPr lang="en-US" sz="28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SDI (remained the same as </a:t>
            </a:r>
            <a:r>
              <a:rPr lang="en-US" sz="2800" dirty="0" smtClean="0">
                <a:effectLst/>
              </a:rPr>
              <a:t>2015) </a:t>
            </a:r>
            <a:r>
              <a:rPr lang="en-US" sz="2800" dirty="0">
                <a:effectLst/>
              </a:rPr>
              <a:t>	$  8,340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MUG Personnel –</a:t>
            </a:r>
            <a:br>
              <a:rPr lang="en-US" sz="4000" dirty="0"/>
            </a:br>
            <a:r>
              <a:rPr lang="en-US" sz="4000" dirty="0"/>
              <a:t>Current MUG Staff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800600"/>
          </a:xfrm>
        </p:spPr>
        <p:txBody>
          <a:bodyPr/>
          <a:lstStyle/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Kevin Baggett: -XCD programming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Jon Beavers:  -V programming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Bob Carp: Help Desk, testing, and documentation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Jay Heinzelman: Help Desk and </a:t>
            </a:r>
            <a:r>
              <a:rPr lang="en-US" sz="2400" dirty="0" smtClean="0"/>
              <a:t>testing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400" dirty="0"/>
              <a:t>Rick Kohrs: Help Desk and programming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400" dirty="0" smtClean="0"/>
              <a:t>Zach </a:t>
            </a:r>
            <a:r>
              <a:rPr lang="en-US" sz="2400" dirty="0"/>
              <a:t>Murphy (student):  Testing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 smtClean="0"/>
              <a:t>Dave </a:t>
            </a:r>
            <a:r>
              <a:rPr lang="en-US" sz="2400" dirty="0"/>
              <a:t>Parker:  Systems programming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Barry Roth: Help Desk and documentation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MUG Personnel – </a:t>
            </a:r>
            <a:br>
              <a:rPr lang="en-US" dirty="0"/>
            </a:br>
            <a:r>
              <a:rPr lang="en-US" dirty="0"/>
              <a:t>Programmers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871484"/>
              </p:ext>
            </p:extLst>
          </p:nvPr>
        </p:nvGraphicFramePr>
        <p:xfrm>
          <a:off x="457200" y="160020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sz="2800" b="0" dirty="0" smtClean="0"/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sz="2800" b="0" dirty="0" smtClean="0"/>
                        <a:t>McIDAS-X</a:t>
                      </a:r>
                      <a:br>
                        <a:rPr lang="en-US" sz="2800" b="0" dirty="0" smtClean="0"/>
                      </a:br>
                      <a:endParaRPr lang="en-US" sz="2800" b="0" dirty="0" smtClean="0"/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Russ Dengel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Dan Forrest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Kevin Hallock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Tommy Jasmin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Scott Lindstrom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Dave Santek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Tom Yoksas (Unidata)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endParaRPr lang="en-US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sz="2800" b="0" dirty="0" smtClean="0"/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sz="2800" b="0" dirty="0" smtClean="0"/>
                        <a:t>McIDAS-V and VisAD </a:t>
                      </a:r>
                      <a:br>
                        <a:rPr lang="en-US" sz="2800" b="0" dirty="0" smtClean="0"/>
                      </a:br>
                      <a:endParaRPr lang="en-US" sz="2800" b="0" dirty="0" smtClean="0"/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Mike Hiley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Tommy Jasmin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Tom Rink</a:t>
                      </a:r>
                      <a:br>
                        <a:rPr lang="en-US" sz="2400" b="0" dirty="0" smtClean="0"/>
                      </a:br>
                      <a:r>
                        <a:rPr lang="en-US" sz="2400" b="0" dirty="0" smtClean="0"/>
                        <a:t>Julien Chastang  </a:t>
                      </a:r>
                      <a:br>
                        <a:rPr lang="en-US" sz="2400" b="0" dirty="0" smtClean="0"/>
                      </a:br>
                      <a:r>
                        <a:rPr lang="en-US" sz="2400" b="0" dirty="0" smtClean="0"/>
                        <a:t>    (Unidata)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en-US" sz="2400" b="0" dirty="0" smtClean="0"/>
                        <a:t>Yuan Ho (Unidata)</a:t>
                      </a:r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56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McIDAS-V –</a:t>
            </a:r>
            <a:br>
              <a:rPr lang="en-US" sz="4000" dirty="0"/>
            </a:br>
            <a:r>
              <a:rPr lang="en-US" sz="4000" dirty="0"/>
              <a:t>Unidata Collaboration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Working Together on V</a:t>
            </a:r>
            <a:r>
              <a:rPr lang="en-US" dirty="0" smtClean="0"/>
              <a:t>isAD</a:t>
            </a:r>
            <a:r>
              <a:rPr lang="en-US" dirty="0"/>
              <a:t>, IDV, -</a:t>
            </a:r>
            <a:r>
              <a:rPr lang="en-US" dirty="0" smtClean="0"/>
              <a:t>V</a:t>
            </a:r>
            <a:endParaRPr lang="en-US" dirty="0"/>
          </a:p>
          <a:p>
            <a:r>
              <a:rPr lang="en-US" sz="2800" dirty="0"/>
              <a:t>Combined –V / IDV Developers Meeting in Madison, November 2011</a:t>
            </a:r>
          </a:p>
          <a:p>
            <a:r>
              <a:rPr lang="en-US" sz="2800" dirty="0"/>
              <a:t>Monthly Teleconferences</a:t>
            </a:r>
          </a:p>
          <a:p>
            <a:r>
              <a:rPr lang="en-US" sz="2800" dirty="0" smtClean="0"/>
              <a:t>Merged </a:t>
            </a:r>
            <a:r>
              <a:rPr lang="en-US" sz="2800" dirty="0"/>
              <a:t>our developer tools (git, redmine)</a:t>
            </a:r>
          </a:p>
          <a:p>
            <a:r>
              <a:rPr lang="en-US" sz="2800" dirty="0"/>
              <a:t>MUG testers helping to test new functionality coming from IDV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McIDAS-V – </a:t>
            </a:r>
            <a:br>
              <a:rPr lang="en-US" sz="4000" dirty="0"/>
            </a:br>
            <a:r>
              <a:rPr lang="en-US" sz="4000" dirty="0"/>
              <a:t>Training and Outreach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 smtClean="0"/>
              <a:t>Demonstrations</a:t>
            </a:r>
            <a:endParaRPr lang="en-US" sz="3000" dirty="0"/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AMS Annual Meeting</a:t>
            </a:r>
            <a:br>
              <a:rPr lang="en-US" sz="2400" dirty="0" smtClean="0"/>
            </a:br>
            <a:r>
              <a:rPr lang="en-US" sz="2400" dirty="0" smtClean="0"/>
              <a:t>	Atlanta GA (2014) &amp; Phoenix AZ (2015)</a:t>
            </a:r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NOAA Satellite Science Week</a:t>
            </a:r>
            <a:br>
              <a:rPr lang="en-US" sz="2400" dirty="0" smtClean="0"/>
            </a:br>
            <a:r>
              <a:rPr lang="en-US" sz="2400" dirty="0" smtClean="0"/>
              <a:t>	Madison WI</a:t>
            </a:r>
            <a:r>
              <a:rPr lang="en-US" sz="2400" dirty="0"/>
              <a:t> </a:t>
            </a:r>
            <a:r>
              <a:rPr lang="en-US" sz="2400" dirty="0" smtClean="0"/>
              <a:t>(2014) &amp; Boulder CO (2015)</a:t>
            </a:r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EUMETSAT Meteorological Satellite Conference</a:t>
            </a:r>
            <a:br>
              <a:rPr lang="en-US" sz="2400" dirty="0" smtClean="0"/>
            </a:br>
            <a:r>
              <a:rPr lang="en-US" sz="2400" dirty="0" smtClean="0"/>
              <a:t>	Vienna (2013) &amp; Geneva (2014)</a:t>
            </a:r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AGU Conference</a:t>
            </a:r>
            <a:br>
              <a:rPr lang="en-US" sz="2400" dirty="0" smtClean="0"/>
            </a:br>
            <a:r>
              <a:rPr lang="en-US" sz="2400" dirty="0" smtClean="0"/>
              <a:t>	San Francisco CA (2014 &amp; 2015)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McIDAS-V –</a:t>
            </a:r>
            <a:br>
              <a:rPr lang="en-US" sz="4000" dirty="0"/>
            </a:br>
            <a:r>
              <a:rPr lang="en-US" sz="4000" dirty="0"/>
              <a:t>Training and Outreach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759325"/>
          </a:xfrm>
        </p:spPr>
        <p:txBody>
          <a:bodyPr/>
          <a:lstStyle/>
          <a:p>
            <a:pPr marL="57150" lvl="0" indent="0" fontAlgn="auto">
              <a:spcAft>
                <a:spcPts val="0"/>
              </a:spcAft>
              <a:buClr>
                <a:prstClr val="white"/>
              </a:buClr>
              <a:buSzTx/>
              <a:buNone/>
              <a:tabLst>
                <a:tab pos="288925" algn="l"/>
              </a:tabLst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57150" lvl="0" indent="0" fontAlgn="auto">
              <a:spcAft>
                <a:spcPts val="0"/>
              </a:spcAft>
              <a:buClr>
                <a:prstClr val="white"/>
              </a:buClr>
              <a:buSzTx/>
              <a:buNone/>
              <a:tabLst>
                <a:tab pos="288925" algn="l"/>
              </a:tabLst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McIDAS-V is now used in…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numerous research projects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the NOAA Environmental Visualization Lab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Satellite Meteorology classes 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	(Miss State, Texas A&amp;M, Wisconsin)</a:t>
            </a:r>
            <a:endParaRPr lang="en-US" sz="2400" kern="1200" dirty="0" smtClean="0">
              <a:solidFill>
                <a:prstClr val="white"/>
              </a:solidFill>
              <a:effectLst/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EUMETSAT/CIMSS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International Summer School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ClrTx/>
              <a:buFontTx/>
              <a:buChar char="-"/>
              <a:tabLst>
                <a:tab pos="288925" algn="l"/>
              </a:tabLst>
            </a:pPr>
            <a:r>
              <a:rPr lang="en-US" sz="2400" kern="1200" dirty="0">
                <a:solidFill>
                  <a:prstClr val="white"/>
                </a:solidFill>
                <a:effectLst/>
                <a:ea typeface="+mn-ea"/>
                <a:cs typeface="+mn-cs"/>
              </a:rPr>
              <a:t>v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isualizing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data from the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EUMETCast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datastream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16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McIDAS-V –</a:t>
            </a:r>
            <a:br>
              <a:rPr lang="en-US" sz="4000" dirty="0"/>
            </a:br>
            <a:r>
              <a:rPr lang="en-US" sz="4000" dirty="0"/>
              <a:t>Usage </a:t>
            </a:r>
            <a:r>
              <a:rPr lang="en-US" sz="4000" dirty="0" smtClean="0"/>
              <a:t>Statistics</a:t>
            </a:r>
            <a:endParaRPr lang="en-US" sz="40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382000" cy="2057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2014 Usage </a:t>
            </a:r>
            <a:endParaRPr lang="en-US" sz="2400" dirty="0"/>
          </a:p>
          <a:p>
            <a:pPr lvl="1"/>
            <a:r>
              <a:rPr lang="en-US" sz="2400" dirty="0"/>
              <a:t>~3,000 interactive GUI sessions and ~25,000 scripts run /month </a:t>
            </a:r>
          </a:p>
          <a:p>
            <a:pPr lvl="1"/>
            <a:r>
              <a:rPr lang="en-US" sz="2400" dirty="0"/>
              <a:t>~1,000 users registered for the User Support Forums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230008"/>
              </p:ext>
            </p:extLst>
          </p:nvPr>
        </p:nvGraphicFramePr>
        <p:xfrm>
          <a:off x="1066800" y="3505200"/>
          <a:ext cx="6781800" cy="238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343092"/>
                <a:gridCol w="1292532"/>
                <a:gridCol w="1196788"/>
                <a:gridCol w="1196788"/>
              </a:tblGrid>
              <a:tr h="40301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Windows7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39%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51%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61%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Linux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31%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Mac OS X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Windows XP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23%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61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Other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 Support – </a:t>
            </a:r>
            <a:br>
              <a:rPr lang="en-US" sz="4000" dirty="0"/>
            </a:br>
            <a:r>
              <a:rPr lang="en-US" sz="4000" dirty="0"/>
              <a:t>McIDAS-V Support Forums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Announced in January 2009 with beta1 release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Currently, we have…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1,007 </a:t>
            </a:r>
            <a:r>
              <a:rPr lang="en-US" sz="2400" dirty="0"/>
              <a:t>members!!!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1,101 </a:t>
            </a:r>
            <a:r>
              <a:rPr lang="en-US" sz="2400" dirty="0"/>
              <a:t>topics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4,731 </a:t>
            </a:r>
            <a:r>
              <a:rPr lang="en-US" sz="2400" dirty="0"/>
              <a:t>posts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Users of McIDAS-V are encouraged to answer the forum questions of other users and to share their knowledge and expertise.</a:t>
            </a:r>
            <a:endParaRPr lang="en-US" sz="2800" dirty="0">
              <a:effectLst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800" dirty="0">
              <a:effectLst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effectLst/>
              </a:rPr>
              <a:t>	   http://www.ssec.wisc.edu/mcidas/forums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 Support –</a:t>
            </a:r>
            <a:br>
              <a:rPr lang="en-US" sz="4000" dirty="0"/>
            </a:br>
            <a:r>
              <a:rPr lang="en-US" sz="4000" dirty="0"/>
              <a:t>User Support Requests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495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With so many new non-paying users, how do we prioritize our support?</a:t>
            </a:r>
            <a:br>
              <a:rPr lang="en-US" sz="2800"/>
            </a:br>
            <a:endParaRPr lang="en-US" sz="28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McIDAS-X, –XCD and SDI questions from MUG members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800"/>
              <a:t>McIDAS-V questions from MUG members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800"/>
              <a:t>McIDAS-V questions from non-MUG users</a:t>
            </a:r>
          </a:p>
          <a:p>
            <a:pPr marL="609600" indent="-609600">
              <a:lnSpc>
                <a:spcPct val="80000"/>
              </a:lnSpc>
            </a:pPr>
            <a:endParaRPr lang="en-US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ALL bug reports are put into the  McIDAS Inquiry System</a:t>
            </a:r>
          </a:p>
          <a:p>
            <a:pPr marL="609600" indent="-609600">
              <a:lnSpc>
                <a:spcPct val="80000"/>
              </a:lnSpc>
            </a:pPr>
            <a:endParaRPr lang="en-US"/>
          </a:p>
          <a:p>
            <a:pPr marL="609600" indent="-609600"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MUG Update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New in </a:t>
            </a:r>
            <a:r>
              <a:rPr lang="en-US" dirty="0" smtClean="0"/>
              <a:t>2015</a:t>
            </a:r>
            <a:endParaRPr lang="en-US" dirty="0"/>
          </a:p>
          <a:p>
            <a:r>
              <a:rPr lang="en-US" dirty="0"/>
              <a:t>MUG Personnel</a:t>
            </a:r>
          </a:p>
          <a:p>
            <a:r>
              <a:rPr lang="en-US" dirty="0"/>
              <a:t>McIDAS-V</a:t>
            </a:r>
          </a:p>
          <a:p>
            <a:r>
              <a:rPr lang="en-US" dirty="0"/>
              <a:t>McIDAS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 Support –</a:t>
            </a:r>
            <a:br>
              <a:rPr lang="en-US" sz="4000" dirty="0"/>
            </a:br>
            <a:r>
              <a:rPr lang="en-US" sz="4000" dirty="0"/>
              <a:t>How long will –X be supported?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72000"/>
          </a:xfrm>
        </p:spPr>
        <p:txBody>
          <a:bodyPr/>
          <a:lstStyle/>
          <a:p>
            <a:r>
              <a:rPr lang="en-US" sz="2400" dirty="0">
                <a:effectLst/>
              </a:rPr>
              <a:t>Plan to continue to release –X as needed for bugs &amp; data/satellite changes (1 or 2 times per year)</a:t>
            </a:r>
          </a:p>
          <a:p>
            <a:r>
              <a:rPr lang="en-US" sz="2400" dirty="0">
                <a:effectLst/>
              </a:rPr>
              <a:t>Plan to support –X through the current GVAR program, which looks like it will be about 2020</a:t>
            </a:r>
          </a:p>
          <a:p>
            <a:r>
              <a:rPr lang="en-US" sz="2400" dirty="0">
                <a:effectLst/>
              </a:rPr>
              <a:t>No immediate plans for support fee structure changes</a:t>
            </a:r>
          </a:p>
          <a:p>
            <a:pPr lvl="1"/>
            <a:r>
              <a:rPr lang="en-US" sz="2000" dirty="0">
                <a:effectLst/>
              </a:rPr>
              <a:t>MUG members will continue to receive priority support 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for –X and –V </a:t>
            </a:r>
          </a:p>
          <a:p>
            <a:pPr lvl="1"/>
            <a:r>
              <a:rPr lang="en-US" sz="2000" dirty="0">
                <a:effectLst/>
              </a:rPr>
              <a:t>Until –V can fully function as a replacement for -X, which will be years down the road, not much will change. </a:t>
            </a:r>
          </a:p>
          <a:p>
            <a:r>
              <a:rPr lang="en-US" sz="2400" dirty="0">
                <a:effectLst/>
              </a:rPr>
              <a:t>New development likely done in –V rather than –X</a:t>
            </a:r>
          </a:p>
          <a:p>
            <a:pPr lvl="1"/>
            <a:endParaRPr lang="en-US" sz="2000" dirty="0">
              <a:effectLst/>
            </a:endParaRPr>
          </a:p>
          <a:p>
            <a:pPr lvl="1"/>
            <a:endParaRPr lang="en-US" sz="2000" dirty="0">
              <a:effectLst/>
            </a:endParaRPr>
          </a:p>
          <a:p>
            <a:endParaRPr lang="en-US" sz="2400" dirty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 Support –</a:t>
            </a:r>
            <a:br>
              <a:rPr lang="en-US" sz="4000" dirty="0"/>
            </a:br>
            <a:r>
              <a:rPr lang="en-US" sz="4000" dirty="0"/>
              <a:t>Your Transition from –X to -V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McIDAS-X will be supported through the current GVAR program, which looks like it will be about 2020.</a:t>
            </a:r>
            <a:br>
              <a:rPr lang="en-US" sz="2000" dirty="0"/>
            </a:b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New feature development will likely be done in –V rather than in –X, but –X is still being supported.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We’re still updating for OS upgrades.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We’re still creating servers for new satellites.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If –X works for you, then stay with –X.  When new features or data types come along in –V, then do your new development in –V.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If you need help with the new development, contact the McIDAS Help Desk.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 Support –</a:t>
            </a:r>
            <a:br>
              <a:rPr lang="en-US" sz="4000" dirty="0"/>
            </a:br>
            <a:r>
              <a:rPr lang="en-US" sz="4000" dirty="0"/>
              <a:t>Looking for more user input!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0375" indent="-460375">
              <a:lnSpc>
                <a:spcPct val="80000"/>
              </a:lnSpc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en-US" sz="2400" dirty="0"/>
              <a:t>Use the McIDAS-V Support </a:t>
            </a:r>
            <a:r>
              <a:rPr lang="en-US" sz="2400" dirty="0" smtClean="0"/>
              <a:t>Forums</a:t>
            </a:r>
            <a:endParaRPr lang="en-US" sz="2400" dirty="0"/>
          </a:p>
          <a:p>
            <a:pPr marL="460375" indent="-460375">
              <a:lnSpc>
                <a:spcPct val="80000"/>
              </a:lnSpc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en-US" sz="2400" dirty="0"/>
              <a:t>Join the McIDAS Advisory Committee</a:t>
            </a:r>
          </a:p>
          <a:p>
            <a:pPr marL="460375" indent="-460375">
              <a:lnSpc>
                <a:spcPct val="80000"/>
              </a:lnSpc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en-US" sz="2400" dirty="0"/>
              <a:t>Fill out the Site Survey at the end of the meeting on Tuesday</a:t>
            </a:r>
          </a:p>
          <a:p>
            <a:pPr marL="860425" lvl="2" indent="-460375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What updates are needed in the documentation?</a:t>
            </a:r>
          </a:p>
          <a:p>
            <a:pPr marL="860425" lvl="2" indent="-460375">
              <a:lnSpc>
                <a:spcPct val="80000"/>
              </a:lnSpc>
              <a:spcAft>
                <a:spcPts val="600"/>
              </a:spcAft>
            </a:pPr>
            <a:r>
              <a:rPr lang="en-US" sz="2000" dirty="0"/>
              <a:t>What features should be in new versions</a:t>
            </a:r>
            <a:r>
              <a:rPr lang="en-US" sz="2000" dirty="0" smtClean="0"/>
              <a:t>?</a:t>
            </a:r>
          </a:p>
          <a:p>
            <a:pPr marL="860425" lvl="2" indent="-460375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What data types do you need to read/write?</a:t>
            </a:r>
            <a:endParaRPr lang="en-US" sz="2000" dirty="0"/>
          </a:p>
          <a:p>
            <a:pPr marL="860425" lvl="2" indent="-460375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Do you anticipate switching to –V? If so, when?</a:t>
            </a:r>
            <a:endParaRPr lang="en-US" sz="2000" dirty="0"/>
          </a:p>
          <a:p>
            <a:pPr marL="460375" indent="-460375">
              <a:lnSpc>
                <a:spcPct val="80000"/>
              </a:lnSpc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en-US" sz="2400" dirty="0"/>
              <a:t>If you have specific development needs, contact me about helping to fund development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Summary…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McIDAS Users’ Group is still going strong!</a:t>
            </a:r>
          </a:p>
          <a:p>
            <a:pPr lvl="1"/>
            <a:r>
              <a:rPr lang="en-US" sz="2400" dirty="0"/>
              <a:t>MUG Membership staying steady for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–</a:t>
            </a:r>
            <a:r>
              <a:rPr lang="en-US" sz="2400" dirty="0"/>
              <a:t>X, -XCD, and </a:t>
            </a:r>
            <a:r>
              <a:rPr lang="en-US" sz="2400" dirty="0" smtClean="0"/>
              <a:t>SDI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still </a:t>
            </a:r>
            <a:r>
              <a:rPr lang="en-US" sz="2400" dirty="0"/>
              <a:t>our #1 </a:t>
            </a:r>
            <a:r>
              <a:rPr lang="en-US" sz="2400" dirty="0" smtClean="0"/>
              <a:t>Priority</a:t>
            </a:r>
          </a:p>
          <a:p>
            <a:pPr lvl="1"/>
            <a:r>
              <a:rPr lang="en-US" sz="2400" dirty="0" smtClean="0"/>
              <a:t>McIDAS-X will be fully supported through the GOES-R Program </a:t>
            </a:r>
          </a:p>
          <a:p>
            <a:pPr lvl="1"/>
            <a:r>
              <a:rPr lang="en-US" sz="2400" dirty="0"/>
              <a:t>If –X works for you, then stay with –X.  When new features or data types </a:t>
            </a:r>
            <a:r>
              <a:rPr lang="en-US" sz="2400" dirty="0" smtClean="0"/>
              <a:t>are added in –V</a:t>
            </a:r>
            <a:r>
              <a:rPr lang="en-US" sz="2400" dirty="0"/>
              <a:t>, then do your new development in –V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/>
              <a:t>McIDAS-V downloads and forum membership growing every </a:t>
            </a:r>
            <a:r>
              <a:rPr lang="en-US" sz="2400" dirty="0" smtClean="0"/>
              <a:t>day</a:t>
            </a:r>
            <a:r>
              <a:rPr lang="en-US" sz="2000" dirty="0"/>
              <a:t/>
            </a:r>
            <a:br>
              <a:rPr lang="en-US" sz="2000" dirty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590800"/>
            <a:ext cx="8229600" cy="873125"/>
          </a:xfrm>
        </p:spPr>
        <p:txBody>
          <a:bodyPr/>
          <a:lstStyle/>
          <a:p>
            <a:pPr marL="0" lvl="1" indent="0" algn="ctr">
              <a:buFontTx/>
              <a:buNone/>
            </a:pPr>
            <a:r>
              <a:rPr lang="en-US" sz="4000" dirty="0" smtClean="0"/>
              <a:t>THANK </a:t>
            </a:r>
            <a:r>
              <a:rPr lang="en-US" sz="4000" dirty="0"/>
              <a:t>YOU!!!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09800" y="609600"/>
            <a:ext cx="4800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We </a:t>
            </a:r>
            <a:r>
              <a:rPr lang="en-US" sz="2800" dirty="0" smtClean="0"/>
              <a:t>need input </a:t>
            </a:r>
            <a:r>
              <a:rPr lang="en-US" sz="2800" dirty="0"/>
              <a:t>from you to make all of McIDAS better for everyone!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2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2015 </a:t>
            </a:r>
            <a:r>
              <a:rPr lang="en-US" sz="4000" dirty="0"/>
              <a:t>–</a:t>
            </a:r>
            <a:br>
              <a:rPr lang="en-US" sz="4000" dirty="0"/>
            </a:br>
            <a:r>
              <a:rPr lang="en-US" sz="4000" dirty="0" smtClean="0"/>
              <a:t>Happy Anniversary!</a:t>
            </a:r>
            <a:endParaRPr lang="en-US" sz="40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63000" cy="2819400"/>
          </a:xfrm>
        </p:spPr>
        <p:txBody>
          <a:bodyPr/>
          <a:lstStyle/>
          <a:p>
            <a:pPr marL="457200" lvl="1" indent="0">
              <a:buNone/>
            </a:pPr>
            <a:endParaRPr lang="en-US" sz="2400" dirty="0" smtClean="0"/>
          </a:p>
          <a:p>
            <a:pPr marL="457200" lvl="1" indent="0" algn="ctr">
              <a:buNone/>
            </a:pPr>
            <a:r>
              <a:rPr lang="en-US" sz="2400" dirty="0" smtClean="0"/>
              <a:t>2013 was the 40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anniversary of McIDAS</a:t>
            </a:r>
            <a:br>
              <a:rPr lang="en-US" sz="2400" dirty="0" smtClean="0"/>
            </a:br>
            <a:endParaRPr lang="en-US" sz="2400" dirty="0" smtClean="0"/>
          </a:p>
          <a:p>
            <a:pPr marL="457200" lvl="1" indent="0" algn="ctr">
              <a:buNone/>
            </a:pPr>
            <a:r>
              <a:rPr lang="en-US" dirty="0" smtClean="0"/>
              <a:t>2014 was the 25</a:t>
            </a:r>
            <a:r>
              <a:rPr lang="en-US" baseline="30000" dirty="0" smtClean="0"/>
              <a:t>th</a:t>
            </a:r>
            <a:r>
              <a:rPr lang="en-US" dirty="0" smtClean="0"/>
              <a:t> anniversary of</a:t>
            </a:r>
          </a:p>
          <a:p>
            <a:pPr marL="457200" lvl="1" indent="0" algn="ctr">
              <a:buNone/>
            </a:pPr>
            <a:r>
              <a:rPr lang="en-US" dirty="0" smtClean="0"/>
              <a:t>the McIDAS Users’ Group</a:t>
            </a:r>
            <a:br>
              <a:rPr lang="en-US" dirty="0" smtClean="0"/>
            </a:br>
            <a:endParaRPr lang="en-US" dirty="0" smtClean="0"/>
          </a:p>
          <a:p>
            <a:pPr marL="457200" lvl="1" indent="0" algn="ctr">
              <a:buNone/>
            </a:pPr>
            <a:r>
              <a:rPr lang="en-US" b="1" dirty="0" smtClean="0"/>
              <a:t>2015 is the 50</a:t>
            </a:r>
            <a:r>
              <a:rPr lang="en-US" b="1" baseline="30000" dirty="0" smtClean="0"/>
              <a:t>th</a:t>
            </a:r>
            <a:r>
              <a:rPr lang="en-US" b="1" dirty="0" smtClean="0"/>
              <a:t> anniversary of SSEC!!!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2015 </a:t>
            </a:r>
            <a:r>
              <a:rPr lang="en-US" sz="4000" dirty="0"/>
              <a:t>–</a:t>
            </a:r>
            <a:br>
              <a:rPr lang="en-US" sz="4000" dirty="0"/>
            </a:br>
            <a:r>
              <a:rPr lang="en-US" sz="4000" dirty="0"/>
              <a:t>New MUG Members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63000" cy="3581400"/>
          </a:xfrm>
        </p:spPr>
        <p:txBody>
          <a:bodyPr/>
          <a:lstStyle/>
          <a:p>
            <a:pPr marL="838200" lvl="1" indent="-381000"/>
            <a:r>
              <a:rPr lang="en-US" sz="2400" dirty="0" smtClean="0"/>
              <a:t>GeoModel Solar</a:t>
            </a:r>
            <a:br>
              <a:rPr lang="en-US" sz="2400" dirty="0" smtClean="0"/>
            </a:br>
            <a:r>
              <a:rPr lang="en-US" sz="2400" dirty="0" smtClean="0"/>
              <a:t>		- </a:t>
            </a:r>
            <a:r>
              <a:rPr lang="en-US" sz="2400" dirty="0"/>
              <a:t>Bratislava, Slovakia</a:t>
            </a:r>
          </a:p>
          <a:p>
            <a:pPr marL="838200" lvl="1" indent="-381000"/>
            <a:r>
              <a:rPr lang="en-US" sz="2400" dirty="0" smtClean="0"/>
              <a:t>Iteris, Inc.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		- </a:t>
            </a:r>
            <a:r>
              <a:rPr lang="en-US" sz="2400" dirty="0" smtClean="0"/>
              <a:t>Grand Forks, North Dakota</a:t>
            </a:r>
            <a:endParaRPr lang="en-US" sz="2400" dirty="0"/>
          </a:p>
          <a:p>
            <a:pPr marL="838200" lvl="1" indent="-381000"/>
            <a:r>
              <a:rPr lang="en-US" sz="2400" dirty="0" smtClean="0"/>
              <a:t>Malaysian Meteorological Department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	- Petaling Jaya, </a:t>
            </a:r>
            <a:r>
              <a:rPr lang="en-US" sz="2400" dirty="0" smtClean="0"/>
              <a:t>Malaysia</a:t>
            </a:r>
          </a:p>
          <a:p>
            <a:pPr marL="838200" lvl="1" indent="-381000"/>
            <a:r>
              <a:rPr lang="en-US" sz="2400" dirty="0" smtClean="0"/>
              <a:t>NOAA STAR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		- </a:t>
            </a:r>
            <a:r>
              <a:rPr lang="en-US" sz="2400" dirty="0" smtClean="0"/>
              <a:t>College Park, Maryland</a:t>
            </a:r>
            <a:endParaRPr lang="en-US" sz="2400" dirty="0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28600" y="4953000"/>
            <a:ext cx="7848600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total number of MUG Sites has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stayed at ~40 sites for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~15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years.</a:t>
            </a:r>
          </a:p>
          <a:p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274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New in 2015 –</a:t>
            </a:r>
            <a:br>
              <a:rPr lang="en-US" dirty="0"/>
            </a:br>
            <a:r>
              <a:rPr lang="en-US" dirty="0" smtClean="0"/>
              <a:t>Upcoming –X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2015.1 </a:t>
            </a:r>
            <a:r>
              <a:rPr lang="en-US" dirty="0" smtClean="0"/>
              <a:t>- </a:t>
            </a:r>
            <a:r>
              <a:rPr lang="en-US" sz="2800" dirty="0" smtClean="0"/>
              <a:t>June 2015</a:t>
            </a:r>
          </a:p>
          <a:p>
            <a:pPr marL="463550" indent="-463550">
              <a:buNone/>
            </a:pPr>
            <a:r>
              <a:rPr lang="en-US" sz="2400" dirty="0"/>
              <a:t>	</a:t>
            </a:r>
            <a:r>
              <a:rPr lang="en-US" sz="2400" dirty="0" smtClean="0"/>
              <a:t>- Includes only Himawari updates</a:t>
            </a:r>
            <a:br>
              <a:rPr lang="en-US" sz="2400" dirty="0" smtClean="0"/>
            </a:br>
            <a:r>
              <a:rPr lang="en-US" sz="2400" dirty="0" smtClean="0"/>
              <a:t>- Required to view local &amp; remote Himawari data</a:t>
            </a:r>
            <a:br>
              <a:rPr lang="en-US" sz="2400" dirty="0" smtClean="0"/>
            </a:br>
            <a:endParaRPr lang="en-US" sz="2400" dirty="0" smtClean="0"/>
          </a:p>
          <a:p>
            <a:pPr marL="463550" indent="-463550">
              <a:buNone/>
            </a:pPr>
            <a:r>
              <a:rPr lang="en-US" sz="2800" dirty="0" smtClean="0"/>
              <a:t>2015.2 – late summer 2015 </a:t>
            </a:r>
            <a:r>
              <a:rPr lang="en-US" sz="2400" dirty="0"/>
              <a:t>	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 Full release</a:t>
            </a:r>
            <a:r>
              <a:rPr lang="en-US" sz="2400" dirty="0"/>
              <a:t>	</a:t>
            </a:r>
            <a:endParaRPr lang="en-US" sz="2400" dirty="0" smtClean="0"/>
          </a:p>
          <a:p>
            <a:pPr marL="463550" indent="-463550">
              <a:buNone/>
            </a:pPr>
            <a:r>
              <a:rPr lang="en-US" sz="2400" dirty="0"/>
              <a:t>	</a:t>
            </a:r>
            <a:r>
              <a:rPr lang="en-US" sz="2400" dirty="0" smtClean="0"/>
              <a:t>- Includes GOES-R updates</a:t>
            </a:r>
            <a:br>
              <a:rPr lang="en-US" sz="2400" dirty="0" smtClean="0"/>
            </a:br>
            <a:r>
              <a:rPr lang="en-US" sz="2400" dirty="0" smtClean="0"/>
              <a:t>- INSAT-3D will be released when we receive corrected calibration </a:t>
            </a:r>
            <a:r>
              <a:rPr lang="en-US" sz="2400" dirty="0"/>
              <a:t>equations from </a:t>
            </a:r>
            <a:r>
              <a:rPr lang="en-US" sz="2400" dirty="0" smtClean="0"/>
              <a:t>India.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800" dirty="0" smtClean="0"/>
              <a:t>- </a:t>
            </a:r>
            <a:r>
              <a:rPr lang="en-US" sz="2400" dirty="0" smtClean="0"/>
              <a:t>XCD </a:t>
            </a:r>
            <a:r>
              <a:rPr lang="en-US" sz="2400" dirty="0"/>
              <a:t>will include a beta release of the new </a:t>
            </a:r>
            <a:r>
              <a:rPr lang="en-US" sz="2400" dirty="0" smtClean="0"/>
              <a:t>XCD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7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2015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</a:t>
            </a:r>
            <a:r>
              <a:rPr lang="en-US" sz="4000" dirty="0" smtClean="0"/>
              <a:t>–X</a:t>
            </a:r>
            <a:endParaRPr lang="en-US" sz="4000" dirty="0"/>
          </a:p>
        </p:txBody>
      </p:sp>
      <p:graphicFrame>
        <p:nvGraphicFramePr>
          <p:cNvPr id="25886" name="Group 28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68700496"/>
              </p:ext>
            </p:extLst>
          </p:nvPr>
        </p:nvGraphicFramePr>
        <p:xfrm>
          <a:off x="457200" y="1600200"/>
          <a:ext cx="8381999" cy="2100072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2209800"/>
                <a:gridCol w="3047999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-X Version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2015.1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Apple -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Mac Intel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 10.7.5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 10.8.5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4.7.1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4.2.1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(with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Xcode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319645"/>
              </p:ext>
            </p:extLst>
          </p:nvPr>
        </p:nvGraphicFramePr>
        <p:xfrm>
          <a:off x="457200" y="3657600"/>
          <a:ext cx="8382000" cy="89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6858000"/>
              </a:tblGrid>
              <a:tr h="899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2015.2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 10.8 (Mountain Lion), 10.9 (Mavericks), and 10.10 (Yosemite)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001992"/>
              </p:ext>
            </p:extLst>
          </p:nvPr>
        </p:nvGraphicFramePr>
        <p:xfrm>
          <a:off x="457200" y="4495800"/>
          <a:ext cx="83820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6858000"/>
              </a:tblGrid>
              <a:tr h="1341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beyond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We’ll evaluate 10.11 when it's supported at the University of Wisconsin SSEC, and then support only 10.10 and 10.11.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2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</a:t>
            </a:r>
            <a:r>
              <a:rPr lang="en-US" sz="4000" dirty="0" smtClean="0"/>
              <a:t>in 2015 –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106549" name="Group 5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69051496"/>
              </p:ext>
            </p:extLst>
          </p:nvPr>
        </p:nvGraphicFramePr>
        <p:xfrm>
          <a:off x="457200" y="1600200"/>
          <a:ext cx="8229600" cy="2157984"/>
        </p:xfrm>
        <a:graphic>
          <a:graphicData uri="http://schemas.openxmlformats.org/drawingml/2006/table">
            <a:tbl>
              <a:tblPr/>
              <a:tblGrid>
                <a:gridCol w="1600200"/>
                <a:gridCol w="2438400"/>
                <a:gridCol w="4191000"/>
              </a:tblGrid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Microsoft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Windows 7 Enterprise with SUA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g77 3.3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3.3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(packaged with SUA)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403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We’ll 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evaluate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Windows 8 and beyond when they’re supported 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at the University of Wisconsin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SSEC.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10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2015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31960" name="Group 2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585425"/>
              </p:ext>
            </p:extLst>
          </p:nvPr>
        </p:nvGraphicFramePr>
        <p:xfrm>
          <a:off x="304800" y="1600200"/>
          <a:ext cx="8534400" cy="3049588"/>
        </p:xfrm>
        <a:graphic>
          <a:graphicData uri="http://schemas.openxmlformats.org/drawingml/2006/table">
            <a:tbl>
              <a:tblPr/>
              <a:tblGrid>
                <a:gridCol w="1752600"/>
                <a:gridCol w="2438400"/>
                <a:gridCol w="4343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Red Hat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Enterprise Linux 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5.7 Intel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 4.1.2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6.1 Intel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 4.4.5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62" name="Rectangle 218"/>
          <p:cNvSpPr>
            <a:spLocks noChangeArrowheads="1"/>
          </p:cNvSpPr>
          <p:nvPr/>
        </p:nvSpPr>
        <p:spPr bwMode="auto">
          <a:xfrm>
            <a:off x="381000" y="5105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We will evaluate 7.0 when it's supported at the University of Wisconsin SSEC.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2015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107558" name="Group 38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534400" cy="3049588"/>
        </p:xfrm>
        <a:graphic>
          <a:graphicData uri="http://schemas.openxmlformats.org/drawingml/2006/table">
            <a:tbl>
              <a:tblPr/>
              <a:tblGrid>
                <a:gridCol w="1752600"/>
                <a:gridCol w="2438400"/>
                <a:gridCol w="4343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Red Hat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Enterprise Linux 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5.2 PPC</a:t>
                      </a:r>
                      <a:endParaRPr kumimoji="0" lang="en-US" sz="2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 4.1.2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ESPC funded the additional hardware needed for PPC support.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8466</TotalTime>
  <Words>794</Words>
  <Application>Microsoft Office PowerPoint</Application>
  <PresentationFormat>On-screen Show (4:3)</PresentationFormat>
  <Paragraphs>234</Paragraphs>
  <Slides>24</Slides>
  <Notes>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Globe</vt:lpstr>
      <vt:lpstr>McIDAS Users’ Group MUG Update</vt:lpstr>
      <vt:lpstr>MUG Update</vt:lpstr>
      <vt:lpstr>What’s New in 2015 – Happy Anniversary!</vt:lpstr>
      <vt:lpstr>What’s New in 2015 – New MUG Members</vt:lpstr>
      <vt:lpstr>What’s New in 2015 – Upcoming –X Releases</vt:lpstr>
      <vt:lpstr>What’s New in 2015 –  OS Support for –X</vt:lpstr>
      <vt:lpstr>What’s New in 2015 –  OS Support for -X</vt:lpstr>
      <vt:lpstr>What’s New in 2015 –  OS Support for -X</vt:lpstr>
      <vt:lpstr>What’s New in 2015 –  OS Support for -X</vt:lpstr>
      <vt:lpstr>What’s New in 2015 –  OS Support for -X</vt:lpstr>
      <vt:lpstr>What’s New in 2015 –  2016 MUG Fees Announced</vt:lpstr>
      <vt:lpstr>MUG Personnel – Current MUG Staff</vt:lpstr>
      <vt:lpstr>MUG Personnel –  Programmers</vt:lpstr>
      <vt:lpstr>McIDAS-V – Unidata Collaboration</vt:lpstr>
      <vt:lpstr>McIDAS-V –  Training and Outreach</vt:lpstr>
      <vt:lpstr>McIDAS-V – Training and Outreach</vt:lpstr>
      <vt:lpstr>McIDAS-V – Usage Statistics</vt:lpstr>
      <vt:lpstr>McIDAS Support –  McIDAS-V Support Forums</vt:lpstr>
      <vt:lpstr>McIDAS Support – User Support Requests</vt:lpstr>
      <vt:lpstr>McIDAS Support – How long will –X be supported?</vt:lpstr>
      <vt:lpstr>McIDAS Support – Your Transition from –X to -V</vt:lpstr>
      <vt:lpstr>McIDAS Support – Looking for more user input!</vt:lpstr>
      <vt:lpstr>In Summary…</vt:lpstr>
      <vt:lpstr>PowerPoint Presentation</vt:lpstr>
    </vt:vector>
  </TitlesOfParts>
  <Company>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McIDAS-V  McIDAS-X + VisAD + IDV</dc:title>
  <dc:creator>beckys</dc:creator>
  <cp:lastModifiedBy>Administrator</cp:lastModifiedBy>
  <cp:revision>141</cp:revision>
  <cp:lastPrinted>2015-06-08T15:16:32Z</cp:lastPrinted>
  <dcterms:created xsi:type="dcterms:W3CDTF">2009-01-12T17:36:37Z</dcterms:created>
  <dcterms:modified xsi:type="dcterms:W3CDTF">2015-06-08T17:06:07Z</dcterms:modified>
</cp:coreProperties>
</file>