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  <p:sldId id="276" r:id="rId9"/>
    <p:sldId id="279" r:id="rId10"/>
    <p:sldId id="257" r:id="rId11"/>
    <p:sldId id="258" r:id="rId12"/>
    <p:sldId id="280" r:id="rId13"/>
    <p:sldId id="281" r:id="rId14"/>
    <p:sldId id="283" r:id="rId15"/>
    <p:sldId id="282" r:id="rId16"/>
    <p:sldId id="285" r:id="rId17"/>
    <p:sldId id="28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FEAA5-B6BF-F343-8165-FA009765AF08}" type="datetimeFigureOut">
              <a:rPr lang="en-US" smtClean="0"/>
              <a:t>5/28/15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2FB40-F15E-1D45-8D45-3CC569AE6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5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1pPr>
            <a:lvl2pPr marL="730543" indent="-280978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23912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573477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23041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47260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22171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37173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21300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>
              <a:defRPr/>
            </a:pPr>
            <a:fld id="{160E476B-3C91-6642-A26E-318364606747}" type="slidenum">
              <a:rPr kumimoji="0" lang="en-US" sz="1200">
                <a:latin typeface="Times New Roman" charset="0"/>
              </a:rPr>
              <a:pPr>
                <a:defRPr/>
              </a:pPr>
              <a:t>2</a:t>
            </a:fld>
            <a:endParaRPr kumimoji="0" lang="en-US" sz="12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1pPr>
            <a:lvl2pPr marL="730543" indent="-280978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23912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573477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23041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47260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22171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37173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21300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>
              <a:defRPr/>
            </a:pPr>
            <a:fld id="{2C7F6D48-CC18-4B41-B075-3CF7C34AD172}" type="slidenum">
              <a:rPr kumimoji="0" lang="en-US" sz="1200">
                <a:latin typeface="Times New Roman" charset="0"/>
              </a:rPr>
              <a:pPr>
                <a:defRPr/>
              </a:pPr>
              <a:t>5</a:t>
            </a:fld>
            <a:endParaRPr kumimoji="0" lang="en-US" sz="120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1pPr>
            <a:lvl2pPr marL="730543" indent="-280978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23912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573477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23041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47260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22171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37173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21300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>
              <a:defRPr/>
            </a:pPr>
            <a:fld id="{C1E12175-B15B-624B-8EF6-0F3DC5E4D7A0}" type="slidenum">
              <a:rPr kumimoji="0" lang="en-US" sz="1200">
                <a:latin typeface="Times New Roman" charset="0"/>
              </a:rPr>
              <a:pPr>
                <a:defRPr/>
              </a:pPr>
              <a:t>7</a:t>
            </a:fld>
            <a:endParaRPr kumimoji="0" lang="en-US" sz="120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5/28/15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5/28/15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SDI  </a:t>
            </a:r>
            <a:r>
              <a:rPr lang="en-US" sz="3600" dirty="0" smtClean="0"/>
              <a:t>(Satellite Data </a:t>
            </a:r>
            <a:r>
              <a:rPr lang="en-US" sz="3600" dirty="0" err="1" smtClean="0"/>
              <a:t>Ingestor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 </a:t>
            </a:r>
            <a:r>
              <a:rPr lang="en-US" dirty="0" err="1" smtClean="0"/>
              <a:t>McIDAS</a:t>
            </a:r>
            <a:r>
              <a:rPr lang="en-US" dirty="0" smtClean="0"/>
              <a:t> Users Group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June 8, 2015</a:t>
            </a:r>
            <a:endParaRPr lang="en-US" dirty="0"/>
          </a:p>
        </p:txBody>
      </p:sp>
      <p:pic>
        <p:nvPicPr>
          <p:cNvPr id="4" name="Picture 3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19" y="504057"/>
            <a:ext cx="5177256" cy="3624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01" y="5863842"/>
            <a:ext cx="894640" cy="89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SEC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198" y="5763370"/>
            <a:ext cx="1169395" cy="82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3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695" y="319339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SDI-SE</a:t>
            </a:r>
            <a:endParaRPr lang="en-US" dirty="0"/>
          </a:p>
        </p:txBody>
      </p:sp>
      <p:pic>
        <p:nvPicPr>
          <p:cNvPr id="5" name="Content Placeholder 4" descr="OriginalJPG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289" b="-622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83114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SDI-SE  Hardware Configuration*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Dell PowerEdge R430 servers</a:t>
            </a:r>
          </a:p>
          <a:p>
            <a:r>
              <a:rPr lang="en-US" dirty="0" smtClean="0"/>
              <a:t>12 core, 2.5 GHz Intel Xeon Processor</a:t>
            </a:r>
          </a:p>
          <a:p>
            <a:r>
              <a:rPr lang="en-US" dirty="0" smtClean="0"/>
              <a:t>64 GB Ram</a:t>
            </a:r>
          </a:p>
          <a:p>
            <a:r>
              <a:rPr lang="en-US" dirty="0"/>
              <a:t>6  1-TB disks in RAID-</a:t>
            </a:r>
            <a:r>
              <a:rPr lang="en-US" dirty="0" smtClean="0"/>
              <a:t>6</a:t>
            </a:r>
          </a:p>
          <a:p>
            <a:r>
              <a:rPr lang="en-US" dirty="0" smtClean="0"/>
              <a:t>10 Gb Ethernet and 1 GB Ethernet</a:t>
            </a:r>
          </a:p>
          <a:p>
            <a:pPr lvl="1"/>
            <a:r>
              <a:rPr lang="en-US" dirty="0"/>
              <a:t>No more clock and data</a:t>
            </a:r>
          </a:p>
          <a:p>
            <a:pPr lvl="1"/>
            <a:r>
              <a:rPr lang="en-US" dirty="0"/>
              <a:t>Everything over </a:t>
            </a:r>
            <a:r>
              <a:rPr lang="en-US" dirty="0" err="1" smtClean="0"/>
              <a:t>ethernet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(no SSEC designed hardware components)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*preliminary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97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SDI-SE  Software Configuration*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CentOS</a:t>
            </a:r>
            <a:r>
              <a:rPr lang="en-US" dirty="0" smtClean="0"/>
              <a:t> 6.x</a:t>
            </a:r>
          </a:p>
          <a:p>
            <a:r>
              <a:rPr lang="en-US" dirty="0" smtClean="0"/>
              <a:t>Software and security updates via yum</a:t>
            </a:r>
          </a:p>
          <a:p>
            <a:pPr lvl="1"/>
            <a:r>
              <a:rPr lang="en-US" dirty="0" smtClean="0"/>
              <a:t>Repository at UW SSEC</a:t>
            </a:r>
          </a:p>
          <a:p>
            <a:r>
              <a:rPr lang="en-US" dirty="0" err="1" smtClean="0"/>
              <a:t>McIDAS</a:t>
            </a:r>
            <a:r>
              <a:rPr lang="en-US" dirty="0" smtClean="0"/>
              <a:t>-X ADDE servers</a:t>
            </a:r>
          </a:p>
          <a:p>
            <a:r>
              <a:rPr lang="en-US" dirty="0" smtClean="0"/>
              <a:t>CSPP-GEO ingest software</a:t>
            </a:r>
          </a:p>
          <a:p>
            <a:r>
              <a:rPr lang="en-US" dirty="0" err="1" smtClean="0"/>
              <a:t>RabbitMQ</a:t>
            </a:r>
            <a:r>
              <a:rPr lang="en-US" dirty="0" smtClean="0"/>
              <a:t> event notification</a:t>
            </a:r>
          </a:p>
          <a:p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*preliminary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0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SDI-SE  Data Access*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 </a:t>
            </a:r>
          </a:p>
          <a:p>
            <a:r>
              <a:rPr lang="en-US" dirty="0" smtClean="0"/>
              <a:t>FTP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*preliminary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64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SDI-SE  Event Notification*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RabbitMQ</a:t>
            </a:r>
            <a:endParaRPr lang="en-US" dirty="0" smtClean="0"/>
          </a:p>
          <a:p>
            <a:pPr lvl="1"/>
            <a:r>
              <a:rPr lang="en-US" dirty="0" smtClean="0"/>
              <a:t>Built in exchange server</a:t>
            </a:r>
          </a:p>
          <a:p>
            <a:pPr lvl="1"/>
            <a:r>
              <a:rPr lang="en-US" dirty="0" smtClean="0"/>
              <a:t>Start and End Events</a:t>
            </a:r>
          </a:p>
          <a:p>
            <a:pPr lvl="1"/>
            <a:r>
              <a:rPr lang="en-US" dirty="0" smtClean="0"/>
              <a:t>No more email events</a:t>
            </a:r>
          </a:p>
          <a:p>
            <a:pPr lvl="1"/>
            <a:r>
              <a:rPr lang="en-US" dirty="0" smtClean="0"/>
              <a:t>Remote workstations will be able to connect to the Exchange server and receive desired events</a:t>
            </a:r>
          </a:p>
          <a:p>
            <a:pPr lvl="1"/>
            <a:r>
              <a:rPr lang="en-US" dirty="0" smtClean="0"/>
              <a:t>May update SDI-104 to use </a:t>
            </a:r>
            <a:r>
              <a:rPr lang="en-US" dirty="0" err="1" smtClean="0"/>
              <a:t>RabbitMQ</a:t>
            </a:r>
            <a:r>
              <a:rPr lang="en-US" dirty="0" smtClean="0"/>
              <a:t> in the future</a:t>
            </a:r>
          </a:p>
          <a:p>
            <a:pPr marL="45720" indent="0">
              <a:buNone/>
            </a:pPr>
            <a:r>
              <a:rPr lang="en-US" dirty="0" smtClean="0"/>
              <a:t>*preliminary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1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1207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SDI-SE Supported Satellites 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6909"/>
            <a:ext cx="7315200" cy="48124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GOES-R series</a:t>
            </a:r>
          </a:p>
          <a:p>
            <a:pPr lvl="1"/>
            <a:r>
              <a:rPr lang="en-US" dirty="0" smtClean="0"/>
              <a:t>Ingest handled by CSPP GEO</a:t>
            </a:r>
          </a:p>
          <a:p>
            <a:pPr lvl="1"/>
            <a:r>
              <a:rPr lang="en-US" dirty="0" smtClean="0"/>
              <a:t>Instruments</a:t>
            </a:r>
          </a:p>
          <a:p>
            <a:pPr lvl="2"/>
            <a:r>
              <a:rPr lang="en-US" dirty="0" smtClean="0"/>
              <a:t>ABI (Advanced Baseline Imager)</a:t>
            </a:r>
          </a:p>
          <a:p>
            <a:pPr lvl="3"/>
            <a:r>
              <a:rPr lang="en-US" dirty="0" smtClean="0"/>
              <a:t>Follow/tracking</a:t>
            </a:r>
          </a:p>
          <a:p>
            <a:pPr lvl="2"/>
            <a:r>
              <a:rPr lang="en-US" dirty="0" smtClean="0"/>
              <a:t>GLM  (Geostationary Lightning Mapper)</a:t>
            </a:r>
          </a:p>
          <a:p>
            <a:pPr lvl="2"/>
            <a:r>
              <a:rPr lang="en-US" dirty="0" smtClean="0"/>
              <a:t>MAG (Magnetometer)</a:t>
            </a:r>
          </a:p>
          <a:p>
            <a:pPr lvl="2"/>
            <a:r>
              <a:rPr lang="en-US" dirty="0" smtClean="0"/>
              <a:t>SEISS (Space Environment In-Situ Suite)</a:t>
            </a:r>
          </a:p>
          <a:p>
            <a:pPr lvl="2"/>
            <a:r>
              <a:rPr lang="en-US" dirty="0" smtClean="0"/>
              <a:t>SUVI (Solar Ultraviolet Imager)</a:t>
            </a:r>
          </a:p>
          <a:p>
            <a:pPr lvl="2"/>
            <a:r>
              <a:rPr lang="en-US" dirty="0" smtClean="0"/>
              <a:t>EXIS (Extreme Ultraviolet and X-ray Irradiance Sensors)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</a:rPr>
              <a:t>No Level-2 processing on the SDI-SE</a:t>
            </a:r>
          </a:p>
          <a:p>
            <a:r>
              <a:rPr lang="en-US" dirty="0" err="1" smtClean="0"/>
              <a:t>HimawariCast</a:t>
            </a:r>
            <a:r>
              <a:rPr lang="en-US" dirty="0" smtClean="0"/>
              <a:t> (under consideration)</a:t>
            </a:r>
          </a:p>
          <a:p>
            <a:r>
              <a:rPr lang="en-US" dirty="0" smtClean="0"/>
              <a:t>GVAR (under consideration)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*preliminary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2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CSPP – GEO?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Community Satellite Processing Package for Geostationary Data</a:t>
            </a:r>
          </a:p>
          <a:p>
            <a:r>
              <a:rPr lang="en-US" dirty="0" smtClean="0"/>
              <a:t>NOAA sponsored project being developed at UW SSEC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software will be capable of processing GOES Rebroadcast (GRB) data received from the next-generation GOES-R </a:t>
            </a:r>
            <a:r>
              <a:rPr lang="en-US" dirty="0" smtClean="0"/>
              <a:t>satellite. </a:t>
            </a:r>
            <a:r>
              <a:rPr lang="en-US" dirty="0"/>
              <a:t>Level 2 Advanced Baseline Imager (ABI) products will be generated by state-of-the-art science algorithms developed under the GOES-R Algorithm Working Group project</a:t>
            </a:r>
            <a:r>
              <a:rPr lang="en-US" dirty="0" smtClean="0"/>
              <a:t>.</a:t>
            </a:r>
          </a:p>
          <a:p>
            <a:r>
              <a:rPr lang="en-US" dirty="0"/>
              <a:t>Software is freely available and is distributed as self-contained binary packages built for 64-bit Linux systems.</a:t>
            </a:r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9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CSPP – GEO initial product </a:t>
            </a:r>
            <a:r>
              <a:rPr lang="en-US" dirty="0"/>
              <a:t>s</a:t>
            </a:r>
            <a:r>
              <a:rPr lang="en-US" dirty="0" smtClean="0"/>
              <a:t>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Cloud mask</a:t>
            </a:r>
          </a:p>
          <a:p>
            <a:r>
              <a:rPr lang="en-US" dirty="0"/>
              <a:t>Cloud phase</a:t>
            </a:r>
          </a:p>
          <a:p>
            <a:r>
              <a:rPr lang="en-US" dirty="0"/>
              <a:t>Cloud type</a:t>
            </a:r>
          </a:p>
          <a:p>
            <a:r>
              <a:rPr lang="en-US" dirty="0"/>
              <a:t>Cloud top height</a:t>
            </a:r>
          </a:p>
          <a:p>
            <a:r>
              <a:rPr lang="en-US" dirty="0"/>
              <a:t>Cloud top temperature</a:t>
            </a:r>
          </a:p>
          <a:p>
            <a:r>
              <a:rPr lang="en-US" dirty="0"/>
              <a:t>Cloud top pressure</a:t>
            </a:r>
          </a:p>
          <a:p>
            <a:r>
              <a:rPr lang="en-US" dirty="0"/>
              <a:t>Cloud 11 µm emissivity</a:t>
            </a:r>
          </a:p>
          <a:p>
            <a:r>
              <a:rPr lang="en-US" dirty="0"/>
              <a:t>Cloud visible optical depth</a:t>
            </a:r>
          </a:p>
          <a:p>
            <a:r>
              <a:rPr lang="en-US" dirty="0"/>
              <a:t>Cloud effective radius</a:t>
            </a:r>
          </a:p>
          <a:p>
            <a:r>
              <a:rPr lang="en-US" dirty="0"/>
              <a:t>Cloud liquid water path</a:t>
            </a:r>
          </a:p>
          <a:p>
            <a:r>
              <a:rPr lang="en-US" dirty="0"/>
              <a:t>Cloud ice water path</a:t>
            </a:r>
          </a:p>
          <a:p>
            <a:r>
              <a:rPr lang="en-US" dirty="0"/>
              <a:t>Probability of Marginal Visual Flight Rules (MVFR)</a:t>
            </a:r>
          </a:p>
          <a:p>
            <a:r>
              <a:rPr lang="en-US" dirty="0"/>
              <a:t>Probability of Instrument Flight Rules (IFR)</a:t>
            </a:r>
          </a:p>
          <a:p>
            <a:r>
              <a:rPr lang="en-US" dirty="0"/>
              <a:t>Probability of Low Instrument Flight Rules (LIFR)</a:t>
            </a:r>
          </a:p>
          <a:p>
            <a:r>
              <a:rPr lang="en-US" dirty="0"/>
              <a:t>Low cloud geometric thickness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2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0075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End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096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Clr>
                <a:schemeClr val="tx1"/>
              </a:buClr>
              <a:buSzPct val="75000"/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7846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latin typeface="Century Schoolbook" charset="0"/>
                <a:cs typeface="+mj-cs"/>
              </a:rPr>
              <a:t>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>
                <a:latin typeface="Century Schoolbook" charset="0"/>
              </a:rPr>
              <a:t>SDI </a:t>
            </a:r>
            <a:r>
              <a:rPr lang="en-US" dirty="0" smtClean="0">
                <a:latin typeface="Century Schoolbook" charset="0"/>
              </a:rPr>
              <a:t>104 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 smtClean="0">
                <a:latin typeface="Century Schoolbook" charset="0"/>
              </a:rPr>
              <a:t>Hardware </a:t>
            </a:r>
            <a:r>
              <a:rPr lang="en-US" dirty="0">
                <a:latin typeface="Century Schoolbook" charset="0"/>
              </a:rPr>
              <a:t>configuration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>
                <a:latin typeface="Century Schoolbook" charset="0"/>
              </a:rPr>
              <a:t>Software configuration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>
                <a:latin typeface="Century Schoolbook" charset="0"/>
              </a:rPr>
              <a:t>Satellites </a:t>
            </a:r>
            <a:r>
              <a:rPr lang="en-US" dirty="0" smtClean="0">
                <a:latin typeface="Century Schoolbook" charset="0"/>
              </a:rPr>
              <a:t>signals</a:t>
            </a:r>
          </a:p>
          <a:p>
            <a:pPr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 smtClean="0">
                <a:latin typeface="Century Schoolbook" charset="0"/>
              </a:rPr>
              <a:t>Next generation SDI 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 smtClean="0">
                <a:latin typeface="Century Schoolbook" charset="0"/>
              </a:rPr>
              <a:t>Hardware Configuration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>
                <a:latin typeface="Century Schoolbook" charset="0"/>
              </a:rPr>
              <a:t>Software configuration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>
                <a:latin typeface="Century Schoolbook" charset="0"/>
              </a:rPr>
              <a:t>Satellites signals</a:t>
            </a:r>
            <a:endParaRPr lang="en-US" dirty="0">
              <a:latin typeface="Century Schoolbook" charset="0"/>
            </a:endParaRPr>
          </a:p>
        </p:txBody>
      </p:sp>
      <p:pic>
        <p:nvPicPr>
          <p:cNvPr id="4" name="Picture 3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040" y="911559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743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28600" y="4572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SDI 104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Hardware </a:t>
            </a:r>
            <a:r>
              <a:rPr lang="en-US" sz="44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Configuration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04800" y="1981200"/>
            <a:ext cx="419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PC/104-Plus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LittleBoard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735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GHz CPU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Disk: 160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Gbyte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IDE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Boot from compact flash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Ethernet: Up to 1G/s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Connectors for monitor and keyboard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Mounted in 2U rack box</a:t>
            </a:r>
          </a:p>
        </p:txBody>
      </p:sp>
      <p:pic>
        <p:nvPicPr>
          <p:cNvPr id="1946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9800"/>
            <a:ext cx="433546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65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 descr="SDI-104_Front_pane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97463"/>
            <a:ext cx="7086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286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Hardware Configuration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04800" y="1828800"/>
            <a:ext cx="4343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SzPct val="75000"/>
              <a:buFont typeface="Monotype Sorts" charset="0"/>
              <a:buNone/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Data rates tested up to 40 </a:t>
            </a:r>
            <a:r>
              <a:rPr lang="en-US" sz="1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Mbits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/s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Connectors: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D15P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BNC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Configuration: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Single ended (TTL)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RS422 (differential) 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Data types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NRZ-L, NRZ-M, NRZ-S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Jumper configurable</a:t>
            </a:r>
          </a:p>
        </p:txBody>
      </p:sp>
      <p:pic>
        <p:nvPicPr>
          <p:cNvPr id="20485" name="Picture 9" descr="SDI-104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470525"/>
            <a:ext cx="155257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0" descr="SDI-104_insid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37338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35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cs typeface="+mj-cs"/>
              </a:rPr>
              <a:t>Software Configuration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 err="1"/>
              <a:t>Knoppix</a:t>
            </a:r>
            <a:r>
              <a:rPr lang="en-US" dirty="0"/>
              <a:t> 6.7.1 (Linux </a:t>
            </a:r>
            <a:r>
              <a:rPr lang="en-US" dirty="0" smtClean="0"/>
              <a:t>3.0.41)</a:t>
            </a:r>
            <a:endParaRPr lang="en-US" dirty="0"/>
          </a:p>
          <a:p>
            <a:pPr lvl="1">
              <a:buClr>
                <a:schemeClr val="tx1"/>
              </a:buClr>
              <a:defRPr/>
            </a:pPr>
            <a:r>
              <a:rPr lang="en-US" dirty="0" smtClean="0"/>
              <a:t>Up</a:t>
            </a:r>
            <a:r>
              <a:rPr lang="en-US" dirty="0"/>
              <a:t>-to-date security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/>
              <a:t>Compatible with old </a:t>
            </a:r>
            <a:r>
              <a:rPr lang="en-US" dirty="0" smtClean="0"/>
              <a:t>binaries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/>
              <a:t>Upgrade </a:t>
            </a:r>
            <a:r>
              <a:rPr lang="en-US" dirty="0" smtClean="0"/>
              <a:t>to </a:t>
            </a:r>
            <a:r>
              <a:rPr lang="en-US" dirty="0" err="1" smtClean="0"/>
              <a:t>Knoppix</a:t>
            </a:r>
            <a:r>
              <a:rPr lang="en-US" dirty="0" smtClean="0"/>
              <a:t> for older SDI-104 systems running DSL </a:t>
            </a:r>
            <a:r>
              <a:rPr lang="en-US" dirty="0" smtClean="0"/>
              <a:t>as needed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/>
              <a:t>Can </a:t>
            </a:r>
            <a:r>
              <a:rPr lang="en-US" dirty="0"/>
              <a:t>be configured as a standalone ingestor/server, or write data to an external disk (via NFS, for example)</a:t>
            </a:r>
          </a:p>
        </p:txBody>
      </p:sp>
    </p:spTree>
    <p:extLst>
      <p:ext uri="{BB962C8B-B14F-4D97-AF65-F5344CB8AC3E}">
        <p14:creationId xmlns:p14="http://schemas.microsoft.com/office/powerpoint/2010/main" val="391264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Event Notification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Notifications are dependent on signal type: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Image start (not for POES)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Image end (not for GVAR Imager)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Three types of notifications: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Send an email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Write notification to a file (log messages)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Run a program or script</a:t>
            </a:r>
          </a:p>
        </p:txBody>
      </p:sp>
    </p:spTree>
    <p:extLst>
      <p:ext uri="{BB962C8B-B14F-4D97-AF65-F5344CB8AC3E}">
        <p14:creationId xmlns:p14="http://schemas.microsoft.com/office/powerpoint/2010/main" val="92546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22294"/>
            <a:ext cx="7315200" cy="115409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latin typeface="Century Schoolbook" charset="0"/>
                <a:cs typeface="+mj-cs"/>
              </a:rPr>
              <a:t>SDI-104 Status for Current Satellites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 smtClean="0">
                <a:latin typeface="Century Schoolbook" charset="0"/>
              </a:rPr>
              <a:t>GVAR: up-to-date for entire series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dirty="0" smtClean="0">
                <a:latin typeface="Century Schoolbook" charset="0"/>
              </a:rPr>
              <a:t>MTSAT</a:t>
            </a:r>
            <a:r>
              <a:rPr lang="en-US" dirty="0">
                <a:latin typeface="Century Schoolbook" charset="0"/>
              </a:rPr>
              <a:t>: up-to-date for both </a:t>
            </a:r>
            <a:r>
              <a:rPr lang="en-US" dirty="0" smtClean="0">
                <a:latin typeface="Century Schoolbook" charset="0"/>
              </a:rPr>
              <a:t>satellites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75000"/>
              <a:buFont typeface="Lucida Grande"/>
              <a:buChar char="‑"/>
              <a:defRPr/>
            </a:pPr>
            <a:r>
              <a:rPr lang="en-US" dirty="0" smtClean="0">
                <a:latin typeface="Century Schoolbook" charset="0"/>
              </a:rPr>
              <a:t>May want to add swap space if running DSL (noisy data)</a:t>
            </a:r>
            <a:endParaRPr lang="en-US" dirty="0">
              <a:latin typeface="Century Schoolbook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  <a:defRPr/>
            </a:pPr>
            <a:r>
              <a:rPr lang="en-US" dirty="0">
                <a:latin typeface="Century Schoolbook" charset="0"/>
              </a:rPr>
              <a:t>POES AVHRR: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dirty="0">
                <a:latin typeface="Century Schoolbook" charset="0"/>
              </a:rPr>
              <a:t>Up-to-date for all satellites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dirty="0">
                <a:latin typeface="Century Schoolbook" charset="0"/>
              </a:rPr>
              <a:t>Unable to test direct reception, although a system is running </a:t>
            </a:r>
            <a:r>
              <a:rPr lang="en-US" dirty="0" smtClean="0">
                <a:latin typeface="Century Schoolbook" charset="0"/>
              </a:rPr>
              <a:t>at NWS </a:t>
            </a:r>
            <a:r>
              <a:rPr lang="en-US" dirty="0" smtClean="0">
                <a:latin typeface="Century Schoolbook" charset="0"/>
              </a:rPr>
              <a:t>Honolulu</a:t>
            </a:r>
            <a:endParaRPr lang="en-US" dirty="0" smtClean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2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0075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(Original) SDI </a:t>
            </a:r>
            <a:r>
              <a:rPr lang="en-US" sz="44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Sunset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09600" y="2489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Clr>
                <a:schemeClr val="tx1"/>
              </a:buClr>
              <a:buSzPct val="75000"/>
              <a:defRPr/>
            </a:pPr>
            <a:r>
              <a:rPr lang="en-US" sz="2800" dirty="0" smtClean="0"/>
              <a:t>The Original </a:t>
            </a:r>
            <a:r>
              <a:rPr lang="en-US" sz="2800" dirty="0"/>
              <a:t>SSEC </a:t>
            </a:r>
            <a:r>
              <a:rPr lang="en-US" sz="2800" dirty="0" smtClean="0"/>
              <a:t>SDI </a:t>
            </a:r>
            <a:r>
              <a:rPr lang="en-US" sz="2800" b="1" dirty="0" smtClean="0"/>
              <a:t>was </a:t>
            </a:r>
            <a:r>
              <a:rPr lang="en-US" sz="2800" b="1" dirty="0"/>
              <a:t>sunset on 31 December 2013</a:t>
            </a:r>
          </a:p>
          <a:p>
            <a:pPr marL="914400" lvl="1" indent="-4572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800" dirty="0"/>
              <a:t>We are not able to provide nor recommend hardware components if these would fail</a:t>
            </a:r>
          </a:p>
          <a:p>
            <a:pPr marL="914400" lvl="1" indent="-4572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800" dirty="0"/>
              <a:t>The operating system used is an unsupported version of Solaris, which has been lacking security updates for several years.</a:t>
            </a:r>
          </a:p>
        </p:txBody>
      </p:sp>
    </p:spTree>
    <p:extLst>
      <p:ext uri="{BB962C8B-B14F-4D97-AF65-F5344CB8AC3E}">
        <p14:creationId xmlns:p14="http://schemas.microsoft.com/office/powerpoint/2010/main" val="1770033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10" y="293531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SDI … the next generation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09600" y="2489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Clr>
                <a:schemeClr val="tx1"/>
              </a:buClr>
              <a:buSzPct val="75000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643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27711</TotalTime>
  <Words>742</Words>
  <Application>Microsoft Macintosh PowerPoint</Application>
  <PresentationFormat>On-screen Show (4:3)</PresentationFormat>
  <Paragraphs>135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Perspective</vt:lpstr>
      <vt:lpstr>SDI  (Satellite Data Ingestor)</vt:lpstr>
      <vt:lpstr>Overview</vt:lpstr>
      <vt:lpstr>PowerPoint Presentation</vt:lpstr>
      <vt:lpstr>PowerPoint Presentation</vt:lpstr>
      <vt:lpstr>Software Configuration</vt:lpstr>
      <vt:lpstr>PowerPoint Presentation</vt:lpstr>
      <vt:lpstr>SDI-104 Status for Current Satellites</vt:lpstr>
      <vt:lpstr>PowerPoint Presentation</vt:lpstr>
      <vt:lpstr>PowerPoint Presentation</vt:lpstr>
      <vt:lpstr>Introducing the SDI-SE</vt:lpstr>
      <vt:lpstr>SDI-SE  Hardware Configuration*</vt:lpstr>
      <vt:lpstr>SDI-SE  Software Configuration*</vt:lpstr>
      <vt:lpstr>SDI-SE  Data Access*</vt:lpstr>
      <vt:lpstr>SDI-SE  Event Notification*</vt:lpstr>
      <vt:lpstr>SDI-SE Supported Satellites *</vt:lpstr>
      <vt:lpstr>What is CSPP – GEO?</vt:lpstr>
      <vt:lpstr>CSPP – GEO initial product suite</vt:lpstr>
      <vt:lpstr>PowerPoint Presentation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SDI</dc:title>
  <dc:creator>Jerry Robaidek</dc:creator>
  <cp:lastModifiedBy>Jerry Robaidek</cp:lastModifiedBy>
  <cp:revision>21</cp:revision>
  <dcterms:created xsi:type="dcterms:W3CDTF">2015-05-11T18:41:15Z</dcterms:created>
  <dcterms:modified xsi:type="dcterms:W3CDTF">2015-06-08T16:24:49Z</dcterms:modified>
</cp:coreProperties>
</file>