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6" r:id="rId16"/>
    <p:sldId id="263" r:id="rId17"/>
    <p:sldId id="289" r:id="rId18"/>
    <p:sldId id="290" r:id="rId19"/>
    <p:sldId id="291" r:id="rId20"/>
    <p:sldId id="269" r:id="rId21"/>
    <p:sldId id="284" r:id="rId22"/>
    <p:sldId id="285" r:id="rId23"/>
    <p:sldId id="287" r:id="rId24"/>
    <p:sldId id="288" r:id="rId25"/>
    <p:sldId id="264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6/8/15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McIDAS</a:t>
            </a:r>
            <a:r>
              <a:rPr lang="en-US" dirty="0" smtClean="0"/>
              <a:t> - XCD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 err="1" smtClean="0"/>
              <a:t>McIDAS</a:t>
            </a:r>
            <a:r>
              <a:rPr lang="en-US" dirty="0" smtClean="0"/>
              <a:t> Users’ Group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75" y="5140680"/>
            <a:ext cx="894640" cy="8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SE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51" y="5209640"/>
            <a:ext cx="1169395" cy="8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LDM files NEXRAD files into a directory structure similar to the existing -XCD Decoder</a:t>
            </a:r>
          </a:p>
          <a:p>
            <a:r>
              <a:rPr lang="en-US" dirty="0" smtClean="0"/>
              <a:t>Data served by NEXRAD server</a:t>
            </a:r>
          </a:p>
        </p:txBody>
      </p:sp>
    </p:spTree>
    <p:extLst>
      <p:ext uri="{BB962C8B-B14F-4D97-AF65-F5344CB8AC3E}">
        <p14:creationId xmlns:p14="http://schemas.microsoft.com/office/powerpoint/2010/main" val="194040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100" dirty="0" smtClean="0"/>
              <a:t>LDM files data directly to disk</a:t>
            </a:r>
          </a:p>
          <a:p>
            <a:r>
              <a:rPr lang="en-US" sz="3100" dirty="0" smtClean="0"/>
              <a:t>A bash script running as a daemon watches for new data and files data into a daily *.XCD file as data comes in</a:t>
            </a:r>
          </a:p>
          <a:p>
            <a:pPr lvl="1"/>
            <a:r>
              <a:rPr lang="en-US" dirty="0"/>
              <a:t>New -XCD: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sz="2900" dirty="0" smtClean="0"/>
              <a:t>A concatenation of the text from the LDM stream with no </a:t>
            </a:r>
            <a:r>
              <a:rPr lang="en-US" sz="2900" dirty="0"/>
              <a:t>stripping out of start of </a:t>
            </a:r>
            <a:r>
              <a:rPr lang="en-US" sz="2900" dirty="0" smtClean="0"/>
              <a:t>text, carriage return, line feed, end </a:t>
            </a:r>
            <a:r>
              <a:rPr lang="en-US" sz="2900" dirty="0"/>
              <a:t>of </a:t>
            </a:r>
            <a:r>
              <a:rPr lang="en-US" sz="2900" dirty="0" smtClean="0"/>
              <a:t>text characters</a:t>
            </a:r>
            <a:endParaRPr lang="en-US" sz="2900" dirty="0"/>
          </a:p>
          <a:p>
            <a:pPr lvl="1"/>
            <a:r>
              <a:rPr lang="en-US" dirty="0"/>
              <a:t>Current -XCD: </a:t>
            </a:r>
            <a:endParaRPr lang="en-US" dirty="0" smtClean="0"/>
          </a:p>
          <a:p>
            <a:pPr lvl="2"/>
            <a:r>
              <a:rPr lang="en-US" sz="2900" dirty="0" smtClean="0"/>
              <a:t>Starts </a:t>
            </a:r>
            <a:r>
              <a:rPr lang="en-US" sz="2900" dirty="0"/>
              <a:t>with the date of the file (in binary) and a total 80-</a:t>
            </a:r>
            <a:r>
              <a:rPr lang="en-US" sz="2900" dirty="0" smtClean="0"/>
              <a:t>byte</a:t>
            </a:r>
            <a:r>
              <a:rPr lang="en-US" sz="2900" dirty="0"/>
              <a:t> </a:t>
            </a:r>
            <a:r>
              <a:rPr lang="en-US" sz="2900" dirty="0" smtClean="0"/>
              <a:t>header   </a:t>
            </a:r>
          </a:p>
          <a:p>
            <a:pPr lvl="2"/>
            <a:r>
              <a:rPr lang="en-US" sz="2900" dirty="0" smtClean="0"/>
              <a:t>Padding </a:t>
            </a:r>
            <a:r>
              <a:rPr lang="en-US" sz="2900" dirty="0"/>
              <a:t>(spaces) in the file - to make 80 character </a:t>
            </a:r>
            <a:r>
              <a:rPr lang="en-US" sz="2900" dirty="0" smtClean="0"/>
              <a:t>lines</a:t>
            </a:r>
          </a:p>
          <a:p>
            <a:pPr lvl="2"/>
            <a:r>
              <a:rPr lang="en-US" sz="2900" dirty="0" smtClean="0"/>
              <a:t>Start of text character 0x01 and end of text character 0x03 are included, and also 80-character padded. Carriage returns/line feeds stripped out</a:t>
            </a:r>
          </a:p>
          <a:p>
            <a:r>
              <a:rPr lang="en-US" sz="3100" dirty="0" smtClean="0"/>
              <a:t>The bash script extracts metadata for insertion into a daily SQLite database</a:t>
            </a:r>
          </a:p>
          <a:p>
            <a:r>
              <a:rPr lang="en-US" sz="3100" dirty="0" smtClean="0"/>
              <a:t>Text server queries SQLite databases to find data and return information to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MD files are created, but structure created on the fly when serving via ADDE</a:t>
            </a:r>
          </a:p>
          <a:p>
            <a:r>
              <a:rPr lang="en-US" dirty="0" smtClean="0"/>
              <a:t>PTLIST,  PTDISP and PTCOPY get metadata from the SQLite database, then extract data from the *.XCD file created by the text filer</a:t>
            </a:r>
          </a:p>
          <a:p>
            <a:r>
              <a:rPr lang="en-US" dirty="0" smtClean="0"/>
              <a:t>Daily Station Database table (equivalent to STNDB.CORE) is created upon creation of the same SQLite database file that contains the daily text metadata table </a:t>
            </a:r>
          </a:p>
          <a:p>
            <a:r>
              <a:rPr lang="en-US" dirty="0" smtClean="0"/>
              <a:t>Station Database is retained for archived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8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BUFR Data</a:t>
            </a:r>
            <a:br>
              <a:rPr lang="en-US" dirty="0" smtClean="0"/>
            </a:br>
            <a:r>
              <a:rPr lang="en-US" dirty="0" smtClean="0"/>
              <a:t>(Binary Universal </a:t>
            </a:r>
            <a:r>
              <a:rPr lang="en-US" dirty="0" err="1" smtClean="0"/>
              <a:t>FoRmat</a:t>
            </a:r>
            <a:r>
              <a:rPr lang="en-US" dirty="0" smtClean="0"/>
              <a:t>)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Filed directly using LDM</a:t>
            </a:r>
          </a:p>
          <a:p>
            <a:r>
              <a:rPr lang="en-US" dirty="0" smtClean="0"/>
              <a:t>No operational </a:t>
            </a:r>
            <a:r>
              <a:rPr lang="en-US" dirty="0" err="1" smtClean="0"/>
              <a:t>McIDAS</a:t>
            </a:r>
            <a:r>
              <a:rPr lang="en-US" dirty="0" smtClean="0"/>
              <a:t>-X server exists, only a prototype server</a:t>
            </a:r>
          </a:p>
          <a:p>
            <a:r>
              <a:rPr lang="en-US" dirty="0" smtClean="0"/>
              <a:t>Individual files can be loaded into </a:t>
            </a:r>
            <a:r>
              <a:rPr lang="en-US" dirty="0" err="1" smtClean="0"/>
              <a:t>McIDAS</a:t>
            </a:r>
            <a:r>
              <a:rPr lang="en-US" dirty="0" smtClean="0"/>
              <a:t>-V if they follow the standard BUFR tables</a:t>
            </a:r>
          </a:p>
          <a:p>
            <a:r>
              <a:rPr lang="en-US" dirty="0" smtClean="0"/>
              <a:t>Options are under discussion for upcoming increase in BUFR data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couple -XCD sites have local (non-</a:t>
            </a:r>
            <a:r>
              <a:rPr lang="en-US" dirty="0" err="1" smtClean="0"/>
              <a:t>NOAAport</a:t>
            </a:r>
            <a:r>
              <a:rPr lang="en-US" dirty="0" smtClean="0"/>
              <a:t>) feeds of data</a:t>
            </a:r>
          </a:p>
          <a:p>
            <a:r>
              <a:rPr lang="en-US" dirty="0" smtClean="0"/>
              <a:t>We have contacted those sites in the past</a:t>
            </a:r>
          </a:p>
          <a:p>
            <a:pPr lvl="1"/>
            <a:r>
              <a:rPr lang="en-US" dirty="0" smtClean="0"/>
              <a:t>So far, no core -XCD decoder dependencies are known i.e. sites have written their own decoders</a:t>
            </a:r>
          </a:p>
          <a:p>
            <a:r>
              <a:rPr lang="en-US" dirty="0" smtClean="0"/>
              <a:t>If there is local data that do depend on -XCD libraries, sites will be able to continue to use -XCD libraries, or may link to </a:t>
            </a:r>
            <a:r>
              <a:rPr lang="en-US" dirty="0" err="1" smtClean="0"/>
              <a:t>McIDAS</a:t>
            </a:r>
            <a:r>
              <a:rPr lang="en-US" dirty="0" smtClean="0"/>
              <a:t>-X libraries as needed.   Contact Jerry Robaidek or Becky Schaffer if you have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more resources than hoped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Development hardware (~$4K in 2013)</a:t>
            </a:r>
          </a:p>
          <a:p>
            <a:pPr lvl="1"/>
            <a:r>
              <a:rPr lang="en-US" dirty="0" smtClean="0"/>
              <a:t>2- AMD Opteron 4180 CPUs - 6 core each</a:t>
            </a:r>
          </a:p>
          <a:p>
            <a:pPr lvl="1"/>
            <a:r>
              <a:rPr lang="en-US" dirty="0" smtClean="0"/>
              <a:t>32 GB ram</a:t>
            </a:r>
          </a:p>
          <a:p>
            <a:pPr lvl="1"/>
            <a:r>
              <a:rPr lang="en-US" dirty="0" smtClean="0"/>
              <a:t>7.2k rpm SAS disks</a:t>
            </a:r>
          </a:p>
          <a:p>
            <a:r>
              <a:rPr lang="en-US" dirty="0" smtClean="0"/>
              <a:t>Briefly tested GRIB on a sub $1K desktop</a:t>
            </a:r>
          </a:p>
          <a:p>
            <a:pPr lvl="1"/>
            <a:r>
              <a:rPr lang="en-US" dirty="0" smtClean="0"/>
              <a:t>Intel i5-3570 3.4 GHz (quad core) </a:t>
            </a:r>
          </a:p>
          <a:p>
            <a:pPr lvl="1"/>
            <a:r>
              <a:rPr lang="en-US" dirty="0" smtClean="0"/>
              <a:t>16 GB memory</a:t>
            </a:r>
          </a:p>
          <a:p>
            <a:pPr lvl="1"/>
            <a:r>
              <a:rPr lang="en-US" dirty="0" smtClean="0"/>
              <a:t>7.2k rpm SATA drives (6 Gb/s)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8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performance 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lists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WXTLIST</a:t>
            </a:r>
            <a:r>
              <a:rPr lang="en-US" sz="2000" dirty="0">
                <a:solidFill>
                  <a:srgbClr val="000000"/>
                </a:solidFill>
              </a:rPr>
              <a:t>   (no parameters)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Current -XCD</a:t>
            </a:r>
            <a:r>
              <a:rPr lang="en-US" sz="2000" dirty="0">
                <a:solidFill>
                  <a:srgbClr val="475A8D"/>
                </a:solidFill>
              </a:rPr>
              <a:t>:  </a:t>
            </a:r>
            <a:r>
              <a:rPr lang="en-US" sz="2000" dirty="0">
                <a:solidFill>
                  <a:srgbClr val="000000"/>
                </a:solidFill>
              </a:rPr>
              <a:t>fastest=</a:t>
            </a:r>
            <a:r>
              <a:rPr lang="en-US" sz="2000" dirty="0" smtClean="0">
                <a:solidFill>
                  <a:srgbClr val="475A8D"/>
                </a:solidFill>
              </a:rPr>
              <a:t>.081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 slowest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475A8D"/>
                </a:solidFill>
              </a:rPr>
              <a:t>.177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New -XCD :       fastest=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019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slowest=</a:t>
            </a:r>
            <a:r>
              <a:rPr lang="en-US" sz="2000" dirty="0">
                <a:solidFill>
                  <a:srgbClr val="246172"/>
                </a:solidFill>
              </a:rPr>
              <a:t>.</a:t>
            </a:r>
            <a:r>
              <a:rPr lang="en-US" sz="2000" dirty="0" smtClean="0">
                <a:solidFill>
                  <a:srgbClr val="246172"/>
                </a:solidFill>
              </a:rPr>
              <a:t>043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1"/>
            <a:r>
              <a:rPr lang="en-US" sz="2400" dirty="0"/>
              <a:t>WXTLIST  WMO=SA</a:t>
            </a:r>
          </a:p>
          <a:p>
            <a:pPr lvl="2"/>
            <a:r>
              <a:rPr lang="en-US" sz="2000" dirty="0"/>
              <a:t>Current -XCD </a:t>
            </a:r>
            <a:r>
              <a:rPr lang="en-US" sz="2000" b="1" dirty="0"/>
              <a:t>:  </a:t>
            </a:r>
            <a:r>
              <a:rPr lang="en-US" sz="2000" dirty="0"/>
              <a:t>fastest=</a:t>
            </a:r>
            <a:r>
              <a:rPr lang="en-US" sz="2000" dirty="0">
                <a:solidFill>
                  <a:srgbClr val="246172"/>
                </a:solidFill>
              </a:rPr>
              <a:t>.</a:t>
            </a:r>
            <a:r>
              <a:rPr lang="en-US" sz="2000" dirty="0" smtClean="0">
                <a:solidFill>
                  <a:srgbClr val="246172"/>
                </a:solidFill>
              </a:rPr>
              <a:t>023 </a:t>
            </a:r>
            <a:r>
              <a:rPr lang="en-US" sz="2000" dirty="0">
                <a:solidFill>
                  <a:srgbClr val="246172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slowest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246172"/>
                </a:solidFill>
              </a:rPr>
              <a:t>.054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2"/>
            <a:r>
              <a:rPr lang="en-US" sz="2000" dirty="0"/>
              <a:t>New -XCD :        fastest= </a:t>
            </a:r>
            <a:r>
              <a:rPr lang="en-US" sz="2000" dirty="0" smtClean="0">
                <a:solidFill>
                  <a:srgbClr val="475A8D"/>
                </a:solidFill>
              </a:rPr>
              <a:t>.987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/>
              <a:t>slowest=  </a:t>
            </a:r>
            <a:r>
              <a:rPr lang="en-US" sz="2000" dirty="0" smtClean="0">
                <a:solidFill>
                  <a:srgbClr val="475A8D"/>
                </a:solidFill>
              </a:rPr>
              <a:t>1.092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 performance (SFCRPT)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SFCRPT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SFCRPT KGRB 9 (Current –XCD)</a:t>
            </a:r>
          </a:p>
          <a:p>
            <a:pPr lvl="2"/>
            <a:r>
              <a:rPr lang="en-US" sz="2000" dirty="0"/>
              <a:t>Fastest </a:t>
            </a:r>
            <a:r>
              <a:rPr lang="en-US" sz="2000" b="1" dirty="0"/>
              <a:t>:  </a:t>
            </a:r>
            <a:r>
              <a:rPr lang="en-US" sz="2000" dirty="0">
                <a:solidFill>
                  <a:srgbClr val="246172"/>
                </a:solidFill>
              </a:rPr>
              <a:t>~.</a:t>
            </a:r>
            <a:r>
              <a:rPr lang="en-US" sz="2000" dirty="0" smtClean="0">
                <a:solidFill>
                  <a:srgbClr val="246172"/>
                </a:solidFill>
              </a:rPr>
              <a:t>030 s</a:t>
            </a:r>
            <a:endParaRPr lang="en-US" sz="2000" dirty="0">
              <a:solidFill>
                <a:srgbClr val="246172"/>
              </a:solidFill>
            </a:endParaRPr>
          </a:p>
          <a:p>
            <a:pPr lvl="2"/>
            <a:r>
              <a:rPr lang="en-US" sz="2000" dirty="0"/>
              <a:t>Slowest : ~</a:t>
            </a:r>
            <a:r>
              <a:rPr lang="en-US" sz="2000" dirty="0" smtClean="0">
                <a:solidFill>
                  <a:srgbClr val="475A8D"/>
                </a:solidFill>
              </a:rPr>
              <a:t>.255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pPr lvl="1">
              <a:buClr>
                <a:srgbClr val="60B5CC"/>
              </a:buClr>
            </a:pPr>
            <a:r>
              <a:rPr lang="en-US" sz="2400" dirty="0">
                <a:solidFill>
                  <a:srgbClr val="000000"/>
                </a:solidFill>
              </a:rPr>
              <a:t>SFCRPT KGRB 9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New –XCD)</a:t>
            </a: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Fastest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>
                <a:solidFill>
                  <a:srgbClr val="246172"/>
                </a:solidFill>
              </a:rPr>
              <a:t>~.</a:t>
            </a:r>
            <a:r>
              <a:rPr lang="en-US" sz="2000" dirty="0" smtClean="0">
                <a:solidFill>
                  <a:srgbClr val="246172"/>
                </a:solidFill>
              </a:rPr>
              <a:t>020 s</a:t>
            </a:r>
            <a:endParaRPr lang="en-US" sz="2000" dirty="0">
              <a:solidFill>
                <a:srgbClr val="246172"/>
              </a:solidFill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Slowest : ~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037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performance (PTLIST)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PTLIST</a:t>
            </a:r>
          </a:p>
          <a:p>
            <a:pPr lvl="1"/>
            <a:r>
              <a:rPr lang="en-US" sz="2400" dirty="0">
                <a:latin typeface="Corbel" pitchFamily="34" charset="0"/>
                <a:cs typeface="Courier"/>
              </a:rPr>
              <a:t>PTLIST RTPTSRC/SFCHOURLY SEL</a:t>
            </a:r>
            <a:r>
              <a:rPr lang="en-US" sz="2400" dirty="0" smtClean="0">
                <a:latin typeface="Corbel" pitchFamily="34" charset="0"/>
                <a:cs typeface="Courier"/>
              </a:rPr>
              <a:t>=“DAY 2015155; </a:t>
            </a:r>
            <a:r>
              <a:rPr lang="en-US" sz="2400" dirty="0">
                <a:latin typeface="Corbel" pitchFamily="34" charset="0"/>
                <a:cs typeface="Courier"/>
              </a:rPr>
              <a:t>TIME 12; ID </a:t>
            </a:r>
            <a:r>
              <a:rPr lang="en-US" sz="2400" dirty="0" smtClean="0">
                <a:latin typeface="Corbel" pitchFamily="34" charset="0"/>
                <a:cs typeface="Courier"/>
              </a:rPr>
              <a:t>KMSN” </a:t>
            </a:r>
            <a:endParaRPr lang="en-US" sz="2400" dirty="0">
              <a:latin typeface="Corbel" pitchFamily="34" charset="0"/>
              <a:cs typeface="Courier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Current –XCD: </a:t>
            </a:r>
            <a:r>
              <a:rPr lang="en-US" sz="2000" dirty="0" smtClean="0">
                <a:solidFill>
                  <a:srgbClr val="000000"/>
                </a:solidFill>
              </a:rPr>
              <a:t> fastest</a:t>
            </a:r>
            <a:r>
              <a:rPr lang="en-US" sz="2000" dirty="0">
                <a:solidFill>
                  <a:srgbClr val="000000"/>
                </a:solidFill>
              </a:rPr>
              <a:t>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027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slowest=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040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New –XCD:       fastest=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025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slowest=</a:t>
            </a:r>
            <a:r>
              <a:rPr lang="en-US" sz="2000" dirty="0" smtClean="0">
                <a:solidFill>
                  <a:srgbClr val="475A8D"/>
                </a:solidFill>
              </a:rPr>
              <a:t>.051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1">
              <a:buClr>
                <a:srgbClr val="60B5CC"/>
              </a:buClr>
            </a:pP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Remove ID: PTLIST 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RTPTSRC/</a:t>
            </a: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SFCHOURLY SEL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=“DAY 2015155; </a:t>
            </a: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TIME 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”</a:t>
            </a:r>
            <a:endParaRPr lang="en-US" sz="2400" dirty="0">
              <a:solidFill>
                <a:prstClr val="black"/>
              </a:solidFill>
              <a:latin typeface="Courier"/>
              <a:cs typeface="Courier"/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New –XCD slows to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 smtClean="0">
                <a:solidFill>
                  <a:srgbClr val="246172"/>
                </a:solidFill>
              </a:rPr>
              <a:t>~0.584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1">
              <a:buClr>
                <a:srgbClr val="60B5CC"/>
              </a:buClr>
            </a:pPr>
            <a:r>
              <a:rPr lang="en-US" sz="2600" dirty="0">
                <a:solidFill>
                  <a:prstClr val="black"/>
                </a:solidFill>
                <a:latin typeface="Corbel" pitchFamily="34" charset="0"/>
                <a:cs typeface="Courier"/>
              </a:rPr>
              <a:t>Remove ID  and Time: PTLIST </a:t>
            </a: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RTPTSRC/</a:t>
            </a:r>
            <a:r>
              <a:rPr lang="en-US" sz="2600" dirty="0">
                <a:solidFill>
                  <a:prstClr val="black"/>
                </a:solidFill>
                <a:latin typeface="Corbel" pitchFamily="34" charset="0"/>
                <a:cs typeface="Courier"/>
              </a:rPr>
              <a:t>SFCHOURLY SEL</a:t>
            </a: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=“DAY 2015155”</a:t>
            </a:r>
            <a:endParaRPr lang="en-US" sz="2600" dirty="0">
              <a:solidFill>
                <a:prstClr val="black"/>
              </a:solidFill>
              <a:latin typeface="Corbel" pitchFamily="34" charset="0"/>
              <a:cs typeface="Courier"/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New –XCD slows to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 smtClean="0">
                <a:solidFill>
                  <a:srgbClr val="246172"/>
                </a:solidFill>
              </a:rPr>
              <a:t>~2.39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performance (GRID)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GRID </a:t>
            </a:r>
            <a:r>
              <a:rPr lang="en-US" sz="2800" dirty="0" smtClean="0"/>
              <a:t>lists (GRDLIST)</a:t>
            </a:r>
            <a:endParaRPr lang="en-US" sz="2800" dirty="0"/>
          </a:p>
          <a:p>
            <a:pPr lvl="1"/>
            <a:r>
              <a:rPr lang="en-US" sz="2400" dirty="0" smtClean="0"/>
              <a:t>RTGRIDS/</a:t>
            </a:r>
            <a:r>
              <a:rPr lang="en-US" sz="2400" dirty="0"/>
              <a:t>GFS-</a:t>
            </a:r>
            <a:r>
              <a:rPr lang="en-US" sz="2400" dirty="0" smtClean="0"/>
              <a:t>USLC  </a:t>
            </a:r>
            <a:r>
              <a:rPr lang="en-US" sz="2400" dirty="0"/>
              <a:t>DAY=</a:t>
            </a:r>
            <a:r>
              <a:rPr lang="en-US" sz="2400" dirty="0" smtClean="0"/>
              <a:t>2015155 </a:t>
            </a:r>
            <a:r>
              <a:rPr lang="en-US" sz="2400" dirty="0"/>
              <a:t>TIME=6:00 PAR=U NUM=</a:t>
            </a:r>
            <a:r>
              <a:rPr lang="en-US" sz="2400" dirty="0" smtClean="0"/>
              <a:t>10</a:t>
            </a:r>
            <a:endParaRPr lang="en-US" sz="2400" dirty="0"/>
          </a:p>
          <a:p>
            <a:pPr lvl="2"/>
            <a:r>
              <a:rPr lang="en-US" dirty="0"/>
              <a:t>Current -XCD </a:t>
            </a:r>
            <a:r>
              <a:rPr lang="en-US" b="1" dirty="0"/>
              <a:t>:  </a:t>
            </a:r>
            <a:r>
              <a:rPr lang="en-US" dirty="0"/>
              <a:t>~</a:t>
            </a:r>
            <a:r>
              <a:rPr lang="en-US" dirty="0" smtClean="0">
                <a:solidFill>
                  <a:srgbClr val="246172"/>
                </a:solidFill>
              </a:rPr>
              <a:t>.85 </a:t>
            </a:r>
            <a:r>
              <a:rPr lang="en-US" dirty="0">
                <a:solidFill>
                  <a:srgbClr val="246172"/>
                </a:solidFill>
              </a:rPr>
              <a:t>s</a:t>
            </a:r>
          </a:p>
          <a:p>
            <a:pPr lvl="2"/>
            <a:r>
              <a:rPr lang="en-US" dirty="0"/>
              <a:t>New -XCD :       </a:t>
            </a:r>
            <a:r>
              <a:rPr lang="en-US" dirty="0" smtClean="0"/>
              <a:t>~</a:t>
            </a:r>
            <a:r>
              <a:rPr lang="en-US" b="1" dirty="0">
                <a:solidFill>
                  <a:srgbClr val="246172"/>
                </a:solidFill>
              </a:rPr>
              <a:t>.</a:t>
            </a:r>
            <a:r>
              <a:rPr lang="en-US" dirty="0" smtClean="0">
                <a:solidFill>
                  <a:srgbClr val="246172"/>
                </a:solidFill>
              </a:rPr>
              <a:t>084 </a:t>
            </a:r>
            <a:r>
              <a:rPr lang="en-US" dirty="0">
                <a:solidFill>
                  <a:srgbClr val="246172"/>
                </a:solidFill>
              </a:rPr>
              <a:t>s</a:t>
            </a:r>
            <a:r>
              <a:rPr lang="en-US" b="1" dirty="0">
                <a:solidFill>
                  <a:srgbClr val="246172"/>
                </a:solidFill>
              </a:rPr>
              <a:t>  </a:t>
            </a:r>
          </a:p>
          <a:p>
            <a:r>
              <a:rPr lang="en-US" sz="2800" dirty="0"/>
              <a:t>GRID </a:t>
            </a:r>
            <a:r>
              <a:rPr lang="en-US" sz="2800" dirty="0" smtClean="0"/>
              <a:t>display (GRDDISP)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RTGRIDS/</a:t>
            </a:r>
            <a:r>
              <a:rPr lang="en-US" sz="2400" dirty="0">
                <a:solidFill>
                  <a:srgbClr val="000000"/>
                </a:solidFill>
              </a:rPr>
              <a:t>GFS-</a:t>
            </a:r>
            <a:r>
              <a:rPr lang="en-US" sz="2400" dirty="0" smtClean="0">
                <a:solidFill>
                  <a:srgbClr val="000000"/>
                </a:solidFill>
              </a:rPr>
              <a:t>USLC  </a:t>
            </a:r>
            <a:r>
              <a:rPr lang="en-US" sz="2400" dirty="0">
                <a:solidFill>
                  <a:srgbClr val="000000"/>
                </a:solidFill>
              </a:rPr>
              <a:t>DAY=</a:t>
            </a:r>
            <a:r>
              <a:rPr lang="en-US" sz="2400" dirty="0" smtClean="0">
                <a:solidFill>
                  <a:srgbClr val="000000"/>
                </a:solidFill>
              </a:rPr>
              <a:t>2015155  </a:t>
            </a:r>
            <a:r>
              <a:rPr lang="en-US" sz="2400" dirty="0">
                <a:solidFill>
                  <a:srgbClr val="000000"/>
                </a:solidFill>
              </a:rPr>
              <a:t>TIME=6:00 PAR=U FHOUR=12 LEV=500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-XCD</a:t>
            </a:r>
            <a:r>
              <a:rPr lang="en-US" dirty="0">
                <a:solidFill>
                  <a:srgbClr val="475A8D"/>
                </a:solidFill>
              </a:rPr>
              <a:t>:   ~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181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New -XCD :        </a:t>
            </a:r>
            <a:r>
              <a:rPr lang="en-US" dirty="0">
                <a:solidFill>
                  <a:srgbClr val="246172"/>
                </a:solidFill>
              </a:rPr>
              <a:t>~.</a:t>
            </a:r>
            <a:r>
              <a:rPr lang="en-US" dirty="0" smtClean="0">
                <a:solidFill>
                  <a:srgbClr val="246172"/>
                </a:solidFill>
              </a:rPr>
              <a:t>165 </a:t>
            </a:r>
            <a:r>
              <a:rPr lang="en-US" dirty="0">
                <a:solidFill>
                  <a:srgbClr val="246172"/>
                </a:solidFill>
              </a:rPr>
              <a:t>s</a:t>
            </a:r>
          </a:p>
          <a:p>
            <a:pPr lvl="2"/>
            <a:endParaRPr lang="en-US" sz="1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GRID </a:t>
            </a:r>
            <a:r>
              <a:rPr lang="en-US" sz="2800" dirty="0" smtClean="0">
                <a:solidFill>
                  <a:srgbClr val="000000"/>
                </a:solidFill>
              </a:rPr>
              <a:t>copy (GRDCOPY)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RTGRIDS/NAM-</a:t>
            </a:r>
            <a:r>
              <a:rPr lang="en-US" sz="2400" dirty="0" smtClean="0">
                <a:solidFill>
                  <a:srgbClr val="000000"/>
                </a:solidFill>
              </a:rPr>
              <a:t>USPS </a:t>
            </a:r>
            <a:r>
              <a:rPr lang="en-US" sz="2400" dirty="0">
                <a:solidFill>
                  <a:srgbClr val="000000"/>
                </a:solidFill>
              </a:rPr>
              <a:t>G/G.5700  DAY=</a:t>
            </a:r>
            <a:r>
              <a:rPr lang="en-US" sz="2400" dirty="0" smtClean="0">
                <a:solidFill>
                  <a:srgbClr val="000000"/>
                </a:solidFill>
              </a:rPr>
              <a:t>2015155  </a:t>
            </a:r>
            <a:r>
              <a:rPr lang="en-US" sz="2400" dirty="0">
                <a:solidFill>
                  <a:srgbClr val="000000"/>
                </a:solidFill>
              </a:rPr>
              <a:t>TIME=0:00 PAR=T FHOUR=9 LEV=500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-XCD:   </a:t>
            </a:r>
            <a:r>
              <a:rPr lang="en-US" dirty="0">
                <a:solidFill>
                  <a:srgbClr val="475A8D"/>
                </a:solidFill>
              </a:rPr>
              <a:t>~</a:t>
            </a:r>
            <a:r>
              <a:rPr lang="en-US" dirty="0" smtClean="0">
                <a:solidFill>
                  <a:srgbClr val="475A8D"/>
                </a:solidFill>
              </a:rPr>
              <a:t>.264 </a:t>
            </a:r>
            <a:r>
              <a:rPr lang="en-US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New -XCD:         </a:t>
            </a:r>
            <a:r>
              <a:rPr lang="en-US" dirty="0">
                <a:solidFill>
                  <a:srgbClr val="475A8D"/>
                </a:solidFill>
              </a:rPr>
              <a:t>~</a:t>
            </a:r>
            <a:r>
              <a:rPr lang="en-US" dirty="0" smtClean="0">
                <a:solidFill>
                  <a:srgbClr val="475A8D"/>
                </a:solidFill>
              </a:rPr>
              <a:t>.160 </a:t>
            </a:r>
            <a:r>
              <a:rPr lang="en-US" dirty="0">
                <a:solidFill>
                  <a:srgbClr val="475A8D"/>
                </a:solidFill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Baggett, Dan Forrest, Kevin </a:t>
            </a:r>
            <a:r>
              <a:rPr lang="en-US" dirty="0" err="1" smtClean="0"/>
              <a:t>Hallock</a:t>
            </a:r>
            <a:r>
              <a:rPr lang="en-US" dirty="0" smtClean="0"/>
              <a:t>, Jay </a:t>
            </a:r>
            <a:r>
              <a:rPr lang="en-US" dirty="0" err="1" smtClean="0"/>
              <a:t>Heinzelman</a:t>
            </a:r>
            <a:r>
              <a:rPr lang="en-US" dirty="0" smtClean="0"/>
              <a:t>, Dave Parker, </a:t>
            </a:r>
            <a:r>
              <a:rPr lang="en-US" dirty="0" err="1" smtClean="0"/>
              <a:t>Roseann</a:t>
            </a:r>
            <a:r>
              <a:rPr lang="en-US" dirty="0" smtClean="0"/>
              <a:t> Spangler, Becky Schaffer, Jerrold Robaidek,  Clayton </a:t>
            </a:r>
            <a:r>
              <a:rPr lang="en-US" dirty="0" err="1" smtClean="0"/>
              <a:t>Suplinski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2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</a:p>
          <a:p>
            <a:pPr lvl="1"/>
            <a:r>
              <a:rPr lang="en-US" dirty="0" err="1" smtClean="0"/>
              <a:t>ldmadmin</a:t>
            </a:r>
            <a:r>
              <a:rPr lang="en-US" dirty="0" smtClean="0"/>
              <a:t> watch</a:t>
            </a:r>
          </a:p>
          <a:p>
            <a:pPr lvl="1"/>
            <a:r>
              <a:rPr lang="en-US" dirty="0" err="1" smtClean="0"/>
              <a:t>gribadmin</a:t>
            </a:r>
            <a:endParaRPr lang="en-US" dirty="0" smtClean="0"/>
          </a:p>
          <a:p>
            <a:r>
              <a:rPr lang="en-US" dirty="0" smtClean="0"/>
              <a:t>Graphical</a:t>
            </a:r>
          </a:p>
          <a:p>
            <a:pPr lvl="1"/>
            <a:r>
              <a:rPr lang="en-US" dirty="0" smtClean="0"/>
              <a:t>HTML based</a:t>
            </a:r>
          </a:p>
          <a:p>
            <a:pPr lvl="1"/>
            <a:r>
              <a:rPr lang="en-US" dirty="0" smtClean="0"/>
              <a:t>Does not require apache to be installed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5" name="Content Placeholder 4" descr="Screen Shot 2015-05-28 at 1.2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25" r="-40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537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Monitoring</a:t>
            </a:r>
            <a:endParaRPr lang="en-US" dirty="0"/>
          </a:p>
        </p:txBody>
      </p:sp>
      <p:pic>
        <p:nvPicPr>
          <p:cNvPr id="5" name="Content Placeholder 4" descr="Screen Shot 2015-05-21 at 1.32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21" r="-30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10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GRIB Monitoring</a:t>
            </a:r>
            <a:endParaRPr lang="en-US" dirty="0"/>
          </a:p>
        </p:txBody>
      </p:sp>
      <p:pic>
        <p:nvPicPr>
          <p:cNvPr id="4" name="Content Placeholder 3" descr="Screen Shot 2015-05-21 at 1.37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62" r="-23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989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Monitoring</a:t>
            </a:r>
            <a:endParaRPr lang="en-US" dirty="0"/>
          </a:p>
        </p:txBody>
      </p:sp>
      <p:pic>
        <p:nvPicPr>
          <p:cNvPr id="4" name="Content Placeholder 3" descr="Screen Shot 2015-05-21 at 2.01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7" b="-7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08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Packaging and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-XCD replacement beta will be packaged with </a:t>
            </a:r>
            <a:r>
              <a:rPr lang="en-US" dirty="0" err="1" smtClean="0"/>
              <a:t>McIDAS</a:t>
            </a:r>
            <a:r>
              <a:rPr lang="en-US" dirty="0" smtClean="0"/>
              <a:t>-XCD 2015.1</a:t>
            </a:r>
          </a:p>
          <a:p>
            <a:pPr lvl="1"/>
            <a:r>
              <a:rPr lang="en-US" dirty="0" smtClean="0"/>
              <a:t>User will have the choice to install either or both -XCD packages.</a:t>
            </a:r>
          </a:p>
          <a:p>
            <a:r>
              <a:rPr lang="en-US" dirty="0" smtClean="0"/>
              <a:t>Version 1.0 of </a:t>
            </a:r>
            <a:r>
              <a:rPr lang="en-US" smtClean="0"/>
              <a:t>the </a:t>
            </a:r>
            <a:r>
              <a:rPr lang="en-US" smtClean="0"/>
              <a:t>-XCD </a:t>
            </a:r>
            <a:r>
              <a:rPr lang="en-US" dirty="0" smtClean="0"/>
              <a:t>replacement will again be packaged with </a:t>
            </a:r>
            <a:r>
              <a:rPr lang="en-US" dirty="0" err="1" smtClean="0"/>
              <a:t>McIDAS</a:t>
            </a:r>
            <a:r>
              <a:rPr lang="en-US" dirty="0" smtClean="0"/>
              <a:t>-XCD 2016.1</a:t>
            </a:r>
          </a:p>
          <a:p>
            <a:pPr lvl="1"/>
            <a:r>
              <a:rPr lang="en-US" dirty="0" smtClean="0"/>
              <a:t>Announcements of -XCD sunset dates will be announced at that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ingest and serving components are In testing</a:t>
            </a:r>
          </a:p>
          <a:p>
            <a:r>
              <a:rPr lang="en-US" dirty="0" smtClean="0"/>
              <a:t>Monitoring (nearly complete)</a:t>
            </a:r>
          </a:p>
          <a:p>
            <a:r>
              <a:rPr lang="en-US" dirty="0" smtClean="0"/>
              <a:t>Operations testing just beginning now</a:t>
            </a:r>
          </a:p>
          <a:p>
            <a:r>
              <a:rPr lang="en-US" dirty="0" smtClean="0"/>
              <a:t>Beta </a:t>
            </a:r>
            <a:r>
              <a:rPr lang="en-US" smtClean="0"/>
              <a:t>release summer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McIDAS XCD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52699" y="1752600"/>
            <a:ext cx="5203776" cy="3124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onventional Data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ecoder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4648200"/>
            <a:ext cx="87294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-</a:t>
            </a:r>
            <a:r>
              <a:rPr lang="en-US" sz="2000" dirty="0" smtClean="0">
                <a:latin typeface="Calibri" charset="0"/>
              </a:rPr>
              <a:t>XCD files</a:t>
            </a:r>
            <a:r>
              <a:rPr lang="en-US" sz="2000" dirty="0">
                <a:latin typeface="Calibri" charset="0"/>
              </a:rPr>
              <a:t>, decodes and indexes the </a:t>
            </a:r>
            <a:r>
              <a:rPr lang="en-US" sz="2000" dirty="0" smtClean="0">
                <a:latin typeface="Calibri" charset="0"/>
              </a:rPr>
              <a:t>NOAAPORT </a:t>
            </a:r>
            <a:r>
              <a:rPr lang="en-US" sz="2000" dirty="0">
                <a:latin typeface="Calibri" charset="0"/>
              </a:rPr>
              <a:t>d</a:t>
            </a:r>
            <a:r>
              <a:rPr lang="en-US" sz="2000" dirty="0" smtClean="0">
                <a:latin typeface="Calibri" charset="0"/>
              </a:rPr>
              <a:t>ata </a:t>
            </a:r>
            <a:r>
              <a:rPr lang="en-US" sz="2000" dirty="0">
                <a:latin typeface="Calibri" charset="0"/>
              </a:rPr>
              <a:t>stream into formats 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that can be served by </a:t>
            </a:r>
            <a:r>
              <a:rPr lang="en-US" sz="2000" dirty="0" err="1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-X ADDE </a:t>
            </a:r>
            <a:r>
              <a:rPr lang="en-US" sz="2000" dirty="0" smtClean="0">
                <a:latin typeface="Calibri" charset="0"/>
              </a:rPr>
              <a:t>servers.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Output formats include </a:t>
            </a:r>
            <a:r>
              <a:rPr lang="en-US" sz="2000" dirty="0" err="1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 MD files, Text  files, </a:t>
            </a:r>
            <a:r>
              <a:rPr lang="en-US" sz="2000" dirty="0" err="1" smtClean="0">
                <a:latin typeface="Calibri" charset="0"/>
              </a:rPr>
              <a:t>McIDAS</a:t>
            </a:r>
            <a:r>
              <a:rPr lang="en-US" sz="2000" dirty="0" smtClean="0">
                <a:latin typeface="Calibri" charset="0"/>
              </a:rPr>
              <a:t> GRID </a:t>
            </a:r>
            <a:r>
              <a:rPr lang="en-US" sz="2000" dirty="0">
                <a:latin typeface="Calibri" charset="0"/>
              </a:rPr>
              <a:t>files, </a:t>
            </a:r>
            <a:r>
              <a:rPr lang="en-US" sz="2000" dirty="0" smtClean="0">
                <a:latin typeface="Calibri" charset="0"/>
              </a:rPr>
              <a:t>GRIB</a:t>
            </a:r>
          </a:p>
          <a:p>
            <a:pPr eaLnBrk="1" hangingPunct="1"/>
            <a:r>
              <a:rPr lang="en-US" sz="2000" dirty="0" smtClean="0">
                <a:latin typeface="Calibri" charset="0"/>
              </a:rPr>
              <a:t>Version 1 and 2 files, NEXRAD files, and BUFR files. 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4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NOAAPORT broadcast system provides a one-way broadcast communication of NOAA environmental data and information in near-real time to NOAA and external users. This broadcast service is implemented by a commercial provider of satellite communications utilizing C-band.</a:t>
            </a:r>
          </a:p>
        </p:txBody>
      </p:sp>
    </p:spTree>
    <p:extLst>
      <p:ext uri="{BB962C8B-B14F-4D97-AF65-F5344CB8AC3E}">
        <p14:creationId xmlns:p14="http://schemas.microsoft.com/office/powerpoint/2010/main" val="266359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Channels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following NOAAPORT channels supply data to be decoded by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-XCD: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NCEP/NWSTG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Channel (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NWS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elecommunications 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ateway)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model output from the National Centers for Environmental Prediction (NCEP)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observations, forecasts, watches and warnings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from </a:t>
            </a:r>
            <a:r>
              <a:rPr lang="en-US" sz="2000" dirty="0">
                <a:latin typeface="Calibri" charset="0"/>
                <a:ea typeface="ＭＳ Ｐゴシック" charset="0"/>
              </a:rPr>
              <a:t>NWS Forecast Offices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WSR-88D radar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most observational data over North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America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NCEP/NWSTG2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Channel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supplements the NWSTG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channel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4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flow into SSEC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Users generally get 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two ways: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Directly from DOMSAT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(101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°W)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 the Internet via LDM</a:t>
            </a:r>
          </a:p>
        </p:txBody>
      </p:sp>
    </p:spTree>
    <p:extLst>
      <p:ext uri="{BB962C8B-B14F-4D97-AF65-F5344CB8AC3E}">
        <p14:creationId xmlns:p14="http://schemas.microsoft.com/office/powerpoint/2010/main" val="375636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Why replace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-XCD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Installation is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Upgrades are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is overly complex, large learning curve for operators, and very large learning curve for new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programmer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was written for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mainframe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then ported to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UNIX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powerful system is needed to run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-XCD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, otherwise data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be lost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data format change can mean bad data, and a fix can be difficult to implement, and is only effective for future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Replace 4 parts of -XCD filing and decoding:</a:t>
            </a:r>
          </a:p>
          <a:p>
            <a:pPr lvl="1"/>
            <a:r>
              <a:rPr lang="en-US" dirty="0" smtClean="0"/>
              <a:t>GRIB  (in testing)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 smtClean="0"/>
          </a:p>
          <a:p>
            <a:pPr lvl="1"/>
            <a:r>
              <a:rPr lang="en-US" dirty="0" smtClean="0"/>
              <a:t>NEXRAD  (in testing)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 smtClean="0"/>
          </a:p>
          <a:p>
            <a:pPr lvl="1"/>
            <a:r>
              <a:rPr lang="en-US" dirty="0" smtClean="0"/>
              <a:t>Text  (in testing)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 smtClean="0"/>
          </a:p>
          <a:p>
            <a:pPr lvl="1"/>
            <a:r>
              <a:rPr lang="en-US" dirty="0" smtClean="0"/>
              <a:t>POINT/MD serving (in testing)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/>
              <a:t>Utilize </a:t>
            </a:r>
            <a:r>
              <a:rPr lang="en-US" dirty="0" smtClean="0"/>
              <a:t>LDM direct filing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r>
              <a:rPr lang="en-US" dirty="0" smtClean="0"/>
              <a:t>Reduce or eliminate compiled code 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Remove legacy mainframe complexity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Utilize simple open-source </a:t>
            </a:r>
            <a:r>
              <a:rPr lang="en-US" dirty="0"/>
              <a:t>d</a:t>
            </a:r>
            <a:r>
              <a:rPr lang="en-US" dirty="0" smtClean="0"/>
              <a:t>atabase, SQLite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/>
              <a:t>Create simple interface to </a:t>
            </a:r>
            <a:r>
              <a:rPr lang="en-US" dirty="0" err="1"/>
              <a:t>pqact.conf</a:t>
            </a:r>
            <a:r>
              <a:rPr lang="en-US" dirty="0"/>
              <a:t> and </a:t>
            </a:r>
            <a:r>
              <a:rPr lang="en-US" dirty="0" err="1"/>
              <a:t>ldmd.conf</a:t>
            </a:r>
            <a:r>
              <a:rPr lang="en-US" dirty="0"/>
              <a:t> to select and edit data to be </a:t>
            </a:r>
            <a:r>
              <a:rPr lang="en-US" dirty="0" smtClean="0"/>
              <a:t>filed (prototype)</a:t>
            </a:r>
          </a:p>
          <a:p>
            <a:r>
              <a:rPr lang="en-US" dirty="0" smtClean="0"/>
              <a:t>Match or exceed current filing and serving performance on existing hardware (close)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LDM files GRIB messages to a temporary directory</a:t>
            </a:r>
          </a:p>
          <a:p>
            <a:r>
              <a:rPr lang="en-US" dirty="0" smtClean="0"/>
              <a:t>A GRIB daemon written in Python watches for data, extracts information and files metadata into a SQLite database</a:t>
            </a:r>
          </a:p>
          <a:p>
            <a:r>
              <a:rPr lang="en-US" dirty="0" smtClean="0"/>
              <a:t>SQLite databases are separated by model and date</a:t>
            </a:r>
          </a:p>
        </p:txBody>
      </p:sp>
    </p:spTree>
    <p:extLst>
      <p:ext uri="{BB962C8B-B14F-4D97-AF65-F5344CB8AC3E}">
        <p14:creationId xmlns:p14="http://schemas.microsoft.com/office/powerpoint/2010/main" val="17204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28199</TotalTime>
  <Words>1295</Words>
  <Application>Microsoft Macintosh PowerPoint</Application>
  <PresentationFormat>On-screen Show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McIDAS - XCD</vt:lpstr>
      <vt:lpstr>Rewrite Team</vt:lpstr>
      <vt:lpstr>McIDAS XCD </vt:lpstr>
      <vt:lpstr>NOAAPORT Data</vt:lpstr>
      <vt:lpstr>NOAAPORT Channels</vt:lpstr>
      <vt:lpstr>NOAAPORT Data flow into SSEC</vt:lpstr>
      <vt:lpstr>Why replace -XCD?</vt:lpstr>
      <vt:lpstr>Goals</vt:lpstr>
      <vt:lpstr>GRIB Data</vt:lpstr>
      <vt:lpstr>NEXRAD Data</vt:lpstr>
      <vt:lpstr>Text Data</vt:lpstr>
      <vt:lpstr>Point Data</vt:lpstr>
      <vt:lpstr>BUFR Data (Binary Universal FoRmat)  </vt:lpstr>
      <vt:lpstr>Local Data</vt:lpstr>
      <vt:lpstr>Hardware Specs</vt:lpstr>
      <vt:lpstr>Serving performance (Text)</vt:lpstr>
      <vt:lpstr>Serving  performance (SFCRPT)</vt:lpstr>
      <vt:lpstr>Serving performance (PTLIST)</vt:lpstr>
      <vt:lpstr>Server performance (GRID)</vt:lpstr>
      <vt:lpstr>Monitoring</vt:lpstr>
      <vt:lpstr>Monitoring</vt:lpstr>
      <vt:lpstr>Point Monitoring</vt:lpstr>
      <vt:lpstr>GRIB Monitoring</vt:lpstr>
      <vt:lpstr>Radar Monitoring</vt:lpstr>
      <vt:lpstr>Packaging and installation</vt:lpstr>
      <vt:lpstr>Schedule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- XCD</dc:title>
  <dc:creator>Jerry Robaidek</dc:creator>
  <cp:lastModifiedBy>Kevin Baggett </cp:lastModifiedBy>
  <cp:revision>55</cp:revision>
  <dcterms:created xsi:type="dcterms:W3CDTF">2015-05-14T16:04:05Z</dcterms:created>
  <dcterms:modified xsi:type="dcterms:W3CDTF">2015-06-08T16:05:57Z</dcterms:modified>
</cp:coreProperties>
</file>