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60" r:id="rId1"/>
    <p:sldMasterId id="2147483789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9" r:id="rId15"/>
    <p:sldId id="268" r:id="rId16"/>
    <p:sldId id="270" r:id="rId17"/>
    <p:sldId id="271" r:id="rId18"/>
    <p:sldId id="273" r:id="rId19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02" autoAdjust="0"/>
  </p:normalViewPr>
  <p:slideViewPr>
    <p:cSldViewPr snapToGrid="0">
      <p:cViewPr>
        <p:scale>
          <a:sx n="65" d="100"/>
          <a:sy n="65" d="100"/>
        </p:scale>
        <p:origin x="-22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465138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/>
            </a:lvl1pPr>
          </a:lstStyle>
          <a:p>
            <a:fld id="{2C255ADA-C995-4589-AC0B-694221BCFF2C}" type="datetime1">
              <a:rPr lang="en-US"/>
              <a:pPr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465138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/>
            </a:lvl1pPr>
          </a:lstStyle>
          <a:p>
            <a:fld id="{D60AF818-602C-43CF-AA1E-4F882E899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13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</a:defRPr>
            </a:lvl1pPr>
          </a:lstStyle>
          <a:p>
            <a:fld id="{D2DFB64C-108F-40EE-9620-4366535F7891}" type="datetime1">
              <a:rPr lang="en-US"/>
              <a:pPr/>
              <a:t>11/15/16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</a:defRPr>
            </a:lvl1pPr>
          </a:lstStyle>
          <a:p>
            <a:fld id="{9BD2C86B-460D-40A1-BD3D-93C214869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68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latin typeface="Calibri" charset="0"/>
                <a:ea typeface="MS PGothic" charset="0"/>
              </a:rPr>
              <a:t>The first successful meteorological satellite instrument was designed by Profs. Verner Suomi &amp;  Robert Parent</a:t>
            </a:r>
          </a:p>
          <a:p>
            <a:endParaRPr lang="en-US" b="1">
              <a:latin typeface="Calibri" charset="0"/>
              <a:ea typeface="MS PGothic" charset="0"/>
            </a:endParaRPr>
          </a:p>
          <a:p>
            <a:r>
              <a:rPr lang="en-US" b="1">
                <a:latin typeface="Calibri" charset="0"/>
                <a:ea typeface="MS PGothic" charset="0"/>
              </a:rPr>
              <a:t>13 Oct 1959 Explorer 7  measured the Earth Radiation Budget</a:t>
            </a:r>
          </a:p>
          <a:p>
            <a:endParaRPr lang="en-US" b="1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  <a:cs typeface="Arial" charset="0"/>
              </a:rPr>
              <a:t>On April first 1960 the USA launched its first meteorological satellite, TIROS 1.</a:t>
            </a:r>
          </a:p>
          <a:p>
            <a:r>
              <a:rPr lang="en-US">
                <a:latin typeface="Calibri" charset="0"/>
                <a:ea typeface="MS PGothic" charset="0"/>
                <a:cs typeface="Arial" charset="0"/>
              </a:rPr>
              <a:t>TIROS 1 image of a mid-latitude cyclone, July 1961</a:t>
            </a:r>
          </a:p>
          <a:p>
            <a:r>
              <a:rPr lang="en-US">
                <a:solidFill>
                  <a:srgbClr val="008000"/>
                </a:solidFill>
                <a:latin typeface="Calibri" charset="0"/>
                <a:ea typeface="MS PGothic" charset="0"/>
                <a:cs typeface="Arial" charset="0"/>
              </a:rPr>
              <a:t>TIROS = Television and Infrared Observation Satellite</a:t>
            </a:r>
          </a:p>
          <a:p>
            <a:endParaRPr lang="en-US" b="1">
              <a:latin typeface="Calibri" charset="0"/>
              <a:ea typeface="MS PGothic" charset="0"/>
            </a:endParaRPr>
          </a:p>
          <a:p>
            <a:endParaRPr lang="en-US" b="1">
              <a:latin typeface="Calibri" charset="0"/>
              <a:ea typeface="MS PGothic" charset="0"/>
            </a:endParaRPr>
          </a:p>
          <a:p>
            <a:r>
              <a:rPr lang="en-US" b="1">
                <a:latin typeface="Calibri" charset="0"/>
                <a:ea typeface="MS PGothic" charset="0"/>
              </a:rPr>
              <a:t>Verner Suomi is referred to as the Father of Satellite Meteorology</a:t>
            </a:r>
          </a:p>
          <a:p>
            <a:r>
              <a:rPr lang="en-US" b="1">
                <a:latin typeface="Calibri" charset="0"/>
                <a:ea typeface="MS PGothic" charset="0"/>
              </a:rPr>
              <a:t>He is the only person to have a Earth satellite named after him – the</a:t>
            </a:r>
          </a:p>
          <a:p>
            <a:r>
              <a:rPr lang="en-US" b="1">
                <a:latin typeface="Calibri" charset="0"/>
                <a:ea typeface="MS PGothic" charset="0"/>
              </a:rPr>
              <a:t>Suomi National Polar Program satellite</a:t>
            </a: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651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651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651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651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224F831-B34D-FF4D-82E0-4ECF45F22200}" type="slidenum">
              <a:rPr lang="en-US" sz="1200">
                <a:latin typeface="Calibri" charset="0"/>
              </a:rPr>
              <a:pPr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651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651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651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651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BA9146E-B9AD-E947-8EDB-45F19634226A}" type="slidenum">
              <a:rPr lang="en-US" sz="1200">
                <a:latin typeface="Calibri" charset="0"/>
              </a:rPr>
              <a:pPr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47800"/>
          </a:xfrm>
        </p:spPr>
        <p:txBody>
          <a:bodyPr/>
          <a:lstStyle>
            <a:lvl1pPr marR="9144" algn="ctr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  <a:latin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772400" cy="1219200"/>
          </a:xfrm>
        </p:spPr>
        <p:txBody>
          <a:bodyPr lIns="100584" anchor="b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95FAF-57B2-492B-BEEB-3753E6E616E9}" type="datetime1">
              <a:rPr lang="en-US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E32B6-07E0-4D61-8911-EBCA566ACE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F1822-1C16-446A-A927-2E3679B27B2A}" type="datetime1">
              <a:rPr lang="en-US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FDDB1-3B91-4172-8D8F-AD11E81A5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9CF20-9A14-477D-9E69-82F2C7442BFD}" type="datetime1">
              <a:rPr lang="en-US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DE984-96DB-40C5-BF07-9AB6F27EA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BB7D55-1778-4865-8E15-A2D0B932284E}" type="datetime1">
              <a:rPr lang="en-US"/>
              <a:pPr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CA379-8101-4418-A3D7-7CA2DA94D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B3561-BA93-42E5-970C-BA0EB8A4C8A2}" type="datetime1">
              <a:rPr lang="en-US"/>
              <a:pPr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2E042-96D0-41A2-9AA8-CF4D4267C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2D418D-5392-483D-94D1-37DFDD2A7028}" type="datetime1">
              <a:rPr lang="en-US"/>
              <a:pPr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DC668-445D-4938-B9F0-E17BA682C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1788D-5F58-4B63-9458-F5F902A907E7}" type="datetime1">
              <a:rPr lang="en-US"/>
              <a:pPr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BCF37-0846-4F09-BDDF-A9826A14F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7F3F7-515A-4335-A3E9-370B7ACE7987}" type="datetime1">
              <a:rPr lang="en-US"/>
              <a:pPr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BEB66-4905-4F90-B2D7-4CF25BF52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471EA6-834F-41F1-B8B6-C6907E297C87}" type="datetime1">
              <a:rPr lang="en-US"/>
              <a:pPr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3BA88-2745-490B-8346-D68D8EAFC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2554C6-5499-4314-AE06-42E2F5FA4D8A}" type="datetime1">
              <a:rPr lang="en-US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2C55D-344D-4B42-8897-52BCB385B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1"/>
            <a:ext cx="7772400" cy="4312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6798F0-D220-43E9-AE5C-196AEF21A926}" type="datetime1">
              <a:rPr lang="en-US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F5224-613F-45AE-8C01-AD6D25A17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5029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cxnSp>
        <p:nvCxnSpPr>
          <p:cNvPr id="6" name="Straight Connector 12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1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49943" y="1300307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71549" y="14050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30864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6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8"/>
            <p:cNvCxnSpPr/>
            <p:nvPr/>
          </p:nvCxnSpPr>
          <p:spPr>
            <a:xfrm rot="16200000">
              <a:off x="6649943" y="1300307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9"/>
            <p:cNvCxnSpPr/>
            <p:nvPr/>
          </p:nvCxnSpPr>
          <p:spPr>
            <a:xfrm rot="16200000" flipV="1">
              <a:off x="6671549" y="14050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0"/>
            <p:cNvCxnSpPr/>
            <p:nvPr/>
          </p:nvCxnSpPr>
          <p:spPr>
            <a:xfrm rot="5400000" flipH="1">
              <a:off x="6730864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2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23"/>
            <p:cNvCxnSpPr/>
            <p:nvPr/>
          </p:nvCxnSpPr>
          <p:spPr>
            <a:xfrm rot="16200000">
              <a:off x="6649943" y="1300308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4"/>
            <p:cNvCxnSpPr/>
            <p:nvPr/>
          </p:nvCxnSpPr>
          <p:spPr>
            <a:xfrm rot="16200000" flipV="1">
              <a:off x="6671548" y="1405047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5"/>
            <p:cNvCxnSpPr/>
            <p:nvPr/>
          </p:nvCxnSpPr>
          <p:spPr>
            <a:xfrm rot="5400000" flipH="1">
              <a:off x="673086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F449FA76-DE17-4129-A89A-048073187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star_fade_bg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18288" y="0"/>
            <a:ext cx="2525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4" descr="star_fade_bg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0"/>
            <a:ext cx="252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3" descr="star_fade_bg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0"/>
            <a:ext cx="252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0" descr="star_fade_bg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52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0925" y="6283325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900" dirty="0" smtClean="0">
                <a:solidFill>
                  <a:srgbClr val="FFF1CE"/>
                </a:solidFill>
                <a:latin typeface="Corbel" pitchFamily="34" charset="0"/>
              </a:rPr>
              <a:t>SSEC/CIMSS</a:t>
            </a:r>
            <a:endParaRPr lang="en-US" sz="900" dirty="0">
              <a:solidFill>
                <a:srgbClr val="FFF1CE"/>
              </a:solidFill>
              <a:latin typeface="Corbel" pitchFamily="34" charset="0"/>
            </a:endParaRPr>
          </a:p>
          <a:p>
            <a:r>
              <a:rPr lang="en-US" sz="900" dirty="0">
                <a:latin typeface="Corbel" pitchFamily="34" charset="0"/>
              </a:rPr>
              <a:t>University of Wisconsin - Madison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250238" y="6413500"/>
            <a:ext cx="457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1CE"/>
                </a:solidFill>
              </a:defRPr>
            </a:lvl1pPr>
          </a:lstStyle>
          <a:p>
            <a:fld id="{B8DE923F-8878-4015-8D83-0E521E1A316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56306" y="6103815"/>
            <a:ext cx="750277" cy="53144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A7D6FF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8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6DADD03-1961-44B7-8198-B207FFD79819}" type="datetime1">
              <a:rPr lang="en-US"/>
              <a:pPr/>
              <a:t>11/15/16</a:t>
            </a:fld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2257D8-9E74-4ACF-8230-3BDAFE0F7A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72831" y="250093"/>
            <a:ext cx="82296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Arial" charset="0"/>
              </a:rPr>
              <a:t>Welcome to Madison, WI </a:t>
            </a:r>
            <a:r>
              <a:rPr lang="en-US" sz="4000" dirty="0" smtClean="0">
                <a:latin typeface="Arial" charset="0"/>
              </a:rPr>
              <a:t/>
            </a:r>
            <a:br>
              <a:rPr lang="en-US" sz="4000" dirty="0" smtClean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>and </a:t>
            </a:r>
            <a:r>
              <a:rPr lang="en-US" sz="4000" dirty="0">
                <a:latin typeface="Arial" charset="0"/>
              </a:rPr>
              <a:t>the </a:t>
            </a:r>
          </a:p>
          <a:p>
            <a:pPr algn="ctr">
              <a:spcBef>
                <a:spcPct val="50000"/>
              </a:spcBef>
            </a:pPr>
            <a:r>
              <a:rPr lang="en-US" sz="4000" dirty="0">
                <a:latin typeface="Arial" charset="0"/>
              </a:rPr>
              <a:t>University of Wisconsin-Madison</a:t>
            </a: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Arial" charset="0"/>
              </a:rPr>
              <a:t>Steve </a:t>
            </a:r>
            <a:r>
              <a:rPr lang="en-US" sz="4000" dirty="0">
                <a:latin typeface="Arial" charset="0"/>
              </a:rPr>
              <a:t>Ackerman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16" y="3804340"/>
            <a:ext cx="3024554" cy="226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93" y="3438769"/>
            <a:ext cx="2345719" cy="327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9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C:\ackrover-d\talk\ESIP\cd_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2973388" cy="45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C:\ackrover-d\talk\ESIP\113727792643c97be62bf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C:\ackrover-d\talk\ESIP\logo_t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9035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C:\ackrover-d\talk\ESIP\wiscamb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1428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895600" y="762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WI BEER</a:t>
            </a:r>
          </a:p>
        </p:txBody>
      </p:sp>
    </p:spTree>
    <p:extLst>
      <p:ext uri="{BB962C8B-B14F-4D97-AF65-F5344CB8AC3E}">
        <p14:creationId xmlns:p14="http://schemas.microsoft.com/office/powerpoint/2010/main" val="83817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r>
              <a:rPr lang="en-US" dirty="0" smtClean="0"/>
              <a:t>Lutefisk Supper, Norwegian dinners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692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5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26" descr="C:\ackrover-d\talk\ESIP\dombrow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1027" descr="C:\ackrover-d\talk\ESIP\happy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22860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1028" descr="C:\ackrover-d\talk\ESIP\hartwi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1029" descr="C:\ackrover-d\talk\ESIP\kubows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1030" descr="C:\ackrover-d\talk\ESIP\hartwich-lin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17033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1031" descr="C:\ackrover-d\talk\ESIP\top7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7620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3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99449"/>
            <a:ext cx="7772400" cy="914400"/>
          </a:xfrm>
        </p:spPr>
        <p:txBody>
          <a:bodyPr/>
          <a:lstStyle/>
          <a:p>
            <a:r>
              <a:rPr lang="en-US" dirty="0" smtClean="0"/>
              <a:t>Sports…</a:t>
            </a:r>
            <a:endParaRPr lang="en-US" dirty="0"/>
          </a:p>
        </p:txBody>
      </p:sp>
      <p:pic>
        <p:nvPicPr>
          <p:cNvPr id="4" name="Picture 3" descr="thumb_IMG_0031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31" y="967152"/>
            <a:ext cx="6838462" cy="5128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4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Chazen</a:t>
            </a:r>
            <a:r>
              <a:rPr lang="en-US" dirty="0" smtClean="0"/>
              <a:t> Museum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285"/>
            <a:ext cx="6858000" cy="4016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1692" y="1836615"/>
            <a:ext cx="2442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Book that Gave Us Shakespeare</a:t>
            </a:r>
          </a:p>
          <a:p>
            <a:r>
              <a:rPr lang="en-US" b="1" dirty="0"/>
              <a:t>on tour from the </a:t>
            </a:r>
            <a:r>
              <a:rPr lang="en-US" b="1" dirty="0" err="1"/>
              <a:t>Folger</a:t>
            </a:r>
            <a:r>
              <a:rPr lang="en-US" b="1" dirty="0"/>
              <a:t> Shakespeare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MS PGothic" charset="0"/>
              </a:rPr>
              <a:t>Our History….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4325" r="45967" b="7838"/>
          <a:stretch>
            <a:fillRect/>
          </a:stretch>
        </p:blipFill>
        <p:spPr bwMode="auto">
          <a:xfrm>
            <a:off x="228600" y="1981200"/>
            <a:ext cx="334803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84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898650"/>
            <a:ext cx="54864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52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cs typeface="ＭＳ Ｐゴシック" pitchFamily="4" charset="-128"/>
              </a:rPr>
              <a:t>McIDAS</a:t>
            </a:r>
            <a:r>
              <a:rPr lang="en-US" dirty="0" smtClean="0">
                <a:cs typeface="ＭＳ Ｐゴシック" pitchFamily="4" charset="-128"/>
              </a:rPr>
              <a:t> &amp; </a:t>
            </a:r>
            <a:r>
              <a:rPr lang="en-US" dirty="0" err="1" smtClean="0">
                <a:cs typeface="ＭＳ Ｐゴシック" pitchFamily="4" charset="-128"/>
              </a:rPr>
              <a:t>McIDAS</a:t>
            </a:r>
            <a:r>
              <a:rPr lang="en-US" dirty="0" smtClean="0"/>
              <a:t>-V</a:t>
            </a:r>
            <a:endParaRPr lang="en-US" dirty="0">
              <a:cs typeface="ＭＳ Ｐゴシック" pitchFamily="4" charset="-128"/>
            </a:endParaRP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768475"/>
            <a:ext cx="6019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24" y="3573951"/>
            <a:ext cx="3992291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60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    Enjoy!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1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ackrover-d\talk\ESI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00350"/>
            <a:ext cx="60356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ackrover-d\talk\ESI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0356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ackrover-d\talk\ESI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60356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ackrover-d\talk\ESIP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68776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867400" y="1447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capitol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7010400" y="1905000"/>
            <a:ext cx="762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9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ackrover-d\talk\ESI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60356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ackrover-d\talk\ESI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0356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705600" y="1219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capitol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6934200" y="16764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3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ackrover-d\talk\ESIP\flowersR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5626100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3657600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The square….</a:t>
            </a:r>
            <a:endParaRPr lang="en-US" dirty="0">
              <a:latin typeface="Arial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Staying </a:t>
            </a:r>
            <a:r>
              <a:rPr lang="en-US" sz="3200" dirty="0" smtClean="0"/>
              <a:t>longer</a:t>
            </a:r>
            <a:r>
              <a:rPr lang="en-US" sz="3200" dirty="0" smtClean="0">
                <a:latin typeface="Arial" charset="0"/>
              </a:rPr>
              <a:t>…</a:t>
            </a:r>
            <a:r>
              <a:rPr lang="en-US" sz="32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8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ackrover-d\talk\ESIP\1438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4711700" cy="35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ackrover-d\talk\ESIP\1295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C:\ackrover-d\talk\ESIP\logo_bratfest_cv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1432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05692" y="304800"/>
            <a:ext cx="404250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Arial" charset="0"/>
              </a:rPr>
              <a:t>Finer Cuisine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Brats</a:t>
            </a:r>
            <a:r>
              <a:rPr lang="en-US" dirty="0">
                <a:latin typeface="Arial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33296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ackrover-d\talk\ESIP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475288" cy="43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295400" y="5486400"/>
            <a:ext cx="6324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Babcock ice cream – yummmm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Available in the Union</a:t>
            </a:r>
          </a:p>
        </p:txBody>
      </p:sp>
    </p:spTree>
    <p:extLst>
      <p:ext uri="{BB962C8B-B14F-4D97-AF65-F5344CB8AC3E}">
        <p14:creationId xmlns:p14="http://schemas.microsoft.com/office/powerpoint/2010/main" val="133877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26" descr="C:\ackrover-d\talk\ESIP\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62250"/>
            <a:ext cx="4037013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1027" descr="C:\ackrover-d\talk\ESIP\4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36195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1028" descr="C:\ackrover-d\talk\ESIP\4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6036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1029" descr="C:\ackrover-d\talk\ESIP\5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323850"/>
            <a:ext cx="59309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1030"/>
          <p:cNvSpPr txBox="1">
            <a:spLocks noChangeArrowheads="1"/>
          </p:cNvSpPr>
          <p:nvPr/>
        </p:nvSpPr>
        <p:spPr bwMode="auto">
          <a:xfrm>
            <a:off x="4064000" y="5562600"/>
            <a:ext cx="4845538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Try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fried too!!</a:t>
            </a:r>
          </a:p>
        </p:txBody>
      </p:sp>
    </p:spTree>
    <p:extLst>
      <p:ext uri="{BB962C8B-B14F-4D97-AF65-F5344CB8AC3E}">
        <p14:creationId xmlns:p14="http://schemas.microsoft.com/office/powerpoint/2010/main" val="286549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ackrover-d\talk\ESIP\411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58140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C:\ackrover-d\talk\ESIP\BIGcowsh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C:\ackrover-d\talk\ESIP\377_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40941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2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MSS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CIMSSpresentation</Template>
  <TotalTime>6777</TotalTime>
  <Words>166</Words>
  <Application>Microsoft Macintosh PowerPoint</Application>
  <PresentationFormat>On-screen Show (4:3)</PresentationFormat>
  <Paragraphs>36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CIMSSpresentation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Lutefisk Supper, Norwegian dinners</vt:lpstr>
      <vt:lpstr>PowerPoint Presentation</vt:lpstr>
      <vt:lpstr>Sports…</vt:lpstr>
      <vt:lpstr>The Chazen Museum</vt:lpstr>
      <vt:lpstr>Our History….</vt:lpstr>
      <vt:lpstr>McIDAS &amp; McIDAS-V</vt:lpstr>
      <vt:lpstr>Welcome!    Enjoy!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Ackerman</dc:creator>
  <cp:lastModifiedBy>Steve Ackerman</cp:lastModifiedBy>
  <cp:revision>196</cp:revision>
  <dcterms:created xsi:type="dcterms:W3CDTF">2008-09-17T17:09:36Z</dcterms:created>
  <dcterms:modified xsi:type="dcterms:W3CDTF">2016-11-16T03:21:35Z</dcterms:modified>
</cp:coreProperties>
</file>