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92" r:id="rId14"/>
    <p:sldId id="293" r:id="rId15"/>
    <p:sldId id="295" r:id="rId16"/>
    <p:sldId id="296" r:id="rId17"/>
    <p:sldId id="294" r:id="rId18"/>
    <p:sldId id="281" r:id="rId19"/>
    <p:sldId id="282" r:id="rId20"/>
    <p:sldId id="266" r:id="rId21"/>
    <p:sldId id="263" r:id="rId22"/>
    <p:sldId id="289" r:id="rId23"/>
    <p:sldId id="290" r:id="rId24"/>
    <p:sldId id="291" r:id="rId25"/>
    <p:sldId id="269" r:id="rId26"/>
    <p:sldId id="284" r:id="rId27"/>
    <p:sldId id="285" r:id="rId28"/>
    <p:sldId id="287" r:id="rId29"/>
    <p:sldId id="288" r:id="rId30"/>
    <p:sldId id="264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11/11/16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McIDAS</a:t>
            </a:r>
            <a:r>
              <a:rPr lang="en-US" dirty="0" smtClean="0"/>
              <a:t> – XCD Replacement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err="1" smtClean="0"/>
              <a:t>McIDAS</a:t>
            </a:r>
            <a:r>
              <a:rPr lang="en-US" dirty="0" smtClean="0"/>
              <a:t> Users’ Group Meeting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75" y="5140680"/>
            <a:ext cx="894640" cy="8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SE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51" y="5209640"/>
            <a:ext cx="1169395" cy="8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-XCD Replacement: NEXRAD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LDM files NEXRAD files (WSR and TDWR) into a directory structure similar to the existing -XCD Decoder</a:t>
            </a:r>
          </a:p>
          <a:p>
            <a:r>
              <a:rPr lang="en-US" dirty="0" smtClean="0"/>
              <a:t>Data served by NEXRAD server</a:t>
            </a:r>
          </a:p>
        </p:txBody>
      </p:sp>
    </p:spTree>
    <p:extLst>
      <p:ext uri="{BB962C8B-B14F-4D97-AF65-F5344CB8AC3E}">
        <p14:creationId xmlns:p14="http://schemas.microsoft.com/office/powerpoint/2010/main" val="194040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-XCD Replacement: 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100" dirty="0" smtClean="0"/>
              <a:t>LDM files data directly to disk</a:t>
            </a:r>
          </a:p>
          <a:p>
            <a:r>
              <a:rPr lang="en-US" sz="3100" dirty="0" smtClean="0"/>
              <a:t>A bash script running as a daemon watches for new data and files data into a daily *.XCD file as data comes in</a:t>
            </a:r>
          </a:p>
          <a:p>
            <a:r>
              <a:rPr lang="en-US" sz="3100" dirty="0" smtClean="0"/>
              <a:t>The bash script extracts metadata for insertion into a daily SQLite database</a:t>
            </a:r>
          </a:p>
          <a:p>
            <a:r>
              <a:rPr lang="en-US" sz="3100" dirty="0" smtClean="0"/>
              <a:t>Text servers (</a:t>
            </a:r>
            <a:r>
              <a:rPr lang="en-US" sz="3100" dirty="0" err="1" smtClean="0"/>
              <a:t>wxtgserv</a:t>
            </a:r>
            <a:r>
              <a:rPr lang="en-US" sz="3100" dirty="0"/>
              <a:t> </a:t>
            </a:r>
            <a:r>
              <a:rPr lang="en-US" sz="3100" dirty="0" smtClean="0"/>
              <a:t>and </a:t>
            </a:r>
            <a:r>
              <a:rPr lang="en-US" sz="3100" dirty="0" err="1" smtClean="0"/>
              <a:t>obtgserv</a:t>
            </a:r>
            <a:r>
              <a:rPr lang="en-US" sz="3100" dirty="0" smtClean="0"/>
              <a:t>) query SQLite databases to find data and return information to client</a:t>
            </a:r>
          </a:p>
          <a:p>
            <a:r>
              <a:rPr lang="en-US" sz="3100" dirty="0" smtClean="0"/>
              <a:t>Commands: WXTLIST, WWLIST, WWDISP, *RPT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4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-XCD Replacement: Point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RTPTSRC datasets</a:t>
            </a:r>
          </a:p>
          <a:p>
            <a:r>
              <a:rPr lang="en-US" dirty="0" smtClean="0"/>
              <a:t>Uses certain text data identified by WMO headers filed in the database (e.g. SA and SP for SFCHOURLY)</a:t>
            </a:r>
          </a:p>
          <a:p>
            <a:r>
              <a:rPr lang="en-US" dirty="0" smtClean="0"/>
              <a:t>No MD files are created, but structure created on the fly when serving via ADDE</a:t>
            </a:r>
          </a:p>
          <a:p>
            <a:r>
              <a:rPr lang="en-US" dirty="0" smtClean="0"/>
              <a:t>Commands such as PTLIST,  PTDISP and PTCOPY get metadata from the SQLite database, then extract data from the *.XCD file created by the text filer</a:t>
            </a:r>
          </a:p>
          <a:p>
            <a:r>
              <a:rPr lang="en-US" dirty="0" smtClean="0"/>
              <a:t>At the start of each UTC day, a Station Database table (equivalent to STNDB.CORE) is created </a:t>
            </a:r>
          </a:p>
          <a:p>
            <a:r>
              <a:rPr lang="en-US" dirty="0" smtClean="0"/>
              <a:t>Station Database is retained for archived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8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Data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Replacement –XCD captures more surface hourly data than existing –XCD</a:t>
            </a:r>
          </a:p>
          <a:p>
            <a:r>
              <a:rPr lang="en-US" dirty="0" smtClean="0"/>
              <a:t>Existing –XCD: Hourly &amp; 2 Specials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Replacement </a:t>
            </a:r>
            <a:r>
              <a:rPr lang="en-US" dirty="0"/>
              <a:t>–XCD: </a:t>
            </a:r>
            <a:r>
              <a:rPr lang="en-US" dirty="0" smtClean="0"/>
              <a:t>Hourly &amp; All </a:t>
            </a:r>
            <a:r>
              <a:rPr lang="en-US" dirty="0"/>
              <a:t>Specials</a:t>
            </a:r>
          </a:p>
          <a:p>
            <a:endParaRPr lang="en-US" dirty="0"/>
          </a:p>
        </p:txBody>
      </p:sp>
      <p:pic>
        <p:nvPicPr>
          <p:cNvPr id="4" name="Picture 3" descr="Screen Shot 2016-11-10 at 4.32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4" y="3102677"/>
            <a:ext cx="7855316" cy="996087"/>
          </a:xfrm>
          <a:prstGeom prst="rect">
            <a:avLst/>
          </a:prstGeom>
        </p:spPr>
      </p:pic>
      <p:pic>
        <p:nvPicPr>
          <p:cNvPr id="5" name="Picture 4" descr="Screen Shot 2016-11-10 at 4.35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4" y="4926884"/>
            <a:ext cx="7855316" cy="13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Data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Synoptic Data in current –XCD is stored every 3 hours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Replacement –XCD can store every hour</a:t>
            </a:r>
          </a:p>
          <a:p>
            <a:endParaRPr lang="en-US" dirty="0"/>
          </a:p>
        </p:txBody>
      </p:sp>
      <p:pic>
        <p:nvPicPr>
          <p:cNvPr id="4" name="Picture 3" descr="Screen Shot 2016-11-10 at 4.4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36" y="2400124"/>
            <a:ext cx="7543956" cy="1320148"/>
          </a:xfrm>
          <a:prstGeom prst="rect">
            <a:avLst/>
          </a:prstGeom>
        </p:spPr>
      </p:pic>
      <p:pic>
        <p:nvPicPr>
          <p:cNvPr id="5" name="Picture 4" descr="Screen Shot 2016-11-10 at 4.46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36" y="4147802"/>
            <a:ext cx="7543956" cy="24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Data Case: Synoptic over Australia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35608" y="5287977"/>
            <a:ext cx="7498080" cy="1230223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PTDISP RTPTSRC/SYNOPTIC.ALL PAR=</a:t>
            </a:r>
            <a:r>
              <a:rPr lang="fr-FR" dirty="0" err="1"/>
              <a:t>T</a:t>
            </a:r>
            <a:r>
              <a:rPr lang="fr-FR" dirty="0"/>
              <a:t>[F] FORMAT=I2 SEL='TIME 12;DAY 2016316' DEC=NO</a:t>
            </a:r>
            <a:br>
              <a:rPr lang="fr-FR" dirty="0"/>
            </a:br>
            <a:r>
              <a:rPr lang="fr-FR" dirty="0"/>
              <a:t>PTDISP RTPTLITE/SYNOPTIC.ALL PAR=</a:t>
            </a:r>
            <a:r>
              <a:rPr lang="fr-FR" dirty="0" err="1"/>
              <a:t>T</a:t>
            </a:r>
            <a:r>
              <a:rPr lang="fr-FR" dirty="0"/>
              <a:t>[F] FORMAT=I2 SEL='TIME 12;DAY 2016316' DEC=NO COL=2 </a:t>
            </a:r>
            <a:br>
              <a:rPr lang="fr-FR" dirty="0"/>
            </a:br>
            <a:endParaRPr lang="en-US" dirty="0"/>
          </a:p>
        </p:txBody>
      </p:sp>
      <p:pic>
        <p:nvPicPr>
          <p:cNvPr id="12" name="Picture 11" descr="Screen Shot 2016-11-11 at 3.4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0" y="1417638"/>
            <a:ext cx="8102160" cy="38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Data Case: Synoptic Over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139158"/>
            <a:ext cx="7498080" cy="1109241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PTDISP RTPTSRC/SYNOPTIC.ALL PAR=</a:t>
            </a:r>
            <a:r>
              <a:rPr lang="fr-FR" dirty="0" err="1"/>
              <a:t>T</a:t>
            </a:r>
            <a:r>
              <a:rPr lang="fr-FR" dirty="0"/>
              <a:t>[F] FORMAT=I2 SEL='TIME 12;DAY 2016316' DEC=NO</a:t>
            </a:r>
            <a:br>
              <a:rPr lang="fr-FR" dirty="0"/>
            </a:br>
            <a:r>
              <a:rPr lang="fr-FR" dirty="0"/>
              <a:t>PTDISP RTPTLITE/SYNOPTIC.ALL PAR=</a:t>
            </a:r>
            <a:r>
              <a:rPr lang="fr-FR" dirty="0" err="1"/>
              <a:t>T</a:t>
            </a:r>
            <a:r>
              <a:rPr lang="fr-FR" dirty="0"/>
              <a:t>[F] FORMAT=I2 SEL='TIME 12 14;DAY 2016316' DEC=NO COL=2 </a:t>
            </a:r>
            <a:endParaRPr lang="en-US" dirty="0"/>
          </a:p>
        </p:txBody>
      </p:sp>
      <p:pic>
        <p:nvPicPr>
          <p:cNvPr id="4" name="Picture 3" descr="Screen Shot 2016-11-11 at 3.3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8" y="1417637"/>
            <a:ext cx="8037865" cy="36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Data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hourly records of PTCOPY for SFCHOURLY data needs to be increased</a:t>
            </a:r>
          </a:p>
          <a:p>
            <a:pPr lvl="1"/>
            <a:r>
              <a:rPr lang="en-US" dirty="0" smtClean="0"/>
              <a:t>Up to 10 specials per hour?</a:t>
            </a:r>
          </a:p>
          <a:p>
            <a:r>
              <a:rPr lang="en-US" dirty="0" smtClean="0"/>
              <a:t>Number of possible records of PTCOPY for SYNOPTIC data needs to account for the hourly availability </a:t>
            </a:r>
          </a:p>
          <a:p>
            <a:pPr marL="402336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8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BUFR Data</a:t>
            </a:r>
            <a:br>
              <a:rPr lang="en-US" dirty="0" smtClean="0"/>
            </a:br>
            <a:r>
              <a:rPr lang="en-US" dirty="0" smtClean="0"/>
              <a:t>(Binary Universal </a:t>
            </a:r>
            <a:r>
              <a:rPr lang="en-US" dirty="0" err="1" smtClean="0"/>
              <a:t>FoRmat</a:t>
            </a:r>
            <a:r>
              <a:rPr lang="en-US" dirty="0" smtClean="0"/>
              <a:t>)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Filed directly using LDM</a:t>
            </a:r>
          </a:p>
          <a:p>
            <a:r>
              <a:rPr lang="en-US" dirty="0" smtClean="0"/>
              <a:t>No operational </a:t>
            </a:r>
            <a:r>
              <a:rPr lang="en-US" dirty="0" err="1" smtClean="0"/>
              <a:t>McIDAS</a:t>
            </a:r>
            <a:r>
              <a:rPr lang="en-US" dirty="0" smtClean="0"/>
              <a:t>-X server exists</a:t>
            </a:r>
          </a:p>
          <a:p>
            <a:r>
              <a:rPr lang="en-US" dirty="0" smtClean="0"/>
              <a:t>A prototype server was created but has not been updated in several years</a:t>
            </a:r>
          </a:p>
          <a:p>
            <a:r>
              <a:rPr lang="en-US" dirty="0" smtClean="0"/>
              <a:t>Individual files can be loaded into </a:t>
            </a:r>
            <a:r>
              <a:rPr lang="en-US" dirty="0" err="1" smtClean="0"/>
              <a:t>McIDAS</a:t>
            </a:r>
            <a:r>
              <a:rPr lang="en-US" dirty="0" smtClean="0"/>
              <a:t>-V if they follow the standard BUFR tables</a:t>
            </a:r>
          </a:p>
          <a:p>
            <a:r>
              <a:rPr lang="en-US" dirty="0" smtClean="0"/>
              <a:t>We aim to be ready as BUFR implementation proceeds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couple -XCD sites have local (non-</a:t>
            </a:r>
            <a:r>
              <a:rPr lang="en-US" dirty="0" err="1" smtClean="0"/>
              <a:t>NOAAport</a:t>
            </a:r>
            <a:r>
              <a:rPr lang="en-US" dirty="0" smtClean="0"/>
              <a:t>) feeds of data</a:t>
            </a:r>
          </a:p>
          <a:p>
            <a:r>
              <a:rPr lang="en-US" dirty="0" smtClean="0"/>
              <a:t>We have contacted those sites in the past</a:t>
            </a:r>
          </a:p>
          <a:p>
            <a:pPr lvl="1"/>
            <a:r>
              <a:rPr lang="en-US" dirty="0" smtClean="0"/>
              <a:t>So far, no core -XCD decoder dependencies are known i.e. sites have written their own decoders</a:t>
            </a:r>
          </a:p>
          <a:p>
            <a:r>
              <a:rPr lang="en-US" dirty="0" smtClean="0"/>
              <a:t>If there is local data that do depend on -XCD libraries, sites will be able to continue to use -XCD libraries, or may link to </a:t>
            </a:r>
            <a:r>
              <a:rPr lang="en-US" dirty="0" err="1" smtClean="0"/>
              <a:t>McIDAS</a:t>
            </a:r>
            <a:r>
              <a:rPr lang="en-US" dirty="0" smtClean="0"/>
              <a:t>-X libraries as needed.   Contact Jerry Robaidek or Becky Schaffer if you have concerns.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1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Kevin Baggett, Jonathan Beavers, Dan Forrest, Jay </a:t>
            </a:r>
            <a:r>
              <a:rPr lang="en-US" dirty="0" err="1" smtClean="0"/>
              <a:t>Heinzelman</a:t>
            </a:r>
            <a:r>
              <a:rPr lang="en-US" dirty="0" smtClean="0"/>
              <a:t>, Dave Parker, Jerrold </a:t>
            </a:r>
            <a:r>
              <a:rPr lang="en-US" dirty="0" err="1" smtClean="0"/>
              <a:t>Robaidek</a:t>
            </a:r>
            <a:r>
              <a:rPr lang="en-US" dirty="0" smtClean="0"/>
              <a:t>, Becky Schaffer, Clayton </a:t>
            </a:r>
            <a:r>
              <a:rPr lang="en-US" dirty="0" err="1" smtClean="0"/>
              <a:t>Suplinski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2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hardware (~$4K in 2013)</a:t>
            </a:r>
          </a:p>
          <a:p>
            <a:pPr lvl="1"/>
            <a:r>
              <a:rPr lang="en-US" dirty="0" smtClean="0"/>
              <a:t>2- AMD Opteron 4180 CPUs - 6 core each</a:t>
            </a:r>
          </a:p>
          <a:p>
            <a:pPr lvl="1"/>
            <a:r>
              <a:rPr lang="en-US" dirty="0" smtClean="0"/>
              <a:t>32 GB ram</a:t>
            </a:r>
          </a:p>
          <a:p>
            <a:pPr lvl="1"/>
            <a:r>
              <a:rPr lang="en-US" dirty="0" smtClean="0"/>
              <a:t>7.2k rpm SAS disks</a:t>
            </a:r>
          </a:p>
          <a:p>
            <a:r>
              <a:rPr lang="en-US" dirty="0" smtClean="0"/>
              <a:t>Briefly tested GRIB on a sub $1K desktop</a:t>
            </a:r>
          </a:p>
          <a:p>
            <a:pPr lvl="1"/>
            <a:r>
              <a:rPr lang="en-US" dirty="0" smtClean="0"/>
              <a:t>Intel i5-3570 3.4 GHz (quad core) </a:t>
            </a:r>
          </a:p>
          <a:p>
            <a:pPr lvl="1"/>
            <a:r>
              <a:rPr lang="en-US" dirty="0" smtClean="0"/>
              <a:t>16 GB memory</a:t>
            </a:r>
          </a:p>
          <a:p>
            <a:pPr lvl="1"/>
            <a:r>
              <a:rPr lang="en-US" dirty="0" smtClean="0"/>
              <a:t>7.2k rpm SATA drives (6 Gb/s)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89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performance (Text)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lists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WXTLIST</a:t>
            </a:r>
            <a:r>
              <a:rPr lang="en-US" sz="2000" dirty="0">
                <a:solidFill>
                  <a:srgbClr val="000000"/>
                </a:solidFill>
              </a:rPr>
              <a:t>   (no parameters)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Current -XCD</a:t>
            </a:r>
            <a:r>
              <a:rPr lang="en-US" sz="2000" dirty="0">
                <a:solidFill>
                  <a:srgbClr val="475A8D"/>
                </a:solidFill>
              </a:rPr>
              <a:t>:  </a:t>
            </a:r>
            <a:r>
              <a:rPr lang="en-US" sz="2000" dirty="0">
                <a:solidFill>
                  <a:srgbClr val="000000"/>
                </a:solidFill>
              </a:rPr>
              <a:t>fastest=</a:t>
            </a:r>
            <a:r>
              <a:rPr lang="en-US" sz="2000" dirty="0" smtClean="0">
                <a:solidFill>
                  <a:srgbClr val="475A8D"/>
                </a:solidFill>
              </a:rPr>
              <a:t>.092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  slowest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smtClean="0">
                <a:solidFill>
                  <a:srgbClr val="475A8D"/>
                </a:solidFill>
              </a:rPr>
              <a:t>.105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New -XCD :       fastest=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014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2000" dirty="0">
                <a:solidFill>
                  <a:schemeClr val="accent6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slowest=</a:t>
            </a:r>
            <a:r>
              <a:rPr lang="en-US" sz="2000" dirty="0" smtClean="0">
                <a:solidFill>
                  <a:srgbClr val="246172"/>
                </a:solidFill>
              </a:rPr>
              <a:t>.35 s</a:t>
            </a:r>
            <a:endParaRPr lang="en-US" sz="2000" dirty="0">
              <a:solidFill>
                <a:srgbClr val="246172"/>
              </a:solidFill>
            </a:endParaRPr>
          </a:p>
          <a:p>
            <a:pPr lvl="1"/>
            <a:r>
              <a:rPr lang="en-US" sz="2400" dirty="0"/>
              <a:t>WXTLIST  WMO=SA</a:t>
            </a:r>
          </a:p>
          <a:p>
            <a:pPr lvl="2"/>
            <a:r>
              <a:rPr lang="en-US" sz="2000" dirty="0"/>
              <a:t>Current -XCD </a:t>
            </a:r>
            <a:r>
              <a:rPr lang="en-US" sz="2000" b="1" dirty="0"/>
              <a:t>:  </a:t>
            </a:r>
            <a:r>
              <a:rPr lang="en-US" sz="2000" dirty="0"/>
              <a:t>fastest=</a:t>
            </a:r>
            <a:r>
              <a:rPr lang="en-US" sz="2000" dirty="0">
                <a:solidFill>
                  <a:srgbClr val="246172"/>
                </a:solidFill>
              </a:rPr>
              <a:t>.</a:t>
            </a:r>
            <a:r>
              <a:rPr lang="en-US" sz="2000" dirty="0" smtClean="0">
                <a:solidFill>
                  <a:srgbClr val="246172"/>
                </a:solidFill>
              </a:rPr>
              <a:t>019 </a:t>
            </a:r>
            <a:r>
              <a:rPr lang="en-US" sz="2000" dirty="0">
                <a:solidFill>
                  <a:srgbClr val="246172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slowest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smtClean="0">
                <a:solidFill>
                  <a:srgbClr val="246172"/>
                </a:solidFill>
              </a:rPr>
              <a:t>.259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pPr lvl="2"/>
            <a:r>
              <a:rPr lang="en-US" sz="2000" dirty="0"/>
              <a:t>New -XCD :        fastest= </a:t>
            </a:r>
            <a:r>
              <a:rPr lang="en-US" sz="2000" dirty="0" smtClean="0">
                <a:solidFill>
                  <a:srgbClr val="475A8D"/>
                </a:solidFill>
              </a:rPr>
              <a:t>1.654 s  </a:t>
            </a:r>
            <a:r>
              <a:rPr lang="en-US" sz="2000" dirty="0"/>
              <a:t>slowest=  </a:t>
            </a:r>
            <a:r>
              <a:rPr lang="en-US" sz="2000" dirty="0" smtClean="0">
                <a:solidFill>
                  <a:srgbClr val="475A8D"/>
                </a:solidFill>
              </a:rPr>
              <a:t>1.890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  <a:r>
              <a:rPr lang="en-US" sz="2000" b="1" dirty="0">
                <a:solidFill>
                  <a:srgbClr val="475A8D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4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 performance (SFCRPT)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SFCRPT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SFCRPT KGRB 9 (Current –XCD)</a:t>
            </a:r>
          </a:p>
          <a:p>
            <a:pPr lvl="2"/>
            <a:r>
              <a:rPr lang="en-US" sz="2000" dirty="0"/>
              <a:t>Fastest </a:t>
            </a:r>
            <a:r>
              <a:rPr lang="en-US" sz="2000" b="1" dirty="0"/>
              <a:t>:  </a:t>
            </a:r>
            <a:r>
              <a:rPr lang="en-US" sz="2000" dirty="0">
                <a:solidFill>
                  <a:srgbClr val="246172"/>
                </a:solidFill>
              </a:rPr>
              <a:t>~.</a:t>
            </a:r>
            <a:r>
              <a:rPr lang="en-US" sz="2000" dirty="0" smtClean="0">
                <a:solidFill>
                  <a:srgbClr val="246172"/>
                </a:solidFill>
              </a:rPr>
              <a:t>021 s</a:t>
            </a:r>
            <a:endParaRPr lang="en-US" sz="2000" dirty="0">
              <a:solidFill>
                <a:srgbClr val="246172"/>
              </a:solidFill>
            </a:endParaRPr>
          </a:p>
          <a:p>
            <a:pPr lvl="2"/>
            <a:r>
              <a:rPr lang="en-US" sz="2000" dirty="0"/>
              <a:t>Slowest : ~</a:t>
            </a:r>
            <a:r>
              <a:rPr lang="en-US" sz="2000" dirty="0" smtClean="0">
                <a:solidFill>
                  <a:srgbClr val="475A8D"/>
                </a:solidFill>
              </a:rPr>
              <a:t>.419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  <a:r>
              <a:rPr lang="en-US" sz="2000" b="1" dirty="0">
                <a:solidFill>
                  <a:srgbClr val="475A8D"/>
                </a:solidFill>
              </a:rPr>
              <a:t>  </a:t>
            </a:r>
          </a:p>
          <a:p>
            <a:pPr lvl="1">
              <a:buClr>
                <a:srgbClr val="60B5CC"/>
              </a:buClr>
            </a:pPr>
            <a:r>
              <a:rPr lang="en-US" sz="2400" dirty="0">
                <a:solidFill>
                  <a:srgbClr val="000000"/>
                </a:solidFill>
              </a:rPr>
              <a:t>SFCRPT KGRB 9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New –XCD)</a:t>
            </a:r>
          </a:p>
          <a:p>
            <a:pPr lvl="2">
              <a:buClr>
                <a:srgbClr val="E66C7D"/>
              </a:buClr>
            </a:pPr>
            <a:r>
              <a:rPr lang="en-US" sz="2000" dirty="0">
                <a:solidFill>
                  <a:prstClr val="black"/>
                </a:solidFill>
              </a:rPr>
              <a:t>Fastest 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dirty="0">
                <a:solidFill>
                  <a:srgbClr val="246172"/>
                </a:solidFill>
              </a:rPr>
              <a:t>~.</a:t>
            </a:r>
            <a:r>
              <a:rPr lang="en-US" sz="2000" dirty="0" smtClean="0">
                <a:solidFill>
                  <a:srgbClr val="246172"/>
                </a:solidFill>
              </a:rPr>
              <a:t>017 s</a:t>
            </a:r>
            <a:endParaRPr lang="en-US" sz="2000" dirty="0">
              <a:solidFill>
                <a:srgbClr val="246172"/>
              </a:solidFill>
            </a:endParaRPr>
          </a:p>
          <a:p>
            <a:pPr lvl="2">
              <a:buClr>
                <a:srgbClr val="E66C7D"/>
              </a:buClr>
            </a:pPr>
            <a:r>
              <a:rPr lang="en-US" sz="2000" dirty="0">
                <a:solidFill>
                  <a:prstClr val="black"/>
                </a:solidFill>
              </a:rPr>
              <a:t>Slowest : ~</a:t>
            </a:r>
            <a:r>
              <a:rPr lang="en-US" sz="2000" dirty="0" smtClean="0">
                <a:solidFill>
                  <a:srgbClr val="475A8D"/>
                </a:solidFill>
              </a:rPr>
              <a:t>.122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  <a:r>
              <a:rPr lang="en-US" sz="2000" b="1" dirty="0">
                <a:solidFill>
                  <a:srgbClr val="475A8D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performance (PTLIST)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PTLIST</a:t>
            </a:r>
          </a:p>
          <a:p>
            <a:pPr lvl="1"/>
            <a:r>
              <a:rPr lang="en-US" sz="2400" dirty="0">
                <a:latin typeface="Corbel" pitchFamily="34" charset="0"/>
                <a:cs typeface="Courier"/>
              </a:rPr>
              <a:t>PTLIST RTPTSRC/SFCHOURLY SEL</a:t>
            </a:r>
            <a:r>
              <a:rPr lang="en-US" sz="2400" dirty="0" smtClean="0">
                <a:latin typeface="Corbel" pitchFamily="34" charset="0"/>
                <a:cs typeface="Courier"/>
              </a:rPr>
              <a:t>=“DAY 2016312; </a:t>
            </a:r>
            <a:r>
              <a:rPr lang="en-US" sz="2400" dirty="0">
                <a:latin typeface="Corbel" pitchFamily="34" charset="0"/>
                <a:cs typeface="Courier"/>
              </a:rPr>
              <a:t>TIME 12; ID </a:t>
            </a:r>
            <a:r>
              <a:rPr lang="en-US" sz="2400" dirty="0" smtClean="0">
                <a:latin typeface="Corbel" pitchFamily="34" charset="0"/>
                <a:cs typeface="Courier"/>
              </a:rPr>
              <a:t>KMSN” </a:t>
            </a:r>
            <a:endParaRPr lang="en-US" sz="2400" dirty="0">
              <a:latin typeface="Corbel" pitchFamily="34" charset="0"/>
              <a:cs typeface="Courier"/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Current –XCD: </a:t>
            </a:r>
            <a:r>
              <a:rPr lang="en-US" sz="2000" dirty="0" smtClean="0">
                <a:solidFill>
                  <a:srgbClr val="000000"/>
                </a:solidFill>
              </a:rPr>
              <a:t> fastest</a:t>
            </a:r>
            <a:r>
              <a:rPr lang="en-US" sz="2000" dirty="0">
                <a:solidFill>
                  <a:srgbClr val="000000"/>
                </a:solidFill>
              </a:rPr>
              <a:t>=</a:t>
            </a:r>
            <a:r>
              <a:rPr lang="en-US" sz="2000" dirty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022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 slowest=</a:t>
            </a:r>
            <a:r>
              <a:rPr lang="en-US" sz="2000" dirty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074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New –XCD:       fastest=</a:t>
            </a:r>
            <a:r>
              <a:rPr lang="en-US" sz="2000" dirty="0">
                <a:solidFill>
                  <a:srgbClr val="475A8D"/>
                </a:solidFill>
              </a:rPr>
              <a:t>.</a:t>
            </a:r>
            <a:r>
              <a:rPr lang="en-US" sz="2000" dirty="0" smtClean="0">
                <a:solidFill>
                  <a:srgbClr val="475A8D"/>
                </a:solidFill>
              </a:rPr>
              <a:t>023 </a:t>
            </a:r>
            <a:r>
              <a:rPr lang="en-US" sz="2000" dirty="0">
                <a:solidFill>
                  <a:srgbClr val="475A8D"/>
                </a:solidFill>
              </a:rPr>
              <a:t>s  </a:t>
            </a:r>
            <a:r>
              <a:rPr lang="en-US" sz="2000" dirty="0">
                <a:solidFill>
                  <a:srgbClr val="000000"/>
                </a:solidFill>
              </a:rPr>
              <a:t> slowest=</a:t>
            </a:r>
            <a:r>
              <a:rPr lang="en-US" sz="2000" dirty="0" smtClean="0">
                <a:solidFill>
                  <a:srgbClr val="475A8D"/>
                </a:solidFill>
              </a:rPr>
              <a:t>.167 </a:t>
            </a:r>
            <a:r>
              <a:rPr lang="en-US" sz="2000" dirty="0">
                <a:solidFill>
                  <a:srgbClr val="475A8D"/>
                </a:solidFill>
              </a:rPr>
              <a:t>s</a:t>
            </a:r>
          </a:p>
          <a:p>
            <a:pPr lvl="1">
              <a:buClr>
                <a:srgbClr val="60B5CC"/>
              </a:buClr>
            </a:pPr>
            <a:r>
              <a:rPr lang="en-US" sz="2400" dirty="0">
                <a:solidFill>
                  <a:prstClr val="black"/>
                </a:solidFill>
                <a:latin typeface="Corbel" pitchFamily="34" charset="0"/>
                <a:cs typeface="Courier"/>
              </a:rPr>
              <a:t>Remove ID: PTLIST </a:t>
            </a:r>
            <a:r>
              <a:rPr lang="en-US" sz="24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RTPTSRC/</a:t>
            </a:r>
            <a:r>
              <a:rPr lang="en-US" sz="2400" dirty="0">
                <a:solidFill>
                  <a:prstClr val="black"/>
                </a:solidFill>
                <a:latin typeface="Corbel" pitchFamily="34" charset="0"/>
                <a:cs typeface="Courier"/>
              </a:rPr>
              <a:t>SFCHOURLY SEL</a:t>
            </a:r>
            <a:r>
              <a:rPr lang="en-US" sz="24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=“DAY 2016312; </a:t>
            </a:r>
            <a:r>
              <a:rPr lang="en-US" sz="2400" dirty="0">
                <a:solidFill>
                  <a:prstClr val="black"/>
                </a:solidFill>
                <a:latin typeface="Corbel" pitchFamily="34" charset="0"/>
                <a:cs typeface="Courier"/>
              </a:rPr>
              <a:t>TIME </a:t>
            </a:r>
            <a:r>
              <a:rPr lang="en-US" sz="24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12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”</a:t>
            </a:r>
            <a:endParaRPr lang="en-US" sz="2400" dirty="0">
              <a:solidFill>
                <a:prstClr val="black"/>
              </a:solidFill>
              <a:latin typeface="Courier"/>
              <a:cs typeface="Courier"/>
            </a:endParaRPr>
          </a:p>
          <a:p>
            <a:pPr lvl="2">
              <a:buClr>
                <a:srgbClr val="E66C7D"/>
              </a:buClr>
            </a:pPr>
            <a:r>
              <a:rPr lang="en-US" sz="2000" dirty="0">
                <a:solidFill>
                  <a:prstClr val="black"/>
                </a:solidFill>
              </a:rPr>
              <a:t>New –XCD slows to 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dirty="0" smtClean="0">
                <a:solidFill>
                  <a:srgbClr val="246172"/>
                </a:solidFill>
              </a:rPr>
              <a:t>~0.3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pPr lvl="1">
              <a:buClr>
                <a:srgbClr val="60B5CC"/>
              </a:buClr>
            </a:pPr>
            <a:r>
              <a:rPr lang="en-US" sz="2600" dirty="0">
                <a:solidFill>
                  <a:prstClr val="black"/>
                </a:solidFill>
                <a:latin typeface="Corbel" pitchFamily="34" charset="0"/>
                <a:cs typeface="Courier"/>
              </a:rPr>
              <a:t>Remove ID  and Time: PTLIST </a:t>
            </a:r>
            <a:r>
              <a:rPr lang="en-US" sz="26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RTPTSRC/</a:t>
            </a:r>
            <a:r>
              <a:rPr lang="en-US" sz="2600" dirty="0">
                <a:solidFill>
                  <a:prstClr val="black"/>
                </a:solidFill>
                <a:latin typeface="Corbel" pitchFamily="34" charset="0"/>
                <a:cs typeface="Courier"/>
              </a:rPr>
              <a:t>SFCHOURLY SEL</a:t>
            </a:r>
            <a:r>
              <a:rPr lang="en-US" sz="2600" dirty="0" smtClean="0">
                <a:solidFill>
                  <a:prstClr val="black"/>
                </a:solidFill>
                <a:latin typeface="Corbel" pitchFamily="34" charset="0"/>
                <a:cs typeface="Courier"/>
              </a:rPr>
              <a:t>=“DAY 2016312”</a:t>
            </a:r>
            <a:endParaRPr lang="en-US" sz="2600" dirty="0">
              <a:solidFill>
                <a:prstClr val="black"/>
              </a:solidFill>
              <a:latin typeface="Corbel" pitchFamily="34" charset="0"/>
              <a:cs typeface="Courier"/>
            </a:endParaRPr>
          </a:p>
          <a:p>
            <a:pPr lvl="2">
              <a:buClr>
                <a:srgbClr val="E66C7D"/>
              </a:buClr>
            </a:pPr>
            <a:r>
              <a:rPr lang="en-US" sz="2000" dirty="0">
                <a:solidFill>
                  <a:prstClr val="black"/>
                </a:solidFill>
              </a:rPr>
              <a:t>New –XCD slows to </a:t>
            </a:r>
            <a:r>
              <a:rPr lang="en-US" sz="2000" b="1">
                <a:solidFill>
                  <a:prstClr val="black"/>
                </a:solidFill>
              </a:rPr>
              <a:t>:  </a:t>
            </a:r>
            <a:r>
              <a:rPr lang="en-US" sz="2000" smtClean="0">
                <a:solidFill>
                  <a:srgbClr val="246172"/>
                </a:solidFill>
              </a:rPr>
              <a:t>~3.8 </a:t>
            </a:r>
            <a:r>
              <a:rPr lang="en-US" sz="2000" dirty="0">
                <a:solidFill>
                  <a:srgbClr val="246172"/>
                </a:solidFill>
              </a:rPr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6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performance (GRID)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GRID </a:t>
            </a:r>
            <a:r>
              <a:rPr lang="en-US" sz="2800" dirty="0" smtClean="0"/>
              <a:t>lists (GRDLIST)</a:t>
            </a:r>
            <a:endParaRPr lang="en-US" sz="2800" dirty="0"/>
          </a:p>
          <a:p>
            <a:pPr lvl="1"/>
            <a:r>
              <a:rPr lang="en-US" sz="2400" dirty="0" smtClean="0"/>
              <a:t>RTGRIDS/</a:t>
            </a:r>
            <a:r>
              <a:rPr lang="en-US" sz="2400" dirty="0"/>
              <a:t>GFS-</a:t>
            </a:r>
            <a:r>
              <a:rPr lang="en-US" sz="2400" dirty="0" smtClean="0"/>
              <a:t>USLC  </a:t>
            </a:r>
            <a:r>
              <a:rPr lang="en-US" sz="2400" dirty="0"/>
              <a:t>DAY=</a:t>
            </a:r>
            <a:r>
              <a:rPr lang="en-US" sz="2400" dirty="0" smtClean="0"/>
              <a:t>2016312 </a:t>
            </a:r>
            <a:r>
              <a:rPr lang="en-US" sz="2400" dirty="0"/>
              <a:t>TIME=6:00 PAR=U NUM=</a:t>
            </a:r>
            <a:r>
              <a:rPr lang="en-US" sz="2400" dirty="0" smtClean="0"/>
              <a:t>10</a:t>
            </a:r>
            <a:endParaRPr lang="en-US" sz="2400" dirty="0"/>
          </a:p>
          <a:p>
            <a:pPr lvl="2"/>
            <a:r>
              <a:rPr lang="en-US" dirty="0"/>
              <a:t>Current -XCD </a:t>
            </a:r>
            <a:r>
              <a:rPr lang="en-US" b="1" dirty="0"/>
              <a:t>:  </a:t>
            </a:r>
            <a:r>
              <a:rPr lang="en-US" dirty="0"/>
              <a:t>~</a:t>
            </a:r>
            <a:r>
              <a:rPr lang="en-US" dirty="0" smtClean="0">
                <a:solidFill>
                  <a:srgbClr val="246172"/>
                </a:solidFill>
              </a:rPr>
              <a:t>.45 </a:t>
            </a:r>
            <a:r>
              <a:rPr lang="en-US" dirty="0">
                <a:solidFill>
                  <a:srgbClr val="246172"/>
                </a:solidFill>
              </a:rPr>
              <a:t>s</a:t>
            </a:r>
          </a:p>
          <a:p>
            <a:pPr lvl="2"/>
            <a:r>
              <a:rPr lang="en-US" dirty="0"/>
              <a:t>New -XCD :       </a:t>
            </a:r>
            <a:r>
              <a:rPr lang="en-US" dirty="0" smtClean="0"/>
              <a:t>~</a:t>
            </a:r>
            <a:r>
              <a:rPr lang="en-US" b="1" dirty="0">
                <a:solidFill>
                  <a:srgbClr val="246172"/>
                </a:solidFill>
              </a:rPr>
              <a:t>.</a:t>
            </a:r>
            <a:r>
              <a:rPr lang="en-US" dirty="0" smtClean="0">
                <a:solidFill>
                  <a:srgbClr val="246172"/>
                </a:solidFill>
              </a:rPr>
              <a:t>07 </a:t>
            </a:r>
            <a:r>
              <a:rPr lang="en-US" dirty="0">
                <a:solidFill>
                  <a:srgbClr val="246172"/>
                </a:solidFill>
              </a:rPr>
              <a:t>s</a:t>
            </a:r>
            <a:r>
              <a:rPr lang="en-US" b="1" dirty="0">
                <a:solidFill>
                  <a:srgbClr val="246172"/>
                </a:solidFill>
              </a:rPr>
              <a:t>  </a:t>
            </a:r>
          </a:p>
          <a:p>
            <a:r>
              <a:rPr lang="en-US" sz="2800" dirty="0"/>
              <a:t>GRID </a:t>
            </a:r>
            <a:r>
              <a:rPr lang="en-US" sz="2800" dirty="0" smtClean="0"/>
              <a:t>display (GRDDISP)</a:t>
            </a:r>
            <a:endParaRPr lang="en-US" sz="2800" dirty="0"/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RTGRIDS/</a:t>
            </a:r>
            <a:r>
              <a:rPr lang="en-US" sz="2400" dirty="0">
                <a:solidFill>
                  <a:srgbClr val="000000"/>
                </a:solidFill>
              </a:rPr>
              <a:t>GFS-</a:t>
            </a:r>
            <a:r>
              <a:rPr lang="en-US" sz="2400" dirty="0" smtClean="0">
                <a:solidFill>
                  <a:srgbClr val="000000"/>
                </a:solidFill>
              </a:rPr>
              <a:t>USLC  </a:t>
            </a:r>
            <a:r>
              <a:rPr lang="en-US" sz="2400" dirty="0">
                <a:solidFill>
                  <a:srgbClr val="000000"/>
                </a:solidFill>
              </a:rPr>
              <a:t>DAY=</a:t>
            </a:r>
            <a:r>
              <a:rPr lang="en-US" sz="2400" dirty="0" smtClean="0">
                <a:solidFill>
                  <a:srgbClr val="000000"/>
                </a:solidFill>
              </a:rPr>
              <a:t>2016312  </a:t>
            </a:r>
            <a:r>
              <a:rPr lang="en-US" sz="2400" dirty="0">
                <a:solidFill>
                  <a:srgbClr val="000000"/>
                </a:solidFill>
              </a:rPr>
              <a:t>TIME=6:00 PAR=U FHOUR=12 LEV=500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Current -XCD</a:t>
            </a:r>
            <a:r>
              <a:rPr lang="en-US" dirty="0">
                <a:solidFill>
                  <a:srgbClr val="475A8D"/>
                </a:solidFill>
              </a:rPr>
              <a:t>:   ~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185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New -XCD :        </a:t>
            </a:r>
            <a:r>
              <a:rPr lang="en-US" dirty="0">
                <a:solidFill>
                  <a:srgbClr val="246172"/>
                </a:solidFill>
              </a:rPr>
              <a:t>~.</a:t>
            </a:r>
            <a:r>
              <a:rPr lang="en-US" dirty="0" smtClean="0">
                <a:solidFill>
                  <a:srgbClr val="246172"/>
                </a:solidFill>
              </a:rPr>
              <a:t>105 </a:t>
            </a:r>
            <a:r>
              <a:rPr lang="en-US" dirty="0">
                <a:solidFill>
                  <a:srgbClr val="246172"/>
                </a:solidFill>
              </a:rPr>
              <a:t>s</a:t>
            </a:r>
          </a:p>
          <a:p>
            <a:pPr lvl="2"/>
            <a:endParaRPr lang="en-US" sz="1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GRID </a:t>
            </a:r>
            <a:r>
              <a:rPr lang="en-US" sz="2800" dirty="0" smtClean="0">
                <a:solidFill>
                  <a:srgbClr val="000000"/>
                </a:solidFill>
              </a:rPr>
              <a:t>copy (GRDCOPY)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RTGRIDS/NAM-</a:t>
            </a:r>
            <a:r>
              <a:rPr lang="en-US" sz="2400" dirty="0" smtClean="0">
                <a:solidFill>
                  <a:srgbClr val="000000"/>
                </a:solidFill>
              </a:rPr>
              <a:t>USPS </a:t>
            </a:r>
            <a:r>
              <a:rPr lang="en-US" sz="2400" dirty="0">
                <a:solidFill>
                  <a:srgbClr val="000000"/>
                </a:solidFill>
              </a:rPr>
              <a:t>G/G.5700  DAY=</a:t>
            </a:r>
            <a:r>
              <a:rPr lang="en-US" sz="2400" dirty="0" smtClean="0">
                <a:solidFill>
                  <a:srgbClr val="000000"/>
                </a:solidFill>
              </a:rPr>
              <a:t>2016312  </a:t>
            </a:r>
            <a:r>
              <a:rPr lang="en-US" sz="2400" dirty="0">
                <a:solidFill>
                  <a:srgbClr val="000000"/>
                </a:solidFill>
              </a:rPr>
              <a:t>TIME=0:00 PAR=T FHOUR=9 LEV=500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Current -XCD:   </a:t>
            </a:r>
            <a:r>
              <a:rPr lang="en-US" dirty="0">
                <a:solidFill>
                  <a:srgbClr val="475A8D"/>
                </a:solidFill>
              </a:rPr>
              <a:t>~</a:t>
            </a:r>
            <a:r>
              <a:rPr lang="en-US" dirty="0" smtClean="0">
                <a:solidFill>
                  <a:srgbClr val="475A8D"/>
                </a:solidFill>
              </a:rPr>
              <a:t>.125 </a:t>
            </a:r>
            <a:r>
              <a:rPr lang="en-US" dirty="0">
                <a:solidFill>
                  <a:srgbClr val="475A8D"/>
                </a:solidFill>
              </a:rPr>
              <a:t>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New -XCD:         </a:t>
            </a:r>
            <a:r>
              <a:rPr lang="en-US" dirty="0">
                <a:solidFill>
                  <a:srgbClr val="475A8D"/>
                </a:solidFill>
              </a:rPr>
              <a:t>~</a:t>
            </a:r>
            <a:r>
              <a:rPr lang="en-US" dirty="0" smtClean="0">
                <a:solidFill>
                  <a:srgbClr val="475A8D"/>
                </a:solidFill>
              </a:rPr>
              <a:t>.052 </a:t>
            </a:r>
            <a:r>
              <a:rPr lang="en-US" dirty="0">
                <a:solidFill>
                  <a:srgbClr val="475A8D"/>
                </a:solidFill>
              </a:rPr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8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line</a:t>
            </a:r>
          </a:p>
          <a:p>
            <a:pPr lvl="1"/>
            <a:r>
              <a:rPr lang="en-US" dirty="0" err="1" smtClean="0"/>
              <a:t>ldmadmin</a:t>
            </a:r>
            <a:r>
              <a:rPr lang="en-US" dirty="0" smtClean="0"/>
              <a:t> watch</a:t>
            </a:r>
          </a:p>
          <a:p>
            <a:pPr lvl="1"/>
            <a:r>
              <a:rPr lang="en-US" dirty="0" err="1" smtClean="0"/>
              <a:t>gribadmin</a:t>
            </a:r>
            <a:endParaRPr lang="en-US" dirty="0" smtClean="0"/>
          </a:p>
          <a:p>
            <a:r>
              <a:rPr lang="en-US" dirty="0" smtClean="0"/>
              <a:t>Graphical</a:t>
            </a:r>
          </a:p>
          <a:p>
            <a:pPr lvl="1"/>
            <a:r>
              <a:rPr lang="en-US" dirty="0" smtClean="0"/>
              <a:t>HTML based</a:t>
            </a:r>
          </a:p>
          <a:p>
            <a:pPr lvl="1"/>
            <a:r>
              <a:rPr lang="en-US" dirty="0" smtClean="0"/>
              <a:t>Does not require apache to be installed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8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pic>
        <p:nvPicPr>
          <p:cNvPr id="5" name="Content Placeholder 4" descr="Screen Shot 2016-11-10 at 4.02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" b="1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537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Monitoring</a:t>
            </a:r>
            <a:endParaRPr lang="en-US" dirty="0"/>
          </a:p>
        </p:txBody>
      </p:sp>
      <p:pic>
        <p:nvPicPr>
          <p:cNvPr id="9" name="Content Placeholder 8" descr="Screen Shot 2016-11-10 at 3.58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b="967"/>
          <a:stretch>
            <a:fillRect/>
          </a:stretch>
        </p:blipFill>
        <p:spPr>
          <a:xfrm>
            <a:off x="1435608" y="1447800"/>
            <a:ext cx="7498080" cy="4970884"/>
          </a:xfrm>
        </p:spPr>
      </p:pic>
    </p:spTree>
    <p:extLst>
      <p:ext uri="{BB962C8B-B14F-4D97-AF65-F5344CB8AC3E}">
        <p14:creationId xmlns:p14="http://schemas.microsoft.com/office/powerpoint/2010/main" val="210103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GRIB Monitoring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182" r="1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989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Monitoring</a:t>
            </a:r>
            <a:endParaRPr lang="en-US" dirty="0"/>
          </a:p>
        </p:txBody>
      </p:sp>
      <p:pic>
        <p:nvPicPr>
          <p:cNvPr id="4" name="Content Placeholder 3" descr="Screen Shot 2016-11-10 at 4.00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 b="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08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McIDAS XCD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52699" y="1752600"/>
            <a:ext cx="5203776" cy="3124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McIDAS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X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onventional Data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ecoder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101298" y="4648200"/>
            <a:ext cx="80853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Calibri" charset="0"/>
              </a:rPr>
              <a:t>McIDAS</a:t>
            </a:r>
            <a:r>
              <a:rPr lang="en-US" sz="2000" dirty="0">
                <a:latin typeface="Calibri" charset="0"/>
              </a:rPr>
              <a:t>-</a:t>
            </a:r>
            <a:r>
              <a:rPr lang="en-US" sz="2000" dirty="0" smtClean="0">
                <a:latin typeface="Calibri" charset="0"/>
              </a:rPr>
              <a:t>XCD files</a:t>
            </a:r>
            <a:r>
              <a:rPr lang="en-US" sz="2000" dirty="0">
                <a:latin typeface="Calibri" charset="0"/>
              </a:rPr>
              <a:t>, decodes and indexes the </a:t>
            </a:r>
            <a:r>
              <a:rPr lang="en-US" sz="2000" dirty="0" smtClean="0">
                <a:latin typeface="Calibri" charset="0"/>
              </a:rPr>
              <a:t>NOAAPORT </a:t>
            </a:r>
            <a:r>
              <a:rPr lang="en-US" sz="2000" dirty="0">
                <a:latin typeface="Calibri" charset="0"/>
              </a:rPr>
              <a:t>d</a:t>
            </a:r>
            <a:r>
              <a:rPr lang="en-US" sz="2000" dirty="0" smtClean="0">
                <a:latin typeface="Calibri" charset="0"/>
              </a:rPr>
              <a:t>ata </a:t>
            </a:r>
            <a:r>
              <a:rPr lang="en-US" sz="2000" dirty="0">
                <a:latin typeface="Calibri" charset="0"/>
              </a:rPr>
              <a:t>stream into formats </a:t>
            </a:r>
            <a:r>
              <a:rPr lang="en-US" sz="2000" dirty="0" smtClean="0">
                <a:latin typeface="Calibri" charset="0"/>
              </a:rPr>
              <a:t>that </a:t>
            </a:r>
            <a:r>
              <a:rPr lang="en-US" sz="2000" dirty="0">
                <a:latin typeface="Calibri" charset="0"/>
              </a:rPr>
              <a:t>can be served by </a:t>
            </a:r>
            <a:r>
              <a:rPr lang="en-US" sz="2000" dirty="0" err="1">
                <a:latin typeface="Calibri" charset="0"/>
              </a:rPr>
              <a:t>McIDAS</a:t>
            </a:r>
            <a:r>
              <a:rPr lang="en-US" sz="2000" dirty="0">
                <a:latin typeface="Calibri" charset="0"/>
              </a:rPr>
              <a:t>-X ADDE </a:t>
            </a:r>
            <a:r>
              <a:rPr lang="en-US" sz="2000" dirty="0" smtClean="0">
                <a:latin typeface="Calibri" charset="0"/>
              </a:rPr>
              <a:t>servers.</a:t>
            </a:r>
            <a:endParaRPr lang="en-US" sz="2000" dirty="0">
              <a:latin typeface="Calibri" charset="0"/>
            </a:endParaRP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eaLnBrk="1" hangingPunct="1"/>
            <a:r>
              <a:rPr lang="en-US" sz="2000" dirty="0">
                <a:latin typeface="Calibri" charset="0"/>
              </a:rPr>
              <a:t>Output formats include </a:t>
            </a:r>
            <a:r>
              <a:rPr lang="en-US" sz="2000" dirty="0" err="1">
                <a:latin typeface="Calibri" charset="0"/>
              </a:rPr>
              <a:t>McIDAS</a:t>
            </a:r>
            <a:r>
              <a:rPr lang="en-US" sz="2000" dirty="0">
                <a:latin typeface="Calibri" charset="0"/>
              </a:rPr>
              <a:t> MD files, Text  files, </a:t>
            </a:r>
            <a:r>
              <a:rPr lang="en-US" sz="2000" dirty="0" err="1" smtClean="0">
                <a:latin typeface="Calibri" charset="0"/>
              </a:rPr>
              <a:t>McIDAS</a:t>
            </a:r>
            <a:r>
              <a:rPr lang="en-US" sz="2000" dirty="0" smtClean="0">
                <a:latin typeface="Calibri" charset="0"/>
              </a:rPr>
              <a:t> GRID </a:t>
            </a:r>
            <a:r>
              <a:rPr lang="en-US" sz="2000" dirty="0">
                <a:latin typeface="Calibri" charset="0"/>
              </a:rPr>
              <a:t>files, </a:t>
            </a:r>
            <a:r>
              <a:rPr lang="en-US" sz="2000" dirty="0" smtClean="0">
                <a:latin typeface="Calibri" charset="0"/>
              </a:rPr>
              <a:t>GRIB</a:t>
            </a:r>
          </a:p>
          <a:p>
            <a:pPr eaLnBrk="1" hangingPunct="1"/>
            <a:r>
              <a:rPr lang="en-US" sz="2000" dirty="0" smtClean="0">
                <a:latin typeface="Calibri" charset="0"/>
              </a:rPr>
              <a:t>Version 1 and 2 files, NEXRAD files, and BUFR files. 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4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Packaging and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Existing servers and decoders (compiled code) will be migrated into </a:t>
            </a:r>
            <a:r>
              <a:rPr lang="en-US" dirty="0" err="1" smtClean="0"/>
              <a:t>McIDAS</a:t>
            </a:r>
            <a:r>
              <a:rPr lang="en-US" dirty="0" smtClean="0"/>
              <a:t>-X </a:t>
            </a:r>
          </a:p>
          <a:p>
            <a:r>
              <a:rPr lang="en-US" dirty="0" smtClean="0"/>
              <a:t>We plan to have -XCD replacement beta GRIB software (Python) and text software (bash) packaged as Linux containers using </a:t>
            </a:r>
            <a:r>
              <a:rPr lang="en-US" dirty="0" err="1" smtClean="0"/>
              <a:t>Docker</a:t>
            </a:r>
            <a:endParaRPr lang="en-US" dirty="0"/>
          </a:p>
          <a:p>
            <a:r>
              <a:rPr lang="en-US" dirty="0" err="1" smtClean="0"/>
              <a:t>Docker</a:t>
            </a:r>
            <a:r>
              <a:rPr lang="en-US" dirty="0" smtClean="0"/>
              <a:t> will simplify the process of building, running, and upgrading the containers</a:t>
            </a:r>
          </a:p>
          <a:p>
            <a:r>
              <a:rPr lang="en-US" dirty="0" err="1" smtClean="0"/>
              <a:t>Docker</a:t>
            </a:r>
            <a:r>
              <a:rPr lang="en-US" dirty="0" smtClean="0"/>
              <a:t> is a relatively new platform and we are working through issues</a:t>
            </a:r>
          </a:p>
          <a:p>
            <a:r>
              <a:rPr lang="en-US" dirty="0" smtClean="0"/>
              <a:t>Goal is to simplify the installation process for system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72959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ingest and serving components are in testing</a:t>
            </a:r>
          </a:p>
          <a:p>
            <a:r>
              <a:rPr lang="en-US" dirty="0" smtClean="0"/>
              <a:t>Monitoring development and testing in progress</a:t>
            </a:r>
          </a:p>
          <a:p>
            <a:r>
              <a:rPr lang="en-US" dirty="0" smtClean="0"/>
              <a:t>Operations testing in progress</a:t>
            </a:r>
          </a:p>
          <a:p>
            <a:r>
              <a:rPr lang="en-US" dirty="0" smtClean="0"/>
              <a:t>Beta release early 2017</a:t>
            </a:r>
          </a:p>
          <a:p>
            <a:r>
              <a:rPr lang="en-US" dirty="0"/>
              <a:t>Version 1.0 of the -XCD replacement will </a:t>
            </a:r>
            <a:r>
              <a:rPr lang="en-US" dirty="0" smtClean="0"/>
              <a:t>be </a:t>
            </a:r>
            <a:r>
              <a:rPr lang="en-US" dirty="0"/>
              <a:t>packaged with </a:t>
            </a:r>
            <a:r>
              <a:rPr lang="en-US" dirty="0" err="1"/>
              <a:t>McIDAS</a:t>
            </a:r>
            <a:r>
              <a:rPr lang="en-US" dirty="0"/>
              <a:t>-XCD 2017.1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1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NOAAPORT broadcast system provides a one-way broadcast communication of NOAA environmental data and information in near-real time to NOAA and external users. This broadcast service is implemented by a commercial provider of satellite communications utilizing C-band.</a:t>
            </a:r>
          </a:p>
        </p:txBody>
      </p:sp>
    </p:spTree>
    <p:extLst>
      <p:ext uri="{BB962C8B-B14F-4D97-AF65-F5344CB8AC3E}">
        <p14:creationId xmlns:p14="http://schemas.microsoft.com/office/powerpoint/2010/main" val="266359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Channels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following NOAAPORT channels supply data to be decoded by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McIDAS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-XCD:</a:t>
            </a:r>
          </a:p>
          <a:p>
            <a:pPr marL="118872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NCEP/NWSTG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Channel (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NWS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elecommunications </a:t>
            </a:r>
            <a:r>
              <a:rPr lang="en-US" sz="2400" b="1" u="sng" dirty="0">
                <a:latin typeface="Calibri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ateway)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model output from the National Centers for Environmental Prediction (NCEP)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observations, forecasts, watches and warnings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from </a:t>
            </a:r>
            <a:r>
              <a:rPr lang="en-US" sz="2000" dirty="0">
                <a:latin typeface="Calibri" charset="0"/>
                <a:ea typeface="ＭＳ Ｐゴシック" charset="0"/>
              </a:rPr>
              <a:t>NWS Forecast Offices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WSR-88D radar products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most observational data over North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America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NCEP/NWSTG2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Channel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supplements the NWSTG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channel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4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 flow into SSEC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Users generally get NOAAPORT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 two ways: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Directly from DOMSAT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(101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°W)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Over the Internet via LDM</a:t>
            </a:r>
          </a:p>
        </p:txBody>
      </p:sp>
    </p:spTree>
    <p:extLst>
      <p:ext uri="{BB962C8B-B14F-4D97-AF65-F5344CB8AC3E}">
        <p14:creationId xmlns:p14="http://schemas.microsoft.com/office/powerpoint/2010/main" val="375636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Why Replace -XCD?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Installation is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difficult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Upgrades are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difficult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System is overly complex, large learning curve for operators, and very large learning curve for new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programmer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System was written for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mainframe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then ported to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UNIX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powerful system is needed to run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-XCD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, otherwise data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can be lost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data format change can mean bad data, and a fix can be difficult to implement, and is only effective for future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6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Replace 4 parts of -XCD filing and decoding:</a:t>
            </a:r>
          </a:p>
          <a:p>
            <a:pPr lvl="1"/>
            <a:r>
              <a:rPr lang="en-US" dirty="0" smtClean="0"/>
              <a:t>GRIB</a:t>
            </a:r>
          </a:p>
          <a:p>
            <a:pPr lvl="1"/>
            <a:r>
              <a:rPr lang="en-US" dirty="0" smtClean="0"/>
              <a:t>NEXRAD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POINT/MD serving </a:t>
            </a:r>
            <a:endParaRPr lang="en-US" dirty="0"/>
          </a:p>
          <a:p>
            <a:r>
              <a:rPr lang="en-US" dirty="0" smtClean="0"/>
              <a:t>Utilize LDM direct filing</a:t>
            </a:r>
          </a:p>
          <a:p>
            <a:r>
              <a:rPr lang="en-US" dirty="0" smtClean="0"/>
              <a:t>Reduce or eliminate compiled code </a:t>
            </a:r>
          </a:p>
          <a:p>
            <a:r>
              <a:rPr lang="en-US" dirty="0" smtClean="0"/>
              <a:t>Remove legacy mainframe complexity </a:t>
            </a:r>
          </a:p>
          <a:p>
            <a:r>
              <a:rPr lang="en-US" dirty="0" smtClean="0"/>
              <a:t>Utilize simple open-source </a:t>
            </a:r>
            <a:r>
              <a:rPr lang="en-US" dirty="0"/>
              <a:t>d</a:t>
            </a:r>
            <a:r>
              <a:rPr lang="en-US" dirty="0" smtClean="0"/>
              <a:t>atabase, SQLite </a:t>
            </a:r>
          </a:p>
          <a:p>
            <a:r>
              <a:rPr lang="en-US" dirty="0" smtClean="0"/>
              <a:t>Match or exceed current filing and serving performance on existing hardware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-XCD Replacement: GRIB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LDM files GRIB messages to a temporary directory</a:t>
            </a:r>
          </a:p>
          <a:p>
            <a:r>
              <a:rPr lang="en-US" dirty="0" smtClean="0"/>
              <a:t>A GRIB daemon written in Python watches for data, extracts information and files metadata into a SQLite database</a:t>
            </a:r>
          </a:p>
          <a:p>
            <a:r>
              <a:rPr lang="en-US" dirty="0" smtClean="0"/>
              <a:t>SQLite databases are separated by model and date</a:t>
            </a:r>
          </a:p>
          <a:p>
            <a:r>
              <a:rPr lang="en-US" dirty="0" smtClean="0"/>
              <a:t>Volume of GRIB data has increased greatly over the last several years increasing the challenge</a:t>
            </a:r>
          </a:p>
        </p:txBody>
      </p:sp>
    </p:spTree>
    <p:extLst>
      <p:ext uri="{BB962C8B-B14F-4D97-AF65-F5344CB8AC3E}">
        <p14:creationId xmlns:p14="http://schemas.microsoft.com/office/powerpoint/2010/main" val="17204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28930</TotalTime>
  <Words>1482</Words>
  <Application>Microsoft Macintosh PowerPoint</Application>
  <PresentationFormat>On-screen Show (4:3)</PresentationFormat>
  <Paragraphs>172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McIDAS – XCD Replacement Update</vt:lpstr>
      <vt:lpstr>Rewrite Team</vt:lpstr>
      <vt:lpstr>McIDAS XCD </vt:lpstr>
      <vt:lpstr>NOAAPORT Data</vt:lpstr>
      <vt:lpstr>NOAAPORT Channels</vt:lpstr>
      <vt:lpstr>NOAAPORT Data flow into SSEC</vt:lpstr>
      <vt:lpstr>Why Replace -XCD?</vt:lpstr>
      <vt:lpstr>Goals</vt:lpstr>
      <vt:lpstr>-XCD Replacement: GRIB Data</vt:lpstr>
      <vt:lpstr>-XCD Replacement: NEXRAD Data</vt:lpstr>
      <vt:lpstr>-XCD Replacement: Text Data</vt:lpstr>
      <vt:lpstr>-XCD Replacement: Point Data</vt:lpstr>
      <vt:lpstr>Point Data Improvements</vt:lpstr>
      <vt:lpstr>Point Data Improvements</vt:lpstr>
      <vt:lpstr>Point Data Case: Synoptic over Australia</vt:lpstr>
      <vt:lpstr>Point Data Case: Synoptic Over Australia</vt:lpstr>
      <vt:lpstr>Point Data Issues</vt:lpstr>
      <vt:lpstr>BUFR Data (Binary Universal FoRmat)  </vt:lpstr>
      <vt:lpstr>Local Data</vt:lpstr>
      <vt:lpstr>Hardware Specs</vt:lpstr>
      <vt:lpstr>Serving performance (Text)</vt:lpstr>
      <vt:lpstr>Serving  performance (SFCRPT)</vt:lpstr>
      <vt:lpstr>Serving performance (PTLIST)</vt:lpstr>
      <vt:lpstr>Server performance (GRID)</vt:lpstr>
      <vt:lpstr>Monitoring</vt:lpstr>
      <vt:lpstr>Monitoring</vt:lpstr>
      <vt:lpstr>Point Monitoring</vt:lpstr>
      <vt:lpstr>GRIB Monitoring</vt:lpstr>
      <vt:lpstr>Radar Monitoring</vt:lpstr>
      <vt:lpstr>Packaging and installation</vt:lpstr>
      <vt:lpstr>Schedule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 - XCD</dc:title>
  <dc:creator>Jerry Robaidek</dc:creator>
  <cp:lastModifiedBy>Kevin Baggett </cp:lastModifiedBy>
  <cp:revision>119</cp:revision>
  <dcterms:created xsi:type="dcterms:W3CDTF">2015-05-14T16:04:05Z</dcterms:created>
  <dcterms:modified xsi:type="dcterms:W3CDTF">2016-11-11T22:25:26Z</dcterms:modified>
</cp:coreProperties>
</file>