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9" r:id="rId2"/>
  </p:sldMasterIdLst>
  <p:notesMasterIdLst>
    <p:notesMasterId r:id="rId21"/>
  </p:notesMasterIdLst>
  <p:sldIdLst>
    <p:sldId id="264" r:id="rId3"/>
    <p:sldId id="256" r:id="rId4"/>
    <p:sldId id="271" r:id="rId5"/>
    <p:sldId id="266" r:id="rId6"/>
    <p:sldId id="263" r:id="rId7"/>
    <p:sldId id="268" r:id="rId8"/>
    <p:sldId id="269" r:id="rId9"/>
    <p:sldId id="267" r:id="rId10"/>
    <p:sldId id="270" r:id="rId11"/>
    <p:sldId id="265" r:id="rId12"/>
    <p:sldId id="257" r:id="rId13"/>
    <p:sldId id="260" r:id="rId14"/>
    <p:sldId id="262" r:id="rId15"/>
    <p:sldId id="261" r:id="rId16"/>
    <p:sldId id="273" r:id="rId17"/>
    <p:sldId id="275" r:id="rId18"/>
    <p:sldId id="274" r:id="rId19"/>
    <p:sldId id="272"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22"/>
    <p:restoredTop sz="65055"/>
  </p:normalViewPr>
  <p:slideViewPr>
    <p:cSldViewPr snapToObjects="1">
      <p:cViewPr varScale="1">
        <p:scale>
          <a:sx n="79" d="100"/>
          <a:sy n="79" d="100"/>
        </p:scale>
        <p:origin x="544" y="20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BC671-B4D7-844D-B1E9-F8C8699540A5}" type="datetimeFigureOut">
              <a:rPr lang="en-US" smtClean="0"/>
              <a:t>11/9/16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E8552-7ABD-D04C-9C79-0E4662EF3258}" type="slidenum">
              <a:rPr lang="en-US" smtClean="0"/>
              <a:t>‹#›</a:t>
            </a:fld>
            <a:endParaRPr lang="en-US"/>
          </a:p>
        </p:txBody>
      </p:sp>
    </p:spTree>
    <p:extLst>
      <p:ext uri="{BB962C8B-B14F-4D97-AF65-F5344CB8AC3E}">
        <p14:creationId xmlns:p14="http://schemas.microsoft.com/office/powerpoint/2010/main" val="436346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1E8552-7ABD-D04C-9C79-0E4662EF3258}" type="slidenum">
              <a:rPr lang="en-US" smtClean="0"/>
              <a:t>1</a:t>
            </a:fld>
            <a:endParaRPr lang="en-US"/>
          </a:p>
        </p:txBody>
      </p:sp>
    </p:spTree>
    <p:extLst>
      <p:ext uri="{BB962C8B-B14F-4D97-AF65-F5344CB8AC3E}">
        <p14:creationId xmlns:p14="http://schemas.microsoft.com/office/powerpoint/2010/main" val="86043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creating</a:t>
            </a:r>
            <a:r>
              <a:rPr lang="en-US" baseline="0" dirty="0" smtClean="0"/>
              <a:t> the 16 panels for McIDAS-X and McIDAS-V, we explored the question of w</a:t>
            </a:r>
            <a:r>
              <a:rPr lang="en-US" dirty="0" smtClean="0"/>
              <a:t>hy </a:t>
            </a:r>
            <a:r>
              <a:rPr lang="en-US" baseline="0" dirty="0" smtClean="0"/>
              <a:t>McIDAS-X color tables look different between McIDAS-X and McIDAS-V when displayed on a brightness temperature image.</a:t>
            </a:r>
          </a:p>
          <a:p>
            <a:endParaRPr lang="en-US" baseline="0" dirty="0" smtClean="0"/>
          </a:p>
          <a:p>
            <a:r>
              <a:rPr lang="en-US" baseline="0" dirty="0" smtClean="0"/>
              <a:t>The top left image is the original McIDAS-X WVJL2.ET color table displayed on pixel brightness levels from 0-255.  This means that for every point in the color table, there is a linear relationship between the color choice in the table and the pixel on the screen.  </a:t>
            </a:r>
          </a:p>
          <a:p>
            <a:endParaRPr lang="en-US" baseline="0" dirty="0" smtClean="0"/>
          </a:p>
          <a:p>
            <a:r>
              <a:rPr lang="en-US" baseline="0" dirty="0" smtClean="0"/>
              <a:t>On the top right, we have taken that table and applied it directly to a image of brightness temperature values in degrees Kelvin.  We might realize that we need to invert the table and attempt to stretch the colors to match the top left image.  However, this generally does not work.  Why?</a:t>
            </a:r>
          </a:p>
          <a:p>
            <a:endParaRPr lang="en-US" baseline="0" dirty="0" smtClean="0"/>
          </a:p>
          <a:p>
            <a:r>
              <a:rPr lang="en-US" baseline="0" dirty="0" smtClean="0"/>
              <a:t>The reason is that in McIDAS-X, a bi-linear stretch was applied to most color tables meaning that below a certain temperature, there was a linear relationship between the color level in the table and the temperature.  Above a certain temperature, the relationship is two to one.  In the lower left panel, I have used McIDAS-V’s </a:t>
            </a:r>
            <a:r>
              <a:rPr lang="en-US" baseline="0" dirty="0" err="1" smtClean="0"/>
              <a:t>jython</a:t>
            </a:r>
            <a:r>
              <a:rPr lang="en-US" baseline="0" dirty="0" smtClean="0"/>
              <a:t> shell to recreate the bi-linear stretch color table which was always stretched arbitrarily from 163-330 K.  </a:t>
            </a:r>
          </a:p>
          <a:p>
            <a:endParaRPr lang="en-US" baseline="0" dirty="0" smtClean="0"/>
          </a:p>
          <a:p>
            <a:r>
              <a:rPr lang="en-US" dirty="0" smtClean="0"/>
              <a:t>if (temp &lt; 242):               </a:t>
            </a:r>
          </a:p>
          <a:p>
            <a:r>
              <a:rPr lang="en-US" baseline="0" dirty="0" smtClean="0"/>
              <a:t>    </a:t>
            </a:r>
            <a:r>
              <a:rPr lang="en-US" dirty="0" smtClean="0"/>
              <a:t>BV = 418 - temp            </a:t>
            </a:r>
          </a:p>
          <a:p>
            <a:r>
              <a:rPr lang="en-US" dirty="0" smtClean="0"/>
              <a:t>else:                </a:t>
            </a:r>
          </a:p>
          <a:p>
            <a:r>
              <a:rPr lang="en-US" dirty="0" smtClean="0"/>
              <a:t>    BV = 660 - (2*temp)</a:t>
            </a:r>
          </a:p>
          <a:p>
            <a:endParaRPr lang="en-US" dirty="0" smtClean="0"/>
          </a:p>
          <a:p>
            <a:r>
              <a:rPr lang="en-US" dirty="0" smtClean="0"/>
              <a:t>Yet,</a:t>
            </a:r>
            <a:r>
              <a:rPr lang="en-US" baseline="0" dirty="0" smtClean="0"/>
              <a:t> this is still not quite what is needed.  The last step is to go back into the color table and select the color levels out of the color table that corresponds to each temperature in the actual range of the data.  </a:t>
            </a:r>
            <a:endParaRPr lang="en-US" dirty="0"/>
          </a:p>
        </p:txBody>
      </p:sp>
      <p:sp>
        <p:nvSpPr>
          <p:cNvPr id="4" name="Slide Number Placeholder 3"/>
          <p:cNvSpPr>
            <a:spLocks noGrp="1"/>
          </p:cNvSpPr>
          <p:nvPr>
            <p:ph type="sldNum" sz="quarter" idx="10"/>
          </p:nvPr>
        </p:nvSpPr>
        <p:spPr/>
        <p:txBody>
          <a:bodyPr/>
          <a:lstStyle/>
          <a:p>
            <a:fld id="{F61E8552-7ABD-D04C-9C79-0E4662EF3258}" type="slidenum">
              <a:rPr lang="en-US" smtClean="0"/>
              <a:t>10</a:t>
            </a:fld>
            <a:endParaRPr lang="en-US"/>
          </a:p>
        </p:txBody>
      </p:sp>
    </p:spTree>
    <p:extLst>
      <p:ext uri="{BB962C8B-B14F-4D97-AF65-F5344CB8AC3E}">
        <p14:creationId xmlns:p14="http://schemas.microsoft.com/office/powerpoint/2010/main" val="1187933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course of a few years, the team has been developing</a:t>
            </a:r>
            <a:r>
              <a:rPr lang="en-US" baseline="0" dirty="0" smtClean="0"/>
              <a:t> skills in detecting improper calibration during a space look of the satellite instrument.  “Stray light” calibration problems occur when the satellite scans space, which should be cool but has extra, unpredicted warming from the sun.  The calibration of the image is affected so that cold radiative features will not appear much colder due to a poorly calibrated space look.  Tim </a:t>
            </a:r>
            <a:r>
              <a:rPr lang="en-US" baseline="0" dirty="0" smtClean="0"/>
              <a:t>S. had noted a leftward shift in the </a:t>
            </a:r>
            <a:r>
              <a:rPr lang="en-US" baseline="0" dirty="0" err="1" smtClean="0"/>
              <a:t>sw-lw</a:t>
            </a:r>
            <a:r>
              <a:rPr lang="en-US" baseline="0" dirty="0" smtClean="0"/>
              <a:t> band difference over clouds (where LW &lt; 250K).  This can be seen in this set of </a:t>
            </a:r>
            <a:r>
              <a:rPr lang="en-US" baseline="0" dirty="0" smtClean="0"/>
              <a:t>images.  </a:t>
            </a:r>
            <a:r>
              <a:rPr lang="en-US" baseline="0" dirty="0" smtClean="0"/>
              <a:t>Starting with a relatively well calibrated image, the histogram centers closer to zero with few points below zero in the early morning hours.  As we continue, we see a shift of the histogram and in this case a spreading of the values.  </a:t>
            </a:r>
            <a:r>
              <a:rPr lang="en-US" baseline="0" dirty="0" smtClean="0"/>
              <a:t>The large negative first quartile feature is a hallmark of images highly affected by stray light calibration shifts, </a:t>
            </a:r>
            <a:r>
              <a:rPr lang="en-US" baseline="0" dirty="0" smtClean="0"/>
              <a:t>but </a:t>
            </a:r>
            <a:r>
              <a:rPr lang="en-US" baseline="0" dirty="0" smtClean="0"/>
              <a:t>the goal </a:t>
            </a:r>
            <a:r>
              <a:rPr lang="en-US" baseline="0" dirty="0" smtClean="0"/>
              <a:t>is to have a quick look web page for image quality and </a:t>
            </a:r>
            <a:r>
              <a:rPr lang="en-US" baseline="0" dirty="0" smtClean="0"/>
              <a:t>histograms are a poor way </a:t>
            </a:r>
            <a:r>
              <a:rPr lang="en-US" baseline="0" dirty="0" smtClean="0"/>
              <a:t>of looking at the </a:t>
            </a:r>
            <a:r>
              <a:rPr lang="en-US" baseline="0" dirty="0" smtClean="0"/>
              <a:t>data in time-series.</a:t>
            </a:r>
            <a:endParaRPr lang="en-US" dirty="0"/>
          </a:p>
        </p:txBody>
      </p:sp>
      <p:sp>
        <p:nvSpPr>
          <p:cNvPr id="4" name="Slide Number Placeholder 3"/>
          <p:cNvSpPr>
            <a:spLocks noGrp="1"/>
          </p:cNvSpPr>
          <p:nvPr>
            <p:ph type="sldNum" sz="quarter" idx="10"/>
          </p:nvPr>
        </p:nvSpPr>
        <p:spPr/>
        <p:txBody>
          <a:bodyPr/>
          <a:lstStyle/>
          <a:p>
            <a:fld id="{F61E8552-7ABD-D04C-9C79-0E4662EF3258}" type="slidenum">
              <a:rPr lang="en-US" smtClean="0"/>
              <a:t>11</a:t>
            </a:fld>
            <a:endParaRPr lang="en-US"/>
          </a:p>
        </p:txBody>
      </p:sp>
    </p:spTree>
    <p:extLst>
      <p:ext uri="{BB962C8B-B14F-4D97-AF65-F5344CB8AC3E}">
        <p14:creationId xmlns:p14="http://schemas.microsoft.com/office/powerpoint/2010/main" val="2050885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statistics are currently being generated for GOES-East, and have also been tested on Data Operations Exercise (DOE)-4 data.  We plan to have a web page that will display time series such as these, that will be flexible in how these series are displayed.  In this instance, we have chosen to mark any image with the first quartile below -15 K as </a:t>
            </a:r>
            <a:r>
              <a:rPr lang="en-US" baseline="0" dirty="0" smtClean="0">
                <a:solidFill>
                  <a:srgbClr val="FF0000"/>
                </a:solidFill>
              </a:rPr>
              <a:t>severely affected (red) </a:t>
            </a:r>
            <a:r>
              <a:rPr lang="en-US" baseline="0" dirty="0" smtClean="0"/>
              <a:t>by stray light calibration issues.  These cases </a:t>
            </a:r>
            <a:r>
              <a:rPr lang="en-US" baseline="0" dirty="0" smtClean="0"/>
              <a:t>appear clearly </a:t>
            </a:r>
            <a:r>
              <a:rPr lang="en-US" baseline="0" dirty="0" smtClean="0"/>
              <a:t>in a </a:t>
            </a:r>
            <a:r>
              <a:rPr lang="en-US" baseline="0" dirty="0" smtClean="0"/>
              <a:t>time-series</a:t>
            </a:r>
            <a:r>
              <a:rPr lang="en-US" baseline="0" dirty="0" smtClean="0"/>
              <a:t>. </a:t>
            </a:r>
          </a:p>
          <a:p>
            <a:endParaRPr lang="en-US" baseline="0" dirty="0" smtClean="0"/>
          </a:p>
          <a:p>
            <a:r>
              <a:rPr lang="en-US" dirty="0" smtClean="0"/>
              <a:t>Some definitions:</a:t>
            </a:r>
          </a:p>
          <a:p>
            <a:r>
              <a:rPr lang="en-US" baseline="0" dirty="0" smtClean="0"/>
              <a:t>    The lines in the center of the boxes are the median.  This represents the position where equal portions of the data lie above and below the line.  </a:t>
            </a:r>
          </a:p>
          <a:p>
            <a:r>
              <a:rPr lang="en-US" baseline="0" dirty="0" smtClean="0"/>
              <a:t>    The first quartile (Q1, 25%) is the location in the data which is located halfway between the median and the lower extreme of the data.   (bottom line of box)</a:t>
            </a:r>
          </a:p>
          <a:p>
            <a:r>
              <a:rPr lang="en-US" baseline="0" dirty="0" smtClean="0"/>
              <a:t>    The third quartile (Q3, 75%) is the location in the data which is located halfway between the median and the upper extreme of the data.   (top line of box)</a:t>
            </a:r>
          </a:p>
          <a:p>
            <a:r>
              <a:rPr lang="en-US" baseline="0" dirty="0" smtClean="0"/>
              <a:t>    The Inter-Quartile Range (IQR or spread) encompasses the entire box from top to bottom (Q3-Q1), and describes the range of the center 50% of the data.  </a:t>
            </a:r>
          </a:p>
          <a:p>
            <a:endParaRPr lang="en-US" baseline="0" dirty="0" smtClean="0"/>
          </a:p>
        </p:txBody>
      </p:sp>
      <p:sp>
        <p:nvSpPr>
          <p:cNvPr id="4" name="Slide Number Placeholder 3"/>
          <p:cNvSpPr>
            <a:spLocks noGrp="1"/>
          </p:cNvSpPr>
          <p:nvPr>
            <p:ph type="sldNum" sz="quarter" idx="10"/>
          </p:nvPr>
        </p:nvSpPr>
        <p:spPr/>
        <p:txBody>
          <a:bodyPr/>
          <a:lstStyle/>
          <a:p>
            <a:fld id="{F61E8552-7ABD-D04C-9C79-0E4662EF3258}" type="slidenum">
              <a:rPr lang="en-US" smtClean="0"/>
              <a:t>12</a:t>
            </a:fld>
            <a:endParaRPr lang="en-US"/>
          </a:p>
        </p:txBody>
      </p:sp>
    </p:spTree>
    <p:extLst>
      <p:ext uri="{BB962C8B-B14F-4D97-AF65-F5344CB8AC3E}">
        <p14:creationId xmlns:p14="http://schemas.microsoft.com/office/powerpoint/2010/main" val="642305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web page along the above </a:t>
            </a:r>
            <a:r>
              <a:rPr lang="en-US" baseline="0" dirty="0" smtClean="0"/>
              <a:t>lines of the GOES Sounder Brightness Temperature </a:t>
            </a:r>
            <a:r>
              <a:rPr lang="en-US" baseline="0" dirty="0" err="1" smtClean="0"/>
              <a:t>Intercomparison</a:t>
            </a:r>
            <a:r>
              <a:rPr lang="en-US" baseline="0" dirty="0" smtClean="0"/>
              <a:t> page </a:t>
            </a:r>
            <a:r>
              <a:rPr lang="en-US" baseline="0" dirty="0" smtClean="0"/>
              <a:t>will be established, that will summarize GOES-R ABI image quality</a:t>
            </a:r>
            <a:r>
              <a:rPr lang="en-US" baseline="0" dirty="0" smtClean="0"/>
              <a:t>.  The goal is to display plots based on statistic and user-selected time range.  If possible, it would be nice to create a page with a  live update of the box plots.</a:t>
            </a:r>
            <a:endParaRPr lang="en-US" dirty="0"/>
          </a:p>
        </p:txBody>
      </p:sp>
      <p:sp>
        <p:nvSpPr>
          <p:cNvPr id="4" name="Slide Number Placeholder 3"/>
          <p:cNvSpPr>
            <a:spLocks noGrp="1"/>
          </p:cNvSpPr>
          <p:nvPr>
            <p:ph type="sldNum" sz="quarter" idx="10"/>
          </p:nvPr>
        </p:nvSpPr>
        <p:spPr/>
        <p:txBody>
          <a:bodyPr/>
          <a:lstStyle/>
          <a:p>
            <a:fld id="{F61E8552-7ABD-D04C-9C79-0E4662EF3258}" type="slidenum">
              <a:rPr lang="en-US" smtClean="0"/>
              <a:t>13</a:t>
            </a:fld>
            <a:endParaRPr lang="en-US"/>
          </a:p>
        </p:txBody>
      </p:sp>
    </p:spTree>
    <p:extLst>
      <p:ext uri="{BB962C8B-B14F-4D97-AF65-F5344CB8AC3E}">
        <p14:creationId xmlns:p14="http://schemas.microsoft.com/office/powerpoint/2010/main" val="1918021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Working together with CIRA, CIMSS has been working on variations</a:t>
            </a:r>
            <a:r>
              <a:rPr lang="en-US" baseline="0" dirty="0" smtClean="0"/>
              <a:t> of algorithms to produce a RGB which replicates MODIS True Color.  </a:t>
            </a:r>
            <a:r>
              <a:rPr lang="en-US" dirty="0" smtClean="0"/>
              <a:t>Also </a:t>
            </a:r>
            <a:r>
              <a:rPr lang="en-US" dirty="0" smtClean="0"/>
              <a:t>being created via McIDAS-X is</a:t>
            </a:r>
            <a:r>
              <a:rPr lang="en-US" baseline="0" dirty="0" smtClean="0"/>
              <a:t> a Simple Hybrid Contrast Stretch </a:t>
            </a:r>
            <a:r>
              <a:rPr lang="en-US" baseline="0" dirty="0" smtClean="0"/>
              <a:t>RGBs(SHCS), an approach which approximately replicates the MODIS True Color Imagery.  The SHCS for an Advanced </a:t>
            </a:r>
            <a:r>
              <a:rPr lang="en-US" baseline="0" dirty="0" err="1" smtClean="0"/>
              <a:t>Himawari</a:t>
            </a:r>
            <a:r>
              <a:rPr lang="en-US" baseline="0" dirty="0" smtClean="0"/>
              <a:t> Imager image is on the left. </a:t>
            </a:r>
            <a:r>
              <a:rPr lang="en-US" baseline="0" dirty="0" smtClean="0"/>
              <a:t>This is done in part by using a boosted green channel which is a combination of two visible channels.  Then, the R,G,B components are scaled such that the middle part of the 0-255 color range is stretched, and the ends of the range are compressed, before the </a:t>
            </a:r>
            <a:r>
              <a:rPr lang="en-US" baseline="0" dirty="0" err="1" smtClean="0"/>
              <a:t>r,g,b</a:t>
            </a:r>
            <a:r>
              <a:rPr lang="en-US" baseline="0" dirty="0" smtClean="0"/>
              <a:t>, components are </a:t>
            </a:r>
            <a:r>
              <a:rPr lang="en-US" baseline="0" dirty="0" smtClean="0"/>
              <a:t>combined. It should not be difficult </a:t>
            </a:r>
            <a:r>
              <a:rPr lang="en-US" baseline="0" dirty="0" smtClean="0"/>
              <a:t>to replicate </a:t>
            </a:r>
            <a:r>
              <a:rPr lang="en-US" baseline="0" dirty="0" smtClean="0"/>
              <a:t>the SHCS </a:t>
            </a:r>
            <a:r>
              <a:rPr lang="en-US" baseline="0" dirty="0" smtClean="0"/>
              <a:t>in </a:t>
            </a:r>
            <a:r>
              <a:rPr lang="en-US" baseline="0" dirty="0" smtClean="0"/>
              <a:t>McIDAS-V. </a:t>
            </a:r>
          </a:p>
          <a:p>
            <a:endParaRPr lang="en-US" baseline="0" dirty="0" smtClean="0"/>
          </a:p>
          <a:p>
            <a:r>
              <a:rPr lang="en-US" baseline="0" dirty="0" smtClean="0"/>
              <a:t>On the right is a modified approach to creating the RGB for the Advanced Baseline Imager.  In this case, a green band needs to be created via a look-up table.  Then, an inverse hyperbolic sine function is applied to the three red, green blue channels.  After the function is applied, the RGB is created.  </a:t>
            </a:r>
            <a:endParaRPr lang="en-US" dirty="0"/>
          </a:p>
        </p:txBody>
      </p:sp>
      <p:sp>
        <p:nvSpPr>
          <p:cNvPr id="4" name="Slide Number Placeholder 3"/>
          <p:cNvSpPr>
            <a:spLocks noGrp="1"/>
          </p:cNvSpPr>
          <p:nvPr>
            <p:ph type="sldNum" sz="quarter" idx="10"/>
          </p:nvPr>
        </p:nvSpPr>
        <p:spPr/>
        <p:txBody>
          <a:bodyPr/>
          <a:lstStyle/>
          <a:p>
            <a:fld id="{F61E8552-7ABD-D04C-9C79-0E4662EF3258}" type="slidenum">
              <a:rPr lang="en-US" smtClean="0"/>
              <a:t>14</a:t>
            </a:fld>
            <a:endParaRPr lang="en-US"/>
          </a:p>
        </p:txBody>
      </p:sp>
    </p:spTree>
    <p:extLst>
      <p:ext uri="{BB962C8B-B14F-4D97-AF65-F5344CB8AC3E}">
        <p14:creationId xmlns:p14="http://schemas.microsoft.com/office/powerpoint/2010/main" val="2080773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talks</a:t>
            </a:r>
            <a:r>
              <a:rPr lang="en-US" baseline="0" dirty="0" smtClean="0"/>
              <a:t> mentioned in this presentation.  Please view these three talks for a detailed explanation of the 1.) ABI instrument 2.) What can be deduced from 1-minute satellite imagery in an analysis from a convective forecaster working with the Satellite Proving Ground Testbed experiments and 3.) Techniques for combining observations of satellite data and other detection devices in severe storm analysis.</a:t>
            </a:r>
            <a:endParaRPr lang="en-US" dirty="0"/>
          </a:p>
        </p:txBody>
      </p:sp>
      <p:sp>
        <p:nvSpPr>
          <p:cNvPr id="4" name="Slide Number Placeholder 3"/>
          <p:cNvSpPr>
            <a:spLocks noGrp="1"/>
          </p:cNvSpPr>
          <p:nvPr>
            <p:ph type="sldNum" sz="quarter" idx="10"/>
          </p:nvPr>
        </p:nvSpPr>
        <p:spPr/>
        <p:txBody>
          <a:bodyPr/>
          <a:lstStyle/>
          <a:p>
            <a:fld id="{F61E8552-7ABD-D04C-9C79-0E4662EF3258}" type="slidenum">
              <a:rPr lang="en-US" smtClean="0"/>
              <a:t>15</a:t>
            </a:fld>
            <a:endParaRPr lang="en-US"/>
          </a:p>
        </p:txBody>
      </p:sp>
    </p:spTree>
    <p:extLst>
      <p:ext uri="{BB962C8B-B14F-4D97-AF65-F5344CB8AC3E}">
        <p14:creationId xmlns:p14="http://schemas.microsoft.com/office/powerpoint/2010/main" val="2027588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1E8552-7ABD-D04C-9C79-0E4662EF3258}" type="slidenum">
              <a:rPr lang="en-US" smtClean="0"/>
              <a:t>16</a:t>
            </a:fld>
            <a:endParaRPr lang="en-US"/>
          </a:p>
        </p:txBody>
      </p:sp>
    </p:spTree>
    <p:extLst>
      <p:ext uri="{BB962C8B-B14F-4D97-AF65-F5344CB8AC3E}">
        <p14:creationId xmlns:p14="http://schemas.microsoft.com/office/powerpoint/2010/main" val="1892298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a little pre-launch</a:t>
            </a:r>
            <a:r>
              <a:rPr lang="en-US" baseline="0" dirty="0" smtClean="0"/>
              <a:t> post-launch celebratory reading.  There is an early online release of “A Closer Look at the ABI on GOES-R Series” which will appear in April 2017 of the Bulletin of the </a:t>
            </a:r>
            <a:r>
              <a:rPr lang="en-US" baseline="0" smtClean="0"/>
              <a:t>American Meteorological Society.</a:t>
            </a:r>
            <a:endParaRPr lang="en-US" dirty="0"/>
          </a:p>
        </p:txBody>
      </p:sp>
      <p:sp>
        <p:nvSpPr>
          <p:cNvPr id="4" name="Slide Number Placeholder 3"/>
          <p:cNvSpPr>
            <a:spLocks noGrp="1"/>
          </p:cNvSpPr>
          <p:nvPr>
            <p:ph type="sldNum" sz="quarter" idx="10"/>
          </p:nvPr>
        </p:nvSpPr>
        <p:spPr/>
        <p:txBody>
          <a:bodyPr/>
          <a:lstStyle/>
          <a:p>
            <a:fld id="{F61E8552-7ABD-D04C-9C79-0E4662EF3258}" type="slidenum">
              <a:rPr lang="en-US" smtClean="0"/>
              <a:t>17</a:t>
            </a:fld>
            <a:endParaRPr lang="en-US"/>
          </a:p>
        </p:txBody>
      </p:sp>
    </p:spTree>
    <p:extLst>
      <p:ext uri="{BB962C8B-B14F-4D97-AF65-F5344CB8AC3E}">
        <p14:creationId xmlns:p14="http://schemas.microsoft.com/office/powerpoint/2010/main" val="60195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animation</a:t>
            </a:r>
            <a:endParaRPr lang="en-US" dirty="0"/>
          </a:p>
        </p:txBody>
      </p:sp>
      <p:sp>
        <p:nvSpPr>
          <p:cNvPr id="4" name="Slide Number Placeholder 3"/>
          <p:cNvSpPr>
            <a:spLocks noGrp="1"/>
          </p:cNvSpPr>
          <p:nvPr>
            <p:ph type="sldNum" sz="quarter" idx="10"/>
          </p:nvPr>
        </p:nvSpPr>
        <p:spPr/>
        <p:txBody>
          <a:bodyPr/>
          <a:lstStyle/>
          <a:p>
            <a:fld id="{61F9B658-3A67-40C6-8AEC-8C8320C8B8B4}" type="slidenum">
              <a:rPr lang="en-US" smtClean="0"/>
              <a:t>18</a:t>
            </a:fld>
            <a:endParaRPr lang="en-US"/>
          </a:p>
        </p:txBody>
      </p:sp>
    </p:spTree>
    <p:extLst>
      <p:ext uri="{BB962C8B-B14F-4D97-AF65-F5344CB8AC3E}">
        <p14:creationId xmlns:p14="http://schemas.microsoft.com/office/powerpoint/2010/main" val="1772882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group, the GOES imagery team</a:t>
            </a:r>
            <a:r>
              <a:rPr lang="en-US" baseline="0" dirty="0" smtClean="0"/>
              <a:t> is preparing to display and interrogate significantly more data than the current era of GOES satellites.  There will be double the spectral bands over the current five band imager. GOES-R will have higher spatial resolution over all 16 bands than the current imager.  Full disk imagery will be at 4 times the repeat rate of the current series.  Conus scans will be at three times the repeat rate.  In addition, 1 minute mesoscale scans will be conducted at two different locations.  Finally, the Geostationary Lightening Mapper will be onboard as well.  On the left there is a visual diagram of the mesoscale, full disk, conus scans for mode 3.  On the lower left is a coverage map from the combined CONUS for GOES ABI.  Finally, on the right is a animation of current versus future spectral band capabilities.</a:t>
            </a:r>
            <a:endParaRPr lang="en-US" dirty="0"/>
          </a:p>
        </p:txBody>
      </p:sp>
      <p:sp>
        <p:nvSpPr>
          <p:cNvPr id="4" name="Slide Number Placeholder 3"/>
          <p:cNvSpPr>
            <a:spLocks noGrp="1"/>
          </p:cNvSpPr>
          <p:nvPr>
            <p:ph type="sldNum" sz="quarter" idx="10"/>
          </p:nvPr>
        </p:nvSpPr>
        <p:spPr/>
        <p:txBody>
          <a:bodyPr/>
          <a:lstStyle/>
          <a:p>
            <a:fld id="{F61E8552-7ABD-D04C-9C79-0E4662EF3258}" type="slidenum">
              <a:rPr lang="en-US" smtClean="0"/>
              <a:t>2</a:t>
            </a:fld>
            <a:endParaRPr lang="en-US"/>
          </a:p>
        </p:txBody>
      </p:sp>
    </p:spTree>
    <p:extLst>
      <p:ext uri="{BB962C8B-B14F-4D97-AF65-F5344CB8AC3E}">
        <p14:creationId xmlns:p14="http://schemas.microsoft.com/office/powerpoint/2010/main" val="779538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preparation</a:t>
            </a:r>
            <a:r>
              <a:rPr lang="en-US" baseline="0" dirty="0" smtClean="0"/>
              <a:t> for GOES-R, in particular the mesoscale scans, scientists at CIMSS as well as other cooperative institutes and Proving Ground Partners, have been visualizing 1-min SRSOR data.  This practice not only helps to prepare us for handling imagery at a higher rate, it also reveals more interesting features in satellite imagery in a more timely manner for forecasting.  In this image, we have Martin </a:t>
            </a:r>
            <a:r>
              <a:rPr lang="en-US" baseline="0" dirty="0" err="1" smtClean="0"/>
              <a:t>Setvak’s</a:t>
            </a:r>
            <a:r>
              <a:rPr lang="en-US" baseline="0" dirty="0" smtClean="0"/>
              <a:t> Sandwich RGB product overlaid on a visible image.  This </a:t>
            </a:r>
            <a:r>
              <a:rPr lang="en-US" baseline="0" dirty="0" smtClean="0"/>
              <a:t>RGB, along with other RGBs, is </a:t>
            </a:r>
            <a:r>
              <a:rPr lang="en-US" baseline="0" dirty="0" smtClean="0"/>
              <a:t>popular in Europe for forecasting severe storms.   Use of the sandwich product is increasing here as well.  The advantage of this method is that rapid cooling of IR brightness temperatures can be viewed simultaneously with the texture </a:t>
            </a:r>
            <a:r>
              <a:rPr lang="en-US" baseline="0" dirty="0" smtClean="0"/>
              <a:t>from the </a:t>
            </a:r>
            <a:r>
              <a:rPr lang="en-US" baseline="0" dirty="0" smtClean="0"/>
              <a:t>visible image.  This </a:t>
            </a:r>
            <a:r>
              <a:rPr lang="en-US" baseline="0" dirty="0" smtClean="0"/>
              <a:t>brings the eye to rapidly developing storms which tend to cool rapidly and exhibit a dynamic texture.</a:t>
            </a:r>
          </a:p>
          <a:p>
            <a:endParaRPr lang="en-US" baseline="0" dirty="0" smtClean="0"/>
          </a:p>
          <a:p>
            <a:endParaRPr lang="en-US" baseline="0" dirty="0" smtClean="0"/>
          </a:p>
          <a:p>
            <a:r>
              <a:rPr lang="en-US" baseline="0" dirty="0" smtClean="0"/>
              <a:t>HWT Testbed:  http://</a:t>
            </a:r>
            <a:r>
              <a:rPr lang="en-US" baseline="0" dirty="0" err="1" smtClean="0"/>
              <a:t>goesrhwt.blogspot.com</a:t>
            </a:r>
            <a:r>
              <a:rPr lang="en-US" baseline="0" dirty="0" smtClean="0"/>
              <a:t>/2015_05_31_archive.html </a:t>
            </a:r>
          </a:p>
          <a:p>
            <a:r>
              <a:rPr lang="en-US" baseline="0" dirty="0" smtClean="0"/>
              <a:t>“</a:t>
            </a:r>
            <a:r>
              <a:rPr lang="en-US" b="1" dirty="0" smtClean="0">
                <a:effectLst/>
              </a:rPr>
              <a:t>SRSOR</a:t>
            </a:r>
          </a:p>
          <a:p>
            <a:r>
              <a:rPr lang="en-US" dirty="0" smtClean="0"/>
              <a:t>- Must have it</a:t>
            </a:r>
          </a:p>
          <a:p>
            <a:r>
              <a:rPr lang="en-US" dirty="0" smtClean="0"/>
              <a:t>- Big tool for radar sparse areas.”</a:t>
            </a:r>
          </a:p>
          <a:p>
            <a:r>
              <a:rPr lang="en-US" dirty="0" smtClean="0"/>
              <a:t>(AMS Paper Reference</a:t>
            </a:r>
            <a:r>
              <a:rPr lang="en-US" baseline="0" dirty="0" smtClean="0"/>
              <a:t> – Mention a Day in the Life and a good resource for what can be seen in the eyes of an operational meteorologist)</a:t>
            </a:r>
            <a:endParaRPr lang="en-US" dirty="0" smtClean="0"/>
          </a:p>
          <a:p>
            <a:endParaRPr lang="en-US" baseline="0" dirty="0" smtClean="0"/>
          </a:p>
          <a:p>
            <a:r>
              <a:rPr lang="en-US" baseline="0" dirty="0" smtClean="0"/>
              <a:t>There are a number of features which appear between the scan times of the current imager</a:t>
            </a:r>
          </a:p>
          <a:p>
            <a:r>
              <a:rPr lang="en-US" dirty="0" smtClean="0"/>
              <a:t>1.)  This feature develops behind a bigger storm and while it develops of the entire one and one</a:t>
            </a:r>
            <a:r>
              <a:rPr lang="en-US" baseline="0" dirty="0" smtClean="0"/>
              <a:t> half hour period, major development occurs between the traditional time lapse of the data being collected by the current operational schedule.</a:t>
            </a:r>
          </a:p>
          <a:p>
            <a:r>
              <a:rPr lang="en-US" baseline="0" dirty="0" smtClean="0"/>
              <a:t>2.)  At this location, we catch a rapidly cooling cloud just as it appears, but miss much of the other development of the storm.</a:t>
            </a:r>
          </a:p>
          <a:p>
            <a:endParaRPr lang="en-US" baseline="0" dirty="0" smtClean="0"/>
          </a:p>
          <a:p>
            <a:r>
              <a:rPr lang="en-US" baseline="0" dirty="0" smtClean="0"/>
              <a:t>Around the entire image, the life of the storms are far more evident in the 1-minute imagery</a:t>
            </a:r>
          </a:p>
          <a:p>
            <a:endParaRPr lang="en-US" baseline="0" dirty="0" smtClean="0"/>
          </a:p>
        </p:txBody>
      </p:sp>
      <p:sp>
        <p:nvSpPr>
          <p:cNvPr id="4" name="Slide Number Placeholder 3"/>
          <p:cNvSpPr>
            <a:spLocks noGrp="1"/>
          </p:cNvSpPr>
          <p:nvPr>
            <p:ph type="sldNum" sz="quarter" idx="10"/>
          </p:nvPr>
        </p:nvSpPr>
        <p:spPr/>
        <p:txBody>
          <a:bodyPr/>
          <a:lstStyle/>
          <a:p>
            <a:fld id="{F61E8552-7ABD-D04C-9C79-0E4662EF3258}" type="slidenum">
              <a:rPr lang="en-US" smtClean="0"/>
              <a:t>3</a:t>
            </a:fld>
            <a:endParaRPr lang="en-US"/>
          </a:p>
        </p:txBody>
      </p:sp>
    </p:spTree>
    <p:extLst>
      <p:ext uri="{BB962C8B-B14F-4D97-AF65-F5344CB8AC3E}">
        <p14:creationId xmlns:p14="http://schemas.microsoft.com/office/powerpoint/2010/main" val="178344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 team, we are looking at ways to combine current satellite products and other instruments to prepare for the GLM and imagery which lives in the same or similar time space as other data such as radar.   I won’t get into much meteorological detail here, but Kristopher </a:t>
            </a:r>
            <a:r>
              <a:rPr lang="en-US" baseline="0" dirty="0" err="1" smtClean="0"/>
              <a:t>Bedka</a:t>
            </a:r>
            <a:r>
              <a:rPr lang="en-US" baseline="0" dirty="0" smtClean="0"/>
              <a:t> (see reference slide) gave an outstanding presentation at the AMS satellite conference which combines knowledge of his satellite research products and techniques with other metrological observations in a similar visual comparison as this.  In this image, the Colorado lightening detection array is being use as a proxy for the Geostationary Lightening Mapper, overlaid on visible imagery.  TDWR radar data is in the upper left frame.   On the lower left is the sandwich product (visible/thermal infrared) and on the right are satellite derived winds.   In addition, the magnitude of satellite derived cloud top cooling from the previous time is plotted on top of all frames.  </a:t>
            </a:r>
            <a:endParaRPr lang="en-US" dirty="0"/>
          </a:p>
        </p:txBody>
      </p:sp>
      <p:sp>
        <p:nvSpPr>
          <p:cNvPr id="4" name="Slide Number Placeholder 3"/>
          <p:cNvSpPr>
            <a:spLocks noGrp="1"/>
          </p:cNvSpPr>
          <p:nvPr>
            <p:ph type="sldNum" sz="quarter" idx="10"/>
          </p:nvPr>
        </p:nvSpPr>
        <p:spPr/>
        <p:txBody>
          <a:bodyPr/>
          <a:lstStyle/>
          <a:p>
            <a:fld id="{F61E8552-7ABD-D04C-9C79-0E4662EF3258}" type="slidenum">
              <a:rPr lang="en-US" smtClean="0"/>
              <a:t>4</a:t>
            </a:fld>
            <a:endParaRPr lang="en-US"/>
          </a:p>
        </p:txBody>
      </p:sp>
    </p:spTree>
    <p:extLst>
      <p:ext uri="{BB962C8B-B14F-4D97-AF65-F5344CB8AC3E}">
        <p14:creationId xmlns:p14="http://schemas.microsoft.com/office/powerpoint/2010/main" val="672158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team, we are testing</a:t>
            </a:r>
            <a:r>
              <a:rPr lang="en-US" baseline="0" dirty="0" smtClean="0"/>
              <a:t> and building our tools for first light imagery of GOES-R.  Using ground system test data, we have built tools in both McIDAS-X and McIDAS-V </a:t>
            </a:r>
            <a:endParaRPr lang="en-US" dirty="0"/>
          </a:p>
        </p:txBody>
      </p:sp>
      <p:sp>
        <p:nvSpPr>
          <p:cNvPr id="4" name="Slide Number Placeholder 3"/>
          <p:cNvSpPr>
            <a:spLocks noGrp="1"/>
          </p:cNvSpPr>
          <p:nvPr>
            <p:ph type="sldNum" sz="quarter" idx="10"/>
          </p:nvPr>
        </p:nvSpPr>
        <p:spPr/>
        <p:txBody>
          <a:bodyPr/>
          <a:lstStyle/>
          <a:p>
            <a:fld id="{F61E8552-7ABD-D04C-9C79-0E4662EF3258}" type="slidenum">
              <a:rPr lang="en-US" smtClean="0"/>
              <a:t>5</a:t>
            </a:fld>
            <a:endParaRPr lang="en-US"/>
          </a:p>
        </p:txBody>
      </p:sp>
    </p:spTree>
    <p:extLst>
      <p:ext uri="{BB962C8B-B14F-4D97-AF65-F5344CB8AC3E}">
        <p14:creationId xmlns:p14="http://schemas.microsoft.com/office/powerpoint/2010/main" val="854832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an effort to be ready, the team has set a number of goals tested the capability to create</a:t>
            </a:r>
          </a:p>
          <a:p>
            <a:endParaRPr lang="en-US" baseline="0" dirty="0" smtClean="0"/>
          </a:p>
          <a:p>
            <a:pPr marL="285750" indent="-285750">
              <a:buFont typeface="Arial" charset="0"/>
              <a:buChar char="•"/>
            </a:pPr>
            <a:r>
              <a:rPr lang="en-US" sz="2400" dirty="0" smtClean="0">
                <a:ea typeface="Arial" charset="0"/>
                <a:cs typeface="Arial" charset="0"/>
              </a:rPr>
              <a:t>Full Disk Single Band Images</a:t>
            </a:r>
          </a:p>
          <a:p>
            <a:pPr marL="285750" indent="-285750">
              <a:buFont typeface="Arial" charset="0"/>
              <a:buChar char="•"/>
            </a:pPr>
            <a:r>
              <a:rPr lang="en-US" sz="2400" dirty="0" smtClean="0">
                <a:ea typeface="Arial" charset="0"/>
                <a:cs typeface="Arial" charset="0"/>
              </a:rPr>
              <a:t>16 panel Full Disk Images</a:t>
            </a:r>
          </a:p>
          <a:p>
            <a:pPr marL="285750" indent="-285750">
              <a:buFont typeface="Arial" charset="0"/>
              <a:buChar char="•"/>
            </a:pPr>
            <a:r>
              <a:rPr lang="en-US" sz="2400" dirty="0" smtClean="0">
                <a:ea typeface="Arial" charset="0"/>
                <a:cs typeface="Arial" charset="0"/>
              </a:rPr>
              <a:t>16 panel CONUS Images at various zoom levels</a:t>
            </a:r>
          </a:p>
          <a:p>
            <a:pPr marL="285750" indent="-285750">
              <a:buFont typeface="Arial" charset="0"/>
              <a:buChar char="•"/>
            </a:pPr>
            <a:r>
              <a:rPr lang="en-US" sz="2400" dirty="0" smtClean="0">
                <a:ea typeface="Arial" charset="0"/>
                <a:cs typeface="Arial" charset="0"/>
              </a:rPr>
              <a:t>16 panel FD as CONUS</a:t>
            </a:r>
          </a:p>
          <a:p>
            <a:pPr marL="285750" indent="-285750">
              <a:buFont typeface="Arial" charset="0"/>
              <a:buChar char="•"/>
            </a:pPr>
            <a:r>
              <a:rPr lang="en-US" sz="2400" dirty="0" smtClean="0">
                <a:ea typeface="Arial" charset="0"/>
                <a:cs typeface="Arial" charset="0"/>
              </a:rPr>
              <a:t>Run in either McIDAS-X or McIDAS-V</a:t>
            </a:r>
          </a:p>
          <a:p>
            <a:pPr marL="742950" lvl="1" indent="-285750">
              <a:buFont typeface="Arial" charset="0"/>
              <a:buChar char="•"/>
            </a:pPr>
            <a:r>
              <a:rPr lang="en-US" sz="2400" dirty="0" smtClean="0">
                <a:ea typeface="Arial" charset="0"/>
                <a:cs typeface="Arial" charset="0"/>
              </a:rPr>
              <a:t>Level 1b Radiance served via McIDAS-X</a:t>
            </a:r>
          </a:p>
          <a:p>
            <a:pPr marL="742950" lvl="1" indent="-285750">
              <a:buFont typeface="Arial" charset="0"/>
              <a:buChar char="•"/>
            </a:pPr>
            <a:r>
              <a:rPr lang="en-US" sz="2400" dirty="0" smtClean="0">
                <a:ea typeface="Arial" charset="0"/>
                <a:cs typeface="Arial" charset="0"/>
              </a:rPr>
              <a:t>Level 2 Cloud and Moisture Imagery in McIDAS-V</a:t>
            </a:r>
          </a:p>
          <a:p>
            <a:pPr marL="285750" indent="-285750">
              <a:buFont typeface="Arial" charset="0"/>
              <a:buChar char="•"/>
            </a:pPr>
            <a:r>
              <a:rPr lang="en-US" sz="2400" dirty="0" smtClean="0">
                <a:ea typeface="Arial" charset="0"/>
                <a:cs typeface="Arial" charset="0"/>
              </a:rPr>
              <a:t>Create Imagery either from Grid or ADDE formats</a:t>
            </a:r>
          </a:p>
          <a:p>
            <a:pPr marL="285750" indent="-285750">
              <a:buFont typeface="Arial" charset="0"/>
              <a:buChar char="•"/>
            </a:pPr>
            <a:r>
              <a:rPr lang="en-US" sz="2400" dirty="0" smtClean="0">
                <a:ea typeface="Arial" charset="0"/>
                <a:cs typeface="Arial" charset="0"/>
              </a:rPr>
              <a:t>Run on multiple platforms by multiple members of the team</a:t>
            </a:r>
          </a:p>
          <a:p>
            <a:endParaRPr lang="en-US" dirty="0"/>
          </a:p>
        </p:txBody>
      </p:sp>
      <p:sp>
        <p:nvSpPr>
          <p:cNvPr id="4" name="Slide Number Placeholder 3"/>
          <p:cNvSpPr>
            <a:spLocks noGrp="1"/>
          </p:cNvSpPr>
          <p:nvPr>
            <p:ph type="sldNum" sz="quarter" idx="10"/>
          </p:nvPr>
        </p:nvSpPr>
        <p:spPr/>
        <p:txBody>
          <a:bodyPr/>
          <a:lstStyle/>
          <a:p>
            <a:fld id="{F61E8552-7ABD-D04C-9C79-0E4662EF3258}" type="slidenum">
              <a:rPr lang="en-US" smtClean="0"/>
              <a:t>6</a:t>
            </a:fld>
            <a:endParaRPr lang="en-US"/>
          </a:p>
        </p:txBody>
      </p:sp>
    </p:spTree>
    <p:extLst>
      <p:ext uri="{BB962C8B-B14F-4D97-AF65-F5344CB8AC3E}">
        <p14:creationId xmlns:p14="http://schemas.microsoft.com/office/powerpoint/2010/main" val="799773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16 panels show quite</a:t>
            </a:r>
            <a:r>
              <a:rPr lang="en-US" baseline="0" dirty="0" smtClean="0"/>
              <a:t> a bit of imagery.  I have been asked why create 16 panels? </a:t>
            </a:r>
          </a:p>
          <a:p>
            <a:endParaRPr lang="en-US" baseline="0" dirty="0" smtClean="0"/>
          </a:p>
          <a:p>
            <a:r>
              <a:rPr lang="en-US" baseline="0" dirty="0" smtClean="0"/>
              <a:t>1.)  A quick visual check of image quality across the bands</a:t>
            </a:r>
          </a:p>
          <a:p>
            <a:endParaRPr lang="en-US" baseline="0" dirty="0" smtClean="0"/>
          </a:p>
          <a:p>
            <a:r>
              <a:rPr lang="en-US" baseline="0" dirty="0" smtClean="0"/>
              <a:t>(This is test data that is incomplete)</a:t>
            </a:r>
            <a:endParaRPr lang="en-US" dirty="0"/>
          </a:p>
        </p:txBody>
      </p:sp>
      <p:sp>
        <p:nvSpPr>
          <p:cNvPr id="4" name="Slide Number Placeholder 3"/>
          <p:cNvSpPr>
            <a:spLocks noGrp="1"/>
          </p:cNvSpPr>
          <p:nvPr>
            <p:ph type="sldNum" sz="quarter" idx="10"/>
          </p:nvPr>
        </p:nvSpPr>
        <p:spPr/>
        <p:txBody>
          <a:bodyPr/>
          <a:lstStyle/>
          <a:p>
            <a:fld id="{F61E8552-7ABD-D04C-9C79-0E4662EF3258}" type="slidenum">
              <a:rPr lang="en-US" smtClean="0"/>
              <a:t>7</a:t>
            </a:fld>
            <a:endParaRPr lang="en-US"/>
          </a:p>
        </p:txBody>
      </p:sp>
    </p:spTree>
    <p:extLst>
      <p:ext uri="{BB962C8B-B14F-4D97-AF65-F5344CB8AC3E}">
        <p14:creationId xmlns:p14="http://schemas.microsoft.com/office/powerpoint/2010/main" val="2128510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Reason #2 – Verify</a:t>
            </a:r>
            <a:r>
              <a:rPr lang="en-US" baseline="0" dirty="0" smtClean="0"/>
              <a:t> the existence of features consistent with a theory.</a:t>
            </a:r>
            <a:endParaRPr lang="en-US" dirty="0" smtClean="0"/>
          </a:p>
          <a:p>
            <a:endParaRPr lang="en-US" dirty="0" smtClean="0"/>
          </a:p>
          <a:p>
            <a:r>
              <a:rPr lang="en-US" dirty="0" smtClean="0"/>
              <a:t>The </a:t>
            </a:r>
            <a:r>
              <a:rPr lang="en-US" dirty="0" smtClean="0"/>
              <a:t>H-9</a:t>
            </a:r>
            <a:r>
              <a:rPr lang="en-US" baseline="0" dirty="0" smtClean="0"/>
              <a:t> satellite was launched in November.  </a:t>
            </a:r>
            <a:r>
              <a:rPr lang="en-US" baseline="0" dirty="0" smtClean="0"/>
              <a:t>Just looking at </a:t>
            </a:r>
            <a:r>
              <a:rPr lang="en-US" baseline="0" dirty="0" smtClean="0"/>
              <a:t>the </a:t>
            </a:r>
            <a:r>
              <a:rPr lang="en-US" baseline="0" dirty="0" smtClean="0"/>
              <a:t>visible </a:t>
            </a:r>
            <a:r>
              <a:rPr lang="en-US" baseline="0" dirty="0" smtClean="0"/>
              <a:t>band (0.64 um), </a:t>
            </a:r>
            <a:r>
              <a:rPr lang="en-US" baseline="0" dirty="0" smtClean="0"/>
              <a:t>it </a:t>
            </a:r>
            <a:r>
              <a:rPr lang="en-US" baseline="0" dirty="0" smtClean="0"/>
              <a:t>might </a:t>
            </a:r>
            <a:r>
              <a:rPr lang="en-US" baseline="0" dirty="0" smtClean="0"/>
              <a:t>be argued that </a:t>
            </a:r>
            <a:r>
              <a:rPr lang="en-US" baseline="0" dirty="0" smtClean="0"/>
              <a:t>the brief cloud is </a:t>
            </a:r>
            <a:r>
              <a:rPr lang="en-US" baseline="0" dirty="0" smtClean="0"/>
              <a:t>a wish-observation of the exhaust plume from the H-9 launch.  </a:t>
            </a:r>
            <a:r>
              <a:rPr lang="en-US" baseline="0" dirty="0" smtClean="0"/>
              <a:t>However, looking at all the 16 bands for a short time-series, the plume and the thermal signature are </a:t>
            </a:r>
            <a:r>
              <a:rPr lang="en-US" baseline="0" dirty="0" smtClean="0"/>
              <a:t>seen giving the observation more credence.</a:t>
            </a:r>
            <a:endParaRPr lang="en-US" dirty="0"/>
          </a:p>
        </p:txBody>
      </p:sp>
      <p:sp>
        <p:nvSpPr>
          <p:cNvPr id="4" name="Slide Number Placeholder 3"/>
          <p:cNvSpPr>
            <a:spLocks noGrp="1"/>
          </p:cNvSpPr>
          <p:nvPr>
            <p:ph type="sldNum" sz="quarter" idx="10"/>
          </p:nvPr>
        </p:nvSpPr>
        <p:spPr/>
        <p:txBody>
          <a:bodyPr/>
          <a:lstStyle/>
          <a:p>
            <a:fld id="{F61E8552-7ABD-D04C-9C79-0E4662EF3258}" type="slidenum">
              <a:rPr lang="en-US" smtClean="0"/>
              <a:t>8</a:t>
            </a:fld>
            <a:endParaRPr lang="en-US"/>
          </a:p>
        </p:txBody>
      </p:sp>
    </p:spTree>
    <p:extLst>
      <p:ext uri="{BB962C8B-B14F-4D97-AF65-F5344CB8AC3E}">
        <p14:creationId xmlns:p14="http://schemas.microsoft.com/office/powerpoint/2010/main" val="1511355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H-9</a:t>
            </a:r>
            <a:r>
              <a:rPr lang="en-US" baseline="0" dirty="0" smtClean="0"/>
              <a:t> satellite was launched in November.  If we had just looked at the </a:t>
            </a:r>
            <a:r>
              <a:rPr lang="en-US" baseline="0" dirty="0" err="1" smtClean="0"/>
              <a:t>visilble</a:t>
            </a:r>
            <a:r>
              <a:rPr lang="en-US" baseline="0" dirty="0" smtClean="0"/>
              <a:t> band (0.64 um), we might argue the brief cloud is a figment of an active imagination.  However, looking at all the 16 bands for a short time-series, the plume and the thermal signature are easily seen lending much more credence to the idea that we did observe the rocket launch with the </a:t>
            </a:r>
            <a:r>
              <a:rPr lang="en-US" baseline="0" smtClean="0"/>
              <a:t>H-8 satellite.   </a:t>
            </a:r>
            <a:endParaRPr lang="en-US"/>
          </a:p>
        </p:txBody>
      </p:sp>
      <p:sp>
        <p:nvSpPr>
          <p:cNvPr id="4" name="Slide Number Placeholder 3"/>
          <p:cNvSpPr>
            <a:spLocks noGrp="1"/>
          </p:cNvSpPr>
          <p:nvPr>
            <p:ph type="sldNum" sz="quarter" idx="10"/>
          </p:nvPr>
        </p:nvSpPr>
        <p:spPr/>
        <p:txBody>
          <a:bodyPr/>
          <a:lstStyle/>
          <a:p>
            <a:fld id="{F61E8552-7ABD-D04C-9C79-0E4662EF3258}" type="slidenum">
              <a:rPr lang="en-US" smtClean="0"/>
              <a:t>9</a:t>
            </a:fld>
            <a:endParaRPr lang="en-US"/>
          </a:p>
        </p:txBody>
      </p:sp>
    </p:spTree>
    <p:extLst>
      <p:ext uri="{BB962C8B-B14F-4D97-AF65-F5344CB8AC3E}">
        <p14:creationId xmlns:p14="http://schemas.microsoft.com/office/powerpoint/2010/main" val="843627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1C72777-424F-7545-894B-96653AA36C11}" type="datetime1">
              <a:rPr lang="en-US" smtClean="0"/>
              <a:t>11/9/16</a:t>
            </a:fld>
            <a:endParaRPr lang="en-US" dirty="0"/>
          </a:p>
        </p:txBody>
      </p:sp>
      <p:sp>
        <p:nvSpPr>
          <p:cNvPr id="8" name="Footer Placeholder 7"/>
          <p:cNvSpPr>
            <a:spLocks noGrp="1"/>
          </p:cNvSpPr>
          <p:nvPr>
            <p:ph type="ftr" sz="quarter" idx="11"/>
          </p:nvPr>
        </p:nvSpPr>
        <p:spPr/>
        <p:txBody>
          <a:bodyPr/>
          <a:lstStyle/>
          <a:p>
            <a:r>
              <a:rPr lang="en-US" smtClean="0"/>
              <a:t>2016-November 14-17:   2016 McIDAS Users' Group Meeting</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C686B81-A2B1-6D46-B701-441CCBDE1674}" type="datetime1">
              <a:rPr lang="en-US" smtClean="0"/>
              <a:t>11/9/16</a:t>
            </a:fld>
            <a:endParaRPr lang="en-US" dirty="0"/>
          </a:p>
        </p:txBody>
      </p:sp>
      <p:sp>
        <p:nvSpPr>
          <p:cNvPr id="6" name="Footer Placeholder 5"/>
          <p:cNvSpPr>
            <a:spLocks noGrp="1"/>
          </p:cNvSpPr>
          <p:nvPr>
            <p:ph type="ftr" sz="quarter" idx="11"/>
          </p:nvPr>
        </p:nvSpPr>
        <p:spPr/>
        <p:txBody>
          <a:bodyPr/>
          <a:lstStyle/>
          <a:p>
            <a:r>
              <a:rPr lang="en-US" smtClean="0"/>
              <a:t>2016-November 14-17:   2016 McIDAS Users' Group Meeting</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454A57D-2F80-7C4A-B2EB-2E50AA141C3B}" type="datetime1">
              <a:rPr lang="en-US" smtClean="0"/>
              <a:t>11/9/16</a:t>
            </a:fld>
            <a:endParaRPr lang="en-US" dirty="0"/>
          </a:p>
        </p:txBody>
      </p:sp>
      <p:sp>
        <p:nvSpPr>
          <p:cNvPr id="6" name="Footer Placeholder 5"/>
          <p:cNvSpPr>
            <a:spLocks noGrp="1"/>
          </p:cNvSpPr>
          <p:nvPr>
            <p:ph type="ftr" sz="quarter" idx="11"/>
          </p:nvPr>
        </p:nvSpPr>
        <p:spPr/>
        <p:txBody>
          <a:bodyPr/>
          <a:lstStyle/>
          <a:p>
            <a:r>
              <a:rPr lang="en-US" smtClean="0"/>
              <a:t>2016-November 14-17:   2016 McIDAS Users' Group Meeting</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2B9BFC2-184C-014D-B33A-1851A2E09A19}" type="datetime1">
              <a:rPr lang="en-US" smtClean="0"/>
              <a:t>11/9/16</a:t>
            </a:fld>
            <a:endParaRPr lang="en-US" dirty="0"/>
          </a:p>
        </p:txBody>
      </p:sp>
      <p:sp>
        <p:nvSpPr>
          <p:cNvPr id="6" name="Footer Placeholder 5"/>
          <p:cNvSpPr>
            <a:spLocks noGrp="1"/>
          </p:cNvSpPr>
          <p:nvPr>
            <p:ph type="ftr" sz="quarter" idx="11"/>
          </p:nvPr>
        </p:nvSpPr>
        <p:spPr/>
        <p:txBody>
          <a:bodyPr/>
          <a:lstStyle/>
          <a:p>
            <a:r>
              <a:rPr lang="en-US" smtClean="0"/>
              <a:t>2016-November 14-17:   2016 McIDAS Users' Group Meeting</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4FE9D53-0239-DC40-A1EC-787B835B5EA1}" type="datetime1">
              <a:rPr lang="en-US" smtClean="0"/>
              <a:t>11/9/16</a:t>
            </a:fld>
            <a:endParaRPr lang="en-US" dirty="0"/>
          </a:p>
        </p:txBody>
      </p:sp>
      <p:sp>
        <p:nvSpPr>
          <p:cNvPr id="6" name="Footer Placeholder 5"/>
          <p:cNvSpPr>
            <a:spLocks noGrp="1"/>
          </p:cNvSpPr>
          <p:nvPr>
            <p:ph type="ftr" sz="quarter" idx="11"/>
          </p:nvPr>
        </p:nvSpPr>
        <p:spPr/>
        <p:txBody>
          <a:bodyPr/>
          <a:lstStyle/>
          <a:p>
            <a:r>
              <a:rPr lang="en-US" smtClean="0"/>
              <a:t>2016-November 14-17:   2016 McIDAS Users' Group Meeting</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B614379-DD72-F24D-9B99-7DEB4083E2AB}" type="datetime1">
              <a:rPr lang="en-US" smtClean="0"/>
              <a:t>11/9/16</a:t>
            </a:fld>
            <a:endParaRPr lang="en-US" dirty="0"/>
          </a:p>
        </p:txBody>
      </p:sp>
      <p:sp>
        <p:nvSpPr>
          <p:cNvPr id="4" name="Footer Placeholder 3"/>
          <p:cNvSpPr>
            <a:spLocks noGrp="1"/>
          </p:cNvSpPr>
          <p:nvPr>
            <p:ph type="ftr" sz="quarter" idx="11"/>
          </p:nvPr>
        </p:nvSpPr>
        <p:spPr/>
        <p:txBody>
          <a:bodyPr/>
          <a:lstStyle/>
          <a:p>
            <a:r>
              <a:rPr lang="en-US" smtClean="0"/>
              <a:t>2016-November 14-17:   2016 McIDAS Users' Group Meeting</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25D352D-E05C-D646-AB1C-50A05989A9AD}" type="datetime1">
              <a:rPr lang="en-US" smtClean="0"/>
              <a:t>11/9/16</a:t>
            </a:fld>
            <a:endParaRPr lang="en-US" dirty="0"/>
          </a:p>
        </p:txBody>
      </p:sp>
      <p:sp>
        <p:nvSpPr>
          <p:cNvPr id="4" name="Footer Placeholder 3"/>
          <p:cNvSpPr>
            <a:spLocks noGrp="1"/>
          </p:cNvSpPr>
          <p:nvPr>
            <p:ph type="ftr" sz="quarter" idx="11"/>
          </p:nvPr>
        </p:nvSpPr>
        <p:spPr/>
        <p:txBody>
          <a:bodyPr/>
          <a:lstStyle/>
          <a:p>
            <a:r>
              <a:rPr lang="en-US" smtClean="0"/>
              <a:t>2016-November 14-17:   2016 McIDAS Users' Group Meeting</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3C2D8AD-FFD4-474C-AE46-D253460E969F}" type="datetime1">
              <a:rPr lang="en-US" smtClean="0"/>
              <a:t>11/9/16</a:t>
            </a:fld>
            <a:endParaRPr lang="en-US" dirty="0"/>
          </a:p>
        </p:txBody>
      </p:sp>
      <p:sp>
        <p:nvSpPr>
          <p:cNvPr id="5" name="Footer Placeholder 4"/>
          <p:cNvSpPr>
            <a:spLocks noGrp="1"/>
          </p:cNvSpPr>
          <p:nvPr>
            <p:ph type="ftr" sz="quarter" idx="11"/>
          </p:nvPr>
        </p:nvSpPr>
        <p:spPr/>
        <p:txBody>
          <a:bodyPr/>
          <a:lstStyle/>
          <a:p>
            <a:r>
              <a:rPr lang="en-US" smtClean="0"/>
              <a:t>2016-November 14-17:   2016 McIDAS Users' Group Meeting</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FF7ADFF-4F8C-ED4D-ABA2-ED9D3994B633}" type="datetime1">
              <a:rPr lang="en-US" smtClean="0"/>
              <a:t>11/9/16</a:t>
            </a:fld>
            <a:endParaRPr lang="en-US" dirty="0"/>
          </a:p>
        </p:txBody>
      </p:sp>
      <p:sp>
        <p:nvSpPr>
          <p:cNvPr id="5" name="Footer Placeholder 4"/>
          <p:cNvSpPr>
            <a:spLocks noGrp="1"/>
          </p:cNvSpPr>
          <p:nvPr>
            <p:ph type="ftr" sz="quarter" idx="11"/>
          </p:nvPr>
        </p:nvSpPr>
        <p:spPr/>
        <p:txBody>
          <a:bodyPr/>
          <a:lstStyle/>
          <a:p>
            <a:r>
              <a:rPr lang="en-US" smtClean="0"/>
              <a:t>2016-November 14-17:   2016 McIDAS Users' Group Meeting</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9038A-6322-7945-99A9-FBDD9DBB5B02}"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D9296-3585-AD4A-B64A-8F183310AED9}" type="slidenum">
              <a:rPr lang="en-US" smtClean="0"/>
              <a:t>‹#›</a:t>
            </a:fld>
            <a:endParaRPr lang="en-US"/>
          </a:p>
        </p:txBody>
      </p:sp>
    </p:spTree>
    <p:extLst>
      <p:ext uri="{BB962C8B-B14F-4D97-AF65-F5344CB8AC3E}">
        <p14:creationId xmlns:p14="http://schemas.microsoft.com/office/powerpoint/2010/main" val="689450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9038A-6322-7945-99A9-FBDD9DBB5B02}"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D9296-3585-AD4A-B64A-8F183310AED9}" type="slidenum">
              <a:rPr lang="en-US" smtClean="0"/>
              <a:t>‹#›</a:t>
            </a:fld>
            <a:endParaRPr lang="en-US"/>
          </a:p>
        </p:txBody>
      </p:sp>
    </p:spTree>
    <p:extLst>
      <p:ext uri="{BB962C8B-B14F-4D97-AF65-F5344CB8AC3E}">
        <p14:creationId xmlns:p14="http://schemas.microsoft.com/office/powerpoint/2010/main" val="1913454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dirty="0" smtClean="0"/>
              <a:t>2016-November 14-17:   2016 McIDAS Users' Group Meeting</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9038A-6322-7945-99A9-FBDD9DBB5B02}"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D9296-3585-AD4A-B64A-8F183310AED9}" type="slidenum">
              <a:rPr lang="en-US" smtClean="0"/>
              <a:t>‹#›</a:t>
            </a:fld>
            <a:endParaRPr lang="en-US"/>
          </a:p>
        </p:txBody>
      </p:sp>
    </p:spTree>
    <p:extLst>
      <p:ext uri="{BB962C8B-B14F-4D97-AF65-F5344CB8AC3E}">
        <p14:creationId xmlns:p14="http://schemas.microsoft.com/office/powerpoint/2010/main" val="858688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9038A-6322-7945-99A9-FBDD9DBB5B02}" type="datetimeFigureOut">
              <a:rPr lang="en-US" smtClean="0"/>
              <a:t>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D9296-3585-AD4A-B64A-8F183310AED9}" type="slidenum">
              <a:rPr lang="en-US" smtClean="0"/>
              <a:t>‹#›</a:t>
            </a:fld>
            <a:endParaRPr lang="en-US"/>
          </a:p>
        </p:txBody>
      </p:sp>
    </p:spTree>
    <p:extLst>
      <p:ext uri="{BB962C8B-B14F-4D97-AF65-F5344CB8AC3E}">
        <p14:creationId xmlns:p14="http://schemas.microsoft.com/office/powerpoint/2010/main" val="889629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2D9038A-6322-7945-99A9-FBDD9DBB5B02}" type="datetimeFigureOut">
              <a:rPr lang="en-US" smtClean="0"/>
              <a:t>11/9/16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D9296-3585-AD4A-B64A-8F183310AED9}" type="slidenum">
              <a:rPr lang="en-US" smtClean="0"/>
              <a:t>‹#›</a:t>
            </a:fld>
            <a:endParaRPr lang="en-US"/>
          </a:p>
        </p:txBody>
      </p:sp>
    </p:spTree>
    <p:extLst>
      <p:ext uri="{BB962C8B-B14F-4D97-AF65-F5344CB8AC3E}">
        <p14:creationId xmlns:p14="http://schemas.microsoft.com/office/powerpoint/2010/main" val="1219200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D9038A-6322-7945-99A9-FBDD9DBB5B02}" type="datetimeFigureOut">
              <a:rPr lang="en-US" smtClean="0"/>
              <a:t>11/9/16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D9296-3585-AD4A-B64A-8F183310AED9}" type="slidenum">
              <a:rPr lang="en-US" smtClean="0"/>
              <a:t>‹#›</a:t>
            </a:fld>
            <a:endParaRPr lang="en-US"/>
          </a:p>
        </p:txBody>
      </p:sp>
    </p:spTree>
    <p:extLst>
      <p:ext uri="{BB962C8B-B14F-4D97-AF65-F5344CB8AC3E}">
        <p14:creationId xmlns:p14="http://schemas.microsoft.com/office/powerpoint/2010/main" val="1962672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2D9038A-6322-7945-99A9-FBDD9DBB5B02}" type="datetimeFigureOut">
              <a:rPr lang="en-US" smtClean="0"/>
              <a:t>11/9/16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D9296-3585-AD4A-B64A-8F183310AED9}" type="slidenum">
              <a:rPr lang="en-US" smtClean="0"/>
              <a:t>‹#›</a:t>
            </a:fld>
            <a:endParaRPr lang="en-US"/>
          </a:p>
        </p:txBody>
      </p:sp>
    </p:spTree>
    <p:extLst>
      <p:ext uri="{BB962C8B-B14F-4D97-AF65-F5344CB8AC3E}">
        <p14:creationId xmlns:p14="http://schemas.microsoft.com/office/powerpoint/2010/main" val="1280040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9038A-6322-7945-99A9-FBDD9DBB5B02}" type="datetimeFigureOut">
              <a:rPr lang="en-US" smtClean="0"/>
              <a:t>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D9296-3585-AD4A-B64A-8F183310AED9}" type="slidenum">
              <a:rPr lang="en-US" smtClean="0"/>
              <a:t>‹#›</a:t>
            </a:fld>
            <a:endParaRPr lang="en-US"/>
          </a:p>
        </p:txBody>
      </p:sp>
    </p:spTree>
    <p:extLst>
      <p:ext uri="{BB962C8B-B14F-4D97-AF65-F5344CB8AC3E}">
        <p14:creationId xmlns:p14="http://schemas.microsoft.com/office/powerpoint/2010/main" val="153054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9038A-6322-7945-99A9-FBDD9DBB5B02}" type="datetimeFigureOut">
              <a:rPr lang="en-US" smtClean="0"/>
              <a:t>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D9296-3585-AD4A-B64A-8F183310AED9}" type="slidenum">
              <a:rPr lang="en-US" smtClean="0"/>
              <a:t>‹#›</a:t>
            </a:fld>
            <a:endParaRPr lang="en-US"/>
          </a:p>
        </p:txBody>
      </p:sp>
    </p:spTree>
    <p:extLst>
      <p:ext uri="{BB962C8B-B14F-4D97-AF65-F5344CB8AC3E}">
        <p14:creationId xmlns:p14="http://schemas.microsoft.com/office/powerpoint/2010/main" val="1842854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9038A-6322-7945-99A9-FBDD9DBB5B02}"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D9296-3585-AD4A-B64A-8F183310AED9}" type="slidenum">
              <a:rPr lang="en-US" smtClean="0"/>
              <a:t>‹#›</a:t>
            </a:fld>
            <a:endParaRPr lang="en-US"/>
          </a:p>
        </p:txBody>
      </p:sp>
    </p:spTree>
    <p:extLst>
      <p:ext uri="{BB962C8B-B14F-4D97-AF65-F5344CB8AC3E}">
        <p14:creationId xmlns:p14="http://schemas.microsoft.com/office/powerpoint/2010/main" val="1842357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9038A-6322-7945-99A9-FBDD9DBB5B02}"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D9296-3585-AD4A-B64A-8F183310AED9}" type="slidenum">
              <a:rPr lang="en-US" smtClean="0"/>
              <a:t>‹#›</a:t>
            </a:fld>
            <a:endParaRPr lang="en-US"/>
          </a:p>
        </p:txBody>
      </p:sp>
    </p:spTree>
    <p:extLst>
      <p:ext uri="{BB962C8B-B14F-4D97-AF65-F5344CB8AC3E}">
        <p14:creationId xmlns:p14="http://schemas.microsoft.com/office/powerpoint/2010/main" val="2077767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AD2CB46-328D-974A-ADC3-89B56F98BC40}" type="datetime1">
              <a:rPr lang="en-US" smtClean="0"/>
              <a:t>11/9/16</a:t>
            </a:fld>
            <a:endParaRPr lang="en-US" dirty="0"/>
          </a:p>
        </p:txBody>
      </p:sp>
      <p:sp>
        <p:nvSpPr>
          <p:cNvPr id="5" name="Footer Placeholder 4"/>
          <p:cNvSpPr>
            <a:spLocks noGrp="1"/>
          </p:cNvSpPr>
          <p:nvPr>
            <p:ph type="ftr" sz="quarter" idx="11"/>
          </p:nvPr>
        </p:nvSpPr>
        <p:spPr/>
        <p:txBody>
          <a:bodyPr/>
          <a:lstStyle/>
          <a:p>
            <a:r>
              <a:rPr lang="en-US" smtClean="0"/>
              <a:t>2016-November 14-17:   2016 McIDAS Users' Group Meeting</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D092D41-4554-EB4A-9899-27B473E3DA33}" type="datetime1">
              <a:rPr lang="en-US" smtClean="0"/>
              <a:t>11/9/16</a:t>
            </a:fld>
            <a:endParaRPr lang="en-US" dirty="0"/>
          </a:p>
        </p:txBody>
      </p:sp>
      <p:sp>
        <p:nvSpPr>
          <p:cNvPr id="6" name="Footer Placeholder 5"/>
          <p:cNvSpPr>
            <a:spLocks noGrp="1"/>
          </p:cNvSpPr>
          <p:nvPr>
            <p:ph type="ftr" sz="quarter" idx="11"/>
          </p:nvPr>
        </p:nvSpPr>
        <p:spPr/>
        <p:txBody>
          <a:bodyPr/>
          <a:lstStyle/>
          <a:p>
            <a:r>
              <a:rPr lang="en-US" smtClean="0"/>
              <a:t>2016-November 14-17:   2016 McIDAS Users' Group Meeting</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5A8929-2A7D-144B-9B28-058429E0CF14}" type="datetime1">
              <a:rPr lang="en-US" smtClean="0"/>
              <a:t>11/9/16</a:t>
            </a:fld>
            <a:endParaRPr lang="en-US" dirty="0"/>
          </a:p>
        </p:txBody>
      </p:sp>
      <p:sp>
        <p:nvSpPr>
          <p:cNvPr id="8" name="Footer Placeholder 7"/>
          <p:cNvSpPr>
            <a:spLocks noGrp="1"/>
          </p:cNvSpPr>
          <p:nvPr>
            <p:ph type="ftr" sz="quarter" idx="11"/>
          </p:nvPr>
        </p:nvSpPr>
        <p:spPr/>
        <p:txBody>
          <a:bodyPr/>
          <a:lstStyle/>
          <a:p>
            <a:r>
              <a:rPr lang="en-US" smtClean="0"/>
              <a:t>2016-November 14-17:   2016 McIDAS Users' Group Meeting</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619BB2B-C2EA-2D44-86DE-6EB85FC4F493}" type="datetime1">
              <a:rPr lang="en-US" smtClean="0"/>
              <a:t>11/9/16</a:t>
            </a:fld>
            <a:endParaRPr lang="en-US" dirty="0"/>
          </a:p>
        </p:txBody>
      </p:sp>
      <p:sp>
        <p:nvSpPr>
          <p:cNvPr id="4" name="Footer Placeholder 3"/>
          <p:cNvSpPr>
            <a:spLocks noGrp="1"/>
          </p:cNvSpPr>
          <p:nvPr>
            <p:ph type="ftr" sz="quarter" idx="11"/>
          </p:nvPr>
        </p:nvSpPr>
        <p:spPr/>
        <p:txBody>
          <a:bodyPr/>
          <a:lstStyle/>
          <a:p>
            <a:r>
              <a:rPr lang="en-US" smtClean="0"/>
              <a:t>2016-November 14-17:   2016 McIDAS Users' Group Meeting</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F057ED5-30BF-F047-8CA9-D961B40AC24E}" type="datetime1">
              <a:rPr lang="en-US" smtClean="0"/>
              <a:t>11/9/16</a:t>
            </a:fld>
            <a:endParaRPr lang="en-US" dirty="0"/>
          </a:p>
        </p:txBody>
      </p:sp>
      <p:sp>
        <p:nvSpPr>
          <p:cNvPr id="3" name="Footer Placeholder 2"/>
          <p:cNvSpPr>
            <a:spLocks noGrp="1"/>
          </p:cNvSpPr>
          <p:nvPr>
            <p:ph type="ftr" sz="quarter" idx="11"/>
          </p:nvPr>
        </p:nvSpPr>
        <p:spPr/>
        <p:txBody>
          <a:bodyPr/>
          <a:lstStyle/>
          <a:p>
            <a:r>
              <a:rPr lang="en-US" smtClean="0"/>
              <a:t>2016-November 14-17:   2016 McIDAS Users' Group Meeting</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2A11130-1480-AD4B-9429-4DB318177912}" type="datetime1">
              <a:rPr lang="en-US" smtClean="0"/>
              <a:t>11/9/16</a:t>
            </a:fld>
            <a:endParaRPr lang="en-US" dirty="0"/>
          </a:p>
        </p:txBody>
      </p:sp>
      <p:sp>
        <p:nvSpPr>
          <p:cNvPr id="6" name="Footer Placeholder 5"/>
          <p:cNvSpPr>
            <a:spLocks noGrp="1"/>
          </p:cNvSpPr>
          <p:nvPr>
            <p:ph type="ftr" sz="quarter" idx="11"/>
          </p:nvPr>
        </p:nvSpPr>
        <p:spPr/>
        <p:txBody>
          <a:bodyPr/>
          <a:lstStyle/>
          <a:p>
            <a:r>
              <a:rPr lang="en-US" smtClean="0"/>
              <a:t>2016-November 14-17:   2016 McIDAS Users' Group Meeting</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2CF4A85-D4C5-5F4D-8D98-4EF6CABD8A8C}" type="datetime1">
              <a:rPr lang="en-US" smtClean="0"/>
              <a:t>11/9/16</a:t>
            </a:fld>
            <a:endParaRPr lang="en-US" dirty="0"/>
          </a:p>
        </p:txBody>
      </p:sp>
      <p:sp>
        <p:nvSpPr>
          <p:cNvPr id="6" name="Footer Placeholder 5"/>
          <p:cNvSpPr>
            <a:spLocks noGrp="1"/>
          </p:cNvSpPr>
          <p:nvPr>
            <p:ph type="ftr" sz="quarter" idx="11"/>
          </p:nvPr>
        </p:nvSpPr>
        <p:spPr/>
        <p:txBody>
          <a:bodyPr/>
          <a:lstStyle/>
          <a:p>
            <a:r>
              <a:rPr lang="en-US" smtClean="0"/>
              <a:t>2016-November 14-17:   2016 McIDAS Users' Group Meeting</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theme" Target="../theme/theme2.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smtClean="0"/>
              <a:t>2016-November 14-17:   2016 McIDAS Users' Group Meeting</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hd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D9296-3585-AD4A-B64A-8F183310AED9}" type="slidenum">
              <a:rPr lang="en-US" smtClean="0"/>
              <a:t>‹#›</a:t>
            </a:fld>
            <a:endParaRPr lang="en-US"/>
          </a:p>
        </p:txBody>
      </p:sp>
    </p:spTree>
    <p:extLst>
      <p:ext uri="{BB962C8B-B14F-4D97-AF65-F5344CB8AC3E}">
        <p14:creationId xmlns:p14="http://schemas.microsoft.com/office/powerpoint/2010/main" val="7848238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hyperlink" Target="http://cimss.ssec.wisc.edu/goes/sounder_tbb_stats/tbbc.html" TargetMode="External"/><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GIF"/><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https://ams.confex.com/ams/21SATMET20ASI/webprogram/Paper297113.html" TargetMode="External"/><Relationship Id="rId4" Type="http://schemas.openxmlformats.org/officeDocument/2006/relationships/hyperlink" Target="https://ams.confex.com/ams/96Annual/webprogram/Paper291108.html" TargetMode="External"/><Relationship Id="rId5" Type="http://schemas.openxmlformats.org/officeDocument/2006/relationships/hyperlink" Target="https://ams.confex.com/ams/21SATMET20ASI/webprogram/Paper297042.html" TargetMode="External"/><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s://ams.confex.com/ams/21SATMET20ASI/webprogram/Paper297113.html" TargetMode="External"/><Relationship Id="rId4" Type="http://schemas.openxmlformats.org/officeDocument/2006/relationships/hyperlink" Target="https://ams.confex.com/ams/96Annual/webprogram/Paper291108.html" TargetMode="External"/><Relationship Id="rId5" Type="http://schemas.openxmlformats.org/officeDocument/2006/relationships/hyperlink" Target="https://ams.confex.com/ams/21SATMET20ASI/webprogram/Paper297042.html" TargetMode="External"/><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hyperlink" Target="http://journals.ametsoc.org/doi/pdf/10.1175/BAMS-D-15-00230.1"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6.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gif"/><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7.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3.gif"/></Relationships>
</file>

<file path=ppt/slides/_rels/slide9.xml.rels><?xml version="1.0" encoding="UTF-8" standalone="yes"?>
<Relationships xmlns="http://schemas.openxmlformats.org/package/2006/relationships"><Relationship Id="rId3" Type="http://schemas.openxmlformats.org/officeDocument/2006/relationships/hyperlink" Target="http://cimss.ssec.wisc.edu/goes/blog/archives/22519" TargetMode="External"/><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3455" y="1513505"/>
            <a:ext cx="9633022" cy="646331"/>
          </a:xfrm>
          <a:prstGeom prst="rect">
            <a:avLst/>
          </a:prstGeom>
        </p:spPr>
        <p:txBody>
          <a:bodyPr wrap="none">
            <a:spAutoFit/>
          </a:bodyPr>
          <a:lstStyle/>
          <a:p>
            <a:r>
              <a:rPr lang="en-US" sz="3600" b="1" dirty="0">
                <a:ea typeface="Arial" charset="0"/>
                <a:cs typeface="Arial" charset="0"/>
              </a:rPr>
              <a:t>Preparing for </a:t>
            </a:r>
            <a:r>
              <a:rPr lang="en-US" sz="3600" b="1" dirty="0" smtClean="0">
                <a:ea typeface="Arial" charset="0"/>
                <a:cs typeface="Arial" charset="0"/>
              </a:rPr>
              <a:t>GOES-R:   </a:t>
            </a:r>
            <a:r>
              <a:rPr lang="en-US" sz="3600" b="1" dirty="0">
                <a:ea typeface="Arial" charset="0"/>
                <a:cs typeface="Arial" charset="0"/>
              </a:rPr>
              <a:t>Imagery and Validation </a:t>
            </a:r>
            <a:endParaRPr lang="en-US" sz="3600" dirty="0">
              <a:ea typeface="Arial" charset="0"/>
              <a:cs typeface="Arial" charset="0"/>
            </a:endParaRPr>
          </a:p>
        </p:txBody>
      </p:sp>
      <p:sp>
        <p:nvSpPr>
          <p:cNvPr id="5" name="Rectangle 4"/>
          <p:cNvSpPr/>
          <p:nvPr/>
        </p:nvSpPr>
        <p:spPr>
          <a:xfrm>
            <a:off x="2852057" y="2553969"/>
            <a:ext cx="6096000" cy="3770263"/>
          </a:xfrm>
          <a:prstGeom prst="rect">
            <a:avLst/>
          </a:prstGeom>
        </p:spPr>
        <p:txBody>
          <a:bodyPr>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Arial" charset="0"/>
                <a:cs typeface="Arial" charset="0"/>
              </a:rPr>
              <a:t>Participants at MUG Meeting: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ea typeface="Arial" charset="0"/>
                <a:cs typeface="Arial" charset="0"/>
              </a:rPr>
              <a:t>Joleen</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a typeface="Arial" charset="0"/>
                <a:cs typeface="Arial" charset="0"/>
              </a:rPr>
              <a:t>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Arial" charset="0"/>
                <a:cs typeface="Arial" charset="0"/>
              </a:rPr>
              <a:t>Feltz</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Arial" charset="0"/>
                <a:cs typeface="Arial" charset="0"/>
              </a:rPr>
              <a:t> and James P. Nelson*</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a typeface="Arial" charset="0"/>
              <a:cs typeface="Arial" charset="0"/>
            </a:endParaRPr>
          </a:p>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Arial" charset="0"/>
                <a:cs typeface="Arial" charset="0"/>
              </a:rPr>
              <a:t>Tim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ea typeface="Arial" charset="0"/>
                <a:cs typeface="Arial" charset="0"/>
              </a:rPr>
              <a:t>Schmit</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a typeface="Arial" charset="0"/>
                <a:cs typeface="Arial" charset="0"/>
              </a:rPr>
              <a:t>**, Mat </a:t>
            </a: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ea typeface="Arial" charset="0"/>
                <a:cs typeface="Arial" charset="0"/>
              </a:rPr>
              <a:t>Gunshor</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Arial" charset="0"/>
                <a:cs typeface="Arial" charset="0"/>
              </a:rPr>
              <a:t>*,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Arial" charset="0"/>
                <a:cs typeface="Arial" charset="0"/>
              </a:rPr>
              <a:t>Kaba</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Arial" charset="0"/>
                <a:cs typeface="Arial" charset="0"/>
              </a:rPr>
              <a:t> Bah*, Hong Zhang* </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a typeface="Arial" charset="0"/>
              <a:cs typeface="Arial" charset="0"/>
            </a:endParaRPr>
          </a:p>
          <a:p>
            <a:pPr algn="ct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Unicode MS"/>
            </a:endParaRP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a typeface="Arial" charset="0"/>
                <a:cs typeface="Arial" charset="0"/>
              </a:rPr>
              <a:t>*Cooperative Institute for Meteorological Satellite Studies/ Space Science and Engineering Center (SSEC/CIMSS) University of Wisconsin-Madison</a:t>
            </a:r>
          </a:p>
          <a:p>
            <a:pPr algn="ctr">
              <a:spcBef>
                <a:spcPct val="50000"/>
              </a:spcBef>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a typeface="Arial" charset="0"/>
                <a:cs typeface="Arial" charset="0"/>
              </a:rPr>
              <a:t>**NOAA/NESDIS/Satellite Applications and Research Advanced Satellite Products Branch (ASPB)</a:t>
            </a:r>
            <a:endParaRPr lang="en-US" dirty="0">
              <a:ea typeface="Arial" charset="0"/>
              <a:cs typeface="Arial" charset="0"/>
            </a:endParaRPr>
          </a:p>
        </p:txBody>
      </p:sp>
      <p:sp>
        <p:nvSpPr>
          <p:cNvPr id="6" name="Footer Placeholder 5"/>
          <p:cNvSpPr>
            <a:spLocks noGrp="1"/>
          </p:cNvSpPr>
          <p:nvPr>
            <p:ph type="ftr" sz="quarter" idx="11"/>
          </p:nvPr>
        </p:nvSpPr>
        <p:spPr/>
        <p:txBody>
          <a:bodyPr/>
          <a:lstStyle/>
          <a:p>
            <a:r>
              <a:rPr lang="en-US" dirty="0" smtClean="0"/>
              <a:t>2016-November 14-17:   2016 McIDAS Users' Group Meeting</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1</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373" y="5907405"/>
            <a:ext cx="1130300" cy="8128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00" y="4902200"/>
            <a:ext cx="1092200" cy="812800"/>
          </a:xfrm>
          <a:prstGeom prst="rect">
            <a:avLst/>
          </a:prstGeom>
        </p:spPr>
      </p:pic>
    </p:spTree>
    <p:extLst>
      <p:ext uri="{BB962C8B-B14F-4D97-AF65-F5344CB8AC3E}">
        <p14:creationId xmlns:p14="http://schemas.microsoft.com/office/powerpoint/2010/main" val="14751258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46216" y="5153891"/>
            <a:ext cx="10883900" cy="1477328"/>
          </a:xfrm>
          <a:prstGeom prst="rect">
            <a:avLst/>
          </a:prstGeom>
          <a:noFill/>
        </p:spPr>
        <p:txBody>
          <a:bodyPr wrap="square" rtlCol="0">
            <a:spAutoFit/>
          </a:bodyPr>
          <a:lstStyle/>
          <a:p>
            <a:pPr marL="342900" indent="-342900">
              <a:buFont typeface="+mj-lt"/>
              <a:buAutoNum type="arabicPeriod"/>
            </a:pPr>
            <a:r>
              <a:rPr lang="en-US" dirty="0" smtClean="0">
                <a:ea typeface="Arial" charset="0"/>
                <a:cs typeface="Arial" charset="0"/>
              </a:rPr>
              <a:t>Brightness Value (0-255) displayed with WVJL2.ET imported into McIDAS-V</a:t>
            </a:r>
          </a:p>
          <a:p>
            <a:pPr marL="342900" indent="-342900">
              <a:buFont typeface="+mj-lt"/>
              <a:buAutoNum type="arabicPeriod"/>
            </a:pPr>
            <a:r>
              <a:rPr lang="en-US" dirty="0" smtClean="0">
                <a:ea typeface="Arial" charset="0"/>
                <a:cs typeface="Arial" charset="0"/>
              </a:rPr>
              <a:t>Brightness Temperature with WVJL2.ET inverted and stretching/squeezing done to try to replicate panel 1.</a:t>
            </a:r>
          </a:p>
          <a:p>
            <a:pPr marL="342900" indent="-342900">
              <a:buFont typeface="+mj-lt"/>
              <a:buAutoNum type="arabicPeriod"/>
            </a:pPr>
            <a:r>
              <a:rPr lang="en-US" dirty="0" smtClean="0">
                <a:ea typeface="Arial" charset="0"/>
                <a:cs typeface="Arial" charset="0"/>
              </a:rPr>
              <a:t>WVJL2.ET converted using </a:t>
            </a:r>
            <a:r>
              <a:rPr lang="en-US" dirty="0" err="1" smtClean="0">
                <a:ea typeface="Arial" charset="0"/>
                <a:cs typeface="Arial" charset="0"/>
              </a:rPr>
              <a:t>BiLinear</a:t>
            </a:r>
            <a:r>
              <a:rPr lang="en-US" dirty="0" smtClean="0">
                <a:ea typeface="Arial" charset="0"/>
                <a:cs typeface="Arial" charset="0"/>
              </a:rPr>
              <a:t> Stretch Equation and applied to Brightness Temperatures from 163-330K</a:t>
            </a:r>
          </a:p>
          <a:p>
            <a:pPr marL="342900" indent="-342900">
              <a:buFont typeface="+mj-lt"/>
              <a:buAutoNum type="arabicPeriod"/>
            </a:pPr>
            <a:r>
              <a:rPr lang="en-US" dirty="0" smtClean="0">
                <a:ea typeface="Arial" charset="0"/>
                <a:cs typeface="Arial" charset="0"/>
              </a:rPr>
              <a:t>Instead of squeezing a color table from 163-330K to 180-310K, select the colors  at each temperature in the range from 190-260K.</a:t>
            </a:r>
            <a:endParaRPr lang="en-US" dirty="0">
              <a:ea typeface="Arial" charset="0"/>
              <a:cs typeface="Arial" charset="0"/>
            </a:endParaRPr>
          </a:p>
        </p:txBody>
      </p:sp>
      <p:sp>
        <p:nvSpPr>
          <p:cNvPr id="11" name="Footer Placeholder 10"/>
          <p:cNvSpPr>
            <a:spLocks noGrp="1"/>
          </p:cNvSpPr>
          <p:nvPr>
            <p:ph type="ftr" sz="quarter" idx="11"/>
          </p:nvPr>
        </p:nvSpPr>
        <p:spPr/>
        <p:txBody>
          <a:bodyPr/>
          <a:lstStyle/>
          <a:p>
            <a:r>
              <a:rPr lang="en-US" dirty="0" smtClean="0"/>
              <a:t>2016-November 14-17:   2016 McIDAS Users' Group Meeting</a:t>
            </a:r>
            <a:endParaRPr lang="en-US" dirty="0"/>
          </a:p>
        </p:txBody>
      </p:sp>
      <p:sp>
        <p:nvSpPr>
          <p:cNvPr id="2" name="Slide Number Placeholder 1"/>
          <p:cNvSpPr>
            <a:spLocks noGrp="1"/>
          </p:cNvSpPr>
          <p:nvPr>
            <p:ph type="sldNum" sz="quarter" idx="12"/>
          </p:nvPr>
        </p:nvSpPr>
        <p:spPr/>
        <p:txBody>
          <a:bodyPr/>
          <a:lstStyle/>
          <a:p>
            <a:fld id="{6D22F896-40B5-4ADD-8801-0D06FADFA095}" type="slidenum">
              <a:rPr lang="en-US" smtClean="0"/>
              <a:t>10</a:t>
            </a:fld>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127" y="205202"/>
            <a:ext cx="10058400" cy="4948689"/>
          </a:xfrm>
          <a:prstGeom prst="rect">
            <a:avLst/>
          </a:prstGeom>
        </p:spPr>
      </p:pic>
    </p:spTree>
    <p:extLst>
      <p:ext uri="{BB962C8B-B14F-4D97-AF65-F5344CB8AC3E}">
        <p14:creationId xmlns:p14="http://schemas.microsoft.com/office/powerpoint/2010/main" val="16726424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822960"/>
            <a:ext cx="10058400" cy="536448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 y="822960"/>
            <a:ext cx="10058400" cy="536448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80" y="822960"/>
            <a:ext cx="10058400" cy="536448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80" y="822960"/>
            <a:ext cx="10058400" cy="536448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280" y="822960"/>
            <a:ext cx="10058400" cy="536448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 y="822960"/>
            <a:ext cx="10058400" cy="5364480"/>
          </a:xfrm>
          <a:prstGeom prst="rect">
            <a:avLst/>
          </a:prstGeom>
        </p:spPr>
      </p:pic>
      <p:sp>
        <p:nvSpPr>
          <p:cNvPr id="2" name="Footer Placeholder 1"/>
          <p:cNvSpPr>
            <a:spLocks noGrp="1"/>
          </p:cNvSpPr>
          <p:nvPr>
            <p:ph type="ftr" sz="quarter" idx="11"/>
          </p:nvPr>
        </p:nvSpPr>
        <p:spPr/>
        <p:txBody>
          <a:bodyPr/>
          <a:lstStyle/>
          <a:p>
            <a:r>
              <a:rPr lang="en-US" smtClean="0"/>
              <a:t>2016-November 14-17:   2016 McIDAS Users' Group Meeting</a:t>
            </a:r>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11</a:t>
            </a:fld>
            <a:endParaRPr lang="en-US" dirty="0"/>
          </a:p>
        </p:txBody>
      </p:sp>
      <p:sp>
        <p:nvSpPr>
          <p:cNvPr id="10" name="Rectangle 9"/>
          <p:cNvSpPr/>
          <p:nvPr/>
        </p:nvSpPr>
        <p:spPr>
          <a:xfrm>
            <a:off x="366097" y="164068"/>
            <a:ext cx="4293996" cy="646331"/>
          </a:xfrm>
          <a:prstGeom prst="rect">
            <a:avLst/>
          </a:prstGeom>
        </p:spPr>
        <p:txBody>
          <a:bodyPr wrap="none">
            <a:spAutoFit/>
          </a:bodyPr>
          <a:lstStyle/>
          <a:p>
            <a:r>
              <a:rPr lang="en-US" sz="3600" dirty="0" smtClean="0">
                <a:ea typeface="Arial" charset="0"/>
                <a:cs typeface="Arial" charset="0"/>
              </a:rPr>
              <a:t>Image Quality Checks</a:t>
            </a:r>
            <a:endParaRPr lang="en-US" sz="3600" dirty="0">
              <a:ea typeface="Arial" charset="0"/>
              <a:cs typeface="Arial" charset="0"/>
            </a:endParaRPr>
          </a:p>
        </p:txBody>
      </p:sp>
    </p:spTree>
    <p:extLst>
      <p:ext uri="{BB962C8B-B14F-4D97-AF65-F5344CB8AC3E}">
        <p14:creationId xmlns:p14="http://schemas.microsoft.com/office/powerpoint/2010/main" val="12375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762000"/>
            <a:ext cx="9144000" cy="5486400"/>
          </a:xfrm>
          <a:prstGeom prst="rect">
            <a:avLst/>
          </a:prstGeom>
        </p:spPr>
      </p:pic>
      <p:sp>
        <p:nvSpPr>
          <p:cNvPr id="3" name="Footer Placeholder 2"/>
          <p:cNvSpPr>
            <a:spLocks noGrp="1"/>
          </p:cNvSpPr>
          <p:nvPr>
            <p:ph type="ftr" sz="quarter" idx="11"/>
          </p:nvPr>
        </p:nvSpPr>
        <p:spPr/>
        <p:txBody>
          <a:bodyPr/>
          <a:lstStyle/>
          <a:p>
            <a:r>
              <a:rPr lang="en-US" smtClean="0"/>
              <a:t>2016-November 14-17:   2016 McIDAS Users' Group Meeting</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12</a:t>
            </a:fld>
            <a:endParaRPr lang="en-US" dirty="0"/>
          </a:p>
        </p:txBody>
      </p:sp>
      <p:sp>
        <p:nvSpPr>
          <p:cNvPr id="4" name="Rectangle 3"/>
          <p:cNvSpPr/>
          <p:nvPr/>
        </p:nvSpPr>
        <p:spPr>
          <a:xfrm>
            <a:off x="366097" y="164068"/>
            <a:ext cx="9434442" cy="646331"/>
          </a:xfrm>
          <a:prstGeom prst="rect">
            <a:avLst/>
          </a:prstGeom>
        </p:spPr>
        <p:txBody>
          <a:bodyPr wrap="none">
            <a:spAutoFit/>
          </a:bodyPr>
          <a:lstStyle/>
          <a:p>
            <a:r>
              <a:rPr lang="en-US" sz="3600" dirty="0" err="1" smtClean="0">
                <a:ea typeface="Arial" charset="0"/>
                <a:cs typeface="Arial" charset="0"/>
              </a:rPr>
              <a:t>Straylight</a:t>
            </a:r>
            <a:r>
              <a:rPr lang="en-US" sz="3600" dirty="0" smtClean="0">
                <a:ea typeface="Arial" charset="0"/>
                <a:cs typeface="Arial" charset="0"/>
              </a:rPr>
              <a:t> Calibration Image Quality Quick Looks</a:t>
            </a:r>
            <a:endParaRPr lang="en-US" sz="3600" dirty="0">
              <a:ea typeface="Arial" charset="0"/>
              <a:cs typeface="Arial" charset="0"/>
            </a:endParaRPr>
          </a:p>
        </p:txBody>
      </p:sp>
      <p:sp>
        <p:nvSpPr>
          <p:cNvPr id="5" name="TextBox 4"/>
          <p:cNvSpPr txBox="1"/>
          <p:nvPr/>
        </p:nvSpPr>
        <p:spPr>
          <a:xfrm>
            <a:off x="1828800" y="5802868"/>
            <a:ext cx="7086600" cy="369332"/>
          </a:xfrm>
          <a:prstGeom prst="rect">
            <a:avLst/>
          </a:prstGeom>
          <a:noFill/>
        </p:spPr>
        <p:txBody>
          <a:bodyPr wrap="square" rtlCol="0">
            <a:spAutoFit/>
          </a:bodyPr>
          <a:lstStyle/>
          <a:p>
            <a:r>
              <a:rPr lang="en-US" dirty="0" smtClean="0">
                <a:solidFill>
                  <a:schemeClr val="bg1"/>
                </a:solidFill>
              </a:rPr>
              <a:t>Statistics calculated in McIDAS-V Scripting API, plotted in </a:t>
            </a:r>
            <a:r>
              <a:rPr lang="en-US" dirty="0" err="1">
                <a:solidFill>
                  <a:schemeClr val="bg1"/>
                </a:solidFill>
              </a:rPr>
              <a:t>m</a:t>
            </a:r>
            <a:r>
              <a:rPr lang="en-US" dirty="0" err="1" smtClean="0">
                <a:solidFill>
                  <a:schemeClr val="bg1"/>
                </a:solidFill>
              </a:rPr>
              <a:t>atplotlib</a:t>
            </a:r>
            <a:endParaRPr lang="en-US" dirty="0">
              <a:solidFill>
                <a:schemeClr val="bg1"/>
              </a:solidFill>
            </a:endParaRPr>
          </a:p>
        </p:txBody>
      </p:sp>
    </p:spTree>
    <p:extLst>
      <p:ext uri="{BB962C8B-B14F-4D97-AF65-F5344CB8AC3E}">
        <p14:creationId xmlns:p14="http://schemas.microsoft.com/office/powerpoint/2010/main" val="15507130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06070"/>
            <a:ext cx="4667250" cy="6018530"/>
          </a:xfrm>
          <a:prstGeom prst="rect">
            <a:avLst/>
          </a:prstGeom>
        </p:spPr>
      </p:pic>
      <p:sp>
        <p:nvSpPr>
          <p:cNvPr id="5" name="TextBox 4"/>
          <p:cNvSpPr txBox="1"/>
          <p:nvPr/>
        </p:nvSpPr>
        <p:spPr>
          <a:xfrm>
            <a:off x="5987143" y="402771"/>
            <a:ext cx="5878286" cy="1477328"/>
          </a:xfrm>
          <a:prstGeom prst="rect">
            <a:avLst/>
          </a:prstGeom>
          <a:noFill/>
        </p:spPr>
        <p:txBody>
          <a:bodyPr wrap="square" rtlCol="0">
            <a:spAutoFit/>
          </a:bodyPr>
          <a:lstStyle/>
          <a:p>
            <a:r>
              <a:rPr lang="en-US" dirty="0" smtClean="0"/>
              <a:t>GOES Sounder Brightness Temperature </a:t>
            </a:r>
            <a:r>
              <a:rPr lang="en-US" dirty="0" err="1" smtClean="0"/>
              <a:t>Intercomparison</a:t>
            </a:r>
            <a:r>
              <a:rPr lang="en-US" dirty="0" smtClean="0"/>
              <a:t> Webpage:</a:t>
            </a:r>
          </a:p>
          <a:p>
            <a:endParaRPr lang="en-US" dirty="0"/>
          </a:p>
          <a:p>
            <a:r>
              <a:rPr lang="en-US" dirty="0">
                <a:hlinkClick r:id="rId3"/>
              </a:rPr>
              <a:t>http://</a:t>
            </a:r>
            <a:r>
              <a:rPr lang="en-US" dirty="0" err="1">
                <a:hlinkClick r:id="rId3"/>
              </a:rPr>
              <a:t>cimss.ssec.wisc.edu</a:t>
            </a:r>
            <a:r>
              <a:rPr lang="en-US" dirty="0">
                <a:hlinkClick r:id="rId3"/>
              </a:rPr>
              <a:t>/goes/</a:t>
            </a:r>
            <a:r>
              <a:rPr lang="en-US" dirty="0" err="1">
                <a:hlinkClick r:id="rId3"/>
              </a:rPr>
              <a:t>sounder_tbb_stats</a:t>
            </a:r>
            <a:r>
              <a:rPr lang="en-US" dirty="0">
                <a:hlinkClick r:id="rId3"/>
              </a:rPr>
              <a:t>/</a:t>
            </a:r>
            <a:r>
              <a:rPr lang="en-US" dirty="0" err="1">
                <a:hlinkClick r:id="rId3"/>
              </a:rPr>
              <a:t>tbbc.html</a:t>
            </a:r>
            <a:endParaRPr lang="en-US" dirty="0"/>
          </a:p>
        </p:txBody>
      </p:sp>
      <p:sp>
        <p:nvSpPr>
          <p:cNvPr id="2" name="Footer Placeholder 1"/>
          <p:cNvSpPr>
            <a:spLocks noGrp="1"/>
          </p:cNvSpPr>
          <p:nvPr>
            <p:ph type="ftr" sz="quarter" idx="11"/>
          </p:nvPr>
        </p:nvSpPr>
        <p:spPr/>
        <p:txBody>
          <a:bodyPr/>
          <a:lstStyle/>
          <a:p>
            <a:r>
              <a:rPr lang="en-US" dirty="0" smtClean="0"/>
              <a:t>2016-November 14-17:   2016 McIDAS Users' Group Meeting</a:t>
            </a:r>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9244783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5249" y="755738"/>
            <a:ext cx="6243343" cy="556869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36525"/>
            <a:ext cx="5565140" cy="5565140"/>
          </a:xfrm>
          <a:prstGeom prst="rect">
            <a:avLst/>
          </a:prstGeom>
        </p:spPr>
      </p:pic>
      <p:sp>
        <p:nvSpPr>
          <p:cNvPr id="2" name="Footer Placeholder 1"/>
          <p:cNvSpPr>
            <a:spLocks noGrp="1"/>
          </p:cNvSpPr>
          <p:nvPr>
            <p:ph type="ftr" sz="quarter" idx="11"/>
          </p:nvPr>
        </p:nvSpPr>
        <p:spPr/>
        <p:txBody>
          <a:bodyPr/>
          <a:lstStyle/>
          <a:p>
            <a:r>
              <a:rPr lang="en-US" smtClean="0"/>
              <a:t>2016-November 14-17:   2016 McIDAS Users' Group Meeting</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14</a:t>
            </a:fld>
            <a:endParaRPr lang="en-US" dirty="0"/>
          </a:p>
        </p:txBody>
      </p:sp>
      <p:sp>
        <p:nvSpPr>
          <p:cNvPr id="3" name="Rectangle 2"/>
          <p:cNvSpPr/>
          <p:nvPr/>
        </p:nvSpPr>
        <p:spPr>
          <a:xfrm>
            <a:off x="304800" y="4876800"/>
            <a:ext cx="3141373" cy="646331"/>
          </a:xfrm>
          <a:prstGeom prst="rect">
            <a:avLst/>
          </a:prstGeom>
          <a:solidFill>
            <a:schemeClr val="accent1"/>
          </a:solidFill>
        </p:spPr>
        <p:txBody>
          <a:bodyPr wrap="none">
            <a:spAutoFit/>
          </a:bodyPr>
          <a:lstStyle/>
          <a:p>
            <a:r>
              <a:rPr lang="en-US" dirty="0" smtClean="0"/>
              <a:t>McIDAS-X Script</a:t>
            </a:r>
            <a:endParaRPr lang="en-US" dirty="0" smtClean="0"/>
          </a:p>
          <a:p>
            <a:r>
              <a:rPr lang="en-US" dirty="0" smtClean="0"/>
              <a:t>From </a:t>
            </a:r>
            <a:r>
              <a:rPr lang="en-US" dirty="0" smtClean="0"/>
              <a:t>Tim </a:t>
            </a:r>
            <a:r>
              <a:rPr lang="en-US" dirty="0" err="1" smtClean="0"/>
              <a:t>Schmit</a:t>
            </a:r>
            <a:r>
              <a:rPr lang="en-US" dirty="0" smtClean="0"/>
              <a:t>, NOAA/ASPB</a:t>
            </a:r>
            <a:endParaRPr lang="en-US" dirty="0"/>
          </a:p>
        </p:txBody>
      </p:sp>
      <p:sp>
        <p:nvSpPr>
          <p:cNvPr id="6" name="TextBox 5"/>
          <p:cNvSpPr txBox="1"/>
          <p:nvPr/>
        </p:nvSpPr>
        <p:spPr>
          <a:xfrm>
            <a:off x="7673995" y="5525869"/>
            <a:ext cx="4213205" cy="646331"/>
          </a:xfrm>
          <a:prstGeom prst="rect">
            <a:avLst/>
          </a:prstGeom>
          <a:solidFill>
            <a:schemeClr val="accent1"/>
          </a:solidFill>
        </p:spPr>
        <p:txBody>
          <a:bodyPr wrap="none" rtlCol="0">
            <a:spAutoFit/>
          </a:bodyPr>
          <a:lstStyle/>
          <a:p>
            <a:r>
              <a:rPr lang="en-US" dirty="0" smtClean="0"/>
              <a:t>Calculations </a:t>
            </a:r>
            <a:r>
              <a:rPr lang="en-US" dirty="0"/>
              <a:t>IDL/RGB Display in McIDAS-V</a:t>
            </a:r>
          </a:p>
          <a:p>
            <a:r>
              <a:rPr lang="en-US" dirty="0" smtClean="0"/>
              <a:t>From </a:t>
            </a:r>
            <a:r>
              <a:rPr lang="en-US" dirty="0" err="1" smtClean="0"/>
              <a:t>Kaba</a:t>
            </a:r>
            <a:r>
              <a:rPr lang="en-US" dirty="0" smtClean="0"/>
              <a:t> Bah, CIMSS</a:t>
            </a:r>
            <a:endParaRPr lang="en-US" dirty="0"/>
          </a:p>
        </p:txBody>
      </p:sp>
      <p:sp>
        <p:nvSpPr>
          <p:cNvPr id="9" name="Rectangle 8"/>
          <p:cNvSpPr/>
          <p:nvPr/>
        </p:nvSpPr>
        <p:spPr>
          <a:xfrm>
            <a:off x="304800" y="5740485"/>
            <a:ext cx="4903137" cy="646331"/>
          </a:xfrm>
          <a:prstGeom prst="rect">
            <a:avLst/>
          </a:prstGeom>
        </p:spPr>
        <p:txBody>
          <a:bodyPr wrap="none">
            <a:spAutoFit/>
          </a:bodyPr>
          <a:lstStyle/>
          <a:p>
            <a:r>
              <a:rPr lang="en-US" sz="3600" smtClean="0">
                <a:ea typeface="Arial" charset="0"/>
                <a:cs typeface="Arial" charset="0"/>
              </a:rPr>
              <a:t>ABI </a:t>
            </a:r>
            <a:r>
              <a:rPr lang="en-US" sz="3600" dirty="0" smtClean="0">
                <a:ea typeface="Arial" charset="0"/>
                <a:cs typeface="Arial" charset="0"/>
              </a:rPr>
              <a:t>Green Band Creation</a:t>
            </a:r>
            <a:endParaRPr lang="en-US" sz="3600" dirty="0">
              <a:ea typeface="Arial" charset="0"/>
              <a:cs typeface="Arial" charset="0"/>
            </a:endParaRPr>
          </a:p>
        </p:txBody>
      </p:sp>
      <p:sp>
        <p:nvSpPr>
          <p:cNvPr id="10" name="Rectangle 9"/>
          <p:cNvSpPr/>
          <p:nvPr/>
        </p:nvSpPr>
        <p:spPr>
          <a:xfrm>
            <a:off x="6324600" y="136525"/>
            <a:ext cx="5430013" cy="646331"/>
          </a:xfrm>
          <a:prstGeom prst="rect">
            <a:avLst/>
          </a:prstGeom>
        </p:spPr>
        <p:txBody>
          <a:bodyPr wrap="none">
            <a:spAutoFit/>
          </a:bodyPr>
          <a:lstStyle/>
          <a:p>
            <a:r>
              <a:rPr lang="en-US" sz="3600" dirty="0" smtClean="0">
                <a:ea typeface="Arial" charset="0"/>
                <a:cs typeface="Arial" charset="0"/>
              </a:rPr>
              <a:t>True Color </a:t>
            </a:r>
            <a:r>
              <a:rPr lang="en-US" sz="3600" smtClean="0">
                <a:ea typeface="Arial" charset="0"/>
                <a:cs typeface="Arial" charset="0"/>
              </a:rPr>
              <a:t>RGB Approaches</a:t>
            </a:r>
            <a:endParaRPr lang="en-US" sz="3600" dirty="0">
              <a:ea typeface="Arial" charset="0"/>
              <a:cs typeface="Arial" charset="0"/>
            </a:endParaRPr>
          </a:p>
        </p:txBody>
      </p:sp>
      <p:sp>
        <p:nvSpPr>
          <p:cNvPr id="11" name="Right Arrow 10"/>
          <p:cNvSpPr/>
          <p:nvPr/>
        </p:nvSpPr>
        <p:spPr>
          <a:xfrm>
            <a:off x="5486400" y="5802868"/>
            <a:ext cx="609600" cy="521566"/>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14714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2016-November 14-17:   2016 McIDAS Users' Group Meeting</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15</a:t>
            </a:fld>
            <a:endParaRPr lang="en-US" dirty="0"/>
          </a:p>
        </p:txBody>
      </p:sp>
      <p:sp>
        <p:nvSpPr>
          <p:cNvPr id="2" name="Title 1"/>
          <p:cNvSpPr>
            <a:spLocks noGrp="1"/>
          </p:cNvSpPr>
          <p:nvPr>
            <p:ph type="title" idx="4294967295"/>
          </p:nvPr>
        </p:nvSpPr>
        <p:spPr>
          <a:xfrm>
            <a:off x="0" y="365125"/>
            <a:ext cx="10515600" cy="1325563"/>
          </a:xfrm>
        </p:spPr>
        <p:txBody>
          <a:bodyPr/>
          <a:lstStyle/>
          <a:p>
            <a:r>
              <a:rPr lang="en-US" dirty="0" smtClean="0"/>
              <a:t>Mentioned in this Presentation:</a:t>
            </a:r>
            <a:endParaRPr lang="en-US" dirty="0"/>
          </a:p>
        </p:txBody>
      </p:sp>
      <p:sp>
        <p:nvSpPr>
          <p:cNvPr id="3" name="Content Placeholder 2"/>
          <p:cNvSpPr>
            <a:spLocks noGrp="1"/>
          </p:cNvSpPr>
          <p:nvPr>
            <p:ph idx="4294967295"/>
          </p:nvPr>
        </p:nvSpPr>
        <p:spPr>
          <a:xfrm>
            <a:off x="1958975" y="1825625"/>
            <a:ext cx="10233025" cy="4351338"/>
          </a:xfrm>
        </p:spPr>
        <p:txBody>
          <a:bodyPr>
            <a:normAutofit fontScale="92500" lnSpcReduction="10000"/>
          </a:bodyPr>
          <a:lstStyle/>
          <a:p>
            <a:r>
              <a:rPr lang="en-US" dirty="0">
                <a:hlinkClick r:id="rId3"/>
              </a:rPr>
              <a:t>Getting Ready for the Advanced Baseline Imager (ABI) on the GOES-R series </a:t>
            </a:r>
            <a:r>
              <a:rPr lang="en-US" dirty="0"/>
              <a:t> </a:t>
            </a:r>
            <a:r>
              <a:rPr lang="en-US" b="1" dirty="0"/>
              <a:t>(Timothy J. </a:t>
            </a:r>
            <a:r>
              <a:rPr lang="en-US" b="1" dirty="0" err="1"/>
              <a:t>Schmit</a:t>
            </a:r>
            <a:r>
              <a:rPr lang="en-US" dirty="0"/>
              <a:t>, NOAA/NESDIS/Center for Satellite Applications and Research, Madison, WI; and M. M. </a:t>
            </a:r>
            <a:r>
              <a:rPr lang="en-US" dirty="0" err="1"/>
              <a:t>Gunshor</a:t>
            </a:r>
            <a:r>
              <a:rPr lang="en-US" dirty="0"/>
              <a:t>, R. B. Pierce, J. J. </a:t>
            </a:r>
            <a:r>
              <a:rPr lang="en-US" dirty="0" err="1"/>
              <a:t>Gerth</a:t>
            </a:r>
            <a:r>
              <a:rPr lang="en-US" dirty="0"/>
              <a:t>, S. S. Lindstrom, J. M. Daniels, and S. J. </a:t>
            </a:r>
            <a:r>
              <a:rPr lang="en-US" dirty="0" smtClean="0"/>
              <a:t>Goodman)</a:t>
            </a:r>
            <a:endParaRPr lang="en-US" b="1" dirty="0"/>
          </a:p>
          <a:p>
            <a:r>
              <a:rPr lang="en-US" dirty="0" smtClean="0">
                <a:hlinkClick r:id="rId4"/>
              </a:rPr>
              <a:t>A </a:t>
            </a:r>
            <a:r>
              <a:rPr lang="en-US" dirty="0" smtClean="0">
                <a:hlinkClick r:id="rId4"/>
              </a:rPr>
              <a:t>Day in the Life Using 1-Minute Satellite Imagery: An Operational Forecaster Perspective  </a:t>
            </a:r>
            <a:r>
              <a:rPr lang="en-US" dirty="0" smtClean="0"/>
              <a:t>(</a:t>
            </a:r>
            <a:r>
              <a:rPr lang="en-US" b="1" dirty="0"/>
              <a:t>Daniel </a:t>
            </a:r>
            <a:r>
              <a:rPr lang="en-US" b="1" dirty="0" err="1"/>
              <a:t>Nietfeld</a:t>
            </a:r>
            <a:r>
              <a:rPr lang="en-US" dirty="0"/>
              <a:t>, NOAA/NWS, Valley, NE; and C. M. </a:t>
            </a:r>
            <a:r>
              <a:rPr lang="en-US" dirty="0" err="1"/>
              <a:t>Gravelle</a:t>
            </a:r>
            <a:r>
              <a:rPr lang="en-US" dirty="0"/>
              <a:t> and J. M. </a:t>
            </a:r>
            <a:r>
              <a:rPr lang="en-US" dirty="0" err="1"/>
              <a:t>Laflin</a:t>
            </a:r>
            <a:r>
              <a:rPr lang="en-US" dirty="0"/>
              <a:t> </a:t>
            </a:r>
            <a:r>
              <a:rPr lang="en-US" dirty="0" smtClean="0"/>
              <a:t> at AMS </a:t>
            </a:r>
            <a:r>
              <a:rPr lang="en-US" dirty="0"/>
              <a:t>96th Annual </a:t>
            </a:r>
            <a:r>
              <a:rPr lang="en-US" dirty="0" smtClean="0"/>
              <a:t>Meeting)</a:t>
            </a:r>
          </a:p>
          <a:p>
            <a:r>
              <a:rPr lang="en-US" dirty="0" smtClean="0">
                <a:hlinkClick r:id="rId5"/>
              </a:rPr>
              <a:t>Analysis Of Severe Convective Storms Using Super-Rapid Scan Satellite Imager, Dual-Polarization Radar, And Total Lightning Observations In Preparation For GOES-R </a:t>
            </a:r>
            <a:r>
              <a:rPr lang="en-US" dirty="0" smtClean="0"/>
              <a:t>(</a:t>
            </a:r>
            <a:r>
              <a:rPr lang="en-US" b="1" dirty="0"/>
              <a:t>Kristopher </a:t>
            </a:r>
            <a:r>
              <a:rPr lang="en-US" b="1" dirty="0" err="1"/>
              <a:t>Bedka</a:t>
            </a:r>
            <a:r>
              <a:rPr lang="en-US" dirty="0"/>
              <a:t>, LRC, Hampton, VA; and C. R. Homeyer, J. R. </a:t>
            </a:r>
            <a:r>
              <a:rPr lang="en-US" dirty="0" err="1"/>
              <a:t>Mecikalski</a:t>
            </a:r>
            <a:r>
              <a:rPr lang="en-US" dirty="0"/>
              <a:t>, B. </a:t>
            </a:r>
            <a:r>
              <a:rPr lang="en-US" dirty="0" err="1"/>
              <a:t>Scarino</a:t>
            </a:r>
            <a:r>
              <a:rPr lang="en-US" dirty="0"/>
              <a:t>, T. </a:t>
            </a:r>
            <a:r>
              <a:rPr lang="en-US" dirty="0" err="1"/>
              <a:t>Sandmael</a:t>
            </a:r>
            <a:r>
              <a:rPr lang="en-US" dirty="0"/>
              <a:t>, J. </a:t>
            </a:r>
            <a:r>
              <a:rPr lang="en-US" dirty="0" err="1"/>
              <a:t>Apke</a:t>
            </a:r>
            <a:r>
              <a:rPr lang="en-US" dirty="0"/>
              <a:t>, and C. P. Jewett </a:t>
            </a:r>
            <a:r>
              <a:rPr lang="en-US" dirty="0" smtClean="0"/>
              <a:t>at AMS </a:t>
            </a:r>
            <a:r>
              <a:rPr lang="en-US" b="1" dirty="0"/>
              <a:t>21st Conference on Satellite </a:t>
            </a:r>
            <a:r>
              <a:rPr lang="en-US" b="1" dirty="0" smtClean="0"/>
              <a:t>Meteorology)</a:t>
            </a:r>
            <a:endParaRPr lang="en-US" dirty="0"/>
          </a:p>
        </p:txBody>
      </p:sp>
    </p:spTree>
    <p:extLst>
      <p:ext uri="{BB962C8B-B14F-4D97-AF65-F5344CB8AC3E}">
        <p14:creationId xmlns:p14="http://schemas.microsoft.com/office/powerpoint/2010/main" val="1598905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2016-November 14-17:   2016 McIDAS Users' Group Meeting</a:t>
            </a:r>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16</a:t>
            </a:fld>
            <a:endParaRPr lang="en-US" dirty="0"/>
          </a:p>
        </p:txBody>
      </p:sp>
      <p:sp>
        <p:nvSpPr>
          <p:cNvPr id="5" name="Rectangle 4"/>
          <p:cNvSpPr/>
          <p:nvPr/>
        </p:nvSpPr>
        <p:spPr>
          <a:xfrm>
            <a:off x="762000" y="838200"/>
            <a:ext cx="10238088" cy="6494085"/>
          </a:xfrm>
          <a:prstGeom prst="rect">
            <a:avLst/>
          </a:prstGeom>
        </p:spPr>
        <p:txBody>
          <a:bodyPr>
            <a:spAutoFit/>
          </a:bodyPr>
          <a:lstStyle/>
          <a:p>
            <a:r>
              <a:rPr lang="en-US" sz="2600" dirty="0">
                <a:hlinkClick r:id="rId3"/>
              </a:rPr>
              <a:t>Getting Ready for the Advanced Baseline Imager (ABI) on the GOES-R series  </a:t>
            </a:r>
            <a:r>
              <a:rPr lang="en-US" sz="2600" dirty="0"/>
              <a:t> - https://</a:t>
            </a:r>
            <a:r>
              <a:rPr lang="en-US" sz="2600" dirty="0" err="1"/>
              <a:t>ams.confex.com</a:t>
            </a:r>
            <a:r>
              <a:rPr lang="en-US" sz="2600" dirty="0"/>
              <a:t>/</a:t>
            </a:r>
            <a:r>
              <a:rPr lang="en-US" sz="2600" dirty="0" err="1"/>
              <a:t>ams</a:t>
            </a:r>
            <a:r>
              <a:rPr lang="en-US" sz="2600" dirty="0"/>
              <a:t>/21SATMET20ASI/</a:t>
            </a:r>
            <a:r>
              <a:rPr lang="en-US" sz="2600" dirty="0" err="1"/>
              <a:t>webprogram</a:t>
            </a:r>
            <a:r>
              <a:rPr lang="en-US" sz="2600" dirty="0"/>
              <a:t>/Paper297113.html</a:t>
            </a:r>
            <a:endParaRPr lang="en-US" sz="2600" dirty="0" smtClean="0"/>
          </a:p>
          <a:p>
            <a:endParaRPr lang="en-US" sz="2600" dirty="0">
              <a:hlinkClick r:id="rId4"/>
            </a:endParaRPr>
          </a:p>
          <a:p>
            <a:r>
              <a:rPr lang="en-US" sz="2600" dirty="0" smtClean="0">
                <a:hlinkClick r:id="rId4"/>
              </a:rPr>
              <a:t>A </a:t>
            </a:r>
            <a:r>
              <a:rPr lang="en-US" sz="2600" dirty="0">
                <a:hlinkClick r:id="rId4"/>
              </a:rPr>
              <a:t>Day in the Life Using 1-Minute Satellite Imagery: An Operational Forecaster Perspective </a:t>
            </a:r>
            <a:r>
              <a:rPr lang="en-US" sz="2600" dirty="0" smtClean="0">
                <a:hlinkClick r:id="rId4"/>
              </a:rPr>
              <a:t> - </a:t>
            </a:r>
            <a:endParaRPr lang="en-US" sz="2600" dirty="0" smtClean="0"/>
          </a:p>
          <a:p>
            <a:r>
              <a:rPr lang="en-US" sz="2600" dirty="0" smtClean="0"/>
              <a:t>https://ams.confex.com/ams/96Annual/webprogram/Paper291108.html</a:t>
            </a:r>
          </a:p>
          <a:p>
            <a:endParaRPr lang="en-US" sz="2600" dirty="0" smtClean="0"/>
          </a:p>
          <a:p>
            <a:r>
              <a:rPr lang="en-US" sz="2600" dirty="0" smtClean="0">
                <a:hlinkClick r:id="rId5"/>
              </a:rPr>
              <a:t>Analysis </a:t>
            </a:r>
            <a:r>
              <a:rPr lang="en-US" sz="2600" dirty="0">
                <a:hlinkClick r:id="rId5"/>
              </a:rPr>
              <a:t>Of Severe Convective Storms Using Super-Rapid Scan Satellite Imager, Dual-Polarization Radar, And Total Lightning Observations In Preparation For </a:t>
            </a:r>
            <a:r>
              <a:rPr lang="en-US" sz="2600" dirty="0" smtClean="0">
                <a:hlinkClick r:id="rId5"/>
              </a:rPr>
              <a:t>GOES-R</a:t>
            </a:r>
            <a:r>
              <a:rPr lang="en-US" sz="2600" dirty="0" smtClean="0"/>
              <a:t> –</a:t>
            </a:r>
          </a:p>
          <a:p>
            <a:r>
              <a:rPr lang="en-US" sz="2600" dirty="0"/>
              <a:t>https://</a:t>
            </a:r>
            <a:r>
              <a:rPr lang="en-US" sz="2600" dirty="0" smtClean="0"/>
              <a:t>ams.confex.com/ams/21SATMET20ASI/webprogram/Paper297042.html</a:t>
            </a:r>
          </a:p>
          <a:p>
            <a:endParaRPr lang="en-US" sz="2600" dirty="0"/>
          </a:p>
          <a:p>
            <a:endParaRPr lang="en-US" sz="2600" dirty="0"/>
          </a:p>
        </p:txBody>
      </p:sp>
      <p:sp>
        <p:nvSpPr>
          <p:cNvPr id="7" name="Title 1"/>
          <p:cNvSpPr txBox="1">
            <a:spLocks/>
          </p:cNvSpPr>
          <p:nvPr/>
        </p:nvSpPr>
        <p:spPr>
          <a:xfrm>
            <a:off x="152400" y="-152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smtClean="0"/>
              <a:t>Links in plain text:</a:t>
            </a:r>
            <a:endParaRPr lang="en-US" dirty="0"/>
          </a:p>
        </p:txBody>
      </p:sp>
    </p:spTree>
    <p:extLst>
      <p:ext uri="{BB962C8B-B14F-4D97-AF65-F5344CB8AC3E}">
        <p14:creationId xmlns:p14="http://schemas.microsoft.com/office/powerpoint/2010/main" val="10270985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2016-November 14-17:   2016 McIDAS Users' Group Meeting</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17</a:t>
            </a:fld>
            <a:endParaRPr lang="en-US" dirty="0"/>
          </a:p>
        </p:txBody>
      </p:sp>
      <p:sp>
        <p:nvSpPr>
          <p:cNvPr id="2" name="Title 1"/>
          <p:cNvSpPr>
            <a:spLocks noGrp="1"/>
          </p:cNvSpPr>
          <p:nvPr>
            <p:ph type="title" idx="4294967295"/>
          </p:nvPr>
        </p:nvSpPr>
        <p:spPr>
          <a:xfrm>
            <a:off x="0" y="365125"/>
            <a:ext cx="10515600" cy="1325563"/>
          </a:xfrm>
        </p:spPr>
        <p:txBody>
          <a:bodyPr>
            <a:normAutofit/>
          </a:bodyPr>
          <a:lstStyle/>
          <a:p>
            <a:r>
              <a:rPr lang="en-US" dirty="0" smtClean="0"/>
              <a:t>Finally:</a:t>
            </a:r>
            <a:endParaRPr lang="en-US" dirty="0"/>
          </a:p>
        </p:txBody>
      </p:sp>
      <p:sp>
        <p:nvSpPr>
          <p:cNvPr id="3" name="Content Placeholder 2"/>
          <p:cNvSpPr>
            <a:spLocks noGrp="1"/>
          </p:cNvSpPr>
          <p:nvPr>
            <p:ph idx="4294967295"/>
          </p:nvPr>
        </p:nvSpPr>
        <p:spPr>
          <a:xfrm>
            <a:off x="1958975" y="1825625"/>
            <a:ext cx="10233025" cy="4351338"/>
          </a:xfrm>
        </p:spPr>
        <p:txBody>
          <a:bodyPr>
            <a:normAutofit/>
          </a:bodyPr>
          <a:lstStyle/>
          <a:p>
            <a:r>
              <a:rPr lang="en-US" dirty="0" smtClean="0"/>
              <a:t>Bulletin of American Meteorological Society Early Online Release of </a:t>
            </a:r>
            <a:r>
              <a:rPr lang="en-US" dirty="0" smtClean="0">
                <a:hlinkClick r:id="rId3"/>
              </a:rPr>
              <a:t>A Closer Look at the ABI on the GOES-R Series</a:t>
            </a:r>
            <a:r>
              <a:rPr lang="en-US" dirty="0" smtClean="0"/>
              <a:t>, </a:t>
            </a:r>
            <a:r>
              <a:rPr lang="en-US" dirty="0"/>
              <a:t>Timothy J. </a:t>
            </a:r>
            <a:r>
              <a:rPr lang="en-US" dirty="0" err="1" smtClean="0"/>
              <a:t>Schmit</a:t>
            </a:r>
            <a:r>
              <a:rPr lang="en-US" dirty="0" smtClean="0"/>
              <a:t>, </a:t>
            </a:r>
            <a:r>
              <a:rPr lang="en-US" dirty="0"/>
              <a:t>Paul </a:t>
            </a:r>
            <a:r>
              <a:rPr lang="en-US" dirty="0" smtClean="0"/>
              <a:t>Griffith, </a:t>
            </a:r>
            <a:r>
              <a:rPr lang="en-US" dirty="0"/>
              <a:t>Mathew M. </a:t>
            </a:r>
            <a:r>
              <a:rPr lang="en-US" dirty="0" err="1" smtClean="0"/>
              <a:t>Gunshor</a:t>
            </a:r>
            <a:r>
              <a:rPr lang="en-US" dirty="0" smtClean="0"/>
              <a:t>, </a:t>
            </a:r>
            <a:r>
              <a:rPr lang="en-US" dirty="0"/>
              <a:t>Jaime M. </a:t>
            </a:r>
            <a:r>
              <a:rPr lang="en-US" dirty="0" smtClean="0"/>
              <a:t>Daniels, </a:t>
            </a:r>
            <a:r>
              <a:rPr lang="en-US" dirty="0"/>
              <a:t>Steven J. </a:t>
            </a:r>
            <a:r>
              <a:rPr lang="en-US" dirty="0" smtClean="0"/>
              <a:t>Goodman, </a:t>
            </a:r>
            <a:r>
              <a:rPr lang="en-US" dirty="0"/>
              <a:t>and William J. </a:t>
            </a:r>
            <a:r>
              <a:rPr lang="en-US" dirty="0" err="1" smtClean="0"/>
              <a:t>Lebair</a:t>
            </a:r>
            <a:endParaRPr lang="en-US" dirty="0" smtClean="0"/>
          </a:p>
          <a:p>
            <a:endParaRPr lang="en-US" dirty="0"/>
          </a:p>
          <a:p>
            <a:r>
              <a:rPr lang="en-US" dirty="0"/>
              <a:t>http://</a:t>
            </a:r>
            <a:r>
              <a:rPr lang="en-US" dirty="0" err="1"/>
              <a:t>journals.ametsoc.org</a:t>
            </a:r>
            <a:r>
              <a:rPr lang="en-US" dirty="0"/>
              <a:t>/</a:t>
            </a:r>
            <a:r>
              <a:rPr lang="en-US" dirty="0" err="1"/>
              <a:t>doi</a:t>
            </a:r>
            <a:r>
              <a:rPr lang="en-US" dirty="0"/>
              <a:t>/pdf/10.1175/BAMS-D-15-00230.1</a:t>
            </a:r>
            <a:endParaRPr lang="en-US" dirty="0"/>
          </a:p>
        </p:txBody>
      </p:sp>
    </p:spTree>
    <p:extLst>
      <p:ext uri="{BB962C8B-B14F-4D97-AF65-F5344CB8AC3E}">
        <p14:creationId xmlns:p14="http://schemas.microsoft.com/office/powerpoint/2010/main" val="5784697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2016-November 14-17:   2016 McIDAS Users' Group Meeting</a:t>
            </a:r>
            <a:endParaRPr lang="en-US" dirty="0"/>
          </a:p>
        </p:txBody>
      </p:sp>
      <p:sp>
        <p:nvSpPr>
          <p:cNvPr id="4" name="Slide Number Placeholder 3"/>
          <p:cNvSpPr>
            <a:spLocks noGrp="1"/>
          </p:cNvSpPr>
          <p:nvPr>
            <p:ph type="sldNum" sz="quarter" idx="12"/>
          </p:nvPr>
        </p:nvSpPr>
        <p:spPr/>
        <p:txBody>
          <a:bodyPr/>
          <a:lstStyle/>
          <a:p>
            <a:pPr defTabSz="1219170">
              <a:defRPr/>
            </a:pPr>
            <a:fld id="{B0EEC719-6E03-4381-9D30-9FF2D4EC4F1B}" type="slidenum">
              <a:rPr lang="en-US">
                <a:solidFill>
                  <a:srgbClr val="000000"/>
                </a:solidFill>
              </a:rPr>
              <a:pPr defTabSz="1219170">
                <a:defRPr/>
              </a:pPr>
              <a:t>18</a:t>
            </a:fld>
            <a:endParaRPr lang="en-US">
              <a:solidFill>
                <a:srgbClr val="000000"/>
              </a:solidFill>
            </a:endParaRPr>
          </a:p>
        </p:txBody>
      </p:sp>
      <p:sp>
        <p:nvSpPr>
          <p:cNvPr id="2" name="Title 1"/>
          <p:cNvSpPr>
            <a:spLocks noGrp="1"/>
          </p:cNvSpPr>
          <p:nvPr>
            <p:ph type="title" idx="4294967295"/>
          </p:nvPr>
        </p:nvSpPr>
        <p:spPr>
          <a:xfrm>
            <a:off x="0" y="5408613"/>
            <a:ext cx="5029200" cy="1143000"/>
          </a:xfrm>
        </p:spPr>
        <p:txBody>
          <a:bodyPr>
            <a:normAutofit/>
          </a:bodyPr>
          <a:lstStyle/>
          <a:p>
            <a:r>
              <a:rPr lang="en-US" sz="3600" dirty="0">
                <a:solidFill>
                  <a:srgbClr val="FFFF00"/>
                </a:solidFill>
              </a:rPr>
              <a:t>Flex Mode </a:t>
            </a:r>
            <a:r>
              <a:rPr lang="en-US" sz="3600" dirty="0" smtClean="0">
                <a:solidFill>
                  <a:srgbClr val="FFFF00"/>
                </a:solidFill>
              </a:rPr>
              <a:t>Concept</a:t>
            </a:r>
            <a:br>
              <a:rPr lang="en-US" sz="3600" dirty="0" smtClean="0">
                <a:solidFill>
                  <a:srgbClr val="FFFF00"/>
                </a:solidFill>
              </a:rPr>
            </a:br>
            <a:r>
              <a:rPr lang="en-US" sz="3600" dirty="0" smtClean="0">
                <a:solidFill>
                  <a:srgbClr val="FFFF00"/>
                </a:solidFill>
              </a:rPr>
              <a:t>(Tim </a:t>
            </a:r>
            <a:r>
              <a:rPr lang="en-US" sz="3600" dirty="0" err="1" smtClean="0">
                <a:solidFill>
                  <a:srgbClr val="FFFF00"/>
                </a:solidFill>
              </a:rPr>
              <a:t>Schmit</a:t>
            </a:r>
            <a:r>
              <a:rPr lang="en-US" sz="3600" dirty="0" smtClean="0">
                <a:solidFill>
                  <a:srgbClr val="FFFF00"/>
                </a:solidFill>
              </a:rPr>
              <a:t>)</a:t>
            </a:r>
            <a:endParaRPr lang="en-US" sz="3600" dirty="0">
              <a:solidFill>
                <a:srgbClr val="FFFF00"/>
              </a:solidFill>
            </a:endParaRPr>
          </a:p>
        </p:txBody>
      </p:sp>
      <p:pic>
        <p:nvPicPr>
          <p:cNvPr id="1026" name="Picture 2" descr="\\beans\users$\tims\Data\Documents\My Videos\output_ABI_mode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56225" y="228601"/>
            <a:ext cx="6454775" cy="6390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9938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2016-November 14-17:   2016 McIDAS Users' Group Meeting</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2</a:t>
            </a:fld>
            <a:endParaRPr lang="en-US" dirty="0"/>
          </a:p>
        </p:txBody>
      </p:sp>
      <p:sp>
        <p:nvSpPr>
          <p:cNvPr id="3" name="TextBox 2"/>
          <p:cNvSpPr txBox="1"/>
          <p:nvPr/>
        </p:nvSpPr>
        <p:spPr>
          <a:xfrm>
            <a:off x="4479238" y="811640"/>
            <a:ext cx="7407962" cy="3108543"/>
          </a:xfrm>
          <a:prstGeom prst="rect">
            <a:avLst/>
          </a:prstGeom>
          <a:noFill/>
        </p:spPr>
        <p:txBody>
          <a:bodyPr wrap="square" rtlCol="0">
            <a:spAutoFit/>
          </a:bodyPr>
          <a:lstStyle/>
          <a:p>
            <a:pPr marL="285750" indent="-285750">
              <a:buFont typeface="Arial" charset="0"/>
              <a:buChar char="•"/>
            </a:pPr>
            <a:r>
              <a:rPr lang="en-US" sz="2800" dirty="0" smtClean="0">
                <a:ea typeface="Arial" charset="0"/>
                <a:cs typeface="Arial" charset="0"/>
              </a:rPr>
              <a:t>16 bands = 3x(current 5-band imager)</a:t>
            </a:r>
          </a:p>
          <a:p>
            <a:pPr marL="285750" indent="-285750">
              <a:buFont typeface="Arial" charset="0"/>
              <a:buChar char="•"/>
            </a:pPr>
            <a:r>
              <a:rPr lang="en-US" sz="2800" dirty="0" smtClean="0">
                <a:ea typeface="Arial" charset="0"/>
                <a:cs typeface="Arial" charset="0"/>
              </a:rPr>
              <a:t>Higher Spatial Resolution</a:t>
            </a:r>
          </a:p>
          <a:p>
            <a:pPr marL="285750" indent="-285750">
              <a:buFont typeface="Arial" charset="0"/>
              <a:buChar char="•"/>
            </a:pPr>
            <a:r>
              <a:rPr lang="en-US" sz="2800" dirty="0" smtClean="0">
                <a:ea typeface="Arial" charset="0"/>
                <a:cs typeface="Arial" charset="0"/>
              </a:rPr>
              <a:t>Full disk imagery (2200x2200) every  15 minutes</a:t>
            </a:r>
          </a:p>
          <a:p>
            <a:pPr marL="285750" indent="-285750">
              <a:buFont typeface="Arial" charset="0"/>
              <a:buChar char="•"/>
            </a:pPr>
            <a:r>
              <a:rPr lang="en-US" sz="2800" dirty="0" smtClean="0">
                <a:ea typeface="Arial" charset="0"/>
                <a:cs typeface="Arial" charset="0"/>
              </a:rPr>
              <a:t>5 minute conus scans</a:t>
            </a:r>
          </a:p>
          <a:p>
            <a:pPr marL="285750" indent="-285750">
              <a:buFont typeface="Arial" charset="0"/>
              <a:buChar char="•"/>
            </a:pPr>
            <a:r>
              <a:rPr lang="en-US" sz="2800" dirty="0" smtClean="0">
                <a:ea typeface="Arial" charset="0"/>
                <a:cs typeface="Arial" charset="0"/>
              </a:rPr>
              <a:t>1 minute mesoscales at 2 locations</a:t>
            </a:r>
          </a:p>
          <a:p>
            <a:pPr marL="285750" indent="-285750">
              <a:buFont typeface="Arial" charset="0"/>
              <a:buChar char="•"/>
            </a:pPr>
            <a:r>
              <a:rPr lang="en-US" sz="2800" dirty="0" smtClean="0">
                <a:ea typeface="Arial" charset="0"/>
                <a:cs typeface="Arial" charset="0"/>
              </a:rPr>
              <a:t>Data from Geostationary Lighting Mapper (GLM)</a:t>
            </a:r>
            <a:endParaRPr lang="en-US" sz="2800" dirty="0">
              <a:ea typeface="Arial" charset="0"/>
              <a:cs typeface="Arial" charset="0"/>
            </a:endParaRPr>
          </a:p>
        </p:txBody>
      </p:sp>
      <p:sp>
        <p:nvSpPr>
          <p:cNvPr id="4" name="Rectangle 3"/>
          <p:cNvSpPr/>
          <p:nvPr/>
        </p:nvSpPr>
        <p:spPr>
          <a:xfrm>
            <a:off x="2362200" y="179725"/>
            <a:ext cx="6508128" cy="646331"/>
          </a:xfrm>
          <a:prstGeom prst="rect">
            <a:avLst/>
          </a:prstGeom>
        </p:spPr>
        <p:txBody>
          <a:bodyPr wrap="none">
            <a:spAutoFit/>
          </a:bodyPr>
          <a:lstStyle/>
          <a:p>
            <a:r>
              <a:rPr lang="en-US" sz="3600" dirty="0" smtClean="0">
                <a:ea typeface="Arial" charset="0"/>
                <a:cs typeface="Arial" charset="0"/>
              </a:rPr>
              <a:t>Preparing for More with </a:t>
            </a:r>
            <a:r>
              <a:rPr lang="en-US" sz="3600" dirty="0">
                <a:ea typeface="Arial" charset="0"/>
                <a:cs typeface="Arial" charset="0"/>
              </a:rPr>
              <a:t>GOES-R!</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10" y="810869"/>
            <a:ext cx="3040380" cy="3013710"/>
          </a:xfrm>
          <a:prstGeom prst="rect">
            <a:avLst/>
          </a:prstGeom>
        </p:spPr>
      </p:pic>
      <p:pic>
        <p:nvPicPr>
          <p:cNvPr id="11" name="Picture 10" descr="goes_abi_conus_89.5_animimation.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3501918"/>
            <a:ext cx="6116320" cy="2862580"/>
          </a:xfrm>
          <a:prstGeom prst="rect">
            <a:avLst/>
          </a:prstGeom>
        </p:spPr>
      </p:pic>
      <p:sp>
        <p:nvSpPr>
          <p:cNvPr id="9" name="Rectangle 8"/>
          <p:cNvSpPr/>
          <p:nvPr/>
        </p:nvSpPr>
        <p:spPr>
          <a:xfrm>
            <a:off x="247810" y="3271475"/>
            <a:ext cx="2784224" cy="369332"/>
          </a:xfrm>
          <a:prstGeom prst="rect">
            <a:avLst/>
          </a:prstGeom>
        </p:spPr>
        <p:txBody>
          <a:bodyPr wrap="none">
            <a:spAutoFit/>
          </a:bodyPr>
          <a:lstStyle/>
          <a:p>
            <a:r>
              <a:rPr lang="en-US" dirty="0" smtClean="0">
                <a:ea typeface="Arial" charset="0"/>
                <a:cs typeface="Arial" charset="0"/>
              </a:rPr>
              <a:t>Image Courtesy: Rick </a:t>
            </a:r>
            <a:r>
              <a:rPr lang="en-US" dirty="0" err="1" smtClean="0">
                <a:ea typeface="Arial" charset="0"/>
                <a:cs typeface="Arial" charset="0"/>
              </a:rPr>
              <a:t>Kohrs</a:t>
            </a:r>
            <a:endParaRPr lang="en-US" dirty="0">
              <a:ea typeface="Arial" charset="0"/>
              <a:cs typeface="Arial"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510" y="4063365"/>
            <a:ext cx="4682490" cy="2413635"/>
          </a:xfrm>
          <a:prstGeom prst="rect">
            <a:avLst/>
          </a:prstGeom>
        </p:spPr>
      </p:pic>
      <p:sp>
        <p:nvSpPr>
          <p:cNvPr id="12" name="Rectangle 11"/>
          <p:cNvSpPr/>
          <p:nvPr/>
        </p:nvSpPr>
        <p:spPr>
          <a:xfrm>
            <a:off x="679642" y="5985748"/>
            <a:ext cx="2694007" cy="369332"/>
          </a:xfrm>
          <a:prstGeom prst="rect">
            <a:avLst/>
          </a:prstGeom>
        </p:spPr>
        <p:txBody>
          <a:bodyPr wrap="none">
            <a:spAutoFit/>
          </a:bodyPr>
          <a:lstStyle/>
          <a:p>
            <a:r>
              <a:rPr lang="en-US" dirty="0" smtClean="0">
                <a:ea typeface="Arial" charset="0"/>
                <a:cs typeface="Arial" charset="0"/>
              </a:rPr>
              <a:t>Image Courtesy: </a:t>
            </a:r>
            <a:r>
              <a:rPr lang="en-US" dirty="0" err="1" smtClean="0">
                <a:ea typeface="Arial" charset="0"/>
                <a:cs typeface="Arial" charset="0"/>
              </a:rPr>
              <a:t>Kaba</a:t>
            </a:r>
            <a:r>
              <a:rPr lang="en-US" dirty="0" smtClean="0">
                <a:ea typeface="Arial" charset="0"/>
                <a:cs typeface="Arial" charset="0"/>
              </a:rPr>
              <a:t> Bah</a:t>
            </a:r>
            <a:endParaRPr lang="en-US" dirty="0">
              <a:ea typeface="Arial" charset="0"/>
              <a:cs typeface="Arial" charset="0"/>
            </a:endParaRPr>
          </a:p>
        </p:txBody>
      </p:sp>
      <p:sp>
        <p:nvSpPr>
          <p:cNvPr id="13" name="Rectangle 12"/>
          <p:cNvSpPr/>
          <p:nvPr/>
        </p:nvSpPr>
        <p:spPr>
          <a:xfrm>
            <a:off x="679642" y="4183311"/>
            <a:ext cx="3814442" cy="369332"/>
          </a:xfrm>
          <a:prstGeom prst="rect">
            <a:avLst/>
          </a:prstGeom>
        </p:spPr>
        <p:txBody>
          <a:bodyPr wrap="none">
            <a:spAutoFit/>
          </a:bodyPr>
          <a:lstStyle/>
          <a:p>
            <a:r>
              <a:rPr lang="en-US" dirty="0" smtClean="0">
                <a:ea typeface="Arial" charset="0"/>
                <a:cs typeface="Arial" charset="0"/>
              </a:rPr>
              <a:t>CONUS from East and West GOES ABI</a:t>
            </a:r>
            <a:endParaRPr lang="en-US" dirty="0">
              <a:ea typeface="Arial" charset="0"/>
              <a:cs typeface="Arial" charset="0"/>
            </a:endParaRPr>
          </a:p>
        </p:txBody>
      </p:sp>
    </p:spTree>
    <p:extLst>
      <p:ext uri="{BB962C8B-B14F-4D97-AF65-F5344CB8AC3E}">
        <p14:creationId xmlns:p14="http://schemas.microsoft.com/office/powerpoint/2010/main" val="6036765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2016-November 14-17:   2016 McIDAS Users' Group Meeting</a:t>
            </a:r>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pPr/>
              <a:t>3</a:t>
            </a:fld>
            <a:endParaRPr lang="en-US" dirty="0"/>
          </a:p>
        </p:txBody>
      </p:sp>
      <p:sp>
        <p:nvSpPr>
          <p:cNvPr id="4" name="Rectangle 3"/>
          <p:cNvSpPr/>
          <p:nvPr/>
        </p:nvSpPr>
        <p:spPr>
          <a:xfrm>
            <a:off x="228600" y="115669"/>
            <a:ext cx="11778481" cy="523220"/>
          </a:xfrm>
          <a:prstGeom prst="rect">
            <a:avLst/>
          </a:prstGeom>
        </p:spPr>
        <p:txBody>
          <a:bodyPr wrap="none">
            <a:spAutoFit/>
          </a:bodyPr>
          <a:lstStyle/>
          <a:p>
            <a:r>
              <a:rPr lang="en-US" sz="2800" dirty="0" smtClean="0"/>
              <a:t> Preparing for Higher Time Resolution:  GOES-14 1 minute rapid scans (SRSOR)</a:t>
            </a:r>
            <a:endParaRPr lang="en-US" sz="2800" dirty="0"/>
          </a:p>
        </p:txBody>
      </p:sp>
      <p:pic>
        <p:nvPicPr>
          <p:cNvPr id="6" name="out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81038"/>
            <a:ext cx="12192000" cy="5494337"/>
          </a:xfrm>
          <a:prstGeom prst="rect">
            <a:avLst/>
          </a:prstGeom>
        </p:spPr>
      </p:pic>
      <p:sp>
        <p:nvSpPr>
          <p:cNvPr id="5" name="Oval 4"/>
          <p:cNvSpPr/>
          <p:nvPr/>
        </p:nvSpPr>
        <p:spPr>
          <a:xfrm>
            <a:off x="9677400" y="2590800"/>
            <a:ext cx="914400" cy="609600"/>
          </a:xfrm>
          <a:prstGeom prst="ellipse">
            <a:avLst/>
          </a:prstGeom>
          <a:noFill/>
          <a:ln w="254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324600" y="2590800"/>
            <a:ext cx="1371600" cy="1224642"/>
          </a:xfrm>
          <a:prstGeom prst="ellipse">
            <a:avLst/>
          </a:prstGeom>
          <a:noFill/>
          <a:ln w="254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178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p:cMediaNode vol="80000">
                <p:cTn id="18" fill="hold" display="0">
                  <p:stCondLst>
                    <p:cond delay="indefinite"/>
                  </p:stCondLst>
                </p:cTn>
                <p:tgtEl>
                  <p:spTgt spid="6"/>
                </p:tgtEl>
              </p:cMediaNode>
            </p:video>
          </p:childTnLst>
        </p:cTn>
      </p:par>
    </p:tnLst>
    <p:bldLst>
      <p:bldP spid="5"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2016-November 14-17:   2016 McIDAS Users' Group Meeting</a:t>
            </a:r>
            <a:endParaRPr lang="en-US" dirty="0"/>
          </a:p>
        </p:txBody>
      </p:sp>
      <p:sp>
        <p:nvSpPr>
          <p:cNvPr id="2" name="Slide Number Placeholder 1"/>
          <p:cNvSpPr>
            <a:spLocks noGrp="1"/>
          </p:cNvSpPr>
          <p:nvPr>
            <p:ph type="sldNum" sz="quarter" idx="12"/>
          </p:nvPr>
        </p:nvSpPr>
        <p:spPr/>
        <p:txBody>
          <a:bodyPr/>
          <a:lstStyle/>
          <a:p>
            <a:fld id="{6D22F896-40B5-4ADD-8801-0D06FADFA095}" type="slidenum">
              <a:rPr lang="en-US" smtClean="0"/>
              <a:t>4</a:t>
            </a:fld>
            <a:endParaRPr lang="en-US" dirty="0"/>
          </a:p>
        </p:txBody>
      </p:sp>
      <p:sp>
        <p:nvSpPr>
          <p:cNvPr id="6" name="Rectangle 5"/>
          <p:cNvSpPr/>
          <p:nvPr/>
        </p:nvSpPr>
        <p:spPr>
          <a:xfrm>
            <a:off x="734828" y="115669"/>
            <a:ext cx="10804176" cy="646331"/>
          </a:xfrm>
          <a:prstGeom prst="rect">
            <a:avLst/>
          </a:prstGeom>
        </p:spPr>
        <p:txBody>
          <a:bodyPr wrap="none">
            <a:spAutoFit/>
          </a:bodyPr>
          <a:lstStyle/>
          <a:p>
            <a:r>
              <a:rPr lang="en-US" sz="3600" dirty="0" smtClean="0">
                <a:ea typeface="Arial" charset="0"/>
                <a:cs typeface="Arial" charset="0"/>
              </a:rPr>
              <a:t>Combining</a:t>
            </a:r>
            <a:r>
              <a:rPr lang="en-US" sz="3600" dirty="0" smtClean="0"/>
              <a:t> Current Products to Prepare for Future Data</a:t>
            </a: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762000"/>
            <a:ext cx="9814560" cy="554736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4440" y="757237"/>
            <a:ext cx="9814560" cy="5547360"/>
          </a:xfrm>
          <a:prstGeom prst="rect">
            <a:avLst/>
          </a:prstGeom>
        </p:spPr>
      </p:pic>
    </p:spTree>
    <p:extLst>
      <p:ext uri="{BB962C8B-B14F-4D97-AF65-F5344CB8AC3E}">
        <p14:creationId xmlns:p14="http://schemas.microsoft.com/office/powerpoint/2010/main" val="195229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330" y="728980"/>
            <a:ext cx="9450070" cy="5671820"/>
          </a:xfrm>
          <a:prstGeom prst="rect">
            <a:avLst/>
          </a:prstGeom>
        </p:spPr>
      </p:pic>
      <p:sp>
        <p:nvSpPr>
          <p:cNvPr id="5" name="Footer Placeholder 4"/>
          <p:cNvSpPr>
            <a:spLocks noGrp="1"/>
          </p:cNvSpPr>
          <p:nvPr>
            <p:ph type="ftr" sz="quarter" idx="11"/>
          </p:nvPr>
        </p:nvSpPr>
        <p:spPr/>
        <p:txBody>
          <a:bodyPr/>
          <a:lstStyle/>
          <a:p>
            <a:r>
              <a:rPr lang="en-US" smtClean="0"/>
              <a:t>2016-November 14-17:   2016 McIDAS Users' Group Meeting</a:t>
            </a:r>
            <a:endParaRPr lang="en-US" dirty="0"/>
          </a:p>
        </p:txBody>
      </p:sp>
      <p:sp>
        <p:nvSpPr>
          <p:cNvPr id="2" name="Slide Number Placeholder 1"/>
          <p:cNvSpPr>
            <a:spLocks noGrp="1"/>
          </p:cNvSpPr>
          <p:nvPr>
            <p:ph type="sldNum" sz="quarter" idx="12"/>
          </p:nvPr>
        </p:nvSpPr>
        <p:spPr/>
        <p:txBody>
          <a:bodyPr/>
          <a:lstStyle/>
          <a:p>
            <a:fld id="{6D22F896-40B5-4ADD-8801-0D06FADFA095}" type="slidenum">
              <a:rPr lang="en-US" smtClean="0"/>
              <a:t>5</a:t>
            </a:fld>
            <a:endParaRPr lang="en-US" dirty="0"/>
          </a:p>
        </p:txBody>
      </p:sp>
      <p:sp>
        <p:nvSpPr>
          <p:cNvPr id="6" name="Rectangle 5"/>
          <p:cNvSpPr/>
          <p:nvPr/>
        </p:nvSpPr>
        <p:spPr>
          <a:xfrm>
            <a:off x="3352800" y="115669"/>
            <a:ext cx="5422831" cy="646331"/>
          </a:xfrm>
          <a:prstGeom prst="rect">
            <a:avLst/>
          </a:prstGeom>
        </p:spPr>
        <p:txBody>
          <a:bodyPr wrap="none">
            <a:spAutoFit/>
          </a:bodyPr>
          <a:lstStyle/>
          <a:p>
            <a:r>
              <a:rPr lang="en-US" sz="3600" dirty="0" smtClean="0">
                <a:ea typeface="Arial" charset="0"/>
                <a:cs typeface="Arial" charset="0"/>
              </a:rPr>
              <a:t>First Light Mock-Up Images</a:t>
            </a:r>
            <a:endParaRPr lang="en-US" sz="3600" dirty="0">
              <a:ea typeface="Arial" charset="0"/>
              <a:cs typeface="Arial" charset="0"/>
            </a:endParaRPr>
          </a:p>
        </p:txBody>
      </p:sp>
    </p:spTree>
    <p:extLst>
      <p:ext uri="{BB962C8B-B14F-4D97-AF65-F5344CB8AC3E}">
        <p14:creationId xmlns:p14="http://schemas.microsoft.com/office/powerpoint/2010/main" val="10203920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2016-November 14-17:   2016 McIDAS Users' Group Meeting</a:t>
            </a:r>
            <a:endParaRPr lang="en-US" dirty="0"/>
          </a:p>
        </p:txBody>
      </p:sp>
      <p:sp>
        <p:nvSpPr>
          <p:cNvPr id="2" name="Slide Number Placeholder 1"/>
          <p:cNvSpPr>
            <a:spLocks noGrp="1"/>
          </p:cNvSpPr>
          <p:nvPr>
            <p:ph type="sldNum" sz="quarter" idx="12"/>
          </p:nvPr>
        </p:nvSpPr>
        <p:spPr/>
        <p:txBody>
          <a:bodyPr/>
          <a:lstStyle/>
          <a:p>
            <a:fld id="{6D22F896-40B5-4ADD-8801-0D06FADFA095}" type="slidenum">
              <a:rPr lang="en-US" smtClean="0"/>
              <a:t>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561" y="731520"/>
            <a:ext cx="9445839" cy="5669280"/>
          </a:xfrm>
          <a:prstGeom prst="rect">
            <a:avLst/>
          </a:prstGeom>
        </p:spPr>
      </p:pic>
      <p:sp>
        <p:nvSpPr>
          <p:cNvPr id="8" name="TextBox 7"/>
          <p:cNvSpPr txBox="1"/>
          <p:nvPr/>
        </p:nvSpPr>
        <p:spPr>
          <a:xfrm>
            <a:off x="2057400" y="1536174"/>
            <a:ext cx="8068747" cy="3785652"/>
          </a:xfrm>
          <a:prstGeom prst="rect">
            <a:avLst/>
          </a:prstGeom>
          <a:solidFill>
            <a:schemeClr val="accent1">
              <a:alpha val="77000"/>
            </a:schemeClr>
          </a:solidFill>
        </p:spPr>
        <p:txBody>
          <a:bodyPr wrap="none" rtlCol="0">
            <a:spAutoFit/>
          </a:bodyPr>
          <a:lstStyle/>
          <a:p>
            <a:pPr marL="285750" indent="-285750">
              <a:buFont typeface="Arial" charset="0"/>
              <a:buChar char="•"/>
            </a:pPr>
            <a:r>
              <a:rPr lang="en-US" sz="2400" dirty="0">
                <a:ea typeface="Arial" charset="0"/>
                <a:cs typeface="Arial" charset="0"/>
              </a:rPr>
              <a:t>Full Disk Single Band Images</a:t>
            </a:r>
          </a:p>
          <a:p>
            <a:pPr marL="285750" indent="-285750">
              <a:buFont typeface="Arial" charset="0"/>
              <a:buChar char="•"/>
            </a:pPr>
            <a:r>
              <a:rPr lang="en-US" sz="2400" dirty="0">
                <a:ea typeface="Arial" charset="0"/>
                <a:cs typeface="Arial" charset="0"/>
              </a:rPr>
              <a:t>16 panel Full Disk Images</a:t>
            </a:r>
          </a:p>
          <a:p>
            <a:pPr marL="285750" indent="-285750">
              <a:buFont typeface="Arial" charset="0"/>
              <a:buChar char="•"/>
            </a:pPr>
            <a:r>
              <a:rPr lang="en-US" sz="2400" dirty="0">
                <a:ea typeface="Arial" charset="0"/>
                <a:cs typeface="Arial" charset="0"/>
              </a:rPr>
              <a:t>16 panel CONUS Images at various zoom levels</a:t>
            </a:r>
          </a:p>
          <a:p>
            <a:pPr marL="285750" indent="-285750">
              <a:buFont typeface="Arial" charset="0"/>
              <a:buChar char="•"/>
            </a:pPr>
            <a:r>
              <a:rPr lang="en-US" sz="2400" dirty="0">
                <a:ea typeface="Arial" charset="0"/>
                <a:cs typeface="Arial" charset="0"/>
              </a:rPr>
              <a:t>16 panel FD as CONUS</a:t>
            </a:r>
          </a:p>
          <a:p>
            <a:pPr marL="285750" indent="-285750">
              <a:buFont typeface="Arial" charset="0"/>
              <a:buChar char="•"/>
            </a:pPr>
            <a:r>
              <a:rPr lang="en-US" sz="2400" dirty="0">
                <a:ea typeface="Arial" charset="0"/>
                <a:cs typeface="Arial" charset="0"/>
              </a:rPr>
              <a:t>Run in either McIDAS-X or </a:t>
            </a:r>
            <a:r>
              <a:rPr lang="en-US" sz="2400" dirty="0" smtClean="0">
                <a:ea typeface="Arial" charset="0"/>
                <a:cs typeface="Arial" charset="0"/>
              </a:rPr>
              <a:t>McIDAS-V</a:t>
            </a:r>
          </a:p>
          <a:p>
            <a:pPr marL="742950" lvl="1" indent="-285750">
              <a:buFont typeface="Arial" charset="0"/>
              <a:buChar char="•"/>
            </a:pPr>
            <a:r>
              <a:rPr lang="en-US" sz="2400" dirty="0" smtClean="0">
                <a:ea typeface="Arial" charset="0"/>
                <a:cs typeface="Arial" charset="0"/>
              </a:rPr>
              <a:t>Level 1b Radiance served via McIDAS-X</a:t>
            </a:r>
          </a:p>
          <a:p>
            <a:pPr marL="742950" lvl="1" indent="-285750">
              <a:buFont typeface="Arial" charset="0"/>
              <a:buChar char="•"/>
            </a:pPr>
            <a:r>
              <a:rPr lang="en-US" sz="2400" dirty="0" smtClean="0">
                <a:ea typeface="Arial" charset="0"/>
                <a:cs typeface="Arial" charset="0"/>
              </a:rPr>
              <a:t>Level 2 Cloud and Moisture Imagery in McIDAS-V</a:t>
            </a:r>
            <a:endParaRPr lang="en-US" sz="2400" dirty="0">
              <a:ea typeface="Arial" charset="0"/>
              <a:cs typeface="Arial" charset="0"/>
            </a:endParaRPr>
          </a:p>
          <a:p>
            <a:pPr marL="285750" indent="-285750">
              <a:buFont typeface="Arial" charset="0"/>
              <a:buChar char="•"/>
            </a:pPr>
            <a:r>
              <a:rPr lang="en-US" sz="2400" dirty="0">
                <a:ea typeface="Arial" charset="0"/>
                <a:cs typeface="Arial" charset="0"/>
              </a:rPr>
              <a:t>Create Imagery either from Grid or ADDE formats</a:t>
            </a:r>
          </a:p>
          <a:p>
            <a:pPr marL="285750" indent="-285750">
              <a:buFont typeface="Arial" charset="0"/>
              <a:buChar char="•"/>
            </a:pPr>
            <a:r>
              <a:rPr lang="en-US" sz="2400" dirty="0">
                <a:ea typeface="Arial" charset="0"/>
                <a:cs typeface="Arial" charset="0"/>
              </a:rPr>
              <a:t>Run on multiple platforms by multiple members of the team</a:t>
            </a:r>
          </a:p>
          <a:p>
            <a:pPr marL="285750" indent="-285750">
              <a:buFont typeface="Arial" charset="0"/>
              <a:buChar char="•"/>
            </a:pPr>
            <a:endParaRPr lang="en-US" sz="2400" dirty="0">
              <a:latin typeface="Arial" charset="0"/>
              <a:ea typeface="Arial" charset="0"/>
              <a:cs typeface="Arial" charset="0"/>
            </a:endParaRPr>
          </a:p>
        </p:txBody>
      </p:sp>
      <p:sp>
        <p:nvSpPr>
          <p:cNvPr id="12" name="Rectangle 11"/>
          <p:cNvSpPr/>
          <p:nvPr/>
        </p:nvSpPr>
        <p:spPr>
          <a:xfrm>
            <a:off x="1295400" y="115669"/>
            <a:ext cx="9679381" cy="646331"/>
          </a:xfrm>
          <a:prstGeom prst="rect">
            <a:avLst/>
          </a:prstGeom>
        </p:spPr>
        <p:txBody>
          <a:bodyPr wrap="none">
            <a:spAutoFit/>
          </a:bodyPr>
          <a:lstStyle/>
          <a:p>
            <a:r>
              <a:rPr lang="en-US" sz="3600" dirty="0" smtClean="0"/>
              <a:t>First Light </a:t>
            </a:r>
            <a:r>
              <a:rPr lang="en-US" sz="3600" dirty="0" smtClean="0">
                <a:ea typeface="Arial" charset="0"/>
                <a:cs typeface="Arial" charset="0"/>
              </a:rPr>
              <a:t>Images</a:t>
            </a:r>
            <a:r>
              <a:rPr lang="en-US" sz="3600" dirty="0" smtClean="0"/>
              <a:t>: Prepare for Multiple Scenarios</a:t>
            </a:r>
            <a:endParaRPr lang="en-US" sz="3600" dirty="0"/>
          </a:p>
        </p:txBody>
      </p:sp>
    </p:spTree>
    <p:extLst>
      <p:ext uri="{BB962C8B-B14F-4D97-AF65-F5344CB8AC3E}">
        <p14:creationId xmlns:p14="http://schemas.microsoft.com/office/powerpoint/2010/main" val="1000587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2016-November 14-17:   2016 McIDAS Users' Group Meeting</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7</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330" y="817880"/>
            <a:ext cx="9450070" cy="5582920"/>
          </a:xfrm>
          <a:prstGeom prst="rect">
            <a:avLst/>
          </a:prstGeom>
        </p:spPr>
      </p:pic>
      <p:sp>
        <p:nvSpPr>
          <p:cNvPr id="3" name="Rectangle 2"/>
          <p:cNvSpPr/>
          <p:nvPr/>
        </p:nvSpPr>
        <p:spPr>
          <a:xfrm>
            <a:off x="1521714" y="164068"/>
            <a:ext cx="9146286" cy="646331"/>
          </a:xfrm>
          <a:prstGeom prst="rect">
            <a:avLst/>
          </a:prstGeom>
        </p:spPr>
        <p:txBody>
          <a:bodyPr wrap="none">
            <a:spAutoFit/>
          </a:bodyPr>
          <a:lstStyle/>
          <a:p>
            <a:r>
              <a:rPr lang="en-US" sz="3600" dirty="0" smtClean="0">
                <a:latin typeface="+mj-lt"/>
                <a:ea typeface="Arial" charset="0"/>
                <a:cs typeface="Arial" charset="0"/>
              </a:rPr>
              <a:t>Why 16 Panels: “Quick Check” of Image Quality</a:t>
            </a:r>
            <a:endParaRPr lang="en-US" sz="3600" dirty="0">
              <a:latin typeface="+mj-lt"/>
              <a:ea typeface="Arial" charset="0"/>
              <a:cs typeface="Arial" charset="0"/>
            </a:endParaRPr>
          </a:p>
        </p:txBody>
      </p:sp>
    </p:spTree>
    <p:extLst>
      <p:ext uri="{BB962C8B-B14F-4D97-AF65-F5344CB8AC3E}">
        <p14:creationId xmlns:p14="http://schemas.microsoft.com/office/powerpoint/2010/main" val="21200463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990600"/>
            <a:ext cx="8382000" cy="5232400"/>
          </a:xfrm>
          <a:prstGeom prst="rect">
            <a:avLst/>
          </a:prstGeom>
        </p:spPr>
      </p:pic>
      <p:sp>
        <p:nvSpPr>
          <p:cNvPr id="4" name="Footer Placeholder 3"/>
          <p:cNvSpPr>
            <a:spLocks noGrp="1"/>
          </p:cNvSpPr>
          <p:nvPr>
            <p:ph type="ftr" sz="quarter" idx="11"/>
          </p:nvPr>
        </p:nvSpPr>
        <p:spPr/>
        <p:txBody>
          <a:bodyPr/>
          <a:lstStyle/>
          <a:p>
            <a:r>
              <a:rPr lang="en-US" dirty="0" smtClean="0"/>
              <a:t>2016-November 14-17:   2016 McIDAS Users' Group Meeting</a:t>
            </a:r>
            <a:endParaRPr lang="en-US" dirty="0"/>
          </a:p>
        </p:txBody>
      </p:sp>
      <p:sp>
        <p:nvSpPr>
          <p:cNvPr id="2" name="Slide Number Placeholder 1"/>
          <p:cNvSpPr>
            <a:spLocks noGrp="1"/>
          </p:cNvSpPr>
          <p:nvPr>
            <p:ph type="sldNum" sz="quarter" idx="12"/>
          </p:nvPr>
        </p:nvSpPr>
        <p:spPr/>
        <p:txBody>
          <a:bodyPr/>
          <a:lstStyle/>
          <a:p>
            <a:fld id="{6D22F896-40B5-4ADD-8801-0D06FADFA095}" type="slidenum">
              <a:rPr lang="en-US" smtClean="0"/>
              <a:t>8</a:t>
            </a:fld>
            <a:endParaRPr lang="en-US" dirty="0"/>
          </a:p>
        </p:txBody>
      </p:sp>
      <p:sp>
        <p:nvSpPr>
          <p:cNvPr id="6" name="Rectangle 5"/>
          <p:cNvSpPr/>
          <p:nvPr/>
        </p:nvSpPr>
        <p:spPr>
          <a:xfrm>
            <a:off x="152400" y="6376472"/>
            <a:ext cx="3141373" cy="369332"/>
          </a:xfrm>
          <a:prstGeom prst="rect">
            <a:avLst/>
          </a:prstGeom>
        </p:spPr>
        <p:txBody>
          <a:bodyPr wrap="none">
            <a:spAutoFit/>
          </a:bodyPr>
          <a:lstStyle/>
          <a:p>
            <a:r>
              <a:rPr lang="en-US" dirty="0"/>
              <a:t>From </a:t>
            </a:r>
            <a:r>
              <a:rPr lang="en-US" dirty="0" smtClean="0"/>
              <a:t>Tim </a:t>
            </a:r>
            <a:r>
              <a:rPr lang="en-US" dirty="0" err="1" smtClean="0"/>
              <a:t>Schmit</a:t>
            </a:r>
            <a:r>
              <a:rPr lang="en-US" dirty="0" smtClean="0"/>
              <a:t>, NOAA/ASPB</a:t>
            </a:r>
            <a:endParaRPr lang="en-US" dirty="0"/>
          </a:p>
        </p:txBody>
      </p:sp>
      <p:sp>
        <p:nvSpPr>
          <p:cNvPr id="7" name="Rectangle 6"/>
          <p:cNvSpPr/>
          <p:nvPr/>
        </p:nvSpPr>
        <p:spPr>
          <a:xfrm>
            <a:off x="366097" y="164068"/>
            <a:ext cx="11521103" cy="646331"/>
          </a:xfrm>
          <a:prstGeom prst="rect">
            <a:avLst/>
          </a:prstGeom>
        </p:spPr>
        <p:txBody>
          <a:bodyPr wrap="none">
            <a:spAutoFit/>
          </a:bodyPr>
          <a:lstStyle/>
          <a:p>
            <a:r>
              <a:rPr lang="en-US" sz="3600" smtClean="0">
                <a:latin typeface="Arial" charset="0"/>
                <a:ea typeface="Arial" charset="0"/>
                <a:cs typeface="Arial" charset="0"/>
              </a:rPr>
              <a:t>16 </a:t>
            </a:r>
            <a:r>
              <a:rPr lang="en-US" sz="3600" dirty="0" smtClean="0">
                <a:latin typeface="Arial" charset="0"/>
                <a:ea typeface="Arial" charset="0"/>
                <a:cs typeface="Arial" charset="0"/>
              </a:rPr>
              <a:t>Panels: </a:t>
            </a:r>
            <a:r>
              <a:rPr lang="en-US" sz="3600" smtClean="0">
                <a:latin typeface="Arial" charset="0"/>
                <a:ea typeface="Arial" charset="0"/>
                <a:cs typeface="Arial" charset="0"/>
              </a:rPr>
              <a:t>Himawari-9 Launches/Himawari-8 Observes</a:t>
            </a:r>
            <a:endParaRPr lang="en-US" sz="3600" dirty="0">
              <a:latin typeface="Arial" charset="0"/>
              <a:ea typeface="Arial" charset="0"/>
              <a:cs typeface="Arial" charset="0"/>
            </a:endParaRPr>
          </a:p>
        </p:txBody>
      </p:sp>
    </p:spTree>
    <p:extLst>
      <p:ext uri="{BB962C8B-B14F-4D97-AF65-F5344CB8AC3E}">
        <p14:creationId xmlns:p14="http://schemas.microsoft.com/office/powerpoint/2010/main" val="12508575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2016-November 14-17:   2016 McIDAS Users' Group Meeting</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9</a:t>
            </a:fld>
            <a:endParaRPr lang="en-US" dirty="0"/>
          </a:p>
        </p:txBody>
      </p:sp>
      <p:sp>
        <p:nvSpPr>
          <p:cNvPr id="2" name="Rectangle 1"/>
          <p:cNvSpPr/>
          <p:nvPr/>
        </p:nvSpPr>
        <p:spPr>
          <a:xfrm>
            <a:off x="7300480" y="2133600"/>
            <a:ext cx="4600575" cy="830997"/>
          </a:xfrm>
          <a:prstGeom prst="rect">
            <a:avLst/>
          </a:prstGeom>
        </p:spPr>
        <p:txBody>
          <a:bodyPr wrap="square">
            <a:spAutoFit/>
          </a:bodyPr>
          <a:lstStyle/>
          <a:p>
            <a:r>
              <a:rPr lang="en-US" sz="2400" dirty="0">
                <a:ea typeface="Arial" charset="0"/>
                <a:cs typeface="Arial" charset="0"/>
                <a:hlinkClick r:id="rId3"/>
              </a:rPr>
              <a:t>http://</a:t>
            </a:r>
            <a:r>
              <a:rPr lang="en-US" sz="2400" dirty="0" err="1">
                <a:ea typeface="Arial" charset="0"/>
                <a:cs typeface="Arial" charset="0"/>
                <a:hlinkClick r:id="rId3"/>
              </a:rPr>
              <a:t>cimss.ssec.wisc.edu</a:t>
            </a:r>
            <a:r>
              <a:rPr lang="en-US" sz="2400" dirty="0">
                <a:ea typeface="Arial" charset="0"/>
                <a:cs typeface="Arial" charset="0"/>
                <a:hlinkClick r:id="rId3"/>
              </a:rPr>
              <a:t>/goes/blog/archives/22519</a:t>
            </a:r>
            <a:endParaRPr lang="en-US" sz="2400" dirty="0">
              <a:ea typeface="Arial" charset="0"/>
              <a:cs typeface="Arial"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76200"/>
            <a:ext cx="7058025" cy="6232525"/>
          </a:xfrm>
          <a:prstGeom prst="rect">
            <a:avLst/>
          </a:prstGeom>
        </p:spPr>
      </p:pic>
      <p:sp>
        <p:nvSpPr>
          <p:cNvPr id="8" name="Rectangle 7"/>
          <p:cNvSpPr/>
          <p:nvPr/>
        </p:nvSpPr>
        <p:spPr>
          <a:xfrm>
            <a:off x="7321262" y="533400"/>
            <a:ext cx="4669165" cy="1200329"/>
          </a:xfrm>
          <a:prstGeom prst="rect">
            <a:avLst/>
          </a:prstGeom>
        </p:spPr>
        <p:txBody>
          <a:bodyPr wrap="square">
            <a:spAutoFit/>
          </a:bodyPr>
          <a:lstStyle/>
          <a:p>
            <a:r>
              <a:rPr lang="en-US" sz="3600" dirty="0" smtClean="0">
                <a:ea typeface="Arial" charset="0"/>
                <a:cs typeface="Arial" charset="0"/>
              </a:rPr>
              <a:t>Read More at the CIMSS Satellite Blog!</a:t>
            </a:r>
            <a:endParaRPr lang="en-US" sz="3600" dirty="0">
              <a:ea typeface="Arial" charset="0"/>
              <a:cs typeface="Arial" charset="0"/>
            </a:endParaRPr>
          </a:p>
        </p:txBody>
      </p:sp>
    </p:spTree>
    <p:extLst>
      <p:ext uri="{BB962C8B-B14F-4D97-AF65-F5344CB8AC3E}">
        <p14:creationId xmlns:p14="http://schemas.microsoft.com/office/powerpoint/2010/main" val="184841685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18095</TotalTime>
  <Words>2756</Words>
  <Application>Microsoft Macintosh PowerPoint</Application>
  <PresentationFormat>Widescreen</PresentationFormat>
  <Paragraphs>187</Paragraphs>
  <Slides>18</Slides>
  <Notes>18</Notes>
  <HiddenSlides>1</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 Unicode MS</vt:lpstr>
      <vt:lpstr>Calibri</vt:lpstr>
      <vt:lpstr>Calibri Light</vt:lpstr>
      <vt:lpstr>Corbel</vt:lpstr>
      <vt:lpstr>Arial</vt:lpstr>
      <vt:lpstr>Depth</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Mentioned in this Presentation:</vt:lpstr>
      <vt:lpstr>PowerPoint Presentation</vt:lpstr>
      <vt:lpstr>Finally:</vt:lpstr>
      <vt:lpstr>Flex Mode Concept (Tim Schmit)</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177</cp:revision>
  <dcterms:created xsi:type="dcterms:W3CDTF">2016-10-20T14:48:23Z</dcterms:created>
  <dcterms:modified xsi:type="dcterms:W3CDTF">2016-11-10T19:19:33Z</dcterms:modified>
</cp:coreProperties>
</file>