
<file path=[Content_Types].xml><?xml version="1.0" encoding="utf-8"?>
<Types xmlns="http://schemas.openxmlformats.org/package/2006/content-types">
  <Override PartName="/ppt/slides/slide6.xml" ContentType="application/vnd.openxmlformats-officedocument.presentationml.slide+xml"/>
  <Override PartName="/ppt/notesSlides/notesSlide2.xml" ContentType="application/vnd.openxmlformats-officedocument.presentationml.notesSlide+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heme/theme3.xml" ContentType="application/vnd.openxmlformats-officedocument.theme+xml"/>
  <Override PartName="/ppt/diagrams/drawing1.xml" ContentType="application/vnd.ms-office.drawingml.diagramDrawing+xml"/>
  <Override PartName="/ppt/diagrams/quickStyle2.xml" ContentType="application/vnd.openxmlformats-officedocument.drawingml.diagramStyle+xml"/>
  <Override PartName="/ppt/diagrams/quickStyle3.xml" ContentType="application/vnd.openxmlformats-officedocument.drawingml.diagramStyl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jpeg" ContentType="image/jpeg"/>
  <Default Extension="wmf" ContentType="image/x-wmf"/>
  <Default Extension="emf" ContentType="image/x-emf"/>
  <Override PartName="/ppt/diagrams/quickStyle1.xml" ContentType="application/vnd.openxmlformats-officedocument.drawingml.diagramStyle+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Default Extension="vml" ContentType="application/vnd.openxmlformats-officedocument.vmlDrawing"/>
  <Override PartName="/ppt/diagrams/layout2.xml" ContentType="application/vnd.openxmlformats-officedocument.drawingml.diagramLayout+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5.xml" ContentType="application/vnd.openxmlformats-officedocument.presentationml.slide+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2" r:id="rId1"/>
  </p:sldMasterIdLst>
  <p:notesMasterIdLst>
    <p:notesMasterId r:id="rId15"/>
  </p:notesMasterIdLst>
  <p:handoutMasterIdLst>
    <p:handoutMasterId r:id="rId16"/>
  </p:handoutMasterIdLst>
  <p:sldIdLst>
    <p:sldId id="589" r:id="rId2"/>
    <p:sldId id="608" r:id="rId3"/>
    <p:sldId id="601" r:id="rId4"/>
    <p:sldId id="603" r:id="rId5"/>
    <p:sldId id="609" r:id="rId6"/>
    <p:sldId id="606" r:id="rId7"/>
    <p:sldId id="611" r:id="rId8"/>
    <p:sldId id="613" r:id="rId9"/>
    <p:sldId id="605" r:id="rId10"/>
    <p:sldId id="614" r:id="rId11"/>
    <p:sldId id="615" r:id="rId12"/>
    <p:sldId id="616" r:id="rId13"/>
    <p:sldId id="590" r:id="rId14"/>
  </p:sldIdLst>
  <p:sldSz cx="9906000" cy="6858000" type="A4"/>
  <p:notesSz cx="9931400" cy="14363700"/>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00B5E2"/>
    <a:srgbClr val="00205B"/>
    <a:srgbClr val="FE5000"/>
    <a:srgbClr val="C5B9AC"/>
    <a:srgbClr val="CB333B"/>
    <a:srgbClr val="FEDB00"/>
    <a:srgbClr val="968C83"/>
    <a:srgbClr val="99C221"/>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29" autoAdjust="0"/>
    <p:restoredTop sz="90299" autoAdjust="0"/>
  </p:normalViewPr>
  <p:slideViewPr>
    <p:cSldViewPr snapToGrid="0">
      <p:cViewPr varScale="1">
        <p:scale>
          <a:sx n="114" d="100"/>
          <a:sy n="114" d="100"/>
        </p:scale>
        <p:origin x="-270" y="-102"/>
      </p:cViewPr>
      <p:guideLst>
        <p:guide orient="horz" pos="1164"/>
        <p:guide orient="horz" pos="1410"/>
        <p:guide orient="horz" pos="2715"/>
        <p:guide orient="horz" pos="2389"/>
        <p:guide orient="horz" pos="2064"/>
        <p:guide orient="horz" pos="1735"/>
        <p:guide orient="horz" pos="3369"/>
        <p:guide orient="horz" pos="3698"/>
        <p:guide pos="4214"/>
        <p:guide pos="196"/>
        <p:guide pos="1552"/>
        <p:guide pos="4879"/>
        <p:guide pos="5556"/>
        <p:guide pos="2235"/>
        <p:guide pos="8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5430"/>
    </p:cViewPr>
  </p:sorterViewPr>
  <p:notesViewPr>
    <p:cSldViewPr snapToGrid="0">
      <p:cViewPr varScale="1">
        <p:scale>
          <a:sx n="82" d="100"/>
          <a:sy n="82" d="100"/>
        </p:scale>
        <p:origin x="-3954" y="-78"/>
      </p:cViewPr>
      <p:guideLst>
        <p:guide orient="horz" pos="4525"/>
        <p:guide pos="3127"/>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86DAD6-2ECC-46E5-AB0A-0462CD172B78}"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GB"/>
        </a:p>
      </dgm:t>
    </dgm:pt>
    <dgm:pt modelId="{6AA21AA1-AE09-4EF2-BFC7-19D3261463C9}">
      <dgm:prSet phldrT="[Text]" custT="1"/>
      <dgm:spPr/>
      <dgm:t>
        <a:bodyPr/>
        <a:lstStyle/>
        <a:p>
          <a:r>
            <a:rPr lang="en-GB" sz="700" b="1" dirty="0" smtClean="0"/>
            <a:t>Product Navigator</a:t>
          </a:r>
          <a:endParaRPr lang="en-GB" sz="700" b="1" dirty="0"/>
        </a:p>
      </dgm:t>
    </dgm:pt>
    <dgm:pt modelId="{97FB6FB8-A64F-4DB6-853F-28AB81FB864E}" type="parTrans" cxnId="{0AC5D772-D63C-454A-8861-F90F532D7179}">
      <dgm:prSet/>
      <dgm:spPr/>
      <dgm:t>
        <a:bodyPr/>
        <a:lstStyle/>
        <a:p>
          <a:endParaRPr lang="en-GB"/>
        </a:p>
      </dgm:t>
    </dgm:pt>
    <dgm:pt modelId="{D8FE50B1-5ADC-481B-AE5E-2F82ADCFFA86}" type="sibTrans" cxnId="{0AC5D772-D63C-454A-8861-F90F532D7179}">
      <dgm:prSet/>
      <dgm:spPr/>
      <dgm:t>
        <a:bodyPr/>
        <a:lstStyle/>
        <a:p>
          <a:endParaRPr lang="en-GB"/>
        </a:p>
      </dgm:t>
    </dgm:pt>
    <dgm:pt modelId="{07C7285C-B458-476C-AC4A-B62B5B744189}">
      <dgm:prSet phldrT="[Text]" custT="1"/>
      <dgm:spPr/>
      <dgm:t>
        <a:bodyPr/>
        <a:lstStyle/>
        <a:p>
          <a:r>
            <a:rPr lang="en-GB" sz="700" b="1" dirty="0" smtClean="0"/>
            <a:t>Registration Portal</a:t>
          </a:r>
          <a:endParaRPr lang="en-GB" sz="700" b="1" dirty="0"/>
        </a:p>
      </dgm:t>
    </dgm:pt>
    <dgm:pt modelId="{E60E2B53-41B0-422B-BBE5-EBA6B19BCBA8}" type="parTrans" cxnId="{6CE3E2AA-3BEC-436A-ACE0-59CA1DB1FC1D}">
      <dgm:prSet/>
      <dgm:spPr/>
      <dgm:t>
        <a:bodyPr/>
        <a:lstStyle/>
        <a:p>
          <a:endParaRPr lang="en-GB"/>
        </a:p>
      </dgm:t>
    </dgm:pt>
    <dgm:pt modelId="{EE3E5F27-61A8-4D3D-89AF-84089873C49B}" type="sibTrans" cxnId="{6CE3E2AA-3BEC-436A-ACE0-59CA1DB1FC1D}">
      <dgm:prSet/>
      <dgm:spPr/>
      <dgm:t>
        <a:bodyPr/>
        <a:lstStyle/>
        <a:p>
          <a:endParaRPr lang="en-GB"/>
        </a:p>
      </dgm:t>
    </dgm:pt>
    <dgm:pt modelId="{63160F6E-DD7C-47CE-8F7A-C57C79724560}" type="pres">
      <dgm:prSet presAssocID="{6686DAD6-2ECC-46E5-AB0A-0462CD172B78}" presName="composite" presStyleCnt="0">
        <dgm:presLayoutVars>
          <dgm:chMax val="5"/>
          <dgm:dir/>
          <dgm:animLvl val="ctr"/>
          <dgm:resizeHandles val="exact"/>
        </dgm:presLayoutVars>
      </dgm:prSet>
      <dgm:spPr/>
      <dgm:t>
        <a:bodyPr/>
        <a:lstStyle/>
        <a:p>
          <a:endParaRPr lang="en-GB"/>
        </a:p>
      </dgm:t>
    </dgm:pt>
    <dgm:pt modelId="{7A5DBD78-A07B-42D7-B32B-9F36311FCEB9}" type="pres">
      <dgm:prSet presAssocID="{6686DAD6-2ECC-46E5-AB0A-0462CD172B78}" presName="cycle" presStyleCnt="0"/>
      <dgm:spPr/>
    </dgm:pt>
    <dgm:pt modelId="{5AEDA12B-8B40-4E0C-88B3-CDDF4CAEFBF6}" type="pres">
      <dgm:prSet presAssocID="{6686DAD6-2ECC-46E5-AB0A-0462CD172B78}" presName="centerShape" presStyleCnt="0"/>
      <dgm:spPr/>
    </dgm:pt>
    <dgm:pt modelId="{68F7D7C1-BBCB-4AD7-B082-8C332C81A8E5}" type="pres">
      <dgm:prSet presAssocID="{6686DAD6-2ECC-46E5-AB0A-0462CD172B78}" presName="connSite" presStyleLbl="node1" presStyleIdx="0" presStyleCnt="3"/>
      <dgm:spPr/>
    </dgm:pt>
    <dgm:pt modelId="{C6678230-B3FB-4F1E-9D8A-71E952199D71}" type="pres">
      <dgm:prSet presAssocID="{6686DAD6-2ECC-46E5-AB0A-0462CD172B78}" presName="visible" presStyleLbl="node1" presStyleIdx="0" presStyleCnt="3" custLinFactNeighborX="-5813" custLinFactNeighborY="-13562"/>
      <dgm:spPr/>
    </dgm:pt>
    <dgm:pt modelId="{C94D7A8D-B3A1-4376-826B-3C673DD7651E}" type="pres">
      <dgm:prSet presAssocID="{97FB6FB8-A64F-4DB6-853F-28AB81FB864E}" presName="Name25" presStyleLbl="parChTrans1D1" presStyleIdx="0" presStyleCnt="2"/>
      <dgm:spPr/>
      <dgm:t>
        <a:bodyPr/>
        <a:lstStyle/>
        <a:p>
          <a:endParaRPr lang="en-GB"/>
        </a:p>
      </dgm:t>
    </dgm:pt>
    <dgm:pt modelId="{1E82CFFA-1FBB-49F9-91E8-6BEEEA661B78}" type="pres">
      <dgm:prSet presAssocID="{6AA21AA1-AE09-4EF2-BFC7-19D3261463C9}" presName="node" presStyleCnt="0"/>
      <dgm:spPr/>
    </dgm:pt>
    <dgm:pt modelId="{83E18A86-B2E2-460D-B65C-E7FA6BF6299B}" type="pres">
      <dgm:prSet presAssocID="{6AA21AA1-AE09-4EF2-BFC7-19D3261463C9}" presName="parentNode" presStyleLbl="node1" presStyleIdx="1" presStyleCnt="3" custLinFactNeighborX="1722" custLinFactNeighborY="-8981">
        <dgm:presLayoutVars>
          <dgm:chMax val="1"/>
          <dgm:bulletEnabled val="1"/>
        </dgm:presLayoutVars>
      </dgm:prSet>
      <dgm:spPr/>
      <dgm:t>
        <a:bodyPr/>
        <a:lstStyle/>
        <a:p>
          <a:endParaRPr lang="en-GB"/>
        </a:p>
      </dgm:t>
    </dgm:pt>
    <dgm:pt modelId="{445FF72C-EB90-4064-9DB1-5AF2F2340CBF}" type="pres">
      <dgm:prSet presAssocID="{6AA21AA1-AE09-4EF2-BFC7-19D3261463C9}" presName="childNode" presStyleLbl="revTx" presStyleIdx="0" presStyleCnt="0">
        <dgm:presLayoutVars>
          <dgm:bulletEnabled val="1"/>
        </dgm:presLayoutVars>
      </dgm:prSet>
      <dgm:spPr/>
    </dgm:pt>
    <dgm:pt modelId="{245DD517-4DAC-461D-8C9D-53DA74F18B2A}" type="pres">
      <dgm:prSet presAssocID="{E60E2B53-41B0-422B-BBE5-EBA6B19BCBA8}" presName="Name25" presStyleLbl="parChTrans1D1" presStyleIdx="1" presStyleCnt="2"/>
      <dgm:spPr/>
      <dgm:t>
        <a:bodyPr/>
        <a:lstStyle/>
        <a:p>
          <a:endParaRPr lang="en-GB"/>
        </a:p>
      </dgm:t>
    </dgm:pt>
    <dgm:pt modelId="{40A64591-6337-4985-A2DD-4C1B6E561E70}" type="pres">
      <dgm:prSet presAssocID="{07C7285C-B458-476C-AC4A-B62B5B744189}" presName="node" presStyleCnt="0"/>
      <dgm:spPr/>
    </dgm:pt>
    <dgm:pt modelId="{8E65E01E-8269-4980-84CE-E61947388003}" type="pres">
      <dgm:prSet presAssocID="{07C7285C-B458-476C-AC4A-B62B5B744189}" presName="parentNode" presStyleLbl="node1" presStyleIdx="2" presStyleCnt="3" custScaleX="112950" custScaleY="114179" custLinFactX="15775" custLinFactNeighborX="100000" custLinFactNeighborY="-89498">
        <dgm:presLayoutVars>
          <dgm:chMax val="1"/>
          <dgm:bulletEnabled val="1"/>
        </dgm:presLayoutVars>
      </dgm:prSet>
      <dgm:spPr/>
      <dgm:t>
        <a:bodyPr/>
        <a:lstStyle/>
        <a:p>
          <a:endParaRPr lang="en-GB"/>
        </a:p>
      </dgm:t>
    </dgm:pt>
    <dgm:pt modelId="{A6A093E1-80DD-48E5-8291-A3A0389A6047}" type="pres">
      <dgm:prSet presAssocID="{07C7285C-B458-476C-AC4A-B62B5B744189}" presName="childNode" presStyleLbl="revTx" presStyleIdx="0" presStyleCnt="0">
        <dgm:presLayoutVars>
          <dgm:bulletEnabled val="1"/>
        </dgm:presLayoutVars>
      </dgm:prSet>
      <dgm:spPr/>
    </dgm:pt>
  </dgm:ptLst>
  <dgm:cxnLst>
    <dgm:cxn modelId="{6CE3E2AA-3BEC-436A-ACE0-59CA1DB1FC1D}" srcId="{6686DAD6-2ECC-46E5-AB0A-0462CD172B78}" destId="{07C7285C-B458-476C-AC4A-B62B5B744189}" srcOrd="1" destOrd="0" parTransId="{E60E2B53-41B0-422B-BBE5-EBA6B19BCBA8}" sibTransId="{EE3E5F27-61A8-4D3D-89AF-84089873C49B}"/>
    <dgm:cxn modelId="{7EED3A4C-7244-4901-864C-EB47D89971E3}" type="presOf" srcId="{97FB6FB8-A64F-4DB6-853F-28AB81FB864E}" destId="{C94D7A8D-B3A1-4376-826B-3C673DD7651E}" srcOrd="0" destOrd="0" presId="urn:microsoft.com/office/officeart/2005/8/layout/radial2"/>
    <dgm:cxn modelId="{83F68AC6-0F0B-492E-A416-6FB2E5F444A4}" type="presOf" srcId="{07C7285C-B458-476C-AC4A-B62B5B744189}" destId="{8E65E01E-8269-4980-84CE-E61947388003}" srcOrd="0" destOrd="0" presId="urn:microsoft.com/office/officeart/2005/8/layout/radial2"/>
    <dgm:cxn modelId="{1E47CFDE-D81B-499B-B6B1-B58FA6C03853}" type="presOf" srcId="{6AA21AA1-AE09-4EF2-BFC7-19D3261463C9}" destId="{83E18A86-B2E2-460D-B65C-E7FA6BF6299B}" srcOrd="0" destOrd="0" presId="urn:microsoft.com/office/officeart/2005/8/layout/radial2"/>
    <dgm:cxn modelId="{9E03CF5E-CF86-4A76-9303-11369399122B}" type="presOf" srcId="{E60E2B53-41B0-422B-BBE5-EBA6B19BCBA8}" destId="{245DD517-4DAC-461D-8C9D-53DA74F18B2A}" srcOrd="0" destOrd="0" presId="urn:microsoft.com/office/officeart/2005/8/layout/radial2"/>
    <dgm:cxn modelId="{78B29AE9-1609-4DC4-B4C3-130B761EC157}" type="presOf" srcId="{6686DAD6-2ECC-46E5-AB0A-0462CD172B78}" destId="{63160F6E-DD7C-47CE-8F7A-C57C79724560}" srcOrd="0" destOrd="0" presId="urn:microsoft.com/office/officeart/2005/8/layout/radial2"/>
    <dgm:cxn modelId="{0AC5D772-D63C-454A-8861-F90F532D7179}" srcId="{6686DAD6-2ECC-46E5-AB0A-0462CD172B78}" destId="{6AA21AA1-AE09-4EF2-BFC7-19D3261463C9}" srcOrd="0" destOrd="0" parTransId="{97FB6FB8-A64F-4DB6-853F-28AB81FB864E}" sibTransId="{D8FE50B1-5ADC-481B-AE5E-2F82ADCFFA86}"/>
    <dgm:cxn modelId="{0A40EC7F-6562-4ACE-B617-01B69530F288}" type="presParOf" srcId="{63160F6E-DD7C-47CE-8F7A-C57C79724560}" destId="{7A5DBD78-A07B-42D7-B32B-9F36311FCEB9}" srcOrd="0" destOrd="0" presId="urn:microsoft.com/office/officeart/2005/8/layout/radial2"/>
    <dgm:cxn modelId="{BC00B1B5-EFEB-456C-9067-85A29C920D66}" type="presParOf" srcId="{7A5DBD78-A07B-42D7-B32B-9F36311FCEB9}" destId="{5AEDA12B-8B40-4E0C-88B3-CDDF4CAEFBF6}" srcOrd="0" destOrd="0" presId="urn:microsoft.com/office/officeart/2005/8/layout/radial2"/>
    <dgm:cxn modelId="{4479C883-2F84-4977-BF39-DE9D10F8A9F4}" type="presParOf" srcId="{5AEDA12B-8B40-4E0C-88B3-CDDF4CAEFBF6}" destId="{68F7D7C1-BBCB-4AD7-B082-8C332C81A8E5}" srcOrd="0" destOrd="0" presId="urn:microsoft.com/office/officeart/2005/8/layout/radial2"/>
    <dgm:cxn modelId="{55E3C56A-27F5-4D80-AAFD-168D7D5FCFC9}" type="presParOf" srcId="{5AEDA12B-8B40-4E0C-88B3-CDDF4CAEFBF6}" destId="{C6678230-B3FB-4F1E-9D8A-71E952199D71}" srcOrd="1" destOrd="0" presId="urn:microsoft.com/office/officeart/2005/8/layout/radial2"/>
    <dgm:cxn modelId="{6937A931-B771-47CC-9096-FD043B3D40D1}" type="presParOf" srcId="{7A5DBD78-A07B-42D7-B32B-9F36311FCEB9}" destId="{C94D7A8D-B3A1-4376-826B-3C673DD7651E}" srcOrd="1" destOrd="0" presId="urn:microsoft.com/office/officeart/2005/8/layout/radial2"/>
    <dgm:cxn modelId="{59705069-4993-4DDD-B179-F05076267EEF}" type="presParOf" srcId="{7A5DBD78-A07B-42D7-B32B-9F36311FCEB9}" destId="{1E82CFFA-1FBB-49F9-91E8-6BEEEA661B78}" srcOrd="2" destOrd="0" presId="urn:microsoft.com/office/officeart/2005/8/layout/radial2"/>
    <dgm:cxn modelId="{B10DFEAB-2CE5-47DB-BE05-A016EDC0318A}" type="presParOf" srcId="{1E82CFFA-1FBB-49F9-91E8-6BEEEA661B78}" destId="{83E18A86-B2E2-460D-B65C-E7FA6BF6299B}" srcOrd="0" destOrd="0" presId="urn:microsoft.com/office/officeart/2005/8/layout/radial2"/>
    <dgm:cxn modelId="{C5551E88-524C-4A3D-AD48-7844FF6E9157}" type="presParOf" srcId="{1E82CFFA-1FBB-49F9-91E8-6BEEEA661B78}" destId="{445FF72C-EB90-4064-9DB1-5AF2F2340CBF}" srcOrd="1" destOrd="0" presId="urn:microsoft.com/office/officeart/2005/8/layout/radial2"/>
    <dgm:cxn modelId="{48F4C55B-8394-4EFB-8A2B-501FC7F9740E}" type="presParOf" srcId="{7A5DBD78-A07B-42D7-B32B-9F36311FCEB9}" destId="{245DD517-4DAC-461D-8C9D-53DA74F18B2A}" srcOrd="3" destOrd="0" presId="urn:microsoft.com/office/officeart/2005/8/layout/radial2"/>
    <dgm:cxn modelId="{991B135D-FC08-40B3-AEEE-68993057331B}" type="presParOf" srcId="{7A5DBD78-A07B-42D7-B32B-9F36311FCEB9}" destId="{40A64591-6337-4985-A2DD-4C1B6E561E70}" srcOrd="4" destOrd="0" presId="urn:microsoft.com/office/officeart/2005/8/layout/radial2"/>
    <dgm:cxn modelId="{0ABEBB8C-62F7-432F-90A3-3D49AEF487A6}" type="presParOf" srcId="{40A64591-6337-4985-A2DD-4C1B6E561E70}" destId="{8E65E01E-8269-4980-84CE-E61947388003}" srcOrd="0" destOrd="0" presId="urn:microsoft.com/office/officeart/2005/8/layout/radial2"/>
    <dgm:cxn modelId="{50F173E3-E3E1-4057-BA7F-7AE65EFF34D9}" type="presParOf" srcId="{40A64591-6337-4985-A2DD-4C1B6E561E70}" destId="{A6A093E1-80DD-48E5-8291-A3A0389A6047}" srcOrd="1" destOrd="0" presId="urn:microsoft.com/office/officeart/2005/8/layout/radial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00330A-12EE-4A8E-AC7B-2421CA373686}"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GB"/>
        </a:p>
      </dgm:t>
    </dgm:pt>
    <dgm:pt modelId="{D1E47C59-B5E9-4E1A-9A21-BBD1CCD867BD}">
      <dgm:prSet phldrT="[Text]" custT="1"/>
      <dgm:spPr/>
      <dgm:t>
        <a:bodyPr/>
        <a:lstStyle/>
        <a:p>
          <a:r>
            <a:rPr lang="en-GB" sz="700" b="1" dirty="0" smtClean="0"/>
            <a:t>User Enquiries</a:t>
          </a:r>
          <a:endParaRPr lang="en-GB" sz="700" b="1" dirty="0"/>
        </a:p>
      </dgm:t>
    </dgm:pt>
    <dgm:pt modelId="{3E03C935-85DE-4AE3-87AA-80534F907113}" type="parTrans" cxnId="{D036E980-F396-414D-B3BE-4C2AE2D1DCB2}">
      <dgm:prSet/>
      <dgm:spPr/>
      <dgm:t>
        <a:bodyPr/>
        <a:lstStyle/>
        <a:p>
          <a:endParaRPr lang="en-GB"/>
        </a:p>
      </dgm:t>
    </dgm:pt>
    <dgm:pt modelId="{4B3F4070-F4EA-45AC-BCDF-52AD36AC1131}" type="sibTrans" cxnId="{D036E980-F396-414D-B3BE-4C2AE2D1DCB2}">
      <dgm:prSet/>
      <dgm:spPr/>
      <dgm:t>
        <a:bodyPr/>
        <a:lstStyle/>
        <a:p>
          <a:endParaRPr lang="en-GB"/>
        </a:p>
      </dgm:t>
    </dgm:pt>
    <dgm:pt modelId="{EEB395E4-31C6-486E-8740-A83758685F24}" type="pres">
      <dgm:prSet presAssocID="{5500330A-12EE-4A8E-AC7B-2421CA373686}" presName="composite" presStyleCnt="0">
        <dgm:presLayoutVars>
          <dgm:chMax val="5"/>
          <dgm:dir/>
          <dgm:animLvl val="ctr"/>
          <dgm:resizeHandles val="exact"/>
        </dgm:presLayoutVars>
      </dgm:prSet>
      <dgm:spPr/>
      <dgm:t>
        <a:bodyPr/>
        <a:lstStyle/>
        <a:p>
          <a:endParaRPr lang="en-GB"/>
        </a:p>
      </dgm:t>
    </dgm:pt>
    <dgm:pt modelId="{3F6E32DC-1EC5-494F-89A6-C63D562BF574}" type="pres">
      <dgm:prSet presAssocID="{5500330A-12EE-4A8E-AC7B-2421CA373686}" presName="cycle" presStyleCnt="0"/>
      <dgm:spPr/>
    </dgm:pt>
    <dgm:pt modelId="{C76B6EA4-B917-4EDB-BE17-20AB79695E18}" type="pres">
      <dgm:prSet presAssocID="{5500330A-12EE-4A8E-AC7B-2421CA373686}" presName="centerShape" presStyleCnt="0"/>
      <dgm:spPr/>
    </dgm:pt>
    <dgm:pt modelId="{C8E5C2BB-F1C5-436B-98AE-3D6921887F46}" type="pres">
      <dgm:prSet presAssocID="{5500330A-12EE-4A8E-AC7B-2421CA373686}" presName="connSite" presStyleLbl="node1" presStyleIdx="0" presStyleCnt="2"/>
      <dgm:spPr/>
    </dgm:pt>
    <dgm:pt modelId="{C9730C46-38AF-4CC4-92A1-579B8598343F}" type="pres">
      <dgm:prSet presAssocID="{5500330A-12EE-4A8E-AC7B-2421CA373686}" presName="visible" presStyleLbl="node1" presStyleIdx="0" presStyleCnt="2" custScaleX="106102" custScaleY="103417" custLinFactNeighborX="6604" custLinFactNeighborY="-28127"/>
      <dgm:spPr/>
    </dgm:pt>
    <dgm:pt modelId="{8948E0B6-40B8-4F83-9655-EE3FECD7A31F}" type="pres">
      <dgm:prSet presAssocID="{3E03C935-85DE-4AE3-87AA-80534F907113}" presName="Name25" presStyleLbl="parChTrans1D1" presStyleIdx="0" presStyleCnt="1"/>
      <dgm:spPr/>
      <dgm:t>
        <a:bodyPr/>
        <a:lstStyle/>
        <a:p>
          <a:endParaRPr lang="en-GB"/>
        </a:p>
      </dgm:t>
    </dgm:pt>
    <dgm:pt modelId="{24A08E85-BB85-486B-94C6-4C199C163AC0}" type="pres">
      <dgm:prSet presAssocID="{D1E47C59-B5E9-4E1A-9A21-BBD1CCD867BD}" presName="node" presStyleCnt="0"/>
      <dgm:spPr/>
    </dgm:pt>
    <dgm:pt modelId="{8629C2CB-865E-4617-A1E6-42BD88E2C6CD}" type="pres">
      <dgm:prSet presAssocID="{D1E47C59-B5E9-4E1A-9A21-BBD1CCD867BD}" presName="parentNode" presStyleLbl="node1" presStyleIdx="1" presStyleCnt="2">
        <dgm:presLayoutVars>
          <dgm:chMax val="1"/>
          <dgm:bulletEnabled val="1"/>
        </dgm:presLayoutVars>
      </dgm:prSet>
      <dgm:spPr/>
      <dgm:t>
        <a:bodyPr/>
        <a:lstStyle/>
        <a:p>
          <a:endParaRPr lang="en-GB"/>
        </a:p>
      </dgm:t>
    </dgm:pt>
    <dgm:pt modelId="{A2F745F3-E4F1-49D1-9E65-5FAF8EC55E51}" type="pres">
      <dgm:prSet presAssocID="{D1E47C59-B5E9-4E1A-9A21-BBD1CCD867BD}" presName="childNode" presStyleLbl="revTx" presStyleIdx="0" presStyleCnt="0">
        <dgm:presLayoutVars>
          <dgm:bulletEnabled val="1"/>
        </dgm:presLayoutVars>
      </dgm:prSet>
      <dgm:spPr/>
      <dgm:t>
        <a:bodyPr/>
        <a:lstStyle/>
        <a:p>
          <a:endParaRPr lang="en-GB"/>
        </a:p>
      </dgm:t>
    </dgm:pt>
  </dgm:ptLst>
  <dgm:cxnLst>
    <dgm:cxn modelId="{701B1843-9289-45F3-98B0-389BAFFD3CED}" type="presOf" srcId="{5500330A-12EE-4A8E-AC7B-2421CA373686}" destId="{EEB395E4-31C6-486E-8740-A83758685F24}" srcOrd="0" destOrd="0" presId="urn:microsoft.com/office/officeart/2005/8/layout/radial2"/>
    <dgm:cxn modelId="{D036E980-F396-414D-B3BE-4C2AE2D1DCB2}" srcId="{5500330A-12EE-4A8E-AC7B-2421CA373686}" destId="{D1E47C59-B5E9-4E1A-9A21-BBD1CCD867BD}" srcOrd="0" destOrd="0" parTransId="{3E03C935-85DE-4AE3-87AA-80534F907113}" sibTransId="{4B3F4070-F4EA-45AC-BCDF-52AD36AC1131}"/>
    <dgm:cxn modelId="{763B27D0-3D7A-473F-A8D2-D844EBF6B920}" type="presOf" srcId="{D1E47C59-B5E9-4E1A-9A21-BBD1CCD867BD}" destId="{8629C2CB-865E-4617-A1E6-42BD88E2C6CD}" srcOrd="0" destOrd="0" presId="urn:microsoft.com/office/officeart/2005/8/layout/radial2"/>
    <dgm:cxn modelId="{695B4544-C9BF-40AF-AE0E-E44554011CB5}" type="presOf" srcId="{3E03C935-85DE-4AE3-87AA-80534F907113}" destId="{8948E0B6-40B8-4F83-9655-EE3FECD7A31F}" srcOrd="0" destOrd="0" presId="urn:microsoft.com/office/officeart/2005/8/layout/radial2"/>
    <dgm:cxn modelId="{3DCB8DBA-5412-43D3-987B-D48458D97E88}" type="presParOf" srcId="{EEB395E4-31C6-486E-8740-A83758685F24}" destId="{3F6E32DC-1EC5-494F-89A6-C63D562BF574}" srcOrd="0" destOrd="0" presId="urn:microsoft.com/office/officeart/2005/8/layout/radial2"/>
    <dgm:cxn modelId="{B3733A68-B3DA-4541-8F48-D1756476D648}" type="presParOf" srcId="{3F6E32DC-1EC5-494F-89A6-C63D562BF574}" destId="{C76B6EA4-B917-4EDB-BE17-20AB79695E18}" srcOrd="0" destOrd="0" presId="urn:microsoft.com/office/officeart/2005/8/layout/radial2"/>
    <dgm:cxn modelId="{0EA69347-77AA-474B-9B69-00AC333C90D4}" type="presParOf" srcId="{C76B6EA4-B917-4EDB-BE17-20AB79695E18}" destId="{C8E5C2BB-F1C5-436B-98AE-3D6921887F46}" srcOrd="0" destOrd="0" presId="urn:microsoft.com/office/officeart/2005/8/layout/radial2"/>
    <dgm:cxn modelId="{F5D4A21A-410F-484C-A7A1-A094EA6374F1}" type="presParOf" srcId="{C76B6EA4-B917-4EDB-BE17-20AB79695E18}" destId="{C9730C46-38AF-4CC4-92A1-579B8598343F}" srcOrd="1" destOrd="0" presId="urn:microsoft.com/office/officeart/2005/8/layout/radial2"/>
    <dgm:cxn modelId="{989AA995-6C82-4391-92C9-23DB6BDA7635}" type="presParOf" srcId="{3F6E32DC-1EC5-494F-89A6-C63D562BF574}" destId="{8948E0B6-40B8-4F83-9655-EE3FECD7A31F}" srcOrd="1" destOrd="0" presId="urn:microsoft.com/office/officeart/2005/8/layout/radial2"/>
    <dgm:cxn modelId="{8EB357CA-700F-4CEF-A376-A698D0B741B7}" type="presParOf" srcId="{3F6E32DC-1EC5-494F-89A6-C63D562BF574}" destId="{24A08E85-BB85-486B-94C6-4C199C163AC0}" srcOrd="2" destOrd="0" presId="urn:microsoft.com/office/officeart/2005/8/layout/radial2"/>
    <dgm:cxn modelId="{6CD5006B-A5AA-43F6-A22A-DA13F303C299}" type="presParOf" srcId="{24A08E85-BB85-486B-94C6-4C199C163AC0}" destId="{8629C2CB-865E-4617-A1E6-42BD88E2C6CD}" srcOrd="0" destOrd="0" presId="urn:microsoft.com/office/officeart/2005/8/layout/radial2"/>
    <dgm:cxn modelId="{3EB76F0D-EEDC-4E51-83D8-FA5028642AA1}" type="presParOf" srcId="{24A08E85-BB85-486B-94C6-4C199C163AC0}" destId="{A2F745F3-E4F1-49D1-9E65-5FAF8EC55E51}" srcOrd="1" destOrd="0" presId="urn:microsoft.com/office/officeart/2005/8/layout/radial2"/>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F510896-79CF-4488-A013-1E59A1790CE1}"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B363239F-6461-42FF-8A3E-77383D4C0DD9}">
      <dgm:prSet phldrT="[Text]"/>
      <dgm:spPr/>
      <dgm:t>
        <a:bodyPr/>
        <a:lstStyle/>
        <a:p>
          <a:r>
            <a:rPr lang="en-GB" b="1" dirty="0" smtClean="0"/>
            <a:t>Data Discovery / Registration</a:t>
          </a:r>
          <a:endParaRPr lang="en-GB" b="1" dirty="0"/>
        </a:p>
      </dgm:t>
    </dgm:pt>
    <dgm:pt modelId="{4DB0BD44-E9A5-48CA-936E-9A6F05CEF3A0}" type="parTrans" cxnId="{A9477894-FB95-4484-9C69-392E7AFBA99B}">
      <dgm:prSet/>
      <dgm:spPr/>
      <dgm:t>
        <a:bodyPr/>
        <a:lstStyle/>
        <a:p>
          <a:endParaRPr lang="en-GB"/>
        </a:p>
      </dgm:t>
    </dgm:pt>
    <dgm:pt modelId="{68D01FDF-CC65-43FB-A0D1-7AC08C484291}" type="sibTrans" cxnId="{A9477894-FB95-4484-9C69-392E7AFBA99B}">
      <dgm:prSet/>
      <dgm:spPr/>
      <dgm:t>
        <a:bodyPr/>
        <a:lstStyle/>
        <a:p>
          <a:endParaRPr lang="en-GB"/>
        </a:p>
      </dgm:t>
    </dgm:pt>
    <dgm:pt modelId="{D0B08FA6-8508-4DB2-9346-BFE483CC095E}">
      <dgm:prSet phldrT="[Text]"/>
      <dgm:spPr/>
      <dgm:t>
        <a:bodyPr/>
        <a:lstStyle/>
        <a:p>
          <a:r>
            <a:rPr lang="en-GB" b="1" dirty="0" smtClean="0"/>
            <a:t>User Helpdesk</a:t>
          </a:r>
          <a:endParaRPr lang="en-GB" b="1" dirty="0"/>
        </a:p>
      </dgm:t>
    </dgm:pt>
    <dgm:pt modelId="{C585376E-4088-442E-BFE9-046D4F3BCF50}" type="parTrans" cxnId="{1811C135-07B6-4D9F-8E75-00FB404B482A}">
      <dgm:prSet/>
      <dgm:spPr/>
      <dgm:t>
        <a:bodyPr/>
        <a:lstStyle/>
        <a:p>
          <a:endParaRPr lang="en-GB"/>
        </a:p>
      </dgm:t>
    </dgm:pt>
    <dgm:pt modelId="{2F986376-68A6-4DC4-8E48-070036A5290D}" type="sibTrans" cxnId="{1811C135-07B6-4D9F-8E75-00FB404B482A}">
      <dgm:prSet/>
      <dgm:spPr/>
      <dgm:t>
        <a:bodyPr/>
        <a:lstStyle/>
        <a:p>
          <a:endParaRPr lang="en-GB"/>
        </a:p>
      </dgm:t>
    </dgm:pt>
    <dgm:pt modelId="{05EB1E0B-AF2F-449B-8BE7-646ADCAEA613}">
      <dgm:prSet phldrT="[Text]"/>
      <dgm:spPr>
        <a:solidFill>
          <a:schemeClr val="accent1"/>
        </a:solidFill>
      </dgm:spPr>
      <dgm:t>
        <a:bodyPr/>
        <a:lstStyle/>
        <a:p>
          <a:r>
            <a:rPr lang="en-GB" b="1" dirty="0" smtClean="0"/>
            <a:t>Data Centre</a:t>
          </a:r>
          <a:endParaRPr lang="en-GB" b="1" dirty="0"/>
        </a:p>
      </dgm:t>
    </dgm:pt>
    <dgm:pt modelId="{C5722648-4FBC-40EF-A78C-174FBA6D8AAB}" type="parTrans" cxnId="{BAE16AED-2F05-4821-BD38-5F166F888ADD}">
      <dgm:prSet/>
      <dgm:spPr/>
      <dgm:t>
        <a:bodyPr/>
        <a:lstStyle/>
        <a:p>
          <a:endParaRPr lang="en-GB"/>
        </a:p>
      </dgm:t>
    </dgm:pt>
    <dgm:pt modelId="{B90C3E04-3D07-4E05-9965-5BC4ED090C19}" type="sibTrans" cxnId="{BAE16AED-2F05-4821-BD38-5F166F888ADD}">
      <dgm:prSet/>
      <dgm:spPr/>
      <dgm:t>
        <a:bodyPr/>
        <a:lstStyle/>
        <a:p>
          <a:endParaRPr lang="en-GB"/>
        </a:p>
      </dgm:t>
    </dgm:pt>
    <dgm:pt modelId="{30101282-3675-4196-80A6-D8057C69D4AC}">
      <dgm:prSet phldrT="[Text]"/>
      <dgm:spPr>
        <a:solidFill>
          <a:schemeClr val="accent2">
            <a:lumMod val="60000"/>
            <a:lumOff val="40000"/>
          </a:schemeClr>
        </a:solidFill>
      </dgm:spPr>
      <dgm:t>
        <a:bodyPr/>
        <a:lstStyle/>
        <a:p>
          <a:r>
            <a:rPr lang="en-GB" b="1" dirty="0" smtClean="0"/>
            <a:t>Copernicus</a:t>
          </a:r>
        </a:p>
        <a:p>
          <a:r>
            <a:rPr lang="en-GB" b="1" dirty="0" smtClean="0"/>
            <a:t>ODA</a:t>
          </a:r>
          <a:endParaRPr lang="en-GB" b="1" dirty="0"/>
        </a:p>
      </dgm:t>
    </dgm:pt>
    <dgm:pt modelId="{EEB34548-C131-4273-B56B-F31D7D4F42A4}" type="parTrans" cxnId="{0BADB720-52BD-4BDD-8F7B-023DC1FAA045}">
      <dgm:prSet/>
      <dgm:spPr/>
      <dgm:t>
        <a:bodyPr/>
        <a:lstStyle/>
        <a:p>
          <a:endParaRPr lang="en-GB"/>
        </a:p>
      </dgm:t>
    </dgm:pt>
    <dgm:pt modelId="{3176DE2D-E76A-4923-B1F8-6D4A1571AF7C}" type="sibTrans" cxnId="{0BADB720-52BD-4BDD-8F7B-023DC1FAA045}">
      <dgm:prSet/>
      <dgm:spPr/>
      <dgm:t>
        <a:bodyPr/>
        <a:lstStyle/>
        <a:p>
          <a:endParaRPr lang="en-GB"/>
        </a:p>
      </dgm:t>
    </dgm:pt>
    <dgm:pt modelId="{CB9D6AB1-086F-4C08-9A9B-B3F2527E700B}">
      <dgm:prSet phldrT="[Text]"/>
      <dgm:spPr>
        <a:solidFill>
          <a:schemeClr val="accent2">
            <a:lumMod val="60000"/>
            <a:lumOff val="40000"/>
          </a:schemeClr>
        </a:solidFill>
      </dgm:spPr>
      <dgm:t>
        <a:bodyPr/>
        <a:lstStyle/>
        <a:p>
          <a:r>
            <a:rPr lang="en-GB" b="1" dirty="0" smtClean="0"/>
            <a:t>Satellite Direct Readout</a:t>
          </a:r>
          <a:endParaRPr lang="en-GB" b="1" dirty="0"/>
        </a:p>
      </dgm:t>
    </dgm:pt>
    <dgm:pt modelId="{FB23F8C5-5D78-4EAF-B661-41AA1B8398DE}" type="parTrans" cxnId="{C5344045-6A81-469A-A14E-327ED0135352}">
      <dgm:prSet/>
      <dgm:spPr/>
      <dgm:t>
        <a:bodyPr/>
        <a:lstStyle/>
        <a:p>
          <a:endParaRPr lang="en-GB"/>
        </a:p>
      </dgm:t>
    </dgm:pt>
    <dgm:pt modelId="{8A489944-C4B5-4C0B-A790-F72360200474}" type="sibTrans" cxnId="{C5344045-6A81-469A-A14E-327ED0135352}">
      <dgm:prSet/>
      <dgm:spPr/>
      <dgm:t>
        <a:bodyPr/>
        <a:lstStyle/>
        <a:p>
          <a:endParaRPr lang="en-GB"/>
        </a:p>
      </dgm:t>
    </dgm:pt>
    <dgm:pt modelId="{EE1A8A1C-AAA8-425F-9053-B8FC7B4691BB}">
      <dgm:prSet phldrT="[Text]"/>
      <dgm:spPr>
        <a:solidFill>
          <a:schemeClr val="accent2">
            <a:lumMod val="60000"/>
            <a:lumOff val="40000"/>
          </a:schemeClr>
        </a:solidFill>
      </dgm:spPr>
      <dgm:t>
        <a:bodyPr/>
        <a:lstStyle/>
        <a:p>
          <a:r>
            <a:rPr lang="en-GB" b="1" dirty="0" smtClean="0"/>
            <a:t>EUMETCast</a:t>
          </a:r>
          <a:endParaRPr lang="en-GB" b="1" dirty="0"/>
        </a:p>
      </dgm:t>
    </dgm:pt>
    <dgm:pt modelId="{E4B380D4-6E5E-4AE8-9B96-1E50F60FD8BF}" type="parTrans" cxnId="{B7234D0C-0BF4-491C-9B0D-C93AD5AFA632}">
      <dgm:prSet/>
      <dgm:spPr/>
      <dgm:t>
        <a:bodyPr/>
        <a:lstStyle/>
        <a:p>
          <a:endParaRPr lang="en-GB"/>
        </a:p>
      </dgm:t>
    </dgm:pt>
    <dgm:pt modelId="{C4D6DAB9-4513-4889-84A7-FAB02CE1205F}" type="sibTrans" cxnId="{B7234D0C-0BF4-491C-9B0D-C93AD5AFA632}">
      <dgm:prSet/>
      <dgm:spPr/>
      <dgm:t>
        <a:bodyPr/>
        <a:lstStyle/>
        <a:p>
          <a:endParaRPr lang="en-GB"/>
        </a:p>
      </dgm:t>
    </dgm:pt>
    <dgm:pt modelId="{21E71F28-6454-4316-8DE8-7A12BDA1BC5F}" type="pres">
      <dgm:prSet presAssocID="{7F510896-79CF-4488-A013-1E59A1790CE1}" presName="cycle" presStyleCnt="0">
        <dgm:presLayoutVars>
          <dgm:dir/>
          <dgm:resizeHandles val="exact"/>
        </dgm:presLayoutVars>
      </dgm:prSet>
      <dgm:spPr/>
      <dgm:t>
        <a:bodyPr/>
        <a:lstStyle/>
        <a:p>
          <a:endParaRPr lang="en-GB"/>
        </a:p>
      </dgm:t>
    </dgm:pt>
    <dgm:pt modelId="{664A2977-B657-452E-ACE4-8725CA562650}" type="pres">
      <dgm:prSet presAssocID="{B363239F-6461-42FF-8A3E-77383D4C0DD9}" presName="node" presStyleLbl="node1" presStyleIdx="0" presStyleCnt="6" custRadScaleRad="93310" custRadScaleInc="2394">
        <dgm:presLayoutVars>
          <dgm:bulletEnabled val="1"/>
        </dgm:presLayoutVars>
      </dgm:prSet>
      <dgm:spPr/>
      <dgm:t>
        <a:bodyPr/>
        <a:lstStyle/>
        <a:p>
          <a:endParaRPr lang="en-GB"/>
        </a:p>
      </dgm:t>
    </dgm:pt>
    <dgm:pt modelId="{91A72DD8-49E3-44E6-AD0F-7107E86531CA}" type="pres">
      <dgm:prSet presAssocID="{68D01FDF-CC65-43FB-A0D1-7AC08C484291}" presName="sibTrans" presStyleLbl="sibTrans2D1" presStyleIdx="0" presStyleCnt="6"/>
      <dgm:spPr>
        <a:prstGeom prst="wave">
          <a:avLst/>
        </a:prstGeom>
      </dgm:spPr>
      <dgm:t>
        <a:bodyPr/>
        <a:lstStyle/>
        <a:p>
          <a:endParaRPr lang="en-GB"/>
        </a:p>
      </dgm:t>
    </dgm:pt>
    <dgm:pt modelId="{BDF71C11-09B0-4753-AAAB-98B38EC743D9}" type="pres">
      <dgm:prSet presAssocID="{68D01FDF-CC65-43FB-A0D1-7AC08C484291}" presName="connectorText" presStyleLbl="sibTrans2D1" presStyleIdx="0" presStyleCnt="6"/>
      <dgm:spPr/>
      <dgm:t>
        <a:bodyPr/>
        <a:lstStyle/>
        <a:p>
          <a:endParaRPr lang="en-GB"/>
        </a:p>
      </dgm:t>
    </dgm:pt>
    <dgm:pt modelId="{8805DAAE-BDE1-4064-BFF1-E07231EAD946}" type="pres">
      <dgm:prSet presAssocID="{D0B08FA6-8508-4DB2-9346-BFE483CC095E}" presName="node" presStyleLbl="node1" presStyleIdx="1" presStyleCnt="6" custRadScaleRad="141656" custRadScaleInc="73103">
        <dgm:presLayoutVars>
          <dgm:bulletEnabled val="1"/>
        </dgm:presLayoutVars>
      </dgm:prSet>
      <dgm:spPr/>
      <dgm:t>
        <a:bodyPr/>
        <a:lstStyle/>
        <a:p>
          <a:endParaRPr lang="en-GB"/>
        </a:p>
      </dgm:t>
    </dgm:pt>
    <dgm:pt modelId="{8926AFA3-6943-4BD6-A779-642A5B1F81F3}" type="pres">
      <dgm:prSet presAssocID="{2F986376-68A6-4DC4-8E48-070036A5290D}" presName="sibTrans" presStyleLbl="sibTrans2D1" presStyleIdx="1" presStyleCnt="6"/>
      <dgm:spPr>
        <a:prstGeom prst="wave">
          <a:avLst/>
        </a:prstGeom>
      </dgm:spPr>
      <dgm:t>
        <a:bodyPr/>
        <a:lstStyle/>
        <a:p>
          <a:endParaRPr lang="en-GB"/>
        </a:p>
      </dgm:t>
    </dgm:pt>
    <dgm:pt modelId="{DCA2FC74-E131-476B-AB50-9405019183A6}" type="pres">
      <dgm:prSet presAssocID="{2F986376-68A6-4DC4-8E48-070036A5290D}" presName="connectorText" presStyleLbl="sibTrans2D1" presStyleIdx="1" presStyleCnt="6"/>
      <dgm:spPr/>
      <dgm:t>
        <a:bodyPr/>
        <a:lstStyle/>
        <a:p>
          <a:endParaRPr lang="en-GB"/>
        </a:p>
      </dgm:t>
    </dgm:pt>
    <dgm:pt modelId="{70CA6B1E-E5CB-4DE7-BE5B-3449953F00D4}" type="pres">
      <dgm:prSet presAssocID="{05EB1E0B-AF2F-449B-8BE7-646ADCAEA613}" presName="node" presStyleLbl="node1" presStyleIdx="2" presStyleCnt="6" custRadScaleRad="120150" custRadScaleInc="57849">
        <dgm:presLayoutVars>
          <dgm:bulletEnabled val="1"/>
        </dgm:presLayoutVars>
      </dgm:prSet>
      <dgm:spPr/>
      <dgm:t>
        <a:bodyPr/>
        <a:lstStyle/>
        <a:p>
          <a:endParaRPr lang="en-GB"/>
        </a:p>
      </dgm:t>
    </dgm:pt>
    <dgm:pt modelId="{D4005DEF-416E-4886-9BB6-ACCD905F6326}" type="pres">
      <dgm:prSet presAssocID="{B90C3E04-3D07-4E05-9965-5BC4ED090C19}" presName="sibTrans" presStyleLbl="sibTrans2D1" presStyleIdx="2" presStyleCnt="6"/>
      <dgm:spPr>
        <a:prstGeom prst="wave">
          <a:avLst/>
        </a:prstGeom>
      </dgm:spPr>
      <dgm:t>
        <a:bodyPr/>
        <a:lstStyle/>
        <a:p>
          <a:endParaRPr lang="en-GB"/>
        </a:p>
      </dgm:t>
    </dgm:pt>
    <dgm:pt modelId="{91FFB6E7-32E0-425F-A951-D8DC0B83A535}" type="pres">
      <dgm:prSet presAssocID="{B90C3E04-3D07-4E05-9965-5BC4ED090C19}" presName="connectorText" presStyleLbl="sibTrans2D1" presStyleIdx="2" presStyleCnt="6"/>
      <dgm:spPr/>
      <dgm:t>
        <a:bodyPr/>
        <a:lstStyle/>
        <a:p>
          <a:endParaRPr lang="en-GB"/>
        </a:p>
      </dgm:t>
    </dgm:pt>
    <dgm:pt modelId="{75908221-08BF-452D-B4A8-40B938687DB9}" type="pres">
      <dgm:prSet presAssocID="{30101282-3675-4196-80A6-D8057C69D4AC}" presName="node" presStyleLbl="node1" presStyleIdx="3" presStyleCnt="6" custRadScaleRad="102821" custRadScaleInc="39710">
        <dgm:presLayoutVars>
          <dgm:bulletEnabled val="1"/>
        </dgm:presLayoutVars>
      </dgm:prSet>
      <dgm:spPr/>
      <dgm:t>
        <a:bodyPr/>
        <a:lstStyle/>
        <a:p>
          <a:endParaRPr lang="en-GB"/>
        </a:p>
      </dgm:t>
    </dgm:pt>
    <dgm:pt modelId="{41F4B87C-BFC1-4628-8883-C115D8EBBBC8}" type="pres">
      <dgm:prSet presAssocID="{3176DE2D-E76A-4923-B1F8-6D4A1571AF7C}" presName="sibTrans" presStyleLbl="sibTrans2D1" presStyleIdx="3" presStyleCnt="6"/>
      <dgm:spPr>
        <a:prstGeom prst="wave">
          <a:avLst/>
        </a:prstGeom>
      </dgm:spPr>
      <dgm:t>
        <a:bodyPr/>
        <a:lstStyle/>
        <a:p>
          <a:endParaRPr lang="en-GB"/>
        </a:p>
      </dgm:t>
    </dgm:pt>
    <dgm:pt modelId="{3B782041-B1E3-46BA-8214-816672504541}" type="pres">
      <dgm:prSet presAssocID="{3176DE2D-E76A-4923-B1F8-6D4A1571AF7C}" presName="connectorText" presStyleLbl="sibTrans2D1" presStyleIdx="3" presStyleCnt="6"/>
      <dgm:spPr/>
      <dgm:t>
        <a:bodyPr/>
        <a:lstStyle/>
        <a:p>
          <a:endParaRPr lang="en-GB"/>
        </a:p>
      </dgm:t>
    </dgm:pt>
    <dgm:pt modelId="{079C7E87-204A-409A-B887-5D4D5C033698}" type="pres">
      <dgm:prSet presAssocID="{CB9D6AB1-086F-4C08-9A9B-B3F2527E700B}" presName="node" presStyleLbl="node1" presStyleIdx="4" presStyleCnt="6" custRadScaleRad="148804" custRadScaleInc="6084">
        <dgm:presLayoutVars>
          <dgm:bulletEnabled val="1"/>
        </dgm:presLayoutVars>
      </dgm:prSet>
      <dgm:spPr/>
      <dgm:t>
        <a:bodyPr/>
        <a:lstStyle/>
        <a:p>
          <a:endParaRPr lang="en-GB"/>
        </a:p>
      </dgm:t>
    </dgm:pt>
    <dgm:pt modelId="{7E42D79B-38C2-491D-B05C-4EF0044A56B3}" type="pres">
      <dgm:prSet presAssocID="{8A489944-C4B5-4C0B-A790-F72360200474}" presName="sibTrans" presStyleLbl="sibTrans2D1" presStyleIdx="4" presStyleCnt="6"/>
      <dgm:spPr>
        <a:prstGeom prst="wave">
          <a:avLst/>
        </a:prstGeom>
      </dgm:spPr>
      <dgm:t>
        <a:bodyPr/>
        <a:lstStyle/>
        <a:p>
          <a:endParaRPr lang="en-GB"/>
        </a:p>
      </dgm:t>
    </dgm:pt>
    <dgm:pt modelId="{80732B4B-0D68-4A5E-BBAA-8277FFCFB873}" type="pres">
      <dgm:prSet presAssocID="{8A489944-C4B5-4C0B-A790-F72360200474}" presName="connectorText" presStyleLbl="sibTrans2D1" presStyleIdx="4" presStyleCnt="6"/>
      <dgm:spPr/>
      <dgm:t>
        <a:bodyPr/>
        <a:lstStyle/>
        <a:p>
          <a:endParaRPr lang="en-GB"/>
        </a:p>
      </dgm:t>
    </dgm:pt>
    <dgm:pt modelId="{32F2C444-206E-4713-ACC3-48D556812711}" type="pres">
      <dgm:prSet presAssocID="{EE1A8A1C-AAA8-425F-9053-B8FC7B4691BB}" presName="node" presStyleLbl="node1" presStyleIdx="5" presStyleCnt="6" custRadScaleRad="144202" custRadScaleInc="-63664">
        <dgm:presLayoutVars>
          <dgm:bulletEnabled val="1"/>
        </dgm:presLayoutVars>
      </dgm:prSet>
      <dgm:spPr/>
      <dgm:t>
        <a:bodyPr/>
        <a:lstStyle/>
        <a:p>
          <a:endParaRPr lang="en-GB"/>
        </a:p>
      </dgm:t>
    </dgm:pt>
    <dgm:pt modelId="{B49C8123-8A05-4692-811D-185DDFF24C94}" type="pres">
      <dgm:prSet presAssocID="{C4D6DAB9-4513-4889-84A7-FAB02CE1205F}" presName="sibTrans" presStyleLbl="sibTrans2D1" presStyleIdx="5" presStyleCnt="6"/>
      <dgm:spPr>
        <a:prstGeom prst="wave">
          <a:avLst/>
        </a:prstGeom>
      </dgm:spPr>
      <dgm:t>
        <a:bodyPr/>
        <a:lstStyle/>
        <a:p>
          <a:endParaRPr lang="en-GB"/>
        </a:p>
      </dgm:t>
    </dgm:pt>
    <dgm:pt modelId="{9642D3FD-78C7-48F5-8A6A-03E77286B151}" type="pres">
      <dgm:prSet presAssocID="{C4D6DAB9-4513-4889-84A7-FAB02CE1205F}" presName="connectorText" presStyleLbl="sibTrans2D1" presStyleIdx="5" presStyleCnt="6"/>
      <dgm:spPr/>
      <dgm:t>
        <a:bodyPr/>
        <a:lstStyle/>
        <a:p>
          <a:endParaRPr lang="en-GB"/>
        </a:p>
      </dgm:t>
    </dgm:pt>
  </dgm:ptLst>
  <dgm:cxnLst>
    <dgm:cxn modelId="{2C2C9C2A-FEC8-4764-B5F1-961B802DB0D6}" type="presOf" srcId="{8A489944-C4B5-4C0B-A790-F72360200474}" destId="{80732B4B-0D68-4A5E-BBAA-8277FFCFB873}" srcOrd="1" destOrd="0" presId="urn:microsoft.com/office/officeart/2005/8/layout/cycle2"/>
    <dgm:cxn modelId="{B7234D0C-0BF4-491C-9B0D-C93AD5AFA632}" srcId="{7F510896-79CF-4488-A013-1E59A1790CE1}" destId="{EE1A8A1C-AAA8-425F-9053-B8FC7B4691BB}" srcOrd="5" destOrd="0" parTransId="{E4B380D4-6E5E-4AE8-9B96-1E50F60FD8BF}" sibTransId="{C4D6DAB9-4513-4889-84A7-FAB02CE1205F}"/>
    <dgm:cxn modelId="{5A1D4954-DB3B-461C-B48B-06BE941C5352}" type="presOf" srcId="{B90C3E04-3D07-4E05-9965-5BC4ED090C19}" destId="{D4005DEF-416E-4886-9BB6-ACCD905F6326}" srcOrd="0" destOrd="0" presId="urn:microsoft.com/office/officeart/2005/8/layout/cycle2"/>
    <dgm:cxn modelId="{1266B826-4D91-4200-AB88-EC79309A027A}" type="presOf" srcId="{2F986376-68A6-4DC4-8E48-070036A5290D}" destId="{DCA2FC74-E131-476B-AB50-9405019183A6}" srcOrd="1" destOrd="0" presId="urn:microsoft.com/office/officeart/2005/8/layout/cycle2"/>
    <dgm:cxn modelId="{C5344045-6A81-469A-A14E-327ED0135352}" srcId="{7F510896-79CF-4488-A013-1E59A1790CE1}" destId="{CB9D6AB1-086F-4C08-9A9B-B3F2527E700B}" srcOrd="4" destOrd="0" parTransId="{FB23F8C5-5D78-4EAF-B661-41AA1B8398DE}" sibTransId="{8A489944-C4B5-4C0B-A790-F72360200474}"/>
    <dgm:cxn modelId="{E6A4C196-BA7F-4F84-A56D-403824C9CBAD}" type="presOf" srcId="{68D01FDF-CC65-43FB-A0D1-7AC08C484291}" destId="{91A72DD8-49E3-44E6-AD0F-7107E86531CA}" srcOrd="0" destOrd="0" presId="urn:microsoft.com/office/officeart/2005/8/layout/cycle2"/>
    <dgm:cxn modelId="{DF974BAA-8BB4-4DDA-BFED-4B1D8ADBF8FE}" type="presOf" srcId="{05EB1E0B-AF2F-449B-8BE7-646ADCAEA613}" destId="{70CA6B1E-E5CB-4DE7-BE5B-3449953F00D4}" srcOrd="0" destOrd="0" presId="urn:microsoft.com/office/officeart/2005/8/layout/cycle2"/>
    <dgm:cxn modelId="{2B0A596E-0CD8-4206-B18C-C7812EEDF88C}" type="presOf" srcId="{30101282-3675-4196-80A6-D8057C69D4AC}" destId="{75908221-08BF-452D-B4A8-40B938687DB9}" srcOrd="0" destOrd="0" presId="urn:microsoft.com/office/officeart/2005/8/layout/cycle2"/>
    <dgm:cxn modelId="{9DB33105-F6B9-411E-AD25-EB1470FCBB2A}" type="presOf" srcId="{7F510896-79CF-4488-A013-1E59A1790CE1}" destId="{21E71F28-6454-4316-8DE8-7A12BDA1BC5F}" srcOrd="0" destOrd="0" presId="urn:microsoft.com/office/officeart/2005/8/layout/cycle2"/>
    <dgm:cxn modelId="{B49611E9-B0D1-4608-96D7-FE6A809BB9FA}" type="presOf" srcId="{CB9D6AB1-086F-4C08-9A9B-B3F2527E700B}" destId="{079C7E87-204A-409A-B887-5D4D5C033698}" srcOrd="0" destOrd="0" presId="urn:microsoft.com/office/officeart/2005/8/layout/cycle2"/>
    <dgm:cxn modelId="{7392DE47-206F-42BD-BADA-35292265BEDD}" type="presOf" srcId="{B363239F-6461-42FF-8A3E-77383D4C0DD9}" destId="{664A2977-B657-452E-ACE4-8725CA562650}" srcOrd="0" destOrd="0" presId="urn:microsoft.com/office/officeart/2005/8/layout/cycle2"/>
    <dgm:cxn modelId="{ABE1E5BB-3BB7-454F-BA7F-A6E1DCA490F3}" type="presOf" srcId="{B90C3E04-3D07-4E05-9965-5BC4ED090C19}" destId="{91FFB6E7-32E0-425F-A951-D8DC0B83A535}" srcOrd="1" destOrd="0" presId="urn:microsoft.com/office/officeart/2005/8/layout/cycle2"/>
    <dgm:cxn modelId="{BAE16AED-2F05-4821-BD38-5F166F888ADD}" srcId="{7F510896-79CF-4488-A013-1E59A1790CE1}" destId="{05EB1E0B-AF2F-449B-8BE7-646ADCAEA613}" srcOrd="2" destOrd="0" parTransId="{C5722648-4FBC-40EF-A78C-174FBA6D8AAB}" sibTransId="{B90C3E04-3D07-4E05-9965-5BC4ED090C19}"/>
    <dgm:cxn modelId="{D8105762-1C36-4A40-A565-EA3EF20C61EC}" type="presOf" srcId="{C4D6DAB9-4513-4889-84A7-FAB02CE1205F}" destId="{9642D3FD-78C7-48F5-8A6A-03E77286B151}" srcOrd="1" destOrd="0" presId="urn:microsoft.com/office/officeart/2005/8/layout/cycle2"/>
    <dgm:cxn modelId="{7760CAE4-EC8A-4144-95FC-319D2F147B8E}" type="presOf" srcId="{D0B08FA6-8508-4DB2-9346-BFE483CC095E}" destId="{8805DAAE-BDE1-4064-BFF1-E07231EAD946}" srcOrd="0" destOrd="0" presId="urn:microsoft.com/office/officeart/2005/8/layout/cycle2"/>
    <dgm:cxn modelId="{A9477894-FB95-4484-9C69-392E7AFBA99B}" srcId="{7F510896-79CF-4488-A013-1E59A1790CE1}" destId="{B363239F-6461-42FF-8A3E-77383D4C0DD9}" srcOrd="0" destOrd="0" parTransId="{4DB0BD44-E9A5-48CA-936E-9A6F05CEF3A0}" sibTransId="{68D01FDF-CC65-43FB-A0D1-7AC08C484291}"/>
    <dgm:cxn modelId="{1811C135-07B6-4D9F-8E75-00FB404B482A}" srcId="{7F510896-79CF-4488-A013-1E59A1790CE1}" destId="{D0B08FA6-8508-4DB2-9346-BFE483CC095E}" srcOrd="1" destOrd="0" parTransId="{C585376E-4088-442E-BFE9-046D4F3BCF50}" sibTransId="{2F986376-68A6-4DC4-8E48-070036A5290D}"/>
    <dgm:cxn modelId="{8E5D153A-7CEC-4C36-99AC-BA5563350296}" type="presOf" srcId="{2F986376-68A6-4DC4-8E48-070036A5290D}" destId="{8926AFA3-6943-4BD6-A779-642A5B1F81F3}" srcOrd="0" destOrd="0" presId="urn:microsoft.com/office/officeart/2005/8/layout/cycle2"/>
    <dgm:cxn modelId="{725ABE63-4ED3-49EA-9CDE-3B239750C8FA}" type="presOf" srcId="{3176DE2D-E76A-4923-B1F8-6D4A1571AF7C}" destId="{3B782041-B1E3-46BA-8214-816672504541}" srcOrd="1" destOrd="0" presId="urn:microsoft.com/office/officeart/2005/8/layout/cycle2"/>
    <dgm:cxn modelId="{9BF71CAD-8363-491D-8EDB-158F91CF522B}" type="presOf" srcId="{68D01FDF-CC65-43FB-A0D1-7AC08C484291}" destId="{BDF71C11-09B0-4753-AAAB-98B38EC743D9}" srcOrd="1" destOrd="0" presId="urn:microsoft.com/office/officeart/2005/8/layout/cycle2"/>
    <dgm:cxn modelId="{13317C56-2AAE-4879-B912-332D4019250F}" type="presOf" srcId="{3176DE2D-E76A-4923-B1F8-6D4A1571AF7C}" destId="{41F4B87C-BFC1-4628-8883-C115D8EBBBC8}" srcOrd="0" destOrd="0" presId="urn:microsoft.com/office/officeart/2005/8/layout/cycle2"/>
    <dgm:cxn modelId="{E538D80E-F845-4B25-A2E2-2DD16A393DB5}" type="presOf" srcId="{EE1A8A1C-AAA8-425F-9053-B8FC7B4691BB}" destId="{32F2C444-206E-4713-ACC3-48D556812711}" srcOrd="0" destOrd="0" presId="urn:microsoft.com/office/officeart/2005/8/layout/cycle2"/>
    <dgm:cxn modelId="{81C91FBE-A9DE-4E9E-8008-A5721680277B}" type="presOf" srcId="{C4D6DAB9-4513-4889-84A7-FAB02CE1205F}" destId="{B49C8123-8A05-4692-811D-185DDFF24C94}" srcOrd="0" destOrd="0" presId="urn:microsoft.com/office/officeart/2005/8/layout/cycle2"/>
    <dgm:cxn modelId="{0BADB720-52BD-4BDD-8F7B-023DC1FAA045}" srcId="{7F510896-79CF-4488-A013-1E59A1790CE1}" destId="{30101282-3675-4196-80A6-D8057C69D4AC}" srcOrd="3" destOrd="0" parTransId="{EEB34548-C131-4273-B56B-F31D7D4F42A4}" sibTransId="{3176DE2D-E76A-4923-B1F8-6D4A1571AF7C}"/>
    <dgm:cxn modelId="{8592952C-4DED-4AE0-BF86-0810C9D6C65C}" type="presOf" srcId="{8A489944-C4B5-4C0B-A790-F72360200474}" destId="{7E42D79B-38C2-491D-B05C-4EF0044A56B3}" srcOrd="0" destOrd="0" presId="urn:microsoft.com/office/officeart/2005/8/layout/cycle2"/>
    <dgm:cxn modelId="{5587DFEE-B587-4882-B843-C6859A94E25F}" type="presParOf" srcId="{21E71F28-6454-4316-8DE8-7A12BDA1BC5F}" destId="{664A2977-B657-452E-ACE4-8725CA562650}" srcOrd="0" destOrd="0" presId="urn:microsoft.com/office/officeart/2005/8/layout/cycle2"/>
    <dgm:cxn modelId="{3BE3E6F5-CC33-4767-87E5-8CD3FE20F53A}" type="presParOf" srcId="{21E71F28-6454-4316-8DE8-7A12BDA1BC5F}" destId="{91A72DD8-49E3-44E6-AD0F-7107E86531CA}" srcOrd="1" destOrd="0" presId="urn:microsoft.com/office/officeart/2005/8/layout/cycle2"/>
    <dgm:cxn modelId="{C3C5B1DB-D680-40FC-B037-C52F81FBF358}" type="presParOf" srcId="{91A72DD8-49E3-44E6-AD0F-7107E86531CA}" destId="{BDF71C11-09B0-4753-AAAB-98B38EC743D9}" srcOrd="0" destOrd="0" presId="urn:microsoft.com/office/officeart/2005/8/layout/cycle2"/>
    <dgm:cxn modelId="{62B08FD7-FB6F-4944-AD3C-4254BC4197B1}" type="presParOf" srcId="{21E71F28-6454-4316-8DE8-7A12BDA1BC5F}" destId="{8805DAAE-BDE1-4064-BFF1-E07231EAD946}" srcOrd="2" destOrd="0" presId="urn:microsoft.com/office/officeart/2005/8/layout/cycle2"/>
    <dgm:cxn modelId="{9731A755-124D-48EE-B34B-ACFA93EA19E7}" type="presParOf" srcId="{21E71F28-6454-4316-8DE8-7A12BDA1BC5F}" destId="{8926AFA3-6943-4BD6-A779-642A5B1F81F3}" srcOrd="3" destOrd="0" presId="urn:microsoft.com/office/officeart/2005/8/layout/cycle2"/>
    <dgm:cxn modelId="{A95AFA03-CDFA-4F8D-BD2A-9463A64860C4}" type="presParOf" srcId="{8926AFA3-6943-4BD6-A779-642A5B1F81F3}" destId="{DCA2FC74-E131-476B-AB50-9405019183A6}" srcOrd="0" destOrd="0" presId="urn:microsoft.com/office/officeart/2005/8/layout/cycle2"/>
    <dgm:cxn modelId="{EA5C5233-0B40-44C5-B09A-BA40950416B7}" type="presParOf" srcId="{21E71F28-6454-4316-8DE8-7A12BDA1BC5F}" destId="{70CA6B1E-E5CB-4DE7-BE5B-3449953F00D4}" srcOrd="4" destOrd="0" presId="urn:microsoft.com/office/officeart/2005/8/layout/cycle2"/>
    <dgm:cxn modelId="{6039D991-9B73-4AB0-BCD6-C438F1A7A339}" type="presParOf" srcId="{21E71F28-6454-4316-8DE8-7A12BDA1BC5F}" destId="{D4005DEF-416E-4886-9BB6-ACCD905F6326}" srcOrd="5" destOrd="0" presId="urn:microsoft.com/office/officeart/2005/8/layout/cycle2"/>
    <dgm:cxn modelId="{89875B9A-0C36-42F5-B285-A4632CA21877}" type="presParOf" srcId="{D4005DEF-416E-4886-9BB6-ACCD905F6326}" destId="{91FFB6E7-32E0-425F-A951-D8DC0B83A535}" srcOrd="0" destOrd="0" presId="urn:microsoft.com/office/officeart/2005/8/layout/cycle2"/>
    <dgm:cxn modelId="{9B9CF2E5-3AB5-4156-B2E6-73F558D727D8}" type="presParOf" srcId="{21E71F28-6454-4316-8DE8-7A12BDA1BC5F}" destId="{75908221-08BF-452D-B4A8-40B938687DB9}" srcOrd="6" destOrd="0" presId="urn:microsoft.com/office/officeart/2005/8/layout/cycle2"/>
    <dgm:cxn modelId="{9FC0602A-7D2C-4777-BBC5-0B473281ED52}" type="presParOf" srcId="{21E71F28-6454-4316-8DE8-7A12BDA1BC5F}" destId="{41F4B87C-BFC1-4628-8883-C115D8EBBBC8}" srcOrd="7" destOrd="0" presId="urn:microsoft.com/office/officeart/2005/8/layout/cycle2"/>
    <dgm:cxn modelId="{4A965BDC-E939-4AC7-9C52-D1FAC64A8B6A}" type="presParOf" srcId="{41F4B87C-BFC1-4628-8883-C115D8EBBBC8}" destId="{3B782041-B1E3-46BA-8214-816672504541}" srcOrd="0" destOrd="0" presId="urn:microsoft.com/office/officeart/2005/8/layout/cycle2"/>
    <dgm:cxn modelId="{5E4CA596-E0DF-4AA6-B457-214FAC5CC960}" type="presParOf" srcId="{21E71F28-6454-4316-8DE8-7A12BDA1BC5F}" destId="{079C7E87-204A-409A-B887-5D4D5C033698}" srcOrd="8" destOrd="0" presId="urn:microsoft.com/office/officeart/2005/8/layout/cycle2"/>
    <dgm:cxn modelId="{456DBB5F-B630-4339-B4FB-22934C50C500}" type="presParOf" srcId="{21E71F28-6454-4316-8DE8-7A12BDA1BC5F}" destId="{7E42D79B-38C2-491D-B05C-4EF0044A56B3}" srcOrd="9" destOrd="0" presId="urn:microsoft.com/office/officeart/2005/8/layout/cycle2"/>
    <dgm:cxn modelId="{2C1814FC-F5C9-4BA5-BA1C-8B483C718300}" type="presParOf" srcId="{7E42D79B-38C2-491D-B05C-4EF0044A56B3}" destId="{80732B4B-0D68-4A5E-BBAA-8277FFCFB873}" srcOrd="0" destOrd="0" presId="urn:microsoft.com/office/officeart/2005/8/layout/cycle2"/>
    <dgm:cxn modelId="{9F2D399E-24B3-4EAD-8458-DF97D0057523}" type="presParOf" srcId="{21E71F28-6454-4316-8DE8-7A12BDA1BC5F}" destId="{32F2C444-206E-4713-ACC3-48D556812711}" srcOrd="10" destOrd="0" presId="urn:microsoft.com/office/officeart/2005/8/layout/cycle2"/>
    <dgm:cxn modelId="{A20B2A99-449C-4E42-940A-206BE21EAF75}" type="presParOf" srcId="{21E71F28-6454-4316-8DE8-7A12BDA1BC5F}" destId="{B49C8123-8A05-4692-811D-185DDFF24C94}" srcOrd="11" destOrd="0" presId="urn:microsoft.com/office/officeart/2005/8/layout/cycle2"/>
    <dgm:cxn modelId="{FBEC3855-7FB1-4959-A80D-505F417F1D49}" type="presParOf" srcId="{B49C8123-8A05-4692-811D-185DDFF24C94}" destId="{9642D3FD-78C7-48F5-8A6A-03E77286B151}" srcOrd="0" destOrd="0" presId="urn:microsoft.com/office/officeart/2005/8/layout/cycle2"/>
  </dgm:cxnLst>
  <dgm:bg/>
  <dgm:whole/>
  <dgm:extLst>
    <a:ext uri="http://schemas.microsoft.com/office/drawing/2008/diagram">
      <dsp:dataModelExt xmlns:dsp="http://schemas.microsoft.com/office/drawing/2008/diagram" xmlns="" relId="rId1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45DD517-4DAC-461D-8C9D-53DA74F18B2A}">
      <dsp:nvSpPr>
        <dsp:cNvPr id="0" name=""/>
        <dsp:cNvSpPr/>
      </dsp:nvSpPr>
      <dsp:spPr>
        <a:xfrm rot="21556601">
          <a:off x="1843581" y="905300"/>
          <a:ext cx="1104021" cy="43154"/>
        </a:xfrm>
        <a:custGeom>
          <a:avLst/>
          <a:gdLst/>
          <a:ahLst/>
          <a:cxnLst/>
          <a:rect l="0" t="0" r="0" b="0"/>
          <a:pathLst>
            <a:path>
              <a:moveTo>
                <a:pt x="0" y="21577"/>
              </a:moveTo>
              <a:lnTo>
                <a:pt x="1104021" y="215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4D7A8D-B3A1-4376-826B-3C673DD7651E}">
      <dsp:nvSpPr>
        <dsp:cNvPr id="0" name=""/>
        <dsp:cNvSpPr/>
      </dsp:nvSpPr>
      <dsp:spPr>
        <a:xfrm rot="19887141">
          <a:off x="1816189" y="584863"/>
          <a:ext cx="451327" cy="43154"/>
        </a:xfrm>
        <a:custGeom>
          <a:avLst/>
          <a:gdLst/>
          <a:ahLst/>
          <a:cxnLst/>
          <a:rect l="0" t="0" r="0" b="0"/>
          <a:pathLst>
            <a:path>
              <a:moveTo>
                <a:pt x="0" y="21577"/>
              </a:moveTo>
              <a:lnTo>
                <a:pt x="451327" y="215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678230-B3FB-4F1E-9D8A-71E952199D71}">
      <dsp:nvSpPr>
        <dsp:cNvPr id="0" name=""/>
        <dsp:cNvSpPr/>
      </dsp:nvSpPr>
      <dsp:spPr>
        <a:xfrm>
          <a:off x="771584" y="188717"/>
          <a:ext cx="1180492" cy="118049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E18A86-B2E2-460D-B65C-E7FA6BF6299B}">
      <dsp:nvSpPr>
        <dsp:cNvPr id="0" name=""/>
        <dsp:cNvSpPr/>
      </dsp:nvSpPr>
      <dsp:spPr>
        <a:xfrm>
          <a:off x="2197023" y="-24793"/>
          <a:ext cx="708295" cy="70829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kern="1200" dirty="0" smtClean="0"/>
            <a:t>Product Navigator</a:t>
          </a:r>
          <a:endParaRPr lang="en-GB" sz="700" b="1" kern="1200" dirty="0"/>
        </a:p>
      </dsp:txBody>
      <dsp:txXfrm>
        <a:off x="2197023" y="-24793"/>
        <a:ext cx="708295" cy="708295"/>
      </dsp:txXfrm>
    </dsp:sp>
    <dsp:sp modelId="{8E65E01E-8269-4980-84CE-E61947388003}">
      <dsp:nvSpPr>
        <dsp:cNvPr id="0" name=""/>
        <dsp:cNvSpPr/>
      </dsp:nvSpPr>
      <dsp:spPr>
        <a:xfrm>
          <a:off x="2947528" y="510496"/>
          <a:ext cx="800020" cy="8087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kern="1200" dirty="0" smtClean="0"/>
            <a:t>Registration Portal</a:t>
          </a:r>
          <a:endParaRPr lang="en-GB" sz="700" b="1" kern="1200" dirty="0"/>
        </a:p>
      </dsp:txBody>
      <dsp:txXfrm>
        <a:off x="2947528" y="510496"/>
        <a:ext cx="800020" cy="808725"/>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948E0B6-40B8-4F83-9655-EE3FECD7A31F}">
      <dsp:nvSpPr>
        <dsp:cNvPr id="0" name=""/>
        <dsp:cNvSpPr/>
      </dsp:nvSpPr>
      <dsp:spPr>
        <a:xfrm>
          <a:off x="978570" y="879263"/>
          <a:ext cx="429365" cy="64511"/>
        </a:xfrm>
        <a:custGeom>
          <a:avLst/>
          <a:gdLst/>
          <a:ahLst/>
          <a:cxnLst/>
          <a:rect l="0" t="0" r="0" b="0"/>
          <a:pathLst>
            <a:path>
              <a:moveTo>
                <a:pt x="0" y="32255"/>
              </a:moveTo>
              <a:lnTo>
                <a:pt x="429365" y="3225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730C46-38AF-4CC4-92A1-579B8598343F}">
      <dsp:nvSpPr>
        <dsp:cNvPr id="0" name=""/>
        <dsp:cNvSpPr/>
      </dsp:nvSpPr>
      <dsp:spPr>
        <a:xfrm>
          <a:off x="57673" y="8843"/>
          <a:ext cx="1199663" cy="116930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29C2CB-865E-4617-A1E6-42BD88E2C6CD}">
      <dsp:nvSpPr>
        <dsp:cNvPr id="0" name=""/>
        <dsp:cNvSpPr/>
      </dsp:nvSpPr>
      <dsp:spPr>
        <a:xfrm>
          <a:off x="1407935" y="572318"/>
          <a:ext cx="678402" cy="67840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lvl="0" algn="ctr" defTabSz="311150">
            <a:lnSpc>
              <a:spcPct val="90000"/>
            </a:lnSpc>
            <a:spcBef>
              <a:spcPct val="0"/>
            </a:spcBef>
            <a:spcAft>
              <a:spcPct val="35000"/>
            </a:spcAft>
          </a:pPr>
          <a:r>
            <a:rPr lang="en-GB" sz="700" b="1" kern="1200" dirty="0" smtClean="0"/>
            <a:t>User Enquiries</a:t>
          </a:r>
          <a:endParaRPr lang="en-GB" sz="700" b="1" kern="1200" dirty="0"/>
        </a:p>
      </dsp:txBody>
      <dsp:txXfrm>
        <a:off x="1407935" y="572318"/>
        <a:ext cx="678402" cy="678402"/>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64A2977-B657-452E-ACE4-8725CA562650}">
      <dsp:nvSpPr>
        <dsp:cNvPr id="0" name=""/>
        <dsp:cNvSpPr/>
      </dsp:nvSpPr>
      <dsp:spPr>
        <a:xfrm>
          <a:off x="4306186" y="120485"/>
          <a:ext cx="1171454" cy="11714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GB" sz="1000" b="1" kern="1200" dirty="0" smtClean="0"/>
            <a:t>Data Discovery / Registration</a:t>
          </a:r>
          <a:endParaRPr lang="en-GB" sz="1000" b="1" kern="1200" dirty="0"/>
        </a:p>
      </dsp:txBody>
      <dsp:txXfrm>
        <a:off x="4306186" y="120485"/>
        <a:ext cx="1171454" cy="1171454"/>
      </dsp:txXfrm>
    </dsp:sp>
    <dsp:sp modelId="{91A72DD8-49E3-44E6-AD0F-7107E86531CA}">
      <dsp:nvSpPr>
        <dsp:cNvPr id="0" name=""/>
        <dsp:cNvSpPr/>
      </dsp:nvSpPr>
      <dsp:spPr>
        <a:xfrm rot="1669705">
          <a:off x="5671173" y="1142859"/>
          <a:ext cx="844818" cy="395365"/>
        </a:xfrm>
        <a:prstGeom prst="wav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1669705">
        <a:off x="5671173" y="1142859"/>
        <a:ext cx="844818" cy="395365"/>
      </dsp:txXfrm>
    </dsp:sp>
    <dsp:sp modelId="{8805DAAE-BDE1-4064-BFF1-E07231EAD946}">
      <dsp:nvSpPr>
        <dsp:cNvPr id="0" name=""/>
        <dsp:cNvSpPr/>
      </dsp:nvSpPr>
      <dsp:spPr>
        <a:xfrm>
          <a:off x="6751813" y="1411467"/>
          <a:ext cx="1171454" cy="117145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GB" sz="1000" b="1" kern="1200" dirty="0" smtClean="0"/>
            <a:t>User Helpdesk</a:t>
          </a:r>
          <a:endParaRPr lang="en-GB" sz="1000" b="1" kern="1200" dirty="0"/>
        </a:p>
      </dsp:txBody>
      <dsp:txXfrm>
        <a:off x="6751813" y="1411467"/>
        <a:ext cx="1171454" cy="1171454"/>
      </dsp:txXfrm>
    </dsp:sp>
    <dsp:sp modelId="{8926AFA3-6943-4BD6-A779-642A5B1F81F3}">
      <dsp:nvSpPr>
        <dsp:cNvPr id="0" name=""/>
        <dsp:cNvSpPr/>
      </dsp:nvSpPr>
      <dsp:spPr>
        <a:xfrm rot="7111857">
          <a:off x="6563442" y="2738221"/>
          <a:ext cx="527527" cy="395365"/>
        </a:xfrm>
        <a:prstGeom prst="wav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7111857">
        <a:off x="6563442" y="2738221"/>
        <a:ext cx="527527" cy="395365"/>
      </dsp:txXfrm>
    </dsp:sp>
    <dsp:sp modelId="{70CA6B1E-E5CB-4DE7-BE5B-3449953F00D4}">
      <dsp:nvSpPr>
        <dsp:cNvPr id="0" name=""/>
        <dsp:cNvSpPr/>
      </dsp:nvSpPr>
      <dsp:spPr>
        <a:xfrm>
          <a:off x="5716882" y="3315120"/>
          <a:ext cx="1171454" cy="1171454"/>
        </a:xfrm>
        <a:prstGeom prst="ellipse">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GB" sz="1000" b="1" kern="1200" dirty="0" smtClean="0"/>
            <a:t>Data Centre</a:t>
          </a:r>
          <a:endParaRPr lang="en-GB" sz="1000" b="1" kern="1200" dirty="0"/>
        </a:p>
      </dsp:txBody>
      <dsp:txXfrm>
        <a:off x="5716882" y="3315120"/>
        <a:ext cx="1171454" cy="1171454"/>
      </dsp:txXfrm>
    </dsp:sp>
    <dsp:sp modelId="{D4005DEF-416E-4886-9BB6-ACCD905F6326}">
      <dsp:nvSpPr>
        <dsp:cNvPr id="0" name=""/>
        <dsp:cNvSpPr/>
      </dsp:nvSpPr>
      <dsp:spPr>
        <a:xfrm rot="10407198">
          <a:off x="5239091" y="3805603"/>
          <a:ext cx="341779" cy="395365"/>
        </a:xfrm>
        <a:prstGeom prst="wav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10407198">
        <a:off x="5239091" y="3805603"/>
        <a:ext cx="341779" cy="395365"/>
      </dsp:txXfrm>
    </dsp:sp>
    <dsp:sp modelId="{75908221-08BF-452D-B4A8-40B938687DB9}">
      <dsp:nvSpPr>
        <dsp:cNvPr id="0" name=""/>
        <dsp:cNvSpPr/>
      </dsp:nvSpPr>
      <dsp:spPr>
        <a:xfrm>
          <a:off x="3912405" y="3522204"/>
          <a:ext cx="1171454" cy="1171454"/>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GB" sz="1000" b="1" kern="1200" dirty="0" smtClean="0"/>
            <a:t>Copernicus</a:t>
          </a:r>
        </a:p>
        <a:p>
          <a:pPr lvl="0" algn="ctr" defTabSz="444500">
            <a:lnSpc>
              <a:spcPct val="90000"/>
            </a:lnSpc>
            <a:spcBef>
              <a:spcPct val="0"/>
            </a:spcBef>
            <a:spcAft>
              <a:spcPct val="35000"/>
            </a:spcAft>
          </a:pPr>
          <a:r>
            <a:rPr lang="en-GB" sz="1000" b="1" kern="1200" dirty="0" smtClean="0"/>
            <a:t>ODA</a:t>
          </a:r>
          <a:endParaRPr lang="en-GB" sz="1000" b="1" kern="1200" dirty="0"/>
        </a:p>
      </dsp:txBody>
      <dsp:txXfrm>
        <a:off x="3912405" y="3522204"/>
        <a:ext cx="1171454" cy="1171454"/>
      </dsp:txXfrm>
    </dsp:sp>
    <dsp:sp modelId="{41F4B87C-BFC1-4628-8883-C115D8EBBBC8}">
      <dsp:nvSpPr>
        <dsp:cNvPr id="0" name=""/>
        <dsp:cNvSpPr/>
      </dsp:nvSpPr>
      <dsp:spPr>
        <a:xfrm rot="11712667">
          <a:off x="3323039" y="3650689"/>
          <a:ext cx="440976" cy="395365"/>
        </a:xfrm>
        <a:prstGeom prst="wav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11712667">
        <a:off x="3323039" y="3650689"/>
        <a:ext cx="440976" cy="395365"/>
      </dsp:txXfrm>
    </dsp:sp>
    <dsp:sp modelId="{079C7E87-204A-409A-B887-5D4D5C033698}">
      <dsp:nvSpPr>
        <dsp:cNvPr id="0" name=""/>
        <dsp:cNvSpPr/>
      </dsp:nvSpPr>
      <dsp:spPr>
        <a:xfrm>
          <a:off x="1979109" y="2996536"/>
          <a:ext cx="1171454" cy="1171454"/>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GB" sz="1000" b="1" kern="1200" dirty="0" smtClean="0"/>
            <a:t>Satellite Direct Readout</a:t>
          </a:r>
          <a:endParaRPr lang="en-GB" sz="1000" b="1" kern="1200" dirty="0"/>
        </a:p>
      </dsp:txBody>
      <dsp:txXfrm>
        <a:off x="1979109" y="2996536"/>
        <a:ext cx="1171454" cy="1171454"/>
      </dsp:txXfrm>
    </dsp:sp>
    <dsp:sp modelId="{7E42D79B-38C2-491D-B05C-4EF0044A56B3}">
      <dsp:nvSpPr>
        <dsp:cNvPr id="0" name=""/>
        <dsp:cNvSpPr/>
      </dsp:nvSpPr>
      <dsp:spPr>
        <a:xfrm rot="15833835">
          <a:off x="2327425" y="2535361"/>
          <a:ext cx="293229" cy="395365"/>
        </a:xfrm>
        <a:prstGeom prst="wav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15833835">
        <a:off x="2327425" y="2535361"/>
        <a:ext cx="293229" cy="395365"/>
      </dsp:txXfrm>
    </dsp:sp>
    <dsp:sp modelId="{32F2C444-206E-4713-ACC3-48D556812711}">
      <dsp:nvSpPr>
        <dsp:cNvPr id="0" name=""/>
        <dsp:cNvSpPr/>
      </dsp:nvSpPr>
      <dsp:spPr>
        <a:xfrm>
          <a:off x="1795751" y="1281593"/>
          <a:ext cx="1171454" cy="1171454"/>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GB" sz="1000" b="1" kern="1200" dirty="0" smtClean="0"/>
            <a:t>EUMETCast</a:t>
          </a:r>
          <a:endParaRPr lang="en-GB" sz="1000" b="1" kern="1200" dirty="0"/>
        </a:p>
      </dsp:txBody>
      <dsp:txXfrm>
        <a:off x="1795751" y="1281593"/>
        <a:ext cx="1171454" cy="1171454"/>
      </dsp:txXfrm>
    </dsp:sp>
    <dsp:sp modelId="{B49C8123-8A05-4692-811D-185DDFF24C94}">
      <dsp:nvSpPr>
        <dsp:cNvPr id="0" name=""/>
        <dsp:cNvSpPr/>
      </dsp:nvSpPr>
      <dsp:spPr>
        <a:xfrm rot="20110732">
          <a:off x="3192448" y="1099123"/>
          <a:ext cx="845080" cy="395365"/>
        </a:xfrm>
        <a:prstGeom prst="wave">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GB" sz="800" kern="1200"/>
        </a:p>
      </dsp:txBody>
      <dsp:txXfrm rot="20110732">
        <a:off x="3192448" y="1099123"/>
        <a:ext cx="845080" cy="395365"/>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image" Target="../media/image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9982200" y="0"/>
            <a:ext cx="0" cy="261938"/>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0" name="Rectangle 4"/>
          <p:cNvSpPr>
            <a:spLocks noGrp="1" noChangeArrowheads="1"/>
          </p:cNvSpPr>
          <p:nvPr>
            <p:ph type="ftr" sz="quarter" idx="2"/>
          </p:nvPr>
        </p:nvSpPr>
        <p:spPr bwMode="auto">
          <a:xfrm>
            <a:off x="0" y="14090650"/>
            <a:ext cx="0" cy="261938"/>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1336954" eaLnBrk="0" hangingPunct="0">
              <a:spcBef>
                <a:spcPct val="0"/>
              </a:spcBef>
              <a:defRPr sz="17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9707563" y="14085888"/>
            <a:ext cx="274637" cy="266700"/>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1336954" eaLnBrk="0" hangingPunct="0">
              <a:spcBef>
                <a:spcPct val="0"/>
              </a:spcBef>
              <a:defRPr sz="1700" b="0">
                <a:solidFill>
                  <a:srgbClr val="000000"/>
                </a:solidFill>
                <a:latin typeface="Helvetica" pitchFamily="34" charset="0"/>
              </a:defRPr>
            </a:lvl1pPr>
          </a:lstStyle>
          <a:p>
            <a:pPr>
              <a:defRPr/>
            </a:pPr>
            <a:fld id="{E842FA72-B9ED-494F-A64D-EC1E1901C355}" type="slidenum">
              <a:rPr lang="de-DE"/>
              <a:pPr>
                <a:defRPr/>
              </a:pPr>
              <a:t>‹#›</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5629275" y="0"/>
            <a:ext cx="4302125" cy="719138"/>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205828" name="Rectangle 4"/>
          <p:cNvSpPr>
            <a:spLocks noGrp="1" noRot="1" noChangeAspect="1" noChangeArrowheads="1" noTextEdit="1"/>
          </p:cNvSpPr>
          <p:nvPr>
            <p:ph type="sldImg" idx="2"/>
          </p:nvPr>
        </p:nvSpPr>
        <p:spPr bwMode="auto">
          <a:xfrm>
            <a:off x="1074738" y="1074738"/>
            <a:ext cx="7781925" cy="53863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1322388" y="6819900"/>
            <a:ext cx="7286625" cy="6469063"/>
          </a:xfrm>
          <a:prstGeom prst="rect">
            <a:avLst/>
          </a:prstGeom>
          <a:noFill/>
          <a:ln w="9525">
            <a:noFill/>
            <a:miter lim="800000"/>
            <a:headEnd/>
            <a:tailEnd/>
          </a:ln>
          <a:effectLst/>
        </p:spPr>
        <p:txBody>
          <a:bodyPr vert="horz" wrap="square" lIns="133601" tIns="66800" rIns="133601" bIns="66800" numCol="1" anchor="t" anchorCtr="0" compatLnSpc="1">
            <a:prstTxWarp prst="textNoShape">
              <a:avLst/>
            </a:prstTxWarp>
          </a:bodyPr>
          <a:lstStyle/>
          <a:p>
            <a:pPr lvl="0"/>
            <a:r>
              <a:rPr lang="en-GB" noProof="0" dirty="0" smtClean="0"/>
              <a:t>Click to edit Master text styles</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p>
        </p:txBody>
      </p:sp>
      <p:sp>
        <p:nvSpPr>
          <p:cNvPr id="3078" name="Rectangle 6"/>
          <p:cNvSpPr>
            <a:spLocks noGrp="1" noChangeArrowheads="1"/>
          </p:cNvSpPr>
          <p:nvPr>
            <p:ph type="ftr" sz="quarter" idx="4"/>
          </p:nvPr>
        </p:nvSpPr>
        <p:spPr bwMode="auto">
          <a:xfrm>
            <a:off x="0"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defTabSz="1336954" eaLnBrk="0" hangingPunct="0">
              <a:spcBef>
                <a:spcPct val="0"/>
              </a:spcBef>
              <a:defRPr sz="17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5629275" y="13644563"/>
            <a:ext cx="4302125" cy="719137"/>
          </a:xfrm>
          <a:prstGeom prst="rect">
            <a:avLst/>
          </a:prstGeom>
          <a:noFill/>
          <a:ln w="9525">
            <a:noFill/>
            <a:miter lim="800000"/>
            <a:headEnd/>
            <a:tailEnd/>
          </a:ln>
          <a:effectLst/>
        </p:spPr>
        <p:txBody>
          <a:bodyPr vert="horz" wrap="square" lIns="133601" tIns="66800" rIns="133601" bIns="66800" numCol="1" anchor="b" anchorCtr="0" compatLnSpc="1">
            <a:prstTxWarp prst="textNoShape">
              <a:avLst/>
            </a:prstTxWarp>
          </a:bodyPr>
          <a:lstStyle>
            <a:lvl1pPr algn="r" defTabSz="1336954" eaLnBrk="0" hangingPunct="0">
              <a:spcBef>
                <a:spcPct val="0"/>
              </a:spcBef>
              <a:defRPr sz="1700" b="0">
                <a:solidFill>
                  <a:schemeClr val="tx1"/>
                </a:solidFill>
                <a:latin typeface="Times New Roman" pitchFamily="18" charset="0"/>
              </a:defRPr>
            </a:lvl1pPr>
          </a:lstStyle>
          <a:p>
            <a:pPr>
              <a:defRPr/>
            </a:pPr>
            <a:fld id="{7FE02029-9BE2-4139-82E8-7E205433FD51}" type="slidenum">
              <a:rPr lang="de-DE"/>
              <a:pPr>
                <a:defRPr/>
              </a:pPr>
              <a:t>‹#›</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p>
            <a:pPr defTabSz="1333500"/>
            <a:fld id="{B3123BCD-06C1-4979-A4B6-929E88FE602B}" type="slidenum">
              <a:rPr lang="de-DE" smtClean="0"/>
              <a:pPr defTabSz="1333500"/>
              <a:t>1</a:t>
            </a:fld>
            <a:endParaRPr lang="de-DE" smtClean="0"/>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endParaRPr lang="de-DE"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Char char="•"/>
            </a:pPr>
            <a:r>
              <a:rPr lang="en-IE" sz="1200" dirty="0" smtClean="0">
                <a:solidFill>
                  <a:srgbClr val="FF0000"/>
                </a:solidFill>
              </a:rPr>
              <a:t>The Data Centre Archive: guarantee a long-term preservation of data and generated products from EUMETSAT’s meteorological satellites; there are </a:t>
            </a:r>
            <a:r>
              <a:rPr lang="en-IE" sz="1200" dirty="0" err="1" smtClean="0">
                <a:solidFill>
                  <a:srgbClr val="FF0000"/>
                </a:solidFill>
              </a:rPr>
              <a:t>upto</a:t>
            </a:r>
            <a:r>
              <a:rPr lang="en-IE" sz="1200" dirty="0" smtClean="0">
                <a:solidFill>
                  <a:srgbClr val="FF0000"/>
                </a:solidFill>
              </a:rPr>
              <a:t> 3 copies of each product, 1 copy of each product is kept off-site to ensure that the archive can be rebuilt in the event of a disaster.</a:t>
            </a:r>
          </a:p>
          <a:p>
            <a:pPr>
              <a:buFontTx/>
              <a:buChar char="•"/>
            </a:pPr>
            <a:endParaRPr lang="en-IE" sz="1200" dirty="0" smtClean="0">
              <a:solidFill>
                <a:srgbClr val="FF0000"/>
              </a:solidFill>
            </a:endParaRPr>
          </a:p>
          <a:p>
            <a:pPr>
              <a:buFontTx/>
              <a:buChar char="•"/>
            </a:pPr>
            <a:r>
              <a:rPr lang="en-IE" sz="1200" dirty="0" smtClean="0"/>
              <a:t>Enable users to browse, make automated orders, and retrieve data from EUMETSAT's catalogue of products.</a:t>
            </a:r>
          </a:p>
          <a:p>
            <a:pPr>
              <a:buFontTx/>
              <a:buChar char="•"/>
            </a:pPr>
            <a:endParaRPr lang="en-IE" sz="1200" dirty="0" smtClean="0">
              <a:solidFill>
                <a:srgbClr val="FF0000"/>
              </a:solidFill>
            </a:endParaRPr>
          </a:p>
          <a:p>
            <a:pPr>
              <a:buFontTx/>
              <a:buChar char="•"/>
            </a:pPr>
            <a:r>
              <a:rPr lang="en-IE" sz="1200" dirty="0" smtClean="0">
                <a:solidFill>
                  <a:srgbClr val="FF0000"/>
                </a:solidFill>
              </a:rPr>
              <a:t>Set up in 1995, the Data Centre Archive has developed to become a state-of-the-art archive serving all EUMETSAT satellite programmes. With more than 200 meteorological satellite products available — in the case of Meteosat spanning a record of more than 30 years — the Data Centre offers one of Europe’s largest and most comprehensive collections in this field.</a:t>
            </a:r>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4</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Planned Developments</a:t>
            </a:r>
            <a:r>
              <a:rPr lang="en-GB" baseline="0" dirty="0" smtClean="0"/>
              <a:t> and New Data Access Servers are discuss in a later slide.</a:t>
            </a:r>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6</a:t>
            </a:fld>
            <a:endParaRPr lang="de-D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Navigator and EO Portal are described in earlier</a:t>
            </a:r>
            <a:r>
              <a:rPr lang="en-GB" baseline="0" dirty="0" smtClean="0"/>
              <a:t> slides.</a:t>
            </a:r>
            <a:endParaRPr lang="en-GB" dirty="0"/>
          </a:p>
        </p:txBody>
      </p:sp>
      <p:sp>
        <p:nvSpPr>
          <p:cNvPr id="4" name="Slide Number Placeholder 3"/>
          <p:cNvSpPr>
            <a:spLocks noGrp="1"/>
          </p:cNvSpPr>
          <p:nvPr>
            <p:ph type="sldNum" sz="quarter" idx="10"/>
          </p:nvPr>
        </p:nvSpPr>
        <p:spPr/>
        <p:txBody>
          <a:bodyPr/>
          <a:lstStyle/>
          <a:p>
            <a:pPr>
              <a:defRPr/>
            </a:pPr>
            <a:fld id="{7FE02029-9BE2-4139-82E8-7E205433FD51}" type="slidenum">
              <a:rPr lang="de-DE" smtClean="0"/>
              <a:pPr>
                <a:defRPr/>
              </a:pPr>
              <a:t>7</a:t>
            </a:fld>
            <a:endParaRPr lang="de-DE"/>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jpeg"/><Relationship Id="rId7" Type="http://schemas.openxmlformats.org/officeDocument/2006/relationships/image" Target="../media/image7.emf"/><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6.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3" cstate="print">
            <a:lum/>
          </a:blip>
          <a:srcRect/>
          <a:stretch>
            <a:fillRect t="-4000" b="4000"/>
          </a:stretch>
        </a:blipFill>
        <a:effectLst/>
      </p:bgPr>
    </p:bg>
    <p:spTree>
      <p:nvGrpSpPr>
        <p:cNvPr id="1" name=""/>
        <p:cNvGrpSpPr/>
        <p:nvPr/>
      </p:nvGrpSpPr>
      <p:grpSpPr>
        <a:xfrm>
          <a:off x="0" y="0"/>
          <a:ext cx="0" cy="0"/>
          <a:chOff x="0" y="0"/>
          <a:chExt cx="0" cy="0"/>
        </a:xfrm>
      </p:grpSpPr>
      <p:sp>
        <p:nvSpPr>
          <p:cNvPr id="244" name="Rectangle 243"/>
          <p:cNvSpPr/>
          <p:nvPr userDrawn="1"/>
        </p:nvSpPr>
        <p:spPr bwMode="auto">
          <a:xfrm>
            <a:off x="6575729" y="230586"/>
            <a:ext cx="3330271" cy="1129085"/>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4" name="Picture 11" descr="EUMETSATLogo_hor_noTagline_solid_CMYK UPDATED version.png"/>
          <p:cNvPicPr>
            <a:picLocks noChangeAspect="1"/>
          </p:cNvPicPr>
          <p:nvPr userDrawn="1"/>
        </p:nvPicPr>
        <p:blipFill>
          <a:blip r:embed="rId4" cstate="print"/>
          <a:srcRect/>
          <a:stretch>
            <a:fillRect/>
          </a:stretch>
        </p:blipFill>
        <p:spPr bwMode="auto">
          <a:xfrm>
            <a:off x="6933558" y="532564"/>
            <a:ext cx="2614613" cy="482600"/>
          </a:xfrm>
          <a:prstGeom prst="rect">
            <a:avLst/>
          </a:prstGeom>
          <a:noFill/>
          <a:ln w="9525">
            <a:noFill/>
            <a:miter lim="800000"/>
            <a:headEnd/>
            <a:tailEnd/>
          </a:ln>
        </p:spPr>
      </p:pic>
      <p:grpSp>
        <p:nvGrpSpPr>
          <p:cNvPr id="5" name="Group 4"/>
          <p:cNvGrpSpPr/>
          <p:nvPr userDrawn="1"/>
        </p:nvGrpSpPr>
        <p:grpSpPr>
          <a:xfrm>
            <a:off x="6579303" y="5858397"/>
            <a:ext cx="3135008" cy="314922"/>
            <a:chOff x="369889" y="5092835"/>
            <a:chExt cx="3135008" cy="314922"/>
          </a:xfrm>
        </p:grpSpPr>
        <p:grpSp>
          <p:nvGrpSpPr>
            <p:cNvPr id="6" name="Group 5"/>
            <p:cNvGrpSpPr>
              <a:grpSpLocks/>
            </p:cNvGrpSpPr>
            <p:nvPr userDrawn="1"/>
          </p:nvGrpSpPr>
          <p:grpSpPr bwMode="auto">
            <a:xfrm>
              <a:off x="2061240" y="5298398"/>
              <a:ext cx="164978" cy="109011"/>
              <a:chOff x="4182" y="1087"/>
              <a:chExt cx="238" cy="162"/>
            </a:xfrm>
          </p:grpSpPr>
          <p:sp>
            <p:nvSpPr>
              <p:cNvPr id="233" name="Freeform 5"/>
              <p:cNvSpPr>
                <a:spLocks/>
              </p:cNvSpPr>
              <p:nvPr/>
            </p:nvSpPr>
            <p:spPr bwMode="auto">
              <a:xfrm>
                <a:off x="4182" y="1087"/>
                <a:ext cx="238" cy="162"/>
              </a:xfrm>
              <a:custGeom>
                <a:avLst/>
                <a:gdLst>
                  <a:gd name="T0" fmla="*/ 10 w 250"/>
                  <a:gd name="T1" fmla="*/ 86 h 162"/>
                  <a:gd name="T2" fmla="*/ 10 w 250"/>
                  <a:gd name="T3" fmla="*/ 0 h 162"/>
                  <a:gd name="T4" fmla="*/ 0 w 250"/>
                  <a:gd name="T5" fmla="*/ 0 h 162"/>
                  <a:gd name="T6" fmla="*/ 0 w 250"/>
                  <a:gd name="T7" fmla="*/ 86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250" y="0"/>
                    </a:lnTo>
                    <a:lnTo>
                      <a:pt x="0" y="0"/>
                    </a:lnTo>
                    <a:lnTo>
                      <a:pt x="0" y="162"/>
                    </a:lnTo>
                    <a:lnTo>
                      <a:pt x="250" y="162"/>
                    </a:lnTo>
                    <a:close/>
                  </a:path>
                </a:pathLst>
              </a:custGeom>
              <a:solidFill>
                <a:srgbClr val="0C419A"/>
              </a:solidFill>
              <a:ln w="9525">
                <a:noFill/>
                <a:round/>
                <a:headEnd/>
                <a:tailEnd/>
              </a:ln>
            </p:spPr>
            <p:txBody>
              <a:bodyPr/>
              <a:lstStyle/>
              <a:p>
                <a:pPr>
                  <a:defRPr/>
                </a:pPr>
                <a:endParaRPr lang="en-GB"/>
              </a:p>
            </p:txBody>
          </p:sp>
          <p:sp>
            <p:nvSpPr>
              <p:cNvPr id="234" name="Freeform 6"/>
              <p:cNvSpPr>
                <a:spLocks/>
              </p:cNvSpPr>
              <p:nvPr/>
            </p:nvSpPr>
            <p:spPr bwMode="auto">
              <a:xfrm>
                <a:off x="4182" y="1087"/>
                <a:ext cx="238" cy="53"/>
              </a:xfrm>
              <a:custGeom>
                <a:avLst/>
                <a:gdLst>
                  <a:gd name="T0" fmla="*/ 10 w 250"/>
                  <a:gd name="T1" fmla="*/ 51 h 51"/>
                  <a:gd name="T2" fmla="*/ 10 w 250"/>
                  <a:gd name="T3" fmla="*/ 0 h 51"/>
                  <a:gd name="T4" fmla="*/ 0 w 250"/>
                  <a:gd name="T5" fmla="*/ 0 h 51"/>
                  <a:gd name="T6" fmla="*/ 0 w 250"/>
                  <a:gd name="T7" fmla="*/ 51 h 51"/>
                  <a:gd name="T8" fmla="*/ 10 w 250"/>
                  <a:gd name="T9" fmla="*/ 51 h 51"/>
                  <a:gd name="T10" fmla="*/ 10 w 250"/>
                  <a:gd name="T11" fmla="*/ 51 h 51"/>
                  <a:gd name="T12" fmla="*/ 0 60000 65536"/>
                  <a:gd name="T13" fmla="*/ 0 60000 65536"/>
                  <a:gd name="T14" fmla="*/ 0 60000 65536"/>
                  <a:gd name="T15" fmla="*/ 0 60000 65536"/>
                  <a:gd name="T16" fmla="*/ 0 60000 65536"/>
                  <a:gd name="T17" fmla="*/ 0 60000 65536"/>
                  <a:gd name="T18" fmla="*/ 0 w 250"/>
                  <a:gd name="T19" fmla="*/ 0 h 51"/>
                  <a:gd name="T20" fmla="*/ 250 w 250"/>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50" h="51">
                    <a:moveTo>
                      <a:pt x="250" y="51"/>
                    </a:moveTo>
                    <a:lnTo>
                      <a:pt x="250" y="0"/>
                    </a:lnTo>
                    <a:lnTo>
                      <a:pt x="0" y="0"/>
                    </a:lnTo>
                    <a:lnTo>
                      <a:pt x="0" y="51"/>
                    </a:lnTo>
                    <a:lnTo>
                      <a:pt x="250" y="51"/>
                    </a:lnTo>
                    <a:close/>
                  </a:path>
                </a:pathLst>
              </a:custGeom>
              <a:solidFill>
                <a:srgbClr val="FFFFFF"/>
              </a:solidFill>
              <a:ln w="9525">
                <a:noFill/>
                <a:round/>
                <a:headEnd/>
                <a:tailEnd/>
              </a:ln>
            </p:spPr>
            <p:txBody>
              <a:bodyPr/>
              <a:lstStyle/>
              <a:p>
                <a:pPr>
                  <a:defRPr/>
                </a:pPr>
                <a:endParaRPr lang="en-GB"/>
              </a:p>
            </p:txBody>
          </p:sp>
          <p:sp>
            <p:nvSpPr>
              <p:cNvPr id="235" name="Freeform 7"/>
              <p:cNvSpPr>
                <a:spLocks/>
              </p:cNvSpPr>
              <p:nvPr/>
            </p:nvSpPr>
            <p:spPr bwMode="auto">
              <a:xfrm>
                <a:off x="4182" y="1198"/>
                <a:ext cx="238" cy="51"/>
              </a:xfrm>
              <a:custGeom>
                <a:avLst/>
                <a:gdLst>
                  <a:gd name="T0" fmla="*/ 10 w 250"/>
                  <a:gd name="T1" fmla="*/ 50 h 50"/>
                  <a:gd name="T2" fmla="*/ 10 w 250"/>
                  <a:gd name="T3" fmla="*/ 0 h 50"/>
                  <a:gd name="T4" fmla="*/ 0 w 250"/>
                  <a:gd name="T5" fmla="*/ 0 h 50"/>
                  <a:gd name="T6" fmla="*/ 0 w 250"/>
                  <a:gd name="T7" fmla="*/ 50 h 50"/>
                  <a:gd name="T8" fmla="*/ 10 w 250"/>
                  <a:gd name="T9" fmla="*/ 50 h 50"/>
                  <a:gd name="T10" fmla="*/ 10 w 250"/>
                  <a:gd name="T11" fmla="*/ 50 h 50"/>
                  <a:gd name="T12" fmla="*/ 0 60000 65536"/>
                  <a:gd name="T13" fmla="*/ 0 60000 65536"/>
                  <a:gd name="T14" fmla="*/ 0 60000 65536"/>
                  <a:gd name="T15" fmla="*/ 0 60000 65536"/>
                  <a:gd name="T16" fmla="*/ 0 60000 65536"/>
                  <a:gd name="T17" fmla="*/ 0 60000 65536"/>
                  <a:gd name="T18" fmla="*/ 0 w 250"/>
                  <a:gd name="T19" fmla="*/ 0 h 50"/>
                  <a:gd name="T20" fmla="*/ 250 w 250"/>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50" h="50">
                    <a:moveTo>
                      <a:pt x="250" y="50"/>
                    </a:moveTo>
                    <a:lnTo>
                      <a:pt x="250" y="0"/>
                    </a:lnTo>
                    <a:lnTo>
                      <a:pt x="0" y="0"/>
                    </a:lnTo>
                    <a:lnTo>
                      <a:pt x="0" y="50"/>
                    </a:lnTo>
                    <a:lnTo>
                      <a:pt x="250" y="50"/>
                    </a:lnTo>
                    <a:close/>
                  </a:path>
                </a:pathLst>
              </a:custGeom>
              <a:solidFill>
                <a:srgbClr val="FF1900"/>
              </a:solidFill>
              <a:ln w="9525">
                <a:noFill/>
                <a:round/>
                <a:headEnd/>
                <a:tailEnd/>
              </a:ln>
            </p:spPr>
            <p:txBody>
              <a:bodyPr/>
              <a:lstStyle/>
              <a:p>
                <a:pPr>
                  <a:defRPr/>
                </a:pPr>
                <a:endParaRPr lang="en-GB"/>
              </a:p>
            </p:txBody>
          </p:sp>
          <p:sp>
            <p:nvSpPr>
              <p:cNvPr id="236" name="Freeform 8"/>
              <p:cNvSpPr>
                <a:spLocks/>
              </p:cNvSpPr>
              <p:nvPr/>
            </p:nvSpPr>
            <p:spPr bwMode="auto">
              <a:xfrm>
                <a:off x="4182" y="1087"/>
                <a:ext cx="238" cy="162"/>
              </a:xfrm>
              <a:custGeom>
                <a:avLst/>
                <a:gdLst>
                  <a:gd name="T0" fmla="*/ 10 w 250"/>
                  <a:gd name="T1" fmla="*/ 86 h 162"/>
                  <a:gd name="T2" fmla="*/ 0 w 250"/>
                  <a:gd name="T3" fmla="*/ 86 h 162"/>
                  <a:gd name="T4" fmla="*/ 0 w 250"/>
                  <a:gd name="T5" fmla="*/ 0 h 162"/>
                  <a:gd name="T6" fmla="*/ 10 w 250"/>
                  <a:gd name="T7" fmla="*/ 0 h 162"/>
                  <a:gd name="T8" fmla="*/ 10 w 250"/>
                  <a:gd name="T9" fmla="*/ 86 h 162"/>
                  <a:gd name="T10" fmla="*/ 10 w 250"/>
                  <a:gd name="T11" fmla="*/ 86 h 162"/>
                  <a:gd name="T12" fmla="*/ 0 60000 65536"/>
                  <a:gd name="T13" fmla="*/ 0 60000 65536"/>
                  <a:gd name="T14" fmla="*/ 0 60000 65536"/>
                  <a:gd name="T15" fmla="*/ 0 60000 65536"/>
                  <a:gd name="T16" fmla="*/ 0 60000 65536"/>
                  <a:gd name="T17" fmla="*/ 0 60000 65536"/>
                  <a:gd name="T18" fmla="*/ 0 w 250"/>
                  <a:gd name="T19" fmla="*/ 0 h 162"/>
                  <a:gd name="T20" fmla="*/ 250 w 250"/>
                  <a:gd name="T21" fmla="*/ 162 h 162"/>
                </a:gdLst>
                <a:ahLst/>
                <a:cxnLst>
                  <a:cxn ang="T12">
                    <a:pos x="T0" y="T1"/>
                  </a:cxn>
                  <a:cxn ang="T13">
                    <a:pos x="T2" y="T3"/>
                  </a:cxn>
                  <a:cxn ang="T14">
                    <a:pos x="T4" y="T5"/>
                  </a:cxn>
                  <a:cxn ang="T15">
                    <a:pos x="T6" y="T7"/>
                  </a:cxn>
                  <a:cxn ang="T16">
                    <a:pos x="T8" y="T9"/>
                  </a:cxn>
                  <a:cxn ang="T17">
                    <a:pos x="T10" y="T11"/>
                  </a:cxn>
                </a:cxnLst>
                <a:rect l="T18" t="T19" r="T20" b="T21"/>
                <a:pathLst>
                  <a:path w="250" h="162">
                    <a:moveTo>
                      <a:pt x="250" y="162"/>
                    </a:moveTo>
                    <a:lnTo>
                      <a:pt x="0" y="162"/>
                    </a:lnTo>
                    <a:lnTo>
                      <a:pt x="0" y="0"/>
                    </a:lnTo>
                    <a:lnTo>
                      <a:pt x="250" y="0"/>
                    </a:lnTo>
                    <a:lnTo>
                      <a:pt x="250" y="162"/>
                    </a:lnTo>
                  </a:path>
                </a:pathLst>
              </a:custGeom>
              <a:noFill/>
              <a:ln w="0">
                <a:solidFill>
                  <a:srgbClr val="000000"/>
                </a:solidFill>
                <a:prstDash val="solid"/>
                <a:round/>
                <a:headEnd/>
                <a:tailEnd/>
              </a:ln>
            </p:spPr>
            <p:txBody>
              <a:bodyPr/>
              <a:lstStyle/>
              <a:p>
                <a:pPr>
                  <a:defRPr/>
                </a:pPr>
                <a:endParaRPr lang="en-GB"/>
              </a:p>
            </p:txBody>
          </p:sp>
          <p:sp>
            <p:nvSpPr>
              <p:cNvPr id="237" name="Freeform 9"/>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close/>
                  </a:path>
                </a:pathLst>
              </a:custGeom>
              <a:solidFill>
                <a:srgbClr val="FF1900"/>
              </a:solidFill>
              <a:ln w="9525">
                <a:noFill/>
                <a:round/>
                <a:headEnd/>
                <a:tailEnd/>
              </a:ln>
            </p:spPr>
            <p:txBody>
              <a:bodyPr/>
              <a:lstStyle/>
              <a:p>
                <a:pPr>
                  <a:defRPr/>
                </a:pPr>
                <a:endParaRPr lang="en-GB"/>
              </a:p>
            </p:txBody>
          </p:sp>
          <p:sp>
            <p:nvSpPr>
              <p:cNvPr id="238" name="Freeform 10"/>
              <p:cNvSpPr>
                <a:spLocks/>
              </p:cNvSpPr>
              <p:nvPr/>
            </p:nvSpPr>
            <p:spPr bwMode="auto">
              <a:xfrm>
                <a:off x="4267" y="1140"/>
                <a:ext cx="4" cy="49"/>
              </a:xfrm>
              <a:custGeom>
                <a:avLst/>
                <a:gdLst>
                  <a:gd name="T0" fmla="*/ 3 w 6"/>
                  <a:gd name="T1" fmla="*/ 25 h 50"/>
                  <a:gd name="T2" fmla="*/ 0 w 6"/>
                  <a:gd name="T3" fmla="*/ 25 h 50"/>
                  <a:gd name="T4" fmla="*/ 0 w 6"/>
                  <a:gd name="T5" fmla="*/ 0 h 50"/>
                  <a:gd name="T6" fmla="*/ 3 w 6"/>
                  <a:gd name="T7" fmla="*/ 0 h 50"/>
                  <a:gd name="T8" fmla="*/ 3 w 6"/>
                  <a:gd name="T9" fmla="*/ 25 h 50"/>
                  <a:gd name="T10" fmla="*/ 3 w 6"/>
                  <a:gd name="T11" fmla="*/ 25 h 50"/>
                  <a:gd name="T12" fmla="*/ 0 60000 65536"/>
                  <a:gd name="T13" fmla="*/ 0 60000 65536"/>
                  <a:gd name="T14" fmla="*/ 0 60000 65536"/>
                  <a:gd name="T15" fmla="*/ 0 60000 65536"/>
                  <a:gd name="T16" fmla="*/ 0 60000 65536"/>
                  <a:gd name="T17" fmla="*/ 0 60000 65536"/>
                  <a:gd name="T18" fmla="*/ 0 w 6"/>
                  <a:gd name="T19" fmla="*/ 0 h 50"/>
                  <a:gd name="T20" fmla="*/ 6 w 6"/>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6" h="50">
                    <a:moveTo>
                      <a:pt x="6" y="50"/>
                    </a:moveTo>
                    <a:lnTo>
                      <a:pt x="0" y="50"/>
                    </a:lnTo>
                    <a:lnTo>
                      <a:pt x="0" y="0"/>
                    </a:lnTo>
                    <a:lnTo>
                      <a:pt x="6" y="0"/>
                    </a:lnTo>
                    <a:lnTo>
                      <a:pt x="6" y="50"/>
                    </a:lnTo>
                    <a:close/>
                  </a:path>
                </a:pathLst>
              </a:custGeom>
              <a:solidFill>
                <a:srgbClr val="FFFFFF"/>
              </a:solidFill>
              <a:ln w="9525">
                <a:noFill/>
                <a:round/>
                <a:headEnd/>
                <a:tailEnd/>
              </a:ln>
            </p:spPr>
            <p:txBody>
              <a:bodyPr/>
              <a:lstStyle/>
              <a:p>
                <a:pPr>
                  <a:defRPr/>
                </a:pPr>
                <a:endParaRPr lang="en-GB"/>
              </a:p>
            </p:txBody>
          </p:sp>
          <p:sp>
            <p:nvSpPr>
              <p:cNvPr id="239" name="Freeform 11"/>
              <p:cNvSpPr>
                <a:spLocks/>
              </p:cNvSpPr>
              <p:nvPr/>
            </p:nvSpPr>
            <p:spPr bwMode="auto">
              <a:xfrm>
                <a:off x="4257" y="1150"/>
                <a:ext cx="33" cy="4"/>
              </a:xfrm>
              <a:custGeom>
                <a:avLst/>
                <a:gdLst>
                  <a:gd name="T0" fmla="*/ 18 w 36"/>
                  <a:gd name="T1" fmla="*/ 5 h 5"/>
                  <a:gd name="T2" fmla="*/ 0 w 36"/>
                  <a:gd name="T3" fmla="*/ 5 h 5"/>
                  <a:gd name="T4" fmla="*/ 0 w 36"/>
                  <a:gd name="T5" fmla="*/ 0 h 5"/>
                  <a:gd name="T6" fmla="*/ 18 w 36"/>
                  <a:gd name="T7" fmla="*/ 0 h 5"/>
                  <a:gd name="T8" fmla="*/ 18 w 36"/>
                  <a:gd name="T9" fmla="*/ 5 h 5"/>
                  <a:gd name="T10" fmla="*/ 18 w 36"/>
                  <a:gd name="T11" fmla="*/ 5 h 5"/>
                  <a:gd name="T12" fmla="*/ 0 60000 65536"/>
                  <a:gd name="T13" fmla="*/ 0 60000 65536"/>
                  <a:gd name="T14" fmla="*/ 0 60000 65536"/>
                  <a:gd name="T15" fmla="*/ 0 60000 65536"/>
                  <a:gd name="T16" fmla="*/ 0 60000 65536"/>
                  <a:gd name="T17" fmla="*/ 0 60000 65536"/>
                  <a:gd name="T18" fmla="*/ 0 w 36"/>
                  <a:gd name="T19" fmla="*/ 0 h 5"/>
                  <a:gd name="T20" fmla="*/ 36 w 36"/>
                  <a:gd name="T21" fmla="*/ 5 h 5"/>
                </a:gdLst>
                <a:ahLst/>
                <a:cxnLst>
                  <a:cxn ang="T12">
                    <a:pos x="T0" y="T1"/>
                  </a:cxn>
                  <a:cxn ang="T13">
                    <a:pos x="T2" y="T3"/>
                  </a:cxn>
                  <a:cxn ang="T14">
                    <a:pos x="T4" y="T5"/>
                  </a:cxn>
                  <a:cxn ang="T15">
                    <a:pos x="T6" y="T7"/>
                  </a:cxn>
                  <a:cxn ang="T16">
                    <a:pos x="T8" y="T9"/>
                  </a:cxn>
                  <a:cxn ang="T17">
                    <a:pos x="T10" y="T11"/>
                  </a:cxn>
                </a:cxnLst>
                <a:rect l="T18" t="T19" r="T20" b="T21"/>
                <a:pathLst>
                  <a:path w="36" h="5">
                    <a:moveTo>
                      <a:pt x="36" y="5"/>
                    </a:moveTo>
                    <a:lnTo>
                      <a:pt x="0" y="5"/>
                    </a:lnTo>
                    <a:lnTo>
                      <a:pt x="0" y="0"/>
                    </a:lnTo>
                    <a:lnTo>
                      <a:pt x="36" y="0"/>
                    </a:lnTo>
                    <a:lnTo>
                      <a:pt x="36" y="5"/>
                    </a:lnTo>
                    <a:close/>
                  </a:path>
                </a:pathLst>
              </a:custGeom>
              <a:solidFill>
                <a:srgbClr val="FFFFFF"/>
              </a:solidFill>
              <a:ln w="9525">
                <a:noFill/>
                <a:round/>
                <a:headEnd/>
                <a:tailEnd/>
              </a:ln>
            </p:spPr>
            <p:txBody>
              <a:bodyPr/>
              <a:lstStyle/>
              <a:p>
                <a:pPr>
                  <a:defRPr/>
                </a:pPr>
                <a:endParaRPr lang="en-GB"/>
              </a:p>
            </p:txBody>
          </p:sp>
          <p:sp>
            <p:nvSpPr>
              <p:cNvPr id="240" name="Freeform 12"/>
              <p:cNvSpPr>
                <a:spLocks/>
              </p:cNvSpPr>
              <p:nvPr/>
            </p:nvSpPr>
            <p:spPr bwMode="auto">
              <a:xfrm>
                <a:off x="4251" y="1164"/>
                <a:ext cx="39" cy="6"/>
              </a:xfrm>
              <a:custGeom>
                <a:avLst/>
                <a:gdLst>
                  <a:gd name="T0" fmla="*/ 10 w 42"/>
                  <a:gd name="T1" fmla="*/ 3 h 6"/>
                  <a:gd name="T2" fmla="*/ 0 w 42"/>
                  <a:gd name="T3" fmla="*/ 3 h 6"/>
                  <a:gd name="T4" fmla="*/ 0 w 42"/>
                  <a:gd name="T5" fmla="*/ 0 h 6"/>
                  <a:gd name="T6" fmla="*/ 10 w 42"/>
                  <a:gd name="T7" fmla="*/ 0 h 6"/>
                  <a:gd name="T8" fmla="*/ 10 w 42"/>
                  <a:gd name="T9" fmla="*/ 3 h 6"/>
                  <a:gd name="T10" fmla="*/ 10 w 42"/>
                  <a:gd name="T11" fmla="*/ 3 h 6"/>
                  <a:gd name="T12" fmla="*/ 0 60000 65536"/>
                  <a:gd name="T13" fmla="*/ 0 60000 65536"/>
                  <a:gd name="T14" fmla="*/ 0 60000 65536"/>
                  <a:gd name="T15" fmla="*/ 0 60000 65536"/>
                  <a:gd name="T16" fmla="*/ 0 60000 65536"/>
                  <a:gd name="T17" fmla="*/ 0 60000 65536"/>
                  <a:gd name="T18" fmla="*/ 0 w 42"/>
                  <a:gd name="T19" fmla="*/ 0 h 6"/>
                  <a:gd name="T20" fmla="*/ 42 w 42"/>
                  <a:gd name="T21" fmla="*/ 6 h 6"/>
                </a:gdLst>
                <a:ahLst/>
                <a:cxnLst>
                  <a:cxn ang="T12">
                    <a:pos x="T0" y="T1"/>
                  </a:cxn>
                  <a:cxn ang="T13">
                    <a:pos x="T2" y="T3"/>
                  </a:cxn>
                  <a:cxn ang="T14">
                    <a:pos x="T4" y="T5"/>
                  </a:cxn>
                  <a:cxn ang="T15">
                    <a:pos x="T6" y="T7"/>
                  </a:cxn>
                  <a:cxn ang="T16">
                    <a:pos x="T8" y="T9"/>
                  </a:cxn>
                  <a:cxn ang="T17">
                    <a:pos x="T10" y="T11"/>
                  </a:cxn>
                </a:cxnLst>
                <a:rect l="T18" t="T19" r="T20" b="T21"/>
                <a:pathLst>
                  <a:path w="42" h="6">
                    <a:moveTo>
                      <a:pt x="42" y="6"/>
                    </a:moveTo>
                    <a:lnTo>
                      <a:pt x="0" y="6"/>
                    </a:lnTo>
                    <a:lnTo>
                      <a:pt x="0" y="0"/>
                    </a:lnTo>
                    <a:lnTo>
                      <a:pt x="42" y="0"/>
                    </a:lnTo>
                    <a:lnTo>
                      <a:pt x="42" y="6"/>
                    </a:lnTo>
                    <a:close/>
                  </a:path>
                </a:pathLst>
              </a:custGeom>
              <a:solidFill>
                <a:srgbClr val="FFFFFF"/>
              </a:solidFill>
              <a:ln w="9525">
                <a:noFill/>
                <a:round/>
                <a:headEnd/>
                <a:tailEnd/>
              </a:ln>
            </p:spPr>
            <p:txBody>
              <a:bodyPr/>
              <a:lstStyle/>
              <a:p>
                <a:pPr>
                  <a:defRPr/>
                </a:pPr>
                <a:endParaRPr lang="en-GB"/>
              </a:p>
            </p:txBody>
          </p:sp>
          <p:sp>
            <p:nvSpPr>
              <p:cNvPr id="241" name="Freeform 13"/>
              <p:cNvSpPr>
                <a:spLocks/>
              </p:cNvSpPr>
              <p:nvPr/>
            </p:nvSpPr>
            <p:spPr bwMode="auto">
              <a:xfrm>
                <a:off x="4245" y="1182"/>
                <a:ext cx="57" cy="32"/>
              </a:xfrm>
              <a:custGeom>
                <a:avLst/>
                <a:gdLst>
                  <a:gd name="T0" fmla="*/ 0 w 60"/>
                  <a:gd name="T1" fmla="*/ 11 h 34"/>
                  <a:gd name="T2" fmla="*/ 6 w 60"/>
                  <a:gd name="T3" fmla="*/ 6 h 34"/>
                  <a:gd name="T4" fmla="*/ 10 w 60"/>
                  <a:gd name="T5" fmla="*/ 6 h 34"/>
                  <a:gd name="T6" fmla="*/ 10 w 60"/>
                  <a:gd name="T7" fmla="*/ 6 h 34"/>
                  <a:gd name="T8" fmla="*/ 10 w 60"/>
                  <a:gd name="T9" fmla="*/ 11 h 34"/>
                  <a:gd name="T10" fmla="*/ 10 w 60"/>
                  <a:gd name="T11" fmla="*/ 6 h 34"/>
                  <a:gd name="T12" fmla="*/ 10 w 60"/>
                  <a:gd name="T13" fmla="*/ 0 h 34"/>
                  <a:gd name="T14" fmla="*/ 10 w 60"/>
                  <a:gd name="T15" fmla="*/ 6 h 34"/>
                  <a:gd name="T16" fmla="*/ 10 w 60"/>
                  <a:gd name="T17" fmla="*/ 11 h 34"/>
                  <a:gd name="T18" fmla="*/ 10 w 60"/>
                  <a:gd name="T19" fmla="*/ 11 h 34"/>
                  <a:gd name="T20" fmla="*/ 10 w 60"/>
                  <a:gd name="T21" fmla="*/ 6 h 34"/>
                  <a:gd name="T22" fmla="*/ 10 w 60"/>
                  <a:gd name="T23" fmla="*/ 6 h 34"/>
                  <a:gd name="T24" fmla="*/ 10 w 60"/>
                  <a:gd name="T25" fmla="*/ 11 h 34"/>
                  <a:gd name="T26" fmla="*/ 10 w 60"/>
                  <a:gd name="T27" fmla="*/ 11 h 34"/>
                  <a:gd name="T28" fmla="*/ 10 w 60"/>
                  <a:gd name="T29" fmla="*/ 23 h 34"/>
                  <a:gd name="T30" fmla="*/ 10 w 60"/>
                  <a:gd name="T31" fmla="*/ 34 h 34"/>
                  <a:gd name="T32" fmla="*/ 10 w 60"/>
                  <a:gd name="T33" fmla="*/ 34 h 34"/>
                  <a:gd name="T34" fmla="*/ 10 w 60"/>
                  <a:gd name="T35" fmla="*/ 34 h 34"/>
                  <a:gd name="T36" fmla="*/ 10 w 60"/>
                  <a:gd name="T37" fmla="*/ 28 h 34"/>
                  <a:gd name="T38" fmla="*/ 10 w 60"/>
                  <a:gd name="T39" fmla="*/ 23 h 34"/>
                  <a:gd name="T40" fmla="*/ 6 w 60"/>
                  <a:gd name="T41" fmla="*/ 17 h 34"/>
                  <a:gd name="T42" fmla="*/ 6 w 60"/>
                  <a:gd name="T43" fmla="*/ 11 h 34"/>
                  <a:gd name="T44" fmla="*/ 0 w 60"/>
                  <a:gd name="T45" fmla="*/ 11 h 34"/>
                  <a:gd name="T46" fmla="*/ 0 w 60"/>
                  <a:gd name="T47" fmla="*/ 11 h 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34"/>
                  <a:gd name="T74" fmla="*/ 60 w 60"/>
                  <a:gd name="T75" fmla="*/ 34 h 3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34">
                    <a:moveTo>
                      <a:pt x="0" y="11"/>
                    </a:moveTo>
                    <a:lnTo>
                      <a:pt x="6" y="6"/>
                    </a:lnTo>
                    <a:lnTo>
                      <a:pt x="12" y="6"/>
                    </a:lnTo>
                    <a:lnTo>
                      <a:pt x="18" y="6"/>
                    </a:lnTo>
                    <a:lnTo>
                      <a:pt x="18" y="11"/>
                    </a:lnTo>
                    <a:lnTo>
                      <a:pt x="18" y="6"/>
                    </a:lnTo>
                    <a:lnTo>
                      <a:pt x="30" y="0"/>
                    </a:lnTo>
                    <a:lnTo>
                      <a:pt x="42" y="6"/>
                    </a:lnTo>
                    <a:lnTo>
                      <a:pt x="42" y="11"/>
                    </a:lnTo>
                    <a:lnTo>
                      <a:pt x="42" y="6"/>
                    </a:lnTo>
                    <a:lnTo>
                      <a:pt x="48" y="6"/>
                    </a:lnTo>
                    <a:lnTo>
                      <a:pt x="54" y="11"/>
                    </a:lnTo>
                    <a:lnTo>
                      <a:pt x="60" y="11"/>
                    </a:lnTo>
                    <a:lnTo>
                      <a:pt x="48" y="23"/>
                    </a:lnTo>
                    <a:lnTo>
                      <a:pt x="42" y="34"/>
                    </a:lnTo>
                    <a:lnTo>
                      <a:pt x="30" y="34"/>
                    </a:lnTo>
                    <a:lnTo>
                      <a:pt x="24" y="34"/>
                    </a:lnTo>
                    <a:lnTo>
                      <a:pt x="18" y="28"/>
                    </a:lnTo>
                    <a:lnTo>
                      <a:pt x="12" y="23"/>
                    </a:lnTo>
                    <a:lnTo>
                      <a:pt x="6" y="17"/>
                    </a:lnTo>
                    <a:lnTo>
                      <a:pt x="6" y="11"/>
                    </a:lnTo>
                    <a:lnTo>
                      <a:pt x="0" y="11"/>
                    </a:lnTo>
                    <a:close/>
                  </a:path>
                </a:pathLst>
              </a:custGeom>
              <a:solidFill>
                <a:srgbClr val="0C419A"/>
              </a:solidFill>
              <a:ln w="9525">
                <a:noFill/>
                <a:round/>
                <a:headEnd/>
                <a:tailEnd/>
              </a:ln>
            </p:spPr>
            <p:txBody>
              <a:bodyPr/>
              <a:lstStyle/>
              <a:p>
                <a:pPr>
                  <a:defRPr/>
                </a:pPr>
                <a:endParaRPr lang="en-GB"/>
              </a:p>
            </p:txBody>
          </p:sp>
          <p:sp>
            <p:nvSpPr>
              <p:cNvPr id="242" name="Freeform 14"/>
              <p:cNvSpPr>
                <a:spLocks/>
              </p:cNvSpPr>
              <p:nvPr/>
            </p:nvSpPr>
            <p:spPr bwMode="auto">
              <a:xfrm>
                <a:off x="4237" y="1132"/>
                <a:ext cx="71" cy="83"/>
              </a:xfrm>
              <a:custGeom>
                <a:avLst/>
                <a:gdLst>
                  <a:gd name="T0" fmla="*/ 11 w 72"/>
                  <a:gd name="T1" fmla="*/ 42 h 84"/>
                  <a:gd name="T2" fmla="*/ 11 w 72"/>
                  <a:gd name="T3" fmla="*/ 42 h 84"/>
                  <a:gd name="T4" fmla="*/ 11 w 72"/>
                  <a:gd name="T5" fmla="*/ 42 h 84"/>
                  <a:gd name="T6" fmla="*/ 11 w 72"/>
                  <a:gd name="T7" fmla="*/ 42 h 84"/>
                  <a:gd name="T8" fmla="*/ 11 w 72"/>
                  <a:gd name="T9" fmla="*/ 42 h 84"/>
                  <a:gd name="T10" fmla="*/ 11 w 72"/>
                  <a:gd name="T11" fmla="*/ 42 h 84"/>
                  <a:gd name="T12" fmla="*/ 11 w 72"/>
                  <a:gd name="T13" fmla="*/ 42 h 84"/>
                  <a:gd name="T14" fmla="*/ 6 w 72"/>
                  <a:gd name="T15" fmla="*/ 42 h 84"/>
                  <a:gd name="T16" fmla="*/ 0 w 72"/>
                  <a:gd name="T17" fmla="*/ 42 h 84"/>
                  <a:gd name="T18" fmla="*/ 0 w 72"/>
                  <a:gd name="T19" fmla="*/ 42 h 84"/>
                  <a:gd name="T20" fmla="*/ 0 w 72"/>
                  <a:gd name="T21" fmla="*/ 39 h 84"/>
                  <a:gd name="T22" fmla="*/ 0 w 72"/>
                  <a:gd name="T23" fmla="*/ 22 h 84"/>
                  <a:gd name="T24" fmla="*/ 0 w 72"/>
                  <a:gd name="T25" fmla="*/ 0 h 84"/>
                  <a:gd name="T26" fmla="*/ 11 w 72"/>
                  <a:gd name="T27" fmla="*/ 0 h 84"/>
                  <a:gd name="T28" fmla="*/ 11 w 72"/>
                  <a:gd name="T29" fmla="*/ 6 h 84"/>
                  <a:gd name="T30" fmla="*/ 11 w 72"/>
                  <a:gd name="T31" fmla="*/ 22 h 84"/>
                  <a:gd name="T32" fmla="*/ 11 w 72"/>
                  <a:gd name="T33" fmla="*/ 39 h 84"/>
                  <a:gd name="T34" fmla="*/ 11 w 72"/>
                  <a:gd name="T35" fmla="*/ 42 h 84"/>
                  <a:gd name="T36" fmla="*/ 11 w 72"/>
                  <a:gd name="T37" fmla="*/ 42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2"/>
                  <a:gd name="T58" fmla="*/ 0 h 84"/>
                  <a:gd name="T59" fmla="*/ 72 w 72"/>
                  <a:gd name="T60" fmla="*/ 84 h 8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2" h="84">
                    <a:moveTo>
                      <a:pt x="72" y="45"/>
                    </a:moveTo>
                    <a:lnTo>
                      <a:pt x="66" y="61"/>
                    </a:lnTo>
                    <a:lnTo>
                      <a:pt x="54" y="73"/>
                    </a:lnTo>
                    <a:lnTo>
                      <a:pt x="42" y="84"/>
                    </a:lnTo>
                    <a:lnTo>
                      <a:pt x="36" y="84"/>
                    </a:lnTo>
                    <a:lnTo>
                      <a:pt x="30" y="84"/>
                    </a:lnTo>
                    <a:lnTo>
                      <a:pt x="18" y="78"/>
                    </a:lnTo>
                    <a:lnTo>
                      <a:pt x="6" y="67"/>
                    </a:lnTo>
                    <a:lnTo>
                      <a:pt x="0" y="50"/>
                    </a:lnTo>
                    <a:lnTo>
                      <a:pt x="0" y="39"/>
                    </a:lnTo>
                    <a:lnTo>
                      <a:pt x="0" y="22"/>
                    </a:lnTo>
                    <a:lnTo>
                      <a:pt x="0" y="0"/>
                    </a:lnTo>
                    <a:lnTo>
                      <a:pt x="72" y="0"/>
                    </a:lnTo>
                    <a:lnTo>
                      <a:pt x="72" y="6"/>
                    </a:lnTo>
                    <a:lnTo>
                      <a:pt x="72" y="22"/>
                    </a:lnTo>
                    <a:lnTo>
                      <a:pt x="72" y="39"/>
                    </a:lnTo>
                    <a:lnTo>
                      <a:pt x="72" y="45"/>
                    </a:lnTo>
                  </a:path>
                </a:pathLst>
              </a:custGeom>
              <a:noFill/>
              <a:ln w="0">
                <a:solidFill>
                  <a:srgbClr val="FFFFFF"/>
                </a:solidFill>
                <a:prstDash val="solid"/>
                <a:round/>
                <a:headEnd/>
                <a:tailEnd/>
              </a:ln>
            </p:spPr>
            <p:txBody>
              <a:bodyPr/>
              <a:lstStyle/>
              <a:p>
                <a:pPr>
                  <a:defRPr/>
                </a:pPr>
                <a:endParaRPr lang="en-GB"/>
              </a:p>
            </p:txBody>
          </p:sp>
        </p:grpSp>
        <p:grpSp>
          <p:nvGrpSpPr>
            <p:cNvPr id="7" name="Group 66"/>
            <p:cNvGrpSpPr>
              <a:grpSpLocks/>
            </p:cNvGrpSpPr>
            <p:nvPr userDrawn="1"/>
          </p:nvGrpSpPr>
          <p:grpSpPr bwMode="auto">
            <a:xfrm>
              <a:off x="3338572" y="5298398"/>
              <a:ext cx="166325" cy="105273"/>
              <a:chOff x="1592" y="2897"/>
              <a:chExt cx="247" cy="156"/>
            </a:xfrm>
          </p:grpSpPr>
          <p:sp>
            <p:nvSpPr>
              <p:cNvPr id="218" name="Freeform 67"/>
              <p:cNvSpPr>
                <a:spLocks/>
              </p:cNvSpPr>
              <p:nvPr/>
            </p:nvSpPr>
            <p:spPr bwMode="auto">
              <a:xfrm>
                <a:off x="1592" y="2897"/>
                <a:ext cx="247" cy="155"/>
              </a:xfrm>
              <a:custGeom>
                <a:avLst/>
                <a:gdLst>
                  <a:gd name="T0" fmla="*/ 0 w 245"/>
                  <a:gd name="T1" fmla="*/ 156 h 156"/>
                  <a:gd name="T2" fmla="*/ 0 w 245"/>
                  <a:gd name="T3" fmla="*/ 0 h 156"/>
                  <a:gd name="T4" fmla="*/ 245 w 245"/>
                  <a:gd name="T5" fmla="*/ 0 h 156"/>
                  <a:gd name="T6" fmla="*/ 245 w 245"/>
                  <a:gd name="T7" fmla="*/ 156 h 156"/>
                  <a:gd name="T8" fmla="*/ 0 w 245"/>
                  <a:gd name="T9" fmla="*/ 156 h 156"/>
                  <a:gd name="T10" fmla="*/ 0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0" y="156"/>
                    </a:moveTo>
                    <a:lnTo>
                      <a:pt x="0" y="0"/>
                    </a:lnTo>
                    <a:lnTo>
                      <a:pt x="245" y="0"/>
                    </a:lnTo>
                    <a:lnTo>
                      <a:pt x="245" y="156"/>
                    </a:lnTo>
                    <a:lnTo>
                      <a:pt x="0" y="156"/>
                    </a:lnTo>
                    <a:close/>
                  </a:path>
                </a:pathLst>
              </a:custGeom>
              <a:solidFill>
                <a:srgbClr val="FFFFFF"/>
              </a:solidFill>
              <a:ln w="9525">
                <a:noFill/>
                <a:round/>
                <a:headEnd/>
                <a:tailEnd/>
              </a:ln>
            </p:spPr>
            <p:txBody>
              <a:bodyPr/>
              <a:lstStyle/>
              <a:p>
                <a:pPr>
                  <a:defRPr/>
                </a:pPr>
                <a:endParaRPr lang="en-GB"/>
              </a:p>
            </p:txBody>
          </p:sp>
          <p:sp>
            <p:nvSpPr>
              <p:cNvPr id="219" name="Freeform 68"/>
              <p:cNvSpPr>
                <a:spLocks/>
              </p:cNvSpPr>
              <p:nvPr/>
            </p:nvSpPr>
            <p:spPr bwMode="auto">
              <a:xfrm>
                <a:off x="1592" y="2897"/>
                <a:ext cx="247" cy="155"/>
              </a:xfrm>
              <a:custGeom>
                <a:avLst/>
                <a:gdLst>
                  <a:gd name="T0" fmla="*/ 0 w 245"/>
                  <a:gd name="T1" fmla="*/ 67 h 156"/>
                  <a:gd name="T2" fmla="*/ 114 w 245"/>
                  <a:gd name="T3" fmla="*/ 67 h 156"/>
                  <a:gd name="T4" fmla="*/ 114 w 245"/>
                  <a:gd name="T5" fmla="*/ 0 h 156"/>
                  <a:gd name="T6" fmla="*/ 137 w 245"/>
                  <a:gd name="T7" fmla="*/ 0 h 156"/>
                  <a:gd name="T8" fmla="*/ 137 w 245"/>
                  <a:gd name="T9" fmla="*/ 67 h 156"/>
                  <a:gd name="T10" fmla="*/ 245 w 245"/>
                  <a:gd name="T11" fmla="*/ 67 h 156"/>
                  <a:gd name="T12" fmla="*/ 245 w 245"/>
                  <a:gd name="T13" fmla="*/ 89 h 156"/>
                  <a:gd name="T14" fmla="*/ 137 w 245"/>
                  <a:gd name="T15" fmla="*/ 89 h 156"/>
                  <a:gd name="T16" fmla="*/ 137 w 245"/>
                  <a:gd name="T17" fmla="*/ 156 h 156"/>
                  <a:gd name="T18" fmla="*/ 114 w 245"/>
                  <a:gd name="T19" fmla="*/ 156 h 156"/>
                  <a:gd name="T20" fmla="*/ 114 w 245"/>
                  <a:gd name="T21" fmla="*/ 89 h 156"/>
                  <a:gd name="T22" fmla="*/ 0 w 245"/>
                  <a:gd name="T23" fmla="*/ 89 h 156"/>
                  <a:gd name="T24" fmla="*/ 0 w 245"/>
                  <a:gd name="T25" fmla="*/ 67 h 156"/>
                  <a:gd name="T26" fmla="*/ 0 w 245"/>
                  <a:gd name="T27" fmla="*/ 67 h 15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6"/>
                  <a:gd name="T44" fmla="*/ 245 w 245"/>
                  <a:gd name="T45" fmla="*/ 156 h 15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6">
                    <a:moveTo>
                      <a:pt x="0" y="67"/>
                    </a:moveTo>
                    <a:lnTo>
                      <a:pt x="114" y="67"/>
                    </a:lnTo>
                    <a:lnTo>
                      <a:pt x="114" y="0"/>
                    </a:lnTo>
                    <a:lnTo>
                      <a:pt x="137" y="0"/>
                    </a:lnTo>
                    <a:lnTo>
                      <a:pt x="137" y="67"/>
                    </a:lnTo>
                    <a:lnTo>
                      <a:pt x="245" y="67"/>
                    </a:lnTo>
                    <a:lnTo>
                      <a:pt x="245" y="89"/>
                    </a:lnTo>
                    <a:lnTo>
                      <a:pt x="137" y="89"/>
                    </a:lnTo>
                    <a:lnTo>
                      <a:pt x="137" y="156"/>
                    </a:lnTo>
                    <a:lnTo>
                      <a:pt x="114" y="156"/>
                    </a:lnTo>
                    <a:lnTo>
                      <a:pt x="114" y="89"/>
                    </a:lnTo>
                    <a:lnTo>
                      <a:pt x="0" y="89"/>
                    </a:lnTo>
                    <a:lnTo>
                      <a:pt x="0" y="67"/>
                    </a:lnTo>
                    <a:close/>
                  </a:path>
                </a:pathLst>
              </a:custGeom>
              <a:solidFill>
                <a:srgbClr val="FF0000"/>
              </a:solidFill>
              <a:ln w="9525">
                <a:noFill/>
                <a:round/>
                <a:headEnd/>
                <a:tailEnd/>
              </a:ln>
            </p:spPr>
            <p:txBody>
              <a:bodyPr/>
              <a:lstStyle/>
              <a:p>
                <a:pPr>
                  <a:defRPr/>
                </a:pPr>
                <a:endParaRPr lang="en-GB"/>
              </a:p>
            </p:txBody>
          </p:sp>
          <p:sp>
            <p:nvSpPr>
              <p:cNvPr id="220" name="Freeform 69"/>
              <p:cNvSpPr>
                <a:spLocks/>
              </p:cNvSpPr>
              <p:nvPr/>
            </p:nvSpPr>
            <p:spPr bwMode="auto">
              <a:xfrm>
                <a:off x="1742" y="2897"/>
                <a:ext cx="67" cy="50"/>
              </a:xfrm>
              <a:custGeom>
                <a:avLst/>
                <a:gdLst>
                  <a:gd name="T0" fmla="*/ 0 w 66"/>
                  <a:gd name="T1" fmla="*/ 0 h 50"/>
                  <a:gd name="T2" fmla="*/ 0 w 66"/>
                  <a:gd name="T3" fmla="*/ 50 h 50"/>
                  <a:gd name="T4" fmla="*/ 66 w 66"/>
                  <a:gd name="T5" fmla="*/ 0 h 50"/>
                  <a:gd name="T6" fmla="*/ 0 w 66"/>
                  <a:gd name="T7" fmla="*/ 0 h 50"/>
                  <a:gd name="T8" fmla="*/ 0 w 66"/>
                  <a:gd name="T9" fmla="*/ 0 h 50"/>
                  <a:gd name="T10" fmla="*/ 0 60000 65536"/>
                  <a:gd name="T11" fmla="*/ 0 60000 65536"/>
                  <a:gd name="T12" fmla="*/ 0 60000 65536"/>
                  <a:gd name="T13" fmla="*/ 0 60000 65536"/>
                  <a:gd name="T14" fmla="*/ 0 60000 65536"/>
                  <a:gd name="T15" fmla="*/ 0 w 66"/>
                  <a:gd name="T16" fmla="*/ 0 h 50"/>
                  <a:gd name="T17" fmla="*/ 66 w 66"/>
                  <a:gd name="T18" fmla="*/ 50 h 50"/>
                </a:gdLst>
                <a:ahLst/>
                <a:cxnLst>
                  <a:cxn ang="T10">
                    <a:pos x="T0" y="T1"/>
                  </a:cxn>
                  <a:cxn ang="T11">
                    <a:pos x="T2" y="T3"/>
                  </a:cxn>
                  <a:cxn ang="T12">
                    <a:pos x="T4" y="T5"/>
                  </a:cxn>
                  <a:cxn ang="T13">
                    <a:pos x="T6" y="T7"/>
                  </a:cxn>
                  <a:cxn ang="T14">
                    <a:pos x="T8" y="T9"/>
                  </a:cxn>
                </a:cxnLst>
                <a:rect l="T15" t="T16" r="T17" b="T18"/>
                <a:pathLst>
                  <a:path w="66" h="50">
                    <a:moveTo>
                      <a:pt x="0" y="0"/>
                    </a:moveTo>
                    <a:lnTo>
                      <a:pt x="0" y="50"/>
                    </a:lnTo>
                    <a:lnTo>
                      <a:pt x="66" y="0"/>
                    </a:lnTo>
                    <a:lnTo>
                      <a:pt x="0" y="0"/>
                    </a:lnTo>
                    <a:close/>
                  </a:path>
                </a:pathLst>
              </a:custGeom>
              <a:solidFill>
                <a:srgbClr val="0C419A"/>
              </a:solidFill>
              <a:ln w="9525">
                <a:noFill/>
                <a:round/>
                <a:headEnd/>
                <a:tailEnd/>
              </a:ln>
            </p:spPr>
            <p:txBody>
              <a:bodyPr/>
              <a:lstStyle/>
              <a:p>
                <a:pPr>
                  <a:defRPr/>
                </a:pPr>
                <a:endParaRPr lang="en-GB"/>
              </a:p>
            </p:txBody>
          </p:sp>
          <p:sp>
            <p:nvSpPr>
              <p:cNvPr id="221" name="Freeform 70"/>
              <p:cNvSpPr>
                <a:spLocks/>
              </p:cNvSpPr>
              <p:nvPr/>
            </p:nvSpPr>
            <p:spPr bwMode="auto">
              <a:xfrm>
                <a:off x="1778" y="2913"/>
                <a:ext cx="61" cy="40"/>
              </a:xfrm>
              <a:custGeom>
                <a:avLst/>
                <a:gdLst>
                  <a:gd name="T0" fmla="*/ 0 w 60"/>
                  <a:gd name="T1" fmla="*/ 39 h 39"/>
                  <a:gd name="T2" fmla="*/ 60 w 60"/>
                  <a:gd name="T3" fmla="*/ 39 h 39"/>
                  <a:gd name="T4" fmla="*/ 60 w 60"/>
                  <a:gd name="T5" fmla="*/ 0 h 39"/>
                  <a:gd name="T6" fmla="*/ 0 w 60"/>
                  <a:gd name="T7" fmla="*/ 39 h 39"/>
                  <a:gd name="T8" fmla="*/ 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39"/>
                    </a:moveTo>
                    <a:lnTo>
                      <a:pt x="60" y="39"/>
                    </a:lnTo>
                    <a:lnTo>
                      <a:pt x="60" y="0"/>
                    </a:lnTo>
                    <a:lnTo>
                      <a:pt x="0" y="39"/>
                    </a:lnTo>
                    <a:close/>
                  </a:path>
                </a:pathLst>
              </a:custGeom>
              <a:solidFill>
                <a:srgbClr val="0C419A"/>
              </a:solidFill>
              <a:ln w="9525">
                <a:noFill/>
                <a:round/>
                <a:headEnd/>
                <a:tailEnd/>
              </a:ln>
            </p:spPr>
            <p:txBody>
              <a:bodyPr/>
              <a:lstStyle/>
              <a:p>
                <a:pPr>
                  <a:defRPr/>
                </a:pPr>
                <a:endParaRPr lang="en-GB"/>
              </a:p>
            </p:txBody>
          </p:sp>
          <p:sp>
            <p:nvSpPr>
              <p:cNvPr id="222" name="Freeform 71"/>
              <p:cNvSpPr>
                <a:spLocks/>
              </p:cNvSpPr>
              <p:nvPr/>
            </p:nvSpPr>
            <p:spPr bwMode="auto">
              <a:xfrm>
                <a:off x="1742" y="2897"/>
                <a:ext cx="97" cy="57"/>
              </a:xfrm>
              <a:custGeom>
                <a:avLst/>
                <a:gdLst>
                  <a:gd name="T0" fmla="*/ 0 w 96"/>
                  <a:gd name="T1" fmla="*/ 56 h 56"/>
                  <a:gd name="T2" fmla="*/ 78 w 96"/>
                  <a:gd name="T3" fmla="*/ 0 h 56"/>
                  <a:gd name="T4" fmla="*/ 96 w 96"/>
                  <a:gd name="T5" fmla="*/ 0 h 56"/>
                  <a:gd name="T6" fmla="*/ 18 w 96"/>
                  <a:gd name="T7" fmla="*/ 56 h 56"/>
                  <a:gd name="T8" fmla="*/ 0 w 96"/>
                  <a:gd name="T9" fmla="*/ 56 h 56"/>
                  <a:gd name="T10" fmla="*/ 0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0" y="56"/>
                    </a:moveTo>
                    <a:lnTo>
                      <a:pt x="78" y="0"/>
                    </a:lnTo>
                    <a:lnTo>
                      <a:pt x="96" y="0"/>
                    </a:lnTo>
                    <a:lnTo>
                      <a:pt x="18" y="56"/>
                    </a:lnTo>
                    <a:lnTo>
                      <a:pt x="0" y="56"/>
                    </a:lnTo>
                    <a:close/>
                  </a:path>
                </a:pathLst>
              </a:custGeom>
              <a:solidFill>
                <a:srgbClr val="FF0000"/>
              </a:solidFill>
              <a:ln w="9525">
                <a:noFill/>
                <a:round/>
                <a:headEnd/>
                <a:tailEnd/>
              </a:ln>
            </p:spPr>
            <p:txBody>
              <a:bodyPr/>
              <a:lstStyle/>
              <a:p>
                <a:pPr>
                  <a:defRPr/>
                </a:pPr>
                <a:endParaRPr lang="en-GB"/>
              </a:p>
            </p:txBody>
          </p:sp>
          <p:sp>
            <p:nvSpPr>
              <p:cNvPr id="223" name="Freeform 72"/>
              <p:cNvSpPr>
                <a:spLocks/>
              </p:cNvSpPr>
              <p:nvPr/>
            </p:nvSpPr>
            <p:spPr bwMode="auto">
              <a:xfrm>
                <a:off x="1616" y="2897"/>
                <a:ext cx="77" cy="44"/>
              </a:xfrm>
              <a:custGeom>
                <a:avLst/>
                <a:gdLst>
                  <a:gd name="T0" fmla="*/ 78 w 78"/>
                  <a:gd name="T1" fmla="*/ 0 h 45"/>
                  <a:gd name="T2" fmla="*/ 78 w 78"/>
                  <a:gd name="T3" fmla="*/ 45 h 45"/>
                  <a:gd name="T4" fmla="*/ 0 w 78"/>
                  <a:gd name="T5" fmla="*/ 0 h 45"/>
                  <a:gd name="T6" fmla="*/ 78 w 78"/>
                  <a:gd name="T7" fmla="*/ 0 h 45"/>
                  <a:gd name="T8" fmla="*/ 78 w 78"/>
                  <a:gd name="T9" fmla="*/ 0 h 45"/>
                  <a:gd name="T10" fmla="*/ 0 60000 65536"/>
                  <a:gd name="T11" fmla="*/ 0 60000 65536"/>
                  <a:gd name="T12" fmla="*/ 0 60000 65536"/>
                  <a:gd name="T13" fmla="*/ 0 60000 65536"/>
                  <a:gd name="T14" fmla="*/ 0 60000 65536"/>
                  <a:gd name="T15" fmla="*/ 0 w 78"/>
                  <a:gd name="T16" fmla="*/ 0 h 45"/>
                  <a:gd name="T17" fmla="*/ 78 w 78"/>
                  <a:gd name="T18" fmla="*/ 45 h 45"/>
                </a:gdLst>
                <a:ahLst/>
                <a:cxnLst>
                  <a:cxn ang="T10">
                    <a:pos x="T0" y="T1"/>
                  </a:cxn>
                  <a:cxn ang="T11">
                    <a:pos x="T2" y="T3"/>
                  </a:cxn>
                  <a:cxn ang="T12">
                    <a:pos x="T4" y="T5"/>
                  </a:cxn>
                  <a:cxn ang="T13">
                    <a:pos x="T6" y="T7"/>
                  </a:cxn>
                  <a:cxn ang="T14">
                    <a:pos x="T8" y="T9"/>
                  </a:cxn>
                </a:cxnLst>
                <a:rect l="T15" t="T16" r="T17" b="T18"/>
                <a:pathLst>
                  <a:path w="78" h="45">
                    <a:moveTo>
                      <a:pt x="78" y="0"/>
                    </a:moveTo>
                    <a:lnTo>
                      <a:pt x="78" y="45"/>
                    </a:lnTo>
                    <a:lnTo>
                      <a:pt x="0" y="0"/>
                    </a:lnTo>
                    <a:lnTo>
                      <a:pt x="78" y="0"/>
                    </a:lnTo>
                    <a:close/>
                  </a:path>
                </a:pathLst>
              </a:custGeom>
              <a:solidFill>
                <a:srgbClr val="0C419A"/>
              </a:solidFill>
              <a:ln w="9525">
                <a:noFill/>
                <a:round/>
                <a:headEnd/>
                <a:tailEnd/>
              </a:ln>
            </p:spPr>
            <p:txBody>
              <a:bodyPr/>
              <a:lstStyle/>
              <a:p>
                <a:pPr>
                  <a:defRPr/>
                </a:pPr>
                <a:endParaRPr lang="en-GB"/>
              </a:p>
            </p:txBody>
          </p:sp>
          <p:sp>
            <p:nvSpPr>
              <p:cNvPr id="224" name="Freeform 73"/>
              <p:cNvSpPr>
                <a:spLocks/>
              </p:cNvSpPr>
              <p:nvPr/>
            </p:nvSpPr>
            <p:spPr bwMode="auto">
              <a:xfrm>
                <a:off x="1592" y="2913"/>
                <a:ext cx="61" cy="40"/>
              </a:xfrm>
              <a:custGeom>
                <a:avLst/>
                <a:gdLst>
                  <a:gd name="T0" fmla="*/ 60 w 60"/>
                  <a:gd name="T1" fmla="*/ 39 h 39"/>
                  <a:gd name="T2" fmla="*/ 0 w 60"/>
                  <a:gd name="T3" fmla="*/ 39 h 39"/>
                  <a:gd name="T4" fmla="*/ 0 w 60"/>
                  <a:gd name="T5" fmla="*/ 0 h 39"/>
                  <a:gd name="T6" fmla="*/ 60 w 60"/>
                  <a:gd name="T7" fmla="*/ 39 h 39"/>
                  <a:gd name="T8" fmla="*/ 60 w 60"/>
                  <a:gd name="T9" fmla="*/ 39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60" y="39"/>
                    </a:moveTo>
                    <a:lnTo>
                      <a:pt x="0" y="39"/>
                    </a:lnTo>
                    <a:lnTo>
                      <a:pt x="0" y="0"/>
                    </a:lnTo>
                    <a:lnTo>
                      <a:pt x="60" y="39"/>
                    </a:lnTo>
                    <a:close/>
                  </a:path>
                </a:pathLst>
              </a:custGeom>
              <a:solidFill>
                <a:srgbClr val="0C419A"/>
              </a:solidFill>
              <a:ln w="9525">
                <a:noFill/>
                <a:round/>
                <a:headEnd/>
                <a:tailEnd/>
              </a:ln>
            </p:spPr>
            <p:txBody>
              <a:bodyPr/>
              <a:lstStyle/>
              <a:p>
                <a:pPr>
                  <a:defRPr/>
                </a:pPr>
                <a:endParaRPr lang="en-GB"/>
              </a:p>
            </p:txBody>
          </p:sp>
          <p:sp>
            <p:nvSpPr>
              <p:cNvPr id="225" name="Freeform 74"/>
              <p:cNvSpPr>
                <a:spLocks/>
              </p:cNvSpPr>
              <p:nvPr/>
            </p:nvSpPr>
            <p:spPr bwMode="auto">
              <a:xfrm>
                <a:off x="1592" y="2897"/>
                <a:ext cx="95" cy="57"/>
              </a:xfrm>
              <a:custGeom>
                <a:avLst/>
                <a:gdLst>
                  <a:gd name="T0" fmla="*/ 96 w 96"/>
                  <a:gd name="T1" fmla="*/ 56 h 56"/>
                  <a:gd name="T2" fmla="*/ 0 w 96"/>
                  <a:gd name="T3" fmla="*/ 0 h 56"/>
                  <a:gd name="T4" fmla="*/ 6 w 96"/>
                  <a:gd name="T5" fmla="*/ 11 h 56"/>
                  <a:gd name="T6" fmla="*/ 78 w 96"/>
                  <a:gd name="T7" fmla="*/ 56 h 56"/>
                  <a:gd name="T8" fmla="*/ 96 w 96"/>
                  <a:gd name="T9" fmla="*/ 56 h 56"/>
                  <a:gd name="T10" fmla="*/ 96 w 96"/>
                  <a:gd name="T11" fmla="*/ 56 h 56"/>
                  <a:gd name="T12" fmla="*/ 0 60000 65536"/>
                  <a:gd name="T13" fmla="*/ 0 60000 65536"/>
                  <a:gd name="T14" fmla="*/ 0 60000 65536"/>
                  <a:gd name="T15" fmla="*/ 0 60000 65536"/>
                  <a:gd name="T16" fmla="*/ 0 60000 65536"/>
                  <a:gd name="T17" fmla="*/ 0 60000 65536"/>
                  <a:gd name="T18" fmla="*/ 0 w 96"/>
                  <a:gd name="T19" fmla="*/ 0 h 56"/>
                  <a:gd name="T20" fmla="*/ 96 w 96"/>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96" h="56">
                    <a:moveTo>
                      <a:pt x="96" y="56"/>
                    </a:moveTo>
                    <a:lnTo>
                      <a:pt x="0" y="0"/>
                    </a:lnTo>
                    <a:lnTo>
                      <a:pt x="6" y="11"/>
                    </a:lnTo>
                    <a:lnTo>
                      <a:pt x="78" y="56"/>
                    </a:lnTo>
                    <a:lnTo>
                      <a:pt x="96" y="56"/>
                    </a:lnTo>
                    <a:close/>
                  </a:path>
                </a:pathLst>
              </a:custGeom>
              <a:solidFill>
                <a:srgbClr val="FF0000"/>
              </a:solidFill>
              <a:ln w="9525">
                <a:noFill/>
                <a:round/>
                <a:headEnd/>
                <a:tailEnd/>
              </a:ln>
            </p:spPr>
            <p:txBody>
              <a:bodyPr/>
              <a:lstStyle/>
              <a:p>
                <a:pPr>
                  <a:defRPr/>
                </a:pPr>
                <a:endParaRPr lang="en-GB"/>
              </a:p>
            </p:txBody>
          </p:sp>
          <p:sp>
            <p:nvSpPr>
              <p:cNvPr id="226" name="Freeform 75"/>
              <p:cNvSpPr>
                <a:spLocks/>
              </p:cNvSpPr>
              <p:nvPr/>
            </p:nvSpPr>
            <p:spPr bwMode="auto">
              <a:xfrm>
                <a:off x="1742" y="3008"/>
                <a:ext cx="73" cy="44"/>
              </a:xfrm>
              <a:custGeom>
                <a:avLst/>
                <a:gdLst>
                  <a:gd name="T0" fmla="*/ 0 w 72"/>
                  <a:gd name="T1" fmla="*/ 44 h 44"/>
                  <a:gd name="T2" fmla="*/ 0 w 72"/>
                  <a:gd name="T3" fmla="*/ 0 h 44"/>
                  <a:gd name="T4" fmla="*/ 72 w 72"/>
                  <a:gd name="T5" fmla="*/ 44 h 44"/>
                  <a:gd name="T6" fmla="*/ 0 w 72"/>
                  <a:gd name="T7" fmla="*/ 44 h 44"/>
                  <a:gd name="T8" fmla="*/ 0 w 72"/>
                  <a:gd name="T9" fmla="*/ 44 h 44"/>
                  <a:gd name="T10" fmla="*/ 0 60000 65536"/>
                  <a:gd name="T11" fmla="*/ 0 60000 65536"/>
                  <a:gd name="T12" fmla="*/ 0 60000 65536"/>
                  <a:gd name="T13" fmla="*/ 0 60000 65536"/>
                  <a:gd name="T14" fmla="*/ 0 60000 65536"/>
                  <a:gd name="T15" fmla="*/ 0 w 72"/>
                  <a:gd name="T16" fmla="*/ 0 h 44"/>
                  <a:gd name="T17" fmla="*/ 72 w 72"/>
                  <a:gd name="T18" fmla="*/ 44 h 44"/>
                </a:gdLst>
                <a:ahLst/>
                <a:cxnLst>
                  <a:cxn ang="T10">
                    <a:pos x="T0" y="T1"/>
                  </a:cxn>
                  <a:cxn ang="T11">
                    <a:pos x="T2" y="T3"/>
                  </a:cxn>
                  <a:cxn ang="T12">
                    <a:pos x="T4" y="T5"/>
                  </a:cxn>
                  <a:cxn ang="T13">
                    <a:pos x="T6" y="T7"/>
                  </a:cxn>
                  <a:cxn ang="T14">
                    <a:pos x="T8" y="T9"/>
                  </a:cxn>
                </a:cxnLst>
                <a:rect l="T15" t="T16" r="T17" b="T18"/>
                <a:pathLst>
                  <a:path w="72" h="44">
                    <a:moveTo>
                      <a:pt x="0" y="44"/>
                    </a:moveTo>
                    <a:lnTo>
                      <a:pt x="0" y="0"/>
                    </a:lnTo>
                    <a:lnTo>
                      <a:pt x="72" y="44"/>
                    </a:lnTo>
                    <a:lnTo>
                      <a:pt x="0" y="44"/>
                    </a:lnTo>
                    <a:close/>
                  </a:path>
                </a:pathLst>
              </a:custGeom>
              <a:solidFill>
                <a:srgbClr val="0C419A"/>
              </a:solidFill>
              <a:ln w="9525">
                <a:noFill/>
                <a:round/>
                <a:headEnd/>
                <a:tailEnd/>
              </a:ln>
            </p:spPr>
            <p:txBody>
              <a:bodyPr/>
              <a:lstStyle/>
              <a:p>
                <a:pPr>
                  <a:defRPr/>
                </a:pPr>
                <a:endParaRPr lang="en-GB"/>
              </a:p>
            </p:txBody>
          </p:sp>
          <p:sp>
            <p:nvSpPr>
              <p:cNvPr id="227" name="Freeform 76"/>
              <p:cNvSpPr>
                <a:spLocks/>
              </p:cNvSpPr>
              <p:nvPr/>
            </p:nvSpPr>
            <p:spPr bwMode="auto">
              <a:xfrm>
                <a:off x="1778" y="2998"/>
                <a:ext cx="61" cy="38"/>
              </a:xfrm>
              <a:custGeom>
                <a:avLst/>
                <a:gdLst>
                  <a:gd name="T0" fmla="*/ 0 w 60"/>
                  <a:gd name="T1" fmla="*/ 0 h 39"/>
                  <a:gd name="T2" fmla="*/ 60 w 60"/>
                  <a:gd name="T3" fmla="*/ 0 h 39"/>
                  <a:gd name="T4" fmla="*/ 60 w 60"/>
                  <a:gd name="T5" fmla="*/ 39 h 39"/>
                  <a:gd name="T6" fmla="*/ 0 w 60"/>
                  <a:gd name="T7" fmla="*/ 0 h 39"/>
                  <a:gd name="T8" fmla="*/ 0 w 60"/>
                  <a:gd name="T9" fmla="*/ 0 h 39"/>
                  <a:gd name="T10" fmla="*/ 0 60000 65536"/>
                  <a:gd name="T11" fmla="*/ 0 60000 65536"/>
                  <a:gd name="T12" fmla="*/ 0 60000 65536"/>
                  <a:gd name="T13" fmla="*/ 0 60000 65536"/>
                  <a:gd name="T14" fmla="*/ 0 60000 65536"/>
                  <a:gd name="T15" fmla="*/ 0 w 60"/>
                  <a:gd name="T16" fmla="*/ 0 h 39"/>
                  <a:gd name="T17" fmla="*/ 60 w 60"/>
                  <a:gd name="T18" fmla="*/ 39 h 39"/>
                </a:gdLst>
                <a:ahLst/>
                <a:cxnLst>
                  <a:cxn ang="T10">
                    <a:pos x="T0" y="T1"/>
                  </a:cxn>
                  <a:cxn ang="T11">
                    <a:pos x="T2" y="T3"/>
                  </a:cxn>
                  <a:cxn ang="T12">
                    <a:pos x="T4" y="T5"/>
                  </a:cxn>
                  <a:cxn ang="T13">
                    <a:pos x="T6" y="T7"/>
                  </a:cxn>
                  <a:cxn ang="T14">
                    <a:pos x="T8" y="T9"/>
                  </a:cxn>
                </a:cxnLst>
                <a:rect l="T15" t="T16" r="T17" b="T18"/>
                <a:pathLst>
                  <a:path w="60" h="39">
                    <a:moveTo>
                      <a:pt x="0" y="0"/>
                    </a:moveTo>
                    <a:lnTo>
                      <a:pt x="60" y="0"/>
                    </a:lnTo>
                    <a:lnTo>
                      <a:pt x="60" y="39"/>
                    </a:lnTo>
                    <a:lnTo>
                      <a:pt x="0" y="0"/>
                    </a:lnTo>
                    <a:close/>
                  </a:path>
                </a:pathLst>
              </a:custGeom>
              <a:solidFill>
                <a:srgbClr val="0C419A"/>
              </a:solidFill>
              <a:ln w="9525">
                <a:noFill/>
                <a:round/>
                <a:headEnd/>
                <a:tailEnd/>
              </a:ln>
            </p:spPr>
            <p:txBody>
              <a:bodyPr/>
              <a:lstStyle/>
              <a:p>
                <a:pPr>
                  <a:defRPr/>
                </a:pPr>
                <a:endParaRPr lang="en-GB"/>
              </a:p>
            </p:txBody>
          </p:sp>
          <p:sp>
            <p:nvSpPr>
              <p:cNvPr id="228" name="Freeform 77"/>
              <p:cNvSpPr>
                <a:spLocks/>
              </p:cNvSpPr>
              <p:nvPr/>
            </p:nvSpPr>
            <p:spPr bwMode="auto">
              <a:xfrm>
                <a:off x="1754" y="2998"/>
                <a:ext cx="85" cy="55"/>
              </a:xfrm>
              <a:custGeom>
                <a:avLst/>
                <a:gdLst>
                  <a:gd name="T0" fmla="*/ 0 w 84"/>
                  <a:gd name="T1" fmla="*/ 0 h 55"/>
                  <a:gd name="T2" fmla="*/ 84 w 84"/>
                  <a:gd name="T3" fmla="*/ 55 h 55"/>
                  <a:gd name="T4" fmla="*/ 84 w 84"/>
                  <a:gd name="T5" fmla="*/ 44 h 55"/>
                  <a:gd name="T6" fmla="*/ 18 w 84"/>
                  <a:gd name="T7" fmla="*/ 0 h 55"/>
                  <a:gd name="T8" fmla="*/ 0 w 84"/>
                  <a:gd name="T9" fmla="*/ 0 h 55"/>
                  <a:gd name="T10" fmla="*/ 0 w 84"/>
                  <a:gd name="T11" fmla="*/ 0 h 55"/>
                  <a:gd name="T12" fmla="*/ 0 60000 65536"/>
                  <a:gd name="T13" fmla="*/ 0 60000 65536"/>
                  <a:gd name="T14" fmla="*/ 0 60000 65536"/>
                  <a:gd name="T15" fmla="*/ 0 60000 65536"/>
                  <a:gd name="T16" fmla="*/ 0 60000 65536"/>
                  <a:gd name="T17" fmla="*/ 0 60000 65536"/>
                  <a:gd name="T18" fmla="*/ 0 w 84"/>
                  <a:gd name="T19" fmla="*/ 0 h 55"/>
                  <a:gd name="T20" fmla="*/ 84 w 8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84" h="55">
                    <a:moveTo>
                      <a:pt x="0" y="0"/>
                    </a:moveTo>
                    <a:lnTo>
                      <a:pt x="84" y="55"/>
                    </a:lnTo>
                    <a:lnTo>
                      <a:pt x="84" y="44"/>
                    </a:lnTo>
                    <a:lnTo>
                      <a:pt x="18" y="0"/>
                    </a:lnTo>
                    <a:lnTo>
                      <a:pt x="0" y="0"/>
                    </a:lnTo>
                    <a:close/>
                  </a:path>
                </a:pathLst>
              </a:custGeom>
              <a:solidFill>
                <a:srgbClr val="FF0000"/>
              </a:solidFill>
              <a:ln w="9525">
                <a:noFill/>
                <a:round/>
                <a:headEnd/>
                <a:tailEnd/>
              </a:ln>
            </p:spPr>
            <p:txBody>
              <a:bodyPr/>
              <a:lstStyle/>
              <a:p>
                <a:pPr>
                  <a:defRPr/>
                </a:pPr>
                <a:endParaRPr lang="en-GB"/>
              </a:p>
            </p:txBody>
          </p:sp>
          <p:sp>
            <p:nvSpPr>
              <p:cNvPr id="229" name="Freeform 78"/>
              <p:cNvSpPr>
                <a:spLocks/>
              </p:cNvSpPr>
              <p:nvPr/>
            </p:nvSpPr>
            <p:spPr bwMode="auto">
              <a:xfrm>
                <a:off x="1622" y="3002"/>
                <a:ext cx="71" cy="50"/>
              </a:xfrm>
              <a:custGeom>
                <a:avLst/>
                <a:gdLst>
                  <a:gd name="T0" fmla="*/ 72 w 72"/>
                  <a:gd name="T1" fmla="*/ 50 h 50"/>
                  <a:gd name="T2" fmla="*/ 72 w 72"/>
                  <a:gd name="T3" fmla="*/ 0 h 50"/>
                  <a:gd name="T4" fmla="*/ 0 w 72"/>
                  <a:gd name="T5" fmla="*/ 50 h 50"/>
                  <a:gd name="T6" fmla="*/ 72 w 72"/>
                  <a:gd name="T7" fmla="*/ 50 h 50"/>
                  <a:gd name="T8" fmla="*/ 72 w 72"/>
                  <a:gd name="T9" fmla="*/ 50 h 50"/>
                  <a:gd name="T10" fmla="*/ 0 60000 65536"/>
                  <a:gd name="T11" fmla="*/ 0 60000 65536"/>
                  <a:gd name="T12" fmla="*/ 0 60000 65536"/>
                  <a:gd name="T13" fmla="*/ 0 60000 65536"/>
                  <a:gd name="T14" fmla="*/ 0 60000 65536"/>
                  <a:gd name="T15" fmla="*/ 0 w 72"/>
                  <a:gd name="T16" fmla="*/ 0 h 50"/>
                  <a:gd name="T17" fmla="*/ 72 w 72"/>
                  <a:gd name="T18" fmla="*/ 50 h 50"/>
                </a:gdLst>
                <a:ahLst/>
                <a:cxnLst>
                  <a:cxn ang="T10">
                    <a:pos x="T0" y="T1"/>
                  </a:cxn>
                  <a:cxn ang="T11">
                    <a:pos x="T2" y="T3"/>
                  </a:cxn>
                  <a:cxn ang="T12">
                    <a:pos x="T4" y="T5"/>
                  </a:cxn>
                  <a:cxn ang="T13">
                    <a:pos x="T6" y="T7"/>
                  </a:cxn>
                  <a:cxn ang="T14">
                    <a:pos x="T8" y="T9"/>
                  </a:cxn>
                </a:cxnLst>
                <a:rect l="T15" t="T16" r="T17" b="T18"/>
                <a:pathLst>
                  <a:path w="72" h="50">
                    <a:moveTo>
                      <a:pt x="72" y="50"/>
                    </a:moveTo>
                    <a:lnTo>
                      <a:pt x="72" y="0"/>
                    </a:lnTo>
                    <a:lnTo>
                      <a:pt x="0" y="50"/>
                    </a:lnTo>
                    <a:lnTo>
                      <a:pt x="72" y="50"/>
                    </a:lnTo>
                    <a:close/>
                  </a:path>
                </a:pathLst>
              </a:custGeom>
              <a:solidFill>
                <a:srgbClr val="0C419A"/>
              </a:solidFill>
              <a:ln w="9525">
                <a:noFill/>
                <a:round/>
                <a:headEnd/>
                <a:tailEnd/>
              </a:ln>
            </p:spPr>
            <p:txBody>
              <a:bodyPr/>
              <a:lstStyle/>
              <a:p>
                <a:pPr>
                  <a:defRPr/>
                </a:pPr>
                <a:endParaRPr lang="en-GB"/>
              </a:p>
            </p:txBody>
          </p:sp>
          <p:sp>
            <p:nvSpPr>
              <p:cNvPr id="230" name="Freeform 79"/>
              <p:cNvSpPr>
                <a:spLocks/>
              </p:cNvSpPr>
              <p:nvPr/>
            </p:nvSpPr>
            <p:spPr bwMode="auto">
              <a:xfrm>
                <a:off x="1592" y="2998"/>
                <a:ext cx="55" cy="38"/>
              </a:xfrm>
              <a:custGeom>
                <a:avLst/>
                <a:gdLst>
                  <a:gd name="T0" fmla="*/ 54 w 54"/>
                  <a:gd name="T1" fmla="*/ 0 h 39"/>
                  <a:gd name="T2" fmla="*/ 0 w 54"/>
                  <a:gd name="T3" fmla="*/ 0 h 39"/>
                  <a:gd name="T4" fmla="*/ 0 w 54"/>
                  <a:gd name="T5" fmla="*/ 39 h 39"/>
                  <a:gd name="T6" fmla="*/ 54 w 54"/>
                  <a:gd name="T7" fmla="*/ 0 h 39"/>
                  <a:gd name="T8" fmla="*/ 54 w 54"/>
                  <a:gd name="T9" fmla="*/ 0 h 39"/>
                  <a:gd name="T10" fmla="*/ 0 60000 65536"/>
                  <a:gd name="T11" fmla="*/ 0 60000 65536"/>
                  <a:gd name="T12" fmla="*/ 0 60000 65536"/>
                  <a:gd name="T13" fmla="*/ 0 60000 65536"/>
                  <a:gd name="T14" fmla="*/ 0 60000 65536"/>
                  <a:gd name="T15" fmla="*/ 0 w 54"/>
                  <a:gd name="T16" fmla="*/ 0 h 39"/>
                  <a:gd name="T17" fmla="*/ 54 w 54"/>
                  <a:gd name="T18" fmla="*/ 39 h 39"/>
                </a:gdLst>
                <a:ahLst/>
                <a:cxnLst>
                  <a:cxn ang="T10">
                    <a:pos x="T0" y="T1"/>
                  </a:cxn>
                  <a:cxn ang="T11">
                    <a:pos x="T2" y="T3"/>
                  </a:cxn>
                  <a:cxn ang="T12">
                    <a:pos x="T4" y="T5"/>
                  </a:cxn>
                  <a:cxn ang="T13">
                    <a:pos x="T6" y="T7"/>
                  </a:cxn>
                  <a:cxn ang="T14">
                    <a:pos x="T8" y="T9"/>
                  </a:cxn>
                </a:cxnLst>
                <a:rect l="T15" t="T16" r="T17" b="T18"/>
                <a:pathLst>
                  <a:path w="54" h="39">
                    <a:moveTo>
                      <a:pt x="54" y="0"/>
                    </a:moveTo>
                    <a:lnTo>
                      <a:pt x="0" y="0"/>
                    </a:lnTo>
                    <a:lnTo>
                      <a:pt x="0" y="39"/>
                    </a:lnTo>
                    <a:lnTo>
                      <a:pt x="54" y="0"/>
                    </a:lnTo>
                    <a:close/>
                  </a:path>
                </a:pathLst>
              </a:custGeom>
              <a:solidFill>
                <a:srgbClr val="0C419A"/>
              </a:solidFill>
              <a:ln w="9525">
                <a:noFill/>
                <a:round/>
                <a:headEnd/>
                <a:tailEnd/>
              </a:ln>
            </p:spPr>
            <p:txBody>
              <a:bodyPr/>
              <a:lstStyle/>
              <a:p>
                <a:pPr>
                  <a:defRPr/>
                </a:pPr>
                <a:endParaRPr lang="en-GB"/>
              </a:p>
            </p:txBody>
          </p:sp>
          <p:sp>
            <p:nvSpPr>
              <p:cNvPr id="231" name="Freeform 80"/>
              <p:cNvSpPr>
                <a:spLocks/>
              </p:cNvSpPr>
              <p:nvPr/>
            </p:nvSpPr>
            <p:spPr bwMode="auto">
              <a:xfrm>
                <a:off x="1598" y="2998"/>
                <a:ext cx="95" cy="55"/>
              </a:xfrm>
              <a:custGeom>
                <a:avLst/>
                <a:gdLst>
                  <a:gd name="T0" fmla="*/ 96 w 96"/>
                  <a:gd name="T1" fmla="*/ 0 h 55"/>
                  <a:gd name="T2" fmla="*/ 18 w 96"/>
                  <a:gd name="T3" fmla="*/ 55 h 55"/>
                  <a:gd name="T4" fmla="*/ 0 w 96"/>
                  <a:gd name="T5" fmla="*/ 55 h 55"/>
                  <a:gd name="T6" fmla="*/ 78 w 96"/>
                  <a:gd name="T7" fmla="*/ 0 h 55"/>
                  <a:gd name="T8" fmla="*/ 96 w 96"/>
                  <a:gd name="T9" fmla="*/ 0 h 55"/>
                  <a:gd name="T10" fmla="*/ 96 w 96"/>
                  <a:gd name="T11" fmla="*/ 0 h 55"/>
                  <a:gd name="T12" fmla="*/ 0 60000 65536"/>
                  <a:gd name="T13" fmla="*/ 0 60000 65536"/>
                  <a:gd name="T14" fmla="*/ 0 60000 65536"/>
                  <a:gd name="T15" fmla="*/ 0 60000 65536"/>
                  <a:gd name="T16" fmla="*/ 0 60000 65536"/>
                  <a:gd name="T17" fmla="*/ 0 60000 65536"/>
                  <a:gd name="T18" fmla="*/ 0 w 96"/>
                  <a:gd name="T19" fmla="*/ 0 h 55"/>
                  <a:gd name="T20" fmla="*/ 96 w 96"/>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96" h="55">
                    <a:moveTo>
                      <a:pt x="96" y="0"/>
                    </a:moveTo>
                    <a:lnTo>
                      <a:pt x="18" y="55"/>
                    </a:lnTo>
                    <a:lnTo>
                      <a:pt x="0" y="55"/>
                    </a:lnTo>
                    <a:lnTo>
                      <a:pt x="78" y="0"/>
                    </a:lnTo>
                    <a:lnTo>
                      <a:pt x="96" y="0"/>
                    </a:lnTo>
                    <a:close/>
                  </a:path>
                </a:pathLst>
              </a:custGeom>
              <a:solidFill>
                <a:srgbClr val="FF0000"/>
              </a:solidFill>
              <a:ln w="9525">
                <a:noFill/>
                <a:round/>
                <a:headEnd/>
                <a:tailEnd/>
              </a:ln>
            </p:spPr>
            <p:txBody>
              <a:bodyPr/>
              <a:lstStyle/>
              <a:p>
                <a:pPr>
                  <a:defRPr/>
                </a:pPr>
                <a:endParaRPr lang="en-GB"/>
              </a:p>
            </p:txBody>
          </p:sp>
          <p:sp>
            <p:nvSpPr>
              <p:cNvPr id="232" name="Freeform 81"/>
              <p:cNvSpPr>
                <a:spLocks/>
              </p:cNvSpPr>
              <p:nvPr/>
            </p:nvSpPr>
            <p:spPr bwMode="auto">
              <a:xfrm>
                <a:off x="1592" y="2897"/>
                <a:ext cx="247"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p>
            </p:txBody>
          </p:sp>
        </p:grpSp>
        <p:grpSp>
          <p:nvGrpSpPr>
            <p:cNvPr id="8" name="Group 82"/>
            <p:cNvGrpSpPr>
              <a:grpSpLocks/>
            </p:cNvGrpSpPr>
            <p:nvPr userDrawn="1"/>
          </p:nvGrpSpPr>
          <p:grpSpPr bwMode="auto">
            <a:xfrm>
              <a:off x="2910190" y="5298398"/>
              <a:ext cx="164629" cy="104602"/>
              <a:chOff x="1778" y="2004"/>
              <a:chExt cx="246" cy="156"/>
            </a:xfrm>
          </p:grpSpPr>
          <p:sp>
            <p:nvSpPr>
              <p:cNvPr id="215" name="Freeform 83"/>
              <p:cNvSpPr>
                <a:spLocks/>
              </p:cNvSpPr>
              <p:nvPr/>
            </p:nvSpPr>
            <p:spPr bwMode="auto">
              <a:xfrm>
                <a:off x="1778" y="2004"/>
                <a:ext cx="246" cy="156"/>
              </a:xfrm>
              <a:custGeom>
                <a:avLst/>
                <a:gdLst>
                  <a:gd name="T0" fmla="*/ 1573 w 239"/>
                  <a:gd name="T1" fmla="*/ 2942 h 151"/>
                  <a:gd name="T2" fmla="*/ 1573 w 239"/>
                  <a:gd name="T3" fmla="*/ 0 h 151"/>
                  <a:gd name="T4" fmla="*/ 0 w 239"/>
                  <a:gd name="T5" fmla="*/ 0 h 151"/>
                  <a:gd name="T6" fmla="*/ 0 w 239"/>
                  <a:gd name="T7" fmla="*/ 2942 h 151"/>
                  <a:gd name="T8" fmla="*/ 1573 w 239"/>
                  <a:gd name="T9" fmla="*/ 2942 h 151"/>
                  <a:gd name="T10" fmla="*/ 1573 w 239"/>
                  <a:gd name="T11" fmla="*/ 2942 h 151"/>
                  <a:gd name="T12" fmla="*/ 0 60000 65536"/>
                  <a:gd name="T13" fmla="*/ 0 60000 65536"/>
                  <a:gd name="T14" fmla="*/ 0 60000 65536"/>
                  <a:gd name="T15" fmla="*/ 0 60000 65536"/>
                  <a:gd name="T16" fmla="*/ 0 60000 65536"/>
                  <a:gd name="T17" fmla="*/ 0 60000 65536"/>
                  <a:gd name="T18" fmla="*/ 0 w 239"/>
                  <a:gd name="T19" fmla="*/ 0 h 151"/>
                  <a:gd name="T20" fmla="*/ 239 w 239"/>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9" h="151">
                    <a:moveTo>
                      <a:pt x="239" y="151"/>
                    </a:moveTo>
                    <a:lnTo>
                      <a:pt x="239" y="0"/>
                    </a:lnTo>
                    <a:lnTo>
                      <a:pt x="0" y="0"/>
                    </a:lnTo>
                    <a:lnTo>
                      <a:pt x="0" y="151"/>
                    </a:lnTo>
                    <a:lnTo>
                      <a:pt x="239" y="151"/>
                    </a:lnTo>
                    <a:close/>
                  </a:path>
                </a:pathLst>
              </a:custGeom>
              <a:solidFill>
                <a:srgbClr val="FF0000"/>
              </a:solidFill>
              <a:ln w="9525">
                <a:noFill/>
                <a:round/>
                <a:headEnd/>
                <a:tailEnd/>
              </a:ln>
            </p:spPr>
            <p:txBody>
              <a:bodyPr/>
              <a:lstStyle/>
              <a:p>
                <a:pPr>
                  <a:defRPr/>
                </a:pPr>
                <a:endParaRPr lang="en-GB"/>
              </a:p>
            </p:txBody>
          </p:sp>
          <p:sp>
            <p:nvSpPr>
              <p:cNvPr id="216" name="Freeform 84"/>
              <p:cNvSpPr>
                <a:spLocks/>
              </p:cNvSpPr>
              <p:nvPr/>
            </p:nvSpPr>
            <p:spPr bwMode="auto">
              <a:xfrm>
                <a:off x="1845" y="2026"/>
                <a:ext cx="120" cy="118"/>
              </a:xfrm>
              <a:custGeom>
                <a:avLst/>
                <a:gdLst>
                  <a:gd name="T0" fmla="*/ 77 w 119"/>
                  <a:gd name="T1" fmla="*/ 78 h 117"/>
                  <a:gd name="T2" fmla="*/ 119 w 119"/>
                  <a:gd name="T3" fmla="*/ 78 h 117"/>
                  <a:gd name="T4" fmla="*/ 119 w 119"/>
                  <a:gd name="T5" fmla="*/ 44 h 117"/>
                  <a:gd name="T6" fmla="*/ 77 w 119"/>
                  <a:gd name="T7" fmla="*/ 44 h 117"/>
                  <a:gd name="T8" fmla="*/ 77 w 119"/>
                  <a:gd name="T9" fmla="*/ 0 h 117"/>
                  <a:gd name="T10" fmla="*/ 42 w 119"/>
                  <a:gd name="T11" fmla="*/ 0 h 117"/>
                  <a:gd name="T12" fmla="*/ 42 w 119"/>
                  <a:gd name="T13" fmla="*/ 44 h 117"/>
                  <a:gd name="T14" fmla="*/ 0 w 119"/>
                  <a:gd name="T15" fmla="*/ 44 h 117"/>
                  <a:gd name="T16" fmla="*/ 0 w 119"/>
                  <a:gd name="T17" fmla="*/ 78 h 117"/>
                  <a:gd name="T18" fmla="*/ 42 w 119"/>
                  <a:gd name="T19" fmla="*/ 78 h 117"/>
                  <a:gd name="T20" fmla="*/ 42 w 119"/>
                  <a:gd name="T21" fmla="*/ 117 h 117"/>
                  <a:gd name="T22" fmla="*/ 77 w 119"/>
                  <a:gd name="T23" fmla="*/ 117 h 117"/>
                  <a:gd name="T24" fmla="*/ 77 w 119"/>
                  <a:gd name="T25" fmla="*/ 78 h 117"/>
                  <a:gd name="T26" fmla="*/ 77 w 119"/>
                  <a:gd name="T27" fmla="*/ 78 h 11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9"/>
                  <a:gd name="T43" fmla="*/ 0 h 117"/>
                  <a:gd name="T44" fmla="*/ 119 w 119"/>
                  <a:gd name="T45" fmla="*/ 117 h 11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9" h="117">
                    <a:moveTo>
                      <a:pt x="77" y="78"/>
                    </a:moveTo>
                    <a:lnTo>
                      <a:pt x="119" y="78"/>
                    </a:lnTo>
                    <a:lnTo>
                      <a:pt x="119" y="44"/>
                    </a:lnTo>
                    <a:lnTo>
                      <a:pt x="77" y="44"/>
                    </a:lnTo>
                    <a:lnTo>
                      <a:pt x="77" y="0"/>
                    </a:lnTo>
                    <a:lnTo>
                      <a:pt x="42" y="0"/>
                    </a:lnTo>
                    <a:lnTo>
                      <a:pt x="42" y="44"/>
                    </a:lnTo>
                    <a:lnTo>
                      <a:pt x="0" y="44"/>
                    </a:lnTo>
                    <a:lnTo>
                      <a:pt x="0" y="78"/>
                    </a:lnTo>
                    <a:lnTo>
                      <a:pt x="42" y="78"/>
                    </a:lnTo>
                    <a:lnTo>
                      <a:pt x="42" y="117"/>
                    </a:lnTo>
                    <a:lnTo>
                      <a:pt x="77" y="117"/>
                    </a:lnTo>
                    <a:lnTo>
                      <a:pt x="77" y="78"/>
                    </a:lnTo>
                    <a:close/>
                  </a:path>
                </a:pathLst>
              </a:custGeom>
              <a:solidFill>
                <a:srgbClr val="FFFFFF"/>
              </a:solidFill>
              <a:ln w="9525">
                <a:noFill/>
                <a:round/>
                <a:headEnd/>
                <a:tailEnd/>
              </a:ln>
            </p:spPr>
            <p:txBody>
              <a:bodyPr/>
              <a:lstStyle/>
              <a:p>
                <a:pPr>
                  <a:defRPr/>
                </a:pPr>
                <a:endParaRPr lang="en-GB"/>
              </a:p>
            </p:txBody>
          </p:sp>
          <p:sp>
            <p:nvSpPr>
              <p:cNvPr id="217" name="Freeform 85"/>
              <p:cNvSpPr>
                <a:spLocks/>
              </p:cNvSpPr>
              <p:nvPr/>
            </p:nvSpPr>
            <p:spPr bwMode="auto">
              <a:xfrm>
                <a:off x="1778" y="2004"/>
                <a:ext cx="246"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p>
            </p:txBody>
          </p:sp>
        </p:grpSp>
        <p:grpSp>
          <p:nvGrpSpPr>
            <p:cNvPr id="9" name="Group 86"/>
            <p:cNvGrpSpPr>
              <a:grpSpLocks/>
            </p:cNvGrpSpPr>
            <p:nvPr userDrawn="1"/>
          </p:nvGrpSpPr>
          <p:grpSpPr bwMode="auto">
            <a:xfrm>
              <a:off x="2698061" y="5298398"/>
              <a:ext cx="164271" cy="105273"/>
              <a:chOff x="1592" y="2143"/>
              <a:chExt cx="247" cy="156"/>
            </a:xfrm>
          </p:grpSpPr>
          <p:sp>
            <p:nvSpPr>
              <p:cNvPr id="209" name="Freeform 87"/>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E600"/>
              </a:solidFill>
              <a:ln w="9525">
                <a:noFill/>
                <a:round/>
                <a:headEnd/>
                <a:tailEnd/>
              </a:ln>
            </p:spPr>
            <p:txBody>
              <a:bodyPr/>
              <a:lstStyle/>
              <a:p>
                <a:pPr>
                  <a:defRPr/>
                </a:pPr>
                <a:endParaRPr lang="en-GB"/>
              </a:p>
            </p:txBody>
          </p:sp>
          <p:sp>
            <p:nvSpPr>
              <p:cNvPr id="210" name="Freeform 88"/>
              <p:cNvSpPr>
                <a:spLocks/>
              </p:cNvSpPr>
              <p:nvPr/>
            </p:nvSpPr>
            <p:spPr bwMode="auto">
              <a:xfrm>
                <a:off x="1592" y="2143"/>
                <a:ext cx="66" cy="67"/>
              </a:xfrm>
              <a:custGeom>
                <a:avLst/>
                <a:gdLst>
                  <a:gd name="T0" fmla="*/ 66 w 66"/>
                  <a:gd name="T1" fmla="*/ 0 h 67"/>
                  <a:gd name="T2" fmla="*/ 0 w 66"/>
                  <a:gd name="T3" fmla="*/ 0 h 67"/>
                  <a:gd name="T4" fmla="*/ 0 w 66"/>
                  <a:gd name="T5" fmla="*/ 67 h 67"/>
                  <a:gd name="T6" fmla="*/ 66 w 66"/>
                  <a:gd name="T7" fmla="*/ 67 h 67"/>
                  <a:gd name="T8" fmla="*/ 66 w 66"/>
                  <a:gd name="T9" fmla="*/ 0 h 67"/>
                  <a:gd name="T10" fmla="*/ 66 w 66"/>
                  <a:gd name="T11" fmla="*/ 0 h 67"/>
                  <a:gd name="T12" fmla="*/ 0 60000 65536"/>
                  <a:gd name="T13" fmla="*/ 0 60000 65536"/>
                  <a:gd name="T14" fmla="*/ 0 60000 65536"/>
                  <a:gd name="T15" fmla="*/ 0 60000 65536"/>
                  <a:gd name="T16" fmla="*/ 0 60000 65536"/>
                  <a:gd name="T17" fmla="*/ 0 60000 65536"/>
                  <a:gd name="T18" fmla="*/ 0 w 66"/>
                  <a:gd name="T19" fmla="*/ 0 h 67"/>
                  <a:gd name="T20" fmla="*/ 66 w 66"/>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66" h="67">
                    <a:moveTo>
                      <a:pt x="66" y="0"/>
                    </a:moveTo>
                    <a:lnTo>
                      <a:pt x="0" y="0"/>
                    </a:lnTo>
                    <a:lnTo>
                      <a:pt x="0" y="67"/>
                    </a:lnTo>
                    <a:lnTo>
                      <a:pt x="66" y="67"/>
                    </a:lnTo>
                    <a:lnTo>
                      <a:pt x="66" y="0"/>
                    </a:lnTo>
                    <a:close/>
                  </a:path>
                </a:pathLst>
              </a:custGeom>
              <a:solidFill>
                <a:srgbClr val="0C419A"/>
              </a:solidFill>
              <a:ln w="9525">
                <a:noFill/>
                <a:round/>
                <a:headEnd/>
                <a:tailEnd/>
              </a:ln>
            </p:spPr>
            <p:txBody>
              <a:bodyPr/>
              <a:lstStyle/>
              <a:p>
                <a:pPr>
                  <a:defRPr/>
                </a:pPr>
                <a:endParaRPr lang="en-GB"/>
              </a:p>
            </p:txBody>
          </p:sp>
          <p:sp>
            <p:nvSpPr>
              <p:cNvPr id="211" name="Freeform 89"/>
              <p:cNvSpPr>
                <a:spLocks/>
              </p:cNvSpPr>
              <p:nvPr/>
            </p:nvSpPr>
            <p:spPr bwMode="auto">
              <a:xfrm>
                <a:off x="1592" y="2238"/>
                <a:ext cx="66" cy="61"/>
              </a:xfrm>
              <a:custGeom>
                <a:avLst/>
                <a:gdLst>
                  <a:gd name="T0" fmla="*/ 0 w 66"/>
                  <a:gd name="T1" fmla="*/ 0 h 61"/>
                  <a:gd name="T2" fmla="*/ 0 w 66"/>
                  <a:gd name="T3" fmla="*/ 61 h 61"/>
                  <a:gd name="T4" fmla="*/ 66 w 66"/>
                  <a:gd name="T5" fmla="*/ 61 h 61"/>
                  <a:gd name="T6" fmla="*/ 66 w 66"/>
                  <a:gd name="T7" fmla="*/ 0 h 61"/>
                  <a:gd name="T8" fmla="*/ 0 w 66"/>
                  <a:gd name="T9" fmla="*/ 0 h 61"/>
                  <a:gd name="T10" fmla="*/ 0 w 66"/>
                  <a:gd name="T11" fmla="*/ 0 h 61"/>
                  <a:gd name="T12" fmla="*/ 0 60000 65536"/>
                  <a:gd name="T13" fmla="*/ 0 60000 65536"/>
                  <a:gd name="T14" fmla="*/ 0 60000 65536"/>
                  <a:gd name="T15" fmla="*/ 0 60000 65536"/>
                  <a:gd name="T16" fmla="*/ 0 60000 65536"/>
                  <a:gd name="T17" fmla="*/ 0 60000 65536"/>
                  <a:gd name="T18" fmla="*/ 0 w 66"/>
                  <a:gd name="T19" fmla="*/ 0 h 61"/>
                  <a:gd name="T20" fmla="*/ 66 w 66"/>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66" h="61">
                    <a:moveTo>
                      <a:pt x="0" y="0"/>
                    </a:moveTo>
                    <a:lnTo>
                      <a:pt x="0" y="61"/>
                    </a:lnTo>
                    <a:lnTo>
                      <a:pt x="66" y="61"/>
                    </a:lnTo>
                    <a:lnTo>
                      <a:pt x="66" y="0"/>
                    </a:lnTo>
                    <a:lnTo>
                      <a:pt x="0" y="0"/>
                    </a:lnTo>
                    <a:close/>
                  </a:path>
                </a:pathLst>
              </a:custGeom>
              <a:solidFill>
                <a:srgbClr val="0C419A"/>
              </a:solidFill>
              <a:ln w="9525">
                <a:noFill/>
                <a:round/>
                <a:headEnd/>
                <a:tailEnd/>
              </a:ln>
            </p:spPr>
            <p:txBody>
              <a:bodyPr/>
              <a:lstStyle/>
              <a:p>
                <a:pPr>
                  <a:defRPr/>
                </a:pPr>
                <a:endParaRPr lang="en-GB"/>
              </a:p>
            </p:txBody>
          </p:sp>
          <p:sp>
            <p:nvSpPr>
              <p:cNvPr id="212" name="Freeform 90"/>
              <p:cNvSpPr>
                <a:spLocks/>
              </p:cNvSpPr>
              <p:nvPr/>
            </p:nvSpPr>
            <p:spPr bwMode="auto">
              <a:xfrm>
                <a:off x="1689" y="2238"/>
                <a:ext cx="150" cy="61"/>
              </a:xfrm>
              <a:custGeom>
                <a:avLst/>
                <a:gdLst>
                  <a:gd name="T0" fmla="*/ 0 w 149"/>
                  <a:gd name="T1" fmla="*/ 61 h 61"/>
                  <a:gd name="T2" fmla="*/ 149 w 149"/>
                  <a:gd name="T3" fmla="*/ 61 h 61"/>
                  <a:gd name="T4" fmla="*/ 149 w 149"/>
                  <a:gd name="T5" fmla="*/ 0 h 61"/>
                  <a:gd name="T6" fmla="*/ 0 w 149"/>
                  <a:gd name="T7" fmla="*/ 0 h 61"/>
                  <a:gd name="T8" fmla="*/ 0 w 149"/>
                  <a:gd name="T9" fmla="*/ 61 h 61"/>
                  <a:gd name="T10" fmla="*/ 0 w 149"/>
                  <a:gd name="T11" fmla="*/ 61 h 61"/>
                  <a:gd name="T12" fmla="*/ 0 60000 65536"/>
                  <a:gd name="T13" fmla="*/ 0 60000 65536"/>
                  <a:gd name="T14" fmla="*/ 0 60000 65536"/>
                  <a:gd name="T15" fmla="*/ 0 60000 65536"/>
                  <a:gd name="T16" fmla="*/ 0 60000 65536"/>
                  <a:gd name="T17" fmla="*/ 0 60000 65536"/>
                  <a:gd name="T18" fmla="*/ 0 w 149"/>
                  <a:gd name="T19" fmla="*/ 0 h 61"/>
                  <a:gd name="T20" fmla="*/ 149 w 149"/>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149" h="61">
                    <a:moveTo>
                      <a:pt x="0" y="61"/>
                    </a:moveTo>
                    <a:lnTo>
                      <a:pt x="149" y="61"/>
                    </a:lnTo>
                    <a:lnTo>
                      <a:pt x="149" y="0"/>
                    </a:lnTo>
                    <a:lnTo>
                      <a:pt x="0" y="0"/>
                    </a:lnTo>
                    <a:lnTo>
                      <a:pt x="0" y="61"/>
                    </a:lnTo>
                    <a:close/>
                  </a:path>
                </a:pathLst>
              </a:custGeom>
              <a:solidFill>
                <a:srgbClr val="0C419A"/>
              </a:solidFill>
              <a:ln w="9525">
                <a:noFill/>
                <a:round/>
                <a:headEnd/>
                <a:tailEnd/>
              </a:ln>
            </p:spPr>
            <p:txBody>
              <a:bodyPr/>
              <a:lstStyle/>
              <a:p>
                <a:pPr>
                  <a:defRPr/>
                </a:pPr>
                <a:endParaRPr lang="en-GB"/>
              </a:p>
            </p:txBody>
          </p:sp>
          <p:sp>
            <p:nvSpPr>
              <p:cNvPr id="213" name="Freeform 91"/>
              <p:cNvSpPr>
                <a:spLocks/>
              </p:cNvSpPr>
              <p:nvPr/>
            </p:nvSpPr>
            <p:spPr bwMode="auto">
              <a:xfrm>
                <a:off x="1689" y="2143"/>
                <a:ext cx="150" cy="67"/>
              </a:xfrm>
              <a:custGeom>
                <a:avLst/>
                <a:gdLst>
                  <a:gd name="T0" fmla="*/ 0 w 149"/>
                  <a:gd name="T1" fmla="*/ 0 h 67"/>
                  <a:gd name="T2" fmla="*/ 0 w 149"/>
                  <a:gd name="T3" fmla="*/ 67 h 67"/>
                  <a:gd name="T4" fmla="*/ 149 w 149"/>
                  <a:gd name="T5" fmla="*/ 67 h 67"/>
                  <a:gd name="T6" fmla="*/ 149 w 149"/>
                  <a:gd name="T7" fmla="*/ 0 h 67"/>
                  <a:gd name="T8" fmla="*/ 0 w 149"/>
                  <a:gd name="T9" fmla="*/ 0 h 67"/>
                  <a:gd name="T10" fmla="*/ 0 w 149"/>
                  <a:gd name="T11" fmla="*/ 0 h 67"/>
                  <a:gd name="T12" fmla="*/ 0 60000 65536"/>
                  <a:gd name="T13" fmla="*/ 0 60000 65536"/>
                  <a:gd name="T14" fmla="*/ 0 60000 65536"/>
                  <a:gd name="T15" fmla="*/ 0 60000 65536"/>
                  <a:gd name="T16" fmla="*/ 0 60000 65536"/>
                  <a:gd name="T17" fmla="*/ 0 60000 65536"/>
                  <a:gd name="T18" fmla="*/ 0 w 149"/>
                  <a:gd name="T19" fmla="*/ 0 h 67"/>
                  <a:gd name="T20" fmla="*/ 149 w 149"/>
                  <a:gd name="T21" fmla="*/ 67 h 67"/>
                </a:gdLst>
                <a:ahLst/>
                <a:cxnLst>
                  <a:cxn ang="T12">
                    <a:pos x="T0" y="T1"/>
                  </a:cxn>
                  <a:cxn ang="T13">
                    <a:pos x="T2" y="T3"/>
                  </a:cxn>
                  <a:cxn ang="T14">
                    <a:pos x="T4" y="T5"/>
                  </a:cxn>
                  <a:cxn ang="T15">
                    <a:pos x="T6" y="T7"/>
                  </a:cxn>
                  <a:cxn ang="T16">
                    <a:pos x="T8" y="T9"/>
                  </a:cxn>
                  <a:cxn ang="T17">
                    <a:pos x="T10" y="T11"/>
                  </a:cxn>
                </a:cxnLst>
                <a:rect l="T18" t="T19" r="T20" b="T21"/>
                <a:pathLst>
                  <a:path w="149" h="67">
                    <a:moveTo>
                      <a:pt x="0" y="0"/>
                    </a:moveTo>
                    <a:lnTo>
                      <a:pt x="0" y="67"/>
                    </a:lnTo>
                    <a:lnTo>
                      <a:pt x="149" y="67"/>
                    </a:lnTo>
                    <a:lnTo>
                      <a:pt x="149" y="0"/>
                    </a:lnTo>
                    <a:lnTo>
                      <a:pt x="0" y="0"/>
                    </a:lnTo>
                    <a:close/>
                  </a:path>
                </a:pathLst>
              </a:custGeom>
              <a:solidFill>
                <a:srgbClr val="0C419A"/>
              </a:solidFill>
              <a:ln w="9525">
                <a:noFill/>
                <a:round/>
                <a:headEnd/>
                <a:tailEnd/>
              </a:ln>
            </p:spPr>
            <p:txBody>
              <a:bodyPr/>
              <a:lstStyle/>
              <a:p>
                <a:pPr>
                  <a:defRPr/>
                </a:pPr>
                <a:endParaRPr lang="en-GB"/>
              </a:p>
            </p:txBody>
          </p:sp>
          <p:sp>
            <p:nvSpPr>
              <p:cNvPr id="214" name="Freeform 92"/>
              <p:cNvSpPr>
                <a:spLocks/>
              </p:cNvSpPr>
              <p:nvPr/>
            </p:nvSpPr>
            <p:spPr bwMode="auto">
              <a:xfrm>
                <a:off x="1592" y="2143"/>
                <a:ext cx="246" cy="155"/>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p>
            </p:txBody>
          </p:sp>
        </p:grpSp>
        <p:grpSp>
          <p:nvGrpSpPr>
            <p:cNvPr id="10" name="Group 93"/>
            <p:cNvGrpSpPr>
              <a:grpSpLocks/>
            </p:cNvGrpSpPr>
            <p:nvPr userDrawn="1"/>
          </p:nvGrpSpPr>
          <p:grpSpPr bwMode="auto">
            <a:xfrm>
              <a:off x="2486912" y="5298398"/>
              <a:ext cx="163291" cy="105273"/>
              <a:chOff x="1593" y="1897"/>
              <a:chExt cx="244" cy="157"/>
            </a:xfrm>
          </p:grpSpPr>
          <p:sp>
            <p:nvSpPr>
              <p:cNvPr id="205" name="Freeform 94"/>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E600"/>
              </a:solidFill>
              <a:ln w="9525">
                <a:noFill/>
                <a:round/>
                <a:headEnd/>
                <a:tailEnd/>
              </a:ln>
            </p:spPr>
            <p:txBody>
              <a:bodyPr/>
              <a:lstStyle/>
              <a:p>
                <a:pPr>
                  <a:defRPr/>
                </a:pPr>
                <a:endParaRPr lang="en-GB"/>
              </a:p>
            </p:txBody>
          </p:sp>
          <p:sp>
            <p:nvSpPr>
              <p:cNvPr id="206" name="Freeform 95"/>
              <p:cNvSpPr>
                <a:spLocks/>
              </p:cNvSpPr>
              <p:nvPr/>
            </p:nvSpPr>
            <p:spPr bwMode="auto">
              <a:xfrm>
                <a:off x="1593" y="1897"/>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a:p>
            </p:txBody>
          </p:sp>
          <p:sp>
            <p:nvSpPr>
              <p:cNvPr id="207" name="Freeform 96"/>
              <p:cNvSpPr>
                <a:spLocks/>
              </p:cNvSpPr>
              <p:nvPr/>
            </p:nvSpPr>
            <p:spPr bwMode="auto">
              <a:xfrm>
                <a:off x="1593" y="2003"/>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FF0000"/>
              </a:solidFill>
              <a:ln w="9525">
                <a:noFill/>
                <a:round/>
                <a:headEnd/>
                <a:tailEnd/>
              </a:ln>
            </p:spPr>
            <p:txBody>
              <a:bodyPr/>
              <a:lstStyle/>
              <a:p>
                <a:pPr>
                  <a:defRPr/>
                </a:pPr>
                <a:endParaRPr lang="en-GB"/>
              </a:p>
            </p:txBody>
          </p:sp>
          <p:sp>
            <p:nvSpPr>
              <p:cNvPr id="208" name="Freeform 97"/>
              <p:cNvSpPr>
                <a:spLocks/>
              </p:cNvSpPr>
              <p:nvPr/>
            </p:nvSpPr>
            <p:spPr bwMode="auto">
              <a:xfrm>
                <a:off x="1593" y="1897"/>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p>
            </p:txBody>
          </p:sp>
        </p:grpSp>
        <p:grpSp>
          <p:nvGrpSpPr>
            <p:cNvPr id="11" name="Group 98"/>
            <p:cNvGrpSpPr>
              <a:grpSpLocks/>
            </p:cNvGrpSpPr>
            <p:nvPr userDrawn="1"/>
          </p:nvGrpSpPr>
          <p:grpSpPr bwMode="auto">
            <a:xfrm>
              <a:off x="1633860" y="5298398"/>
              <a:ext cx="165299" cy="104917"/>
              <a:chOff x="1778" y="1164"/>
              <a:chExt cx="247" cy="157"/>
            </a:xfrm>
          </p:grpSpPr>
          <p:sp>
            <p:nvSpPr>
              <p:cNvPr id="156" name="Freeform 99"/>
              <p:cNvSpPr>
                <a:spLocks/>
              </p:cNvSpPr>
              <p:nvPr/>
            </p:nvSpPr>
            <p:spPr bwMode="auto">
              <a:xfrm>
                <a:off x="1778" y="1164"/>
                <a:ext cx="102" cy="157"/>
              </a:xfrm>
              <a:custGeom>
                <a:avLst/>
                <a:gdLst>
                  <a:gd name="T0" fmla="*/ 9612 w 96"/>
                  <a:gd name="T1" fmla="*/ 156 h 156"/>
                  <a:gd name="T2" fmla="*/ 0 w 96"/>
                  <a:gd name="T3" fmla="*/ 156 h 156"/>
                  <a:gd name="T4" fmla="*/ 0 w 96"/>
                  <a:gd name="T5" fmla="*/ 0 h 156"/>
                  <a:gd name="T6" fmla="*/ 9612 w 96"/>
                  <a:gd name="T7" fmla="*/ 0 h 156"/>
                  <a:gd name="T8" fmla="*/ 9612 w 96"/>
                  <a:gd name="T9" fmla="*/ 156 h 156"/>
                  <a:gd name="T10" fmla="*/ 9612 w 96"/>
                  <a:gd name="T11" fmla="*/ 156 h 156"/>
                  <a:gd name="T12" fmla="*/ 0 60000 65536"/>
                  <a:gd name="T13" fmla="*/ 0 60000 65536"/>
                  <a:gd name="T14" fmla="*/ 0 60000 65536"/>
                  <a:gd name="T15" fmla="*/ 0 60000 65536"/>
                  <a:gd name="T16" fmla="*/ 0 60000 65536"/>
                  <a:gd name="T17" fmla="*/ 0 60000 65536"/>
                  <a:gd name="T18" fmla="*/ 0 w 96"/>
                  <a:gd name="T19" fmla="*/ 0 h 156"/>
                  <a:gd name="T20" fmla="*/ 96 w 96"/>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96" h="156">
                    <a:moveTo>
                      <a:pt x="96" y="156"/>
                    </a:moveTo>
                    <a:lnTo>
                      <a:pt x="0" y="156"/>
                    </a:lnTo>
                    <a:lnTo>
                      <a:pt x="0" y="0"/>
                    </a:lnTo>
                    <a:lnTo>
                      <a:pt x="96" y="0"/>
                    </a:lnTo>
                    <a:lnTo>
                      <a:pt x="96" y="156"/>
                    </a:lnTo>
                    <a:close/>
                  </a:path>
                </a:pathLst>
              </a:custGeom>
              <a:solidFill>
                <a:srgbClr val="138630"/>
              </a:solidFill>
              <a:ln w="9525">
                <a:noFill/>
                <a:round/>
                <a:headEnd/>
                <a:tailEnd/>
              </a:ln>
            </p:spPr>
            <p:txBody>
              <a:bodyPr/>
              <a:lstStyle/>
              <a:p>
                <a:pPr>
                  <a:defRPr/>
                </a:pPr>
                <a:endParaRPr lang="en-GB"/>
              </a:p>
            </p:txBody>
          </p:sp>
          <p:sp>
            <p:nvSpPr>
              <p:cNvPr id="157" name="Freeform 100"/>
              <p:cNvSpPr>
                <a:spLocks/>
              </p:cNvSpPr>
              <p:nvPr/>
            </p:nvSpPr>
            <p:spPr bwMode="auto">
              <a:xfrm>
                <a:off x="1880" y="1164"/>
                <a:ext cx="145" cy="157"/>
              </a:xfrm>
              <a:custGeom>
                <a:avLst/>
                <a:gdLst>
                  <a:gd name="T0" fmla="*/ 143 w 143"/>
                  <a:gd name="T1" fmla="*/ 156 h 156"/>
                  <a:gd name="T2" fmla="*/ 0 w 143"/>
                  <a:gd name="T3" fmla="*/ 156 h 156"/>
                  <a:gd name="T4" fmla="*/ 0 w 143"/>
                  <a:gd name="T5" fmla="*/ 0 h 156"/>
                  <a:gd name="T6" fmla="*/ 143 w 143"/>
                  <a:gd name="T7" fmla="*/ 0 h 156"/>
                  <a:gd name="T8" fmla="*/ 143 w 143"/>
                  <a:gd name="T9" fmla="*/ 156 h 156"/>
                  <a:gd name="T10" fmla="*/ 143 w 143"/>
                  <a:gd name="T11" fmla="*/ 156 h 156"/>
                  <a:gd name="T12" fmla="*/ 0 60000 65536"/>
                  <a:gd name="T13" fmla="*/ 0 60000 65536"/>
                  <a:gd name="T14" fmla="*/ 0 60000 65536"/>
                  <a:gd name="T15" fmla="*/ 0 60000 65536"/>
                  <a:gd name="T16" fmla="*/ 0 60000 65536"/>
                  <a:gd name="T17" fmla="*/ 0 60000 65536"/>
                  <a:gd name="T18" fmla="*/ 0 w 143"/>
                  <a:gd name="T19" fmla="*/ 0 h 156"/>
                  <a:gd name="T20" fmla="*/ 143 w 143"/>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43" h="156">
                    <a:moveTo>
                      <a:pt x="143" y="156"/>
                    </a:moveTo>
                    <a:lnTo>
                      <a:pt x="0" y="156"/>
                    </a:lnTo>
                    <a:lnTo>
                      <a:pt x="0" y="0"/>
                    </a:lnTo>
                    <a:lnTo>
                      <a:pt x="143" y="0"/>
                    </a:lnTo>
                    <a:lnTo>
                      <a:pt x="143" y="156"/>
                    </a:lnTo>
                    <a:close/>
                  </a:path>
                </a:pathLst>
              </a:custGeom>
              <a:solidFill>
                <a:srgbClr val="FF1702"/>
              </a:solidFill>
              <a:ln w="9525">
                <a:noFill/>
                <a:round/>
                <a:headEnd/>
                <a:tailEnd/>
              </a:ln>
            </p:spPr>
            <p:txBody>
              <a:bodyPr/>
              <a:lstStyle/>
              <a:p>
                <a:pPr>
                  <a:defRPr/>
                </a:pPr>
                <a:endParaRPr lang="en-GB"/>
              </a:p>
            </p:txBody>
          </p:sp>
          <p:sp>
            <p:nvSpPr>
              <p:cNvPr id="158" name="Freeform 101"/>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close/>
                  </a:path>
                </a:pathLst>
              </a:custGeom>
              <a:solidFill>
                <a:srgbClr val="FFE600"/>
              </a:solidFill>
              <a:ln w="9525">
                <a:noFill/>
                <a:round/>
                <a:headEnd/>
                <a:tailEnd/>
              </a:ln>
            </p:spPr>
            <p:txBody>
              <a:bodyPr/>
              <a:lstStyle/>
              <a:p>
                <a:pPr>
                  <a:defRPr/>
                </a:pPr>
                <a:endParaRPr lang="en-GB"/>
              </a:p>
            </p:txBody>
          </p:sp>
          <p:sp>
            <p:nvSpPr>
              <p:cNvPr id="159" name="Freeform 102"/>
              <p:cNvSpPr>
                <a:spLocks/>
              </p:cNvSpPr>
              <p:nvPr/>
            </p:nvSpPr>
            <p:spPr bwMode="auto">
              <a:xfrm>
                <a:off x="1874" y="1199"/>
                <a:ext cx="12" cy="90"/>
              </a:xfrm>
              <a:custGeom>
                <a:avLst/>
                <a:gdLst>
                  <a:gd name="T0" fmla="*/ 12 w 12"/>
                  <a:gd name="T1" fmla="*/ 90 h 90"/>
                  <a:gd name="T2" fmla="*/ 0 w 12"/>
                  <a:gd name="T3" fmla="*/ 90 h 90"/>
                  <a:gd name="T4" fmla="*/ 0 w 12"/>
                  <a:gd name="T5" fmla="*/ 0 h 90"/>
                  <a:gd name="T6" fmla="*/ 12 w 12"/>
                  <a:gd name="T7" fmla="*/ 0 h 90"/>
                  <a:gd name="T8" fmla="*/ 12 w 12"/>
                  <a:gd name="T9" fmla="*/ 90 h 90"/>
                  <a:gd name="T10" fmla="*/ 12 w 12"/>
                  <a:gd name="T11" fmla="*/ 90 h 90"/>
                  <a:gd name="T12" fmla="*/ 0 60000 65536"/>
                  <a:gd name="T13" fmla="*/ 0 60000 65536"/>
                  <a:gd name="T14" fmla="*/ 0 60000 65536"/>
                  <a:gd name="T15" fmla="*/ 0 60000 65536"/>
                  <a:gd name="T16" fmla="*/ 0 60000 65536"/>
                  <a:gd name="T17" fmla="*/ 0 60000 65536"/>
                  <a:gd name="T18" fmla="*/ 0 w 12"/>
                  <a:gd name="T19" fmla="*/ 0 h 90"/>
                  <a:gd name="T20" fmla="*/ 12 w 12"/>
                  <a:gd name="T21" fmla="*/ 90 h 90"/>
                </a:gdLst>
                <a:ahLst/>
                <a:cxnLst>
                  <a:cxn ang="T12">
                    <a:pos x="T0" y="T1"/>
                  </a:cxn>
                  <a:cxn ang="T13">
                    <a:pos x="T2" y="T3"/>
                  </a:cxn>
                  <a:cxn ang="T14">
                    <a:pos x="T4" y="T5"/>
                  </a:cxn>
                  <a:cxn ang="T15">
                    <a:pos x="T6" y="T7"/>
                  </a:cxn>
                  <a:cxn ang="T16">
                    <a:pos x="T8" y="T9"/>
                  </a:cxn>
                  <a:cxn ang="T17">
                    <a:pos x="T10" y="T11"/>
                  </a:cxn>
                </a:cxnLst>
                <a:rect l="T18" t="T19" r="T20" b="T21"/>
                <a:pathLst>
                  <a:path w="12" h="90">
                    <a:moveTo>
                      <a:pt x="12" y="90"/>
                    </a:moveTo>
                    <a:lnTo>
                      <a:pt x="0" y="90"/>
                    </a:lnTo>
                    <a:lnTo>
                      <a:pt x="0" y="0"/>
                    </a:lnTo>
                    <a:lnTo>
                      <a:pt x="12" y="0"/>
                    </a:lnTo>
                    <a:lnTo>
                      <a:pt x="12" y="90"/>
                    </a:lnTo>
                  </a:path>
                </a:pathLst>
              </a:custGeom>
              <a:noFill/>
              <a:ln w="0">
                <a:solidFill>
                  <a:srgbClr val="000000"/>
                </a:solidFill>
                <a:prstDash val="solid"/>
                <a:round/>
                <a:headEnd/>
                <a:tailEnd/>
              </a:ln>
            </p:spPr>
            <p:txBody>
              <a:bodyPr/>
              <a:lstStyle/>
              <a:p>
                <a:pPr>
                  <a:defRPr/>
                </a:pPr>
                <a:endParaRPr lang="en-GB"/>
              </a:p>
            </p:txBody>
          </p:sp>
          <p:sp>
            <p:nvSpPr>
              <p:cNvPr id="160" name="Freeform 103"/>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close/>
                  </a:path>
                </a:pathLst>
              </a:custGeom>
              <a:solidFill>
                <a:srgbClr val="FFE600"/>
              </a:solidFill>
              <a:ln w="9525">
                <a:noFill/>
                <a:round/>
                <a:headEnd/>
                <a:tailEnd/>
              </a:ln>
            </p:spPr>
            <p:txBody>
              <a:bodyPr/>
              <a:lstStyle/>
              <a:p>
                <a:pPr>
                  <a:defRPr/>
                </a:pPr>
                <a:endParaRPr lang="en-GB"/>
              </a:p>
            </p:txBody>
          </p:sp>
          <p:sp>
            <p:nvSpPr>
              <p:cNvPr id="161" name="Freeform 104"/>
              <p:cNvSpPr>
                <a:spLocks/>
              </p:cNvSpPr>
              <p:nvPr/>
            </p:nvSpPr>
            <p:spPr bwMode="auto">
              <a:xfrm>
                <a:off x="1837" y="1221"/>
                <a:ext cx="49" cy="22"/>
              </a:xfrm>
              <a:custGeom>
                <a:avLst/>
                <a:gdLst>
                  <a:gd name="T0" fmla="*/ 42 w 48"/>
                  <a:gd name="T1" fmla="*/ 22 h 22"/>
                  <a:gd name="T2" fmla="*/ 0 w 48"/>
                  <a:gd name="T3" fmla="*/ 5 h 22"/>
                  <a:gd name="T4" fmla="*/ 6 w 48"/>
                  <a:gd name="T5" fmla="*/ 0 h 22"/>
                  <a:gd name="T6" fmla="*/ 48 w 48"/>
                  <a:gd name="T7" fmla="*/ 16 h 22"/>
                  <a:gd name="T8" fmla="*/ 42 w 48"/>
                  <a:gd name="T9" fmla="*/ 22 h 22"/>
                  <a:gd name="T10" fmla="*/ 42 w 48"/>
                  <a:gd name="T11" fmla="*/ 22 h 22"/>
                  <a:gd name="T12" fmla="*/ 0 60000 65536"/>
                  <a:gd name="T13" fmla="*/ 0 60000 65536"/>
                  <a:gd name="T14" fmla="*/ 0 60000 65536"/>
                  <a:gd name="T15" fmla="*/ 0 60000 65536"/>
                  <a:gd name="T16" fmla="*/ 0 60000 65536"/>
                  <a:gd name="T17" fmla="*/ 0 60000 65536"/>
                  <a:gd name="T18" fmla="*/ 0 w 48"/>
                  <a:gd name="T19" fmla="*/ 0 h 22"/>
                  <a:gd name="T20" fmla="*/ 48 w 4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48" h="22">
                    <a:moveTo>
                      <a:pt x="42" y="22"/>
                    </a:moveTo>
                    <a:lnTo>
                      <a:pt x="0" y="5"/>
                    </a:lnTo>
                    <a:lnTo>
                      <a:pt x="6" y="0"/>
                    </a:lnTo>
                    <a:lnTo>
                      <a:pt x="48" y="16"/>
                    </a:lnTo>
                    <a:lnTo>
                      <a:pt x="42" y="22"/>
                    </a:lnTo>
                  </a:path>
                </a:pathLst>
              </a:custGeom>
              <a:noFill/>
              <a:ln w="0">
                <a:solidFill>
                  <a:srgbClr val="000000"/>
                </a:solidFill>
                <a:prstDash val="solid"/>
                <a:round/>
                <a:headEnd/>
                <a:tailEnd/>
              </a:ln>
            </p:spPr>
            <p:txBody>
              <a:bodyPr/>
              <a:lstStyle/>
              <a:p>
                <a:pPr>
                  <a:defRPr/>
                </a:pPr>
                <a:endParaRPr lang="en-GB"/>
              </a:p>
            </p:txBody>
          </p:sp>
          <p:sp>
            <p:nvSpPr>
              <p:cNvPr id="162" name="Freeform 105"/>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close/>
                  </a:path>
                </a:pathLst>
              </a:custGeom>
              <a:solidFill>
                <a:srgbClr val="FFE600"/>
              </a:solidFill>
              <a:ln w="9525">
                <a:noFill/>
                <a:round/>
                <a:headEnd/>
                <a:tailEnd/>
              </a:ln>
            </p:spPr>
            <p:txBody>
              <a:bodyPr/>
              <a:lstStyle/>
              <a:p>
                <a:pPr>
                  <a:defRPr/>
                </a:pPr>
                <a:endParaRPr lang="en-GB"/>
              </a:p>
            </p:txBody>
          </p:sp>
          <p:sp>
            <p:nvSpPr>
              <p:cNvPr id="163" name="Freeform 106"/>
              <p:cNvSpPr>
                <a:spLocks/>
              </p:cNvSpPr>
              <p:nvPr/>
            </p:nvSpPr>
            <p:spPr bwMode="auto">
              <a:xfrm>
                <a:off x="1880" y="1237"/>
                <a:ext cx="49" cy="27"/>
              </a:xfrm>
              <a:custGeom>
                <a:avLst/>
                <a:gdLst>
                  <a:gd name="T0" fmla="*/ 41 w 47"/>
                  <a:gd name="T1" fmla="*/ 28 h 28"/>
                  <a:gd name="T2" fmla="*/ 0 w 47"/>
                  <a:gd name="T3" fmla="*/ 6 h 28"/>
                  <a:gd name="T4" fmla="*/ 6 w 47"/>
                  <a:gd name="T5" fmla="*/ 0 h 28"/>
                  <a:gd name="T6" fmla="*/ 47 w 47"/>
                  <a:gd name="T7" fmla="*/ 23 h 28"/>
                  <a:gd name="T8" fmla="*/ 41 w 47"/>
                  <a:gd name="T9" fmla="*/ 28 h 28"/>
                  <a:gd name="T10" fmla="*/ 41 w 47"/>
                  <a:gd name="T11" fmla="*/ 28 h 28"/>
                  <a:gd name="T12" fmla="*/ 0 60000 65536"/>
                  <a:gd name="T13" fmla="*/ 0 60000 65536"/>
                  <a:gd name="T14" fmla="*/ 0 60000 65536"/>
                  <a:gd name="T15" fmla="*/ 0 60000 65536"/>
                  <a:gd name="T16" fmla="*/ 0 60000 65536"/>
                  <a:gd name="T17" fmla="*/ 0 60000 65536"/>
                  <a:gd name="T18" fmla="*/ 0 w 47"/>
                  <a:gd name="T19" fmla="*/ 0 h 28"/>
                  <a:gd name="T20" fmla="*/ 47 w 4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7" h="28">
                    <a:moveTo>
                      <a:pt x="41" y="28"/>
                    </a:moveTo>
                    <a:lnTo>
                      <a:pt x="0" y="6"/>
                    </a:lnTo>
                    <a:lnTo>
                      <a:pt x="6" y="0"/>
                    </a:lnTo>
                    <a:lnTo>
                      <a:pt x="47" y="23"/>
                    </a:lnTo>
                    <a:lnTo>
                      <a:pt x="41" y="28"/>
                    </a:lnTo>
                  </a:path>
                </a:pathLst>
              </a:custGeom>
              <a:noFill/>
              <a:ln w="0">
                <a:solidFill>
                  <a:srgbClr val="000000"/>
                </a:solidFill>
                <a:prstDash val="solid"/>
                <a:round/>
                <a:headEnd/>
                <a:tailEnd/>
              </a:ln>
            </p:spPr>
            <p:txBody>
              <a:bodyPr/>
              <a:lstStyle/>
              <a:p>
                <a:pPr>
                  <a:defRPr/>
                </a:pPr>
                <a:endParaRPr lang="en-GB"/>
              </a:p>
            </p:txBody>
          </p:sp>
          <p:sp>
            <p:nvSpPr>
              <p:cNvPr id="164" name="Freeform 107"/>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close/>
                  </a:path>
                </a:pathLst>
              </a:custGeom>
              <a:solidFill>
                <a:srgbClr val="FFE600"/>
              </a:solidFill>
              <a:ln w="9525">
                <a:noFill/>
                <a:round/>
                <a:headEnd/>
                <a:tailEnd/>
              </a:ln>
            </p:spPr>
            <p:txBody>
              <a:bodyPr/>
              <a:lstStyle/>
              <a:p>
                <a:pPr>
                  <a:defRPr/>
                </a:pPr>
                <a:endParaRPr lang="en-GB"/>
              </a:p>
            </p:txBody>
          </p:sp>
          <p:sp>
            <p:nvSpPr>
              <p:cNvPr id="165" name="Freeform 108"/>
              <p:cNvSpPr>
                <a:spLocks/>
              </p:cNvSpPr>
              <p:nvPr/>
            </p:nvSpPr>
            <p:spPr bwMode="auto">
              <a:xfrm>
                <a:off x="1880" y="1221"/>
                <a:ext cx="43" cy="29"/>
              </a:xfrm>
              <a:custGeom>
                <a:avLst/>
                <a:gdLst>
                  <a:gd name="T0" fmla="*/ 0 w 41"/>
                  <a:gd name="T1" fmla="*/ 28 h 28"/>
                  <a:gd name="T2" fmla="*/ 41 w 41"/>
                  <a:gd name="T3" fmla="*/ 5 h 28"/>
                  <a:gd name="T4" fmla="*/ 41 w 41"/>
                  <a:gd name="T5" fmla="*/ 0 h 28"/>
                  <a:gd name="T6" fmla="*/ 0 w 41"/>
                  <a:gd name="T7" fmla="*/ 22 h 28"/>
                  <a:gd name="T8" fmla="*/ 0 w 41"/>
                  <a:gd name="T9" fmla="*/ 28 h 28"/>
                  <a:gd name="T10" fmla="*/ 0 w 41"/>
                  <a:gd name="T11" fmla="*/ 28 h 28"/>
                  <a:gd name="T12" fmla="*/ 0 60000 65536"/>
                  <a:gd name="T13" fmla="*/ 0 60000 65536"/>
                  <a:gd name="T14" fmla="*/ 0 60000 65536"/>
                  <a:gd name="T15" fmla="*/ 0 60000 65536"/>
                  <a:gd name="T16" fmla="*/ 0 60000 65536"/>
                  <a:gd name="T17" fmla="*/ 0 60000 65536"/>
                  <a:gd name="T18" fmla="*/ 0 w 41"/>
                  <a:gd name="T19" fmla="*/ 0 h 28"/>
                  <a:gd name="T20" fmla="*/ 41 w 41"/>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41" h="28">
                    <a:moveTo>
                      <a:pt x="0" y="28"/>
                    </a:moveTo>
                    <a:lnTo>
                      <a:pt x="41" y="5"/>
                    </a:lnTo>
                    <a:lnTo>
                      <a:pt x="41" y="0"/>
                    </a:lnTo>
                    <a:lnTo>
                      <a:pt x="0" y="22"/>
                    </a:lnTo>
                    <a:lnTo>
                      <a:pt x="0" y="28"/>
                    </a:lnTo>
                  </a:path>
                </a:pathLst>
              </a:custGeom>
              <a:noFill/>
              <a:ln w="0">
                <a:solidFill>
                  <a:srgbClr val="000000"/>
                </a:solidFill>
                <a:prstDash val="solid"/>
                <a:round/>
                <a:headEnd/>
                <a:tailEnd/>
              </a:ln>
            </p:spPr>
            <p:txBody>
              <a:bodyPr/>
              <a:lstStyle/>
              <a:p>
                <a:pPr>
                  <a:defRPr/>
                </a:pPr>
                <a:endParaRPr lang="en-GB"/>
              </a:p>
            </p:txBody>
          </p:sp>
          <p:sp>
            <p:nvSpPr>
              <p:cNvPr id="166" name="Freeform 109"/>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close/>
                  </a:path>
                </a:pathLst>
              </a:custGeom>
              <a:solidFill>
                <a:srgbClr val="FFE600"/>
              </a:solidFill>
              <a:ln w="9525">
                <a:noFill/>
                <a:round/>
                <a:headEnd/>
                <a:tailEnd/>
              </a:ln>
            </p:spPr>
            <p:txBody>
              <a:bodyPr/>
              <a:lstStyle/>
              <a:p>
                <a:pPr>
                  <a:defRPr/>
                </a:pPr>
                <a:endParaRPr lang="en-GB"/>
              </a:p>
            </p:txBody>
          </p:sp>
          <p:sp>
            <p:nvSpPr>
              <p:cNvPr id="167" name="Freeform 110"/>
              <p:cNvSpPr>
                <a:spLocks/>
              </p:cNvSpPr>
              <p:nvPr/>
            </p:nvSpPr>
            <p:spPr bwMode="auto">
              <a:xfrm>
                <a:off x="1831" y="1225"/>
                <a:ext cx="55" cy="18"/>
              </a:xfrm>
              <a:custGeom>
                <a:avLst/>
                <a:gdLst>
                  <a:gd name="T0" fmla="*/ 54 w 54"/>
                  <a:gd name="T1" fmla="*/ 6 h 17"/>
                  <a:gd name="T2" fmla="*/ 0 w 54"/>
                  <a:gd name="T3" fmla="*/ 17 h 17"/>
                  <a:gd name="T4" fmla="*/ 0 w 54"/>
                  <a:gd name="T5" fmla="*/ 11 h 17"/>
                  <a:gd name="T6" fmla="*/ 54 w 54"/>
                  <a:gd name="T7" fmla="*/ 0 h 17"/>
                  <a:gd name="T8" fmla="*/ 54 w 54"/>
                  <a:gd name="T9" fmla="*/ 6 h 17"/>
                  <a:gd name="T10" fmla="*/ 54 w 54"/>
                  <a:gd name="T11" fmla="*/ 6 h 17"/>
                  <a:gd name="T12" fmla="*/ 0 60000 65536"/>
                  <a:gd name="T13" fmla="*/ 0 60000 65536"/>
                  <a:gd name="T14" fmla="*/ 0 60000 65536"/>
                  <a:gd name="T15" fmla="*/ 0 60000 65536"/>
                  <a:gd name="T16" fmla="*/ 0 60000 65536"/>
                  <a:gd name="T17" fmla="*/ 0 60000 65536"/>
                  <a:gd name="T18" fmla="*/ 0 w 54"/>
                  <a:gd name="T19" fmla="*/ 0 h 17"/>
                  <a:gd name="T20" fmla="*/ 54 w 5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54" h="17">
                    <a:moveTo>
                      <a:pt x="54" y="6"/>
                    </a:moveTo>
                    <a:lnTo>
                      <a:pt x="0" y="17"/>
                    </a:lnTo>
                    <a:lnTo>
                      <a:pt x="0" y="11"/>
                    </a:lnTo>
                    <a:lnTo>
                      <a:pt x="54" y="0"/>
                    </a:lnTo>
                    <a:lnTo>
                      <a:pt x="54" y="6"/>
                    </a:lnTo>
                  </a:path>
                </a:pathLst>
              </a:custGeom>
              <a:noFill/>
              <a:ln w="0">
                <a:solidFill>
                  <a:srgbClr val="000000"/>
                </a:solidFill>
                <a:prstDash val="solid"/>
                <a:round/>
                <a:headEnd/>
                <a:tailEnd/>
              </a:ln>
            </p:spPr>
            <p:txBody>
              <a:bodyPr/>
              <a:lstStyle/>
              <a:p>
                <a:pPr>
                  <a:defRPr/>
                </a:pPr>
                <a:endParaRPr lang="en-GB"/>
              </a:p>
            </p:txBody>
          </p:sp>
          <p:sp>
            <p:nvSpPr>
              <p:cNvPr id="168" name="Freeform 111"/>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close/>
                  </a:path>
                </a:pathLst>
              </a:custGeom>
              <a:solidFill>
                <a:srgbClr val="FFE600"/>
              </a:solidFill>
              <a:ln w="9525">
                <a:noFill/>
                <a:round/>
                <a:headEnd/>
                <a:tailEnd/>
              </a:ln>
            </p:spPr>
            <p:txBody>
              <a:bodyPr/>
              <a:lstStyle/>
              <a:p>
                <a:pPr>
                  <a:defRPr/>
                </a:pPr>
                <a:endParaRPr lang="en-GB"/>
              </a:p>
            </p:txBody>
          </p:sp>
          <p:sp>
            <p:nvSpPr>
              <p:cNvPr id="169" name="Freeform 112"/>
              <p:cNvSpPr>
                <a:spLocks/>
              </p:cNvSpPr>
              <p:nvPr/>
            </p:nvSpPr>
            <p:spPr bwMode="auto">
              <a:xfrm>
                <a:off x="1837" y="1248"/>
                <a:ext cx="55" cy="16"/>
              </a:xfrm>
              <a:custGeom>
                <a:avLst/>
                <a:gdLst>
                  <a:gd name="T0" fmla="*/ 54 w 54"/>
                  <a:gd name="T1" fmla="*/ 5 h 16"/>
                  <a:gd name="T2" fmla="*/ 0 w 54"/>
                  <a:gd name="T3" fmla="*/ 16 h 16"/>
                  <a:gd name="T4" fmla="*/ 0 w 54"/>
                  <a:gd name="T5" fmla="*/ 11 h 16"/>
                  <a:gd name="T6" fmla="*/ 54 w 54"/>
                  <a:gd name="T7" fmla="*/ 0 h 16"/>
                  <a:gd name="T8" fmla="*/ 54 w 54"/>
                  <a:gd name="T9" fmla="*/ 5 h 16"/>
                  <a:gd name="T10" fmla="*/ 54 w 54"/>
                  <a:gd name="T11" fmla="*/ 5 h 16"/>
                  <a:gd name="T12" fmla="*/ 0 60000 65536"/>
                  <a:gd name="T13" fmla="*/ 0 60000 65536"/>
                  <a:gd name="T14" fmla="*/ 0 60000 65536"/>
                  <a:gd name="T15" fmla="*/ 0 60000 65536"/>
                  <a:gd name="T16" fmla="*/ 0 60000 65536"/>
                  <a:gd name="T17" fmla="*/ 0 60000 65536"/>
                  <a:gd name="T18" fmla="*/ 0 w 54"/>
                  <a:gd name="T19" fmla="*/ 0 h 16"/>
                  <a:gd name="T20" fmla="*/ 54 w 54"/>
                  <a:gd name="T21" fmla="*/ 16 h 16"/>
                </a:gdLst>
                <a:ahLst/>
                <a:cxnLst>
                  <a:cxn ang="T12">
                    <a:pos x="T0" y="T1"/>
                  </a:cxn>
                  <a:cxn ang="T13">
                    <a:pos x="T2" y="T3"/>
                  </a:cxn>
                  <a:cxn ang="T14">
                    <a:pos x="T4" y="T5"/>
                  </a:cxn>
                  <a:cxn ang="T15">
                    <a:pos x="T6" y="T7"/>
                  </a:cxn>
                  <a:cxn ang="T16">
                    <a:pos x="T8" y="T9"/>
                  </a:cxn>
                  <a:cxn ang="T17">
                    <a:pos x="T10" y="T11"/>
                  </a:cxn>
                </a:cxnLst>
                <a:rect l="T18" t="T19" r="T20" b="T21"/>
                <a:pathLst>
                  <a:path w="54" h="16">
                    <a:moveTo>
                      <a:pt x="54" y="5"/>
                    </a:moveTo>
                    <a:lnTo>
                      <a:pt x="0" y="16"/>
                    </a:lnTo>
                    <a:lnTo>
                      <a:pt x="0" y="11"/>
                    </a:lnTo>
                    <a:lnTo>
                      <a:pt x="54" y="0"/>
                    </a:lnTo>
                    <a:lnTo>
                      <a:pt x="54" y="5"/>
                    </a:lnTo>
                  </a:path>
                </a:pathLst>
              </a:custGeom>
              <a:noFill/>
              <a:ln w="0">
                <a:solidFill>
                  <a:srgbClr val="000000"/>
                </a:solidFill>
                <a:prstDash val="solid"/>
                <a:round/>
                <a:headEnd/>
                <a:tailEnd/>
              </a:ln>
            </p:spPr>
            <p:txBody>
              <a:bodyPr/>
              <a:lstStyle/>
              <a:p>
                <a:pPr>
                  <a:defRPr/>
                </a:pPr>
                <a:endParaRPr lang="en-GB"/>
              </a:p>
            </p:txBody>
          </p:sp>
          <p:sp>
            <p:nvSpPr>
              <p:cNvPr id="170" name="Freeform 113"/>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close/>
                  </a:path>
                </a:pathLst>
              </a:custGeom>
              <a:solidFill>
                <a:srgbClr val="FFE600"/>
              </a:solidFill>
              <a:ln w="9525">
                <a:noFill/>
                <a:round/>
                <a:headEnd/>
                <a:tailEnd/>
              </a:ln>
            </p:spPr>
            <p:txBody>
              <a:bodyPr/>
              <a:lstStyle/>
              <a:p>
                <a:pPr>
                  <a:defRPr/>
                </a:pPr>
                <a:endParaRPr lang="en-GB"/>
              </a:p>
            </p:txBody>
          </p:sp>
          <p:sp>
            <p:nvSpPr>
              <p:cNvPr id="171" name="Freeform 114"/>
              <p:cNvSpPr>
                <a:spLocks/>
              </p:cNvSpPr>
              <p:nvPr/>
            </p:nvSpPr>
            <p:spPr bwMode="auto">
              <a:xfrm>
                <a:off x="1831" y="1244"/>
                <a:ext cx="55" cy="10"/>
              </a:xfrm>
              <a:custGeom>
                <a:avLst/>
                <a:gdLst>
                  <a:gd name="T0" fmla="*/ 0 w 54"/>
                  <a:gd name="T1" fmla="*/ 0 h 11"/>
                  <a:gd name="T2" fmla="*/ 54 w 54"/>
                  <a:gd name="T3" fmla="*/ 11 h 11"/>
                  <a:gd name="T4" fmla="*/ 54 w 54"/>
                  <a:gd name="T5" fmla="*/ 11 h 11"/>
                  <a:gd name="T6" fmla="*/ 0 w 54"/>
                  <a:gd name="T7" fmla="*/ 0 h 11"/>
                  <a:gd name="T8" fmla="*/ 0 w 54"/>
                  <a:gd name="T9" fmla="*/ 0 h 11"/>
                  <a:gd name="T10" fmla="*/ 0 w 54"/>
                  <a:gd name="T11" fmla="*/ 0 h 11"/>
                  <a:gd name="T12" fmla="*/ 0 60000 65536"/>
                  <a:gd name="T13" fmla="*/ 0 60000 65536"/>
                  <a:gd name="T14" fmla="*/ 0 60000 65536"/>
                  <a:gd name="T15" fmla="*/ 0 60000 65536"/>
                  <a:gd name="T16" fmla="*/ 0 60000 65536"/>
                  <a:gd name="T17" fmla="*/ 0 60000 65536"/>
                  <a:gd name="T18" fmla="*/ 0 w 54"/>
                  <a:gd name="T19" fmla="*/ 0 h 11"/>
                  <a:gd name="T20" fmla="*/ 54 w 54"/>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4" h="11">
                    <a:moveTo>
                      <a:pt x="0" y="0"/>
                    </a:moveTo>
                    <a:lnTo>
                      <a:pt x="54" y="11"/>
                    </a:lnTo>
                    <a:lnTo>
                      <a:pt x="0" y="0"/>
                    </a:lnTo>
                  </a:path>
                </a:pathLst>
              </a:custGeom>
              <a:noFill/>
              <a:ln w="0">
                <a:solidFill>
                  <a:srgbClr val="000000"/>
                </a:solidFill>
                <a:prstDash val="solid"/>
                <a:round/>
                <a:headEnd/>
                <a:tailEnd/>
              </a:ln>
            </p:spPr>
            <p:txBody>
              <a:bodyPr/>
              <a:lstStyle/>
              <a:p>
                <a:pPr>
                  <a:defRPr/>
                </a:pPr>
                <a:endParaRPr lang="en-GB"/>
              </a:p>
            </p:txBody>
          </p:sp>
          <p:sp>
            <p:nvSpPr>
              <p:cNvPr id="172" name="Freeform 115"/>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close/>
                  </a:path>
                </a:pathLst>
              </a:custGeom>
              <a:solidFill>
                <a:srgbClr val="FFE600"/>
              </a:solidFill>
              <a:ln w="9525">
                <a:noFill/>
                <a:round/>
                <a:headEnd/>
                <a:tailEnd/>
              </a:ln>
            </p:spPr>
            <p:txBody>
              <a:bodyPr/>
              <a:lstStyle/>
              <a:p>
                <a:pPr>
                  <a:defRPr/>
                </a:pPr>
                <a:endParaRPr lang="en-GB"/>
              </a:p>
            </p:txBody>
          </p:sp>
          <p:sp>
            <p:nvSpPr>
              <p:cNvPr id="173" name="Freeform 116"/>
              <p:cNvSpPr>
                <a:spLocks/>
              </p:cNvSpPr>
              <p:nvPr/>
            </p:nvSpPr>
            <p:spPr bwMode="auto">
              <a:xfrm>
                <a:off x="1880" y="1225"/>
                <a:ext cx="49" cy="18"/>
              </a:xfrm>
              <a:custGeom>
                <a:avLst/>
                <a:gdLst>
                  <a:gd name="T0" fmla="*/ 0 w 47"/>
                  <a:gd name="T1" fmla="*/ 6 h 17"/>
                  <a:gd name="T2" fmla="*/ 47 w 47"/>
                  <a:gd name="T3" fmla="*/ 17 h 17"/>
                  <a:gd name="T4" fmla="*/ 47 w 47"/>
                  <a:gd name="T5" fmla="*/ 11 h 17"/>
                  <a:gd name="T6" fmla="*/ 0 w 47"/>
                  <a:gd name="T7" fmla="*/ 0 h 17"/>
                  <a:gd name="T8" fmla="*/ 0 w 47"/>
                  <a:gd name="T9" fmla="*/ 6 h 17"/>
                  <a:gd name="T10" fmla="*/ 0 w 47"/>
                  <a:gd name="T11" fmla="*/ 6 h 17"/>
                  <a:gd name="T12" fmla="*/ 0 60000 65536"/>
                  <a:gd name="T13" fmla="*/ 0 60000 65536"/>
                  <a:gd name="T14" fmla="*/ 0 60000 65536"/>
                  <a:gd name="T15" fmla="*/ 0 60000 65536"/>
                  <a:gd name="T16" fmla="*/ 0 60000 65536"/>
                  <a:gd name="T17" fmla="*/ 0 60000 65536"/>
                  <a:gd name="T18" fmla="*/ 0 w 47"/>
                  <a:gd name="T19" fmla="*/ 0 h 17"/>
                  <a:gd name="T20" fmla="*/ 47 w 47"/>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47" h="17">
                    <a:moveTo>
                      <a:pt x="0" y="6"/>
                    </a:moveTo>
                    <a:lnTo>
                      <a:pt x="47" y="17"/>
                    </a:lnTo>
                    <a:lnTo>
                      <a:pt x="47" y="11"/>
                    </a:lnTo>
                    <a:lnTo>
                      <a:pt x="0" y="0"/>
                    </a:lnTo>
                    <a:lnTo>
                      <a:pt x="0" y="6"/>
                    </a:lnTo>
                  </a:path>
                </a:pathLst>
              </a:custGeom>
              <a:noFill/>
              <a:ln w="0">
                <a:solidFill>
                  <a:srgbClr val="000000"/>
                </a:solidFill>
                <a:prstDash val="solid"/>
                <a:round/>
                <a:headEnd/>
                <a:tailEnd/>
              </a:ln>
            </p:spPr>
            <p:txBody>
              <a:bodyPr/>
              <a:lstStyle/>
              <a:p>
                <a:pPr>
                  <a:defRPr/>
                </a:pPr>
                <a:endParaRPr lang="en-GB"/>
              </a:p>
            </p:txBody>
          </p:sp>
          <p:sp>
            <p:nvSpPr>
              <p:cNvPr id="174" name="Freeform 117"/>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close/>
                  </a:path>
                </a:pathLst>
              </a:custGeom>
              <a:solidFill>
                <a:srgbClr val="FFE600"/>
              </a:solidFill>
              <a:ln w="9525">
                <a:noFill/>
                <a:round/>
                <a:headEnd/>
                <a:tailEnd/>
              </a:ln>
            </p:spPr>
            <p:txBody>
              <a:bodyPr/>
              <a:lstStyle/>
              <a:p>
                <a:pPr>
                  <a:defRPr/>
                </a:pPr>
                <a:endParaRPr lang="en-GB"/>
              </a:p>
            </p:txBody>
          </p:sp>
          <p:sp>
            <p:nvSpPr>
              <p:cNvPr id="175" name="Freeform 118"/>
              <p:cNvSpPr>
                <a:spLocks/>
              </p:cNvSpPr>
              <p:nvPr/>
            </p:nvSpPr>
            <p:spPr bwMode="auto">
              <a:xfrm>
                <a:off x="1880" y="1244"/>
                <a:ext cx="49" cy="10"/>
              </a:xfrm>
              <a:custGeom>
                <a:avLst/>
                <a:gdLst>
                  <a:gd name="T0" fmla="*/ 47 w 47"/>
                  <a:gd name="T1" fmla="*/ 0 h 11"/>
                  <a:gd name="T2" fmla="*/ 0 w 47"/>
                  <a:gd name="T3" fmla="*/ 11 h 11"/>
                  <a:gd name="T4" fmla="*/ 0 w 47"/>
                  <a:gd name="T5" fmla="*/ 11 h 11"/>
                  <a:gd name="T6" fmla="*/ 47 w 47"/>
                  <a:gd name="T7" fmla="*/ 0 h 11"/>
                  <a:gd name="T8" fmla="*/ 47 w 47"/>
                  <a:gd name="T9" fmla="*/ 0 h 11"/>
                  <a:gd name="T10" fmla="*/ 47 w 47"/>
                  <a:gd name="T11" fmla="*/ 0 h 11"/>
                  <a:gd name="T12" fmla="*/ 0 60000 65536"/>
                  <a:gd name="T13" fmla="*/ 0 60000 65536"/>
                  <a:gd name="T14" fmla="*/ 0 60000 65536"/>
                  <a:gd name="T15" fmla="*/ 0 60000 65536"/>
                  <a:gd name="T16" fmla="*/ 0 60000 65536"/>
                  <a:gd name="T17" fmla="*/ 0 60000 65536"/>
                  <a:gd name="T18" fmla="*/ 0 w 47"/>
                  <a:gd name="T19" fmla="*/ 0 h 11"/>
                  <a:gd name="T20" fmla="*/ 47 w 47"/>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47" h="11">
                    <a:moveTo>
                      <a:pt x="47" y="0"/>
                    </a:moveTo>
                    <a:lnTo>
                      <a:pt x="0" y="11"/>
                    </a:lnTo>
                    <a:lnTo>
                      <a:pt x="47" y="0"/>
                    </a:lnTo>
                  </a:path>
                </a:pathLst>
              </a:custGeom>
              <a:noFill/>
              <a:ln w="0">
                <a:solidFill>
                  <a:srgbClr val="000000"/>
                </a:solidFill>
                <a:prstDash val="solid"/>
                <a:round/>
                <a:headEnd/>
                <a:tailEnd/>
              </a:ln>
            </p:spPr>
            <p:txBody>
              <a:bodyPr/>
              <a:lstStyle/>
              <a:p>
                <a:pPr>
                  <a:defRPr/>
                </a:pPr>
                <a:endParaRPr lang="en-GB"/>
              </a:p>
            </p:txBody>
          </p:sp>
          <p:sp>
            <p:nvSpPr>
              <p:cNvPr id="176" name="Freeform 119"/>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close/>
                  </a:path>
                </a:pathLst>
              </a:custGeom>
              <a:solidFill>
                <a:srgbClr val="FFE600"/>
              </a:solidFill>
              <a:ln w="9525">
                <a:noFill/>
                <a:round/>
                <a:headEnd/>
                <a:tailEnd/>
              </a:ln>
            </p:spPr>
            <p:txBody>
              <a:bodyPr/>
              <a:lstStyle/>
              <a:p>
                <a:pPr>
                  <a:defRPr/>
                </a:pPr>
                <a:endParaRPr lang="en-GB"/>
              </a:p>
            </p:txBody>
          </p:sp>
          <p:sp>
            <p:nvSpPr>
              <p:cNvPr id="177" name="Freeform 120"/>
              <p:cNvSpPr>
                <a:spLocks/>
              </p:cNvSpPr>
              <p:nvPr/>
            </p:nvSpPr>
            <p:spPr bwMode="auto">
              <a:xfrm>
                <a:off x="1837" y="1264"/>
                <a:ext cx="86" cy="2"/>
              </a:xfrm>
              <a:custGeom>
                <a:avLst/>
                <a:gdLst>
                  <a:gd name="T0" fmla="*/ 83 w 83"/>
                  <a:gd name="T1" fmla="*/ 0 h 1"/>
                  <a:gd name="T2" fmla="*/ 0 w 83"/>
                  <a:gd name="T3" fmla="*/ 0 h 1"/>
                  <a:gd name="T4" fmla="*/ 0 w 83"/>
                  <a:gd name="T5" fmla="*/ 0 h 1"/>
                  <a:gd name="T6" fmla="*/ 83 w 83"/>
                  <a:gd name="T7" fmla="*/ 0 h 1"/>
                  <a:gd name="T8" fmla="*/ 83 w 83"/>
                  <a:gd name="T9" fmla="*/ 0 h 1"/>
                  <a:gd name="T10" fmla="*/ 83 w 83"/>
                  <a:gd name="T11" fmla="*/ 0 h 1"/>
                  <a:gd name="T12" fmla="*/ 0 60000 65536"/>
                  <a:gd name="T13" fmla="*/ 0 60000 65536"/>
                  <a:gd name="T14" fmla="*/ 0 60000 65536"/>
                  <a:gd name="T15" fmla="*/ 0 60000 65536"/>
                  <a:gd name="T16" fmla="*/ 0 60000 65536"/>
                  <a:gd name="T17" fmla="*/ 0 60000 65536"/>
                  <a:gd name="T18" fmla="*/ 0 w 83"/>
                  <a:gd name="T19" fmla="*/ 0 h 1"/>
                  <a:gd name="T20" fmla="*/ 83 w 83"/>
                  <a:gd name="T21" fmla="*/ 1 h 1"/>
                </a:gdLst>
                <a:ahLst/>
                <a:cxnLst>
                  <a:cxn ang="T12">
                    <a:pos x="T0" y="T1"/>
                  </a:cxn>
                  <a:cxn ang="T13">
                    <a:pos x="T2" y="T3"/>
                  </a:cxn>
                  <a:cxn ang="T14">
                    <a:pos x="T4" y="T5"/>
                  </a:cxn>
                  <a:cxn ang="T15">
                    <a:pos x="T6" y="T7"/>
                  </a:cxn>
                  <a:cxn ang="T16">
                    <a:pos x="T8" y="T9"/>
                  </a:cxn>
                  <a:cxn ang="T17">
                    <a:pos x="T10" y="T11"/>
                  </a:cxn>
                </a:cxnLst>
                <a:rect l="T18" t="T19" r="T20" b="T21"/>
                <a:pathLst>
                  <a:path w="83" h="1">
                    <a:moveTo>
                      <a:pt x="83" y="0"/>
                    </a:moveTo>
                    <a:lnTo>
                      <a:pt x="0" y="0"/>
                    </a:lnTo>
                    <a:lnTo>
                      <a:pt x="83" y="0"/>
                    </a:lnTo>
                  </a:path>
                </a:pathLst>
              </a:custGeom>
              <a:noFill/>
              <a:ln w="0">
                <a:solidFill>
                  <a:srgbClr val="000000"/>
                </a:solidFill>
                <a:prstDash val="solid"/>
                <a:round/>
                <a:headEnd/>
                <a:tailEnd/>
              </a:ln>
            </p:spPr>
            <p:txBody>
              <a:bodyPr/>
              <a:lstStyle/>
              <a:p>
                <a:pPr>
                  <a:defRPr/>
                </a:pPr>
                <a:endParaRPr lang="en-GB"/>
              </a:p>
            </p:txBody>
          </p:sp>
          <p:sp>
            <p:nvSpPr>
              <p:cNvPr id="178" name="Freeform 121"/>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close/>
                  </a:path>
                </a:pathLst>
              </a:custGeom>
              <a:solidFill>
                <a:srgbClr val="FFE600"/>
              </a:solidFill>
              <a:ln w="9525">
                <a:noFill/>
                <a:round/>
                <a:headEnd/>
                <a:tailEnd/>
              </a:ln>
            </p:spPr>
            <p:txBody>
              <a:bodyPr/>
              <a:lstStyle/>
              <a:p>
                <a:pPr>
                  <a:defRPr/>
                </a:pPr>
                <a:endParaRPr lang="en-GB"/>
              </a:p>
            </p:txBody>
          </p:sp>
          <p:sp>
            <p:nvSpPr>
              <p:cNvPr id="179" name="Freeform 122"/>
              <p:cNvSpPr>
                <a:spLocks/>
              </p:cNvSpPr>
              <p:nvPr/>
            </p:nvSpPr>
            <p:spPr bwMode="auto">
              <a:xfrm>
                <a:off x="1837" y="1215"/>
                <a:ext cx="86" cy="6"/>
              </a:xfrm>
              <a:custGeom>
                <a:avLst/>
                <a:gdLst>
                  <a:gd name="T0" fmla="*/ 83 w 83"/>
                  <a:gd name="T1" fmla="*/ 6 h 6"/>
                  <a:gd name="T2" fmla="*/ 0 w 83"/>
                  <a:gd name="T3" fmla="*/ 6 h 6"/>
                  <a:gd name="T4" fmla="*/ 0 w 83"/>
                  <a:gd name="T5" fmla="*/ 0 h 6"/>
                  <a:gd name="T6" fmla="*/ 83 w 83"/>
                  <a:gd name="T7" fmla="*/ 0 h 6"/>
                  <a:gd name="T8" fmla="*/ 83 w 83"/>
                  <a:gd name="T9" fmla="*/ 6 h 6"/>
                  <a:gd name="T10" fmla="*/ 83 w 83"/>
                  <a:gd name="T11" fmla="*/ 6 h 6"/>
                  <a:gd name="T12" fmla="*/ 0 60000 65536"/>
                  <a:gd name="T13" fmla="*/ 0 60000 65536"/>
                  <a:gd name="T14" fmla="*/ 0 60000 65536"/>
                  <a:gd name="T15" fmla="*/ 0 60000 65536"/>
                  <a:gd name="T16" fmla="*/ 0 60000 65536"/>
                  <a:gd name="T17" fmla="*/ 0 60000 65536"/>
                  <a:gd name="T18" fmla="*/ 0 w 83"/>
                  <a:gd name="T19" fmla="*/ 0 h 6"/>
                  <a:gd name="T20" fmla="*/ 83 w 83"/>
                  <a:gd name="T21" fmla="*/ 6 h 6"/>
                </a:gdLst>
                <a:ahLst/>
                <a:cxnLst>
                  <a:cxn ang="T12">
                    <a:pos x="T0" y="T1"/>
                  </a:cxn>
                  <a:cxn ang="T13">
                    <a:pos x="T2" y="T3"/>
                  </a:cxn>
                  <a:cxn ang="T14">
                    <a:pos x="T4" y="T5"/>
                  </a:cxn>
                  <a:cxn ang="T15">
                    <a:pos x="T6" y="T7"/>
                  </a:cxn>
                  <a:cxn ang="T16">
                    <a:pos x="T8" y="T9"/>
                  </a:cxn>
                  <a:cxn ang="T17">
                    <a:pos x="T10" y="T11"/>
                  </a:cxn>
                </a:cxnLst>
                <a:rect l="T18" t="T19" r="T20" b="T21"/>
                <a:pathLst>
                  <a:path w="83" h="6">
                    <a:moveTo>
                      <a:pt x="83" y="6"/>
                    </a:moveTo>
                    <a:lnTo>
                      <a:pt x="0" y="6"/>
                    </a:lnTo>
                    <a:lnTo>
                      <a:pt x="0" y="0"/>
                    </a:lnTo>
                    <a:lnTo>
                      <a:pt x="83" y="0"/>
                    </a:lnTo>
                    <a:lnTo>
                      <a:pt x="83" y="6"/>
                    </a:lnTo>
                  </a:path>
                </a:pathLst>
              </a:custGeom>
              <a:noFill/>
              <a:ln w="0">
                <a:solidFill>
                  <a:srgbClr val="000000"/>
                </a:solidFill>
                <a:prstDash val="solid"/>
                <a:round/>
                <a:headEnd/>
                <a:tailEnd/>
              </a:ln>
            </p:spPr>
            <p:txBody>
              <a:bodyPr/>
              <a:lstStyle/>
              <a:p>
                <a:pPr>
                  <a:defRPr/>
                </a:pPr>
                <a:endParaRPr lang="en-GB"/>
              </a:p>
            </p:txBody>
          </p:sp>
          <p:sp>
            <p:nvSpPr>
              <p:cNvPr id="180" name="Freeform 123"/>
              <p:cNvSpPr>
                <a:spLocks noEditPoints="1"/>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48 w 101"/>
                  <a:gd name="T37" fmla="*/ 84 h 90"/>
                  <a:gd name="T38" fmla="*/ 30 w 101"/>
                  <a:gd name="T39" fmla="*/ 84 h 90"/>
                  <a:gd name="T40" fmla="*/ 18 w 101"/>
                  <a:gd name="T41" fmla="*/ 73 h 90"/>
                  <a:gd name="T42" fmla="*/ 12 w 101"/>
                  <a:gd name="T43" fmla="*/ 62 h 90"/>
                  <a:gd name="T44" fmla="*/ 6 w 101"/>
                  <a:gd name="T45" fmla="*/ 45 h 90"/>
                  <a:gd name="T46" fmla="*/ 12 w 101"/>
                  <a:gd name="T47" fmla="*/ 28 h 90"/>
                  <a:gd name="T48" fmla="*/ 18 w 101"/>
                  <a:gd name="T49" fmla="*/ 17 h 90"/>
                  <a:gd name="T50" fmla="*/ 30 w 101"/>
                  <a:gd name="T51" fmla="*/ 6 h 90"/>
                  <a:gd name="T52" fmla="*/ 48 w 101"/>
                  <a:gd name="T53" fmla="*/ 0 h 90"/>
                  <a:gd name="T54" fmla="*/ 66 w 101"/>
                  <a:gd name="T55" fmla="*/ 6 h 90"/>
                  <a:gd name="T56" fmla="*/ 83 w 101"/>
                  <a:gd name="T57" fmla="*/ 17 h 90"/>
                  <a:gd name="T58" fmla="*/ 89 w 101"/>
                  <a:gd name="T59" fmla="*/ 28 h 90"/>
                  <a:gd name="T60" fmla="*/ 95 w 101"/>
                  <a:gd name="T61" fmla="*/ 45 h 90"/>
                  <a:gd name="T62" fmla="*/ 89 w 101"/>
                  <a:gd name="T63" fmla="*/ 62 h 90"/>
                  <a:gd name="T64" fmla="*/ 83 w 101"/>
                  <a:gd name="T65" fmla="*/ 73 h 90"/>
                  <a:gd name="T66" fmla="*/ 66 w 101"/>
                  <a:gd name="T67" fmla="*/ 84 h 90"/>
                  <a:gd name="T68" fmla="*/ 48 w 101"/>
                  <a:gd name="T69" fmla="*/ 84 h 90"/>
                  <a:gd name="T70" fmla="*/ 48 w 101"/>
                  <a:gd name="T71" fmla="*/ 84 h 9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90"/>
                  <a:gd name="T110" fmla="*/ 101 w 101"/>
                  <a:gd name="T111" fmla="*/ 90 h 9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close/>
                    <a:moveTo>
                      <a:pt x="48" y="84"/>
                    </a:moveTo>
                    <a:lnTo>
                      <a:pt x="30" y="84"/>
                    </a:lnTo>
                    <a:lnTo>
                      <a:pt x="18" y="73"/>
                    </a:lnTo>
                    <a:lnTo>
                      <a:pt x="12" y="62"/>
                    </a:lnTo>
                    <a:lnTo>
                      <a:pt x="6" y="45"/>
                    </a:lnTo>
                    <a:lnTo>
                      <a:pt x="12" y="28"/>
                    </a:lnTo>
                    <a:lnTo>
                      <a:pt x="18" y="17"/>
                    </a:lnTo>
                    <a:lnTo>
                      <a:pt x="30" y="6"/>
                    </a:lnTo>
                    <a:lnTo>
                      <a:pt x="48" y="0"/>
                    </a:lnTo>
                    <a:lnTo>
                      <a:pt x="66" y="6"/>
                    </a:lnTo>
                    <a:lnTo>
                      <a:pt x="83" y="17"/>
                    </a:lnTo>
                    <a:lnTo>
                      <a:pt x="89" y="28"/>
                    </a:lnTo>
                    <a:lnTo>
                      <a:pt x="95" y="45"/>
                    </a:lnTo>
                    <a:lnTo>
                      <a:pt x="89" y="62"/>
                    </a:lnTo>
                    <a:lnTo>
                      <a:pt x="83" y="73"/>
                    </a:lnTo>
                    <a:lnTo>
                      <a:pt x="66" y="84"/>
                    </a:lnTo>
                    <a:lnTo>
                      <a:pt x="48" y="84"/>
                    </a:lnTo>
                    <a:close/>
                  </a:path>
                </a:pathLst>
              </a:custGeom>
              <a:solidFill>
                <a:srgbClr val="FFE600"/>
              </a:solidFill>
              <a:ln w="9525">
                <a:noFill/>
                <a:round/>
                <a:headEnd/>
                <a:tailEnd/>
              </a:ln>
            </p:spPr>
            <p:txBody>
              <a:bodyPr/>
              <a:lstStyle/>
              <a:p>
                <a:pPr>
                  <a:defRPr/>
                </a:pPr>
                <a:endParaRPr lang="en-GB"/>
              </a:p>
            </p:txBody>
          </p:sp>
          <p:sp>
            <p:nvSpPr>
              <p:cNvPr id="181" name="Freeform 124"/>
              <p:cNvSpPr>
                <a:spLocks/>
              </p:cNvSpPr>
              <p:nvPr/>
            </p:nvSpPr>
            <p:spPr bwMode="auto">
              <a:xfrm>
                <a:off x="1831" y="1199"/>
                <a:ext cx="104" cy="90"/>
              </a:xfrm>
              <a:custGeom>
                <a:avLst/>
                <a:gdLst>
                  <a:gd name="T0" fmla="*/ 48 w 101"/>
                  <a:gd name="T1" fmla="*/ 0 h 90"/>
                  <a:gd name="T2" fmla="*/ 30 w 101"/>
                  <a:gd name="T3" fmla="*/ 6 h 90"/>
                  <a:gd name="T4" fmla="*/ 18 w 101"/>
                  <a:gd name="T5" fmla="*/ 12 h 90"/>
                  <a:gd name="T6" fmla="*/ 6 w 101"/>
                  <a:gd name="T7" fmla="*/ 28 h 90"/>
                  <a:gd name="T8" fmla="*/ 0 w 101"/>
                  <a:gd name="T9" fmla="*/ 45 h 90"/>
                  <a:gd name="T10" fmla="*/ 6 w 101"/>
                  <a:gd name="T11" fmla="*/ 62 h 90"/>
                  <a:gd name="T12" fmla="*/ 18 w 101"/>
                  <a:gd name="T13" fmla="*/ 79 h 90"/>
                  <a:gd name="T14" fmla="*/ 30 w 101"/>
                  <a:gd name="T15" fmla="*/ 84 h 90"/>
                  <a:gd name="T16" fmla="*/ 48 w 101"/>
                  <a:gd name="T17" fmla="*/ 90 h 90"/>
                  <a:gd name="T18" fmla="*/ 71 w 101"/>
                  <a:gd name="T19" fmla="*/ 84 h 90"/>
                  <a:gd name="T20" fmla="*/ 83 w 101"/>
                  <a:gd name="T21" fmla="*/ 79 h 90"/>
                  <a:gd name="T22" fmla="*/ 95 w 101"/>
                  <a:gd name="T23" fmla="*/ 62 h 90"/>
                  <a:gd name="T24" fmla="*/ 101 w 101"/>
                  <a:gd name="T25" fmla="*/ 45 h 90"/>
                  <a:gd name="T26" fmla="*/ 95 w 101"/>
                  <a:gd name="T27" fmla="*/ 28 h 90"/>
                  <a:gd name="T28" fmla="*/ 83 w 101"/>
                  <a:gd name="T29" fmla="*/ 12 h 90"/>
                  <a:gd name="T30" fmla="*/ 71 w 101"/>
                  <a:gd name="T31" fmla="*/ 6 h 90"/>
                  <a:gd name="T32" fmla="*/ 48 w 101"/>
                  <a:gd name="T33" fmla="*/ 0 h 90"/>
                  <a:gd name="T34" fmla="*/ 48 w 101"/>
                  <a:gd name="T35" fmla="*/ 0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1"/>
                  <a:gd name="T55" fmla="*/ 0 h 90"/>
                  <a:gd name="T56" fmla="*/ 101 w 101"/>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1" h="90">
                    <a:moveTo>
                      <a:pt x="48" y="0"/>
                    </a:moveTo>
                    <a:lnTo>
                      <a:pt x="30" y="6"/>
                    </a:lnTo>
                    <a:lnTo>
                      <a:pt x="18" y="12"/>
                    </a:lnTo>
                    <a:lnTo>
                      <a:pt x="6" y="28"/>
                    </a:lnTo>
                    <a:lnTo>
                      <a:pt x="0" y="45"/>
                    </a:lnTo>
                    <a:lnTo>
                      <a:pt x="6" y="62"/>
                    </a:lnTo>
                    <a:lnTo>
                      <a:pt x="18" y="79"/>
                    </a:lnTo>
                    <a:lnTo>
                      <a:pt x="30" y="84"/>
                    </a:lnTo>
                    <a:lnTo>
                      <a:pt x="48" y="90"/>
                    </a:lnTo>
                    <a:lnTo>
                      <a:pt x="71" y="84"/>
                    </a:lnTo>
                    <a:lnTo>
                      <a:pt x="83" y="79"/>
                    </a:lnTo>
                    <a:lnTo>
                      <a:pt x="95" y="62"/>
                    </a:lnTo>
                    <a:lnTo>
                      <a:pt x="101" y="45"/>
                    </a:lnTo>
                    <a:lnTo>
                      <a:pt x="95" y="28"/>
                    </a:lnTo>
                    <a:lnTo>
                      <a:pt x="83" y="12"/>
                    </a:lnTo>
                    <a:lnTo>
                      <a:pt x="71" y="6"/>
                    </a:lnTo>
                    <a:lnTo>
                      <a:pt x="48" y="0"/>
                    </a:lnTo>
                  </a:path>
                </a:pathLst>
              </a:custGeom>
              <a:noFill/>
              <a:ln w="0">
                <a:solidFill>
                  <a:srgbClr val="000000"/>
                </a:solidFill>
                <a:prstDash val="solid"/>
                <a:round/>
                <a:headEnd/>
                <a:tailEnd/>
              </a:ln>
            </p:spPr>
            <p:txBody>
              <a:bodyPr/>
              <a:lstStyle/>
              <a:p>
                <a:pPr>
                  <a:defRPr/>
                </a:pPr>
                <a:endParaRPr lang="en-GB"/>
              </a:p>
            </p:txBody>
          </p:sp>
          <p:sp>
            <p:nvSpPr>
              <p:cNvPr id="182" name="Freeform 125"/>
              <p:cNvSpPr>
                <a:spLocks/>
              </p:cNvSpPr>
              <p:nvPr/>
            </p:nvSpPr>
            <p:spPr bwMode="auto">
              <a:xfrm>
                <a:off x="1837" y="1199"/>
                <a:ext cx="92" cy="84"/>
              </a:xfrm>
              <a:custGeom>
                <a:avLst/>
                <a:gdLst>
                  <a:gd name="T0" fmla="*/ 42 w 89"/>
                  <a:gd name="T1" fmla="*/ 84 h 84"/>
                  <a:gd name="T2" fmla="*/ 24 w 89"/>
                  <a:gd name="T3" fmla="*/ 84 h 84"/>
                  <a:gd name="T4" fmla="*/ 12 w 89"/>
                  <a:gd name="T5" fmla="*/ 73 h 84"/>
                  <a:gd name="T6" fmla="*/ 6 w 89"/>
                  <a:gd name="T7" fmla="*/ 62 h 84"/>
                  <a:gd name="T8" fmla="*/ 0 w 89"/>
                  <a:gd name="T9" fmla="*/ 45 h 84"/>
                  <a:gd name="T10" fmla="*/ 6 w 89"/>
                  <a:gd name="T11" fmla="*/ 28 h 84"/>
                  <a:gd name="T12" fmla="*/ 12 w 89"/>
                  <a:gd name="T13" fmla="*/ 17 h 84"/>
                  <a:gd name="T14" fmla="*/ 24 w 89"/>
                  <a:gd name="T15" fmla="*/ 6 h 84"/>
                  <a:gd name="T16" fmla="*/ 42 w 89"/>
                  <a:gd name="T17" fmla="*/ 0 h 84"/>
                  <a:gd name="T18" fmla="*/ 60 w 89"/>
                  <a:gd name="T19" fmla="*/ 6 h 84"/>
                  <a:gd name="T20" fmla="*/ 77 w 89"/>
                  <a:gd name="T21" fmla="*/ 17 h 84"/>
                  <a:gd name="T22" fmla="*/ 83 w 89"/>
                  <a:gd name="T23" fmla="*/ 28 h 84"/>
                  <a:gd name="T24" fmla="*/ 89 w 89"/>
                  <a:gd name="T25" fmla="*/ 45 h 84"/>
                  <a:gd name="T26" fmla="*/ 83 w 89"/>
                  <a:gd name="T27" fmla="*/ 62 h 84"/>
                  <a:gd name="T28" fmla="*/ 77 w 89"/>
                  <a:gd name="T29" fmla="*/ 73 h 84"/>
                  <a:gd name="T30" fmla="*/ 60 w 89"/>
                  <a:gd name="T31" fmla="*/ 84 h 84"/>
                  <a:gd name="T32" fmla="*/ 42 w 89"/>
                  <a:gd name="T33" fmla="*/ 84 h 84"/>
                  <a:gd name="T34" fmla="*/ 42 w 89"/>
                  <a:gd name="T35" fmla="*/ 84 h 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84"/>
                  <a:gd name="T56" fmla="*/ 89 w 89"/>
                  <a:gd name="T57" fmla="*/ 84 h 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84">
                    <a:moveTo>
                      <a:pt x="42" y="84"/>
                    </a:moveTo>
                    <a:lnTo>
                      <a:pt x="24" y="84"/>
                    </a:lnTo>
                    <a:lnTo>
                      <a:pt x="12" y="73"/>
                    </a:lnTo>
                    <a:lnTo>
                      <a:pt x="6" y="62"/>
                    </a:lnTo>
                    <a:lnTo>
                      <a:pt x="0" y="45"/>
                    </a:lnTo>
                    <a:lnTo>
                      <a:pt x="6" y="28"/>
                    </a:lnTo>
                    <a:lnTo>
                      <a:pt x="12" y="17"/>
                    </a:lnTo>
                    <a:lnTo>
                      <a:pt x="24" y="6"/>
                    </a:lnTo>
                    <a:lnTo>
                      <a:pt x="42" y="0"/>
                    </a:lnTo>
                    <a:lnTo>
                      <a:pt x="60" y="6"/>
                    </a:lnTo>
                    <a:lnTo>
                      <a:pt x="77" y="17"/>
                    </a:lnTo>
                    <a:lnTo>
                      <a:pt x="83" y="28"/>
                    </a:lnTo>
                    <a:lnTo>
                      <a:pt x="89" y="45"/>
                    </a:lnTo>
                    <a:lnTo>
                      <a:pt x="83" y="62"/>
                    </a:lnTo>
                    <a:lnTo>
                      <a:pt x="77" y="73"/>
                    </a:lnTo>
                    <a:lnTo>
                      <a:pt x="60" y="84"/>
                    </a:lnTo>
                    <a:lnTo>
                      <a:pt x="42" y="84"/>
                    </a:lnTo>
                  </a:path>
                </a:pathLst>
              </a:custGeom>
              <a:noFill/>
              <a:ln w="0">
                <a:solidFill>
                  <a:srgbClr val="000000"/>
                </a:solidFill>
                <a:prstDash val="solid"/>
                <a:round/>
                <a:headEnd/>
                <a:tailEnd/>
              </a:ln>
            </p:spPr>
            <p:txBody>
              <a:bodyPr/>
              <a:lstStyle/>
              <a:p>
                <a:pPr>
                  <a:defRPr/>
                </a:pPr>
                <a:endParaRPr lang="en-GB"/>
              </a:p>
            </p:txBody>
          </p:sp>
          <p:sp>
            <p:nvSpPr>
              <p:cNvPr id="183" name="Freeform 126"/>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close/>
                  </a:path>
                </a:pathLst>
              </a:custGeom>
              <a:solidFill>
                <a:srgbClr val="FF1601"/>
              </a:solidFill>
              <a:ln w="9525">
                <a:noFill/>
                <a:round/>
                <a:headEnd/>
                <a:tailEnd/>
              </a:ln>
            </p:spPr>
            <p:txBody>
              <a:bodyPr/>
              <a:lstStyle/>
              <a:p>
                <a:pPr>
                  <a:defRPr/>
                </a:pPr>
                <a:endParaRPr lang="en-GB"/>
              </a:p>
            </p:txBody>
          </p:sp>
          <p:sp>
            <p:nvSpPr>
              <p:cNvPr id="184" name="Freeform 127"/>
              <p:cNvSpPr>
                <a:spLocks/>
              </p:cNvSpPr>
              <p:nvPr/>
            </p:nvSpPr>
            <p:spPr bwMode="auto">
              <a:xfrm>
                <a:off x="1858" y="1209"/>
                <a:ext cx="53" cy="67"/>
              </a:xfrm>
              <a:custGeom>
                <a:avLst/>
                <a:gdLst>
                  <a:gd name="T0" fmla="*/ 53 w 53"/>
                  <a:gd name="T1" fmla="*/ 50 h 67"/>
                  <a:gd name="T2" fmla="*/ 53 w 53"/>
                  <a:gd name="T3" fmla="*/ 55 h 67"/>
                  <a:gd name="T4" fmla="*/ 47 w 53"/>
                  <a:gd name="T5" fmla="*/ 61 h 67"/>
                  <a:gd name="T6" fmla="*/ 36 w 53"/>
                  <a:gd name="T7" fmla="*/ 67 h 67"/>
                  <a:gd name="T8" fmla="*/ 24 w 53"/>
                  <a:gd name="T9" fmla="*/ 67 h 67"/>
                  <a:gd name="T10" fmla="*/ 18 w 53"/>
                  <a:gd name="T11" fmla="*/ 67 h 67"/>
                  <a:gd name="T12" fmla="*/ 6 w 53"/>
                  <a:gd name="T13" fmla="*/ 61 h 67"/>
                  <a:gd name="T14" fmla="*/ 0 w 53"/>
                  <a:gd name="T15" fmla="*/ 55 h 67"/>
                  <a:gd name="T16" fmla="*/ 0 w 53"/>
                  <a:gd name="T17" fmla="*/ 50 h 67"/>
                  <a:gd name="T18" fmla="*/ 0 w 53"/>
                  <a:gd name="T19" fmla="*/ 0 h 67"/>
                  <a:gd name="T20" fmla="*/ 53 w 53"/>
                  <a:gd name="T21" fmla="*/ 0 h 67"/>
                  <a:gd name="T22" fmla="*/ 53 w 53"/>
                  <a:gd name="T23" fmla="*/ 50 h 67"/>
                  <a:gd name="T24" fmla="*/ 53 w 53"/>
                  <a:gd name="T25" fmla="*/ 5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3"/>
                  <a:gd name="T40" fmla="*/ 0 h 67"/>
                  <a:gd name="T41" fmla="*/ 53 w 53"/>
                  <a:gd name="T42" fmla="*/ 67 h 6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3" h="67">
                    <a:moveTo>
                      <a:pt x="53" y="50"/>
                    </a:moveTo>
                    <a:lnTo>
                      <a:pt x="53" y="55"/>
                    </a:lnTo>
                    <a:lnTo>
                      <a:pt x="47" y="61"/>
                    </a:lnTo>
                    <a:lnTo>
                      <a:pt x="36" y="67"/>
                    </a:lnTo>
                    <a:lnTo>
                      <a:pt x="24" y="67"/>
                    </a:lnTo>
                    <a:lnTo>
                      <a:pt x="18" y="67"/>
                    </a:lnTo>
                    <a:lnTo>
                      <a:pt x="6" y="61"/>
                    </a:lnTo>
                    <a:lnTo>
                      <a:pt x="0" y="55"/>
                    </a:lnTo>
                    <a:lnTo>
                      <a:pt x="0" y="50"/>
                    </a:lnTo>
                    <a:lnTo>
                      <a:pt x="0" y="0"/>
                    </a:lnTo>
                    <a:lnTo>
                      <a:pt x="53" y="0"/>
                    </a:lnTo>
                    <a:lnTo>
                      <a:pt x="53" y="50"/>
                    </a:lnTo>
                  </a:path>
                </a:pathLst>
              </a:custGeom>
              <a:noFill/>
              <a:ln w="0">
                <a:solidFill>
                  <a:srgbClr val="FFFFFF"/>
                </a:solidFill>
                <a:prstDash val="solid"/>
                <a:round/>
                <a:headEnd/>
                <a:tailEnd/>
              </a:ln>
            </p:spPr>
            <p:txBody>
              <a:bodyPr/>
              <a:lstStyle/>
              <a:p>
                <a:pPr>
                  <a:defRPr/>
                </a:pPr>
                <a:endParaRPr lang="en-GB"/>
              </a:p>
            </p:txBody>
          </p:sp>
          <p:sp>
            <p:nvSpPr>
              <p:cNvPr id="185" name="Freeform 128"/>
              <p:cNvSpPr>
                <a:spLocks/>
              </p:cNvSpPr>
              <p:nvPr/>
            </p:nvSpPr>
            <p:spPr bwMode="auto">
              <a:xfrm>
                <a:off x="1868" y="1225"/>
                <a:ext cx="31" cy="35"/>
              </a:xfrm>
              <a:custGeom>
                <a:avLst/>
                <a:gdLst>
                  <a:gd name="T0" fmla="*/ 30 w 30"/>
                  <a:gd name="T1" fmla="*/ 28 h 34"/>
                  <a:gd name="T2" fmla="*/ 24 w 30"/>
                  <a:gd name="T3" fmla="*/ 34 h 34"/>
                  <a:gd name="T4" fmla="*/ 12 w 30"/>
                  <a:gd name="T5" fmla="*/ 34 h 34"/>
                  <a:gd name="T6" fmla="*/ 6 w 30"/>
                  <a:gd name="T7" fmla="*/ 34 h 34"/>
                  <a:gd name="T8" fmla="*/ 0 w 30"/>
                  <a:gd name="T9" fmla="*/ 28 h 34"/>
                  <a:gd name="T10" fmla="*/ 0 w 30"/>
                  <a:gd name="T11" fmla="*/ 0 h 34"/>
                  <a:gd name="T12" fmla="*/ 30 w 30"/>
                  <a:gd name="T13" fmla="*/ 0 h 34"/>
                  <a:gd name="T14" fmla="*/ 30 w 30"/>
                  <a:gd name="T15" fmla="*/ 28 h 34"/>
                  <a:gd name="T16" fmla="*/ 30 w 30"/>
                  <a:gd name="T17" fmla="*/ 2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34"/>
                  <a:gd name="T29" fmla="*/ 30 w 30"/>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34">
                    <a:moveTo>
                      <a:pt x="30" y="28"/>
                    </a:moveTo>
                    <a:lnTo>
                      <a:pt x="24" y="34"/>
                    </a:lnTo>
                    <a:lnTo>
                      <a:pt x="12" y="34"/>
                    </a:lnTo>
                    <a:lnTo>
                      <a:pt x="6" y="34"/>
                    </a:lnTo>
                    <a:lnTo>
                      <a:pt x="0" y="28"/>
                    </a:lnTo>
                    <a:lnTo>
                      <a:pt x="0" y="0"/>
                    </a:lnTo>
                    <a:lnTo>
                      <a:pt x="30" y="0"/>
                    </a:lnTo>
                    <a:lnTo>
                      <a:pt x="30" y="28"/>
                    </a:lnTo>
                    <a:close/>
                  </a:path>
                </a:pathLst>
              </a:custGeom>
              <a:solidFill>
                <a:srgbClr val="FFFFFF"/>
              </a:solidFill>
              <a:ln w="9525">
                <a:noFill/>
                <a:round/>
                <a:headEnd/>
                <a:tailEnd/>
              </a:ln>
            </p:spPr>
            <p:txBody>
              <a:bodyPr/>
              <a:lstStyle/>
              <a:p>
                <a:pPr>
                  <a:defRPr/>
                </a:pPr>
                <a:endParaRPr lang="en-GB"/>
              </a:p>
            </p:txBody>
          </p:sp>
          <p:sp>
            <p:nvSpPr>
              <p:cNvPr id="186" name="Freeform 129"/>
              <p:cNvSpPr>
                <a:spLocks/>
              </p:cNvSpPr>
              <p:nvPr/>
            </p:nvSpPr>
            <p:spPr bwMode="auto">
              <a:xfrm>
                <a:off x="1880" y="1225"/>
                <a:ext cx="6" cy="12"/>
              </a:xfrm>
              <a:custGeom>
                <a:avLst/>
                <a:gdLst>
                  <a:gd name="T0" fmla="*/ 6 w 6"/>
                  <a:gd name="T1" fmla="*/ 6 h 11"/>
                  <a:gd name="T2" fmla="*/ 6 w 6"/>
                  <a:gd name="T3" fmla="*/ 11 h 11"/>
                  <a:gd name="T4" fmla="*/ 0 w 6"/>
                  <a:gd name="T5" fmla="*/ 11 h 11"/>
                  <a:gd name="T6" fmla="*/ 0 w 6"/>
                  <a:gd name="T7" fmla="*/ 11 h 11"/>
                  <a:gd name="T8" fmla="*/ 0 w 6"/>
                  <a:gd name="T9" fmla="*/ 6 h 11"/>
                  <a:gd name="T10" fmla="*/ 0 w 6"/>
                  <a:gd name="T11" fmla="*/ 0 h 11"/>
                  <a:gd name="T12" fmla="*/ 6 w 6"/>
                  <a:gd name="T13" fmla="*/ 0 h 11"/>
                  <a:gd name="T14" fmla="*/ 6 w 6"/>
                  <a:gd name="T15" fmla="*/ 6 h 11"/>
                  <a:gd name="T16" fmla="*/ 6 w 6"/>
                  <a:gd name="T17" fmla="*/ 6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
                  <a:gd name="T28" fmla="*/ 0 h 11"/>
                  <a:gd name="T29" fmla="*/ 6 w 6"/>
                  <a:gd name="T30" fmla="*/ 11 h 1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 h="11">
                    <a:moveTo>
                      <a:pt x="6" y="6"/>
                    </a:moveTo>
                    <a:lnTo>
                      <a:pt x="6" y="11"/>
                    </a:lnTo>
                    <a:lnTo>
                      <a:pt x="0" y="11"/>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a:p>
            </p:txBody>
          </p:sp>
          <p:sp>
            <p:nvSpPr>
              <p:cNvPr id="187" name="Freeform 130"/>
              <p:cNvSpPr>
                <a:spLocks/>
              </p:cNvSpPr>
              <p:nvPr/>
            </p:nvSpPr>
            <p:spPr bwMode="auto">
              <a:xfrm>
                <a:off x="1880" y="1248"/>
                <a:ext cx="6" cy="6"/>
              </a:xfrm>
              <a:custGeom>
                <a:avLst/>
                <a:gdLst>
                  <a:gd name="T0" fmla="*/ 6 w 6"/>
                  <a:gd name="T1" fmla="*/ 5 h 5"/>
                  <a:gd name="T2" fmla="*/ 6 w 6"/>
                  <a:gd name="T3" fmla="*/ 5 h 5"/>
                  <a:gd name="T4" fmla="*/ 0 w 6"/>
                  <a:gd name="T5" fmla="*/ 5 h 5"/>
                  <a:gd name="T6" fmla="*/ 0 w 6"/>
                  <a:gd name="T7" fmla="*/ 5 h 5"/>
                  <a:gd name="T8" fmla="*/ 0 w 6"/>
                  <a:gd name="T9" fmla="*/ 0 h 5"/>
                  <a:gd name="T10" fmla="*/ 6 w 6"/>
                  <a:gd name="T11" fmla="*/ 0 h 5"/>
                  <a:gd name="T12" fmla="*/ 6 w 6"/>
                  <a:gd name="T13" fmla="*/ 5 h 5"/>
                  <a:gd name="T14" fmla="*/ 6 w 6"/>
                  <a:gd name="T15" fmla="*/ 5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6" y="5"/>
                    </a:moveTo>
                    <a:lnTo>
                      <a:pt x="6" y="5"/>
                    </a:lnTo>
                    <a:lnTo>
                      <a:pt x="0" y="5"/>
                    </a:lnTo>
                    <a:lnTo>
                      <a:pt x="0" y="0"/>
                    </a:lnTo>
                    <a:lnTo>
                      <a:pt x="6" y="0"/>
                    </a:lnTo>
                    <a:lnTo>
                      <a:pt x="6" y="5"/>
                    </a:lnTo>
                    <a:close/>
                  </a:path>
                </a:pathLst>
              </a:custGeom>
              <a:solidFill>
                <a:srgbClr val="0A50A1"/>
              </a:solidFill>
              <a:ln w="9525">
                <a:noFill/>
                <a:round/>
                <a:headEnd/>
                <a:tailEnd/>
              </a:ln>
            </p:spPr>
            <p:txBody>
              <a:bodyPr/>
              <a:lstStyle/>
              <a:p>
                <a:pPr>
                  <a:defRPr/>
                </a:pPr>
                <a:endParaRPr lang="en-GB"/>
              </a:p>
            </p:txBody>
          </p:sp>
          <p:sp>
            <p:nvSpPr>
              <p:cNvPr id="188" name="Freeform 131"/>
              <p:cNvSpPr>
                <a:spLocks/>
              </p:cNvSpPr>
              <p:nvPr/>
            </p:nvSpPr>
            <p:spPr bwMode="auto">
              <a:xfrm>
                <a:off x="1886"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a:p>
            </p:txBody>
          </p:sp>
          <p:sp>
            <p:nvSpPr>
              <p:cNvPr id="189" name="Freeform 132"/>
              <p:cNvSpPr>
                <a:spLocks/>
              </p:cNvSpPr>
              <p:nvPr/>
            </p:nvSpPr>
            <p:spPr bwMode="auto">
              <a:xfrm>
                <a:off x="1874" y="1237"/>
                <a:ext cx="6" cy="6"/>
              </a:xfrm>
              <a:custGeom>
                <a:avLst/>
                <a:gdLst>
                  <a:gd name="T0" fmla="*/ 6 w 6"/>
                  <a:gd name="T1" fmla="*/ 6 h 6"/>
                  <a:gd name="T2" fmla="*/ 6 w 6"/>
                  <a:gd name="T3" fmla="*/ 6 h 6"/>
                  <a:gd name="T4" fmla="*/ 0 w 6"/>
                  <a:gd name="T5" fmla="*/ 6 h 6"/>
                  <a:gd name="T6" fmla="*/ 0 w 6"/>
                  <a:gd name="T7" fmla="*/ 6 h 6"/>
                  <a:gd name="T8" fmla="*/ 0 w 6"/>
                  <a:gd name="T9" fmla="*/ 0 h 6"/>
                  <a:gd name="T10" fmla="*/ 6 w 6"/>
                  <a:gd name="T11" fmla="*/ 0 h 6"/>
                  <a:gd name="T12" fmla="*/ 6 w 6"/>
                  <a:gd name="T13" fmla="*/ 6 h 6"/>
                  <a:gd name="T14" fmla="*/ 6 w 6"/>
                  <a:gd name="T15" fmla="*/ 6 h 6"/>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6"/>
                  <a:gd name="T26" fmla="*/ 6 w 6"/>
                  <a:gd name="T27" fmla="*/ 6 h 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6">
                    <a:moveTo>
                      <a:pt x="6" y="6"/>
                    </a:moveTo>
                    <a:lnTo>
                      <a:pt x="6" y="6"/>
                    </a:lnTo>
                    <a:lnTo>
                      <a:pt x="0" y="6"/>
                    </a:lnTo>
                    <a:lnTo>
                      <a:pt x="0" y="0"/>
                    </a:lnTo>
                    <a:lnTo>
                      <a:pt x="6" y="0"/>
                    </a:lnTo>
                    <a:lnTo>
                      <a:pt x="6" y="6"/>
                    </a:lnTo>
                    <a:close/>
                  </a:path>
                </a:pathLst>
              </a:custGeom>
              <a:solidFill>
                <a:srgbClr val="0A50A1"/>
              </a:solidFill>
              <a:ln w="9525">
                <a:noFill/>
                <a:round/>
                <a:headEnd/>
                <a:tailEnd/>
              </a:ln>
            </p:spPr>
            <p:txBody>
              <a:bodyPr/>
              <a:lstStyle/>
              <a:p>
                <a:pPr>
                  <a:defRPr/>
                </a:pPr>
                <a:endParaRPr lang="en-GB"/>
              </a:p>
            </p:txBody>
          </p:sp>
          <p:sp>
            <p:nvSpPr>
              <p:cNvPr id="190" name="Freeform 133"/>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a:p>
            </p:txBody>
          </p:sp>
          <p:sp>
            <p:nvSpPr>
              <p:cNvPr id="191" name="Freeform 134"/>
              <p:cNvSpPr>
                <a:spLocks/>
              </p:cNvSpPr>
              <p:nvPr/>
            </p:nvSpPr>
            <p:spPr bwMode="auto">
              <a:xfrm>
                <a:off x="1862"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a:p>
            </p:txBody>
          </p:sp>
          <p:sp>
            <p:nvSpPr>
              <p:cNvPr id="192" name="Freeform 135"/>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close/>
                  </a:path>
                </a:pathLst>
              </a:custGeom>
              <a:solidFill>
                <a:srgbClr val="FFE600"/>
              </a:solidFill>
              <a:ln w="9525">
                <a:noFill/>
                <a:round/>
                <a:headEnd/>
                <a:tailEnd/>
              </a:ln>
            </p:spPr>
            <p:txBody>
              <a:bodyPr/>
              <a:lstStyle/>
              <a:p>
                <a:pPr>
                  <a:defRPr/>
                </a:pPr>
                <a:endParaRPr lang="en-GB"/>
              </a:p>
            </p:txBody>
          </p:sp>
          <p:sp>
            <p:nvSpPr>
              <p:cNvPr id="193" name="Freeform 136"/>
              <p:cNvSpPr>
                <a:spLocks/>
              </p:cNvSpPr>
              <p:nvPr/>
            </p:nvSpPr>
            <p:spPr bwMode="auto">
              <a:xfrm>
                <a:off x="1898" y="1209"/>
                <a:ext cx="6" cy="12"/>
              </a:xfrm>
              <a:custGeom>
                <a:avLst/>
                <a:gdLst>
                  <a:gd name="T0" fmla="*/ 5 w 5"/>
                  <a:gd name="T1" fmla="*/ 11 h 11"/>
                  <a:gd name="T2" fmla="*/ 0 w 5"/>
                  <a:gd name="T3" fmla="*/ 11 h 11"/>
                  <a:gd name="T4" fmla="*/ 0 w 5"/>
                  <a:gd name="T5" fmla="*/ 0 h 11"/>
                  <a:gd name="T6" fmla="*/ 5 w 5"/>
                  <a:gd name="T7" fmla="*/ 0 h 11"/>
                  <a:gd name="T8" fmla="*/ 5 w 5"/>
                  <a:gd name="T9" fmla="*/ 11 h 11"/>
                  <a:gd name="T10" fmla="*/ 5 w 5"/>
                  <a:gd name="T11" fmla="*/ 11 h 11"/>
                  <a:gd name="T12" fmla="*/ 0 60000 65536"/>
                  <a:gd name="T13" fmla="*/ 0 60000 65536"/>
                  <a:gd name="T14" fmla="*/ 0 60000 65536"/>
                  <a:gd name="T15" fmla="*/ 0 60000 65536"/>
                  <a:gd name="T16" fmla="*/ 0 60000 65536"/>
                  <a:gd name="T17" fmla="*/ 0 60000 65536"/>
                  <a:gd name="T18" fmla="*/ 0 w 5"/>
                  <a:gd name="T19" fmla="*/ 0 h 11"/>
                  <a:gd name="T20" fmla="*/ 5 w 5"/>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5" h="11">
                    <a:moveTo>
                      <a:pt x="5" y="11"/>
                    </a:moveTo>
                    <a:lnTo>
                      <a:pt x="0" y="11"/>
                    </a:lnTo>
                    <a:lnTo>
                      <a:pt x="0" y="0"/>
                    </a:lnTo>
                    <a:lnTo>
                      <a:pt x="5" y="0"/>
                    </a:lnTo>
                    <a:lnTo>
                      <a:pt x="5" y="11"/>
                    </a:lnTo>
                  </a:path>
                </a:pathLst>
              </a:custGeom>
              <a:noFill/>
              <a:ln w="0">
                <a:solidFill>
                  <a:srgbClr val="000000"/>
                </a:solidFill>
                <a:prstDash val="solid"/>
                <a:round/>
                <a:headEnd/>
                <a:tailEnd/>
              </a:ln>
            </p:spPr>
            <p:txBody>
              <a:bodyPr/>
              <a:lstStyle/>
              <a:p>
                <a:pPr>
                  <a:defRPr/>
                </a:pPr>
                <a:endParaRPr lang="en-GB"/>
              </a:p>
            </p:txBody>
          </p:sp>
          <p:sp>
            <p:nvSpPr>
              <p:cNvPr id="194" name="Freeform 137"/>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close/>
                  </a:path>
                </a:pathLst>
              </a:custGeom>
              <a:solidFill>
                <a:srgbClr val="FFE600"/>
              </a:solidFill>
              <a:ln w="9525">
                <a:noFill/>
                <a:round/>
                <a:headEnd/>
                <a:tailEnd/>
              </a:ln>
            </p:spPr>
            <p:txBody>
              <a:bodyPr/>
              <a:lstStyle/>
              <a:p>
                <a:pPr>
                  <a:defRPr/>
                </a:pPr>
                <a:endParaRPr lang="en-GB"/>
              </a:p>
            </p:txBody>
          </p:sp>
          <p:sp>
            <p:nvSpPr>
              <p:cNvPr id="195" name="Freeform 138"/>
              <p:cNvSpPr>
                <a:spLocks/>
              </p:cNvSpPr>
              <p:nvPr/>
            </p:nvSpPr>
            <p:spPr bwMode="auto">
              <a:xfrm>
                <a:off x="1862" y="1237"/>
                <a:ext cx="6" cy="6"/>
              </a:xfrm>
              <a:custGeom>
                <a:avLst/>
                <a:gdLst>
                  <a:gd name="T0" fmla="*/ 6 w 6"/>
                  <a:gd name="T1" fmla="*/ 6 h 6"/>
                  <a:gd name="T2" fmla="*/ 0 w 6"/>
                  <a:gd name="T3" fmla="*/ 6 h 6"/>
                  <a:gd name="T4" fmla="*/ 0 w 6"/>
                  <a:gd name="T5" fmla="*/ 0 h 6"/>
                  <a:gd name="T6" fmla="*/ 6 w 6"/>
                  <a:gd name="T7" fmla="*/ 0 h 6"/>
                  <a:gd name="T8" fmla="*/ 6 w 6"/>
                  <a:gd name="T9" fmla="*/ 6 h 6"/>
                  <a:gd name="T10" fmla="*/ 6 w 6"/>
                  <a:gd name="T11" fmla="*/ 6 h 6"/>
                  <a:gd name="T12" fmla="*/ 0 60000 65536"/>
                  <a:gd name="T13" fmla="*/ 0 60000 65536"/>
                  <a:gd name="T14" fmla="*/ 0 60000 65536"/>
                  <a:gd name="T15" fmla="*/ 0 60000 65536"/>
                  <a:gd name="T16" fmla="*/ 0 60000 65536"/>
                  <a:gd name="T17" fmla="*/ 0 60000 65536"/>
                  <a:gd name="T18" fmla="*/ 0 w 6"/>
                  <a:gd name="T19" fmla="*/ 0 h 6"/>
                  <a:gd name="T20" fmla="*/ 6 w 6"/>
                  <a:gd name="T21" fmla="*/ 6 h 6"/>
                </a:gdLst>
                <a:ahLst/>
                <a:cxnLst>
                  <a:cxn ang="T12">
                    <a:pos x="T0" y="T1"/>
                  </a:cxn>
                  <a:cxn ang="T13">
                    <a:pos x="T2" y="T3"/>
                  </a:cxn>
                  <a:cxn ang="T14">
                    <a:pos x="T4" y="T5"/>
                  </a:cxn>
                  <a:cxn ang="T15">
                    <a:pos x="T6" y="T7"/>
                  </a:cxn>
                  <a:cxn ang="T16">
                    <a:pos x="T8" y="T9"/>
                  </a:cxn>
                  <a:cxn ang="T17">
                    <a:pos x="T10" y="T11"/>
                  </a:cxn>
                </a:cxnLst>
                <a:rect l="T18" t="T19" r="T20" b="T21"/>
                <a:pathLst>
                  <a:path w="6" h="6">
                    <a:moveTo>
                      <a:pt x="6" y="6"/>
                    </a:moveTo>
                    <a:lnTo>
                      <a:pt x="0" y="6"/>
                    </a:lnTo>
                    <a:lnTo>
                      <a:pt x="0" y="0"/>
                    </a:lnTo>
                    <a:lnTo>
                      <a:pt x="6" y="0"/>
                    </a:lnTo>
                    <a:lnTo>
                      <a:pt x="6" y="6"/>
                    </a:lnTo>
                  </a:path>
                </a:pathLst>
              </a:custGeom>
              <a:noFill/>
              <a:ln w="0">
                <a:solidFill>
                  <a:srgbClr val="000000"/>
                </a:solidFill>
                <a:prstDash val="solid"/>
                <a:round/>
                <a:headEnd/>
                <a:tailEnd/>
              </a:ln>
            </p:spPr>
            <p:txBody>
              <a:bodyPr/>
              <a:lstStyle/>
              <a:p>
                <a:pPr>
                  <a:defRPr/>
                </a:pPr>
                <a:endParaRPr lang="en-GB"/>
              </a:p>
            </p:txBody>
          </p:sp>
          <p:sp>
            <p:nvSpPr>
              <p:cNvPr id="196" name="Freeform 139"/>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close/>
                  </a:path>
                </a:pathLst>
              </a:custGeom>
              <a:solidFill>
                <a:srgbClr val="FFE600"/>
              </a:solidFill>
              <a:ln w="9525">
                <a:noFill/>
                <a:round/>
                <a:headEnd/>
                <a:tailEnd/>
              </a:ln>
            </p:spPr>
            <p:txBody>
              <a:bodyPr/>
              <a:lstStyle/>
              <a:p>
                <a:pPr>
                  <a:defRPr/>
                </a:pPr>
                <a:endParaRPr lang="en-GB"/>
              </a:p>
            </p:txBody>
          </p:sp>
          <p:sp>
            <p:nvSpPr>
              <p:cNvPr id="197" name="Freeform 140"/>
              <p:cNvSpPr>
                <a:spLocks/>
              </p:cNvSpPr>
              <p:nvPr/>
            </p:nvSpPr>
            <p:spPr bwMode="auto">
              <a:xfrm>
                <a:off x="1862" y="1254"/>
                <a:ext cx="12" cy="10"/>
              </a:xfrm>
              <a:custGeom>
                <a:avLst/>
                <a:gdLst>
                  <a:gd name="T0" fmla="*/ 12 w 12"/>
                  <a:gd name="T1" fmla="*/ 6 h 11"/>
                  <a:gd name="T2" fmla="*/ 12 w 12"/>
                  <a:gd name="T3" fmla="*/ 11 h 11"/>
                  <a:gd name="T4" fmla="*/ 0 w 12"/>
                  <a:gd name="T5" fmla="*/ 6 h 11"/>
                  <a:gd name="T6" fmla="*/ 6 w 12"/>
                  <a:gd name="T7" fmla="*/ 0 h 11"/>
                  <a:gd name="T8" fmla="*/ 12 w 12"/>
                  <a:gd name="T9" fmla="*/ 6 h 11"/>
                  <a:gd name="T10" fmla="*/ 12 w 12"/>
                  <a:gd name="T11" fmla="*/ 6 h 11"/>
                  <a:gd name="T12" fmla="*/ 0 60000 65536"/>
                  <a:gd name="T13" fmla="*/ 0 60000 65536"/>
                  <a:gd name="T14" fmla="*/ 0 60000 65536"/>
                  <a:gd name="T15" fmla="*/ 0 60000 65536"/>
                  <a:gd name="T16" fmla="*/ 0 60000 65536"/>
                  <a:gd name="T17" fmla="*/ 0 60000 65536"/>
                  <a:gd name="T18" fmla="*/ 0 w 12"/>
                  <a:gd name="T19" fmla="*/ 0 h 11"/>
                  <a:gd name="T20" fmla="*/ 12 w 1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12" h="11">
                    <a:moveTo>
                      <a:pt x="12" y="6"/>
                    </a:moveTo>
                    <a:lnTo>
                      <a:pt x="12" y="11"/>
                    </a:lnTo>
                    <a:lnTo>
                      <a:pt x="0" y="6"/>
                    </a:lnTo>
                    <a:lnTo>
                      <a:pt x="6" y="0"/>
                    </a:lnTo>
                    <a:lnTo>
                      <a:pt x="12" y="6"/>
                    </a:lnTo>
                  </a:path>
                </a:pathLst>
              </a:custGeom>
              <a:noFill/>
              <a:ln w="0">
                <a:solidFill>
                  <a:srgbClr val="000000"/>
                </a:solidFill>
                <a:prstDash val="solid"/>
                <a:round/>
                <a:headEnd/>
                <a:tailEnd/>
              </a:ln>
            </p:spPr>
            <p:txBody>
              <a:bodyPr/>
              <a:lstStyle/>
              <a:p>
                <a:pPr>
                  <a:defRPr/>
                </a:pPr>
                <a:endParaRPr lang="en-GB"/>
              </a:p>
            </p:txBody>
          </p:sp>
          <p:sp>
            <p:nvSpPr>
              <p:cNvPr id="198" name="Freeform 141"/>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close/>
                  </a:path>
                </a:pathLst>
              </a:custGeom>
              <a:solidFill>
                <a:srgbClr val="FFE600"/>
              </a:solidFill>
              <a:ln w="9525">
                <a:noFill/>
                <a:round/>
                <a:headEnd/>
                <a:tailEnd/>
              </a:ln>
            </p:spPr>
            <p:txBody>
              <a:bodyPr/>
              <a:lstStyle/>
              <a:p>
                <a:pPr>
                  <a:defRPr/>
                </a:pPr>
                <a:endParaRPr lang="en-GB"/>
              </a:p>
            </p:txBody>
          </p:sp>
          <p:sp>
            <p:nvSpPr>
              <p:cNvPr id="199" name="Freeform 142"/>
              <p:cNvSpPr>
                <a:spLocks/>
              </p:cNvSpPr>
              <p:nvPr/>
            </p:nvSpPr>
            <p:spPr bwMode="auto">
              <a:xfrm>
                <a:off x="1892" y="1254"/>
                <a:ext cx="6" cy="10"/>
              </a:xfrm>
              <a:custGeom>
                <a:avLst/>
                <a:gdLst>
                  <a:gd name="T0" fmla="*/ 0 w 6"/>
                  <a:gd name="T1" fmla="*/ 6 h 11"/>
                  <a:gd name="T2" fmla="*/ 0 w 6"/>
                  <a:gd name="T3" fmla="*/ 11 h 11"/>
                  <a:gd name="T4" fmla="*/ 6 w 6"/>
                  <a:gd name="T5" fmla="*/ 6 h 11"/>
                  <a:gd name="T6" fmla="*/ 6 w 6"/>
                  <a:gd name="T7" fmla="*/ 0 h 11"/>
                  <a:gd name="T8" fmla="*/ 0 w 6"/>
                  <a:gd name="T9" fmla="*/ 6 h 11"/>
                  <a:gd name="T10" fmla="*/ 0 w 6"/>
                  <a:gd name="T11" fmla="*/ 6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0" y="6"/>
                    </a:moveTo>
                    <a:lnTo>
                      <a:pt x="0" y="11"/>
                    </a:lnTo>
                    <a:lnTo>
                      <a:pt x="6" y="6"/>
                    </a:lnTo>
                    <a:lnTo>
                      <a:pt x="6" y="0"/>
                    </a:lnTo>
                    <a:lnTo>
                      <a:pt x="0" y="6"/>
                    </a:lnTo>
                  </a:path>
                </a:pathLst>
              </a:custGeom>
              <a:noFill/>
              <a:ln w="0">
                <a:solidFill>
                  <a:srgbClr val="000000"/>
                </a:solidFill>
                <a:prstDash val="solid"/>
                <a:round/>
                <a:headEnd/>
                <a:tailEnd/>
              </a:ln>
            </p:spPr>
            <p:txBody>
              <a:bodyPr/>
              <a:lstStyle/>
              <a:p>
                <a:pPr>
                  <a:defRPr/>
                </a:pPr>
                <a:endParaRPr lang="en-GB"/>
              </a:p>
            </p:txBody>
          </p:sp>
          <p:sp>
            <p:nvSpPr>
              <p:cNvPr id="200" name="Freeform 143"/>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close/>
                  </a:path>
                </a:pathLst>
              </a:custGeom>
              <a:solidFill>
                <a:srgbClr val="FFE600"/>
              </a:solidFill>
              <a:ln w="9525">
                <a:noFill/>
                <a:round/>
                <a:headEnd/>
                <a:tailEnd/>
              </a:ln>
            </p:spPr>
            <p:txBody>
              <a:bodyPr/>
              <a:lstStyle/>
              <a:p>
                <a:pPr>
                  <a:defRPr/>
                </a:pPr>
                <a:endParaRPr lang="en-GB"/>
              </a:p>
            </p:txBody>
          </p:sp>
          <p:sp>
            <p:nvSpPr>
              <p:cNvPr id="201" name="Freeform 144"/>
              <p:cNvSpPr>
                <a:spLocks/>
              </p:cNvSpPr>
              <p:nvPr/>
            </p:nvSpPr>
            <p:spPr bwMode="auto">
              <a:xfrm>
                <a:off x="1898" y="1237"/>
                <a:ext cx="6" cy="6"/>
              </a:xfrm>
              <a:custGeom>
                <a:avLst/>
                <a:gdLst>
                  <a:gd name="T0" fmla="*/ 5 w 5"/>
                  <a:gd name="T1" fmla="*/ 6 h 6"/>
                  <a:gd name="T2" fmla="*/ 0 w 5"/>
                  <a:gd name="T3" fmla="*/ 6 h 6"/>
                  <a:gd name="T4" fmla="*/ 0 w 5"/>
                  <a:gd name="T5" fmla="*/ 0 h 6"/>
                  <a:gd name="T6" fmla="*/ 5 w 5"/>
                  <a:gd name="T7" fmla="*/ 0 h 6"/>
                  <a:gd name="T8" fmla="*/ 5 w 5"/>
                  <a:gd name="T9" fmla="*/ 6 h 6"/>
                  <a:gd name="T10" fmla="*/ 5 w 5"/>
                  <a:gd name="T11" fmla="*/ 6 h 6"/>
                  <a:gd name="T12" fmla="*/ 0 60000 65536"/>
                  <a:gd name="T13" fmla="*/ 0 60000 65536"/>
                  <a:gd name="T14" fmla="*/ 0 60000 65536"/>
                  <a:gd name="T15" fmla="*/ 0 60000 65536"/>
                  <a:gd name="T16" fmla="*/ 0 60000 65536"/>
                  <a:gd name="T17" fmla="*/ 0 60000 65536"/>
                  <a:gd name="T18" fmla="*/ 0 w 5"/>
                  <a:gd name="T19" fmla="*/ 0 h 6"/>
                  <a:gd name="T20" fmla="*/ 5 w 5"/>
                  <a:gd name="T21" fmla="*/ 6 h 6"/>
                </a:gdLst>
                <a:ahLst/>
                <a:cxnLst>
                  <a:cxn ang="T12">
                    <a:pos x="T0" y="T1"/>
                  </a:cxn>
                  <a:cxn ang="T13">
                    <a:pos x="T2" y="T3"/>
                  </a:cxn>
                  <a:cxn ang="T14">
                    <a:pos x="T4" y="T5"/>
                  </a:cxn>
                  <a:cxn ang="T15">
                    <a:pos x="T6" y="T7"/>
                  </a:cxn>
                  <a:cxn ang="T16">
                    <a:pos x="T8" y="T9"/>
                  </a:cxn>
                  <a:cxn ang="T17">
                    <a:pos x="T10" y="T11"/>
                  </a:cxn>
                </a:cxnLst>
                <a:rect l="T18" t="T19" r="T20" b="T21"/>
                <a:pathLst>
                  <a:path w="5" h="6">
                    <a:moveTo>
                      <a:pt x="5" y="6"/>
                    </a:moveTo>
                    <a:lnTo>
                      <a:pt x="0" y="6"/>
                    </a:lnTo>
                    <a:lnTo>
                      <a:pt x="0" y="0"/>
                    </a:lnTo>
                    <a:lnTo>
                      <a:pt x="5" y="0"/>
                    </a:lnTo>
                    <a:lnTo>
                      <a:pt x="5" y="6"/>
                    </a:lnTo>
                  </a:path>
                </a:pathLst>
              </a:custGeom>
              <a:noFill/>
              <a:ln w="0">
                <a:solidFill>
                  <a:srgbClr val="000000"/>
                </a:solidFill>
                <a:prstDash val="solid"/>
                <a:round/>
                <a:headEnd/>
                <a:tailEnd/>
              </a:ln>
            </p:spPr>
            <p:txBody>
              <a:bodyPr/>
              <a:lstStyle/>
              <a:p>
                <a:pPr>
                  <a:defRPr/>
                </a:pPr>
                <a:endParaRPr lang="en-GB"/>
              </a:p>
            </p:txBody>
          </p:sp>
          <p:sp>
            <p:nvSpPr>
              <p:cNvPr id="202" name="Freeform 145"/>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close/>
                  </a:path>
                </a:pathLst>
              </a:custGeom>
              <a:solidFill>
                <a:srgbClr val="FFE600"/>
              </a:solidFill>
              <a:ln w="9525">
                <a:noFill/>
                <a:round/>
                <a:headEnd/>
                <a:tailEnd/>
              </a:ln>
            </p:spPr>
            <p:txBody>
              <a:bodyPr/>
              <a:lstStyle/>
              <a:p>
                <a:pPr>
                  <a:defRPr/>
                </a:pPr>
                <a:endParaRPr lang="en-GB"/>
              </a:p>
            </p:txBody>
          </p:sp>
          <p:sp>
            <p:nvSpPr>
              <p:cNvPr id="203" name="Freeform 146"/>
              <p:cNvSpPr>
                <a:spLocks/>
              </p:cNvSpPr>
              <p:nvPr/>
            </p:nvSpPr>
            <p:spPr bwMode="auto">
              <a:xfrm>
                <a:off x="1880" y="1209"/>
                <a:ext cx="6" cy="12"/>
              </a:xfrm>
              <a:custGeom>
                <a:avLst/>
                <a:gdLst>
                  <a:gd name="T0" fmla="*/ 6 w 6"/>
                  <a:gd name="T1" fmla="*/ 11 h 11"/>
                  <a:gd name="T2" fmla="*/ 0 w 6"/>
                  <a:gd name="T3" fmla="*/ 11 h 11"/>
                  <a:gd name="T4" fmla="*/ 0 w 6"/>
                  <a:gd name="T5" fmla="*/ 0 h 11"/>
                  <a:gd name="T6" fmla="*/ 6 w 6"/>
                  <a:gd name="T7" fmla="*/ 0 h 11"/>
                  <a:gd name="T8" fmla="*/ 6 w 6"/>
                  <a:gd name="T9" fmla="*/ 11 h 11"/>
                  <a:gd name="T10" fmla="*/ 6 w 6"/>
                  <a:gd name="T11" fmla="*/ 11 h 11"/>
                  <a:gd name="T12" fmla="*/ 0 60000 65536"/>
                  <a:gd name="T13" fmla="*/ 0 60000 65536"/>
                  <a:gd name="T14" fmla="*/ 0 60000 65536"/>
                  <a:gd name="T15" fmla="*/ 0 60000 65536"/>
                  <a:gd name="T16" fmla="*/ 0 60000 65536"/>
                  <a:gd name="T17" fmla="*/ 0 60000 65536"/>
                  <a:gd name="T18" fmla="*/ 0 w 6"/>
                  <a:gd name="T19" fmla="*/ 0 h 11"/>
                  <a:gd name="T20" fmla="*/ 6 w 6"/>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6" h="11">
                    <a:moveTo>
                      <a:pt x="6" y="11"/>
                    </a:moveTo>
                    <a:lnTo>
                      <a:pt x="0" y="11"/>
                    </a:lnTo>
                    <a:lnTo>
                      <a:pt x="0" y="0"/>
                    </a:lnTo>
                    <a:lnTo>
                      <a:pt x="6" y="0"/>
                    </a:lnTo>
                    <a:lnTo>
                      <a:pt x="6" y="11"/>
                    </a:lnTo>
                  </a:path>
                </a:pathLst>
              </a:custGeom>
              <a:noFill/>
              <a:ln w="0">
                <a:solidFill>
                  <a:srgbClr val="000000"/>
                </a:solidFill>
                <a:prstDash val="solid"/>
                <a:round/>
                <a:headEnd/>
                <a:tailEnd/>
              </a:ln>
            </p:spPr>
            <p:txBody>
              <a:bodyPr/>
              <a:lstStyle/>
              <a:p>
                <a:pPr>
                  <a:defRPr/>
                </a:pPr>
                <a:endParaRPr lang="en-GB"/>
              </a:p>
            </p:txBody>
          </p:sp>
          <p:sp>
            <p:nvSpPr>
              <p:cNvPr id="204" name="Freeform 147"/>
              <p:cNvSpPr>
                <a:spLocks/>
              </p:cNvSpPr>
              <p:nvPr/>
            </p:nvSpPr>
            <p:spPr bwMode="auto">
              <a:xfrm>
                <a:off x="1778" y="1164"/>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p>
            </p:txBody>
          </p:sp>
        </p:grpSp>
        <p:grpSp>
          <p:nvGrpSpPr>
            <p:cNvPr id="12" name="Group 148"/>
            <p:cNvGrpSpPr>
              <a:grpSpLocks/>
            </p:cNvGrpSpPr>
            <p:nvPr userDrawn="1"/>
          </p:nvGrpSpPr>
          <p:grpSpPr bwMode="auto">
            <a:xfrm>
              <a:off x="1209677" y="5298398"/>
              <a:ext cx="164978" cy="105273"/>
              <a:chOff x="1595" y="1394"/>
              <a:chExt cx="245" cy="157"/>
            </a:xfrm>
          </p:grpSpPr>
          <p:sp>
            <p:nvSpPr>
              <p:cNvPr id="149" name="Freeform 149"/>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a:p>
            </p:txBody>
          </p:sp>
          <p:sp>
            <p:nvSpPr>
              <p:cNvPr id="150" name="Freeform 150"/>
              <p:cNvSpPr>
                <a:spLocks/>
              </p:cNvSpPr>
              <p:nvPr/>
            </p:nvSpPr>
            <p:spPr bwMode="auto">
              <a:xfrm>
                <a:off x="1595" y="1394"/>
                <a:ext cx="73" cy="47"/>
              </a:xfrm>
              <a:custGeom>
                <a:avLst/>
                <a:gdLst>
                  <a:gd name="T0" fmla="*/ 72 w 72"/>
                  <a:gd name="T1" fmla="*/ 0 h 45"/>
                  <a:gd name="T2" fmla="*/ 0 w 72"/>
                  <a:gd name="T3" fmla="*/ 0 h 45"/>
                  <a:gd name="T4" fmla="*/ 0 w 72"/>
                  <a:gd name="T5" fmla="*/ 45 h 45"/>
                  <a:gd name="T6" fmla="*/ 72 w 72"/>
                  <a:gd name="T7" fmla="*/ 45 h 45"/>
                  <a:gd name="T8" fmla="*/ 72 w 72"/>
                  <a:gd name="T9" fmla="*/ 0 h 45"/>
                  <a:gd name="T10" fmla="*/ 72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72" y="0"/>
                    </a:moveTo>
                    <a:lnTo>
                      <a:pt x="0" y="0"/>
                    </a:lnTo>
                    <a:lnTo>
                      <a:pt x="0" y="45"/>
                    </a:lnTo>
                    <a:lnTo>
                      <a:pt x="72" y="45"/>
                    </a:lnTo>
                    <a:lnTo>
                      <a:pt x="72" y="0"/>
                    </a:lnTo>
                    <a:close/>
                  </a:path>
                </a:pathLst>
              </a:custGeom>
              <a:solidFill>
                <a:srgbClr val="FF0000"/>
              </a:solidFill>
              <a:ln w="9525">
                <a:noFill/>
                <a:round/>
                <a:headEnd/>
                <a:tailEnd/>
              </a:ln>
            </p:spPr>
            <p:txBody>
              <a:bodyPr/>
              <a:lstStyle/>
              <a:p>
                <a:pPr>
                  <a:defRPr/>
                </a:pPr>
                <a:endParaRPr lang="en-GB"/>
              </a:p>
            </p:txBody>
          </p:sp>
          <p:sp>
            <p:nvSpPr>
              <p:cNvPr id="151" name="Freeform 151"/>
              <p:cNvSpPr>
                <a:spLocks/>
              </p:cNvSpPr>
              <p:nvPr/>
            </p:nvSpPr>
            <p:spPr bwMode="auto">
              <a:xfrm>
                <a:off x="1595" y="1504"/>
                <a:ext cx="73" cy="47"/>
              </a:xfrm>
              <a:custGeom>
                <a:avLst/>
                <a:gdLst>
                  <a:gd name="T0" fmla="*/ 0 w 72"/>
                  <a:gd name="T1" fmla="*/ 0 h 45"/>
                  <a:gd name="T2" fmla="*/ 0 w 72"/>
                  <a:gd name="T3" fmla="*/ 45 h 45"/>
                  <a:gd name="T4" fmla="*/ 72 w 72"/>
                  <a:gd name="T5" fmla="*/ 45 h 45"/>
                  <a:gd name="T6" fmla="*/ 72 w 72"/>
                  <a:gd name="T7" fmla="*/ 0 h 45"/>
                  <a:gd name="T8" fmla="*/ 0 w 72"/>
                  <a:gd name="T9" fmla="*/ 0 h 45"/>
                  <a:gd name="T10" fmla="*/ 0 w 72"/>
                  <a:gd name="T11" fmla="*/ 0 h 45"/>
                  <a:gd name="T12" fmla="*/ 0 60000 65536"/>
                  <a:gd name="T13" fmla="*/ 0 60000 65536"/>
                  <a:gd name="T14" fmla="*/ 0 60000 65536"/>
                  <a:gd name="T15" fmla="*/ 0 60000 65536"/>
                  <a:gd name="T16" fmla="*/ 0 60000 65536"/>
                  <a:gd name="T17" fmla="*/ 0 60000 65536"/>
                  <a:gd name="T18" fmla="*/ 0 w 72"/>
                  <a:gd name="T19" fmla="*/ 0 h 45"/>
                  <a:gd name="T20" fmla="*/ 72 w 7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72" h="45">
                    <a:moveTo>
                      <a:pt x="0" y="0"/>
                    </a:moveTo>
                    <a:lnTo>
                      <a:pt x="0" y="45"/>
                    </a:lnTo>
                    <a:lnTo>
                      <a:pt x="72" y="45"/>
                    </a:lnTo>
                    <a:lnTo>
                      <a:pt x="72" y="0"/>
                    </a:lnTo>
                    <a:lnTo>
                      <a:pt x="0" y="0"/>
                    </a:lnTo>
                    <a:close/>
                  </a:path>
                </a:pathLst>
              </a:custGeom>
              <a:solidFill>
                <a:srgbClr val="FF0000"/>
              </a:solidFill>
              <a:ln w="9525">
                <a:noFill/>
                <a:round/>
                <a:headEnd/>
                <a:tailEnd/>
              </a:ln>
            </p:spPr>
            <p:txBody>
              <a:bodyPr/>
              <a:lstStyle/>
              <a:p>
                <a:pPr>
                  <a:defRPr/>
                </a:pPr>
                <a:endParaRPr lang="en-GB"/>
              </a:p>
            </p:txBody>
          </p:sp>
          <p:sp>
            <p:nvSpPr>
              <p:cNvPr id="152" name="Freeform 152"/>
              <p:cNvSpPr>
                <a:spLocks/>
              </p:cNvSpPr>
              <p:nvPr/>
            </p:nvSpPr>
            <p:spPr bwMode="auto">
              <a:xfrm>
                <a:off x="1739" y="1504"/>
                <a:ext cx="101" cy="47"/>
              </a:xfrm>
              <a:custGeom>
                <a:avLst/>
                <a:gdLst>
                  <a:gd name="T0" fmla="*/ 0 w 102"/>
                  <a:gd name="T1" fmla="*/ 45 h 45"/>
                  <a:gd name="T2" fmla="*/ 102 w 102"/>
                  <a:gd name="T3" fmla="*/ 45 h 45"/>
                  <a:gd name="T4" fmla="*/ 102 w 102"/>
                  <a:gd name="T5" fmla="*/ 0 h 45"/>
                  <a:gd name="T6" fmla="*/ 0 w 102"/>
                  <a:gd name="T7" fmla="*/ 0 h 45"/>
                  <a:gd name="T8" fmla="*/ 0 w 102"/>
                  <a:gd name="T9" fmla="*/ 45 h 45"/>
                  <a:gd name="T10" fmla="*/ 0 w 102"/>
                  <a:gd name="T11" fmla="*/ 45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45"/>
                    </a:moveTo>
                    <a:lnTo>
                      <a:pt x="102" y="45"/>
                    </a:lnTo>
                    <a:lnTo>
                      <a:pt x="102" y="0"/>
                    </a:lnTo>
                    <a:lnTo>
                      <a:pt x="0" y="0"/>
                    </a:lnTo>
                    <a:lnTo>
                      <a:pt x="0" y="45"/>
                    </a:lnTo>
                    <a:close/>
                  </a:path>
                </a:pathLst>
              </a:custGeom>
              <a:solidFill>
                <a:srgbClr val="FF0000"/>
              </a:solidFill>
              <a:ln w="9525">
                <a:noFill/>
                <a:round/>
                <a:headEnd/>
                <a:tailEnd/>
              </a:ln>
            </p:spPr>
            <p:txBody>
              <a:bodyPr/>
              <a:lstStyle/>
              <a:p>
                <a:pPr>
                  <a:defRPr/>
                </a:pPr>
                <a:endParaRPr lang="en-GB"/>
              </a:p>
            </p:txBody>
          </p:sp>
          <p:sp>
            <p:nvSpPr>
              <p:cNvPr id="153" name="Freeform 153"/>
              <p:cNvSpPr>
                <a:spLocks/>
              </p:cNvSpPr>
              <p:nvPr/>
            </p:nvSpPr>
            <p:spPr bwMode="auto">
              <a:xfrm>
                <a:off x="1739" y="1394"/>
                <a:ext cx="101" cy="47"/>
              </a:xfrm>
              <a:custGeom>
                <a:avLst/>
                <a:gdLst>
                  <a:gd name="T0" fmla="*/ 0 w 102"/>
                  <a:gd name="T1" fmla="*/ 0 h 45"/>
                  <a:gd name="T2" fmla="*/ 0 w 102"/>
                  <a:gd name="T3" fmla="*/ 45 h 45"/>
                  <a:gd name="T4" fmla="*/ 102 w 102"/>
                  <a:gd name="T5" fmla="*/ 45 h 45"/>
                  <a:gd name="T6" fmla="*/ 102 w 102"/>
                  <a:gd name="T7" fmla="*/ 0 h 45"/>
                  <a:gd name="T8" fmla="*/ 0 w 102"/>
                  <a:gd name="T9" fmla="*/ 0 h 45"/>
                  <a:gd name="T10" fmla="*/ 0 w 102"/>
                  <a:gd name="T11" fmla="*/ 0 h 45"/>
                  <a:gd name="T12" fmla="*/ 0 60000 65536"/>
                  <a:gd name="T13" fmla="*/ 0 60000 65536"/>
                  <a:gd name="T14" fmla="*/ 0 60000 65536"/>
                  <a:gd name="T15" fmla="*/ 0 60000 65536"/>
                  <a:gd name="T16" fmla="*/ 0 60000 65536"/>
                  <a:gd name="T17" fmla="*/ 0 60000 65536"/>
                  <a:gd name="T18" fmla="*/ 0 w 102"/>
                  <a:gd name="T19" fmla="*/ 0 h 45"/>
                  <a:gd name="T20" fmla="*/ 102 w 102"/>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2" h="45">
                    <a:moveTo>
                      <a:pt x="0" y="0"/>
                    </a:moveTo>
                    <a:lnTo>
                      <a:pt x="0" y="45"/>
                    </a:lnTo>
                    <a:lnTo>
                      <a:pt x="102" y="45"/>
                    </a:lnTo>
                    <a:lnTo>
                      <a:pt x="102" y="0"/>
                    </a:lnTo>
                    <a:lnTo>
                      <a:pt x="0" y="0"/>
                    </a:lnTo>
                    <a:close/>
                  </a:path>
                </a:pathLst>
              </a:custGeom>
              <a:solidFill>
                <a:srgbClr val="FF0000"/>
              </a:solidFill>
              <a:ln w="9525">
                <a:noFill/>
                <a:round/>
                <a:headEnd/>
                <a:tailEnd/>
              </a:ln>
            </p:spPr>
            <p:txBody>
              <a:bodyPr/>
              <a:lstStyle/>
              <a:p>
                <a:pPr>
                  <a:defRPr/>
                </a:pPr>
                <a:endParaRPr lang="en-GB"/>
              </a:p>
            </p:txBody>
          </p:sp>
          <p:sp>
            <p:nvSpPr>
              <p:cNvPr id="154" name="Freeform 154"/>
              <p:cNvSpPr>
                <a:spLocks/>
              </p:cNvSpPr>
              <p:nvPr/>
            </p:nvSpPr>
            <p:spPr bwMode="auto">
              <a:xfrm>
                <a:off x="1595" y="1394"/>
                <a:ext cx="245" cy="156"/>
              </a:xfrm>
              <a:custGeom>
                <a:avLst/>
                <a:gdLst>
                  <a:gd name="T0" fmla="*/ 125 w 245"/>
                  <a:gd name="T1" fmla="*/ 157 h 157"/>
                  <a:gd name="T2" fmla="*/ 125 w 245"/>
                  <a:gd name="T3" fmla="*/ 95 h 157"/>
                  <a:gd name="T4" fmla="*/ 245 w 245"/>
                  <a:gd name="T5" fmla="*/ 95 h 157"/>
                  <a:gd name="T6" fmla="*/ 245 w 245"/>
                  <a:gd name="T7" fmla="*/ 62 h 157"/>
                  <a:gd name="T8" fmla="*/ 125 w 245"/>
                  <a:gd name="T9" fmla="*/ 62 h 157"/>
                  <a:gd name="T10" fmla="*/ 125 w 245"/>
                  <a:gd name="T11" fmla="*/ 0 h 157"/>
                  <a:gd name="T12" fmla="*/ 90 w 245"/>
                  <a:gd name="T13" fmla="*/ 0 h 157"/>
                  <a:gd name="T14" fmla="*/ 90 w 245"/>
                  <a:gd name="T15" fmla="*/ 62 h 157"/>
                  <a:gd name="T16" fmla="*/ 0 w 245"/>
                  <a:gd name="T17" fmla="*/ 62 h 157"/>
                  <a:gd name="T18" fmla="*/ 0 w 245"/>
                  <a:gd name="T19" fmla="*/ 95 h 157"/>
                  <a:gd name="T20" fmla="*/ 90 w 245"/>
                  <a:gd name="T21" fmla="*/ 95 h 157"/>
                  <a:gd name="T22" fmla="*/ 90 w 245"/>
                  <a:gd name="T23" fmla="*/ 157 h 157"/>
                  <a:gd name="T24" fmla="*/ 125 w 245"/>
                  <a:gd name="T25" fmla="*/ 157 h 157"/>
                  <a:gd name="T26" fmla="*/ 125 w 245"/>
                  <a:gd name="T27" fmla="*/ 157 h 15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5"/>
                  <a:gd name="T43" fmla="*/ 0 h 157"/>
                  <a:gd name="T44" fmla="*/ 245 w 245"/>
                  <a:gd name="T45" fmla="*/ 157 h 15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5" h="157">
                    <a:moveTo>
                      <a:pt x="125" y="157"/>
                    </a:moveTo>
                    <a:lnTo>
                      <a:pt x="125" y="95"/>
                    </a:lnTo>
                    <a:lnTo>
                      <a:pt x="245" y="95"/>
                    </a:lnTo>
                    <a:lnTo>
                      <a:pt x="245" y="62"/>
                    </a:lnTo>
                    <a:lnTo>
                      <a:pt x="125" y="62"/>
                    </a:lnTo>
                    <a:lnTo>
                      <a:pt x="125" y="0"/>
                    </a:lnTo>
                    <a:lnTo>
                      <a:pt x="90" y="0"/>
                    </a:lnTo>
                    <a:lnTo>
                      <a:pt x="90" y="62"/>
                    </a:lnTo>
                    <a:lnTo>
                      <a:pt x="0" y="62"/>
                    </a:lnTo>
                    <a:lnTo>
                      <a:pt x="0" y="95"/>
                    </a:lnTo>
                    <a:lnTo>
                      <a:pt x="90" y="95"/>
                    </a:lnTo>
                    <a:lnTo>
                      <a:pt x="90" y="157"/>
                    </a:lnTo>
                    <a:lnTo>
                      <a:pt x="125" y="157"/>
                    </a:lnTo>
                    <a:close/>
                  </a:path>
                </a:pathLst>
              </a:custGeom>
              <a:solidFill>
                <a:srgbClr val="0C419A"/>
              </a:solidFill>
              <a:ln w="9525">
                <a:noFill/>
                <a:round/>
                <a:headEnd/>
                <a:tailEnd/>
              </a:ln>
            </p:spPr>
            <p:txBody>
              <a:bodyPr/>
              <a:lstStyle/>
              <a:p>
                <a:pPr>
                  <a:defRPr/>
                </a:pPr>
                <a:endParaRPr lang="en-GB"/>
              </a:p>
            </p:txBody>
          </p:sp>
          <p:sp>
            <p:nvSpPr>
              <p:cNvPr id="155" name="Freeform 155"/>
              <p:cNvSpPr>
                <a:spLocks/>
              </p:cNvSpPr>
              <p:nvPr/>
            </p:nvSpPr>
            <p:spPr bwMode="auto">
              <a:xfrm>
                <a:off x="1595" y="1394"/>
                <a:ext cx="245"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p>
            </p:txBody>
          </p:sp>
        </p:grpSp>
        <p:grpSp>
          <p:nvGrpSpPr>
            <p:cNvPr id="13" name="Group 156"/>
            <p:cNvGrpSpPr>
              <a:grpSpLocks/>
            </p:cNvGrpSpPr>
            <p:nvPr userDrawn="1"/>
          </p:nvGrpSpPr>
          <p:grpSpPr bwMode="auto">
            <a:xfrm>
              <a:off x="998528" y="5298398"/>
              <a:ext cx="163291" cy="105273"/>
              <a:chOff x="1593" y="1143"/>
              <a:chExt cx="244" cy="157"/>
            </a:xfrm>
          </p:grpSpPr>
          <p:sp>
            <p:nvSpPr>
              <p:cNvPr id="145" name="Freeform 157"/>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close/>
                  </a:path>
                </a:pathLst>
              </a:custGeom>
              <a:solidFill>
                <a:srgbClr val="FFFFFF"/>
              </a:solidFill>
              <a:ln w="9525">
                <a:noFill/>
                <a:round/>
                <a:headEnd/>
                <a:tailEnd/>
              </a:ln>
            </p:spPr>
            <p:txBody>
              <a:bodyPr/>
              <a:lstStyle/>
              <a:p>
                <a:pPr>
                  <a:defRPr/>
                </a:pPr>
                <a:endParaRPr lang="en-GB"/>
              </a:p>
            </p:txBody>
          </p:sp>
          <p:sp>
            <p:nvSpPr>
              <p:cNvPr id="146" name="Freeform 158"/>
              <p:cNvSpPr>
                <a:spLocks/>
              </p:cNvSpPr>
              <p:nvPr/>
            </p:nvSpPr>
            <p:spPr bwMode="auto">
              <a:xfrm>
                <a:off x="1593" y="1143"/>
                <a:ext cx="244" cy="47"/>
              </a:xfrm>
              <a:custGeom>
                <a:avLst/>
                <a:gdLst>
                  <a:gd name="T0" fmla="*/ 245 w 245"/>
                  <a:gd name="T1" fmla="*/ 45 h 45"/>
                  <a:gd name="T2" fmla="*/ 245 w 245"/>
                  <a:gd name="T3" fmla="*/ 0 h 45"/>
                  <a:gd name="T4" fmla="*/ 0 w 245"/>
                  <a:gd name="T5" fmla="*/ 0 h 45"/>
                  <a:gd name="T6" fmla="*/ 0 w 245"/>
                  <a:gd name="T7" fmla="*/ 45 h 45"/>
                  <a:gd name="T8" fmla="*/ 245 w 245"/>
                  <a:gd name="T9" fmla="*/ 45 h 45"/>
                  <a:gd name="T10" fmla="*/ 245 w 245"/>
                  <a:gd name="T11" fmla="*/ 45 h 45"/>
                  <a:gd name="T12" fmla="*/ 0 60000 65536"/>
                  <a:gd name="T13" fmla="*/ 0 60000 65536"/>
                  <a:gd name="T14" fmla="*/ 0 60000 65536"/>
                  <a:gd name="T15" fmla="*/ 0 60000 65536"/>
                  <a:gd name="T16" fmla="*/ 0 60000 65536"/>
                  <a:gd name="T17" fmla="*/ 0 60000 65536"/>
                  <a:gd name="T18" fmla="*/ 0 w 245"/>
                  <a:gd name="T19" fmla="*/ 0 h 45"/>
                  <a:gd name="T20" fmla="*/ 245 w 245"/>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5" h="45">
                    <a:moveTo>
                      <a:pt x="245" y="45"/>
                    </a:moveTo>
                    <a:lnTo>
                      <a:pt x="245" y="0"/>
                    </a:lnTo>
                    <a:lnTo>
                      <a:pt x="0" y="0"/>
                    </a:lnTo>
                    <a:lnTo>
                      <a:pt x="0" y="45"/>
                    </a:lnTo>
                    <a:lnTo>
                      <a:pt x="245" y="45"/>
                    </a:lnTo>
                    <a:close/>
                  </a:path>
                </a:pathLst>
              </a:custGeom>
              <a:solidFill>
                <a:srgbClr val="FF0000"/>
              </a:solidFill>
              <a:ln w="9525">
                <a:noFill/>
                <a:round/>
                <a:headEnd/>
                <a:tailEnd/>
              </a:ln>
            </p:spPr>
            <p:txBody>
              <a:bodyPr/>
              <a:lstStyle/>
              <a:p>
                <a:pPr>
                  <a:defRPr/>
                </a:pPr>
                <a:endParaRPr lang="en-GB"/>
              </a:p>
            </p:txBody>
          </p:sp>
          <p:sp>
            <p:nvSpPr>
              <p:cNvPr id="147" name="Freeform 159"/>
              <p:cNvSpPr>
                <a:spLocks/>
              </p:cNvSpPr>
              <p:nvPr/>
            </p:nvSpPr>
            <p:spPr bwMode="auto">
              <a:xfrm>
                <a:off x="1593" y="1249"/>
                <a:ext cx="244" cy="51"/>
              </a:xfrm>
              <a:custGeom>
                <a:avLst/>
                <a:gdLst>
                  <a:gd name="T0" fmla="*/ 245 w 245"/>
                  <a:gd name="T1" fmla="*/ 51 h 51"/>
                  <a:gd name="T2" fmla="*/ 245 w 245"/>
                  <a:gd name="T3" fmla="*/ 0 h 51"/>
                  <a:gd name="T4" fmla="*/ 0 w 245"/>
                  <a:gd name="T5" fmla="*/ 0 h 51"/>
                  <a:gd name="T6" fmla="*/ 0 w 245"/>
                  <a:gd name="T7" fmla="*/ 51 h 51"/>
                  <a:gd name="T8" fmla="*/ 245 w 245"/>
                  <a:gd name="T9" fmla="*/ 51 h 51"/>
                  <a:gd name="T10" fmla="*/ 245 w 245"/>
                  <a:gd name="T11" fmla="*/ 51 h 51"/>
                  <a:gd name="T12" fmla="*/ 0 60000 65536"/>
                  <a:gd name="T13" fmla="*/ 0 60000 65536"/>
                  <a:gd name="T14" fmla="*/ 0 60000 65536"/>
                  <a:gd name="T15" fmla="*/ 0 60000 65536"/>
                  <a:gd name="T16" fmla="*/ 0 60000 65536"/>
                  <a:gd name="T17" fmla="*/ 0 60000 65536"/>
                  <a:gd name="T18" fmla="*/ 0 w 245"/>
                  <a:gd name="T19" fmla="*/ 0 h 51"/>
                  <a:gd name="T20" fmla="*/ 245 w 245"/>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5" h="51">
                    <a:moveTo>
                      <a:pt x="245" y="51"/>
                    </a:moveTo>
                    <a:lnTo>
                      <a:pt x="245" y="0"/>
                    </a:lnTo>
                    <a:lnTo>
                      <a:pt x="0" y="0"/>
                    </a:lnTo>
                    <a:lnTo>
                      <a:pt x="0" y="51"/>
                    </a:lnTo>
                    <a:lnTo>
                      <a:pt x="245" y="51"/>
                    </a:lnTo>
                    <a:close/>
                  </a:path>
                </a:pathLst>
              </a:custGeom>
              <a:solidFill>
                <a:srgbClr val="0C419A"/>
              </a:solidFill>
              <a:ln w="9525">
                <a:noFill/>
                <a:round/>
                <a:headEnd/>
                <a:tailEnd/>
              </a:ln>
            </p:spPr>
            <p:txBody>
              <a:bodyPr/>
              <a:lstStyle/>
              <a:p>
                <a:pPr>
                  <a:defRPr/>
                </a:pPr>
                <a:endParaRPr lang="en-GB"/>
              </a:p>
            </p:txBody>
          </p:sp>
          <p:sp>
            <p:nvSpPr>
              <p:cNvPr id="148" name="Freeform 160"/>
              <p:cNvSpPr>
                <a:spLocks/>
              </p:cNvSpPr>
              <p:nvPr/>
            </p:nvSpPr>
            <p:spPr bwMode="auto">
              <a:xfrm>
                <a:off x="1593" y="1143"/>
                <a:ext cx="244" cy="156"/>
              </a:xfrm>
              <a:custGeom>
                <a:avLst/>
                <a:gdLst>
                  <a:gd name="T0" fmla="*/ 245 w 245"/>
                  <a:gd name="T1" fmla="*/ 157 h 157"/>
                  <a:gd name="T2" fmla="*/ 245 w 245"/>
                  <a:gd name="T3" fmla="*/ 0 h 157"/>
                  <a:gd name="T4" fmla="*/ 0 w 245"/>
                  <a:gd name="T5" fmla="*/ 0 h 157"/>
                  <a:gd name="T6" fmla="*/ 0 w 245"/>
                  <a:gd name="T7" fmla="*/ 157 h 157"/>
                  <a:gd name="T8" fmla="*/ 245 w 245"/>
                  <a:gd name="T9" fmla="*/ 157 h 157"/>
                  <a:gd name="T10" fmla="*/ 245 w 245"/>
                  <a:gd name="T11" fmla="*/ 157 h 157"/>
                  <a:gd name="T12" fmla="*/ 0 60000 65536"/>
                  <a:gd name="T13" fmla="*/ 0 60000 65536"/>
                  <a:gd name="T14" fmla="*/ 0 60000 65536"/>
                  <a:gd name="T15" fmla="*/ 0 60000 65536"/>
                  <a:gd name="T16" fmla="*/ 0 60000 65536"/>
                  <a:gd name="T17" fmla="*/ 0 60000 65536"/>
                  <a:gd name="T18" fmla="*/ 0 w 245"/>
                  <a:gd name="T19" fmla="*/ 0 h 157"/>
                  <a:gd name="T20" fmla="*/ 245 w 245"/>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5" h="157">
                    <a:moveTo>
                      <a:pt x="245" y="157"/>
                    </a:moveTo>
                    <a:lnTo>
                      <a:pt x="245" y="0"/>
                    </a:lnTo>
                    <a:lnTo>
                      <a:pt x="0" y="0"/>
                    </a:lnTo>
                    <a:lnTo>
                      <a:pt x="0" y="157"/>
                    </a:lnTo>
                    <a:lnTo>
                      <a:pt x="245" y="157"/>
                    </a:lnTo>
                  </a:path>
                </a:pathLst>
              </a:custGeom>
              <a:noFill/>
              <a:ln w="0">
                <a:solidFill>
                  <a:srgbClr val="000000"/>
                </a:solidFill>
                <a:prstDash val="solid"/>
                <a:round/>
                <a:headEnd/>
                <a:tailEnd/>
              </a:ln>
            </p:spPr>
            <p:txBody>
              <a:bodyPr/>
              <a:lstStyle/>
              <a:p>
                <a:pPr>
                  <a:defRPr/>
                </a:pPr>
                <a:endParaRPr lang="en-GB"/>
              </a:p>
            </p:txBody>
          </p:sp>
        </p:grpSp>
        <p:grpSp>
          <p:nvGrpSpPr>
            <p:cNvPr id="14" name="Group 161"/>
            <p:cNvGrpSpPr>
              <a:grpSpLocks/>
            </p:cNvGrpSpPr>
            <p:nvPr userDrawn="1"/>
          </p:nvGrpSpPr>
          <p:grpSpPr bwMode="auto">
            <a:xfrm>
              <a:off x="577634" y="5298398"/>
              <a:ext cx="164629" cy="104917"/>
              <a:chOff x="1592" y="892"/>
              <a:chExt cx="246" cy="157"/>
            </a:xfrm>
          </p:grpSpPr>
          <p:sp>
            <p:nvSpPr>
              <p:cNvPr id="141" name="Freeform 162"/>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close/>
                  </a:path>
                </a:pathLst>
              </a:custGeom>
              <a:solidFill>
                <a:srgbClr val="FFFFFF"/>
              </a:solidFill>
              <a:ln w="9525">
                <a:noFill/>
                <a:round/>
                <a:headEnd/>
                <a:tailEnd/>
              </a:ln>
            </p:spPr>
            <p:txBody>
              <a:bodyPr/>
              <a:lstStyle/>
              <a:p>
                <a:pPr>
                  <a:defRPr/>
                </a:pPr>
                <a:endParaRPr lang="en-GB"/>
              </a:p>
            </p:txBody>
          </p:sp>
          <p:sp>
            <p:nvSpPr>
              <p:cNvPr id="142" name="Freeform 163"/>
              <p:cNvSpPr>
                <a:spLocks/>
              </p:cNvSpPr>
              <p:nvPr/>
            </p:nvSpPr>
            <p:spPr bwMode="auto">
              <a:xfrm>
                <a:off x="1592" y="892"/>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FF0000"/>
              </a:solidFill>
              <a:ln w="9525">
                <a:noFill/>
                <a:round/>
                <a:headEnd/>
                <a:tailEnd/>
              </a:ln>
            </p:spPr>
            <p:txBody>
              <a:bodyPr/>
              <a:lstStyle/>
              <a:p>
                <a:pPr>
                  <a:defRPr/>
                </a:pPr>
                <a:endParaRPr lang="en-GB"/>
              </a:p>
            </p:txBody>
          </p:sp>
          <p:sp>
            <p:nvSpPr>
              <p:cNvPr id="143" name="Freeform 164"/>
              <p:cNvSpPr>
                <a:spLocks/>
              </p:cNvSpPr>
              <p:nvPr/>
            </p:nvSpPr>
            <p:spPr bwMode="auto">
              <a:xfrm>
                <a:off x="1592" y="998"/>
                <a:ext cx="246" cy="51"/>
              </a:xfrm>
              <a:custGeom>
                <a:avLst/>
                <a:gdLst>
                  <a:gd name="T0" fmla="*/ 245 w 245"/>
                  <a:gd name="T1" fmla="*/ 50 h 50"/>
                  <a:gd name="T2" fmla="*/ 245 w 245"/>
                  <a:gd name="T3" fmla="*/ 0 h 50"/>
                  <a:gd name="T4" fmla="*/ 0 w 245"/>
                  <a:gd name="T5" fmla="*/ 0 h 50"/>
                  <a:gd name="T6" fmla="*/ 0 w 245"/>
                  <a:gd name="T7" fmla="*/ 50 h 50"/>
                  <a:gd name="T8" fmla="*/ 245 w 245"/>
                  <a:gd name="T9" fmla="*/ 50 h 50"/>
                  <a:gd name="T10" fmla="*/ 245 w 245"/>
                  <a:gd name="T11" fmla="*/ 50 h 50"/>
                  <a:gd name="T12" fmla="*/ 0 60000 65536"/>
                  <a:gd name="T13" fmla="*/ 0 60000 65536"/>
                  <a:gd name="T14" fmla="*/ 0 60000 65536"/>
                  <a:gd name="T15" fmla="*/ 0 60000 65536"/>
                  <a:gd name="T16" fmla="*/ 0 60000 65536"/>
                  <a:gd name="T17" fmla="*/ 0 60000 65536"/>
                  <a:gd name="T18" fmla="*/ 0 w 245"/>
                  <a:gd name="T19" fmla="*/ 0 h 50"/>
                  <a:gd name="T20" fmla="*/ 245 w 245"/>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5" h="50">
                    <a:moveTo>
                      <a:pt x="245" y="50"/>
                    </a:moveTo>
                    <a:lnTo>
                      <a:pt x="245" y="0"/>
                    </a:lnTo>
                    <a:lnTo>
                      <a:pt x="0" y="0"/>
                    </a:lnTo>
                    <a:lnTo>
                      <a:pt x="0" y="50"/>
                    </a:lnTo>
                    <a:lnTo>
                      <a:pt x="245" y="50"/>
                    </a:lnTo>
                    <a:close/>
                  </a:path>
                </a:pathLst>
              </a:custGeom>
              <a:solidFill>
                <a:srgbClr val="1D93C1"/>
              </a:solidFill>
              <a:ln w="9525">
                <a:noFill/>
                <a:round/>
                <a:headEnd/>
                <a:tailEnd/>
              </a:ln>
            </p:spPr>
            <p:txBody>
              <a:bodyPr/>
              <a:lstStyle/>
              <a:p>
                <a:pPr>
                  <a:defRPr/>
                </a:pPr>
                <a:endParaRPr lang="en-GB"/>
              </a:p>
            </p:txBody>
          </p:sp>
          <p:sp>
            <p:nvSpPr>
              <p:cNvPr id="144" name="Freeform 165"/>
              <p:cNvSpPr>
                <a:spLocks/>
              </p:cNvSpPr>
              <p:nvPr/>
            </p:nvSpPr>
            <p:spPr bwMode="auto">
              <a:xfrm>
                <a:off x="1592" y="892"/>
                <a:ext cx="246" cy="157"/>
              </a:xfrm>
              <a:custGeom>
                <a:avLst/>
                <a:gdLst>
                  <a:gd name="T0" fmla="*/ 245 w 245"/>
                  <a:gd name="T1" fmla="*/ 156 h 156"/>
                  <a:gd name="T2" fmla="*/ 245 w 245"/>
                  <a:gd name="T3" fmla="*/ 0 h 156"/>
                  <a:gd name="T4" fmla="*/ 0 w 245"/>
                  <a:gd name="T5" fmla="*/ 0 h 156"/>
                  <a:gd name="T6" fmla="*/ 0 w 245"/>
                  <a:gd name="T7" fmla="*/ 156 h 156"/>
                  <a:gd name="T8" fmla="*/ 245 w 245"/>
                  <a:gd name="T9" fmla="*/ 156 h 156"/>
                  <a:gd name="T10" fmla="*/ 245 w 245"/>
                  <a:gd name="T11" fmla="*/ 156 h 156"/>
                  <a:gd name="T12" fmla="*/ 0 60000 65536"/>
                  <a:gd name="T13" fmla="*/ 0 60000 65536"/>
                  <a:gd name="T14" fmla="*/ 0 60000 65536"/>
                  <a:gd name="T15" fmla="*/ 0 60000 65536"/>
                  <a:gd name="T16" fmla="*/ 0 60000 65536"/>
                  <a:gd name="T17" fmla="*/ 0 60000 65536"/>
                  <a:gd name="T18" fmla="*/ 0 w 245"/>
                  <a:gd name="T19" fmla="*/ 0 h 156"/>
                  <a:gd name="T20" fmla="*/ 245 w 245"/>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5" h="156">
                    <a:moveTo>
                      <a:pt x="245" y="156"/>
                    </a:moveTo>
                    <a:lnTo>
                      <a:pt x="245" y="0"/>
                    </a:lnTo>
                    <a:lnTo>
                      <a:pt x="0" y="0"/>
                    </a:lnTo>
                    <a:lnTo>
                      <a:pt x="0" y="156"/>
                    </a:lnTo>
                    <a:lnTo>
                      <a:pt x="245" y="156"/>
                    </a:lnTo>
                  </a:path>
                </a:pathLst>
              </a:custGeom>
              <a:noFill/>
              <a:ln w="0">
                <a:solidFill>
                  <a:srgbClr val="000000"/>
                </a:solidFill>
                <a:prstDash val="solid"/>
                <a:round/>
                <a:headEnd/>
                <a:tailEnd/>
              </a:ln>
            </p:spPr>
            <p:txBody>
              <a:bodyPr/>
              <a:lstStyle/>
              <a:p>
                <a:pPr>
                  <a:defRPr/>
                </a:pPr>
                <a:endParaRPr lang="en-GB"/>
              </a:p>
            </p:txBody>
          </p:sp>
        </p:grpSp>
        <p:graphicFrame>
          <p:nvGraphicFramePr>
            <p:cNvPr id="15" name="Object 166"/>
            <p:cNvGraphicFramePr>
              <a:graphicFrameLocks noChangeAspect="1"/>
            </p:cNvGraphicFramePr>
            <p:nvPr/>
          </p:nvGraphicFramePr>
          <p:xfrm>
            <a:off x="3122677" y="5298398"/>
            <a:ext cx="168034" cy="109359"/>
          </p:xfrm>
          <a:graphic>
            <a:graphicData uri="http://schemas.openxmlformats.org/presentationml/2006/ole">
              <p:oleObj spid="_x0000_s365570" name="Clip" r:id="rId5" imgW="3809524" imgH="2619048" progId="">
                <p:embed/>
              </p:oleObj>
            </a:graphicData>
          </a:graphic>
        </p:graphicFrame>
        <p:grpSp>
          <p:nvGrpSpPr>
            <p:cNvPr id="16" name="Group 256"/>
            <p:cNvGrpSpPr>
              <a:grpSpLocks/>
            </p:cNvGrpSpPr>
            <p:nvPr userDrawn="1"/>
          </p:nvGrpSpPr>
          <p:grpSpPr bwMode="auto">
            <a:xfrm>
              <a:off x="1422513" y="5298398"/>
              <a:ext cx="163489" cy="106268"/>
              <a:chOff x="7877798" y="2333052"/>
              <a:chExt cx="253806" cy="164973"/>
            </a:xfrm>
          </p:grpSpPr>
          <p:sp>
            <p:nvSpPr>
              <p:cNvPr id="139" name="Freeform 220"/>
              <p:cNvSpPr>
                <a:spLocks/>
              </p:cNvSpPr>
              <p:nvPr userDrawn="1"/>
            </p:nvSpPr>
            <p:spPr bwMode="auto">
              <a:xfrm>
                <a:off x="7877798" y="2333052"/>
                <a:ext cx="253806" cy="74026"/>
              </a:xfrm>
              <a:custGeom>
                <a:avLst/>
                <a:gdLst>
                  <a:gd name="T0" fmla="*/ 37 w 238"/>
                  <a:gd name="T1" fmla="*/ 36 h 72"/>
                  <a:gd name="T2" fmla="*/ 0 w 238"/>
                  <a:gd name="T3" fmla="*/ 36 h 72"/>
                  <a:gd name="T4" fmla="*/ 0 w 238"/>
                  <a:gd name="T5" fmla="*/ 0 h 72"/>
                  <a:gd name="T6" fmla="*/ 37 w 238"/>
                  <a:gd name="T7" fmla="*/ 0 h 72"/>
                  <a:gd name="T8" fmla="*/ 37 w 238"/>
                  <a:gd name="T9" fmla="*/ 36 h 72"/>
                  <a:gd name="T10" fmla="*/ 37 w 238"/>
                  <a:gd name="T11" fmla="*/ 36 h 72"/>
                  <a:gd name="T12" fmla="*/ 0 60000 65536"/>
                  <a:gd name="T13" fmla="*/ 0 60000 65536"/>
                  <a:gd name="T14" fmla="*/ 0 60000 65536"/>
                  <a:gd name="T15" fmla="*/ 0 60000 65536"/>
                  <a:gd name="T16" fmla="*/ 0 60000 65536"/>
                  <a:gd name="T17" fmla="*/ 0 60000 65536"/>
                  <a:gd name="T18" fmla="*/ 0 w 238"/>
                  <a:gd name="T19" fmla="*/ 0 h 72"/>
                  <a:gd name="T20" fmla="*/ 238 w 238"/>
                  <a:gd name="T21" fmla="*/ 72 h 72"/>
                </a:gdLst>
                <a:ahLst/>
                <a:cxnLst>
                  <a:cxn ang="T12">
                    <a:pos x="T0" y="T1"/>
                  </a:cxn>
                  <a:cxn ang="T13">
                    <a:pos x="T2" y="T3"/>
                  </a:cxn>
                  <a:cxn ang="T14">
                    <a:pos x="T4" y="T5"/>
                  </a:cxn>
                  <a:cxn ang="T15">
                    <a:pos x="T6" y="T7"/>
                  </a:cxn>
                  <a:cxn ang="T16">
                    <a:pos x="T8" y="T9"/>
                  </a:cxn>
                  <a:cxn ang="T17">
                    <a:pos x="T10" y="T11"/>
                  </a:cxn>
                </a:cxnLst>
                <a:rect l="T18" t="T19" r="T20" b="T21"/>
                <a:pathLst>
                  <a:path w="238" h="72">
                    <a:moveTo>
                      <a:pt x="238" y="72"/>
                    </a:moveTo>
                    <a:lnTo>
                      <a:pt x="0" y="72"/>
                    </a:lnTo>
                    <a:lnTo>
                      <a:pt x="0" y="0"/>
                    </a:lnTo>
                    <a:lnTo>
                      <a:pt x="238" y="0"/>
                    </a:lnTo>
                    <a:lnTo>
                      <a:pt x="238" y="72"/>
                    </a:lnTo>
                    <a:close/>
                  </a:path>
                </a:pathLst>
              </a:custGeom>
              <a:solidFill>
                <a:srgbClr val="FFFFFF"/>
              </a:solidFill>
              <a:ln w="9525">
                <a:noFill/>
                <a:round/>
                <a:headEnd/>
                <a:tailEnd/>
              </a:ln>
            </p:spPr>
            <p:txBody>
              <a:bodyPr/>
              <a:lstStyle/>
              <a:p>
                <a:pPr>
                  <a:defRPr/>
                </a:pPr>
                <a:endParaRPr lang="en-GB"/>
              </a:p>
            </p:txBody>
          </p:sp>
          <p:sp>
            <p:nvSpPr>
              <p:cNvPr id="140" name="Freeform 221"/>
              <p:cNvSpPr>
                <a:spLocks/>
              </p:cNvSpPr>
              <p:nvPr userDrawn="1"/>
            </p:nvSpPr>
            <p:spPr bwMode="auto">
              <a:xfrm>
                <a:off x="7879912" y="2411308"/>
                <a:ext cx="251692" cy="86717"/>
              </a:xfrm>
              <a:custGeom>
                <a:avLst/>
                <a:gdLst>
                  <a:gd name="T0" fmla="*/ 238 w 238"/>
                  <a:gd name="T1" fmla="*/ 84 h 84"/>
                  <a:gd name="T2" fmla="*/ 238 w 238"/>
                  <a:gd name="T3" fmla="*/ 0 h 84"/>
                  <a:gd name="T4" fmla="*/ 0 w 238"/>
                  <a:gd name="T5" fmla="*/ 0 h 84"/>
                  <a:gd name="T6" fmla="*/ 0 w 238"/>
                  <a:gd name="T7" fmla="*/ 84 h 84"/>
                  <a:gd name="T8" fmla="*/ 238 w 238"/>
                  <a:gd name="T9" fmla="*/ 84 h 84"/>
                  <a:gd name="T10" fmla="*/ 238 w 238"/>
                  <a:gd name="T11" fmla="*/ 84 h 84"/>
                  <a:gd name="T12" fmla="*/ 0 60000 65536"/>
                  <a:gd name="T13" fmla="*/ 0 60000 65536"/>
                  <a:gd name="T14" fmla="*/ 0 60000 65536"/>
                  <a:gd name="T15" fmla="*/ 0 60000 65536"/>
                  <a:gd name="T16" fmla="*/ 0 60000 65536"/>
                  <a:gd name="T17" fmla="*/ 0 60000 65536"/>
                  <a:gd name="T18" fmla="*/ 0 w 238"/>
                  <a:gd name="T19" fmla="*/ 0 h 84"/>
                  <a:gd name="T20" fmla="*/ 238 w 238"/>
                  <a:gd name="T21" fmla="*/ 84 h 84"/>
                </a:gdLst>
                <a:ahLst/>
                <a:cxnLst>
                  <a:cxn ang="T12">
                    <a:pos x="T0" y="T1"/>
                  </a:cxn>
                  <a:cxn ang="T13">
                    <a:pos x="T2" y="T3"/>
                  </a:cxn>
                  <a:cxn ang="T14">
                    <a:pos x="T4" y="T5"/>
                  </a:cxn>
                  <a:cxn ang="T15">
                    <a:pos x="T6" y="T7"/>
                  </a:cxn>
                  <a:cxn ang="T16">
                    <a:pos x="T8" y="T9"/>
                  </a:cxn>
                  <a:cxn ang="T17">
                    <a:pos x="T10" y="T11"/>
                  </a:cxn>
                </a:cxnLst>
                <a:rect l="T18" t="T19" r="T20" b="T21"/>
                <a:pathLst>
                  <a:path w="238" h="84">
                    <a:moveTo>
                      <a:pt x="238" y="84"/>
                    </a:moveTo>
                    <a:lnTo>
                      <a:pt x="238" y="0"/>
                    </a:lnTo>
                    <a:lnTo>
                      <a:pt x="0" y="0"/>
                    </a:lnTo>
                    <a:lnTo>
                      <a:pt x="0" y="84"/>
                    </a:lnTo>
                    <a:lnTo>
                      <a:pt x="238" y="84"/>
                    </a:lnTo>
                    <a:close/>
                  </a:path>
                </a:pathLst>
              </a:custGeom>
              <a:solidFill>
                <a:srgbClr val="FF0000"/>
              </a:solidFill>
              <a:ln w="9525">
                <a:noFill/>
                <a:round/>
                <a:headEnd/>
                <a:tailEnd/>
              </a:ln>
            </p:spPr>
            <p:txBody>
              <a:bodyPr/>
              <a:lstStyle/>
              <a:p>
                <a:pPr>
                  <a:defRPr/>
                </a:pPr>
                <a:endParaRPr lang="en-GB"/>
              </a:p>
            </p:txBody>
          </p:sp>
        </p:grpSp>
        <p:grpSp>
          <p:nvGrpSpPr>
            <p:cNvPr id="17" name="Group 228"/>
            <p:cNvGrpSpPr>
              <a:grpSpLocks/>
            </p:cNvGrpSpPr>
            <p:nvPr userDrawn="1"/>
          </p:nvGrpSpPr>
          <p:grpSpPr bwMode="auto">
            <a:xfrm>
              <a:off x="2274076" y="5298398"/>
              <a:ext cx="164978" cy="109010"/>
              <a:chOff x="4188" y="2157"/>
              <a:chExt cx="238" cy="162"/>
            </a:xfrm>
          </p:grpSpPr>
          <p:sp>
            <p:nvSpPr>
              <p:cNvPr id="126" name="Freeform 229"/>
              <p:cNvSpPr>
                <a:spLocks/>
              </p:cNvSpPr>
              <p:nvPr/>
            </p:nvSpPr>
            <p:spPr bwMode="auto">
              <a:xfrm>
                <a:off x="4188" y="2157"/>
                <a:ext cx="238" cy="158"/>
              </a:xfrm>
              <a:custGeom>
                <a:avLst/>
                <a:gdLst>
                  <a:gd name="T0" fmla="*/ 0 w 238"/>
                  <a:gd name="T1" fmla="*/ 0 h 151"/>
                  <a:gd name="T2" fmla="*/ 238 w 238"/>
                  <a:gd name="T3" fmla="*/ 0 h 151"/>
                  <a:gd name="T4" fmla="*/ 238 w 238"/>
                  <a:gd name="T5" fmla="*/ 1791 h 151"/>
                  <a:gd name="T6" fmla="*/ 0 w 238"/>
                  <a:gd name="T7" fmla="*/ 1791 h 151"/>
                  <a:gd name="T8" fmla="*/ 0 w 238"/>
                  <a:gd name="T9" fmla="*/ 0 h 151"/>
                  <a:gd name="T10" fmla="*/ 0 w 238"/>
                  <a:gd name="T11" fmla="*/ 0 h 151"/>
                  <a:gd name="T12" fmla="*/ 0 60000 65536"/>
                  <a:gd name="T13" fmla="*/ 0 60000 65536"/>
                  <a:gd name="T14" fmla="*/ 0 60000 65536"/>
                  <a:gd name="T15" fmla="*/ 0 60000 65536"/>
                  <a:gd name="T16" fmla="*/ 0 60000 65536"/>
                  <a:gd name="T17" fmla="*/ 0 60000 65536"/>
                  <a:gd name="T18" fmla="*/ 0 w 238"/>
                  <a:gd name="T19" fmla="*/ 0 h 151"/>
                  <a:gd name="T20" fmla="*/ 238 w 238"/>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38" h="151">
                    <a:moveTo>
                      <a:pt x="0" y="0"/>
                    </a:moveTo>
                    <a:lnTo>
                      <a:pt x="238" y="0"/>
                    </a:lnTo>
                    <a:lnTo>
                      <a:pt x="238" y="151"/>
                    </a:lnTo>
                    <a:lnTo>
                      <a:pt x="0" y="151"/>
                    </a:lnTo>
                    <a:lnTo>
                      <a:pt x="0" y="0"/>
                    </a:lnTo>
                    <a:close/>
                  </a:path>
                </a:pathLst>
              </a:custGeom>
              <a:solidFill>
                <a:srgbClr val="1A0C80"/>
              </a:solidFill>
              <a:ln w="9525">
                <a:noFill/>
                <a:round/>
                <a:headEnd/>
                <a:tailEnd/>
              </a:ln>
            </p:spPr>
            <p:txBody>
              <a:bodyPr/>
              <a:lstStyle/>
              <a:p>
                <a:pPr>
                  <a:defRPr/>
                </a:pPr>
                <a:endParaRPr lang="en-GB"/>
              </a:p>
            </p:txBody>
          </p:sp>
          <p:sp>
            <p:nvSpPr>
              <p:cNvPr id="127" name="Freeform 230"/>
              <p:cNvSpPr>
                <a:spLocks/>
              </p:cNvSpPr>
              <p:nvPr/>
            </p:nvSpPr>
            <p:spPr bwMode="auto">
              <a:xfrm>
                <a:off x="4188" y="2157"/>
                <a:ext cx="238" cy="59"/>
              </a:xfrm>
              <a:custGeom>
                <a:avLst/>
                <a:gdLst>
                  <a:gd name="T0" fmla="*/ 0 w 238"/>
                  <a:gd name="T1" fmla="*/ 0 h 56"/>
                  <a:gd name="T2" fmla="*/ 238 w 238"/>
                  <a:gd name="T3" fmla="*/ 0 h 56"/>
                  <a:gd name="T4" fmla="*/ 238 w 238"/>
                  <a:gd name="T5" fmla="*/ 800 h 56"/>
                  <a:gd name="T6" fmla="*/ 0 w 238"/>
                  <a:gd name="T7" fmla="*/ 800 h 56"/>
                  <a:gd name="T8" fmla="*/ 0 w 238"/>
                  <a:gd name="T9" fmla="*/ 0 h 56"/>
                  <a:gd name="T10" fmla="*/ 0 w 238"/>
                  <a:gd name="T11" fmla="*/ 0 h 56"/>
                  <a:gd name="T12" fmla="*/ 0 60000 65536"/>
                  <a:gd name="T13" fmla="*/ 0 60000 65536"/>
                  <a:gd name="T14" fmla="*/ 0 60000 65536"/>
                  <a:gd name="T15" fmla="*/ 0 60000 65536"/>
                  <a:gd name="T16" fmla="*/ 0 60000 65536"/>
                  <a:gd name="T17" fmla="*/ 0 60000 65536"/>
                  <a:gd name="T18" fmla="*/ 0 w 238"/>
                  <a:gd name="T19" fmla="*/ 0 h 56"/>
                  <a:gd name="T20" fmla="*/ 238 w 238"/>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38" h="56">
                    <a:moveTo>
                      <a:pt x="0" y="0"/>
                    </a:moveTo>
                    <a:lnTo>
                      <a:pt x="238" y="0"/>
                    </a:lnTo>
                    <a:lnTo>
                      <a:pt x="238" y="56"/>
                    </a:lnTo>
                    <a:lnTo>
                      <a:pt x="0" y="56"/>
                    </a:lnTo>
                    <a:lnTo>
                      <a:pt x="0" y="0"/>
                    </a:lnTo>
                    <a:close/>
                  </a:path>
                </a:pathLst>
              </a:custGeom>
              <a:solidFill>
                <a:srgbClr val="FFFFFF"/>
              </a:solidFill>
              <a:ln w="9525">
                <a:noFill/>
                <a:round/>
                <a:headEnd/>
                <a:tailEnd/>
              </a:ln>
            </p:spPr>
            <p:txBody>
              <a:bodyPr/>
              <a:lstStyle/>
              <a:p>
                <a:pPr>
                  <a:defRPr/>
                </a:pPr>
                <a:endParaRPr lang="en-GB"/>
              </a:p>
            </p:txBody>
          </p:sp>
          <p:sp>
            <p:nvSpPr>
              <p:cNvPr id="128" name="Freeform 231"/>
              <p:cNvSpPr>
                <a:spLocks/>
              </p:cNvSpPr>
              <p:nvPr/>
            </p:nvSpPr>
            <p:spPr bwMode="auto">
              <a:xfrm>
                <a:off x="4188" y="2260"/>
                <a:ext cx="238" cy="59"/>
              </a:xfrm>
              <a:custGeom>
                <a:avLst/>
                <a:gdLst>
                  <a:gd name="T0" fmla="*/ 0 w 238"/>
                  <a:gd name="T1" fmla="*/ 0 h 55"/>
                  <a:gd name="T2" fmla="*/ 238 w 238"/>
                  <a:gd name="T3" fmla="*/ 0 h 55"/>
                  <a:gd name="T4" fmla="*/ 238 w 238"/>
                  <a:gd name="T5" fmla="*/ 820 h 55"/>
                  <a:gd name="T6" fmla="*/ 0 w 238"/>
                  <a:gd name="T7" fmla="*/ 820 h 55"/>
                  <a:gd name="T8" fmla="*/ 0 w 238"/>
                  <a:gd name="T9" fmla="*/ 0 h 55"/>
                  <a:gd name="T10" fmla="*/ 0 w 238"/>
                  <a:gd name="T11" fmla="*/ 0 h 55"/>
                  <a:gd name="T12" fmla="*/ 0 60000 65536"/>
                  <a:gd name="T13" fmla="*/ 0 60000 65536"/>
                  <a:gd name="T14" fmla="*/ 0 60000 65536"/>
                  <a:gd name="T15" fmla="*/ 0 60000 65536"/>
                  <a:gd name="T16" fmla="*/ 0 60000 65536"/>
                  <a:gd name="T17" fmla="*/ 0 60000 65536"/>
                  <a:gd name="T18" fmla="*/ 0 w 238"/>
                  <a:gd name="T19" fmla="*/ 0 h 55"/>
                  <a:gd name="T20" fmla="*/ 238 w 238"/>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38" h="55">
                    <a:moveTo>
                      <a:pt x="0" y="0"/>
                    </a:moveTo>
                    <a:lnTo>
                      <a:pt x="238" y="0"/>
                    </a:lnTo>
                    <a:lnTo>
                      <a:pt x="238" y="55"/>
                    </a:lnTo>
                    <a:lnTo>
                      <a:pt x="0" y="55"/>
                    </a:lnTo>
                    <a:lnTo>
                      <a:pt x="0" y="0"/>
                    </a:lnTo>
                    <a:close/>
                  </a:path>
                </a:pathLst>
              </a:custGeom>
              <a:solidFill>
                <a:srgbClr val="FB0F0C"/>
              </a:solidFill>
              <a:ln w="9525">
                <a:noFill/>
                <a:round/>
                <a:headEnd/>
                <a:tailEnd/>
              </a:ln>
            </p:spPr>
            <p:txBody>
              <a:bodyPr/>
              <a:lstStyle/>
              <a:p>
                <a:pPr>
                  <a:defRPr/>
                </a:pPr>
                <a:endParaRPr lang="en-GB"/>
              </a:p>
            </p:txBody>
          </p:sp>
          <p:sp>
            <p:nvSpPr>
              <p:cNvPr id="129" name="Freeform 232"/>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close/>
                  </a:path>
                </a:pathLst>
              </a:custGeom>
              <a:solidFill>
                <a:srgbClr val="1A0C80"/>
              </a:solidFill>
              <a:ln w="9525">
                <a:noFill/>
                <a:round/>
                <a:headEnd/>
                <a:tailEnd/>
              </a:ln>
            </p:spPr>
            <p:txBody>
              <a:bodyPr/>
              <a:lstStyle/>
              <a:p>
                <a:pPr>
                  <a:defRPr/>
                </a:pPr>
                <a:endParaRPr lang="en-GB"/>
              </a:p>
            </p:txBody>
          </p:sp>
          <p:sp>
            <p:nvSpPr>
              <p:cNvPr id="130" name="Freeform 233"/>
              <p:cNvSpPr>
                <a:spLocks/>
              </p:cNvSpPr>
              <p:nvPr/>
            </p:nvSpPr>
            <p:spPr bwMode="auto">
              <a:xfrm>
                <a:off x="4218" y="2185"/>
                <a:ext cx="41" cy="47"/>
              </a:xfrm>
              <a:custGeom>
                <a:avLst/>
                <a:gdLst>
                  <a:gd name="T0" fmla="*/ 42 w 42"/>
                  <a:gd name="T1" fmla="*/ 153 h 45"/>
                  <a:gd name="T2" fmla="*/ 42 w 42"/>
                  <a:gd name="T3" fmla="*/ 11 h 45"/>
                  <a:gd name="T4" fmla="*/ 42 w 42"/>
                  <a:gd name="T5" fmla="*/ 0 h 45"/>
                  <a:gd name="T6" fmla="*/ 0 w 42"/>
                  <a:gd name="T7" fmla="*/ 0 h 45"/>
                  <a:gd name="T8" fmla="*/ 0 w 42"/>
                  <a:gd name="T9" fmla="*/ 11 h 45"/>
                  <a:gd name="T10" fmla="*/ 0 w 42"/>
                  <a:gd name="T11" fmla="*/ 153 h 45"/>
                  <a:gd name="T12" fmla="*/ 6 w 42"/>
                  <a:gd name="T13" fmla="*/ 175 h 45"/>
                  <a:gd name="T14" fmla="*/ 6 w 42"/>
                  <a:gd name="T15" fmla="*/ 195 h 45"/>
                  <a:gd name="T16" fmla="*/ 12 w 42"/>
                  <a:gd name="T17" fmla="*/ 223 h 45"/>
                  <a:gd name="T18" fmla="*/ 18 w 42"/>
                  <a:gd name="T19" fmla="*/ 223 h 45"/>
                  <a:gd name="T20" fmla="*/ 24 w 42"/>
                  <a:gd name="T21" fmla="*/ 223 h 45"/>
                  <a:gd name="T22" fmla="*/ 30 w 42"/>
                  <a:gd name="T23" fmla="*/ 223 h 45"/>
                  <a:gd name="T24" fmla="*/ 30 w 42"/>
                  <a:gd name="T25" fmla="*/ 223 h 45"/>
                  <a:gd name="T26" fmla="*/ 36 w 42"/>
                  <a:gd name="T27" fmla="*/ 195 h 45"/>
                  <a:gd name="T28" fmla="*/ 36 w 42"/>
                  <a:gd name="T29" fmla="*/ 175 h 45"/>
                  <a:gd name="T30" fmla="*/ 42 w 42"/>
                  <a:gd name="T31" fmla="*/ 153 h 45"/>
                  <a:gd name="T32" fmla="*/ 42 w 42"/>
                  <a:gd name="T33" fmla="*/ 153 h 4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2"/>
                  <a:gd name="T52" fmla="*/ 0 h 45"/>
                  <a:gd name="T53" fmla="*/ 42 w 42"/>
                  <a:gd name="T54" fmla="*/ 45 h 4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2" h="45">
                    <a:moveTo>
                      <a:pt x="42" y="28"/>
                    </a:moveTo>
                    <a:lnTo>
                      <a:pt x="42" y="11"/>
                    </a:lnTo>
                    <a:lnTo>
                      <a:pt x="42" y="0"/>
                    </a:lnTo>
                    <a:lnTo>
                      <a:pt x="0" y="0"/>
                    </a:lnTo>
                    <a:lnTo>
                      <a:pt x="0" y="11"/>
                    </a:lnTo>
                    <a:lnTo>
                      <a:pt x="0" y="28"/>
                    </a:lnTo>
                    <a:lnTo>
                      <a:pt x="6" y="34"/>
                    </a:lnTo>
                    <a:lnTo>
                      <a:pt x="6" y="39"/>
                    </a:lnTo>
                    <a:lnTo>
                      <a:pt x="12" y="45"/>
                    </a:lnTo>
                    <a:lnTo>
                      <a:pt x="18" y="45"/>
                    </a:lnTo>
                    <a:lnTo>
                      <a:pt x="24" y="45"/>
                    </a:lnTo>
                    <a:lnTo>
                      <a:pt x="30" y="45"/>
                    </a:lnTo>
                    <a:lnTo>
                      <a:pt x="36" y="39"/>
                    </a:lnTo>
                    <a:lnTo>
                      <a:pt x="36" y="34"/>
                    </a:lnTo>
                    <a:lnTo>
                      <a:pt x="42" y="28"/>
                    </a:lnTo>
                  </a:path>
                </a:pathLst>
              </a:custGeom>
              <a:noFill/>
              <a:ln w="0">
                <a:solidFill>
                  <a:srgbClr val="FF1900"/>
                </a:solidFill>
                <a:prstDash val="solid"/>
                <a:round/>
                <a:headEnd/>
                <a:tailEnd/>
              </a:ln>
            </p:spPr>
            <p:txBody>
              <a:bodyPr/>
              <a:lstStyle/>
              <a:p>
                <a:pPr>
                  <a:defRPr/>
                </a:pPr>
                <a:endParaRPr lang="en-GB"/>
              </a:p>
            </p:txBody>
          </p:sp>
          <p:sp>
            <p:nvSpPr>
              <p:cNvPr id="131" name="Freeform 234"/>
              <p:cNvSpPr>
                <a:spLocks/>
              </p:cNvSpPr>
              <p:nvPr/>
            </p:nvSpPr>
            <p:spPr bwMode="auto">
              <a:xfrm>
                <a:off x="4218" y="2179"/>
                <a:ext cx="41" cy="12"/>
              </a:xfrm>
              <a:custGeom>
                <a:avLst/>
                <a:gdLst>
                  <a:gd name="T0" fmla="*/ 42 w 42"/>
                  <a:gd name="T1" fmla="*/ 6 h 12"/>
                  <a:gd name="T2" fmla="*/ 42 w 42"/>
                  <a:gd name="T3" fmla="*/ 6 h 12"/>
                  <a:gd name="T4" fmla="*/ 36 w 42"/>
                  <a:gd name="T5" fmla="*/ 6 h 12"/>
                  <a:gd name="T6" fmla="*/ 30 w 42"/>
                  <a:gd name="T7" fmla="*/ 0 h 12"/>
                  <a:gd name="T8" fmla="*/ 24 w 42"/>
                  <a:gd name="T9" fmla="*/ 0 h 12"/>
                  <a:gd name="T10" fmla="*/ 12 w 42"/>
                  <a:gd name="T11" fmla="*/ 0 h 12"/>
                  <a:gd name="T12" fmla="*/ 6 w 42"/>
                  <a:gd name="T13" fmla="*/ 6 h 12"/>
                  <a:gd name="T14" fmla="*/ 0 w 42"/>
                  <a:gd name="T15" fmla="*/ 6 h 12"/>
                  <a:gd name="T16" fmla="*/ 0 w 42"/>
                  <a:gd name="T17" fmla="*/ 12 h 12"/>
                  <a:gd name="T18" fmla="*/ 42 w 42"/>
                  <a:gd name="T19" fmla="*/ 6 h 12"/>
                  <a:gd name="T20" fmla="*/ 42 w 42"/>
                  <a:gd name="T21" fmla="*/ 6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2"/>
                  <a:gd name="T35" fmla="*/ 42 w 42"/>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2">
                    <a:moveTo>
                      <a:pt x="42" y="6"/>
                    </a:moveTo>
                    <a:lnTo>
                      <a:pt x="42" y="6"/>
                    </a:lnTo>
                    <a:lnTo>
                      <a:pt x="36" y="6"/>
                    </a:lnTo>
                    <a:lnTo>
                      <a:pt x="30" y="0"/>
                    </a:lnTo>
                    <a:lnTo>
                      <a:pt x="24" y="0"/>
                    </a:lnTo>
                    <a:lnTo>
                      <a:pt x="12" y="0"/>
                    </a:lnTo>
                    <a:lnTo>
                      <a:pt x="6" y="6"/>
                    </a:lnTo>
                    <a:lnTo>
                      <a:pt x="0" y="6"/>
                    </a:lnTo>
                    <a:lnTo>
                      <a:pt x="0" y="12"/>
                    </a:lnTo>
                    <a:lnTo>
                      <a:pt x="42" y="6"/>
                    </a:lnTo>
                    <a:close/>
                  </a:path>
                </a:pathLst>
              </a:custGeom>
              <a:solidFill>
                <a:srgbClr val="1A0C80"/>
              </a:solidFill>
              <a:ln w="9525">
                <a:noFill/>
                <a:round/>
                <a:headEnd/>
                <a:tailEnd/>
              </a:ln>
            </p:spPr>
            <p:txBody>
              <a:bodyPr/>
              <a:lstStyle/>
              <a:p>
                <a:pPr>
                  <a:defRPr/>
                </a:pPr>
                <a:endParaRPr lang="en-GB"/>
              </a:p>
            </p:txBody>
          </p:sp>
          <p:sp>
            <p:nvSpPr>
              <p:cNvPr id="132" name="Freeform 235"/>
              <p:cNvSpPr>
                <a:spLocks/>
              </p:cNvSpPr>
              <p:nvPr/>
            </p:nvSpPr>
            <p:spPr bwMode="auto">
              <a:xfrm>
                <a:off x="4224" y="2195"/>
                <a:ext cx="29" cy="36"/>
              </a:xfrm>
              <a:custGeom>
                <a:avLst/>
                <a:gdLst>
                  <a:gd name="T0" fmla="*/ 30 w 30"/>
                  <a:gd name="T1" fmla="*/ 174 h 34"/>
                  <a:gd name="T2" fmla="*/ 24 w 30"/>
                  <a:gd name="T3" fmla="*/ 6 h 34"/>
                  <a:gd name="T4" fmla="*/ 18 w 30"/>
                  <a:gd name="T5" fmla="*/ 6 h 34"/>
                  <a:gd name="T6" fmla="*/ 18 w 30"/>
                  <a:gd name="T7" fmla="*/ 0 h 34"/>
                  <a:gd name="T8" fmla="*/ 12 w 30"/>
                  <a:gd name="T9" fmla="*/ 6 h 34"/>
                  <a:gd name="T10" fmla="*/ 6 w 30"/>
                  <a:gd name="T11" fmla="*/ 6 h 34"/>
                  <a:gd name="T12" fmla="*/ 0 w 30"/>
                  <a:gd name="T13" fmla="*/ 174 h 34"/>
                  <a:gd name="T14" fmla="*/ 0 w 30"/>
                  <a:gd name="T15" fmla="*/ 207 h 34"/>
                  <a:gd name="T16" fmla="*/ 6 w 30"/>
                  <a:gd name="T17" fmla="*/ 239 h 34"/>
                  <a:gd name="T18" fmla="*/ 6 w 30"/>
                  <a:gd name="T19" fmla="*/ 239 h 34"/>
                  <a:gd name="T20" fmla="*/ 12 w 30"/>
                  <a:gd name="T21" fmla="*/ 284 h 34"/>
                  <a:gd name="T22" fmla="*/ 18 w 30"/>
                  <a:gd name="T23" fmla="*/ 284 h 34"/>
                  <a:gd name="T24" fmla="*/ 18 w 30"/>
                  <a:gd name="T25" fmla="*/ 284 h 34"/>
                  <a:gd name="T26" fmla="*/ 24 w 30"/>
                  <a:gd name="T27" fmla="*/ 239 h 34"/>
                  <a:gd name="T28" fmla="*/ 30 w 30"/>
                  <a:gd name="T29" fmla="*/ 239 h 34"/>
                  <a:gd name="T30" fmla="*/ 30 w 30"/>
                  <a:gd name="T31" fmla="*/ 207 h 34"/>
                  <a:gd name="T32" fmla="*/ 30 w 30"/>
                  <a:gd name="T33" fmla="*/ 174 h 34"/>
                  <a:gd name="T34" fmla="*/ 30 w 30"/>
                  <a:gd name="T35" fmla="*/ 174 h 3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
                  <a:gd name="T55" fmla="*/ 0 h 34"/>
                  <a:gd name="T56" fmla="*/ 30 w 30"/>
                  <a:gd name="T57" fmla="*/ 34 h 3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 h="34">
                    <a:moveTo>
                      <a:pt x="30" y="17"/>
                    </a:moveTo>
                    <a:lnTo>
                      <a:pt x="24" y="6"/>
                    </a:lnTo>
                    <a:lnTo>
                      <a:pt x="18" y="6"/>
                    </a:lnTo>
                    <a:lnTo>
                      <a:pt x="18" y="0"/>
                    </a:lnTo>
                    <a:lnTo>
                      <a:pt x="12" y="6"/>
                    </a:lnTo>
                    <a:lnTo>
                      <a:pt x="6" y="6"/>
                    </a:lnTo>
                    <a:lnTo>
                      <a:pt x="0" y="17"/>
                    </a:lnTo>
                    <a:lnTo>
                      <a:pt x="0" y="23"/>
                    </a:lnTo>
                    <a:lnTo>
                      <a:pt x="6" y="28"/>
                    </a:lnTo>
                    <a:lnTo>
                      <a:pt x="12" y="34"/>
                    </a:lnTo>
                    <a:lnTo>
                      <a:pt x="18" y="34"/>
                    </a:lnTo>
                    <a:lnTo>
                      <a:pt x="24" y="28"/>
                    </a:lnTo>
                    <a:lnTo>
                      <a:pt x="30" y="28"/>
                    </a:lnTo>
                    <a:lnTo>
                      <a:pt x="30" y="23"/>
                    </a:lnTo>
                    <a:lnTo>
                      <a:pt x="30" y="17"/>
                    </a:lnTo>
                    <a:close/>
                  </a:path>
                </a:pathLst>
              </a:custGeom>
              <a:solidFill>
                <a:srgbClr val="FFFFFF"/>
              </a:solidFill>
              <a:ln w="9525">
                <a:noFill/>
                <a:round/>
                <a:headEnd/>
                <a:tailEnd/>
              </a:ln>
            </p:spPr>
            <p:txBody>
              <a:bodyPr/>
              <a:lstStyle/>
              <a:p>
                <a:pPr>
                  <a:defRPr/>
                </a:pPr>
                <a:endParaRPr lang="en-GB"/>
              </a:p>
            </p:txBody>
          </p:sp>
          <p:sp>
            <p:nvSpPr>
              <p:cNvPr id="133" name="Freeform 236"/>
              <p:cNvSpPr>
                <a:spLocks/>
              </p:cNvSpPr>
              <p:nvPr/>
            </p:nvSpPr>
            <p:spPr bwMode="auto">
              <a:xfrm>
                <a:off x="4224" y="2216"/>
                <a:ext cx="29" cy="6"/>
              </a:xfrm>
              <a:custGeom>
                <a:avLst/>
                <a:gdLst>
                  <a:gd name="T0" fmla="*/ 30 w 30"/>
                  <a:gd name="T1" fmla="*/ 6 h 6"/>
                  <a:gd name="T2" fmla="*/ 30 w 30"/>
                  <a:gd name="T3" fmla="*/ 6 h 6"/>
                  <a:gd name="T4" fmla="*/ 30 w 30"/>
                  <a:gd name="T5" fmla="*/ 6 h 6"/>
                  <a:gd name="T6" fmla="*/ 30 w 30"/>
                  <a:gd name="T7" fmla="*/ 6 h 6"/>
                  <a:gd name="T8" fmla="*/ 30 w 30"/>
                  <a:gd name="T9" fmla="*/ 0 h 6"/>
                  <a:gd name="T10" fmla="*/ 30 w 30"/>
                  <a:gd name="T11" fmla="*/ 0 h 6"/>
                  <a:gd name="T12" fmla="*/ 30 w 30"/>
                  <a:gd name="T13" fmla="*/ 0 h 6"/>
                  <a:gd name="T14" fmla="*/ 30 w 30"/>
                  <a:gd name="T15" fmla="*/ 0 h 6"/>
                  <a:gd name="T16" fmla="*/ 24 w 30"/>
                  <a:gd name="T17" fmla="*/ 0 h 6"/>
                  <a:gd name="T18" fmla="*/ 24 w 30"/>
                  <a:gd name="T19" fmla="*/ 0 h 6"/>
                  <a:gd name="T20" fmla="*/ 24 w 30"/>
                  <a:gd name="T21" fmla="*/ 0 h 6"/>
                  <a:gd name="T22" fmla="*/ 18 w 30"/>
                  <a:gd name="T23" fmla="*/ 0 h 6"/>
                  <a:gd name="T24" fmla="*/ 18 w 30"/>
                  <a:gd name="T25" fmla="*/ 0 h 6"/>
                  <a:gd name="T26" fmla="*/ 12 w 30"/>
                  <a:gd name="T27" fmla="*/ 0 h 6"/>
                  <a:gd name="T28" fmla="*/ 12 w 30"/>
                  <a:gd name="T29" fmla="*/ 0 h 6"/>
                  <a:gd name="T30" fmla="*/ 12 w 30"/>
                  <a:gd name="T31" fmla="*/ 0 h 6"/>
                  <a:gd name="T32" fmla="*/ 6 w 30"/>
                  <a:gd name="T33" fmla="*/ 0 h 6"/>
                  <a:gd name="T34" fmla="*/ 6 w 30"/>
                  <a:gd name="T35" fmla="*/ 0 h 6"/>
                  <a:gd name="T36" fmla="*/ 6 w 30"/>
                  <a:gd name="T37" fmla="*/ 0 h 6"/>
                  <a:gd name="T38" fmla="*/ 0 w 30"/>
                  <a:gd name="T39" fmla="*/ 0 h 6"/>
                  <a:gd name="T40" fmla="*/ 0 w 30"/>
                  <a:gd name="T41" fmla="*/ 0 h 6"/>
                  <a:gd name="T42" fmla="*/ 0 w 30"/>
                  <a:gd name="T43" fmla="*/ 0 h 6"/>
                  <a:gd name="T44" fmla="*/ 0 w 30"/>
                  <a:gd name="T45" fmla="*/ 6 h 6"/>
                  <a:gd name="T46" fmla="*/ 0 w 30"/>
                  <a:gd name="T47" fmla="*/ 6 h 6"/>
                  <a:gd name="T48" fmla="*/ 0 w 30"/>
                  <a:gd name="T49" fmla="*/ 6 h 6"/>
                  <a:gd name="T50" fmla="*/ 0 w 30"/>
                  <a:gd name="T51" fmla="*/ 6 h 6"/>
                  <a:gd name="T52" fmla="*/ 6 w 30"/>
                  <a:gd name="T53" fmla="*/ 6 h 6"/>
                  <a:gd name="T54" fmla="*/ 6 w 30"/>
                  <a:gd name="T55" fmla="*/ 6 h 6"/>
                  <a:gd name="T56" fmla="*/ 12 w 30"/>
                  <a:gd name="T57" fmla="*/ 6 h 6"/>
                  <a:gd name="T58" fmla="*/ 12 w 30"/>
                  <a:gd name="T59" fmla="*/ 6 h 6"/>
                  <a:gd name="T60" fmla="*/ 12 w 30"/>
                  <a:gd name="T61" fmla="*/ 6 h 6"/>
                  <a:gd name="T62" fmla="*/ 18 w 30"/>
                  <a:gd name="T63" fmla="*/ 6 h 6"/>
                  <a:gd name="T64" fmla="*/ 18 w 30"/>
                  <a:gd name="T65" fmla="*/ 6 h 6"/>
                  <a:gd name="T66" fmla="*/ 18 w 30"/>
                  <a:gd name="T67" fmla="*/ 6 h 6"/>
                  <a:gd name="T68" fmla="*/ 24 w 30"/>
                  <a:gd name="T69" fmla="*/ 6 h 6"/>
                  <a:gd name="T70" fmla="*/ 24 w 30"/>
                  <a:gd name="T71" fmla="*/ 6 h 6"/>
                  <a:gd name="T72" fmla="*/ 24 w 30"/>
                  <a:gd name="T73" fmla="*/ 6 h 6"/>
                  <a:gd name="T74" fmla="*/ 30 w 30"/>
                  <a:gd name="T75" fmla="*/ 6 h 6"/>
                  <a:gd name="T76" fmla="*/ 30 w 30"/>
                  <a:gd name="T77" fmla="*/ 6 h 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30"/>
                  <a:gd name="T118" fmla="*/ 0 h 6"/>
                  <a:gd name="T119" fmla="*/ 30 w 30"/>
                  <a:gd name="T120" fmla="*/ 6 h 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30" h="6">
                    <a:moveTo>
                      <a:pt x="30" y="6"/>
                    </a:moveTo>
                    <a:lnTo>
                      <a:pt x="30" y="6"/>
                    </a:lnTo>
                    <a:lnTo>
                      <a:pt x="30" y="0"/>
                    </a:lnTo>
                    <a:lnTo>
                      <a:pt x="24" y="0"/>
                    </a:lnTo>
                    <a:lnTo>
                      <a:pt x="18" y="0"/>
                    </a:lnTo>
                    <a:lnTo>
                      <a:pt x="12" y="0"/>
                    </a:lnTo>
                    <a:lnTo>
                      <a:pt x="6" y="0"/>
                    </a:lnTo>
                    <a:lnTo>
                      <a:pt x="0" y="0"/>
                    </a:lnTo>
                    <a:lnTo>
                      <a:pt x="0" y="6"/>
                    </a:lnTo>
                    <a:lnTo>
                      <a:pt x="6" y="6"/>
                    </a:lnTo>
                    <a:lnTo>
                      <a:pt x="12" y="6"/>
                    </a:lnTo>
                    <a:lnTo>
                      <a:pt x="18" y="6"/>
                    </a:lnTo>
                    <a:lnTo>
                      <a:pt x="24" y="6"/>
                    </a:lnTo>
                    <a:lnTo>
                      <a:pt x="30" y="6"/>
                    </a:lnTo>
                    <a:close/>
                  </a:path>
                </a:pathLst>
              </a:custGeom>
              <a:solidFill>
                <a:srgbClr val="1A0C80"/>
              </a:solidFill>
              <a:ln w="9525">
                <a:noFill/>
                <a:round/>
                <a:headEnd/>
                <a:tailEnd/>
              </a:ln>
            </p:spPr>
            <p:txBody>
              <a:bodyPr/>
              <a:lstStyle/>
              <a:p>
                <a:pPr>
                  <a:defRPr/>
                </a:pPr>
                <a:endParaRPr lang="en-GB"/>
              </a:p>
            </p:txBody>
          </p:sp>
          <p:sp>
            <p:nvSpPr>
              <p:cNvPr id="134" name="Freeform 237"/>
              <p:cNvSpPr>
                <a:spLocks/>
              </p:cNvSpPr>
              <p:nvPr/>
            </p:nvSpPr>
            <p:spPr bwMode="auto">
              <a:xfrm>
                <a:off x="4224" y="2222"/>
                <a:ext cx="29" cy="2"/>
              </a:xfrm>
              <a:custGeom>
                <a:avLst/>
                <a:gdLst>
                  <a:gd name="T0" fmla="*/ 30 w 30"/>
                  <a:gd name="T1" fmla="*/ 0 h 1"/>
                  <a:gd name="T2" fmla="*/ 30 w 30"/>
                  <a:gd name="T3" fmla="*/ 0 h 1"/>
                  <a:gd name="T4" fmla="*/ 30 w 30"/>
                  <a:gd name="T5" fmla="*/ 0 h 1"/>
                  <a:gd name="T6" fmla="*/ 30 w 30"/>
                  <a:gd name="T7" fmla="*/ 0 h 1"/>
                  <a:gd name="T8" fmla="*/ 30 w 30"/>
                  <a:gd name="T9" fmla="*/ 0 h 1"/>
                  <a:gd name="T10" fmla="*/ 30 w 30"/>
                  <a:gd name="T11" fmla="*/ 0 h 1"/>
                  <a:gd name="T12" fmla="*/ 30 w 30"/>
                  <a:gd name="T13" fmla="*/ 0 h 1"/>
                  <a:gd name="T14" fmla="*/ 30 w 30"/>
                  <a:gd name="T15" fmla="*/ 0 h 1"/>
                  <a:gd name="T16" fmla="*/ 24 w 30"/>
                  <a:gd name="T17" fmla="*/ 0 h 1"/>
                  <a:gd name="T18" fmla="*/ 24 w 30"/>
                  <a:gd name="T19" fmla="*/ 0 h 1"/>
                  <a:gd name="T20" fmla="*/ 24 w 30"/>
                  <a:gd name="T21" fmla="*/ 0 h 1"/>
                  <a:gd name="T22" fmla="*/ 18 w 30"/>
                  <a:gd name="T23" fmla="*/ 0 h 1"/>
                  <a:gd name="T24" fmla="*/ 18 w 30"/>
                  <a:gd name="T25" fmla="*/ 0 h 1"/>
                  <a:gd name="T26" fmla="*/ 12 w 30"/>
                  <a:gd name="T27" fmla="*/ 0 h 1"/>
                  <a:gd name="T28" fmla="*/ 12 w 30"/>
                  <a:gd name="T29" fmla="*/ 0 h 1"/>
                  <a:gd name="T30" fmla="*/ 12 w 30"/>
                  <a:gd name="T31" fmla="*/ 0 h 1"/>
                  <a:gd name="T32" fmla="*/ 6 w 30"/>
                  <a:gd name="T33" fmla="*/ 0 h 1"/>
                  <a:gd name="T34" fmla="*/ 6 w 30"/>
                  <a:gd name="T35" fmla="*/ 0 h 1"/>
                  <a:gd name="T36" fmla="*/ 6 w 30"/>
                  <a:gd name="T37" fmla="*/ 0 h 1"/>
                  <a:gd name="T38" fmla="*/ 0 w 30"/>
                  <a:gd name="T39" fmla="*/ 0 h 1"/>
                  <a:gd name="T40" fmla="*/ 0 w 30"/>
                  <a:gd name="T41" fmla="*/ 0 h 1"/>
                  <a:gd name="T42" fmla="*/ 0 w 30"/>
                  <a:gd name="T43" fmla="*/ 0 h 1"/>
                  <a:gd name="T44" fmla="*/ 0 w 30"/>
                  <a:gd name="T45" fmla="*/ 0 h 1"/>
                  <a:gd name="T46" fmla="*/ 0 w 30"/>
                  <a:gd name="T47" fmla="*/ 0 h 1"/>
                  <a:gd name="T48" fmla="*/ 0 w 30"/>
                  <a:gd name="T49" fmla="*/ 0 h 1"/>
                  <a:gd name="T50" fmla="*/ 6 w 30"/>
                  <a:gd name="T51" fmla="*/ 0 h 1"/>
                  <a:gd name="T52" fmla="*/ 6 w 30"/>
                  <a:gd name="T53" fmla="*/ 0 h 1"/>
                  <a:gd name="T54" fmla="*/ 6 w 30"/>
                  <a:gd name="T55" fmla="*/ 0 h 1"/>
                  <a:gd name="T56" fmla="*/ 12 w 30"/>
                  <a:gd name="T57" fmla="*/ 0 h 1"/>
                  <a:gd name="T58" fmla="*/ 12 w 30"/>
                  <a:gd name="T59" fmla="*/ 0 h 1"/>
                  <a:gd name="T60" fmla="*/ 12 w 30"/>
                  <a:gd name="T61" fmla="*/ 0 h 1"/>
                  <a:gd name="T62" fmla="*/ 18 w 30"/>
                  <a:gd name="T63" fmla="*/ 0 h 1"/>
                  <a:gd name="T64" fmla="*/ 18 w 30"/>
                  <a:gd name="T65" fmla="*/ 0 h 1"/>
                  <a:gd name="T66" fmla="*/ 24 w 30"/>
                  <a:gd name="T67" fmla="*/ 0 h 1"/>
                  <a:gd name="T68" fmla="*/ 24 w 30"/>
                  <a:gd name="T69" fmla="*/ 0 h 1"/>
                  <a:gd name="T70" fmla="*/ 24 w 30"/>
                  <a:gd name="T71" fmla="*/ 0 h 1"/>
                  <a:gd name="T72" fmla="*/ 30 w 30"/>
                  <a:gd name="T73" fmla="*/ 0 h 1"/>
                  <a:gd name="T74" fmla="*/ 30 w 30"/>
                  <a:gd name="T75" fmla="*/ 0 h 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0"/>
                  <a:gd name="T115" fmla="*/ 0 h 1"/>
                  <a:gd name="T116" fmla="*/ 30 w 30"/>
                  <a:gd name="T117" fmla="*/ 1 h 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0" h="1">
                    <a:moveTo>
                      <a:pt x="30" y="0"/>
                    </a:moveTo>
                    <a:lnTo>
                      <a:pt x="30" y="0"/>
                    </a:lnTo>
                    <a:lnTo>
                      <a:pt x="24" y="0"/>
                    </a:lnTo>
                    <a:lnTo>
                      <a:pt x="18" y="0"/>
                    </a:lnTo>
                    <a:lnTo>
                      <a:pt x="12" y="0"/>
                    </a:lnTo>
                    <a:lnTo>
                      <a:pt x="6" y="0"/>
                    </a:lnTo>
                    <a:lnTo>
                      <a:pt x="0" y="0"/>
                    </a:lnTo>
                    <a:lnTo>
                      <a:pt x="6" y="0"/>
                    </a:lnTo>
                    <a:lnTo>
                      <a:pt x="12" y="0"/>
                    </a:lnTo>
                    <a:lnTo>
                      <a:pt x="18" y="0"/>
                    </a:lnTo>
                    <a:lnTo>
                      <a:pt x="24" y="0"/>
                    </a:lnTo>
                    <a:lnTo>
                      <a:pt x="30" y="0"/>
                    </a:lnTo>
                    <a:close/>
                  </a:path>
                </a:pathLst>
              </a:custGeom>
              <a:solidFill>
                <a:srgbClr val="1A0C80"/>
              </a:solidFill>
              <a:ln w="9525">
                <a:noFill/>
                <a:round/>
                <a:headEnd/>
                <a:tailEnd/>
              </a:ln>
            </p:spPr>
            <p:txBody>
              <a:bodyPr/>
              <a:lstStyle/>
              <a:p>
                <a:pPr>
                  <a:defRPr/>
                </a:pPr>
                <a:endParaRPr lang="en-GB"/>
              </a:p>
            </p:txBody>
          </p:sp>
          <p:sp>
            <p:nvSpPr>
              <p:cNvPr id="135" name="Freeform 238"/>
              <p:cNvSpPr>
                <a:spLocks/>
              </p:cNvSpPr>
              <p:nvPr/>
            </p:nvSpPr>
            <p:spPr bwMode="auto">
              <a:xfrm>
                <a:off x="4235" y="2191"/>
                <a:ext cx="6" cy="6"/>
              </a:xfrm>
              <a:custGeom>
                <a:avLst/>
                <a:gdLst>
                  <a:gd name="T0" fmla="*/ 6 w 6"/>
                  <a:gd name="T1" fmla="*/ 0 h 5"/>
                  <a:gd name="T2" fmla="*/ 6 w 6"/>
                  <a:gd name="T3" fmla="*/ 0 h 5"/>
                  <a:gd name="T4" fmla="*/ 6 w 6"/>
                  <a:gd name="T5" fmla="*/ 0 h 5"/>
                  <a:gd name="T6" fmla="*/ 0 w 6"/>
                  <a:gd name="T7" fmla="*/ 0 h 5"/>
                  <a:gd name="T8" fmla="*/ 0 w 6"/>
                  <a:gd name="T9" fmla="*/ 0 h 5"/>
                  <a:gd name="T10" fmla="*/ 0 w 6"/>
                  <a:gd name="T11" fmla="*/ 0 h 5"/>
                  <a:gd name="T12" fmla="*/ 0 w 6"/>
                  <a:gd name="T13" fmla="*/ 0 h 5"/>
                  <a:gd name="T14" fmla="*/ 0 w 6"/>
                  <a:gd name="T15" fmla="*/ 0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5"/>
                  <a:gd name="T44" fmla="*/ 6 w 6"/>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5">
                    <a:moveTo>
                      <a:pt x="6" y="0"/>
                    </a:moveTo>
                    <a:lnTo>
                      <a:pt x="6" y="0"/>
                    </a:lnTo>
                    <a:lnTo>
                      <a:pt x="0" y="0"/>
                    </a:lnTo>
                    <a:lnTo>
                      <a:pt x="6" y="5"/>
                    </a:lnTo>
                    <a:lnTo>
                      <a:pt x="6" y="0"/>
                    </a:lnTo>
                    <a:close/>
                  </a:path>
                </a:pathLst>
              </a:custGeom>
              <a:solidFill>
                <a:srgbClr val="F7F619"/>
              </a:solidFill>
              <a:ln w="9525">
                <a:noFill/>
                <a:round/>
                <a:headEnd/>
                <a:tailEnd/>
              </a:ln>
            </p:spPr>
            <p:txBody>
              <a:bodyPr/>
              <a:lstStyle/>
              <a:p>
                <a:pPr>
                  <a:defRPr/>
                </a:pPr>
                <a:endParaRPr lang="en-GB"/>
              </a:p>
            </p:txBody>
          </p:sp>
          <p:sp>
            <p:nvSpPr>
              <p:cNvPr id="136" name="Freeform 239"/>
              <p:cNvSpPr>
                <a:spLocks/>
              </p:cNvSpPr>
              <p:nvPr/>
            </p:nvSpPr>
            <p:spPr bwMode="auto">
              <a:xfrm>
                <a:off x="4241" y="2185"/>
                <a:ext cx="6" cy="2"/>
              </a:xfrm>
              <a:custGeom>
                <a:avLst/>
                <a:gdLst>
                  <a:gd name="T0" fmla="*/ 6 w 6"/>
                  <a:gd name="T1" fmla="*/ 0 h 1"/>
                  <a:gd name="T2" fmla="*/ 6 w 6"/>
                  <a:gd name="T3" fmla="*/ 0 h 1"/>
                  <a:gd name="T4" fmla="*/ 6 w 6"/>
                  <a:gd name="T5" fmla="*/ 0 h 1"/>
                  <a:gd name="T6" fmla="*/ 0 w 6"/>
                  <a:gd name="T7" fmla="*/ 0 h 1"/>
                  <a:gd name="T8" fmla="*/ 0 w 6"/>
                  <a:gd name="T9" fmla="*/ 0 h 1"/>
                  <a:gd name="T10" fmla="*/ 0 w 6"/>
                  <a:gd name="T11" fmla="*/ 0 h 1"/>
                  <a:gd name="T12" fmla="*/ 0 w 6"/>
                  <a:gd name="T13" fmla="*/ 0 h 1"/>
                  <a:gd name="T14" fmla="*/ 0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a:p>
            </p:txBody>
          </p:sp>
          <p:sp>
            <p:nvSpPr>
              <p:cNvPr id="137" name="Freeform 240"/>
              <p:cNvSpPr>
                <a:spLocks/>
              </p:cNvSpPr>
              <p:nvPr/>
            </p:nvSpPr>
            <p:spPr bwMode="auto">
              <a:xfrm>
                <a:off x="4229" y="2185"/>
                <a:ext cx="6" cy="2"/>
              </a:xfrm>
              <a:custGeom>
                <a:avLst/>
                <a:gdLst>
                  <a:gd name="T0" fmla="*/ 6 w 6"/>
                  <a:gd name="T1" fmla="*/ 0 h 1"/>
                  <a:gd name="T2" fmla="*/ 6 w 6"/>
                  <a:gd name="T3" fmla="*/ 0 h 1"/>
                  <a:gd name="T4" fmla="*/ 6 w 6"/>
                  <a:gd name="T5" fmla="*/ 0 h 1"/>
                  <a:gd name="T6" fmla="*/ 6 w 6"/>
                  <a:gd name="T7" fmla="*/ 0 h 1"/>
                  <a:gd name="T8" fmla="*/ 0 w 6"/>
                  <a:gd name="T9" fmla="*/ 0 h 1"/>
                  <a:gd name="T10" fmla="*/ 0 w 6"/>
                  <a:gd name="T11" fmla="*/ 0 h 1"/>
                  <a:gd name="T12" fmla="*/ 0 w 6"/>
                  <a:gd name="T13" fmla="*/ 0 h 1"/>
                  <a:gd name="T14" fmla="*/ 6 w 6"/>
                  <a:gd name="T15" fmla="*/ 0 h 1"/>
                  <a:gd name="T16" fmla="*/ 6 w 6"/>
                  <a:gd name="T17" fmla="*/ 0 h 1"/>
                  <a:gd name="T18" fmla="*/ 6 w 6"/>
                  <a:gd name="T19" fmla="*/ 0 h 1"/>
                  <a:gd name="T20" fmla="*/ 6 w 6"/>
                  <a:gd name="T21" fmla="*/ 0 h 1"/>
                  <a:gd name="T22" fmla="*/ 6 w 6"/>
                  <a:gd name="T23" fmla="*/ 0 h 1"/>
                  <a:gd name="T24" fmla="*/ 6 w 6"/>
                  <a:gd name="T25" fmla="*/ 0 h 1"/>
                  <a:gd name="T26" fmla="*/ 6 w 6"/>
                  <a:gd name="T27" fmla="*/ 0 h 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
                  <a:gd name="T43" fmla="*/ 0 h 1"/>
                  <a:gd name="T44" fmla="*/ 6 w 6"/>
                  <a:gd name="T45" fmla="*/ 1 h 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 h="1">
                    <a:moveTo>
                      <a:pt x="6" y="0"/>
                    </a:moveTo>
                    <a:lnTo>
                      <a:pt x="6" y="0"/>
                    </a:lnTo>
                    <a:lnTo>
                      <a:pt x="0" y="0"/>
                    </a:lnTo>
                    <a:lnTo>
                      <a:pt x="6" y="0"/>
                    </a:lnTo>
                    <a:close/>
                  </a:path>
                </a:pathLst>
              </a:custGeom>
              <a:solidFill>
                <a:srgbClr val="F7F619"/>
              </a:solidFill>
              <a:ln w="9525">
                <a:noFill/>
                <a:round/>
                <a:headEnd/>
                <a:tailEnd/>
              </a:ln>
            </p:spPr>
            <p:txBody>
              <a:bodyPr/>
              <a:lstStyle/>
              <a:p>
                <a:pPr>
                  <a:defRPr/>
                </a:pPr>
                <a:endParaRPr lang="en-GB"/>
              </a:p>
            </p:txBody>
          </p:sp>
          <p:sp>
            <p:nvSpPr>
              <p:cNvPr id="138" name="Freeform 241"/>
              <p:cNvSpPr>
                <a:spLocks/>
              </p:cNvSpPr>
              <p:nvPr/>
            </p:nvSpPr>
            <p:spPr bwMode="auto">
              <a:xfrm>
                <a:off x="4188" y="2157"/>
                <a:ext cx="238" cy="162"/>
              </a:xfrm>
              <a:custGeom>
                <a:avLst/>
                <a:gdLst>
                  <a:gd name="T0" fmla="*/ 238 w 238"/>
                  <a:gd name="T1" fmla="*/ 0 h 156"/>
                  <a:gd name="T2" fmla="*/ 0 w 238"/>
                  <a:gd name="T3" fmla="*/ 0 h 156"/>
                  <a:gd name="T4" fmla="*/ 0 w 238"/>
                  <a:gd name="T5" fmla="*/ 1704 h 156"/>
                  <a:gd name="T6" fmla="*/ 238 w 238"/>
                  <a:gd name="T7" fmla="*/ 1704 h 156"/>
                  <a:gd name="T8" fmla="*/ 238 w 238"/>
                  <a:gd name="T9" fmla="*/ 0 h 156"/>
                  <a:gd name="T10" fmla="*/ 238 w 238"/>
                  <a:gd name="T11" fmla="*/ 0 h 156"/>
                  <a:gd name="T12" fmla="*/ 0 60000 65536"/>
                  <a:gd name="T13" fmla="*/ 0 60000 65536"/>
                  <a:gd name="T14" fmla="*/ 0 60000 65536"/>
                  <a:gd name="T15" fmla="*/ 0 60000 65536"/>
                  <a:gd name="T16" fmla="*/ 0 60000 65536"/>
                  <a:gd name="T17" fmla="*/ 0 60000 65536"/>
                  <a:gd name="T18" fmla="*/ 0 w 238"/>
                  <a:gd name="T19" fmla="*/ 0 h 156"/>
                  <a:gd name="T20" fmla="*/ 238 w 23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38" h="156">
                    <a:moveTo>
                      <a:pt x="238" y="0"/>
                    </a:moveTo>
                    <a:lnTo>
                      <a:pt x="0" y="0"/>
                    </a:lnTo>
                    <a:lnTo>
                      <a:pt x="0" y="156"/>
                    </a:lnTo>
                    <a:lnTo>
                      <a:pt x="238" y="156"/>
                    </a:lnTo>
                    <a:lnTo>
                      <a:pt x="238" y="0"/>
                    </a:lnTo>
                  </a:path>
                </a:pathLst>
              </a:custGeom>
              <a:noFill/>
              <a:ln w="0">
                <a:solidFill>
                  <a:srgbClr val="000000"/>
                </a:solidFill>
                <a:prstDash val="solid"/>
                <a:round/>
                <a:headEnd/>
                <a:tailEnd/>
              </a:ln>
            </p:spPr>
            <p:txBody>
              <a:bodyPr/>
              <a:lstStyle/>
              <a:p>
                <a:pPr>
                  <a:defRPr/>
                </a:pPr>
                <a:endParaRPr lang="en-GB"/>
              </a:p>
            </p:txBody>
          </p:sp>
        </p:grpSp>
        <p:graphicFrame>
          <p:nvGraphicFramePr>
            <p:cNvPr id="18" name="Object 252"/>
            <p:cNvGraphicFramePr>
              <a:graphicFrameLocks noChangeAspect="1"/>
            </p:cNvGraphicFramePr>
            <p:nvPr/>
          </p:nvGraphicFramePr>
          <p:xfrm>
            <a:off x="369889" y="5298398"/>
            <a:ext cx="159887" cy="104250"/>
          </p:xfrm>
          <a:graphic>
            <a:graphicData uri="http://schemas.openxmlformats.org/presentationml/2006/ole">
              <p:oleObj spid="_x0000_s365571" name="Clip" r:id="rId6" imgW="2835360" imgH="1920600" progId="">
                <p:embed/>
              </p:oleObj>
            </a:graphicData>
          </a:graphic>
        </p:graphicFrame>
        <p:grpSp>
          <p:nvGrpSpPr>
            <p:cNvPr id="19" name="Group 214"/>
            <p:cNvGrpSpPr>
              <a:grpSpLocks/>
            </p:cNvGrpSpPr>
            <p:nvPr userDrawn="1"/>
          </p:nvGrpSpPr>
          <p:grpSpPr bwMode="auto">
            <a:xfrm>
              <a:off x="1847017" y="5298398"/>
              <a:ext cx="166365" cy="106293"/>
              <a:chOff x="4187" y="2402"/>
              <a:chExt cx="240" cy="161"/>
            </a:xfrm>
          </p:grpSpPr>
          <p:sp>
            <p:nvSpPr>
              <p:cNvPr id="122" name="Freeform 215"/>
              <p:cNvSpPr>
                <a:spLocks/>
              </p:cNvSpPr>
              <p:nvPr/>
            </p:nvSpPr>
            <p:spPr bwMode="auto">
              <a:xfrm>
                <a:off x="4234" y="2402"/>
                <a:ext cx="191" cy="161"/>
              </a:xfrm>
              <a:custGeom>
                <a:avLst/>
                <a:gdLst>
                  <a:gd name="T0" fmla="*/ 191 w 191"/>
                  <a:gd name="T1" fmla="*/ 1066 h 156"/>
                  <a:gd name="T2" fmla="*/ 191 w 191"/>
                  <a:gd name="T3" fmla="*/ 0 h 156"/>
                  <a:gd name="T4" fmla="*/ 0 w 191"/>
                  <a:gd name="T5" fmla="*/ 0 h 156"/>
                  <a:gd name="T6" fmla="*/ 0 w 191"/>
                  <a:gd name="T7" fmla="*/ 1066 h 156"/>
                  <a:gd name="T8" fmla="*/ 191 w 191"/>
                  <a:gd name="T9" fmla="*/ 1066 h 156"/>
                  <a:gd name="T10" fmla="*/ 191 w 191"/>
                  <a:gd name="T11" fmla="*/ 1066 h 156"/>
                  <a:gd name="T12" fmla="*/ 0 60000 65536"/>
                  <a:gd name="T13" fmla="*/ 0 60000 65536"/>
                  <a:gd name="T14" fmla="*/ 0 60000 65536"/>
                  <a:gd name="T15" fmla="*/ 0 60000 65536"/>
                  <a:gd name="T16" fmla="*/ 0 60000 65536"/>
                  <a:gd name="T17" fmla="*/ 0 60000 65536"/>
                  <a:gd name="T18" fmla="*/ 0 w 191"/>
                  <a:gd name="T19" fmla="*/ 0 h 156"/>
                  <a:gd name="T20" fmla="*/ 191 w 191"/>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191" h="156">
                    <a:moveTo>
                      <a:pt x="191" y="156"/>
                    </a:moveTo>
                    <a:lnTo>
                      <a:pt x="191" y="0"/>
                    </a:lnTo>
                    <a:lnTo>
                      <a:pt x="0" y="0"/>
                    </a:lnTo>
                    <a:lnTo>
                      <a:pt x="0" y="156"/>
                    </a:lnTo>
                    <a:lnTo>
                      <a:pt x="191" y="156"/>
                    </a:lnTo>
                    <a:close/>
                  </a:path>
                </a:pathLst>
              </a:custGeom>
              <a:solidFill>
                <a:srgbClr val="FFE600"/>
              </a:solidFill>
              <a:ln w="9525">
                <a:noFill/>
                <a:round/>
                <a:headEnd/>
                <a:tailEnd/>
              </a:ln>
            </p:spPr>
            <p:txBody>
              <a:bodyPr/>
              <a:lstStyle/>
              <a:p>
                <a:pPr>
                  <a:defRPr/>
                </a:pPr>
                <a:endParaRPr lang="en-GB"/>
              </a:p>
            </p:txBody>
          </p:sp>
          <p:sp>
            <p:nvSpPr>
              <p:cNvPr id="123" name="Freeform 216"/>
              <p:cNvSpPr>
                <a:spLocks/>
              </p:cNvSpPr>
              <p:nvPr/>
            </p:nvSpPr>
            <p:spPr bwMode="auto">
              <a:xfrm>
                <a:off x="4187" y="2402"/>
                <a:ext cx="77" cy="161"/>
              </a:xfrm>
              <a:custGeom>
                <a:avLst/>
                <a:gdLst>
                  <a:gd name="T0" fmla="*/ 77 w 77"/>
                  <a:gd name="T1" fmla="*/ 1066 h 156"/>
                  <a:gd name="T2" fmla="*/ 77 w 77"/>
                  <a:gd name="T3" fmla="*/ 0 h 156"/>
                  <a:gd name="T4" fmla="*/ 0 w 77"/>
                  <a:gd name="T5" fmla="*/ 0 h 156"/>
                  <a:gd name="T6" fmla="*/ 0 w 77"/>
                  <a:gd name="T7" fmla="*/ 1066 h 156"/>
                  <a:gd name="T8" fmla="*/ 77 w 77"/>
                  <a:gd name="T9" fmla="*/ 1066 h 156"/>
                  <a:gd name="T10" fmla="*/ 77 w 77"/>
                  <a:gd name="T11" fmla="*/ 106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a:p>
            </p:txBody>
          </p:sp>
          <p:sp>
            <p:nvSpPr>
              <p:cNvPr id="124" name="Freeform 217"/>
              <p:cNvSpPr>
                <a:spLocks/>
              </p:cNvSpPr>
              <p:nvPr/>
            </p:nvSpPr>
            <p:spPr bwMode="auto">
              <a:xfrm>
                <a:off x="4348" y="2402"/>
                <a:ext cx="79" cy="161"/>
              </a:xfrm>
              <a:custGeom>
                <a:avLst/>
                <a:gdLst>
                  <a:gd name="T0" fmla="*/ 78 w 78"/>
                  <a:gd name="T1" fmla="*/ 1066 h 156"/>
                  <a:gd name="T2" fmla="*/ 78 w 78"/>
                  <a:gd name="T3" fmla="*/ 0 h 156"/>
                  <a:gd name="T4" fmla="*/ 0 w 78"/>
                  <a:gd name="T5" fmla="*/ 0 h 156"/>
                  <a:gd name="T6" fmla="*/ 0 w 78"/>
                  <a:gd name="T7" fmla="*/ 1066 h 156"/>
                  <a:gd name="T8" fmla="*/ 78 w 78"/>
                  <a:gd name="T9" fmla="*/ 1066 h 156"/>
                  <a:gd name="T10" fmla="*/ 78 w 78"/>
                  <a:gd name="T11" fmla="*/ 1066 h 156"/>
                  <a:gd name="T12" fmla="*/ 0 60000 65536"/>
                  <a:gd name="T13" fmla="*/ 0 60000 65536"/>
                  <a:gd name="T14" fmla="*/ 0 60000 65536"/>
                  <a:gd name="T15" fmla="*/ 0 60000 65536"/>
                  <a:gd name="T16" fmla="*/ 0 60000 65536"/>
                  <a:gd name="T17" fmla="*/ 0 60000 65536"/>
                  <a:gd name="T18" fmla="*/ 0 w 78"/>
                  <a:gd name="T19" fmla="*/ 0 h 156"/>
                  <a:gd name="T20" fmla="*/ 78 w 78"/>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8" h="156">
                    <a:moveTo>
                      <a:pt x="78" y="156"/>
                    </a:moveTo>
                    <a:lnTo>
                      <a:pt x="78" y="0"/>
                    </a:lnTo>
                    <a:lnTo>
                      <a:pt x="0" y="0"/>
                    </a:lnTo>
                    <a:lnTo>
                      <a:pt x="0" y="156"/>
                    </a:lnTo>
                    <a:lnTo>
                      <a:pt x="78" y="156"/>
                    </a:lnTo>
                    <a:close/>
                  </a:path>
                </a:pathLst>
              </a:custGeom>
              <a:solidFill>
                <a:srgbClr val="FF0000"/>
              </a:solidFill>
              <a:ln w="9525">
                <a:noFill/>
                <a:round/>
                <a:headEnd/>
                <a:tailEnd/>
              </a:ln>
            </p:spPr>
            <p:txBody>
              <a:bodyPr/>
              <a:lstStyle/>
              <a:p>
                <a:pPr>
                  <a:defRPr/>
                </a:pPr>
                <a:endParaRPr lang="en-GB"/>
              </a:p>
            </p:txBody>
          </p:sp>
          <p:sp>
            <p:nvSpPr>
              <p:cNvPr id="125" name="Freeform 218"/>
              <p:cNvSpPr>
                <a:spLocks/>
              </p:cNvSpPr>
              <p:nvPr/>
            </p:nvSpPr>
            <p:spPr bwMode="auto">
              <a:xfrm>
                <a:off x="4187" y="2402"/>
                <a:ext cx="238" cy="161"/>
              </a:xfrm>
              <a:custGeom>
                <a:avLst/>
                <a:gdLst>
                  <a:gd name="T0" fmla="*/ 19 w 244"/>
                  <a:gd name="T1" fmla="*/ 19856 h 151"/>
                  <a:gd name="T2" fmla="*/ 19 w 244"/>
                  <a:gd name="T3" fmla="*/ 0 h 151"/>
                  <a:gd name="T4" fmla="*/ 0 w 244"/>
                  <a:gd name="T5" fmla="*/ 0 h 151"/>
                  <a:gd name="T6" fmla="*/ 0 w 244"/>
                  <a:gd name="T7" fmla="*/ 19856 h 151"/>
                  <a:gd name="T8" fmla="*/ 19 w 244"/>
                  <a:gd name="T9" fmla="*/ 19856 h 151"/>
                  <a:gd name="T10" fmla="*/ 19 w 244"/>
                  <a:gd name="T11" fmla="*/ 19856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a:p>
            </p:txBody>
          </p:sp>
        </p:grpSp>
        <p:grpSp>
          <p:nvGrpSpPr>
            <p:cNvPr id="20" name="Group 269"/>
            <p:cNvGrpSpPr>
              <a:grpSpLocks noChangeAspect="1"/>
            </p:cNvGrpSpPr>
            <p:nvPr userDrawn="1"/>
          </p:nvGrpSpPr>
          <p:grpSpPr bwMode="auto">
            <a:xfrm>
              <a:off x="790121" y="5298398"/>
              <a:ext cx="160549" cy="102873"/>
              <a:chOff x="4214" y="2064"/>
              <a:chExt cx="242" cy="157"/>
            </a:xfrm>
          </p:grpSpPr>
          <p:sp>
            <p:nvSpPr>
              <p:cNvPr id="118" name="AutoShape 270"/>
              <p:cNvSpPr>
                <a:spLocks noChangeAspect="1" noChangeArrowheads="1" noTextEdit="1"/>
              </p:cNvSpPr>
              <p:nvPr/>
            </p:nvSpPr>
            <p:spPr bwMode="auto">
              <a:xfrm>
                <a:off x="4214" y="2064"/>
                <a:ext cx="242" cy="157"/>
              </a:xfrm>
              <a:prstGeom prst="rect">
                <a:avLst/>
              </a:prstGeom>
              <a:noFill/>
              <a:ln w="6350" algn="ctr">
                <a:solidFill>
                  <a:schemeClr val="tx1"/>
                </a:solidFill>
                <a:miter lim="800000"/>
                <a:headEnd/>
                <a:tailEnd/>
              </a:ln>
            </p:spPr>
            <p:txBody>
              <a:bodyPr/>
              <a:lstStyle/>
              <a:p>
                <a:pPr>
                  <a:defRPr/>
                </a:pPr>
                <a:endParaRPr lang="en-GB"/>
              </a:p>
            </p:txBody>
          </p:sp>
          <p:sp>
            <p:nvSpPr>
              <p:cNvPr id="119" name="Rectangle 271"/>
              <p:cNvSpPr>
                <a:spLocks noChangeArrowheads="1"/>
              </p:cNvSpPr>
              <p:nvPr/>
            </p:nvSpPr>
            <p:spPr bwMode="auto">
              <a:xfrm>
                <a:off x="4214" y="2064"/>
                <a:ext cx="242" cy="53"/>
              </a:xfrm>
              <a:prstGeom prst="rect">
                <a:avLst/>
              </a:prstGeom>
              <a:solidFill>
                <a:srgbClr val="FFFF00"/>
              </a:solidFill>
              <a:ln w="9525">
                <a:noFill/>
                <a:miter lim="800000"/>
                <a:headEnd/>
                <a:tailEnd/>
              </a:ln>
            </p:spPr>
            <p:txBody>
              <a:bodyPr/>
              <a:lstStyle/>
              <a:p>
                <a:pPr eaLnBrk="0" hangingPunct="0">
                  <a:spcBef>
                    <a:spcPct val="50000"/>
                  </a:spcBef>
                  <a:defRPr/>
                </a:pPr>
                <a:endParaRPr lang="en-US"/>
              </a:p>
            </p:txBody>
          </p:sp>
          <p:sp>
            <p:nvSpPr>
              <p:cNvPr id="120" name="Rectangle 272"/>
              <p:cNvSpPr>
                <a:spLocks noChangeArrowheads="1"/>
              </p:cNvSpPr>
              <p:nvPr/>
            </p:nvSpPr>
            <p:spPr bwMode="auto">
              <a:xfrm>
                <a:off x="4214" y="2117"/>
                <a:ext cx="242" cy="51"/>
              </a:xfrm>
              <a:prstGeom prst="rect">
                <a:avLst/>
              </a:prstGeom>
              <a:solidFill>
                <a:srgbClr val="51DC00"/>
              </a:solidFill>
              <a:ln w="9525">
                <a:noFill/>
                <a:miter lim="800000"/>
                <a:headEnd/>
                <a:tailEnd/>
              </a:ln>
            </p:spPr>
            <p:txBody>
              <a:bodyPr/>
              <a:lstStyle/>
              <a:p>
                <a:pPr eaLnBrk="0" hangingPunct="0">
                  <a:spcBef>
                    <a:spcPct val="50000"/>
                  </a:spcBef>
                  <a:defRPr/>
                </a:pPr>
                <a:endParaRPr lang="en-US"/>
              </a:p>
            </p:txBody>
          </p:sp>
          <p:sp>
            <p:nvSpPr>
              <p:cNvPr id="121" name="Rectangle 273"/>
              <p:cNvSpPr>
                <a:spLocks noChangeArrowheads="1"/>
              </p:cNvSpPr>
              <p:nvPr/>
            </p:nvSpPr>
            <p:spPr bwMode="auto">
              <a:xfrm>
                <a:off x="4214" y="2168"/>
                <a:ext cx="242" cy="53"/>
              </a:xfrm>
              <a:prstGeom prst="rect">
                <a:avLst/>
              </a:prstGeom>
              <a:solidFill>
                <a:srgbClr val="FF0000"/>
              </a:solidFill>
              <a:ln w="9525">
                <a:noFill/>
                <a:miter lim="800000"/>
                <a:headEnd/>
                <a:tailEnd/>
              </a:ln>
            </p:spPr>
            <p:txBody>
              <a:bodyPr/>
              <a:lstStyle/>
              <a:p>
                <a:pPr eaLnBrk="0" hangingPunct="0">
                  <a:spcBef>
                    <a:spcPct val="50000"/>
                  </a:spcBef>
                  <a:defRPr/>
                </a:pPr>
                <a:endParaRPr lang="en-US"/>
              </a:p>
            </p:txBody>
          </p:sp>
        </p:grpSp>
        <p:grpSp>
          <p:nvGrpSpPr>
            <p:cNvPr id="21" name="Group 16"/>
            <p:cNvGrpSpPr>
              <a:grpSpLocks/>
            </p:cNvGrpSpPr>
            <p:nvPr userDrawn="1"/>
          </p:nvGrpSpPr>
          <p:grpSpPr bwMode="auto">
            <a:xfrm>
              <a:off x="1854256" y="5092835"/>
              <a:ext cx="163609" cy="106293"/>
              <a:chOff x="1116" y="1646"/>
              <a:chExt cx="245" cy="151"/>
            </a:xfrm>
          </p:grpSpPr>
          <p:sp>
            <p:nvSpPr>
              <p:cNvPr id="115" name="Freeform 17"/>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a:p>
            </p:txBody>
          </p:sp>
          <p:sp>
            <p:nvSpPr>
              <p:cNvPr id="116" name="Freeform 18"/>
              <p:cNvSpPr>
                <a:spLocks/>
              </p:cNvSpPr>
              <p:nvPr/>
            </p:nvSpPr>
            <p:spPr bwMode="auto">
              <a:xfrm>
                <a:off x="1116" y="164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path>
                </a:pathLst>
              </a:custGeom>
              <a:noFill/>
              <a:ln w="0">
                <a:solidFill>
                  <a:srgbClr val="000000"/>
                </a:solidFill>
                <a:prstDash val="solid"/>
                <a:round/>
                <a:headEnd/>
                <a:tailEnd/>
              </a:ln>
            </p:spPr>
            <p:txBody>
              <a:bodyPr/>
              <a:lstStyle/>
              <a:p>
                <a:pPr>
                  <a:defRPr/>
                </a:pPr>
                <a:endParaRPr lang="en-GB"/>
              </a:p>
            </p:txBody>
          </p:sp>
          <p:sp>
            <p:nvSpPr>
              <p:cNvPr id="117" name="Freeform 19"/>
              <p:cNvSpPr>
                <a:spLocks/>
              </p:cNvSpPr>
              <p:nvPr/>
            </p:nvSpPr>
            <p:spPr bwMode="auto">
              <a:xfrm>
                <a:off x="1116" y="1646"/>
                <a:ext cx="245" cy="151"/>
              </a:xfrm>
              <a:custGeom>
                <a:avLst/>
                <a:gdLst>
                  <a:gd name="T0" fmla="*/ 244 w 244"/>
                  <a:gd name="T1" fmla="*/ 61 h 151"/>
                  <a:gd name="T2" fmla="*/ 89 w 244"/>
                  <a:gd name="T3" fmla="*/ 61 h 151"/>
                  <a:gd name="T4" fmla="*/ 89 w 244"/>
                  <a:gd name="T5" fmla="*/ 0 h 151"/>
                  <a:gd name="T6" fmla="*/ 59 w 244"/>
                  <a:gd name="T7" fmla="*/ 0 h 151"/>
                  <a:gd name="T8" fmla="*/ 59 w 244"/>
                  <a:gd name="T9" fmla="*/ 61 h 151"/>
                  <a:gd name="T10" fmla="*/ 0 w 244"/>
                  <a:gd name="T11" fmla="*/ 61 h 151"/>
                  <a:gd name="T12" fmla="*/ 0 w 244"/>
                  <a:gd name="T13" fmla="*/ 89 h 151"/>
                  <a:gd name="T14" fmla="*/ 59 w 244"/>
                  <a:gd name="T15" fmla="*/ 89 h 151"/>
                  <a:gd name="T16" fmla="*/ 59 w 244"/>
                  <a:gd name="T17" fmla="*/ 151 h 151"/>
                  <a:gd name="T18" fmla="*/ 89 w 244"/>
                  <a:gd name="T19" fmla="*/ 151 h 151"/>
                  <a:gd name="T20" fmla="*/ 89 w 244"/>
                  <a:gd name="T21" fmla="*/ 89 h 151"/>
                  <a:gd name="T22" fmla="*/ 244 w 244"/>
                  <a:gd name="T23" fmla="*/ 89 h 151"/>
                  <a:gd name="T24" fmla="*/ 244 w 244"/>
                  <a:gd name="T25" fmla="*/ 61 h 151"/>
                  <a:gd name="T26" fmla="*/ 244 w 244"/>
                  <a:gd name="T27" fmla="*/ 61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1"/>
                    </a:moveTo>
                    <a:lnTo>
                      <a:pt x="89" y="61"/>
                    </a:lnTo>
                    <a:lnTo>
                      <a:pt x="89" y="0"/>
                    </a:lnTo>
                    <a:lnTo>
                      <a:pt x="59" y="0"/>
                    </a:lnTo>
                    <a:lnTo>
                      <a:pt x="59" y="61"/>
                    </a:lnTo>
                    <a:lnTo>
                      <a:pt x="0" y="61"/>
                    </a:lnTo>
                    <a:lnTo>
                      <a:pt x="0" y="89"/>
                    </a:lnTo>
                    <a:lnTo>
                      <a:pt x="59" y="89"/>
                    </a:lnTo>
                    <a:lnTo>
                      <a:pt x="59" y="151"/>
                    </a:lnTo>
                    <a:lnTo>
                      <a:pt x="89" y="151"/>
                    </a:lnTo>
                    <a:lnTo>
                      <a:pt x="89" y="89"/>
                    </a:lnTo>
                    <a:lnTo>
                      <a:pt x="244" y="89"/>
                    </a:lnTo>
                    <a:lnTo>
                      <a:pt x="244" y="61"/>
                    </a:lnTo>
                    <a:close/>
                  </a:path>
                </a:pathLst>
              </a:custGeom>
              <a:solidFill>
                <a:srgbClr val="0C419A"/>
              </a:solidFill>
              <a:ln w="9525">
                <a:noFill/>
                <a:round/>
                <a:headEnd/>
                <a:tailEnd/>
              </a:ln>
            </p:spPr>
            <p:txBody>
              <a:bodyPr/>
              <a:lstStyle/>
              <a:p>
                <a:pPr>
                  <a:defRPr/>
                </a:pPr>
                <a:endParaRPr lang="en-GB"/>
              </a:p>
            </p:txBody>
          </p:sp>
        </p:grpSp>
        <p:grpSp>
          <p:nvGrpSpPr>
            <p:cNvPr id="22" name="Group 21"/>
            <p:cNvGrpSpPr>
              <a:grpSpLocks/>
            </p:cNvGrpSpPr>
            <p:nvPr userDrawn="1"/>
          </p:nvGrpSpPr>
          <p:grpSpPr bwMode="auto">
            <a:xfrm>
              <a:off x="3341609" y="5092835"/>
              <a:ext cx="163288" cy="104917"/>
              <a:chOff x="1117" y="2897"/>
              <a:chExt cx="243" cy="157"/>
            </a:xfrm>
          </p:grpSpPr>
          <p:sp>
            <p:nvSpPr>
              <p:cNvPr id="111" name="Freeform 21"/>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p>
            </p:txBody>
          </p:sp>
          <p:sp>
            <p:nvSpPr>
              <p:cNvPr id="112" name="Freeform 22"/>
              <p:cNvSpPr>
                <a:spLocks/>
              </p:cNvSpPr>
              <p:nvPr/>
            </p:nvSpPr>
            <p:spPr bwMode="auto">
              <a:xfrm>
                <a:off x="1117" y="2897"/>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a:p>
            </p:txBody>
          </p:sp>
          <p:sp>
            <p:nvSpPr>
              <p:cNvPr id="113" name="Freeform 23"/>
              <p:cNvSpPr>
                <a:spLocks/>
              </p:cNvSpPr>
              <p:nvPr/>
            </p:nvSpPr>
            <p:spPr bwMode="auto">
              <a:xfrm>
                <a:off x="1277" y="2897"/>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a:p>
            </p:txBody>
          </p:sp>
          <p:sp>
            <p:nvSpPr>
              <p:cNvPr id="114" name="Freeform 24"/>
              <p:cNvSpPr>
                <a:spLocks/>
              </p:cNvSpPr>
              <p:nvPr/>
            </p:nvSpPr>
            <p:spPr bwMode="auto">
              <a:xfrm>
                <a:off x="1117" y="2897"/>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3" name="Group 25"/>
            <p:cNvGrpSpPr>
              <a:grpSpLocks/>
            </p:cNvGrpSpPr>
            <p:nvPr userDrawn="1"/>
          </p:nvGrpSpPr>
          <p:grpSpPr bwMode="auto">
            <a:xfrm>
              <a:off x="3130146" y="5092835"/>
              <a:ext cx="163288" cy="104917"/>
              <a:chOff x="1118" y="2646"/>
              <a:chExt cx="243" cy="157"/>
            </a:xfrm>
          </p:grpSpPr>
          <p:sp>
            <p:nvSpPr>
              <p:cNvPr id="107" name="Freeform 26"/>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p>
            </p:txBody>
          </p:sp>
          <p:sp>
            <p:nvSpPr>
              <p:cNvPr id="108" name="Freeform 27"/>
              <p:cNvSpPr>
                <a:spLocks/>
              </p:cNvSpPr>
              <p:nvPr/>
            </p:nvSpPr>
            <p:spPr bwMode="auto">
              <a:xfrm>
                <a:off x="1118" y="2646"/>
                <a:ext cx="77" cy="157"/>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08837"/>
              </a:solidFill>
              <a:ln w="9525">
                <a:noFill/>
                <a:round/>
                <a:headEnd/>
                <a:tailEnd/>
              </a:ln>
            </p:spPr>
            <p:txBody>
              <a:bodyPr/>
              <a:lstStyle/>
              <a:p>
                <a:pPr>
                  <a:defRPr/>
                </a:pPr>
                <a:endParaRPr lang="en-GB"/>
              </a:p>
            </p:txBody>
          </p:sp>
          <p:sp>
            <p:nvSpPr>
              <p:cNvPr id="109" name="Freeform 28"/>
              <p:cNvSpPr>
                <a:spLocks/>
              </p:cNvSpPr>
              <p:nvPr/>
            </p:nvSpPr>
            <p:spPr bwMode="auto">
              <a:xfrm>
                <a:off x="1278" y="2646"/>
                <a:ext cx="83" cy="157"/>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7F00"/>
              </a:solidFill>
              <a:ln w="9525">
                <a:noFill/>
                <a:round/>
                <a:headEnd/>
                <a:tailEnd/>
              </a:ln>
            </p:spPr>
            <p:txBody>
              <a:bodyPr/>
              <a:lstStyle/>
              <a:p>
                <a:pPr>
                  <a:defRPr/>
                </a:pPr>
                <a:endParaRPr lang="en-GB"/>
              </a:p>
            </p:txBody>
          </p:sp>
          <p:sp>
            <p:nvSpPr>
              <p:cNvPr id="110" name="Freeform 29"/>
              <p:cNvSpPr>
                <a:spLocks/>
              </p:cNvSpPr>
              <p:nvPr/>
            </p:nvSpPr>
            <p:spPr bwMode="auto">
              <a:xfrm>
                <a:off x="1118" y="2646"/>
                <a:ext cx="243" cy="157"/>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4" name="Group 30"/>
            <p:cNvGrpSpPr>
              <a:grpSpLocks/>
            </p:cNvGrpSpPr>
            <p:nvPr userDrawn="1"/>
          </p:nvGrpSpPr>
          <p:grpSpPr bwMode="auto">
            <a:xfrm>
              <a:off x="2277513" y="5092835"/>
              <a:ext cx="163288" cy="104596"/>
              <a:chOff x="1117" y="2143"/>
              <a:chExt cx="243" cy="155"/>
            </a:xfrm>
          </p:grpSpPr>
          <p:sp>
            <p:nvSpPr>
              <p:cNvPr id="103" name="Freeform 31"/>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0000"/>
              </a:solidFill>
              <a:ln w="9525">
                <a:noFill/>
                <a:round/>
                <a:headEnd/>
                <a:tailEnd/>
              </a:ln>
            </p:spPr>
            <p:txBody>
              <a:bodyPr/>
              <a:lstStyle/>
              <a:p>
                <a:pPr>
                  <a:defRPr/>
                </a:pPr>
                <a:endParaRPr lang="en-GB"/>
              </a:p>
            </p:txBody>
          </p:sp>
          <p:sp>
            <p:nvSpPr>
              <p:cNvPr id="104" name="Freeform 32"/>
              <p:cNvSpPr>
                <a:spLocks/>
              </p:cNvSpPr>
              <p:nvPr/>
            </p:nvSpPr>
            <p:spPr bwMode="auto">
              <a:xfrm>
                <a:off x="1117" y="2143"/>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000000"/>
              </a:solidFill>
              <a:ln w="9525">
                <a:noFill/>
                <a:round/>
                <a:headEnd/>
                <a:tailEnd/>
              </a:ln>
            </p:spPr>
            <p:txBody>
              <a:bodyPr/>
              <a:lstStyle/>
              <a:p>
                <a:pPr>
                  <a:defRPr/>
                </a:pPr>
                <a:endParaRPr lang="en-GB"/>
              </a:p>
            </p:txBody>
          </p:sp>
          <p:sp>
            <p:nvSpPr>
              <p:cNvPr id="105" name="Freeform 33"/>
              <p:cNvSpPr>
                <a:spLocks/>
              </p:cNvSpPr>
              <p:nvPr/>
            </p:nvSpPr>
            <p:spPr bwMode="auto">
              <a:xfrm>
                <a:off x="1117" y="2248"/>
                <a:ext cx="243"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E600"/>
              </a:solidFill>
              <a:ln w="9525">
                <a:noFill/>
                <a:round/>
                <a:headEnd/>
                <a:tailEnd/>
              </a:ln>
            </p:spPr>
            <p:txBody>
              <a:bodyPr/>
              <a:lstStyle/>
              <a:p>
                <a:pPr>
                  <a:defRPr/>
                </a:pPr>
                <a:endParaRPr lang="en-GB"/>
              </a:p>
            </p:txBody>
          </p:sp>
          <p:sp>
            <p:nvSpPr>
              <p:cNvPr id="106" name="Freeform 34"/>
              <p:cNvSpPr>
                <a:spLocks/>
              </p:cNvSpPr>
              <p:nvPr/>
            </p:nvSpPr>
            <p:spPr bwMode="auto">
              <a:xfrm>
                <a:off x="1117" y="2143"/>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5" name="Group 35"/>
            <p:cNvGrpSpPr>
              <a:grpSpLocks/>
            </p:cNvGrpSpPr>
            <p:nvPr userDrawn="1"/>
          </p:nvGrpSpPr>
          <p:grpSpPr bwMode="auto">
            <a:xfrm>
              <a:off x="2066045" y="5092835"/>
              <a:ext cx="163288" cy="104596"/>
              <a:chOff x="1117" y="1892"/>
              <a:chExt cx="243" cy="155"/>
            </a:xfrm>
          </p:grpSpPr>
          <p:sp>
            <p:nvSpPr>
              <p:cNvPr id="99" name="Freeform 36"/>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p>
            </p:txBody>
          </p:sp>
          <p:sp>
            <p:nvSpPr>
              <p:cNvPr id="100" name="Freeform 37"/>
              <p:cNvSpPr>
                <a:spLocks/>
              </p:cNvSpPr>
              <p:nvPr/>
            </p:nvSpPr>
            <p:spPr bwMode="auto">
              <a:xfrm>
                <a:off x="1117" y="1892"/>
                <a:ext cx="77" cy="155"/>
              </a:xfrm>
              <a:custGeom>
                <a:avLst/>
                <a:gdLst>
                  <a:gd name="T0" fmla="*/ 77 w 77"/>
                  <a:gd name="T1" fmla="*/ 156 h 156"/>
                  <a:gd name="T2" fmla="*/ 77 w 77"/>
                  <a:gd name="T3" fmla="*/ 0 h 156"/>
                  <a:gd name="T4" fmla="*/ 0 w 77"/>
                  <a:gd name="T5" fmla="*/ 0 h 156"/>
                  <a:gd name="T6" fmla="*/ 0 w 77"/>
                  <a:gd name="T7" fmla="*/ 156 h 156"/>
                  <a:gd name="T8" fmla="*/ 77 w 77"/>
                  <a:gd name="T9" fmla="*/ 156 h 156"/>
                  <a:gd name="T10" fmla="*/ 77 w 77"/>
                  <a:gd name="T11" fmla="*/ 156 h 156"/>
                  <a:gd name="T12" fmla="*/ 0 60000 65536"/>
                  <a:gd name="T13" fmla="*/ 0 60000 65536"/>
                  <a:gd name="T14" fmla="*/ 0 60000 65536"/>
                  <a:gd name="T15" fmla="*/ 0 60000 65536"/>
                  <a:gd name="T16" fmla="*/ 0 60000 65536"/>
                  <a:gd name="T17" fmla="*/ 0 60000 65536"/>
                  <a:gd name="T18" fmla="*/ 0 w 77"/>
                  <a:gd name="T19" fmla="*/ 0 h 156"/>
                  <a:gd name="T20" fmla="*/ 77 w 77"/>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77" h="156">
                    <a:moveTo>
                      <a:pt x="77" y="156"/>
                    </a:moveTo>
                    <a:lnTo>
                      <a:pt x="77" y="0"/>
                    </a:lnTo>
                    <a:lnTo>
                      <a:pt x="0" y="0"/>
                    </a:lnTo>
                    <a:lnTo>
                      <a:pt x="0" y="156"/>
                    </a:lnTo>
                    <a:lnTo>
                      <a:pt x="77" y="156"/>
                    </a:lnTo>
                    <a:close/>
                  </a:path>
                </a:pathLst>
              </a:custGeom>
              <a:solidFill>
                <a:srgbClr val="0C419A"/>
              </a:solidFill>
              <a:ln w="9525">
                <a:noFill/>
                <a:round/>
                <a:headEnd/>
                <a:tailEnd/>
              </a:ln>
            </p:spPr>
            <p:txBody>
              <a:bodyPr/>
              <a:lstStyle/>
              <a:p>
                <a:pPr>
                  <a:defRPr/>
                </a:pPr>
                <a:endParaRPr lang="en-GB"/>
              </a:p>
            </p:txBody>
          </p:sp>
          <p:sp>
            <p:nvSpPr>
              <p:cNvPr id="101" name="Freeform 38"/>
              <p:cNvSpPr>
                <a:spLocks/>
              </p:cNvSpPr>
              <p:nvPr/>
            </p:nvSpPr>
            <p:spPr bwMode="auto">
              <a:xfrm>
                <a:off x="1277" y="1892"/>
                <a:ext cx="83" cy="155"/>
              </a:xfrm>
              <a:custGeom>
                <a:avLst/>
                <a:gdLst>
                  <a:gd name="T0" fmla="*/ 84 w 84"/>
                  <a:gd name="T1" fmla="*/ 156 h 156"/>
                  <a:gd name="T2" fmla="*/ 84 w 84"/>
                  <a:gd name="T3" fmla="*/ 0 h 156"/>
                  <a:gd name="T4" fmla="*/ 0 w 84"/>
                  <a:gd name="T5" fmla="*/ 0 h 156"/>
                  <a:gd name="T6" fmla="*/ 0 w 84"/>
                  <a:gd name="T7" fmla="*/ 156 h 156"/>
                  <a:gd name="T8" fmla="*/ 84 w 84"/>
                  <a:gd name="T9" fmla="*/ 156 h 156"/>
                  <a:gd name="T10" fmla="*/ 84 w 84"/>
                  <a:gd name="T11" fmla="*/ 156 h 156"/>
                  <a:gd name="T12" fmla="*/ 0 60000 65536"/>
                  <a:gd name="T13" fmla="*/ 0 60000 65536"/>
                  <a:gd name="T14" fmla="*/ 0 60000 65536"/>
                  <a:gd name="T15" fmla="*/ 0 60000 65536"/>
                  <a:gd name="T16" fmla="*/ 0 60000 65536"/>
                  <a:gd name="T17" fmla="*/ 0 60000 65536"/>
                  <a:gd name="T18" fmla="*/ 0 w 84"/>
                  <a:gd name="T19" fmla="*/ 0 h 156"/>
                  <a:gd name="T20" fmla="*/ 84 w 8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84" h="156">
                    <a:moveTo>
                      <a:pt x="84" y="156"/>
                    </a:moveTo>
                    <a:lnTo>
                      <a:pt x="84" y="0"/>
                    </a:lnTo>
                    <a:lnTo>
                      <a:pt x="0" y="0"/>
                    </a:lnTo>
                    <a:lnTo>
                      <a:pt x="0" y="156"/>
                    </a:lnTo>
                    <a:lnTo>
                      <a:pt x="84" y="156"/>
                    </a:lnTo>
                    <a:close/>
                  </a:path>
                </a:pathLst>
              </a:custGeom>
              <a:solidFill>
                <a:srgbClr val="FF0000"/>
              </a:solidFill>
              <a:ln w="9525">
                <a:noFill/>
                <a:round/>
                <a:headEnd/>
                <a:tailEnd/>
              </a:ln>
            </p:spPr>
            <p:txBody>
              <a:bodyPr/>
              <a:lstStyle/>
              <a:p>
                <a:pPr>
                  <a:defRPr/>
                </a:pPr>
                <a:endParaRPr lang="en-GB"/>
              </a:p>
            </p:txBody>
          </p:sp>
          <p:sp>
            <p:nvSpPr>
              <p:cNvPr id="102" name="Freeform 39"/>
              <p:cNvSpPr>
                <a:spLocks/>
              </p:cNvSpPr>
              <p:nvPr/>
            </p:nvSpPr>
            <p:spPr bwMode="auto">
              <a:xfrm>
                <a:off x="1117" y="1892"/>
                <a:ext cx="243"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6" name="Group 255"/>
            <p:cNvGrpSpPr>
              <a:grpSpLocks/>
            </p:cNvGrpSpPr>
            <p:nvPr userDrawn="1"/>
          </p:nvGrpSpPr>
          <p:grpSpPr bwMode="auto">
            <a:xfrm>
              <a:off x="1431114" y="5092835"/>
              <a:ext cx="163489" cy="106268"/>
              <a:chOff x="7106991" y="2034190"/>
              <a:chExt cx="255683" cy="163929"/>
            </a:xfrm>
          </p:grpSpPr>
          <p:sp>
            <p:nvSpPr>
              <p:cNvPr id="97" name="Freeform 41"/>
              <p:cNvSpPr>
                <a:spLocks/>
              </p:cNvSpPr>
              <p:nvPr/>
            </p:nvSpPr>
            <p:spPr bwMode="auto">
              <a:xfrm>
                <a:off x="7106991" y="2034190"/>
                <a:ext cx="255683" cy="163929"/>
              </a:xfrm>
              <a:custGeom>
                <a:avLst/>
                <a:gdLst>
                  <a:gd name="T0" fmla="*/ 244 w 244"/>
                  <a:gd name="T1" fmla="*/ 2942 h 151"/>
                  <a:gd name="T2" fmla="*/ 244 w 244"/>
                  <a:gd name="T3" fmla="*/ 0 h 151"/>
                  <a:gd name="T4" fmla="*/ 0 w 244"/>
                  <a:gd name="T5" fmla="*/ 0 h 151"/>
                  <a:gd name="T6" fmla="*/ 0 w 244"/>
                  <a:gd name="T7" fmla="*/ 2942 h 151"/>
                  <a:gd name="T8" fmla="*/ 244 w 244"/>
                  <a:gd name="T9" fmla="*/ 2942 h 151"/>
                  <a:gd name="T10" fmla="*/ 244 w 244"/>
                  <a:gd name="T11" fmla="*/ 2942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0000"/>
              </a:solidFill>
              <a:ln w="9525">
                <a:noFill/>
                <a:round/>
                <a:headEnd/>
                <a:tailEnd/>
              </a:ln>
            </p:spPr>
            <p:txBody>
              <a:bodyPr/>
              <a:lstStyle/>
              <a:p>
                <a:pPr>
                  <a:defRPr/>
                </a:pPr>
                <a:endParaRPr lang="en-GB"/>
              </a:p>
            </p:txBody>
          </p:sp>
          <p:sp>
            <p:nvSpPr>
              <p:cNvPr id="98" name="Freeform 42"/>
              <p:cNvSpPr>
                <a:spLocks/>
              </p:cNvSpPr>
              <p:nvPr userDrawn="1"/>
            </p:nvSpPr>
            <p:spPr bwMode="auto">
              <a:xfrm>
                <a:off x="7106991" y="2034190"/>
                <a:ext cx="255683" cy="161827"/>
              </a:xfrm>
              <a:custGeom>
                <a:avLst/>
                <a:gdLst>
                  <a:gd name="T0" fmla="*/ 244 w 244"/>
                  <a:gd name="T1" fmla="*/ 264 h 151"/>
                  <a:gd name="T2" fmla="*/ 95 w 244"/>
                  <a:gd name="T3" fmla="*/ 264 h 151"/>
                  <a:gd name="T4" fmla="*/ 95 w 244"/>
                  <a:gd name="T5" fmla="*/ 0 h 151"/>
                  <a:gd name="T6" fmla="*/ 65 w 244"/>
                  <a:gd name="T7" fmla="*/ 0 h 151"/>
                  <a:gd name="T8" fmla="*/ 65 w 244"/>
                  <a:gd name="T9" fmla="*/ 264 h 151"/>
                  <a:gd name="T10" fmla="*/ 0 w 244"/>
                  <a:gd name="T11" fmla="*/ 264 h 151"/>
                  <a:gd name="T12" fmla="*/ 0 w 244"/>
                  <a:gd name="T13" fmla="*/ 398 h 151"/>
                  <a:gd name="T14" fmla="*/ 65 w 244"/>
                  <a:gd name="T15" fmla="*/ 398 h 151"/>
                  <a:gd name="T16" fmla="*/ 65 w 244"/>
                  <a:gd name="T17" fmla="*/ 666 h 151"/>
                  <a:gd name="T18" fmla="*/ 95 w 244"/>
                  <a:gd name="T19" fmla="*/ 666 h 151"/>
                  <a:gd name="T20" fmla="*/ 95 w 244"/>
                  <a:gd name="T21" fmla="*/ 398 h 151"/>
                  <a:gd name="T22" fmla="*/ 244 w 244"/>
                  <a:gd name="T23" fmla="*/ 398 h 151"/>
                  <a:gd name="T24" fmla="*/ 244 w 244"/>
                  <a:gd name="T25" fmla="*/ 264 h 151"/>
                  <a:gd name="T26" fmla="*/ 244 w 244"/>
                  <a:gd name="T27" fmla="*/ 264 h 1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4"/>
                  <a:gd name="T43" fmla="*/ 0 h 151"/>
                  <a:gd name="T44" fmla="*/ 244 w 244"/>
                  <a:gd name="T45" fmla="*/ 151 h 1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4" h="151">
                    <a:moveTo>
                      <a:pt x="244" y="62"/>
                    </a:moveTo>
                    <a:lnTo>
                      <a:pt x="95" y="62"/>
                    </a:lnTo>
                    <a:lnTo>
                      <a:pt x="95" y="0"/>
                    </a:lnTo>
                    <a:lnTo>
                      <a:pt x="65" y="0"/>
                    </a:lnTo>
                    <a:lnTo>
                      <a:pt x="65" y="62"/>
                    </a:lnTo>
                    <a:lnTo>
                      <a:pt x="0" y="62"/>
                    </a:lnTo>
                    <a:lnTo>
                      <a:pt x="0" y="90"/>
                    </a:lnTo>
                    <a:lnTo>
                      <a:pt x="65" y="90"/>
                    </a:lnTo>
                    <a:lnTo>
                      <a:pt x="65" y="151"/>
                    </a:lnTo>
                    <a:lnTo>
                      <a:pt x="95" y="151"/>
                    </a:lnTo>
                    <a:lnTo>
                      <a:pt x="95" y="90"/>
                    </a:lnTo>
                    <a:lnTo>
                      <a:pt x="244" y="90"/>
                    </a:lnTo>
                    <a:lnTo>
                      <a:pt x="244" y="62"/>
                    </a:lnTo>
                    <a:close/>
                  </a:path>
                </a:pathLst>
              </a:custGeom>
              <a:solidFill>
                <a:srgbClr val="FFFFFF"/>
              </a:solidFill>
              <a:ln w="9525">
                <a:noFill/>
                <a:round/>
                <a:headEnd/>
                <a:tailEnd/>
              </a:ln>
            </p:spPr>
            <p:txBody>
              <a:bodyPr/>
              <a:lstStyle/>
              <a:p>
                <a:pPr>
                  <a:defRPr/>
                </a:pPr>
                <a:endParaRPr lang="en-GB"/>
              </a:p>
            </p:txBody>
          </p:sp>
        </p:grpSp>
        <p:grpSp>
          <p:nvGrpSpPr>
            <p:cNvPr id="27" name="Group 254"/>
            <p:cNvGrpSpPr>
              <a:grpSpLocks/>
            </p:cNvGrpSpPr>
            <p:nvPr userDrawn="1"/>
          </p:nvGrpSpPr>
          <p:grpSpPr bwMode="auto">
            <a:xfrm>
              <a:off x="581678" y="5092835"/>
              <a:ext cx="163489" cy="110355"/>
              <a:chOff x="6341261" y="2034186"/>
              <a:chExt cx="254095" cy="170190"/>
            </a:xfrm>
          </p:grpSpPr>
          <p:sp>
            <p:nvSpPr>
              <p:cNvPr id="94" name="Freeform 93"/>
              <p:cNvSpPr>
                <a:spLocks/>
              </p:cNvSpPr>
              <p:nvPr/>
            </p:nvSpPr>
            <p:spPr bwMode="auto">
              <a:xfrm>
                <a:off x="6341261" y="2034186"/>
                <a:ext cx="254095" cy="170190"/>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E600"/>
              </a:solidFill>
              <a:ln w="9525">
                <a:noFill/>
                <a:round/>
                <a:headEnd/>
                <a:tailEnd/>
              </a:ln>
            </p:spPr>
            <p:txBody>
              <a:bodyPr/>
              <a:lstStyle/>
              <a:p>
                <a:pPr>
                  <a:defRPr/>
                </a:pPr>
                <a:endParaRPr lang="en-GB"/>
              </a:p>
            </p:txBody>
          </p:sp>
          <p:sp>
            <p:nvSpPr>
              <p:cNvPr id="95" name="Freeform 94"/>
              <p:cNvSpPr>
                <a:spLocks/>
              </p:cNvSpPr>
              <p:nvPr/>
            </p:nvSpPr>
            <p:spPr bwMode="auto">
              <a:xfrm>
                <a:off x="6341261" y="2034186"/>
                <a:ext cx="80463" cy="170190"/>
              </a:xfrm>
              <a:custGeom>
                <a:avLst/>
                <a:gdLst>
                  <a:gd name="T0" fmla="*/ 77 w 77"/>
                  <a:gd name="T1" fmla="*/ 151 h 151"/>
                  <a:gd name="T2" fmla="*/ 77 w 77"/>
                  <a:gd name="T3" fmla="*/ 0 h 151"/>
                  <a:gd name="T4" fmla="*/ 0 w 77"/>
                  <a:gd name="T5" fmla="*/ 0 h 151"/>
                  <a:gd name="T6" fmla="*/ 0 w 77"/>
                  <a:gd name="T7" fmla="*/ 151 h 151"/>
                  <a:gd name="T8" fmla="*/ 77 w 77"/>
                  <a:gd name="T9" fmla="*/ 151 h 151"/>
                  <a:gd name="T10" fmla="*/ 77 w 77"/>
                  <a:gd name="T11" fmla="*/ 151 h 151"/>
                  <a:gd name="T12" fmla="*/ 0 60000 65536"/>
                  <a:gd name="T13" fmla="*/ 0 60000 65536"/>
                  <a:gd name="T14" fmla="*/ 0 60000 65536"/>
                  <a:gd name="T15" fmla="*/ 0 60000 65536"/>
                  <a:gd name="T16" fmla="*/ 0 60000 65536"/>
                  <a:gd name="T17" fmla="*/ 0 60000 65536"/>
                  <a:gd name="T18" fmla="*/ 0 w 77"/>
                  <a:gd name="T19" fmla="*/ 0 h 151"/>
                  <a:gd name="T20" fmla="*/ 77 w 77"/>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77" h="151">
                    <a:moveTo>
                      <a:pt x="77" y="151"/>
                    </a:moveTo>
                    <a:lnTo>
                      <a:pt x="77" y="0"/>
                    </a:lnTo>
                    <a:lnTo>
                      <a:pt x="0" y="0"/>
                    </a:lnTo>
                    <a:lnTo>
                      <a:pt x="0" y="151"/>
                    </a:lnTo>
                    <a:lnTo>
                      <a:pt x="77" y="151"/>
                    </a:lnTo>
                    <a:close/>
                  </a:path>
                </a:pathLst>
              </a:custGeom>
              <a:solidFill>
                <a:srgbClr val="000000"/>
              </a:solidFill>
              <a:ln w="9525">
                <a:noFill/>
                <a:round/>
                <a:headEnd/>
                <a:tailEnd/>
              </a:ln>
            </p:spPr>
            <p:txBody>
              <a:bodyPr/>
              <a:lstStyle/>
              <a:p>
                <a:pPr>
                  <a:defRPr/>
                </a:pPr>
                <a:endParaRPr lang="en-GB"/>
              </a:p>
            </p:txBody>
          </p:sp>
          <p:sp>
            <p:nvSpPr>
              <p:cNvPr id="96" name="Freeform 95"/>
              <p:cNvSpPr>
                <a:spLocks/>
              </p:cNvSpPr>
              <p:nvPr/>
            </p:nvSpPr>
            <p:spPr bwMode="auto">
              <a:xfrm>
                <a:off x="6508541" y="2034186"/>
                <a:ext cx="86815" cy="170190"/>
              </a:xfrm>
              <a:custGeom>
                <a:avLst/>
                <a:gdLst>
                  <a:gd name="T0" fmla="*/ 84 w 84"/>
                  <a:gd name="T1" fmla="*/ 151 h 151"/>
                  <a:gd name="T2" fmla="*/ 84 w 84"/>
                  <a:gd name="T3" fmla="*/ 0 h 151"/>
                  <a:gd name="T4" fmla="*/ 0 w 84"/>
                  <a:gd name="T5" fmla="*/ 0 h 151"/>
                  <a:gd name="T6" fmla="*/ 0 w 84"/>
                  <a:gd name="T7" fmla="*/ 151 h 151"/>
                  <a:gd name="T8" fmla="*/ 84 w 84"/>
                  <a:gd name="T9" fmla="*/ 151 h 151"/>
                  <a:gd name="T10" fmla="*/ 84 w 84"/>
                  <a:gd name="T11" fmla="*/ 151 h 151"/>
                  <a:gd name="T12" fmla="*/ 0 60000 65536"/>
                  <a:gd name="T13" fmla="*/ 0 60000 65536"/>
                  <a:gd name="T14" fmla="*/ 0 60000 65536"/>
                  <a:gd name="T15" fmla="*/ 0 60000 65536"/>
                  <a:gd name="T16" fmla="*/ 0 60000 65536"/>
                  <a:gd name="T17" fmla="*/ 0 60000 65536"/>
                  <a:gd name="T18" fmla="*/ 0 w 84"/>
                  <a:gd name="T19" fmla="*/ 0 h 151"/>
                  <a:gd name="T20" fmla="*/ 84 w 8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84" h="151">
                    <a:moveTo>
                      <a:pt x="84" y="151"/>
                    </a:moveTo>
                    <a:lnTo>
                      <a:pt x="84" y="0"/>
                    </a:lnTo>
                    <a:lnTo>
                      <a:pt x="0" y="0"/>
                    </a:lnTo>
                    <a:lnTo>
                      <a:pt x="0" y="151"/>
                    </a:lnTo>
                    <a:lnTo>
                      <a:pt x="84" y="151"/>
                    </a:lnTo>
                    <a:close/>
                  </a:path>
                </a:pathLst>
              </a:custGeom>
              <a:solidFill>
                <a:srgbClr val="FF0000"/>
              </a:solidFill>
              <a:ln w="9525">
                <a:noFill/>
                <a:round/>
                <a:headEnd/>
                <a:tailEnd/>
              </a:ln>
            </p:spPr>
            <p:txBody>
              <a:bodyPr/>
              <a:lstStyle/>
              <a:p>
                <a:pPr>
                  <a:defRPr/>
                </a:pPr>
                <a:endParaRPr lang="en-GB"/>
              </a:p>
            </p:txBody>
          </p:sp>
        </p:grpSp>
        <p:grpSp>
          <p:nvGrpSpPr>
            <p:cNvPr id="28" name="Group 49"/>
            <p:cNvGrpSpPr>
              <a:grpSpLocks/>
            </p:cNvGrpSpPr>
            <p:nvPr userDrawn="1"/>
          </p:nvGrpSpPr>
          <p:grpSpPr bwMode="auto">
            <a:xfrm>
              <a:off x="369889" y="5092835"/>
              <a:ext cx="163609" cy="106293"/>
              <a:chOff x="529" y="1166"/>
              <a:chExt cx="245" cy="157"/>
            </a:xfrm>
          </p:grpSpPr>
          <p:sp>
            <p:nvSpPr>
              <p:cNvPr id="90" name="Freeform 50"/>
              <p:cNvSpPr>
                <a:spLocks/>
              </p:cNvSpPr>
              <p:nvPr/>
            </p:nvSpPr>
            <p:spPr bwMode="auto">
              <a:xfrm>
                <a:off x="529" y="1166"/>
                <a:ext cx="245" cy="151"/>
              </a:xfrm>
              <a:custGeom>
                <a:avLst/>
                <a:gdLst>
                  <a:gd name="T0" fmla="*/ 244 w 244"/>
                  <a:gd name="T1" fmla="*/ 151 h 151"/>
                  <a:gd name="T2" fmla="*/ 244 w 244"/>
                  <a:gd name="T3" fmla="*/ 0 h 151"/>
                  <a:gd name="T4" fmla="*/ 0 w 244"/>
                  <a:gd name="T5" fmla="*/ 0 h 151"/>
                  <a:gd name="T6" fmla="*/ 0 w 244"/>
                  <a:gd name="T7" fmla="*/ 151 h 151"/>
                  <a:gd name="T8" fmla="*/ 244 w 244"/>
                  <a:gd name="T9" fmla="*/ 151 h 151"/>
                  <a:gd name="T10" fmla="*/ 244 w 244"/>
                  <a:gd name="T11" fmla="*/ 151 h 151"/>
                  <a:gd name="T12" fmla="*/ 0 60000 65536"/>
                  <a:gd name="T13" fmla="*/ 0 60000 65536"/>
                  <a:gd name="T14" fmla="*/ 0 60000 65536"/>
                  <a:gd name="T15" fmla="*/ 0 60000 65536"/>
                  <a:gd name="T16" fmla="*/ 0 60000 65536"/>
                  <a:gd name="T17" fmla="*/ 0 60000 65536"/>
                  <a:gd name="T18" fmla="*/ 0 w 244"/>
                  <a:gd name="T19" fmla="*/ 0 h 151"/>
                  <a:gd name="T20" fmla="*/ 244 w 244"/>
                  <a:gd name="T21" fmla="*/ 151 h 151"/>
                </a:gdLst>
                <a:ahLst/>
                <a:cxnLst>
                  <a:cxn ang="T12">
                    <a:pos x="T0" y="T1"/>
                  </a:cxn>
                  <a:cxn ang="T13">
                    <a:pos x="T2" y="T3"/>
                  </a:cxn>
                  <a:cxn ang="T14">
                    <a:pos x="T4" y="T5"/>
                  </a:cxn>
                  <a:cxn ang="T15">
                    <a:pos x="T6" y="T7"/>
                  </a:cxn>
                  <a:cxn ang="T16">
                    <a:pos x="T8" y="T9"/>
                  </a:cxn>
                  <a:cxn ang="T17">
                    <a:pos x="T10" y="T11"/>
                  </a:cxn>
                </a:cxnLst>
                <a:rect l="T18" t="T19" r="T20" b="T21"/>
                <a:pathLst>
                  <a:path w="244" h="151">
                    <a:moveTo>
                      <a:pt x="244" y="151"/>
                    </a:moveTo>
                    <a:lnTo>
                      <a:pt x="244" y="0"/>
                    </a:lnTo>
                    <a:lnTo>
                      <a:pt x="0" y="0"/>
                    </a:lnTo>
                    <a:lnTo>
                      <a:pt x="0" y="151"/>
                    </a:lnTo>
                    <a:lnTo>
                      <a:pt x="244" y="151"/>
                    </a:lnTo>
                    <a:close/>
                  </a:path>
                </a:pathLst>
              </a:custGeom>
              <a:solidFill>
                <a:srgbClr val="FFFFFF"/>
              </a:solidFill>
              <a:ln w="9525">
                <a:noFill/>
                <a:round/>
                <a:headEnd/>
                <a:tailEnd/>
              </a:ln>
            </p:spPr>
            <p:txBody>
              <a:bodyPr/>
              <a:lstStyle/>
              <a:p>
                <a:pPr>
                  <a:defRPr/>
                </a:pPr>
                <a:endParaRPr lang="en-GB"/>
              </a:p>
            </p:txBody>
          </p:sp>
          <p:sp>
            <p:nvSpPr>
              <p:cNvPr id="91" name="Freeform 51"/>
              <p:cNvSpPr>
                <a:spLocks/>
              </p:cNvSpPr>
              <p:nvPr/>
            </p:nvSpPr>
            <p:spPr bwMode="auto">
              <a:xfrm>
                <a:off x="529" y="1166"/>
                <a:ext cx="245" cy="50"/>
              </a:xfrm>
              <a:custGeom>
                <a:avLst/>
                <a:gdLst>
                  <a:gd name="T0" fmla="*/ 244 w 244"/>
                  <a:gd name="T1" fmla="*/ 50 h 50"/>
                  <a:gd name="T2" fmla="*/ 244 w 244"/>
                  <a:gd name="T3" fmla="*/ 0 h 50"/>
                  <a:gd name="T4" fmla="*/ 0 w 244"/>
                  <a:gd name="T5" fmla="*/ 0 h 50"/>
                  <a:gd name="T6" fmla="*/ 0 w 244"/>
                  <a:gd name="T7" fmla="*/ 50 h 50"/>
                  <a:gd name="T8" fmla="*/ 244 w 244"/>
                  <a:gd name="T9" fmla="*/ 50 h 50"/>
                  <a:gd name="T10" fmla="*/ 244 w 244"/>
                  <a:gd name="T11" fmla="*/ 5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a:p>
            </p:txBody>
          </p:sp>
          <p:sp>
            <p:nvSpPr>
              <p:cNvPr id="92" name="Freeform 52"/>
              <p:cNvSpPr>
                <a:spLocks/>
              </p:cNvSpPr>
              <p:nvPr/>
            </p:nvSpPr>
            <p:spPr bwMode="auto">
              <a:xfrm>
                <a:off x="529" y="1273"/>
                <a:ext cx="245" cy="50"/>
              </a:xfrm>
              <a:custGeom>
                <a:avLst/>
                <a:gdLst>
                  <a:gd name="T0" fmla="*/ 244 w 244"/>
                  <a:gd name="T1" fmla="*/ 51 h 51"/>
                  <a:gd name="T2" fmla="*/ 244 w 244"/>
                  <a:gd name="T3" fmla="*/ 0 h 51"/>
                  <a:gd name="T4" fmla="*/ 0 w 244"/>
                  <a:gd name="T5" fmla="*/ 0 h 51"/>
                  <a:gd name="T6" fmla="*/ 0 w 244"/>
                  <a:gd name="T7" fmla="*/ 51 h 51"/>
                  <a:gd name="T8" fmla="*/ 244 w 244"/>
                  <a:gd name="T9" fmla="*/ 51 h 51"/>
                  <a:gd name="T10" fmla="*/ 244 w 244"/>
                  <a:gd name="T11" fmla="*/ 51 h 51"/>
                  <a:gd name="T12" fmla="*/ 0 60000 65536"/>
                  <a:gd name="T13" fmla="*/ 0 60000 65536"/>
                  <a:gd name="T14" fmla="*/ 0 60000 65536"/>
                  <a:gd name="T15" fmla="*/ 0 60000 65536"/>
                  <a:gd name="T16" fmla="*/ 0 60000 65536"/>
                  <a:gd name="T17" fmla="*/ 0 60000 65536"/>
                  <a:gd name="T18" fmla="*/ 0 w 244"/>
                  <a:gd name="T19" fmla="*/ 0 h 51"/>
                  <a:gd name="T20" fmla="*/ 244 w 244"/>
                  <a:gd name="T21" fmla="*/ 51 h 51"/>
                </a:gdLst>
                <a:ahLst/>
                <a:cxnLst>
                  <a:cxn ang="T12">
                    <a:pos x="T0" y="T1"/>
                  </a:cxn>
                  <a:cxn ang="T13">
                    <a:pos x="T2" y="T3"/>
                  </a:cxn>
                  <a:cxn ang="T14">
                    <a:pos x="T4" y="T5"/>
                  </a:cxn>
                  <a:cxn ang="T15">
                    <a:pos x="T6" y="T7"/>
                  </a:cxn>
                  <a:cxn ang="T16">
                    <a:pos x="T8" y="T9"/>
                  </a:cxn>
                  <a:cxn ang="T17">
                    <a:pos x="T10" y="T11"/>
                  </a:cxn>
                </a:cxnLst>
                <a:rect l="T18" t="T19" r="T20" b="T21"/>
                <a:pathLst>
                  <a:path w="244" h="51">
                    <a:moveTo>
                      <a:pt x="244" y="51"/>
                    </a:moveTo>
                    <a:lnTo>
                      <a:pt x="244" y="0"/>
                    </a:lnTo>
                    <a:lnTo>
                      <a:pt x="0" y="0"/>
                    </a:lnTo>
                    <a:lnTo>
                      <a:pt x="0" y="51"/>
                    </a:lnTo>
                    <a:lnTo>
                      <a:pt x="244" y="51"/>
                    </a:lnTo>
                    <a:close/>
                  </a:path>
                </a:pathLst>
              </a:custGeom>
              <a:solidFill>
                <a:srgbClr val="FF0000"/>
              </a:solidFill>
              <a:ln w="9525">
                <a:noFill/>
                <a:round/>
                <a:headEnd/>
                <a:tailEnd/>
              </a:ln>
            </p:spPr>
            <p:txBody>
              <a:bodyPr/>
              <a:lstStyle/>
              <a:p>
                <a:pPr>
                  <a:defRPr/>
                </a:pPr>
                <a:endParaRPr lang="en-GB"/>
              </a:p>
            </p:txBody>
          </p:sp>
          <p:sp>
            <p:nvSpPr>
              <p:cNvPr id="93" name="Freeform 53"/>
              <p:cNvSpPr>
                <a:spLocks/>
              </p:cNvSpPr>
              <p:nvPr/>
            </p:nvSpPr>
            <p:spPr bwMode="auto">
              <a:xfrm>
                <a:off x="529" y="1166"/>
                <a:ext cx="245" cy="155"/>
              </a:xfrm>
              <a:custGeom>
                <a:avLst/>
                <a:gdLst>
                  <a:gd name="T0" fmla="*/ 244 w 244"/>
                  <a:gd name="T1" fmla="*/ 156 h 156"/>
                  <a:gd name="T2" fmla="*/ 244 w 244"/>
                  <a:gd name="T3" fmla="*/ 0 h 156"/>
                  <a:gd name="T4" fmla="*/ 0 w 244"/>
                  <a:gd name="T5" fmla="*/ 0 h 156"/>
                  <a:gd name="T6" fmla="*/ 0 w 244"/>
                  <a:gd name="T7" fmla="*/ 156 h 156"/>
                  <a:gd name="T8" fmla="*/ 244 w 244"/>
                  <a:gd name="T9" fmla="*/ 156 h 156"/>
                  <a:gd name="T10" fmla="*/ 244 w 244"/>
                  <a:gd name="T11" fmla="*/ 156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29" name="Group 54"/>
            <p:cNvGrpSpPr>
              <a:grpSpLocks/>
            </p:cNvGrpSpPr>
            <p:nvPr userDrawn="1"/>
          </p:nvGrpSpPr>
          <p:grpSpPr bwMode="auto">
            <a:xfrm>
              <a:off x="2488981" y="5092835"/>
              <a:ext cx="164632" cy="106293"/>
              <a:chOff x="1117" y="2394"/>
              <a:chExt cx="245" cy="157"/>
            </a:xfrm>
          </p:grpSpPr>
          <p:sp>
            <p:nvSpPr>
              <p:cNvPr id="79" name="Freeform 55"/>
              <p:cNvSpPr>
                <a:spLocks/>
              </p:cNvSpPr>
              <p:nvPr/>
            </p:nvSpPr>
            <p:spPr bwMode="auto">
              <a:xfrm>
                <a:off x="1117" y="2394"/>
                <a:ext cx="245" cy="157"/>
              </a:xfrm>
              <a:custGeom>
                <a:avLst/>
                <a:gdLst>
                  <a:gd name="T0" fmla="*/ 244 w 244"/>
                  <a:gd name="T1" fmla="*/ 157 h 157"/>
                  <a:gd name="T2" fmla="*/ 0 w 244"/>
                  <a:gd name="T3" fmla="*/ 157 h 157"/>
                  <a:gd name="T4" fmla="*/ 0 w 244"/>
                  <a:gd name="T5" fmla="*/ 0 h 157"/>
                  <a:gd name="T6" fmla="*/ 244 w 244"/>
                  <a:gd name="T7" fmla="*/ 0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0" y="157"/>
                    </a:lnTo>
                    <a:lnTo>
                      <a:pt x="0" y="0"/>
                    </a:lnTo>
                    <a:lnTo>
                      <a:pt x="244" y="0"/>
                    </a:lnTo>
                    <a:lnTo>
                      <a:pt x="244" y="157"/>
                    </a:lnTo>
                    <a:close/>
                  </a:path>
                </a:pathLst>
              </a:custGeom>
              <a:solidFill>
                <a:srgbClr val="FFFFFF"/>
              </a:solidFill>
              <a:ln w="9525">
                <a:noFill/>
                <a:round/>
                <a:headEnd/>
                <a:tailEnd/>
              </a:ln>
            </p:spPr>
            <p:txBody>
              <a:bodyPr/>
              <a:lstStyle/>
              <a:p>
                <a:pPr>
                  <a:defRPr/>
                </a:pPr>
                <a:endParaRPr lang="en-GB"/>
              </a:p>
            </p:txBody>
          </p:sp>
          <p:sp>
            <p:nvSpPr>
              <p:cNvPr id="80" name="Freeform 56"/>
              <p:cNvSpPr>
                <a:spLocks/>
              </p:cNvSpPr>
              <p:nvPr/>
            </p:nvSpPr>
            <p:spPr bwMode="auto">
              <a:xfrm>
                <a:off x="1117" y="2394"/>
                <a:ext cx="34" cy="34"/>
              </a:xfrm>
              <a:custGeom>
                <a:avLst/>
                <a:gdLst>
                  <a:gd name="T0" fmla="*/ 35 w 35"/>
                  <a:gd name="T1" fmla="*/ 34 h 34"/>
                  <a:gd name="T2" fmla="*/ 0 w 35"/>
                  <a:gd name="T3" fmla="*/ 34 h 34"/>
                  <a:gd name="T4" fmla="*/ 0 w 35"/>
                  <a:gd name="T5" fmla="*/ 0 h 34"/>
                  <a:gd name="T6" fmla="*/ 35 w 35"/>
                  <a:gd name="T7" fmla="*/ 0 h 34"/>
                  <a:gd name="T8" fmla="*/ 35 w 35"/>
                  <a:gd name="T9" fmla="*/ 34 h 34"/>
                  <a:gd name="T10" fmla="*/ 35 w 35"/>
                  <a:gd name="T11" fmla="*/ 34 h 34"/>
                  <a:gd name="T12" fmla="*/ 0 60000 65536"/>
                  <a:gd name="T13" fmla="*/ 0 60000 65536"/>
                  <a:gd name="T14" fmla="*/ 0 60000 65536"/>
                  <a:gd name="T15" fmla="*/ 0 60000 65536"/>
                  <a:gd name="T16" fmla="*/ 0 60000 65536"/>
                  <a:gd name="T17" fmla="*/ 0 60000 65536"/>
                  <a:gd name="T18" fmla="*/ 0 w 35"/>
                  <a:gd name="T19" fmla="*/ 0 h 34"/>
                  <a:gd name="T20" fmla="*/ 35 w 35"/>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5" h="34">
                    <a:moveTo>
                      <a:pt x="35" y="34"/>
                    </a:moveTo>
                    <a:lnTo>
                      <a:pt x="0" y="34"/>
                    </a:lnTo>
                    <a:lnTo>
                      <a:pt x="0" y="0"/>
                    </a:lnTo>
                    <a:lnTo>
                      <a:pt x="35" y="0"/>
                    </a:lnTo>
                    <a:lnTo>
                      <a:pt x="35" y="34"/>
                    </a:lnTo>
                    <a:close/>
                  </a:path>
                </a:pathLst>
              </a:custGeom>
              <a:solidFill>
                <a:srgbClr val="34AACD"/>
              </a:solidFill>
              <a:ln w="9525">
                <a:noFill/>
                <a:round/>
                <a:headEnd/>
                <a:tailEnd/>
              </a:ln>
            </p:spPr>
            <p:txBody>
              <a:bodyPr/>
              <a:lstStyle/>
              <a:p>
                <a:pPr>
                  <a:defRPr/>
                </a:pPr>
                <a:endParaRPr lang="en-GB"/>
              </a:p>
            </p:txBody>
          </p:sp>
          <p:sp>
            <p:nvSpPr>
              <p:cNvPr id="81" name="Freeform 57"/>
              <p:cNvSpPr>
                <a:spLocks/>
              </p:cNvSpPr>
              <p:nvPr/>
            </p:nvSpPr>
            <p:spPr bwMode="auto">
              <a:xfrm>
                <a:off x="1117" y="2444"/>
                <a:ext cx="34" cy="34"/>
              </a:xfrm>
              <a:custGeom>
                <a:avLst/>
                <a:gdLst>
                  <a:gd name="T0" fmla="*/ 35 w 35"/>
                  <a:gd name="T1" fmla="*/ 33 h 33"/>
                  <a:gd name="T2" fmla="*/ 0 w 35"/>
                  <a:gd name="T3" fmla="*/ 33 h 33"/>
                  <a:gd name="T4" fmla="*/ 0 w 35"/>
                  <a:gd name="T5" fmla="*/ 0 h 33"/>
                  <a:gd name="T6" fmla="*/ 35 w 35"/>
                  <a:gd name="T7" fmla="*/ 0 h 33"/>
                  <a:gd name="T8" fmla="*/ 35 w 35"/>
                  <a:gd name="T9" fmla="*/ 33 h 33"/>
                  <a:gd name="T10" fmla="*/ 35 w 35"/>
                  <a:gd name="T11" fmla="*/ 33 h 33"/>
                  <a:gd name="T12" fmla="*/ 0 60000 65536"/>
                  <a:gd name="T13" fmla="*/ 0 60000 65536"/>
                  <a:gd name="T14" fmla="*/ 0 60000 65536"/>
                  <a:gd name="T15" fmla="*/ 0 60000 65536"/>
                  <a:gd name="T16" fmla="*/ 0 60000 65536"/>
                  <a:gd name="T17" fmla="*/ 0 60000 65536"/>
                  <a:gd name="T18" fmla="*/ 0 w 35"/>
                  <a:gd name="T19" fmla="*/ 0 h 33"/>
                  <a:gd name="T20" fmla="*/ 35 w 35"/>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5" h="33">
                    <a:moveTo>
                      <a:pt x="35" y="33"/>
                    </a:moveTo>
                    <a:lnTo>
                      <a:pt x="0" y="33"/>
                    </a:lnTo>
                    <a:lnTo>
                      <a:pt x="0" y="0"/>
                    </a:lnTo>
                    <a:lnTo>
                      <a:pt x="35" y="0"/>
                    </a:lnTo>
                    <a:lnTo>
                      <a:pt x="35" y="33"/>
                    </a:lnTo>
                    <a:close/>
                  </a:path>
                </a:pathLst>
              </a:custGeom>
              <a:solidFill>
                <a:srgbClr val="34AACD"/>
              </a:solidFill>
              <a:ln w="9525">
                <a:noFill/>
                <a:round/>
                <a:headEnd/>
                <a:tailEnd/>
              </a:ln>
            </p:spPr>
            <p:txBody>
              <a:bodyPr/>
              <a:lstStyle/>
              <a:p>
                <a:pPr>
                  <a:defRPr/>
                </a:pPr>
                <a:endParaRPr lang="en-GB"/>
              </a:p>
            </p:txBody>
          </p:sp>
          <p:sp>
            <p:nvSpPr>
              <p:cNvPr id="82" name="Freeform 58"/>
              <p:cNvSpPr>
                <a:spLocks/>
              </p:cNvSpPr>
              <p:nvPr/>
            </p:nvSpPr>
            <p:spPr bwMode="auto">
              <a:xfrm>
                <a:off x="1175" y="2394"/>
                <a:ext cx="22" cy="34"/>
              </a:xfrm>
              <a:custGeom>
                <a:avLst/>
                <a:gdLst>
                  <a:gd name="T0" fmla="*/ 36 w 36"/>
                  <a:gd name="T1" fmla="*/ 34 h 34"/>
                  <a:gd name="T2" fmla="*/ 0 w 36"/>
                  <a:gd name="T3" fmla="*/ 34 h 34"/>
                  <a:gd name="T4" fmla="*/ 0 w 36"/>
                  <a:gd name="T5" fmla="*/ 0 h 34"/>
                  <a:gd name="T6" fmla="*/ 36 w 36"/>
                  <a:gd name="T7" fmla="*/ 0 h 34"/>
                  <a:gd name="T8" fmla="*/ 36 w 36"/>
                  <a:gd name="T9" fmla="*/ 34 h 34"/>
                  <a:gd name="T10" fmla="*/ 36 w 36"/>
                  <a:gd name="T11" fmla="*/ 34 h 34"/>
                  <a:gd name="T12" fmla="*/ 0 60000 65536"/>
                  <a:gd name="T13" fmla="*/ 0 60000 65536"/>
                  <a:gd name="T14" fmla="*/ 0 60000 65536"/>
                  <a:gd name="T15" fmla="*/ 0 60000 65536"/>
                  <a:gd name="T16" fmla="*/ 0 60000 65536"/>
                  <a:gd name="T17" fmla="*/ 0 60000 65536"/>
                  <a:gd name="T18" fmla="*/ 0 w 36"/>
                  <a:gd name="T19" fmla="*/ 0 h 34"/>
                  <a:gd name="T20" fmla="*/ 36 w 36"/>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36" h="34">
                    <a:moveTo>
                      <a:pt x="36" y="34"/>
                    </a:moveTo>
                    <a:lnTo>
                      <a:pt x="0" y="34"/>
                    </a:lnTo>
                    <a:lnTo>
                      <a:pt x="0" y="0"/>
                    </a:lnTo>
                    <a:lnTo>
                      <a:pt x="36" y="0"/>
                    </a:lnTo>
                    <a:lnTo>
                      <a:pt x="36" y="34"/>
                    </a:lnTo>
                    <a:close/>
                  </a:path>
                </a:pathLst>
              </a:custGeom>
              <a:solidFill>
                <a:srgbClr val="34AACD"/>
              </a:solidFill>
              <a:ln w="9525">
                <a:noFill/>
                <a:round/>
                <a:headEnd/>
                <a:tailEnd/>
              </a:ln>
            </p:spPr>
            <p:txBody>
              <a:bodyPr/>
              <a:lstStyle/>
              <a:p>
                <a:pPr>
                  <a:defRPr/>
                </a:pPr>
                <a:endParaRPr lang="en-GB"/>
              </a:p>
            </p:txBody>
          </p:sp>
          <p:sp>
            <p:nvSpPr>
              <p:cNvPr id="83" name="Freeform 59"/>
              <p:cNvSpPr>
                <a:spLocks/>
              </p:cNvSpPr>
              <p:nvPr/>
            </p:nvSpPr>
            <p:spPr bwMode="auto">
              <a:xfrm>
                <a:off x="1175" y="2444"/>
                <a:ext cx="22" cy="34"/>
              </a:xfrm>
              <a:custGeom>
                <a:avLst/>
                <a:gdLst>
                  <a:gd name="T0" fmla="*/ 36 w 36"/>
                  <a:gd name="T1" fmla="*/ 33 h 33"/>
                  <a:gd name="T2" fmla="*/ 0 w 36"/>
                  <a:gd name="T3" fmla="*/ 33 h 33"/>
                  <a:gd name="T4" fmla="*/ 0 w 36"/>
                  <a:gd name="T5" fmla="*/ 0 h 33"/>
                  <a:gd name="T6" fmla="*/ 36 w 36"/>
                  <a:gd name="T7" fmla="*/ 0 h 33"/>
                  <a:gd name="T8" fmla="*/ 36 w 36"/>
                  <a:gd name="T9" fmla="*/ 33 h 33"/>
                  <a:gd name="T10" fmla="*/ 36 w 36"/>
                  <a:gd name="T11" fmla="*/ 33 h 33"/>
                  <a:gd name="T12" fmla="*/ 0 60000 65536"/>
                  <a:gd name="T13" fmla="*/ 0 60000 65536"/>
                  <a:gd name="T14" fmla="*/ 0 60000 65536"/>
                  <a:gd name="T15" fmla="*/ 0 60000 65536"/>
                  <a:gd name="T16" fmla="*/ 0 60000 65536"/>
                  <a:gd name="T17" fmla="*/ 0 60000 65536"/>
                  <a:gd name="T18" fmla="*/ 0 w 36"/>
                  <a:gd name="T19" fmla="*/ 0 h 33"/>
                  <a:gd name="T20" fmla="*/ 36 w 36"/>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36" h="33">
                    <a:moveTo>
                      <a:pt x="36" y="33"/>
                    </a:moveTo>
                    <a:lnTo>
                      <a:pt x="0" y="33"/>
                    </a:lnTo>
                    <a:lnTo>
                      <a:pt x="0" y="0"/>
                    </a:lnTo>
                    <a:lnTo>
                      <a:pt x="36" y="0"/>
                    </a:lnTo>
                    <a:lnTo>
                      <a:pt x="36" y="33"/>
                    </a:lnTo>
                    <a:close/>
                  </a:path>
                </a:pathLst>
              </a:custGeom>
              <a:solidFill>
                <a:srgbClr val="34AACD"/>
              </a:solidFill>
              <a:ln w="9525">
                <a:noFill/>
                <a:round/>
                <a:headEnd/>
                <a:tailEnd/>
              </a:ln>
            </p:spPr>
            <p:txBody>
              <a:bodyPr/>
              <a:lstStyle/>
              <a:p>
                <a:pPr>
                  <a:defRPr/>
                </a:pPr>
                <a:endParaRPr lang="en-GB"/>
              </a:p>
            </p:txBody>
          </p:sp>
          <p:sp>
            <p:nvSpPr>
              <p:cNvPr id="84" name="Freeform 60"/>
              <p:cNvSpPr>
                <a:spLocks/>
              </p:cNvSpPr>
              <p:nvPr/>
            </p:nvSpPr>
            <p:spPr bwMode="auto">
              <a:xfrm>
                <a:off x="1117" y="2501"/>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a:p>
            </p:txBody>
          </p:sp>
          <p:sp>
            <p:nvSpPr>
              <p:cNvPr id="85" name="Freeform 61"/>
              <p:cNvSpPr>
                <a:spLocks/>
              </p:cNvSpPr>
              <p:nvPr/>
            </p:nvSpPr>
            <p:spPr bwMode="auto">
              <a:xfrm>
                <a:off x="1117" y="2535"/>
                <a:ext cx="245" cy="16"/>
              </a:xfrm>
              <a:custGeom>
                <a:avLst/>
                <a:gdLst>
                  <a:gd name="T0" fmla="*/ 244 w 244"/>
                  <a:gd name="T1" fmla="*/ 0 h 17"/>
                  <a:gd name="T2" fmla="*/ 0 w 244"/>
                  <a:gd name="T3" fmla="*/ 0 h 17"/>
                  <a:gd name="T4" fmla="*/ 0 w 244"/>
                  <a:gd name="T5" fmla="*/ 17 h 17"/>
                  <a:gd name="T6" fmla="*/ 244 w 244"/>
                  <a:gd name="T7" fmla="*/ 17 h 17"/>
                  <a:gd name="T8" fmla="*/ 244 w 244"/>
                  <a:gd name="T9" fmla="*/ 0 h 17"/>
                  <a:gd name="T10" fmla="*/ 244 w 244"/>
                  <a:gd name="T11" fmla="*/ 0 h 17"/>
                  <a:gd name="T12" fmla="*/ 0 60000 65536"/>
                  <a:gd name="T13" fmla="*/ 0 60000 65536"/>
                  <a:gd name="T14" fmla="*/ 0 60000 65536"/>
                  <a:gd name="T15" fmla="*/ 0 60000 65536"/>
                  <a:gd name="T16" fmla="*/ 0 60000 65536"/>
                  <a:gd name="T17" fmla="*/ 0 60000 65536"/>
                  <a:gd name="T18" fmla="*/ 0 w 244"/>
                  <a:gd name="T19" fmla="*/ 0 h 17"/>
                  <a:gd name="T20" fmla="*/ 244 w 244"/>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44" h="17">
                    <a:moveTo>
                      <a:pt x="244" y="0"/>
                    </a:moveTo>
                    <a:lnTo>
                      <a:pt x="0" y="0"/>
                    </a:lnTo>
                    <a:lnTo>
                      <a:pt x="0" y="17"/>
                    </a:lnTo>
                    <a:lnTo>
                      <a:pt x="244" y="17"/>
                    </a:lnTo>
                    <a:lnTo>
                      <a:pt x="244" y="0"/>
                    </a:lnTo>
                    <a:close/>
                  </a:path>
                </a:pathLst>
              </a:custGeom>
              <a:solidFill>
                <a:srgbClr val="34AACD"/>
              </a:solidFill>
              <a:ln w="9525">
                <a:noFill/>
                <a:round/>
                <a:headEnd/>
                <a:tailEnd/>
              </a:ln>
            </p:spPr>
            <p:txBody>
              <a:bodyPr/>
              <a:lstStyle/>
              <a:p>
                <a:pPr>
                  <a:defRPr/>
                </a:pPr>
                <a:endParaRPr lang="en-GB"/>
              </a:p>
            </p:txBody>
          </p:sp>
          <p:sp>
            <p:nvSpPr>
              <p:cNvPr id="86" name="Freeform 62"/>
              <p:cNvSpPr>
                <a:spLocks/>
              </p:cNvSpPr>
              <p:nvPr/>
            </p:nvSpPr>
            <p:spPr bwMode="auto">
              <a:xfrm>
                <a:off x="1212" y="2428"/>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a:p>
            </p:txBody>
          </p:sp>
          <p:sp>
            <p:nvSpPr>
              <p:cNvPr id="87" name="Freeform 63"/>
              <p:cNvSpPr>
                <a:spLocks/>
              </p:cNvSpPr>
              <p:nvPr/>
            </p:nvSpPr>
            <p:spPr bwMode="auto">
              <a:xfrm>
                <a:off x="1212" y="2394"/>
                <a:ext cx="150" cy="16"/>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a:p>
            </p:txBody>
          </p:sp>
          <p:sp>
            <p:nvSpPr>
              <p:cNvPr id="88" name="Freeform 64"/>
              <p:cNvSpPr>
                <a:spLocks/>
              </p:cNvSpPr>
              <p:nvPr/>
            </p:nvSpPr>
            <p:spPr bwMode="auto">
              <a:xfrm>
                <a:off x="1212" y="2460"/>
                <a:ext cx="150" cy="18"/>
              </a:xfrm>
              <a:custGeom>
                <a:avLst/>
                <a:gdLst>
                  <a:gd name="T0" fmla="*/ 149 w 149"/>
                  <a:gd name="T1" fmla="*/ 0 h 17"/>
                  <a:gd name="T2" fmla="*/ 0 w 149"/>
                  <a:gd name="T3" fmla="*/ 0 h 17"/>
                  <a:gd name="T4" fmla="*/ 0 w 149"/>
                  <a:gd name="T5" fmla="*/ 17 h 17"/>
                  <a:gd name="T6" fmla="*/ 149 w 149"/>
                  <a:gd name="T7" fmla="*/ 17 h 17"/>
                  <a:gd name="T8" fmla="*/ 149 w 149"/>
                  <a:gd name="T9" fmla="*/ 0 h 17"/>
                  <a:gd name="T10" fmla="*/ 149 w 149"/>
                  <a:gd name="T11" fmla="*/ 0 h 17"/>
                  <a:gd name="T12" fmla="*/ 0 60000 65536"/>
                  <a:gd name="T13" fmla="*/ 0 60000 65536"/>
                  <a:gd name="T14" fmla="*/ 0 60000 65536"/>
                  <a:gd name="T15" fmla="*/ 0 60000 65536"/>
                  <a:gd name="T16" fmla="*/ 0 60000 65536"/>
                  <a:gd name="T17" fmla="*/ 0 60000 65536"/>
                  <a:gd name="T18" fmla="*/ 0 w 149"/>
                  <a:gd name="T19" fmla="*/ 0 h 17"/>
                  <a:gd name="T20" fmla="*/ 149 w 149"/>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149" h="17">
                    <a:moveTo>
                      <a:pt x="149" y="0"/>
                    </a:moveTo>
                    <a:lnTo>
                      <a:pt x="0" y="0"/>
                    </a:lnTo>
                    <a:lnTo>
                      <a:pt x="0" y="17"/>
                    </a:lnTo>
                    <a:lnTo>
                      <a:pt x="149" y="17"/>
                    </a:lnTo>
                    <a:lnTo>
                      <a:pt x="149" y="0"/>
                    </a:lnTo>
                    <a:close/>
                  </a:path>
                </a:pathLst>
              </a:custGeom>
              <a:solidFill>
                <a:srgbClr val="34AACD"/>
              </a:solidFill>
              <a:ln w="9525">
                <a:noFill/>
                <a:round/>
                <a:headEnd/>
                <a:tailEnd/>
              </a:ln>
            </p:spPr>
            <p:txBody>
              <a:bodyPr/>
              <a:lstStyle/>
              <a:p>
                <a:pPr>
                  <a:defRPr/>
                </a:pPr>
                <a:endParaRPr lang="en-GB"/>
              </a:p>
            </p:txBody>
          </p:sp>
          <p:sp>
            <p:nvSpPr>
              <p:cNvPr id="89" name="Freeform 65"/>
              <p:cNvSpPr>
                <a:spLocks/>
              </p:cNvSpPr>
              <p:nvPr/>
            </p:nvSpPr>
            <p:spPr bwMode="auto">
              <a:xfrm>
                <a:off x="1117" y="2394"/>
                <a:ext cx="245" cy="157"/>
              </a:xfrm>
              <a:custGeom>
                <a:avLst/>
                <a:gdLst>
                  <a:gd name="T0" fmla="*/ 244 w 244"/>
                  <a:gd name="T1" fmla="*/ 157 h 157"/>
                  <a:gd name="T2" fmla="*/ 244 w 244"/>
                  <a:gd name="T3" fmla="*/ 0 h 157"/>
                  <a:gd name="T4" fmla="*/ 0 w 244"/>
                  <a:gd name="T5" fmla="*/ 0 h 157"/>
                  <a:gd name="T6" fmla="*/ 0 w 244"/>
                  <a:gd name="T7" fmla="*/ 157 h 157"/>
                  <a:gd name="T8" fmla="*/ 244 w 244"/>
                  <a:gd name="T9" fmla="*/ 157 h 157"/>
                  <a:gd name="T10" fmla="*/ 244 w 244"/>
                  <a:gd name="T11" fmla="*/ 157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a:p>
            </p:txBody>
          </p:sp>
        </p:grpSp>
        <p:grpSp>
          <p:nvGrpSpPr>
            <p:cNvPr id="30" name="Group 185"/>
            <p:cNvGrpSpPr>
              <a:grpSpLocks/>
            </p:cNvGrpSpPr>
            <p:nvPr userDrawn="1"/>
          </p:nvGrpSpPr>
          <p:grpSpPr bwMode="auto">
            <a:xfrm>
              <a:off x="1004798" y="5092835"/>
              <a:ext cx="164978" cy="104898"/>
              <a:chOff x="4187" y="1590"/>
              <a:chExt cx="238" cy="162"/>
            </a:xfrm>
          </p:grpSpPr>
          <p:sp>
            <p:nvSpPr>
              <p:cNvPr id="52" name="Freeform 186"/>
              <p:cNvSpPr>
                <a:spLocks/>
              </p:cNvSpPr>
              <p:nvPr/>
            </p:nvSpPr>
            <p:spPr bwMode="auto">
              <a:xfrm>
                <a:off x="4187" y="1590"/>
                <a:ext cx="238" cy="53"/>
              </a:xfrm>
              <a:custGeom>
                <a:avLst/>
                <a:gdLst>
                  <a:gd name="T0" fmla="*/ 0 w 244"/>
                  <a:gd name="T1" fmla="*/ 0 h 50"/>
                  <a:gd name="T2" fmla="*/ 40 w 244"/>
                  <a:gd name="T3" fmla="*/ 0 h 50"/>
                  <a:gd name="T4" fmla="*/ 40 w 244"/>
                  <a:gd name="T5" fmla="*/ 962 h 50"/>
                  <a:gd name="T6" fmla="*/ 0 w 244"/>
                  <a:gd name="T7" fmla="*/ 962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244" y="0"/>
                    </a:lnTo>
                    <a:lnTo>
                      <a:pt x="244" y="50"/>
                    </a:lnTo>
                    <a:lnTo>
                      <a:pt x="0" y="50"/>
                    </a:lnTo>
                    <a:lnTo>
                      <a:pt x="0" y="0"/>
                    </a:lnTo>
                    <a:close/>
                  </a:path>
                </a:pathLst>
              </a:custGeom>
              <a:solidFill>
                <a:srgbClr val="FB0F0C"/>
              </a:solidFill>
              <a:ln w="9525">
                <a:noFill/>
                <a:round/>
                <a:headEnd/>
                <a:tailEnd/>
              </a:ln>
            </p:spPr>
            <p:txBody>
              <a:bodyPr/>
              <a:lstStyle/>
              <a:p>
                <a:pPr>
                  <a:defRPr/>
                </a:pPr>
                <a:endParaRPr lang="en-GB"/>
              </a:p>
            </p:txBody>
          </p:sp>
          <p:sp>
            <p:nvSpPr>
              <p:cNvPr id="53" name="Freeform 187"/>
              <p:cNvSpPr>
                <a:spLocks/>
              </p:cNvSpPr>
              <p:nvPr/>
            </p:nvSpPr>
            <p:spPr bwMode="auto">
              <a:xfrm>
                <a:off x="4187" y="1695"/>
                <a:ext cx="238" cy="57"/>
              </a:xfrm>
              <a:custGeom>
                <a:avLst/>
                <a:gdLst>
                  <a:gd name="T0" fmla="*/ 0 w 244"/>
                  <a:gd name="T1" fmla="*/ 0 h 55"/>
                  <a:gd name="T2" fmla="*/ 40 w 244"/>
                  <a:gd name="T3" fmla="*/ 0 h 55"/>
                  <a:gd name="T4" fmla="*/ 40 w 244"/>
                  <a:gd name="T5" fmla="*/ 820 h 55"/>
                  <a:gd name="T6" fmla="*/ 0 w 244"/>
                  <a:gd name="T7" fmla="*/ 820 h 55"/>
                  <a:gd name="T8" fmla="*/ 0 w 244"/>
                  <a:gd name="T9" fmla="*/ 0 h 55"/>
                  <a:gd name="T10" fmla="*/ 0 w 244"/>
                  <a:gd name="T11" fmla="*/ 0 h 55"/>
                  <a:gd name="T12" fmla="*/ 0 60000 65536"/>
                  <a:gd name="T13" fmla="*/ 0 60000 65536"/>
                  <a:gd name="T14" fmla="*/ 0 60000 65536"/>
                  <a:gd name="T15" fmla="*/ 0 60000 65536"/>
                  <a:gd name="T16" fmla="*/ 0 60000 65536"/>
                  <a:gd name="T17" fmla="*/ 0 60000 65536"/>
                  <a:gd name="T18" fmla="*/ 0 w 244"/>
                  <a:gd name="T19" fmla="*/ 0 h 55"/>
                  <a:gd name="T20" fmla="*/ 244 w 244"/>
                  <a:gd name="T21" fmla="*/ 55 h 55"/>
                </a:gdLst>
                <a:ahLst/>
                <a:cxnLst>
                  <a:cxn ang="T12">
                    <a:pos x="T0" y="T1"/>
                  </a:cxn>
                  <a:cxn ang="T13">
                    <a:pos x="T2" y="T3"/>
                  </a:cxn>
                  <a:cxn ang="T14">
                    <a:pos x="T4" y="T5"/>
                  </a:cxn>
                  <a:cxn ang="T15">
                    <a:pos x="T6" y="T7"/>
                  </a:cxn>
                  <a:cxn ang="T16">
                    <a:pos x="T8" y="T9"/>
                  </a:cxn>
                  <a:cxn ang="T17">
                    <a:pos x="T10" y="T11"/>
                  </a:cxn>
                </a:cxnLst>
                <a:rect l="T18" t="T19" r="T20" b="T21"/>
                <a:pathLst>
                  <a:path w="244" h="55">
                    <a:moveTo>
                      <a:pt x="0" y="0"/>
                    </a:moveTo>
                    <a:lnTo>
                      <a:pt x="244" y="0"/>
                    </a:lnTo>
                    <a:lnTo>
                      <a:pt x="244" y="55"/>
                    </a:lnTo>
                    <a:lnTo>
                      <a:pt x="0" y="55"/>
                    </a:lnTo>
                    <a:lnTo>
                      <a:pt x="0" y="0"/>
                    </a:lnTo>
                    <a:close/>
                  </a:path>
                </a:pathLst>
              </a:custGeom>
              <a:solidFill>
                <a:srgbClr val="1C0A7F"/>
              </a:solidFill>
              <a:ln w="9525">
                <a:noFill/>
                <a:round/>
                <a:headEnd/>
                <a:tailEnd/>
              </a:ln>
            </p:spPr>
            <p:txBody>
              <a:bodyPr/>
              <a:lstStyle/>
              <a:p>
                <a:pPr>
                  <a:defRPr/>
                </a:pPr>
                <a:endParaRPr lang="en-GB"/>
              </a:p>
            </p:txBody>
          </p:sp>
          <p:sp>
            <p:nvSpPr>
              <p:cNvPr id="54" name="Freeform 188"/>
              <p:cNvSpPr>
                <a:spLocks/>
              </p:cNvSpPr>
              <p:nvPr/>
            </p:nvSpPr>
            <p:spPr bwMode="auto">
              <a:xfrm>
                <a:off x="4187" y="1643"/>
                <a:ext cx="238" cy="57"/>
              </a:xfrm>
              <a:custGeom>
                <a:avLst/>
                <a:gdLst>
                  <a:gd name="T0" fmla="*/ 0 w 244"/>
                  <a:gd name="T1" fmla="*/ 0 h 56"/>
                  <a:gd name="T2" fmla="*/ 40 w 244"/>
                  <a:gd name="T3" fmla="*/ 0 h 56"/>
                  <a:gd name="T4" fmla="*/ 40 w 244"/>
                  <a:gd name="T5" fmla="*/ 201 h 56"/>
                  <a:gd name="T6" fmla="*/ 0 w 244"/>
                  <a:gd name="T7" fmla="*/ 201 h 56"/>
                  <a:gd name="T8" fmla="*/ 0 w 244"/>
                  <a:gd name="T9" fmla="*/ 0 h 56"/>
                  <a:gd name="T10" fmla="*/ 0 w 244"/>
                  <a:gd name="T11" fmla="*/ 0 h 56"/>
                  <a:gd name="T12" fmla="*/ 0 60000 65536"/>
                  <a:gd name="T13" fmla="*/ 0 60000 65536"/>
                  <a:gd name="T14" fmla="*/ 0 60000 65536"/>
                  <a:gd name="T15" fmla="*/ 0 60000 65536"/>
                  <a:gd name="T16" fmla="*/ 0 60000 65536"/>
                  <a:gd name="T17" fmla="*/ 0 60000 65536"/>
                  <a:gd name="T18" fmla="*/ 0 w 244"/>
                  <a:gd name="T19" fmla="*/ 0 h 56"/>
                  <a:gd name="T20" fmla="*/ 244 w 244"/>
                  <a:gd name="T21" fmla="*/ 56 h 56"/>
                </a:gdLst>
                <a:ahLst/>
                <a:cxnLst>
                  <a:cxn ang="T12">
                    <a:pos x="T0" y="T1"/>
                  </a:cxn>
                  <a:cxn ang="T13">
                    <a:pos x="T2" y="T3"/>
                  </a:cxn>
                  <a:cxn ang="T14">
                    <a:pos x="T4" y="T5"/>
                  </a:cxn>
                  <a:cxn ang="T15">
                    <a:pos x="T6" y="T7"/>
                  </a:cxn>
                  <a:cxn ang="T16">
                    <a:pos x="T8" y="T9"/>
                  </a:cxn>
                  <a:cxn ang="T17">
                    <a:pos x="T10" y="T11"/>
                  </a:cxn>
                </a:cxnLst>
                <a:rect l="T18" t="T19" r="T20" b="T21"/>
                <a:pathLst>
                  <a:path w="244" h="56">
                    <a:moveTo>
                      <a:pt x="0" y="0"/>
                    </a:moveTo>
                    <a:lnTo>
                      <a:pt x="244" y="0"/>
                    </a:lnTo>
                    <a:lnTo>
                      <a:pt x="244" y="56"/>
                    </a:lnTo>
                    <a:lnTo>
                      <a:pt x="0" y="56"/>
                    </a:lnTo>
                    <a:lnTo>
                      <a:pt x="0" y="0"/>
                    </a:lnTo>
                    <a:close/>
                  </a:path>
                </a:pathLst>
              </a:custGeom>
              <a:solidFill>
                <a:srgbClr val="FFFFFF"/>
              </a:solidFill>
              <a:ln w="9525">
                <a:noFill/>
                <a:round/>
                <a:headEnd/>
                <a:tailEnd/>
              </a:ln>
            </p:spPr>
            <p:txBody>
              <a:bodyPr/>
              <a:lstStyle/>
              <a:p>
                <a:pPr>
                  <a:defRPr/>
                </a:pPr>
                <a:endParaRPr lang="en-GB"/>
              </a:p>
            </p:txBody>
          </p:sp>
          <p:sp>
            <p:nvSpPr>
              <p:cNvPr id="55" name="Freeform 189"/>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close/>
                  </a:path>
                </a:pathLst>
              </a:custGeom>
              <a:solidFill>
                <a:srgbClr val="FFFFFF"/>
              </a:solidFill>
              <a:ln w="9525">
                <a:noFill/>
                <a:round/>
                <a:headEnd/>
                <a:tailEnd/>
              </a:ln>
            </p:spPr>
            <p:txBody>
              <a:bodyPr/>
              <a:lstStyle/>
              <a:p>
                <a:pPr>
                  <a:defRPr/>
                </a:pPr>
                <a:endParaRPr lang="en-GB"/>
              </a:p>
            </p:txBody>
          </p:sp>
          <p:sp>
            <p:nvSpPr>
              <p:cNvPr id="56" name="Freeform 190"/>
              <p:cNvSpPr>
                <a:spLocks/>
              </p:cNvSpPr>
              <p:nvPr/>
            </p:nvSpPr>
            <p:spPr bwMode="auto">
              <a:xfrm>
                <a:off x="4267" y="1643"/>
                <a:ext cx="69" cy="63"/>
              </a:xfrm>
              <a:custGeom>
                <a:avLst/>
                <a:gdLst>
                  <a:gd name="T0" fmla="*/ 17 w 71"/>
                  <a:gd name="T1" fmla="*/ 355 h 62"/>
                  <a:gd name="T2" fmla="*/ 17 w 71"/>
                  <a:gd name="T3" fmla="*/ 0 h 62"/>
                  <a:gd name="T4" fmla="*/ 0 w 71"/>
                  <a:gd name="T5" fmla="*/ 0 h 62"/>
                  <a:gd name="T6" fmla="*/ 0 w 71"/>
                  <a:gd name="T7" fmla="*/ 355 h 62"/>
                  <a:gd name="T8" fmla="*/ 6 w 71"/>
                  <a:gd name="T9" fmla="*/ 503 h 62"/>
                  <a:gd name="T10" fmla="*/ 12 w 71"/>
                  <a:gd name="T11" fmla="*/ 571 h 62"/>
                  <a:gd name="T12" fmla="*/ 17 w 71"/>
                  <a:gd name="T13" fmla="*/ 618 h 62"/>
                  <a:gd name="T14" fmla="*/ 17 w 71"/>
                  <a:gd name="T15" fmla="*/ 680 h 62"/>
                  <a:gd name="T16" fmla="*/ 17 w 71"/>
                  <a:gd name="T17" fmla="*/ 618 h 62"/>
                  <a:gd name="T18" fmla="*/ 17 w 71"/>
                  <a:gd name="T19" fmla="*/ 571 h 62"/>
                  <a:gd name="T20" fmla="*/ 17 w 71"/>
                  <a:gd name="T21" fmla="*/ 503 h 62"/>
                  <a:gd name="T22" fmla="*/ 17 w 71"/>
                  <a:gd name="T23" fmla="*/ 355 h 62"/>
                  <a:gd name="T24" fmla="*/ 17 w 71"/>
                  <a:gd name="T25" fmla="*/ 355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1"/>
                  <a:gd name="T40" fmla="*/ 0 h 62"/>
                  <a:gd name="T41" fmla="*/ 71 w 71"/>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1" h="62">
                    <a:moveTo>
                      <a:pt x="71" y="34"/>
                    </a:moveTo>
                    <a:lnTo>
                      <a:pt x="71" y="0"/>
                    </a:lnTo>
                    <a:lnTo>
                      <a:pt x="0" y="0"/>
                    </a:lnTo>
                    <a:lnTo>
                      <a:pt x="0" y="34"/>
                    </a:lnTo>
                    <a:lnTo>
                      <a:pt x="6" y="45"/>
                    </a:lnTo>
                    <a:lnTo>
                      <a:pt x="12" y="51"/>
                    </a:lnTo>
                    <a:lnTo>
                      <a:pt x="24" y="56"/>
                    </a:lnTo>
                    <a:lnTo>
                      <a:pt x="36" y="62"/>
                    </a:lnTo>
                    <a:lnTo>
                      <a:pt x="54" y="56"/>
                    </a:lnTo>
                    <a:lnTo>
                      <a:pt x="60" y="51"/>
                    </a:lnTo>
                    <a:lnTo>
                      <a:pt x="66" y="45"/>
                    </a:lnTo>
                    <a:lnTo>
                      <a:pt x="71" y="34"/>
                    </a:lnTo>
                  </a:path>
                </a:pathLst>
              </a:custGeom>
              <a:noFill/>
              <a:ln w="0">
                <a:solidFill>
                  <a:srgbClr val="FB0F0C"/>
                </a:solidFill>
                <a:prstDash val="solid"/>
                <a:round/>
                <a:headEnd/>
                <a:tailEnd/>
              </a:ln>
            </p:spPr>
            <p:txBody>
              <a:bodyPr/>
              <a:lstStyle/>
              <a:p>
                <a:pPr>
                  <a:defRPr/>
                </a:pPr>
                <a:endParaRPr lang="en-GB"/>
              </a:p>
            </p:txBody>
          </p:sp>
          <p:sp>
            <p:nvSpPr>
              <p:cNvPr id="57" name="Freeform 191"/>
              <p:cNvSpPr>
                <a:spLocks/>
              </p:cNvSpPr>
              <p:nvPr/>
            </p:nvSpPr>
            <p:spPr bwMode="auto">
              <a:xfrm>
                <a:off x="4267" y="1643"/>
                <a:ext cx="69" cy="63"/>
              </a:xfrm>
              <a:custGeom>
                <a:avLst/>
                <a:gdLst>
                  <a:gd name="T0" fmla="*/ 17 w 71"/>
                  <a:gd name="T1" fmla="*/ 0 h 62"/>
                  <a:gd name="T2" fmla="*/ 17 w 71"/>
                  <a:gd name="T3" fmla="*/ 251 h 62"/>
                  <a:gd name="T4" fmla="*/ 0 w 71"/>
                  <a:gd name="T5" fmla="*/ 251 h 62"/>
                  <a:gd name="T6" fmla="*/ 0 w 71"/>
                  <a:gd name="T7" fmla="*/ 355 h 62"/>
                  <a:gd name="T8" fmla="*/ 17 w 71"/>
                  <a:gd name="T9" fmla="*/ 355 h 62"/>
                  <a:gd name="T10" fmla="*/ 17 w 71"/>
                  <a:gd name="T11" fmla="*/ 571 h 62"/>
                  <a:gd name="T12" fmla="*/ 17 w 71"/>
                  <a:gd name="T13" fmla="*/ 618 h 62"/>
                  <a:gd name="T14" fmla="*/ 12 w 71"/>
                  <a:gd name="T15" fmla="*/ 571 h 62"/>
                  <a:gd name="T16" fmla="*/ 6 w 71"/>
                  <a:gd name="T17" fmla="*/ 571 h 62"/>
                  <a:gd name="T18" fmla="*/ 17 w 71"/>
                  <a:gd name="T19" fmla="*/ 571 h 62"/>
                  <a:gd name="T20" fmla="*/ 17 w 71"/>
                  <a:gd name="T21" fmla="*/ 571 h 62"/>
                  <a:gd name="T22" fmla="*/ 17 w 71"/>
                  <a:gd name="T23" fmla="*/ 618 h 62"/>
                  <a:gd name="T24" fmla="*/ 17 w 71"/>
                  <a:gd name="T25" fmla="*/ 680 h 62"/>
                  <a:gd name="T26" fmla="*/ 17 w 71"/>
                  <a:gd name="T27" fmla="*/ 618 h 62"/>
                  <a:gd name="T28" fmla="*/ 17 w 71"/>
                  <a:gd name="T29" fmla="*/ 355 h 62"/>
                  <a:gd name="T30" fmla="*/ 17 w 71"/>
                  <a:gd name="T31" fmla="*/ 251 h 62"/>
                  <a:gd name="T32" fmla="*/ 17 w 71"/>
                  <a:gd name="T33" fmla="*/ 251 h 62"/>
                  <a:gd name="T34" fmla="*/ 17 w 71"/>
                  <a:gd name="T35" fmla="*/ 355 h 62"/>
                  <a:gd name="T36" fmla="*/ 17 w 71"/>
                  <a:gd name="T37" fmla="*/ 355 h 62"/>
                  <a:gd name="T38" fmla="*/ 17 w 71"/>
                  <a:gd name="T39" fmla="*/ 355 h 62"/>
                  <a:gd name="T40" fmla="*/ 17 w 71"/>
                  <a:gd name="T41" fmla="*/ 251 h 62"/>
                  <a:gd name="T42" fmla="*/ 17 w 71"/>
                  <a:gd name="T43" fmla="*/ 0 h 62"/>
                  <a:gd name="T44" fmla="*/ 0 w 71"/>
                  <a:gd name="T45" fmla="*/ 0 h 62"/>
                  <a:gd name="T46" fmla="*/ 0 w 71"/>
                  <a:gd name="T47" fmla="*/ 11 h 62"/>
                  <a:gd name="T48" fmla="*/ 17 w 71"/>
                  <a:gd name="T49" fmla="*/ 11 h 62"/>
                  <a:gd name="T50" fmla="*/ 17 w 71"/>
                  <a:gd name="T51" fmla="*/ 11 h 62"/>
                  <a:gd name="T52" fmla="*/ 17 w 71"/>
                  <a:gd name="T53" fmla="*/ 11 h 62"/>
                  <a:gd name="T54" fmla="*/ 17 w 71"/>
                  <a:gd name="T55" fmla="*/ 0 h 62"/>
                  <a:gd name="T56" fmla="*/ 17 w 71"/>
                  <a:gd name="T57" fmla="*/ 0 h 62"/>
                  <a:gd name="T58" fmla="*/ 17 w 71"/>
                  <a:gd name="T59" fmla="*/ 11 h 62"/>
                  <a:gd name="T60" fmla="*/ 17 w 71"/>
                  <a:gd name="T61" fmla="*/ 355 h 62"/>
                  <a:gd name="T62" fmla="*/ 17 w 71"/>
                  <a:gd name="T63" fmla="*/ 355 h 62"/>
                  <a:gd name="T64" fmla="*/ 17 w 71"/>
                  <a:gd name="T65" fmla="*/ 571 h 62"/>
                  <a:gd name="T66" fmla="*/ 17 w 71"/>
                  <a:gd name="T67" fmla="*/ 571 h 62"/>
                  <a:gd name="T68" fmla="*/ 17 w 71"/>
                  <a:gd name="T69" fmla="*/ 618 h 62"/>
                  <a:gd name="T70" fmla="*/ 17 w 71"/>
                  <a:gd name="T71" fmla="*/ 571 h 62"/>
                  <a:gd name="T72" fmla="*/ 17 w 71"/>
                  <a:gd name="T73" fmla="*/ 571 h 62"/>
                  <a:gd name="T74" fmla="*/ 17 w 71"/>
                  <a:gd name="T75" fmla="*/ 571 h 62"/>
                  <a:gd name="T76" fmla="*/ 17 w 71"/>
                  <a:gd name="T77" fmla="*/ 355 h 62"/>
                  <a:gd name="T78" fmla="*/ 17 w 71"/>
                  <a:gd name="T79" fmla="*/ 355 h 62"/>
                  <a:gd name="T80" fmla="*/ 17 w 71"/>
                  <a:gd name="T81" fmla="*/ 251 h 62"/>
                  <a:gd name="T82" fmla="*/ 17 w 71"/>
                  <a:gd name="T83" fmla="*/ 251 h 62"/>
                  <a:gd name="T84" fmla="*/ 17 w 71"/>
                  <a:gd name="T85" fmla="*/ 251 h 62"/>
                  <a:gd name="T86" fmla="*/ 17 w 71"/>
                  <a:gd name="T87" fmla="*/ 0 h 62"/>
                  <a:gd name="T88" fmla="*/ 17 w 71"/>
                  <a:gd name="T89" fmla="*/ 0 h 62"/>
                  <a:gd name="T90" fmla="*/ 17 w 71"/>
                  <a:gd name="T91" fmla="*/ 0 h 6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71"/>
                  <a:gd name="T139" fmla="*/ 0 h 62"/>
                  <a:gd name="T140" fmla="*/ 71 w 71"/>
                  <a:gd name="T141" fmla="*/ 62 h 6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71" h="62">
                    <a:moveTo>
                      <a:pt x="30" y="0"/>
                    </a:moveTo>
                    <a:lnTo>
                      <a:pt x="30" y="23"/>
                    </a:lnTo>
                    <a:lnTo>
                      <a:pt x="0" y="23"/>
                    </a:lnTo>
                    <a:lnTo>
                      <a:pt x="0" y="34"/>
                    </a:lnTo>
                    <a:lnTo>
                      <a:pt x="18" y="34"/>
                    </a:lnTo>
                    <a:lnTo>
                      <a:pt x="18" y="51"/>
                    </a:lnTo>
                    <a:lnTo>
                      <a:pt x="18" y="56"/>
                    </a:lnTo>
                    <a:lnTo>
                      <a:pt x="12" y="51"/>
                    </a:lnTo>
                    <a:lnTo>
                      <a:pt x="6" y="51"/>
                    </a:lnTo>
                    <a:lnTo>
                      <a:pt x="30" y="51"/>
                    </a:lnTo>
                    <a:lnTo>
                      <a:pt x="42" y="51"/>
                    </a:lnTo>
                    <a:lnTo>
                      <a:pt x="42" y="56"/>
                    </a:lnTo>
                    <a:lnTo>
                      <a:pt x="36" y="62"/>
                    </a:lnTo>
                    <a:lnTo>
                      <a:pt x="30" y="56"/>
                    </a:lnTo>
                    <a:lnTo>
                      <a:pt x="30" y="34"/>
                    </a:lnTo>
                    <a:lnTo>
                      <a:pt x="30" y="23"/>
                    </a:lnTo>
                    <a:lnTo>
                      <a:pt x="42" y="23"/>
                    </a:lnTo>
                    <a:lnTo>
                      <a:pt x="42" y="34"/>
                    </a:lnTo>
                    <a:lnTo>
                      <a:pt x="30" y="34"/>
                    </a:lnTo>
                    <a:lnTo>
                      <a:pt x="18" y="34"/>
                    </a:lnTo>
                    <a:lnTo>
                      <a:pt x="18" y="23"/>
                    </a:lnTo>
                    <a:lnTo>
                      <a:pt x="18" y="0"/>
                    </a:lnTo>
                    <a:lnTo>
                      <a:pt x="0" y="0"/>
                    </a:lnTo>
                    <a:lnTo>
                      <a:pt x="0" y="11"/>
                    </a:lnTo>
                    <a:lnTo>
                      <a:pt x="18" y="11"/>
                    </a:lnTo>
                    <a:lnTo>
                      <a:pt x="60" y="11"/>
                    </a:lnTo>
                    <a:lnTo>
                      <a:pt x="71" y="11"/>
                    </a:lnTo>
                    <a:lnTo>
                      <a:pt x="71" y="0"/>
                    </a:lnTo>
                    <a:lnTo>
                      <a:pt x="60" y="0"/>
                    </a:lnTo>
                    <a:lnTo>
                      <a:pt x="60" y="11"/>
                    </a:lnTo>
                    <a:lnTo>
                      <a:pt x="60" y="34"/>
                    </a:lnTo>
                    <a:lnTo>
                      <a:pt x="42" y="34"/>
                    </a:lnTo>
                    <a:lnTo>
                      <a:pt x="42" y="51"/>
                    </a:lnTo>
                    <a:lnTo>
                      <a:pt x="60" y="51"/>
                    </a:lnTo>
                    <a:lnTo>
                      <a:pt x="60" y="56"/>
                    </a:lnTo>
                    <a:lnTo>
                      <a:pt x="60" y="51"/>
                    </a:lnTo>
                    <a:lnTo>
                      <a:pt x="66" y="51"/>
                    </a:lnTo>
                    <a:lnTo>
                      <a:pt x="60" y="51"/>
                    </a:lnTo>
                    <a:lnTo>
                      <a:pt x="60" y="34"/>
                    </a:lnTo>
                    <a:lnTo>
                      <a:pt x="71" y="34"/>
                    </a:lnTo>
                    <a:lnTo>
                      <a:pt x="71" y="23"/>
                    </a:lnTo>
                    <a:lnTo>
                      <a:pt x="60" y="23"/>
                    </a:lnTo>
                    <a:lnTo>
                      <a:pt x="42" y="23"/>
                    </a:lnTo>
                    <a:lnTo>
                      <a:pt x="42" y="0"/>
                    </a:lnTo>
                    <a:lnTo>
                      <a:pt x="30" y="0"/>
                    </a:lnTo>
                    <a:close/>
                  </a:path>
                </a:pathLst>
              </a:custGeom>
              <a:solidFill>
                <a:srgbClr val="FB0F0C"/>
              </a:solidFill>
              <a:ln w="9525">
                <a:noFill/>
                <a:round/>
                <a:headEnd/>
                <a:tailEnd/>
              </a:ln>
            </p:spPr>
            <p:txBody>
              <a:bodyPr/>
              <a:lstStyle/>
              <a:p>
                <a:pPr>
                  <a:defRPr/>
                </a:pPr>
                <a:endParaRPr lang="en-GB"/>
              </a:p>
            </p:txBody>
          </p:sp>
          <p:sp>
            <p:nvSpPr>
              <p:cNvPr id="58" name="Freeform 192"/>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close/>
                  </a:path>
                </a:pathLst>
              </a:custGeom>
              <a:solidFill>
                <a:srgbClr val="2F3092"/>
              </a:solidFill>
              <a:ln w="9525">
                <a:noFill/>
                <a:round/>
                <a:headEnd/>
                <a:tailEnd/>
              </a:ln>
            </p:spPr>
            <p:txBody>
              <a:bodyPr/>
              <a:lstStyle/>
              <a:p>
                <a:pPr>
                  <a:defRPr/>
                </a:pPr>
                <a:endParaRPr lang="en-GB"/>
              </a:p>
            </p:txBody>
          </p:sp>
          <p:sp>
            <p:nvSpPr>
              <p:cNvPr id="59" name="Freeform 193"/>
              <p:cNvSpPr>
                <a:spLocks/>
              </p:cNvSpPr>
              <p:nvPr/>
            </p:nvSpPr>
            <p:spPr bwMode="auto">
              <a:xfrm>
                <a:off x="4256" y="1607"/>
                <a:ext cx="92" cy="36"/>
              </a:xfrm>
              <a:custGeom>
                <a:avLst/>
                <a:gdLst>
                  <a:gd name="T0" fmla="*/ 23 w 95"/>
                  <a:gd name="T1" fmla="*/ 256 h 33"/>
                  <a:gd name="T2" fmla="*/ 23 w 95"/>
                  <a:gd name="T3" fmla="*/ 256 h 33"/>
                  <a:gd name="T4" fmla="*/ 23 w 95"/>
                  <a:gd name="T5" fmla="*/ 256 h 33"/>
                  <a:gd name="T6" fmla="*/ 23 w 95"/>
                  <a:gd name="T7" fmla="*/ 256 h 33"/>
                  <a:gd name="T8" fmla="*/ 23 w 95"/>
                  <a:gd name="T9" fmla="*/ 256 h 33"/>
                  <a:gd name="T10" fmla="*/ 23 w 95"/>
                  <a:gd name="T11" fmla="*/ 297 h 33"/>
                  <a:gd name="T12" fmla="*/ 23 w 95"/>
                  <a:gd name="T13" fmla="*/ 297 h 33"/>
                  <a:gd name="T14" fmla="*/ 23 w 95"/>
                  <a:gd name="T15" fmla="*/ 11 h 33"/>
                  <a:gd name="T16" fmla="*/ 23 w 95"/>
                  <a:gd name="T17" fmla="*/ 5 h 33"/>
                  <a:gd name="T18" fmla="*/ 23 w 95"/>
                  <a:gd name="T19" fmla="*/ 5 h 33"/>
                  <a:gd name="T20" fmla="*/ 23 w 95"/>
                  <a:gd name="T21" fmla="*/ 0 h 33"/>
                  <a:gd name="T22" fmla="*/ 23 w 95"/>
                  <a:gd name="T23" fmla="*/ 5 h 33"/>
                  <a:gd name="T24" fmla="*/ 23 w 95"/>
                  <a:gd name="T25" fmla="*/ 0 h 33"/>
                  <a:gd name="T26" fmla="*/ 23 w 95"/>
                  <a:gd name="T27" fmla="*/ 5 h 33"/>
                  <a:gd name="T28" fmla="*/ 23 w 95"/>
                  <a:gd name="T29" fmla="*/ 0 h 33"/>
                  <a:gd name="T30" fmla="*/ 18 w 95"/>
                  <a:gd name="T31" fmla="*/ 5 h 33"/>
                  <a:gd name="T32" fmla="*/ 12 w 95"/>
                  <a:gd name="T33" fmla="*/ 5 h 33"/>
                  <a:gd name="T34" fmla="*/ 0 w 95"/>
                  <a:gd name="T35" fmla="*/ 11 h 33"/>
                  <a:gd name="T36" fmla="*/ 12 w 95"/>
                  <a:gd name="T37" fmla="*/ 297 h 33"/>
                  <a:gd name="T38" fmla="*/ 18 w 95"/>
                  <a:gd name="T39" fmla="*/ 256 h 33"/>
                  <a:gd name="T40" fmla="*/ 23 w 95"/>
                  <a:gd name="T41" fmla="*/ 256 h 33"/>
                  <a:gd name="T42" fmla="*/ 23 w 95"/>
                  <a:gd name="T43" fmla="*/ 256 h 33"/>
                  <a:gd name="T44" fmla="*/ 23 w 95"/>
                  <a:gd name="T45" fmla="*/ 256 h 33"/>
                  <a:gd name="T46" fmla="*/ 23 w 95"/>
                  <a:gd name="T47" fmla="*/ 256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33"/>
                  <a:gd name="T74" fmla="*/ 95 w 95"/>
                  <a:gd name="T75" fmla="*/ 33 h 3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33">
                    <a:moveTo>
                      <a:pt x="48" y="28"/>
                    </a:moveTo>
                    <a:lnTo>
                      <a:pt x="54" y="28"/>
                    </a:lnTo>
                    <a:lnTo>
                      <a:pt x="60" y="28"/>
                    </a:lnTo>
                    <a:lnTo>
                      <a:pt x="66" y="28"/>
                    </a:lnTo>
                    <a:lnTo>
                      <a:pt x="78" y="28"/>
                    </a:lnTo>
                    <a:lnTo>
                      <a:pt x="78" y="33"/>
                    </a:lnTo>
                    <a:lnTo>
                      <a:pt x="83" y="33"/>
                    </a:lnTo>
                    <a:lnTo>
                      <a:pt x="95" y="11"/>
                    </a:lnTo>
                    <a:lnTo>
                      <a:pt x="89" y="5"/>
                    </a:lnTo>
                    <a:lnTo>
                      <a:pt x="78" y="5"/>
                    </a:lnTo>
                    <a:lnTo>
                      <a:pt x="72" y="0"/>
                    </a:lnTo>
                    <a:lnTo>
                      <a:pt x="60" y="5"/>
                    </a:lnTo>
                    <a:lnTo>
                      <a:pt x="48" y="0"/>
                    </a:lnTo>
                    <a:lnTo>
                      <a:pt x="36" y="5"/>
                    </a:lnTo>
                    <a:lnTo>
                      <a:pt x="30" y="0"/>
                    </a:lnTo>
                    <a:lnTo>
                      <a:pt x="18" y="5"/>
                    </a:lnTo>
                    <a:lnTo>
                      <a:pt x="12" y="5"/>
                    </a:lnTo>
                    <a:lnTo>
                      <a:pt x="0" y="11"/>
                    </a:lnTo>
                    <a:lnTo>
                      <a:pt x="12" y="33"/>
                    </a:lnTo>
                    <a:lnTo>
                      <a:pt x="18" y="28"/>
                    </a:lnTo>
                    <a:lnTo>
                      <a:pt x="30" y="28"/>
                    </a:lnTo>
                    <a:lnTo>
                      <a:pt x="36" y="28"/>
                    </a:lnTo>
                    <a:lnTo>
                      <a:pt x="48" y="28"/>
                    </a:lnTo>
                  </a:path>
                </a:pathLst>
              </a:custGeom>
              <a:noFill/>
              <a:ln w="0">
                <a:solidFill>
                  <a:srgbClr val="FFFFFF"/>
                </a:solidFill>
                <a:prstDash val="solid"/>
                <a:round/>
                <a:headEnd/>
                <a:tailEnd/>
              </a:ln>
            </p:spPr>
            <p:txBody>
              <a:bodyPr/>
              <a:lstStyle/>
              <a:p>
                <a:pPr>
                  <a:defRPr/>
                </a:pPr>
                <a:endParaRPr lang="en-GB"/>
              </a:p>
            </p:txBody>
          </p:sp>
          <p:sp>
            <p:nvSpPr>
              <p:cNvPr id="60" name="Freeform 194"/>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close/>
                  </a:path>
                </a:pathLst>
              </a:custGeom>
              <a:solidFill>
                <a:srgbClr val="16067B"/>
              </a:solidFill>
              <a:ln w="9525">
                <a:noFill/>
                <a:round/>
                <a:headEnd/>
                <a:tailEnd/>
              </a:ln>
            </p:spPr>
            <p:txBody>
              <a:bodyPr/>
              <a:lstStyle/>
              <a:p>
                <a:pPr>
                  <a:defRPr/>
                </a:pPr>
                <a:endParaRPr lang="en-GB"/>
              </a:p>
            </p:txBody>
          </p:sp>
          <p:sp>
            <p:nvSpPr>
              <p:cNvPr id="61" name="Freeform 195"/>
              <p:cNvSpPr>
                <a:spLocks/>
              </p:cNvSpPr>
              <p:nvPr/>
            </p:nvSpPr>
            <p:spPr bwMode="auto">
              <a:xfrm>
                <a:off x="4273" y="1607"/>
                <a:ext cx="24" cy="29"/>
              </a:xfrm>
              <a:custGeom>
                <a:avLst/>
                <a:gdLst>
                  <a:gd name="T0" fmla="*/ 12 w 24"/>
                  <a:gd name="T1" fmla="*/ 5 h 28"/>
                  <a:gd name="T2" fmla="*/ 12 w 24"/>
                  <a:gd name="T3" fmla="*/ 0 h 28"/>
                  <a:gd name="T4" fmla="*/ 0 w 24"/>
                  <a:gd name="T5" fmla="*/ 5 h 28"/>
                  <a:gd name="T6" fmla="*/ 6 w 24"/>
                  <a:gd name="T7" fmla="*/ 28 h 28"/>
                  <a:gd name="T8" fmla="*/ 12 w 24"/>
                  <a:gd name="T9" fmla="*/ 28 h 28"/>
                  <a:gd name="T10" fmla="*/ 12 w 24"/>
                  <a:gd name="T11" fmla="*/ 28 h 28"/>
                  <a:gd name="T12" fmla="*/ 12 w 24"/>
                  <a:gd name="T13" fmla="*/ 5 h 28"/>
                  <a:gd name="T14" fmla="*/ 12 w 24"/>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24"/>
                  <a:gd name="T25" fmla="*/ 0 h 28"/>
                  <a:gd name="T26" fmla="*/ 24 w 24"/>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 h="28">
                    <a:moveTo>
                      <a:pt x="18" y="5"/>
                    </a:moveTo>
                    <a:lnTo>
                      <a:pt x="12" y="0"/>
                    </a:lnTo>
                    <a:lnTo>
                      <a:pt x="0" y="5"/>
                    </a:lnTo>
                    <a:lnTo>
                      <a:pt x="6" y="28"/>
                    </a:lnTo>
                    <a:lnTo>
                      <a:pt x="18" y="28"/>
                    </a:lnTo>
                    <a:lnTo>
                      <a:pt x="24" y="28"/>
                    </a:lnTo>
                    <a:lnTo>
                      <a:pt x="18" y="5"/>
                    </a:lnTo>
                  </a:path>
                </a:pathLst>
              </a:custGeom>
              <a:noFill/>
              <a:ln w="0">
                <a:solidFill>
                  <a:srgbClr val="FFFFFF"/>
                </a:solidFill>
                <a:prstDash val="solid"/>
                <a:round/>
                <a:headEnd/>
                <a:tailEnd/>
              </a:ln>
            </p:spPr>
            <p:txBody>
              <a:bodyPr/>
              <a:lstStyle/>
              <a:p>
                <a:pPr>
                  <a:defRPr/>
                </a:pPr>
                <a:endParaRPr lang="en-GB"/>
              </a:p>
            </p:txBody>
          </p:sp>
          <p:sp>
            <p:nvSpPr>
              <p:cNvPr id="62" name="Freeform 196"/>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close/>
                  </a:path>
                </a:pathLst>
              </a:custGeom>
              <a:solidFill>
                <a:srgbClr val="16067B"/>
              </a:solidFill>
              <a:ln w="9525">
                <a:noFill/>
                <a:round/>
                <a:headEnd/>
                <a:tailEnd/>
              </a:ln>
            </p:spPr>
            <p:txBody>
              <a:bodyPr/>
              <a:lstStyle/>
              <a:p>
                <a:pPr>
                  <a:defRPr/>
                </a:pPr>
                <a:endParaRPr lang="en-GB"/>
              </a:p>
            </p:txBody>
          </p:sp>
          <p:sp>
            <p:nvSpPr>
              <p:cNvPr id="63" name="Freeform 197"/>
              <p:cNvSpPr>
                <a:spLocks/>
              </p:cNvSpPr>
              <p:nvPr/>
            </p:nvSpPr>
            <p:spPr bwMode="auto">
              <a:xfrm>
                <a:off x="4315" y="1607"/>
                <a:ext cx="18" cy="29"/>
              </a:xfrm>
              <a:custGeom>
                <a:avLst/>
                <a:gdLst>
                  <a:gd name="T0" fmla="*/ 0 w 18"/>
                  <a:gd name="T1" fmla="*/ 5 h 28"/>
                  <a:gd name="T2" fmla="*/ 9 w 18"/>
                  <a:gd name="T3" fmla="*/ 0 h 28"/>
                  <a:gd name="T4" fmla="*/ 9 w 18"/>
                  <a:gd name="T5" fmla="*/ 5 h 28"/>
                  <a:gd name="T6" fmla="*/ 9 w 18"/>
                  <a:gd name="T7" fmla="*/ 28 h 28"/>
                  <a:gd name="T8" fmla="*/ 6 w 18"/>
                  <a:gd name="T9" fmla="*/ 28 h 28"/>
                  <a:gd name="T10" fmla="*/ 0 w 18"/>
                  <a:gd name="T11" fmla="*/ 28 h 28"/>
                  <a:gd name="T12" fmla="*/ 0 w 18"/>
                  <a:gd name="T13" fmla="*/ 5 h 28"/>
                  <a:gd name="T14" fmla="*/ 0 w 18"/>
                  <a:gd name="T15" fmla="*/ 5 h 28"/>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28"/>
                  <a:gd name="T26" fmla="*/ 18 w 18"/>
                  <a:gd name="T27" fmla="*/ 28 h 2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28">
                    <a:moveTo>
                      <a:pt x="0" y="5"/>
                    </a:moveTo>
                    <a:lnTo>
                      <a:pt x="12" y="0"/>
                    </a:lnTo>
                    <a:lnTo>
                      <a:pt x="18" y="5"/>
                    </a:lnTo>
                    <a:lnTo>
                      <a:pt x="12" y="28"/>
                    </a:lnTo>
                    <a:lnTo>
                      <a:pt x="6" y="28"/>
                    </a:lnTo>
                    <a:lnTo>
                      <a:pt x="0" y="28"/>
                    </a:lnTo>
                    <a:lnTo>
                      <a:pt x="0" y="5"/>
                    </a:lnTo>
                  </a:path>
                </a:pathLst>
              </a:custGeom>
              <a:noFill/>
              <a:ln w="0">
                <a:solidFill>
                  <a:srgbClr val="FFFFFF"/>
                </a:solidFill>
                <a:prstDash val="solid"/>
                <a:round/>
                <a:headEnd/>
                <a:tailEnd/>
              </a:ln>
            </p:spPr>
            <p:txBody>
              <a:bodyPr/>
              <a:lstStyle/>
              <a:p>
                <a:pPr>
                  <a:defRPr/>
                </a:pPr>
                <a:endParaRPr lang="en-GB"/>
              </a:p>
            </p:txBody>
          </p:sp>
          <p:sp>
            <p:nvSpPr>
              <p:cNvPr id="64" name="Freeform 198"/>
              <p:cNvSpPr>
                <a:spLocks/>
              </p:cNvSpPr>
              <p:nvPr/>
            </p:nvSpPr>
            <p:spPr bwMode="auto">
              <a:xfrm>
                <a:off x="4261" y="1617"/>
                <a:ext cx="12" cy="6"/>
              </a:xfrm>
              <a:custGeom>
                <a:avLst/>
                <a:gdLst>
                  <a:gd name="T0" fmla="*/ 0 w 12"/>
                  <a:gd name="T1" fmla="*/ 5 h 5"/>
                  <a:gd name="T2" fmla="*/ 6 w 12"/>
                  <a:gd name="T3" fmla="*/ 5 h 5"/>
                  <a:gd name="T4" fmla="*/ 6 w 12"/>
                  <a:gd name="T5" fmla="*/ 5 h 5"/>
                  <a:gd name="T6" fmla="*/ 6 w 12"/>
                  <a:gd name="T7" fmla="*/ 5 h 5"/>
                  <a:gd name="T8" fmla="*/ 6 w 12"/>
                  <a:gd name="T9" fmla="*/ 5 h 5"/>
                  <a:gd name="T10" fmla="*/ 6 w 12"/>
                  <a:gd name="T11" fmla="*/ 5 h 5"/>
                  <a:gd name="T12" fmla="*/ 12 w 12"/>
                  <a:gd name="T13" fmla="*/ 5 h 5"/>
                  <a:gd name="T14" fmla="*/ 12 w 12"/>
                  <a:gd name="T15" fmla="*/ 5 h 5"/>
                  <a:gd name="T16" fmla="*/ 12 w 12"/>
                  <a:gd name="T17" fmla="*/ 0 h 5"/>
                  <a:gd name="T18" fmla="*/ 6 w 12"/>
                  <a:gd name="T19" fmla="*/ 0 h 5"/>
                  <a:gd name="T20" fmla="*/ 6 w 12"/>
                  <a:gd name="T21" fmla="*/ 0 h 5"/>
                  <a:gd name="T22" fmla="*/ 6 w 12"/>
                  <a:gd name="T23" fmla="*/ 0 h 5"/>
                  <a:gd name="T24" fmla="*/ 0 w 12"/>
                  <a:gd name="T25" fmla="*/ 5 h 5"/>
                  <a:gd name="T26" fmla="*/ 0 w 12"/>
                  <a:gd name="T27" fmla="*/ 5 h 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
                  <a:gd name="T43" fmla="*/ 0 h 5"/>
                  <a:gd name="T44" fmla="*/ 12 w 12"/>
                  <a:gd name="T45" fmla="*/ 5 h 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 h="5">
                    <a:moveTo>
                      <a:pt x="0" y="5"/>
                    </a:moveTo>
                    <a:lnTo>
                      <a:pt x="6" y="5"/>
                    </a:lnTo>
                    <a:lnTo>
                      <a:pt x="12" y="5"/>
                    </a:lnTo>
                    <a:lnTo>
                      <a:pt x="12" y="0"/>
                    </a:lnTo>
                    <a:lnTo>
                      <a:pt x="6" y="0"/>
                    </a:lnTo>
                    <a:lnTo>
                      <a:pt x="0" y="5"/>
                    </a:lnTo>
                    <a:close/>
                  </a:path>
                </a:pathLst>
              </a:custGeom>
              <a:solidFill>
                <a:srgbClr val="F7F619"/>
              </a:solidFill>
              <a:ln w="9525">
                <a:noFill/>
                <a:round/>
                <a:headEnd/>
                <a:tailEnd/>
              </a:ln>
            </p:spPr>
            <p:txBody>
              <a:bodyPr/>
              <a:lstStyle/>
              <a:p>
                <a:pPr>
                  <a:defRPr/>
                </a:pPr>
                <a:endParaRPr lang="en-GB"/>
              </a:p>
            </p:txBody>
          </p:sp>
          <p:sp>
            <p:nvSpPr>
              <p:cNvPr id="65" name="Freeform 199"/>
              <p:cNvSpPr>
                <a:spLocks/>
              </p:cNvSpPr>
              <p:nvPr/>
            </p:nvSpPr>
            <p:spPr bwMode="auto">
              <a:xfrm>
                <a:off x="4267" y="1630"/>
                <a:ext cx="12" cy="6"/>
              </a:xfrm>
              <a:custGeom>
                <a:avLst/>
                <a:gdLst>
                  <a:gd name="T0" fmla="*/ 0 w 12"/>
                  <a:gd name="T1" fmla="*/ 6 h 6"/>
                  <a:gd name="T2" fmla="*/ 0 w 12"/>
                  <a:gd name="T3" fmla="*/ 6 h 6"/>
                  <a:gd name="T4" fmla="*/ 0 w 12"/>
                  <a:gd name="T5" fmla="*/ 6 h 6"/>
                  <a:gd name="T6" fmla="*/ 6 w 12"/>
                  <a:gd name="T7" fmla="*/ 6 h 6"/>
                  <a:gd name="T8" fmla="*/ 6 w 12"/>
                  <a:gd name="T9" fmla="*/ 6 h 6"/>
                  <a:gd name="T10" fmla="*/ 6 w 12"/>
                  <a:gd name="T11" fmla="*/ 6 h 6"/>
                  <a:gd name="T12" fmla="*/ 12 w 12"/>
                  <a:gd name="T13" fmla="*/ 0 h 6"/>
                  <a:gd name="T14" fmla="*/ 12 w 12"/>
                  <a:gd name="T15" fmla="*/ 0 h 6"/>
                  <a:gd name="T16" fmla="*/ 12 w 12"/>
                  <a:gd name="T17" fmla="*/ 0 h 6"/>
                  <a:gd name="T18" fmla="*/ 6 w 12"/>
                  <a:gd name="T19" fmla="*/ 0 h 6"/>
                  <a:gd name="T20" fmla="*/ 6 w 12"/>
                  <a:gd name="T21" fmla="*/ 0 h 6"/>
                  <a:gd name="T22" fmla="*/ 6 w 12"/>
                  <a:gd name="T23" fmla="*/ 6 h 6"/>
                  <a:gd name="T24" fmla="*/ 0 w 12"/>
                  <a:gd name="T25" fmla="*/ 6 h 6"/>
                  <a:gd name="T26" fmla="*/ 0 w 12"/>
                  <a:gd name="T27" fmla="*/ 6 h 6"/>
                  <a:gd name="T28" fmla="*/ 0 w 12"/>
                  <a:gd name="T29" fmla="*/ 6 h 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2"/>
                  <a:gd name="T46" fmla="*/ 0 h 6"/>
                  <a:gd name="T47" fmla="*/ 12 w 12"/>
                  <a:gd name="T48" fmla="*/ 6 h 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2" h="6">
                    <a:moveTo>
                      <a:pt x="0" y="6"/>
                    </a:moveTo>
                    <a:lnTo>
                      <a:pt x="0" y="6"/>
                    </a:lnTo>
                    <a:lnTo>
                      <a:pt x="6" y="6"/>
                    </a:lnTo>
                    <a:lnTo>
                      <a:pt x="12" y="0"/>
                    </a:lnTo>
                    <a:lnTo>
                      <a:pt x="6" y="0"/>
                    </a:lnTo>
                    <a:lnTo>
                      <a:pt x="6" y="6"/>
                    </a:lnTo>
                    <a:lnTo>
                      <a:pt x="0" y="6"/>
                    </a:lnTo>
                    <a:close/>
                  </a:path>
                </a:pathLst>
              </a:custGeom>
              <a:solidFill>
                <a:srgbClr val="FFFFFF"/>
              </a:solidFill>
              <a:ln w="9525">
                <a:noFill/>
                <a:round/>
                <a:headEnd/>
                <a:tailEnd/>
              </a:ln>
            </p:spPr>
            <p:txBody>
              <a:bodyPr/>
              <a:lstStyle/>
              <a:p>
                <a:pPr>
                  <a:defRPr/>
                </a:pPr>
                <a:endParaRPr lang="en-GB"/>
              </a:p>
            </p:txBody>
          </p:sp>
          <p:sp>
            <p:nvSpPr>
              <p:cNvPr id="66" name="Freeform 200"/>
              <p:cNvSpPr>
                <a:spLocks/>
              </p:cNvSpPr>
              <p:nvPr/>
            </p:nvSpPr>
            <p:spPr bwMode="auto">
              <a:xfrm>
                <a:off x="4273" y="1613"/>
                <a:ext cx="18" cy="13"/>
              </a:xfrm>
              <a:custGeom>
                <a:avLst/>
                <a:gdLst>
                  <a:gd name="T0" fmla="*/ 9 w 18"/>
                  <a:gd name="T1" fmla="*/ 0 h 11"/>
                  <a:gd name="T2" fmla="*/ 9 w 18"/>
                  <a:gd name="T3" fmla="*/ 0 h 11"/>
                  <a:gd name="T4" fmla="*/ 6 w 18"/>
                  <a:gd name="T5" fmla="*/ 0 h 11"/>
                  <a:gd name="T6" fmla="*/ 0 w 18"/>
                  <a:gd name="T7" fmla="*/ 6 h 11"/>
                  <a:gd name="T8" fmla="*/ 6 w 18"/>
                  <a:gd name="T9" fmla="*/ 11 h 11"/>
                  <a:gd name="T10" fmla="*/ 9 w 18"/>
                  <a:gd name="T11" fmla="*/ 6 h 11"/>
                  <a:gd name="T12" fmla="*/ 9 w 18"/>
                  <a:gd name="T13" fmla="*/ 6 h 11"/>
                  <a:gd name="T14" fmla="*/ 9 w 18"/>
                  <a:gd name="T15" fmla="*/ 6 h 11"/>
                  <a:gd name="T16" fmla="*/ 9 w 18"/>
                  <a:gd name="T17" fmla="*/ 0 h 11"/>
                  <a:gd name="T18" fmla="*/ 9 w 18"/>
                  <a:gd name="T19" fmla="*/ 0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11"/>
                  <a:gd name="T32" fmla="*/ 18 w 18"/>
                  <a:gd name="T33" fmla="*/ 11 h 1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11">
                    <a:moveTo>
                      <a:pt x="18" y="0"/>
                    </a:moveTo>
                    <a:lnTo>
                      <a:pt x="12" y="0"/>
                    </a:lnTo>
                    <a:lnTo>
                      <a:pt x="6" y="0"/>
                    </a:lnTo>
                    <a:lnTo>
                      <a:pt x="0" y="6"/>
                    </a:lnTo>
                    <a:lnTo>
                      <a:pt x="6" y="11"/>
                    </a:lnTo>
                    <a:lnTo>
                      <a:pt x="12" y="6"/>
                    </a:lnTo>
                    <a:lnTo>
                      <a:pt x="18" y="6"/>
                    </a:lnTo>
                    <a:lnTo>
                      <a:pt x="18" y="0"/>
                    </a:lnTo>
                    <a:close/>
                  </a:path>
                </a:pathLst>
              </a:custGeom>
              <a:solidFill>
                <a:srgbClr val="FB0F0C"/>
              </a:solidFill>
              <a:ln w="9525">
                <a:noFill/>
                <a:round/>
                <a:headEnd/>
                <a:tailEnd/>
              </a:ln>
            </p:spPr>
            <p:txBody>
              <a:bodyPr/>
              <a:lstStyle/>
              <a:p>
                <a:pPr>
                  <a:defRPr/>
                </a:pPr>
                <a:endParaRPr lang="en-GB"/>
              </a:p>
            </p:txBody>
          </p:sp>
          <p:sp>
            <p:nvSpPr>
              <p:cNvPr id="67" name="Freeform 201"/>
              <p:cNvSpPr>
                <a:spLocks/>
              </p:cNvSpPr>
              <p:nvPr/>
            </p:nvSpPr>
            <p:spPr bwMode="auto">
              <a:xfrm>
                <a:off x="4279" y="1626"/>
                <a:ext cx="18" cy="4"/>
              </a:xfrm>
              <a:custGeom>
                <a:avLst/>
                <a:gdLst>
                  <a:gd name="T0" fmla="*/ 9 w 18"/>
                  <a:gd name="T1" fmla="*/ 0 h 6"/>
                  <a:gd name="T2" fmla="*/ 9 w 18"/>
                  <a:gd name="T3" fmla="*/ 0 h 6"/>
                  <a:gd name="T4" fmla="*/ 6 w 18"/>
                  <a:gd name="T5" fmla="*/ 0 h 6"/>
                  <a:gd name="T6" fmla="*/ 0 w 18"/>
                  <a:gd name="T7" fmla="*/ 0 h 6"/>
                  <a:gd name="T8" fmla="*/ 0 w 18"/>
                  <a:gd name="T9" fmla="*/ 6 h 6"/>
                  <a:gd name="T10" fmla="*/ 6 w 18"/>
                  <a:gd name="T11" fmla="*/ 6 h 6"/>
                  <a:gd name="T12" fmla="*/ 9 w 18"/>
                  <a:gd name="T13" fmla="*/ 6 h 6"/>
                  <a:gd name="T14" fmla="*/ 9 w 18"/>
                  <a:gd name="T15" fmla="*/ 6 h 6"/>
                  <a:gd name="T16" fmla="*/ 9 w 18"/>
                  <a:gd name="T17" fmla="*/ 0 h 6"/>
                  <a:gd name="T18" fmla="*/ 9 w 18"/>
                  <a:gd name="T19" fmla="*/ 0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6"/>
                  <a:gd name="T32" fmla="*/ 18 w 1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6">
                    <a:moveTo>
                      <a:pt x="12" y="0"/>
                    </a:moveTo>
                    <a:lnTo>
                      <a:pt x="12" y="0"/>
                    </a:lnTo>
                    <a:lnTo>
                      <a:pt x="6" y="0"/>
                    </a:lnTo>
                    <a:lnTo>
                      <a:pt x="0" y="0"/>
                    </a:lnTo>
                    <a:lnTo>
                      <a:pt x="0" y="6"/>
                    </a:lnTo>
                    <a:lnTo>
                      <a:pt x="6" y="6"/>
                    </a:lnTo>
                    <a:lnTo>
                      <a:pt x="12" y="6"/>
                    </a:lnTo>
                    <a:lnTo>
                      <a:pt x="18" y="6"/>
                    </a:lnTo>
                    <a:lnTo>
                      <a:pt x="12" y="0"/>
                    </a:lnTo>
                    <a:close/>
                  </a:path>
                </a:pathLst>
              </a:custGeom>
              <a:solidFill>
                <a:srgbClr val="FB0F0C"/>
              </a:solidFill>
              <a:ln w="9525">
                <a:noFill/>
                <a:round/>
                <a:headEnd/>
                <a:tailEnd/>
              </a:ln>
            </p:spPr>
            <p:txBody>
              <a:bodyPr/>
              <a:lstStyle/>
              <a:p>
                <a:pPr>
                  <a:defRPr/>
                </a:pPr>
                <a:endParaRPr lang="en-GB"/>
              </a:p>
            </p:txBody>
          </p:sp>
          <p:sp>
            <p:nvSpPr>
              <p:cNvPr id="68" name="Freeform 202"/>
              <p:cNvSpPr>
                <a:spLocks/>
              </p:cNvSpPr>
              <p:nvPr/>
            </p:nvSpPr>
            <p:spPr bwMode="auto">
              <a:xfrm>
                <a:off x="4332" y="1613"/>
                <a:ext cx="10" cy="13"/>
              </a:xfrm>
              <a:custGeom>
                <a:avLst/>
                <a:gdLst>
                  <a:gd name="T0" fmla="*/ 5 w 11"/>
                  <a:gd name="T1" fmla="*/ 0 h 11"/>
                  <a:gd name="T2" fmla="*/ 5 w 11"/>
                  <a:gd name="T3" fmla="*/ 6 h 11"/>
                  <a:gd name="T4" fmla="*/ 5 w 11"/>
                  <a:gd name="T5" fmla="*/ 6 h 11"/>
                  <a:gd name="T6" fmla="*/ 5 w 11"/>
                  <a:gd name="T7" fmla="*/ 6 h 11"/>
                  <a:gd name="T8" fmla="*/ 0 w 11"/>
                  <a:gd name="T9" fmla="*/ 6 h 11"/>
                  <a:gd name="T10" fmla="*/ 5 w 11"/>
                  <a:gd name="T11" fmla="*/ 11 h 11"/>
                  <a:gd name="T12" fmla="*/ 5 w 11"/>
                  <a:gd name="T13" fmla="*/ 11 h 11"/>
                  <a:gd name="T14" fmla="*/ 5 w 11"/>
                  <a:gd name="T15" fmla="*/ 11 h 11"/>
                  <a:gd name="T16" fmla="*/ 11 w 11"/>
                  <a:gd name="T17" fmla="*/ 11 h 11"/>
                  <a:gd name="T18" fmla="*/ 11 w 11"/>
                  <a:gd name="T19" fmla="*/ 6 h 11"/>
                  <a:gd name="T20" fmla="*/ 11 w 11"/>
                  <a:gd name="T21" fmla="*/ 6 h 11"/>
                  <a:gd name="T22" fmla="*/ 11 w 11"/>
                  <a:gd name="T23" fmla="*/ 6 h 11"/>
                  <a:gd name="T24" fmla="*/ 5 w 11"/>
                  <a:gd name="T25" fmla="*/ 0 h 11"/>
                  <a:gd name="T26" fmla="*/ 5 w 11"/>
                  <a:gd name="T27" fmla="*/ 0 h 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
                  <a:gd name="T43" fmla="*/ 0 h 11"/>
                  <a:gd name="T44" fmla="*/ 11 w 11"/>
                  <a:gd name="T45" fmla="*/ 11 h 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 h="11">
                    <a:moveTo>
                      <a:pt x="5" y="0"/>
                    </a:moveTo>
                    <a:lnTo>
                      <a:pt x="5" y="6"/>
                    </a:lnTo>
                    <a:lnTo>
                      <a:pt x="0" y="6"/>
                    </a:lnTo>
                    <a:lnTo>
                      <a:pt x="5" y="11"/>
                    </a:lnTo>
                    <a:lnTo>
                      <a:pt x="11" y="11"/>
                    </a:lnTo>
                    <a:lnTo>
                      <a:pt x="11" y="6"/>
                    </a:lnTo>
                    <a:lnTo>
                      <a:pt x="5" y="0"/>
                    </a:lnTo>
                    <a:close/>
                  </a:path>
                </a:pathLst>
              </a:custGeom>
              <a:solidFill>
                <a:srgbClr val="F7F619"/>
              </a:solidFill>
              <a:ln w="9525">
                <a:noFill/>
                <a:round/>
                <a:headEnd/>
                <a:tailEnd/>
              </a:ln>
            </p:spPr>
            <p:txBody>
              <a:bodyPr/>
              <a:lstStyle/>
              <a:p>
                <a:pPr>
                  <a:defRPr/>
                </a:pPr>
                <a:endParaRPr lang="en-GB"/>
              </a:p>
            </p:txBody>
          </p:sp>
          <p:sp>
            <p:nvSpPr>
              <p:cNvPr id="69" name="Freeform 203"/>
              <p:cNvSpPr>
                <a:spLocks/>
              </p:cNvSpPr>
              <p:nvPr/>
            </p:nvSpPr>
            <p:spPr bwMode="auto">
              <a:xfrm>
                <a:off x="4326" y="1626"/>
                <a:ext cx="16" cy="11"/>
              </a:xfrm>
              <a:custGeom>
                <a:avLst/>
                <a:gdLst>
                  <a:gd name="T0" fmla="*/ 6 w 17"/>
                  <a:gd name="T1" fmla="*/ 0 h 12"/>
                  <a:gd name="T2" fmla="*/ 6 w 17"/>
                  <a:gd name="T3" fmla="*/ 0 h 12"/>
                  <a:gd name="T4" fmla="*/ 11 w 17"/>
                  <a:gd name="T5" fmla="*/ 0 h 12"/>
                  <a:gd name="T6" fmla="*/ 11 w 17"/>
                  <a:gd name="T7" fmla="*/ 0 h 12"/>
                  <a:gd name="T8" fmla="*/ 17 w 17"/>
                  <a:gd name="T9" fmla="*/ 0 h 12"/>
                  <a:gd name="T10" fmla="*/ 17 w 17"/>
                  <a:gd name="T11" fmla="*/ 6 h 12"/>
                  <a:gd name="T12" fmla="*/ 11 w 17"/>
                  <a:gd name="T13" fmla="*/ 12 h 12"/>
                  <a:gd name="T14" fmla="*/ 11 w 17"/>
                  <a:gd name="T15" fmla="*/ 12 h 12"/>
                  <a:gd name="T16" fmla="*/ 6 w 17"/>
                  <a:gd name="T17" fmla="*/ 12 h 12"/>
                  <a:gd name="T18" fmla="*/ 0 w 17"/>
                  <a:gd name="T19" fmla="*/ 12 h 12"/>
                  <a:gd name="T20" fmla="*/ 6 w 17"/>
                  <a:gd name="T21" fmla="*/ 0 h 12"/>
                  <a:gd name="T22" fmla="*/ 6 w 17"/>
                  <a:gd name="T23" fmla="*/ 0 h 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12"/>
                  <a:gd name="T38" fmla="*/ 17 w 17"/>
                  <a:gd name="T39" fmla="*/ 12 h 1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12">
                    <a:moveTo>
                      <a:pt x="6" y="0"/>
                    </a:moveTo>
                    <a:lnTo>
                      <a:pt x="6" y="0"/>
                    </a:lnTo>
                    <a:lnTo>
                      <a:pt x="11" y="0"/>
                    </a:lnTo>
                    <a:lnTo>
                      <a:pt x="17" y="0"/>
                    </a:lnTo>
                    <a:lnTo>
                      <a:pt x="17" y="6"/>
                    </a:lnTo>
                    <a:lnTo>
                      <a:pt x="11" y="12"/>
                    </a:lnTo>
                    <a:lnTo>
                      <a:pt x="6" y="12"/>
                    </a:lnTo>
                    <a:lnTo>
                      <a:pt x="0" y="12"/>
                    </a:lnTo>
                    <a:lnTo>
                      <a:pt x="6" y="0"/>
                    </a:lnTo>
                    <a:close/>
                  </a:path>
                </a:pathLst>
              </a:custGeom>
              <a:solidFill>
                <a:srgbClr val="FFFFFF"/>
              </a:solidFill>
              <a:ln w="9525">
                <a:noFill/>
                <a:round/>
                <a:headEnd/>
                <a:tailEnd/>
              </a:ln>
            </p:spPr>
            <p:txBody>
              <a:bodyPr/>
              <a:lstStyle/>
              <a:p>
                <a:pPr>
                  <a:defRPr/>
                </a:pPr>
                <a:endParaRPr lang="en-GB"/>
              </a:p>
            </p:txBody>
          </p:sp>
          <p:sp>
            <p:nvSpPr>
              <p:cNvPr id="70" name="Freeform 204"/>
              <p:cNvSpPr>
                <a:spLocks/>
              </p:cNvSpPr>
              <p:nvPr/>
            </p:nvSpPr>
            <p:spPr bwMode="auto">
              <a:xfrm>
                <a:off x="4326" y="1626"/>
                <a:ext cx="16" cy="11"/>
              </a:xfrm>
              <a:custGeom>
                <a:avLst/>
                <a:gdLst>
                  <a:gd name="T0" fmla="*/ 0 w 17"/>
                  <a:gd name="T1" fmla="*/ 0 h 12"/>
                  <a:gd name="T2" fmla="*/ 6 w 17"/>
                  <a:gd name="T3" fmla="*/ 0 h 12"/>
                  <a:gd name="T4" fmla="*/ 11 w 17"/>
                  <a:gd name="T5" fmla="*/ 6 h 12"/>
                  <a:gd name="T6" fmla="*/ 11 w 17"/>
                  <a:gd name="T7" fmla="*/ 6 h 12"/>
                  <a:gd name="T8" fmla="*/ 17 w 17"/>
                  <a:gd name="T9" fmla="*/ 6 h 12"/>
                  <a:gd name="T10" fmla="*/ 11 w 17"/>
                  <a:gd name="T11" fmla="*/ 12 h 12"/>
                  <a:gd name="T12" fmla="*/ 11 w 17"/>
                  <a:gd name="T13" fmla="*/ 12 h 12"/>
                  <a:gd name="T14" fmla="*/ 6 w 17"/>
                  <a:gd name="T15" fmla="*/ 12 h 12"/>
                  <a:gd name="T16" fmla="*/ 0 w 17"/>
                  <a:gd name="T17" fmla="*/ 6 h 12"/>
                  <a:gd name="T18" fmla="*/ 0 w 17"/>
                  <a:gd name="T19" fmla="*/ 0 h 12"/>
                  <a:gd name="T20" fmla="*/ 0 w 17"/>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2"/>
                  <a:gd name="T35" fmla="*/ 17 w 17"/>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2">
                    <a:moveTo>
                      <a:pt x="0" y="0"/>
                    </a:moveTo>
                    <a:lnTo>
                      <a:pt x="6" y="0"/>
                    </a:lnTo>
                    <a:lnTo>
                      <a:pt x="11" y="6"/>
                    </a:lnTo>
                    <a:lnTo>
                      <a:pt x="17" y="6"/>
                    </a:lnTo>
                    <a:lnTo>
                      <a:pt x="11" y="12"/>
                    </a:lnTo>
                    <a:lnTo>
                      <a:pt x="6" y="12"/>
                    </a:lnTo>
                    <a:lnTo>
                      <a:pt x="0" y="6"/>
                    </a:lnTo>
                    <a:lnTo>
                      <a:pt x="0" y="0"/>
                    </a:lnTo>
                    <a:close/>
                  </a:path>
                </a:pathLst>
              </a:custGeom>
              <a:solidFill>
                <a:srgbClr val="FB0F0C"/>
              </a:solidFill>
              <a:ln w="9525">
                <a:noFill/>
                <a:round/>
                <a:headEnd/>
                <a:tailEnd/>
              </a:ln>
            </p:spPr>
            <p:txBody>
              <a:bodyPr/>
              <a:lstStyle/>
              <a:p>
                <a:pPr>
                  <a:defRPr/>
                </a:pPr>
                <a:endParaRPr lang="en-GB"/>
              </a:p>
            </p:txBody>
          </p:sp>
          <p:sp>
            <p:nvSpPr>
              <p:cNvPr id="71" name="Freeform 205"/>
              <p:cNvSpPr>
                <a:spLocks/>
              </p:cNvSpPr>
              <p:nvPr/>
            </p:nvSpPr>
            <p:spPr bwMode="auto">
              <a:xfrm>
                <a:off x="4332" y="1630"/>
                <a:ext cx="10" cy="6"/>
              </a:xfrm>
              <a:custGeom>
                <a:avLst/>
                <a:gdLst>
                  <a:gd name="T0" fmla="*/ 5 w 11"/>
                  <a:gd name="T1" fmla="*/ 6 h 6"/>
                  <a:gd name="T2" fmla="*/ 5 w 11"/>
                  <a:gd name="T3" fmla="*/ 6 h 6"/>
                  <a:gd name="T4" fmla="*/ 5 w 11"/>
                  <a:gd name="T5" fmla="*/ 0 h 6"/>
                  <a:gd name="T6" fmla="*/ 5 w 11"/>
                  <a:gd name="T7" fmla="*/ 0 h 6"/>
                  <a:gd name="T8" fmla="*/ 5 w 11"/>
                  <a:gd name="T9" fmla="*/ 0 h 6"/>
                  <a:gd name="T10" fmla="*/ 11 w 11"/>
                  <a:gd name="T11" fmla="*/ 0 h 6"/>
                  <a:gd name="T12" fmla="*/ 11 w 11"/>
                  <a:gd name="T13" fmla="*/ 0 h 6"/>
                  <a:gd name="T14" fmla="*/ 11 w 11"/>
                  <a:gd name="T15" fmla="*/ 0 h 6"/>
                  <a:gd name="T16" fmla="*/ 5 w 11"/>
                  <a:gd name="T17" fmla="*/ 0 h 6"/>
                  <a:gd name="T18" fmla="*/ 5 w 11"/>
                  <a:gd name="T19" fmla="*/ 0 h 6"/>
                  <a:gd name="T20" fmla="*/ 5 w 11"/>
                  <a:gd name="T21" fmla="*/ 0 h 6"/>
                  <a:gd name="T22" fmla="*/ 0 w 11"/>
                  <a:gd name="T23" fmla="*/ 0 h 6"/>
                  <a:gd name="T24" fmla="*/ 0 w 11"/>
                  <a:gd name="T25" fmla="*/ 0 h 6"/>
                  <a:gd name="T26" fmla="*/ 0 w 11"/>
                  <a:gd name="T27" fmla="*/ 0 h 6"/>
                  <a:gd name="T28" fmla="*/ 0 w 11"/>
                  <a:gd name="T29" fmla="*/ 0 h 6"/>
                  <a:gd name="T30" fmla="*/ 0 w 11"/>
                  <a:gd name="T31" fmla="*/ 0 h 6"/>
                  <a:gd name="T32" fmla="*/ 0 w 11"/>
                  <a:gd name="T33" fmla="*/ 0 h 6"/>
                  <a:gd name="T34" fmla="*/ 0 w 11"/>
                  <a:gd name="T35" fmla="*/ 0 h 6"/>
                  <a:gd name="T36" fmla="*/ 0 w 11"/>
                  <a:gd name="T37" fmla="*/ 0 h 6"/>
                  <a:gd name="T38" fmla="*/ 0 w 11"/>
                  <a:gd name="T39" fmla="*/ 0 h 6"/>
                  <a:gd name="T40" fmla="*/ 0 w 11"/>
                  <a:gd name="T41" fmla="*/ 0 h 6"/>
                  <a:gd name="T42" fmla="*/ 0 w 11"/>
                  <a:gd name="T43" fmla="*/ 0 h 6"/>
                  <a:gd name="T44" fmla="*/ 0 w 11"/>
                  <a:gd name="T45" fmla="*/ 0 h 6"/>
                  <a:gd name="T46" fmla="*/ 0 w 11"/>
                  <a:gd name="T47" fmla="*/ 0 h 6"/>
                  <a:gd name="T48" fmla="*/ 0 w 11"/>
                  <a:gd name="T49" fmla="*/ 0 h 6"/>
                  <a:gd name="T50" fmla="*/ 0 w 11"/>
                  <a:gd name="T51" fmla="*/ 0 h 6"/>
                  <a:gd name="T52" fmla="*/ 0 w 11"/>
                  <a:gd name="T53" fmla="*/ 0 h 6"/>
                  <a:gd name="T54" fmla="*/ 0 w 11"/>
                  <a:gd name="T55" fmla="*/ 0 h 6"/>
                  <a:gd name="T56" fmla="*/ 0 w 11"/>
                  <a:gd name="T57" fmla="*/ 0 h 6"/>
                  <a:gd name="T58" fmla="*/ 0 w 11"/>
                  <a:gd name="T59" fmla="*/ 0 h 6"/>
                  <a:gd name="T60" fmla="*/ 0 w 11"/>
                  <a:gd name="T61" fmla="*/ 0 h 6"/>
                  <a:gd name="T62" fmla="*/ 0 w 11"/>
                  <a:gd name="T63" fmla="*/ 0 h 6"/>
                  <a:gd name="T64" fmla="*/ 5 w 11"/>
                  <a:gd name="T65" fmla="*/ 0 h 6"/>
                  <a:gd name="T66" fmla="*/ 5 w 11"/>
                  <a:gd name="T67" fmla="*/ 0 h 6"/>
                  <a:gd name="T68" fmla="*/ 5 w 11"/>
                  <a:gd name="T69" fmla="*/ 6 h 6"/>
                  <a:gd name="T70" fmla="*/ 5 w 11"/>
                  <a:gd name="T71" fmla="*/ 6 h 6"/>
                  <a:gd name="T72" fmla="*/ 5 w 11"/>
                  <a:gd name="T73" fmla="*/ 6 h 6"/>
                  <a:gd name="T74" fmla="*/ 5 w 11"/>
                  <a:gd name="T75" fmla="*/ 0 h 6"/>
                  <a:gd name="T76" fmla="*/ 5 w 11"/>
                  <a:gd name="T77" fmla="*/ 0 h 6"/>
                  <a:gd name="T78" fmla="*/ 5 w 11"/>
                  <a:gd name="T79" fmla="*/ 0 h 6"/>
                  <a:gd name="T80" fmla="*/ 5 w 11"/>
                  <a:gd name="T81" fmla="*/ 0 h 6"/>
                  <a:gd name="T82" fmla="*/ 5 w 11"/>
                  <a:gd name="T83" fmla="*/ 6 h 6"/>
                  <a:gd name="T84" fmla="*/ 5 w 11"/>
                  <a:gd name="T85" fmla="*/ 6 h 6"/>
                  <a:gd name="T86" fmla="*/ 5 w 11"/>
                  <a:gd name="T87" fmla="*/ 6 h 6"/>
                  <a:gd name="T88" fmla="*/ 5 w 11"/>
                  <a:gd name="T89" fmla="*/ 6 h 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1"/>
                  <a:gd name="T136" fmla="*/ 0 h 6"/>
                  <a:gd name="T137" fmla="*/ 11 w 11"/>
                  <a:gd name="T138" fmla="*/ 6 h 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1" h="6">
                    <a:moveTo>
                      <a:pt x="5" y="6"/>
                    </a:moveTo>
                    <a:lnTo>
                      <a:pt x="5" y="6"/>
                    </a:lnTo>
                    <a:lnTo>
                      <a:pt x="5" y="0"/>
                    </a:lnTo>
                    <a:lnTo>
                      <a:pt x="11" y="0"/>
                    </a:lnTo>
                    <a:lnTo>
                      <a:pt x="5" y="0"/>
                    </a:lnTo>
                    <a:lnTo>
                      <a:pt x="0" y="0"/>
                    </a:lnTo>
                    <a:lnTo>
                      <a:pt x="5" y="0"/>
                    </a:lnTo>
                    <a:lnTo>
                      <a:pt x="5" y="6"/>
                    </a:lnTo>
                    <a:lnTo>
                      <a:pt x="5" y="0"/>
                    </a:lnTo>
                    <a:lnTo>
                      <a:pt x="5" y="6"/>
                    </a:lnTo>
                    <a:close/>
                  </a:path>
                </a:pathLst>
              </a:custGeom>
              <a:solidFill>
                <a:srgbClr val="000000"/>
              </a:solidFill>
              <a:ln w="9525">
                <a:noFill/>
                <a:round/>
                <a:headEnd/>
                <a:tailEnd/>
              </a:ln>
            </p:spPr>
            <p:txBody>
              <a:bodyPr/>
              <a:lstStyle/>
              <a:p>
                <a:pPr>
                  <a:defRPr/>
                </a:pPr>
                <a:endParaRPr lang="en-GB"/>
              </a:p>
            </p:txBody>
          </p:sp>
          <p:sp>
            <p:nvSpPr>
              <p:cNvPr id="72" name="Freeform 206"/>
              <p:cNvSpPr>
                <a:spLocks/>
              </p:cNvSpPr>
              <p:nvPr/>
            </p:nvSpPr>
            <p:spPr bwMode="auto">
              <a:xfrm>
                <a:off x="4315" y="1617"/>
                <a:ext cx="12" cy="13"/>
              </a:xfrm>
              <a:custGeom>
                <a:avLst/>
                <a:gdLst>
                  <a:gd name="T0" fmla="*/ 6 w 12"/>
                  <a:gd name="T1" fmla="*/ 11 h 11"/>
                  <a:gd name="T2" fmla="*/ 6 w 12"/>
                  <a:gd name="T3" fmla="*/ 11 h 11"/>
                  <a:gd name="T4" fmla="*/ 6 w 12"/>
                  <a:gd name="T5" fmla="*/ 5 h 11"/>
                  <a:gd name="T6" fmla="*/ 6 w 12"/>
                  <a:gd name="T7" fmla="*/ 5 h 11"/>
                  <a:gd name="T8" fmla="*/ 6 w 12"/>
                  <a:gd name="T9" fmla="*/ 5 h 11"/>
                  <a:gd name="T10" fmla="*/ 6 w 12"/>
                  <a:gd name="T11" fmla="*/ 5 h 11"/>
                  <a:gd name="T12" fmla="*/ 6 w 12"/>
                  <a:gd name="T13" fmla="*/ 5 h 11"/>
                  <a:gd name="T14" fmla="*/ 6 w 12"/>
                  <a:gd name="T15" fmla="*/ 5 h 11"/>
                  <a:gd name="T16" fmla="*/ 6 w 12"/>
                  <a:gd name="T17" fmla="*/ 5 h 11"/>
                  <a:gd name="T18" fmla="*/ 6 w 12"/>
                  <a:gd name="T19" fmla="*/ 5 h 11"/>
                  <a:gd name="T20" fmla="*/ 6 w 12"/>
                  <a:gd name="T21" fmla="*/ 5 h 11"/>
                  <a:gd name="T22" fmla="*/ 6 w 12"/>
                  <a:gd name="T23" fmla="*/ 0 h 11"/>
                  <a:gd name="T24" fmla="*/ 0 w 12"/>
                  <a:gd name="T25" fmla="*/ 0 h 11"/>
                  <a:gd name="T26" fmla="*/ 0 w 12"/>
                  <a:gd name="T27" fmla="*/ 0 h 11"/>
                  <a:gd name="T28" fmla="*/ 0 w 12"/>
                  <a:gd name="T29" fmla="*/ 0 h 11"/>
                  <a:gd name="T30" fmla="*/ 0 w 12"/>
                  <a:gd name="T31" fmla="*/ 5 h 11"/>
                  <a:gd name="T32" fmla="*/ 0 w 12"/>
                  <a:gd name="T33" fmla="*/ 5 h 11"/>
                  <a:gd name="T34" fmla="*/ 0 w 12"/>
                  <a:gd name="T35" fmla="*/ 5 h 11"/>
                  <a:gd name="T36" fmla="*/ 0 w 12"/>
                  <a:gd name="T37" fmla="*/ 5 h 11"/>
                  <a:gd name="T38" fmla="*/ 0 w 12"/>
                  <a:gd name="T39" fmla="*/ 5 h 11"/>
                  <a:gd name="T40" fmla="*/ 6 w 12"/>
                  <a:gd name="T41" fmla="*/ 5 h 11"/>
                  <a:gd name="T42" fmla="*/ 0 w 12"/>
                  <a:gd name="T43" fmla="*/ 5 h 11"/>
                  <a:gd name="T44" fmla="*/ 6 w 12"/>
                  <a:gd name="T45" fmla="*/ 11 h 11"/>
                  <a:gd name="T46" fmla="*/ 6 w 12"/>
                  <a:gd name="T47" fmla="*/ 11 h 11"/>
                  <a:gd name="T48" fmla="*/ 6 w 12"/>
                  <a:gd name="T49" fmla="*/ 5 h 11"/>
                  <a:gd name="T50" fmla="*/ 6 w 12"/>
                  <a:gd name="T51" fmla="*/ 5 h 11"/>
                  <a:gd name="T52" fmla="*/ 6 w 12"/>
                  <a:gd name="T53" fmla="*/ 5 h 11"/>
                  <a:gd name="T54" fmla="*/ 6 w 12"/>
                  <a:gd name="T55" fmla="*/ 11 h 11"/>
                  <a:gd name="T56" fmla="*/ 6 w 12"/>
                  <a:gd name="T57" fmla="*/ 11 h 11"/>
                  <a:gd name="T58" fmla="*/ 6 w 12"/>
                  <a:gd name="T59" fmla="*/ 11 h 11"/>
                  <a:gd name="T60" fmla="*/ 6 w 12"/>
                  <a:gd name="T61" fmla="*/ 5 h 11"/>
                  <a:gd name="T62" fmla="*/ 6 w 12"/>
                  <a:gd name="T63" fmla="*/ 5 h 11"/>
                  <a:gd name="T64" fmla="*/ 6 w 12"/>
                  <a:gd name="T65" fmla="*/ 5 h 11"/>
                  <a:gd name="T66" fmla="*/ 6 w 12"/>
                  <a:gd name="T67" fmla="*/ 5 h 11"/>
                  <a:gd name="T68" fmla="*/ 6 w 12"/>
                  <a:gd name="T69" fmla="*/ 5 h 11"/>
                  <a:gd name="T70" fmla="*/ 6 w 12"/>
                  <a:gd name="T71" fmla="*/ 11 h 11"/>
                  <a:gd name="T72" fmla="*/ 6 w 12"/>
                  <a:gd name="T73" fmla="*/ 11 h 11"/>
                  <a:gd name="T74" fmla="*/ 6 w 12"/>
                  <a:gd name="T75" fmla="*/ 5 h 11"/>
                  <a:gd name="T76" fmla="*/ 6 w 12"/>
                  <a:gd name="T77" fmla="*/ 5 h 11"/>
                  <a:gd name="T78" fmla="*/ 6 w 12"/>
                  <a:gd name="T79" fmla="*/ 5 h 11"/>
                  <a:gd name="T80" fmla="*/ 6 w 12"/>
                  <a:gd name="T81" fmla="*/ 11 h 11"/>
                  <a:gd name="T82" fmla="*/ 6 w 12"/>
                  <a:gd name="T83" fmla="*/ 11 h 11"/>
                  <a:gd name="T84" fmla="*/ 6 w 12"/>
                  <a:gd name="T85" fmla="*/ 11 h 11"/>
                  <a:gd name="T86" fmla="*/ 6 w 12"/>
                  <a:gd name="T87" fmla="*/ 11 h 1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2"/>
                  <a:gd name="T133" fmla="*/ 0 h 11"/>
                  <a:gd name="T134" fmla="*/ 12 w 12"/>
                  <a:gd name="T135" fmla="*/ 11 h 1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2" h="11">
                    <a:moveTo>
                      <a:pt x="12" y="11"/>
                    </a:moveTo>
                    <a:lnTo>
                      <a:pt x="12" y="11"/>
                    </a:lnTo>
                    <a:lnTo>
                      <a:pt x="12" y="5"/>
                    </a:lnTo>
                    <a:lnTo>
                      <a:pt x="6" y="5"/>
                    </a:lnTo>
                    <a:lnTo>
                      <a:pt x="6" y="0"/>
                    </a:lnTo>
                    <a:lnTo>
                      <a:pt x="0" y="0"/>
                    </a:lnTo>
                    <a:lnTo>
                      <a:pt x="0" y="5"/>
                    </a:lnTo>
                    <a:lnTo>
                      <a:pt x="6" y="5"/>
                    </a:lnTo>
                    <a:lnTo>
                      <a:pt x="0" y="5"/>
                    </a:lnTo>
                    <a:lnTo>
                      <a:pt x="6" y="11"/>
                    </a:lnTo>
                    <a:lnTo>
                      <a:pt x="6" y="5"/>
                    </a:lnTo>
                    <a:lnTo>
                      <a:pt x="6" y="11"/>
                    </a:lnTo>
                    <a:lnTo>
                      <a:pt x="6" y="5"/>
                    </a:lnTo>
                    <a:lnTo>
                      <a:pt x="12" y="11"/>
                    </a:lnTo>
                    <a:lnTo>
                      <a:pt x="12" y="5"/>
                    </a:lnTo>
                    <a:lnTo>
                      <a:pt x="12" y="11"/>
                    </a:lnTo>
                    <a:close/>
                  </a:path>
                </a:pathLst>
              </a:custGeom>
              <a:solidFill>
                <a:srgbClr val="FFFFFF"/>
              </a:solidFill>
              <a:ln w="9525">
                <a:noFill/>
                <a:round/>
                <a:headEnd/>
                <a:tailEnd/>
              </a:ln>
            </p:spPr>
            <p:txBody>
              <a:bodyPr/>
              <a:lstStyle/>
              <a:p>
                <a:pPr>
                  <a:defRPr/>
                </a:pPr>
                <a:endParaRPr lang="en-GB"/>
              </a:p>
            </p:txBody>
          </p:sp>
          <p:sp>
            <p:nvSpPr>
              <p:cNvPr id="73" name="Freeform 207"/>
              <p:cNvSpPr>
                <a:spLocks/>
              </p:cNvSpPr>
              <p:nvPr/>
            </p:nvSpPr>
            <p:spPr bwMode="auto">
              <a:xfrm>
                <a:off x="4315" y="1617"/>
                <a:ext cx="6" cy="2"/>
              </a:xfrm>
              <a:custGeom>
                <a:avLst/>
                <a:gdLst>
                  <a:gd name="T0" fmla="*/ 6 w 6"/>
                  <a:gd name="T1" fmla="*/ 0 h 1"/>
                  <a:gd name="T2" fmla="*/ 6 w 6"/>
                  <a:gd name="T3" fmla="*/ 0 h 1"/>
                  <a:gd name="T4" fmla="*/ 6 w 6"/>
                  <a:gd name="T5" fmla="*/ 0 h 1"/>
                  <a:gd name="T6" fmla="*/ 6 w 6"/>
                  <a:gd name="T7" fmla="*/ 0 h 1"/>
                  <a:gd name="T8" fmla="*/ 6 w 6"/>
                  <a:gd name="T9" fmla="*/ 0 h 1"/>
                  <a:gd name="T10" fmla="*/ 6 w 6"/>
                  <a:gd name="T11" fmla="*/ 0 h 1"/>
                  <a:gd name="T12" fmla="*/ 6 w 6"/>
                  <a:gd name="T13" fmla="*/ 0 h 1"/>
                  <a:gd name="T14" fmla="*/ 6 w 6"/>
                  <a:gd name="T15" fmla="*/ 0 h 1"/>
                  <a:gd name="T16" fmla="*/ 0 w 6"/>
                  <a:gd name="T17" fmla="*/ 0 h 1"/>
                  <a:gd name="T18" fmla="*/ 0 w 6"/>
                  <a:gd name="T19" fmla="*/ 0 h 1"/>
                  <a:gd name="T20" fmla="*/ 0 w 6"/>
                  <a:gd name="T21" fmla="*/ 0 h 1"/>
                  <a:gd name="T22" fmla="*/ 0 w 6"/>
                  <a:gd name="T23" fmla="*/ 0 h 1"/>
                  <a:gd name="T24" fmla="*/ 0 w 6"/>
                  <a:gd name="T25" fmla="*/ 0 h 1"/>
                  <a:gd name="T26" fmla="*/ 0 w 6"/>
                  <a:gd name="T27" fmla="*/ 0 h 1"/>
                  <a:gd name="T28" fmla="*/ 0 w 6"/>
                  <a:gd name="T29" fmla="*/ 0 h 1"/>
                  <a:gd name="T30" fmla="*/ 6 w 6"/>
                  <a:gd name="T31" fmla="*/ 0 h 1"/>
                  <a:gd name="T32" fmla="*/ 6 w 6"/>
                  <a:gd name="T33" fmla="*/ 0 h 1"/>
                  <a:gd name="T34" fmla="*/ 6 w 6"/>
                  <a:gd name="T35" fmla="*/ 0 h 1"/>
                  <a:gd name="T36" fmla="*/ 6 w 6"/>
                  <a:gd name="T37" fmla="*/ 0 h 1"/>
                  <a:gd name="T38" fmla="*/ 6 w 6"/>
                  <a:gd name="T39" fmla="*/ 0 h 1"/>
                  <a:gd name="T40" fmla="*/ 6 w 6"/>
                  <a:gd name="T41" fmla="*/ 0 h 1"/>
                  <a:gd name="T42" fmla="*/ 6 w 6"/>
                  <a:gd name="T43" fmla="*/ 0 h 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
                  <a:gd name="T67" fmla="*/ 0 h 1"/>
                  <a:gd name="T68" fmla="*/ 6 w 6"/>
                  <a:gd name="T69" fmla="*/ 1 h 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 h="1">
                    <a:moveTo>
                      <a:pt x="6" y="0"/>
                    </a:moveTo>
                    <a:lnTo>
                      <a:pt x="6" y="0"/>
                    </a:lnTo>
                    <a:lnTo>
                      <a:pt x="0" y="0"/>
                    </a:lnTo>
                    <a:lnTo>
                      <a:pt x="6" y="0"/>
                    </a:lnTo>
                    <a:close/>
                  </a:path>
                </a:pathLst>
              </a:custGeom>
              <a:solidFill>
                <a:srgbClr val="FB0F0C"/>
              </a:solidFill>
              <a:ln w="9525">
                <a:noFill/>
                <a:round/>
                <a:headEnd/>
                <a:tailEnd/>
              </a:ln>
            </p:spPr>
            <p:txBody>
              <a:bodyPr/>
              <a:lstStyle/>
              <a:p>
                <a:pPr>
                  <a:defRPr/>
                </a:pPr>
                <a:endParaRPr lang="en-GB"/>
              </a:p>
            </p:txBody>
          </p:sp>
          <p:sp>
            <p:nvSpPr>
              <p:cNvPr id="74" name="Freeform 208"/>
              <p:cNvSpPr>
                <a:spLocks/>
              </p:cNvSpPr>
              <p:nvPr/>
            </p:nvSpPr>
            <p:spPr bwMode="auto">
              <a:xfrm>
                <a:off x="4315" y="1617"/>
                <a:ext cx="6" cy="6"/>
              </a:xfrm>
              <a:custGeom>
                <a:avLst/>
                <a:gdLst>
                  <a:gd name="T0" fmla="*/ 6 w 6"/>
                  <a:gd name="T1" fmla="*/ 0 h 5"/>
                  <a:gd name="T2" fmla="*/ 0 w 6"/>
                  <a:gd name="T3" fmla="*/ 0 h 5"/>
                  <a:gd name="T4" fmla="*/ 6 w 6"/>
                  <a:gd name="T5" fmla="*/ 5 h 5"/>
                  <a:gd name="T6" fmla="*/ 6 w 6"/>
                  <a:gd name="T7" fmla="*/ 0 h 5"/>
                  <a:gd name="T8" fmla="*/ 6 w 6"/>
                  <a:gd name="T9" fmla="*/ 0 h 5"/>
                  <a:gd name="T10" fmla="*/ 6 w 6"/>
                  <a:gd name="T11" fmla="*/ 0 h 5"/>
                  <a:gd name="T12" fmla="*/ 6 w 6"/>
                  <a:gd name="T13" fmla="*/ 5 h 5"/>
                  <a:gd name="T14" fmla="*/ 6 w 6"/>
                  <a:gd name="T15" fmla="*/ 5 h 5"/>
                  <a:gd name="T16" fmla="*/ 6 w 6"/>
                  <a:gd name="T17" fmla="*/ 5 h 5"/>
                  <a:gd name="T18" fmla="*/ 6 w 6"/>
                  <a:gd name="T19" fmla="*/ 0 h 5"/>
                  <a:gd name="T20" fmla="*/ 6 w 6"/>
                  <a:gd name="T21" fmla="*/ 0 h 5"/>
                  <a:gd name="T22" fmla="*/ 6 w 6"/>
                  <a:gd name="T23" fmla="*/ 0 h 5"/>
                  <a:gd name="T24" fmla="*/ 6 w 6"/>
                  <a:gd name="T25" fmla="*/ 0 h 5"/>
                  <a:gd name="T26" fmla="*/ 6 w 6"/>
                  <a:gd name="T27" fmla="*/ 0 h 5"/>
                  <a:gd name="T28" fmla="*/ 6 w 6"/>
                  <a:gd name="T29" fmla="*/ 0 h 5"/>
                  <a:gd name="T30" fmla="*/ 6 w 6"/>
                  <a:gd name="T31" fmla="*/ 0 h 5"/>
                  <a:gd name="T32" fmla="*/ 6 w 6"/>
                  <a:gd name="T33" fmla="*/ 0 h 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
                  <a:gd name="T52" fmla="*/ 0 h 5"/>
                  <a:gd name="T53" fmla="*/ 6 w 6"/>
                  <a:gd name="T54" fmla="*/ 5 h 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 h="5">
                    <a:moveTo>
                      <a:pt x="6" y="0"/>
                    </a:moveTo>
                    <a:lnTo>
                      <a:pt x="0" y="0"/>
                    </a:lnTo>
                    <a:lnTo>
                      <a:pt x="6" y="5"/>
                    </a:lnTo>
                    <a:lnTo>
                      <a:pt x="6" y="0"/>
                    </a:lnTo>
                    <a:lnTo>
                      <a:pt x="6" y="5"/>
                    </a:lnTo>
                    <a:lnTo>
                      <a:pt x="6" y="0"/>
                    </a:lnTo>
                    <a:close/>
                  </a:path>
                </a:pathLst>
              </a:custGeom>
              <a:solidFill>
                <a:srgbClr val="FB0F0C"/>
              </a:solidFill>
              <a:ln w="9525">
                <a:noFill/>
                <a:round/>
                <a:headEnd/>
                <a:tailEnd/>
              </a:ln>
            </p:spPr>
            <p:txBody>
              <a:bodyPr/>
              <a:lstStyle/>
              <a:p>
                <a:pPr>
                  <a:defRPr/>
                </a:pPr>
                <a:endParaRPr lang="en-GB"/>
              </a:p>
            </p:txBody>
          </p:sp>
          <p:sp>
            <p:nvSpPr>
              <p:cNvPr id="75" name="Freeform 209"/>
              <p:cNvSpPr>
                <a:spLocks/>
              </p:cNvSpPr>
              <p:nvPr/>
            </p:nvSpPr>
            <p:spPr bwMode="auto">
              <a:xfrm>
                <a:off x="4303" y="1626"/>
                <a:ext cx="6" cy="0"/>
              </a:xfrm>
              <a:custGeom>
                <a:avLst/>
                <a:gdLst>
                  <a:gd name="T0" fmla="*/ 0 w 6"/>
                  <a:gd name="T1" fmla="*/ 0 h 1"/>
                  <a:gd name="T2" fmla="*/ 0 w 6"/>
                  <a:gd name="T3" fmla="*/ 0 h 1"/>
                  <a:gd name="T4" fmla="*/ 0 w 6"/>
                  <a:gd name="T5" fmla="*/ 0 h 1"/>
                  <a:gd name="T6" fmla="*/ 6 w 6"/>
                  <a:gd name="T7" fmla="*/ 0 h 1"/>
                  <a:gd name="T8" fmla="*/ 6 w 6"/>
                  <a:gd name="T9" fmla="*/ 0 h 1"/>
                  <a:gd name="T10" fmla="*/ 0 w 6"/>
                  <a:gd name="T11" fmla="*/ 0 h 1"/>
                  <a:gd name="T12" fmla="*/ 0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a:p>
            </p:txBody>
          </p:sp>
          <p:sp>
            <p:nvSpPr>
              <p:cNvPr id="76" name="Freeform 210"/>
              <p:cNvSpPr>
                <a:spLocks/>
              </p:cNvSpPr>
              <p:nvPr/>
            </p:nvSpPr>
            <p:spPr bwMode="auto">
              <a:xfrm>
                <a:off x="4297" y="1617"/>
                <a:ext cx="6" cy="2"/>
              </a:xfrm>
              <a:custGeom>
                <a:avLst/>
                <a:gdLst>
                  <a:gd name="T0" fmla="*/ 0 w 6"/>
                  <a:gd name="T1" fmla="*/ 0 h 1"/>
                  <a:gd name="T2" fmla="*/ 0 w 6"/>
                  <a:gd name="T3" fmla="*/ 0 h 1"/>
                  <a:gd name="T4" fmla="*/ 0 w 6"/>
                  <a:gd name="T5" fmla="*/ 0 h 1"/>
                  <a:gd name="T6" fmla="*/ 6 w 6"/>
                  <a:gd name="T7" fmla="*/ 0 h 1"/>
                  <a:gd name="T8" fmla="*/ 6 w 6"/>
                  <a:gd name="T9" fmla="*/ 0 h 1"/>
                  <a:gd name="T10" fmla="*/ 6 w 6"/>
                  <a:gd name="T11" fmla="*/ 0 h 1"/>
                  <a:gd name="T12" fmla="*/ 6 w 6"/>
                  <a:gd name="T13" fmla="*/ 0 h 1"/>
                  <a:gd name="T14" fmla="*/ 0 w 6"/>
                  <a:gd name="T15" fmla="*/ 0 h 1"/>
                  <a:gd name="T16" fmla="*/ 0 w 6"/>
                  <a:gd name="T17" fmla="*/ 0 h 1"/>
                  <a:gd name="T18" fmla="*/ 0 w 6"/>
                  <a:gd name="T19" fmla="*/ 0 h 1"/>
                  <a:gd name="T20" fmla="*/ 0 w 6"/>
                  <a:gd name="T21" fmla="*/ 0 h 1"/>
                  <a:gd name="T22" fmla="*/ 0 w 6"/>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
                  <a:gd name="T37" fmla="*/ 0 h 1"/>
                  <a:gd name="T38" fmla="*/ 6 w 6"/>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 h="1">
                    <a:moveTo>
                      <a:pt x="0" y="0"/>
                    </a:moveTo>
                    <a:lnTo>
                      <a:pt x="0" y="0"/>
                    </a:lnTo>
                    <a:lnTo>
                      <a:pt x="6" y="0"/>
                    </a:lnTo>
                    <a:lnTo>
                      <a:pt x="0" y="0"/>
                    </a:lnTo>
                    <a:close/>
                  </a:path>
                </a:pathLst>
              </a:custGeom>
              <a:solidFill>
                <a:srgbClr val="FCCF41"/>
              </a:solidFill>
              <a:ln w="9525">
                <a:noFill/>
                <a:round/>
                <a:headEnd/>
                <a:tailEnd/>
              </a:ln>
            </p:spPr>
            <p:txBody>
              <a:bodyPr/>
              <a:lstStyle/>
              <a:p>
                <a:pPr>
                  <a:defRPr/>
                </a:pPr>
                <a:endParaRPr lang="en-GB"/>
              </a:p>
            </p:txBody>
          </p:sp>
          <p:sp>
            <p:nvSpPr>
              <p:cNvPr id="77" name="Freeform 211"/>
              <p:cNvSpPr>
                <a:spLocks/>
              </p:cNvSpPr>
              <p:nvPr/>
            </p:nvSpPr>
            <p:spPr bwMode="auto">
              <a:xfrm>
                <a:off x="4309" y="1617"/>
                <a:ext cx="2" cy="2"/>
              </a:xfrm>
              <a:custGeom>
                <a:avLst/>
                <a:gdLst>
                  <a:gd name="T0" fmla="*/ 0 w 1"/>
                  <a:gd name="T1" fmla="*/ 0 h 1"/>
                  <a:gd name="T2" fmla="*/ 0 w 1"/>
                  <a:gd name="T3" fmla="*/ 0 h 1"/>
                  <a:gd name="T4" fmla="*/ 0 w 1"/>
                  <a:gd name="T5" fmla="*/ 0 h 1"/>
                  <a:gd name="T6" fmla="*/ 0 w 1"/>
                  <a:gd name="T7" fmla="*/ 0 h 1"/>
                  <a:gd name="T8" fmla="*/ 0 w 1"/>
                  <a:gd name="T9" fmla="*/ 0 h 1"/>
                  <a:gd name="T10" fmla="*/ 0 w 1"/>
                  <a:gd name="T11" fmla="*/ 0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
                  <a:gd name="T37" fmla="*/ 0 h 1"/>
                  <a:gd name="T38" fmla="*/ 1 w 1"/>
                  <a:gd name="T39" fmla="*/ 1 h 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 h="1">
                    <a:moveTo>
                      <a:pt x="0" y="0"/>
                    </a:moveTo>
                    <a:lnTo>
                      <a:pt x="0" y="0"/>
                    </a:lnTo>
                    <a:close/>
                  </a:path>
                </a:pathLst>
              </a:custGeom>
              <a:solidFill>
                <a:srgbClr val="FCCF41"/>
              </a:solidFill>
              <a:ln w="9525">
                <a:noFill/>
                <a:round/>
                <a:headEnd/>
                <a:tailEnd/>
              </a:ln>
            </p:spPr>
            <p:txBody>
              <a:bodyPr/>
              <a:lstStyle/>
              <a:p>
                <a:pPr>
                  <a:defRPr/>
                </a:pPr>
                <a:endParaRPr lang="en-GB"/>
              </a:p>
            </p:txBody>
          </p:sp>
          <p:sp>
            <p:nvSpPr>
              <p:cNvPr id="78" name="Freeform 212"/>
              <p:cNvSpPr>
                <a:spLocks/>
              </p:cNvSpPr>
              <p:nvPr/>
            </p:nvSpPr>
            <p:spPr bwMode="auto">
              <a:xfrm>
                <a:off x="4187" y="1590"/>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31" name="Group 223"/>
            <p:cNvGrpSpPr>
              <a:grpSpLocks/>
            </p:cNvGrpSpPr>
            <p:nvPr userDrawn="1"/>
          </p:nvGrpSpPr>
          <p:grpSpPr bwMode="auto">
            <a:xfrm>
              <a:off x="2701793" y="5092835"/>
              <a:ext cx="164978" cy="104897"/>
              <a:chOff x="4184" y="1339"/>
              <a:chExt cx="238" cy="162"/>
            </a:xfrm>
          </p:grpSpPr>
          <p:sp>
            <p:nvSpPr>
              <p:cNvPr id="48" name="Freeform 224"/>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close/>
                  </a:path>
                </a:pathLst>
              </a:custGeom>
              <a:solidFill>
                <a:srgbClr val="FFFFFF"/>
              </a:solidFill>
              <a:ln w="9525">
                <a:noFill/>
                <a:round/>
                <a:headEnd/>
                <a:tailEnd/>
              </a:ln>
            </p:spPr>
            <p:txBody>
              <a:bodyPr/>
              <a:lstStyle/>
              <a:p>
                <a:pPr>
                  <a:defRPr/>
                </a:pPr>
                <a:endParaRPr lang="en-GB"/>
              </a:p>
            </p:txBody>
          </p:sp>
          <p:sp>
            <p:nvSpPr>
              <p:cNvPr id="49" name="Freeform 225"/>
              <p:cNvSpPr>
                <a:spLocks/>
              </p:cNvSpPr>
              <p:nvPr/>
            </p:nvSpPr>
            <p:spPr bwMode="auto">
              <a:xfrm>
                <a:off x="4184" y="1339"/>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FF0000"/>
              </a:solidFill>
              <a:ln w="9525">
                <a:noFill/>
                <a:round/>
                <a:headEnd/>
                <a:tailEnd/>
              </a:ln>
            </p:spPr>
            <p:txBody>
              <a:bodyPr/>
              <a:lstStyle/>
              <a:p>
                <a:pPr>
                  <a:defRPr/>
                </a:pPr>
                <a:endParaRPr lang="en-GB"/>
              </a:p>
            </p:txBody>
          </p:sp>
          <p:sp>
            <p:nvSpPr>
              <p:cNvPr id="50" name="Freeform 226"/>
              <p:cNvSpPr>
                <a:spLocks/>
              </p:cNvSpPr>
              <p:nvPr/>
            </p:nvSpPr>
            <p:spPr bwMode="auto">
              <a:xfrm>
                <a:off x="4184" y="1448"/>
                <a:ext cx="238" cy="53"/>
              </a:xfrm>
              <a:custGeom>
                <a:avLst/>
                <a:gdLst>
                  <a:gd name="T0" fmla="*/ 40 w 244"/>
                  <a:gd name="T1" fmla="*/ 962 h 50"/>
                  <a:gd name="T2" fmla="*/ 40 w 244"/>
                  <a:gd name="T3" fmla="*/ 0 h 50"/>
                  <a:gd name="T4" fmla="*/ 0 w 244"/>
                  <a:gd name="T5" fmla="*/ 0 h 50"/>
                  <a:gd name="T6" fmla="*/ 0 w 244"/>
                  <a:gd name="T7" fmla="*/ 962 h 50"/>
                  <a:gd name="T8" fmla="*/ 40 w 244"/>
                  <a:gd name="T9" fmla="*/ 962 h 50"/>
                  <a:gd name="T10" fmla="*/ 40 w 244"/>
                  <a:gd name="T11" fmla="*/ 962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244" y="50"/>
                    </a:moveTo>
                    <a:lnTo>
                      <a:pt x="244" y="0"/>
                    </a:lnTo>
                    <a:lnTo>
                      <a:pt x="0" y="0"/>
                    </a:lnTo>
                    <a:lnTo>
                      <a:pt x="0" y="50"/>
                    </a:lnTo>
                    <a:lnTo>
                      <a:pt x="244" y="50"/>
                    </a:lnTo>
                    <a:close/>
                  </a:path>
                </a:pathLst>
              </a:custGeom>
              <a:solidFill>
                <a:srgbClr val="409D27"/>
              </a:solidFill>
              <a:ln w="9525">
                <a:noFill/>
                <a:round/>
                <a:headEnd/>
                <a:tailEnd/>
              </a:ln>
            </p:spPr>
            <p:txBody>
              <a:bodyPr/>
              <a:lstStyle/>
              <a:p>
                <a:pPr>
                  <a:defRPr/>
                </a:pPr>
                <a:endParaRPr lang="en-GB"/>
              </a:p>
            </p:txBody>
          </p:sp>
          <p:sp>
            <p:nvSpPr>
              <p:cNvPr id="51" name="Freeform 227"/>
              <p:cNvSpPr>
                <a:spLocks/>
              </p:cNvSpPr>
              <p:nvPr/>
            </p:nvSpPr>
            <p:spPr bwMode="auto">
              <a:xfrm>
                <a:off x="4184" y="1339"/>
                <a:ext cx="238" cy="162"/>
              </a:xfrm>
              <a:custGeom>
                <a:avLst/>
                <a:gdLst>
                  <a:gd name="T0" fmla="*/ 40 w 244"/>
                  <a:gd name="T1" fmla="*/ 1704 h 156"/>
                  <a:gd name="T2" fmla="*/ 40 w 244"/>
                  <a:gd name="T3" fmla="*/ 0 h 156"/>
                  <a:gd name="T4" fmla="*/ 0 w 244"/>
                  <a:gd name="T5" fmla="*/ 0 h 156"/>
                  <a:gd name="T6" fmla="*/ 0 w 244"/>
                  <a:gd name="T7" fmla="*/ 1704 h 156"/>
                  <a:gd name="T8" fmla="*/ 40 w 244"/>
                  <a:gd name="T9" fmla="*/ 1704 h 156"/>
                  <a:gd name="T10" fmla="*/ 40 w 244"/>
                  <a:gd name="T11" fmla="*/ 17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nvGrpSpPr>
            <p:cNvPr id="32" name="Group 38"/>
            <p:cNvGrpSpPr>
              <a:grpSpLocks/>
            </p:cNvGrpSpPr>
            <p:nvPr userDrawn="1"/>
          </p:nvGrpSpPr>
          <p:grpSpPr bwMode="auto">
            <a:xfrm>
              <a:off x="1217956" y="5092835"/>
              <a:ext cx="164978" cy="104922"/>
              <a:chOff x="528" y="1773"/>
              <a:chExt cx="246" cy="156"/>
            </a:xfrm>
          </p:grpSpPr>
          <p:sp>
            <p:nvSpPr>
              <p:cNvPr id="44" name="Freeform 248"/>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close/>
                  </a:path>
                </a:pathLst>
              </a:custGeom>
              <a:solidFill>
                <a:srgbClr val="FFFFFF"/>
              </a:solidFill>
              <a:ln w="9525">
                <a:noFill/>
                <a:round/>
                <a:headEnd/>
                <a:tailEnd/>
              </a:ln>
            </p:spPr>
            <p:txBody>
              <a:bodyPr/>
              <a:lstStyle/>
              <a:p>
                <a:pPr>
                  <a:defRPr/>
                </a:pPr>
                <a:endParaRPr lang="en-GB"/>
              </a:p>
            </p:txBody>
          </p:sp>
          <p:sp>
            <p:nvSpPr>
              <p:cNvPr id="45" name="Freeform 249"/>
              <p:cNvSpPr>
                <a:spLocks/>
              </p:cNvSpPr>
              <p:nvPr/>
            </p:nvSpPr>
            <p:spPr bwMode="auto">
              <a:xfrm>
                <a:off x="528" y="1850"/>
                <a:ext cx="246" cy="79"/>
              </a:xfrm>
              <a:custGeom>
                <a:avLst/>
                <a:gdLst>
                  <a:gd name="T0" fmla="*/ 2929 w 238"/>
                  <a:gd name="T1" fmla="*/ 39 h 79"/>
                  <a:gd name="T2" fmla="*/ 2929 w 238"/>
                  <a:gd name="T3" fmla="*/ 0 h 79"/>
                  <a:gd name="T4" fmla="*/ 0 w 238"/>
                  <a:gd name="T5" fmla="*/ 0 h 79"/>
                  <a:gd name="T6" fmla="*/ 0 w 238"/>
                  <a:gd name="T7" fmla="*/ 39 h 79"/>
                  <a:gd name="T8" fmla="*/ 2929 w 238"/>
                  <a:gd name="T9" fmla="*/ 39 h 79"/>
                  <a:gd name="T10" fmla="*/ 2929 w 238"/>
                  <a:gd name="T11" fmla="*/ 39 h 79"/>
                  <a:gd name="T12" fmla="*/ 0 60000 65536"/>
                  <a:gd name="T13" fmla="*/ 0 60000 65536"/>
                  <a:gd name="T14" fmla="*/ 0 60000 65536"/>
                  <a:gd name="T15" fmla="*/ 0 60000 65536"/>
                  <a:gd name="T16" fmla="*/ 0 60000 65536"/>
                  <a:gd name="T17" fmla="*/ 0 60000 65536"/>
                  <a:gd name="T18" fmla="*/ 0 w 238"/>
                  <a:gd name="T19" fmla="*/ 0 h 79"/>
                  <a:gd name="T20" fmla="*/ 238 w 238"/>
                  <a:gd name="T21" fmla="*/ 79 h 79"/>
                </a:gdLst>
                <a:ahLst/>
                <a:cxnLst>
                  <a:cxn ang="T12">
                    <a:pos x="T0" y="T1"/>
                  </a:cxn>
                  <a:cxn ang="T13">
                    <a:pos x="T2" y="T3"/>
                  </a:cxn>
                  <a:cxn ang="T14">
                    <a:pos x="T4" y="T5"/>
                  </a:cxn>
                  <a:cxn ang="T15">
                    <a:pos x="T6" y="T7"/>
                  </a:cxn>
                  <a:cxn ang="T16">
                    <a:pos x="T8" y="T9"/>
                  </a:cxn>
                  <a:cxn ang="T17">
                    <a:pos x="T10" y="T11"/>
                  </a:cxn>
                </a:cxnLst>
                <a:rect l="T18" t="T19" r="T20" b="T21"/>
                <a:pathLst>
                  <a:path w="238" h="79">
                    <a:moveTo>
                      <a:pt x="238" y="79"/>
                    </a:moveTo>
                    <a:lnTo>
                      <a:pt x="238" y="0"/>
                    </a:lnTo>
                    <a:lnTo>
                      <a:pt x="0" y="0"/>
                    </a:lnTo>
                    <a:lnTo>
                      <a:pt x="0" y="79"/>
                    </a:lnTo>
                    <a:lnTo>
                      <a:pt x="238" y="79"/>
                    </a:lnTo>
                    <a:close/>
                  </a:path>
                </a:pathLst>
              </a:custGeom>
              <a:solidFill>
                <a:srgbClr val="FF0000"/>
              </a:solidFill>
              <a:ln w="9525">
                <a:noFill/>
                <a:round/>
                <a:headEnd/>
                <a:tailEnd/>
              </a:ln>
            </p:spPr>
            <p:txBody>
              <a:bodyPr/>
              <a:lstStyle/>
              <a:p>
                <a:pPr>
                  <a:defRPr/>
                </a:pPr>
                <a:endParaRPr lang="en-GB"/>
              </a:p>
            </p:txBody>
          </p:sp>
          <p:sp>
            <p:nvSpPr>
              <p:cNvPr id="46" name="Freeform 250"/>
              <p:cNvSpPr>
                <a:spLocks/>
              </p:cNvSpPr>
              <p:nvPr/>
            </p:nvSpPr>
            <p:spPr bwMode="auto">
              <a:xfrm>
                <a:off x="528" y="1773"/>
                <a:ext cx="120" cy="156"/>
              </a:xfrm>
              <a:custGeom>
                <a:avLst/>
                <a:gdLst>
                  <a:gd name="T0" fmla="*/ 0 w 119"/>
                  <a:gd name="T1" fmla="*/ 0 h 157"/>
                  <a:gd name="T2" fmla="*/ 0 w 119"/>
                  <a:gd name="T3" fmla="*/ 61 h 157"/>
                  <a:gd name="T4" fmla="*/ 211 w 119"/>
                  <a:gd name="T5" fmla="*/ 39 h 157"/>
                  <a:gd name="T6" fmla="*/ 0 w 119"/>
                  <a:gd name="T7" fmla="*/ 0 h 157"/>
                  <a:gd name="T8" fmla="*/ 0 w 119"/>
                  <a:gd name="T9" fmla="*/ 0 h 157"/>
                  <a:gd name="T10" fmla="*/ 0 60000 65536"/>
                  <a:gd name="T11" fmla="*/ 0 60000 65536"/>
                  <a:gd name="T12" fmla="*/ 0 60000 65536"/>
                  <a:gd name="T13" fmla="*/ 0 60000 65536"/>
                  <a:gd name="T14" fmla="*/ 0 60000 65536"/>
                  <a:gd name="T15" fmla="*/ 0 w 119"/>
                  <a:gd name="T16" fmla="*/ 0 h 157"/>
                  <a:gd name="T17" fmla="*/ 119 w 119"/>
                  <a:gd name="T18" fmla="*/ 157 h 157"/>
                </a:gdLst>
                <a:ahLst/>
                <a:cxnLst>
                  <a:cxn ang="T10">
                    <a:pos x="T0" y="T1"/>
                  </a:cxn>
                  <a:cxn ang="T11">
                    <a:pos x="T2" y="T3"/>
                  </a:cxn>
                  <a:cxn ang="T12">
                    <a:pos x="T4" y="T5"/>
                  </a:cxn>
                  <a:cxn ang="T13">
                    <a:pos x="T6" y="T7"/>
                  </a:cxn>
                  <a:cxn ang="T14">
                    <a:pos x="T8" y="T9"/>
                  </a:cxn>
                </a:cxnLst>
                <a:rect l="T15" t="T16" r="T17" b="T18"/>
                <a:pathLst>
                  <a:path w="119" h="157">
                    <a:moveTo>
                      <a:pt x="0" y="0"/>
                    </a:moveTo>
                    <a:lnTo>
                      <a:pt x="0" y="157"/>
                    </a:lnTo>
                    <a:lnTo>
                      <a:pt x="119" y="78"/>
                    </a:lnTo>
                    <a:lnTo>
                      <a:pt x="0" y="0"/>
                    </a:lnTo>
                    <a:close/>
                  </a:path>
                </a:pathLst>
              </a:custGeom>
              <a:solidFill>
                <a:srgbClr val="1A0C80"/>
              </a:solidFill>
              <a:ln w="9525">
                <a:noFill/>
                <a:round/>
                <a:headEnd/>
                <a:tailEnd/>
              </a:ln>
            </p:spPr>
            <p:txBody>
              <a:bodyPr/>
              <a:lstStyle/>
              <a:p>
                <a:pPr>
                  <a:defRPr/>
                </a:pPr>
                <a:endParaRPr lang="en-GB"/>
              </a:p>
            </p:txBody>
          </p:sp>
          <p:sp>
            <p:nvSpPr>
              <p:cNvPr id="47" name="Freeform 251"/>
              <p:cNvSpPr>
                <a:spLocks/>
              </p:cNvSpPr>
              <p:nvPr/>
            </p:nvSpPr>
            <p:spPr bwMode="auto">
              <a:xfrm>
                <a:off x="528" y="1773"/>
                <a:ext cx="246" cy="156"/>
              </a:xfrm>
              <a:custGeom>
                <a:avLst/>
                <a:gdLst>
                  <a:gd name="T0" fmla="*/ 445 w 244"/>
                  <a:gd name="T1" fmla="*/ 61 h 157"/>
                  <a:gd name="T2" fmla="*/ 445 w 244"/>
                  <a:gd name="T3" fmla="*/ 0 h 157"/>
                  <a:gd name="T4" fmla="*/ 0 w 244"/>
                  <a:gd name="T5" fmla="*/ 0 h 157"/>
                  <a:gd name="T6" fmla="*/ 0 w 244"/>
                  <a:gd name="T7" fmla="*/ 61 h 157"/>
                  <a:gd name="T8" fmla="*/ 445 w 244"/>
                  <a:gd name="T9" fmla="*/ 61 h 157"/>
                  <a:gd name="T10" fmla="*/ 445 w 244"/>
                  <a:gd name="T11" fmla="*/ 61 h 157"/>
                  <a:gd name="T12" fmla="*/ 0 60000 65536"/>
                  <a:gd name="T13" fmla="*/ 0 60000 65536"/>
                  <a:gd name="T14" fmla="*/ 0 60000 65536"/>
                  <a:gd name="T15" fmla="*/ 0 60000 65536"/>
                  <a:gd name="T16" fmla="*/ 0 60000 65536"/>
                  <a:gd name="T17" fmla="*/ 0 60000 65536"/>
                  <a:gd name="T18" fmla="*/ 0 w 244"/>
                  <a:gd name="T19" fmla="*/ 0 h 157"/>
                  <a:gd name="T20" fmla="*/ 244 w 244"/>
                  <a:gd name="T21" fmla="*/ 157 h 157"/>
                </a:gdLst>
                <a:ahLst/>
                <a:cxnLst>
                  <a:cxn ang="T12">
                    <a:pos x="T0" y="T1"/>
                  </a:cxn>
                  <a:cxn ang="T13">
                    <a:pos x="T2" y="T3"/>
                  </a:cxn>
                  <a:cxn ang="T14">
                    <a:pos x="T4" y="T5"/>
                  </a:cxn>
                  <a:cxn ang="T15">
                    <a:pos x="T6" y="T7"/>
                  </a:cxn>
                  <a:cxn ang="T16">
                    <a:pos x="T8" y="T9"/>
                  </a:cxn>
                  <a:cxn ang="T17">
                    <a:pos x="T10" y="T11"/>
                  </a:cxn>
                </a:cxnLst>
                <a:rect l="T18" t="T19" r="T20" b="T21"/>
                <a:pathLst>
                  <a:path w="244" h="157">
                    <a:moveTo>
                      <a:pt x="244" y="157"/>
                    </a:moveTo>
                    <a:lnTo>
                      <a:pt x="244" y="0"/>
                    </a:lnTo>
                    <a:lnTo>
                      <a:pt x="0" y="0"/>
                    </a:lnTo>
                    <a:lnTo>
                      <a:pt x="0" y="157"/>
                    </a:lnTo>
                    <a:lnTo>
                      <a:pt x="244" y="157"/>
                    </a:lnTo>
                  </a:path>
                </a:pathLst>
              </a:custGeom>
              <a:noFill/>
              <a:ln w="0">
                <a:solidFill>
                  <a:srgbClr val="000000"/>
                </a:solidFill>
                <a:prstDash val="solid"/>
                <a:round/>
                <a:headEnd/>
                <a:tailEnd/>
              </a:ln>
            </p:spPr>
            <p:txBody>
              <a:bodyPr/>
              <a:lstStyle/>
              <a:p>
                <a:pPr>
                  <a:defRPr/>
                </a:pPr>
                <a:endParaRPr lang="en-GB"/>
              </a:p>
            </p:txBody>
          </p:sp>
        </p:grpSp>
        <p:grpSp>
          <p:nvGrpSpPr>
            <p:cNvPr id="33" name="Group 253"/>
            <p:cNvGrpSpPr>
              <a:grpSpLocks/>
            </p:cNvGrpSpPr>
            <p:nvPr userDrawn="1"/>
          </p:nvGrpSpPr>
          <p:grpSpPr bwMode="auto">
            <a:xfrm>
              <a:off x="793347" y="5092835"/>
              <a:ext cx="163271" cy="105273"/>
              <a:chOff x="528" y="1164"/>
              <a:chExt cx="237" cy="157"/>
            </a:xfrm>
          </p:grpSpPr>
          <p:sp>
            <p:nvSpPr>
              <p:cNvPr id="40" name="Rectangle 254"/>
              <p:cNvSpPr>
                <a:spLocks noChangeArrowheads="1"/>
              </p:cNvSpPr>
              <p:nvPr/>
            </p:nvSpPr>
            <p:spPr bwMode="auto">
              <a:xfrm>
                <a:off x="528" y="1164"/>
                <a:ext cx="237" cy="156"/>
              </a:xfrm>
              <a:prstGeom prst="rect">
                <a:avLst/>
              </a:prstGeom>
              <a:noFill/>
              <a:ln w="3175">
                <a:solidFill>
                  <a:schemeClr val="tx1"/>
                </a:solidFill>
                <a:miter lim="800000"/>
                <a:headEnd/>
                <a:tailEnd/>
              </a:ln>
            </p:spPr>
            <p:txBody>
              <a:bodyPr/>
              <a:lstStyle/>
              <a:p>
                <a:pPr eaLnBrk="0" hangingPunct="0">
                  <a:spcBef>
                    <a:spcPct val="50000"/>
                  </a:spcBef>
                  <a:defRPr/>
                </a:pPr>
                <a:endParaRPr lang="en-US">
                  <a:latin typeface="Arial" pitchFamily="34" charset="0"/>
                  <a:cs typeface="Arial" pitchFamily="34" charset="0"/>
                </a:endParaRPr>
              </a:p>
            </p:txBody>
          </p:sp>
          <p:sp>
            <p:nvSpPr>
              <p:cNvPr id="41" name="Rectangle 255"/>
              <p:cNvSpPr>
                <a:spLocks noChangeArrowheads="1"/>
              </p:cNvSpPr>
              <p:nvPr/>
            </p:nvSpPr>
            <p:spPr bwMode="auto">
              <a:xfrm>
                <a:off x="528" y="1164"/>
                <a:ext cx="237" cy="53"/>
              </a:xfrm>
              <a:prstGeom prst="rect">
                <a:avLst/>
              </a:prstGeom>
              <a:solidFill>
                <a:srgbClr val="FFFFFF"/>
              </a:solidFill>
              <a:ln w="3175">
                <a:solidFill>
                  <a:schemeClr val="tx1"/>
                </a:solidFill>
                <a:miter lim="800000"/>
                <a:headEnd/>
                <a:tailEnd/>
              </a:ln>
            </p:spPr>
            <p:txBody>
              <a:bodyPr/>
              <a:lstStyle/>
              <a:p>
                <a:pPr eaLnBrk="0" hangingPunct="0">
                  <a:spcBef>
                    <a:spcPct val="50000"/>
                  </a:spcBef>
                  <a:defRPr/>
                </a:pPr>
                <a:endParaRPr lang="en-US">
                  <a:latin typeface="Arial" pitchFamily="34" charset="0"/>
                  <a:cs typeface="Arial" pitchFamily="34" charset="0"/>
                </a:endParaRPr>
              </a:p>
            </p:txBody>
          </p:sp>
          <p:sp>
            <p:nvSpPr>
              <p:cNvPr id="42" name="Rectangle 256"/>
              <p:cNvSpPr>
                <a:spLocks noChangeArrowheads="1"/>
              </p:cNvSpPr>
              <p:nvPr/>
            </p:nvSpPr>
            <p:spPr bwMode="auto">
              <a:xfrm>
                <a:off x="528" y="1217"/>
                <a:ext cx="237" cy="55"/>
              </a:xfrm>
              <a:prstGeom prst="rect">
                <a:avLst/>
              </a:prstGeom>
              <a:solidFill>
                <a:srgbClr val="00FF00"/>
              </a:solidFill>
              <a:ln w="3175">
                <a:solidFill>
                  <a:schemeClr val="tx1">
                    <a:lumMod val="50000"/>
                  </a:schemeClr>
                </a:solidFill>
                <a:miter lim="800000"/>
                <a:headEnd/>
                <a:tailEnd/>
              </a:ln>
            </p:spPr>
            <p:txBody>
              <a:bodyPr/>
              <a:lstStyle/>
              <a:p>
                <a:pPr eaLnBrk="0" hangingPunct="0">
                  <a:spcBef>
                    <a:spcPct val="50000"/>
                  </a:spcBef>
                  <a:defRPr/>
                </a:pPr>
                <a:endParaRPr lang="en-US">
                  <a:latin typeface="Arial" pitchFamily="34" charset="0"/>
                  <a:cs typeface="Arial" pitchFamily="34" charset="0"/>
                </a:endParaRPr>
              </a:p>
            </p:txBody>
          </p:sp>
          <p:sp>
            <p:nvSpPr>
              <p:cNvPr id="43" name="Rectangle 257"/>
              <p:cNvSpPr>
                <a:spLocks noChangeArrowheads="1"/>
              </p:cNvSpPr>
              <p:nvPr/>
            </p:nvSpPr>
            <p:spPr bwMode="auto">
              <a:xfrm>
                <a:off x="528" y="1266"/>
                <a:ext cx="237" cy="55"/>
              </a:xfrm>
              <a:prstGeom prst="rect">
                <a:avLst/>
              </a:prstGeom>
              <a:solidFill>
                <a:srgbClr val="FF0000"/>
              </a:solidFill>
              <a:ln w="3175">
                <a:noFill/>
                <a:miter lim="800000"/>
                <a:headEnd/>
                <a:tailEnd/>
              </a:ln>
            </p:spPr>
            <p:txBody>
              <a:bodyPr/>
              <a:lstStyle/>
              <a:p>
                <a:pPr eaLnBrk="0" hangingPunct="0">
                  <a:spcBef>
                    <a:spcPct val="50000"/>
                  </a:spcBef>
                  <a:defRPr/>
                </a:pPr>
                <a:endParaRPr lang="en-US">
                  <a:latin typeface="Arial" pitchFamily="34" charset="0"/>
                  <a:cs typeface="Arial" pitchFamily="34" charset="0"/>
                </a:endParaRPr>
              </a:p>
            </p:txBody>
          </p:sp>
        </p:grpSp>
        <p:pic>
          <p:nvPicPr>
            <p:cNvPr id="34" name="Picture 268"/>
            <p:cNvPicPr>
              <a:picLocks noChangeAspect="1" noChangeArrowheads="1"/>
            </p:cNvPicPr>
            <p:nvPr userDrawn="1"/>
          </p:nvPicPr>
          <p:blipFill>
            <a:blip r:embed="rId7" cstate="print"/>
            <a:srcRect/>
            <a:stretch>
              <a:fillRect/>
            </a:stretch>
          </p:blipFill>
          <p:spPr bwMode="auto">
            <a:xfrm>
              <a:off x="2914951" y="5092835"/>
              <a:ext cx="167015" cy="109359"/>
            </a:xfrm>
            <a:prstGeom prst="rect">
              <a:avLst/>
            </a:prstGeom>
            <a:noFill/>
            <a:ln w="9525">
              <a:noFill/>
              <a:miter lim="800000"/>
              <a:headEnd/>
              <a:tailEnd/>
            </a:ln>
          </p:spPr>
        </p:pic>
        <p:grpSp>
          <p:nvGrpSpPr>
            <p:cNvPr id="35" name="Group 242"/>
            <p:cNvGrpSpPr>
              <a:grpSpLocks/>
            </p:cNvGrpSpPr>
            <p:nvPr userDrawn="1"/>
          </p:nvGrpSpPr>
          <p:grpSpPr bwMode="auto">
            <a:xfrm>
              <a:off x="1642783" y="5092835"/>
              <a:ext cx="163293" cy="104605"/>
              <a:chOff x="5555" y="2058"/>
              <a:chExt cx="245" cy="157"/>
            </a:xfrm>
          </p:grpSpPr>
          <p:sp>
            <p:nvSpPr>
              <p:cNvPr id="36" name="Freeform 243"/>
              <p:cNvSpPr>
                <a:spLocks/>
              </p:cNvSpPr>
              <p:nvPr/>
            </p:nvSpPr>
            <p:spPr bwMode="auto">
              <a:xfrm>
                <a:off x="5555" y="2058"/>
                <a:ext cx="245" cy="157"/>
              </a:xfrm>
              <a:custGeom>
                <a:avLst/>
                <a:gdLst>
                  <a:gd name="T0" fmla="*/ 0 w 244"/>
                  <a:gd name="T1" fmla="*/ 0 h 156"/>
                  <a:gd name="T2" fmla="*/ 0 w 244"/>
                  <a:gd name="T3" fmla="*/ 404 h 156"/>
                  <a:gd name="T4" fmla="*/ 445 w 244"/>
                  <a:gd name="T5" fmla="*/ 404 h 156"/>
                  <a:gd name="T6" fmla="*/ 445 w 244"/>
                  <a:gd name="T7" fmla="*/ 0 h 156"/>
                  <a:gd name="T8" fmla="*/ 0 w 244"/>
                  <a:gd name="T9" fmla="*/ 0 h 156"/>
                  <a:gd name="T10" fmla="*/ 0 w 244"/>
                  <a:gd name="T11" fmla="*/ 0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0" y="0"/>
                    </a:moveTo>
                    <a:lnTo>
                      <a:pt x="0" y="156"/>
                    </a:lnTo>
                    <a:lnTo>
                      <a:pt x="244" y="156"/>
                    </a:lnTo>
                    <a:lnTo>
                      <a:pt x="244" y="0"/>
                    </a:lnTo>
                    <a:lnTo>
                      <a:pt x="0" y="0"/>
                    </a:lnTo>
                    <a:close/>
                  </a:path>
                </a:pathLst>
              </a:custGeom>
              <a:solidFill>
                <a:srgbClr val="000000"/>
              </a:solidFill>
              <a:ln w="9525">
                <a:noFill/>
                <a:round/>
                <a:headEnd/>
                <a:tailEnd/>
              </a:ln>
            </p:spPr>
            <p:txBody>
              <a:bodyPr/>
              <a:lstStyle/>
              <a:p>
                <a:pPr>
                  <a:defRPr/>
                </a:pPr>
                <a:endParaRPr lang="en-GB"/>
              </a:p>
            </p:txBody>
          </p:sp>
          <p:sp>
            <p:nvSpPr>
              <p:cNvPr id="37" name="Freeform 244"/>
              <p:cNvSpPr>
                <a:spLocks/>
              </p:cNvSpPr>
              <p:nvPr/>
            </p:nvSpPr>
            <p:spPr bwMode="auto">
              <a:xfrm>
                <a:off x="5555" y="2162"/>
                <a:ext cx="245" cy="53"/>
              </a:xfrm>
              <a:custGeom>
                <a:avLst/>
                <a:gdLst>
                  <a:gd name="T0" fmla="*/ 0 w 244"/>
                  <a:gd name="T1" fmla="*/ 0 h 45"/>
                  <a:gd name="T2" fmla="*/ 0 w 244"/>
                  <a:gd name="T3" fmla="*/ 47398160 h 45"/>
                  <a:gd name="T4" fmla="*/ 445 w 244"/>
                  <a:gd name="T5" fmla="*/ 47398160 h 45"/>
                  <a:gd name="T6" fmla="*/ 445 w 244"/>
                  <a:gd name="T7" fmla="*/ 0 h 45"/>
                  <a:gd name="T8" fmla="*/ 0 w 244"/>
                  <a:gd name="T9" fmla="*/ 0 h 45"/>
                  <a:gd name="T10" fmla="*/ 0 w 244"/>
                  <a:gd name="T11" fmla="*/ 0 h 45"/>
                  <a:gd name="T12" fmla="*/ 0 60000 65536"/>
                  <a:gd name="T13" fmla="*/ 0 60000 65536"/>
                  <a:gd name="T14" fmla="*/ 0 60000 65536"/>
                  <a:gd name="T15" fmla="*/ 0 60000 65536"/>
                  <a:gd name="T16" fmla="*/ 0 60000 65536"/>
                  <a:gd name="T17" fmla="*/ 0 60000 65536"/>
                  <a:gd name="T18" fmla="*/ 0 w 244"/>
                  <a:gd name="T19" fmla="*/ 0 h 45"/>
                  <a:gd name="T20" fmla="*/ 244 w 244"/>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244" h="45">
                    <a:moveTo>
                      <a:pt x="0" y="0"/>
                    </a:moveTo>
                    <a:lnTo>
                      <a:pt x="0" y="45"/>
                    </a:lnTo>
                    <a:lnTo>
                      <a:pt x="244" y="45"/>
                    </a:lnTo>
                    <a:lnTo>
                      <a:pt x="244" y="0"/>
                    </a:lnTo>
                    <a:lnTo>
                      <a:pt x="0" y="0"/>
                    </a:lnTo>
                    <a:close/>
                  </a:path>
                </a:pathLst>
              </a:custGeom>
              <a:solidFill>
                <a:schemeClr val="bg1"/>
              </a:solidFill>
              <a:ln w="9525">
                <a:noFill/>
                <a:round/>
                <a:headEnd/>
                <a:tailEnd/>
              </a:ln>
            </p:spPr>
            <p:txBody>
              <a:bodyPr/>
              <a:lstStyle/>
              <a:p>
                <a:pPr>
                  <a:defRPr/>
                </a:pPr>
                <a:endParaRPr lang="en-GB"/>
              </a:p>
            </p:txBody>
          </p:sp>
          <p:sp>
            <p:nvSpPr>
              <p:cNvPr id="38" name="Freeform 245"/>
              <p:cNvSpPr>
                <a:spLocks/>
              </p:cNvSpPr>
              <p:nvPr/>
            </p:nvSpPr>
            <p:spPr bwMode="auto">
              <a:xfrm>
                <a:off x="5555" y="2060"/>
                <a:ext cx="245" cy="55"/>
              </a:xfrm>
              <a:custGeom>
                <a:avLst/>
                <a:gdLst>
                  <a:gd name="T0" fmla="*/ 0 w 244"/>
                  <a:gd name="T1" fmla="*/ 0 h 50"/>
                  <a:gd name="T2" fmla="*/ 0 w 244"/>
                  <a:gd name="T3" fmla="*/ 17379 h 50"/>
                  <a:gd name="T4" fmla="*/ 445 w 244"/>
                  <a:gd name="T5" fmla="*/ 17379 h 50"/>
                  <a:gd name="T6" fmla="*/ 445 w 244"/>
                  <a:gd name="T7" fmla="*/ 0 h 50"/>
                  <a:gd name="T8" fmla="*/ 0 w 244"/>
                  <a:gd name="T9" fmla="*/ 0 h 50"/>
                  <a:gd name="T10" fmla="*/ 0 w 244"/>
                  <a:gd name="T11" fmla="*/ 0 h 50"/>
                  <a:gd name="T12" fmla="*/ 0 60000 65536"/>
                  <a:gd name="T13" fmla="*/ 0 60000 65536"/>
                  <a:gd name="T14" fmla="*/ 0 60000 65536"/>
                  <a:gd name="T15" fmla="*/ 0 60000 65536"/>
                  <a:gd name="T16" fmla="*/ 0 60000 65536"/>
                  <a:gd name="T17" fmla="*/ 0 60000 65536"/>
                  <a:gd name="T18" fmla="*/ 0 w 244"/>
                  <a:gd name="T19" fmla="*/ 0 h 50"/>
                  <a:gd name="T20" fmla="*/ 244 w 244"/>
                  <a:gd name="T21" fmla="*/ 50 h 50"/>
                </a:gdLst>
                <a:ahLst/>
                <a:cxnLst>
                  <a:cxn ang="T12">
                    <a:pos x="T0" y="T1"/>
                  </a:cxn>
                  <a:cxn ang="T13">
                    <a:pos x="T2" y="T3"/>
                  </a:cxn>
                  <a:cxn ang="T14">
                    <a:pos x="T4" y="T5"/>
                  </a:cxn>
                  <a:cxn ang="T15">
                    <a:pos x="T6" y="T7"/>
                  </a:cxn>
                  <a:cxn ang="T16">
                    <a:pos x="T8" y="T9"/>
                  </a:cxn>
                  <a:cxn ang="T17">
                    <a:pos x="T10" y="T11"/>
                  </a:cxn>
                </a:cxnLst>
                <a:rect l="T18" t="T19" r="T20" b="T21"/>
                <a:pathLst>
                  <a:path w="244" h="50">
                    <a:moveTo>
                      <a:pt x="0" y="0"/>
                    </a:moveTo>
                    <a:lnTo>
                      <a:pt x="0" y="50"/>
                    </a:lnTo>
                    <a:lnTo>
                      <a:pt x="244" y="50"/>
                    </a:lnTo>
                    <a:lnTo>
                      <a:pt x="244" y="0"/>
                    </a:lnTo>
                    <a:lnTo>
                      <a:pt x="0" y="0"/>
                    </a:lnTo>
                    <a:close/>
                  </a:path>
                </a:pathLst>
              </a:custGeom>
              <a:solidFill>
                <a:srgbClr val="0000FF"/>
              </a:solidFill>
              <a:ln w="9525">
                <a:noFill/>
                <a:round/>
                <a:headEnd/>
                <a:tailEnd/>
              </a:ln>
            </p:spPr>
            <p:txBody>
              <a:bodyPr/>
              <a:lstStyle/>
              <a:p>
                <a:pPr>
                  <a:defRPr/>
                </a:pPr>
                <a:endParaRPr lang="en-GB"/>
              </a:p>
            </p:txBody>
          </p:sp>
          <p:sp>
            <p:nvSpPr>
              <p:cNvPr id="39" name="Freeform 246"/>
              <p:cNvSpPr>
                <a:spLocks/>
              </p:cNvSpPr>
              <p:nvPr/>
            </p:nvSpPr>
            <p:spPr bwMode="auto">
              <a:xfrm>
                <a:off x="5555" y="2058"/>
                <a:ext cx="245" cy="157"/>
              </a:xfrm>
              <a:custGeom>
                <a:avLst/>
                <a:gdLst>
                  <a:gd name="T0" fmla="*/ 445 w 244"/>
                  <a:gd name="T1" fmla="*/ 404 h 156"/>
                  <a:gd name="T2" fmla="*/ 445 w 244"/>
                  <a:gd name="T3" fmla="*/ 0 h 156"/>
                  <a:gd name="T4" fmla="*/ 0 w 244"/>
                  <a:gd name="T5" fmla="*/ 0 h 156"/>
                  <a:gd name="T6" fmla="*/ 0 w 244"/>
                  <a:gd name="T7" fmla="*/ 404 h 156"/>
                  <a:gd name="T8" fmla="*/ 445 w 244"/>
                  <a:gd name="T9" fmla="*/ 404 h 156"/>
                  <a:gd name="T10" fmla="*/ 445 w 244"/>
                  <a:gd name="T11" fmla="*/ 404 h 156"/>
                  <a:gd name="T12" fmla="*/ 0 60000 65536"/>
                  <a:gd name="T13" fmla="*/ 0 60000 65536"/>
                  <a:gd name="T14" fmla="*/ 0 60000 65536"/>
                  <a:gd name="T15" fmla="*/ 0 60000 65536"/>
                  <a:gd name="T16" fmla="*/ 0 60000 65536"/>
                  <a:gd name="T17" fmla="*/ 0 60000 65536"/>
                  <a:gd name="T18" fmla="*/ 0 w 244"/>
                  <a:gd name="T19" fmla="*/ 0 h 156"/>
                  <a:gd name="T20" fmla="*/ 244 w 244"/>
                  <a:gd name="T21" fmla="*/ 156 h 156"/>
                </a:gdLst>
                <a:ahLst/>
                <a:cxnLst>
                  <a:cxn ang="T12">
                    <a:pos x="T0" y="T1"/>
                  </a:cxn>
                  <a:cxn ang="T13">
                    <a:pos x="T2" y="T3"/>
                  </a:cxn>
                  <a:cxn ang="T14">
                    <a:pos x="T4" y="T5"/>
                  </a:cxn>
                  <a:cxn ang="T15">
                    <a:pos x="T6" y="T7"/>
                  </a:cxn>
                  <a:cxn ang="T16">
                    <a:pos x="T8" y="T9"/>
                  </a:cxn>
                  <a:cxn ang="T17">
                    <a:pos x="T10" y="T11"/>
                  </a:cxn>
                </a:cxnLst>
                <a:rect l="T18" t="T19" r="T20" b="T21"/>
                <a:pathLst>
                  <a:path w="244" h="156">
                    <a:moveTo>
                      <a:pt x="244" y="156"/>
                    </a:moveTo>
                    <a:lnTo>
                      <a:pt x="244" y="0"/>
                    </a:lnTo>
                    <a:lnTo>
                      <a:pt x="0" y="0"/>
                    </a:lnTo>
                    <a:lnTo>
                      <a:pt x="0" y="156"/>
                    </a:lnTo>
                    <a:lnTo>
                      <a:pt x="244" y="156"/>
                    </a:lnTo>
                  </a:path>
                </a:pathLst>
              </a:custGeom>
              <a:noFill/>
              <a:ln w="0">
                <a:solidFill>
                  <a:srgbClr val="000000"/>
                </a:solidFill>
                <a:prstDash val="solid"/>
                <a:round/>
                <a:headEnd/>
                <a:tailEnd/>
              </a:ln>
            </p:spPr>
            <p:txBody>
              <a:bodyPr/>
              <a:lstStyle/>
              <a:p>
                <a:pPr>
                  <a:defRPr/>
                </a:pPr>
                <a:endParaRPr lang="en-GB"/>
              </a:p>
            </p:txBody>
          </p:sp>
        </p:grpSp>
      </p:grpSp>
      <p:pic>
        <p:nvPicPr>
          <p:cNvPr id="243" name="Picture 3"/>
          <p:cNvPicPr>
            <a:picLocks noChangeAspect="1" noChangeArrowheads="1"/>
          </p:cNvPicPr>
          <p:nvPr userDrawn="1"/>
        </p:nvPicPr>
        <p:blipFill>
          <a:blip r:embed="rId8" cstate="print"/>
          <a:srcRect/>
          <a:stretch>
            <a:fillRect/>
          </a:stretch>
        </p:blipFill>
        <p:spPr bwMode="auto">
          <a:xfrm>
            <a:off x="9554066" y="6319135"/>
            <a:ext cx="164978" cy="106293"/>
          </a:xfrm>
          <a:prstGeom prst="rect">
            <a:avLst/>
          </a:prstGeom>
          <a:noFill/>
          <a:ln w="9525">
            <a:noFill/>
            <a:miter lim="800000"/>
            <a:headEnd/>
            <a:tailEnd/>
          </a:ln>
        </p:spPr>
      </p:pic>
      <p:sp>
        <p:nvSpPr>
          <p:cNvPr id="245" name="Rectangle 244"/>
          <p:cNvSpPr/>
          <p:nvPr userDrawn="1"/>
        </p:nvSpPr>
        <p:spPr bwMode="auto">
          <a:xfrm>
            <a:off x="8817935" y="6613451"/>
            <a:ext cx="921488" cy="244549"/>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36000" rIns="36000" bIns="36000" numCol="1" rtlCol="0" anchor="t"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endParaRPr kumimoji="0" lang="en-GB" sz="900" b="1" i="0" u="none" strike="noStrike" cap="none" normalizeH="0" baseline="0" smtClean="0">
              <a:ln>
                <a:noFill/>
              </a:ln>
              <a:solidFill>
                <a:schemeClr val="bg1"/>
              </a:solidFill>
              <a:effectLst/>
              <a:latin typeface="Tahoma" pitchFamily="34" charset="0"/>
            </a:endParaRPr>
          </a:p>
        </p:txBody>
      </p:sp>
      <p:pic>
        <p:nvPicPr>
          <p:cNvPr id="246" name="Picture 245" descr="30years.png"/>
          <p:cNvPicPr>
            <a:picLocks noChangeAspect="1"/>
          </p:cNvPicPr>
          <p:nvPr userDrawn="1"/>
        </p:nvPicPr>
        <p:blipFill>
          <a:blip r:embed="rId9" cstate="print"/>
          <a:stretch>
            <a:fillRect/>
          </a:stretch>
        </p:blipFill>
        <p:spPr>
          <a:xfrm>
            <a:off x="230493" y="108058"/>
            <a:ext cx="1045419" cy="1387587"/>
          </a:xfrm>
          <a:prstGeom prst="rect">
            <a:avLst/>
          </a:prstGeom>
        </p:spPr>
      </p:pic>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221972" cy="854075"/>
          </a:xfrm>
        </p:spPr>
        <p:txBody>
          <a:bodyPr/>
          <a:lstStyle>
            <a:lvl1pPr marL="180000">
              <a:defRPr/>
            </a:lvl1pPr>
          </a:lstStyle>
          <a:p>
            <a:r>
              <a:rPr lang="en-US" smtClean="0"/>
              <a:t>Click to edit Master title style</a:t>
            </a:r>
            <a:endParaRPr lang="en-GB" dirty="0"/>
          </a:p>
        </p:txBody>
      </p:sp>
      <p:sp>
        <p:nvSpPr>
          <p:cNvPr id="3" name="Content Placeholder 2"/>
          <p:cNvSpPr>
            <a:spLocks noGrp="1"/>
          </p:cNvSpPr>
          <p:nvPr>
            <p:ph idx="1"/>
          </p:nvPr>
        </p:nvSpPr>
        <p:spPr/>
        <p:txBody>
          <a:bodyPr>
            <a:normAutofit/>
          </a:bodyPr>
          <a:lstStyle>
            <a:lvl1pPr marL="252000" indent="-252000">
              <a:spcBef>
                <a:spcPts val="0"/>
              </a:spcBef>
              <a:defRPr/>
            </a:lvl1pPr>
            <a:lvl2pPr>
              <a:defRPr/>
            </a:lvl2pPr>
            <a:lvl3pPr>
              <a:defRPr/>
            </a:lvl3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pic>
        <p:nvPicPr>
          <p:cNvPr id="4" name="Picture 3" descr="30years.png"/>
          <p:cNvPicPr>
            <a:picLocks noChangeAspect="1"/>
          </p:cNvPicPr>
          <p:nvPr userDrawn="1"/>
        </p:nvPicPr>
        <p:blipFill>
          <a:blip r:embed="rId2" cstate="print"/>
          <a:stretch>
            <a:fillRect/>
          </a:stretch>
        </p:blipFill>
        <p:spPr>
          <a:xfrm>
            <a:off x="9259808" y="0"/>
            <a:ext cx="646192" cy="857693"/>
          </a:xfrm>
          <a:prstGeom prst="rect">
            <a:avLst/>
          </a:prstGeom>
        </p:spPr>
      </p:pic>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bwMode="auto">
          <a:xfrm>
            <a:off x="0" y="0"/>
            <a:ext cx="9278679" cy="8540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29700" name="Rectangle 58"/>
          <p:cNvSpPr>
            <a:spLocks noGrp="1" noChangeArrowheads="1"/>
          </p:cNvSpPr>
          <p:nvPr>
            <p:ph type="body" idx="1"/>
          </p:nvPr>
        </p:nvSpPr>
        <p:spPr bwMode="auto">
          <a:xfrm>
            <a:off x="266700" y="992188"/>
            <a:ext cx="9447213" cy="5391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smtClean="0"/>
          </a:p>
        </p:txBody>
      </p:sp>
      <p:pic>
        <p:nvPicPr>
          <p:cNvPr id="29701" name="Picture 6"/>
          <p:cNvPicPr>
            <a:picLocks noChangeAspect="1" noChangeArrowheads="1"/>
          </p:cNvPicPr>
          <p:nvPr/>
        </p:nvPicPr>
        <p:blipFill>
          <a:blip r:embed="rId5" cstate="print"/>
          <a:srcRect/>
          <a:stretch>
            <a:fillRect/>
          </a:stretch>
        </p:blipFill>
        <p:spPr bwMode="auto">
          <a:xfrm>
            <a:off x="8891588" y="6646528"/>
            <a:ext cx="808037" cy="149225"/>
          </a:xfrm>
          <a:prstGeom prst="rect">
            <a:avLst/>
          </a:prstGeom>
          <a:noFill/>
          <a:ln w="9525">
            <a:noFill/>
            <a:miter lim="800000"/>
            <a:headEnd/>
            <a:tailEnd/>
          </a:ln>
        </p:spPr>
      </p:pic>
      <p:sp>
        <p:nvSpPr>
          <p:cNvPr id="7" name="Rectangle 39"/>
          <p:cNvSpPr>
            <a:spLocks noChangeArrowheads="1"/>
          </p:cNvSpPr>
          <p:nvPr/>
        </p:nvSpPr>
        <p:spPr bwMode="auto">
          <a:xfrm>
            <a:off x="324039" y="6652878"/>
            <a:ext cx="125034" cy="123111"/>
          </a:xfrm>
          <a:prstGeom prst="rect">
            <a:avLst/>
          </a:prstGeom>
          <a:noFill/>
          <a:ln w="9525">
            <a:noFill/>
            <a:miter lim="800000"/>
            <a:headEnd/>
            <a:tailEnd/>
          </a:ln>
        </p:spPr>
        <p:txBody>
          <a:bodyPr wrap="none" lIns="0" tIns="0" rIns="0" bIns="0">
            <a:spAutoFit/>
          </a:bodyPr>
          <a:lstStyle/>
          <a:p>
            <a:pPr algn="ctr" eaLnBrk="0" hangingPunct="0">
              <a:defRPr/>
            </a:pPr>
            <a:fld id="{FF9CC606-8418-49EA-9DB7-3FFD72983DD3}" type="slidenum">
              <a:rPr lang="de-DE" sz="800" b="0">
                <a:solidFill>
                  <a:srgbClr val="00B5E2"/>
                </a:solidFill>
                <a:latin typeface="Arial" pitchFamily="34" charset="0"/>
                <a:cs typeface="Arial" pitchFamily="34" charset="0"/>
              </a:rPr>
              <a:pPr algn="ctr" eaLnBrk="0" hangingPunct="0">
                <a:defRPr/>
              </a:pPr>
              <a:t>‹#›</a:t>
            </a:fld>
            <a:endParaRPr lang="de-DE" sz="800" b="0" dirty="0">
              <a:solidFill>
                <a:srgbClr val="00B5E2"/>
              </a:solidFill>
              <a:latin typeface="Arial" pitchFamily="34" charset="0"/>
              <a:cs typeface="Arial" pitchFamily="34" charset="0"/>
            </a:endParaRPr>
          </a:p>
        </p:txBody>
      </p:sp>
      <p:sp>
        <p:nvSpPr>
          <p:cNvPr id="8" name="Rectangle 61"/>
          <p:cNvSpPr>
            <a:spLocks noChangeArrowheads="1"/>
          </p:cNvSpPr>
          <p:nvPr/>
        </p:nvSpPr>
        <p:spPr bwMode="auto">
          <a:xfrm>
            <a:off x="627063" y="6652878"/>
            <a:ext cx="2723502" cy="123111"/>
          </a:xfrm>
          <a:prstGeom prst="rect">
            <a:avLst/>
          </a:prstGeom>
          <a:noFill/>
          <a:ln w="9525">
            <a:noFill/>
            <a:miter lim="800000"/>
            <a:headEnd/>
            <a:tailEnd/>
          </a:ln>
        </p:spPr>
        <p:txBody>
          <a:bodyPr wrap="none" lIns="0" tIns="0" rIns="0" bIns="0">
            <a:spAutoFit/>
          </a:bodyPr>
          <a:lstStyle/>
          <a:p>
            <a:pPr eaLnBrk="0" hangingPunct="0">
              <a:defRPr/>
            </a:pPr>
            <a:r>
              <a:rPr lang="de-DE" sz="800" b="0" baseline="0" dirty="0" smtClean="0">
                <a:solidFill>
                  <a:srgbClr val="00B5E2"/>
                </a:solidFill>
                <a:latin typeface="Arial" pitchFamily="34" charset="0"/>
                <a:cs typeface="Arial" pitchFamily="34" charset="0"/>
              </a:rPr>
              <a:t>2016 McIDAS Users‘ Group Meeting 14-17 November 2016</a:t>
            </a:r>
            <a:endParaRPr lang="de-DE" sz="800" b="0" baseline="0" dirty="0">
              <a:solidFill>
                <a:srgbClr val="00B5E2"/>
              </a:solidFill>
              <a:latin typeface="Arial" pitchFamily="34" charset="0"/>
              <a:cs typeface="Arial" pitchFamily="34" charset="0"/>
            </a:endParaRPr>
          </a:p>
        </p:txBody>
      </p:sp>
    </p:spTree>
  </p:cSld>
  <p:clrMap bg1="lt1" tx1="dk1" bg2="lt2" tx2="dk2" accent1="accent1" accent2="accent2" accent3="accent3" accent4="accent4" accent5="accent5" accent6="accent6" hlink="hlink" folHlink="folHlink"/>
  <p:sldLayoutIdLst>
    <p:sldLayoutId id="2147487670" r:id="rId1"/>
    <p:sldLayoutId id="2147487664" r:id="rId2"/>
  </p:sldLayoutIdLst>
  <p:transition/>
  <p:txStyles>
    <p:titleStyle>
      <a:lvl1pPr marL="179388" algn="l" rtl="0" eaLnBrk="1" fontAlgn="base" hangingPunct="1">
        <a:spcBef>
          <a:spcPct val="0"/>
        </a:spcBef>
        <a:spcAft>
          <a:spcPct val="0"/>
        </a:spcAft>
        <a:defRPr sz="2800" b="1">
          <a:solidFill>
            <a:schemeClr val="bg1"/>
          </a:solidFill>
          <a:latin typeface="Arial" pitchFamily="34" charset="0"/>
          <a:ea typeface="+mj-ea"/>
          <a:cs typeface="Arial" pitchFamily="34" charset="0"/>
        </a:defRPr>
      </a:lvl1pPr>
      <a:lvl2pPr marL="179388" algn="l" rtl="0" eaLnBrk="1" fontAlgn="base" hangingPunct="1">
        <a:spcBef>
          <a:spcPct val="0"/>
        </a:spcBef>
        <a:spcAft>
          <a:spcPct val="0"/>
        </a:spcAft>
        <a:defRPr sz="2800" b="1">
          <a:solidFill>
            <a:schemeClr val="bg1"/>
          </a:solidFill>
          <a:latin typeface="Arial" pitchFamily="34" charset="0"/>
          <a:cs typeface="Arial" pitchFamily="34" charset="0"/>
        </a:defRPr>
      </a:lvl2pPr>
      <a:lvl3pPr marL="179388" algn="l" rtl="0" eaLnBrk="1" fontAlgn="base" hangingPunct="1">
        <a:spcBef>
          <a:spcPct val="0"/>
        </a:spcBef>
        <a:spcAft>
          <a:spcPct val="0"/>
        </a:spcAft>
        <a:defRPr sz="2800" b="1">
          <a:solidFill>
            <a:schemeClr val="bg1"/>
          </a:solidFill>
          <a:latin typeface="Arial" pitchFamily="34" charset="0"/>
          <a:cs typeface="Arial" pitchFamily="34" charset="0"/>
        </a:defRPr>
      </a:lvl3pPr>
      <a:lvl4pPr marL="179388" algn="l" rtl="0" eaLnBrk="1" fontAlgn="base" hangingPunct="1">
        <a:spcBef>
          <a:spcPct val="0"/>
        </a:spcBef>
        <a:spcAft>
          <a:spcPct val="0"/>
        </a:spcAft>
        <a:defRPr sz="2800" b="1">
          <a:solidFill>
            <a:schemeClr val="bg1"/>
          </a:solidFill>
          <a:latin typeface="Arial" pitchFamily="34" charset="0"/>
          <a:cs typeface="Arial" pitchFamily="34" charset="0"/>
        </a:defRPr>
      </a:lvl4pPr>
      <a:lvl5pPr marL="179388" algn="l" rtl="0" eaLnBrk="1" fontAlgn="base" hangingPunct="1">
        <a:spcBef>
          <a:spcPct val="0"/>
        </a:spcBef>
        <a:spcAft>
          <a:spcPct val="0"/>
        </a:spcAft>
        <a:defRPr sz="2800" b="1">
          <a:solidFill>
            <a:schemeClr val="bg1"/>
          </a:solidFill>
          <a:latin typeface="Arial" pitchFamily="34" charset="0"/>
          <a:cs typeface="Arial" pitchFamily="34" charset="0"/>
        </a:defRPr>
      </a:lvl5pPr>
      <a:lvl6pPr marL="457200" algn="l" rtl="0" eaLnBrk="1" fontAlgn="base" hangingPunct="1">
        <a:spcBef>
          <a:spcPct val="0"/>
        </a:spcBef>
        <a:spcAft>
          <a:spcPct val="0"/>
        </a:spcAft>
        <a:defRPr sz="2800" b="1">
          <a:solidFill>
            <a:schemeClr val="bg1"/>
          </a:solidFill>
          <a:latin typeface="Century Gothic" pitchFamily="34" charset="0"/>
        </a:defRPr>
      </a:lvl6pPr>
      <a:lvl7pPr marL="914400" algn="l" rtl="0" eaLnBrk="1" fontAlgn="base" hangingPunct="1">
        <a:spcBef>
          <a:spcPct val="0"/>
        </a:spcBef>
        <a:spcAft>
          <a:spcPct val="0"/>
        </a:spcAft>
        <a:defRPr sz="2800" b="1">
          <a:solidFill>
            <a:schemeClr val="bg1"/>
          </a:solidFill>
          <a:latin typeface="Century Gothic" pitchFamily="34" charset="0"/>
        </a:defRPr>
      </a:lvl7pPr>
      <a:lvl8pPr marL="1371600" algn="l" rtl="0" eaLnBrk="1" fontAlgn="base" hangingPunct="1">
        <a:spcBef>
          <a:spcPct val="0"/>
        </a:spcBef>
        <a:spcAft>
          <a:spcPct val="0"/>
        </a:spcAft>
        <a:defRPr sz="2800" b="1">
          <a:solidFill>
            <a:schemeClr val="bg1"/>
          </a:solidFill>
          <a:latin typeface="Century Gothic" pitchFamily="34" charset="0"/>
        </a:defRPr>
      </a:lvl8pPr>
      <a:lvl9pPr marL="1828800" algn="l" rtl="0" eaLnBrk="1" fontAlgn="base" hangingPunct="1">
        <a:spcBef>
          <a:spcPct val="0"/>
        </a:spcBef>
        <a:spcAft>
          <a:spcPct val="0"/>
        </a:spcAft>
        <a:defRPr sz="2800" b="1">
          <a:solidFill>
            <a:schemeClr val="bg1"/>
          </a:solidFill>
          <a:latin typeface="Century Gothic" pitchFamily="34" charset="0"/>
        </a:defRPr>
      </a:lvl9pPr>
    </p:titleStyle>
    <p:bodyStyle>
      <a:lvl1pPr marL="342900" indent="-342900" algn="l" rtl="0" eaLnBrk="1" fontAlgn="base" hangingPunct="1">
        <a:spcBef>
          <a:spcPct val="20000"/>
        </a:spcBef>
        <a:spcAft>
          <a:spcPct val="0"/>
        </a:spcAft>
        <a:buFont typeface="Arial" pitchFamily="34" charset="0"/>
        <a:buChar char="•"/>
        <a:defRPr sz="3600">
          <a:solidFill>
            <a:schemeClr val="tx2"/>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pitchFamily="34" charset="0"/>
        <a:buChar char="•"/>
        <a:defRPr sz="3200">
          <a:solidFill>
            <a:schemeClr val="tx2"/>
          </a:solidFill>
          <a:latin typeface="Arial" pitchFamily="34" charset="0"/>
          <a:cs typeface="Arial" pitchFamily="34" charset="0"/>
        </a:defRPr>
      </a:lvl2pPr>
      <a:lvl3pPr marL="1143000" indent="-228600" algn="l" rtl="0" eaLnBrk="1" fontAlgn="base" hangingPunct="1">
        <a:spcBef>
          <a:spcPct val="20000"/>
        </a:spcBef>
        <a:spcAft>
          <a:spcPct val="0"/>
        </a:spcAft>
        <a:buFont typeface="Arial" pitchFamily="34" charset="0"/>
        <a:buChar char="•"/>
        <a:defRPr sz="2800">
          <a:solidFill>
            <a:schemeClr val="tx2"/>
          </a:solidFill>
          <a:latin typeface="Arial" pitchFamily="34" charset="0"/>
          <a:cs typeface="Arial" pitchFamily="34" charset="0"/>
        </a:defRPr>
      </a:lvl3pPr>
      <a:lvl4pPr marL="1600200" indent="-228600" algn="l" rtl="0" eaLnBrk="1" fontAlgn="base" hangingPunct="1">
        <a:spcBef>
          <a:spcPct val="20000"/>
        </a:spcBef>
        <a:spcAft>
          <a:spcPct val="0"/>
        </a:spcAft>
        <a:buFont typeface="Arial" pitchFamily="34" charset="0"/>
        <a:buChar char="•"/>
        <a:defRPr sz="2400">
          <a:solidFill>
            <a:schemeClr val="tx2"/>
          </a:solidFill>
          <a:latin typeface="Arial" pitchFamily="34" charset="0"/>
          <a:cs typeface="Arial" pitchFamily="34" charset="0"/>
        </a:defRPr>
      </a:lvl4pPr>
      <a:lvl5pPr marL="2057400" indent="-228600" algn="l" rtl="0" eaLnBrk="1" fontAlgn="base" hangingPunct="1">
        <a:spcBef>
          <a:spcPct val="20000"/>
        </a:spcBef>
        <a:spcAft>
          <a:spcPct val="0"/>
        </a:spcAft>
        <a:buFont typeface="Arial" pitchFamily="34" charset="0"/>
        <a:buChar char="•"/>
        <a:defRPr sz="2000">
          <a:solidFill>
            <a:schemeClr val="tx2"/>
          </a:solidFill>
          <a:latin typeface="Arial" pitchFamily="34" charset="0"/>
          <a:cs typeface="Arial" pitchFamily="34" charset="0"/>
        </a:defRPr>
      </a:lvl5pPr>
      <a:lvl6pPr marL="2514600" indent="-228600" algn="l" rtl="0" eaLnBrk="1" fontAlgn="base" hangingPunct="1">
        <a:spcBef>
          <a:spcPct val="20000"/>
        </a:spcBef>
        <a:spcAft>
          <a:spcPct val="0"/>
        </a:spcAft>
        <a:defRPr sz="2400">
          <a:solidFill>
            <a:schemeClr val="tx2"/>
          </a:solidFill>
          <a:latin typeface="+mn-lt"/>
        </a:defRPr>
      </a:lvl6pPr>
      <a:lvl7pPr marL="2971800" indent="-228600" algn="l" rtl="0" eaLnBrk="1" fontAlgn="base" hangingPunct="1">
        <a:spcBef>
          <a:spcPct val="20000"/>
        </a:spcBef>
        <a:spcAft>
          <a:spcPct val="0"/>
        </a:spcAft>
        <a:defRPr sz="2400">
          <a:solidFill>
            <a:schemeClr val="tx2"/>
          </a:solidFill>
          <a:latin typeface="+mn-lt"/>
        </a:defRPr>
      </a:lvl7pPr>
      <a:lvl8pPr marL="3429000" indent="-228600" algn="l" rtl="0" eaLnBrk="1" fontAlgn="base" hangingPunct="1">
        <a:spcBef>
          <a:spcPct val="20000"/>
        </a:spcBef>
        <a:spcAft>
          <a:spcPct val="0"/>
        </a:spcAft>
        <a:defRPr sz="2400">
          <a:solidFill>
            <a:schemeClr val="tx2"/>
          </a:solidFill>
          <a:latin typeface="+mn-lt"/>
        </a:defRPr>
      </a:lvl8pPr>
      <a:lvl9pPr marL="3886200" indent="-228600" algn="l" rtl="0" eaLnBrk="1" fontAlgn="base" hangingPunct="1">
        <a:spcBef>
          <a:spcPct val="20000"/>
        </a:spcBef>
        <a:spcAft>
          <a:spcPct val="0"/>
        </a:spcAft>
        <a:defRPr sz="2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eumetsat.int/website/home/Satellites/FutureSatellites/MeteosatThirdGeneration/MTGServices/index.html" TargetMode="External"/><Relationship Id="rId2" Type="http://schemas.openxmlformats.org/officeDocument/2006/relationships/hyperlink" Target="http://www.eumetsat.int/website/home/Satellites/FutureSatellites/MeteosatThirdGeneration/MTGDesign/index.html"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Layout" Target="../diagrams/layout1.xml"/><Relationship Id="rId7" Type="http://schemas.openxmlformats.org/officeDocument/2006/relationships/image" Target="../media/image24.jpeg"/><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diagramData" Target="../diagrams/data1.xml"/><Relationship Id="rId16" Type="http://schemas.openxmlformats.org/officeDocument/2006/relationships/diagramColors" Target="../diagrams/colors3.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diagramColors" Target="../diagrams/colors2.xml"/><Relationship Id="rId5" Type="http://schemas.openxmlformats.org/officeDocument/2006/relationships/diagramColors" Target="../diagrams/colors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QuickStyle" Target="../diagrams/quickStyle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eumetsat.int/website/home/Data/DataDelivery/EUMETSATDataCentre/index.html" TargetMode="External"/><Relationship Id="rId7" Type="http://schemas.openxmlformats.org/officeDocument/2006/relationships/hyperlink" Target="https://youtu.be/TQc6PM5fzG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hyperlink" Target="file:///\\FSW0216\GENERAL\groups\OPS\WEB%20Material\Assets\Corporate_Videos\Accessing%20data%20from%20the%20EUMETSAT%20data%20centre%20%5b720p%5d%20Edited.mp4"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1"/>
          <p:cNvSpPr txBox="1">
            <a:spLocks noChangeArrowheads="1"/>
          </p:cNvSpPr>
          <p:nvPr/>
        </p:nvSpPr>
        <p:spPr>
          <a:xfrm>
            <a:off x="2213811" y="2072640"/>
            <a:ext cx="7559443" cy="1701799"/>
          </a:xfrm>
          <a:prstGeom prst="rect">
            <a:avLst/>
          </a:prstGeom>
        </p:spPr>
        <p:txBody>
          <a:bodyPr anchor="t"/>
          <a:lstStyle>
            <a:lvl1pPr marL="0" indent="0" algn="r">
              <a:lnSpc>
                <a:spcPts val="3400"/>
              </a:lnSpc>
              <a:buNone/>
              <a:defRPr sz="2400" b="0" cap="none" baseline="0">
                <a:solidFill>
                  <a:srgbClr val="00205B"/>
                </a:solidFill>
              </a:defRPr>
            </a:lvl1pPr>
          </a:lstStyle>
          <a:p>
            <a:pPr marL="179388" lvl="0">
              <a:lnSpc>
                <a:spcPct val="100000"/>
              </a:lnSpc>
              <a:defRPr/>
            </a:pPr>
            <a:r>
              <a:rPr lang="en-US" b="1" kern="0" dirty="0" smtClean="0">
                <a:solidFill>
                  <a:schemeClr val="bg1"/>
                </a:solidFill>
                <a:latin typeface="Arial" pitchFamily="34" charset="0"/>
                <a:cs typeface="Arial" pitchFamily="34" charset="0"/>
              </a:rPr>
              <a:t>Use of McIDAS at EUMETSAT Data Centre</a:t>
            </a:r>
          </a:p>
          <a:p>
            <a:pPr marL="179388" lvl="0">
              <a:lnSpc>
                <a:spcPct val="100000"/>
              </a:lnSpc>
              <a:defRPr/>
            </a:pPr>
            <a:endParaRPr lang="en-US" b="1" kern="0" dirty="0" smtClean="0">
              <a:solidFill>
                <a:schemeClr val="bg1"/>
              </a:solidFill>
              <a:latin typeface="Arial" pitchFamily="34" charset="0"/>
              <a:cs typeface="Arial" pitchFamily="34" charset="0"/>
            </a:endParaRPr>
          </a:p>
          <a:p>
            <a:pPr marL="179388" lvl="0">
              <a:lnSpc>
                <a:spcPct val="100000"/>
              </a:lnSpc>
              <a:defRPr/>
            </a:pPr>
            <a:r>
              <a:rPr lang="en-US" b="1" kern="0" dirty="0" smtClean="0">
                <a:solidFill>
                  <a:schemeClr val="bg1"/>
                </a:solidFill>
                <a:latin typeface="Arial" pitchFamily="34" charset="0"/>
                <a:cs typeface="Arial" pitchFamily="34" charset="0"/>
              </a:rPr>
              <a:t>Peter Miu – Data Centre Operations Team Leader  </a:t>
            </a:r>
          </a:p>
          <a:p>
            <a:pPr marL="179388" lvl="0">
              <a:lnSpc>
                <a:spcPct val="100000"/>
              </a:lnSpc>
              <a:defRPr/>
            </a:pPr>
            <a:r>
              <a:rPr lang="en-US" b="1" kern="0" dirty="0" smtClean="0">
                <a:solidFill>
                  <a:schemeClr val="bg1"/>
                </a:solidFill>
                <a:latin typeface="Arial" pitchFamily="34" charset="0"/>
                <a:cs typeface="Arial" pitchFamily="34" charset="0"/>
              </a:rPr>
              <a:t>16 November, 2016</a:t>
            </a:r>
            <a:endParaRPr lang="en-GB" b="1" kern="0" dirty="0">
              <a:solidFill>
                <a:schemeClr val="bg1"/>
              </a:solidFill>
              <a:latin typeface="Arial" pitchFamily="34" charset="0"/>
              <a:cs typeface="Arial" pitchFamily="34" charset="0"/>
            </a:endParaRPr>
          </a:p>
        </p:txBody>
      </p:sp>
      <p:sp>
        <p:nvSpPr>
          <p:cNvPr id="6" name="Title 247"/>
          <p:cNvSpPr txBox="1">
            <a:spLocks/>
          </p:cNvSpPr>
          <p:nvPr/>
        </p:nvSpPr>
        <p:spPr>
          <a:xfrm>
            <a:off x="2565400" y="1103029"/>
            <a:ext cx="7112000" cy="1981200"/>
          </a:xfrm>
          <a:prstGeom prst="rect">
            <a:avLst/>
          </a:prstGeom>
        </p:spPr>
        <p:txBody>
          <a:bodyPr anchor="b"/>
          <a:lstStyle>
            <a:lvl1pPr algn="r">
              <a:defRPr>
                <a:solidFill>
                  <a:srgbClr val="00B5E2"/>
                </a:solidFill>
              </a:defRPr>
            </a:lvl1pPr>
          </a:lstStyle>
          <a:p>
            <a:pPr marL="179388" marR="0" lvl="0" indent="0" algn="r" defTabSz="914400" rtl="0" eaLnBrk="1" fontAlgn="base" latinLnBrk="0" hangingPunct="1">
              <a:lnSpc>
                <a:spcPct val="100000"/>
              </a:lnSpc>
              <a:spcBef>
                <a:spcPct val="0"/>
              </a:spcBef>
              <a:spcAft>
                <a:spcPct val="0"/>
              </a:spcAft>
              <a:buClrTx/>
              <a:buSzTx/>
              <a:buFontTx/>
              <a:buNone/>
              <a:tabLst/>
              <a:defRPr/>
            </a:pPr>
            <a:endParaRPr kumimoji="0" lang="en-GB" sz="2800" b="1" i="0" u="none" strike="noStrike" kern="0" cap="none" spc="0" normalizeH="0" baseline="0" noProof="0" dirty="0">
              <a:ln>
                <a:noFill/>
              </a:ln>
              <a:solidFill>
                <a:schemeClr val="bg1"/>
              </a:solidFill>
              <a:effectLst/>
              <a:uLnTx/>
              <a:uFillTx/>
              <a:latin typeface="Arial" pitchFamily="34" charset="0"/>
              <a:ea typeface="+mj-ea"/>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McIDAS Future</a:t>
            </a:r>
            <a:endParaRPr lang="en-GB" dirty="0"/>
          </a:p>
        </p:txBody>
      </p:sp>
      <p:sp>
        <p:nvSpPr>
          <p:cNvPr id="3" name="Content Placeholder 2"/>
          <p:cNvSpPr>
            <a:spLocks noGrp="1"/>
          </p:cNvSpPr>
          <p:nvPr>
            <p:ph idx="1"/>
          </p:nvPr>
        </p:nvSpPr>
        <p:spPr>
          <a:xfrm>
            <a:off x="266701" y="914401"/>
            <a:ext cx="4917696" cy="5703682"/>
          </a:xfrm>
        </p:spPr>
        <p:txBody>
          <a:bodyPr>
            <a:normAutofit/>
          </a:bodyPr>
          <a:lstStyle/>
          <a:p>
            <a:endParaRPr lang="en-GB" sz="3200" dirty="0" smtClean="0"/>
          </a:p>
          <a:p>
            <a:r>
              <a:rPr lang="en-GB" sz="3200" dirty="0" smtClean="0">
                <a:solidFill>
                  <a:srgbClr val="FF0000"/>
                </a:solidFill>
              </a:rPr>
              <a:t>McIDAS – new Programme Products; MTG, EPS-SG, …</a:t>
            </a:r>
          </a:p>
          <a:p>
            <a:endParaRPr lang="en-GB" sz="3200" dirty="0" smtClean="0"/>
          </a:p>
          <a:p>
            <a:r>
              <a:rPr lang="en-GB" sz="3200" dirty="0" smtClean="0"/>
              <a:t>McIDAS new products Integration into Data Centre Ordering System</a:t>
            </a:r>
          </a:p>
          <a:p>
            <a:endParaRPr lang="en-GB" sz="3200" dirty="0" smtClean="0"/>
          </a:p>
          <a:p>
            <a:r>
              <a:rPr lang="en-GB" sz="3200" dirty="0" smtClean="0">
                <a:solidFill>
                  <a:srgbClr val="FF0000"/>
                </a:solidFill>
              </a:rPr>
              <a:t>McIDAS – Visualisation using IDV (?)</a:t>
            </a:r>
            <a:endParaRPr lang="en-GB" sz="3200" dirty="0">
              <a:solidFill>
                <a:srgbClr val="FF0000"/>
              </a:solidFill>
            </a:endParaRPr>
          </a:p>
        </p:txBody>
      </p:sp>
      <p:pic>
        <p:nvPicPr>
          <p:cNvPr id="367618" name="Picture 2" descr="\\fsw0613\USERS\Miu\DesktopW7\slide_23.jpg"/>
          <p:cNvPicPr>
            <a:picLocks noChangeAspect="1" noChangeArrowheads="1"/>
          </p:cNvPicPr>
          <p:nvPr/>
        </p:nvPicPr>
        <p:blipFill>
          <a:blip r:embed="rId2" cstate="print"/>
          <a:srcRect/>
          <a:stretch>
            <a:fillRect/>
          </a:stretch>
        </p:blipFill>
        <p:spPr bwMode="auto">
          <a:xfrm>
            <a:off x="5321968" y="2093130"/>
            <a:ext cx="4434417" cy="3325813"/>
          </a:xfrm>
          <a:prstGeom prst="rect">
            <a:avLst/>
          </a:prstGeom>
          <a:noFill/>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Meteosat Third Generation: MTG</a:t>
            </a:r>
            <a:endParaRPr lang="en-GB" dirty="0"/>
          </a:p>
        </p:txBody>
      </p:sp>
      <p:sp>
        <p:nvSpPr>
          <p:cNvPr id="3" name="Content Placeholder 2"/>
          <p:cNvSpPr>
            <a:spLocks noGrp="1"/>
          </p:cNvSpPr>
          <p:nvPr>
            <p:ph idx="1"/>
          </p:nvPr>
        </p:nvSpPr>
        <p:spPr>
          <a:xfrm>
            <a:off x="266700" y="906011"/>
            <a:ext cx="6645828" cy="5545123"/>
          </a:xfrm>
        </p:spPr>
        <p:txBody>
          <a:bodyPr>
            <a:normAutofit fontScale="47500" lnSpcReduction="20000"/>
          </a:bodyPr>
          <a:lstStyle/>
          <a:p>
            <a:r>
              <a:rPr lang="en-IE" dirty="0" smtClean="0"/>
              <a:t>Twin Satellite Concept, based on 3-axis platforms</a:t>
            </a:r>
            <a:r>
              <a:rPr lang="en-IE" dirty="0" smtClean="0"/>
              <a:t>.</a:t>
            </a:r>
          </a:p>
          <a:p>
            <a:endParaRPr lang="en-IE" dirty="0" smtClean="0"/>
          </a:p>
          <a:p>
            <a:r>
              <a:rPr lang="en-IE" dirty="0" smtClean="0"/>
              <a:t>Four Imaging Satellites (MTG-I) (20 years of operational services expected)</a:t>
            </a:r>
          </a:p>
          <a:p>
            <a:endParaRPr lang="en-IE" dirty="0" smtClean="0"/>
          </a:p>
          <a:p>
            <a:r>
              <a:rPr lang="en-IE" dirty="0" smtClean="0"/>
              <a:t>Two </a:t>
            </a:r>
            <a:r>
              <a:rPr lang="en-IE" dirty="0" smtClean="0"/>
              <a:t>Sounding Satellites (MTG-S) (15.5 years of operational services expected)</a:t>
            </a:r>
          </a:p>
          <a:p>
            <a:endParaRPr lang="en-IE" dirty="0" smtClean="0"/>
          </a:p>
          <a:p>
            <a:r>
              <a:rPr lang="en-IE" dirty="0" smtClean="0"/>
              <a:t>Payload </a:t>
            </a:r>
            <a:r>
              <a:rPr lang="en-IE" dirty="0" smtClean="0"/>
              <a:t>complement of the MTG-I satellites:</a:t>
            </a:r>
          </a:p>
          <a:p>
            <a:endParaRPr lang="en-IE" dirty="0" smtClean="0">
              <a:hlinkClick r:id="rId2"/>
            </a:endParaRPr>
          </a:p>
          <a:p>
            <a:pPr lvl="1"/>
            <a:r>
              <a:rPr lang="en-IE" dirty="0" smtClean="0">
                <a:hlinkClick r:id="rId2"/>
              </a:rPr>
              <a:t>The </a:t>
            </a:r>
            <a:r>
              <a:rPr lang="en-IE" dirty="0" smtClean="0">
                <a:hlinkClick r:id="rId2"/>
              </a:rPr>
              <a:t>Flexible Combined Imager (FCI)</a:t>
            </a:r>
            <a:endParaRPr lang="en-IE" dirty="0" smtClean="0"/>
          </a:p>
          <a:p>
            <a:pPr lvl="1"/>
            <a:r>
              <a:rPr lang="en-IE" dirty="0" smtClean="0">
                <a:hlinkClick r:id="rId2"/>
              </a:rPr>
              <a:t>The Lightning Imager (LI)</a:t>
            </a:r>
            <a:endParaRPr lang="en-IE" dirty="0" smtClean="0"/>
          </a:p>
          <a:p>
            <a:pPr lvl="1"/>
            <a:r>
              <a:rPr lang="en-IE" dirty="0" smtClean="0">
                <a:hlinkClick r:id="rId3"/>
              </a:rPr>
              <a:t>The Data Collection System (DCS) and Search and Rescue (GEOSAR</a:t>
            </a:r>
            <a:r>
              <a:rPr lang="en-IE" dirty="0" smtClean="0">
                <a:hlinkClick r:id="rId3"/>
              </a:rPr>
              <a:t>)</a:t>
            </a:r>
            <a:endParaRPr lang="en-IE" dirty="0" smtClean="0"/>
          </a:p>
          <a:p>
            <a:pPr lvl="1">
              <a:buNone/>
            </a:pPr>
            <a:endParaRPr lang="en-IE" dirty="0" smtClean="0"/>
          </a:p>
          <a:p>
            <a:r>
              <a:rPr lang="en-IE" dirty="0" smtClean="0"/>
              <a:t>Payload complement of the MTG-S satellites</a:t>
            </a:r>
            <a:r>
              <a:rPr lang="en-IE" dirty="0" smtClean="0"/>
              <a:t>:</a:t>
            </a:r>
          </a:p>
          <a:p>
            <a:endParaRPr lang="en-IE" dirty="0" smtClean="0"/>
          </a:p>
          <a:p>
            <a:pPr lvl="1"/>
            <a:r>
              <a:rPr lang="en-IE" dirty="0" smtClean="0">
                <a:hlinkClick r:id="rId2"/>
              </a:rPr>
              <a:t>The Infrared Sounder (IRS)</a:t>
            </a:r>
            <a:endParaRPr lang="en-IE" dirty="0" smtClean="0"/>
          </a:p>
          <a:p>
            <a:pPr lvl="1"/>
            <a:r>
              <a:rPr lang="en-IE" dirty="0" smtClean="0">
                <a:hlinkClick r:id="rId2"/>
              </a:rPr>
              <a:t>The Ultra-violet, Visible and Near-infrared Sounder (UVN)</a:t>
            </a:r>
            <a:endParaRPr lang="en-IE" dirty="0" smtClean="0"/>
          </a:p>
          <a:p>
            <a:endParaRPr lang="en-IE" dirty="0" smtClean="0"/>
          </a:p>
          <a:p>
            <a:r>
              <a:rPr lang="en-IE" dirty="0" smtClean="0"/>
              <a:t>The </a:t>
            </a:r>
            <a:r>
              <a:rPr lang="en-IE" dirty="0" smtClean="0"/>
              <a:t>sounder will be one of the key innovations in the new programme, for the first time allowing Meteosat satellites to image weather systems and analyse the atmosphere layer-by-layer, therefore, performing far more detailed chemical composition studies.</a:t>
            </a:r>
          </a:p>
          <a:p>
            <a:endParaRPr lang="en-GB" dirty="0"/>
          </a:p>
        </p:txBody>
      </p:sp>
      <p:pic>
        <p:nvPicPr>
          <p:cNvPr id="367618" name="Picture 2" descr="\\fsw0613\USERS\Miu\DesktopW7\IMG_NWS_081204_MTG.jpg"/>
          <p:cNvPicPr>
            <a:picLocks noChangeAspect="1" noChangeArrowheads="1"/>
          </p:cNvPicPr>
          <p:nvPr/>
        </p:nvPicPr>
        <p:blipFill>
          <a:blip r:embed="rId4" cstate="print"/>
          <a:srcRect/>
          <a:stretch>
            <a:fillRect/>
          </a:stretch>
        </p:blipFill>
        <p:spPr bwMode="auto">
          <a:xfrm>
            <a:off x="6403886" y="2196066"/>
            <a:ext cx="3391619" cy="2543714"/>
          </a:xfrm>
          <a:prstGeom prst="rect">
            <a:avLst/>
          </a:prstGeom>
          <a:noFill/>
        </p:spPr>
      </p:pic>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2400" dirty="0" smtClean="0"/>
              <a:t>EUMETSAT Polar System - Second Generation: EPS-SG</a:t>
            </a:r>
            <a:endParaRPr lang="en-GB" sz="2400" dirty="0"/>
          </a:p>
        </p:txBody>
      </p:sp>
      <p:pic>
        <p:nvPicPr>
          <p:cNvPr id="368642" name="Picture 2" descr="\\fsw0613\USERS\Miu\DesktopW7\tn_sat_eps-sg@t~1.gif.jpg"/>
          <p:cNvPicPr>
            <a:picLocks noChangeAspect="1" noChangeArrowheads="1"/>
          </p:cNvPicPr>
          <p:nvPr/>
        </p:nvPicPr>
        <p:blipFill>
          <a:blip r:embed="rId2" cstate="print"/>
          <a:srcRect/>
          <a:stretch>
            <a:fillRect/>
          </a:stretch>
        </p:blipFill>
        <p:spPr bwMode="auto">
          <a:xfrm>
            <a:off x="7037140" y="2255051"/>
            <a:ext cx="2719620" cy="2719620"/>
          </a:xfrm>
          <a:prstGeom prst="rect">
            <a:avLst/>
          </a:prstGeom>
          <a:noFill/>
        </p:spPr>
      </p:pic>
      <p:sp>
        <p:nvSpPr>
          <p:cNvPr id="3" name="Content Placeholder 2"/>
          <p:cNvSpPr>
            <a:spLocks noGrp="1"/>
          </p:cNvSpPr>
          <p:nvPr>
            <p:ph idx="1"/>
          </p:nvPr>
        </p:nvSpPr>
        <p:spPr>
          <a:xfrm>
            <a:off x="216366" y="1067688"/>
            <a:ext cx="7283392" cy="5635116"/>
          </a:xfrm>
        </p:spPr>
        <p:txBody>
          <a:bodyPr>
            <a:normAutofit lnSpcReduction="10000"/>
          </a:bodyPr>
          <a:lstStyle/>
          <a:p>
            <a:r>
              <a:rPr lang="en-IE" sz="1500" b="1" dirty="0" smtClean="0"/>
              <a:t>The EPS follow-on system (EPS-SG) will provide continuity of observations and respond to the needs of the users in the 2020–2040 time frame</a:t>
            </a:r>
            <a:r>
              <a:rPr lang="en-IE" sz="1500" b="1" dirty="0" smtClean="0"/>
              <a:t>.</a:t>
            </a:r>
          </a:p>
          <a:p>
            <a:endParaRPr lang="en-IE" sz="1500" b="1" dirty="0" smtClean="0"/>
          </a:p>
          <a:p>
            <a:r>
              <a:rPr lang="en-IE" sz="1500" dirty="0" smtClean="0">
                <a:solidFill>
                  <a:srgbClr val="FF0000"/>
                </a:solidFill>
              </a:rPr>
              <a:t>EPS-SG represents Europe's contribution to the future Joint Polar System (JPS), which is planned to be established together with the National Oceanic and Atmospheric Administration (NOAA) of the United States, following on from the Initial Joint Polar System (IJPS).</a:t>
            </a:r>
          </a:p>
          <a:p>
            <a:endParaRPr lang="en-IE" sz="1500" dirty="0" smtClean="0"/>
          </a:p>
          <a:p>
            <a:r>
              <a:rPr lang="en-IE" sz="1500" dirty="0" smtClean="0"/>
              <a:t>Polar </a:t>
            </a:r>
            <a:r>
              <a:rPr lang="en-IE" sz="1500" dirty="0" smtClean="0"/>
              <a:t>orbiting satellites, due to their global coverage and of the variety of passive and active sensors that can be deployed from Low Earth Orbits, have the most significant positive impact on Numerical Weather Prediction (NWP). The Initial Joint Polar System (IJPS), shared by EUMETSAT and NOAA, currently accounts for around 45% of the total error reduction on Day 1 forecasts achieved by all types of observation ingested in real-time by NWP models.</a:t>
            </a:r>
          </a:p>
          <a:p>
            <a:endParaRPr lang="en-IE" sz="1500" dirty="0" smtClean="0"/>
          </a:p>
          <a:p>
            <a:r>
              <a:rPr lang="en-IE" sz="1500" dirty="0" smtClean="0">
                <a:solidFill>
                  <a:srgbClr val="FF0000"/>
                </a:solidFill>
              </a:rPr>
              <a:t>Polar </a:t>
            </a:r>
            <a:r>
              <a:rPr lang="en-IE" sz="1500" dirty="0" smtClean="0">
                <a:solidFill>
                  <a:srgbClr val="FF0000"/>
                </a:solidFill>
              </a:rPr>
              <a:t>orbiting satellites also deliver unique infrared and microwave imagery inputs to critical </a:t>
            </a:r>
            <a:r>
              <a:rPr lang="en-IE" sz="1500" dirty="0" err="1" smtClean="0">
                <a:solidFill>
                  <a:srgbClr val="FF0000"/>
                </a:solidFill>
              </a:rPr>
              <a:t>nowcasting</a:t>
            </a:r>
            <a:r>
              <a:rPr lang="en-IE" sz="1500" dirty="0" smtClean="0">
                <a:solidFill>
                  <a:srgbClr val="FF0000"/>
                </a:solidFill>
              </a:rPr>
              <a:t> of high impact weather at high latitudes. These are vital for the National Meteorological Services of all EUMETSAT Member and Cooperating States</a:t>
            </a:r>
            <a:r>
              <a:rPr lang="en-IE" sz="1500" dirty="0" smtClean="0">
                <a:solidFill>
                  <a:srgbClr val="FF0000"/>
                </a:solidFill>
              </a:rPr>
              <a:t>.</a:t>
            </a:r>
          </a:p>
          <a:p>
            <a:endParaRPr lang="en-IE" sz="1500" dirty="0" smtClean="0">
              <a:solidFill>
                <a:srgbClr val="FF0000"/>
              </a:solidFill>
            </a:endParaRPr>
          </a:p>
          <a:p>
            <a:r>
              <a:rPr lang="en-IE" sz="1500" dirty="0" smtClean="0"/>
              <a:t>The EPS-SG Programme is expected to be one of the most important sources of satellite observations for all forecasts based on NWP in the 2020–2040 time frame. It is expected to increase direct socio-economic benefits to Member States and leverage additional benefits through its integration into the JPS and cooperation in the context of CGMS and WMO.</a:t>
            </a:r>
            <a:endParaRPr lang="en-GB" sz="1500" dirty="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p:cNvGraphicFramePr/>
          <p:nvPr/>
        </p:nvGraphicFramePr>
        <p:xfrm>
          <a:off x="2565974" y="1425809"/>
          <a:ext cx="4923930" cy="1928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Image result for images group of people"/>
          <p:cNvPicPr>
            <a:picLocks noChangeAspect="1" noChangeArrowheads="1"/>
          </p:cNvPicPr>
          <p:nvPr/>
        </p:nvPicPr>
        <p:blipFill>
          <a:blip r:embed="rId7" cstate="print"/>
          <a:srcRect/>
          <a:stretch>
            <a:fillRect/>
          </a:stretch>
        </p:blipFill>
        <p:spPr bwMode="auto">
          <a:xfrm>
            <a:off x="2526033" y="2808674"/>
            <a:ext cx="2466975" cy="1847851"/>
          </a:xfrm>
          <a:prstGeom prst="rect">
            <a:avLst/>
          </a:prstGeom>
          <a:noFill/>
        </p:spPr>
      </p:pic>
      <p:graphicFrame>
        <p:nvGraphicFramePr>
          <p:cNvPr id="6" name="Diagram 5"/>
          <p:cNvGraphicFramePr/>
          <p:nvPr/>
        </p:nvGraphicFramePr>
        <p:xfrm>
          <a:off x="5734773" y="2886323"/>
          <a:ext cx="3154785" cy="182303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Diagram 4"/>
          <p:cNvGraphicFramePr/>
          <p:nvPr/>
        </p:nvGraphicFramePr>
        <p:xfrm>
          <a:off x="-948181" y="1496778"/>
          <a:ext cx="9742696" cy="469365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8" name="TextBox 7"/>
          <p:cNvSpPr txBox="1"/>
          <p:nvPr/>
        </p:nvSpPr>
        <p:spPr>
          <a:xfrm>
            <a:off x="6906658" y="5581292"/>
            <a:ext cx="2818400" cy="784830"/>
          </a:xfrm>
          <a:prstGeom prst="rect">
            <a:avLst/>
          </a:prstGeom>
          <a:noFill/>
        </p:spPr>
        <p:txBody>
          <a:bodyPr wrap="none" rtlCol="0">
            <a:spAutoFit/>
          </a:bodyPr>
          <a:lstStyle/>
          <a:p>
            <a:r>
              <a:rPr lang="en-GB" sz="1500" dirty="0" smtClean="0">
                <a:solidFill>
                  <a:schemeClr val="tx1"/>
                </a:solidFill>
              </a:rPr>
              <a:t>Any questions? </a:t>
            </a:r>
          </a:p>
          <a:p>
            <a:r>
              <a:rPr lang="en-GB" sz="1500" dirty="0" smtClean="0">
                <a:solidFill>
                  <a:schemeClr val="tx1"/>
                </a:solidFill>
              </a:rPr>
              <a:t>Contact the User Helpdesk:</a:t>
            </a:r>
          </a:p>
          <a:p>
            <a:r>
              <a:rPr lang="en-GB" sz="1500" dirty="0" smtClean="0">
                <a:solidFill>
                  <a:schemeClr val="tx1"/>
                </a:solidFill>
              </a:rPr>
              <a:t>ops@eumetsat.int</a:t>
            </a:r>
            <a:endParaRPr lang="en-GB" sz="1500" dirty="0">
              <a:solidFill>
                <a:schemeClr val="tx1"/>
              </a:solidFill>
            </a:endParaRPr>
          </a:p>
        </p:txBody>
      </p:sp>
      <p:sp>
        <p:nvSpPr>
          <p:cNvPr id="9" name="Title 8"/>
          <p:cNvSpPr>
            <a:spLocks noGrp="1"/>
          </p:cNvSpPr>
          <p:nvPr>
            <p:ph type="title"/>
          </p:nvPr>
        </p:nvSpPr>
        <p:spPr/>
        <p:txBody>
          <a:bodyPr/>
          <a:lstStyle/>
          <a:p>
            <a:r>
              <a:rPr lang="en-GB" dirty="0" smtClean="0"/>
              <a:t>End of Presentation: Thank you for your Attention</a:t>
            </a:r>
            <a:endParaRPr lang="en-GB" dirty="0"/>
          </a:p>
        </p:txBody>
      </p:sp>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C:\Users\miu\Dropbox\Work\Overview2.jpg"/>
          <p:cNvPicPr>
            <a:picLocks noChangeAspect="1" noChangeArrowheads="1"/>
          </p:cNvPicPr>
          <p:nvPr/>
        </p:nvPicPr>
        <p:blipFill>
          <a:blip r:embed="rId2" cstate="print"/>
          <a:srcRect/>
          <a:stretch>
            <a:fillRect/>
          </a:stretch>
        </p:blipFill>
        <p:spPr bwMode="auto">
          <a:xfrm>
            <a:off x="5908267" y="3628724"/>
            <a:ext cx="3764319" cy="2819606"/>
          </a:xfrm>
          <a:prstGeom prst="rect">
            <a:avLst/>
          </a:prstGeom>
          <a:noFill/>
        </p:spPr>
      </p:pic>
      <p:sp>
        <p:nvSpPr>
          <p:cNvPr id="2" name="Title 1"/>
          <p:cNvSpPr>
            <a:spLocks noGrp="1"/>
          </p:cNvSpPr>
          <p:nvPr>
            <p:ph type="title"/>
          </p:nvPr>
        </p:nvSpPr>
        <p:spPr/>
        <p:txBody>
          <a:bodyPr/>
          <a:lstStyle/>
          <a:p>
            <a:r>
              <a:rPr lang="en-GB" dirty="0" smtClean="0"/>
              <a:t>Presentation Overview</a:t>
            </a:r>
            <a:endParaRPr lang="en-GB" dirty="0"/>
          </a:p>
        </p:txBody>
      </p:sp>
      <p:sp>
        <p:nvSpPr>
          <p:cNvPr id="3" name="Content Placeholder 2"/>
          <p:cNvSpPr>
            <a:spLocks noGrp="1"/>
          </p:cNvSpPr>
          <p:nvPr>
            <p:ph idx="1"/>
          </p:nvPr>
        </p:nvSpPr>
        <p:spPr/>
        <p:txBody>
          <a:bodyPr/>
          <a:lstStyle/>
          <a:p>
            <a:r>
              <a:rPr lang="en-GB" dirty="0" smtClean="0"/>
              <a:t>What is the EUMETSAT Data Centre</a:t>
            </a:r>
          </a:p>
          <a:p>
            <a:endParaRPr lang="en-GB" dirty="0" smtClean="0"/>
          </a:p>
          <a:p>
            <a:r>
              <a:rPr lang="en-GB" dirty="0" smtClean="0"/>
              <a:t>EUMETSAT Data Access Services</a:t>
            </a:r>
          </a:p>
          <a:p>
            <a:endParaRPr lang="en-GB" dirty="0" smtClean="0"/>
          </a:p>
          <a:p>
            <a:r>
              <a:rPr lang="en-GB" dirty="0" smtClean="0"/>
              <a:t>McIDAS and the Data Centre</a:t>
            </a:r>
          </a:p>
          <a:p>
            <a:endParaRPr lang="en-GB" dirty="0" smtClean="0"/>
          </a:p>
          <a:p>
            <a:r>
              <a:rPr lang="en-GB" dirty="0" smtClean="0"/>
              <a:t>Future Developments</a:t>
            </a:r>
          </a:p>
          <a:p>
            <a:endParaRPr lang="en-GB" dirty="0" smtClean="0"/>
          </a:p>
          <a:p>
            <a:r>
              <a:rPr lang="en-GB" dirty="0" smtClean="0"/>
              <a:t>Questions</a:t>
            </a:r>
            <a:endParaRPr lang="en-GB"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EUMETSAT Data Centre; Location</a:t>
            </a:r>
            <a:endParaRPr lang="en-GB" dirty="0"/>
          </a:p>
        </p:txBody>
      </p:sp>
      <p:sp>
        <p:nvSpPr>
          <p:cNvPr id="3" name="Content Placeholder 2"/>
          <p:cNvSpPr>
            <a:spLocks noGrp="1"/>
          </p:cNvSpPr>
          <p:nvPr>
            <p:ph idx="1"/>
          </p:nvPr>
        </p:nvSpPr>
        <p:spPr/>
        <p:txBody>
          <a:bodyPr/>
          <a:lstStyle/>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smtClean="0"/>
          </a:p>
          <a:p>
            <a:endParaRPr lang="en-GB" dirty="0"/>
          </a:p>
        </p:txBody>
      </p:sp>
      <p:pic>
        <p:nvPicPr>
          <p:cNvPr id="5" name="Picture 2" descr="cor_gnd_EUMHeadquarters_ArialPhotos017"/>
          <p:cNvPicPr>
            <a:picLocks noChangeAspect="1" noChangeArrowheads="1"/>
          </p:cNvPicPr>
          <p:nvPr/>
        </p:nvPicPr>
        <p:blipFill>
          <a:blip r:embed="rId2" cstate="print"/>
          <a:srcRect/>
          <a:stretch>
            <a:fillRect/>
          </a:stretch>
        </p:blipFill>
        <p:spPr bwMode="auto">
          <a:xfrm>
            <a:off x="5648507" y="2174816"/>
            <a:ext cx="4100431" cy="3352406"/>
          </a:xfrm>
          <a:prstGeom prst="rect">
            <a:avLst/>
          </a:prstGeom>
          <a:noFill/>
          <a:ln w="9525">
            <a:noFill/>
            <a:miter lim="800000"/>
            <a:headEnd/>
            <a:tailEnd/>
          </a:ln>
        </p:spPr>
      </p:pic>
      <p:pic>
        <p:nvPicPr>
          <p:cNvPr id="377858" name="Picture 2" descr="C:\Users\miu\Dropbox\Work\Map of Germany.jpg"/>
          <p:cNvPicPr>
            <a:picLocks noChangeAspect="1" noChangeArrowheads="1"/>
          </p:cNvPicPr>
          <p:nvPr/>
        </p:nvPicPr>
        <p:blipFill>
          <a:blip r:embed="rId3" cstate="print"/>
          <a:srcRect/>
          <a:stretch>
            <a:fillRect/>
          </a:stretch>
        </p:blipFill>
        <p:spPr bwMode="auto">
          <a:xfrm>
            <a:off x="147772" y="906528"/>
            <a:ext cx="5403942" cy="5545473"/>
          </a:xfrm>
          <a:prstGeom prst="rect">
            <a:avLst/>
          </a:prstGeom>
          <a:noFill/>
        </p:spPr>
      </p:pic>
      <p:pic>
        <p:nvPicPr>
          <p:cNvPr id="6" name="Picture 2" descr="\\fsw0213\USERS\Miu\DesktopW7\FIN_DS.jpg"/>
          <p:cNvPicPr>
            <a:picLocks noChangeAspect="1" noChangeArrowheads="1"/>
          </p:cNvPicPr>
          <p:nvPr/>
        </p:nvPicPr>
        <p:blipFill>
          <a:blip r:embed="rId4" cstate="print"/>
          <a:srcRect/>
          <a:stretch>
            <a:fillRect/>
          </a:stretch>
        </p:blipFill>
        <p:spPr bwMode="auto">
          <a:xfrm>
            <a:off x="5641522" y="1521536"/>
            <a:ext cx="4155621" cy="432113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Centre – Overview</a:t>
            </a:r>
            <a:endParaRPr lang="en-GB" dirty="0"/>
          </a:p>
        </p:txBody>
      </p:sp>
      <p:sp>
        <p:nvSpPr>
          <p:cNvPr id="3" name="Content Placeholder 2"/>
          <p:cNvSpPr>
            <a:spLocks noGrp="1"/>
          </p:cNvSpPr>
          <p:nvPr>
            <p:ph idx="1"/>
          </p:nvPr>
        </p:nvSpPr>
        <p:spPr>
          <a:xfrm>
            <a:off x="157643" y="931178"/>
            <a:ext cx="6821997" cy="5687736"/>
          </a:xfrm>
        </p:spPr>
        <p:txBody>
          <a:bodyPr>
            <a:normAutofit fontScale="55000" lnSpcReduction="20000"/>
          </a:bodyPr>
          <a:lstStyle/>
          <a:p>
            <a:pPr>
              <a:buNone/>
            </a:pPr>
            <a:r>
              <a:rPr lang="en-IE" sz="4400" dirty="0" smtClean="0"/>
              <a:t>The EUMETSAT Data Centre consists of an Archive and Data Access Services:</a:t>
            </a:r>
          </a:p>
          <a:p>
            <a:pPr>
              <a:buFontTx/>
              <a:buChar char="•"/>
            </a:pPr>
            <a:endParaRPr lang="en-IE" sz="4400" dirty="0" smtClean="0">
              <a:solidFill>
                <a:srgbClr val="FF0000"/>
              </a:solidFill>
            </a:endParaRPr>
          </a:p>
          <a:p>
            <a:pPr>
              <a:buFontTx/>
              <a:buChar char="•"/>
            </a:pPr>
            <a:r>
              <a:rPr lang="en-IE" sz="4400" dirty="0" smtClean="0">
                <a:solidFill>
                  <a:srgbClr val="FF0000"/>
                </a:solidFill>
              </a:rPr>
              <a:t>The Data Centre Archive: </a:t>
            </a:r>
          </a:p>
          <a:p>
            <a:pPr lvl="1">
              <a:buFontTx/>
              <a:buChar char="•"/>
            </a:pPr>
            <a:r>
              <a:rPr lang="en-IE" sz="4400" dirty="0" smtClean="0">
                <a:solidFill>
                  <a:srgbClr val="FF0000"/>
                </a:solidFill>
              </a:rPr>
              <a:t>long-term preservation of data; up to 3 copies (Disaster Recovery)</a:t>
            </a:r>
          </a:p>
          <a:p>
            <a:pPr lvl="1">
              <a:buFontTx/>
              <a:buChar char="•"/>
            </a:pPr>
            <a:r>
              <a:rPr lang="en-IE" sz="4400" dirty="0" smtClean="0">
                <a:solidFill>
                  <a:srgbClr val="FF0000"/>
                </a:solidFill>
              </a:rPr>
              <a:t>Raw and meteorological products</a:t>
            </a:r>
          </a:p>
          <a:p>
            <a:pPr>
              <a:buFontTx/>
              <a:buChar char="•"/>
            </a:pPr>
            <a:endParaRPr lang="en-IE" sz="4400" dirty="0" smtClean="0">
              <a:solidFill>
                <a:srgbClr val="FF0000"/>
              </a:solidFill>
            </a:endParaRPr>
          </a:p>
          <a:p>
            <a:pPr>
              <a:buFontTx/>
              <a:buChar char="•"/>
            </a:pPr>
            <a:r>
              <a:rPr lang="en-IE" sz="4400" dirty="0" smtClean="0"/>
              <a:t>EUMETSAT's catalogue of products and Ordering System</a:t>
            </a:r>
          </a:p>
          <a:p>
            <a:pPr>
              <a:buFontTx/>
              <a:buChar char="•"/>
            </a:pPr>
            <a:endParaRPr lang="en-IE" sz="4400" dirty="0" smtClean="0">
              <a:solidFill>
                <a:srgbClr val="FF0000"/>
              </a:solidFill>
            </a:endParaRPr>
          </a:p>
          <a:p>
            <a:pPr>
              <a:buFontTx/>
              <a:buChar char="•"/>
            </a:pPr>
            <a:r>
              <a:rPr lang="en-IE" sz="4400" dirty="0" smtClean="0">
                <a:solidFill>
                  <a:srgbClr val="FF0000"/>
                </a:solidFill>
              </a:rPr>
              <a:t>State of the art Archive</a:t>
            </a:r>
          </a:p>
          <a:p>
            <a:pPr lvl="1">
              <a:buFontTx/>
              <a:buChar char="•"/>
            </a:pPr>
            <a:r>
              <a:rPr lang="en-IE" sz="4400" dirty="0" smtClean="0">
                <a:solidFill>
                  <a:srgbClr val="FF0000"/>
                </a:solidFill>
              </a:rPr>
              <a:t>Operational in 1995</a:t>
            </a:r>
          </a:p>
          <a:p>
            <a:pPr lvl="1">
              <a:buFontTx/>
              <a:buChar char="•"/>
            </a:pPr>
            <a:r>
              <a:rPr lang="en-IE" sz="4400" dirty="0" smtClean="0">
                <a:solidFill>
                  <a:srgbClr val="FF0000"/>
                </a:solidFill>
              </a:rPr>
              <a:t>Over 30 years of Meteosat Data</a:t>
            </a:r>
          </a:p>
          <a:p>
            <a:pPr lvl="1">
              <a:buFontTx/>
              <a:buChar char="•"/>
            </a:pPr>
            <a:r>
              <a:rPr lang="en-IE" sz="4400" dirty="0" smtClean="0">
                <a:solidFill>
                  <a:srgbClr val="FF0000"/>
                </a:solidFill>
              </a:rPr>
              <a:t>200 types of Products; GEO &amp; LEO</a:t>
            </a:r>
          </a:p>
          <a:p>
            <a:pPr lvl="1">
              <a:buFontTx/>
              <a:buChar char="•"/>
            </a:pPr>
            <a:r>
              <a:rPr lang="en-IE" sz="4400" dirty="0" smtClean="0">
                <a:solidFill>
                  <a:srgbClr val="FF0000"/>
                </a:solidFill>
              </a:rPr>
              <a:t>One of Europe’s largest and most comprehensive collections in this field.</a:t>
            </a:r>
          </a:p>
          <a:p>
            <a:pPr>
              <a:buNone/>
            </a:pPr>
            <a:endParaRPr lang="en-GB" dirty="0"/>
          </a:p>
        </p:txBody>
      </p:sp>
      <p:pic>
        <p:nvPicPr>
          <p:cNvPr id="379905" name="Picture 1" descr="\\fsw0613\USERS\Miu\DesktopW7\OLD MARF Pictures\Picture 004.jpg"/>
          <p:cNvPicPr>
            <a:picLocks noChangeAspect="1" noChangeArrowheads="1"/>
          </p:cNvPicPr>
          <p:nvPr/>
        </p:nvPicPr>
        <p:blipFill>
          <a:blip r:embed="rId3" cstate="print"/>
          <a:srcRect/>
          <a:stretch>
            <a:fillRect/>
          </a:stretch>
        </p:blipFill>
        <p:spPr bwMode="auto">
          <a:xfrm>
            <a:off x="6291744" y="1177432"/>
            <a:ext cx="3462044" cy="5206590"/>
          </a:xfrm>
          <a:prstGeom prst="rect">
            <a:avLst/>
          </a:prstGeo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278007" cy="854075"/>
          </a:xfrm>
        </p:spPr>
        <p:txBody>
          <a:bodyPr/>
          <a:lstStyle/>
          <a:p>
            <a:r>
              <a:rPr lang="en-GB" dirty="0" smtClean="0"/>
              <a:t>Data Centre Archive – Facts and Figures</a:t>
            </a:r>
            <a:endParaRPr lang="en-GB" dirty="0"/>
          </a:p>
        </p:txBody>
      </p:sp>
      <p:sp>
        <p:nvSpPr>
          <p:cNvPr id="3" name="Content Placeholder 2"/>
          <p:cNvSpPr>
            <a:spLocks noGrp="1"/>
          </p:cNvSpPr>
          <p:nvPr>
            <p:ph idx="1"/>
          </p:nvPr>
        </p:nvSpPr>
        <p:spPr>
          <a:xfrm>
            <a:off x="246809" y="1023169"/>
            <a:ext cx="9447213" cy="5528633"/>
          </a:xfrm>
        </p:spPr>
        <p:txBody>
          <a:bodyPr>
            <a:normAutofit fontScale="47500" lnSpcReduction="20000"/>
          </a:bodyPr>
          <a:lstStyle/>
          <a:p>
            <a:r>
              <a:rPr lang="en-GB" sz="4400" dirty="0" smtClean="0"/>
              <a:t>The Archive contains approx 72 million products/</a:t>
            </a:r>
          </a:p>
          <a:p>
            <a:endParaRPr lang="en-GB" sz="4400" dirty="0" smtClean="0"/>
          </a:p>
          <a:p>
            <a:r>
              <a:rPr lang="en-GB" sz="4400" dirty="0" smtClean="0">
                <a:solidFill>
                  <a:srgbClr val="FF0000"/>
                </a:solidFill>
              </a:rPr>
              <a:t>The size of the Archive is approx 1.5 </a:t>
            </a:r>
            <a:r>
              <a:rPr lang="en-GB" sz="4400" dirty="0" err="1" smtClean="0">
                <a:solidFill>
                  <a:srgbClr val="FF0000"/>
                </a:solidFill>
              </a:rPr>
              <a:t>Pbytes</a:t>
            </a:r>
            <a:r>
              <a:rPr lang="en-GB" sz="4400" dirty="0" smtClean="0">
                <a:solidFill>
                  <a:srgbClr val="FF0000"/>
                </a:solidFill>
              </a:rPr>
              <a:t>.</a:t>
            </a:r>
          </a:p>
          <a:p>
            <a:endParaRPr lang="en-GB" sz="4400" dirty="0" smtClean="0"/>
          </a:p>
          <a:p>
            <a:r>
              <a:rPr lang="en-GB" sz="4400" dirty="0" smtClean="0">
                <a:solidFill>
                  <a:srgbClr val="00205B"/>
                </a:solidFill>
              </a:rPr>
              <a:t>In 2016, the average retrieval volume per month ca. 1,000,000 files or 40 TB delivery.</a:t>
            </a:r>
            <a:endParaRPr lang="en-GB" sz="4400" dirty="0" smtClean="0"/>
          </a:p>
          <a:p>
            <a:endParaRPr lang="en-GB" sz="4400" dirty="0" smtClean="0"/>
          </a:p>
          <a:p>
            <a:r>
              <a:rPr lang="en-GB" sz="4400" dirty="0" smtClean="0">
                <a:solidFill>
                  <a:srgbClr val="FF0000"/>
                </a:solidFill>
              </a:rPr>
              <a:t>Products can be ordered in various formats; JPEG, GIF, netCDF, GRIB, BUFR, McIDAS, many more...</a:t>
            </a:r>
          </a:p>
          <a:p>
            <a:endParaRPr lang="en-GB" sz="4400" dirty="0" smtClean="0"/>
          </a:p>
          <a:p>
            <a:r>
              <a:rPr lang="en-GB" sz="4400" dirty="0" smtClean="0"/>
              <a:t>Sub-area or partial orbits can be specified for a product and ordered.  This reduces the amount of data delivered, and for the users to store and process.</a:t>
            </a:r>
          </a:p>
          <a:p>
            <a:endParaRPr lang="en-GB" sz="4400" dirty="0" smtClean="0"/>
          </a:p>
          <a:p>
            <a:r>
              <a:rPr lang="en-GB" sz="4400" dirty="0" smtClean="0">
                <a:solidFill>
                  <a:srgbClr val="FF0000"/>
                </a:solidFill>
              </a:rPr>
              <a:t>There are currently 4,220 Users registered with the Data Centre.</a:t>
            </a:r>
          </a:p>
          <a:p>
            <a:endParaRPr lang="en-GB" sz="4400" dirty="0" smtClean="0"/>
          </a:p>
          <a:p>
            <a:r>
              <a:rPr lang="en-GB" sz="4400" dirty="0" smtClean="0"/>
              <a:t>Users orders can be delivered online to a EUMETSAT web server for download or on various media types which are delivered to the user by post.</a:t>
            </a:r>
          </a:p>
          <a:p>
            <a:endParaRPr lang="en-GB" sz="4400" dirty="0" smtClean="0"/>
          </a:p>
          <a:p>
            <a:r>
              <a:rPr lang="en-GB" sz="4400" dirty="0" smtClean="0">
                <a:solidFill>
                  <a:srgbClr val="FF0000"/>
                </a:solidFill>
              </a:rPr>
              <a:t>Data Centre Archive Data is free to the user community.</a:t>
            </a:r>
          </a:p>
          <a:p>
            <a:endParaRPr lang="en-GB"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Centre Archive - Operations Overview </a:t>
            </a:r>
            <a:endParaRPr lang="en-GB" dirty="0"/>
          </a:p>
        </p:txBody>
      </p:sp>
      <p:sp>
        <p:nvSpPr>
          <p:cNvPr id="3" name="Content Placeholder 2"/>
          <p:cNvSpPr>
            <a:spLocks noGrp="1"/>
          </p:cNvSpPr>
          <p:nvPr>
            <p:ph idx="1"/>
          </p:nvPr>
        </p:nvSpPr>
        <p:spPr>
          <a:xfrm>
            <a:off x="266700" y="992188"/>
            <a:ext cx="9447213" cy="5865812"/>
          </a:xfrm>
        </p:spPr>
        <p:txBody>
          <a:bodyPr>
            <a:normAutofit/>
          </a:bodyPr>
          <a:lstStyle/>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dirty="0" smtClean="0"/>
          </a:p>
          <a:p>
            <a:pPr>
              <a:buNone/>
            </a:pPr>
            <a:endParaRPr lang="en-GB" sz="1600" dirty="0" smtClean="0"/>
          </a:p>
          <a:p>
            <a:r>
              <a:rPr lang="en-GB" sz="1600" dirty="0" smtClean="0"/>
              <a:t>Ingestion – Products from EUMETSAT’s Satellites and from the Satellite Application Facilities (SAFs) are stored into the Data Centre Archive and made available for discovery in its Online Catalogue.</a:t>
            </a:r>
          </a:p>
          <a:p>
            <a:r>
              <a:rPr lang="en-GB" sz="1600" dirty="0" smtClean="0">
                <a:solidFill>
                  <a:srgbClr val="FF0000"/>
                </a:solidFill>
              </a:rPr>
              <a:t>Ordering – Products in the Data Centre Online Catalogue can be ordered by users via its Online Ordering system (see next slide).</a:t>
            </a:r>
          </a:p>
          <a:p>
            <a:endParaRPr lang="en-GB" sz="1600" dirty="0" smtClean="0"/>
          </a:p>
        </p:txBody>
      </p:sp>
      <p:pic>
        <p:nvPicPr>
          <p:cNvPr id="4" name="Picture 2" descr="C:\Users\miu\Dropbox\Adm.png"/>
          <p:cNvPicPr>
            <a:picLocks noChangeAspect="1" noChangeArrowheads="1"/>
          </p:cNvPicPr>
          <p:nvPr/>
        </p:nvPicPr>
        <p:blipFill>
          <a:blip r:embed="rId3" cstate="print"/>
          <a:srcRect/>
          <a:stretch>
            <a:fillRect/>
          </a:stretch>
        </p:blipFill>
        <p:spPr bwMode="auto">
          <a:xfrm>
            <a:off x="851339" y="763227"/>
            <a:ext cx="8308427" cy="4289370"/>
          </a:xfrm>
          <a:prstGeom prst="rect">
            <a:avLst/>
          </a:prstGeom>
          <a:noFill/>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Data Centre – How to use the Data Access Services</a:t>
            </a:r>
            <a:endParaRPr lang="en-GB" dirty="0"/>
          </a:p>
        </p:txBody>
      </p:sp>
      <p:sp>
        <p:nvSpPr>
          <p:cNvPr id="3" name="Content Placeholder 2"/>
          <p:cNvSpPr>
            <a:spLocks noGrp="1"/>
          </p:cNvSpPr>
          <p:nvPr>
            <p:ph idx="1"/>
          </p:nvPr>
        </p:nvSpPr>
        <p:spPr>
          <a:xfrm>
            <a:off x="187561" y="1007641"/>
            <a:ext cx="5117223" cy="5691923"/>
          </a:xfrm>
        </p:spPr>
        <p:txBody>
          <a:bodyPr>
            <a:normAutofit fontScale="92500" lnSpcReduction="20000"/>
          </a:bodyPr>
          <a:lstStyle/>
          <a:p>
            <a:r>
              <a:rPr lang="en-GB" sz="2100" dirty="0" smtClean="0"/>
              <a:t>Users can discover EUMETSAT product information from the Product Navigator.</a:t>
            </a:r>
          </a:p>
          <a:p>
            <a:endParaRPr lang="en-GB" sz="2100" dirty="0" smtClean="0"/>
          </a:p>
          <a:p>
            <a:r>
              <a:rPr lang="en-GB" sz="2100" dirty="0" smtClean="0">
                <a:solidFill>
                  <a:srgbClr val="FF0000"/>
                </a:solidFill>
              </a:rPr>
              <a:t>Users should register an account in the Earth Observation (EO) Portal and this will provide access to the Data Centre Service.</a:t>
            </a:r>
          </a:p>
          <a:p>
            <a:endParaRPr lang="en-GB" sz="2100" dirty="0" smtClean="0"/>
          </a:p>
          <a:p>
            <a:r>
              <a:rPr lang="en-GB" sz="2100" dirty="0" smtClean="0"/>
              <a:t>Using this service will invoke the Data Centre Ordering Client, the client has been designed to intuitively guide users in ordering their products from the Data Centre Archive.</a:t>
            </a:r>
          </a:p>
          <a:p>
            <a:endParaRPr lang="en-GB" sz="2100" dirty="0" smtClean="0"/>
          </a:p>
          <a:p>
            <a:r>
              <a:rPr lang="en-GB" sz="2100" dirty="0" smtClean="0">
                <a:solidFill>
                  <a:srgbClr val="FF0000"/>
                </a:solidFill>
              </a:rPr>
              <a:t>Users can seek Data Access services support via the EUMETSAT website, YouTube videos or by contacting the User Service Helpdesk.</a:t>
            </a:r>
          </a:p>
          <a:p>
            <a:pPr>
              <a:buNone/>
            </a:pPr>
            <a:endParaRPr lang="en-GB" sz="2400" dirty="0" smtClean="0"/>
          </a:p>
          <a:p>
            <a:pPr>
              <a:buNone/>
            </a:pPr>
            <a:r>
              <a:rPr lang="en-GB" sz="2100" dirty="0" smtClean="0"/>
              <a:t>Data Centre URL: (http://archive.eumetsat.int)</a:t>
            </a:r>
          </a:p>
          <a:p>
            <a:pPr>
              <a:buNone/>
            </a:pPr>
            <a:endParaRPr lang="en-GB" sz="2400" dirty="0" smtClean="0"/>
          </a:p>
          <a:p>
            <a:pPr algn="ctr">
              <a:buNone/>
            </a:pPr>
            <a:r>
              <a:rPr lang="en-GB" sz="2200" dirty="0" smtClean="0">
                <a:hlinkClick r:id="rId3"/>
              </a:rPr>
              <a:t>http://www.eumetsat.int/website/home/Data/DataDelivery/EUMETSATDataCentre/index.html</a:t>
            </a:r>
            <a:endParaRPr lang="en-GB" sz="2200" dirty="0"/>
          </a:p>
        </p:txBody>
      </p:sp>
      <p:sp>
        <p:nvSpPr>
          <p:cNvPr id="4" name="TextBox 3"/>
          <p:cNvSpPr txBox="1"/>
          <p:nvPr/>
        </p:nvSpPr>
        <p:spPr>
          <a:xfrm>
            <a:off x="8530608" y="4140515"/>
            <a:ext cx="1083730" cy="738664"/>
          </a:xfrm>
          <a:prstGeom prst="rect">
            <a:avLst/>
          </a:prstGeom>
          <a:solidFill>
            <a:schemeClr val="accent1"/>
          </a:solidFill>
          <a:ln cmpd="sng">
            <a:noFill/>
          </a:ln>
        </p:spPr>
        <p:txBody>
          <a:bodyPr wrap="square" rtlCol="0">
            <a:spAutoFit/>
          </a:bodyPr>
          <a:lstStyle/>
          <a:p>
            <a:pPr algn="ctr"/>
            <a:r>
              <a:rPr lang="en-GB" sz="1400" dirty="0" smtClean="0">
                <a:solidFill>
                  <a:srgbClr val="00205B"/>
                </a:solidFill>
                <a:hlinkClick r:id="rId4" action="ppaction://hlinkfile"/>
              </a:rPr>
              <a:t>Video on </a:t>
            </a:r>
          </a:p>
          <a:p>
            <a:pPr algn="ctr"/>
            <a:r>
              <a:rPr lang="en-GB" sz="1400" dirty="0" smtClean="0">
                <a:solidFill>
                  <a:srgbClr val="00205B"/>
                </a:solidFill>
                <a:hlinkClick r:id="rId4" action="ppaction://hlinkfile"/>
              </a:rPr>
              <a:t>Ordering Process</a:t>
            </a:r>
            <a:endParaRPr lang="en-GB" sz="1400" dirty="0" smtClean="0">
              <a:solidFill>
                <a:srgbClr val="00205B"/>
              </a:solidFill>
            </a:endParaRPr>
          </a:p>
        </p:txBody>
      </p:sp>
      <p:pic>
        <p:nvPicPr>
          <p:cNvPr id="5" name="Picture 2" descr="C:\Users\Wannop\AppData\Local\Microsoft\Windows\Temporary Internet Files\Content.Outlook\B28FHEQ6\ScreenHunter_3.jpg"/>
          <p:cNvPicPr>
            <a:picLocks noChangeAspect="1" noChangeArrowheads="1"/>
          </p:cNvPicPr>
          <p:nvPr/>
        </p:nvPicPr>
        <p:blipFill>
          <a:blip r:embed="rId5" cstate="print"/>
          <a:srcRect/>
          <a:stretch>
            <a:fillRect/>
          </a:stretch>
        </p:blipFill>
        <p:spPr bwMode="auto">
          <a:xfrm>
            <a:off x="5332123" y="1153296"/>
            <a:ext cx="4447752" cy="2685607"/>
          </a:xfrm>
          <a:prstGeom prst="rect">
            <a:avLst/>
          </a:prstGeom>
          <a:noFill/>
          <a:ln>
            <a:solidFill>
              <a:schemeClr val="bg2"/>
            </a:solidFill>
          </a:ln>
        </p:spPr>
      </p:pic>
      <p:pic>
        <p:nvPicPr>
          <p:cNvPr id="6" name="Picture 2"/>
          <p:cNvPicPr>
            <a:picLocks noChangeAspect="1" noChangeArrowheads="1"/>
          </p:cNvPicPr>
          <p:nvPr/>
        </p:nvPicPr>
        <p:blipFill>
          <a:blip r:embed="rId6" cstate="print"/>
          <a:srcRect l="6193" r="4571"/>
          <a:stretch>
            <a:fillRect/>
          </a:stretch>
        </p:blipFill>
        <p:spPr bwMode="auto">
          <a:xfrm>
            <a:off x="5651939" y="3976776"/>
            <a:ext cx="2250312" cy="2482119"/>
          </a:xfrm>
          <a:prstGeom prst="rect">
            <a:avLst/>
          </a:prstGeom>
          <a:noFill/>
          <a:ln w="9525">
            <a:noFill/>
            <a:miter lim="800000"/>
            <a:headEnd/>
            <a:tailEnd/>
          </a:ln>
        </p:spPr>
      </p:pic>
      <p:sp>
        <p:nvSpPr>
          <p:cNvPr id="7" name="TextBox 6"/>
          <p:cNvSpPr txBox="1"/>
          <p:nvPr/>
        </p:nvSpPr>
        <p:spPr>
          <a:xfrm>
            <a:off x="8538153" y="5089620"/>
            <a:ext cx="1083730" cy="1384995"/>
          </a:xfrm>
          <a:prstGeom prst="rect">
            <a:avLst/>
          </a:prstGeom>
          <a:solidFill>
            <a:schemeClr val="accent1"/>
          </a:solidFill>
          <a:ln cmpd="sng">
            <a:noFill/>
          </a:ln>
        </p:spPr>
        <p:txBody>
          <a:bodyPr wrap="square" rtlCol="0">
            <a:spAutoFit/>
          </a:bodyPr>
          <a:lstStyle/>
          <a:p>
            <a:pPr algn="ctr"/>
            <a:r>
              <a:rPr lang="en-GB" sz="1400" dirty="0" smtClean="0">
                <a:solidFill>
                  <a:srgbClr val="00205B"/>
                </a:solidFill>
                <a:hlinkClick r:id="rId7"/>
              </a:rPr>
              <a:t>YouTube: Access Data from EUMETSAT Data Centre</a:t>
            </a:r>
            <a:endParaRPr lang="en-GB" sz="1400" dirty="0" smtClean="0">
              <a:solidFill>
                <a:srgbClr val="00205B"/>
              </a:solidFill>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McIDAS and the EUMETSAT Data Centre</a:t>
            </a:r>
            <a:endParaRPr lang="en-GB" dirty="0"/>
          </a:p>
        </p:txBody>
      </p:sp>
      <p:sp>
        <p:nvSpPr>
          <p:cNvPr id="3" name="Content Placeholder 2"/>
          <p:cNvSpPr>
            <a:spLocks noGrp="1"/>
          </p:cNvSpPr>
          <p:nvPr>
            <p:ph idx="1"/>
          </p:nvPr>
        </p:nvSpPr>
        <p:spPr>
          <a:xfrm>
            <a:off x="266701" y="1057013"/>
            <a:ext cx="5957930" cy="5243119"/>
          </a:xfrm>
        </p:spPr>
        <p:txBody>
          <a:bodyPr>
            <a:normAutofit/>
          </a:bodyPr>
          <a:lstStyle/>
          <a:p>
            <a:r>
              <a:rPr lang="en-GB" dirty="0" smtClean="0"/>
              <a:t>McIDAS: Delivery Format</a:t>
            </a:r>
          </a:p>
          <a:p>
            <a:endParaRPr lang="en-GB" dirty="0" smtClean="0"/>
          </a:p>
          <a:p>
            <a:r>
              <a:rPr lang="en-GB" dirty="0" smtClean="0">
                <a:solidFill>
                  <a:srgbClr val="FF0000"/>
                </a:solidFill>
              </a:rPr>
              <a:t>McIDAS: ADDE Server</a:t>
            </a:r>
          </a:p>
          <a:p>
            <a:endParaRPr lang="en-GB" dirty="0" smtClean="0"/>
          </a:p>
          <a:p>
            <a:r>
              <a:rPr lang="en-GB" dirty="0" smtClean="0"/>
              <a:t>McIDAS: Users</a:t>
            </a:r>
          </a:p>
          <a:p>
            <a:endParaRPr lang="en-GB" dirty="0" smtClean="0"/>
          </a:p>
          <a:p>
            <a:r>
              <a:rPr lang="en-GB" dirty="0" smtClean="0">
                <a:solidFill>
                  <a:srgbClr val="FF0000"/>
                </a:solidFill>
              </a:rPr>
              <a:t>McIDAS: Development</a:t>
            </a:r>
          </a:p>
          <a:p>
            <a:endParaRPr lang="en-GB" dirty="0" smtClean="0"/>
          </a:p>
          <a:p>
            <a:r>
              <a:rPr lang="en-GB" dirty="0" smtClean="0"/>
              <a:t>McIDAS: Future</a:t>
            </a:r>
            <a:endParaRPr lang="en-GB" dirty="0"/>
          </a:p>
        </p:txBody>
      </p:sp>
      <p:pic>
        <p:nvPicPr>
          <p:cNvPr id="367618" name="Picture 2" descr="C:\Users\miu\Pictures\prototype_McIDAS_ CAP.jpg"/>
          <p:cNvPicPr>
            <a:picLocks noChangeAspect="1" noChangeArrowheads="1"/>
          </p:cNvPicPr>
          <p:nvPr/>
        </p:nvPicPr>
        <p:blipFill>
          <a:blip r:embed="rId2" cstate="print"/>
          <a:srcRect/>
          <a:stretch>
            <a:fillRect/>
          </a:stretch>
        </p:blipFill>
        <p:spPr bwMode="auto">
          <a:xfrm>
            <a:off x="5514532" y="1694576"/>
            <a:ext cx="4266774" cy="4512648"/>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McIDAS Development in the Data Centre</a:t>
            </a:r>
            <a:endParaRPr lang="en-GB" dirty="0"/>
          </a:p>
        </p:txBody>
      </p:sp>
      <p:sp>
        <p:nvSpPr>
          <p:cNvPr id="3" name="Content Placeholder 2"/>
          <p:cNvSpPr>
            <a:spLocks noGrp="1"/>
          </p:cNvSpPr>
          <p:nvPr>
            <p:ph idx="1"/>
          </p:nvPr>
        </p:nvSpPr>
        <p:spPr>
          <a:xfrm>
            <a:off x="266700" y="914401"/>
            <a:ext cx="6159267" cy="5703682"/>
          </a:xfrm>
        </p:spPr>
        <p:txBody>
          <a:bodyPr>
            <a:normAutofit fontScale="92500" lnSpcReduction="10000"/>
          </a:bodyPr>
          <a:lstStyle/>
          <a:p>
            <a:r>
              <a:rPr lang="en-GB" sz="3200" dirty="0" smtClean="0"/>
              <a:t>McIDAS – netCDF Secondary Server</a:t>
            </a:r>
          </a:p>
          <a:p>
            <a:pPr>
              <a:buNone/>
            </a:pPr>
            <a:endParaRPr lang="en-GB" sz="3200" dirty="0" smtClean="0"/>
          </a:p>
          <a:p>
            <a:pPr>
              <a:buNone/>
            </a:pPr>
            <a:r>
              <a:rPr lang="en-GB" sz="2800" dirty="0" smtClean="0"/>
              <a:t>	</a:t>
            </a:r>
            <a:r>
              <a:rPr lang="en-GB" sz="2800" dirty="0" smtClean="0">
                <a:solidFill>
                  <a:srgbClr val="FF0000"/>
                </a:solidFill>
              </a:rPr>
              <a:t>More Products – Generic EPS netCDF product secondary ADDE Server</a:t>
            </a:r>
          </a:p>
          <a:p>
            <a:pPr>
              <a:buNone/>
            </a:pPr>
            <a:endParaRPr lang="en-GB" sz="3200" dirty="0" smtClean="0"/>
          </a:p>
          <a:p>
            <a:r>
              <a:rPr lang="en-GB" sz="3200" dirty="0" smtClean="0"/>
              <a:t>McIDAS – Operational ADDE Server</a:t>
            </a:r>
          </a:p>
          <a:p>
            <a:endParaRPr lang="en-GB" sz="3200" dirty="0" smtClean="0"/>
          </a:p>
          <a:p>
            <a:pPr>
              <a:buNone/>
            </a:pPr>
            <a:r>
              <a:rPr lang="en-GB" sz="3200" dirty="0" smtClean="0"/>
              <a:t>	</a:t>
            </a:r>
            <a:r>
              <a:rPr lang="en-GB" sz="3200" dirty="0" smtClean="0">
                <a:solidFill>
                  <a:srgbClr val="FF0000"/>
                </a:solidFill>
              </a:rPr>
              <a:t>Currently training use only, operational server intended to provide full access to the wider user community</a:t>
            </a:r>
            <a:endParaRPr lang="en-GB" sz="3200" dirty="0">
              <a:solidFill>
                <a:srgbClr val="FF0000"/>
              </a:solidFill>
            </a:endParaRPr>
          </a:p>
        </p:txBody>
      </p:sp>
      <p:pic>
        <p:nvPicPr>
          <p:cNvPr id="368642" name="Picture 2" descr="C:\Users\miu\Pictures\Prototype-McIDAS2_CAP.jpg"/>
          <p:cNvPicPr>
            <a:picLocks noChangeAspect="1" noChangeArrowheads="1"/>
          </p:cNvPicPr>
          <p:nvPr/>
        </p:nvPicPr>
        <p:blipFill>
          <a:blip r:embed="rId2" cstate="print"/>
          <a:srcRect/>
          <a:stretch>
            <a:fillRect/>
          </a:stretch>
        </p:blipFill>
        <p:spPr bwMode="auto">
          <a:xfrm>
            <a:off x="6366935" y="1333849"/>
            <a:ext cx="3427134" cy="4823670"/>
          </a:xfrm>
          <a:prstGeom prst="rect">
            <a:avLst/>
          </a:prstGeom>
          <a:noFill/>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Viewgraph Landscape Template">
  <a:themeElements>
    <a:clrScheme name="Custom 2">
      <a:dk1>
        <a:srgbClr val="002569"/>
      </a:dk1>
      <a:lt1>
        <a:srgbClr val="FFFFFF"/>
      </a:lt1>
      <a:dk2>
        <a:srgbClr val="002569"/>
      </a:dk2>
      <a:lt2>
        <a:srgbClr val="5F758D"/>
      </a:lt2>
      <a:accent1>
        <a:srgbClr val="FF9A00"/>
      </a:accent1>
      <a:accent2>
        <a:srgbClr val="279989"/>
      </a:accent2>
      <a:accent3>
        <a:srgbClr val="FFFFFF"/>
      </a:accent3>
      <a:accent4>
        <a:srgbClr val="001E59"/>
      </a:accent4>
      <a:accent5>
        <a:srgbClr val="FFCAAA"/>
      </a:accent5>
      <a:accent6>
        <a:srgbClr val="90281C"/>
      </a:accent6>
      <a:hlink>
        <a:srgbClr val="7498C0"/>
      </a:hlink>
      <a:folHlink>
        <a:srgbClr val="929497"/>
      </a:folHlink>
    </a:clrScheme>
    <a:fontScheme name="1_EUM_template_v03">
      <a:majorFont>
        <a:latin typeface="Century Gothic"/>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spDef>
    <a:lnDef>
      <a:spPr bwMode="auto">
        <a:xfrm>
          <a:off x="0" y="0"/>
          <a:ext cx="1" cy="1"/>
        </a:xfrm>
        <a:custGeom>
          <a:avLst/>
          <a:gdLst/>
          <a:ahLst/>
          <a:cxnLst/>
          <a:rect l="0" t="0" r="0" b="0"/>
          <a:pathLst/>
        </a:custGeom>
        <a:solidFill>
          <a:schemeClr val="bg2"/>
        </a:solidFill>
        <a:ln w="9525" cap="flat" cmpd="sng" algn="ctr">
          <a:noFill/>
          <a:prstDash val="solid"/>
          <a:round/>
          <a:headEnd type="none" w="med" len="med"/>
          <a:tailEnd type="none" w="med" len="med"/>
        </a:ln>
        <a:effectLst/>
      </a:spPr>
      <a:bodyPr vert="horz" wrap="square" lIns="36000" tIns="36000" rIns="36000" bIns="36000" numCol="1" anchor="t" anchorCtr="0" compatLnSpc="1">
        <a:prstTxWarp prst="textNoShape">
          <a:avLst/>
        </a:prstTxWarp>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GB" sz="900" b="1" i="0" u="none" strike="noStrike" cap="none" normalizeH="0" baseline="0" smtClean="0">
            <a:ln>
              <a:noFill/>
            </a:ln>
            <a:solidFill>
              <a:schemeClr val="bg1"/>
            </a:solidFill>
            <a:effectLst/>
            <a:latin typeface="Tahoma" pitchFamily="34" charset="0"/>
          </a:defRPr>
        </a:defPPr>
      </a:lstStyle>
    </a:lnDef>
  </a:objectDefaults>
  <a:extraClrSchemeLst>
    <a:extraClrScheme>
      <a:clrScheme name="1_EUM_template_v03 1">
        <a:dk1>
          <a:srgbClr val="002569"/>
        </a:dk1>
        <a:lt1>
          <a:srgbClr val="FFFFFF"/>
        </a:lt1>
        <a:dk2>
          <a:srgbClr val="002569"/>
        </a:dk2>
        <a:lt2>
          <a:srgbClr val="5F758D"/>
        </a:lt2>
        <a:accent1>
          <a:srgbClr val="FF9A00"/>
        </a:accent1>
        <a:accent2>
          <a:srgbClr val="9F2D20"/>
        </a:accent2>
        <a:accent3>
          <a:srgbClr val="FFFFFF"/>
        </a:accent3>
        <a:accent4>
          <a:srgbClr val="001E59"/>
        </a:accent4>
        <a:accent5>
          <a:srgbClr val="FFCAAA"/>
        </a:accent5>
        <a:accent6>
          <a:srgbClr val="90281C"/>
        </a:accent6>
        <a:hlink>
          <a:srgbClr val="7498C0"/>
        </a:hlink>
        <a:folHlink>
          <a:srgbClr val="929497"/>
        </a:folHlink>
      </a:clrScheme>
      <a:clrMap bg1="lt1" tx1="dk1" bg2="lt2" tx2="dk2" accent1="accent1" accent2="accent2" accent3="accent3" accent4="accent4" accent5="accent5" accent6="accent6" hlink="hlink" folHlink="folHlink"/>
    </a:extraClrScheme>
    <a:extraClrScheme>
      <a:clrScheme name="1_EUM_template_v03 2">
        <a:dk1>
          <a:srgbClr val="002569"/>
        </a:dk1>
        <a:lt1>
          <a:srgbClr val="FFFFFF"/>
        </a:lt1>
        <a:dk2>
          <a:srgbClr val="002569"/>
        </a:dk2>
        <a:lt2>
          <a:srgbClr val="5F758D"/>
        </a:lt2>
        <a:accent1>
          <a:srgbClr val="F6D0A9"/>
        </a:accent1>
        <a:accent2>
          <a:srgbClr val="EBCAE3"/>
        </a:accent2>
        <a:accent3>
          <a:srgbClr val="FFFFFF"/>
        </a:accent3>
        <a:accent4>
          <a:srgbClr val="001E59"/>
        </a:accent4>
        <a:accent5>
          <a:srgbClr val="FAE4D1"/>
        </a:accent5>
        <a:accent6>
          <a:srgbClr val="D5B7CE"/>
        </a:accent6>
        <a:hlink>
          <a:srgbClr val="4E2029"/>
        </a:hlink>
        <a:folHlink>
          <a:srgbClr val="423B69"/>
        </a:folHlink>
      </a:clrScheme>
      <a:clrMap bg1="lt1" tx1="dk1" bg2="lt2" tx2="dk2" accent1="accent1" accent2="accent2" accent3="accent3" accent4="accent4" accent5="accent5" accent6="accent6" hlink="hlink" folHlink="folHlink"/>
    </a:extraClrScheme>
    <a:extraClrScheme>
      <a:clrScheme name="1_EUM_template_v03 3">
        <a:dk1>
          <a:srgbClr val="002569"/>
        </a:dk1>
        <a:lt1>
          <a:srgbClr val="FFFFFF"/>
        </a:lt1>
        <a:dk2>
          <a:srgbClr val="002569"/>
        </a:dk2>
        <a:lt2>
          <a:srgbClr val="5F758D"/>
        </a:lt2>
        <a:accent1>
          <a:srgbClr val="5B97B1"/>
        </a:accent1>
        <a:accent2>
          <a:srgbClr val="F39600"/>
        </a:accent2>
        <a:accent3>
          <a:srgbClr val="FFFFFF"/>
        </a:accent3>
        <a:accent4>
          <a:srgbClr val="001E59"/>
        </a:accent4>
        <a:accent5>
          <a:srgbClr val="B5C9D5"/>
        </a:accent5>
        <a:accent6>
          <a:srgbClr val="DC8700"/>
        </a:accent6>
        <a:hlink>
          <a:srgbClr val="FFE4AE"/>
        </a:hlink>
        <a:folHlink>
          <a:srgbClr val="002A3D"/>
        </a:folHlink>
      </a:clrScheme>
      <a:clrMap bg1="lt1" tx1="dk1" bg2="lt2" tx2="dk2" accent1="accent1" accent2="accent2" accent3="accent3" accent4="accent4" accent5="accent5" accent6="accent6" hlink="hlink" folHlink="folHlink"/>
    </a:extraClrScheme>
    <a:extraClrScheme>
      <a:clrScheme name="1_EUM_template_v03 4">
        <a:dk1>
          <a:srgbClr val="002569"/>
        </a:dk1>
        <a:lt1>
          <a:srgbClr val="FFFFFF"/>
        </a:lt1>
        <a:dk2>
          <a:srgbClr val="002569"/>
        </a:dk2>
        <a:lt2>
          <a:srgbClr val="5F758D"/>
        </a:lt2>
        <a:accent1>
          <a:srgbClr val="003F80"/>
        </a:accent1>
        <a:accent2>
          <a:srgbClr val="BDD7EE"/>
        </a:accent2>
        <a:accent3>
          <a:srgbClr val="FFFFFF"/>
        </a:accent3>
        <a:accent4>
          <a:srgbClr val="001E59"/>
        </a:accent4>
        <a:accent5>
          <a:srgbClr val="AAAFC0"/>
        </a:accent5>
        <a:accent6>
          <a:srgbClr val="ABC3D8"/>
        </a:accent6>
        <a:hlink>
          <a:srgbClr val="FFD350"/>
        </a:hlink>
        <a:folHlink>
          <a:srgbClr val="EB6F3F"/>
        </a:folHlink>
      </a:clrScheme>
      <a:clrMap bg1="lt1" tx1="dk1" bg2="lt2" tx2="dk2" accent1="accent1" accent2="accent2" accent3="accent3" accent4="accent4" accent5="accent5" accent6="accent6" hlink="hlink" folHlink="folHlink"/>
    </a:extraClrScheme>
    <a:extraClrScheme>
      <a:clrScheme name="1_EUM_template_v03 5">
        <a:dk1>
          <a:srgbClr val="002569"/>
        </a:dk1>
        <a:lt1>
          <a:srgbClr val="FFFFFF"/>
        </a:lt1>
        <a:dk2>
          <a:srgbClr val="002569"/>
        </a:dk2>
        <a:lt2>
          <a:srgbClr val="5F758D"/>
        </a:lt2>
        <a:accent1>
          <a:srgbClr val="C75B12"/>
        </a:accent1>
        <a:accent2>
          <a:srgbClr val="003359"/>
        </a:accent2>
        <a:accent3>
          <a:srgbClr val="FFFFFF"/>
        </a:accent3>
        <a:accent4>
          <a:srgbClr val="001E59"/>
        </a:accent4>
        <a:accent5>
          <a:srgbClr val="E0B5AA"/>
        </a:accent5>
        <a:accent6>
          <a:srgbClr val="002D50"/>
        </a:accent6>
        <a:hlink>
          <a:srgbClr val="92A2BD"/>
        </a:hlink>
        <a:folHlink>
          <a:srgbClr val="C7B37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Viewgraph Landscape Template</Template>
  <TotalTime>4322</TotalTime>
  <Words>1109</Words>
  <Application>Microsoft Office PowerPoint</Application>
  <PresentationFormat>A4 Paper (210x297 mm)</PresentationFormat>
  <Paragraphs>157</Paragraphs>
  <Slides>13</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vt:i4>
      </vt:variant>
    </vt:vector>
  </HeadingPairs>
  <TitlesOfParts>
    <vt:vector size="15" baseType="lpstr">
      <vt:lpstr>Viewgraph Landscape Template</vt:lpstr>
      <vt:lpstr>Clip</vt:lpstr>
      <vt:lpstr>Slide 1</vt:lpstr>
      <vt:lpstr>Presentation Overview</vt:lpstr>
      <vt:lpstr>EUMETSAT Data Centre; Location</vt:lpstr>
      <vt:lpstr>Data Centre – Overview</vt:lpstr>
      <vt:lpstr>Data Centre Archive – Facts and Figures</vt:lpstr>
      <vt:lpstr>Data Centre Archive - Operations Overview </vt:lpstr>
      <vt:lpstr>Data Centre – How to use the Data Access Services</vt:lpstr>
      <vt:lpstr>McIDAS and the EUMETSAT Data Centre</vt:lpstr>
      <vt:lpstr>McIDAS Development in the Data Centre</vt:lpstr>
      <vt:lpstr>McIDAS Future</vt:lpstr>
      <vt:lpstr>Meteosat Third Generation: MTG</vt:lpstr>
      <vt:lpstr>EUMETSAT Polar System - Second Generation: EPS-SG</vt:lpstr>
      <vt:lpstr>End of Presentation: Thank you for your Attention</vt:lpstr>
    </vt:vector>
  </TitlesOfParts>
  <Company>EUMETSAT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Sally Wannop</dc:creator>
  <cp:lastModifiedBy>Peter Miu</cp:lastModifiedBy>
  <cp:revision>221</cp:revision>
  <cp:lastPrinted>2006-03-06T14:11:17Z</cp:lastPrinted>
  <dcterms:created xsi:type="dcterms:W3CDTF">2016-04-26T17:02:32Z</dcterms:created>
  <dcterms:modified xsi:type="dcterms:W3CDTF">2016-11-09T15:35:15Z</dcterms:modified>
</cp:coreProperties>
</file>